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7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9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6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9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6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380.png"/><Relationship Id="rId18" Type="http://schemas.openxmlformats.org/officeDocument/2006/relationships/image" Target="../media/image52.png"/><Relationship Id="rId3" Type="http://schemas.openxmlformats.org/officeDocument/2006/relationships/image" Target="../media/image38.png"/><Relationship Id="rId21" Type="http://schemas.openxmlformats.org/officeDocument/2006/relationships/image" Target="../media/image55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17" Type="http://schemas.openxmlformats.org/officeDocument/2006/relationships/image" Target="../media/image51.png"/><Relationship Id="rId2" Type="http://schemas.openxmlformats.org/officeDocument/2006/relationships/image" Target="../media/image37.png"/><Relationship Id="rId16" Type="http://schemas.openxmlformats.org/officeDocument/2006/relationships/image" Target="../media/image50.png"/><Relationship Id="rId20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24" Type="http://schemas.openxmlformats.org/officeDocument/2006/relationships/image" Target="../media/image58.png"/><Relationship Id="rId5" Type="http://schemas.openxmlformats.org/officeDocument/2006/relationships/image" Target="../media/image40.png"/><Relationship Id="rId15" Type="http://schemas.openxmlformats.org/officeDocument/2006/relationships/image" Target="../media/image49.png"/><Relationship Id="rId23" Type="http://schemas.openxmlformats.org/officeDocument/2006/relationships/image" Target="../media/image57.png"/><Relationship Id="rId10" Type="http://schemas.openxmlformats.org/officeDocument/2006/relationships/image" Target="../media/image45.png"/><Relationship Id="rId19" Type="http://schemas.openxmlformats.org/officeDocument/2006/relationships/image" Target="../media/image53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8.png"/><Relationship Id="rId22" Type="http://schemas.openxmlformats.org/officeDocument/2006/relationships/image" Target="../media/image5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26" Type="http://schemas.openxmlformats.org/officeDocument/2006/relationships/image" Target="../media/image82.png"/><Relationship Id="rId3" Type="http://schemas.openxmlformats.org/officeDocument/2006/relationships/image" Target="../media/image60.png"/><Relationship Id="rId21" Type="http://schemas.openxmlformats.org/officeDocument/2006/relationships/image" Target="../media/image77.png"/><Relationship Id="rId7" Type="http://schemas.openxmlformats.org/officeDocument/2006/relationships/image" Target="../media/image64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5" Type="http://schemas.openxmlformats.org/officeDocument/2006/relationships/image" Target="../media/image81.png"/><Relationship Id="rId2" Type="http://schemas.openxmlformats.org/officeDocument/2006/relationships/image" Target="../media/image59.png"/><Relationship Id="rId16" Type="http://schemas.openxmlformats.org/officeDocument/2006/relationships/image" Target="../media/image72.png"/><Relationship Id="rId20" Type="http://schemas.openxmlformats.org/officeDocument/2006/relationships/image" Target="../media/image76.png"/><Relationship Id="rId29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67.png"/><Relationship Id="rId24" Type="http://schemas.openxmlformats.org/officeDocument/2006/relationships/image" Target="../media/image80.png"/><Relationship Id="rId5" Type="http://schemas.openxmlformats.org/officeDocument/2006/relationships/image" Target="../media/image62.png"/><Relationship Id="rId15" Type="http://schemas.openxmlformats.org/officeDocument/2006/relationships/image" Target="../media/image71.png"/><Relationship Id="rId23" Type="http://schemas.openxmlformats.org/officeDocument/2006/relationships/image" Target="../media/image79.png"/><Relationship Id="rId28" Type="http://schemas.openxmlformats.org/officeDocument/2006/relationships/image" Target="../media/image84.png"/><Relationship Id="rId10" Type="http://schemas.openxmlformats.org/officeDocument/2006/relationships/image" Target="../media/image500.png"/><Relationship Id="rId19" Type="http://schemas.openxmlformats.org/officeDocument/2006/relationships/image" Target="../media/image75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70.png"/><Relationship Id="rId22" Type="http://schemas.openxmlformats.org/officeDocument/2006/relationships/image" Target="../media/image78.png"/><Relationship Id="rId27" Type="http://schemas.openxmlformats.org/officeDocument/2006/relationships/image" Target="../media/image83.png"/><Relationship Id="rId30" Type="http://schemas.openxmlformats.org/officeDocument/2006/relationships/image" Target="../media/image8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38367" y="3219607"/>
            <a:ext cx="103187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  <a:latin typeface="Arial" panose="020B0604020202020204" pitchFamily="34" charset="0"/>
                <a:cs typeface="+mj-cs"/>
              </a:rPr>
              <a:t>رياضيات </a:t>
            </a:r>
            <a:r>
              <a:rPr lang="ar-SA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+mj-cs"/>
              </a:rPr>
              <a:t>الصف </a:t>
            </a:r>
            <a:r>
              <a:rPr lang="ar-SA" sz="4000" b="1" dirty="0">
                <a:solidFill>
                  <a:srgbClr val="FF0000"/>
                </a:solidFill>
                <a:latin typeface="Arial" panose="020B0604020202020204" pitchFamily="34" charset="0"/>
                <a:cs typeface="+mj-cs"/>
              </a:rPr>
              <a:t>الثالث الابتدائي – الجزء الثاني</a:t>
            </a:r>
          </a:p>
          <a:p>
            <a:pPr algn="ctr"/>
            <a:r>
              <a:rPr lang="ar-BH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(12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 </a:t>
            </a:r>
            <a:r>
              <a:rPr lang="ar-SA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– </a:t>
            </a:r>
            <a:r>
              <a:rPr lang="ar-BH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6):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+mj-cs"/>
              </a:rPr>
              <a:t> مقارنة الكسور وترتيبها</a:t>
            </a:r>
            <a:endParaRPr lang="ar-BH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3183" y="2076451"/>
            <a:ext cx="893196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>
                <a:solidFill>
                  <a:srgbClr val="FF0000"/>
                </a:solidFill>
              </a:rPr>
              <a:t>              </a:t>
            </a:r>
            <a:r>
              <a:rPr lang="ar-SA" sz="4000" b="1" dirty="0" smtClean="0">
                <a:solidFill>
                  <a:srgbClr val="FF0000"/>
                </a:solidFill>
                <a:cs typeface="+mj-cs"/>
              </a:rPr>
              <a:t>سنتعلم في هذا الدرس:</a:t>
            </a:r>
            <a:r>
              <a:rPr lang="ar-SA" sz="4000" b="1" dirty="0" smtClean="0">
                <a:cs typeface="+mj-cs"/>
              </a:rPr>
              <a:t> </a:t>
            </a:r>
            <a:endParaRPr lang="ar-BH" sz="4000" b="1" dirty="0" smtClean="0">
              <a:cs typeface="+mj-cs"/>
            </a:endParaRPr>
          </a:p>
          <a:p>
            <a:pPr algn="r"/>
            <a:r>
              <a:rPr lang="ar-BH" sz="4000" b="1" dirty="0">
                <a:cs typeface="+mj-cs"/>
              </a:rPr>
              <a:t> </a:t>
            </a:r>
            <a:r>
              <a:rPr lang="ar-BH" sz="4000" b="1" dirty="0" smtClean="0">
                <a:cs typeface="+mj-cs"/>
              </a:rPr>
              <a:t>             </a:t>
            </a:r>
            <a:r>
              <a:rPr lang="ar-SA" sz="4000" b="1" dirty="0" smtClean="0">
                <a:cs typeface="+mj-cs"/>
              </a:rPr>
              <a:t>مقارنة الكُسور وترتيبها</a:t>
            </a:r>
            <a:endParaRPr lang="ar-BH" sz="40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639400"/>
              </p:ext>
            </p:extLst>
          </p:nvPr>
        </p:nvGraphicFramePr>
        <p:xfrm>
          <a:off x="2256048" y="2721881"/>
          <a:ext cx="8128000" cy="93700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7005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940157"/>
              </p:ext>
            </p:extLst>
          </p:nvPr>
        </p:nvGraphicFramePr>
        <p:xfrm>
          <a:off x="2257287" y="1579088"/>
          <a:ext cx="8128000" cy="94807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8074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1199594" y="6426024"/>
            <a:ext cx="9936000" cy="342261"/>
            <a:chOff x="1108361" y="6522840"/>
            <a:chExt cx="9936000" cy="4001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683026" y="168138"/>
            <a:ext cx="1027043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/>
              <a:t>ا</a:t>
            </a:r>
            <a:r>
              <a:rPr lang="ar-SA" sz="4000" b="1" dirty="0"/>
              <a:t>ستعملُ نماذجَ </a:t>
            </a:r>
            <a:r>
              <a:rPr lang="ar-SA" sz="4000" b="1" dirty="0" smtClean="0"/>
              <a:t>الكسورِ لأُقارنَ بين الكسرينِ:         و   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88275" y="16813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275" y="168138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89562" y="16813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9562" y="168137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77160"/>
              </p:ext>
            </p:extLst>
          </p:nvPr>
        </p:nvGraphicFramePr>
        <p:xfrm>
          <a:off x="2257287" y="1570100"/>
          <a:ext cx="8128000" cy="97661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6613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751611"/>
              </p:ext>
            </p:extLst>
          </p:nvPr>
        </p:nvGraphicFramePr>
        <p:xfrm>
          <a:off x="2257287" y="2705936"/>
          <a:ext cx="8128000" cy="94276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2765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407805" y="1554551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7805" y="1554551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731405" y="1554551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1405" y="1554551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407805" y="269342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7805" y="2693428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756671" y="2693429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6671" y="2693429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123960" y="273947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3960" y="2739478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491249" y="273947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1249" y="2739478"/>
                <a:ext cx="392177" cy="103252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2589561" y="4315714"/>
            <a:ext cx="594298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أُلاحظُ أنَّ     </a:t>
            </a:r>
            <a:r>
              <a:rPr lang="ar-SA" sz="4000" b="1" dirty="0" smtClean="0">
                <a:solidFill>
                  <a:srgbClr val="FF0000"/>
                </a:solidFill>
              </a:rPr>
              <a:t>أَكبرُ من</a:t>
            </a:r>
            <a:endParaRPr lang="ar-BH" sz="40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349427" y="416857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427" y="4168572"/>
                <a:ext cx="392177" cy="103252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426066" y="416857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066" y="4168573"/>
                <a:ext cx="392177" cy="103252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084301" y="538624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4301" y="5386244"/>
                <a:ext cx="392177" cy="103252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280452" y="538987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0452" y="5389870"/>
                <a:ext cx="392177" cy="103252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589561" y="536112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9561" y="5361125"/>
                <a:ext cx="392177" cy="103252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727798" y="5535326"/>
            <a:ext cx="69336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  <a:latin typeface="Viner Hand ITC" panose="03070502030502020203" pitchFamily="66" charset="0"/>
              </a:rPr>
              <a:t>&gt;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31532" y="5548564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8899" y="5543360"/>
            <a:ext cx="1141012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و أَكتُبُ:       </a:t>
            </a:r>
            <a:r>
              <a:rPr lang="ar-SA" sz="4000" b="1" dirty="0" smtClean="0">
                <a:solidFill>
                  <a:srgbClr val="FF0000"/>
                </a:solidFill>
              </a:rPr>
              <a:t>   </a:t>
            </a:r>
            <a:r>
              <a:rPr lang="ar-SA" sz="4000" b="1" dirty="0" smtClean="0"/>
              <a:t>       </a:t>
            </a:r>
            <a:r>
              <a:rPr lang="ar-BH" sz="4000" b="1" dirty="0" smtClean="0"/>
              <a:t>             </a:t>
            </a:r>
            <a:r>
              <a:rPr lang="ar-SA" sz="4000" b="1" dirty="0" smtClean="0"/>
              <a:t>أو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9531625" y="537138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1625" y="5371387"/>
                <a:ext cx="392177" cy="1032527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4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2" name="Oval 1"/>
          <p:cNvSpPr/>
          <p:nvPr/>
        </p:nvSpPr>
        <p:spPr>
          <a:xfrm>
            <a:off x="1855304" y="503583"/>
            <a:ext cx="1440000" cy="1440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cxnSp>
        <p:nvCxnSpPr>
          <p:cNvPr id="9" name="Straight Connector 8"/>
          <p:cNvCxnSpPr>
            <a:stCxn id="2" idx="0"/>
            <a:endCxn id="2" idx="4"/>
          </p:cNvCxnSpPr>
          <p:nvPr/>
        </p:nvCxnSpPr>
        <p:spPr>
          <a:xfrm>
            <a:off x="2575304" y="503583"/>
            <a:ext cx="0" cy="144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2" idx="6"/>
            <a:endCxn id="2" idx="2"/>
          </p:cNvCxnSpPr>
          <p:nvPr/>
        </p:nvCxnSpPr>
        <p:spPr>
          <a:xfrm flipH="1">
            <a:off x="1855304" y="1223583"/>
            <a:ext cx="14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" idx="1"/>
            <a:endCxn id="2" idx="5"/>
          </p:cNvCxnSpPr>
          <p:nvPr/>
        </p:nvCxnSpPr>
        <p:spPr>
          <a:xfrm>
            <a:off x="2066187" y="714466"/>
            <a:ext cx="1018234" cy="1018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" idx="7"/>
            <a:endCxn id="2" idx="3"/>
          </p:cNvCxnSpPr>
          <p:nvPr/>
        </p:nvCxnSpPr>
        <p:spPr>
          <a:xfrm flipH="1">
            <a:off x="2066187" y="714466"/>
            <a:ext cx="1018234" cy="1018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0"/>
            <a:endCxn id="7" idx="4"/>
          </p:cNvCxnSpPr>
          <p:nvPr/>
        </p:nvCxnSpPr>
        <p:spPr>
          <a:xfrm>
            <a:off x="882255" y="460597"/>
            <a:ext cx="0" cy="144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6"/>
            <a:endCxn id="7" idx="2"/>
          </p:cNvCxnSpPr>
          <p:nvPr/>
        </p:nvCxnSpPr>
        <p:spPr>
          <a:xfrm flipH="1">
            <a:off x="162255" y="1180597"/>
            <a:ext cx="14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62255" y="460597"/>
            <a:ext cx="1440000" cy="1440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4" name="Pie 3"/>
          <p:cNvSpPr/>
          <p:nvPr/>
        </p:nvSpPr>
        <p:spPr>
          <a:xfrm>
            <a:off x="170136" y="462842"/>
            <a:ext cx="1440000" cy="1440000"/>
          </a:xfrm>
          <a:prstGeom prst="pie">
            <a:avLst>
              <a:gd name="adj1" fmla="val 10815646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16200000">
            <a:off x="176360" y="460597"/>
            <a:ext cx="1440000" cy="1440000"/>
          </a:xfrm>
          <a:prstGeom prst="pie">
            <a:avLst>
              <a:gd name="adj1" fmla="val 10815646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5400000">
            <a:off x="173249" y="470985"/>
            <a:ext cx="1440000" cy="1440000"/>
          </a:xfrm>
          <a:prstGeom prst="pie">
            <a:avLst>
              <a:gd name="adj1" fmla="val 10815646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3" name="Pie 22"/>
          <p:cNvSpPr/>
          <p:nvPr/>
        </p:nvSpPr>
        <p:spPr>
          <a:xfrm>
            <a:off x="1838304" y="515770"/>
            <a:ext cx="1440000" cy="1440000"/>
          </a:xfrm>
          <a:prstGeom prst="pie">
            <a:avLst>
              <a:gd name="adj1" fmla="val 10815646"/>
              <a:gd name="adj2" fmla="val 136751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4" name="Pie 23"/>
          <p:cNvSpPr/>
          <p:nvPr/>
        </p:nvSpPr>
        <p:spPr>
          <a:xfrm rot="18852513">
            <a:off x="1855303" y="511194"/>
            <a:ext cx="1440000" cy="1440000"/>
          </a:xfrm>
          <a:prstGeom prst="pie">
            <a:avLst>
              <a:gd name="adj1" fmla="val 10815646"/>
              <a:gd name="adj2" fmla="val 136751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3455889">
            <a:off x="1862110" y="511181"/>
            <a:ext cx="1440000" cy="1440000"/>
          </a:xfrm>
          <a:prstGeom prst="pie">
            <a:avLst>
              <a:gd name="adj1" fmla="val 10815646"/>
              <a:gd name="adj2" fmla="val 136751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6" name="Pie 25"/>
          <p:cNvSpPr/>
          <p:nvPr/>
        </p:nvSpPr>
        <p:spPr>
          <a:xfrm rot="5400000">
            <a:off x="1862111" y="519080"/>
            <a:ext cx="1440000" cy="1440000"/>
          </a:xfrm>
          <a:prstGeom prst="pie">
            <a:avLst>
              <a:gd name="adj1" fmla="val 10815646"/>
              <a:gd name="adj2" fmla="val 136751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7" name="Pie 26"/>
          <p:cNvSpPr/>
          <p:nvPr/>
        </p:nvSpPr>
        <p:spPr>
          <a:xfrm rot="2549269">
            <a:off x="1862111" y="518048"/>
            <a:ext cx="1440000" cy="1440000"/>
          </a:xfrm>
          <a:prstGeom prst="pie">
            <a:avLst>
              <a:gd name="adj1" fmla="val 10815646"/>
              <a:gd name="adj2" fmla="val 136751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16200000">
            <a:off x="1856174" y="503583"/>
            <a:ext cx="1440000" cy="1440000"/>
          </a:xfrm>
          <a:prstGeom prst="pie">
            <a:avLst>
              <a:gd name="adj1" fmla="val 10815646"/>
              <a:gd name="adj2" fmla="val 136751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 rot="8143748">
            <a:off x="1861673" y="524888"/>
            <a:ext cx="1440000" cy="1440000"/>
          </a:xfrm>
          <a:prstGeom prst="pie">
            <a:avLst>
              <a:gd name="adj1" fmla="val 10815646"/>
              <a:gd name="adj2" fmla="val 134819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309409" y="259490"/>
            <a:ext cx="871251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/>
              <a:t>ا</a:t>
            </a:r>
            <a:r>
              <a:rPr lang="ar-SA" sz="4000" b="1" dirty="0"/>
              <a:t>ستعملُ </a:t>
            </a:r>
            <a:r>
              <a:rPr lang="ar-SA" sz="4000" b="1" dirty="0" smtClean="0"/>
              <a:t>نماذجَ الكسورِ لأُقارنَ بين الكسرينِ:    و  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383134" y="15029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134" y="150290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403279" y="14807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3279" y="148070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>
          <a:xfrm flipH="1">
            <a:off x="342876" y="720272"/>
            <a:ext cx="1071820" cy="918227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373042" y="664333"/>
            <a:ext cx="1034494" cy="1013312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278304" y="3280666"/>
            <a:ext cx="871251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لاحظ أنّ:</a:t>
            </a:r>
            <a:endParaRPr lang="ar-BH" sz="4000" b="1" dirty="0" smtClean="0"/>
          </a:p>
          <a:p>
            <a:pPr algn="r"/>
            <a:endParaRPr lang="ar-BH" sz="4000" b="1" dirty="0" smtClean="0"/>
          </a:p>
          <a:p>
            <a:pPr algn="r"/>
            <a:r>
              <a:rPr lang="ar-BH" sz="4000" b="1" dirty="0"/>
              <a:t> </a:t>
            </a:r>
            <a:r>
              <a:rPr lang="ar-BH" sz="4000" b="1" dirty="0" smtClean="0"/>
              <a:t> 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949967" y="298747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9967" y="2987472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8948506" y="300072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8506" y="3000724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6293381" y="3280666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822433" y="298747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2433" y="2987472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820972" y="300072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0972" y="3000724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9433710" y="3224814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=</a:t>
            </a:r>
            <a:endParaRPr lang="ar-BH" sz="4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9949966" y="4358261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9966" y="4358261"/>
                <a:ext cx="392177" cy="103252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9144594" y="4520581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8301286" y="431319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1286" y="4313193"/>
                <a:ext cx="392177" cy="103252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Callout 9"/>
          <p:cNvSpPr/>
          <p:nvPr/>
        </p:nvSpPr>
        <p:spPr>
          <a:xfrm>
            <a:off x="647212" y="3196182"/>
            <a:ext cx="3877667" cy="1385062"/>
          </a:xfrm>
          <a:prstGeom prst="wedgeEllipseCallout">
            <a:avLst>
              <a:gd name="adj1" fmla="val -31699"/>
              <a:gd name="adj2" fmla="val -135011"/>
            </a:avLst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800" b="1" dirty="0" smtClean="0">
                <a:solidFill>
                  <a:sysClr val="windowText" lastClr="000000"/>
                </a:solidFill>
              </a:rPr>
              <a:t>نقوم بتقسيم الشكل إلى 8 أجزاء متطابقة </a:t>
            </a:r>
            <a:endParaRPr lang="ar-BH" sz="2800" b="1" dirty="0">
              <a:solidFill>
                <a:sysClr val="windowText" lastClr="000000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 flipH="1">
            <a:off x="7743660" y="3432311"/>
            <a:ext cx="720000" cy="28800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555714" y="4520581"/>
            <a:ext cx="1983143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إذن</a:t>
            </a:r>
            <a:r>
              <a:rPr lang="ar-SA" sz="4000" b="1" dirty="0" smtClean="0"/>
              <a:t>:</a:t>
            </a:r>
            <a:endParaRPr lang="ar-BH" sz="4000" b="1" dirty="0" smtClean="0"/>
          </a:p>
          <a:p>
            <a:pPr algn="r"/>
            <a:endParaRPr lang="ar-BH" sz="4000" b="1" dirty="0" smtClean="0"/>
          </a:p>
          <a:p>
            <a:pPr algn="r"/>
            <a:r>
              <a:rPr lang="ar-BH" sz="4000" b="1" dirty="0"/>
              <a:t> </a:t>
            </a:r>
            <a:r>
              <a:rPr lang="ar-BH" sz="4000" b="1" dirty="0" smtClean="0"/>
              <a:t> </a:t>
            </a:r>
            <a:endParaRPr lang="ar-BH" sz="4000" b="1" dirty="0"/>
          </a:p>
        </p:txBody>
      </p:sp>
    </p:spTree>
    <p:extLst>
      <p:ext uri="{BB962C8B-B14F-4D97-AF65-F5344CB8AC3E}">
        <p14:creationId xmlns:p14="http://schemas.microsoft.com/office/powerpoint/2010/main" val="26189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3" grpId="0"/>
      <p:bldP spid="34" grpId="0"/>
      <p:bldP spid="41" grpId="0"/>
      <p:bldP spid="31" grpId="0"/>
      <p:bldP spid="32" grpId="0"/>
      <p:bldP spid="35" grpId="0"/>
      <p:bldP spid="37" grpId="0"/>
      <p:bldP spid="39" grpId="0"/>
      <p:bldP spid="40" grpId="0"/>
      <p:bldP spid="42" grpId="0"/>
      <p:bldP spid="43" grpId="0"/>
      <p:bldP spid="44" grpId="0"/>
      <p:bldP spid="10" grpId="0" animBg="1"/>
      <p:bldP spid="12" grpId="0" animBg="1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2955" y="259490"/>
            <a:ext cx="11748973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أكل خالد      فطِيرَتهِ، وأكلَ سعد    فطيرتهِ وأكل عليٌّ     فطيرتهِ من الحجم ِ نفسهِ. فأَيُّهم أكل الكمِّيَّةَ الأقلَّ؟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963615" y="97169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3615" y="97169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42032" y="97169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2032" y="97169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19228" y="97169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228" y="97169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/>
          <p:cNvGrpSpPr/>
          <p:nvPr/>
        </p:nvGrpSpPr>
        <p:grpSpPr>
          <a:xfrm>
            <a:off x="7736910" y="1795560"/>
            <a:ext cx="1449302" cy="1440000"/>
            <a:chOff x="585336" y="1745250"/>
            <a:chExt cx="1449302" cy="1440000"/>
          </a:xfrm>
        </p:grpSpPr>
        <p:sp>
          <p:nvSpPr>
            <p:cNvPr id="13" name="Oval 12"/>
            <p:cNvSpPr/>
            <p:nvPr/>
          </p:nvSpPr>
          <p:spPr>
            <a:xfrm>
              <a:off x="585336" y="1745250"/>
              <a:ext cx="1440000" cy="1440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594638" y="1745250"/>
              <a:ext cx="1440000" cy="1440000"/>
            </a:xfrm>
            <a:prstGeom prst="pie">
              <a:avLst>
                <a:gd name="adj1" fmla="val 10815646"/>
                <a:gd name="adj2" fmla="val 162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p:cxnSp>
          <p:nvCxnSpPr>
            <p:cNvPr id="18" name="Straight Connector 17"/>
            <p:cNvCxnSpPr>
              <a:stCxn id="16" idx="3"/>
              <a:endCxn id="13" idx="2"/>
            </p:cNvCxnSpPr>
            <p:nvPr/>
          </p:nvCxnSpPr>
          <p:spPr>
            <a:xfrm flipH="1">
              <a:off x="585336" y="2465250"/>
              <a:ext cx="1449302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3" idx="4"/>
              <a:endCxn id="13" idx="0"/>
            </p:cNvCxnSpPr>
            <p:nvPr/>
          </p:nvCxnSpPr>
          <p:spPr>
            <a:xfrm flipV="1">
              <a:off x="1305336" y="1745250"/>
              <a:ext cx="0" cy="1440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1590138" y="1791566"/>
            <a:ext cx="1463807" cy="1454465"/>
            <a:chOff x="4089864" y="1873454"/>
            <a:chExt cx="1463807" cy="1454465"/>
          </a:xfrm>
        </p:grpSpPr>
        <p:sp>
          <p:nvSpPr>
            <p:cNvPr id="29" name="Oval 28"/>
            <p:cNvSpPr/>
            <p:nvPr/>
          </p:nvSpPr>
          <p:spPr>
            <a:xfrm>
              <a:off x="4106864" y="1873454"/>
              <a:ext cx="1440000" cy="1440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/>
            </a:p>
          </p:txBody>
        </p:sp>
        <p:sp>
          <p:nvSpPr>
            <p:cNvPr id="30" name="Pie 29"/>
            <p:cNvSpPr/>
            <p:nvPr/>
          </p:nvSpPr>
          <p:spPr>
            <a:xfrm>
              <a:off x="4089864" y="1885641"/>
              <a:ext cx="1440000" cy="1440000"/>
            </a:xfrm>
            <a:prstGeom prst="pie">
              <a:avLst>
                <a:gd name="adj1" fmla="val 10815646"/>
                <a:gd name="adj2" fmla="val 136751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p:sp>
          <p:nvSpPr>
            <p:cNvPr id="31" name="Pie 30"/>
            <p:cNvSpPr/>
            <p:nvPr/>
          </p:nvSpPr>
          <p:spPr>
            <a:xfrm rot="18852513">
              <a:off x="4106863" y="1881065"/>
              <a:ext cx="1440000" cy="1440000"/>
            </a:xfrm>
            <a:prstGeom prst="pie">
              <a:avLst>
                <a:gd name="adj1" fmla="val 10815646"/>
                <a:gd name="adj2" fmla="val 136751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p:sp>
          <p:nvSpPr>
            <p:cNvPr id="33" name="Pie 32"/>
            <p:cNvSpPr/>
            <p:nvPr/>
          </p:nvSpPr>
          <p:spPr>
            <a:xfrm rot="2549269">
              <a:off x="4113671" y="1887919"/>
              <a:ext cx="1440000" cy="1440000"/>
            </a:xfrm>
            <a:prstGeom prst="pie">
              <a:avLst>
                <a:gd name="adj1" fmla="val 10815646"/>
                <a:gd name="adj2" fmla="val 1367511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p:cxnSp>
          <p:nvCxnSpPr>
            <p:cNvPr id="36" name="Straight Connector 35"/>
            <p:cNvCxnSpPr>
              <a:endCxn id="29" idx="7"/>
            </p:cNvCxnSpPr>
            <p:nvPr/>
          </p:nvCxnSpPr>
          <p:spPr>
            <a:xfrm flipV="1">
              <a:off x="4323380" y="2084337"/>
              <a:ext cx="1012601" cy="1018234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29" idx="5"/>
            </p:cNvCxnSpPr>
            <p:nvPr/>
          </p:nvCxnSpPr>
          <p:spPr>
            <a:xfrm flipH="1" flipV="1">
              <a:off x="4323380" y="2096502"/>
              <a:ext cx="1012601" cy="1006069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4830621" y="1885641"/>
              <a:ext cx="0" cy="1440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29" idx="6"/>
            </p:cNvCxnSpPr>
            <p:nvPr/>
          </p:nvCxnSpPr>
          <p:spPr>
            <a:xfrm flipH="1" flipV="1">
              <a:off x="4106864" y="2578345"/>
              <a:ext cx="1440000" cy="15109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8616545" y="3343697"/>
            <a:ext cx="164191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خالد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21947" y="3326995"/>
            <a:ext cx="164191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سعد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897230" y="3329638"/>
            <a:ext cx="164191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</a:rPr>
              <a:t>عليّ</a:t>
            </a:r>
            <a:endParaRPr lang="ar-BH" sz="4000" b="1" dirty="0">
              <a:solidFill>
                <a:srgbClr val="FF0000"/>
              </a:solidFill>
            </a:endParaRPr>
          </a:p>
        </p:txBody>
      </p:sp>
      <p:cxnSp>
        <p:nvCxnSpPr>
          <p:cNvPr id="52" name="Straight Connector 51"/>
          <p:cNvCxnSpPr>
            <a:endCxn id="13" idx="3"/>
          </p:cNvCxnSpPr>
          <p:nvPr/>
        </p:nvCxnSpPr>
        <p:spPr>
          <a:xfrm flipH="1">
            <a:off x="7947793" y="2013985"/>
            <a:ext cx="1034717" cy="10106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3" idx="1"/>
            <a:endCxn id="13" idx="5"/>
          </p:cNvCxnSpPr>
          <p:nvPr/>
        </p:nvCxnSpPr>
        <p:spPr>
          <a:xfrm>
            <a:off x="7947793" y="2006443"/>
            <a:ext cx="1018234" cy="10182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4779191" y="1813042"/>
            <a:ext cx="1456984" cy="1462091"/>
            <a:chOff x="6748829" y="1894930"/>
            <a:chExt cx="1456984" cy="1462091"/>
          </a:xfrm>
        </p:grpSpPr>
        <p:grpSp>
          <p:nvGrpSpPr>
            <p:cNvPr id="49" name="Group 48"/>
            <p:cNvGrpSpPr/>
            <p:nvPr/>
          </p:nvGrpSpPr>
          <p:grpSpPr>
            <a:xfrm>
              <a:off x="6748829" y="1894930"/>
              <a:ext cx="1456984" cy="1462091"/>
              <a:chOff x="6822731" y="1858989"/>
              <a:chExt cx="1456984" cy="1462091"/>
            </a:xfrm>
          </p:grpSpPr>
          <p:sp>
            <p:nvSpPr>
              <p:cNvPr id="23" name="Oval 22"/>
              <p:cNvSpPr/>
              <p:nvPr/>
            </p:nvSpPr>
            <p:spPr>
              <a:xfrm>
                <a:off x="6822731" y="1858989"/>
                <a:ext cx="1440000" cy="144000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BH"/>
              </a:p>
            </p:txBody>
          </p:sp>
          <p:sp>
            <p:nvSpPr>
              <p:cNvPr id="24" name="Pie 23"/>
              <p:cNvSpPr/>
              <p:nvPr/>
            </p:nvSpPr>
            <p:spPr>
              <a:xfrm>
                <a:off x="6829994" y="1871962"/>
                <a:ext cx="1440000" cy="1440000"/>
              </a:xfrm>
              <a:prstGeom prst="pie">
                <a:avLst>
                  <a:gd name="adj1" fmla="val 10815646"/>
                  <a:gd name="adj2" fmla="val 13675112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BH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Pie 24"/>
              <p:cNvSpPr/>
              <p:nvPr/>
            </p:nvSpPr>
            <p:spPr>
              <a:xfrm rot="18852513">
                <a:off x="6836378" y="1866600"/>
                <a:ext cx="1440000" cy="1440000"/>
              </a:xfrm>
              <a:prstGeom prst="pie">
                <a:avLst>
                  <a:gd name="adj1" fmla="val 10815646"/>
                  <a:gd name="adj2" fmla="val 13675112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BH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Pie 25"/>
              <p:cNvSpPr/>
              <p:nvPr/>
            </p:nvSpPr>
            <p:spPr>
              <a:xfrm rot="5400000">
                <a:off x="6829100" y="1875682"/>
                <a:ext cx="1440000" cy="1440000"/>
              </a:xfrm>
              <a:prstGeom prst="pie">
                <a:avLst>
                  <a:gd name="adj1" fmla="val 10815646"/>
                  <a:gd name="adj2" fmla="val 13675112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BH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Pie 26"/>
              <p:cNvSpPr/>
              <p:nvPr/>
            </p:nvSpPr>
            <p:spPr>
              <a:xfrm rot="2549269">
                <a:off x="6829538" y="1873454"/>
                <a:ext cx="1440000" cy="1440000"/>
              </a:xfrm>
              <a:prstGeom prst="pie">
                <a:avLst>
                  <a:gd name="adj1" fmla="val 10815646"/>
                  <a:gd name="adj2" fmla="val 13675112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BH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Pie 27"/>
              <p:cNvSpPr/>
              <p:nvPr/>
            </p:nvSpPr>
            <p:spPr>
              <a:xfrm rot="8143748">
                <a:off x="6839715" y="1881080"/>
                <a:ext cx="1440000" cy="1440000"/>
              </a:xfrm>
              <a:prstGeom prst="pie">
                <a:avLst>
                  <a:gd name="adj1" fmla="val 10815646"/>
                  <a:gd name="adj2" fmla="val 13481961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BH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9" name="Straight Connector 38"/>
              <p:cNvCxnSpPr>
                <a:stCxn id="23" idx="5"/>
              </p:cNvCxnSpPr>
              <p:nvPr/>
            </p:nvCxnSpPr>
            <p:spPr>
              <a:xfrm flipH="1" flipV="1">
                <a:off x="7033219" y="2082849"/>
                <a:ext cx="1018629" cy="1005257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Straight Connector 56"/>
            <p:cNvCxnSpPr>
              <a:stCxn id="26" idx="2"/>
              <a:endCxn id="23" idx="4"/>
            </p:cNvCxnSpPr>
            <p:nvPr/>
          </p:nvCxnSpPr>
          <p:spPr>
            <a:xfrm flipH="1">
              <a:off x="7468829" y="1911623"/>
              <a:ext cx="6369" cy="14233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982060" y="318405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2060" y="3184054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863465" y="321240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65" y="3212405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0641345" y="436812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1345" y="4368128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8373016" y="437306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3016" y="4373063"/>
                <a:ext cx="392177" cy="103252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9571438" y="4363201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1438" y="4363201"/>
                <a:ext cx="392177" cy="103252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Box 69"/>
          <p:cNvSpPr txBox="1"/>
          <p:nvPr/>
        </p:nvSpPr>
        <p:spPr>
          <a:xfrm>
            <a:off x="8991281" y="4573042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109689" y="4579712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0769860" y="4525887"/>
            <a:ext cx="121115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إذن: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847290" y="429313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7290" y="4293133"/>
                <a:ext cx="392177" cy="103252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915672" y="426592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5672" y="4265927"/>
                <a:ext cx="392177" cy="103252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/>
          <p:cNvSpPr txBox="1"/>
          <p:nvPr/>
        </p:nvSpPr>
        <p:spPr>
          <a:xfrm>
            <a:off x="5364650" y="4537622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53" name="Oval Callout 52"/>
          <p:cNvSpPr/>
          <p:nvPr/>
        </p:nvSpPr>
        <p:spPr>
          <a:xfrm>
            <a:off x="9652942" y="2161473"/>
            <a:ext cx="2368985" cy="1385062"/>
          </a:xfrm>
          <a:prstGeom prst="wedgeEllipseCallout">
            <a:avLst>
              <a:gd name="adj1" fmla="val -64600"/>
              <a:gd name="adj2" fmla="val -22109"/>
            </a:avLst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 smtClean="0">
                <a:solidFill>
                  <a:sysClr val="windowText" lastClr="000000"/>
                </a:solidFill>
              </a:rPr>
              <a:t>نقوم بتقسيم الشكل إلى 8 أجزاء متطابقة </a:t>
            </a:r>
            <a:endParaRPr lang="ar-BH" sz="24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926669" y="3171706"/>
            <a:ext cx="1039358" cy="1044426"/>
            <a:chOff x="7526913" y="3792259"/>
            <a:chExt cx="1039358" cy="10444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7526913" y="3804158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6913" y="3804158"/>
                  <a:ext cx="392177" cy="1032527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8174094" y="3792259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74094" y="3792259"/>
                  <a:ext cx="392177" cy="1032527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6" name="TextBox 55"/>
            <p:cNvSpPr txBox="1"/>
            <p:nvPr/>
          </p:nvSpPr>
          <p:spPr>
            <a:xfrm>
              <a:off x="7851131" y="4068781"/>
              <a:ext cx="693688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BH" sz="4000" b="1" dirty="0" smtClean="0">
                  <a:solidFill>
                    <a:srgbClr val="FF0000"/>
                  </a:solidFill>
                </a:rPr>
                <a:t>=</a:t>
              </a:r>
              <a:endParaRPr lang="ar-BH" sz="4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284683" y="5578000"/>
            <a:ext cx="544724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>
                <a:solidFill>
                  <a:srgbClr val="FF0000"/>
                </a:solidFill>
              </a:rPr>
              <a:t>خالد</a:t>
            </a:r>
            <a:r>
              <a:rPr lang="ar-BH" sz="4000" b="1" dirty="0" smtClean="0"/>
              <a:t> هو الذي أكل الكمية الأقل </a:t>
            </a:r>
          </a:p>
          <a:p>
            <a:pPr algn="r"/>
            <a:endParaRPr lang="ar-BH" sz="4000" b="1" dirty="0" smtClean="0"/>
          </a:p>
          <a:p>
            <a:pPr algn="r"/>
            <a:r>
              <a:rPr lang="ar-BH" sz="4000" b="1" dirty="0"/>
              <a:t> </a:t>
            </a:r>
            <a:r>
              <a:rPr lang="ar-BH" sz="4000" b="1" dirty="0" smtClean="0"/>
              <a:t> </a:t>
            </a:r>
            <a:endParaRPr lang="ar-BH" sz="4000" b="1" dirty="0"/>
          </a:p>
        </p:txBody>
      </p:sp>
      <p:sp>
        <p:nvSpPr>
          <p:cNvPr id="59" name="Chevron 58"/>
          <p:cNvSpPr/>
          <p:nvPr/>
        </p:nvSpPr>
        <p:spPr>
          <a:xfrm flipH="1">
            <a:off x="7465314" y="4760311"/>
            <a:ext cx="720000" cy="28800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832805" y="4300379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2805" y="4300379"/>
                <a:ext cx="392177" cy="1032527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/>
          <p:cNvSpPr txBox="1"/>
          <p:nvPr/>
        </p:nvSpPr>
        <p:spPr>
          <a:xfrm>
            <a:off x="6322055" y="4522214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99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45" grpId="0"/>
      <p:bldP spid="46" grpId="0"/>
      <p:bldP spid="47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4" grpId="0"/>
      <p:bldP spid="75" grpId="0"/>
      <p:bldP spid="76" grpId="0"/>
      <p:bldP spid="53" grpId="0" animBg="1"/>
      <p:bldP spid="58" grpId="0"/>
      <p:bldP spid="59" grpId="0" animBg="1"/>
      <p:bldP spid="60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2955" y="259490"/>
            <a:ext cx="1174897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ا</a:t>
            </a:r>
            <a:r>
              <a:rPr lang="ar-SA" sz="4000" b="1" dirty="0" smtClean="0"/>
              <a:t>ستعملُ </a:t>
            </a:r>
            <a:r>
              <a:rPr lang="ar-SA" sz="4000" b="1" dirty="0" smtClean="0"/>
              <a:t>نماذِجِ الكسور لأُرتِّبَ ما يأتي تصاعديًّا: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302541" y="241667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2541" y="2416672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942282" y="241667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2282" y="2416673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172855" y="241667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2855" y="2416673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9534156" y="2617564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09110" y="2578992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484321" y="525618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84321" y="5256188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9124062" y="5256189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4062" y="5256189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354635" y="5256189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4635" y="5256189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9715936" y="5457080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891520" y="5406227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599820"/>
              </p:ext>
            </p:extLst>
          </p:nvPr>
        </p:nvGraphicFramePr>
        <p:xfrm>
          <a:off x="6915624" y="1694917"/>
          <a:ext cx="256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837479"/>
              </p:ext>
            </p:extLst>
          </p:nvPr>
        </p:nvGraphicFramePr>
        <p:xfrm>
          <a:off x="3907252" y="1694918"/>
          <a:ext cx="256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301028"/>
              </p:ext>
            </p:extLst>
          </p:nvPr>
        </p:nvGraphicFramePr>
        <p:xfrm>
          <a:off x="799248" y="1695104"/>
          <a:ext cx="256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Chevron 25"/>
          <p:cNvSpPr/>
          <p:nvPr/>
        </p:nvSpPr>
        <p:spPr>
          <a:xfrm flipH="1">
            <a:off x="7542933" y="2715115"/>
            <a:ext cx="720000" cy="28800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39480" y="2496505"/>
            <a:ext cx="237343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الترتيب هو </a:t>
            </a:r>
            <a:r>
              <a:rPr lang="ar-SA" sz="4000" b="1" dirty="0" smtClean="0"/>
              <a:t>: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39730" y="230664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730" y="2306643"/>
                <a:ext cx="392177" cy="103252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779471" y="2280886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9471" y="2280886"/>
                <a:ext cx="392177" cy="103252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010044" y="229376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0044" y="2293765"/>
                <a:ext cx="392177" cy="103252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9822483" y="1295100"/>
            <a:ext cx="1945031" cy="1072644"/>
            <a:chOff x="9822483" y="1295100"/>
            <a:chExt cx="1945031" cy="10726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822483" y="1295100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22483" y="1295100"/>
                  <a:ext cx="392177" cy="1032527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10573425" y="1295100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73425" y="1295100"/>
                  <a:ext cx="392177" cy="1032527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11375337" y="1335217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75337" y="1335217"/>
                  <a:ext cx="392177" cy="1032527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TextBox 31"/>
            <p:cNvSpPr txBox="1"/>
            <p:nvPr/>
          </p:nvSpPr>
          <p:spPr>
            <a:xfrm>
              <a:off x="10937251" y="1490043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/>
                <a:t>،</a:t>
              </a:r>
              <a:endParaRPr lang="ar-BH" sz="4000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0200485" y="1469559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/>
                <a:t>،</a:t>
              </a:r>
              <a:endParaRPr lang="ar-BH" sz="4000" b="1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759744" y="4017712"/>
            <a:ext cx="1829042" cy="1073584"/>
            <a:chOff x="9947969" y="4031945"/>
            <a:chExt cx="1829042" cy="107358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947969" y="4058466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47969" y="4058466"/>
                  <a:ext cx="392177" cy="1032527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0673967" y="4073002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73967" y="4073002"/>
                  <a:ext cx="392177" cy="1032527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11384834" y="4031945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84834" y="4031945"/>
                  <a:ext cx="392177" cy="1032527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r="-40625"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TextBox 33"/>
            <p:cNvSpPr txBox="1"/>
            <p:nvPr/>
          </p:nvSpPr>
          <p:spPr>
            <a:xfrm>
              <a:off x="10292694" y="4239245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/>
                <a:t>،</a:t>
              </a:r>
              <a:endParaRPr lang="ar-BH" sz="40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087561" y="4239245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/>
                <a:t>،</a:t>
              </a:r>
              <a:endParaRPr lang="ar-BH" sz="4000" b="1" dirty="0"/>
            </a:p>
          </p:txBody>
        </p:sp>
      </p:grpSp>
      <p:sp>
        <p:nvSpPr>
          <p:cNvPr id="38" name="Chevron 37"/>
          <p:cNvSpPr/>
          <p:nvPr/>
        </p:nvSpPr>
        <p:spPr>
          <a:xfrm flipH="1">
            <a:off x="8204365" y="5704451"/>
            <a:ext cx="720000" cy="28800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409062" y="2525564"/>
            <a:ext cx="3871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،</a:t>
            </a:r>
            <a:endParaRPr lang="ar-BH" sz="4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582409" y="2461631"/>
            <a:ext cx="3871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،</a:t>
            </a:r>
            <a:endParaRPr lang="ar-BH" sz="4000" b="1" dirty="0"/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097271"/>
              </p:ext>
            </p:extLst>
          </p:nvPr>
        </p:nvGraphicFramePr>
        <p:xfrm>
          <a:off x="6454459" y="4444273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484240"/>
              </p:ext>
            </p:extLst>
          </p:nvPr>
        </p:nvGraphicFramePr>
        <p:xfrm>
          <a:off x="339471" y="4893002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968602"/>
              </p:ext>
            </p:extLst>
          </p:nvPr>
        </p:nvGraphicFramePr>
        <p:xfrm>
          <a:off x="3463141" y="4885256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609190"/>
              </p:ext>
            </p:extLst>
          </p:nvPr>
        </p:nvGraphicFramePr>
        <p:xfrm>
          <a:off x="3448544" y="4443527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18540"/>
              </p:ext>
            </p:extLst>
          </p:nvPr>
        </p:nvGraphicFramePr>
        <p:xfrm>
          <a:off x="339471" y="4423649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8204365" y="3794904"/>
                <a:ext cx="392177" cy="67967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ar-BH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4365" y="3794904"/>
                <a:ext cx="392177" cy="679673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978859" y="3718732"/>
                <a:ext cx="392177" cy="679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8859" y="3718732"/>
                <a:ext cx="392177" cy="679930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212973" y="3772550"/>
                <a:ext cx="392177" cy="67980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973" y="3772550"/>
                <a:ext cx="392177" cy="679801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/>
          <p:cNvGrpSpPr/>
          <p:nvPr/>
        </p:nvGrpSpPr>
        <p:grpSpPr>
          <a:xfrm>
            <a:off x="4201170" y="3718732"/>
            <a:ext cx="816218" cy="677686"/>
            <a:chOff x="4201170" y="3718732"/>
            <a:chExt cx="816218" cy="6776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BH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blipFill rotWithShape="0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TextBox 50"/>
            <p:cNvSpPr txBox="1"/>
            <p:nvPr/>
          </p:nvSpPr>
          <p:spPr>
            <a:xfrm>
              <a:off x="4643058" y="3925678"/>
              <a:ext cx="37433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=</a:t>
              </a:r>
              <a:endParaRPr lang="ar-BH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518462" y="3709420"/>
            <a:ext cx="735440" cy="677686"/>
            <a:chOff x="1518462" y="3709420"/>
            <a:chExt cx="735440" cy="6776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1518462" y="3709420"/>
                  <a:ext cx="392177" cy="6776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BH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18462" y="3709420"/>
                  <a:ext cx="392177" cy="677686"/>
                </a:xfrm>
                <a:prstGeom prst="rect">
                  <a:avLst/>
                </a:prstGeom>
                <a:blipFill rotWithShape="0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3" name="TextBox 52"/>
            <p:cNvSpPr txBox="1"/>
            <p:nvPr/>
          </p:nvSpPr>
          <p:spPr>
            <a:xfrm>
              <a:off x="1944987" y="3935438"/>
              <a:ext cx="30891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 smtClean="0">
                  <a:solidFill>
                    <a:srgbClr val="FF0000"/>
                  </a:solidFill>
                </a:rPr>
                <a:t>=</a:t>
              </a:r>
              <a:endParaRPr lang="ar-BH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56" name="Straight Connector 55"/>
          <p:cNvCxnSpPr/>
          <p:nvPr/>
        </p:nvCxnSpPr>
        <p:spPr>
          <a:xfrm flipH="1">
            <a:off x="605307" y="3571832"/>
            <a:ext cx="11089411" cy="72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371036" y="5475661"/>
            <a:ext cx="237343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الترتيب هو </a:t>
            </a:r>
            <a:r>
              <a:rPr lang="ar-SA" sz="4000" b="1" dirty="0" smtClean="0"/>
              <a:t>:</a:t>
            </a:r>
            <a:endParaRPr lang="ar-BH" sz="4000" b="1" dirty="0"/>
          </a:p>
        </p:txBody>
      </p:sp>
      <p:grpSp>
        <p:nvGrpSpPr>
          <p:cNvPr id="58" name="Group 57"/>
          <p:cNvGrpSpPr/>
          <p:nvPr/>
        </p:nvGrpSpPr>
        <p:grpSpPr>
          <a:xfrm>
            <a:off x="3250704" y="5339098"/>
            <a:ext cx="1940651" cy="1062849"/>
            <a:chOff x="9947969" y="4028144"/>
            <a:chExt cx="1940651" cy="10628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9947969" y="4058466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47969" y="4058466"/>
                  <a:ext cx="392177" cy="1032527"/>
                </a:xfrm>
                <a:prstGeom prst="rect">
                  <a:avLst/>
                </a:prstGeom>
                <a:blipFill rotWithShape="0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11496443" y="4033302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96443" y="4033302"/>
                  <a:ext cx="392177" cy="1032527"/>
                </a:xfrm>
                <a:prstGeom prst="rect">
                  <a:avLst/>
                </a:prstGeom>
                <a:blipFill rotWithShape="0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10563131" y="4028144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63131" y="4028144"/>
                  <a:ext cx="392177" cy="1032527"/>
                </a:xfrm>
                <a:prstGeom prst="rect">
                  <a:avLst/>
                </a:prstGeom>
                <a:blipFill rotWithShape="0">
                  <a:blip r:embed="rId24"/>
                  <a:stretch>
                    <a:fillRect r="-42188"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2" name="TextBox 61"/>
            <p:cNvSpPr txBox="1"/>
            <p:nvPr/>
          </p:nvSpPr>
          <p:spPr>
            <a:xfrm>
              <a:off x="10292694" y="4239245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>
                  <a:solidFill>
                    <a:srgbClr val="FF0000"/>
                  </a:solidFill>
                </a:rPr>
                <a:t>،</a:t>
              </a:r>
              <a:endParaRPr lang="ar-BH" sz="4000" b="1" dirty="0">
                <a:solidFill>
                  <a:srgbClr val="FF0000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1087561" y="4239245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>
                  <a:solidFill>
                    <a:srgbClr val="FF0000"/>
                  </a:solidFill>
                </a:rPr>
                <a:t>،</a:t>
              </a:r>
              <a:endParaRPr lang="ar-BH" sz="40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268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  <p:bldP spid="14" grpId="0"/>
      <p:bldP spid="15" grpId="0"/>
      <p:bldP spid="19" grpId="0"/>
      <p:bldP spid="20" grpId="0"/>
      <p:bldP spid="21" grpId="0"/>
      <p:bldP spid="22" grpId="0"/>
      <p:bldP spid="23" grpId="0"/>
      <p:bldP spid="26" grpId="0" animBg="1"/>
      <p:bldP spid="27" grpId="0"/>
      <p:bldP spid="29" grpId="0"/>
      <p:bldP spid="30" grpId="0"/>
      <p:bldP spid="31" grpId="0"/>
      <p:bldP spid="38" grpId="0" animBg="1"/>
      <p:bldP spid="39" grpId="0"/>
      <p:bldP spid="40" grpId="0"/>
      <p:bldP spid="46" grpId="0"/>
      <p:bldP spid="47" grpId="0"/>
      <p:bldP spid="48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880786" y="263932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0786" y="2639328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245748" y="260346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5748" y="2603467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012279" y="2644558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2279" y="2644558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 r="-40000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 rot="10800000">
            <a:off x="9297187" y="2866073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10800000">
            <a:off x="10457196" y="2866919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2955" y="259490"/>
            <a:ext cx="1174897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ا</a:t>
            </a:r>
            <a:r>
              <a:rPr lang="ar-SA" sz="4000" b="1" dirty="0" smtClean="0"/>
              <a:t>ستعملُ </a:t>
            </a:r>
            <a:r>
              <a:rPr lang="ar-SA" sz="4000" b="1" dirty="0" smtClean="0"/>
              <a:t>نماذِجِ الكسور لأُرتِّبَ ما يأتي تنازليًّا: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975336" y="533614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5336" y="5336145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1377706" y="532721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7706" y="5327210"/>
                <a:ext cx="392177" cy="10325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283727" y="532721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BH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3727" y="5327210"/>
                <a:ext cx="392177" cy="10325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 rot="10800000">
            <a:off x="9414697" y="5625910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 rot="10800000">
            <a:off x="10589651" y="5587338"/>
            <a:ext cx="6936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&lt;</a:t>
            </a:r>
            <a:endParaRPr lang="ar-BH" sz="4000" dirty="0">
              <a:solidFill>
                <a:srgbClr val="FF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678103" y="3817680"/>
            <a:ext cx="11089411" cy="72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9489659" y="1150954"/>
            <a:ext cx="2289564" cy="1040022"/>
            <a:chOff x="9477950" y="1327722"/>
            <a:chExt cx="2289564" cy="104002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9477950" y="1335217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77950" y="1335217"/>
                  <a:ext cx="392177" cy="1032527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0461584" y="1327722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61584" y="1327722"/>
                  <a:ext cx="392177" cy="1032527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11375337" y="1335217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75337" y="1335217"/>
                  <a:ext cx="392177" cy="1032527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TextBox 29"/>
            <p:cNvSpPr txBox="1"/>
            <p:nvPr/>
          </p:nvSpPr>
          <p:spPr>
            <a:xfrm>
              <a:off x="10937251" y="1490043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/>
                <a:t>،</a:t>
              </a:r>
              <a:endParaRPr lang="ar-BH" sz="4000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9940008" y="1531991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/>
                <a:t>،</a:t>
              </a:r>
              <a:endParaRPr lang="ar-BH" sz="4000" b="1" dirty="0"/>
            </a:p>
          </p:txBody>
        </p:sp>
      </p:grp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468956"/>
              </p:ext>
            </p:extLst>
          </p:nvPr>
        </p:nvGraphicFramePr>
        <p:xfrm>
          <a:off x="3367698" y="1574589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29372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417433"/>
              </p:ext>
            </p:extLst>
          </p:nvPr>
        </p:nvGraphicFramePr>
        <p:xfrm>
          <a:off x="6413571" y="1587468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691528"/>
              </p:ext>
            </p:extLst>
          </p:nvPr>
        </p:nvGraphicFramePr>
        <p:xfrm>
          <a:off x="311592" y="1535952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0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663558"/>
              </p:ext>
            </p:extLst>
          </p:nvPr>
        </p:nvGraphicFramePr>
        <p:xfrm>
          <a:off x="311965" y="1066929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471163"/>
              </p:ext>
            </p:extLst>
          </p:nvPr>
        </p:nvGraphicFramePr>
        <p:xfrm>
          <a:off x="3367698" y="1062462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063384"/>
              </p:ext>
            </p:extLst>
          </p:nvPr>
        </p:nvGraphicFramePr>
        <p:xfrm>
          <a:off x="6413571" y="1062462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8207026" y="1912007"/>
                <a:ext cx="392177" cy="67858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7026" y="1912007"/>
                <a:ext cx="392177" cy="678584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/>
          <p:cNvGrpSpPr/>
          <p:nvPr/>
        </p:nvGrpSpPr>
        <p:grpSpPr>
          <a:xfrm>
            <a:off x="7505224" y="1898474"/>
            <a:ext cx="816218" cy="677686"/>
            <a:chOff x="4201170" y="3718732"/>
            <a:chExt cx="816218" cy="6776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BH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TextBox 42"/>
            <p:cNvSpPr txBox="1"/>
            <p:nvPr/>
          </p:nvSpPr>
          <p:spPr>
            <a:xfrm>
              <a:off x="4643058" y="3925678"/>
              <a:ext cx="37433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=</a:t>
              </a:r>
              <a:endParaRPr lang="ar-BH" sz="20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328593" y="1877328"/>
                <a:ext cx="392177" cy="67967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BH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BH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593" y="1877328"/>
                <a:ext cx="392177" cy="679673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838288" y="1931862"/>
                <a:ext cx="392177" cy="679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288" y="1931862"/>
                <a:ext cx="392177" cy="67993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/>
          <p:cNvGrpSpPr/>
          <p:nvPr/>
        </p:nvGrpSpPr>
        <p:grpSpPr>
          <a:xfrm>
            <a:off x="5171658" y="1899653"/>
            <a:ext cx="816218" cy="677686"/>
            <a:chOff x="4201170" y="3718732"/>
            <a:chExt cx="816218" cy="6776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BH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8" name="TextBox 47"/>
            <p:cNvSpPr txBox="1"/>
            <p:nvPr/>
          </p:nvSpPr>
          <p:spPr>
            <a:xfrm>
              <a:off x="4643058" y="3925678"/>
              <a:ext cx="37433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=</a:t>
              </a:r>
              <a:endParaRPr lang="ar-BH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608040" y="1840898"/>
            <a:ext cx="816218" cy="677686"/>
            <a:chOff x="4201170" y="3718732"/>
            <a:chExt cx="816218" cy="6776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BH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TextBox 50"/>
            <p:cNvSpPr txBox="1"/>
            <p:nvPr/>
          </p:nvSpPr>
          <p:spPr>
            <a:xfrm>
              <a:off x="4643058" y="3925678"/>
              <a:ext cx="37433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=</a:t>
              </a:r>
              <a:endParaRPr lang="ar-BH" sz="20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411521" y="2633760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1521" y="2633760"/>
                <a:ext cx="392177" cy="914930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837564" y="2645494"/>
                <a:ext cx="392177" cy="91300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7564" y="2645494"/>
                <a:ext cx="392177" cy="913007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051429" y="2645284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1429" y="2645284"/>
                <a:ext cx="392177" cy="914930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Chevron 54"/>
          <p:cNvSpPr/>
          <p:nvPr/>
        </p:nvSpPr>
        <p:spPr>
          <a:xfrm flipH="1">
            <a:off x="7787436" y="3010828"/>
            <a:ext cx="720000" cy="28800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308106" y="2806157"/>
            <a:ext cx="237343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الترتيب هو </a:t>
            </a:r>
            <a:r>
              <a:rPr lang="ar-SA" sz="4000" b="1" dirty="0" smtClean="0"/>
              <a:t>:</a:t>
            </a:r>
            <a:endParaRPr lang="ar-BH" sz="40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4420907" y="2760681"/>
            <a:ext cx="3871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،</a:t>
            </a:r>
            <a:endParaRPr lang="ar-BH" sz="40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3672008" y="2753461"/>
            <a:ext cx="3871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،</a:t>
            </a:r>
            <a:endParaRPr lang="ar-BH" sz="4000" b="1" dirty="0"/>
          </a:p>
        </p:txBody>
      </p:sp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897964"/>
              </p:ext>
            </p:extLst>
          </p:nvPr>
        </p:nvGraphicFramePr>
        <p:xfrm>
          <a:off x="296830" y="3995494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6923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054594"/>
              </p:ext>
            </p:extLst>
          </p:nvPr>
        </p:nvGraphicFramePr>
        <p:xfrm>
          <a:off x="3352577" y="4007922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208210"/>
              </p:ext>
            </p:extLst>
          </p:nvPr>
        </p:nvGraphicFramePr>
        <p:xfrm>
          <a:off x="6347436" y="4028573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64" name="Group 63"/>
          <p:cNvGrpSpPr/>
          <p:nvPr/>
        </p:nvGrpSpPr>
        <p:grpSpPr>
          <a:xfrm>
            <a:off x="9489659" y="3895373"/>
            <a:ext cx="2277855" cy="1056943"/>
            <a:chOff x="9489659" y="3921131"/>
            <a:chExt cx="2277855" cy="105694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489659" y="3945547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89659" y="3945547"/>
                  <a:ext cx="392177" cy="1032527"/>
                </a:xfrm>
                <a:prstGeom prst="rect">
                  <a:avLst/>
                </a:prstGeom>
                <a:blipFill rotWithShape="0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0457196" y="3921131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57196" y="3921131"/>
                  <a:ext cx="392177" cy="1032527"/>
                </a:xfrm>
                <a:prstGeom prst="rect">
                  <a:avLst/>
                </a:prstGeom>
                <a:blipFill rotWithShape="0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11375337" y="3923412"/>
                  <a:ext cx="392177" cy="1032527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SA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ar-BH" sz="32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75337" y="3923412"/>
                  <a:ext cx="392177" cy="1032527"/>
                </a:xfrm>
                <a:prstGeom prst="rect">
                  <a:avLst/>
                </a:prstGeom>
                <a:blipFill rotWithShape="0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2" name="TextBox 61"/>
            <p:cNvSpPr txBox="1"/>
            <p:nvPr/>
          </p:nvSpPr>
          <p:spPr>
            <a:xfrm>
              <a:off x="10895296" y="4080089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/>
                <a:t>،</a:t>
              </a:r>
              <a:endParaRPr lang="ar-BH" sz="4000" b="1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9927759" y="4117594"/>
              <a:ext cx="387116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BH" sz="4000" b="1" dirty="0" smtClean="0"/>
                <a:t>،</a:t>
              </a:r>
              <a:endParaRPr lang="ar-BH" sz="4000" b="1" dirty="0"/>
            </a:p>
          </p:txBody>
        </p:sp>
      </p:grp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976166"/>
              </p:ext>
            </p:extLst>
          </p:nvPr>
        </p:nvGraphicFramePr>
        <p:xfrm>
          <a:off x="279714" y="4433962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6" name="Table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242518"/>
              </p:ext>
            </p:extLst>
          </p:nvPr>
        </p:nvGraphicFramePr>
        <p:xfrm>
          <a:off x="3350465" y="4433962"/>
          <a:ext cx="2880000" cy="365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395259" y="4445779"/>
                <a:ext cx="392177" cy="67980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5259" y="4445779"/>
                <a:ext cx="392177" cy="679801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5166639" y="4764803"/>
                <a:ext cx="392177" cy="679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6639" y="4764803"/>
                <a:ext cx="392177" cy="679930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Group 68"/>
          <p:cNvGrpSpPr/>
          <p:nvPr/>
        </p:nvGrpSpPr>
        <p:grpSpPr>
          <a:xfrm>
            <a:off x="4486936" y="4769493"/>
            <a:ext cx="816218" cy="677686"/>
            <a:chOff x="4201170" y="3718732"/>
            <a:chExt cx="816218" cy="6776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BH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BH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blipFill rotWithShape="0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1" name="TextBox 70"/>
            <p:cNvSpPr txBox="1"/>
            <p:nvPr/>
          </p:nvSpPr>
          <p:spPr>
            <a:xfrm>
              <a:off x="4643058" y="3925678"/>
              <a:ext cx="37433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=</a:t>
              </a:r>
              <a:endParaRPr lang="ar-BH" sz="20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2195590" y="4809036"/>
                <a:ext cx="392177" cy="67858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0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590" y="4809036"/>
                <a:ext cx="392177" cy="678584"/>
              </a:xfrm>
              <a:prstGeom prst="rect">
                <a:avLst/>
              </a:prstGeom>
              <a:blipFill rotWithShape="0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3" name="Group 72"/>
          <p:cNvGrpSpPr/>
          <p:nvPr/>
        </p:nvGrpSpPr>
        <p:grpSpPr>
          <a:xfrm>
            <a:off x="1531819" y="4779926"/>
            <a:ext cx="816218" cy="677686"/>
            <a:chOff x="4201170" y="3718732"/>
            <a:chExt cx="816218" cy="6776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pPr algn="r" rtl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ar-BH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ar-BH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ar-BH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oMath>
                    </m:oMathPara>
                  </a14:m>
                  <a:endParaRPr lang="ar-BH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70" y="3718732"/>
                  <a:ext cx="392177" cy="677686"/>
                </a:xfrm>
                <a:prstGeom prst="rect">
                  <a:avLst/>
                </a:prstGeom>
                <a:blipFill rotWithShape="0"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BH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5" name="TextBox 74"/>
            <p:cNvSpPr txBox="1"/>
            <p:nvPr/>
          </p:nvSpPr>
          <p:spPr>
            <a:xfrm>
              <a:off x="4643058" y="3925678"/>
              <a:ext cx="37433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=</a:t>
              </a:r>
              <a:endParaRPr lang="ar-BH" sz="20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3563921" y="5490725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BH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BH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921" y="5490725"/>
                <a:ext cx="392177" cy="914930"/>
              </a:xfrm>
              <a:prstGeom prst="rect">
                <a:avLst/>
              </a:prstGeom>
              <a:blipFill rotWithShape="0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4989964" y="5502459"/>
                <a:ext cx="392177" cy="91300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964" y="5502459"/>
                <a:ext cx="392177" cy="913007"/>
              </a:xfrm>
              <a:prstGeom prst="rect">
                <a:avLst/>
              </a:prstGeom>
              <a:blipFill rotWithShape="0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4203829" y="5502249"/>
                <a:ext cx="392177" cy="91493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BH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829" y="5502249"/>
                <a:ext cx="392177" cy="914930"/>
              </a:xfrm>
              <a:prstGeom prst="rect">
                <a:avLst/>
              </a:prstGeom>
              <a:blipFill rotWithShape="0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Chevron 78"/>
          <p:cNvSpPr/>
          <p:nvPr/>
        </p:nvSpPr>
        <p:spPr>
          <a:xfrm flipH="1">
            <a:off x="7939836" y="5867793"/>
            <a:ext cx="720000" cy="28800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460506" y="5663122"/>
            <a:ext cx="237343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الترتيب هو </a:t>
            </a:r>
            <a:r>
              <a:rPr lang="ar-SA" sz="4000" b="1" dirty="0" smtClean="0"/>
              <a:t>:</a:t>
            </a:r>
            <a:endParaRPr lang="ar-BH" sz="4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4573307" y="5617646"/>
            <a:ext cx="3871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،</a:t>
            </a:r>
            <a:endParaRPr lang="ar-BH" sz="4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3824408" y="5610426"/>
            <a:ext cx="3871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BH" sz="4000" b="1" dirty="0" smtClean="0"/>
              <a:t>،</a:t>
            </a:r>
            <a:endParaRPr lang="ar-BH" sz="4000" b="1" dirty="0"/>
          </a:p>
        </p:txBody>
      </p:sp>
    </p:spTree>
    <p:extLst>
      <p:ext uri="{BB962C8B-B14F-4D97-AF65-F5344CB8AC3E}">
        <p14:creationId xmlns:p14="http://schemas.microsoft.com/office/powerpoint/2010/main" val="94174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4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9" grpId="0"/>
      <p:bldP spid="20" grpId="0"/>
      <p:bldP spid="21" grpId="0"/>
      <p:bldP spid="22" grpId="0"/>
      <p:bldP spid="23" grpId="0"/>
      <p:bldP spid="40" grpId="0"/>
      <p:bldP spid="44" grpId="0"/>
      <p:bldP spid="45" grpId="0"/>
      <p:bldP spid="52" grpId="0"/>
      <p:bldP spid="53" grpId="0"/>
      <p:bldP spid="54" grpId="0"/>
      <p:bldP spid="55" grpId="0" animBg="1"/>
      <p:bldP spid="56" grpId="0"/>
      <p:bldP spid="57" grpId="0"/>
      <p:bldP spid="58" grpId="0"/>
      <p:bldP spid="67" grpId="0"/>
      <p:bldP spid="68" grpId="0"/>
      <p:bldP spid="72" grpId="0"/>
      <p:bldP spid="76" grpId="0"/>
      <p:bldP spid="77" grpId="0"/>
      <p:bldP spid="78" grpId="0"/>
      <p:bldP spid="79" grpId="0" animBg="1"/>
      <p:bldP spid="80" grpId="0"/>
      <p:bldP spid="81" grpId="0"/>
      <p:bldP spid="82" grpId="0"/>
    </p:bldLst>
  </p:timing>
</p:sld>
</file>

<file path=ppt/theme/theme1.xml><?xml version="1.0" encoding="utf-8"?>
<a:theme xmlns:a="http://schemas.openxmlformats.org/drawingml/2006/main" name="moe-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e-e" id="{2EC78113-1E5F-44A1-AD06-31C7EF319AD1}" vid="{94148B9A-81FE-46DD-A09B-7C17D193A5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moe-e</Template>
  <TotalTime>680</TotalTime>
  <Words>200</Words>
  <Application>Microsoft Office PowerPoint</Application>
  <PresentationFormat>Widescreen</PresentationFormat>
  <Paragraphs>163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Yu Gothic UI Semilight</vt:lpstr>
      <vt:lpstr>Arial</vt:lpstr>
      <vt:lpstr>Calibri</vt:lpstr>
      <vt:lpstr>Calibri Light</vt:lpstr>
      <vt:lpstr>Cambria Math</vt:lpstr>
      <vt:lpstr>Times New Roman</vt:lpstr>
      <vt:lpstr>Traditional Arabic</vt:lpstr>
      <vt:lpstr>Viner Hand ITC</vt:lpstr>
      <vt:lpstr>moe-e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57</cp:revision>
  <dcterms:created xsi:type="dcterms:W3CDTF">2020-03-04T10:09:02Z</dcterms:created>
  <dcterms:modified xsi:type="dcterms:W3CDTF">2020-03-28T10:59:38Z</dcterms:modified>
</cp:coreProperties>
</file>