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380.png"/><Relationship Id="rId18" Type="http://schemas.openxmlformats.org/officeDocument/2006/relationships/image" Target="../media/image52.png"/><Relationship Id="rId3" Type="http://schemas.openxmlformats.org/officeDocument/2006/relationships/image" Target="../media/image38.png"/><Relationship Id="rId21" Type="http://schemas.openxmlformats.org/officeDocument/2006/relationships/image" Target="../media/image55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1.png"/><Relationship Id="rId2" Type="http://schemas.openxmlformats.org/officeDocument/2006/relationships/image" Target="../media/image37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8.pn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5.png"/><Relationship Id="rId19" Type="http://schemas.openxmlformats.org/officeDocument/2006/relationships/image" Target="../media/image53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60.png"/><Relationship Id="rId21" Type="http://schemas.openxmlformats.org/officeDocument/2006/relationships/image" Target="../media/image77.png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59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2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500.png"/><Relationship Id="rId19" Type="http://schemas.openxmlformats.org/officeDocument/2006/relationships/image" Target="../media/image75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367" y="3219607"/>
            <a:ext cx="10318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رياضيات </a:t>
            </a:r>
            <a:r>
              <a:rPr lang="ar-SA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الصف </a:t>
            </a:r>
            <a:r>
              <a:rPr lang="ar-SA" sz="4000" b="1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الثالث الابتدائي – الجزء الثاني</a:t>
            </a:r>
          </a:p>
          <a:p>
            <a:pPr algn="ctr"/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(12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– </a:t>
            </a:r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6):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مقارنة الكسور وترتيبها</a:t>
            </a:r>
            <a:endParaRPr lang="ar-BH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3183" y="2076451"/>
            <a:ext cx="893196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>
                <a:solidFill>
                  <a:srgbClr val="FF0000"/>
                </a:solidFill>
              </a:rPr>
              <a:t>              </a:t>
            </a: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سنتعلم في هذا الدرس:</a:t>
            </a:r>
            <a:r>
              <a:rPr lang="ar-SA" sz="4000" b="1" dirty="0" smtClean="0">
                <a:cs typeface="+mj-cs"/>
              </a:rPr>
              <a:t> </a:t>
            </a:r>
            <a:endParaRPr lang="ar-BH" sz="4000" b="1" dirty="0" smtClean="0">
              <a:cs typeface="+mj-cs"/>
            </a:endParaRPr>
          </a:p>
          <a:p>
            <a:pPr algn="r"/>
            <a:r>
              <a:rPr lang="ar-BH" sz="4000" b="1" dirty="0">
                <a:cs typeface="+mj-cs"/>
              </a:rPr>
              <a:t> </a:t>
            </a:r>
            <a:r>
              <a:rPr lang="ar-BH" sz="4000" b="1" dirty="0" smtClean="0">
                <a:cs typeface="+mj-cs"/>
              </a:rPr>
              <a:t>             </a:t>
            </a:r>
            <a:r>
              <a:rPr lang="ar-SA" sz="4000" b="1" dirty="0" smtClean="0">
                <a:cs typeface="+mj-cs"/>
              </a:rPr>
              <a:t>مقارنة الكُسور وترتيبها</a:t>
            </a:r>
            <a:endParaRPr lang="ar-BH" sz="40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639400"/>
              </p:ext>
            </p:extLst>
          </p:nvPr>
        </p:nvGraphicFramePr>
        <p:xfrm>
          <a:off x="2256048" y="2721881"/>
          <a:ext cx="8128000" cy="93700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700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940157"/>
              </p:ext>
            </p:extLst>
          </p:nvPr>
        </p:nvGraphicFramePr>
        <p:xfrm>
          <a:off x="2257287" y="1579088"/>
          <a:ext cx="8128000" cy="9480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8074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683026" y="168138"/>
            <a:ext cx="1027043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/>
              <a:t>ا</a:t>
            </a:r>
            <a:r>
              <a:rPr lang="ar-SA" sz="4000" b="1" dirty="0"/>
              <a:t>ستعملُ نماذجَ </a:t>
            </a:r>
            <a:r>
              <a:rPr lang="ar-SA" sz="4000" b="1" dirty="0" smtClean="0"/>
              <a:t>الكسورِ لأُقارنَ بين الكسرينِ:         و  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88275" y="16813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275" y="168138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9562" y="16813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562" y="168137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7160"/>
              </p:ext>
            </p:extLst>
          </p:nvPr>
        </p:nvGraphicFramePr>
        <p:xfrm>
          <a:off x="2257287" y="1570100"/>
          <a:ext cx="8128000" cy="9766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6613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751611"/>
              </p:ext>
            </p:extLst>
          </p:nvPr>
        </p:nvGraphicFramePr>
        <p:xfrm>
          <a:off x="2257287" y="2705936"/>
          <a:ext cx="8128000" cy="94276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276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07805" y="155455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805" y="1554551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31405" y="155455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1405" y="1554551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07805" y="269342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805" y="2693428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756671" y="269342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671" y="2693429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123960" y="273947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960" y="2739478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91249" y="273947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249" y="2739478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589561" y="4315714"/>
            <a:ext cx="594298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أُلاحظُ أنَّ     </a:t>
            </a:r>
            <a:r>
              <a:rPr lang="ar-SA" sz="4000" b="1" dirty="0" smtClean="0">
                <a:solidFill>
                  <a:srgbClr val="FF0000"/>
                </a:solidFill>
              </a:rPr>
              <a:t>أَكبرُ من</a:t>
            </a:r>
            <a:endParaRPr lang="ar-BH" sz="4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349427" y="416857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427" y="4168572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26066" y="416857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066" y="4168573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084301" y="538624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301" y="5386244"/>
                <a:ext cx="392177" cy="103252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80452" y="538987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452" y="5389870"/>
                <a:ext cx="392177" cy="103252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89561" y="536112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561" y="5361125"/>
                <a:ext cx="392177" cy="103252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727798" y="5535326"/>
            <a:ext cx="69336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Viner Hand ITC" panose="03070502030502020203" pitchFamily="66" charset="0"/>
              </a:rPr>
              <a:t>&gt;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31532" y="5548564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899" y="5543360"/>
            <a:ext cx="1141012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و أَكتُبُ:       </a:t>
            </a: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r>
              <a:rPr lang="ar-SA" sz="4000" b="1" dirty="0" smtClean="0"/>
              <a:t>       </a:t>
            </a:r>
            <a:r>
              <a:rPr lang="ar-BH" sz="4000" b="1" dirty="0" smtClean="0"/>
              <a:t>             </a:t>
            </a:r>
            <a:r>
              <a:rPr lang="ar-SA" sz="4000" b="1" dirty="0" smtClean="0"/>
              <a:t>أو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531625" y="537138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625" y="5371387"/>
                <a:ext cx="392177" cy="103252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4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1855304" y="503583"/>
            <a:ext cx="1440000" cy="144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cxnSp>
        <p:nvCxnSpPr>
          <p:cNvPr id="9" name="Straight Connector 8"/>
          <p:cNvCxnSpPr>
            <a:stCxn id="2" idx="0"/>
            <a:endCxn id="2" idx="4"/>
          </p:cNvCxnSpPr>
          <p:nvPr/>
        </p:nvCxnSpPr>
        <p:spPr>
          <a:xfrm>
            <a:off x="2575304" y="503583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2" idx="6"/>
            <a:endCxn id="2" idx="2"/>
          </p:cNvCxnSpPr>
          <p:nvPr/>
        </p:nvCxnSpPr>
        <p:spPr>
          <a:xfrm flipH="1">
            <a:off x="1855304" y="1223583"/>
            <a:ext cx="14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2" idx="1"/>
            <a:endCxn id="2" idx="5"/>
          </p:cNvCxnSpPr>
          <p:nvPr/>
        </p:nvCxnSpPr>
        <p:spPr>
          <a:xfrm>
            <a:off x="2066187" y="714466"/>
            <a:ext cx="1018234" cy="1018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2" idx="7"/>
            <a:endCxn id="2" idx="3"/>
          </p:cNvCxnSpPr>
          <p:nvPr/>
        </p:nvCxnSpPr>
        <p:spPr>
          <a:xfrm flipH="1">
            <a:off x="2066187" y="714466"/>
            <a:ext cx="1018234" cy="1018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0"/>
            <a:endCxn id="7" idx="4"/>
          </p:cNvCxnSpPr>
          <p:nvPr/>
        </p:nvCxnSpPr>
        <p:spPr>
          <a:xfrm>
            <a:off x="882255" y="460597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7" idx="6"/>
            <a:endCxn id="7" idx="2"/>
          </p:cNvCxnSpPr>
          <p:nvPr/>
        </p:nvCxnSpPr>
        <p:spPr>
          <a:xfrm flipH="1">
            <a:off x="162255" y="1180597"/>
            <a:ext cx="14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62255" y="460597"/>
            <a:ext cx="1440000" cy="144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Pie 3"/>
          <p:cNvSpPr/>
          <p:nvPr/>
        </p:nvSpPr>
        <p:spPr>
          <a:xfrm>
            <a:off x="170136" y="462842"/>
            <a:ext cx="1440000" cy="1440000"/>
          </a:xfrm>
          <a:prstGeom prst="pie">
            <a:avLst>
              <a:gd name="adj1" fmla="val 10815646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0" name="Pie 19"/>
          <p:cNvSpPr/>
          <p:nvPr/>
        </p:nvSpPr>
        <p:spPr>
          <a:xfrm rot="16200000">
            <a:off x="176360" y="460597"/>
            <a:ext cx="1440000" cy="1440000"/>
          </a:xfrm>
          <a:prstGeom prst="pie">
            <a:avLst>
              <a:gd name="adj1" fmla="val 10815646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1" name="Pie 20"/>
          <p:cNvSpPr/>
          <p:nvPr/>
        </p:nvSpPr>
        <p:spPr>
          <a:xfrm rot="5400000">
            <a:off x="173249" y="470985"/>
            <a:ext cx="1440000" cy="1440000"/>
          </a:xfrm>
          <a:prstGeom prst="pie">
            <a:avLst>
              <a:gd name="adj1" fmla="val 10815646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1838304" y="515770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 rot="18852513">
            <a:off x="1855303" y="511194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5" name="Pie 24"/>
          <p:cNvSpPr/>
          <p:nvPr/>
        </p:nvSpPr>
        <p:spPr>
          <a:xfrm rot="13455889">
            <a:off x="1862110" y="511181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 rot="5400000">
            <a:off x="1862111" y="519080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7" name="Pie 26"/>
          <p:cNvSpPr/>
          <p:nvPr/>
        </p:nvSpPr>
        <p:spPr>
          <a:xfrm rot="2549269">
            <a:off x="1862111" y="518048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8" name="Pie 27"/>
          <p:cNvSpPr/>
          <p:nvPr/>
        </p:nvSpPr>
        <p:spPr>
          <a:xfrm rot="16200000">
            <a:off x="1856174" y="503583"/>
            <a:ext cx="1440000" cy="1440000"/>
          </a:xfrm>
          <a:prstGeom prst="pie">
            <a:avLst>
              <a:gd name="adj1" fmla="val 10815646"/>
              <a:gd name="adj2" fmla="val 13675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9" name="Pie 28"/>
          <p:cNvSpPr/>
          <p:nvPr/>
        </p:nvSpPr>
        <p:spPr>
          <a:xfrm rot="8143748">
            <a:off x="1861673" y="524888"/>
            <a:ext cx="1440000" cy="1440000"/>
          </a:xfrm>
          <a:prstGeom prst="pie">
            <a:avLst>
              <a:gd name="adj1" fmla="val 10815646"/>
              <a:gd name="adj2" fmla="val 134819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09409" y="259490"/>
            <a:ext cx="871251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/>
              <a:t>ا</a:t>
            </a:r>
            <a:r>
              <a:rPr lang="ar-SA" sz="4000" b="1" dirty="0"/>
              <a:t>ستعملُ </a:t>
            </a:r>
            <a:r>
              <a:rPr lang="ar-SA" sz="4000" b="1" dirty="0" smtClean="0"/>
              <a:t>نماذجَ الكسورِ لأُقارنَ بين الكسرينِ:    و 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383134" y="15029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134" y="150290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403279" y="14807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279" y="148070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H="1">
            <a:off x="342876" y="720272"/>
            <a:ext cx="1071820" cy="918227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373042" y="664333"/>
            <a:ext cx="1034494" cy="1013312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78304" y="3280666"/>
            <a:ext cx="87125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لاحظ أنّ:</a:t>
            </a:r>
            <a:endParaRPr lang="ar-BH" sz="4000" b="1" dirty="0" smtClean="0"/>
          </a:p>
          <a:p>
            <a:pPr algn="r"/>
            <a:endParaRPr lang="ar-BH" sz="4000" b="1" dirty="0" smtClean="0"/>
          </a:p>
          <a:p>
            <a:pPr algn="r"/>
            <a:r>
              <a:rPr lang="ar-BH" sz="4000" b="1" dirty="0"/>
              <a:t> </a:t>
            </a:r>
            <a:r>
              <a:rPr lang="ar-BH" sz="4000" b="1" dirty="0" smtClean="0"/>
              <a:t> 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949967" y="298747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9967" y="2987472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948506" y="300072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506" y="3000724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6293381" y="3280666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22433" y="298747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433" y="2987472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820972" y="300072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972" y="3000724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9433710" y="3224814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=</a:t>
            </a:r>
            <a:endParaRPr lang="ar-BH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949966" y="435826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9966" y="4358261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9144594" y="4520581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301286" y="431319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286" y="4313193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Callout 9"/>
          <p:cNvSpPr/>
          <p:nvPr/>
        </p:nvSpPr>
        <p:spPr>
          <a:xfrm>
            <a:off x="647212" y="3196182"/>
            <a:ext cx="3877667" cy="1385062"/>
          </a:xfrm>
          <a:prstGeom prst="wedgeEllipseCallout">
            <a:avLst>
              <a:gd name="adj1" fmla="val -31699"/>
              <a:gd name="adj2" fmla="val -135011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>
                <a:solidFill>
                  <a:sysClr val="windowText" lastClr="000000"/>
                </a:solidFill>
              </a:rPr>
              <a:t>نقوم بتقسيم الشكل إلى 8 أجزاء متطابقة </a:t>
            </a:r>
            <a:endParaRPr lang="ar-BH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flipH="1">
            <a:off x="7743660" y="3432311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555714" y="4520581"/>
            <a:ext cx="1983143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إذن</a:t>
            </a:r>
            <a:r>
              <a:rPr lang="ar-SA" sz="4000" b="1" dirty="0" smtClean="0"/>
              <a:t>:</a:t>
            </a:r>
            <a:endParaRPr lang="ar-BH" sz="4000" b="1" dirty="0" smtClean="0"/>
          </a:p>
          <a:p>
            <a:pPr algn="r"/>
            <a:endParaRPr lang="ar-BH" sz="4000" b="1" dirty="0" smtClean="0"/>
          </a:p>
          <a:p>
            <a:pPr algn="r"/>
            <a:r>
              <a:rPr lang="ar-BH" sz="4000" b="1" dirty="0"/>
              <a:t> </a:t>
            </a:r>
            <a:r>
              <a:rPr lang="ar-BH" sz="4000" b="1" dirty="0" smtClean="0"/>
              <a:t> 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3" grpId="0"/>
      <p:bldP spid="34" grpId="0"/>
      <p:bldP spid="41" grpId="0"/>
      <p:bldP spid="31" grpId="0"/>
      <p:bldP spid="32" grpId="0"/>
      <p:bldP spid="35" grpId="0"/>
      <p:bldP spid="37" grpId="0"/>
      <p:bldP spid="39" grpId="0"/>
      <p:bldP spid="40" grpId="0"/>
      <p:bldP spid="42" grpId="0"/>
      <p:bldP spid="43" grpId="0"/>
      <p:bldP spid="44" grpId="0"/>
      <p:bldP spid="10" grpId="0" animBg="1"/>
      <p:bldP spid="12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72955" y="259490"/>
            <a:ext cx="1174897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أكل خالد      فطِيرَتهِ، وأكلَ سعد    فطيرتهِ وأكل عليٌّ     فطيرتهِ من الحجم ِ نفسهِ. فأَيُّهم أكل الكمِّيَّةَ الأقلَّ؟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963615" y="9716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615" y="97169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42032" y="9716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032" y="97169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19228" y="9716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228" y="97169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7736910" y="1795560"/>
            <a:ext cx="1449302" cy="1440000"/>
            <a:chOff x="585336" y="1745250"/>
            <a:chExt cx="1449302" cy="1440000"/>
          </a:xfrm>
        </p:grpSpPr>
        <p:sp>
          <p:nvSpPr>
            <p:cNvPr id="13" name="Oval 12"/>
            <p:cNvSpPr/>
            <p:nvPr/>
          </p:nvSpPr>
          <p:spPr>
            <a:xfrm>
              <a:off x="585336" y="1745250"/>
              <a:ext cx="1440000" cy="1440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Pie 15"/>
            <p:cNvSpPr/>
            <p:nvPr/>
          </p:nvSpPr>
          <p:spPr>
            <a:xfrm rot="5400000">
              <a:off x="594638" y="1745250"/>
              <a:ext cx="1440000" cy="1440000"/>
            </a:xfrm>
            <a:prstGeom prst="pie">
              <a:avLst>
                <a:gd name="adj1" fmla="val 10815646"/>
                <a:gd name="adj2" fmla="val 1620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Connector 17"/>
            <p:cNvCxnSpPr>
              <a:stCxn id="16" idx="3"/>
              <a:endCxn id="13" idx="2"/>
            </p:cNvCxnSpPr>
            <p:nvPr/>
          </p:nvCxnSpPr>
          <p:spPr>
            <a:xfrm flipH="1">
              <a:off x="585336" y="2465250"/>
              <a:ext cx="1449302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3" idx="4"/>
              <a:endCxn id="13" idx="0"/>
            </p:cNvCxnSpPr>
            <p:nvPr/>
          </p:nvCxnSpPr>
          <p:spPr>
            <a:xfrm flipV="1">
              <a:off x="1305336" y="1745250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1590138" y="1791566"/>
            <a:ext cx="1463807" cy="1454465"/>
            <a:chOff x="4089864" y="1873454"/>
            <a:chExt cx="1463807" cy="1454465"/>
          </a:xfrm>
        </p:grpSpPr>
        <p:sp>
          <p:nvSpPr>
            <p:cNvPr id="29" name="Oval 28"/>
            <p:cNvSpPr/>
            <p:nvPr/>
          </p:nvSpPr>
          <p:spPr>
            <a:xfrm>
              <a:off x="4106864" y="1873454"/>
              <a:ext cx="1440000" cy="1440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Pie 29"/>
            <p:cNvSpPr/>
            <p:nvPr/>
          </p:nvSpPr>
          <p:spPr>
            <a:xfrm>
              <a:off x="4089864" y="1885641"/>
              <a:ext cx="1440000" cy="1440000"/>
            </a:xfrm>
            <a:prstGeom prst="pie">
              <a:avLst>
                <a:gd name="adj1" fmla="val 10815646"/>
                <a:gd name="adj2" fmla="val 1367511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31" name="Pie 30"/>
            <p:cNvSpPr/>
            <p:nvPr/>
          </p:nvSpPr>
          <p:spPr>
            <a:xfrm rot="18852513">
              <a:off x="4106863" y="1881065"/>
              <a:ext cx="1440000" cy="1440000"/>
            </a:xfrm>
            <a:prstGeom prst="pie">
              <a:avLst>
                <a:gd name="adj1" fmla="val 10815646"/>
                <a:gd name="adj2" fmla="val 1367511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sp>
          <p:nvSpPr>
            <p:cNvPr id="33" name="Pie 32"/>
            <p:cNvSpPr/>
            <p:nvPr/>
          </p:nvSpPr>
          <p:spPr>
            <a:xfrm rot="2549269">
              <a:off x="4113671" y="1887919"/>
              <a:ext cx="1440000" cy="1440000"/>
            </a:xfrm>
            <a:prstGeom prst="pie">
              <a:avLst>
                <a:gd name="adj1" fmla="val 10815646"/>
                <a:gd name="adj2" fmla="val 1367511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Connector 35"/>
            <p:cNvCxnSpPr>
              <a:endCxn id="29" idx="7"/>
            </p:cNvCxnSpPr>
            <p:nvPr/>
          </p:nvCxnSpPr>
          <p:spPr>
            <a:xfrm flipV="1">
              <a:off x="4323380" y="2084337"/>
              <a:ext cx="1012601" cy="101823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29" idx="5"/>
            </p:cNvCxnSpPr>
            <p:nvPr/>
          </p:nvCxnSpPr>
          <p:spPr>
            <a:xfrm flipH="1" flipV="1">
              <a:off x="4323380" y="2096502"/>
              <a:ext cx="1012601" cy="1006069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4830621" y="1885641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29" idx="6"/>
            </p:cNvCxnSpPr>
            <p:nvPr/>
          </p:nvCxnSpPr>
          <p:spPr>
            <a:xfrm flipH="1" flipV="1">
              <a:off x="4106864" y="2578345"/>
              <a:ext cx="1440000" cy="15109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8616545" y="3343697"/>
            <a:ext cx="16419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خالد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21947" y="3326995"/>
            <a:ext cx="16419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سعد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97230" y="3329638"/>
            <a:ext cx="16419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عليّ</a:t>
            </a:r>
            <a:endParaRPr lang="ar-BH" sz="4000" b="1" dirty="0">
              <a:solidFill>
                <a:srgbClr val="FF0000"/>
              </a:solidFill>
            </a:endParaRPr>
          </a:p>
        </p:txBody>
      </p:sp>
      <p:cxnSp>
        <p:nvCxnSpPr>
          <p:cNvPr id="52" name="Straight Connector 51"/>
          <p:cNvCxnSpPr>
            <a:endCxn id="13" idx="3"/>
          </p:cNvCxnSpPr>
          <p:nvPr/>
        </p:nvCxnSpPr>
        <p:spPr>
          <a:xfrm flipH="1">
            <a:off x="7947793" y="2013985"/>
            <a:ext cx="1034717" cy="10106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3" idx="1"/>
            <a:endCxn id="13" idx="5"/>
          </p:cNvCxnSpPr>
          <p:nvPr/>
        </p:nvCxnSpPr>
        <p:spPr>
          <a:xfrm>
            <a:off x="7947793" y="2006443"/>
            <a:ext cx="1018234" cy="10182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4779191" y="1813042"/>
            <a:ext cx="1456984" cy="1462091"/>
            <a:chOff x="6748829" y="1894930"/>
            <a:chExt cx="1456984" cy="1462091"/>
          </a:xfrm>
        </p:grpSpPr>
        <p:grpSp>
          <p:nvGrpSpPr>
            <p:cNvPr id="49" name="Group 48"/>
            <p:cNvGrpSpPr/>
            <p:nvPr/>
          </p:nvGrpSpPr>
          <p:grpSpPr>
            <a:xfrm>
              <a:off x="6748829" y="1894930"/>
              <a:ext cx="1456984" cy="1462091"/>
              <a:chOff x="6822731" y="1858989"/>
              <a:chExt cx="1456984" cy="1462091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6822731" y="1858989"/>
                <a:ext cx="1440000" cy="1440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" name="Pie 23"/>
              <p:cNvSpPr/>
              <p:nvPr/>
            </p:nvSpPr>
            <p:spPr>
              <a:xfrm>
                <a:off x="6829994" y="1871962"/>
                <a:ext cx="1440000" cy="1440000"/>
              </a:xfrm>
              <a:prstGeom prst="pie">
                <a:avLst>
                  <a:gd name="adj1" fmla="val 10815646"/>
                  <a:gd name="adj2" fmla="val 1367511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24"/>
              <p:cNvSpPr/>
              <p:nvPr/>
            </p:nvSpPr>
            <p:spPr>
              <a:xfrm rot="18852513">
                <a:off x="6836378" y="1866600"/>
                <a:ext cx="1440000" cy="1440000"/>
              </a:xfrm>
              <a:prstGeom prst="pie">
                <a:avLst>
                  <a:gd name="adj1" fmla="val 10815646"/>
                  <a:gd name="adj2" fmla="val 1367511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Pie 25"/>
              <p:cNvSpPr/>
              <p:nvPr/>
            </p:nvSpPr>
            <p:spPr>
              <a:xfrm rot="5400000">
                <a:off x="6829100" y="1875682"/>
                <a:ext cx="1440000" cy="1440000"/>
              </a:xfrm>
              <a:prstGeom prst="pie">
                <a:avLst>
                  <a:gd name="adj1" fmla="val 10815646"/>
                  <a:gd name="adj2" fmla="val 1367511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26"/>
              <p:cNvSpPr/>
              <p:nvPr/>
            </p:nvSpPr>
            <p:spPr>
              <a:xfrm rot="2549269">
                <a:off x="6829538" y="1873454"/>
                <a:ext cx="1440000" cy="1440000"/>
              </a:xfrm>
              <a:prstGeom prst="pie">
                <a:avLst>
                  <a:gd name="adj1" fmla="val 10815646"/>
                  <a:gd name="adj2" fmla="val 1367511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Pie 27"/>
              <p:cNvSpPr/>
              <p:nvPr/>
            </p:nvSpPr>
            <p:spPr>
              <a:xfrm rot="8143748">
                <a:off x="6839715" y="1881080"/>
                <a:ext cx="1440000" cy="1440000"/>
              </a:xfrm>
              <a:prstGeom prst="pie">
                <a:avLst>
                  <a:gd name="adj1" fmla="val 10815646"/>
                  <a:gd name="adj2" fmla="val 1348196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9" name="Straight Connector 38"/>
              <p:cNvCxnSpPr>
                <a:stCxn id="23" idx="5"/>
              </p:cNvCxnSpPr>
              <p:nvPr/>
            </p:nvCxnSpPr>
            <p:spPr>
              <a:xfrm flipH="1" flipV="1">
                <a:off x="7033219" y="2082849"/>
                <a:ext cx="1018629" cy="1005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Connector 56"/>
            <p:cNvCxnSpPr>
              <a:stCxn id="26" idx="2"/>
              <a:endCxn id="23" idx="4"/>
            </p:cNvCxnSpPr>
            <p:nvPr/>
          </p:nvCxnSpPr>
          <p:spPr>
            <a:xfrm flipH="1">
              <a:off x="7468829" y="1911623"/>
              <a:ext cx="6369" cy="14233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982060" y="31840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060" y="3184054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863465" y="321240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465" y="3212405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0641345" y="436812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1345" y="4368128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8373016" y="437306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016" y="4373063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9571438" y="436320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438" y="4363201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/>
          <p:cNvSpPr txBox="1"/>
          <p:nvPr/>
        </p:nvSpPr>
        <p:spPr>
          <a:xfrm>
            <a:off x="8991281" y="4573042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109689" y="4579712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0769860" y="4525887"/>
            <a:ext cx="12111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إذن: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847290" y="429313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290" y="4293133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915672" y="426592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672" y="4265927"/>
                <a:ext cx="392177" cy="103252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5364650" y="4537622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53" name="Oval Callout 52"/>
          <p:cNvSpPr/>
          <p:nvPr/>
        </p:nvSpPr>
        <p:spPr>
          <a:xfrm>
            <a:off x="9652942" y="2161473"/>
            <a:ext cx="2368985" cy="1385062"/>
          </a:xfrm>
          <a:prstGeom prst="wedgeEllipseCallout">
            <a:avLst>
              <a:gd name="adj1" fmla="val -64600"/>
              <a:gd name="adj2" fmla="val -22109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 smtClean="0">
                <a:solidFill>
                  <a:sysClr val="windowText" lastClr="000000"/>
                </a:solidFill>
              </a:rPr>
              <a:t>نقوم بتقسيم الشكل إلى 8 أجزاء متطابقة </a:t>
            </a:r>
            <a:endParaRPr lang="ar-BH" sz="2400" b="1" dirty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926669" y="3171706"/>
            <a:ext cx="1039358" cy="1044426"/>
            <a:chOff x="7526913" y="3792259"/>
            <a:chExt cx="1039358" cy="10444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7526913" y="3804158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6913" y="3804158"/>
                  <a:ext cx="392177" cy="1032527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8174094" y="3792259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094" y="3792259"/>
                  <a:ext cx="392177" cy="1032527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TextBox 55"/>
            <p:cNvSpPr txBox="1"/>
            <p:nvPr/>
          </p:nvSpPr>
          <p:spPr>
            <a:xfrm>
              <a:off x="7851131" y="4068781"/>
              <a:ext cx="69368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BH" sz="4000" b="1" dirty="0" smtClean="0">
                  <a:solidFill>
                    <a:srgbClr val="FF0000"/>
                  </a:solidFill>
                </a:rPr>
                <a:t>=</a:t>
              </a:r>
              <a:endParaRPr lang="ar-BH" sz="4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284683" y="5578000"/>
            <a:ext cx="544724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>
                <a:solidFill>
                  <a:srgbClr val="FF0000"/>
                </a:solidFill>
              </a:rPr>
              <a:t>خالد</a:t>
            </a:r>
            <a:r>
              <a:rPr lang="ar-BH" sz="4000" b="1" dirty="0" smtClean="0"/>
              <a:t> هو الذي أكل الكمية الأقل </a:t>
            </a:r>
          </a:p>
          <a:p>
            <a:pPr algn="r"/>
            <a:endParaRPr lang="ar-BH" sz="4000" b="1" dirty="0" smtClean="0"/>
          </a:p>
          <a:p>
            <a:pPr algn="r"/>
            <a:r>
              <a:rPr lang="ar-BH" sz="4000" b="1" dirty="0"/>
              <a:t> </a:t>
            </a:r>
            <a:r>
              <a:rPr lang="ar-BH" sz="4000" b="1" dirty="0" smtClean="0"/>
              <a:t> </a:t>
            </a:r>
            <a:endParaRPr lang="ar-BH" sz="4000" b="1" dirty="0"/>
          </a:p>
        </p:txBody>
      </p:sp>
      <p:sp>
        <p:nvSpPr>
          <p:cNvPr id="59" name="Chevron 58"/>
          <p:cNvSpPr/>
          <p:nvPr/>
        </p:nvSpPr>
        <p:spPr>
          <a:xfrm flipH="1">
            <a:off x="7465314" y="4760311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832805" y="430037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805" y="4300379"/>
                <a:ext cx="392177" cy="103252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6322055" y="4522214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45" grpId="0"/>
      <p:bldP spid="46" grpId="0"/>
      <p:bldP spid="47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4" grpId="0"/>
      <p:bldP spid="75" grpId="0"/>
      <p:bldP spid="76" grpId="0"/>
      <p:bldP spid="53" grpId="0" animBg="1"/>
      <p:bldP spid="58" grpId="0"/>
      <p:bldP spid="59" grpId="0" animBg="1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72955" y="259490"/>
            <a:ext cx="1174897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</a:t>
            </a:r>
            <a:r>
              <a:rPr lang="ar-SA" sz="4000" b="1" dirty="0" smtClean="0"/>
              <a:t>ستعملُ </a:t>
            </a:r>
            <a:r>
              <a:rPr lang="ar-SA" sz="4000" b="1" dirty="0" smtClean="0"/>
              <a:t>نماذِجِ الكسور لأُرتِّبَ ما يأتي تصاعديًّا: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302541" y="241667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2541" y="2416672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42282" y="241667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282" y="2416673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172855" y="241667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55" y="2416673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534156" y="2617564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09110" y="2578992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484321" y="525618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4321" y="5256188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124062" y="525618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4062" y="5256189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354635" y="5256189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635" y="5256189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9715936" y="5457080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891520" y="5406227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599820"/>
              </p:ext>
            </p:extLst>
          </p:nvPr>
        </p:nvGraphicFramePr>
        <p:xfrm>
          <a:off x="6915624" y="1694917"/>
          <a:ext cx="256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837479"/>
              </p:ext>
            </p:extLst>
          </p:nvPr>
        </p:nvGraphicFramePr>
        <p:xfrm>
          <a:off x="3907252" y="1694918"/>
          <a:ext cx="256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301028"/>
              </p:ext>
            </p:extLst>
          </p:nvPr>
        </p:nvGraphicFramePr>
        <p:xfrm>
          <a:off x="799248" y="1695104"/>
          <a:ext cx="256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Chevron 25"/>
          <p:cNvSpPr/>
          <p:nvPr/>
        </p:nvSpPr>
        <p:spPr>
          <a:xfrm flipH="1">
            <a:off x="7542933" y="2715115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39480" y="2496505"/>
            <a:ext cx="237343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الترتيب هو </a:t>
            </a:r>
            <a:r>
              <a:rPr lang="ar-SA" sz="4000" b="1" dirty="0" smtClean="0"/>
              <a:t>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39730" y="230664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730" y="2306643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79471" y="228088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9471" y="2280886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10044" y="229376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044" y="2293765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822483" y="1295100"/>
            <a:ext cx="1945031" cy="1072644"/>
            <a:chOff x="9822483" y="1295100"/>
            <a:chExt cx="1945031" cy="10726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9822483" y="1295100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22483" y="1295100"/>
                  <a:ext cx="392177" cy="1032527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0573425" y="1295100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3425" y="1295100"/>
                  <a:ext cx="392177" cy="1032527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11375337" y="1335217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75337" y="1335217"/>
                  <a:ext cx="392177" cy="1032527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/>
            <p:cNvSpPr txBox="1"/>
            <p:nvPr/>
          </p:nvSpPr>
          <p:spPr>
            <a:xfrm>
              <a:off x="10937251" y="1490043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200485" y="1469559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9759744" y="4017712"/>
            <a:ext cx="1829042" cy="1073584"/>
            <a:chOff x="9947969" y="4031945"/>
            <a:chExt cx="1829042" cy="10735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9947969" y="4058466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47969" y="4058466"/>
                  <a:ext cx="392177" cy="1032527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0673967" y="407300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3967" y="4073002"/>
                  <a:ext cx="392177" cy="1032527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11384834" y="4031945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4834" y="4031945"/>
                  <a:ext cx="392177" cy="1032527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r="-40625"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/>
            <p:cNvSpPr txBox="1"/>
            <p:nvPr/>
          </p:nvSpPr>
          <p:spPr>
            <a:xfrm>
              <a:off x="10292694" y="4239245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087561" y="4239245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</p:grpSp>
      <p:sp>
        <p:nvSpPr>
          <p:cNvPr id="38" name="Chevron 37"/>
          <p:cNvSpPr/>
          <p:nvPr/>
        </p:nvSpPr>
        <p:spPr>
          <a:xfrm flipH="1">
            <a:off x="8204365" y="5704451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09062" y="2525564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582409" y="2461631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097271"/>
              </p:ext>
            </p:extLst>
          </p:nvPr>
        </p:nvGraphicFramePr>
        <p:xfrm>
          <a:off x="6454459" y="4444273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484240"/>
              </p:ext>
            </p:extLst>
          </p:nvPr>
        </p:nvGraphicFramePr>
        <p:xfrm>
          <a:off x="339471" y="489300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968602"/>
              </p:ext>
            </p:extLst>
          </p:nvPr>
        </p:nvGraphicFramePr>
        <p:xfrm>
          <a:off x="3463141" y="4885256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609190"/>
              </p:ext>
            </p:extLst>
          </p:nvPr>
        </p:nvGraphicFramePr>
        <p:xfrm>
          <a:off x="3448544" y="4443527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18540"/>
              </p:ext>
            </p:extLst>
          </p:nvPr>
        </p:nvGraphicFramePr>
        <p:xfrm>
          <a:off x="339471" y="4423649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204365" y="3794904"/>
                <a:ext cx="392177" cy="6796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65" y="3794904"/>
                <a:ext cx="392177" cy="679673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978859" y="3718732"/>
                <a:ext cx="392177" cy="679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859" y="3718732"/>
                <a:ext cx="392177" cy="67993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212973" y="3772550"/>
                <a:ext cx="392177" cy="6798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73" y="3772550"/>
                <a:ext cx="392177" cy="679801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/>
          <p:cNvGrpSpPr/>
          <p:nvPr/>
        </p:nvGrpSpPr>
        <p:grpSpPr>
          <a:xfrm>
            <a:off x="4201170" y="3718732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18462" y="3709420"/>
            <a:ext cx="735440" cy="677686"/>
            <a:chOff x="1518462" y="3709420"/>
            <a:chExt cx="735440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1518462" y="3709420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8462" y="3709420"/>
                  <a:ext cx="392177" cy="677686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/>
            <p:cNvSpPr txBox="1"/>
            <p:nvPr/>
          </p:nvSpPr>
          <p:spPr>
            <a:xfrm>
              <a:off x="1944987" y="3935438"/>
              <a:ext cx="30891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FF0000"/>
                  </a:solidFill>
                </a:rPr>
                <a:t>=</a:t>
              </a:r>
              <a:endParaRPr lang="ar-BH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56" name="Straight Connector 55"/>
          <p:cNvCxnSpPr/>
          <p:nvPr/>
        </p:nvCxnSpPr>
        <p:spPr>
          <a:xfrm flipH="1">
            <a:off x="605307" y="3571832"/>
            <a:ext cx="11089411" cy="72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71036" y="5475661"/>
            <a:ext cx="237343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الترتيب هو </a:t>
            </a:r>
            <a:r>
              <a:rPr lang="ar-SA" sz="4000" b="1" dirty="0" smtClean="0"/>
              <a:t>:</a:t>
            </a:r>
            <a:endParaRPr lang="ar-BH" sz="4000" b="1" dirty="0"/>
          </a:p>
        </p:txBody>
      </p:sp>
      <p:grpSp>
        <p:nvGrpSpPr>
          <p:cNvPr id="58" name="Group 57"/>
          <p:cNvGrpSpPr/>
          <p:nvPr/>
        </p:nvGrpSpPr>
        <p:grpSpPr>
          <a:xfrm>
            <a:off x="3250704" y="5339098"/>
            <a:ext cx="1940651" cy="1062849"/>
            <a:chOff x="9947969" y="4028144"/>
            <a:chExt cx="1940651" cy="10628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9947969" y="4058466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47969" y="4058466"/>
                  <a:ext cx="392177" cy="1032527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11496443" y="403330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96443" y="4033302"/>
                  <a:ext cx="392177" cy="1032527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10563131" y="4028144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63131" y="4028144"/>
                  <a:ext cx="392177" cy="1032527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r="-42188"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TextBox 61"/>
            <p:cNvSpPr txBox="1"/>
            <p:nvPr/>
          </p:nvSpPr>
          <p:spPr>
            <a:xfrm>
              <a:off x="10292694" y="4239245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>
                  <a:solidFill>
                    <a:srgbClr val="FF0000"/>
                  </a:solidFill>
                </a:rPr>
                <a:t>،</a:t>
              </a:r>
              <a:endParaRPr lang="ar-BH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1087561" y="4239245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>
                  <a:solidFill>
                    <a:srgbClr val="FF0000"/>
                  </a:solidFill>
                </a:rPr>
                <a:t>،</a:t>
              </a:r>
              <a:endParaRPr lang="ar-BH" sz="4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6" grpId="0" animBg="1"/>
      <p:bldP spid="27" grpId="0"/>
      <p:bldP spid="29" grpId="0"/>
      <p:bldP spid="30" grpId="0"/>
      <p:bldP spid="31" grpId="0"/>
      <p:bldP spid="38" grpId="0" animBg="1"/>
      <p:bldP spid="39" grpId="0"/>
      <p:bldP spid="40" grpId="0"/>
      <p:bldP spid="46" grpId="0"/>
      <p:bldP spid="47" grpId="0"/>
      <p:bldP spid="48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880786" y="263932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786" y="2639328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245748" y="260346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5748" y="2603467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40625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12279" y="264455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279" y="2644558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 r="-4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 rot="10800000">
            <a:off x="9297187" y="2866073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0800000">
            <a:off x="10457196" y="2866919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2955" y="259490"/>
            <a:ext cx="1174897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</a:t>
            </a:r>
            <a:r>
              <a:rPr lang="ar-SA" sz="4000" b="1" dirty="0" smtClean="0"/>
              <a:t>ستعملُ </a:t>
            </a:r>
            <a:r>
              <a:rPr lang="ar-SA" sz="4000" b="1" dirty="0" smtClean="0"/>
              <a:t>نماذِجِ الكسور لأُرتِّبَ ما يأتي تنازليًّا: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75336" y="533614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336" y="5336145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377706" y="532721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7706" y="5327210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283727" y="532721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3727" y="5327210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 rot="10800000">
            <a:off x="9414697" y="5625910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0800000">
            <a:off x="10589651" y="5587338"/>
            <a:ext cx="693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&lt;</a:t>
            </a:r>
            <a:endParaRPr lang="ar-BH" sz="4000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678103" y="3817680"/>
            <a:ext cx="11089411" cy="72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9489659" y="1150954"/>
            <a:ext cx="2289564" cy="1040022"/>
            <a:chOff x="9477950" y="1327722"/>
            <a:chExt cx="2289564" cy="10400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9477950" y="1335217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7950" y="1335217"/>
                  <a:ext cx="392177" cy="103252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461584" y="132772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1584" y="1327722"/>
                  <a:ext cx="392177" cy="1032527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1375337" y="1335217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75337" y="1335217"/>
                  <a:ext cx="392177" cy="1032527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/>
            <p:cNvSpPr txBox="1"/>
            <p:nvPr/>
          </p:nvSpPr>
          <p:spPr>
            <a:xfrm>
              <a:off x="10937251" y="1490043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40008" y="1531991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468956"/>
              </p:ext>
            </p:extLst>
          </p:nvPr>
        </p:nvGraphicFramePr>
        <p:xfrm>
          <a:off x="3367698" y="1574589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9372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417433"/>
              </p:ext>
            </p:extLst>
          </p:nvPr>
        </p:nvGraphicFramePr>
        <p:xfrm>
          <a:off x="6413571" y="1587468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691528"/>
              </p:ext>
            </p:extLst>
          </p:nvPr>
        </p:nvGraphicFramePr>
        <p:xfrm>
          <a:off x="311592" y="153595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663558"/>
              </p:ext>
            </p:extLst>
          </p:nvPr>
        </p:nvGraphicFramePr>
        <p:xfrm>
          <a:off x="311965" y="1066929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471163"/>
              </p:ext>
            </p:extLst>
          </p:nvPr>
        </p:nvGraphicFramePr>
        <p:xfrm>
          <a:off x="3367698" y="106246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63384"/>
              </p:ext>
            </p:extLst>
          </p:nvPr>
        </p:nvGraphicFramePr>
        <p:xfrm>
          <a:off x="6413571" y="106246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07026" y="1912007"/>
                <a:ext cx="392177" cy="6785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026" y="1912007"/>
                <a:ext cx="392177" cy="67858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7505224" y="1898474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Box 42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328593" y="1877328"/>
                <a:ext cx="392177" cy="6796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593" y="1877328"/>
                <a:ext cx="392177" cy="67967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838288" y="1931862"/>
                <a:ext cx="392177" cy="679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288" y="1931862"/>
                <a:ext cx="392177" cy="67993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171658" y="1899653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TextBox 47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608040" y="1840898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411521" y="2633760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521" y="2633760"/>
                <a:ext cx="392177" cy="914930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837564" y="2645494"/>
                <a:ext cx="392177" cy="9130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564" y="2645494"/>
                <a:ext cx="392177" cy="913007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051429" y="2645284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429" y="2645284"/>
                <a:ext cx="392177" cy="91493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Chevron 54"/>
          <p:cNvSpPr/>
          <p:nvPr/>
        </p:nvSpPr>
        <p:spPr>
          <a:xfrm flipH="1">
            <a:off x="7787436" y="3010828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08106" y="2806157"/>
            <a:ext cx="237343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الترتيب هو </a:t>
            </a:r>
            <a:r>
              <a:rPr lang="ar-SA" sz="4000" b="1" dirty="0" smtClean="0"/>
              <a:t>:</a:t>
            </a:r>
            <a:endParaRPr lang="ar-BH" sz="40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4420907" y="2760681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672008" y="2753461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897964"/>
              </p:ext>
            </p:extLst>
          </p:nvPr>
        </p:nvGraphicFramePr>
        <p:xfrm>
          <a:off x="296830" y="3995494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923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54594"/>
              </p:ext>
            </p:extLst>
          </p:nvPr>
        </p:nvGraphicFramePr>
        <p:xfrm>
          <a:off x="3352577" y="400792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208210"/>
              </p:ext>
            </p:extLst>
          </p:nvPr>
        </p:nvGraphicFramePr>
        <p:xfrm>
          <a:off x="6347436" y="4028573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64" name="Group 63"/>
          <p:cNvGrpSpPr/>
          <p:nvPr/>
        </p:nvGrpSpPr>
        <p:grpSpPr>
          <a:xfrm>
            <a:off x="9489659" y="3895373"/>
            <a:ext cx="2277855" cy="1056943"/>
            <a:chOff x="9489659" y="3921131"/>
            <a:chExt cx="2277855" cy="10569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9489659" y="3945547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9659" y="3945547"/>
                  <a:ext cx="392177" cy="1032527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0457196" y="3921131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7196" y="3921131"/>
                  <a:ext cx="392177" cy="1032527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11375337" y="392341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75337" y="3923412"/>
                  <a:ext cx="392177" cy="1032527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TextBox 61"/>
            <p:cNvSpPr txBox="1"/>
            <p:nvPr/>
          </p:nvSpPr>
          <p:spPr>
            <a:xfrm>
              <a:off x="10895296" y="4080089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9927759" y="4117594"/>
              <a:ext cx="3871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BH" sz="4000" b="1" dirty="0" smtClean="0"/>
                <a:t>،</a:t>
              </a:r>
              <a:endParaRPr lang="ar-BH" sz="4000" b="1" dirty="0"/>
            </a:p>
          </p:txBody>
        </p:sp>
      </p:grpSp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976166"/>
              </p:ext>
            </p:extLst>
          </p:nvPr>
        </p:nvGraphicFramePr>
        <p:xfrm>
          <a:off x="279714" y="443396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242518"/>
              </p:ext>
            </p:extLst>
          </p:nvPr>
        </p:nvGraphicFramePr>
        <p:xfrm>
          <a:off x="3350465" y="4433962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395259" y="4445779"/>
                <a:ext cx="392177" cy="6798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259" y="4445779"/>
                <a:ext cx="392177" cy="679801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166639" y="4764803"/>
                <a:ext cx="392177" cy="679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639" y="4764803"/>
                <a:ext cx="392177" cy="679930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9" name="Group 68"/>
          <p:cNvGrpSpPr/>
          <p:nvPr/>
        </p:nvGrpSpPr>
        <p:grpSpPr>
          <a:xfrm>
            <a:off x="4486936" y="4769493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TextBox 70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195590" y="4809036"/>
                <a:ext cx="392177" cy="6785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590" y="4809036"/>
                <a:ext cx="392177" cy="678584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Group 72"/>
          <p:cNvGrpSpPr/>
          <p:nvPr/>
        </p:nvGrpSpPr>
        <p:grpSpPr>
          <a:xfrm>
            <a:off x="1531819" y="4779926"/>
            <a:ext cx="816218" cy="677686"/>
            <a:chOff x="4201170" y="3718732"/>
            <a:chExt cx="816218" cy="677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BH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70" y="3718732"/>
                  <a:ext cx="392177" cy="677686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TextBox 74"/>
            <p:cNvSpPr txBox="1"/>
            <p:nvPr/>
          </p:nvSpPr>
          <p:spPr>
            <a:xfrm>
              <a:off x="4643058" y="3925678"/>
              <a:ext cx="37433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rgbClr val="FF0000"/>
                  </a:solidFill>
                </a:rPr>
                <a:t>=</a:t>
              </a:r>
              <a:endParaRPr lang="ar-BH" sz="20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563921" y="5490725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BH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BH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921" y="5490725"/>
                <a:ext cx="392177" cy="914930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4989964" y="5502459"/>
                <a:ext cx="392177" cy="9130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964" y="5502459"/>
                <a:ext cx="392177" cy="913007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203829" y="5502249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829" y="5502249"/>
                <a:ext cx="392177" cy="914930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Chevron 78"/>
          <p:cNvSpPr/>
          <p:nvPr/>
        </p:nvSpPr>
        <p:spPr>
          <a:xfrm flipH="1">
            <a:off x="7939836" y="5867793"/>
            <a:ext cx="720000" cy="2880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460506" y="5663122"/>
            <a:ext cx="237343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الترتيب هو </a:t>
            </a:r>
            <a:r>
              <a:rPr lang="ar-SA" sz="4000" b="1" dirty="0" smtClean="0"/>
              <a:t>:</a:t>
            </a:r>
            <a:endParaRPr lang="ar-BH" sz="40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4573307" y="5617646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3824408" y="5610426"/>
            <a:ext cx="38711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 smtClean="0"/>
              <a:t>،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9417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40" grpId="0"/>
      <p:bldP spid="44" grpId="0"/>
      <p:bldP spid="45" grpId="0"/>
      <p:bldP spid="52" grpId="0"/>
      <p:bldP spid="53" grpId="0"/>
      <p:bldP spid="54" grpId="0"/>
      <p:bldP spid="55" grpId="0" animBg="1"/>
      <p:bldP spid="56" grpId="0"/>
      <p:bldP spid="57" grpId="0"/>
      <p:bldP spid="58" grpId="0"/>
      <p:bldP spid="67" grpId="0"/>
      <p:bldP spid="68" grpId="0"/>
      <p:bldP spid="72" grpId="0"/>
      <p:bldP spid="76" grpId="0"/>
      <p:bldP spid="77" grpId="0"/>
      <p:bldP spid="78" grpId="0"/>
      <p:bldP spid="79" grpId="0" animBg="1"/>
      <p:bldP spid="80" grpId="0"/>
      <p:bldP spid="81" grpId="0"/>
      <p:bldP spid="82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680</TotalTime>
  <Words>200</Words>
  <Application>Microsoft Office PowerPoint</Application>
  <PresentationFormat>Widescreen</PresentationFormat>
  <Paragraphs>163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Yu Gothic UI Semilight</vt:lpstr>
      <vt:lpstr>Arial</vt:lpstr>
      <vt:lpstr>Calibri</vt:lpstr>
      <vt:lpstr>Calibri Light</vt:lpstr>
      <vt:lpstr>Cambria Math</vt:lpstr>
      <vt:lpstr>Times New Roman</vt:lpstr>
      <vt:lpstr>Traditional Arabic</vt:lpstr>
      <vt:lpstr>Viner Hand ITC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57</cp:revision>
  <dcterms:created xsi:type="dcterms:W3CDTF">2020-03-04T10:09:02Z</dcterms:created>
  <dcterms:modified xsi:type="dcterms:W3CDTF">2020-03-28T10:59:38Z</dcterms:modified>
</cp:coreProperties>
</file>