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5" name="Shape 1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3" name="Shape 1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7" name="Shape 2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4" name="Shape 2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0" name="Shape 2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7" name="Shape 2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6" name="Shape 3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5" name="Shape 3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5" name="Shape 3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5" name="Shape 3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4" name="Shape 3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3" name="Shape 3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8" name="Shape 3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2" name="Shape 3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1" name="Shape 4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9" name="Shape 1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4998" l="0" r="0" t="-4999"/>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0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0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7470082" y="299429"/>
            <a:ext cx="4041491" cy="10156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ar-EG" sz="6000" u="none" cap="none" strike="noStrike">
                <a:solidFill>
                  <a:schemeClr val="lt1"/>
                </a:solidFill>
                <a:latin typeface="Calibri"/>
                <a:ea typeface="Calibri"/>
                <a:cs typeface="Calibri"/>
                <a:sym typeface="Calibri"/>
              </a:rPr>
              <a:t>الوحدة الخامسة</a:t>
            </a:r>
          </a:p>
        </p:txBody>
      </p:sp>
      <p:sp>
        <p:nvSpPr>
          <p:cNvPr id="85" name="Shape 85"/>
          <p:cNvSpPr/>
          <p:nvPr/>
        </p:nvSpPr>
        <p:spPr>
          <a:xfrm>
            <a:off x="726485" y="138065"/>
            <a:ext cx="7005917" cy="628962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86" name="Shape 86"/>
          <p:cNvSpPr/>
          <p:nvPr/>
        </p:nvSpPr>
        <p:spPr>
          <a:xfrm>
            <a:off x="3165594" y="2010824"/>
            <a:ext cx="2382500"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6000">
                <a:solidFill>
                  <a:schemeClr val="lt1"/>
                </a:solidFill>
                <a:latin typeface="Calibri"/>
                <a:ea typeface="Calibri"/>
                <a:cs typeface="Calibri"/>
                <a:sym typeface="Calibri"/>
              </a:rPr>
              <a:t>أساليب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227"/>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p:nvPr/>
        </p:nvSpPr>
        <p:spPr>
          <a:xfrm>
            <a:off x="1441938" y="1172308"/>
            <a:ext cx="10163907" cy="437270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2" name="Shape 152"/>
          <p:cNvSpPr/>
          <p:nvPr/>
        </p:nvSpPr>
        <p:spPr>
          <a:xfrm>
            <a:off x="1781907" y="1365808"/>
            <a:ext cx="7889631" cy="3985706"/>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1- يمكن الاستفادة من هذه النظرية في تعليم الأطفال القراءة والكتابة فيفضل استخدام الطريقة الكلية بدلا من الجزئية حيث يفضل البدء بتعليم الجمل ثم الكلمات ثم الحروف.</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500"/>
                                        <p:tgtEl>
                                          <p:spTgt spid="1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p:nvPr/>
        </p:nvSpPr>
        <p:spPr>
          <a:xfrm>
            <a:off x="1441938" y="1172308"/>
            <a:ext cx="10163907" cy="437270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58" name="Shape 158"/>
          <p:cNvSpPr/>
          <p:nvPr/>
        </p:nvSpPr>
        <p:spPr>
          <a:xfrm>
            <a:off x="1840523" y="1823008"/>
            <a:ext cx="7889631"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2- أن الكل سابق الجزء، وذلك في شرح الدروس حيث يستحسن في إعطاء فكرة عامة عن الموضوع وبعد ذلك يتم الانتقال إلى عرض أجزاءه واحدا بعد الأخر.</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p:nvPr/>
        </p:nvSpPr>
        <p:spPr>
          <a:xfrm>
            <a:off x="1441938" y="1172308"/>
            <a:ext cx="10163907" cy="4372708"/>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64" name="Shape 164"/>
          <p:cNvSpPr/>
          <p:nvPr/>
        </p:nvSpPr>
        <p:spPr>
          <a:xfrm>
            <a:off x="1840523" y="1823008"/>
            <a:ext cx="7889631"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3- أن الاهتمام بالتعلم القائم على الفهم والاستبصار يمكن أن يساعد في جعل التعليم المدرسي مثمراً في المواقف الحياتية ومقاوما للنسيان.</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p:nvPr/>
        </p:nvSpPr>
        <p:spPr>
          <a:xfrm>
            <a:off x="2403231" y="855784"/>
            <a:ext cx="6178060" cy="4161691"/>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0" name="Shape 170"/>
          <p:cNvSpPr/>
          <p:nvPr/>
        </p:nvSpPr>
        <p:spPr>
          <a:xfrm rot="-430306">
            <a:off x="4961442" y="2510212"/>
            <a:ext cx="2238113" cy="88799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4800">
                <a:solidFill>
                  <a:schemeClr val="dk1"/>
                </a:solidFill>
                <a:latin typeface="Calibri"/>
                <a:ea typeface="Calibri"/>
                <a:cs typeface="Calibri"/>
                <a:sym typeface="Calibri"/>
              </a:rPr>
              <a:t>تقويم ذاتي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p:nvPr/>
        </p:nvSpPr>
        <p:spPr>
          <a:xfrm>
            <a:off x="1606061" y="2157041"/>
            <a:ext cx="8792306" cy="4173421"/>
          </a:xfrm>
          <a:prstGeom prst="rect">
            <a:avLst/>
          </a:prstGeom>
          <a:gradFill>
            <a:gsLst>
              <a:gs pos="0">
                <a:srgbClr val="AF94D2"/>
              </a:gs>
              <a:gs pos="50000">
                <a:srgbClr val="CCBEE1"/>
              </a:gs>
              <a:gs pos="100000">
                <a:srgbClr val="E6E0EF"/>
              </a:gs>
            </a:gsLst>
            <a:lin ang="81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6" name="Shape 176"/>
          <p:cNvSpPr/>
          <p:nvPr/>
        </p:nvSpPr>
        <p:spPr>
          <a:xfrm>
            <a:off x="2168768" y="0"/>
            <a:ext cx="8428893" cy="241282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7" name="Shape 177"/>
          <p:cNvSpPr/>
          <p:nvPr/>
        </p:nvSpPr>
        <p:spPr>
          <a:xfrm>
            <a:off x="2954215" y="796858"/>
            <a:ext cx="7043362"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أكتب الأفكار الثلاث الأكثر أهمية والتي تعلمتها من وحدة أساليب التعلم.</a:t>
            </a:r>
          </a:p>
        </p:txBody>
      </p:sp>
      <p:sp>
        <p:nvSpPr>
          <p:cNvPr id="178" name="Shape 178"/>
          <p:cNvSpPr/>
          <p:nvPr/>
        </p:nvSpPr>
        <p:spPr>
          <a:xfrm>
            <a:off x="6383214" y="3065125"/>
            <a:ext cx="3421126"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أهمية التعلم.</a:t>
            </a:r>
          </a:p>
        </p:txBody>
      </p:sp>
      <p:sp>
        <p:nvSpPr>
          <p:cNvPr id="179" name="Shape 179"/>
          <p:cNvSpPr/>
          <p:nvPr/>
        </p:nvSpPr>
        <p:spPr>
          <a:xfrm>
            <a:off x="6383214" y="3989907"/>
            <a:ext cx="3421126"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2- شروط التعلم.</a:t>
            </a:r>
          </a:p>
        </p:txBody>
      </p:sp>
      <p:sp>
        <p:nvSpPr>
          <p:cNvPr id="180" name="Shape 180"/>
          <p:cNvSpPr/>
          <p:nvPr/>
        </p:nvSpPr>
        <p:spPr>
          <a:xfrm>
            <a:off x="6383214" y="4996148"/>
            <a:ext cx="3421126"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مبادئ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p:nvPr/>
        </p:nvSpPr>
        <p:spPr>
          <a:xfrm>
            <a:off x="1606061" y="2157041"/>
            <a:ext cx="8792306" cy="4173421"/>
          </a:xfrm>
          <a:prstGeom prst="rect">
            <a:avLst/>
          </a:prstGeom>
          <a:gradFill>
            <a:gsLst>
              <a:gs pos="0">
                <a:srgbClr val="AF94D2"/>
              </a:gs>
              <a:gs pos="50000">
                <a:srgbClr val="CCBEE1"/>
              </a:gs>
              <a:gs pos="100000">
                <a:srgbClr val="E6E0EF"/>
              </a:gs>
            </a:gsLst>
            <a:lin ang="81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6" name="Shape 186"/>
          <p:cNvSpPr/>
          <p:nvPr/>
        </p:nvSpPr>
        <p:spPr>
          <a:xfrm>
            <a:off x="2168768" y="0"/>
            <a:ext cx="8428893" cy="241282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7" name="Shape 187"/>
          <p:cNvSpPr/>
          <p:nvPr/>
        </p:nvSpPr>
        <p:spPr>
          <a:xfrm>
            <a:off x="2954215" y="796858"/>
            <a:ext cx="704336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أكتب تساؤلين تريد أن تجد لهما إجابة وإضافة بعد انتهاء وحدة أساليب التعلم.</a:t>
            </a:r>
          </a:p>
        </p:txBody>
      </p:sp>
      <p:sp>
        <p:nvSpPr>
          <p:cNvPr id="188" name="Shape 188"/>
          <p:cNvSpPr/>
          <p:nvPr/>
        </p:nvSpPr>
        <p:spPr>
          <a:xfrm>
            <a:off x="2391506" y="3209686"/>
            <a:ext cx="7221415" cy="70788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1. ما هي فائدة التعلم بالمحاولة والخطأ؟</a:t>
            </a:r>
          </a:p>
        </p:txBody>
      </p:sp>
      <p:sp>
        <p:nvSpPr>
          <p:cNvPr id="189" name="Shape 189"/>
          <p:cNvSpPr/>
          <p:nvPr/>
        </p:nvSpPr>
        <p:spPr>
          <a:xfrm>
            <a:off x="2755174" y="4770073"/>
            <a:ext cx="6494080"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2. وضح أهمية نظرية التعلم الشرطي؟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p:nvPr/>
        </p:nvSpPr>
        <p:spPr>
          <a:xfrm>
            <a:off x="1606061" y="2157041"/>
            <a:ext cx="8792306" cy="4173421"/>
          </a:xfrm>
          <a:prstGeom prst="rect">
            <a:avLst/>
          </a:prstGeom>
          <a:gradFill>
            <a:gsLst>
              <a:gs pos="0">
                <a:srgbClr val="AF94D2"/>
              </a:gs>
              <a:gs pos="50000">
                <a:srgbClr val="CCBEE1"/>
              </a:gs>
              <a:gs pos="100000">
                <a:srgbClr val="E6E0EF"/>
              </a:gs>
            </a:gsLst>
            <a:lin ang="81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5" name="Shape 195"/>
          <p:cNvSpPr/>
          <p:nvPr/>
        </p:nvSpPr>
        <p:spPr>
          <a:xfrm>
            <a:off x="2168768" y="0"/>
            <a:ext cx="8428893" cy="241282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6" name="Shape 196"/>
          <p:cNvSpPr/>
          <p:nvPr/>
        </p:nvSpPr>
        <p:spPr>
          <a:xfrm>
            <a:off x="2708030" y="815441"/>
            <a:ext cx="7043362" cy="132343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أكتب شيئا واحد تستطيع تطبيقه مما تعلمته في هذه الوحدة.</a:t>
            </a:r>
          </a:p>
        </p:txBody>
      </p:sp>
      <p:sp>
        <p:nvSpPr>
          <p:cNvPr id="197" name="Shape 197"/>
          <p:cNvSpPr/>
          <p:nvPr/>
        </p:nvSpPr>
        <p:spPr>
          <a:xfrm>
            <a:off x="2529975" y="2786596"/>
            <a:ext cx="7221415" cy="317009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الذي استطيع تطبيقه هو عملية التعلم فهو عبارة عن تغير شبه دائم في سلوك الفرد لا يلحظ بشكل مباشر ولكن يستدل عليه من السلوك ويتكون نتيجة الممارسة كما يظهر في تغير الأداء لدى الكائن الحي.</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p:nvPr/>
        </p:nvSpPr>
        <p:spPr>
          <a:xfrm>
            <a:off x="1641231" y="1207476"/>
            <a:ext cx="8428891" cy="4829908"/>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3" name="Shape 203"/>
          <p:cNvSpPr/>
          <p:nvPr/>
        </p:nvSpPr>
        <p:spPr>
          <a:xfrm>
            <a:off x="2414955" y="2168768"/>
            <a:ext cx="6529752" cy="2332892"/>
          </a:xfrm>
          <a:prstGeom prst="rect">
            <a:avLst/>
          </a:prstGeom>
          <a:solidFill>
            <a:schemeClr val="lt2"/>
          </a:solidFill>
          <a:ln>
            <a:noFill/>
          </a:ln>
          <a:effectLst>
            <a:outerShdw blurRad="127000" algn="ctr" dir="2700000" dist="38100">
              <a:srgbClr val="000000">
                <a:alpha val="44705"/>
              </a:srgbClr>
            </a:outerShdw>
          </a:effectLst>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4" name="Shape 204"/>
          <p:cNvSpPr/>
          <p:nvPr/>
        </p:nvSpPr>
        <p:spPr>
          <a:xfrm>
            <a:off x="4943407" y="2791733"/>
            <a:ext cx="1824537" cy="1086964"/>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6000">
                <a:solidFill>
                  <a:schemeClr val="dk1"/>
                </a:solidFill>
                <a:latin typeface="Calibri"/>
                <a:ea typeface="Calibri"/>
                <a:cs typeface="Calibri"/>
                <a:sym typeface="Calibri"/>
              </a:rPr>
              <a:t>التقويم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p:nvPr/>
        </p:nvSpPr>
        <p:spPr>
          <a:xfrm>
            <a:off x="1078523" y="176728"/>
            <a:ext cx="9716762" cy="1737735"/>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0" name="Shape 210"/>
          <p:cNvSpPr/>
          <p:nvPr/>
        </p:nvSpPr>
        <p:spPr>
          <a:xfrm>
            <a:off x="6107723" y="3177835"/>
            <a:ext cx="5298830" cy="1931630"/>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1" name="Shape 211"/>
          <p:cNvSpPr/>
          <p:nvPr/>
        </p:nvSpPr>
        <p:spPr>
          <a:xfrm rot="-997429">
            <a:off x="1844260" y="3774831"/>
            <a:ext cx="2719753"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2" name="Shape 212"/>
          <p:cNvSpPr/>
          <p:nvPr/>
        </p:nvSpPr>
        <p:spPr>
          <a:xfrm>
            <a:off x="1338246" y="264782"/>
            <a:ext cx="9197313" cy="164968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س1- ضع إشارة (√) أمام العبارة الصحيحة وإشارة (X) أمام العبارة الخاطئة</a:t>
            </a:r>
          </a:p>
        </p:txBody>
      </p:sp>
      <p:sp>
        <p:nvSpPr>
          <p:cNvPr id="213" name="Shape 213"/>
          <p:cNvSpPr/>
          <p:nvPr/>
        </p:nvSpPr>
        <p:spPr>
          <a:xfrm rot="-997429">
            <a:off x="2895397" y="3971164"/>
            <a:ext cx="617476" cy="76944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Times New Roman"/>
                <a:ea typeface="Times New Roman"/>
                <a:cs typeface="Times New Roman"/>
                <a:sym typeface="Times New Roman"/>
              </a:rPr>
              <a:t>✓</a:t>
            </a:r>
          </a:p>
        </p:txBody>
      </p:sp>
      <p:sp>
        <p:nvSpPr>
          <p:cNvPr id="214" name="Shape 214"/>
          <p:cNvSpPr/>
          <p:nvPr/>
        </p:nvSpPr>
        <p:spPr>
          <a:xfrm>
            <a:off x="6923243" y="3405971"/>
            <a:ext cx="3972129"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1- لكي يحدث التعلم لابد من وجود دافع.</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p:nvPr/>
        </p:nvSpPr>
        <p:spPr>
          <a:xfrm>
            <a:off x="1078523" y="176728"/>
            <a:ext cx="9716762" cy="1737735"/>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0" name="Shape 220"/>
          <p:cNvSpPr/>
          <p:nvPr/>
        </p:nvSpPr>
        <p:spPr>
          <a:xfrm>
            <a:off x="6107723" y="3177835"/>
            <a:ext cx="5298830" cy="1931630"/>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1" name="Shape 221"/>
          <p:cNvSpPr/>
          <p:nvPr/>
        </p:nvSpPr>
        <p:spPr>
          <a:xfrm rot="-997429">
            <a:off x="1844260" y="3774831"/>
            <a:ext cx="2719753"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2" name="Shape 222"/>
          <p:cNvSpPr/>
          <p:nvPr/>
        </p:nvSpPr>
        <p:spPr>
          <a:xfrm>
            <a:off x="1338246" y="264782"/>
            <a:ext cx="9197313" cy="164968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س1- ضع إشارة (√) أمام العبارة الصحيحة وإشارة (X) أمام العبارة الخاطئة</a:t>
            </a:r>
          </a:p>
        </p:txBody>
      </p:sp>
      <p:sp>
        <p:nvSpPr>
          <p:cNvPr id="223" name="Shape 223"/>
          <p:cNvSpPr/>
          <p:nvPr/>
        </p:nvSpPr>
        <p:spPr>
          <a:xfrm rot="-997429">
            <a:off x="2956311" y="3971164"/>
            <a:ext cx="495648" cy="76944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X</a:t>
            </a:r>
          </a:p>
        </p:txBody>
      </p:sp>
      <p:sp>
        <p:nvSpPr>
          <p:cNvPr id="224" name="Shape 224"/>
          <p:cNvSpPr/>
          <p:nvPr/>
        </p:nvSpPr>
        <p:spPr>
          <a:xfrm>
            <a:off x="6107723" y="3177835"/>
            <a:ext cx="5022112"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2- اختلاف العلماء في تفسير ظاهرة التعلم أدى إلى ظهور نظريات مختلفة مع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p:nvPr/>
        </p:nvSpPr>
        <p:spPr>
          <a:xfrm>
            <a:off x="2215661" y="1968648"/>
            <a:ext cx="8477439" cy="3094899"/>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2" name="Shape 92"/>
          <p:cNvSpPr/>
          <p:nvPr/>
        </p:nvSpPr>
        <p:spPr>
          <a:xfrm>
            <a:off x="329348" y="623943"/>
            <a:ext cx="5146429" cy="2466395"/>
          </a:xfrm>
          <a:prstGeom prst="rect">
            <a:avLst/>
          </a:prstGeom>
          <a:blipFill rotWithShape="1">
            <a:blip r:embed="rId4">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3" name="Shape 93"/>
          <p:cNvSpPr/>
          <p:nvPr/>
        </p:nvSpPr>
        <p:spPr>
          <a:xfrm>
            <a:off x="1525424" y="1087600"/>
            <a:ext cx="2754279" cy="987449"/>
          </a:xfrm>
          <a:prstGeom prst="rect">
            <a:avLst/>
          </a:prstGeom>
          <a:noFill/>
          <a:ln>
            <a:noFill/>
          </a:ln>
        </p:spPr>
        <p:txBody>
          <a:bodyPr anchorCtr="0" anchor="t" bIns="45700" lIns="91425" rIns="91425" tIns="45700">
            <a:noAutofit/>
          </a:bodyPr>
          <a:lstStyle/>
          <a:p>
            <a:pPr indent="0" lvl="0" marL="0" marR="0" rtl="1" algn="r">
              <a:lnSpc>
                <a:spcPct val="115000"/>
              </a:lnSpc>
              <a:spcBef>
                <a:spcPts val="0"/>
              </a:spcBef>
              <a:spcAft>
                <a:spcPts val="0"/>
              </a:spcAft>
              <a:buSzPct val="25000"/>
              <a:buNone/>
            </a:pPr>
            <a:r>
              <a:rPr b="1" lang="ar-EG" sz="5400">
                <a:solidFill>
                  <a:srgbClr val="0C0C0C"/>
                </a:solidFill>
                <a:latin typeface="Calibri"/>
                <a:ea typeface="Calibri"/>
                <a:cs typeface="Calibri"/>
                <a:sym typeface="Calibri"/>
              </a:rPr>
              <a:t>الدرس 5-2</a:t>
            </a:r>
          </a:p>
        </p:txBody>
      </p:sp>
      <p:sp>
        <p:nvSpPr>
          <p:cNvPr id="94" name="Shape 94"/>
          <p:cNvSpPr/>
          <p:nvPr/>
        </p:nvSpPr>
        <p:spPr>
          <a:xfrm>
            <a:off x="2902564" y="2545030"/>
            <a:ext cx="7257541" cy="1736566"/>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800">
                <a:solidFill>
                  <a:schemeClr val="dk1"/>
                </a:solidFill>
                <a:latin typeface="Calibri"/>
                <a:ea typeface="Calibri"/>
                <a:cs typeface="Calibri"/>
                <a:sym typeface="Calibri"/>
              </a:rPr>
              <a:t>تابع المبادئ الرئيسية لعملية التعلم والتطبيقات التربوية لنظرية التعلم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p:nvPr/>
        </p:nvSpPr>
        <p:spPr>
          <a:xfrm>
            <a:off x="1078523" y="176728"/>
            <a:ext cx="9716762" cy="1737735"/>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0" name="Shape 230"/>
          <p:cNvSpPr/>
          <p:nvPr/>
        </p:nvSpPr>
        <p:spPr>
          <a:xfrm>
            <a:off x="6107723" y="3177835"/>
            <a:ext cx="5298830" cy="1931630"/>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1" name="Shape 231"/>
          <p:cNvSpPr/>
          <p:nvPr/>
        </p:nvSpPr>
        <p:spPr>
          <a:xfrm rot="-997429">
            <a:off x="1844260" y="3774831"/>
            <a:ext cx="2719753"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32" name="Shape 232"/>
          <p:cNvSpPr/>
          <p:nvPr/>
        </p:nvSpPr>
        <p:spPr>
          <a:xfrm>
            <a:off x="1338246" y="264782"/>
            <a:ext cx="9197313" cy="164968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س1- ضع إشارة (√) أمام العبارة الصحيحة وإشارة (X) أمام العبارة الخاطئة</a:t>
            </a:r>
          </a:p>
        </p:txBody>
      </p:sp>
      <p:sp>
        <p:nvSpPr>
          <p:cNvPr id="233" name="Shape 233"/>
          <p:cNvSpPr/>
          <p:nvPr/>
        </p:nvSpPr>
        <p:spPr>
          <a:xfrm rot="-997429">
            <a:off x="2956311" y="3971164"/>
            <a:ext cx="495648" cy="76944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Times New Roman"/>
                <a:ea typeface="Times New Roman"/>
                <a:cs typeface="Times New Roman"/>
                <a:sym typeface="Times New Roman"/>
              </a:rPr>
              <a:t>✓</a:t>
            </a:r>
          </a:p>
        </p:txBody>
      </p:sp>
      <p:sp>
        <p:nvSpPr>
          <p:cNvPr id="234" name="Shape 234"/>
          <p:cNvSpPr/>
          <p:nvPr/>
        </p:nvSpPr>
        <p:spPr>
          <a:xfrm>
            <a:off x="6107723" y="3177835"/>
            <a:ext cx="5022112" cy="1938991"/>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3- لحدوث عملية التعلم يكفي أن يقوم المتعلم بالممارسة والتدريب.</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p:nvPr/>
        </p:nvSpPr>
        <p:spPr>
          <a:xfrm>
            <a:off x="1078523" y="176728"/>
            <a:ext cx="9716762" cy="1737735"/>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0" name="Shape 240"/>
          <p:cNvSpPr/>
          <p:nvPr/>
        </p:nvSpPr>
        <p:spPr>
          <a:xfrm>
            <a:off x="6107723" y="3177835"/>
            <a:ext cx="5298830" cy="1931630"/>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1" name="Shape 241"/>
          <p:cNvSpPr/>
          <p:nvPr/>
        </p:nvSpPr>
        <p:spPr>
          <a:xfrm rot="-997429">
            <a:off x="1844260" y="3774831"/>
            <a:ext cx="2719753" cy="965773"/>
          </a:xfrm>
          <a:prstGeom prst="ribbon">
            <a:avLst>
              <a:gd fmla="val 16667" name="adj1"/>
              <a:gd fmla="val 50000" name="adj2"/>
            </a:avLst>
          </a:prstGeom>
          <a:gradFill>
            <a:gsLst>
              <a:gs pos="0">
                <a:srgbClr val="9CC2E5"/>
              </a:gs>
              <a:gs pos="46000">
                <a:srgbClr val="009AD0"/>
              </a:gs>
              <a:gs pos="75000">
                <a:srgbClr val="00B050"/>
              </a:gs>
              <a:gs pos="100000">
                <a:srgbClr val="00B050"/>
              </a:gs>
            </a:gsLst>
            <a:lin ang="5400000" scaled="0"/>
          </a:gra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42" name="Shape 242"/>
          <p:cNvSpPr/>
          <p:nvPr/>
        </p:nvSpPr>
        <p:spPr>
          <a:xfrm>
            <a:off x="1338246" y="264782"/>
            <a:ext cx="9197313" cy="1649681"/>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س1- ضع إشارة (√) أمام العبارة الصحيحة وإشارة (X) أمام العبارة الخاطئة</a:t>
            </a:r>
          </a:p>
        </p:txBody>
      </p:sp>
      <p:sp>
        <p:nvSpPr>
          <p:cNvPr id="243" name="Shape 243"/>
          <p:cNvSpPr/>
          <p:nvPr/>
        </p:nvSpPr>
        <p:spPr>
          <a:xfrm rot="-997429">
            <a:off x="2956311" y="3971164"/>
            <a:ext cx="495648" cy="76944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400">
                <a:solidFill>
                  <a:schemeClr val="dk1"/>
                </a:solidFill>
                <a:latin typeface="Calibri"/>
                <a:ea typeface="Calibri"/>
                <a:cs typeface="Calibri"/>
                <a:sym typeface="Calibri"/>
              </a:rPr>
              <a:t>X</a:t>
            </a:r>
          </a:p>
        </p:txBody>
      </p:sp>
      <p:sp>
        <p:nvSpPr>
          <p:cNvPr id="244" name="Shape 244"/>
          <p:cNvSpPr/>
          <p:nvPr/>
        </p:nvSpPr>
        <p:spPr>
          <a:xfrm>
            <a:off x="6246082" y="3405971"/>
            <a:ext cx="5022112" cy="132343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4- من العبث أن نعلم طفل الشهر الثالث الجلوس.</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0" name="Shape 250"/>
          <p:cNvSpPr/>
          <p:nvPr/>
        </p:nvSpPr>
        <p:spPr>
          <a:xfrm>
            <a:off x="1338246" y="2410264"/>
            <a:ext cx="9248167" cy="3516922"/>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1" name="Shape 251"/>
          <p:cNvSpPr/>
          <p:nvPr/>
        </p:nvSpPr>
        <p:spPr>
          <a:xfrm>
            <a:off x="1338246" y="264782"/>
            <a:ext cx="9197313" cy="75469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000">
                <a:solidFill>
                  <a:schemeClr val="dk1"/>
                </a:solidFill>
                <a:latin typeface="Calibri"/>
                <a:ea typeface="Calibri"/>
                <a:cs typeface="Calibri"/>
                <a:sym typeface="Calibri"/>
              </a:rPr>
              <a:t>س2- عدد مبادئ التعلم مع ذكر مثال دال لكل مبدأ؟</a:t>
            </a:r>
          </a:p>
        </p:txBody>
      </p:sp>
      <p:sp>
        <p:nvSpPr>
          <p:cNvPr id="252" name="Shape 252"/>
          <p:cNvSpPr/>
          <p:nvPr/>
        </p:nvSpPr>
        <p:spPr>
          <a:xfrm>
            <a:off x="1916528" y="2583675"/>
            <a:ext cx="8091602" cy="317009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2060"/>
                </a:solidFill>
                <a:latin typeface="Calibri"/>
                <a:ea typeface="Calibri"/>
                <a:cs typeface="Calibri"/>
                <a:sym typeface="Calibri"/>
              </a:rPr>
              <a:t>1- التكرار:</a:t>
            </a:r>
          </a:p>
          <a:p>
            <a:pPr indent="0" lvl="0" marL="0" marR="0" rtl="1" algn="r">
              <a:spcBef>
                <a:spcPts val="0"/>
              </a:spcBef>
              <a:buSzPct val="25000"/>
              <a:buNone/>
            </a:pPr>
            <a:r>
              <a:rPr b="1" lang="ar-EG" sz="4000">
                <a:solidFill>
                  <a:schemeClr val="dk1"/>
                </a:solidFill>
                <a:latin typeface="Calibri"/>
                <a:ea typeface="Calibri"/>
                <a:cs typeface="Calibri"/>
                <a:sym typeface="Calibri"/>
              </a:rPr>
              <a:t>التكرار المثمر هو الذي يقترن بالانتباه والملاحظة وفهم الموقف والتمييز بين الاستجابات الخاطئة والصائبة لأن التكرار الحرفي الأصم لحركات خاطئة لا يؤدي إلى التعلم والتحسن.</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456"/>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456"/>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8" name="Shape 258"/>
          <p:cNvSpPr/>
          <p:nvPr/>
        </p:nvSpPr>
        <p:spPr>
          <a:xfrm>
            <a:off x="1338246" y="2410264"/>
            <a:ext cx="10104816" cy="4225666"/>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59" name="Shape 259"/>
          <p:cNvSpPr/>
          <p:nvPr/>
        </p:nvSpPr>
        <p:spPr>
          <a:xfrm>
            <a:off x="1338246" y="264782"/>
            <a:ext cx="9197313" cy="75469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000">
                <a:solidFill>
                  <a:schemeClr val="dk1"/>
                </a:solidFill>
                <a:latin typeface="Calibri"/>
                <a:ea typeface="Calibri"/>
                <a:cs typeface="Calibri"/>
                <a:sym typeface="Calibri"/>
              </a:rPr>
              <a:t>س2- عدد مبادئ التعلم مع ذكر مثال دال لكل مبدأ؟</a:t>
            </a:r>
          </a:p>
        </p:txBody>
      </p:sp>
      <p:sp>
        <p:nvSpPr>
          <p:cNvPr id="260" name="Shape 260"/>
          <p:cNvSpPr/>
          <p:nvPr/>
        </p:nvSpPr>
        <p:spPr>
          <a:xfrm>
            <a:off x="1739285" y="2459109"/>
            <a:ext cx="9302736"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2060"/>
                </a:solidFill>
                <a:latin typeface="Calibri"/>
                <a:ea typeface="Calibri"/>
                <a:cs typeface="Calibri"/>
                <a:sym typeface="Calibri"/>
              </a:rPr>
              <a:t>2- التدرج:</a:t>
            </a:r>
          </a:p>
          <a:p>
            <a:pPr indent="0" lvl="0" marL="0" marR="0" rtl="1" algn="r">
              <a:spcBef>
                <a:spcPts val="0"/>
              </a:spcBef>
              <a:buSzPct val="25000"/>
              <a:buNone/>
            </a:pPr>
            <a:r>
              <a:rPr b="1" lang="ar-EG" sz="4000">
                <a:solidFill>
                  <a:schemeClr val="dk1"/>
                </a:solidFill>
                <a:latin typeface="Calibri"/>
                <a:ea typeface="Calibri"/>
                <a:cs typeface="Calibri"/>
                <a:sym typeface="Calibri"/>
              </a:rPr>
              <a:t>التدرج من البسيط السهل إلى المركب الصعب انتقاله من الأمور البسيطة السهلة إلى الأمور الصعبة والمركبة.</a:t>
            </a:r>
          </a:p>
        </p:txBody>
      </p:sp>
      <p:sp>
        <p:nvSpPr>
          <p:cNvPr id="261" name="Shape 261"/>
          <p:cNvSpPr/>
          <p:nvPr/>
        </p:nvSpPr>
        <p:spPr>
          <a:xfrm>
            <a:off x="1542775" y="4696939"/>
            <a:ext cx="9499247"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2060"/>
                </a:solidFill>
                <a:latin typeface="Calibri"/>
                <a:ea typeface="Calibri"/>
                <a:cs typeface="Calibri"/>
                <a:sym typeface="Calibri"/>
              </a:rPr>
              <a:t>- والتدرج من المحسوس إلى المجرد: </a:t>
            </a:r>
            <a:r>
              <a:rPr b="1" lang="ar-EG" sz="4000">
                <a:solidFill>
                  <a:schemeClr val="dk1"/>
                </a:solidFill>
                <a:latin typeface="Calibri"/>
                <a:ea typeface="Calibri"/>
                <a:cs typeface="Calibri"/>
                <a:sym typeface="Calibri"/>
              </a:rPr>
              <a:t>الطفل يدرك المعني بمدلوله الحسي أولا ثم ينتقل إلى المعاني المجردة كالحرية والفضيلة والمساواة.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456"/>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456"/>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456"/>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sp>
        <p:nvSpPr>
          <p:cNvPr id="266" name="Shape 266"/>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7" name="Shape 267"/>
          <p:cNvSpPr/>
          <p:nvPr/>
        </p:nvSpPr>
        <p:spPr>
          <a:xfrm>
            <a:off x="444137" y="1933302"/>
            <a:ext cx="11390811" cy="4702626"/>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8" name="Shape 268"/>
          <p:cNvSpPr/>
          <p:nvPr/>
        </p:nvSpPr>
        <p:spPr>
          <a:xfrm>
            <a:off x="1338246" y="264782"/>
            <a:ext cx="9197313" cy="75469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000">
                <a:solidFill>
                  <a:schemeClr val="dk1"/>
                </a:solidFill>
                <a:latin typeface="Calibri"/>
                <a:ea typeface="Calibri"/>
                <a:cs typeface="Calibri"/>
                <a:sym typeface="Calibri"/>
              </a:rPr>
              <a:t>س2- عدد مبادئ التعلم مع ذكر مثال دال لكل مبدأ؟</a:t>
            </a:r>
          </a:p>
        </p:txBody>
      </p:sp>
      <p:sp>
        <p:nvSpPr>
          <p:cNvPr id="269" name="Shape 269"/>
          <p:cNvSpPr/>
          <p:nvPr/>
        </p:nvSpPr>
        <p:spPr>
          <a:xfrm>
            <a:off x="627016" y="2084013"/>
            <a:ext cx="11025052" cy="440120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2060"/>
                </a:solidFill>
                <a:latin typeface="Calibri"/>
                <a:ea typeface="Calibri"/>
                <a:cs typeface="Calibri"/>
                <a:sym typeface="Calibri"/>
              </a:rPr>
              <a:t>3- الطريقة الكلية والطريقة الجزئية:</a:t>
            </a:r>
          </a:p>
          <a:p>
            <a:pPr indent="0" lvl="0" marL="0" marR="0" rtl="1" algn="r">
              <a:spcBef>
                <a:spcPts val="0"/>
              </a:spcBef>
              <a:buSzPct val="25000"/>
              <a:buNone/>
            </a:pPr>
            <a:r>
              <a:rPr b="1" lang="ar-EG" sz="4000">
                <a:solidFill>
                  <a:schemeClr val="dk1"/>
                </a:solidFill>
                <a:latin typeface="Calibri"/>
                <a:ea typeface="Calibri"/>
                <a:cs typeface="Calibri"/>
                <a:sym typeface="Calibri"/>
              </a:rPr>
              <a:t>يمكن أن يحدث التعلم بطريقتين مختلفتين، مثلا شخص يريد أن يحفظ قصيدة من الشعر فإنه يفعل ذلك بقراءة القصيدة كاملة دفعة واحدة ثم يكررها حتى يتم له الحفظ هذا تسمى (الطريقة الكلية) ويمكن تقسيم القصيدة إلى أجزاء ثم يأخذ الشخص في حفظ كل جزء على حدة فإذا أتم حفظه انتقل للجزء الثاني ثم يحاول بعد ذلك حفظ جميع الأجزاء متصلة وهذا يسمى (الطريقة الجزئية). </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456"/>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456"/>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75" name="Shape 275"/>
          <p:cNvSpPr/>
          <p:nvPr/>
        </p:nvSpPr>
        <p:spPr>
          <a:xfrm>
            <a:off x="444137" y="1933302"/>
            <a:ext cx="11390811" cy="4702626"/>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76" name="Shape 276"/>
          <p:cNvSpPr/>
          <p:nvPr/>
        </p:nvSpPr>
        <p:spPr>
          <a:xfrm>
            <a:off x="1338246" y="264782"/>
            <a:ext cx="9197313" cy="75469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000">
                <a:solidFill>
                  <a:schemeClr val="dk1"/>
                </a:solidFill>
                <a:latin typeface="Calibri"/>
                <a:ea typeface="Calibri"/>
                <a:cs typeface="Calibri"/>
                <a:sym typeface="Calibri"/>
              </a:rPr>
              <a:t>س2- عدد مبادئ التعلم مع ذكر مثال دال لكل مبدأ؟</a:t>
            </a:r>
          </a:p>
        </p:txBody>
      </p:sp>
      <p:sp>
        <p:nvSpPr>
          <p:cNvPr id="277" name="Shape 277"/>
          <p:cNvSpPr/>
          <p:nvPr/>
        </p:nvSpPr>
        <p:spPr>
          <a:xfrm>
            <a:off x="627016" y="2084013"/>
            <a:ext cx="11025052" cy="440120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2060"/>
                </a:solidFill>
                <a:latin typeface="Calibri"/>
                <a:ea typeface="Calibri"/>
                <a:cs typeface="Calibri"/>
                <a:sym typeface="Calibri"/>
              </a:rPr>
              <a:t>4- التعلم المركز والموزع:</a:t>
            </a:r>
          </a:p>
          <a:p>
            <a:pPr indent="0" lvl="0" marL="0" marR="0" rtl="1" algn="r">
              <a:spcBef>
                <a:spcPts val="0"/>
              </a:spcBef>
              <a:buSzPct val="25000"/>
              <a:buNone/>
            </a:pPr>
            <a:r>
              <a:rPr b="1" lang="ar-EG" sz="4000">
                <a:solidFill>
                  <a:schemeClr val="dk1"/>
                </a:solidFill>
                <a:latin typeface="Calibri"/>
                <a:ea typeface="Calibri"/>
                <a:cs typeface="Calibri"/>
                <a:sym typeface="Calibri"/>
              </a:rPr>
              <a:t>يمكن أن يحدث التدريب أو التعلم بطريقتين مختلفتين، إما أن يتدرب الشخص بطريقة متواصلة دون أن تتخلل مدة التدريب فترات راحة وهذا يسمى بالتدريب المركز أو أن يوزع الشخص تدريبه على أوقات مختلفة تتخلل هذه الأوقات فترات راحة ويسمى التدريب الموزع، ودلت الأبحاث التجريبية على أن التعليم أو التدريب الموزع أفضل كثيرًا من التدريب المركز.</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456"/>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456"/>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83" name="Shape 283"/>
          <p:cNvSpPr/>
          <p:nvPr/>
        </p:nvSpPr>
        <p:spPr>
          <a:xfrm>
            <a:off x="444137" y="1933302"/>
            <a:ext cx="11390811" cy="4702626"/>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84" name="Shape 284"/>
          <p:cNvSpPr/>
          <p:nvPr/>
        </p:nvSpPr>
        <p:spPr>
          <a:xfrm>
            <a:off x="1338246" y="264782"/>
            <a:ext cx="9197313" cy="754694"/>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000">
                <a:solidFill>
                  <a:schemeClr val="dk1"/>
                </a:solidFill>
                <a:latin typeface="Calibri"/>
                <a:ea typeface="Calibri"/>
                <a:cs typeface="Calibri"/>
                <a:sym typeface="Calibri"/>
              </a:rPr>
              <a:t>س2- عدد مبادئ التعلم مع ذكر مثال دال لكل مبدأ؟</a:t>
            </a:r>
          </a:p>
        </p:txBody>
      </p:sp>
      <p:sp>
        <p:nvSpPr>
          <p:cNvPr id="285" name="Shape 285"/>
          <p:cNvSpPr/>
          <p:nvPr/>
        </p:nvSpPr>
        <p:spPr>
          <a:xfrm>
            <a:off x="424377" y="3007342"/>
            <a:ext cx="11025052"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2060"/>
                </a:solidFill>
                <a:latin typeface="Calibri"/>
                <a:ea typeface="Calibri"/>
                <a:cs typeface="Calibri"/>
                <a:sym typeface="Calibri"/>
              </a:rPr>
              <a:t>5- التعزيز:</a:t>
            </a:r>
          </a:p>
          <a:p>
            <a:pPr indent="0" lvl="0" marL="0" marR="0" rtl="1" algn="r">
              <a:spcBef>
                <a:spcPts val="0"/>
              </a:spcBef>
              <a:buSzPct val="25000"/>
              <a:buNone/>
            </a:pPr>
            <a:r>
              <a:rPr b="1" lang="ar-EG" sz="4000">
                <a:solidFill>
                  <a:schemeClr val="dk1"/>
                </a:solidFill>
                <a:latin typeface="Calibri"/>
                <a:ea typeface="Calibri"/>
                <a:cs typeface="Calibri"/>
                <a:sym typeface="Calibri"/>
              </a:rPr>
              <a:t>كما أن الدافع مهم في حدوث التعلم فكذلك تحقيق الرغبات ونيل الأغراض مهمة ثبات التعلم، نيل المكافأة (الثواب) يثبت التعلم ويشجع على تجدده واستمراره.</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456"/>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456"/>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1" name="Shape 291"/>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92" name="Shape 292"/>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293" name="Shape 293"/>
          <p:cNvSpPr/>
          <p:nvPr/>
        </p:nvSpPr>
        <p:spPr>
          <a:xfrm>
            <a:off x="4331646" y="2143453"/>
            <a:ext cx="7085289"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الشرطي</a:t>
            </a:r>
          </a:p>
        </p:txBody>
      </p:sp>
      <p:sp>
        <p:nvSpPr>
          <p:cNvPr id="294" name="Shape 294"/>
          <p:cNvSpPr/>
          <p:nvPr/>
        </p:nvSpPr>
        <p:spPr>
          <a:xfrm>
            <a:off x="1336591" y="3774139"/>
            <a:ext cx="9766837"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كثير من أساليب السلوك والعادات والمهارات تعتمد على مبدأ الاقتران والاشتراط، مثل الاقتران الزمني أثناء ترويض الحيوانات في السيرك.</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456"/>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456"/>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0" name="Shape 300"/>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1" name="Shape 301"/>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02" name="Shape 302"/>
          <p:cNvSpPr/>
          <p:nvPr/>
        </p:nvSpPr>
        <p:spPr>
          <a:xfrm>
            <a:off x="4331646" y="2143453"/>
            <a:ext cx="7085289"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الشرطي</a:t>
            </a:r>
          </a:p>
        </p:txBody>
      </p:sp>
      <p:sp>
        <p:nvSpPr>
          <p:cNvPr id="303" name="Shape 303"/>
          <p:cNvSpPr/>
          <p:nvPr/>
        </p:nvSpPr>
        <p:spPr>
          <a:xfrm>
            <a:off x="1364311" y="3277960"/>
            <a:ext cx="9766837" cy="317009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2- تعتبر عملية التعميم والتمييز من العمليات الهامة التي يمكن الاستفادة منها في تفسير كثير من مظاهر التعلم الإنساني </a:t>
            </a:r>
            <a:r>
              <a:rPr b="1" lang="ar-EG" sz="4000">
                <a:solidFill>
                  <a:srgbClr val="C00000"/>
                </a:solidFill>
                <a:latin typeface="Calibri"/>
                <a:ea typeface="Calibri"/>
                <a:cs typeface="Calibri"/>
                <a:sym typeface="Calibri"/>
              </a:rPr>
              <a:t>مثال:</a:t>
            </a:r>
            <a:r>
              <a:rPr b="1" lang="ar-EG" sz="4000">
                <a:solidFill>
                  <a:schemeClr val="dk1"/>
                </a:solidFill>
                <a:latin typeface="Calibri"/>
                <a:ea typeface="Calibri"/>
                <a:cs typeface="Calibri"/>
                <a:sym typeface="Calibri"/>
              </a:rPr>
              <a:t> عندما يطلب من الطفل بأن يضع دائرة بين الصور المتشابهة </a:t>
            </a:r>
            <a:r>
              <a:rPr b="1" lang="ar-EG" sz="4000">
                <a:solidFill>
                  <a:srgbClr val="000099"/>
                </a:solidFill>
                <a:latin typeface="Calibri"/>
                <a:ea typeface="Calibri"/>
                <a:cs typeface="Calibri"/>
                <a:sym typeface="Calibri"/>
              </a:rPr>
              <a:t>(تعميم) </a:t>
            </a:r>
            <a:r>
              <a:rPr b="1" lang="ar-EG" sz="4000">
                <a:solidFill>
                  <a:schemeClr val="dk1"/>
                </a:solidFill>
                <a:latin typeface="Calibri"/>
                <a:ea typeface="Calibri"/>
                <a:cs typeface="Calibri"/>
                <a:sym typeface="Calibri"/>
              </a:rPr>
              <a:t>وأن يضع دائرة على الأشكال المختلفة عن مجموعة الصور </a:t>
            </a:r>
            <a:r>
              <a:rPr b="1" lang="ar-EG" sz="4000">
                <a:solidFill>
                  <a:srgbClr val="000099"/>
                </a:solidFill>
                <a:latin typeface="Calibri"/>
                <a:ea typeface="Calibri"/>
                <a:cs typeface="Calibri"/>
                <a:sym typeface="Calibri"/>
              </a:rPr>
              <a:t>(تمييز).</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09" name="Shape 309"/>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0" name="Shape 310"/>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11" name="Shape 311"/>
          <p:cNvSpPr/>
          <p:nvPr/>
        </p:nvSpPr>
        <p:spPr>
          <a:xfrm>
            <a:off x="4331646" y="2143453"/>
            <a:ext cx="7085289"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الشرطي</a:t>
            </a:r>
          </a:p>
        </p:txBody>
      </p:sp>
      <p:sp>
        <p:nvSpPr>
          <p:cNvPr id="312" name="Shape 312"/>
          <p:cNvSpPr/>
          <p:nvPr/>
        </p:nvSpPr>
        <p:spPr>
          <a:xfrm>
            <a:off x="1364311" y="3277960"/>
            <a:ext cx="9766837"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دور التعزيز والتشجيع -في إكساب التلاميذ المعلومات والمهارات المطلوبة</a:t>
            </a:r>
            <a:r>
              <a:rPr b="1" lang="ar-EG" sz="4000">
                <a:solidFill>
                  <a:srgbClr val="000099"/>
                </a:solidFill>
                <a:latin typeface="Calibri"/>
                <a:ea typeface="Calibri"/>
                <a:cs typeface="Calibri"/>
                <a:sym typeface="Calibri"/>
              </a:rPr>
              <a:t>. قانون الأثر: </a:t>
            </a:r>
            <a:r>
              <a:rPr b="1" lang="ar-EG" sz="4000">
                <a:solidFill>
                  <a:schemeClr val="dk1"/>
                </a:solidFill>
                <a:latin typeface="Calibri"/>
                <a:ea typeface="Calibri"/>
                <a:cs typeface="Calibri"/>
                <a:sym typeface="Calibri"/>
              </a:rPr>
              <a:t>حيث احتمال حدوث التعلم تحت تأثير الأثر الطيب كالمدح والتقدير أكبر بكثير من احتمال حدوت التعلم تحت تأثير العقاب.</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p:nvPr/>
        </p:nvSpPr>
        <p:spPr>
          <a:xfrm>
            <a:off x="1465386" y="1031630"/>
            <a:ext cx="9366738" cy="4686997"/>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0" name="Shape 100"/>
          <p:cNvSpPr/>
          <p:nvPr/>
        </p:nvSpPr>
        <p:spPr>
          <a:xfrm>
            <a:off x="3012952" y="1503574"/>
            <a:ext cx="5873037"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5400">
                <a:solidFill>
                  <a:srgbClr val="002060"/>
                </a:solidFill>
                <a:latin typeface="Calibri"/>
                <a:ea typeface="Calibri"/>
                <a:cs typeface="Calibri"/>
                <a:sym typeface="Calibri"/>
              </a:rPr>
              <a:t>التطبيقات التربوية لنظرية التعلم بالمحاولة والخطأ</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8" name="Shape 318"/>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19" name="Shape 319"/>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20" name="Shape 320"/>
          <p:cNvSpPr/>
          <p:nvPr/>
        </p:nvSpPr>
        <p:spPr>
          <a:xfrm>
            <a:off x="2194559" y="2143453"/>
            <a:ext cx="9222377"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بالمحاولة والخطأ</a:t>
            </a:r>
          </a:p>
        </p:txBody>
      </p:sp>
      <p:sp>
        <p:nvSpPr>
          <p:cNvPr id="321" name="Shape 321"/>
          <p:cNvSpPr/>
          <p:nvPr/>
        </p:nvSpPr>
        <p:spPr>
          <a:xfrm>
            <a:off x="1336590" y="2990555"/>
            <a:ext cx="9766837" cy="70788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التدرج من السهولة إلى الصعوبة.</a:t>
            </a:r>
          </a:p>
        </p:txBody>
      </p:sp>
      <p:sp>
        <p:nvSpPr>
          <p:cNvPr id="322" name="Shape 322"/>
          <p:cNvSpPr/>
          <p:nvPr/>
        </p:nvSpPr>
        <p:spPr>
          <a:xfrm>
            <a:off x="1364311" y="3913237"/>
            <a:ext cx="9766837"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2- إعطاء الفرصة للمتعلم بالمحاولة والخطأ في حل المشكلات بنفسه والوصول للهدف وتحقيق التعلم بنفسه، فالتعلم الذي يتم عن طريق تناقص الأخطاء يكون أكثر ثبوتا ووضوحاً.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456"/>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456"/>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8" name="Shape 328"/>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29" name="Shape 329"/>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30" name="Shape 330"/>
          <p:cNvSpPr/>
          <p:nvPr/>
        </p:nvSpPr>
        <p:spPr>
          <a:xfrm>
            <a:off x="2194559" y="2143453"/>
            <a:ext cx="9222377"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بالمحاولة والخطأ</a:t>
            </a:r>
          </a:p>
        </p:txBody>
      </p:sp>
      <p:sp>
        <p:nvSpPr>
          <p:cNvPr id="331" name="Shape 331"/>
          <p:cNvSpPr/>
          <p:nvPr/>
        </p:nvSpPr>
        <p:spPr>
          <a:xfrm>
            <a:off x="1336590" y="2990555"/>
            <a:ext cx="9766837"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التركيز على التعلم القائم على الأداء لأنه أكثر فاعلية في الحقل التربوي بدلا من التعلم القائم على الإلقاء.</a:t>
            </a:r>
          </a:p>
        </p:txBody>
      </p:sp>
      <p:sp>
        <p:nvSpPr>
          <p:cNvPr id="332" name="Shape 332"/>
          <p:cNvSpPr/>
          <p:nvPr/>
        </p:nvSpPr>
        <p:spPr>
          <a:xfrm>
            <a:off x="1336588" y="4925994"/>
            <a:ext cx="9766837"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4- يمكن استخدام التعلم بالمحاولة والخطأ في مختلف مجالات الحياة الأسرية والتربوية والإدارية.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456"/>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456"/>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6" name="Shape 336"/>
        <p:cNvGrpSpPr/>
        <p:nvPr/>
      </p:nvGrpSpPr>
      <p:grpSpPr>
        <a:xfrm>
          <a:off x="0" y="0"/>
          <a:ext cx="0" cy="0"/>
          <a:chOff x="0" y="0"/>
          <a:chExt cx="0" cy="0"/>
        </a:xfrm>
      </p:grpSpPr>
      <p:sp>
        <p:nvSpPr>
          <p:cNvPr id="337" name="Shape 337"/>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8" name="Shape 338"/>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39" name="Shape 339"/>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40" name="Shape 340"/>
          <p:cNvSpPr/>
          <p:nvPr/>
        </p:nvSpPr>
        <p:spPr>
          <a:xfrm>
            <a:off x="2194559" y="2143453"/>
            <a:ext cx="9222377"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بالمحاولة والخطأ</a:t>
            </a:r>
          </a:p>
        </p:txBody>
      </p:sp>
      <p:sp>
        <p:nvSpPr>
          <p:cNvPr id="341" name="Shape 341"/>
          <p:cNvSpPr/>
          <p:nvPr/>
        </p:nvSpPr>
        <p:spPr>
          <a:xfrm>
            <a:off x="1336587" y="2844431"/>
            <a:ext cx="9766837"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5- يمكن الاستفادة من مبدأ انطفاء الاستجابة في إبطال العادات السيئة والسلوكيات غير المرغوبة التي تظهر عند التلاميذ أثناء القراءة والكتابة وغيرها.</a:t>
            </a:r>
          </a:p>
        </p:txBody>
      </p:sp>
      <p:sp>
        <p:nvSpPr>
          <p:cNvPr id="342" name="Shape 342"/>
          <p:cNvSpPr/>
          <p:nvPr/>
        </p:nvSpPr>
        <p:spPr>
          <a:xfrm>
            <a:off x="1336588" y="4925994"/>
            <a:ext cx="9766837" cy="132343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6- يمكن علاج الكثير من الاضطرابات السلوكية خاصة عند الأطفال باستخدام مثيرات شرطية سيارة.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456"/>
                                        <p:tgtEl>
                                          <p:spTgt spid="340"/>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456"/>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8" name="Shape 348"/>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49" name="Shape 349"/>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50" name="Shape 350"/>
          <p:cNvSpPr/>
          <p:nvPr/>
        </p:nvSpPr>
        <p:spPr>
          <a:xfrm>
            <a:off x="3187336" y="2143453"/>
            <a:ext cx="8229600"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بالاستبصار</a:t>
            </a:r>
          </a:p>
        </p:txBody>
      </p:sp>
      <p:sp>
        <p:nvSpPr>
          <p:cNvPr id="351" name="Shape 351"/>
          <p:cNvSpPr/>
          <p:nvPr/>
        </p:nvSpPr>
        <p:spPr>
          <a:xfrm>
            <a:off x="1336591" y="3591260"/>
            <a:ext cx="9766837"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يمكن الاستفادة من هذه النظرية في تعليم الأطفال القراءة والكتابة فيفضل استخدام الطريقة الكلية بدلا من الجزئية حيث يفضل البدء بتعليم الجمل ثم الكلمات ثم الحروف.</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456"/>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456"/>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sp>
        <p:nvSpPr>
          <p:cNvPr id="356" name="Shape 356"/>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7" name="Shape 357"/>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58" name="Shape 358"/>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59" name="Shape 359"/>
          <p:cNvSpPr/>
          <p:nvPr/>
        </p:nvSpPr>
        <p:spPr>
          <a:xfrm>
            <a:off x="3187336" y="2143453"/>
            <a:ext cx="8229600"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بالاستبصار</a:t>
            </a:r>
          </a:p>
        </p:txBody>
      </p:sp>
      <p:sp>
        <p:nvSpPr>
          <p:cNvPr id="360" name="Shape 360"/>
          <p:cNvSpPr/>
          <p:nvPr/>
        </p:nvSpPr>
        <p:spPr>
          <a:xfrm>
            <a:off x="1336591" y="3591260"/>
            <a:ext cx="9766837"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2- أن الكل سابق الجزء، وذلك في شرح الدروس حيث يستحسن في إعطاء فكرة عامة عن الموضوع وبعد ذلك يتم الانتقال إلى عرض أجزاءه واحدا بعد الأخر.</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p:nvPr/>
        </p:nvSpPr>
        <p:spPr>
          <a:xfrm>
            <a:off x="1078523" y="176728"/>
            <a:ext cx="9716762" cy="1300379"/>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66" name="Shape 366"/>
          <p:cNvSpPr/>
          <p:nvPr/>
        </p:nvSpPr>
        <p:spPr>
          <a:xfrm>
            <a:off x="1078523" y="1716833"/>
            <a:ext cx="10338413" cy="4919098"/>
          </a:xfrm>
          <a:prstGeom prst="rect">
            <a:avLst/>
          </a:prstGeom>
          <a:solidFill>
            <a:srgbClr val="FFFF00"/>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67" name="Shape 367"/>
          <p:cNvSpPr/>
          <p:nvPr/>
        </p:nvSpPr>
        <p:spPr>
          <a:xfrm>
            <a:off x="1336591" y="416452"/>
            <a:ext cx="9197313" cy="820930"/>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س3- قارن بين تطبيقات نظريات التعلم الثلاث؟</a:t>
            </a:r>
          </a:p>
        </p:txBody>
      </p:sp>
      <p:sp>
        <p:nvSpPr>
          <p:cNvPr id="368" name="Shape 368"/>
          <p:cNvSpPr/>
          <p:nvPr/>
        </p:nvSpPr>
        <p:spPr>
          <a:xfrm>
            <a:off x="3187336" y="2143453"/>
            <a:ext cx="8229600"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rgbClr val="006600"/>
                </a:solidFill>
                <a:latin typeface="Calibri"/>
                <a:ea typeface="Calibri"/>
                <a:cs typeface="Calibri"/>
                <a:sym typeface="Calibri"/>
              </a:rPr>
              <a:t>التطبيقات التربوية لنظرية التعلم بالاستبصار</a:t>
            </a:r>
          </a:p>
        </p:txBody>
      </p:sp>
      <p:sp>
        <p:nvSpPr>
          <p:cNvPr id="369" name="Shape 369"/>
          <p:cNvSpPr/>
          <p:nvPr/>
        </p:nvSpPr>
        <p:spPr>
          <a:xfrm>
            <a:off x="1336591" y="3591260"/>
            <a:ext cx="9766837" cy="193899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أن الاهتمام بالتعلم القائم على الفهم والاستبصار يمكن أن يساعد في جعل التعليم المدرسي مثمراً في المواقف الحياتية ومقاوما للنسيان.</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x="0" y="0"/>
          <a:ext cx="0" cy="0"/>
          <a:chOff x="0" y="0"/>
          <a:chExt cx="0" cy="0"/>
        </a:xfrm>
      </p:grpSpPr>
      <p:sp>
        <p:nvSpPr>
          <p:cNvPr id="374" name="Shape 374"/>
          <p:cNvSpPr/>
          <p:nvPr/>
        </p:nvSpPr>
        <p:spPr>
          <a:xfrm rot="-357819">
            <a:off x="1194094" y="1814705"/>
            <a:ext cx="9716762" cy="2332941"/>
          </a:xfrm>
          <a:prstGeom prst="rect">
            <a:avLst/>
          </a:prstGeom>
          <a:solidFill>
            <a:srgbClr val="F4B081"/>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75" name="Shape 375"/>
          <p:cNvSpPr/>
          <p:nvPr/>
        </p:nvSpPr>
        <p:spPr>
          <a:xfrm rot="-357819">
            <a:off x="1453821" y="2181374"/>
            <a:ext cx="9197312" cy="1599605"/>
          </a:xfrm>
          <a:prstGeom prst="rect">
            <a:avLst/>
          </a:prstGeom>
          <a:noFill/>
          <a:ln>
            <a:noFill/>
          </a:ln>
        </p:spPr>
        <p:txBody>
          <a:bodyPr anchorCtr="0" anchor="t" bIns="45700" lIns="91425" rIns="91425" tIns="45700">
            <a:noAutofit/>
          </a:bodyPr>
          <a:lstStyle/>
          <a:p>
            <a:pPr indent="0" lvl="0" marL="0" marR="0" rtl="1" algn="ctr">
              <a:lnSpc>
                <a:spcPct val="115000"/>
              </a:lnSpc>
              <a:spcBef>
                <a:spcPts val="0"/>
              </a:spcBef>
              <a:spcAft>
                <a:spcPts val="0"/>
              </a:spcAft>
              <a:buSzPct val="25000"/>
              <a:buNone/>
            </a:pPr>
            <a:r>
              <a:rPr b="1" lang="ar-EG" sz="4400">
                <a:solidFill>
                  <a:schemeClr val="dk1"/>
                </a:solidFill>
                <a:latin typeface="Calibri"/>
                <a:ea typeface="Calibri"/>
                <a:cs typeface="Calibri"/>
                <a:sym typeface="Calibri"/>
              </a:rPr>
              <a:t>س4- قارن بين نظريات التعلم باستخدام خارطة المفاهيم التالية: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9" name="Shape 379"/>
        <p:cNvGrpSpPr/>
        <p:nvPr/>
      </p:nvGrpSpPr>
      <p:grpSpPr>
        <a:xfrm>
          <a:off x="0" y="0"/>
          <a:ext cx="0" cy="0"/>
          <a:chOff x="0" y="0"/>
          <a:chExt cx="0" cy="0"/>
        </a:xfrm>
      </p:grpSpPr>
      <p:pic>
        <p:nvPicPr>
          <p:cNvPr id="380" name="Shape 380"/>
          <p:cNvPicPr preferRelativeResize="0"/>
          <p:nvPr/>
        </p:nvPicPr>
        <p:blipFill rotWithShape="1">
          <a:blip r:embed="rId3">
            <a:alphaModFix/>
          </a:blip>
          <a:srcRect b="0" l="0" r="0" t="0"/>
          <a:stretch/>
        </p:blipFill>
        <p:spPr>
          <a:xfrm>
            <a:off x="304801" y="164122"/>
            <a:ext cx="11453445" cy="6541477"/>
          </a:xfrm>
          <a:prstGeom prst="rect">
            <a:avLst/>
          </a:prstGeom>
          <a:noFill/>
          <a:ln cap="sq" cmpd="sng" w="57150">
            <a:solidFill>
              <a:srgbClr val="0C0C0C"/>
            </a:solidFill>
            <a:prstDash val="solid"/>
            <a:miter/>
            <a:headEnd len="med" w="med" type="none"/>
            <a:tailEnd len="med" w="med" type="none"/>
          </a:ln>
          <a:effectLst>
            <a:outerShdw blurRad="50799" rotWithShape="0" algn="tl" dir="2700000" dist="38100">
              <a:srgbClr val="000000">
                <a:alpha val="42745"/>
              </a:srgbClr>
            </a:outerShdw>
          </a:effectLst>
        </p:spPr>
      </p:pic>
      <p:sp>
        <p:nvSpPr>
          <p:cNvPr id="381" name="Shape 381"/>
          <p:cNvSpPr/>
          <p:nvPr/>
        </p:nvSpPr>
        <p:spPr>
          <a:xfrm>
            <a:off x="8055249" y="985162"/>
            <a:ext cx="2190719" cy="954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2800">
                <a:solidFill>
                  <a:schemeClr val="dk1"/>
                </a:solidFill>
                <a:latin typeface="Calibri"/>
                <a:ea typeface="Calibri"/>
                <a:cs typeface="Calibri"/>
                <a:sym typeface="Calibri"/>
              </a:rPr>
              <a:t>نظرية التعلم بالمحاولة والخطأ</a:t>
            </a:r>
          </a:p>
        </p:txBody>
      </p:sp>
      <p:sp>
        <p:nvSpPr>
          <p:cNvPr id="382" name="Shape 382"/>
          <p:cNvSpPr/>
          <p:nvPr/>
        </p:nvSpPr>
        <p:spPr>
          <a:xfrm>
            <a:off x="5154853" y="984987"/>
            <a:ext cx="1962325" cy="954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2800">
                <a:solidFill>
                  <a:schemeClr val="dk1"/>
                </a:solidFill>
                <a:latin typeface="Calibri"/>
                <a:ea typeface="Calibri"/>
                <a:cs typeface="Calibri"/>
                <a:sym typeface="Calibri"/>
              </a:rPr>
              <a:t>نظرية التعلم الشرطي</a:t>
            </a:r>
          </a:p>
        </p:txBody>
      </p:sp>
      <p:sp>
        <p:nvSpPr>
          <p:cNvPr id="383" name="Shape 383"/>
          <p:cNvSpPr/>
          <p:nvPr/>
        </p:nvSpPr>
        <p:spPr>
          <a:xfrm>
            <a:off x="2379785" y="1078698"/>
            <a:ext cx="1561505" cy="954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2800">
                <a:solidFill>
                  <a:schemeClr val="dk1"/>
                </a:solidFill>
                <a:latin typeface="Calibri"/>
                <a:ea typeface="Calibri"/>
                <a:cs typeface="Calibri"/>
                <a:sym typeface="Calibri"/>
              </a:rPr>
              <a:t>نظرية التعلم بالاستبصار</a:t>
            </a:r>
          </a:p>
        </p:txBody>
      </p:sp>
      <p:sp>
        <p:nvSpPr>
          <p:cNvPr id="384" name="Shape 384"/>
          <p:cNvSpPr/>
          <p:nvPr/>
        </p:nvSpPr>
        <p:spPr>
          <a:xfrm>
            <a:off x="4453857" y="3173250"/>
            <a:ext cx="3364315" cy="5232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800">
                <a:solidFill>
                  <a:schemeClr val="dk1"/>
                </a:solidFill>
                <a:latin typeface="Times New Roman"/>
                <a:ea typeface="Times New Roman"/>
                <a:cs typeface="Times New Roman"/>
                <a:sym typeface="Times New Roman"/>
              </a:rPr>
              <a:t>(بافلوف Pavlov)</a:t>
            </a:r>
          </a:p>
        </p:txBody>
      </p:sp>
      <p:sp>
        <p:nvSpPr>
          <p:cNvPr id="385" name="Shape 385"/>
          <p:cNvSpPr/>
          <p:nvPr/>
        </p:nvSpPr>
        <p:spPr>
          <a:xfrm>
            <a:off x="8184450" y="3070063"/>
            <a:ext cx="1932315" cy="95410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800">
                <a:solidFill>
                  <a:schemeClr val="dk1"/>
                </a:solidFill>
                <a:latin typeface="Times New Roman"/>
                <a:ea typeface="Times New Roman"/>
                <a:cs typeface="Times New Roman"/>
                <a:sym typeface="Times New Roman"/>
              </a:rPr>
              <a:t>(ثورندايك Thorndike)</a:t>
            </a:r>
          </a:p>
        </p:txBody>
      </p:sp>
      <p:sp>
        <p:nvSpPr>
          <p:cNvPr id="386" name="Shape 386"/>
          <p:cNvSpPr/>
          <p:nvPr/>
        </p:nvSpPr>
        <p:spPr>
          <a:xfrm>
            <a:off x="2105147" y="3285505"/>
            <a:ext cx="2110784" cy="52321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2800">
                <a:solidFill>
                  <a:schemeClr val="dk1"/>
                </a:solidFill>
                <a:latin typeface="Times New Roman"/>
                <a:ea typeface="Times New Roman"/>
                <a:cs typeface="Times New Roman"/>
                <a:sym typeface="Times New Roman"/>
              </a:rPr>
              <a:t>(كيلر Kohler)</a:t>
            </a:r>
          </a:p>
        </p:txBody>
      </p:sp>
      <p:sp>
        <p:nvSpPr>
          <p:cNvPr id="387" name="Shape 387"/>
          <p:cNvSpPr/>
          <p:nvPr/>
        </p:nvSpPr>
        <p:spPr>
          <a:xfrm>
            <a:off x="8440839" y="5290757"/>
            <a:ext cx="2221539" cy="95410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2800">
                <a:solidFill>
                  <a:schemeClr val="dk1"/>
                </a:solidFill>
                <a:latin typeface="Calibri"/>
                <a:ea typeface="Calibri"/>
                <a:cs typeface="Calibri"/>
                <a:sym typeface="Calibri"/>
              </a:rPr>
              <a:t>قانون الأثر - قانون التكرار</a:t>
            </a:r>
          </a:p>
        </p:txBody>
      </p:sp>
      <p:sp>
        <p:nvSpPr>
          <p:cNvPr id="388" name="Shape 388"/>
          <p:cNvSpPr/>
          <p:nvPr/>
        </p:nvSpPr>
        <p:spPr>
          <a:xfrm>
            <a:off x="4473205" y="4996921"/>
            <a:ext cx="3325616" cy="138499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2800">
                <a:solidFill>
                  <a:schemeClr val="dk1"/>
                </a:solidFill>
                <a:latin typeface="Calibri"/>
                <a:ea typeface="Calibri"/>
                <a:cs typeface="Calibri"/>
                <a:sym typeface="Calibri"/>
              </a:rPr>
              <a:t>التكرار – الانطفاء – التعميم – التمييز - الاسترجاع التلقائي - التعزيز</a:t>
            </a:r>
          </a:p>
        </p:txBody>
      </p:sp>
      <p:sp>
        <p:nvSpPr>
          <p:cNvPr id="389" name="Shape 389"/>
          <p:cNvSpPr/>
          <p:nvPr/>
        </p:nvSpPr>
        <p:spPr>
          <a:xfrm>
            <a:off x="1183370" y="4996921"/>
            <a:ext cx="3103992" cy="138499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2800">
                <a:solidFill>
                  <a:schemeClr val="dk1"/>
                </a:solidFill>
                <a:latin typeface="Calibri"/>
                <a:ea typeface="Calibri"/>
                <a:cs typeface="Calibri"/>
                <a:sym typeface="Calibri"/>
              </a:rPr>
              <a:t>النضج الجسمي والعقلي - تنظيم المجال الإدراكي - الخبرة السابقة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456"/>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456"/>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456"/>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456"/>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456"/>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456"/>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456"/>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456"/>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456"/>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p:nvPr/>
        </p:nvSpPr>
        <p:spPr>
          <a:xfrm>
            <a:off x="2239108" y="2332891"/>
            <a:ext cx="8698523" cy="3645877"/>
          </a:xfrm>
          <a:prstGeom prst="rect">
            <a:avLst/>
          </a:prstGeom>
          <a:solidFill>
            <a:srgbClr val="E1EFD8"/>
          </a:solidFill>
          <a:ln cap="flat" cmpd="sng" w="762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95" name="Shape 395"/>
          <p:cNvSpPr/>
          <p:nvPr/>
        </p:nvSpPr>
        <p:spPr>
          <a:xfrm rot="-869386">
            <a:off x="961292" y="609599"/>
            <a:ext cx="4337538" cy="1758462"/>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396" name="Shape 396"/>
          <p:cNvSpPr txBox="1"/>
          <p:nvPr/>
        </p:nvSpPr>
        <p:spPr>
          <a:xfrm rot="-869386">
            <a:off x="1365739" y="874039"/>
            <a:ext cx="2989384"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مراجع الوحدة</a:t>
            </a:r>
          </a:p>
        </p:txBody>
      </p:sp>
      <p:sp>
        <p:nvSpPr>
          <p:cNvPr id="397" name="Shape 397"/>
          <p:cNvSpPr txBox="1"/>
          <p:nvPr/>
        </p:nvSpPr>
        <p:spPr>
          <a:xfrm>
            <a:off x="3027628" y="2832391"/>
            <a:ext cx="7702061" cy="132343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ar-EG" sz="4000">
                <a:solidFill>
                  <a:schemeClr val="dk1"/>
                </a:solidFill>
                <a:latin typeface="Calibri"/>
                <a:ea typeface="Calibri"/>
                <a:cs typeface="Calibri"/>
                <a:sym typeface="Calibri"/>
              </a:rPr>
              <a:t>1- نجاتي، محمد عثمان: علم النفس في حياتنا اليومية. الكويت: دار القلم، 1988 م.</a:t>
            </a:r>
          </a:p>
        </p:txBody>
      </p:sp>
      <p:sp>
        <p:nvSpPr>
          <p:cNvPr id="398" name="Shape 398"/>
          <p:cNvSpPr txBox="1"/>
          <p:nvPr/>
        </p:nvSpPr>
        <p:spPr>
          <a:xfrm>
            <a:off x="3027628" y="4303771"/>
            <a:ext cx="7702061" cy="132343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ar-EG" sz="4000">
                <a:solidFill>
                  <a:schemeClr val="dk1"/>
                </a:solidFill>
                <a:latin typeface="Calibri"/>
                <a:ea typeface="Calibri"/>
                <a:cs typeface="Calibri"/>
                <a:sym typeface="Calibri"/>
              </a:rPr>
              <a:t>2- راجح، أحمد عزت: أصول علم النفس. عمان: دار الفكر، 2009 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7"/>
                                        </p:tgtEl>
                                        <p:attrNameLst>
                                          <p:attrName>style.visibility</p:attrName>
                                        </p:attrNameLst>
                                      </p:cBhvr>
                                      <p:to>
                                        <p:strVal val="visible"/>
                                      </p:to>
                                    </p:set>
                                    <p:anim calcmode="lin" valueType="num">
                                      <p:cBhvr additive="base">
                                        <p:cTn dur="500"/>
                                        <p:tgtEl>
                                          <p:spTgt spid="397"/>
                                        </p:tgtEl>
                                        <p:attrNameLst>
                                          <p:attrName>ppt_w</p:attrName>
                                        </p:attrNameLst>
                                      </p:cBhvr>
                                      <p:tavLst>
                                        <p:tav fmla="" tm="0">
                                          <p:val>
                                            <p:strVal val="0"/>
                                          </p:val>
                                        </p:tav>
                                        <p:tav fmla="" tm="100000">
                                          <p:val>
                                            <p:strVal val="#ppt_w"/>
                                          </p:val>
                                        </p:tav>
                                      </p:tavLst>
                                    </p:anim>
                                    <p:anim calcmode="lin" valueType="num">
                                      <p:cBhvr additive="base">
                                        <p:cTn dur="500"/>
                                        <p:tgtEl>
                                          <p:spTgt spid="3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ppt_w</p:attrName>
                                        </p:attrNameLst>
                                      </p:cBhvr>
                                      <p:tavLst>
                                        <p:tav fmla="" tm="0">
                                          <p:val>
                                            <p:strVal val="0"/>
                                          </p:val>
                                        </p:tav>
                                        <p:tav fmla="" tm="100000">
                                          <p:val>
                                            <p:strVal val="#ppt_w"/>
                                          </p:val>
                                        </p:tav>
                                      </p:tavLst>
                                    </p:anim>
                                    <p:anim calcmode="lin" valueType="num">
                                      <p:cBhvr additive="base">
                                        <p:cTn dur="500"/>
                                        <p:tgtEl>
                                          <p:spTgt spid="3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ppt_w</p:attrName>
                                        </p:attrNameLst>
                                      </p:cBhvr>
                                      <p:tavLst>
                                        <p:tav fmla="" tm="0">
                                          <p:val>
                                            <p:strVal val="0"/>
                                          </p:val>
                                        </p:tav>
                                        <p:tav fmla="" tm="100000">
                                          <p:val>
                                            <p:strVal val="#ppt_w"/>
                                          </p:val>
                                        </p:tav>
                                      </p:tavLst>
                                    </p:anim>
                                    <p:anim calcmode="lin" valueType="num">
                                      <p:cBhvr additive="base">
                                        <p:cTn dur="500"/>
                                        <p:tgtEl>
                                          <p:spTgt spid="3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p:nvPr/>
        </p:nvSpPr>
        <p:spPr>
          <a:xfrm>
            <a:off x="2239108" y="2332891"/>
            <a:ext cx="8698523" cy="3645877"/>
          </a:xfrm>
          <a:prstGeom prst="rect">
            <a:avLst/>
          </a:prstGeom>
          <a:solidFill>
            <a:srgbClr val="E1EFD8"/>
          </a:solidFill>
          <a:ln cap="flat" cmpd="sng" w="762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04" name="Shape 404"/>
          <p:cNvSpPr/>
          <p:nvPr/>
        </p:nvSpPr>
        <p:spPr>
          <a:xfrm rot="-869386">
            <a:off x="961292" y="609599"/>
            <a:ext cx="4337538" cy="1758462"/>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405" name="Shape 405"/>
          <p:cNvSpPr txBox="1"/>
          <p:nvPr/>
        </p:nvSpPr>
        <p:spPr>
          <a:xfrm rot="-869386">
            <a:off x="1365739" y="874039"/>
            <a:ext cx="2989384"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مراجع الوحدة</a:t>
            </a:r>
          </a:p>
        </p:txBody>
      </p:sp>
      <p:sp>
        <p:nvSpPr>
          <p:cNvPr id="406" name="Shape 406"/>
          <p:cNvSpPr txBox="1"/>
          <p:nvPr/>
        </p:nvSpPr>
        <p:spPr>
          <a:xfrm>
            <a:off x="3027628" y="2566850"/>
            <a:ext cx="7702061" cy="1938991"/>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ar-EG" sz="4000">
                <a:solidFill>
                  <a:schemeClr val="dk1"/>
                </a:solidFill>
                <a:latin typeface="Calibri"/>
                <a:ea typeface="Calibri"/>
                <a:cs typeface="Calibri"/>
                <a:sym typeface="Calibri"/>
              </a:rPr>
              <a:t>3- الهويش، فاطمة خلف: مدخل إلى علم النفس المبادئ والمفاهيم. الكويت. الهفوف: مكتبة الملك فهد الوطنية، 2010 م.</a:t>
            </a:r>
          </a:p>
        </p:txBody>
      </p:sp>
      <p:sp>
        <p:nvSpPr>
          <p:cNvPr id="407" name="Shape 407"/>
          <p:cNvSpPr txBox="1"/>
          <p:nvPr/>
        </p:nvSpPr>
        <p:spPr>
          <a:xfrm>
            <a:off x="2239108" y="4655330"/>
            <a:ext cx="8490582" cy="132343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lang="ar-EG" sz="4000">
                <a:solidFill>
                  <a:schemeClr val="dk1"/>
                </a:solidFill>
                <a:latin typeface="Calibri"/>
                <a:ea typeface="Calibri"/>
                <a:cs typeface="Calibri"/>
                <a:sym typeface="Calibri"/>
              </a:rPr>
              <a:t>4- الشرقاوي، أنور محمد: التعلم نظريات وتطبيقات. مكتبة الأنجلو المصرية: 2012 م.</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7"/>
                                        </p:tgtEl>
                                        <p:attrNameLst>
                                          <p:attrName>style.visibility</p:attrName>
                                        </p:attrNameLst>
                                      </p:cBhvr>
                                      <p:to>
                                        <p:strVal val="visible"/>
                                      </p:to>
                                    </p:set>
                                    <p:anim calcmode="lin" valueType="num">
                                      <p:cBhvr additive="base">
                                        <p:cTn dur="500"/>
                                        <p:tgtEl>
                                          <p:spTgt spid="407"/>
                                        </p:tgtEl>
                                        <p:attrNameLst>
                                          <p:attrName>ppt_w</p:attrName>
                                        </p:attrNameLst>
                                      </p:cBhvr>
                                      <p:tavLst>
                                        <p:tav fmla="" tm="0">
                                          <p:val>
                                            <p:strVal val="0"/>
                                          </p:val>
                                        </p:tav>
                                        <p:tav fmla="" tm="100000">
                                          <p:val>
                                            <p:strVal val="#ppt_w"/>
                                          </p:val>
                                        </p:tav>
                                      </p:tavLst>
                                    </p:anim>
                                    <p:anim calcmode="lin" valueType="num">
                                      <p:cBhvr additive="base">
                                        <p:cTn dur="500"/>
                                        <p:tgtEl>
                                          <p:spTgt spid="4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p:nvPr/>
        </p:nvSpPr>
        <p:spPr>
          <a:xfrm>
            <a:off x="1535721" y="2356339"/>
            <a:ext cx="8675077" cy="3235569"/>
          </a:xfrm>
          <a:prstGeom prst="rect">
            <a:avLst/>
          </a:prstGeom>
          <a:solidFill>
            <a:srgbClr val="385623"/>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6" name="Shape 106"/>
          <p:cNvSpPr/>
          <p:nvPr/>
        </p:nvSpPr>
        <p:spPr>
          <a:xfrm>
            <a:off x="8792307" y="1638273"/>
            <a:ext cx="1113691" cy="102471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07" name="Shape 107"/>
          <p:cNvSpPr/>
          <p:nvPr/>
        </p:nvSpPr>
        <p:spPr>
          <a:xfrm>
            <a:off x="9114617" y="1569386"/>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1</a:t>
            </a:r>
          </a:p>
        </p:txBody>
      </p:sp>
      <p:sp>
        <p:nvSpPr>
          <p:cNvPr id="108" name="Shape 108"/>
          <p:cNvSpPr/>
          <p:nvPr/>
        </p:nvSpPr>
        <p:spPr>
          <a:xfrm>
            <a:off x="1934634" y="2662992"/>
            <a:ext cx="7760348" cy="261610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accent4"/>
                </a:solidFill>
                <a:latin typeface="Calibri"/>
                <a:ea typeface="Calibri"/>
                <a:cs typeface="Calibri"/>
                <a:sym typeface="Calibri"/>
              </a:rPr>
              <a:t>قانون الأثر</a:t>
            </a:r>
          </a:p>
          <a:p>
            <a:pPr indent="0" lvl="0" marL="0" marR="0" rtl="1" algn="ctr">
              <a:spcBef>
                <a:spcPts val="0"/>
              </a:spcBef>
              <a:buSzPct val="25000"/>
              <a:buNone/>
            </a:pPr>
            <a:r>
              <a:rPr b="1" lang="ar-EG" sz="4000">
                <a:solidFill>
                  <a:schemeClr val="lt1"/>
                </a:solidFill>
                <a:latin typeface="Calibri"/>
                <a:ea typeface="Calibri"/>
                <a:cs typeface="Calibri"/>
                <a:sym typeface="Calibri"/>
              </a:rPr>
              <a:t>حيث احتمال حدوث التعلم تحت تأثير الأثر الطيب كالمدح والتقدير أكبر بكثير من احتمال حدوث التعلم تحت تأثير العقاب.</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p:nvPr/>
        </p:nvSpPr>
        <p:spPr>
          <a:xfrm>
            <a:off x="2262552" y="2356340"/>
            <a:ext cx="7467598" cy="2731476"/>
          </a:xfrm>
          <a:prstGeom prst="rect">
            <a:avLst/>
          </a:prstGeom>
          <a:solidFill>
            <a:srgbClr val="9CC2E5"/>
          </a:solid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4" name="Shape 114"/>
          <p:cNvSpPr/>
          <p:nvPr/>
        </p:nvSpPr>
        <p:spPr>
          <a:xfrm>
            <a:off x="8616460" y="1567934"/>
            <a:ext cx="1113691" cy="102471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15" name="Shape 115"/>
          <p:cNvSpPr/>
          <p:nvPr/>
        </p:nvSpPr>
        <p:spPr>
          <a:xfrm>
            <a:off x="8938770" y="149904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2</a:t>
            </a:r>
          </a:p>
        </p:txBody>
      </p:sp>
      <p:sp>
        <p:nvSpPr>
          <p:cNvPr id="116" name="Shape 116"/>
          <p:cNvSpPr/>
          <p:nvPr/>
        </p:nvSpPr>
        <p:spPr>
          <a:xfrm>
            <a:off x="1969802" y="3368135"/>
            <a:ext cx="7760348"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Calibri"/>
                <a:ea typeface="Calibri"/>
                <a:cs typeface="Calibri"/>
                <a:sym typeface="Calibri"/>
              </a:rPr>
              <a:t>التدرج من السهولة إلى الصعوبة.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p:nvPr/>
        </p:nvSpPr>
        <p:spPr>
          <a:xfrm>
            <a:off x="1430215" y="2356340"/>
            <a:ext cx="8534399" cy="3329352"/>
          </a:xfrm>
          <a:prstGeom prst="rect">
            <a:avLst/>
          </a:prstGeom>
          <a:blipFill rotWithShape="1">
            <a:blip r:embed="rId3">
              <a:alphaModFix/>
            </a:blip>
            <a:tile algn="tl" flip="none" tx="0" sx="100000" ty="0" sy="100000"/>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2" name="Shape 122"/>
          <p:cNvSpPr/>
          <p:nvPr/>
        </p:nvSpPr>
        <p:spPr>
          <a:xfrm>
            <a:off x="8616460" y="1567934"/>
            <a:ext cx="1113691" cy="102471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3" name="Shape 123"/>
          <p:cNvSpPr/>
          <p:nvPr/>
        </p:nvSpPr>
        <p:spPr>
          <a:xfrm>
            <a:off x="8938770" y="149904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3</a:t>
            </a:r>
          </a:p>
        </p:txBody>
      </p:sp>
      <p:sp>
        <p:nvSpPr>
          <p:cNvPr id="124" name="Shape 124"/>
          <p:cNvSpPr/>
          <p:nvPr/>
        </p:nvSpPr>
        <p:spPr>
          <a:xfrm>
            <a:off x="1969802" y="2743742"/>
            <a:ext cx="7760348" cy="255454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إعطاء الفرصة للمتعلم بالمحاولة والخطأ في حل المشكلات بنفسه والوصول للهدف وتحقيق التعلم بنفسه، فالتعلم الذي يتم عن طريق تناقص الأخطاء يكون أكثر ثبوتا ووضوحاً.</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500"/>
                                        <p:tgtEl>
                                          <p:spTgt spid="1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p:nvPr/>
        </p:nvSpPr>
        <p:spPr>
          <a:xfrm>
            <a:off x="1430215" y="2356340"/>
            <a:ext cx="8534399" cy="3329352"/>
          </a:xfrm>
          <a:prstGeom prst="rect">
            <a:avLst/>
          </a:prstGeom>
          <a:blipFill rotWithShape="1">
            <a:blip r:embed="rId3">
              <a:alphaModFix/>
            </a:blip>
            <a:tile algn="tl" flip="none" tx="0" sx="100000" ty="0" sy="100000"/>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0" name="Shape 130"/>
          <p:cNvSpPr/>
          <p:nvPr/>
        </p:nvSpPr>
        <p:spPr>
          <a:xfrm>
            <a:off x="8616460" y="1567934"/>
            <a:ext cx="1113691" cy="102471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1" name="Shape 131"/>
          <p:cNvSpPr/>
          <p:nvPr/>
        </p:nvSpPr>
        <p:spPr>
          <a:xfrm>
            <a:off x="8938770" y="149904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4</a:t>
            </a:r>
          </a:p>
        </p:txBody>
      </p:sp>
      <p:sp>
        <p:nvSpPr>
          <p:cNvPr id="132" name="Shape 132"/>
          <p:cNvSpPr/>
          <p:nvPr/>
        </p:nvSpPr>
        <p:spPr>
          <a:xfrm>
            <a:off x="1969802" y="3051519"/>
            <a:ext cx="7760348"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التركيز على التعلم القائم على الأداء لأنه اكثر فاعلية في الحقل التربوي بدلا من التعلم القائم على الإلقاء.</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p:nvPr/>
        </p:nvSpPr>
        <p:spPr>
          <a:xfrm>
            <a:off x="1430215" y="2356340"/>
            <a:ext cx="8534399" cy="3329352"/>
          </a:xfrm>
          <a:prstGeom prst="rect">
            <a:avLst/>
          </a:prstGeom>
          <a:blipFill rotWithShape="1">
            <a:blip r:embed="rId3">
              <a:alphaModFix/>
            </a:blip>
            <a:tile algn="tl" flip="none" tx="0" sx="100000" ty="0" sy="100000"/>
          </a:blipFill>
          <a:ln cap="flat" cmpd="sng" w="12700">
            <a:solidFill>
              <a:srgbClr val="0C0C0C"/>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8" name="Shape 138"/>
          <p:cNvSpPr/>
          <p:nvPr/>
        </p:nvSpPr>
        <p:spPr>
          <a:xfrm>
            <a:off x="8616460" y="1567934"/>
            <a:ext cx="1113691" cy="1024719"/>
          </a:xfrm>
          <a:prstGeom prst="rect">
            <a:avLst/>
          </a:prstGeom>
          <a:no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39" name="Shape 139"/>
          <p:cNvSpPr/>
          <p:nvPr/>
        </p:nvSpPr>
        <p:spPr>
          <a:xfrm>
            <a:off x="8938770" y="1499048"/>
            <a:ext cx="492442" cy="830996"/>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ar-EG" sz="4800">
                <a:solidFill>
                  <a:schemeClr val="lt1"/>
                </a:solidFill>
                <a:latin typeface="Calibri"/>
                <a:ea typeface="Calibri"/>
                <a:cs typeface="Calibri"/>
                <a:sym typeface="Calibri"/>
              </a:rPr>
              <a:t>5</a:t>
            </a:r>
          </a:p>
        </p:txBody>
      </p:sp>
      <p:sp>
        <p:nvSpPr>
          <p:cNvPr id="140" name="Shape 140"/>
          <p:cNvSpPr/>
          <p:nvPr/>
        </p:nvSpPr>
        <p:spPr>
          <a:xfrm>
            <a:off x="1969802" y="3051519"/>
            <a:ext cx="7760348"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يمكن استخدام التعلم بالمحاولة والخطأ في مختلف مجالات الحياة الأسرية والتربوية والإدارية.</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2" presetSubtype="4">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p:nvPr/>
        </p:nvSpPr>
        <p:spPr>
          <a:xfrm>
            <a:off x="1465386" y="1031630"/>
            <a:ext cx="9366738" cy="4686997"/>
          </a:xfrm>
          <a:prstGeom prst="rec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46" name="Shape 146"/>
          <p:cNvSpPr/>
          <p:nvPr/>
        </p:nvSpPr>
        <p:spPr>
          <a:xfrm>
            <a:off x="2977784" y="1843543"/>
            <a:ext cx="5685570" cy="1754325"/>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5400">
                <a:solidFill>
                  <a:srgbClr val="660066"/>
                </a:solidFill>
                <a:latin typeface="Calibri"/>
                <a:ea typeface="Calibri"/>
                <a:cs typeface="Calibri"/>
                <a:sym typeface="Calibri"/>
              </a:rPr>
              <a:t>التطبيقات التربوية لنظرية التعلم بالاستبصار</a:t>
            </a: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