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20" Type="http://schemas.openxmlformats.org/officeDocument/2006/relationships/slide" Target="slides/slide16.xml"/><Relationship Id="rId42" Type="http://schemas.openxmlformats.org/officeDocument/2006/relationships/slide" Target="slides/slide38.xml"/><Relationship Id="rId41" Type="http://schemas.openxmlformats.org/officeDocument/2006/relationships/slide" Target="slides/slide37.xml"/><Relationship Id="rId22" Type="http://schemas.openxmlformats.org/officeDocument/2006/relationships/slide" Target="slides/slide18.xml"/><Relationship Id="rId21" Type="http://schemas.openxmlformats.org/officeDocument/2006/relationships/slide" Target="slides/slide17.xml"/><Relationship Id="rId43" Type="http://schemas.openxmlformats.org/officeDocument/2006/relationships/slide" Target="slides/slide39.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schemas.openxmlformats.org/officeDocument/2006/relationships/slide" Target="slides/slide35.xml"/><Relationship Id="rId16" Type="http://schemas.openxmlformats.org/officeDocument/2006/relationships/slide" Target="slides/slide12.xml"/><Relationship Id="rId38" Type="http://schemas.openxmlformats.org/officeDocument/2006/relationships/slide" Target="slides/slide34.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2" name="Shape 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7" name="Shape 147"/>
        <p:cNvGrpSpPr/>
        <p:nvPr/>
      </p:nvGrpSpPr>
      <p:grpSpPr>
        <a:xfrm>
          <a:off x="0" y="0"/>
          <a:ext cx="0" cy="0"/>
          <a:chOff x="0" y="0"/>
          <a:chExt cx="0" cy="0"/>
        </a:xfrm>
      </p:grpSpPr>
      <p:sp>
        <p:nvSpPr>
          <p:cNvPr id="148" name="Shape 14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9" name="Shape 14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3" name="Shape 153"/>
        <p:cNvGrpSpPr/>
        <p:nvPr/>
      </p:nvGrpSpPr>
      <p:grpSpPr>
        <a:xfrm>
          <a:off x="0" y="0"/>
          <a:ext cx="0" cy="0"/>
          <a:chOff x="0" y="0"/>
          <a:chExt cx="0" cy="0"/>
        </a:xfrm>
      </p:grpSpPr>
      <p:sp>
        <p:nvSpPr>
          <p:cNvPr id="154" name="Shape 15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5" name="Shape 15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9" name="Shape 159"/>
        <p:cNvGrpSpPr/>
        <p:nvPr/>
      </p:nvGrpSpPr>
      <p:grpSpPr>
        <a:xfrm>
          <a:off x="0" y="0"/>
          <a:ext cx="0" cy="0"/>
          <a:chOff x="0" y="0"/>
          <a:chExt cx="0" cy="0"/>
        </a:xfrm>
      </p:grpSpPr>
      <p:sp>
        <p:nvSpPr>
          <p:cNvPr id="160" name="Shape 16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1" name="Shape 16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5" name="Shape 165"/>
        <p:cNvGrpSpPr/>
        <p:nvPr/>
      </p:nvGrpSpPr>
      <p:grpSpPr>
        <a:xfrm>
          <a:off x="0" y="0"/>
          <a:ext cx="0" cy="0"/>
          <a:chOff x="0" y="0"/>
          <a:chExt cx="0" cy="0"/>
        </a:xfrm>
      </p:grpSpPr>
      <p:sp>
        <p:nvSpPr>
          <p:cNvPr id="166" name="Shape 1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7" name="Shape 1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1" name="Shape 171"/>
        <p:cNvGrpSpPr/>
        <p:nvPr/>
      </p:nvGrpSpPr>
      <p:grpSpPr>
        <a:xfrm>
          <a:off x="0" y="0"/>
          <a:ext cx="0" cy="0"/>
          <a:chOff x="0" y="0"/>
          <a:chExt cx="0" cy="0"/>
        </a:xfrm>
      </p:grpSpPr>
      <p:sp>
        <p:nvSpPr>
          <p:cNvPr id="172" name="Shape 1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73" name="Shape 1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1" name="Shape 181"/>
        <p:cNvGrpSpPr/>
        <p:nvPr/>
      </p:nvGrpSpPr>
      <p:grpSpPr>
        <a:xfrm>
          <a:off x="0" y="0"/>
          <a:ext cx="0" cy="0"/>
          <a:chOff x="0" y="0"/>
          <a:chExt cx="0" cy="0"/>
        </a:xfrm>
      </p:grpSpPr>
      <p:sp>
        <p:nvSpPr>
          <p:cNvPr id="182" name="Shape 18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3" name="Shape 18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0" name="Shape 190"/>
        <p:cNvGrpSpPr/>
        <p:nvPr/>
      </p:nvGrpSpPr>
      <p:grpSpPr>
        <a:xfrm>
          <a:off x="0" y="0"/>
          <a:ext cx="0" cy="0"/>
          <a:chOff x="0" y="0"/>
          <a:chExt cx="0" cy="0"/>
        </a:xfrm>
      </p:grpSpPr>
      <p:sp>
        <p:nvSpPr>
          <p:cNvPr id="191" name="Shape 19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2" name="Shape 19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8" name="Shape 198"/>
        <p:cNvGrpSpPr/>
        <p:nvPr/>
      </p:nvGrpSpPr>
      <p:grpSpPr>
        <a:xfrm>
          <a:off x="0" y="0"/>
          <a:ext cx="0" cy="0"/>
          <a:chOff x="0" y="0"/>
          <a:chExt cx="0" cy="0"/>
        </a:xfrm>
      </p:grpSpPr>
      <p:sp>
        <p:nvSpPr>
          <p:cNvPr id="199" name="Shape 19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0" name="Shape 20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5" name="Shape 205"/>
        <p:cNvGrpSpPr/>
        <p:nvPr/>
      </p:nvGrpSpPr>
      <p:grpSpPr>
        <a:xfrm>
          <a:off x="0" y="0"/>
          <a:ext cx="0" cy="0"/>
          <a:chOff x="0" y="0"/>
          <a:chExt cx="0" cy="0"/>
        </a:xfrm>
      </p:grpSpPr>
      <p:sp>
        <p:nvSpPr>
          <p:cNvPr id="206" name="Shape 20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7" name="Shape 20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5" name="Shape 215"/>
        <p:cNvGrpSpPr/>
        <p:nvPr/>
      </p:nvGrpSpPr>
      <p:grpSpPr>
        <a:xfrm>
          <a:off x="0" y="0"/>
          <a:ext cx="0" cy="0"/>
          <a:chOff x="0" y="0"/>
          <a:chExt cx="0" cy="0"/>
        </a:xfrm>
      </p:grpSpPr>
      <p:sp>
        <p:nvSpPr>
          <p:cNvPr id="216" name="Shape 21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17" name="Shape 21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7" name="Shape 87"/>
        <p:cNvGrpSpPr/>
        <p:nvPr/>
      </p:nvGrpSpPr>
      <p:grpSpPr>
        <a:xfrm>
          <a:off x="0" y="0"/>
          <a:ext cx="0" cy="0"/>
          <a:chOff x="0" y="0"/>
          <a:chExt cx="0" cy="0"/>
        </a:xfrm>
      </p:grpSpPr>
      <p:sp>
        <p:nvSpPr>
          <p:cNvPr id="88" name="Shape 8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9" name="Shape 8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5" name="Shape 225"/>
        <p:cNvGrpSpPr/>
        <p:nvPr/>
      </p:nvGrpSpPr>
      <p:grpSpPr>
        <a:xfrm>
          <a:off x="0" y="0"/>
          <a:ext cx="0" cy="0"/>
          <a:chOff x="0" y="0"/>
          <a:chExt cx="0" cy="0"/>
        </a:xfrm>
      </p:grpSpPr>
      <p:sp>
        <p:nvSpPr>
          <p:cNvPr id="226" name="Shape 22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7" name="Shape 22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5" name="Shape 235"/>
        <p:cNvGrpSpPr/>
        <p:nvPr/>
      </p:nvGrpSpPr>
      <p:grpSpPr>
        <a:xfrm>
          <a:off x="0" y="0"/>
          <a:ext cx="0" cy="0"/>
          <a:chOff x="0" y="0"/>
          <a:chExt cx="0" cy="0"/>
        </a:xfrm>
      </p:grpSpPr>
      <p:sp>
        <p:nvSpPr>
          <p:cNvPr id="236" name="Shape 23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37" name="Shape 23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5" name="Shape 245"/>
        <p:cNvGrpSpPr/>
        <p:nvPr/>
      </p:nvGrpSpPr>
      <p:grpSpPr>
        <a:xfrm>
          <a:off x="0" y="0"/>
          <a:ext cx="0" cy="0"/>
          <a:chOff x="0" y="0"/>
          <a:chExt cx="0" cy="0"/>
        </a:xfrm>
      </p:grpSpPr>
      <p:sp>
        <p:nvSpPr>
          <p:cNvPr id="246" name="Shape 24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47" name="Shape 24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3" name="Shape 253"/>
        <p:cNvGrpSpPr/>
        <p:nvPr/>
      </p:nvGrpSpPr>
      <p:grpSpPr>
        <a:xfrm>
          <a:off x="0" y="0"/>
          <a:ext cx="0" cy="0"/>
          <a:chOff x="0" y="0"/>
          <a:chExt cx="0" cy="0"/>
        </a:xfrm>
      </p:grpSpPr>
      <p:sp>
        <p:nvSpPr>
          <p:cNvPr id="254" name="Shape 25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55" name="Shape 25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2" name="Shape 262"/>
        <p:cNvGrpSpPr/>
        <p:nvPr/>
      </p:nvGrpSpPr>
      <p:grpSpPr>
        <a:xfrm>
          <a:off x="0" y="0"/>
          <a:ext cx="0" cy="0"/>
          <a:chOff x="0" y="0"/>
          <a:chExt cx="0" cy="0"/>
        </a:xfrm>
      </p:grpSpPr>
      <p:sp>
        <p:nvSpPr>
          <p:cNvPr id="263" name="Shape 26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64" name="Shape 26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0" name="Shape 270"/>
        <p:cNvGrpSpPr/>
        <p:nvPr/>
      </p:nvGrpSpPr>
      <p:grpSpPr>
        <a:xfrm>
          <a:off x="0" y="0"/>
          <a:ext cx="0" cy="0"/>
          <a:chOff x="0" y="0"/>
          <a:chExt cx="0" cy="0"/>
        </a:xfrm>
      </p:grpSpPr>
      <p:sp>
        <p:nvSpPr>
          <p:cNvPr id="271" name="Shape 27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72" name="Shape 27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8" name="Shape 278"/>
        <p:cNvGrpSpPr/>
        <p:nvPr/>
      </p:nvGrpSpPr>
      <p:grpSpPr>
        <a:xfrm>
          <a:off x="0" y="0"/>
          <a:ext cx="0" cy="0"/>
          <a:chOff x="0" y="0"/>
          <a:chExt cx="0" cy="0"/>
        </a:xfrm>
      </p:grpSpPr>
      <p:sp>
        <p:nvSpPr>
          <p:cNvPr id="279" name="Shape 27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0" name="Shape 28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6" name="Shape 286"/>
        <p:cNvGrpSpPr/>
        <p:nvPr/>
      </p:nvGrpSpPr>
      <p:grpSpPr>
        <a:xfrm>
          <a:off x="0" y="0"/>
          <a:ext cx="0" cy="0"/>
          <a:chOff x="0" y="0"/>
          <a:chExt cx="0" cy="0"/>
        </a:xfrm>
      </p:grpSpPr>
      <p:sp>
        <p:nvSpPr>
          <p:cNvPr id="287" name="Shape 28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8" name="Shape 28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5" name="Shape 295"/>
        <p:cNvGrpSpPr/>
        <p:nvPr/>
      </p:nvGrpSpPr>
      <p:grpSpPr>
        <a:xfrm>
          <a:off x="0" y="0"/>
          <a:ext cx="0" cy="0"/>
          <a:chOff x="0" y="0"/>
          <a:chExt cx="0" cy="0"/>
        </a:xfrm>
      </p:grpSpPr>
      <p:sp>
        <p:nvSpPr>
          <p:cNvPr id="296" name="Shape 29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97" name="Shape 29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4" name="Shape 304"/>
        <p:cNvGrpSpPr/>
        <p:nvPr/>
      </p:nvGrpSpPr>
      <p:grpSpPr>
        <a:xfrm>
          <a:off x="0" y="0"/>
          <a:ext cx="0" cy="0"/>
          <a:chOff x="0" y="0"/>
          <a:chExt cx="0" cy="0"/>
        </a:xfrm>
      </p:grpSpPr>
      <p:sp>
        <p:nvSpPr>
          <p:cNvPr id="305" name="Shape 30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06" name="Shape 30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5" name="Shape 95"/>
        <p:cNvGrpSpPr/>
        <p:nvPr/>
      </p:nvGrpSpPr>
      <p:grpSpPr>
        <a:xfrm>
          <a:off x="0" y="0"/>
          <a:ext cx="0" cy="0"/>
          <a:chOff x="0" y="0"/>
          <a:chExt cx="0" cy="0"/>
        </a:xfrm>
      </p:grpSpPr>
      <p:sp>
        <p:nvSpPr>
          <p:cNvPr id="96" name="Shape 9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7" name="Shape 9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3" name="Shape 313"/>
        <p:cNvGrpSpPr/>
        <p:nvPr/>
      </p:nvGrpSpPr>
      <p:grpSpPr>
        <a:xfrm>
          <a:off x="0" y="0"/>
          <a:ext cx="0" cy="0"/>
          <a:chOff x="0" y="0"/>
          <a:chExt cx="0" cy="0"/>
        </a:xfrm>
      </p:grpSpPr>
      <p:sp>
        <p:nvSpPr>
          <p:cNvPr id="314" name="Shape 31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15" name="Shape 31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3" name="Shape 323"/>
        <p:cNvGrpSpPr/>
        <p:nvPr/>
      </p:nvGrpSpPr>
      <p:grpSpPr>
        <a:xfrm>
          <a:off x="0" y="0"/>
          <a:ext cx="0" cy="0"/>
          <a:chOff x="0" y="0"/>
          <a:chExt cx="0" cy="0"/>
        </a:xfrm>
      </p:grpSpPr>
      <p:sp>
        <p:nvSpPr>
          <p:cNvPr id="324" name="Shape 32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25" name="Shape 32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3" name="Shape 333"/>
        <p:cNvGrpSpPr/>
        <p:nvPr/>
      </p:nvGrpSpPr>
      <p:grpSpPr>
        <a:xfrm>
          <a:off x="0" y="0"/>
          <a:ext cx="0" cy="0"/>
          <a:chOff x="0" y="0"/>
          <a:chExt cx="0" cy="0"/>
        </a:xfrm>
      </p:grpSpPr>
      <p:sp>
        <p:nvSpPr>
          <p:cNvPr id="334" name="Shape 33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35" name="Shape 33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3" name="Shape 343"/>
        <p:cNvGrpSpPr/>
        <p:nvPr/>
      </p:nvGrpSpPr>
      <p:grpSpPr>
        <a:xfrm>
          <a:off x="0" y="0"/>
          <a:ext cx="0" cy="0"/>
          <a:chOff x="0" y="0"/>
          <a:chExt cx="0" cy="0"/>
        </a:xfrm>
      </p:grpSpPr>
      <p:sp>
        <p:nvSpPr>
          <p:cNvPr id="344" name="Shape 34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45" name="Shape 34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2" name="Shape 352"/>
        <p:cNvGrpSpPr/>
        <p:nvPr/>
      </p:nvGrpSpPr>
      <p:grpSpPr>
        <a:xfrm>
          <a:off x="0" y="0"/>
          <a:ext cx="0" cy="0"/>
          <a:chOff x="0" y="0"/>
          <a:chExt cx="0" cy="0"/>
        </a:xfrm>
      </p:grpSpPr>
      <p:sp>
        <p:nvSpPr>
          <p:cNvPr id="353" name="Shape 35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54" name="Shape 35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1" name="Shape 361"/>
        <p:cNvGrpSpPr/>
        <p:nvPr/>
      </p:nvGrpSpPr>
      <p:grpSpPr>
        <a:xfrm>
          <a:off x="0" y="0"/>
          <a:ext cx="0" cy="0"/>
          <a:chOff x="0" y="0"/>
          <a:chExt cx="0" cy="0"/>
        </a:xfrm>
      </p:grpSpPr>
      <p:sp>
        <p:nvSpPr>
          <p:cNvPr id="362" name="Shape 36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63" name="Shape 36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0" name="Shape 370"/>
        <p:cNvGrpSpPr/>
        <p:nvPr/>
      </p:nvGrpSpPr>
      <p:grpSpPr>
        <a:xfrm>
          <a:off x="0" y="0"/>
          <a:ext cx="0" cy="0"/>
          <a:chOff x="0" y="0"/>
          <a:chExt cx="0" cy="0"/>
        </a:xfrm>
      </p:grpSpPr>
      <p:sp>
        <p:nvSpPr>
          <p:cNvPr id="371" name="Shape 37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72" name="Shape 37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6" name="Shape 376"/>
        <p:cNvGrpSpPr/>
        <p:nvPr/>
      </p:nvGrpSpPr>
      <p:grpSpPr>
        <a:xfrm>
          <a:off x="0" y="0"/>
          <a:ext cx="0" cy="0"/>
          <a:chOff x="0" y="0"/>
          <a:chExt cx="0" cy="0"/>
        </a:xfrm>
      </p:grpSpPr>
      <p:sp>
        <p:nvSpPr>
          <p:cNvPr id="377" name="Shape 37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78" name="Shape 37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0" name="Shape 390"/>
        <p:cNvGrpSpPr/>
        <p:nvPr/>
      </p:nvGrpSpPr>
      <p:grpSpPr>
        <a:xfrm>
          <a:off x="0" y="0"/>
          <a:ext cx="0" cy="0"/>
          <a:chOff x="0" y="0"/>
          <a:chExt cx="0" cy="0"/>
        </a:xfrm>
      </p:grpSpPr>
      <p:sp>
        <p:nvSpPr>
          <p:cNvPr id="391" name="Shape 39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92" name="Shape 39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9" name="Shape 399"/>
        <p:cNvGrpSpPr/>
        <p:nvPr/>
      </p:nvGrpSpPr>
      <p:grpSpPr>
        <a:xfrm>
          <a:off x="0" y="0"/>
          <a:ext cx="0" cy="0"/>
          <a:chOff x="0" y="0"/>
          <a:chExt cx="0" cy="0"/>
        </a:xfrm>
      </p:grpSpPr>
      <p:sp>
        <p:nvSpPr>
          <p:cNvPr id="400" name="Shape 40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01" name="Shape 40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1" name="Shape 101"/>
        <p:cNvGrpSpPr/>
        <p:nvPr/>
      </p:nvGrpSpPr>
      <p:grpSpPr>
        <a:xfrm>
          <a:off x="0" y="0"/>
          <a:ext cx="0" cy="0"/>
          <a:chOff x="0" y="0"/>
          <a:chExt cx="0" cy="0"/>
        </a:xfrm>
      </p:grpSpPr>
      <p:sp>
        <p:nvSpPr>
          <p:cNvPr id="102" name="Shape 10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3" name="Shape 10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9" name="Shape 109"/>
        <p:cNvGrpSpPr/>
        <p:nvPr/>
      </p:nvGrpSpPr>
      <p:grpSpPr>
        <a:xfrm>
          <a:off x="0" y="0"/>
          <a:ext cx="0" cy="0"/>
          <a:chOff x="0" y="0"/>
          <a:chExt cx="0" cy="0"/>
        </a:xfrm>
      </p:grpSpPr>
      <p:sp>
        <p:nvSpPr>
          <p:cNvPr id="110" name="Shape 11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1" name="Shape 11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7" name="Shape 117"/>
        <p:cNvGrpSpPr/>
        <p:nvPr/>
      </p:nvGrpSpPr>
      <p:grpSpPr>
        <a:xfrm>
          <a:off x="0" y="0"/>
          <a:ext cx="0" cy="0"/>
          <a:chOff x="0" y="0"/>
          <a:chExt cx="0" cy="0"/>
        </a:xfrm>
      </p:grpSpPr>
      <p:sp>
        <p:nvSpPr>
          <p:cNvPr id="118" name="Shape 11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9" name="Shape 11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5" name="Shape 125"/>
        <p:cNvGrpSpPr/>
        <p:nvPr/>
      </p:nvGrpSpPr>
      <p:grpSpPr>
        <a:xfrm>
          <a:off x="0" y="0"/>
          <a:ext cx="0" cy="0"/>
          <a:chOff x="0" y="0"/>
          <a:chExt cx="0" cy="0"/>
        </a:xfrm>
      </p:grpSpPr>
      <p:sp>
        <p:nvSpPr>
          <p:cNvPr id="126" name="Shape 12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7" name="Shape 12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3" name="Shape 133"/>
        <p:cNvGrpSpPr/>
        <p:nvPr/>
      </p:nvGrpSpPr>
      <p:grpSpPr>
        <a:xfrm>
          <a:off x="0" y="0"/>
          <a:ext cx="0" cy="0"/>
          <a:chOff x="0" y="0"/>
          <a:chExt cx="0" cy="0"/>
        </a:xfrm>
      </p:grpSpPr>
      <p:sp>
        <p:nvSpPr>
          <p:cNvPr id="134" name="Shape 13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5" name="Shape 13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1" name="Shape 141"/>
        <p:cNvGrpSpPr/>
        <p:nvPr/>
      </p:nvGrpSpPr>
      <p:grpSpPr>
        <a:xfrm>
          <a:off x="0" y="0"/>
          <a:ext cx="0" cy="0"/>
          <a:chOff x="0" y="0"/>
          <a:chExt cx="0" cy="0"/>
        </a:xfrm>
      </p:grpSpPr>
      <p:sp>
        <p:nvSpPr>
          <p:cNvPr id="142" name="Shape 14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3" name="Shape 14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11" name="Shape 11"/>
        <p:cNvGrpSpPr/>
        <p:nvPr/>
      </p:nvGrpSpPr>
      <p:grpSpPr>
        <a:xfrm>
          <a:off x="0" y="0"/>
          <a:ext cx="0" cy="0"/>
          <a:chOff x="0" y="0"/>
          <a:chExt cx="0" cy="0"/>
        </a:xfrm>
      </p:grpSpPr>
      <p:sp>
        <p:nvSpPr>
          <p:cNvPr id="12" name="Shape 12"/>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68" name="Shape 68"/>
        <p:cNvGrpSpPr/>
        <p:nvPr/>
      </p:nvGrpSpPr>
      <p:grpSpPr>
        <a:xfrm>
          <a:off x="0" y="0"/>
          <a:ext cx="0" cy="0"/>
          <a:chOff x="0" y="0"/>
          <a:chExt cx="0" cy="0"/>
        </a:xfrm>
      </p:grpSpPr>
      <p:sp>
        <p:nvSpPr>
          <p:cNvPr id="69" name="Shape 69"/>
          <p:cNvSpPr txBox="1"/>
          <p:nvPr>
            <p:ph type="title"/>
          </p:nvPr>
        </p:nvSpPr>
        <p:spPr>
          <a:xfrm>
            <a:off x="838200"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0" name="Shape 70"/>
          <p:cNvSpPr txBox="1"/>
          <p:nvPr>
            <p:ph idx="1" type="body"/>
          </p:nvPr>
        </p:nvSpPr>
        <p:spPr>
          <a:xfrm rot="5400000">
            <a:off x="3920331" y="-1256505"/>
            <a:ext cx="4351338" cy="10515599"/>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71" name="Shape 71"/>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74" name="Shape 74"/>
        <p:cNvGrpSpPr/>
        <p:nvPr/>
      </p:nvGrpSpPr>
      <p:grpSpPr>
        <a:xfrm>
          <a:off x="0" y="0"/>
          <a:ext cx="0" cy="0"/>
          <a:chOff x="0" y="0"/>
          <a:chExt cx="0" cy="0"/>
        </a:xfrm>
      </p:grpSpPr>
      <p:sp>
        <p:nvSpPr>
          <p:cNvPr id="75" name="Shape 75"/>
          <p:cNvSpPr txBox="1"/>
          <p:nvPr>
            <p:ph type="title"/>
          </p:nvPr>
        </p:nvSpPr>
        <p:spPr>
          <a:xfrm rot="5400000">
            <a:off x="7133431" y="1956594"/>
            <a:ext cx="5811838" cy="2628899"/>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6" name="Shape 76"/>
          <p:cNvSpPr txBox="1"/>
          <p:nvPr>
            <p:ph idx="1" type="body"/>
          </p:nvPr>
        </p:nvSpPr>
        <p:spPr>
          <a:xfrm rot="5400000">
            <a:off x="1799431" y="-596105"/>
            <a:ext cx="5811838" cy="7734299"/>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77" name="Shape 77"/>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8" name="Shape 78"/>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9" name="Shape 79"/>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5" name="Shape 15"/>
        <p:cNvGrpSpPr/>
        <p:nvPr/>
      </p:nvGrpSpPr>
      <p:grpSpPr>
        <a:xfrm>
          <a:off x="0" y="0"/>
          <a:ext cx="0" cy="0"/>
          <a:chOff x="0" y="0"/>
          <a:chExt cx="0" cy="0"/>
        </a:xfrm>
      </p:grpSpPr>
      <p:sp>
        <p:nvSpPr>
          <p:cNvPr id="16" name="Shape 16"/>
          <p:cNvSpPr txBox="1"/>
          <p:nvPr>
            <p:ph type="ctrTitle"/>
          </p:nvPr>
        </p:nvSpPr>
        <p:spPr>
          <a:xfrm>
            <a:off x="1524000" y="1122362"/>
            <a:ext cx="9144000" cy="2387600"/>
          </a:xfrm>
          <a:prstGeom prst="rect">
            <a:avLst/>
          </a:prstGeom>
          <a:noFill/>
          <a:ln>
            <a:noFill/>
          </a:ln>
        </p:spPr>
        <p:txBody>
          <a:bodyPr anchorCtr="0" anchor="b" bIns="91425" lIns="91425" rIns="91425" tIns="91425"/>
          <a:lstStyle>
            <a:lvl1pPr indent="0" lvl="0" marL="0" marR="0" rtl="0" algn="ctr">
              <a:lnSpc>
                <a:spcPct val="90000"/>
              </a:lnSpc>
              <a:spcBef>
                <a:spcPts val="0"/>
              </a:spcBef>
              <a:buClr>
                <a:schemeClr val="dk1"/>
              </a:buClr>
              <a:buFont typeface="Calibri"/>
              <a:buNone/>
              <a:defRPr b="0" i="0" sz="6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7" name="Shape 17"/>
          <p:cNvSpPr txBox="1"/>
          <p:nvPr>
            <p:ph idx="1" type="subTitle"/>
          </p:nvPr>
        </p:nvSpPr>
        <p:spPr>
          <a:xfrm>
            <a:off x="1524000" y="3602037"/>
            <a:ext cx="9144000" cy="1655761"/>
          </a:xfrm>
          <a:prstGeom prst="rect">
            <a:avLst/>
          </a:prstGeom>
          <a:noFill/>
          <a:ln>
            <a:noFill/>
          </a:ln>
        </p:spPr>
        <p:txBody>
          <a:bodyPr anchorCtr="0" anchor="t" bIns="91425" lIns="91425" rIns="91425" tIns="91425"/>
          <a:lstStyle>
            <a:lvl1pPr indent="0" lvl="0" marL="0" marR="0" rtl="0" algn="ctr">
              <a:lnSpc>
                <a:spcPct val="90000"/>
              </a:lnSpc>
              <a:spcBef>
                <a:spcPts val="1000"/>
              </a:spcBef>
              <a:buClr>
                <a:schemeClr val="dk1"/>
              </a:buClr>
              <a:buFont typeface="Arial"/>
              <a:buNone/>
              <a:defRPr b="0" i="0" sz="2400" u="none" cap="none" strike="noStrike">
                <a:solidFill>
                  <a:schemeClr val="dk1"/>
                </a:solidFill>
                <a:latin typeface="Calibri"/>
                <a:ea typeface="Calibri"/>
                <a:cs typeface="Calibri"/>
                <a:sym typeface="Calibri"/>
              </a:defRPr>
            </a:lvl1pPr>
            <a:lvl2pPr indent="0" lvl="1" marL="457200" marR="0" rtl="0" algn="ctr">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2pPr>
            <a:lvl3pPr indent="0" lvl="2" marL="914400" marR="0" rtl="0" algn="ctr">
              <a:lnSpc>
                <a:spcPct val="90000"/>
              </a:lnSpc>
              <a:spcBef>
                <a:spcPts val="500"/>
              </a:spcBef>
              <a:buClr>
                <a:schemeClr val="dk1"/>
              </a:buClr>
              <a:buFont typeface="Arial"/>
              <a:buNone/>
              <a:defRPr b="0" i="0" sz="1800" u="none" cap="none" strike="noStrike">
                <a:solidFill>
                  <a:schemeClr val="dk1"/>
                </a:solidFill>
                <a:latin typeface="Calibri"/>
                <a:ea typeface="Calibri"/>
                <a:cs typeface="Calibri"/>
                <a:sym typeface="Calibri"/>
              </a:defRPr>
            </a:lvl3pPr>
            <a:lvl4pPr indent="0" lvl="3" marL="13716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4pPr>
            <a:lvl5pPr indent="0" lvl="4" marL="18288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5pPr>
            <a:lvl6pPr indent="0" lvl="5" marL="22860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6pPr>
            <a:lvl7pPr indent="0" lvl="6" marL="27432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7pPr>
            <a:lvl8pPr indent="0" lvl="7" marL="32004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8pPr>
            <a:lvl9pPr indent="0" lvl="8" marL="36576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9pPr>
          </a:lstStyle>
          <a:p/>
        </p:txBody>
      </p:sp>
      <p:sp>
        <p:nvSpPr>
          <p:cNvPr id="18" name="Shape 18"/>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9" name="Shape 19"/>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0" name="Shape 20"/>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21" name="Shape 21"/>
        <p:cNvGrpSpPr/>
        <p:nvPr/>
      </p:nvGrpSpPr>
      <p:grpSpPr>
        <a:xfrm>
          <a:off x="0" y="0"/>
          <a:ext cx="0" cy="0"/>
          <a:chOff x="0" y="0"/>
          <a:chExt cx="0" cy="0"/>
        </a:xfrm>
      </p:grpSpPr>
      <p:sp>
        <p:nvSpPr>
          <p:cNvPr id="22" name="Shape 22"/>
          <p:cNvSpPr txBox="1"/>
          <p:nvPr>
            <p:ph type="title"/>
          </p:nvPr>
        </p:nvSpPr>
        <p:spPr>
          <a:xfrm>
            <a:off x="838200"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3" name="Shape 23"/>
          <p:cNvSpPr txBox="1"/>
          <p:nvPr>
            <p:ph idx="1" type="body"/>
          </p:nvPr>
        </p:nvSpPr>
        <p:spPr>
          <a:xfrm>
            <a:off x="838200" y="1825625"/>
            <a:ext cx="10515599" cy="435133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24" name="Shape 24"/>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5" name="Shape 25"/>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6" name="Shape 26"/>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7" name="Shape 27"/>
        <p:cNvGrpSpPr/>
        <p:nvPr/>
      </p:nvGrpSpPr>
      <p:grpSpPr>
        <a:xfrm>
          <a:off x="0" y="0"/>
          <a:ext cx="0" cy="0"/>
          <a:chOff x="0" y="0"/>
          <a:chExt cx="0" cy="0"/>
        </a:xfrm>
      </p:grpSpPr>
      <p:sp>
        <p:nvSpPr>
          <p:cNvPr id="28" name="Shape 28"/>
          <p:cNvSpPr txBox="1"/>
          <p:nvPr>
            <p:ph type="title"/>
          </p:nvPr>
        </p:nvSpPr>
        <p:spPr>
          <a:xfrm>
            <a:off x="831850" y="1709738"/>
            <a:ext cx="10515599" cy="2852737"/>
          </a:xfrm>
          <a:prstGeom prst="rect">
            <a:avLst/>
          </a:prstGeom>
          <a:noFill/>
          <a:ln>
            <a:noFill/>
          </a:ln>
        </p:spPr>
        <p:txBody>
          <a:bodyPr anchorCtr="0" anchor="b" bIns="91425" lIns="91425" rIns="91425" tIns="91425"/>
          <a:lstStyle>
            <a:lvl1pPr indent="0" lvl="0" marL="0" marR="0" rtl="0" algn="l">
              <a:lnSpc>
                <a:spcPct val="90000"/>
              </a:lnSpc>
              <a:spcBef>
                <a:spcPts val="0"/>
              </a:spcBef>
              <a:buClr>
                <a:schemeClr val="dk1"/>
              </a:buClr>
              <a:buFont typeface="Calibri"/>
              <a:buNone/>
              <a:defRPr b="0" i="0" sz="6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9" name="Shape 29"/>
          <p:cNvSpPr txBox="1"/>
          <p:nvPr>
            <p:ph idx="1" type="body"/>
          </p:nvPr>
        </p:nvSpPr>
        <p:spPr>
          <a:xfrm>
            <a:off x="831850" y="4589462"/>
            <a:ext cx="10515599" cy="1500187"/>
          </a:xfrm>
          <a:prstGeom prst="rect">
            <a:avLst/>
          </a:prstGeom>
          <a:noFill/>
          <a:ln>
            <a:noFill/>
          </a:ln>
        </p:spPr>
        <p:txBody>
          <a:bodyPr anchorCtr="0" anchor="t" bIns="91425" lIns="91425" rIns="91425" tIns="91425"/>
          <a:lstStyle>
            <a:lvl1pPr indent="0" lvl="0" marL="0" marR="0" rtl="0" algn="l">
              <a:lnSpc>
                <a:spcPct val="90000"/>
              </a:lnSpc>
              <a:spcBef>
                <a:spcPts val="1000"/>
              </a:spcBef>
              <a:buClr>
                <a:srgbClr val="888888"/>
              </a:buClr>
              <a:buFont typeface="Arial"/>
              <a:buNone/>
              <a:defRPr b="0" i="0" sz="2400" u="none" cap="none" strike="noStrike">
                <a:solidFill>
                  <a:srgbClr val="888888"/>
                </a:solidFill>
                <a:latin typeface="Calibri"/>
                <a:ea typeface="Calibri"/>
                <a:cs typeface="Calibri"/>
                <a:sym typeface="Calibri"/>
              </a:defRPr>
            </a:lvl1pPr>
            <a:lvl2pPr indent="0" lvl="1" marL="457200" marR="0" rtl="0" algn="l">
              <a:lnSpc>
                <a:spcPct val="90000"/>
              </a:lnSpc>
              <a:spcBef>
                <a:spcPts val="500"/>
              </a:spcBef>
              <a:buClr>
                <a:srgbClr val="888888"/>
              </a:buClr>
              <a:buFont typeface="Arial"/>
              <a:buNone/>
              <a:defRPr b="0" i="0" sz="2000" u="none" cap="none" strike="noStrike">
                <a:solidFill>
                  <a:srgbClr val="888888"/>
                </a:solidFill>
                <a:latin typeface="Calibri"/>
                <a:ea typeface="Calibri"/>
                <a:cs typeface="Calibri"/>
                <a:sym typeface="Calibri"/>
              </a:defRPr>
            </a:lvl2pPr>
            <a:lvl3pPr indent="0" lvl="2" marL="914400" marR="0" rtl="0" algn="l">
              <a:lnSpc>
                <a:spcPct val="90000"/>
              </a:lnSpc>
              <a:spcBef>
                <a:spcPts val="500"/>
              </a:spcBef>
              <a:buClr>
                <a:srgbClr val="888888"/>
              </a:buClr>
              <a:buFont typeface="Arial"/>
              <a:buNone/>
              <a:defRPr b="0" i="0" sz="1800" u="none" cap="none" strike="noStrike">
                <a:solidFill>
                  <a:srgbClr val="888888"/>
                </a:solidFill>
                <a:latin typeface="Calibri"/>
                <a:ea typeface="Calibri"/>
                <a:cs typeface="Calibri"/>
                <a:sym typeface="Calibri"/>
              </a:defRPr>
            </a:lvl3pPr>
            <a:lvl4pPr indent="0" lvl="3" marL="13716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4pPr>
            <a:lvl5pPr indent="0" lvl="4" marL="18288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5pPr>
            <a:lvl6pPr indent="0" lvl="5" marL="22860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6pPr>
            <a:lvl7pPr indent="0" lvl="6" marL="27432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7pPr>
            <a:lvl8pPr indent="0" lvl="7" marL="32004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8pPr>
            <a:lvl9pPr indent="0" lvl="8" marL="36576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9pPr>
          </a:lstStyle>
          <a:p/>
        </p:txBody>
      </p:sp>
      <p:sp>
        <p:nvSpPr>
          <p:cNvPr id="30" name="Shape 30"/>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1" name="Shape 31"/>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2" name="Shape 32"/>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3" name="Shape 33"/>
        <p:cNvGrpSpPr/>
        <p:nvPr/>
      </p:nvGrpSpPr>
      <p:grpSpPr>
        <a:xfrm>
          <a:off x="0" y="0"/>
          <a:ext cx="0" cy="0"/>
          <a:chOff x="0" y="0"/>
          <a:chExt cx="0" cy="0"/>
        </a:xfrm>
      </p:grpSpPr>
      <p:sp>
        <p:nvSpPr>
          <p:cNvPr id="34" name="Shape 34"/>
          <p:cNvSpPr txBox="1"/>
          <p:nvPr>
            <p:ph type="title"/>
          </p:nvPr>
        </p:nvSpPr>
        <p:spPr>
          <a:xfrm>
            <a:off x="838200"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5" name="Shape 35"/>
          <p:cNvSpPr txBox="1"/>
          <p:nvPr>
            <p:ph idx="1" type="body"/>
          </p:nvPr>
        </p:nvSpPr>
        <p:spPr>
          <a:xfrm>
            <a:off x="838200" y="1825625"/>
            <a:ext cx="5181600" cy="435133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2" type="body"/>
          </p:nvPr>
        </p:nvSpPr>
        <p:spPr>
          <a:xfrm>
            <a:off x="6172200" y="1825625"/>
            <a:ext cx="5181600" cy="435133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Shape 37"/>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8" name="Shape 38"/>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9" name="Shape 39"/>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40" name="Shape 40"/>
        <p:cNvGrpSpPr/>
        <p:nvPr/>
      </p:nvGrpSpPr>
      <p:grpSpPr>
        <a:xfrm>
          <a:off x="0" y="0"/>
          <a:ext cx="0" cy="0"/>
          <a:chOff x="0" y="0"/>
          <a:chExt cx="0" cy="0"/>
        </a:xfrm>
      </p:grpSpPr>
      <p:sp>
        <p:nvSpPr>
          <p:cNvPr id="41" name="Shape 41"/>
          <p:cNvSpPr txBox="1"/>
          <p:nvPr>
            <p:ph type="title"/>
          </p:nvPr>
        </p:nvSpPr>
        <p:spPr>
          <a:xfrm>
            <a:off x="839787"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2" name="Shape 42"/>
          <p:cNvSpPr txBox="1"/>
          <p:nvPr>
            <p:ph idx="1" type="body"/>
          </p:nvPr>
        </p:nvSpPr>
        <p:spPr>
          <a:xfrm>
            <a:off x="839787" y="1681163"/>
            <a:ext cx="5157787" cy="823912"/>
          </a:xfrm>
          <a:prstGeom prst="rect">
            <a:avLst/>
          </a:prstGeom>
          <a:noFill/>
          <a:ln>
            <a:noFill/>
          </a:ln>
        </p:spPr>
        <p:txBody>
          <a:bodyPr anchorCtr="0" anchor="b" bIns="91425" lIns="91425" rIns="91425" tIns="91425"/>
          <a:lstStyle>
            <a:lvl1pPr indent="0" lvl="0" marL="0" marR="0" rtl="0" algn="l">
              <a:lnSpc>
                <a:spcPct val="90000"/>
              </a:lnSpc>
              <a:spcBef>
                <a:spcPts val="100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3" name="Shape 43"/>
          <p:cNvSpPr txBox="1"/>
          <p:nvPr>
            <p:ph idx="2" type="body"/>
          </p:nvPr>
        </p:nvSpPr>
        <p:spPr>
          <a:xfrm>
            <a:off x="839787" y="2505075"/>
            <a:ext cx="5157787" cy="368458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44" name="Shape 44"/>
          <p:cNvSpPr txBox="1"/>
          <p:nvPr>
            <p:ph idx="3" type="body"/>
          </p:nvPr>
        </p:nvSpPr>
        <p:spPr>
          <a:xfrm>
            <a:off x="6172200" y="1681163"/>
            <a:ext cx="5183187" cy="823912"/>
          </a:xfrm>
          <a:prstGeom prst="rect">
            <a:avLst/>
          </a:prstGeom>
          <a:noFill/>
          <a:ln>
            <a:noFill/>
          </a:ln>
        </p:spPr>
        <p:txBody>
          <a:bodyPr anchorCtr="0" anchor="b" bIns="91425" lIns="91425" rIns="91425" tIns="91425"/>
          <a:lstStyle>
            <a:lvl1pPr indent="0" lvl="0" marL="0" marR="0" rtl="0" algn="l">
              <a:lnSpc>
                <a:spcPct val="90000"/>
              </a:lnSpc>
              <a:spcBef>
                <a:spcPts val="100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5" name="Shape 45"/>
          <p:cNvSpPr txBox="1"/>
          <p:nvPr>
            <p:ph idx="4" type="body"/>
          </p:nvPr>
        </p:nvSpPr>
        <p:spPr>
          <a:xfrm>
            <a:off x="6172200" y="2505075"/>
            <a:ext cx="5183187" cy="368458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46" name="Shape 46"/>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7" name="Shape 47"/>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8" name="Shape 48"/>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9" name="Shape 49"/>
        <p:cNvGrpSpPr/>
        <p:nvPr/>
      </p:nvGrpSpPr>
      <p:grpSpPr>
        <a:xfrm>
          <a:off x="0" y="0"/>
          <a:ext cx="0" cy="0"/>
          <a:chOff x="0" y="0"/>
          <a:chExt cx="0" cy="0"/>
        </a:xfrm>
      </p:grpSpPr>
      <p:sp>
        <p:nvSpPr>
          <p:cNvPr id="50" name="Shape 50"/>
          <p:cNvSpPr txBox="1"/>
          <p:nvPr>
            <p:ph type="title"/>
          </p:nvPr>
        </p:nvSpPr>
        <p:spPr>
          <a:xfrm>
            <a:off x="838200"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1" name="Shape 51"/>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3" name="Shape 53"/>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4" name="Shape 54"/>
        <p:cNvGrpSpPr/>
        <p:nvPr/>
      </p:nvGrpSpPr>
      <p:grpSpPr>
        <a:xfrm>
          <a:off x="0" y="0"/>
          <a:ext cx="0" cy="0"/>
          <a:chOff x="0" y="0"/>
          <a:chExt cx="0" cy="0"/>
        </a:xfrm>
      </p:grpSpPr>
      <p:sp>
        <p:nvSpPr>
          <p:cNvPr id="55" name="Shape 55"/>
          <p:cNvSpPr txBox="1"/>
          <p:nvPr>
            <p:ph type="title"/>
          </p:nvPr>
        </p:nvSpPr>
        <p:spPr>
          <a:xfrm>
            <a:off x="839787" y="457200"/>
            <a:ext cx="3932237" cy="1600199"/>
          </a:xfrm>
          <a:prstGeom prst="rect">
            <a:avLst/>
          </a:prstGeom>
          <a:noFill/>
          <a:ln>
            <a:noFill/>
          </a:ln>
        </p:spPr>
        <p:txBody>
          <a:bodyPr anchorCtr="0" anchor="b" bIns="91425" lIns="91425" rIns="91425" tIns="91425"/>
          <a:lstStyle>
            <a:lvl1pPr indent="0" lvl="0" marL="0" marR="0" rtl="0" algn="l">
              <a:lnSpc>
                <a:spcPct val="90000"/>
              </a:lnSpc>
              <a:spcBef>
                <a:spcPts val="0"/>
              </a:spcBef>
              <a:buClr>
                <a:schemeClr val="dk1"/>
              </a:buClr>
              <a:buFont typeface="Calibri"/>
              <a:buNone/>
              <a:defRPr b="0" i="0" sz="32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6" name="Shape 56"/>
          <p:cNvSpPr txBox="1"/>
          <p:nvPr>
            <p:ph idx="1" type="body"/>
          </p:nvPr>
        </p:nvSpPr>
        <p:spPr>
          <a:xfrm>
            <a:off x="5183187" y="987425"/>
            <a:ext cx="6172199" cy="4873624"/>
          </a:xfrm>
          <a:prstGeom prst="rect">
            <a:avLst/>
          </a:prstGeom>
          <a:noFill/>
          <a:ln>
            <a:noFill/>
          </a:ln>
        </p:spPr>
        <p:txBody>
          <a:bodyPr anchorCtr="0" anchor="t" bIns="91425" lIns="91425" rIns="91425" tIns="91425"/>
          <a:lstStyle>
            <a:lvl1pPr indent="-25400" lvl="0" marL="228600" marR="0" rtl="0" algn="l">
              <a:lnSpc>
                <a:spcPct val="90000"/>
              </a:lnSpc>
              <a:spcBef>
                <a:spcPts val="100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50800" lvl="1" marL="685800" marR="0" rtl="0" algn="l">
              <a:lnSpc>
                <a:spcPct val="90000"/>
              </a:lnSpc>
              <a:spcBef>
                <a:spcPts val="5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57" name="Shape 57"/>
          <p:cNvSpPr txBox="1"/>
          <p:nvPr>
            <p:ph idx="2" type="body"/>
          </p:nvPr>
        </p:nvSpPr>
        <p:spPr>
          <a:xfrm>
            <a:off x="839787" y="2057400"/>
            <a:ext cx="3932237" cy="3811588"/>
          </a:xfrm>
          <a:prstGeom prst="rect">
            <a:avLst/>
          </a:prstGeom>
          <a:noFill/>
          <a:ln>
            <a:noFill/>
          </a:ln>
        </p:spPr>
        <p:txBody>
          <a:bodyPr anchorCtr="0" anchor="t" bIns="91425" lIns="91425" rIns="91425" tIns="91425"/>
          <a:lstStyle>
            <a:lvl1pPr indent="0" lvl="0" marL="0" marR="0" rtl="0" algn="l">
              <a:lnSpc>
                <a:spcPct val="90000"/>
              </a:lnSpc>
              <a:spcBef>
                <a:spcPts val="1000"/>
              </a:spcBef>
              <a:buClr>
                <a:schemeClr val="dk1"/>
              </a:buClr>
              <a:buFont typeface="Arial"/>
              <a:buNone/>
              <a:defRPr b="0" i="0" sz="16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Arial"/>
              <a:buNone/>
              <a:defRPr b="0" i="0" sz="14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Arial"/>
              <a:buNone/>
              <a:defRPr b="0" i="0" sz="12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9pPr>
          </a:lstStyle>
          <a:p/>
        </p:txBody>
      </p:sp>
      <p:sp>
        <p:nvSpPr>
          <p:cNvPr id="58" name="Shape 58"/>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9" name="Shape 59"/>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0" name="Shape 60"/>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1" name="Shape 61"/>
        <p:cNvGrpSpPr/>
        <p:nvPr/>
      </p:nvGrpSpPr>
      <p:grpSpPr>
        <a:xfrm>
          <a:off x="0" y="0"/>
          <a:ext cx="0" cy="0"/>
          <a:chOff x="0" y="0"/>
          <a:chExt cx="0" cy="0"/>
        </a:xfrm>
      </p:grpSpPr>
      <p:sp>
        <p:nvSpPr>
          <p:cNvPr id="62" name="Shape 62"/>
          <p:cNvSpPr txBox="1"/>
          <p:nvPr>
            <p:ph type="title"/>
          </p:nvPr>
        </p:nvSpPr>
        <p:spPr>
          <a:xfrm>
            <a:off x="839787" y="457200"/>
            <a:ext cx="3932237" cy="1600199"/>
          </a:xfrm>
          <a:prstGeom prst="rect">
            <a:avLst/>
          </a:prstGeom>
          <a:noFill/>
          <a:ln>
            <a:noFill/>
          </a:ln>
        </p:spPr>
        <p:txBody>
          <a:bodyPr anchorCtr="0" anchor="b" bIns="91425" lIns="91425" rIns="91425" tIns="91425"/>
          <a:lstStyle>
            <a:lvl1pPr indent="0" lvl="0" marL="0" marR="0" rtl="0" algn="l">
              <a:lnSpc>
                <a:spcPct val="90000"/>
              </a:lnSpc>
              <a:spcBef>
                <a:spcPts val="0"/>
              </a:spcBef>
              <a:buClr>
                <a:schemeClr val="dk1"/>
              </a:buClr>
              <a:buFont typeface="Calibri"/>
              <a:buNone/>
              <a:defRPr b="0" i="0" sz="32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3" name="Shape 63"/>
          <p:cNvSpPr/>
          <p:nvPr>
            <p:ph idx="2" type="pic"/>
          </p:nvPr>
        </p:nvSpPr>
        <p:spPr>
          <a:xfrm>
            <a:off x="5183187" y="987425"/>
            <a:ext cx="6172199" cy="4873624"/>
          </a:xfrm>
          <a:prstGeom prst="rect">
            <a:avLst/>
          </a:prstGeom>
          <a:noFill/>
          <a:ln>
            <a:noFill/>
          </a:ln>
        </p:spPr>
        <p:txBody>
          <a:bodyPr anchorCtr="0" anchor="t" bIns="91425" lIns="91425" rIns="91425" tIns="91425"/>
          <a:lstStyle>
            <a:lvl1pPr indent="0" lvl="0" marL="0" marR="0" rtl="0" algn="l">
              <a:lnSpc>
                <a:spcPct val="90000"/>
              </a:lnSpc>
              <a:spcBef>
                <a:spcPts val="1000"/>
              </a:spcBef>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64" name="Shape 64"/>
          <p:cNvSpPr txBox="1"/>
          <p:nvPr>
            <p:ph idx="1" type="body"/>
          </p:nvPr>
        </p:nvSpPr>
        <p:spPr>
          <a:xfrm>
            <a:off x="839787" y="2057400"/>
            <a:ext cx="3932237" cy="3811588"/>
          </a:xfrm>
          <a:prstGeom prst="rect">
            <a:avLst/>
          </a:prstGeom>
          <a:noFill/>
          <a:ln>
            <a:noFill/>
          </a:ln>
        </p:spPr>
        <p:txBody>
          <a:bodyPr anchorCtr="0" anchor="t" bIns="91425" lIns="91425" rIns="91425" tIns="91425"/>
          <a:lstStyle>
            <a:lvl1pPr indent="0" lvl="0" marL="0" marR="0" rtl="0" algn="l">
              <a:lnSpc>
                <a:spcPct val="90000"/>
              </a:lnSpc>
              <a:spcBef>
                <a:spcPts val="1000"/>
              </a:spcBef>
              <a:buClr>
                <a:schemeClr val="dk1"/>
              </a:buClr>
              <a:buFont typeface="Arial"/>
              <a:buNone/>
              <a:defRPr b="0" i="0" sz="16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Arial"/>
              <a:buNone/>
              <a:defRPr b="0" i="0" sz="14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Arial"/>
              <a:buNone/>
              <a:defRPr b="0" i="0" sz="12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9pPr>
          </a:lstStyle>
          <a:p/>
        </p:txBody>
      </p:sp>
      <p:sp>
        <p:nvSpPr>
          <p:cNvPr id="65" name="Shape 65"/>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6" name="Shape 66"/>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7" name="Shape 67"/>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00.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4998" l="0" r="0" t="-4999"/>
          </a:stretch>
        </a:blipFill>
      </p:bgPr>
    </p:bg>
    <p:spTree>
      <p:nvGrpSpPr>
        <p:cNvPr id="5" name="Shape 5"/>
        <p:cNvGrpSpPr/>
        <p:nvPr/>
      </p:nvGrpSpPr>
      <p:grpSpPr>
        <a:xfrm>
          <a:off x="0" y="0"/>
          <a:ext cx="0" cy="0"/>
          <a:chOff x="0" y="0"/>
          <a:chExt cx="0" cy="0"/>
        </a:xfrm>
      </p:grpSpPr>
      <p:sp>
        <p:nvSpPr>
          <p:cNvPr id="6" name="Shape 6"/>
          <p:cNvSpPr txBox="1"/>
          <p:nvPr>
            <p:ph type="title"/>
          </p:nvPr>
        </p:nvSpPr>
        <p:spPr>
          <a:xfrm>
            <a:off x="838200"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 name="Shape 7"/>
          <p:cNvSpPr txBox="1"/>
          <p:nvPr>
            <p:ph idx="1" type="body"/>
          </p:nvPr>
        </p:nvSpPr>
        <p:spPr>
          <a:xfrm>
            <a:off x="838200" y="1825625"/>
            <a:ext cx="10515599" cy="435133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Shape 8"/>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9" name="Shape 9"/>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0" name="Shape 10"/>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0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0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01.png"/><Relationship Id="rId4" Type="http://schemas.openxmlformats.org/officeDocument/2006/relationships/image" Target="../media/image0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0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0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0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0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sp>
        <p:nvSpPr>
          <p:cNvPr id="84" name="Shape 84"/>
          <p:cNvSpPr/>
          <p:nvPr/>
        </p:nvSpPr>
        <p:spPr>
          <a:xfrm>
            <a:off x="7470082" y="299429"/>
            <a:ext cx="4041491" cy="101566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i="0" lang="ar-EG" sz="6000" u="none" cap="none" strike="noStrike">
                <a:solidFill>
                  <a:schemeClr val="lt1"/>
                </a:solidFill>
                <a:latin typeface="Calibri"/>
                <a:ea typeface="Calibri"/>
                <a:cs typeface="Calibri"/>
                <a:sym typeface="Calibri"/>
              </a:rPr>
              <a:t>الوحدة الخامسة</a:t>
            </a:r>
          </a:p>
        </p:txBody>
      </p:sp>
      <p:sp>
        <p:nvSpPr>
          <p:cNvPr id="85" name="Shape 85"/>
          <p:cNvSpPr/>
          <p:nvPr/>
        </p:nvSpPr>
        <p:spPr>
          <a:xfrm>
            <a:off x="726485" y="138065"/>
            <a:ext cx="7005917" cy="6289629"/>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86" name="Shape 86"/>
          <p:cNvSpPr/>
          <p:nvPr/>
        </p:nvSpPr>
        <p:spPr>
          <a:xfrm>
            <a:off x="3165594" y="2010824"/>
            <a:ext cx="2382500" cy="1938991"/>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6000">
                <a:solidFill>
                  <a:schemeClr val="lt1"/>
                </a:solidFill>
                <a:latin typeface="Calibri"/>
                <a:ea typeface="Calibri"/>
                <a:cs typeface="Calibri"/>
                <a:sym typeface="Calibri"/>
              </a:rPr>
              <a:t>أساليب التعلم</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227"/>
                                        <p:tgtEl>
                                          <p:spTgt spid="84"/>
                                        </p:tgtEl>
                                      </p:cBhvr>
                                    </p:animEffect>
                                  </p:childTnLst>
                                </p:cTn>
                              </p:par>
                              <p:par>
                                <p:cTn fill="hold" nodeType="withEffect" presetClass="entr" presetID="10" presetSubtype="0">
                                  <p:stCondLst>
                                    <p:cond delay="0"/>
                                  </p:stCondLst>
                                  <p:childTnLst>
                                    <p:set>
                                      <p:cBhvr>
                                        <p:cTn dur="1" fill="hold">
                                          <p:stCondLst>
                                            <p:cond delay="0"/>
                                          </p:stCondLst>
                                        </p:cTn>
                                        <p:tgtEl>
                                          <p:spTgt spid="86"/>
                                        </p:tgtEl>
                                        <p:attrNameLst>
                                          <p:attrName>style.visibility</p:attrName>
                                        </p:attrNameLst>
                                      </p:cBhvr>
                                      <p:to>
                                        <p:strVal val="visible"/>
                                      </p:to>
                                    </p:set>
                                    <p:animEffect filter="fade" transition="in">
                                      <p:cBhvr>
                                        <p:cTn dur="500"/>
                                        <p:tgtEl>
                                          <p:spTgt spid="86"/>
                                        </p:tgtEl>
                                      </p:cBhvr>
                                    </p:animEffect>
                                  </p:childTnLst>
                                </p:cTn>
                              </p:par>
                              <p:par>
                                <p:cTn fill="hold" nodeType="withEffect" presetClass="entr" presetID="10" presetSubtype="0">
                                  <p:stCondLst>
                                    <p:cond delay="0"/>
                                  </p:stCondLst>
                                  <p:childTnLst>
                                    <p:set>
                                      <p:cBhvr>
                                        <p:cTn dur="1" fill="hold">
                                          <p:stCondLst>
                                            <p:cond delay="0"/>
                                          </p:stCondLst>
                                        </p:cTn>
                                        <p:tgtEl>
                                          <p:spTgt spid="85"/>
                                        </p:tgtEl>
                                        <p:attrNameLst>
                                          <p:attrName>style.visibility</p:attrName>
                                        </p:attrNameLst>
                                      </p:cBhvr>
                                      <p:to>
                                        <p:strVal val="visible"/>
                                      </p:to>
                                    </p:set>
                                    <p:animEffect filter="fade" transition="in">
                                      <p:cBhvr>
                                        <p:cTn dur="500"/>
                                        <p:tgtEl>
                                          <p:spTgt spid="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0" name="Shape 150"/>
        <p:cNvGrpSpPr/>
        <p:nvPr/>
      </p:nvGrpSpPr>
      <p:grpSpPr>
        <a:xfrm>
          <a:off x="0" y="0"/>
          <a:ext cx="0" cy="0"/>
          <a:chOff x="0" y="0"/>
          <a:chExt cx="0" cy="0"/>
        </a:xfrm>
      </p:grpSpPr>
      <p:sp>
        <p:nvSpPr>
          <p:cNvPr id="151" name="Shape 151"/>
          <p:cNvSpPr/>
          <p:nvPr/>
        </p:nvSpPr>
        <p:spPr>
          <a:xfrm>
            <a:off x="1441938" y="1172308"/>
            <a:ext cx="10163907" cy="4372708"/>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52" name="Shape 152"/>
          <p:cNvSpPr/>
          <p:nvPr/>
        </p:nvSpPr>
        <p:spPr>
          <a:xfrm>
            <a:off x="1781907" y="1365808"/>
            <a:ext cx="7889631" cy="3985706"/>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400">
                <a:solidFill>
                  <a:schemeClr val="dk1"/>
                </a:solidFill>
                <a:latin typeface="Calibri"/>
                <a:ea typeface="Calibri"/>
                <a:cs typeface="Calibri"/>
                <a:sym typeface="Calibri"/>
              </a:rPr>
              <a:t>1- يمكن الاستفادة من هذه النظرية في تعليم الأطفال القراءة والكتابة فيفضل استخدام الطريقة الكلية بدلا من الجزئية حيث يفضل البدء بتعليم الجمل ثم الكلمات ثم الحروف.</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51"/>
                                        </p:tgtEl>
                                        <p:attrNameLst>
                                          <p:attrName>style.visibility</p:attrName>
                                        </p:attrNameLst>
                                      </p:cBhvr>
                                      <p:to>
                                        <p:strVal val="visible"/>
                                      </p:to>
                                    </p:set>
                                    <p:anim calcmode="lin" valueType="num">
                                      <p:cBhvr additive="base">
                                        <p:cTn dur="500"/>
                                        <p:tgtEl>
                                          <p:spTgt spid="15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2"/>
                                        </p:tgtEl>
                                        <p:attrNameLst>
                                          <p:attrName>style.visibility</p:attrName>
                                        </p:attrNameLst>
                                      </p:cBhvr>
                                      <p:to>
                                        <p:strVal val="visible"/>
                                      </p:to>
                                    </p:set>
                                    <p:anim calcmode="lin" valueType="num">
                                      <p:cBhvr additive="base">
                                        <p:cTn dur="500"/>
                                        <p:tgtEl>
                                          <p:spTgt spid="152"/>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6" name="Shape 156"/>
        <p:cNvGrpSpPr/>
        <p:nvPr/>
      </p:nvGrpSpPr>
      <p:grpSpPr>
        <a:xfrm>
          <a:off x="0" y="0"/>
          <a:ext cx="0" cy="0"/>
          <a:chOff x="0" y="0"/>
          <a:chExt cx="0" cy="0"/>
        </a:xfrm>
      </p:grpSpPr>
      <p:sp>
        <p:nvSpPr>
          <p:cNvPr id="157" name="Shape 157"/>
          <p:cNvSpPr/>
          <p:nvPr/>
        </p:nvSpPr>
        <p:spPr>
          <a:xfrm>
            <a:off x="1441938" y="1172308"/>
            <a:ext cx="10163907" cy="4372708"/>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58" name="Shape 158"/>
          <p:cNvSpPr/>
          <p:nvPr/>
        </p:nvSpPr>
        <p:spPr>
          <a:xfrm>
            <a:off x="1840523" y="1823008"/>
            <a:ext cx="7889631" cy="280076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2- أن الكل سابق الجزء، وذلك في شرح الدروس حيث يستحسن في إعطاء فكرة عامة عن الموضوع وبعد ذلك يتم الانتقال إلى عرض أجزاءه واحدا بعد الأخر.</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57"/>
                                        </p:tgtEl>
                                        <p:attrNameLst>
                                          <p:attrName>style.visibility</p:attrName>
                                        </p:attrNameLst>
                                      </p:cBhvr>
                                      <p:to>
                                        <p:strVal val="visible"/>
                                      </p:to>
                                    </p:set>
                                    <p:anim calcmode="lin" valueType="num">
                                      <p:cBhvr additive="base">
                                        <p:cTn dur="500"/>
                                        <p:tgtEl>
                                          <p:spTgt spid="15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8"/>
                                        </p:tgtEl>
                                        <p:attrNameLst>
                                          <p:attrName>style.visibility</p:attrName>
                                        </p:attrNameLst>
                                      </p:cBhvr>
                                      <p:to>
                                        <p:strVal val="visible"/>
                                      </p:to>
                                    </p:set>
                                    <p:anim calcmode="lin" valueType="num">
                                      <p:cBhvr additive="base">
                                        <p:cTn dur="500"/>
                                        <p:tgtEl>
                                          <p:spTgt spid="158"/>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2" name="Shape 162"/>
        <p:cNvGrpSpPr/>
        <p:nvPr/>
      </p:nvGrpSpPr>
      <p:grpSpPr>
        <a:xfrm>
          <a:off x="0" y="0"/>
          <a:ext cx="0" cy="0"/>
          <a:chOff x="0" y="0"/>
          <a:chExt cx="0" cy="0"/>
        </a:xfrm>
      </p:grpSpPr>
      <p:sp>
        <p:nvSpPr>
          <p:cNvPr id="163" name="Shape 163"/>
          <p:cNvSpPr/>
          <p:nvPr/>
        </p:nvSpPr>
        <p:spPr>
          <a:xfrm>
            <a:off x="1441938" y="1172308"/>
            <a:ext cx="10163907" cy="4372708"/>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64" name="Shape 164"/>
          <p:cNvSpPr/>
          <p:nvPr/>
        </p:nvSpPr>
        <p:spPr>
          <a:xfrm>
            <a:off x="1840523" y="1823008"/>
            <a:ext cx="7889631" cy="280076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3- أن الاهتمام بالتعلم القائم على الفهم والاستبصار يمكن أن يساعد في جعل التعليم المدرسي مثمراً في المواقف الحياتية ومقاوما للنسيان.</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63"/>
                                        </p:tgtEl>
                                        <p:attrNameLst>
                                          <p:attrName>style.visibility</p:attrName>
                                        </p:attrNameLst>
                                      </p:cBhvr>
                                      <p:to>
                                        <p:strVal val="visible"/>
                                      </p:to>
                                    </p:set>
                                    <p:anim calcmode="lin" valueType="num">
                                      <p:cBhvr additive="base">
                                        <p:cTn dur="500"/>
                                        <p:tgtEl>
                                          <p:spTgt spid="16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64"/>
                                        </p:tgtEl>
                                        <p:attrNameLst>
                                          <p:attrName>style.visibility</p:attrName>
                                        </p:attrNameLst>
                                      </p:cBhvr>
                                      <p:to>
                                        <p:strVal val="visible"/>
                                      </p:to>
                                    </p:set>
                                    <p:anim calcmode="lin" valueType="num">
                                      <p:cBhvr additive="base">
                                        <p:cTn dur="500"/>
                                        <p:tgtEl>
                                          <p:spTgt spid="164"/>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8" name="Shape 168"/>
        <p:cNvGrpSpPr/>
        <p:nvPr/>
      </p:nvGrpSpPr>
      <p:grpSpPr>
        <a:xfrm>
          <a:off x="0" y="0"/>
          <a:ext cx="0" cy="0"/>
          <a:chOff x="0" y="0"/>
          <a:chExt cx="0" cy="0"/>
        </a:xfrm>
      </p:grpSpPr>
      <p:sp>
        <p:nvSpPr>
          <p:cNvPr id="169" name="Shape 169"/>
          <p:cNvSpPr/>
          <p:nvPr/>
        </p:nvSpPr>
        <p:spPr>
          <a:xfrm>
            <a:off x="2403231" y="855784"/>
            <a:ext cx="6178060" cy="4161691"/>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70" name="Shape 170"/>
          <p:cNvSpPr/>
          <p:nvPr/>
        </p:nvSpPr>
        <p:spPr>
          <a:xfrm rot="-430306">
            <a:off x="4961442" y="2510212"/>
            <a:ext cx="2238113" cy="887999"/>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EG" sz="4800">
                <a:solidFill>
                  <a:schemeClr val="dk1"/>
                </a:solidFill>
                <a:latin typeface="Calibri"/>
                <a:ea typeface="Calibri"/>
                <a:cs typeface="Calibri"/>
                <a:sym typeface="Calibri"/>
              </a:rPr>
              <a:t>تقويم ذاتي</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0"/>
                                        </p:tgtEl>
                                        <p:attrNameLst>
                                          <p:attrName>style.visibility</p:attrName>
                                        </p:attrNameLst>
                                      </p:cBhvr>
                                      <p:to>
                                        <p:strVal val="visible"/>
                                      </p:to>
                                    </p:set>
                                    <p:animEffect filter="fade" transition="in">
                                      <p:cBhvr>
                                        <p:cTn dur="500"/>
                                        <p:tgtEl>
                                          <p:spTgt spid="170"/>
                                        </p:tgtEl>
                                      </p:cBhvr>
                                    </p:animEffect>
                                  </p:childTnLst>
                                </p:cTn>
                              </p:par>
                              <p:par>
                                <p:cTn fill="hold" nodeType="withEffect" presetClass="entr" presetID="10" presetSubtype="0">
                                  <p:stCondLst>
                                    <p:cond delay="0"/>
                                  </p:stCondLst>
                                  <p:childTnLst>
                                    <p:set>
                                      <p:cBhvr>
                                        <p:cTn dur="1" fill="hold">
                                          <p:stCondLst>
                                            <p:cond delay="0"/>
                                          </p:stCondLst>
                                        </p:cTn>
                                        <p:tgtEl>
                                          <p:spTgt spid="169"/>
                                        </p:tgtEl>
                                        <p:attrNameLst>
                                          <p:attrName>style.visibility</p:attrName>
                                        </p:attrNameLst>
                                      </p:cBhvr>
                                      <p:to>
                                        <p:strVal val="visible"/>
                                      </p:to>
                                    </p:set>
                                    <p:animEffect filter="fade" transition="in">
                                      <p:cBhvr>
                                        <p:cTn dur="500"/>
                                        <p:tgtEl>
                                          <p:spTgt spid="1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4" name="Shape 174"/>
        <p:cNvGrpSpPr/>
        <p:nvPr/>
      </p:nvGrpSpPr>
      <p:grpSpPr>
        <a:xfrm>
          <a:off x="0" y="0"/>
          <a:ext cx="0" cy="0"/>
          <a:chOff x="0" y="0"/>
          <a:chExt cx="0" cy="0"/>
        </a:xfrm>
      </p:grpSpPr>
      <p:sp>
        <p:nvSpPr>
          <p:cNvPr id="175" name="Shape 175"/>
          <p:cNvSpPr/>
          <p:nvPr/>
        </p:nvSpPr>
        <p:spPr>
          <a:xfrm>
            <a:off x="1606061" y="2157041"/>
            <a:ext cx="8792306" cy="4173421"/>
          </a:xfrm>
          <a:prstGeom prst="rect">
            <a:avLst/>
          </a:prstGeom>
          <a:gradFill>
            <a:gsLst>
              <a:gs pos="0">
                <a:srgbClr val="AF94D2"/>
              </a:gs>
              <a:gs pos="50000">
                <a:srgbClr val="CCBEE1"/>
              </a:gs>
              <a:gs pos="100000">
                <a:srgbClr val="E6E0EF"/>
              </a:gs>
            </a:gsLst>
            <a:lin ang="8100000" scaled="0"/>
          </a:gra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76" name="Shape 176"/>
          <p:cNvSpPr/>
          <p:nvPr/>
        </p:nvSpPr>
        <p:spPr>
          <a:xfrm>
            <a:off x="2168768" y="0"/>
            <a:ext cx="8428893" cy="2412829"/>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77" name="Shape 177"/>
          <p:cNvSpPr/>
          <p:nvPr/>
        </p:nvSpPr>
        <p:spPr>
          <a:xfrm>
            <a:off x="2954215" y="796858"/>
            <a:ext cx="7043362"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أكتب الأفكار الثلاث الأكثر أهمية والتي تعلمتها من وحدة أساليب التعلم.</a:t>
            </a:r>
          </a:p>
        </p:txBody>
      </p:sp>
      <p:sp>
        <p:nvSpPr>
          <p:cNvPr id="178" name="Shape 178"/>
          <p:cNvSpPr/>
          <p:nvPr/>
        </p:nvSpPr>
        <p:spPr>
          <a:xfrm>
            <a:off x="6383214" y="3065125"/>
            <a:ext cx="3421126"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dk1"/>
                </a:solidFill>
                <a:latin typeface="Calibri"/>
                <a:ea typeface="Calibri"/>
                <a:cs typeface="Calibri"/>
                <a:sym typeface="Calibri"/>
              </a:rPr>
              <a:t>1- أهمية التعلم.</a:t>
            </a:r>
          </a:p>
        </p:txBody>
      </p:sp>
      <p:sp>
        <p:nvSpPr>
          <p:cNvPr id="179" name="Shape 179"/>
          <p:cNvSpPr/>
          <p:nvPr/>
        </p:nvSpPr>
        <p:spPr>
          <a:xfrm>
            <a:off x="6383214" y="3989907"/>
            <a:ext cx="3421126"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dk1"/>
                </a:solidFill>
                <a:latin typeface="Calibri"/>
                <a:ea typeface="Calibri"/>
                <a:cs typeface="Calibri"/>
                <a:sym typeface="Calibri"/>
              </a:rPr>
              <a:t>2- شروط التعلم.</a:t>
            </a:r>
          </a:p>
        </p:txBody>
      </p:sp>
      <p:sp>
        <p:nvSpPr>
          <p:cNvPr id="180" name="Shape 180"/>
          <p:cNvSpPr/>
          <p:nvPr/>
        </p:nvSpPr>
        <p:spPr>
          <a:xfrm>
            <a:off x="6383214" y="4996148"/>
            <a:ext cx="3421126"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dk1"/>
                </a:solidFill>
                <a:latin typeface="Calibri"/>
                <a:ea typeface="Calibri"/>
                <a:cs typeface="Calibri"/>
                <a:sym typeface="Calibri"/>
              </a:rPr>
              <a:t>3- مبادئ التعلم.</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7"/>
                                        </p:tgtEl>
                                        <p:attrNameLst>
                                          <p:attrName>style.visibility</p:attrName>
                                        </p:attrNameLst>
                                      </p:cBhvr>
                                      <p:to>
                                        <p:strVal val="visible"/>
                                      </p:to>
                                    </p:set>
                                    <p:animEffect filter="fade" transition="in">
                                      <p:cBhvr>
                                        <p:cTn dur="500"/>
                                        <p:tgtEl>
                                          <p:spTgt spid="177"/>
                                        </p:tgtEl>
                                      </p:cBhvr>
                                    </p:animEffect>
                                  </p:childTnLst>
                                </p:cTn>
                              </p:par>
                              <p:par>
                                <p:cTn fill="hold" nodeType="withEffect" presetClass="entr" presetID="10" presetSubtype="0">
                                  <p:stCondLst>
                                    <p:cond delay="0"/>
                                  </p:stCondLst>
                                  <p:childTnLst>
                                    <p:set>
                                      <p:cBhvr>
                                        <p:cTn dur="1" fill="hold">
                                          <p:stCondLst>
                                            <p:cond delay="0"/>
                                          </p:stCondLst>
                                        </p:cTn>
                                        <p:tgtEl>
                                          <p:spTgt spid="176"/>
                                        </p:tgtEl>
                                        <p:attrNameLst>
                                          <p:attrName>style.visibility</p:attrName>
                                        </p:attrNameLst>
                                      </p:cBhvr>
                                      <p:to>
                                        <p:strVal val="visible"/>
                                      </p:to>
                                    </p:set>
                                    <p:animEffect filter="fade" transition="in">
                                      <p:cBhvr>
                                        <p:cTn dur="500"/>
                                        <p:tgtEl>
                                          <p:spTgt spid="1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500"/>
                                        <p:tgtEl>
                                          <p:spTgt spid="178"/>
                                        </p:tgtEl>
                                      </p:cBhvr>
                                    </p:animEffect>
                                  </p:childTnLst>
                                </p:cTn>
                              </p:par>
                              <p:par>
                                <p:cTn fill="hold" nodeType="withEffect" presetClass="entr" presetID="10" presetSubtype="0">
                                  <p:stCondLst>
                                    <p:cond delay="0"/>
                                  </p:stCondLst>
                                  <p:childTnLst>
                                    <p:set>
                                      <p:cBhvr>
                                        <p:cTn dur="1" fill="hold">
                                          <p:stCondLst>
                                            <p:cond delay="0"/>
                                          </p:stCondLst>
                                        </p:cTn>
                                        <p:tgtEl>
                                          <p:spTgt spid="175"/>
                                        </p:tgtEl>
                                        <p:attrNameLst>
                                          <p:attrName>style.visibility</p:attrName>
                                        </p:attrNameLst>
                                      </p:cBhvr>
                                      <p:to>
                                        <p:strVal val="visible"/>
                                      </p:to>
                                    </p:set>
                                    <p:animEffect filter="fade" transition="in">
                                      <p:cBhvr>
                                        <p:cTn dur="500"/>
                                        <p:tgtEl>
                                          <p:spTgt spid="1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9"/>
                                        </p:tgtEl>
                                        <p:attrNameLst>
                                          <p:attrName>style.visibility</p:attrName>
                                        </p:attrNameLst>
                                      </p:cBhvr>
                                      <p:to>
                                        <p:strVal val="visible"/>
                                      </p:to>
                                    </p:set>
                                    <p:animEffect filter="fade" transition="in">
                                      <p:cBhvr>
                                        <p:cTn dur="500"/>
                                        <p:tgtEl>
                                          <p:spTgt spid="1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500"/>
                                        <p:tgtEl>
                                          <p:spTgt spid="1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4" name="Shape 184"/>
        <p:cNvGrpSpPr/>
        <p:nvPr/>
      </p:nvGrpSpPr>
      <p:grpSpPr>
        <a:xfrm>
          <a:off x="0" y="0"/>
          <a:ext cx="0" cy="0"/>
          <a:chOff x="0" y="0"/>
          <a:chExt cx="0" cy="0"/>
        </a:xfrm>
      </p:grpSpPr>
      <p:sp>
        <p:nvSpPr>
          <p:cNvPr id="185" name="Shape 185"/>
          <p:cNvSpPr/>
          <p:nvPr/>
        </p:nvSpPr>
        <p:spPr>
          <a:xfrm>
            <a:off x="1606061" y="2157041"/>
            <a:ext cx="8792306" cy="4173421"/>
          </a:xfrm>
          <a:prstGeom prst="rect">
            <a:avLst/>
          </a:prstGeom>
          <a:gradFill>
            <a:gsLst>
              <a:gs pos="0">
                <a:srgbClr val="AF94D2"/>
              </a:gs>
              <a:gs pos="50000">
                <a:srgbClr val="CCBEE1"/>
              </a:gs>
              <a:gs pos="100000">
                <a:srgbClr val="E6E0EF"/>
              </a:gs>
            </a:gsLst>
            <a:lin ang="8100000" scaled="0"/>
          </a:gra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86" name="Shape 186"/>
          <p:cNvSpPr/>
          <p:nvPr/>
        </p:nvSpPr>
        <p:spPr>
          <a:xfrm>
            <a:off x="2168768" y="0"/>
            <a:ext cx="8428893" cy="2412829"/>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87" name="Shape 187"/>
          <p:cNvSpPr/>
          <p:nvPr/>
        </p:nvSpPr>
        <p:spPr>
          <a:xfrm>
            <a:off x="2954215" y="796858"/>
            <a:ext cx="7043362"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أكتب تساؤلين تريد أن تجد لهما إجابة وإضافة بعد انتهاء وحدة أساليب التعلم.</a:t>
            </a:r>
          </a:p>
        </p:txBody>
      </p:sp>
      <p:sp>
        <p:nvSpPr>
          <p:cNvPr id="188" name="Shape 188"/>
          <p:cNvSpPr/>
          <p:nvPr/>
        </p:nvSpPr>
        <p:spPr>
          <a:xfrm>
            <a:off x="2391506" y="3209686"/>
            <a:ext cx="7221415" cy="70788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1. ما هي فائدة التعلم بالمحاولة والخطأ؟</a:t>
            </a:r>
          </a:p>
        </p:txBody>
      </p:sp>
      <p:sp>
        <p:nvSpPr>
          <p:cNvPr id="189" name="Shape 189"/>
          <p:cNvSpPr/>
          <p:nvPr/>
        </p:nvSpPr>
        <p:spPr>
          <a:xfrm>
            <a:off x="2755174" y="4770073"/>
            <a:ext cx="6494080"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dk1"/>
                </a:solidFill>
                <a:latin typeface="Calibri"/>
                <a:ea typeface="Calibri"/>
                <a:cs typeface="Calibri"/>
                <a:sym typeface="Calibri"/>
              </a:rPr>
              <a:t>2. وضح أهمية نظرية التعلم الشرطي؟</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7"/>
                                        </p:tgtEl>
                                        <p:attrNameLst>
                                          <p:attrName>style.visibility</p:attrName>
                                        </p:attrNameLst>
                                      </p:cBhvr>
                                      <p:to>
                                        <p:strVal val="visible"/>
                                      </p:to>
                                    </p:set>
                                    <p:animEffect filter="fade" transition="in">
                                      <p:cBhvr>
                                        <p:cTn dur="500"/>
                                        <p:tgtEl>
                                          <p:spTgt spid="187"/>
                                        </p:tgtEl>
                                      </p:cBhvr>
                                    </p:animEffect>
                                  </p:childTnLst>
                                </p:cTn>
                              </p:par>
                              <p:par>
                                <p:cTn fill="hold" nodeType="with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500"/>
                                        <p:tgtEl>
                                          <p:spTgt spid="1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8"/>
                                        </p:tgtEl>
                                        <p:attrNameLst>
                                          <p:attrName>style.visibility</p:attrName>
                                        </p:attrNameLst>
                                      </p:cBhvr>
                                      <p:to>
                                        <p:strVal val="visible"/>
                                      </p:to>
                                    </p:set>
                                    <p:animEffect filter="fade" transition="in">
                                      <p:cBhvr>
                                        <p:cTn dur="500"/>
                                        <p:tgtEl>
                                          <p:spTgt spid="188"/>
                                        </p:tgtEl>
                                      </p:cBhvr>
                                    </p:animEffect>
                                  </p:childTnLst>
                                </p:cTn>
                              </p:par>
                              <p:par>
                                <p:cTn fill="hold" nodeType="withEffect" presetClass="entr" presetID="10" presetSubtype="0">
                                  <p:stCondLst>
                                    <p:cond delay="0"/>
                                  </p:stCondLst>
                                  <p:childTnLst>
                                    <p:set>
                                      <p:cBhvr>
                                        <p:cTn dur="1" fill="hold">
                                          <p:stCondLst>
                                            <p:cond delay="0"/>
                                          </p:stCondLst>
                                        </p:cTn>
                                        <p:tgtEl>
                                          <p:spTgt spid="185"/>
                                        </p:tgtEl>
                                        <p:attrNameLst>
                                          <p:attrName>style.visibility</p:attrName>
                                        </p:attrNameLst>
                                      </p:cBhvr>
                                      <p:to>
                                        <p:strVal val="visible"/>
                                      </p:to>
                                    </p:set>
                                    <p:animEffect filter="fade" transition="in">
                                      <p:cBhvr>
                                        <p:cTn dur="500"/>
                                        <p:tgtEl>
                                          <p:spTgt spid="1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500"/>
                                        <p:tgtEl>
                                          <p:spTgt spid="1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3" name="Shape 193"/>
        <p:cNvGrpSpPr/>
        <p:nvPr/>
      </p:nvGrpSpPr>
      <p:grpSpPr>
        <a:xfrm>
          <a:off x="0" y="0"/>
          <a:ext cx="0" cy="0"/>
          <a:chOff x="0" y="0"/>
          <a:chExt cx="0" cy="0"/>
        </a:xfrm>
      </p:grpSpPr>
      <p:sp>
        <p:nvSpPr>
          <p:cNvPr id="194" name="Shape 194"/>
          <p:cNvSpPr/>
          <p:nvPr/>
        </p:nvSpPr>
        <p:spPr>
          <a:xfrm>
            <a:off x="1606061" y="2157041"/>
            <a:ext cx="8792306" cy="4173421"/>
          </a:xfrm>
          <a:prstGeom prst="rect">
            <a:avLst/>
          </a:prstGeom>
          <a:gradFill>
            <a:gsLst>
              <a:gs pos="0">
                <a:srgbClr val="AF94D2"/>
              </a:gs>
              <a:gs pos="50000">
                <a:srgbClr val="CCBEE1"/>
              </a:gs>
              <a:gs pos="100000">
                <a:srgbClr val="E6E0EF"/>
              </a:gs>
            </a:gsLst>
            <a:lin ang="8100000" scaled="0"/>
          </a:gra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95" name="Shape 195"/>
          <p:cNvSpPr/>
          <p:nvPr/>
        </p:nvSpPr>
        <p:spPr>
          <a:xfrm>
            <a:off x="2168768" y="0"/>
            <a:ext cx="8428893" cy="2412829"/>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96" name="Shape 196"/>
          <p:cNvSpPr/>
          <p:nvPr/>
        </p:nvSpPr>
        <p:spPr>
          <a:xfrm>
            <a:off x="2708030" y="815441"/>
            <a:ext cx="7043362"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أكتب شيئا واحد تستطيع تطبيقه مما تعلمته في هذه الوحدة.</a:t>
            </a:r>
          </a:p>
        </p:txBody>
      </p:sp>
      <p:sp>
        <p:nvSpPr>
          <p:cNvPr id="197" name="Shape 197"/>
          <p:cNvSpPr/>
          <p:nvPr/>
        </p:nvSpPr>
        <p:spPr>
          <a:xfrm>
            <a:off x="2529975" y="2786596"/>
            <a:ext cx="7221415" cy="317009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الذي استطيع تطبيقه هو عملية التعلم فهو عبارة عن تغير شبه دائم في سلوك الفرد لا يلحظ بشكل مباشر ولكن يستدل عليه من السلوك ويتكون نتيجة الممارسة كما يظهر في تغير الأداء لدى الكائن الحي.</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6"/>
                                        </p:tgtEl>
                                        <p:attrNameLst>
                                          <p:attrName>style.visibility</p:attrName>
                                        </p:attrNameLst>
                                      </p:cBhvr>
                                      <p:to>
                                        <p:strVal val="visible"/>
                                      </p:to>
                                    </p:set>
                                    <p:animEffect filter="fade" transition="in">
                                      <p:cBhvr>
                                        <p:cTn dur="500"/>
                                        <p:tgtEl>
                                          <p:spTgt spid="196"/>
                                        </p:tgtEl>
                                      </p:cBhvr>
                                    </p:animEffect>
                                  </p:childTnLst>
                                </p:cTn>
                              </p:par>
                              <p:par>
                                <p:cTn fill="hold" nodeType="withEffect" presetClass="entr" presetID="10" presetSubtype="0">
                                  <p:stCondLst>
                                    <p:cond delay="0"/>
                                  </p:stCondLst>
                                  <p:childTnLst>
                                    <p:set>
                                      <p:cBhvr>
                                        <p:cTn dur="1" fill="hold">
                                          <p:stCondLst>
                                            <p:cond delay="0"/>
                                          </p:stCondLst>
                                        </p:cTn>
                                        <p:tgtEl>
                                          <p:spTgt spid="195"/>
                                        </p:tgtEl>
                                        <p:attrNameLst>
                                          <p:attrName>style.visibility</p:attrName>
                                        </p:attrNameLst>
                                      </p:cBhvr>
                                      <p:to>
                                        <p:strVal val="visible"/>
                                      </p:to>
                                    </p:set>
                                    <p:animEffect filter="fade" transition="in">
                                      <p:cBhvr>
                                        <p:cTn dur="500"/>
                                        <p:tgtEl>
                                          <p:spTgt spid="1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7"/>
                                        </p:tgtEl>
                                        <p:attrNameLst>
                                          <p:attrName>style.visibility</p:attrName>
                                        </p:attrNameLst>
                                      </p:cBhvr>
                                      <p:to>
                                        <p:strVal val="visible"/>
                                      </p:to>
                                    </p:set>
                                    <p:animEffect filter="fade" transition="in">
                                      <p:cBhvr>
                                        <p:cTn dur="500"/>
                                        <p:tgtEl>
                                          <p:spTgt spid="197"/>
                                        </p:tgtEl>
                                      </p:cBhvr>
                                    </p:animEffect>
                                  </p:childTnLst>
                                </p:cTn>
                              </p:par>
                              <p:par>
                                <p:cTn fill="hold" nodeType="withEffect" presetClass="entr" presetID="10" presetSubtype="0">
                                  <p:stCondLst>
                                    <p:cond delay="0"/>
                                  </p:stCondLst>
                                  <p:childTnLst>
                                    <p:set>
                                      <p:cBhvr>
                                        <p:cTn dur="1" fill="hold">
                                          <p:stCondLst>
                                            <p:cond delay="0"/>
                                          </p:stCondLst>
                                        </p:cTn>
                                        <p:tgtEl>
                                          <p:spTgt spid="194"/>
                                        </p:tgtEl>
                                        <p:attrNameLst>
                                          <p:attrName>style.visibility</p:attrName>
                                        </p:attrNameLst>
                                      </p:cBhvr>
                                      <p:to>
                                        <p:strVal val="visible"/>
                                      </p:to>
                                    </p:set>
                                    <p:animEffect filter="fade" transition="in">
                                      <p:cBhvr>
                                        <p:cTn dur="500"/>
                                        <p:tgtEl>
                                          <p:spTgt spid="1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1" name="Shape 201"/>
        <p:cNvGrpSpPr/>
        <p:nvPr/>
      </p:nvGrpSpPr>
      <p:grpSpPr>
        <a:xfrm>
          <a:off x="0" y="0"/>
          <a:ext cx="0" cy="0"/>
          <a:chOff x="0" y="0"/>
          <a:chExt cx="0" cy="0"/>
        </a:xfrm>
      </p:grpSpPr>
      <p:sp>
        <p:nvSpPr>
          <p:cNvPr id="202" name="Shape 202"/>
          <p:cNvSpPr/>
          <p:nvPr/>
        </p:nvSpPr>
        <p:spPr>
          <a:xfrm>
            <a:off x="1641231" y="1207476"/>
            <a:ext cx="8428891" cy="4829908"/>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03" name="Shape 203"/>
          <p:cNvSpPr/>
          <p:nvPr/>
        </p:nvSpPr>
        <p:spPr>
          <a:xfrm>
            <a:off x="2414955" y="2168768"/>
            <a:ext cx="6529752" cy="2332892"/>
          </a:xfrm>
          <a:prstGeom prst="rect">
            <a:avLst/>
          </a:prstGeom>
          <a:solidFill>
            <a:schemeClr val="lt2"/>
          </a:solidFill>
          <a:ln>
            <a:noFill/>
          </a:ln>
          <a:effectLst>
            <a:outerShdw blurRad="127000" algn="ctr" dir="2700000" dist="38100">
              <a:srgbClr val="000000">
                <a:alpha val="44705"/>
              </a:srgbClr>
            </a:outerShdw>
          </a:effectLst>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04" name="Shape 204"/>
          <p:cNvSpPr/>
          <p:nvPr/>
        </p:nvSpPr>
        <p:spPr>
          <a:xfrm>
            <a:off x="4943407" y="2791733"/>
            <a:ext cx="1824537" cy="1086964"/>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EG" sz="6000">
                <a:solidFill>
                  <a:schemeClr val="dk1"/>
                </a:solidFill>
                <a:latin typeface="Calibri"/>
                <a:ea typeface="Calibri"/>
                <a:cs typeface="Calibri"/>
                <a:sym typeface="Calibri"/>
              </a:rPr>
              <a:t>التقويم</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2"/>
                                        </p:tgtEl>
                                        <p:attrNameLst>
                                          <p:attrName>style.visibility</p:attrName>
                                        </p:attrNameLst>
                                      </p:cBhvr>
                                      <p:to>
                                        <p:strVal val="visible"/>
                                      </p:to>
                                    </p:set>
                                    <p:animEffect filter="fade" transition="in">
                                      <p:cBhvr>
                                        <p:cTn dur="500"/>
                                        <p:tgtEl>
                                          <p:spTgt spid="202"/>
                                        </p:tgtEl>
                                      </p:cBhvr>
                                    </p:animEffect>
                                  </p:childTnLst>
                                </p:cTn>
                              </p:par>
                              <p:par>
                                <p:cTn fill="hold" nodeType="withEffect" presetClass="entr" presetID="10" presetSubtype="0">
                                  <p:stCondLst>
                                    <p:cond delay="0"/>
                                  </p:stCondLst>
                                  <p:childTnLst>
                                    <p:set>
                                      <p:cBhvr>
                                        <p:cTn dur="1" fill="hold">
                                          <p:stCondLst>
                                            <p:cond delay="0"/>
                                          </p:stCondLst>
                                        </p:cTn>
                                        <p:tgtEl>
                                          <p:spTgt spid="204"/>
                                        </p:tgtEl>
                                        <p:attrNameLst>
                                          <p:attrName>style.visibility</p:attrName>
                                        </p:attrNameLst>
                                      </p:cBhvr>
                                      <p:to>
                                        <p:strVal val="visible"/>
                                      </p:to>
                                    </p:set>
                                    <p:animEffect filter="fade" transition="in">
                                      <p:cBhvr>
                                        <p:cTn dur="500"/>
                                        <p:tgtEl>
                                          <p:spTgt spid="204"/>
                                        </p:tgtEl>
                                      </p:cBhvr>
                                    </p:animEffect>
                                  </p:childTnLst>
                                </p:cTn>
                              </p:par>
                              <p:par>
                                <p:cTn fill="hold" nodeType="withEffect" presetClass="entr" presetID="10" presetSubtype="0">
                                  <p:stCondLst>
                                    <p:cond delay="0"/>
                                  </p:stCondLst>
                                  <p:childTnLst>
                                    <p:set>
                                      <p:cBhvr>
                                        <p:cTn dur="1" fill="hold">
                                          <p:stCondLst>
                                            <p:cond delay="0"/>
                                          </p:stCondLst>
                                        </p:cTn>
                                        <p:tgtEl>
                                          <p:spTgt spid="203"/>
                                        </p:tgtEl>
                                        <p:attrNameLst>
                                          <p:attrName>style.visibility</p:attrName>
                                        </p:attrNameLst>
                                      </p:cBhvr>
                                      <p:to>
                                        <p:strVal val="visible"/>
                                      </p:to>
                                    </p:set>
                                    <p:animEffect filter="fade" transition="in">
                                      <p:cBhvr>
                                        <p:cTn dur="500"/>
                                        <p:tgtEl>
                                          <p:spTgt spid="2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8" name="Shape 208"/>
        <p:cNvGrpSpPr/>
        <p:nvPr/>
      </p:nvGrpSpPr>
      <p:grpSpPr>
        <a:xfrm>
          <a:off x="0" y="0"/>
          <a:ext cx="0" cy="0"/>
          <a:chOff x="0" y="0"/>
          <a:chExt cx="0" cy="0"/>
        </a:xfrm>
      </p:grpSpPr>
      <p:sp>
        <p:nvSpPr>
          <p:cNvPr id="209" name="Shape 209"/>
          <p:cNvSpPr/>
          <p:nvPr/>
        </p:nvSpPr>
        <p:spPr>
          <a:xfrm>
            <a:off x="1078523" y="176728"/>
            <a:ext cx="9716762" cy="1737735"/>
          </a:xfrm>
          <a:prstGeom prst="rect">
            <a:avLst/>
          </a:prstGeom>
          <a:solidFill>
            <a:srgbClr val="F4B081"/>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10" name="Shape 210"/>
          <p:cNvSpPr/>
          <p:nvPr/>
        </p:nvSpPr>
        <p:spPr>
          <a:xfrm>
            <a:off x="6107723" y="3177835"/>
            <a:ext cx="5298830" cy="1931630"/>
          </a:xfrm>
          <a:prstGeom prst="rect">
            <a:avLst/>
          </a:prstGeom>
          <a:solidFill>
            <a:srgbClr val="FFFF00"/>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11" name="Shape 211"/>
          <p:cNvSpPr/>
          <p:nvPr/>
        </p:nvSpPr>
        <p:spPr>
          <a:xfrm rot="-997429">
            <a:off x="1844260" y="3774831"/>
            <a:ext cx="2719753" cy="965773"/>
          </a:xfrm>
          <a:prstGeom prst="ribbon">
            <a:avLst>
              <a:gd fmla="val 16667" name="adj1"/>
              <a:gd fmla="val 50000" name="adj2"/>
            </a:avLst>
          </a:prstGeom>
          <a:gradFill>
            <a:gsLst>
              <a:gs pos="0">
                <a:srgbClr val="9CC2E5"/>
              </a:gs>
              <a:gs pos="46000">
                <a:srgbClr val="009AD0"/>
              </a:gs>
              <a:gs pos="75000">
                <a:srgbClr val="00B050"/>
              </a:gs>
              <a:gs pos="100000">
                <a:srgbClr val="00B050"/>
              </a:gs>
            </a:gsLst>
            <a:lin ang="5400000" scaled="0"/>
          </a:gra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12" name="Shape 212"/>
          <p:cNvSpPr/>
          <p:nvPr/>
        </p:nvSpPr>
        <p:spPr>
          <a:xfrm>
            <a:off x="1338246" y="264782"/>
            <a:ext cx="9197313" cy="1649681"/>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400">
                <a:solidFill>
                  <a:schemeClr val="dk1"/>
                </a:solidFill>
                <a:latin typeface="Calibri"/>
                <a:ea typeface="Calibri"/>
                <a:cs typeface="Calibri"/>
                <a:sym typeface="Calibri"/>
              </a:rPr>
              <a:t>س1- ضع إشارة (√) أمام العبارة الصحيحة وإشارة (X) أمام العبارة الخاطئة</a:t>
            </a:r>
          </a:p>
        </p:txBody>
      </p:sp>
      <p:sp>
        <p:nvSpPr>
          <p:cNvPr id="213" name="Shape 213"/>
          <p:cNvSpPr/>
          <p:nvPr/>
        </p:nvSpPr>
        <p:spPr>
          <a:xfrm rot="-997429">
            <a:off x="2895397" y="3971164"/>
            <a:ext cx="617476" cy="76944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chemeClr val="dk1"/>
                </a:solidFill>
                <a:latin typeface="Times New Roman"/>
                <a:ea typeface="Times New Roman"/>
                <a:cs typeface="Times New Roman"/>
                <a:sym typeface="Times New Roman"/>
              </a:rPr>
              <a:t>✓</a:t>
            </a:r>
          </a:p>
        </p:txBody>
      </p:sp>
      <p:sp>
        <p:nvSpPr>
          <p:cNvPr id="214" name="Shape 214"/>
          <p:cNvSpPr/>
          <p:nvPr/>
        </p:nvSpPr>
        <p:spPr>
          <a:xfrm>
            <a:off x="6923243" y="3405971"/>
            <a:ext cx="3972129" cy="1323439"/>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000">
                <a:solidFill>
                  <a:schemeClr val="dk1"/>
                </a:solidFill>
                <a:latin typeface="Calibri"/>
                <a:ea typeface="Calibri"/>
                <a:cs typeface="Calibri"/>
                <a:sym typeface="Calibri"/>
              </a:rPr>
              <a:t>1- لكي يحدث التعلم لابد من وجود دافع.</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2"/>
                                        </p:tgtEl>
                                        <p:attrNameLst>
                                          <p:attrName>style.visibility</p:attrName>
                                        </p:attrNameLst>
                                      </p:cBhvr>
                                      <p:to>
                                        <p:strVal val="visible"/>
                                      </p:to>
                                    </p:set>
                                    <p:animEffect filter="fade" transition="in">
                                      <p:cBhvr>
                                        <p:cTn dur="500"/>
                                        <p:tgtEl>
                                          <p:spTgt spid="212"/>
                                        </p:tgtEl>
                                      </p:cBhvr>
                                    </p:animEffect>
                                  </p:childTnLst>
                                </p:cTn>
                              </p:par>
                              <p:par>
                                <p:cTn fill="hold" nodeType="withEffect" presetClass="entr" presetID="10" presetSubtype="0">
                                  <p:stCondLst>
                                    <p:cond delay="0"/>
                                  </p:stCondLst>
                                  <p:childTnLst>
                                    <p:set>
                                      <p:cBhvr>
                                        <p:cTn dur="1" fill="hold">
                                          <p:stCondLst>
                                            <p:cond delay="0"/>
                                          </p:stCondLst>
                                        </p:cTn>
                                        <p:tgtEl>
                                          <p:spTgt spid="209"/>
                                        </p:tgtEl>
                                        <p:attrNameLst>
                                          <p:attrName>style.visibility</p:attrName>
                                        </p:attrNameLst>
                                      </p:cBhvr>
                                      <p:to>
                                        <p:strVal val="visible"/>
                                      </p:to>
                                    </p:set>
                                    <p:animEffect filter="fade" transition="in">
                                      <p:cBhvr>
                                        <p:cTn dur="500"/>
                                        <p:tgtEl>
                                          <p:spTgt spid="2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4"/>
                                        </p:tgtEl>
                                        <p:attrNameLst>
                                          <p:attrName>style.visibility</p:attrName>
                                        </p:attrNameLst>
                                      </p:cBhvr>
                                      <p:to>
                                        <p:strVal val="visible"/>
                                      </p:to>
                                    </p:set>
                                    <p:animEffect filter="fade" transition="in">
                                      <p:cBhvr>
                                        <p:cTn dur="500"/>
                                        <p:tgtEl>
                                          <p:spTgt spid="214"/>
                                        </p:tgtEl>
                                      </p:cBhvr>
                                    </p:animEffect>
                                  </p:childTnLst>
                                </p:cTn>
                              </p:par>
                              <p:par>
                                <p:cTn fill="hold" nodeType="withEffect" presetClass="entr" presetID="10" presetSubtype="0">
                                  <p:stCondLst>
                                    <p:cond delay="0"/>
                                  </p:stCondLst>
                                  <p:childTnLst>
                                    <p:set>
                                      <p:cBhvr>
                                        <p:cTn dur="1" fill="hold">
                                          <p:stCondLst>
                                            <p:cond delay="0"/>
                                          </p:stCondLst>
                                        </p:cTn>
                                        <p:tgtEl>
                                          <p:spTgt spid="210"/>
                                        </p:tgtEl>
                                        <p:attrNameLst>
                                          <p:attrName>style.visibility</p:attrName>
                                        </p:attrNameLst>
                                      </p:cBhvr>
                                      <p:to>
                                        <p:strVal val="visible"/>
                                      </p:to>
                                    </p:set>
                                    <p:animEffect filter="fade" transition="in">
                                      <p:cBhvr>
                                        <p:cTn dur="500"/>
                                        <p:tgtEl>
                                          <p:spTgt spid="2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3"/>
                                        </p:tgtEl>
                                        <p:attrNameLst>
                                          <p:attrName>style.visibility</p:attrName>
                                        </p:attrNameLst>
                                      </p:cBhvr>
                                      <p:to>
                                        <p:strVal val="visible"/>
                                      </p:to>
                                    </p:set>
                                    <p:animEffect filter="fade" transition="in">
                                      <p:cBhvr>
                                        <p:cTn dur="500"/>
                                        <p:tgtEl>
                                          <p:spTgt spid="213"/>
                                        </p:tgtEl>
                                      </p:cBhvr>
                                    </p:animEffect>
                                  </p:childTnLst>
                                </p:cTn>
                              </p:par>
                              <p:par>
                                <p:cTn fill="hold" nodeType="withEffect" presetClass="entr" presetID="10" presetSubtype="0">
                                  <p:stCondLst>
                                    <p:cond delay="0"/>
                                  </p:stCondLst>
                                  <p:childTnLst>
                                    <p:set>
                                      <p:cBhvr>
                                        <p:cTn dur="1" fill="hold">
                                          <p:stCondLst>
                                            <p:cond delay="0"/>
                                          </p:stCondLst>
                                        </p:cTn>
                                        <p:tgtEl>
                                          <p:spTgt spid="211"/>
                                        </p:tgtEl>
                                        <p:attrNameLst>
                                          <p:attrName>style.visibility</p:attrName>
                                        </p:attrNameLst>
                                      </p:cBhvr>
                                      <p:to>
                                        <p:strVal val="visible"/>
                                      </p:to>
                                    </p:set>
                                    <p:animEffect filter="fade" transition="in">
                                      <p:cBhvr>
                                        <p:cTn dur="500"/>
                                        <p:tgtEl>
                                          <p:spTgt spid="2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8" name="Shape 218"/>
        <p:cNvGrpSpPr/>
        <p:nvPr/>
      </p:nvGrpSpPr>
      <p:grpSpPr>
        <a:xfrm>
          <a:off x="0" y="0"/>
          <a:ext cx="0" cy="0"/>
          <a:chOff x="0" y="0"/>
          <a:chExt cx="0" cy="0"/>
        </a:xfrm>
      </p:grpSpPr>
      <p:sp>
        <p:nvSpPr>
          <p:cNvPr id="219" name="Shape 219"/>
          <p:cNvSpPr/>
          <p:nvPr/>
        </p:nvSpPr>
        <p:spPr>
          <a:xfrm>
            <a:off x="1078523" y="176728"/>
            <a:ext cx="9716762" cy="1737735"/>
          </a:xfrm>
          <a:prstGeom prst="rect">
            <a:avLst/>
          </a:prstGeom>
          <a:solidFill>
            <a:srgbClr val="F4B081"/>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20" name="Shape 220"/>
          <p:cNvSpPr/>
          <p:nvPr/>
        </p:nvSpPr>
        <p:spPr>
          <a:xfrm>
            <a:off x="6107723" y="3177835"/>
            <a:ext cx="5298830" cy="1931630"/>
          </a:xfrm>
          <a:prstGeom prst="rect">
            <a:avLst/>
          </a:prstGeom>
          <a:solidFill>
            <a:srgbClr val="FFFF00"/>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21" name="Shape 221"/>
          <p:cNvSpPr/>
          <p:nvPr/>
        </p:nvSpPr>
        <p:spPr>
          <a:xfrm rot="-997429">
            <a:off x="1844260" y="3774831"/>
            <a:ext cx="2719753" cy="965773"/>
          </a:xfrm>
          <a:prstGeom prst="ribbon">
            <a:avLst>
              <a:gd fmla="val 16667" name="adj1"/>
              <a:gd fmla="val 50000" name="adj2"/>
            </a:avLst>
          </a:prstGeom>
          <a:gradFill>
            <a:gsLst>
              <a:gs pos="0">
                <a:srgbClr val="9CC2E5"/>
              </a:gs>
              <a:gs pos="46000">
                <a:srgbClr val="009AD0"/>
              </a:gs>
              <a:gs pos="75000">
                <a:srgbClr val="00B050"/>
              </a:gs>
              <a:gs pos="100000">
                <a:srgbClr val="00B050"/>
              </a:gs>
            </a:gsLst>
            <a:lin ang="5400000" scaled="0"/>
          </a:gra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22" name="Shape 222"/>
          <p:cNvSpPr/>
          <p:nvPr/>
        </p:nvSpPr>
        <p:spPr>
          <a:xfrm>
            <a:off x="1338246" y="264782"/>
            <a:ext cx="9197313" cy="1649681"/>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400">
                <a:solidFill>
                  <a:schemeClr val="dk1"/>
                </a:solidFill>
                <a:latin typeface="Calibri"/>
                <a:ea typeface="Calibri"/>
                <a:cs typeface="Calibri"/>
                <a:sym typeface="Calibri"/>
              </a:rPr>
              <a:t>س1- ضع إشارة (√) أمام العبارة الصحيحة وإشارة (X) أمام العبارة الخاطئة</a:t>
            </a:r>
          </a:p>
        </p:txBody>
      </p:sp>
      <p:sp>
        <p:nvSpPr>
          <p:cNvPr id="223" name="Shape 223"/>
          <p:cNvSpPr/>
          <p:nvPr/>
        </p:nvSpPr>
        <p:spPr>
          <a:xfrm rot="-997429">
            <a:off x="2956311" y="3971164"/>
            <a:ext cx="495648" cy="76944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chemeClr val="dk1"/>
                </a:solidFill>
                <a:latin typeface="Calibri"/>
                <a:ea typeface="Calibri"/>
                <a:cs typeface="Calibri"/>
                <a:sym typeface="Calibri"/>
              </a:rPr>
              <a:t>X</a:t>
            </a:r>
          </a:p>
        </p:txBody>
      </p:sp>
      <p:sp>
        <p:nvSpPr>
          <p:cNvPr id="224" name="Shape 224"/>
          <p:cNvSpPr/>
          <p:nvPr/>
        </p:nvSpPr>
        <p:spPr>
          <a:xfrm>
            <a:off x="6107723" y="3177835"/>
            <a:ext cx="5022112" cy="1938991"/>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000">
                <a:solidFill>
                  <a:schemeClr val="dk1"/>
                </a:solidFill>
                <a:latin typeface="Calibri"/>
                <a:ea typeface="Calibri"/>
                <a:cs typeface="Calibri"/>
                <a:sym typeface="Calibri"/>
              </a:rPr>
              <a:t>2- اختلاف العلماء في تفسير ظاهرة التعلم أدى إلى ظهور نظريات مختلفة مع التعلم.</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4"/>
                                        </p:tgtEl>
                                        <p:attrNameLst>
                                          <p:attrName>style.visibility</p:attrName>
                                        </p:attrNameLst>
                                      </p:cBhvr>
                                      <p:to>
                                        <p:strVal val="visible"/>
                                      </p:to>
                                    </p:set>
                                    <p:animEffect filter="fade" transition="in">
                                      <p:cBhvr>
                                        <p:cTn dur="500"/>
                                        <p:tgtEl>
                                          <p:spTgt spid="224"/>
                                        </p:tgtEl>
                                      </p:cBhvr>
                                    </p:animEffect>
                                  </p:childTnLst>
                                </p:cTn>
                              </p:par>
                              <p:par>
                                <p:cTn fill="hold" nodeType="withEffect" presetClass="entr" presetID="10" presetSubtype="0">
                                  <p:stCondLst>
                                    <p:cond delay="0"/>
                                  </p:stCondLst>
                                  <p:childTnLst>
                                    <p:set>
                                      <p:cBhvr>
                                        <p:cTn dur="1" fill="hold">
                                          <p:stCondLst>
                                            <p:cond delay="0"/>
                                          </p:stCondLst>
                                        </p:cTn>
                                        <p:tgtEl>
                                          <p:spTgt spid="220"/>
                                        </p:tgtEl>
                                        <p:attrNameLst>
                                          <p:attrName>style.visibility</p:attrName>
                                        </p:attrNameLst>
                                      </p:cBhvr>
                                      <p:to>
                                        <p:strVal val="visible"/>
                                      </p:to>
                                    </p:set>
                                    <p:animEffect filter="fade" transition="in">
                                      <p:cBhvr>
                                        <p:cTn dur="500"/>
                                        <p:tgtEl>
                                          <p:spTgt spid="2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3"/>
                                        </p:tgtEl>
                                        <p:attrNameLst>
                                          <p:attrName>style.visibility</p:attrName>
                                        </p:attrNameLst>
                                      </p:cBhvr>
                                      <p:to>
                                        <p:strVal val="visible"/>
                                      </p:to>
                                    </p:set>
                                    <p:animEffect filter="fade" transition="in">
                                      <p:cBhvr>
                                        <p:cTn dur="500"/>
                                        <p:tgtEl>
                                          <p:spTgt spid="223"/>
                                        </p:tgtEl>
                                      </p:cBhvr>
                                    </p:animEffect>
                                  </p:childTnLst>
                                </p:cTn>
                              </p:par>
                              <p:par>
                                <p:cTn fill="hold" nodeType="with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500"/>
                                        <p:tgtEl>
                                          <p:spTgt spid="2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0" name="Shape 90"/>
        <p:cNvGrpSpPr/>
        <p:nvPr/>
      </p:nvGrpSpPr>
      <p:grpSpPr>
        <a:xfrm>
          <a:off x="0" y="0"/>
          <a:ext cx="0" cy="0"/>
          <a:chOff x="0" y="0"/>
          <a:chExt cx="0" cy="0"/>
        </a:xfrm>
      </p:grpSpPr>
      <p:sp>
        <p:nvSpPr>
          <p:cNvPr id="91" name="Shape 91"/>
          <p:cNvSpPr/>
          <p:nvPr/>
        </p:nvSpPr>
        <p:spPr>
          <a:xfrm>
            <a:off x="2215661" y="1968648"/>
            <a:ext cx="8477439" cy="3094899"/>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92" name="Shape 92"/>
          <p:cNvSpPr/>
          <p:nvPr/>
        </p:nvSpPr>
        <p:spPr>
          <a:xfrm>
            <a:off x="329348" y="623943"/>
            <a:ext cx="5146429" cy="2466395"/>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93" name="Shape 93"/>
          <p:cNvSpPr/>
          <p:nvPr/>
        </p:nvSpPr>
        <p:spPr>
          <a:xfrm>
            <a:off x="1525424" y="1087600"/>
            <a:ext cx="2754279" cy="987449"/>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EG" sz="5400">
                <a:solidFill>
                  <a:srgbClr val="0C0C0C"/>
                </a:solidFill>
                <a:latin typeface="Calibri"/>
                <a:ea typeface="Calibri"/>
                <a:cs typeface="Calibri"/>
                <a:sym typeface="Calibri"/>
              </a:rPr>
              <a:t>الدرس 5-2</a:t>
            </a:r>
          </a:p>
        </p:txBody>
      </p:sp>
      <p:sp>
        <p:nvSpPr>
          <p:cNvPr id="94" name="Shape 94"/>
          <p:cNvSpPr/>
          <p:nvPr/>
        </p:nvSpPr>
        <p:spPr>
          <a:xfrm>
            <a:off x="2902564" y="2545030"/>
            <a:ext cx="7257541" cy="1736566"/>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800">
                <a:solidFill>
                  <a:schemeClr val="dk1"/>
                </a:solidFill>
                <a:latin typeface="Calibri"/>
                <a:ea typeface="Calibri"/>
                <a:cs typeface="Calibri"/>
                <a:sym typeface="Calibri"/>
              </a:rPr>
              <a:t>تابع المبادئ الرئيسية لعملية التعلم والتطبيقات التربوية لنظرية التعلم</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3"/>
                                        </p:tgtEl>
                                        <p:attrNameLst>
                                          <p:attrName>style.visibility</p:attrName>
                                        </p:attrNameLst>
                                      </p:cBhvr>
                                      <p:to>
                                        <p:strVal val="visible"/>
                                      </p:to>
                                    </p:set>
                                    <p:animEffect filter="fade" transition="in">
                                      <p:cBhvr>
                                        <p:cTn dur="500"/>
                                        <p:tgtEl>
                                          <p:spTgt spid="93"/>
                                        </p:tgtEl>
                                      </p:cBhvr>
                                    </p:animEffect>
                                  </p:childTnLst>
                                </p:cTn>
                              </p:par>
                              <p:par>
                                <p:cTn fill="hold" nodeType="withEffect" presetClass="entr" presetID="10" presetSubtype="0">
                                  <p:stCondLst>
                                    <p:cond delay="0"/>
                                  </p:stCondLst>
                                  <p:childTnLst>
                                    <p:set>
                                      <p:cBhvr>
                                        <p:cTn dur="1" fill="hold">
                                          <p:stCondLst>
                                            <p:cond delay="0"/>
                                          </p:stCondLst>
                                        </p:cTn>
                                        <p:tgtEl>
                                          <p:spTgt spid="92"/>
                                        </p:tgtEl>
                                        <p:attrNameLst>
                                          <p:attrName>style.visibility</p:attrName>
                                        </p:attrNameLst>
                                      </p:cBhvr>
                                      <p:to>
                                        <p:strVal val="visible"/>
                                      </p:to>
                                    </p:set>
                                    <p:animEffect filter="fade" transition="in">
                                      <p:cBhvr>
                                        <p:cTn dur="500"/>
                                        <p:tgtEl>
                                          <p:spTgt spid="92"/>
                                        </p:tgtEl>
                                      </p:cBhvr>
                                    </p:animEffect>
                                  </p:childTnLst>
                                </p:cTn>
                              </p:par>
                              <p:par>
                                <p:cTn fill="hold" nodeType="withEffect" presetClass="entr" presetID="10" presetSubtype="0">
                                  <p:stCondLst>
                                    <p:cond delay="0"/>
                                  </p:stCondLst>
                                  <p:childTnLst>
                                    <p:set>
                                      <p:cBhvr>
                                        <p:cTn dur="1" fill="hold">
                                          <p:stCondLst>
                                            <p:cond delay="0"/>
                                          </p:stCondLst>
                                        </p:cTn>
                                        <p:tgtEl>
                                          <p:spTgt spid="91"/>
                                        </p:tgtEl>
                                        <p:attrNameLst>
                                          <p:attrName>style.visibility</p:attrName>
                                        </p:attrNameLst>
                                      </p:cBhvr>
                                      <p:to>
                                        <p:strVal val="visible"/>
                                      </p:to>
                                    </p:set>
                                    <p:animEffect filter="fade" transition="in">
                                      <p:cBhvr>
                                        <p:cTn dur="500"/>
                                        <p:tgtEl>
                                          <p:spTgt spid="91"/>
                                        </p:tgtEl>
                                      </p:cBhvr>
                                    </p:animEffect>
                                  </p:childTnLst>
                                </p:cTn>
                              </p:par>
                              <p:par>
                                <p:cTn fill="hold" nodeType="withEffect" presetClass="entr" presetID="10" presetSubtype="0">
                                  <p:stCondLst>
                                    <p:cond delay="0"/>
                                  </p:stCondLst>
                                  <p:childTnLst>
                                    <p:set>
                                      <p:cBhvr>
                                        <p:cTn dur="1" fill="hold">
                                          <p:stCondLst>
                                            <p:cond delay="0"/>
                                          </p:stCondLst>
                                        </p:cTn>
                                        <p:tgtEl>
                                          <p:spTgt spid="94"/>
                                        </p:tgtEl>
                                        <p:attrNameLst>
                                          <p:attrName>style.visibility</p:attrName>
                                        </p:attrNameLst>
                                      </p:cBhvr>
                                      <p:to>
                                        <p:strVal val="visible"/>
                                      </p:to>
                                    </p:set>
                                    <p:animEffect filter="fade" transition="in">
                                      <p:cBhvr>
                                        <p:cTn dur="500"/>
                                        <p:tgtEl>
                                          <p:spTgt spid="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8" name="Shape 228"/>
        <p:cNvGrpSpPr/>
        <p:nvPr/>
      </p:nvGrpSpPr>
      <p:grpSpPr>
        <a:xfrm>
          <a:off x="0" y="0"/>
          <a:ext cx="0" cy="0"/>
          <a:chOff x="0" y="0"/>
          <a:chExt cx="0" cy="0"/>
        </a:xfrm>
      </p:grpSpPr>
      <p:sp>
        <p:nvSpPr>
          <p:cNvPr id="229" name="Shape 229"/>
          <p:cNvSpPr/>
          <p:nvPr/>
        </p:nvSpPr>
        <p:spPr>
          <a:xfrm>
            <a:off x="1078523" y="176728"/>
            <a:ext cx="9716762" cy="1737735"/>
          </a:xfrm>
          <a:prstGeom prst="rect">
            <a:avLst/>
          </a:prstGeom>
          <a:solidFill>
            <a:srgbClr val="F4B081"/>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30" name="Shape 230"/>
          <p:cNvSpPr/>
          <p:nvPr/>
        </p:nvSpPr>
        <p:spPr>
          <a:xfrm>
            <a:off x="6107723" y="3177835"/>
            <a:ext cx="5298830" cy="1931630"/>
          </a:xfrm>
          <a:prstGeom prst="rect">
            <a:avLst/>
          </a:prstGeom>
          <a:solidFill>
            <a:srgbClr val="FFFF00"/>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31" name="Shape 231"/>
          <p:cNvSpPr/>
          <p:nvPr/>
        </p:nvSpPr>
        <p:spPr>
          <a:xfrm rot="-997429">
            <a:off x="1844260" y="3774831"/>
            <a:ext cx="2719753" cy="965773"/>
          </a:xfrm>
          <a:prstGeom prst="ribbon">
            <a:avLst>
              <a:gd fmla="val 16667" name="adj1"/>
              <a:gd fmla="val 50000" name="adj2"/>
            </a:avLst>
          </a:prstGeom>
          <a:gradFill>
            <a:gsLst>
              <a:gs pos="0">
                <a:srgbClr val="9CC2E5"/>
              </a:gs>
              <a:gs pos="46000">
                <a:srgbClr val="009AD0"/>
              </a:gs>
              <a:gs pos="75000">
                <a:srgbClr val="00B050"/>
              </a:gs>
              <a:gs pos="100000">
                <a:srgbClr val="00B050"/>
              </a:gs>
            </a:gsLst>
            <a:lin ang="5400000" scaled="0"/>
          </a:gra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32" name="Shape 232"/>
          <p:cNvSpPr/>
          <p:nvPr/>
        </p:nvSpPr>
        <p:spPr>
          <a:xfrm>
            <a:off x="1338246" y="264782"/>
            <a:ext cx="9197313" cy="1649681"/>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400">
                <a:solidFill>
                  <a:schemeClr val="dk1"/>
                </a:solidFill>
                <a:latin typeface="Calibri"/>
                <a:ea typeface="Calibri"/>
                <a:cs typeface="Calibri"/>
                <a:sym typeface="Calibri"/>
              </a:rPr>
              <a:t>س1- ضع إشارة (√) أمام العبارة الصحيحة وإشارة (X) أمام العبارة الخاطئة</a:t>
            </a:r>
          </a:p>
        </p:txBody>
      </p:sp>
      <p:sp>
        <p:nvSpPr>
          <p:cNvPr id="233" name="Shape 233"/>
          <p:cNvSpPr/>
          <p:nvPr/>
        </p:nvSpPr>
        <p:spPr>
          <a:xfrm rot="-997429">
            <a:off x="2956311" y="3971164"/>
            <a:ext cx="495648" cy="76944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chemeClr val="dk1"/>
                </a:solidFill>
                <a:latin typeface="Times New Roman"/>
                <a:ea typeface="Times New Roman"/>
                <a:cs typeface="Times New Roman"/>
                <a:sym typeface="Times New Roman"/>
              </a:rPr>
              <a:t>✓</a:t>
            </a:r>
          </a:p>
        </p:txBody>
      </p:sp>
      <p:sp>
        <p:nvSpPr>
          <p:cNvPr id="234" name="Shape 234"/>
          <p:cNvSpPr/>
          <p:nvPr/>
        </p:nvSpPr>
        <p:spPr>
          <a:xfrm>
            <a:off x="6107723" y="3177835"/>
            <a:ext cx="5022112" cy="1938991"/>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000">
                <a:solidFill>
                  <a:schemeClr val="dk1"/>
                </a:solidFill>
                <a:latin typeface="Calibri"/>
                <a:ea typeface="Calibri"/>
                <a:cs typeface="Calibri"/>
                <a:sym typeface="Calibri"/>
              </a:rPr>
              <a:t>3- لحدوث عملية التعلم يكفي أن يقوم المتعلم بالممارسة والتدريب.</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34"/>
                                        </p:tgtEl>
                                        <p:attrNameLst>
                                          <p:attrName>style.visibility</p:attrName>
                                        </p:attrNameLst>
                                      </p:cBhvr>
                                      <p:to>
                                        <p:strVal val="visible"/>
                                      </p:to>
                                    </p:set>
                                    <p:animEffect filter="fade" transition="in">
                                      <p:cBhvr>
                                        <p:cTn dur="500"/>
                                        <p:tgtEl>
                                          <p:spTgt spid="234"/>
                                        </p:tgtEl>
                                      </p:cBhvr>
                                    </p:animEffect>
                                  </p:childTnLst>
                                </p:cTn>
                              </p:par>
                              <p:par>
                                <p:cTn fill="hold" nodeType="withEffect" presetClass="entr" presetID="10" presetSubtype="0">
                                  <p:stCondLst>
                                    <p:cond delay="0"/>
                                  </p:stCondLst>
                                  <p:childTnLst>
                                    <p:set>
                                      <p:cBhvr>
                                        <p:cTn dur="1" fill="hold">
                                          <p:stCondLst>
                                            <p:cond delay="0"/>
                                          </p:stCondLst>
                                        </p:cTn>
                                        <p:tgtEl>
                                          <p:spTgt spid="230"/>
                                        </p:tgtEl>
                                        <p:attrNameLst>
                                          <p:attrName>style.visibility</p:attrName>
                                        </p:attrNameLst>
                                      </p:cBhvr>
                                      <p:to>
                                        <p:strVal val="visible"/>
                                      </p:to>
                                    </p:set>
                                    <p:animEffect filter="fade" transition="in">
                                      <p:cBhvr>
                                        <p:cTn dur="500"/>
                                        <p:tgtEl>
                                          <p:spTgt spid="2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3"/>
                                        </p:tgtEl>
                                        <p:attrNameLst>
                                          <p:attrName>style.visibility</p:attrName>
                                        </p:attrNameLst>
                                      </p:cBhvr>
                                      <p:to>
                                        <p:strVal val="visible"/>
                                      </p:to>
                                    </p:set>
                                    <p:animEffect filter="fade" transition="in">
                                      <p:cBhvr>
                                        <p:cTn dur="500"/>
                                        <p:tgtEl>
                                          <p:spTgt spid="233"/>
                                        </p:tgtEl>
                                      </p:cBhvr>
                                    </p:animEffect>
                                  </p:childTnLst>
                                </p:cTn>
                              </p:par>
                              <p:par>
                                <p:cTn fill="hold" nodeType="withEffect" presetClass="entr" presetID="10" presetSubtype="0">
                                  <p:stCondLst>
                                    <p:cond delay="0"/>
                                  </p:stCondLst>
                                  <p:childTnLst>
                                    <p:set>
                                      <p:cBhvr>
                                        <p:cTn dur="1" fill="hold">
                                          <p:stCondLst>
                                            <p:cond delay="0"/>
                                          </p:stCondLst>
                                        </p:cTn>
                                        <p:tgtEl>
                                          <p:spTgt spid="231"/>
                                        </p:tgtEl>
                                        <p:attrNameLst>
                                          <p:attrName>style.visibility</p:attrName>
                                        </p:attrNameLst>
                                      </p:cBhvr>
                                      <p:to>
                                        <p:strVal val="visible"/>
                                      </p:to>
                                    </p:set>
                                    <p:animEffect filter="fade" transition="in">
                                      <p:cBhvr>
                                        <p:cTn dur="500"/>
                                        <p:tgtEl>
                                          <p:spTgt spid="2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8" name="Shape 238"/>
        <p:cNvGrpSpPr/>
        <p:nvPr/>
      </p:nvGrpSpPr>
      <p:grpSpPr>
        <a:xfrm>
          <a:off x="0" y="0"/>
          <a:ext cx="0" cy="0"/>
          <a:chOff x="0" y="0"/>
          <a:chExt cx="0" cy="0"/>
        </a:xfrm>
      </p:grpSpPr>
      <p:sp>
        <p:nvSpPr>
          <p:cNvPr id="239" name="Shape 239"/>
          <p:cNvSpPr/>
          <p:nvPr/>
        </p:nvSpPr>
        <p:spPr>
          <a:xfrm>
            <a:off x="1078523" y="176728"/>
            <a:ext cx="9716762" cy="1737735"/>
          </a:xfrm>
          <a:prstGeom prst="rect">
            <a:avLst/>
          </a:prstGeom>
          <a:solidFill>
            <a:srgbClr val="F4B081"/>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40" name="Shape 240"/>
          <p:cNvSpPr/>
          <p:nvPr/>
        </p:nvSpPr>
        <p:spPr>
          <a:xfrm>
            <a:off x="6107723" y="3177835"/>
            <a:ext cx="5298830" cy="1931630"/>
          </a:xfrm>
          <a:prstGeom prst="rect">
            <a:avLst/>
          </a:prstGeom>
          <a:solidFill>
            <a:srgbClr val="FFFF00"/>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41" name="Shape 241"/>
          <p:cNvSpPr/>
          <p:nvPr/>
        </p:nvSpPr>
        <p:spPr>
          <a:xfrm rot="-997429">
            <a:off x="1844260" y="3774831"/>
            <a:ext cx="2719753" cy="965773"/>
          </a:xfrm>
          <a:prstGeom prst="ribbon">
            <a:avLst>
              <a:gd fmla="val 16667" name="adj1"/>
              <a:gd fmla="val 50000" name="adj2"/>
            </a:avLst>
          </a:prstGeom>
          <a:gradFill>
            <a:gsLst>
              <a:gs pos="0">
                <a:srgbClr val="9CC2E5"/>
              </a:gs>
              <a:gs pos="46000">
                <a:srgbClr val="009AD0"/>
              </a:gs>
              <a:gs pos="75000">
                <a:srgbClr val="00B050"/>
              </a:gs>
              <a:gs pos="100000">
                <a:srgbClr val="00B050"/>
              </a:gs>
            </a:gsLst>
            <a:lin ang="5400000" scaled="0"/>
          </a:gra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42" name="Shape 242"/>
          <p:cNvSpPr/>
          <p:nvPr/>
        </p:nvSpPr>
        <p:spPr>
          <a:xfrm>
            <a:off x="1338246" y="264782"/>
            <a:ext cx="9197313" cy="1649681"/>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400">
                <a:solidFill>
                  <a:schemeClr val="dk1"/>
                </a:solidFill>
                <a:latin typeface="Calibri"/>
                <a:ea typeface="Calibri"/>
                <a:cs typeface="Calibri"/>
                <a:sym typeface="Calibri"/>
              </a:rPr>
              <a:t>س1- ضع إشارة (√) أمام العبارة الصحيحة وإشارة (X) أمام العبارة الخاطئة</a:t>
            </a:r>
          </a:p>
        </p:txBody>
      </p:sp>
      <p:sp>
        <p:nvSpPr>
          <p:cNvPr id="243" name="Shape 243"/>
          <p:cNvSpPr/>
          <p:nvPr/>
        </p:nvSpPr>
        <p:spPr>
          <a:xfrm rot="-997429">
            <a:off x="2956311" y="3971164"/>
            <a:ext cx="495648" cy="76944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chemeClr val="dk1"/>
                </a:solidFill>
                <a:latin typeface="Calibri"/>
                <a:ea typeface="Calibri"/>
                <a:cs typeface="Calibri"/>
                <a:sym typeface="Calibri"/>
              </a:rPr>
              <a:t>X</a:t>
            </a:r>
          </a:p>
        </p:txBody>
      </p:sp>
      <p:sp>
        <p:nvSpPr>
          <p:cNvPr id="244" name="Shape 244"/>
          <p:cNvSpPr/>
          <p:nvPr/>
        </p:nvSpPr>
        <p:spPr>
          <a:xfrm>
            <a:off x="6246082" y="3405971"/>
            <a:ext cx="5022112" cy="1323439"/>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000">
                <a:solidFill>
                  <a:schemeClr val="dk1"/>
                </a:solidFill>
                <a:latin typeface="Calibri"/>
                <a:ea typeface="Calibri"/>
                <a:cs typeface="Calibri"/>
                <a:sym typeface="Calibri"/>
              </a:rPr>
              <a:t>4- من العبث أن نعلم طفل الشهر الثالث الجلوس.</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4"/>
                                        </p:tgtEl>
                                        <p:attrNameLst>
                                          <p:attrName>style.visibility</p:attrName>
                                        </p:attrNameLst>
                                      </p:cBhvr>
                                      <p:to>
                                        <p:strVal val="visible"/>
                                      </p:to>
                                    </p:set>
                                    <p:animEffect filter="fade" transition="in">
                                      <p:cBhvr>
                                        <p:cTn dur="500"/>
                                        <p:tgtEl>
                                          <p:spTgt spid="244"/>
                                        </p:tgtEl>
                                      </p:cBhvr>
                                    </p:animEffect>
                                  </p:childTnLst>
                                </p:cTn>
                              </p:par>
                              <p:par>
                                <p:cTn fill="hold" nodeType="withEffect" presetClass="entr" presetID="10" presetSubtype="0">
                                  <p:stCondLst>
                                    <p:cond delay="0"/>
                                  </p:stCondLst>
                                  <p:childTnLst>
                                    <p:set>
                                      <p:cBhvr>
                                        <p:cTn dur="1" fill="hold">
                                          <p:stCondLst>
                                            <p:cond delay="0"/>
                                          </p:stCondLst>
                                        </p:cTn>
                                        <p:tgtEl>
                                          <p:spTgt spid="240"/>
                                        </p:tgtEl>
                                        <p:attrNameLst>
                                          <p:attrName>style.visibility</p:attrName>
                                        </p:attrNameLst>
                                      </p:cBhvr>
                                      <p:to>
                                        <p:strVal val="visible"/>
                                      </p:to>
                                    </p:set>
                                    <p:animEffect filter="fade" transition="in">
                                      <p:cBhvr>
                                        <p:cTn dur="500"/>
                                        <p:tgtEl>
                                          <p:spTgt spid="2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3"/>
                                        </p:tgtEl>
                                        <p:attrNameLst>
                                          <p:attrName>style.visibility</p:attrName>
                                        </p:attrNameLst>
                                      </p:cBhvr>
                                      <p:to>
                                        <p:strVal val="visible"/>
                                      </p:to>
                                    </p:set>
                                    <p:animEffect filter="fade" transition="in">
                                      <p:cBhvr>
                                        <p:cTn dur="500"/>
                                        <p:tgtEl>
                                          <p:spTgt spid="243"/>
                                        </p:tgtEl>
                                      </p:cBhvr>
                                    </p:animEffect>
                                  </p:childTnLst>
                                </p:cTn>
                              </p:par>
                              <p:par>
                                <p:cTn fill="hold" nodeType="with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500"/>
                                        <p:tgtEl>
                                          <p:spTgt spid="2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8" name="Shape 248"/>
        <p:cNvGrpSpPr/>
        <p:nvPr/>
      </p:nvGrpSpPr>
      <p:grpSpPr>
        <a:xfrm>
          <a:off x="0" y="0"/>
          <a:ext cx="0" cy="0"/>
          <a:chOff x="0" y="0"/>
          <a:chExt cx="0" cy="0"/>
        </a:xfrm>
      </p:grpSpPr>
      <p:sp>
        <p:nvSpPr>
          <p:cNvPr id="249" name="Shape 249"/>
          <p:cNvSpPr/>
          <p:nvPr/>
        </p:nvSpPr>
        <p:spPr>
          <a:xfrm>
            <a:off x="1078523" y="176728"/>
            <a:ext cx="9716762" cy="1300379"/>
          </a:xfrm>
          <a:prstGeom prst="rect">
            <a:avLst/>
          </a:prstGeom>
          <a:solidFill>
            <a:srgbClr val="F4B081"/>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50" name="Shape 250"/>
          <p:cNvSpPr/>
          <p:nvPr/>
        </p:nvSpPr>
        <p:spPr>
          <a:xfrm>
            <a:off x="1338246" y="2410264"/>
            <a:ext cx="9248167" cy="3516922"/>
          </a:xfrm>
          <a:prstGeom prst="rect">
            <a:avLst/>
          </a:prstGeom>
          <a:solidFill>
            <a:srgbClr val="FFFF00"/>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51" name="Shape 251"/>
          <p:cNvSpPr/>
          <p:nvPr/>
        </p:nvSpPr>
        <p:spPr>
          <a:xfrm>
            <a:off x="1338246" y="264782"/>
            <a:ext cx="9197313" cy="754694"/>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000">
                <a:solidFill>
                  <a:schemeClr val="dk1"/>
                </a:solidFill>
                <a:latin typeface="Calibri"/>
                <a:ea typeface="Calibri"/>
                <a:cs typeface="Calibri"/>
                <a:sym typeface="Calibri"/>
              </a:rPr>
              <a:t>س2- عدد مبادئ التعلم مع ذكر مثال دال لكل مبدأ؟</a:t>
            </a:r>
          </a:p>
        </p:txBody>
      </p:sp>
      <p:sp>
        <p:nvSpPr>
          <p:cNvPr id="252" name="Shape 252"/>
          <p:cNvSpPr/>
          <p:nvPr/>
        </p:nvSpPr>
        <p:spPr>
          <a:xfrm>
            <a:off x="1916528" y="2583675"/>
            <a:ext cx="8091602" cy="3170098"/>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002060"/>
                </a:solidFill>
                <a:latin typeface="Calibri"/>
                <a:ea typeface="Calibri"/>
                <a:cs typeface="Calibri"/>
                <a:sym typeface="Calibri"/>
              </a:rPr>
              <a:t>1- التكرار:</a:t>
            </a:r>
          </a:p>
          <a:p>
            <a:pPr indent="0" lvl="0" marL="0" marR="0" rtl="1" algn="r">
              <a:spcBef>
                <a:spcPts val="0"/>
              </a:spcBef>
              <a:buSzPct val="25000"/>
              <a:buNone/>
            </a:pPr>
            <a:r>
              <a:rPr b="1" lang="ar-EG" sz="4000">
                <a:solidFill>
                  <a:schemeClr val="dk1"/>
                </a:solidFill>
                <a:latin typeface="Calibri"/>
                <a:ea typeface="Calibri"/>
                <a:cs typeface="Calibri"/>
                <a:sym typeface="Calibri"/>
              </a:rPr>
              <a:t>التكرار المثمر هو الذي يقترن بالانتباه والملاحظة وفهم الموقف والتمييز بين الاستجابات الخاطئة والصائبة لأن التكرار الحرفي الأصم لحركات خاطئة لا يؤدي إلى التعلم والتحسن.</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1"/>
                                        </p:tgtEl>
                                        <p:attrNameLst>
                                          <p:attrName>style.visibility</p:attrName>
                                        </p:attrNameLst>
                                      </p:cBhvr>
                                      <p:to>
                                        <p:strVal val="visible"/>
                                      </p:to>
                                    </p:set>
                                    <p:animEffect filter="fade" transition="in">
                                      <p:cBhvr>
                                        <p:cTn dur="500"/>
                                        <p:tgtEl>
                                          <p:spTgt spid="251"/>
                                        </p:tgtEl>
                                      </p:cBhvr>
                                    </p:animEffect>
                                  </p:childTnLst>
                                </p:cTn>
                              </p:par>
                              <p:par>
                                <p:cTn fill="hold" nodeType="withEffect" presetClass="entr" presetID="10" presetSubtype="0">
                                  <p:stCondLst>
                                    <p:cond delay="0"/>
                                  </p:stCondLst>
                                  <p:childTnLst>
                                    <p:set>
                                      <p:cBhvr>
                                        <p:cTn dur="1" fill="hold">
                                          <p:stCondLst>
                                            <p:cond delay="0"/>
                                          </p:stCondLst>
                                        </p:cTn>
                                        <p:tgtEl>
                                          <p:spTgt spid="249"/>
                                        </p:tgtEl>
                                        <p:attrNameLst>
                                          <p:attrName>style.visibility</p:attrName>
                                        </p:attrNameLst>
                                      </p:cBhvr>
                                      <p:to>
                                        <p:strVal val="visible"/>
                                      </p:to>
                                    </p:set>
                                    <p:animEffect filter="fade" transition="in">
                                      <p:cBhvr>
                                        <p:cTn dur="500"/>
                                        <p:tgtEl>
                                          <p:spTgt spid="24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2"/>
                                        </p:tgtEl>
                                        <p:attrNameLst>
                                          <p:attrName>style.visibility</p:attrName>
                                        </p:attrNameLst>
                                      </p:cBhvr>
                                      <p:to>
                                        <p:strVal val="visible"/>
                                      </p:to>
                                    </p:set>
                                    <p:animEffect filter="fade" transition="in">
                                      <p:cBhvr>
                                        <p:cTn dur="456"/>
                                        <p:tgtEl>
                                          <p:spTgt spid="252"/>
                                        </p:tgtEl>
                                      </p:cBhvr>
                                    </p:animEffect>
                                  </p:childTnLst>
                                </p:cTn>
                              </p:par>
                              <p:par>
                                <p:cTn fill="hold" nodeType="withEffect" presetClass="entr" presetID="10" presetSubtype="0">
                                  <p:stCondLst>
                                    <p:cond delay="0"/>
                                  </p:stCondLst>
                                  <p:childTnLst>
                                    <p:set>
                                      <p:cBhvr>
                                        <p:cTn dur="1" fill="hold">
                                          <p:stCondLst>
                                            <p:cond delay="0"/>
                                          </p:stCondLst>
                                        </p:cTn>
                                        <p:tgtEl>
                                          <p:spTgt spid="250"/>
                                        </p:tgtEl>
                                        <p:attrNameLst>
                                          <p:attrName>style.visibility</p:attrName>
                                        </p:attrNameLst>
                                      </p:cBhvr>
                                      <p:to>
                                        <p:strVal val="visible"/>
                                      </p:to>
                                    </p:set>
                                    <p:animEffect filter="fade" transition="in">
                                      <p:cBhvr>
                                        <p:cTn dur="456"/>
                                        <p:tgtEl>
                                          <p:spTgt spid="2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6" name="Shape 256"/>
        <p:cNvGrpSpPr/>
        <p:nvPr/>
      </p:nvGrpSpPr>
      <p:grpSpPr>
        <a:xfrm>
          <a:off x="0" y="0"/>
          <a:ext cx="0" cy="0"/>
          <a:chOff x="0" y="0"/>
          <a:chExt cx="0" cy="0"/>
        </a:xfrm>
      </p:grpSpPr>
      <p:sp>
        <p:nvSpPr>
          <p:cNvPr id="257" name="Shape 257"/>
          <p:cNvSpPr/>
          <p:nvPr/>
        </p:nvSpPr>
        <p:spPr>
          <a:xfrm>
            <a:off x="1078523" y="176728"/>
            <a:ext cx="9716762" cy="1300379"/>
          </a:xfrm>
          <a:prstGeom prst="rect">
            <a:avLst/>
          </a:prstGeom>
          <a:solidFill>
            <a:srgbClr val="F4B081"/>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58" name="Shape 258"/>
          <p:cNvSpPr/>
          <p:nvPr/>
        </p:nvSpPr>
        <p:spPr>
          <a:xfrm>
            <a:off x="1338246" y="2410264"/>
            <a:ext cx="10104816" cy="4225666"/>
          </a:xfrm>
          <a:prstGeom prst="rect">
            <a:avLst/>
          </a:prstGeom>
          <a:solidFill>
            <a:srgbClr val="FFFF00"/>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59" name="Shape 259"/>
          <p:cNvSpPr/>
          <p:nvPr/>
        </p:nvSpPr>
        <p:spPr>
          <a:xfrm>
            <a:off x="1338246" y="264782"/>
            <a:ext cx="9197313" cy="754694"/>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000">
                <a:solidFill>
                  <a:schemeClr val="dk1"/>
                </a:solidFill>
                <a:latin typeface="Calibri"/>
                <a:ea typeface="Calibri"/>
                <a:cs typeface="Calibri"/>
                <a:sym typeface="Calibri"/>
              </a:rPr>
              <a:t>س2- عدد مبادئ التعلم مع ذكر مثال دال لكل مبدأ؟</a:t>
            </a:r>
          </a:p>
        </p:txBody>
      </p:sp>
      <p:sp>
        <p:nvSpPr>
          <p:cNvPr id="260" name="Shape 260"/>
          <p:cNvSpPr/>
          <p:nvPr/>
        </p:nvSpPr>
        <p:spPr>
          <a:xfrm>
            <a:off x="1739285" y="2459109"/>
            <a:ext cx="9302736" cy="193899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002060"/>
                </a:solidFill>
                <a:latin typeface="Calibri"/>
                <a:ea typeface="Calibri"/>
                <a:cs typeface="Calibri"/>
                <a:sym typeface="Calibri"/>
              </a:rPr>
              <a:t>2- التدرج:</a:t>
            </a:r>
          </a:p>
          <a:p>
            <a:pPr indent="0" lvl="0" marL="0" marR="0" rtl="1" algn="r">
              <a:spcBef>
                <a:spcPts val="0"/>
              </a:spcBef>
              <a:buSzPct val="25000"/>
              <a:buNone/>
            </a:pPr>
            <a:r>
              <a:rPr b="1" lang="ar-EG" sz="4000">
                <a:solidFill>
                  <a:schemeClr val="dk1"/>
                </a:solidFill>
                <a:latin typeface="Calibri"/>
                <a:ea typeface="Calibri"/>
                <a:cs typeface="Calibri"/>
                <a:sym typeface="Calibri"/>
              </a:rPr>
              <a:t>التدرج من البسيط السهل إلى المركب الصعب انتقاله من الأمور البسيطة السهلة إلى الأمور الصعبة والمركبة.</a:t>
            </a:r>
          </a:p>
        </p:txBody>
      </p:sp>
      <p:sp>
        <p:nvSpPr>
          <p:cNvPr id="261" name="Shape 261"/>
          <p:cNvSpPr/>
          <p:nvPr/>
        </p:nvSpPr>
        <p:spPr>
          <a:xfrm>
            <a:off x="1542775" y="4696939"/>
            <a:ext cx="9499247" cy="193899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002060"/>
                </a:solidFill>
                <a:latin typeface="Calibri"/>
                <a:ea typeface="Calibri"/>
                <a:cs typeface="Calibri"/>
                <a:sym typeface="Calibri"/>
              </a:rPr>
              <a:t>- والتدرج من المحسوس إلى المجرد: </a:t>
            </a:r>
            <a:r>
              <a:rPr b="1" lang="ar-EG" sz="4000">
                <a:solidFill>
                  <a:schemeClr val="dk1"/>
                </a:solidFill>
                <a:latin typeface="Calibri"/>
                <a:ea typeface="Calibri"/>
                <a:cs typeface="Calibri"/>
                <a:sym typeface="Calibri"/>
              </a:rPr>
              <a:t>الطفل يدرك المعني بمدلوله الحسي أولا ثم ينتقل إلى المعاني المجردة كالحرية والفضيلة والمساواة.</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0"/>
                                        </p:tgtEl>
                                        <p:attrNameLst>
                                          <p:attrName>style.visibility</p:attrName>
                                        </p:attrNameLst>
                                      </p:cBhvr>
                                      <p:to>
                                        <p:strVal val="visible"/>
                                      </p:to>
                                    </p:set>
                                    <p:animEffect filter="fade" transition="in">
                                      <p:cBhvr>
                                        <p:cTn dur="456"/>
                                        <p:tgtEl>
                                          <p:spTgt spid="260"/>
                                        </p:tgtEl>
                                      </p:cBhvr>
                                    </p:animEffect>
                                  </p:childTnLst>
                                </p:cTn>
                              </p:par>
                              <p:par>
                                <p:cTn fill="hold" nodeType="withEffect" presetClass="entr" presetID="10" presetSubtype="0">
                                  <p:stCondLst>
                                    <p:cond delay="0"/>
                                  </p:stCondLst>
                                  <p:childTnLst>
                                    <p:set>
                                      <p:cBhvr>
                                        <p:cTn dur="1" fill="hold">
                                          <p:stCondLst>
                                            <p:cond delay="0"/>
                                          </p:stCondLst>
                                        </p:cTn>
                                        <p:tgtEl>
                                          <p:spTgt spid="258"/>
                                        </p:tgtEl>
                                        <p:attrNameLst>
                                          <p:attrName>style.visibility</p:attrName>
                                        </p:attrNameLst>
                                      </p:cBhvr>
                                      <p:to>
                                        <p:strVal val="visible"/>
                                      </p:to>
                                    </p:set>
                                    <p:animEffect filter="fade" transition="in">
                                      <p:cBhvr>
                                        <p:cTn dur="456"/>
                                        <p:tgtEl>
                                          <p:spTgt spid="2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1"/>
                                        </p:tgtEl>
                                        <p:attrNameLst>
                                          <p:attrName>style.visibility</p:attrName>
                                        </p:attrNameLst>
                                      </p:cBhvr>
                                      <p:to>
                                        <p:strVal val="visible"/>
                                      </p:to>
                                    </p:set>
                                    <p:animEffect filter="fade" transition="in">
                                      <p:cBhvr>
                                        <p:cTn dur="456"/>
                                        <p:tgtEl>
                                          <p:spTgt spid="2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5" name="Shape 265"/>
        <p:cNvGrpSpPr/>
        <p:nvPr/>
      </p:nvGrpSpPr>
      <p:grpSpPr>
        <a:xfrm>
          <a:off x="0" y="0"/>
          <a:ext cx="0" cy="0"/>
          <a:chOff x="0" y="0"/>
          <a:chExt cx="0" cy="0"/>
        </a:xfrm>
      </p:grpSpPr>
      <p:sp>
        <p:nvSpPr>
          <p:cNvPr id="266" name="Shape 266"/>
          <p:cNvSpPr/>
          <p:nvPr/>
        </p:nvSpPr>
        <p:spPr>
          <a:xfrm>
            <a:off x="1078523" y="176728"/>
            <a:ext cx="9716762" cy="1300379"/>
          </a:xfrm>
          <a:prstGeom prst="rect">
            <a:avLst/>
          </a:prstGeom>
          <a:solidFill>
            <a:srgbClr val="F4B081"/>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67" name="Shape 267"/>
          <p:cNvSpPr/>
          <p:nvPr/>
        </p:nvSpPr>
        <p:spPr>
          <a:xfrm>
            <a:off x="444137" y="1933302"/>
            <a:ext cx="11390811" cy="4702626"/>
          </a:xfrm>
          <a:prstGeom prst="rect">
            <a:avLst/>
          </a:prstGeom>
          <a:solidFill>
            <a:srgbClr val="FFFF00"/>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68" name="Shape 268"/>
          <p:cNvSpPr/>
          <p:nvPr/>
        </p:nvSpPr>
        <p:spPr>
          <a:xfrm>
            <a:off x="1338246" y="264782"/>
            <a:ext cx="9197313" cy="754694"/>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000">
                <a:solidFill>
                  <a:schemeClr val="dk1"/>
                </a:solidFill>
                <a:latin typeface="Calibri"/>
                <a:ea typeface="Calibri"/>
                <a:cs typeface="Calibri"/>
                <a:sym typeface="Calibri"/>
              </a:rPr>
              <a:t>س2- عدد مبادئ التعلم مع ذكر مثال دال لكل مبدأ؟</a:t>
            </a:r>
          </a:p>
        </p:txBody>
      </p:sp>
      <p:sp>
        <p:nvSpPr>
          <p:cNvPr id="269" name="Shape 269"/>
          <p:cNvSpPr/>
          <p:nvPr/>
        </p:nvSpPr>
        <p:spPr>
          <a:xfrm>
            <a:off x="627016" y="2084013"/>
            <a:ext cx="11025052" cy="440120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002060"/>
                </a:solidFill>
                <a:latin typeface="Calibri"/>
                <a:ea typeface="Calibri"/>
                <a:cs typeface="Calibri"/>
                <a:sym typeface="Calibri"/>
              </a:rPr>
              <a:t>3- الطريقة الكلية والطريقة الجزئية:</a:t>
            </a:r>
          </a:p>
          <a:p>
            <a:pPr indent="0" lvl="0" marL="0" marR="0" rtl="1" algn="r">
              <a:spcBef>
                <a:spcPts val="0"/>
              </a:spcBef>
              <a:buSzPct val="25000"/>
              <a:buNone/>
            </a:pPr>
            <a:r>
              <a:rPr b="1" lang="ar-EG" sz="4000">
                <a:solidFill>
                  <a:schemeClr val="dk1"/>
                </a:solidFill>
                <a:latin typeface="Calibri"/>
                <a:ea typeface="Calibri"/>
                <a:cs typeface="Calibri"/>
                <a:sym typeface="Calibri"/>
              </a:rPr>
              <a:t>يمكن أن يحدث التعلم بطريقتين مختلفتين، مثلا شخص يريد أن يحفظ قصيدة من الشعر فإنه يفعل ذلك بقراءة القصيدة كاملة دفعة واحدة ثم يكررها حتى يتم له الحفظ هذا تسمى (الطريقة الكلية) ويمكن تقسيم القصيدة إلى أجزاء ثم يأخذ الشخص في حفظ كل جزء على حدة فإذا أتم حفظه انتقل للجزء الثاني ثم يحاول بعد ذلك حفظ جميع الأجزاء متصلة وهذا يسمى (الطريقة الجزئية). </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9"/>
                                        </p:tgtEl>
                                        <p:attrNameLst>
                                          <p:attrName>style.visibility</p:attrName>
                                        </p:attrNameLst>
                                      </p:cBhvr>
                                      <p:to>
                                        <p:strVal val="visible"/>
                                      </p:to>
                                    </p:set>
                                    <p:animEffect filter="fade" transition="in">
                                      <p:cBhvr>
                                        <p:cTn dur="456"/>
                                        <p:tgtEl>
                                          <p:spTgt spid="269"/>
                                        </p:tgtEl>
                                      </p:cBhvr>
                                    </p:animEffect>
                                  </p:childTnLst>
                                </p:cTn>
                              </p:par>
                              <p:par>
                                <p:cTn fill="hold" nodeType="withEffect" presetClass="entr" presetID="10" presetSubtype="0">
                                  <p:stCondLst>
                                    <p:cond delay="0"/>
                                  </p:stCondLst>
                                  <p:childTnLst>
                                    <p:set>
                                      <p:cBhvr>
                                        <p:cTn dur="1" fill="hold">
                                          <p:stCondLst>
                                            <p:cond delay="0"/>
                                          </p:stCondLst>
                                        </p:cTn>
                                        <p:tgtEl>
                                          <p:spTgt spid="267"/>
                                        </p:tgtEl>
                                        <p:attrNameLst>
                                          <p:attrName>style.visibility</p:attrName>
                                        </p:attrNameLst>
                                      </p:cBhvr>
                                      <p:to>
                                        <p:strVal val="visible"/>
                                      </p:to>
                                    </p:set>
                                    <p:animEffect filter="fade" transition="in">
                                      <p:cBhvr>
                                        <p:cTn dur="456"/>
                                        <p:tgtEl>
                                          <p:spTgt spid="2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3" name="Shape 273"/>
        <p:cNvGrpSpPr/>
        <p:nvPr/>
      </p:nvGrpSpPr>
      <p:grpSpPr>
        <a:xfrm>
          <a:off x="0" y="0"/>
          <a:ext cx="0" cy="0"/>
          <a:chOff x="0" y="0"/>
          <a:chExt cx="0" cy="0"/>
        </a:xfrm>
      </p:grpSpPr>
      <p:sp>
        <p:nvSpPr>
          <p:cNvPr id="274" name="Shape 274"/>
          <p:cNvSpPr/>
          <p:nvPr/>
        </p:nvSpPr>
        <p:spPr>
          <a:xfrm>
            <a:off x="1078523" y="176728"/>
            <a:ext cx="9716762" cy="1300379"/>
          </a:xfrm>
          <a:prstGeom prst="rect">
            <a:avLst/>
          </a:prstGeom>
          <a:solidFill>
            <a:srgbClr val="F4B081"/>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75" name="Shape 275"/>
          <p:cNvSpPr/>
          <p:nvPr/>
        </p:nvSpPr>
        <p:spPr>
          <a:xfrm>
            <a:off x="444137" y="1933302"/>
            <a:ext cx="11390811" cy="4702626"/>
          </a:xfrm>
          <a:prstGeom prst="rect">
            <a:avLst/>
          </a:prstGeom>
          <a:solidFill>
            <a:srgbClr val="FFFF00"/>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76" name="Shape 276"/>
          <p:cNvSpPr/>
          <p:nvPr/>
        </p:nvSpPr>
        <p:spPr>
          <a:xfrm>
            <a:off x="1338246" y="264782"/>
            <a:ext cx="9197313" cy="754694"/>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000">
                <a:solidFill>
                  <a:schemeClr val="dk1"/>
                </a:solidFill>
                <a:latin typeface="Calibri"/>
                <a:ea typeface="Calibri"/>
                <a:cs typeface="Calibri"/>
                <a:sym typeface="Calibri"/>
              </a:rPr>
              <a:t>س2- عدد مبادئ التعلم مع ذكر مثال دال لكل مبدأ؟</a:t>
            </a:r>
          </a:p>
        </p:txBody>
      </p:sp>
      <p:sp>
        <p:nvSpPr>
          <p:cNvPr id="277" name="Shape 277"/>
          <p:cNvSpPr/>
          <p:nvPr/>
        </p:nvSpPr>
        <p:spPr>
          <a:xfrm>
            <a:off x="627016" y="2084013"/>
            <a:ext cx="11025052" cy="440120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002060"/>
                </a:solidFill>
                <a:latin typeface="Calibri"/>
                <a:ea typeface="Calibri"/>
                <a:cs typeface="Calibri"/>
                <a:sym typeface="Calibri"/>
              </a:rPr>
              <a:t>4- التعلم المركز والموزع:</a:t>
            </a:r>
          </a:p>
          <a:p>
            <a:pPr indent="0" lvl="0" marL="0" marR="0" rtl="1" algn="r">
              <a:spcBef>
                <a:spcPts val="0"/>
              </a:spcBef>
              <a:buSzPct val="25000"/>
              <a:buNone/>
            </a:pPr>
            <a:r>
              <a:rPr b="1" lang="ar-EG" sz="4000">
                <a:solidFill>
                  <a:schemeClr val="dk1"/>
                </a:solidFill>
                <a:latin typeface="Calibri"/>
                <a:ea typeface="Calibri"/>
                <a:cs typeface="Calibri"/>
                <a:sym typeface="Calibri"/>
              </a:rPr>
              <a:t>يمكن أن يحدث التدريب أو التعلم بطريقتين مختلفتين، إما أن يتدرب الشخص بطريقة متواصلة دون أن تتخلل مدة التدريب فترات راحة وهذا يسمى بالتدريب المركز أو أن يوزع الشخص تدريبه على أوقات مختلفة تتخلل هذه الأوقات فترات راحة ويسمى التدريب الموزع، ودلت الأبحاث التجريبية على أن التعليم أو التدريب الموزع أفضل كثيرًا من التدريب المركز.</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7"/>
                                        </p:tgtEl>
                                        <p:attrNameLst>
                                          <p:attrName>style.visibility</p:attrName>
                                        </p:attrNameLst>
                                      </p:cBhvr>
                                      <p:to>
                                        <p:strVal val="visible"/>
                                      </p:to>
                                    </p:set>
                                    <p:animEffect filter="fade" transition="in">
                                      <p:cBhvr>
                                        <p:cTn dur="456"/>
                                        <p:tgtEl>
                                          <p:spTgt spid="277"/>
                                        </p:tgtEl>
                                      </p:cBhvr>
                                    </p:animEffect>
                                  </p:childTnLst>
                                </p:cTn>
                              </p:par>
                              <p:par>
                                <p:cTn fill="hold" nodeType="withEffect" presetClass="entr" presetID="10" presetSubtype="0">
                                  <p:stCondLst>
                                    <p:cond delay="0"/>
                                  </p:stCondLst>
                                  <p:childTnLst>
                                    <p:set>
                                      <p:cBhvr>
                                        <p:cTn dur="1" fill="hold">
                                          <p:stCondLst>
                                            <p:cond delay="0"/>
                                          </p:stCondLst>
                                        </p:cTn>
                                        <p:tgtEl>
                                          <p:spTgt spid="275"/>
                                        </p:tgtEl>
                                        <p:attrNameLst>
                                          <p:attrName>style.visibility</p:attrName>
                                        </p:attrNameLst>
                                      </p:cBhvr>
                                      <p:to>
                                        <p:strVal val="visible"/>
                                      </p:to>
                                    </p:set>
                                    <p:animEffect filter="fade" transition="in">
                                      <p:cBhvr>
                                        <p:cTn dur="456"/>
                                        <p:tgtEl>
                                          <p:spTgt spid="2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1" name="Shape 281"/>
        <p:cNvGrpSpPr/>
        <p:nvPr/>
      </p:nvGrpSpPr>
      <p:grpSpPr>
        <a:xfrm>
          <a:off x="0" y="0"/>
          <a:ext cx="0" cy="0"/>
          <a:chOff x="0" y="0"/>
          <a:chExt cx="0" cy="0"/>
        </a:xfrm>
      </p:grpSpPr>
      <p:sp>
        <p:nvSpPr>
          <p:cNvPr id="282" name="Shape 282"/>
          <p:cNvSpPr/>
          <p:nvPr/>
        </p:nvSpPr>
        <p:spPr>
          <a:xfrm>
            <a:off x="1078523" y="176728"/>
            <a:ext cx="9716762" cy="1300379"/>
          </a:xfrm>
          <a:prstGeom prst="rect">
            <a:avLst/>
          </a:prstGeom>
          <a:solidFill>
            <a:srgbClr val="F4B081"/>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83" name="Shape 283"/>
          <p:cNvSpPr/>
          <p:nvPr/>
        </p:nvSpPr>
        <p:spPr>
          <a:xfrm>
            <a:off x="444137" y="1933302"/>
            <a:ext cx="11390811" cy="4702626"/>
          </a:xfrm>
          <a:prstGeom prst="rect">
            <a:avLst/>
          </a:prstGeom>
          <a:solidFill>
            <a:srgbClr val="FFFF00"/>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84" name="Shape 284"/>
          <p:cNvSpPr/>
          <p:nvPr/>
        </p:nvSpPr>
        <p:spPr>
          <a:xfrm>
            <a:off x="1338246" y="264782"/>
            <a:ext cx="9197313" cy="754694"/>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000">
                <a:solidFill>
                  <a:schemeClr val="dk1"/>
                </a:solidFill>
                <a:latin typeface="Calibri"/>
                <a:ea typeface="Calibri"/>
                <a:cs typeface="Calibri"/>
                <a:sym typeface="Calibri"/>
              </a:rPr>
              <a:t>س2- عدد مبادئ التعلم مع ذكر مثال دال لكل مبدأ؟</a:t>
            </a:r>
          </a:p>
        </p:txBody>
      </p:sp>
      <p:sp>
        <p:nvSpPr>
          <p:cNvPr id="285" name="Shape 285"/>
          <p:cNvSpPr/>
          <p:nvPr/>
        </p:nvSpPr>
        <p:spPr>
          <a:xfrm>
            <a:off x="424377" y="3007342"/>
            <a:ext cx="11025052" cy="255454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002060"/>
                </a:solidFill>
                <a:latin typeface="Calibri"/>
                <a:ea typeface="Calibri"/>
                <a:cs typeface="Calibri"/>
                <a:sym typeface="Calibri"/>
              </a:rPr>
              <a:t>5- التعزيز:</a:t>
            </a:r>
          </a:p>
          <a:p>
            <a:pPr indent="0" lvl="0" marL="0" marR="0" rtl="1" algn="r">
              <a:spcBef>
                <a:spcPts val="0"/>
              </a:spcBef>
              <a:buSzPct val="25000"/>
              <a:buNone/>
            </a:pPr>
            <a:r>
              <a:rPr b="1" lang="ar-EG" sz="4000">
                <a:solidFill>
                  <a:schemeClr val="dk1"/>
                </a:solidFill>
                <a:latin typeface="Calibri"/>
                <a:ea typeface="Calibri"/>
                <a:cs typeface="Calibri"/>
                <a:sym typeface="Calibri"/>
              </a:rPr>
              <a:t>كما أن الدافع مهم في حدوث التعلم فكذلك تحقيق الرغبات ونيل الأغراض مهمة ثبات التعلم، نيل المكافأة (الثواب) يثبت التعلم ويشجع على تجدده واستمراره.</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5"/>
                                        </p:tgtEl>
                                        <p:attrNameLst>
                                          <p:attrName>style.visibility</p:attrName>
                                        </p:attrNameLst>
                                      </p:cBhvr>
                                      <p:to>
                                        <p:strVal val="visible"/>
                                      </p:to>
                                    </p:set>
                                    <p:animEffect filter="fade" transition="in">
                                      <p:cBhvr>
                                        <p:cTn dur="456"/>
                                        <p:tgtEl>
                                          <p:spTgt spid="285"/>
                                        </p:tgtEl>
                                      </p:cBhvr>
                                    </p:animEffect>
                                  </p:childTnLst>
                                </p:cTn>
                              </p:par>
                              <p:par>
                                <p:cTn fill="hold" nodeType="withEffect" presetClass="entr" presetID="10" presetSubtype="0">
                                  <p:stCondLst>
                                    <p:cond delay="0"/>
                                  </p:stCondLst>
                                  <p:childTnLst>
                                    <p:set>
                                      <p:cBhvr>
                                        <p:cTn dur="1" fill="hold">
                                          <p:stCondLst>
                                            <p:cond delay="0"/>
                                          </p:stCondLst>
                                        </p:cTn>
                                        <p:tgtEl>
                                          <p:spTgt spid="283"/>
                                        </p:tgtEl>
                                        <p:attrNameLst>
                                          <p:attrName>style.visibility</p:attrName>
                                        </p:attrNameLst>
                                      </p:cBhvr>
                                      <p:to>
                                        <p:strVal val="visible"/>
                                      </p:to>
                                    </p:set>
                                    <p:animEffect filter="fade" transition="in">
                                      <p:cBhvr>
                                        <p:cTn dur="456"/>
                                        <p:tgtEl>
                                          <p:spTgt spid="2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9" name="Shape 289"/>
        <p:cNvGrpSpPr/>
        <p:nvPr/>
      </p:nvGrpSpPr>
      <p:grpSpPr>
        <a:xfrm>
          <a:off x="0" y="0"/>
          <a:ext cx="0" cy="0"/>
          <a:chOff x="0" y="0"/>
          <a:chExt cx="0" cy="0"/>
        </a:xfrm>
      </p:grpSpPr>
      <p:sp>
        <p:nvSpPr>
          <p:cNvPr id="290" name="Shape 290"/>
          <p:cNvSpPr/>
          <p:nvPr/>
        </p:nvSpPr>
        <p:spPr>
          <a:xfrm>
            <a:off x="1078523" y="176728"/>
            <a:ext cx="9716762" cy="1300379"/>
          </a:xfrm>
          <a:prstGeom prst="rect">
            <a:avLst/>
          </a:prstGeom>
          <a:solidFill>
            <a:srgbClr val="F4B081"/>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91" name="Shape 291"/>
          <p:cNvSpPr/>
          <p:nvPr/>
        </p:nvSpPr>
        <p:spPr>
          <a:xfrm>
            <a:off x="1078523" y="1716833"/>
            <a:ext cx="10338413" cy="4919098"/>
          </a:xfrm>
          <a:prstGeom prst="rect">
            <a:avLst/>
          </a:prstGeom>
          <a:solidFill>
            <a:srgbClr val="FFFF00"/>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92" name="Shape 292"/>
          <p:cNvSpPr/>
          <p:nvPr/>
        </p:nvSpPr>
        <p:spPr>
          <a:xfrm>
            <a:off x="1336591" y="416452"/>
            <a:ext cx="9197313" cy="820930"/>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400">
                <a:solidFill>
                  <a:schemeClr val="dk1"/>
                </a:solidFill>
                <a:latin typeface="Calibri"/>
                <a:ea typeface="Calibri"/>
                <a:cs typeface="Calibri"/>
                <a:sym typeface="Calibri"/>
              </a:rPr>
              <a:t>س3- قارن بين تطبيقات نظريات التعلم الثلاث؟</a:t>
            </a:r>
          </a:p>
        </p:txBody>
      </p:sp>
      <p:sp>
        <p:nvSpPr>
          <p:cNvPr id="293" name="Shape 293"/>
          <p:cNvSpPr/>
          <p:nvPr/>
        </p:nvSpPr>
        <p:spPr>
          <a:xfrm>
            <a:off x="4331646" y="2143453"/>
            <a:ext cx="7085289" cy="707886"/>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000">
                <a:solidFill>
                  <a:srgbClr val="006600"/>
                </a:solidFill>
                <a:latin typeface="Calibri"/>
                <a:ea typeface="Calibri"/>
                <a:cs typeface="Calibri"/>
                <a:sym typeface="Calibri"/>
              </a:rPr>
              <a:t>التطبيقات التربوية لنظرية التعلم الشرطي</a:t>
            </a:r>
          </a:p>
        </p:txBody>
      </p:sp>
      <p:sp>
        <p:nvSpPr>
          <p:cNvPr id="294" name="Shape 294"/>
          <p:cNvSpPr/>
          <p:nvPr/>
        </p:nvSpPr>
        <p:spPr>
          <a:xfrm>
            <a:off x="1336591" y="3774139"/>
            <a:ext cx="9766837" cy="193899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dk1"/>
                </a:solidFill>
                <a:latin typeface="Calibri"/>
                <a:ea typeface="Calibri"/>
                <a:cs typeface="Calibri"/>
                <a:sym typeface="Calibri"/>
              </a:rPr>
              <a:t>1- كثير من أساليب السلوك والعادات والمهارات تعتمد على مبدأ الاقتران والاشتراط، مثل الاقتران الزمني أثناء ترويض الحيوانات في السيرك.</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500"/>
                                        <p:tgtEl>
                                          <p:spTgt spid="292"/>
                                        </p:tgtEl>
                                      </p:cBhvr>
                                    </p:animEffect>
                                  </p:childTnLst>
                                </p:cTn>
                              </p:par>
                              <p:par>
                                <p:cTn fill="hold" nodeType="with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500"/>
                                        <p:tgtEl>
                                          <p:spTgt spid="2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3"/>
                                        </p:tgtEl>
                                        <p:attrNameLst>
                                          <p:attrName>style.visibility</p:attrName>
                                        </p:attrNameLst>
                                      </p:cBhvr>
                                      <p:to>
                                        <p:strVal val="visible"/>
                                      </p:to>
                                    </p:set>
                                    <p:animEffect filter="fade" transition="in">
                                      <p:cBhvr>
                                        <p:cTn dur="456"/>
                                        <p:tgtEl>
                                          <p:spTgt spid="293"/>
                                        </p:tgtEl>
                                      </p:cBhvr>
                                    </p:animEffect>
                                  </p:childTnLst>
                                </p:cTn>
                              </p:par>
                              <p:par>
                                <p:cTn fill="hold" nodeType="withEffect" presetClass="entr" presetID="10" presetSubtype="0">
                                  <p:stCondLst>
                                    <p:cond delay="0"/>
                                  </p:stCondLst>
                                  <p:childTnLst>
                                    <p:set>
                                      <p:cBhvr>
                                        <p:cTn dur="1" fill="hold">
                                          <p:stCondLst>
                                            <p:cond delay="0"/>
                                          </p:stCondLst>
                                        </p:cTn>
                                        <p:tgtEl>
                                          <p:spTgt spid="291"/>
                                        </p:tgtEl>
                                        <p:attrNameLst>
                                          <p:attrName>style.visibility</p:attrName>
                                        </p:attrNameLst>
                                      </p:cBhvr>
                                      <p:to>
                                        <p:strVal val="visible"/>
                                      </p:to>
                                    </p:set>
                                    <p:animEffect filter="fade" transition="in">
                                      <p:cBhvr>
                                        <p:cTn dur="456"/>
                                        <p:tgtEl>
                                          <p:spTgt spid="2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4"/>
                                        </p:tgtEl>
                                        <p:attrNameLst>
                                          <p:attrName>style.visibility</p:attrName>
                                        </p:attrNameLst>
                                      </p:cBhvr>
                                      <p:to>
                                        <p:strVal val="visible"/>
                                      </p:to>
                                    </p:set>
                                    <p:animEffect filter="fade" transition="in">
                                      <p:cBhvr>
                                        <p:cTn dur="1000"/>
                                        <p:tgtEl>
                                          <p:spTgt spid="2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8" name="Shape 298"/>
        <p:cNvGrpSpPr/>
        <p:nvPr/>
      </p:nvGrpSpPr>
      <p:grpSpPr>
        <a:xfrm>
          <a:off x="0" y="0"/>
          <a:ext cx="0" cy="0"/>
          <a:chOff x="0" y="0"/>
          <a:chExt cx="0" cy="0"/>
        </a:xfrm>
      </p:grpSpPr>
      <p:sp>
        <p:nvSpPr>
          <p:cNvPr id="299" name="Shape 299"/>
          <p:cNvSpPr/>
          <p:nvPr/>
        </p:nvSpPr>
        <p:spPr>
          <a:xfrm>
            <a:off x="1078523" y="176728"/>
            <a:ext cx="9716762" cy="1300379"/>
          </a:xfrm>
          <a:prstGeom prst="rect">
            <a:avLst/>
          </a:prstGeom>
          <a:solidFill>
            <a:srgbClr val="F4B081"/>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00" name="Shape 300"/>
          <p:cNvSpPr/>
          <p:nvPr/>
        </p:nvSpPr>
        <p:spPr>
          <a:xfrm>
            <a:off x="1078523" y="1716833"/>
            <a:ext cx="10338413" cy="4919098"/>
          </a:xfrm>
          <a:prstGeom prst="rect">
            <a:avLst/>
          </a:prstGeom>
          <a:solidFill>
            <a:srgbClr val="FFFF00"/>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01" name="Shape 301"/>
          <p:cNvSpPr/>
          <p:nvPr/>
        </p:nvSpPr>
        <p:spPr>
          <a:xfrm>
            <a:off x="1336591" y="416452"/>
            <a:ext cx="9197313" cy="820930"/>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400">
                <a:solidFill>
                  <a:schemeClr val="dk1"/>
                </a:solidFill>
                <a:latin typeface="Calibri"/>
                <a:ea typeface="Calibri"/>
                <a:cs typeface="Calibri"/>
                <a:sym typeface="Calibri"/>
              </a:rPr>
              <a:t>س3- قارن بين تطبيقات نظريات التعلم الثلاث؟</a:t>
            </a:r>
          </a:p>
        </p:txBody>
      </p:sp>
      <p:sp>
        <p:nvSpPr>
          <p:cNvPr id="302" name="Shape 302"/>
          <p:cNvSpPr/>
          <p:nvPr/>
        </p:nvSpPr>
        <p:spPr>
          <a:xfrm>
            <a:off x="4331646" y="2143453"/>
            <a:ext cx="7085289" cy="707886"/>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000">
                <a:solidFill>
                  <a:srgbClr val="006600"/>
                </a:solidFill>
                <a:latin typeface="Calibri"/>
                <a:ea typeface="Calibri"/>
                <a:cs typeface="Calibri"/>
                <a:sym typeface="Calibri"/>
              </a:rPr>
              <a:t>التطبيقات التربوية لنظرية التعلم الشرطي</a:t>
            </a:r>
          </a:p>
        </p:txBody>
      </p:sp>
      <p:sp>
        <p:nvSpPr>
          <p:cNvPr id="303" name="Shape 303"/>
          <p:cNvSpPr/>
          <p:nvPr/>
        </p:nvSpPr>
        <p:spPr>
          <a:xfrm>
            <a:off x="1364311" y="3277960"/>
            <a:ext cx="9766837" cy="3170098"/>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dk1"/>
                </a:solidFill>
                <a:latin typeface="Calibri"/>
                <a:ea typeface="Calibri"/>
                <a:cs typeface="Calibri"/>
                <a:sym typeface="Calibri"/>
              </a:rPr>
              <a:t>2- تعتبر عملية التعميم والتمييز من العمليات الهامة التي يمكن الاستفادة منها في تفسير كثير من مظاهر التعلم الإنساني </a:t>
            </a:r>
            <a:r>
              <a:rPr b="1" lang="ar-EG" sz="4000">
                <a:solidFill>
                  <a:srgbClr val="C00000"/>
                </a:solidFill>
                <a:latin typeface="Calibri"/>
                <a:ea typeface="Calibri"/>
                <a:cs typeface="Calibri"/>
                <a:sym typeface="Calibri"/>
              </a:rPr>
              <a:t>مثال:</a:t>
            </a:r>
            <a:r>
              <a:rPr b="1" lang="ar-EG" sz="4000">
                <a:solidFill>
                  <a:schemeClr val="dk1"/>
                </a:solidFill>
                <a:latin typeface="Calibri"/>
                <a:ea typeface="Calibri"/>
                <a:cs typeface="Calibri"/>
                <a:sym typeface="Calibri"/>
              </a:rPr>
              <a:t> عندما يطلب من الطفل بأن يضع دائرة بين الصور المتشابهة </a:t>
            </a:r>
            <a:r>
              <a:rPr b="1" lang="ar-EG" sz="4000">
                <a:solidFill>
                  <a:srgbClr val="000099"/>
                </a:solidFill>
                <a:latin typeface="Calibri"/>
                <a:ea typeface="Calibri"/>
                <a:cs typeface="Calibri"/>
                <a:sym typeface="Calibri"/>
              </a:rPr>
              <a:t>(تعميم) </a:t>
            </a:r>
            <a:r>
              <a:rPr b="1" lang="ar-EG" sz="4000">
                <a:solidFill>
                  <a:schemeClr val="dk1"/>
                </a:solidFill>
                <a:latin typeface="Calibri"/>
                <a:ea typeface="Calibri"/>
                <a:cs typeface="Calibri"/>
                <a:sym typeface="Calibri"/>
              </a:rPr>
              <a:t>وأن يضع دائرة على الأشكال المختلفة عن مجموعة الصور </a:t>
            </a:r>
            <a:r>
              <a:rPr b="1" lang="ar-EG" sz="4000">
                <a:solidFill>
                  <a:srgbClr val="000099"/>
                </a:solidFill>
                <a:latin typeface="Calibri"/>
                <a:ea typeface="Calibri"/>
                <a:cs typeface="Calibri"/>
                <a:sym typeface="Calibri"/>
              </a:rPr>
              <a:t>(تمييز).</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3"/>
                                        </p:tgtEl>
                                        <p:attrNameLst>
                                          <p:attrName>style.visibility</p:attrName>
                                        </p:attrNameLst>
                                      </p:cBhvr>
                                      <p:to>
                                        <p:strVal val="visible"/>
                                      </p:to>
                                    </p:set>
                                    <p:animEffect filter="fade" transition="in">
                                      <p:cBhvr>
                                        <p:cTn dur="1000"/>
                                        <p:tgtEl>
                                          <p:spTgt spid="3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7" name="Shape 307"/>
        <p:cNvGrpSpPr/>
        <p:nvPr/>
      </p:nvGrpSpPr>
      <p:grpSpPr>
        <a:xfrm>
          <a:off x="0" y="0"/>
          <a:ext cx="0" cy="0"/>
          <a:chOff x="0" y="0"/>
          <a:chExt cx="0" cy="0"/>
        </a:xfrm>
      </p:grpSpPr>
      <p:sp>
        <p:nvSpPr>
          <p:cNvPr id="308" name="Shape 308"/>
          <p:cNvSpPr/>
          <p:nvPr/>
        </p:nvSpPr>
        <p:spPr>
          <a:xfrm>
            <a:off x="1078523" y="176728"/>
            <a:ext cx="9716762" cy="1300379"/>
          </a:xfrm>
          <a:prstGeom prst="rect">
            <a:avLst/>
          </a:prstGeom>
          <a:solidFill>
            <a:srgbClr val="F4B081"/>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09" name="Shape 309"/>
          <p:cNvSpPr/>
          <p:nvPr/>
        </p:nvSpPr>
        <p:spPr>
          <a:xfrm>
            <a:off x="1078523" y="1716833"/>
            <a:ext cx="10338413" cy="4919098"/>
          </a:xfrm>
          <a:prstGeom prst="rect">
            <a:avLst/>
          </a:prstGeom>
          <a:solidFill>
            <a:srgbClr val="FFFF00"/>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10" name="Shape 310"/>
          <p:cNvSpPr/>
          <p:nvPr/>
        </p:nvSpPr>
        <p:spPr>
          <a:xfrm>
            <a:off x="1336591" y="416452"/>
            <a:ext cx="9197313" cy="820930"/>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400">
                <a:solidFill>
                  <a:schemeClr val="dk1"/>
                </a:solidFill>
                <a:latin typeface="Calibri"/>
                <a:ea typeface="Calibri"/>
                <a:cs typeface="Calibri"/>
                <a:sym typeface="Calibri"/>
              </a:rPr>
              <a:t>س3- قارن بين تطبيقات نظريات التعلم الثلاث؟</a:t>
            </a:r>
          </a:p>
        </p:txBody>
      </p:sp>
      <p:sp>
        <p:nvSpPr>
          <p:cNvPr id="311" name="Shape 311"/>
          <p:cNvSpPr/>
          <p:nvPr/>
        </p:nvSpPr>
        <p:spPr>
          <a:xfrm>
            <a:off x="4331646" y="2143453"/>
            <a:ext cx="7085289" cy="707886"/>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000">
                <a:solidFill>
                  <a:srgbClr val="006600"/>
                </a:solidFill>
                <a:latin typeface="Calibri"/>
                <a:ea typeface="Calibri"/>
                <a:cs typeface="Calibri"/>
                <a:sym typeface="Calibri"/>
              </a:rPr>
              <a:t>التطبيقات التربوية لنظرية التعلم الشرطي</a:t>
            </a:r>
          </a:p>
        </p:txBody>
      </p:sp>
      <p:sp>
        <p:nvSpPr>
          <p:cNvPr id="312" name="Shape 312"/>
          <p:cNvSpPr/>
          <p:nvPr/>
        </p:nvSpPr>
        <p:spPr>
          <a:xfrm>
            <a:off x="1364311" y="3277960"/>
            <a:ext cx="9766837" cy="255454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dk1"/>
                </a:solidFill>
                <a:latin typeface="Calibri"/>
                <a:ea typeface="Calibri"/>
                <a:cs typeface="Calibri"/>
                <a:sym typeface="Calibri"/>
              </a:rPr>
              <a:t>3- دور التعزيز والتشجيع -في إكساب التلاميذ المعلومات والمهارات المطلوبة</a:t>
            </a:r>
            <a:r>
              <a:rPr b="1" lang="ar-EG" sz="4000">
                <a:solidFill>
                  <a:srgbClr val="000099"/>
                </a:solidFill>
                <a:latin typeface="Calibri"/>
                <a:ea typeface="Calibri"/>
                <a:cs typeface="Calibri"/>
                <a:sym typeface="Calibri"/>
              </a:rPr>
              <a:t>. قانون الأثر: </a:t>
            </a:r>
            <a:r>
              <a:rPr b="1" lang="ar-EG" sz="4000">
                <a:solidFill>
                  <a:schemeClr val="dk1"/>
                </a:solidFill>
                <a:latin typeface="Calibri"/>
                <a:ea typeface="Calibri"/>
                <a:cs typeface="Calibri"/>
                <a:sym typeface="Calibri"/>
              </a:rPr>
              <a:t>حيث احتمال حدوث التعلم تحت تأثير الأثر الطيب كالمدح والتقدير أكبر بكثير من احتمال حدوت التعلم تحت تأثير العقاب.</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2"/>
                                        </p:tgtEl>
                                        <p:attrNameLst>
                                          <p:attrName>style.visibility</p:attrName>
                                        </p:attrNameLst>
                                      </p:cBhvr>
                                      <p:to>
                                        <p:strVal val="visible"/>
                                      </p:to>
                                    </p:set>
                                    <p:animEffect filter="fade" transition="in">
                                      <p:cBhvr>
                                        <p:cTn dur="1000"/>
                                        <p:tgtEl>
                                          <p:spTgt spid="3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8" name="Shape 98"/>
        <p:cNvGrpSpPr/>
        <p:nvPr/>
      </p:nvGrpSpPr>
      <p:grpSpPr>
        <a:xfrm>
          <a:off x="0" y="0"/>
          <a:ext cx="0" cy="0"/>
          <a:chOff x="0" y="0"/>
          <a:chExt cx="0" cy="0"/>
        </a:xfrm>
      </p:grpSpPr>
      <p:sp>
        <p:nvSpPr>
          <p:cNvPr id="99" name="Shape 99"/>
          <p:cNvSpPr/>
          <p:nvPr/>
        </p:nvSpPr>
        <p:spPr>
          <a:xfrm>
            <a:off x="1465386" y="1031630"/>
            <a:ext cx="9366738" cy="4686997"/>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00" name="Shape 100"/>
          <p:cNvSpPr/>
          <p:nvPr/>
        </p:nvSpPr>
        <p:spPr>
          <a:xfrm>
            <a:off x="3012952" y="1503574"/>
            <a:ext cx="5873037" cy="1754325"/>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5400">
                <a:solidFill>
                  <a:srgbClr val="002060"/>
                </a:solidFill>
                <a:latin typeface="Calibri"/>
                <a:ea typeface="Calibri"/>
                <a:cs typeface="Calibri"/>
                <a:sym typeface="Calibri"/>
              </a:rPr>
              <a:t>التطبيقات التربوية لنظرية التعلم بالمحاولة والخطأ</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0"/>
                                        </p:tgtEl>
                                        <p:attrNameLst>
                                          <p:attrName>style.visibility</p:attrName>
                                        </p:attrNameLst>
                                      </p:cBhvr>
                                      <p:to>
                                        <p:strVal val="visible"/>
                                      </p:to>
                                    </p:set>
                                    <p:animEffect filter="fade" transition="in">
                                      <p:cBhvr>
                                        <p:cTn dur="500"/>
                                        <p:tgtEl>
                                          <p:spTgt spid="100"/>
                                        </p:tgtEl>
                                      </p:cBhvr>
                                    </p:animEffect>
                                  </p:childTnLst>
                                </p:cTn>
                              </p:par>
                              <p:par>
                                <p:cTn fill="hold" nodeType="withEffect" presetClass="entr" presetID="10" presetSubtype="0">
                                  <p:stCondLst>
                                    <p:cond delay="0"/>
                                  </p:stCondLst>
                                  <p:childTnLst>
                                    <p:set>
                                      <p:cBhvr>
                                        <p:cTn dur="1" fill="hold">
                                          <p:stCondLst>
                                            <p:cond delay="0"/>
                                          </p:stCondLst>
                                        </p:cTn>
                                        <p:tgtEl>
                                          <p:spTgt spid="99"/>
                                        </p:tgtEl>
                                        <p:attrNameLst>
                                          <p:attrName>style.visibility</p:attrName>
                                        </p:attrNameLst>
                                      </p:cBhvr>
                                      <p:to>
                                        <p:strVal val="visible"/>
                                      </p:to>
                                    </p:set>
                                    <p:animEffect filter="fade" transition="in">
                                      <p:cBhvr>
                                        <p:cTn dur="500"/>
                                        <p:tgtEl>
                                          <p:spTgt spid="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6" name="Shape 316"/>
        <p:cNvGrpSpPr/>
        <p:nvPr/>
      </p:nvGrpSpPr>
      <p:grpSpPr>
        <a:xfrm>
          <a:off x="0" y="0"/>
          <a:ext cx="0" cy="0"/>
          <a:chOff x="0" y="0"/>
          <a:chExt cx="0" cy="0"/>
        </a:xfrm>
      </p:grpSpPr>
      <p:sp>
        <p:nvSpPr>
          <p:cNvPr id="317" name="Shape 317"/>
          <p:cNvSpPr/>
          <p:nvPr/>
        </p:nvSpPr>
        <p:spPr>
          <a:xfrm>
            <a:off x="1078523" y="176728"/>
            <a:ext cx="9716762" cy="1300379"/>
          </a:xfrm>
          <a:prstGeom prst="rect">
            <a:avLst/>
          </a:prstGeom>
          <a:solidFill>
            <a:srgbClr val="F4B081"/>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18" name="Shape 318"/>
          <p:cNvSpPr/>
          <p:nvPr/>
        </p:nvSpPr>
        <p:spPr>
          <a:xfrm>
            <a:off x="1078523" y="1716833"/>
            <a:ext cx="10338413" cy="4919098"/>
          </a:xfrm>
          <a:prstGeom prst="rect">
            <a:avLst/>
          </a:prstGeom>
          <a:solidFill>
            <a:srgbClr val="FFFF00"/>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19" name="Shape 319"/>
          <p:cNvSpPr/>
          <p:nvPr/>
        </p:nvSpPr>
        <p:spPr>
          <a:xfrm>
            <a:off x="1336591" y="416452"/>
            <a:ext cx="9197313" cy="820930"/>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400">
                <a:solidFill>
                  <a:schemeClr val="dk1"/>
                </a:solidFill>
                <a:latin typeface="Calibri"/>
                <a:ea typeface="Calibri"/>
                <a:cs typeface="Calibri"/>
                <a:sym typeface="Calibri"/>
              </a:rPr>
              <a:t>س3- قارن بين تطبيقات نظريات التعلم الثلاث؟</a:t>
            </a:r>
          </a:p>
        </p:txBody>
      </p:sp>
      <p:sp>
        <p:nvSpPr>
          <p:cNvPr id="320" name="Shape 320"/>
          <p:cNvSpPr/>
          <p:nvPr/>
        </p:nvSpPr>
        <p:spPr>
          <a:xfrm>
            <a:off x="2194559" y="2143453"/>
            <a:ext cx="9222377" cy="707886"/>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000">
                <a:solidFill>
                  <a:srgbClr val="006600"/>
                </a:solidFill>
                <a:latin typeface="Calibri"/>
                <a:ea typeface="Calibri"/>
                <a:cs typeface="Calibri"/>
                <a:sym typeface="Calibri"/>
              </a:rPr>
              <a:t>التطبيقات التربوية لنظرية التعلم بالمحاولة والخطأ</a:t>
            </a:r>
          </a:p>
        </p:txBody>
      </p:sp>
      <p:sp>
        <p:nvSpPr>
          <p:cNvPr id="321" name="Shape 321"/>
          <p:cNvSpPr/>
          <p:nvPr/>
        </p:nvSpPr>
        <p:spPr>
          <a:xfrm>
            <a:off x="1336590" y="2990555"/>
            <a:ext cx="9766837"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dk1"/>
                </a:solidFill>
                <a:latin typeface="Calibri"/>
                <a:ea typeface="Calibri"/>
                <a:cs typeface="Calibri"/>
                <a:sym typeface="Calibri"/>
              </a:rPr>
              <a:t>1- التدرج من السهولة إلى الصعوبة.</a:t>
            </a:r>
          </a:p>
        </p:txBody>
      </p:sp>
      <p:sp>
        <p:nvSpPr>
          <p:cNvPr id="322" name="Shape 322"/>
          <p:cNvSpPr/>
          <p:nvPr/>
        </p:nvSpPr>
        <p:spPr>
          <a:xfrm>
            <a:off x="1364311" y="3913237"/>
            <a:ext cx="9766837" cy="255454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dk1"/>
                </a:solidFill>
                <a:latin typeface="Calibri"/>
                <a:ea typeface="Calibri"/>
                <a:cs typeface="Calibri"/>
                <a:sym typeface="Calibri"/>
              </a:rPr>
              <a:t>2- إعطاء الفرصة للمتعلم بالمحاولة والخطأ في حل المشكلات بنفسه والوصول للهدف وتحقيق التعلم بنفسه، فالتعلم الذي يتم عن طريق تناقص الأخطاء يكون أكثر ثبوتا ووضوحاً.</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20"/>
                                        </p:tgtEl>
                                        <p:attrNameLst>
                                          <p:attrName>style.visibility</p:attrName>
                                        </p:attrNameLst>
                                      </p:cBhvr>
                                      <p:to>
                                        <p:strVal val="visible"/>
                                      </p:to>
                                    </p:set>
                                    <p:animEffect filter="fade" transition="in">
                                      <p:cBhvr>
                                        <p:cTn dur="456"/>
                                        <p:tgtEl>
                                          <p:spTgt spid="320"/>
                                        </p:tgtEl>
                                      </p:cBhvr>
                                    </p:animEffect>
                                  </p:childTnLst>
                                </p:cTn>
                              </p:par>
                              <p:par>
                                <p:cTn fill="hold" nodeType="with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456"/>
                                        <p:tgtEl>
                                          <p:spTgt spid="31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1"/>
                                        </p:tgtEl>
                                        <p:attrNameLst>
                                          <p:attrName>style.visibility</p:attrName>
                                        </p:attrNameLst>
                                      </p:cBhvr>
                                      <p:to>
                                        <p:strVal val="visible"/>
                                      </p:to>
                                    </p:set>
                                    <p:animEffect filter="fade" transition="in">
                                      <p:cBhvr>
                                        <p:cTn dur="1000"/>
                                        <p:tgtEl>
                                          <p:spTgt spid="3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2"/>
                                        </p:tgtEl>
                                        <p:attrNameLst>
                                          <p:attrName>style.visibility</p:attrName>
                                        </p:attrNameLst>
                                      </p:cBhvr>
                                      <p:to>
                                        <p:strVal val="visible"/>
                                      </p:to>
                                    </p:set>
                                    <p:animEffect filter="fade" transition="in">
                                      <p:cBhvr>
                                        <p:cTn dur="1000"/>
                                        <p:tgtEl>
                                          <p:spTgt spid="3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6" name="Shape 326"/>
        <p:cNvGrpSpPr/>
        <p:nvPr/>
      </p:nvGrpSpPr>
      <p:grpSpPr>
        <a:xfrm>
          <a:off x="0" y="0"/>
          <a:ext cx="0" cy="0"/>
          <a:chOff x="0" y="0"/>
          <a:chExt cx="0" cy="0"/>
        </a:xfrm>
      </p:grpSpPr>
      <p:sp>
        <p:nvSpPr>
          <p:cNvPr id="327" name="Shape 327"/>
          <p:cNvSpPr/>
          <p:nvPr/>
        </p:nvSpPr>
        <p:spPr>
          <a:xfrm>
            <a:off x="1078523" y="176728"/>
            <a:ext cx="9716762" cy="1300379"/>
          </a:xfrm>
          <a:prstGeom prst="rect">
            <a:avLst/>
          </a:prstGeom>
          <a:solidFill>
            <a:srgbClr val="F4B081"/>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28" name="Shape 328"/>
          <p:cNvSpPr/>
          <p:nvPr/>
        </p:nvSpPr>
        <p:spPr>
          <a:xfrm>
            <a:off x="1078523" y="1716833"/>
            <a:ext cx="10338413" cy="4919098"/>
          </a:xfrm>
          <a:prstGeom prst="rect">
            <a:avLst/>
          </a:prstGeom>
          <a:solidFill>
            <a:srgbClr val="FFFF00"/>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29" name="Shape 329"/>
          <p:cNvSpPr/>
          <p:nvPr/>
        </p:nvSpPr>
        <p:spPr>
          <a:xfrm>
            <a:off x="1336591" y="416452"/>
            <a:ext cx="9197313" cy="820930"/>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400">
                <a:solidFill>
                  <a:schemeClr val="dk1"/>
                </a:solidFill>
                <a:latin typeface="Calibri"/>
                <a:ea typeface="Calibri"/>
                <a:cs typeface="Calibri"/>
                <a:sym typeface="Calibri"/>
              </a:rPr>
              <a:t>س3- قارن بين تطبيقات نظريات التعلم الثلاث؟</a:t>
            </a:r>
          </a:p>
        </p:txBody>
      </p:sp>
      <p:sp>
        <p:nvSpPr>
          <p:cNvPr id="330" name="Shape 330"/>
          <p:cNvSpPr/>
          <p:nvPr/>
        </p:nvSpPr>
        <p:spPr>
          <a:xfrm>
            <a:off x="2194559" y="2143453"/>
            <a:ext cx="9222377" cy="707886"/>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000">
                <a:solidFill>
                  <a:srgbClr val="006600"/>
                </a:solidFill>
                <a:latin typeface="Calibri"/>
                <a:ea typeface="Calibri"/>
                <a:cs typeface="Calibri"/>
                <a:sym typeface="Calibri"/>
              </a:rPr>
              <a:t>التطبيقات التربوية لنظرية التعلم بالمحاولة والخطأ</a:t>
            </a:r>
          </a:p>
        </p:txBody>
      </p:sp>
      <p:sp>
        <p:nvSpPr>
          <p:cNvPr id="331" name="Shape 331"/>
          <p:cNvSpPr/>
          <p:nvPr/>
        </p:nvSpPr>
        <p:spPr>
          <a:xfrm>
            <a:off x="1336590" y="2990555"/>
            <a:ext cx="9766837" cy="132343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dk1"/>
                </a:solidFill>
                <a:latin typeface="Calibri"/>
                <a:ea typeface="Calibri"/>
                <a:cs typeface="Calibri"/>
                <a:sym typeface="Calibri"/>
              </a:rPr>
              <a:t>3- التركيز على التعلم القائم على الأداء لأنه أكثر فاعلية في الحقل التربوي بدلا من التعلم القائم على الإلقاء.</a:t>
            </a:r>
          </a:p>
        </p:txBody>
      </p:sp>
      <p:sp>
        <p:nvSpPr>
          <p:cNvPr id="332" name="Shape 332"/>
          <p:cNvSpPr/>
          <p:nvPr/>
        </p:nvSpPr>
        <p:spPr>
          <a:xfrm>
            <a:off x="1336588" y="4925994"/>
            <a:ext cx="9766837" cy="132343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dk1"/>
                </a:solidFill>
                <a:latin typeface="Calibri"/>
                <a:ea typeface="Calibri"/>
                <a:cs typeface="Calibri"/>
                <a:sym typeface="Calibri"/>
              </a:rPr>
              <a:t>4- يمكن استخدام التعلم بالمحاولة والخطأ في مختلف مجالات الحياة الأسرية والتربوية والإدارية.</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456"/>
                                        <p:tgtEl>
                                          <p:spTgt spid="330"/>
                                        </p:tgtEl>
                                      </p:cBhvr>
                                    </p:animEffect>
                                  </p:childTnLst>
                                </p:cTn>
                              </p:par>
                              <p:par>
                                <p:cTn fill="hold" nodeType="withEffect" presetClass="entr" presetID="10" presetSubtype="0">
                                  <p:stCondLst>
                                    <p:cond delay="0"/>
                                  </p:stCondLst>
                                  <p:childTnLst>
                                    <p:set>
                                      <p:cBhvr>
                                        <p:cTn dur="1" fill="hold">
                                          <p:stCondLst>
                                            <p:cond delay="0"/>
                                          </p:stCondLst>
                                        </p:cTn>
                                        <p:tgtEl>
                                          <p:spTgt spid="328"/>
                                        </p:tgtEl>
                                        <p:attrNameLst>
                                          <p:attrName>style.visibility</p:attrName>
                                        </p:attrNameLst>
                                      </p:cBhvr>
                                      <p:to>
                                        <p:strVal val="visible"/>
                                      </p:to>
                                    </p:set>
                                    <p:animEffect filter="fade" transition="in">
                                      <p:cBhvr>
                                        <p:cTn dur="456"/>
                                        <p:tgtEl>
                                          <p:spTgt spid="3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1"/>
                                        </p:tgtEl>
                                        <p:attrNameLst>
                                          <p:attrName>style.visibility</p:attrName>
                                        </p:attrNameLst>
                                      </p:cBhvr>
                                      <p:to>
                                        <p:strVal val="visible"/>
                                      </p:to>
                                    </p:set>
                                    <p:animEffect filter="fade" transition="in">
                                      <p:cBhvr>
                                        <p:cTn dur="1000"/>
                                        <p:tgtEl>
                                          <p:spTgt spid="3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2"/>
                                        </p:tgtEl>
                                        <p:attrNameLst>
                                          <p:attrName>style.visibility</p:attrName>
                                        </p:attrNameLst>
                                      </p:cBhvr>
                                      <p:to>
                                        <p:strVal val="visible"/>
                                      </p:to>
                                    </p:set>
                                    <p:animEffect filter="fade" transition="in">
                                      <p:cBhvr>
                                        <p:cTn dur="1000"/>
                                        <p:tgtEl>
                                          <p:spTgt spid="3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6" name="Shape 336"/>
        <p:cNvGrpSpPr/>
        <p:nvPr/>
      </p:nvGrpSpPr>
      <p:grpSpPr>
        <a:xfrm>
          <a:off x="0" y="0"/>
          <a:ext cx="0" cy="0"/>
          <a:chOff x="0" y="0"/>
          <a:chExt cx="0" cy="0"/>
        </a:xfrm>
      </p:grpSpPr>
      <p:sp>
        <p:nvSpPr>
          <p:cNvPr id="337" name="Shape 337"/>
          <p:cNvSpPr/>
          <p:nvPr/>
        </p:nvSpPr>
        <p:spPr>
          <a:xfrm>
            <a:off x="1078523" y="176728"/>
            <a:ext cx="9716762" cy="1300379"/>
          </a:xfrm>
          <a:prstGeom prst="rect">
            <a:avLst/>
          </a:prstGeom>
          <a:solidFill>
            <a:srgbClr val="F4B081"/>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38" name="Shape 338"/>
          <p:cNvSpPr/>
          <p:nvPr/>
        </p:nvSpPr>
        <p:spPr>
          <a:xfrm>
            <a:off x="1078523" y="1716833"/>
            <a:ext cx="10338413" cy="4919098"/>
          </a:xfrm>
          <a:prstGeom prst="rect">
            <a:avLst/>
          </a:prstGeom>
          <a:solidFill>
            <a:srgbClr val="FFFF00"/>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39" name="Shape 339"/>
          <p:cNvSpPr/>
          <p:nvPr/>
        </p:nvSpPr>
        <p:spPr>
          <a:xfrm>
            <a:off x="1336591" y="416452"/>
            <a:ext cx="9197313" cy="820930"/>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400">
                <a:solidFill>
                  <a:schemeClr val="dk1"/>
                </a:solidFill>
                <a:latin typeface="Calibri"/>
                <a:ea typeface="Calibri"/>
                <a:cs typeface="Calibri"/>
                <a:sym typeface="Calibri"/>
              </a:rPr>
              <a:t>س3- قارن بين تطبيقات نظريات التعلم الثلاث؟</a:t>
            </a:r>
          </a:p>
        </p:txBody>
      </p:sp>
      <p:sp>
        <p:nvSpPr>
          <p:cNvPr id="340" name="Shape 340"/>
          <p:cNvSpPr/>
          <p:nvPr/>
        </p:nvSpPr>
        <p:spPr>
          <a:xfrm>
            <a:off x="2194559" y="2143453"/>
            <a:ext cx="9222377" cy="707886"/>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000">
                <a:solidFill>
                  <a:srgbClr val="006600"/>
                </a:solidFill>
                <a:latin typeface="Calibri"/>
                <a:ea typeface="Calibri"/>
                <a:cs typeface="Calibri"/>
                <a:sym typeface="Calibri"/>
              </a:rPr>
              <a:t>التطبيقات التربوية لنظرية التعلم بالمحاولة والخطأ</a:t>
            </a:r>
          </a:p>
        </p:txBody>
      </p:sp>
      <p:sp>
        <p:nvSpPr>
          <p:cNvPr id="341" name="Shape 341"/>
          <p:cNvSpPr/>
          <p:nvPr/>
        </p:nvSpPr>
        <p:spPr>
          <a:xfrm>
            <a:off x="1336587" y="2844431"/>
            <a:ext cx="9766837" cy="193899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dk1"/>
                </a:solidFill>
                <a:latin typeface="Calibri"/>
                <a:ea typeface="Calibri"/>
                <a:cs typeface="Calibri"/>
                <a:sym typeface="Calibri"/>
              </a:rPr>
              <a:t>5- يمكن الاستفادة من مبدأ انطفاء الاستجابة في إبطال العادات السيئة والسلوكيات غير المرغوبة التي تظهر عند التلاميذ أثناء القراءة والكتابة وغيرها.</a:t>
            </a:r>
          </a:p>
        </p:txBody>
      </p:sp>
      <p:sp>
        <p:nvSpPr>
          <p:cNvPr id="342" name="Shape 342"/>
          <p:cNvSpPr/>
          <p:nvPr/>
        </p:nvSpPr>
        <p:spPr>
          <a:xfrm>
            <a:off x="1336588" y="4925994"/>
            <a:ext cx="9766837" cy="132343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dk1"/>
                </a:solidFill>
                <a:latin typeface="Calibri"/>
                <a:ea typeface="Calibri"/>
                <a:cs typeface="Calibri"/>
                <a:sym typeface="Calibri"/>
              </a:rPr>
              <a:t>6- يمكن علاج الكثير من الاضطرابات السلوكية خاصة عند الأطفال باستخدام مثيرات شرطية سيارة.</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40"/>
                                        </p:tgtEl>
                                        <p:attrNameLst>
                                          <p:attrName>style.visibility</p:attrName>
                                        </p:attrNameLst>
                                      </p:cBhvr>
                                      <p:to>
                                        <p:strVal val="visible"/>
                                      </p:to>
                                    </p:set>
                                    <p:animEffect filter="fade" transition="in">
                                      <p:cBhvr>
                                        <p:cTn dur="456"/>
                                        <p:tgtEl>
                                          <p:spTgt spid="340"/>
                                        </p:tgtEl>
                                      </p:cBhvr>
                                    </p:animEffect>
                                  </p:childTnLst>
                                </p:cTn>
                              </p:par>
                              <p:par>
                                <p:cTn fill="hold" nodeType="withEffect" presetClass="entr" presetID="10" presetSubtype="0">
                                  <p:stCondLst>
                                    <p:cond delay="0"/>
                                  </p:stCondLst>
                                  <p:childTnLst>
                                    <p:set>
                                      <p:cBhvr>
                                        <p:cTn dur="1" fill="hold">
                                          <p:stCondLst>
                                            <p:cond delay="0"/>
                                          </p:stCondLst>
                                        </p:cTn>
                                        <p:tgtEl>
                                          <p:spTgt spid="338"/>
                                        </p:tgtEl>
                                        <p:attrNameLst>
                                          <p:attrName>style.visibility</p:attrName>
                                        </p:attrNameLst>
                                      </p:cBhvr>
                                      <p:to>
                                        <p:strVal val="visible"/>
                                      </p:to>
                                    </p:set>
                                    <p:animEffect filter="fade" transition="in">
                                      <p:cBhvr>
                                        <p:cTn dur="456"/>
                                        <p:tgtEl>
                                          <p:spTgt spid="3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1"/>
                                        </p:tgtEl>
                                        <p:attrNameLst>
                                          <p:attrName>style.visibility</p:attrName>
                                        </p:attrNameLst>
                                      </p:cBhvr>
                                      <p:to>
                                        <p:strVal val="visible"/>
                                      </p:to>
                                    </p:set>
                                    <p:animEffect filter="fade" transition="in">
                                      <p:cBhvr>
                                        <p:cTn dur="1000"/>
                                        <p:tgtEl>
                                          <p:spTgt spid="34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2"/>
                                        </p:tgtEl>
                                        <p:attrNameLst>
                                          <p:attrName>style.visibility</p:attrName>
                                        </p:attrNameLst>
                                      </p:cBhvr>
                                      <p:to>
                                        <p:strVal val="visible"/>
                                      </p:to>
                                    </p:set>
                                    <p:animEffect filter="fade" transition="in">
                                      <p:cBhvr>
                                        <p:cTn dur="1000"/>
                                        <p:tgtEl>
                                          <p:spTgt spid="3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6" name="Shape 346"/>
        <p:cNvGrpSpPr/>
        <p:nvPr/>
      </p:nvGrpSpPr>
      <p:grpSpPr>
        <a:xfrm>
          <a:off x="0" y="0"/>
          <a:ext cx="0" cy="0"/>
          <a:chOff x="0" y="0"/>
          <a:chExt cx="0" cy="0"/>
        </a:xfrm>
      </p:grpSpPr>
      <p:sp>
        <p:nvSpPr>
          <p:cNvPr id="347" name="Shape 347"/>
          <p:cNvSpPr/>
          <p:nvPr/>
        </p:nvSpPr>
        <p:spPr>
          <a:xfrm>
            <a:off x="1078523" y="176728"/>
            <a:ext cx="9716762" cy="1300379"/>
          </a:xfrm>
          <a:prstGeom prst="rect">
            <a:avLst/>
          </a:prstGeom>
          <a:solidFill>
            <a:srgbClr val="F4B081"/>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48" name="Shape 348"/>
          <p:cNvSpPr/>
          <p:nvPr/>
        </p:nvSpPr>
        <p:spPr>
          <a:xfrm>
            <a:off x="1078523" y="1716833"/>
            <a:ext cx="10338413" cy="4919098"/>
          </a:xfrm>
          <a:prstGeom prst="rect">
            <a:avLst/>
          </a:prstGeom>
          <a:solidFill>
            <a:srgbClr val="FFFF00"/>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49" name="Shape 349"/>
          <p:cNvSpPr/>
          <p:nvPr/>
        </p:nvSpPr>
        <p:spPr>
          <a:xfrm>
            <a:off x="1336591" y="416452"/>
            <a:ext cx="9197313" cy="820930"/>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400">
                <a:solidFill>
                  <a:schemeClr val="dk1"/>
                </a:solidFill>
                <a:latin typeface="Calibri"/>
                <a:ea typeface="Calibri"/>
                <a:cs typeface="Calibri"/>
                <a:sym typeface="Calibri"/>
              </a:rPr>
              <a:t>س3- قارن بين تطبيقات نظريات التعلم الثلاث؟</a:t>
            </a:r>
          </a:p>
        </p:txBody>
      </p:sp>
      <p:sp>
        <p:nvSpPr>
          <p:cNvPr id="350" name="Shape 350"/>
          <p:cNvSpPr/>
          <p:nvPr/>
        </p:nvSpPr>
        <p:spPr>
          <a:xfrm>
            <a:off x="3187336" y="2143453"/>
            <a:ext cx="8229600" cy="707886"/>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000">
                <a:solidFill>
                  <a:srgbClr val="006600"/>
                </a:solidFill>
                <a:latin typeface="Calibri"/>
                <a:ea typeface="Calibri"/>
                <a:cs typeface="Calibri"/>
                <a:sym typeface="Calibri"/>
              </a:rPr>
              <a:t>التطبيقات التربوية لنظرية التعلم بالاستبصار</a:t>
            </a:r>
          </a:p>
        </p:txBody>
      </p:sp>
      <p:sp>
        <p:nvSpPr>
          <p:cNvPr id="351" name="Shape 351"/>
          <p:cNvSpPr/>
          <p:nvPr/>
        </p:nvSpPr>
        <p:spPr>
          <a:xfrm>
            <a:off x="1336591" y="3591260"/>
            <a:ext cx="9766837" cy="255454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dk1"/>
                </a:solidFill>
                <a:latin typeface="Calibri"/>
                <a:ea typeface="Calibri"/>
                <a:cs typeface="Calibri"/>
                <a:sym typeface="Calibri"/>
              </a:rPr>
              <a:t>1- يمكن الاستفادة من هذه النظرية في تعليم الأطفال القراءة والكتابة فيفضل استخدام الطريقة الكلية بدلا من الجزئية حيث يفضل البدء بتعليم الجمل ثم الكلمات ثم الحروف.</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50"/>
                                        </p:tgtEl>
                                        <p:attrNameLst>
                                          <p:attrName>style.visibility</p:attrName>
                                        </p:attrNameLst>
                                      </p:cBhvr>
                                      <p:to>
                                        <p:strVal val="visible"/>
                                      </p:to>
                                    </p:set>
                                    <p:animEffect filter="fade" transition="in">
                                      <p:cBhvr>
                                        <p:cTn dur="456"/>
                                        <p:tgtEl>
                                          <p:spTgt spid="350"/>
                                        </p:tgtEl>
                                      </p:cBhvr>
                                    </p:animEffect>
                                  </p:childTnLst>
                                </p:cTn>
                              </p:par>
                              <p:par>
                                <p:cTn fill="hold" nodeType="withEffect" presetClass="entr" presetID="10" presetSubtype="0">
                                  <p:stCondLst>
                                    <p:cond delay="0"/>
                                  </p:stCondLst>
                                  <p:childTnLst>
                                    <p:set>
                                      <p:cBhvr>
                                        <p:cTn dur="1" fill="hold">
                                          <p:stCondLst>
                                            <p:cond delay="0"/>
                                          </p:stCondLst>
                                        </p:cTn>
                                        <p:tgtEl>
                                          <p:spTgt spid="348"/>
                                        </p:tgtEl>
                                        <p:attrNameLst>
                                          <p:attrName>style.visibility</p:attrName>
                                        </p:attrNameLst>
                                      </p:cBhvr>
                                      <p:to>
                                        <p:strVal val="visible"/>
                                      </p:to>
                                    </p:set>
                                    <p:animEffect filter="fade" transition="in">
                                      <p:cBhvr>
                                        <p:cTn dur="456"/>
                                        <p:tgtEl>
                                          <p:spTgt spid="34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1"/>
                                        </p:tgtEl>
                                        <p:attrNameLst>
                                          <p:attrName>style.visibility</p:attrName>
                                        </p:attrNameLst>
                                      </p:cBhvr>
                                      <p:to>
                                        <p:strVal val="visible"/>
                                      </p:to>
                                    </p:set>
                                    <p:animEffect filter="fade" transition="in">
                                      <p:cBhvr>
                                        <p:cTn dur="1000"/>
                                        <p:tgtEl>
                                          <p:spTgt spid="3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5" name="Shape 355"/>
        <p:cNvGrpSpPr/>
        <p:nvPr/>
      </p:nvGrpSpPr>
      <p:grpSpPr>
        <a:xfrm>
          <a:off x="0" y="0"/>
          <a:ext cx="0" cy="0"/>
          <a:chOff x="0" y="0"/>
          <a:chExt cx="0" cy="0"/>
        </a:xfrm>
      </p:grpSpPr>
      <p:sp>
        <p:nvSpPr>
          <p:cNvPr id="356" name="Shape 356"/>
          <p:cNvSpPr/>
          <p:nvPr/>
        </p:nvSpPr>
        <p:spPr>
          <a:xfrm>
            <a:off x="1078523" y="176728"/>
            <a:ext cx="9716762" cy="1300379"/>
          </a:xfrm>
          <a:prstGeom prst="rect">
            <a:avLst/>
          </a:prstGeom>
          <a:solidFill>
            <a:srgbClr val="F4B081"/>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57" name="Shape 357"/>
          <p:cNvSpPr/>
          <p:nvPr/>
        </p:nvSpPr>
        <p:spPr>
          <a:xfrm>
            <a:off x="1078523" y="1716833"/>
            <a:ext cx="10338413" cy="4919098"/>
          </a:xfrm>
          <a:prstGeom prst="rect">
            <a:avLst/>
          </a:prstGeom>
          <a:solidFill>
            <a:srgbClr val="FFFF00"/>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58" name="Shape 358"/>
          <p:cNvSpPr/>
          <p:nvPr/>
        </p:nvSpPr>
        <p:spPr>
          <a:xfrm>
            <a:off x="1336591" y="416452"/>
            <a:ext cx="9197313" cy="820930"/>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400">
                <a:solidFill>
                  <a:schemeClr val="dk1"/>
                </a:solidFill>
                <a:latin typeface="Calibri"/>
                <a:ea typeface="Calibri"/>
                <a:cs typeface="Calibri"/>
                <a:sym typeface="Calibri"/>
              </a:rPr>
              <a:t>س3- قارن بين تطبيقات نظريات التعلم الثلاث؟</a:t>
            </a:r>
          </a:p>
        </p:txBody>
      </p:sp>
      <p:sp>
        <p:nvSpPr>
          <p:cNvPr id="359" name="Shape 359"/>
          <p:cNvSpPr/>
          <p:nvPr/>
        </p:nvSpPr>
        <p:spPr>
          <a:xfrm>
            <a:off x="3187336" y="2143453"/>
            <a:ext cx="8229600" cy="707886"/>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000">
                <a:solidFill>
                  <a:srgbClr val="006600"/>
                </a:solidFill>
                <a:latin typeface="Calibri"/>
                <a:ea typeface="Calibri"/>
                <a:cs typeface="Calibri"/>
                <a:sym typeface="Calibri"/>
              </a:rPr>
              <a:t>التطبيقات التربوية لنظرية التعلم بالاستبصار</a:t>
            </a:r>
          </a:p>
        </p:txBody>
      </p:sp>
      <p:sp>
        <p:nvSpPr>
          <p:cNvPr id="360" name="Shape 360"/>
          <p:cNvSpPr/>
          <p:nvPr/>
        </p:nvSpPr>
        <p:spPr>
          <a:xfrm>
            <a:off x="1336591" y="3591260"/>
            <a:ext cx="9766837" cy="193899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dk1"/>
                </a:solidFill>
                <a:latin typeface="Calibri"/>
                <a:ea typeface="Calibri"/>
                <a:cs typeface="Calibri"/>
                <a:sym typeface="Calibri"/>
              </a:rPr>
              <a:t>2- أن الكل سابق الجزء، وذلك في شرح الدروس حيث يستحسن في إعطاء فكرة عامة عن الموضوع وبعد ذلك يتم الانتقال إلى عرض أجزاءه واحدا بعد الأخر.</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60"/>
                                        </p:tgtEl>
                                        <p:attrNameLst>
                                          <p:attrName>style.visibility</p:attrName>
                                        </p:attrNameLst>
                                      </p:cBhvr>
                                      <p:to>
                                        <p:strVal val="visible"/>
                                      </p:to>
                                    </p:set>
                                    <p:animEffect filter="fade" transition="in">
                                      <p:cBhvr>
                                        <p:cTn dur="1000"/>
                                        <p:tgtEl>
                                          <p:spTgt spid="3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64" name="Shape 364"/>
        <p:cNvGrpSpPr/>
        <p:nvPr/>
      </p:nvGrpSpPr>
      <p:grpSpPr>
        <a:xfrm>
          <a:off x="0" y="0"/>
          <a:ext cx="0" cy="0"/>
          <a:chOff x="0" y="0"/>
          <a:chExt cx="0" cy="0"/>
        </a:xfrm>
      </p:grpSpPr>
      <p:sp>
        <p:nvSpPr>
          <p:cNvPr id="365" name="Shape 365"/>
          <p:cNvSpPr/>
          <p:nvPr/>
        </p:nvSpPr>
        <p:spPr>
          <a:xfrm>
            <a:off x="1078523" y="176728"/>
            <a:ext cx="9716762" cy="1300379"/>
          </a:xfrm>
          <a:prstGeom prst="rect">
            <a:avLst/>
          </a:prstGeom>
          <a:solidFill>
            <a:srgbClr val="F4B081"/>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66" name="Shape 366"/>
          <p:cNvSpPr/>
          <p:nvPr/>
        </p:nvSpPr>
        <p:spPr>
          <a:xfrm>
            <a:off x="1078523" y="1716833"/>
            <a:ext cx="10338413" cy="4919098"/>
          </a:xfrm>
          <a:prstGeom prst="rect">
            <a:avLst/>
          </a:prstGeom>
          <a:solidFill>
            <a:srgbClr val="FFFF00"/>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67" name="Shape 367"/>
          <p:cNvSpPr/>
          <p:nvPr/>
        </p:nvSpPr>
        <p:spPr>
          <a:xfrm>
            <a:off x="1336591" y="416452"/>
            <a:ext cx="9197313" cy="820930"/>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400">
                <a:solidFill>
                  <a:schemeClr val="dk1"/>
                </a:solidFill>
                <a:latin typeface="Calibri"/>
                <a:ea typeface="Calibri"/>
                <a:cs typeface="Calibri"/>
                <a:sym typeface="Calibri"/>
              </a:rPr>
              <a:t>س3- قارن بين تطبيقات نظريات التعلم الثلاث؟</a:t>
            </a:r>
          </a:p>
        </p:txBody>
      </p:sp>
      <p:sp>
        <p:nvSpPr>
          <p:cNvPr id="368" name="Shape 368"/>
          <p:cNvSpPr/>
          <p:nvPr/>
        </p:nvSpPr>
        <p:spPr>
          <a:xfrm>
            <a:off x="3187336" y="2143453"/>
            <a:ext cx="8229600" cy="707886"/>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000">
                <a:solidFill>
                  <a:srgbClr val="006600"/>
                </a:solidFill>
                <a:latin typeface="Calibri"/>
                <a:ea typeface="Calibri"/>
                <a:cs typeface="Calibri"/>
                <a:sym typeface="Calibri"/>
              </a:rPr>
              <a:t>التطبيقات التربوية لنظرية التعلم بالاستبصار</a:t>
            </a:r>
          </a:p>
        </p:txBody>
      </p:sp>
      <p:sp>
        <p:nvSpPr>
          <p:cNvPr id="369" name="Shape 369"/>
          <p:cNvSpPr/>
          <p:nvPr/>
        </p:nvSpPr>
        <p:spPr>
          <a:xfrm>
            <a:off x="1336591" y="3591260"/>
            <a:ext cx="9766837" cy="193899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chemeClr val="dk1"/>
                </a:solidFill>
                <a:latin typeface="Calibri"/>
                <a:ea typeface="Calibri"/>
                <a:cs typeface="Calibri"/>
                <a:sym typeface="Calibri"/>
              </a:rPr>
              <a:t>3- أن الاهتمام بالتعلم القائم على الفهم والاستبصار يمكن أن يساعد في جعل التعليم المدرسي مثمراً في المواقف الحياتية ومقاوما للنسيان.</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69"/>
                                        </p:tgtEl>
                                        <p:attrNameLst>
                                          <p:attrName>style.visibility</p:attrName>
                                        </p:attrNameLst>
                                      </p:cBhvr>
                                      <p:to>
                                        <p:strVal val="visible"/>
                                      </p:to>
                                    </p:set>
                                    <p:animEffect filter="fade" transition="in">
                                      <p:cBhvr>
                                        <p:cTn dur="1000"/>
                                        <p:tgtEl>
                                          <p:spTgt spid="3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3" name="Shape 373"/>
        <p:cNvGrpSpPr/>
        <p:nvPr/>
      </p:nvGrpSpPr>
      <p:grpSpPr>
        <a:xfrm>
          <a:off x="0" y="0"/>
          <a:ext cx="0" cy="0"/>
          <a:chOff x="0" y="0"/>
          <a:chExt cx="0" cy="0"/>
        </a:xfrm>
      </p:grpSpPr>
      <p:sp>
        <p:nvSpPr>
          <p:cNvPr id="374" name="Shape 374"/>
          <p:cNvSpPr/>
          <p:nvPr/>
        </p:nvSpPr>
        <p:spPr>
          <a:xfrm rot="-357819">
            <a:off x="1194094" y="1814705"/>
            <a:ext cx="9716762" cy="2332941"/>
          </a:xfrm>
          <a:prstGeom prst="rect">
            <a:avLst/>
          </a:prstGeom>
          <a:solidFill>
            <a:srgbClr val="F4B081"/>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75" name="Shape 375"/>
          <p:cNvSpPr/>
          <p:nvPr/>
        </p:nvSpPr>
        <p:spPr>
          <a:xfrm rot="-357819">
            <a:off x="1453821" y="2181374"/>
            <a:ext cx="9197312" cy="1599605"/>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400">
                <a:solidFill>
                  <a:schemeClr val="dk1"/>
                </a:solidFill>
                <a:latin typeface="Calibri"/>
                <a:ea typeface="Calibri"/>
                <a:cs typeface="Calibri"/>
                <a:sym typeface="Calibri"/>
              </a:rPr>
              <a:t>س4- قارن بين نظريات التعلم باستخدام خارطة المفاهيم التالية:</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75"/>
                                        </p:tgtEl>
                                        <p:attrNameLst>
                                          <p:attrName>style.visibility</p:attrName>
                                        </p:attrNameLst>
                                      </p:cBhvr>
                                      <p:to>
                                        <p:strVal val="visible"/>
                                      </p:to>
                                    </p:set>
                                    <p:animEffect filter="fade" transition="in">
                                      <p:cBhvr>
                                        <p:cTn dur="500"/>
                                        <p:tgtEl>
                                          <p:spTgt spid="375"/>
                                        </p:tgtEl>
                                      </p:cBhvr>
                                    </p:animEffect>
                                  </p:childTnLst>
                                </p:cTn>
                              </p:par>
                              <p:par>
                                <p:cTn fill="hold" nodeType="withEffect" presetClass="entr" presetID="10" presetSubtype="0">
                                  <p:stCondLst>
                                    <p:cond delay="0"/>
                                  </p:stCondLst>
                                  <p:childTnLst>
                                    <p:set>
                                      <p:cBhvr>
                                        <p:cTn dur="1" fill="hold">
                                          <p:stCondLst>
                                            <p:cond delay="0"/>
                                          </p:stCondLst>
                                        </p:cTn>
                                        <p:tgtEl>
                                          <p:spTgt spid="374"/>
                                        </p:tgtEl>
                                        <p:attrNameLst>
                                          <p:attrName>style.visibility</p:attrName>
                                        </p:attrNameLst>
                                      </p:cBhvr>
                                      <p:to>
                                        <p:strVal val="visible"/>
                                      </p:to>
                                    </p:set>
                                    <p:animEffect filter="fade" transition="in">
                                      <p:cBhvr>
                                        <p:cTn dur="500"/>
                                        <p:tgtEl>
                                          <p:spTgt spid="3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9" name="Shape 379"/>
        <p:cNvGrpSpPr/>
        <p:nvPr/>
      </p:nvGrpSpPr>
      <p:grpSpPr>
        <a:xfrm>
          <a:off x="0" y="0"/>
          <a:ext cx="0" cy="0"/>
          <a:chOff x="0" y="0"/>
          <a:chExt cx="0" cy="0"/>
        </a:xfrm>
      </p:grpSpPr>
      <p:pic>
        <p:nvPicPr>
          <p:cNvPr id="380" name="Shape 380"/>
          <p:cNvPicPr preferRelativeResize="0"/>
          <p:nvPr/>
        </p:nvPicPr>
        <p:blipFill rotWithShape="1">
          <a:blip r:embed="rId3">
            <a:alphaModFix/>
          </a:blip>
          <a:srcRect b="0" l="0" r="0" t="0"/>
          <a:stretch/>
        </p:blipFill>
        <p:spPr>
          <a:xfrm>
            <a:off x="304801" y="164122"/>
            <a:ext cx="11453445" cy="6541477"/>
          </a:xfrm>
          <a:prstGeom prst="rect">
            <a:avLst/>
          </a:prstGeom>
          <a:noFill/>
          <a:ln cap="sq" cmpd="sng" w="57150">
            <a:solidFill>
              <a:srgbClr val="0C0C0C"/>
            </a:solidFill>
            <a:prstDash val="solid"/>
            <a:miter/>
            <a:headEnd len="med" w="med" type="none"/>
            <a:tailEnd len="med" w="med" type="none"/>
          </a:ln>
          <a:effectLst>
            <a:outerShdw blurRad="50799" rotWithShape="0" algn="tl" dir="2700000" dist="38100">
              <a:srgbClr val="000000">
                <a:alpha val="42745"/>
              </a:srgbClr>
            </a:outerShdw>
          </a:effectLst>
        </p:spPr>
      </p:pic>
      <p:sp>
        <p:nvSpPr>
          <p:cNvPr id="381" name="Shape 381"/>
          <p:cNvSpPr/>
          <p:nvPr/>
        </p:nvSpPr>
        <p:spPr>
          <a:xfrm>
            <a:off x="8055249" y="985162"/>
            <a:ext cx="2190719" cy="954106"/>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2800">
                <a:solidFill>
                  <a:schemeClr val="dk1"/>
                </a:solidFill>
                <a:latin typeface="Calibri"/>
                <a:ea typeface="Calibri"/>
                <a:cs typeface="Calibri"/>
                <a:sym typeface="Calibri"/>
              </a:rPr>
              <a:t>نظرية التعلم بالمحاولة والخطأ</a:t>
            </a:r>
          </a:p>
        </p:txBody>
      </p:sp>
      <p:sp>
        <p:nvSpPr>
          <p:cNvPr id="382" name="Shape 382"/>
          <p:cNvSpPr/>
          <p:nvPr/>
        </p:nvSpPr>
        <p:spPr>
          <a:xfrm>
            <a:off x="5154853" y="984987"/>
            <a:ext cx="1962325" cy="954106"/>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2800">
                <a:solidFill>
                  <a:schemeClr val="dk1"/>
                </a:solidFill>
                <a:latin typeface="Calibri"/>
                <a:ea typeface="Calibri"/>
                <a:cs typeface="Calibri"/>
                <a:sym typeface="Calibri"/>
              </a:rPr>
              <a:t>نظرية التعلم الشرطي</a:t>
            </a:r>
          </a:p>
        </p:txBody>
      </p:sp>
      <p:sp>
        <p:nvSpPr>
          <p:cNvPr id="383" name="Shape 383"/>
          <p:cNvSpPr/>
          <p:nvPr/>
        </p:nvSpPr>
        <p:spPr>
          <a:xfrm>
            <a:off x="2379785" y="1078698"/>
            <a:ext cx="1561505" cy="954106"/>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2800">
                <a:solidFill>
                  <a:schemeClr val="dk1"/>
                </a:solidFill>
                <a:latin typeface="Calibri"/>
                <a:ea typeface="Calibri"/>
                <a:cs typeface="Calibri"/>
                <a:sym typeface="Calibri"/>
              </a:rPr>
              <a:t>نظرية التعلم بالاستبصار</a:t>
            </a:r>
          </a:p>
        </p:txBody>
      </p:sp>
      <p:sp>
        <p:nvSpPr>
          <p:cNvPr id="384" name="Shape 384"/>
          <p:cNvSpPr/>
          <p:nvPr/>
        </p:nvSpPr>
        <p:spPr>
          <a:xfrm>
            <a:off x="4453857" y="3173250"/>
            <a:ext cx="3364315" cy="52321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2800">
                <a:solidFill>
                  <a:schemeClr val="dk1"/>
                </a:solidFill>
                <a:latin typeface="Times New Roman"/>
                <a:ea typeface="Times New Roman"/>
                <a:cs typeface="Times New Roman"/>
                <a:sym typeface="Times New Roman"/>
              </a:rPr>
              <a:t>(بافلوف Pavlov)</a:t>
            </a:r>
          </a:p>
        </p:txBody>
      </p:sp>
      <p:sp>
        <p:nvSpPr>
          <p:cNvPr id="385" name="Shape 385"/>
          <p:cNvSpPr/>
          <p:nvPr/>
        </p:nvSpPr>
        <p:spPr>
          <a:xfrm>
            <a:off x="8184450" y="3070063"/>
            <a:ext cx="1932315" cy="95410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2800">
                <a:solidFill>
                  <a:schemeClr val="dk1"/>
                </a:solidFill>
                <a:latin typeface="Times New Roman"/>
                <a:ea typeface="Times New Roman"/>
                <a:cs typeface="Times New Roman"/>
                <a:sym typeface="Times New Roman"/>
              </a:rPr>
              <a:t>(ثورندايك Thorndike)</a:t>
            </a:r>
          </a:p>
        </p:txBody>
      </p:sp>
      <p:sp>
        <p:nvSpPr>
          <p:cNvPr id="386" name="Shape 386"/>
          <p:cNvSpPr/>
          <p:nvPr/>
        </p:nvSpPr>
        <p:spPr>
          <a:xfrm>
            <a:off x="2105147" y="3285505"/>
            <a:ext cx="2110784" cy="52321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2800">
                <a:solidFill>
                  <a:schemeClr val="dk1"/>
                </a:solidFill>
                <a:latin typeface="Times New Roman"/>
                <a:ea typeface="Times New Roman"/>
                <a:cs typeface="Times New Roman"/>
                <a:sym typeface="Times New Roman"/>
              </a:rPr>
              <a:t>(كيلر Kohler)</a:t>
            </a:r>
          </a:p>
        </p:txBody>
      </p:sp>
      <p:sp>
        <p:nvSpPr>
          <p:cNvPr id="387" name="Shape 387"/>
          <p:cNvSpPr/>
          <p:nvPr/>
        </p:nvSpPr>
        <p:spPr>
          <a:xfrm>
            <a:off x="8440839" y="5290757"/>
            <a:ext cx="2221539" cy="954106"/>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2800">
                <a:solidFill>
                  <a:schemeClr val="dk1"/>
                </a:solidFill>
                <a:latin typeface="Calibri"/>
                <a:ea typeface="Calibri"/>
                <a:cs typeface="Calibri"/>
                <a:sym typeface="Calibri"/>
              </a:rPr>
              <a:t>قانون الأثر - قانون التكرار</a:t>
            </a:r>
          </a:p>
        </p:txBody>
      </p:sp>
      <p:sp>
        <p:nvSpPr>
          <p:cNvPr id="388" name="Shape 388"/>
          <p:cNvSpPr/>
          <p:nvPr/>
        </p:nvSpPr>
        <p:spPr>
          <a:xfrm>
            <a:off x="4473205" y="4996921"/>
            <a:ext cx="3325616" cy="1384995"/>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2800">
                <a:solidFill>
                  <a:schemeClr val="dk1"/>
                </a:solidFill>
                <a:latin typeface="Calibri"/>
                <a:ea typeface="Calibri"/>
                <a:cs typeface="Calibri"/>
                <a:sym typeface="Calibri"/>
              </a:rPr>
              <a:t>التكرار – الانطفاء – التعميم – التمييز - الاسترجاع التلقائي - التعزيز</a:t>
            </a:r>
          </a:p>
        </p:txBody>
      </p:sp>
      <p:sp>
        <p:nvSpPr>
          <p:cNvPr id="389" name="Shape 389"/>
          <p:cNvSpPr/>
          <p:nvPr/>
        </p:nvSpPr>
        <p:spPr>
          <a:xfrm>
            <a:off x="1183370" y="4996921"/>
            <a:ext cx="3103992" cy="1384995"/>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2800">
                <a:solidFill>
                  <a:schemeClr val="dk1"/>
                </a:solidFill>
                <a:latin typeface="Calibri"/>
                <a:ea typeface="Calibri"/>
                <a:cs typeface="Calibri"/>
                <a:sym typeface="Calibri"/>
              </a:rPr>
              <a:t>النضج الجسمي والعقلي - تنظيم المجال الإدراكي - الخبرة السابقة</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80"/>
                                        </p:tgtEl>
                                        <p:attrNameLst>
                                          <p:attrName>style.visibility</p:attrName>
                                        </p:attrNameLst>
                                      </p:cBhvr>
                                      <p:to>
                                        <p:strVal val="visible"/>
                                      </p:to>
                                    </p:set>
                                    <p:animEffect filter="fade" transition="in">
                                      <p:cBhvr>
                                        <p:cTn dur="500"/>
                                        <p:tgtEl>
                                          <p:spTgt spid="3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1"/>
                                        </p:tgtEl>
                                        <p:attrNameLst>
                                          <p:attrName>style.visibility</p:attrName>
                                        </p:attrNameLst>
                                      </p:cBhvr>
                                      <p:to>
                                        <p:strVal val="visible"/>
                                      </p:to>
                                    </p:set>
                                    <p:animEffect filter="fade" transition="in">
                                      <p:cBhvr>
                                        <p:cTn dur="456"/>
                                        <p:tgtEl>
                                          <p:spTgt spid="3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2"/>
                                        </p:tgtEl>
                                        <p:attrNameLst>
                                          <p:attrName>style.visibility</p:attrName>
                                        </p:attrNameLst>
                                      </p:cBhvr>
                                      <p:to>
                                        <p:strVal val="visible"/>
                                      </p:to>
                                    </p:set>
                                    <p:animEffect filter="fade" transition="in">
                                      <p:cBhvr>
                                        <p:cTn dur="456"/>
                                        <p:tgtEl>
                                          <p:spTgt spid="3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3"/>
                                        </p:tgtEl>
                                        <p:attrNameLst>
                                          <p:attrName>style.visibility</p:attrName>
                                        </p:attrNameLst>
                                      </p:cBhvr>
                                      <p:to>
                                        <p:strVal val="visible"/>
                                      </p:to>
                                    </p:set>
                                    <p:animEffect filter="fade" transition="in">
                                      <p:cBhvr>
                                        <p:cTn dur="456"/>
                                        <p:tgtEl>
                                          <p:spTgt spid="3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5"/>
                                        </p:tgtEl>
                                        <p:attrNameLst>
                                          <p:attrName>style.visibility</p:attrName>
                                        </p:attrNameLst>
                                      </p:cBhvr>
                                      <p:to>
                                        <p:strVal val="visible"/>
                                      </p:to>
                                    </p:set>
                                    <p:animEffect filter="fade" transition="in">
                                      <p:cBhvr>
                                        <p:cTn dur="456"/>
                                        <p:tgtEl>
                                          <p:spTgt spid="3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4"/>
                                        </p:tgtEl>
                                        <p:attrNameLst>
                                          <p:attrName>style.visibility</p:attrName>
                                        </p:attrNameLst>
                                      </p:cBhvr>
                                      <p:to>
                                        <p:strVal val="visible"/>
                                      </p:to>
                                    </p:set>
                                    <p:animEffect filter="fade" transition="in">
                                      <p:cBhvr>
                                        <p:cTn dur="456"/>
                                        <p:tgtEl>
                                          <p:spTgt spid="3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6"/>
                                        </p:tgtEl>
                                        <p:attrNameLst>
                                          <p:attrName>style.visibility</p:attrName>
                                        </p:attrNameLst>
                                      </p:cBhvr>
                                      <p:to>
                                        <p:strVal val="visible"/>
                                      </p:to>
                                    </p:set>
                                    <p:animEffect filter="fade" transition="in">
                                      <p:cBhvr>
                                        <p:cTn dur="456"/>
                                        <p:tgtEl>
                                          <p:spTgt spid="3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7"/>
                                        </p:tgtEl>
                                        <p:attrNameLst>
                                          <p:attrName>style.visibility</p:attrName>
                                        </p:attrNameLst>
                                      </p:cBhvr>
                                      <p:to>
                                        <p:strVal val="visible"/>
                                      </p:to>
                                    </p:set>
                                    <p:animEffect filter="fade" transition="in">
                                      <p:cBhvr>
                                        <p:cTn dur="456"/>
                                        <p:tgtEl>
                                          <p:spTgt spid="38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8"/>
                                        </p:tgtEl>
                                        <p:attrNameLst>
                                          <p:attrName>style.visibility</p:attrName>
                                        </p:attrNameLst>
                                      </p:cBhvr>
                                      <p:to>
                                        <p:strVal val="visible"/>
                                      </p:to>
                                    </p:set>
                                    <p:animEffect filter="fade" transition="in">
                                      <p:cBhvr>
                                        <p:cTn dur="456"/>
                                        <p:tgtEl>
                                          <p:spTgt spid="3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9"/>
                                        </p:tgtEl>
                                        <p:attrNameLst>
                                          <p:attrName>style.visibility</p:attrName>
                                        </p:attrNameLst>
                                      </p:cBhvr>
                                      <p:to>
                                        <p:strVal val="visible"/>
                                      </p:to>
                                    </p:set>
                                    <p:animEffect filter="fade" transition="in">
                                      <p:cBhvr>
                                        <p:cTn dur="456"/>
                                        <p:tgtEl>
                                          <p:spTgt spid="3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3" name="Shape 393"/>
        <p:cNvGrpSpPr/>
        <p:nvPr/>
      </p:nvGrpSpPr>
      <p:grpSpPr>
        <a:xfrm>
          <a:off x="0" y="0"/>
          <a:ext cx="0" cy="0"/>
          <a:chOff x="0" y="0"/>
          <a:chExt cx="0" cy="0"/>
        </a:xfrm>
      </p:grpSpPr>
      <p:sp>
        <p:nvSpPr>
          <p:cNvPr id="394" name="Shape 394"/>
          <p:cNvSpPr/>
          <p:nvPr/>
        </p:nvSpPr>
        <p:spPr>
          <a:xfrm>
            <a:off x="2239108" y="2332891"/>
            <a:ext cx="8698523" cy="3645877"/>
          </a:xfrm>
          <a:prstGeom prst="rect">
            <a:avLst/>
          </a:prstGeom>
          <a:solidFill>
            <a:srgbClr val="E1EFD8"/>
          </a:solidFill>
          <a:ln cap="flat" cmpd="sng" w="762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95" name="Shape 395"/>
          <p:cNvSpPr/>
          <p:nvPr/>
        </p:nvSpPr>
        <p:spPr>
          <a:xfrm rot="-869386">
            <a:off x="961292" y="609599"/>
            <a:ext cx="4337538" cy="1758462"/>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96" name="Shape 396"/>
          <p:cNvSpPr txBox="1"/>
          <p:nvPr/>
        </p:nvSpPr>
        <p:spPr>
          <a:xfrm rot="-869386">
            <a:off x="1365739" y="874039"/>
            <a:ext cx="2989384"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chemeClr val="lt1"/>
                </a:solidFill>
                <a:latin typeface="Calibri"/>
                <a:ea typeface="Calibri"/>
                <a:cs typeface="Calibri"/>
                <a:sym typeface="Calibri"/>
              </a:rPr>
              <a:t>مراجع الوحدة</a:t>
            </a:r>
          </a:p>
        </p:txBody>
      </p:sp>
      <p:sp>
        <p:nvSpPr>
          <p:cNvPr id="397" name="Shape 397"/>
          <p:cNvSpPr txBox="1"/>
          <p:nvPr/>
        </p:nvSpPr>
        <p:spPr>
          <a:xfrm>
            <a:off x="3027628" y="2832391"/>
            <a:ext cx="7702061" cy="132343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lang="ar-EG" sz="4000">
                <a:solidFill>
                  <a:schemeClr val="dk1"/>
                </a:solidFill>
                <a:latin typeface="Calibri"/>
                <a:ea typeface="Calibri"/>
                <a:cs typeface="Calibri"/>
                <a:sym typeface="Calibri"/>
              </a:rPr>
              <a:t>1- نجاتي، محمد عثمان: علم النفس في حياتنا اليومية. الكويت: دار القلم، 1988 م.</a:t>
            </a:r>
          </a:p>
        </p:txBody>
      </p:sp>
      <p:sp>
        <p:nvSpPr>
          <p:cNvPr id="398" name="Shape 398"/>
          <p:cNvSpPr txBox="1"/>
          <p:nvPr/>
        </p:nvSpPr>
        <p:spPr>
          <a:xfrm>
            <a:off x="3027628" y="4303771"/>
            <a:ext cx="7702061" cy="132343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lang="ar-EG" sz="4000">
                <a:solidFill>
                  <a:schemeClr val="dk1"/>
                </a:solidFill>
                <a:latin typeface="Calibri"/>
                <a:ea typeface="Calibri"/>
                <a:cs typeface="Calibri"/>
                <a:sym typeface="Calibri"/>
              </a:rPr>
              <a:t>2- راجح، أحمد عزت: أصول علم النفس. عمان: دار الفكر، 2009 م.</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96"/>
                                        </p:tgtEl>
                                        <p:attrNameLst>
                                          <p:attrName>style.visibility</p:attrName>
                                        </p:attrNameLst>
                                      </p:cBhvr>
                                      <p:to>
                                        <p:strVal val="visible"/>
                                      </p:to>
                                    </p:set>
                                    <p:animEffect filter="fade" transition="in">
                                      <p:cBhvr>
                                        <p:cTn dur="500"/>
                                        <p:tgtEl>
                                          <p:spTgt spid="396"/>
                                        </p:tgtEl>
                                      </p:cBhvr>
                                    </p:animEffect>
                                  </p:childTnLst>
                                </p:cTn>
                              </p:par>
                              <p:par>
                                <p:cTn fill="hold" nodeType="withEffect" presetClass="entr" presetID="10" presetSubtype="0">
                                  <p:stCondLst>
                                    <p:cond delay="0"/>
                                  </p:stCondLst>
                                  <p:childTnLst>
                                    <p:set>
                                      <p:cBhvr>
                                        <p:cTn dur="1" fill="hold">
                                          <p:stCondLst>
                                            <p:cond delay="0"/>
                                          </p:stCondLst>
                                        </p:cTn>
                                        <p:tgtEl>
                                          <p:spTgt spid="395"/>
                                        </p:tgtEl>
                                        <p:attrNameLst>
                                          <p:attrName>style.visibility</p:attrName>
                                        </p:attrNameLst>
                                      </p:cBhvr>
                                      <p:to>
                                        <p:strVal val="visible"/>
                                      </p:to>
                                    </p:set>
                                    <p:animEffect filter="fade" transition="in">
                                      <p:cBhvr>
                                        <p:cTn dur="500"/>
                                        <p:tgtEl>
                                          <p:spTgt spid="3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97"/>
                                        </p:tgtEl>
                                        <p:attrNameLst>
                                          <p:attrName>style.visibility</p:attrName>
                                        </p:attrNameLst>
                                      </p:cBhvr>
                                      <p:to>
                                        <p:strVal val="visible"/>
                                      </p:to>
                                    </p:set>
                                    <p:anim calcmode="lin" valueType="num">
                                      <p:cBhvr additive="base">
                                        <p:cTn dur="500"/>
                                        <p:tgtEl>
                                          <p:spTgt spid="397"/>
                                        </p:tgtEl>
                                        <p:attrNameLst>
                                          <p:attrName>ppt_w</p:attrName>
                                        </p:attrNameLst>
                                      </p:cBhvr>
                                      <p:tavLst>
                                        <p:tav fmla="" tm="0">
                                          <p:val>
                                            <p:strVal val="0"/>
                                          </p:val>
                                        </p:tav>
                                        <p:tav fmla="" tm="100000">
                                          <p:val>
                                            <p:strVal val="#ppt_w"/>
                                          </p:val>
                                        </p:tav>
                                      </p:tavLst>
                                    </p:anim>
                                    <p:anim calcmode="lin" valueType="num">
                                      <p:cBhvr additive="base">
                                        <p:cTn dur="500"/>
                                        <p:tgtEl>
                                          <p:spTgt spid="397"/>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394"/>
                                        </p:tgtEl>
                                        <p:attrNameLst>
                                          <p:attrName>style.visibility</p:attrName>
                                        </p:attrNameLst>
                                      </p:cBhvr>
                                      <p:to>
                                        <p:strVal val="visible"/>
                                      </p:to>
                                    </p:set>
                                    <p:anim calcmode="lin" valueType="num">
                                      <p:cBhvr additive="base">
                                        <p:cTn dur="500"/>
                                        <p:tgtEl>
                                          <p:spTgt spid="394"/>
                                        </p:tgtEl>
                                        <p:attrNameLst>
                                          <p:attrName>ppt_w</p:attrName>
                                        </p:attrNameLst>
                                      </p:cBhvr>
                                      <p:tavLst>
                                        <p:tav fmla="" tm="0">
                                          <p:val>
                                            <p:strVal val="0"/>
                                          </p:val>
                                        </p:tav>
                                        <p:tav fmla="" tm="100000">
                                          <p:val>
                                            <p:strVal val="#ppt_w"/>
                                          </p:val>
                                        </p:tav>
                                      </p:tavLst>
                                    </p:anim>
                                    <p:anim calcmode="lin" valueType="num">
                                      <p:cBhvr additive="base">
                                        <p:cTn dur="500"/>
                                        <p:tgtEl>
                                          <p:spTgt spid="39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98"/>
                                        </p:tgtEl>
                                        <p:attrNameLst>
                                          <p:attrName>style.visibility</p:attrName>
                                        </p:attrNameLst>
                                      </p:cBhvr>
                                      <p:to>
                                        <p:strVal val="visible"/>
                                      </p:to>
                                    </p:set>
                                    <p:anim calcmode="lin" valueType="num">
                                      <p:cBhvr additive="base">
                                        <p:cTn dur="500"/>
                                        <p:tgtEl>
                                          <p:spTgt spid="398"/>
                                        </p:tgtEl>
                                        <p:attrNameLst>
                                          <p:attrName>ppt_w</p:attrName>
                                        </p:attrNameLst>
                                      </p:cBhvr>
                                      <p:tavLst>
                                        <p:tav fmla="" tm="0">
                                          <p:val>
                                            <p:strVal val="0"/>
                                          </p:val>
                                        </p:tav>
                                        <p:tav fmla="" tm="100000">
                                          <p:val>
                                            <p:strVal val="#ppt_w"/>
                                          </p:val>
                                        </p:tav>
                                      </p:tavLst>
                                    </p:anim>
                                    <p:anim calcmode="lin" valueType="num">
                                      <p:cBhvr additive="base">
                                        <p:cTn dur="500"/>
                                        <p:tgtEl>
                                          <p:spTgt spid="398"/>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02" name="Shape 402"/>
        <p:cNvGrpSpPr/>
        <p:nvPr/>
      </p:nvGrpSpPr>
      <p:grpSpPr>
        <a:xfrm>
          <a:off x="0" y="0"/>
          <a:ext cx="0" cy="0"/>
          <a:chOff x="0" y="0"/>
          <a:chExt cx="0" cy="0"/>
        </a:xfrm>
      </p:grpSpPr>
      <p:sp>
        <p:nvSpPr>
          <p:cNvPr id="403" name="Shape 403"/>
          <p:cNvSpPr/>
          <p:nvPr/>
        </p:nvSpPr>
        <p:spPr>
          <a:xfrm>
            <a:off x="2239108" y="2332891"/>
            <a:ext cx="8698523" cy="3645877"/>
          </a:xfrm>
          <a:prstGeom prst="rect">
            <a:avLst/>
          </a:prstGeom>
          <a:solidFill>
            <a:srgbClr val="E1EFD8"/>
          </a:solidFill>
          <a:ln cap="flat" cmpd="sng" w="762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404" name="Shape 404"/>
          <p:cNvSpPr/>
          <p:nvPr/>
        </p:nvSpPr>
        <p:spPr>
          <a:xfrm rot="-869386">
            <a:off x="961292" y="609599"/>
            <a:ext cx="4337538" cy="1758462"/>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405" name="Shape 405"/>
          <p:cNvSpPr txBox="1"/>
          <p:nvPr/>
        </p:nvSpPr>
        <p:spPr>
          <a:xfrm rot="-869386">
            <a:off x="1365739" y="874039"/>
            <a:ext cx="2989384"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chemeClr val="lt1"/>
                </a:solidFill>
                <a:latin typeface="Calibri"/>
                <a:ea typeface="Calibri"/>
                <a:cs typeface="Calibri"/>
                <a:sym typeface="Calibri"/>
              </a:rPr>
              <a:t>مراجع الوحدة</a:t>
            </a:r>
          </a:p>
        </p:txBody>
      </p:sp>
      <p:sp>
        <p:nvSpPr>
          <p:cNvPr id="406" name="Shape 406"/>
          <p:cNvSpPr txBox="1"/>
          <p:nvPr/>
        </p:nvSpPr>
        <p:spPr>
          <a:xfrm>
            <a:off x="3027628" y="2566850"/>
            <a:ext cx="7702061" cy="1938991"/>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lang="ar-EG" sz="4000">
                <a:solidFill>
                  <a:schemeClr val="dk1"/>
                </a:solidFill>
                <a:latin typeface="Calibri"/>
                <a:ea typeface="Calibri"/>
                <a:cs typeface="Calibri"/>
                <a:sym typeface="Calibri"/>
              </a:rPr>
              <a:t>3- الهويش، فاطمة خلف: مدخل إلى علم النفس المبادئ والمفاهيم. الكويت. الهفوف: مكتبة الملك فهد الوطنية، 2010 م.</a:t>
            </a:r>
          </a:p>
        </p:txBody>
      </p:sp>
      <p:sp>
        <p:nvSpPr>
          <p:cNvPr id="407" name="Shape 407"/>
          <p:cNvSpPr txBox="1"/>
          <p:nvPr/>
        </p:nvSpPr>
        <p:spPr>
          <a:xfrm>
            <a:off x="2239108" y="4655330"/>
            <a:ext cx="8490582" cy="132343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lang="ar-EG" sz="4000">
                <a:solidFill>
                  <a:schemeClr val="dk1"/>
                </a:solidFill>
                <a:latin typeface="Calibri"/>
                <a:ea typeface="Calibri"/>
                <a:cs typeface="Calibri"/>
                <a:sym typeface="Calibri"/>
              </a:rPr>
              <a:t>4- الشرقاوي، أنور محمد: التعلم نظريات وتطبيقات. مكتبة الأنجلو المصرية: 2012 م.</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406"/>
                                        </p:tgtEl>
                                        <p:attrNameLst>
                                          <p:attrName>style.visibility</p:attrName>
                                        </p:attrNameLst>
                                      </p:cBhvr>
                                      <p:to>
                                        <p:strVal val="visible"/>
                                      </p:to>
                                    </p:set>
                                    <p:anim calcmode="lin" valueType="num">
                                      <p:cBhvr additive="base">
                                        <p:cTn dur="500"/>
                                        <p:tgtEl>
                                          <p:spTgt spid="406"/>
                                        </p:tgtEl>
                                        <p:attrNameLst>
                                          <p:attrName>ppt_w</p:attrName>
                                        </p:attrNameLst>
                                      </p:cBhvr>
                                      <p:tavLst>
                                        <p:tav fmla="" tm="0">
                                          <p:val>
                                            <p:strVal val="0"/>
                                          </p:val>
                                        </p:tav>
                                        <p:tav fmla="" tm="100000">
                                          <p:val>
                                            <p:strVal val="#ppt_w"/>
                                          </p:val>
                                        </p:tav>
                                      </p:tavLst>
                                    </p:anim>
                                    <p:anim calcmode="lin" valueType="num">
                                      <p:cBhvr additive="base">
                                        <p:cTn dur="500"/>
                                        <p:tgtEl>
                                          <p:spTgt spid="406"/>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403"/>
                                        </p:tgtEl>
                                        <p:attrNameLst>
                                          <p:attrName>style.visibility</p:attrName>
                                        </p:attrNameLst>
                                      </p:cBhvr>
                                      <p:to>
                                        <p:strVal val="visible"/>
                                      </p:to>
                                    </p:set>
                                    <p:anim calcmode="lin" valueType="num">
                                      <p:cBhvr additive="base">
                                        <p:cTn dur="500"/>
                                        <p:tgtEl>
                                          <p:spTgt spid="403"/>
                                        </p:tgtEl>
                                        <p:attrNameLst>
                                          <p:attrName>ppt_w</p:attrName>
                                        </p:attrNameLst>
                                      </p:cBhvr>
                                      <p:tavLst>
                                        <p:tav fmla="" tm="0">
                                          <p:val>
                                            <p:strVal val="0"/>
                                          </p:val>
                                        </p:tav>
                                        <p:tav fmla="" tm="100000">
                                          <p:val>
                                            <p:strVal val="#ppt_w"/>
                                          </p:val>
                                        </p:tav>
                                      </p:tavLst>
                                    </p:anim>
                                    <p:anim calcmode="lin" valueType="num">
                                      <p:cBhvr additive="base">
                                        <p:cTn dur="500"/>
                                        <p:tgtEl>
                                          <p:spTgt spid="40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07"/>
                                        </p:tgtEl>
                                        <p:attrNameLst>
                                          <p:attrName>style.visibility</p:attrName>
                                        </p:attrNameLst>
                                      </p:cBhvr>
                                      <p:to>
                                        <p:strVal val="visible"/>
                                      </p:to>
                                    </p:set>
                                    <p:anim calcmode="lin" valueType="num">
                                      <p:cBhvr additive="base">
                                        <p:cTn dur="500"/>
                                        <p:tgtEl>
                                          <p:spTgt spid="407"/>
                                        </p:tgtEl>
                                        <p:attrNameLst>
                                          <p:attrName>ppt_w</p:attrName>
                                        </p:attrNameLst>
                                      </p:cBhvr>
                                      <p:tavLst>
                                        <p:tav fmla="" tm="0">
                                          <p:val>
                                            <p:strVal val="0"/>
                                          </p:val>
                                        </p:tav>
                                        <p:tav fmla="" tm="100000">
                                          <p:val>
                                            <p:strVal val="#ppt_w"/>
                                          </p:val>
                                        </p:tav>
                                      </p:tavLst>
                                    </p:anim>
                                    <p:anim calcmode="lin" valueType="num">
                                      <p:cBhvr additive="base">
                                        <p:cTn dur="500"/>
                                        <p:tgtEl>
                                          <p:spTgt spid="407"/>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4" name="Shape 104"/>
        <p:cNvGrpSpPr/>
        <p:nvPr/>
      </p:nvGrpSpPr>
      <p:grpSpPr>
        <a:xfrm>
          <a:off x="0" y="0"/>
          <a:ext cx="0" cy="0"/>
          <a:chOff x="0" y="0"/>
          <a:chExt cx="0" cy="0"/>
        </a:xfrm>
      </p:grpSpPr>
      <p:sp>
        <p:nvSpPr>
          <p:cNvPr id="105" name="Shape 105"/>
          <p:cNvSpPr/>
          <p:nvPr/>
        </p:nvSpPr>
        <p:spPr>
          <a:xfrm>
            <a:off x="1535721" y="2356339"/>
            <a:ext cx="8675077" cy="3235569"/>
          </a:xfrm>
          <a:prstGeom prst="rect">
            <a:avLst/>
          </a:prstGeom>
          <a:solidFill>
            <a:srgbClr val="385623"/>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06" name="Shape 106"/>
          <p:cNvSpPr/>
          <p:nvPr/>
        </p:nvSpPr>
        <p:spPr>
          <a:xfrm>
            <a:off x="8792307" y="1638273"/>
            <a:ext cx="1113691" cy="1024719"/>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07" name="Shape 107"/>
          <p:cNvSpPr/>
          <p:nvPr/>
        </p:nvSpPr>
        <p:spPr>
          <a:xfrm>
            <a:off x="9114617" y="1569386"/>
            <a:ext cx="492442"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chemeClr val="lt1"/>
                </a:solidFill>
                <a:latin typeface="Calibri"/>
                <a:ea typeface="Calibri"/>
                <a:cs typeface="Calibri"/>
                <a:sym typeface="Calibri"/>
              </a:rPr>
              <a:t>1</a:t>
            </a:r>
          </a:p>
        </p:txBody>
      </p:sp>
      <p:sp>
        <p:nvSpPr>
          <p:cNvPr id="108" name="Shape 108"/>
          <p:cNvSpPr/>
          <p:nvPr/>
        </p:nvSpPr>
        <p:spPr>
          <a:xfrm>
            <a:off x="1934634" y="2662992"/>
            <a:ext cx="7760348" cy="261610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accent4"/>
                </a:solidFill>
                <a:latin typeface="Calibri"/>
                <a:ea typeface="Calibri"/>
                <a:cs typeface="Calibri"/>
                <a:sym typeface="Calibri"/>
              </a:rPr>
              <a:t>قانون الأثر</a:t>
            </a:r>
          </a:p>
          <a:p>
            <a:pPr indent="0" lvl="0" marL="0" marR="0" rtl="1" algn="ctr">
              <a:spcBef>
                <a:spcPts val="0"/>
              </a:spcBef>
              <a:buSzPct val="25000"/>
              <a:buNone/>
            </a:pPr>
            <a:r>
              <a:rPr b="1" lang="ar-EG" sz="4000">
                <a:solidFill>
                  <a:schemeClr val="lt1"/>
                </a:solidFill>
                <a:latin typeface="Calibri"/>
                <a:ea typeface="Calibri"/>
                <a:cs typeface="Calibri"/>
                <a:sym typeface="Calibri"/>
              </a:rPr>
              <a:t>حيث احتمال حدوث التعلم تحت تأثير الأثر الطيب كالمدح والتقدير أكبر بكثير من احتمال حدوث التعلم تحت تأثير العقاب.</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7"/>
                                        </p:tgtEl>
                                        <p:attrNameLst>
                                          <p:attrName>style.visibility</p:attrName>
                                        </p:attrNameLst>
                                      </p:cBhvr>
                                      <p:to>
                                        <p:strVal val="visible"/>
                                      </p:to>
                                    </p:set>
                                    <p:animEffect filter="fade" transition="in">
                                      <p:cBhvr>
                                        <p:cTn dur="500"/>
                                        <p:tgtEl>
                                          <p:spTgt spid="107"/>
                                        </p:tgtEl>
                                      </p:cBhvr>
                                    </p:animEffect>
                                  </p:childTnLst>
                                </p:cTn>
                              </p:par>
                              <p:par>
                                <p:cTn fill="hold" nodeType="with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500"/>
                                        <p:tgtEl>
                                          <p:spTgt spid="106"/>
                                        </p:tgtEl>
                                      </p:cBhvr>
                                    </p:animEffect>
                                  </p:childTnLst>
                                </p:cTn>
                              </p:par>
                            </p:childTnLst>
                          </p:cTn>
                        </p:par>
                        <p:par>
                          <p:cTn fill="hold">
                            <p:stCondLst>
                              <p:cond delay="500"/>
                            </p:stCondLst>
                            <p:childTnLst>
                              <p:par>
                                <p:cTn fill="hold" nodeType="afterEffect" presetClass="entr" presetID="2" presetSubtype="4">
                                  <p:stCondLst>
                                    <p:cond delay="0"/>
                                  </p:stCondLst>
                                  <p:childTnLst>
                                    <p:set>
                                      <p:cBhvr>
                                        <p:cTn dur="1" fill="hold">
                                          <p:stCondLst>
                                            <p:cond delay="0"/>
                                          </p:stCondLst>
                                        </p:cTn>
                                        <p:tgtEl>
                                          <p:spTgt spid="105"/>
                                        </p:tgtEl>
                                        <p:attrNameLst>
                                          <p:attrName>style.visibility</p:attrName>
                                        </p:attrNameLst>
                                      </p:cBhvr>
                                      <p:to>
                                        <p:strVal val="visible"/>
                                      </p:to>
                                    </p:set>
                                    <p:anim calcmode="lin" valueType="num">
                                      <p:cBhvr additive="base">
                                        <p:cTn dur="500"/>
                                        <p:tgtEl>
                                          <p:spTgt spid="105"/>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08"/>
                                        </p:tgtEl>
                                        <p:attrNameLst>
                                          <p:attrName>style.visibility</p:attrName>
                                        </p:attrNameLst>
                                      </p:cBhvr>
                                      <p:to>
                                        <p:strVal val="visible"/>
                                      </p:to>
                                    </p:set>
                                    <p:anim calcmode="lin" valueType="num">
                                      <p:cBhvr additive="base">
                                        <p:cTn dur="500"/>
                                        <p:tgtEl>
                                          <p:spTgt spid="108"/>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2" name="Shape 112"/>
        <p:cNvGrpSpPr/>
        <p:nvPr/>
      </p:nvGrpSpPr>
      <p:grpSpPr>
        <a:xfrm>
          <a:off x="0" y="0"/>
          <a:ext cx="0" cy="0"/>
          <a:chOff x="0" y="0"/>
          <a:chExt cx="0" cy="0"/>
        </a:xfrm>
      </p:grpSpPr>
      <p:sp>
        <p:nvSpPr>
          <p:cNvPr id="113" name="Shape 113"/>
          <p:cNvSpPr/>
          <p:nvPr/>
        </p:nvSpPr>
        <p:spPr>
          <a:xfrm>
            <a:off x="2262552" y="2356340"/>
            <a:ext cx="7467598" cy="2731476"/>
          </a:xfrm>
          <a:prstGeom prst="rect">
            <a:avLst/>
          </a:prstGeom>
          <a:solidFill>
            <a:srgbClr val="9CC2E5"/>
          </a:solid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14" name="Shape 114"/>
          <p:cNvSpPr/>
          <p:nvPr/>
        </p:nvSpPr>
        <p:spPr>
          <a:xfrm>
            <a:off x="8616460" y="1567934"/>
            <a:ext cx="1113691" cy="1024719"/>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15" name="Shape 115"/>
          <p:cNvSpPr/>
          <p:nvPr/>
        </p:nvSpPr>
        <p:spPr>
          <a:xfrm>
            <a:off x="8938770" y="1499048"/>
            <a:ext cx="492442"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chemeClr val="lt1"/>
                </a:solidFill>
                <a:latin typeface="Calibri"/>
                <a:ea typeface="Calibri"/>
                <a:cs typeface="Calibri"/>
                <a:sym typeface="Calibri"/>
              </a:rPr>
              <a:t>2</a:t>
            </a:r>
          </a:p>
        </p:txBody>
      </p:sp>
      <p:sp>
        <p:nvSpPr>
          <p:cNvPr id="116" name="Shape 116"/>
          <p:cNvSpPr/>
          <p:nvPr/>
        </p:nvSpPr>
        <p:spPr>
          <a:xfrm>
            <a:off x="1969802" y="3368135"/>
            <a:ext cx="7760348" cy="707886"/>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000">
                <a:solidFill>
                  <a:schemeClr val="dk1"/>
                </a:solidFill>
                <a:latin typeface="Calibri"/>
                <a:ea typeface="Calibri"/>
                <a:cs typeface="Calibri"/>
                <a:sym typeface="Calibri"/>
              </a:rPr>
              <a:t>التدرج من السهولة إلى الصعوبة.</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5"/>
                                        </p:tgtEl>
                                        <p:attrNameLst>
                                          <p:attrName>style.visibility</p:attrName>
                                        </p:attrNameLst>
                                      </p:cBhvr>
                                      <p:to>
                                        <p:strVal val="visible"/>
                                      </p:to>
                                    </p:set>
                                    <p:animEffect filter="fade" transition="in">
                                      <p:cBhvr>
                                        <p:cTn dur="500"/>
                                        <p:tgtEl>
                                          <p:spTgt spid="115"/>
                                        </p:tgtEl>
                                      </p:cBhvr>
                                    </p:animEffect>
                                  </p:childTnLst>
                                </p:cTn>
                              </p:par>
                              <p:par>
                                <p:cTn fill="hold" nodeType="withEffect" presetClass="entr" presetID="10" presetSubtype="0">
                                  <p:stCondLst>
                                    <p:cond delay="0"/>
                                  </p:stCondLst>
                                  <p:childTnLst>
                                    <p:set>
                                      <p:cBhvr>
                                        <p:cTn dur="1" fill="hold">
                                          <p:stCondLst>
                                            <p:cond delay="0"/>
                                          </p:stCondLst>
                                        </p:cTn>
                                        <p:tgtEl>
                                          <p:spTgt spid="114"/>
                                        </p:tgtEl>
                                        <p:attrNameLst>
                                          <p:attrName>style.visibility</p:attrName>
                                        </p:attrNameLst>
                                      </p:cBhvr>
                                      <p:to>
                                        <p:strVal val="visible"/>
                                      </p:to>
                                    </p:set>
                                    <p:animEffect filter="fade" transition="in">
                                      <p:cBhvr>
                                        <p:cTn dur="500"/>
                                        <p:tgtEl>
                                          <p:spTgt spid="114"/>
                                        </p:tgtEl>
                                      </p:cBhvr>
                                    </p:animEffect>
                                  </p:childTnLst>
                                </p:cTn>
                              </p:par>
                              <p:par>
                                <p:cTn fill="hold" nodeType="withEffect" presetClass="entr" presetID="2" presetSubtype="4">
                                  <p:stCondLst>
                                    <p:cond delay="0"/>
                                  </p:stCondLst>
                                  <p:childTnLst>
                                    <p:set>
                                      <p:cBhvr>
                                        <p:cTn dur="1" fill="hold">
                                          <p:stCondLst>
                                            <p:cond delay="0"/>
                                          </p:stCondLst>
                                        </p:cTn>
                                        <p:tgtEl>
                                          <p:spTgt spid="113"/>
                                        </p:tgtEl>
                                        <p:attrNameLst>
                                          <p:attrName>style.visibility</p:attrName>
                                        </p:attrNameLst>
                                      </p:cBhvr>
                                      <p:to>
                                        <p:strVal val="visible"/>
                                      </p:to>
                                    </p:set>
                                    <p:anim calcmode="lin" valueType="num">
                                      <p:cBhvr additive="base">
                                        <p:cTn dur="500"/>
                                        <p:tgtEl>
                                          <p:spTgt spid="11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16"/>
                                        </p:tgtEl>
                                        <p:attrNameLst>
                                          <p:attrName>style.visibility</p:attrName>
                                        </p:attrNameLst>
                                      </p:cBhvr>
                                      <p:to>
                                        <p:strVal val="visible"/>
                                      </p:to>
                                    </p:set>
                                    <p:anim calcmode="lin" valueType="num">
                                      <p:cBhvr additive="base">
                                        <p:cTn dur="500"/>
                                        <p:tgtEl>
                                          <p:spTgt spid="116"/>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0" name="Shape 120"/>
        <p:cNvGrpSpPr/>
        <p:nvPr/>
      </p:nvGrpSpPr>
      <p:grpSpPr>
        <a:xfrm>
          <a:off x="0" y="0"/>
          <a:ext cx="0" cy="0"/>
          <a:chOff x="0" y="0"/>
          <a:chExt cx="0" cy="0"/>
        </a:xfrm>
      </p:grpSpPr>
      <p:sp>
        <p:nvSpPr>
          <p:cNvPr id="121" name="Shape 121"/>
          <p:cNvSpPr/>
          <p:nvPr/>
        </p:nvSpPr>
        <p:spPr>
          <a:xfrm>
            <a:off x="1430215" y="2356340"/>
            <a:ext cx="8534399" cy="3329352"/>
          </a:xfrm>
          <a:prstGeom prst="rect">
            <a:avLst/>
          </a:prstGeom>
          <a:blipFill rotWithShape="1">
            <a:blip r:embed="rId3">
              <a:alphaModFix/>
            </a:blip>
            <a:tile algn="tl" flip="none" tx="0" sx="100000" ty="0" sy="100000"/>
          </a:blip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22" name="Shape 122"/>
          <p:cNvSpPr/>
          <p:nvPr/>
        </p:nvSpPr>
        <p:spPr>
          <a:xfrm>
            <a:off x="8616460" y="1567934"/>
            <a:ext cx="1113691" cy="1024719"/>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23" name="Shape 123"/>
          <p:cNvSpPr/>
          <p:nvPr/>
        </p:nvSpPr>
        <p:spPr>
          <a:xfrm>
            <a:off x="8938770" y="1499048"/>
            <a:ext cx="492442"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chemeClr val="lt1"/>
                </a:solidFill>
                <a:latin typeface="Calibri"/>
                <a:ea typeface="Calibri"/>
                <a:cs typeface="Calibri"/>
                <a:sym typeface="Calibri"/>
              </a:rPr>
              <a:t>3</a:t>
            </a:r>
          </a:p>
        </p:txBody>
      </p:sp>
      <p:sp>
        <p:nvSpPr>
          <p:cNvPr id="124" name="Shape 124"/>
          <p:cNvSpPr/>
          <p:nvPr/>
        </p:nvSpPr>
        <p:spPr>
          <a:xfrm>
            <a:off x="1969802" y="2743742"/>
            <a:ext cx="7760348" cy="255454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إعطاء الفرصة للمتعلم بالمحاولة والخطأ في حل المشكلات بنفسه والوصول للهدف وتحقيق التعلم بنفسه، فالتعلم الذي يتم عن طريق تناقص الأخطاء يكون أكثر ثبوتا ووضوحاً.</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3"/>
                                        </p:tgtEl>
                                        <p:attrNameLst>
                                          <p:attrName>style.visibility</p:attrName>
                                        </p:attrNameLst>
                                      </p:cBhvr>
                                      <p:to>
                                        <p:strVal val="visible"/>
                                      </p:to>
                                    </p:set>
                                    <p:animEffect filter="fade" transition="in">
                                      <p:cBhvr>
                                        <p:cTn dur="500"/>
                                        <p:tgtEl>
                                          <p:spTgt spid="123"/>
                                        </p:tgtEl>
                                      </p:cBhvr>
                                    </p:animEffect>
                                  </p:childTnLst>
                                </p:cTn>
                              </p:par>
                              <p:par>
                                <p:cTn fill="hold" nodeType="with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500"/>
                                        <p:tgtEl>
                                          <p:spTgt spid="122"/>
                                        </p:tgtEl>
                                      </p:cBhvr>
                                    </p:animEffect>
                                  </p:childTnLst>
                                </p:cTn>
                              </p:par>
                              <p:par>
                                <p:cTn fill="hold" nodeType="withEffect" presetClass="entr" presetID="2" presetSubtype="4">
                                  <p:stCondLst>
                                    <p:cond delay="0"/>
                                  </p:stCondLst>
                                  <p:childTnLst>
                                    <p:set>
                                      <p:cBhvr>
                                        <p:cTn dur="1" fill="hold">
                                          <p:stCondLst>
                                            <p:cond delay="0"/>
                                          </p:stCondLst>
                                        </p:cTn>
                                        <p:tgtEl>
                                          <p:spTgt spid="121"/>
                                        </p:tgtEl>
                                        <p:attrNameLst>
                                          <p:attrName>style.visibility</p:attrName>
                                        </p:attrNameLst>
                                      </p:cBhvr>
                                      <p:to>
                                        <p:strVal val="visible"/>
                                      </p:to>
                                    </p:set>
                                    <p:anim calcmode="lin" valueType="num">
                                      <p:cBhvr additive="base">
                                        <p:cTn dur="500"/>
                                        <p:tgtEl>
                                          <p:spTgt spid="12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24"/>
                                        </p:tgtEl>
                                        <p:attrNameLst>
                                          <p:attrName>style.visibility</p:attrName>
                                        </p:attrNameLst>
                                      </p:cBhvr>
                                      <p:to>
                                        <p:strVal val="visible"/>
                                      </p:to>
                                    </p:set>
                                    <p:anim calcmode="lin" valueType="num">
                                      <p:cBhvr additive="base">
                                        <p:cTn dur="500"/>
                                        <p:tgtEl>
                                          <p:spTgt spid="124"/>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8" name="Shape 128"/>
        <p:cNvGrpSpPr/>
        <p:nvPr/>
      </p:nvGrpSpPr>
      <p:grpSpPr>
        <a:xfrm>
          <a:off x="0" y="0"/>
          <a:ext cx="0" cy="0"/>
          <a:chOff x="0" y="0"/>
          <a:chExt cx="0" cy="0"/>
        </a:xfrm>
      </p:grpSpPr>
      <p:sp>
        <p:nvSpPr>
          <p:cNvPr id="129" name="Shape 129"/>
          <p:cNvSpPr/>
          <p:nvPr/>
        </p:nvSpPr>
        <p:spPr>
          <a:xfrm>
            <a:off x="1430215" y="2356340"/>
            <a:ext cx="8534399" cy="3329352"/>
          </a:xfrm>
          <a:prstGeom prst="rect">
            <a:avLst/>
          </a:prstGeom>
          <a:blipFill rotWithShape="1">
            <a:blip r:embed="rId3">
              <a:alphaModFix/>
            </a:blip>
            <a:tile algn="tl" flip="none" tx="0" sx="100000" ty="0" sy="100000"/>
          </a:blip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30" name="Shape 130"/>
          <p:cNvSpPr/>
          <p:nvPr/>
        </p:nvSpPr>
        <p:spPr>
          <a:xfrm>
            <a:off x="8616460" y="1567934"/>
            <a:ext cx="1113691" cy="1024719"/>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31" name="Shape 131"/>
          <p:cNvSpPr/>
          <p:nvPr/>
        </p:nvSpPr>
        <p:spPr>
          <a:xfrm>
            <a:off x="8938770" y="1499048"/>
            <a:ext cx="492442"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chemeClr val="lt1"/>
                </a:solidFill>
                <a:latin typeface="Calibri"/>
                <a:ea typeface="Calibri"/>
                <a:cs typeface="Calibri"/>
                <a:sym typeface="Calibri"/>
              </a:rPr>
              <a:t>4</a:t>
            </a:r>
          </a:p>
        </p:txBody>
      </p:sp>
      <p:sp>
        <p:nvSpPr>
          <p:cNvPr id="132" name="Shape 132"/>
          <p:cNvSpPr/>
          <p:nvPr/>
        </p:nvSpPr>
        <p:spPr>
          <a:xfrm>
            <a:off x="1969802" y="3051519"/>
            <a:ext cx="7760348" cy="193899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التركيز على التعلم القائم على الأداء لأنه اكثر فاعلية في الحقل التربوي بدلا من التعلم القائم على الإلقاء.</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1"/>
                                        </p:tgtEl>
                                        <p:attrNameLst>
                                          <p:attrName>style.visibility</p:attrName>
                                        </p:attrNameLst>
                                      </p:cBhvr>
                                      <p:to>
                                        <p:strVal val="visible"/>
                                      </p:to>
                                    </p:set>
                                    <p:animEffect filter="fade" transition="in">
                                      <p:cBhvr>
                                        <p:cTn dur="500"/>
                                        <p:tgtEl>
                                          <p:spTgt spid="131"/>
                                        </p:tgtEl>
                                      </p:cBhvr>
                                    </p:animEffect>
                                  </p:childTnLst>
                                </p:cTn>
                              </p:par>
                              <p:par>
                                <p:cTn fill="hold" nodeType="withEffect" presetClass="entr" presetID="10" presetSubtype="0">
                                  <p:stCondLst>
                                    <p:cond delay="0"/>
                                  </p:stCondLst>
                                  <p:childTnLst>
                                    <p:set>
                                      <p:cBhvr>
                                        <p:cTn dur="1" fill="hold">
                                          <p:stCondLst>
                                            <p:cond delay="0"/>
                                          </p:stCondLst>
                                        </p:cTn>
                                        <p:tgtEl>
                                          <p:spTgt spid="130"/>
                                        </p:tgtEl>
                                        <p:attrNameLst>
                                          <p:attrName>style.visibility</p:attrName>
                                        </p:attrNameLst>
                                      </p:cBhvr>
                                      <p:to>
                                        <p:strVal val="visible"/>
                                      </p:to>
                                    </p:set>
                                    <p:animEffect filter="fade" transition="in">
                                      <p:cBhvr>
                                        <p:cTn dur="500"/>
                                        <p:tgtEl>
                                          <p:spTgt spid="130"/>
                                        </p:tgtEl>
                                      </p:cBhvr>
                                    </p:animEffect>
                                  </p:childTnLst>
                                </p:cTn>
                              </p:par>
                              <p:par>
                                <p:cTn fill="hold" nodeType="withEffect" presetClass="entr" presetID="2" presetSubtype="4">
                                  <p:stCondLst>
                                    <p:cond delay="0"/>
                                  </p:stCondLst>
                                  <p:childTnLst>
                                    <p:set>
                                      <p:cBhvr>
                                        <p:cTn dur="1" fill="hold">
                                          <p:stCondLst>
                                            <p:cond delay="0"/>
                                          </p:stCondLst>
                                        </p:cTn>
                                        <p:tgtEl>
                                          <p:spTgt spid="129"/>
                                        </p:tgtEl>
                                        <p:attrNameLst>
                                          <p:attrName>style.visibility</p:attrName>
                                        </p:attrNameLst>
                                      </p:cBhvr>
                                      <p:to>
                                        <p:strVal val="visible"/>
                                      </p:to>
                                    </p:set>
                                    <p:anim calcmode="lin" valueType="num">
                                      <p:cBhvr additive="base">
                                        <p:cTn dur="500"/>
                                        <p:tgtEl>
                                          <p:spTgt spid="129"/>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32"/>
                                        </p:tgtEl>
                                        <p:attrNameLst>
                                          <p:attrName>style.visibility</p:attrName>
                                        </p:attrNameLst>
                                      </p:cBhvr>
                                      <p:to>
                                        <p:strVal val="visible"/>
                                      </p:to>
                                    </p:set>
                                    <p:anim calcmode="lin" valueType="num">
                                      <p:cBhvr additive="base">
                                        <p:cTn dur="500"/>
                                        <p:tgtEl>
                                          <p:spTgt spid="132"/>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6" name="Shape 136"/>
        <p:cNvGrpSpPr/>
        <p:nvPr/>
      </p:nvGrpSpPr>
      <p:grpSpPr>
        <a:xfrm>
          <a:off x="0" y="0"/>
          <a:ext cx="0" cy="0"/>
          <a:chOff x="0" y="0"/>
          <a:chExt cx="0" cy="0"/>
        </a:xfrm>
      </p:grpSpPr>
      <p:sp>
        <p:nvSpPr>
          <p:cNvPr id="137" name="Shape 137"/>
          <p:cNvSpPr/>
          <p:nvPr/>
        </p:nvSpPr>
        <p:spPr>
          <a:xfrm>
            <a:off x="1430215" y="2356340"/>
            <a:ext cx="8534399" cy="3329352"/>
          </a:xfrm>
          <a:prstGeom prst="rect">
            <a:avLst/>
          </a:prstGeom>
          <a:blipFill rotWithShape="1">
            <a:blip r:embed="rId3">
              <a:alphaModFix/>
            </a:blip>
            <a:tile algn="tl" flip="none" tx="0" sx="100000" ty="0" sy="100000"/>
          </a:blipFill>
          <a:ln cap="flat" cmpd="sng" w="12700">
            <a:solidFill>
              <a:srgbClr val="0C0C0C"/>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38" name="Shape 138"/>
          <p:cNvSpPr/>
          <p:nvPr/>
        </p:nvSpPr>
        <p:spPr>
          <a:xfrm>
            <a:off x="8616460" y="1567934"/>
            <a:ext cx="1113691" cy="1024719"/>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39" name="Shape 139"/>
          <p:cNvSpPr/>
          <p:nvPr/>
        </p:nvSpPr>
        <p:spPr>
          <a:xfrm>
            <a:off x="8938770" y="1499048"/>
            <a:ext cx="492442"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chemeClr val="lt1"/>
                </a:solidFill>
                <a:latin typeface="Calibri"/>
                <a:ea typeface="Calibri"/>
                <a:cs typeface="Calibri"/>
                <a:sym typeface="Calibri"/>
              </a:rPr>
              <a:t>5</a:t>
            </a:r>
          </a:p>
        </p:txBody>
      </p:sp>
      <p:sp>
        <p:nvSpPr>
          <p:cNvPr id="140" name="Shape 140"/>
          <p:cNvSpPr/>
          <p:nvPr/>
        </p:nvSpPr>
        <p:spPr>
          <a:xfrm>
            <a:off x="1969802" y="3051519"/>
            <a:ext cx="7760348" cy="193899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يمكن استخدام التعلم بالمحاولة والخطأ في مختلف مجالات الحياة الأسرية والتربوية والإدارية.</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9"/>
                                        </p:tgtEl>
                                        <p:attrNameLst>
                                          <p:attrName>style.visibility</p:attrName>
                                        </p:attrNameLst>
                                      </p:cBhvr>
                                      <p:to>
                                        <p:strVal val="visible"/>
                                      </p:to>
                                    </p:set>
                                    <p:animEffect filter="fade" transition="in">
                                      <p:cBhvr>
                                        <p:cTn dur="500"/>
                                        <p:tgtEl>
                                          <p:spTgt spid="139"/>
                                        </p:tgtEl>
                                      </p:cBhvr>
                                    </p:animEffect>
                                  </p:childTnLst>
                                </p:cTn>
                              </p:par>
                              <p:par>
                                <p:cTn fill="hold" nodeType="withEffect" presetClass="entr" presetID="10" presetSubtype="0">
                                  <p:stCondLst>
                                    <p:cond delay="0"/>
                                  </p:stCondLst>
                                  <p:childTnLst>
                                    <p:set>
                                      <p:cBhvr>
                                        <p:cTn dur="1" fill="hold">
                                          <p:stCondLst>
                                            <p:cond delay="0"/>
                                          </p:stCondLst>
                                        </p:cTn>
                                        <p:tgtEl>
                                          <p:spTgt spid="138"/>
                                        </p:tgtEl>
                                        <p:attrNameLst>
                                          <p:attrName>style.visibility</p:attrName>
                                        </p:attrNameLst>
                                      </p:cBhvr>
                                      <p:to>
                                        <p:strVal val="visible"/>
                                      </p:to>
                                    </p:set>
                                    <p:animEffect filter="fade" transition="in">
                                      <p:cBhvr>
                                        <p:cTn dur="500"/>
                                        <p:tgtEl>
                                          <p:spTgt spid="138"/>
                                        </p:tgtEl>
                                      </p:cBhvr>
                                    </p:animEffect>
                                  </p:childTnLst>
                                </p:cTn>
                              </p:par>
                              <p:par>
                                <p:cTn fill="hold" nodeType="withEffect" presetClass="entr" presetID="2" presetSubtype="4">
                                  <p:stCondLst>
                                    <p:cond delay="0"/>
                                  </p:stCondLst>
                                  <p:childTnLst>
                                    <p:set>
                                      <p:cBhvr>
                                        <p:cTn dur="1" fill="hold">
                                          <p:stCondLst>
                                            <p:cond delay="0"/>
                                          </p:stCondLst>
                                        </p:cTn>
                                        <p:tgtEl>
                                          <p:spTgt spid="137"/>
                                        </p:tgtEl>
                                        <p:attrNameLst>
                                          <p:attrName>style.visibility</p:attrName>
                                        </p:attrNameLst>
                                      </p:cBhvr>
                                      <p:to>
                                        <p:strVal val="visible"/>
                                      </p:to>
                                    </p:set>
                                    <p:anim calcmode="lin" valueType="num">
                                      <p:cBhvr additive="base">
                                        <p:cTn dur="500"/>
                                        <p:tgtEl>
                                          <p:spTgt spid="13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40"/>
                                        </p:tgtEl>
                                        <p:attrNameLst>
                                          <p:attrName>style.visibility</p:attrName>
                                        </p:attrNameLst>
                                      </p:cBhvr>
                                      <p:to>
                                        <p:strVal val="visible"/>
                                      </p:to>
                                    </p:set>
                                    <p:anim calcmode="lin" valueType="num">
                                      <p:cBhvr additive="base">
                                        <p:cTn dur="500"/>
                                        <p:tgtEl>
                                          <p:spTgt spid="140"/>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4" name="Shape 144"/>
        <p:cNvGrpSpPr/>
        <p:nvPr/>
      </p:nvGrpSpPr>
      <p:grpSpPr>
        <a:xfrm>
          <a:off x="0" y="0"/>
          <a:ext cx="0" cy="0"/>
          <a:chOff x="0" y="0"/>
          <a:chExt cx="0" cy="0"/>
        </a:xfrm>
      </p:grpSpPr>
      <p:sp>
        <p:nvSpPr>
          <p:cNvPr id="145" name="Shape 145"/>
          <p:cNvSpPr/>
          <p:nvPr/>
        </p:nvSpPr>
        <p:spPr>
          <a:xfrm>
            <a:off x="1465386" y="1031630"/>
            <a:ext cx="9366738" cy="4686997"/>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46" name="Shape 146"/>
          <p:cNvSpPr/>
          <p:nvPr/>
        </p:nvSpPr>
        <p:spPr>
          <a:xfrm>
            <a:off x="2977784" y="1843543"/>
            <a:ext cx="5685570" cy="1754325"/>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5400">
                <a:solidFill>
                  <a:srgbClr val="660066"/>
                </a:solidFill>
                <a:latin typeface="Calibri"/>
                <a:ea typeface="Calibri"/>
                <a:cs typeface="Calibri"/>
                <a:sym typeface="Calibri"/>
              </a:rPr>
              <a:t>التطبيقات التربوية لنظرية التعلم بالاستبصار</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6"/>
                                        </p:tgtEl>
                                        <p:attrNameLst>
                                          <p:attrName>style.visibility</p:attrName>
                                        </p:attrNameLst>
                                      </p:cBhvr>
                                      <p:to>
                                        <p:strVal val="visible"/>
                                      </p:to>
                                    </p:set>
                                    <p:animEffect filter="fade" transition="in">
                                      <p:cBhvr>
                                        <p:cTn dur="500"/>
                                        <p:tgtEl>
                                          <p:spTgt spid="146"/>
                                        </p:tgtEl>
                                      </p:cBhvr>
                                    </p:animEffect>
                                  </p:childTnLst>
                                </p:cTn>
                              </p:par>
                              <p:par>
                                <p:cTn fill="hold" nodeType="withEffect" presetClass="entr" presetID="10" presetSubtype="0">
                                  <p:stCondLst>
                                    <p:cond delay="0"/>
                                  </p:stCondLst>
                                  <p:childTnLst>
                                    <p:set>
                                      <p:cBhvr>
                                        <p:cTn dur="1" fill="hold">
                                          <p:stCondLst>
                                            <p:cond delay="0"/>
                                          </p:stCondLst>
                                        </p:cTn>
                                        <p:tgtEl>
                                          <p:spTgt spid="145"/>
                                        </p:tgtEl>
                                        <p:attrNameLst>
                                          <p:attrName>style.visibility</p:attrName>
                                        </p:attrNameLst>
                                      </p:cBhvr>
                                      <p:to>
                                        <p:strVal val="visible"/>
                                      </p:to>
                                    </p:set>
                                    <p:animEffect filter="fade" transition="in">
                                      <p:cBhvr>
                                        <p:cTn dur="500"/>
                                        <p:tgtEl>
                                          <p:spTgt spid="1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