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327" r:id="rId2"/>
    <p:sldId id="328" r:id="rId3"/>
    <p:sldId id="32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31" r:id="rId76"/>
    <p:sldId id="332" r:id="rId77"/>
    <p:sldId id="333" r:id="rId78"/>
    <p:sldId id="334" r:id="rId79"/>
    <p:sldId id="335" r:id="rId80"/>
    <p:sldId id="330" r:id="rId8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id="{54763F7F-7E5F-8E02-B9C5-9973D3ADA7CA}"/>
              </a:ext>
            </a:extLst>
          </p:cNvPr>
          <p:cNvSpPr/>
          <p:nvPr/>
        </p:nvSpPr>
        <p:spPr>
          <a:xfrm>
            <a:off x="1045029" y="1619795"/>
            <a:ext cx="9692640" cy="28738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/>
              <a:t>السلام عليكم ورحمة الله وبركاته </a:t>
            </a:r>
          </a:p>
          <a:p>
            <a:pPr algn="ctr"/>
            <a:r>
              <a:rPr lang="ar-SA" sz="5400" dirty="0">
                <a:solidFill>
                  <a:srgbClr val="0070C0"/>
                </a:solidFill>
              </a:rPr>
              <a:t>أهلا وسهلا بكم طالباتي العزيزات</a:t>
            </a:r>
            <a:r>
              <a:rPr lang="en-US" sz="5400" dirty="0">
                <a:solidFill>
                  <a:srgbClr val="0070C0"/>
                </a:solidFill>
              </a:rPr>
              <a:t>  </a:t>
            </a:r>
          </a:p>
          <a:p>
            <a:pPr algn="ctr"/>
            <a:r>
              <a:rPr lang="ar-SA" sz="5400" dirty="0">
                <a:solidFill>
                  <a:srgbClr val="0070C0"/>
                </a:solidFill>
              </a:rPr>
              <a:t>الأستاذة : خلود العتيبي </a:t>
            </a:r>
            <a:endParaRPr lang="en-US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628" y="507492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لجوء العبد إلى ربه جل وعلا بسؤاله </a:t>
            </a:r>
            <a:r>
              <a:rPr kumimoji="0" lang="ar-SA" sz="4000" b="0" i="0" u="none" strike="noStrike" kern="1200" cap="all" spc="20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مايريد</a:t>
            </a:r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 من جلب منفعة أو دفع مضرة </a:t>
            </a:r>
            <a:r>
              <a:rPr lang="ar-SA" sz="4800" dirty="0"/>
              <a:t> 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255140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المحبة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55140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الرجاء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55140" y="485502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الدعاء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B2DECE-FF8F-382D-BAE1-87814B0D1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844" y="494636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dirty="0"/>
              <a:t>حكم دعاء غير الله تعالى 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30472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شرك أكبر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7" y="34459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شرك أصغر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50177" y="477665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محرم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F056AB6-8101-E2B7-8413-293A9A8FF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695" y="230213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9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419855"/>
            <a:ext cx="9588137" cy="1564006"/>
          </a:xfrm>
        </p:spPr>
        <p:txBody>
          <a:bodyPr>
            <a:normAutofit/>
          </a:bodyPr>
          <a:lstStyle/>
          <a:p>
            <a:r>
              <a:rPr lang="ar-SA" sz="4000" dirty="0"/>
              <a:t>طلب الله تعالى والتوجه إليه لإزالة الشدة والكرب هو</a:t>
            </a:r>
            <a:r>
              <a:rPr lang="ar-SA" sz="4000" b="1" i="0" dirty="0">
                <a:solidFill>
                  <a:schemeClr val="tx1"/>
                </a:solidFill>
                <a:effectLst/>
                <a:latin typeface="hafs"/>
              </a:rPr>
              <a:t> .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النذر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71254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الإستغاثة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14129" y="478971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الرجاء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562E681-C0EF-5810-70A4-53D0D5B6B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436" y="359554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7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639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5400" dirty="0"/>
              <a:t>الاستغاثة الجائزة مثل </a:t>
            </a:r>
            <a:r>
              <a:rPr lang="ar-SA" sz="5400" b="1" i="0" dirty="0">
                <a:solidFill>
                  <a:schemeClr val="tx1"/>
                </a:solidFill>
                <a:effectLst/>
                <a:latin typeface="hafs"/>
              </a:rPr>
              <a:t> .</a:t>
            </a:r>
            <a:endParaRPr lang="ar-SA" sz="5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62151" y="21773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الإستغاثة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بالميت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2151" y="329940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إستغاثة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الصغير بوالديه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0400" y="442146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الإستغاثة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بالحي الغائب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7C5B9E1-2417-1419-435E-3D1449ED8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082" y="336270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0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628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المشركون يلجؤون إلى الله وقت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445871" y="229992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الشدة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514995" y="35720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الرخاء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514995" y="4844117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الشدة والرخاء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5473EDA-9350-4872-43E2-5C5F3FD19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7713" y="236322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0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362" y="256446"/>
            <a:ext cx="9900775" cy="1302363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تجاوز الحد الذي أمر الله به في الدين , اعتقادا , أو قولا , أو عملا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21845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التبرك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33555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النذر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51594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الغل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و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CBF9187-4CA4-435D-061D-79E69917F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110" y="460728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7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Autofit/>
          </a:bodyPr>
          <a:lstStyle/>
          <a:p>
            <a:r>
              <a:rPr lang="ar-SA" sz="4400" dirty="0"/>
              <a:t>أول </a:t>
            </a:r>
            <a:r>
              <a:rPr lang="ar-SA" sz="4400" dirty="0" err="1"/>
              <a:t>ماوقع</a:t>
            </a:r>
            <a:r>
              <a:rPr lang="ar-SA" sz="4400" dirty="0"/>
              <a:t> الشرك في قوم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عيسى عليه السلام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7048" y="339206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نوح عليه السلام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5297" y="465630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إبراهيم عليه السلام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CECF20B-7489-AA31-321D-A516EB60C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529" y="342900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98" y="370332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32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والذي نفسي بيده لقرابة رسول الله صلى الله عليه وسلم أحب إلي من أصل </a:t>
            </a:r>
            <a:r>
              <a:rPr kumimoji="0" lang="ar-SA" sz="3200" b="0" i="0" u="none" strike="noStrike" kern="1200" cap="all" spc="20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قراببتي</a:t>
            </a:r>
            <a:r>
              <a:rPr kumimoji="0" lang="ar-SA" sz="32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 قائل هذه العبارة هو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27822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عثمان بن عفان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71254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عمر بن الخطاب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09503" y="478626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أبو بكر الصديق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5EE7748-5C53-4C7C-9709-626DDC003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3245" y="487760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98" y="481366"/>
            <a:ext cx="7729728" cy="1188720"/>
          </a:xfrm>
        </p:spPr>
        <p:txBody>
          <a:bodyPr>
            <a:normAutofit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حكم زيارة الرجال للقبور لأخذ العظة والعبرة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واجب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سنة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4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مكروه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E98B738-6700-A0EA-D995-400BE232A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891" y="364727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33617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الزيارة </a:t>
            </a:r>
            <a:r>
              <a:rPr lang="ar-SA" sz="4400" dirty="0" err="1"/>
              <a:t>المحرمه</a:t>
            </a:r>
            <a:r>
              <a:rPr lang="ar-SA" sz="4400" dirty="0"/>
              <a:t> للقبور مثل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زيارة القبور لدعاء الله تعالى عندها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79501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زيارة النساء للمقابر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26772" y="494703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زيارة القبور لدعاء الموتى من دون الله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D60A9FA-0BDF-D97E-79D2-F6390022D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293" y="385831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041AB2-A9B4-4D3F-B120-38E7860A8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34" y="804334"/>
            <a:ext cx="10583332" cy="5249332"/>
          </a:xfrm>
          <a:prstGeom prst="rect">
            <a:avLst/>
          </a:prstGeom>
          <a:solidFill>
            <a:srgbClr val="FFFFFF"/>
          </a:solidFill>
          <a:ln w="190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قوانين صفيه ممغنطة تصميم بسيط">
            <a:extLst>
              <a:ext uri="{FF2B5EF4-FFF2-40B4-BE49-F238E27FC236}">
                <a16:creationId xmlns:a16="http://schemas.microsoft.com/office/drawing/2014/main" id="{6D2CEE45-312E-275F-6E88-2FD783393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91712" y="1124712"/>
            <a:ext cx="4608576" cy="46085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682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46681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حكم شد الرحال لزيارة القبور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5491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محرم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15491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مكروه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53740" y="474062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جائز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ACEBC7E-35D2-6987-5CED-AB0F8D84A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716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5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33618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طلب البركة ورجاؤها واعتقادها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المحبة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3982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التبرك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54320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الرجاء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42A7C75-4CCA-1C1B-3A45-2D68B0EBD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43982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6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التبرك المشروع مثل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89365" y="212161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algn="r" defTabSz="914400"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</a:p>
          <a:p>
            <a:pPr algn="r" defTabSz="914400"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1/   </a:t>
            </a:r>
            <a:r>
              <a:rPr lang="ar-SA" sz="2800" b="1" dirty="0"/>
              <a:t>التبرك بذوات الأولياء والأحياء والتمسح بهم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89365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التبرك بشرب ماء زمزم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27614" y="473638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 تعليق القرآن على البيوت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3ABA239-2D47-BAB5-93BC-0BA205327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4322" y="348808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94429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قال تعالى ( ومن آياته أن خلق لكم من أنفسكم أزواجا لتسكنوا إليها ) معنى تسكنوا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29128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تطمئنوا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1131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محبة كاملة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9380" y="471772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رحمة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6B5349A-3399-4D5F-72E8-125626417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235458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2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44137"/>
            <a:ext cx="7729728" cy="1500269"/>
          </a:xfrm>
        </p:spPr>
        <p:txBody>
          <a:bodyPr>
            <a:noAutofit/>
          </a:bodyPr>
          <a:lstStyle/>
          <a:p>
            <a:r>
              <a:rPr lang="ar-SA" sz="4400" dirty="0"/>
              <a:t>قال تعالى ( وإذا مس الناس ضر دعوا ربهم منيبين إليه ) معنى الضر هو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6425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اليأس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74961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/القنوط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91359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مايصيب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الإنسان من مرض وغيره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724DC08-07CF-CB8E-A516-A723B6897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6565" y="500493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20555"/>
            <a:ext cx="7729728" cy="1188720"/>
          </a:xfrm>
        </p:spPr>
        <p:txBody>
          <a:bodyPr>
            <a:noAutofit/>
          </a:bodyPr>
          <a:lstStyle/>
          <a:p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نوع الفرح في قوله تعالى ( وإذا أذقنا الناس رحمة فرحوا بها )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828107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فرح بطر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لاشكر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فيه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فرح شكر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81584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فرح سرور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AA97C2A-38C6-24F9-0DBC-9D73BDD5F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5706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4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72807"/>
            <a:ext cx="7729728" cy="1188720"/>
          </a:xfrm>
        </p:spPr>
        <p:txBody>
          <a:bodyPr>
            <a:noAutofit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قال تعالى ( </a:t>
            </a:r>
            <a:r>
              <a:rPr kumimoji="0" lang="ar-SA" sz="3600" b="0" i="0" u="none" strike="noStrike" kern="1200" cap="all" spc="20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وءات</a:t>
            </a:r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 ذا القربى حقه ) حكم صلة الرحم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مباح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7" y="372280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واجب 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8426" y="490017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سنة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8CFC975-5A7D-D980-65E4-186E57C81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916" y="3786101"/>
            <a:ext cx="675460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5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82745"/>
            <a:ext cx="7729728" cy="1188720"/>
          </a:xfrm>
        </p:spPr>
        <p:txBody>
          <a:bodyPr>
            <a:noAutofit/>
          </a:bodyPr>
          <a:lstStyle/>
          <a:p>
            <a:r>
              <a:rPr lang="ar-SA" sz="3600" b="1" dirty="0">
                <a:solidFill>
                  <a:schemeClr val="tx1"/>
                </a:solidFill>
                <a:latin typeface="hafs"/>
              </a:rPr>
              <a:t>أول وصية وصى بها لقمان ابنه هي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043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بر الوالدين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46033" y="351989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النهي عن الشرك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4282" y="473544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الصلاة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62D4ED4-3249-CCEA-B91C-A8D5CF68B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4380" y="351989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0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223" y="396114"/>
            <a:ext cx="7608414" cy="1502607"/>
          </a:xfrm>
        </p:spPr>
        <p:txBody>
          <a:bodyPr>
            <a:noAutofit/>
          </a:bodyPr>
          <a:lstStyle/>
          <a:p>
            <a:r>
              <a:rPr lang="ar-SA" sz="3600" dirty="0"/>
              <a:t>قال تعالى ( حملته أمه وهنا على وهن ) معنى وهن ؟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6425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ضيق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2788" y="38751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ميل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1037" y="510779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ضعف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3874BD5-503A-CE1F-E7CE-C5AF2CBB1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94" y="519912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3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628" y="382745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لقمان هو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54679" y="225515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نبي من الأنبياء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54679" y="34459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عبد صالح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24264" y="476358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رسول من الرسل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9531B6A-43F4-EBFD-3A37-A3ACCE3D5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157" y="350924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1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FEB2AC7C-9148-C0DC-3A51-82FDC1507947}"/>
              </a:ext>
            </a:extLst>
          </p:cNvPr>
          <p:cNvSpPr/>
          <p:nvPr/>
        </p:nvSpPr>
        <p:spPr>
          <a:xfrm>
            <a:off x="8340090" y="2404872"/>
            <a:ext cx="3044952" cy="162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274320" tIns="182880" rIns="274320" bIns="182880" rtlCol="0" anchor="ctr" anchorCtr="1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spc="20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موضوع</a:t>
            </a:r>
            <a:r>
              <a:rPr lang="en-US" sz="2800" cap="all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cap="all" spc="20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الدرس</a:t>
            </a:r>
            <a:r>
              <a:rPr lang="en-US" sz="2800" cap="all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   </a:t>
            </a:r>
            <a:r>
              <a:rPr lang="en-US" sz="2800" cap="all" spc="20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مراجعة</a:t>
            </a:r>
            <a:r>
              <a:rPr lang="en-US" sz="2800" cap="all" spc="20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  </a:t>
            </a:r>
          </a:p>
        </p:txBody>
      </p:sp>
      <p:sp>
        <p:nvSpPr>
          <p:cNvPr id="1035" name="Rectangle 1030">
            <a:extLst>
              <a:ext uri="{FF2B5EF4-FFF2-40B4-BE49-F238E27FC236}">
                <a16:creationId xmlns:a16="http://schemas.microsoft.com/office/drawing/2014/main" id="{CB94C45D-FCB1-4B86-967A-2C9EDB637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045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6" name="Rectangle 1032">
            <a:extLst>
              <a:ext uri="{FF2B5EF4-FFF2-40B4-BE49-F238E27FC236}">
                <a16:creationId xmlns:a16="http://schemas.microsoft.com/office/drawing/2014/main" id="{232C4A34-762E-40DF-A8AF-0D811BC02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161" y="802767"/>
            <a:ext cx="656539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تحميل كتاب الدراسات الإسلامية أول متوسط الفصل الثالث 1444 pdf">
            <a:extLst>
              <a:ext uri="{FF2B5EF4-FFF2-40B4-BE49-F238E27FC236}">
                <a16:creationId xmlns:a16="http://schemas.microsoft.com/office/drawing/2014/main" id="{B3E9C95F-3BA1-F97F-5C20-CDF4F1BA9C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0" r="3813" b="1"/>
          <a:stretch/>
        </p:blipFill>
        <p:spPr bwMode="auto">
          <a:xfrm>
            <a:off x="1113201" y="1122807"/>
            <a:ext cx="5925312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203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84671"/>
            <a:ext cx="7729728" cy="1188720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الحكمة هي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28982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algn="r" defTabSz="914400">
              <a:defRPr/>
            </a:pPr>
            <a:endParaRPr lang="ar-SA" sz="2800" b="1" kern="0" dirty="0">
              <a:solidFill>
                <a:prstClr val="black"/>
              </a:solidFill>
              <a:latin typeface="Gill Sans MT" panose="020B0502020104020203"/>
            </a:endParaRPr>
          </a:p>
          <a:p>
            <a:pPr algn="r" defTabSz="914400">
              <a:defRPr/>
            </a:pPr>
            <a:r>
              <a:rPr lang="ar-SA" sz="2800" b="1" kern="0" dirty="0">
                <a:solidFill>
                  <a:prstClr val="black"/>
                </a:solidFill>
                <a:latin typeface="Gill Sans MT" panose="020B0502020104020203"/>
              </a:rPr>
              <a:t>1/ تكتسب بالتعلم والخبرة</a:t>
            </a:r>
            <a:endParaRPr lang="ar-SA" sz="2800" b="1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6187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  منحة إلهية ونعمة ربانية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3392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تورث من الآباء والأجداد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DB059C4-2EF7-E666-7DE6-C75644B58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117" y="352517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3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6681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معنى تصعر في قوله تعالى ( </a:t>
            </a:r>
            <a:r>
              <a:rPr lang="ar-SA" sz="4400" dirty="0" err="1"/>
              <a:t>ولاتصعر</a:t>
            </a:r>
            <a:r>
              <a:rPr lang="ar-SA" sz="4400" dirty="0"/>
              <a:t> خدك للناس )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تميل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64672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تخفض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4062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تضعف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0A3C875-DC87-DFD2-18F1-3486B90AE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85869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قال تعالى ( </a:t>
            </a:r>
            <a:r>
              <a:rPr lang="ar-SA" sz="4400" dirty="0" err="1"/>
              <a:t>ولايغرنكم</a:t>
            </a:r>
            <a:r>
              <a:rPr lang="ar-SA" sz="4400" dirty="0"/>
              <a:t> بالله الغرور ) المقصود بالغرور هو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3800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المشركين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70943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 هوى النفس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98086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الشيطان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516B9B5-0680-1815-7371-322E375F0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503939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1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98" y="520554"/>
            <a:ext cx="7729728" cy="1269057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قال تعالى ( يوم يجمعكم ليوم الجمع ذلك يوم التغابن ) معنى التغابن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8110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النقص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2472" y="35337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بلاء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0721" y="468640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مكروه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C4E4705-EF2A-CEB7-E5F9-7C5D306AB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6861" y="243944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65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5" y="533618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dirty="0"/>
              <a:t>مهمة الرسول صلى الله عليه وسلم هي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6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إجبار الناس على الإسلام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6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التبليغ والإنذار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8425" y="475368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الهداية والجزاء والحساب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20CA81E-2919-8982-28B5-4457DD8BE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897" y="370921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5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72807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dirty="0"/>
              <a:t>يكون الأزواج والأولاد أعداء إذا سعوا في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719359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الصد عن سبيل الله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831917" y="368943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الدعوة إلى سبيل الله 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26772" y="471449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الحرمان عما أباحه الله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16C9CD0-1690-8F34-F05D-83B45CFD8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8621" y="252398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4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235131"/>
            <a:ext cx="7766304" cy="1265342"/>
          </a:xfrm>
        </p:spPr>
        <p:txBody>
          <a:bodyPr>
            <a:noAutofit/>
          </a:bodyPr>
          <a:lstStyle/>
          <a:p>
            <a:r>
              <a:rPr lang="ar-SA" sz="4000" dirty="0"/>
              <a:t>يضاعف الله الحسنات فيجازي بالحسنة الواحدة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4298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مئة حسنة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356449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خمسمائة حسنة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83675" y="489421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سبعمائة حسنة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B0FE14-C901-B9E6-14E7-5951E9172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900" y="493469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7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508" y="507492"/>
            <a:ext cx="7729728" cy="1188720"/>
          </a:xfrm>
        </p:spPr>
        <p:txBody>
          <a:bodyPr>
            <a:noAutofit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في حديث المرأة التي شكت إلى النبي صلى الله عليه وسلم أنها تصرع وطلبت من النبي صلى الله عليه وسلم أن يدعو لها الصرع هو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مرض يصيب العقل ويسبب الجنون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8069" y="357909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علة في الجهاز العصبي تصحبه غيبوبة وتشنج في العضلات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6318" y="469751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الميل من جانب إلى آخر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13FD3D5-3710-1D01-96F4-33661153D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4481" y="357909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3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887" y="382415"/>
            <a:ext cx="7491439" cy="1164554"/>
          </a:xfrm>
        </p:spPr>
        <p:txBody>
          <a:bodyPr>
            <a:noAutofit/>
          </a:bodyPr>
          <a:lstStyle/>
          <a:p>
            <a:r>
              <a:rPr kumimoji="0" lang="ar-SA" sz="32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دعا له النبي صلى الله عليه وسلم بالحكمة مرتين   "اللهم علمه التأويل وفقهه في الدين " هو الصحابي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6302" y="217837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أنس بن مالك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6302" y="335040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عباس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14551" y="452244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عبد الله بن عمرو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91C6F39-7D47-D930-8E87-FC3BFB633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7326" y="335040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4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506" y="508064"/>
            <a:ext cx="7618258" cy="1229868"/>
          </a:xfrm>
        </p:spPr>
        <p:txBody>
          <a:bodyPr>
            <a:noAutofit/>
          </a:bodyPr>
          <a:lstStyle/>
          <a:p>
            <a:r>
              <a:rPr lang="ar-SA" sz="4000" dirty="0"/>
              <a:t>الدعاء من أنفع العلاج ومما يدل على ذلك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5301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>
                <a:solidFill>
                  <a:prstClr val="black"/>
                </a:solidFill>
                <a:latin typeface="Gill Sans MT" panose="020B0502020104020203"/>
              </a:rPr>
              <a:t>1/ إن  شئت صبرت ولك الجنة 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إن شئت دعوت الله أن يعافيك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3808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قالت إني أصرع وإني أتكشف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0671DB2-B7BF-EBFF-D2D8-9288837D2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3622" y="361039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id="{E5FE4CA1-9B19-1AAE-4BF1-A9E339D05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166" y="702155"/>
            <a:ext cx="9324702" cy="2459055"/>
          </a:xfrm>
        </p:spPr>
        <p:txBody>
          <a:bodyPr>
            <a:normAutofit/>
          </a:bodyPr>
          <a:lstStyle/>
          <a:p>
            <a:r>
              <a:rPr lang="ar-SA" sz="6600" dirty="0"/>
              <a:t>من خلال إستراتيجية إصابة الهدف صوبي الإجابة الصحيــحة ؟</a:t>
            </a:r>
          </a:p>
        </p:txBody>
      </p:sp>
      <p:pic>
        <p:nvPicPr>
          <p:cNvPr id="5" name="عنصر نائب للمحتوى 6">
            <a:extLst>
              <a:ext uri="{FF2B5EF4-FFF2-40B4-BE49-F238E27FC236}">
                <a16:creationId xmlns:a16="http://schemas.microsoft.com/office/drawing/2014/main" id="{7557B37B-121C-48DB-43DE-A8D8BDE3D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" y="2122720"/>
            <a:ext cx="1626325" cy="162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339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932" y="611994"/>
            <a:ext cx="7766304" cy="1190679"/>
          </a:xfrm>
        </p:spPr>
        <p:txBody>
          <a:bodyPr>
            <a:normAutofit fontScale="90000"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دعا له النبي صلى الله عليه وسلم ( اللهم أكثر ماله وولده وأدخله الجنة ) هو الصحابي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89365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النعمان بن بشير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89365" y="37038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مسعود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27614" y="479091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أنس بن مالك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8387C5F-B973-E361-5B71-07447A2F6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593" y="488225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73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72806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32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قال رسول الله صلى الله عليه وسلم ( مثل المؤمنين في توادهم ) معنى توادهم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 عطف بعضهم على بعض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2723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رحماء بينهم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54818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محبة  بعضهم بعضا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97BF697-7E29-A998-074F-754E9BF1D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459983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570" y="533618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dirty="0"/>
              <a:t>قال رسول الله صلى الله عليه وسلم ( إياكم والظن فإن الظن أكذب الحديث ) الظن هو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التهمة بلا دليل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48024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تغليب أحد الجانبين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86273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مطابقة الواقع قولا وفعلا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A86CAD4-A1FF-AF7C-E732-0ACF6DEC6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728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93878"/>
            <a:ext cx="7729728" cy="1188720"/>
          </a:xfrm>
        </p:spPr>
        <p:txBody>
          <a:bodyPr>
            <a:noAutofit/>
          </a:bodyPr>
          <a:lstStyle/>
          <a:p>
            <a:r>
              <a:rPr lang="ar-SA" sz="3600" dirty="0"/>
              <a:t>تمني الشخص زوال النعمة عن أخيه المسلم هو ؟</a:t>
            </a:r>
            <a:r>
              <a:rPr lang="ar-SA" sz="36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0409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الرياء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9208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الحسد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8007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الظن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2ABC119-0C42-B145-5E56-B91A6DA76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117" y="355538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5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07114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dirty="0"/>
              <a:t>حذر النبي صلى الله عليه وسلم عن التهاجر والقطيعة بين المسلمين فقال :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6302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لاتدابروا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1087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لاتناجشوا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99336" y="475368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لاتحسسوا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6C37FBE-A0BA-A350-42F9-98F178A8C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2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20555"/>
            <a:ext cx="7729728" cy="1188720"/>
          </a:xfrm>
        </p:spPr>
        <p:txBody>
          <a:bodyPr>
            <a:noAutofit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الأذى بغير حق محرم لكل أحد ولكن في حق الجار هو أشد تحريما وعليه نفى عنه النبي صلى الله عليه وسلم كمال ؟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الإحسان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23110" y="358937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الإسلام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5" y="471133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الإيمان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918840F-DCD4-7A8E-656D-214229B3D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480267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1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81367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كرر النبي عليه الصلاة والسلام في الحديث الدعاء على من قصر في حق والديه في الكِبر بقوله " رغم أنفه" ومعناها:</a:t>
            </a:r>
            <a:r>
              <a:rPr lang="ar-SA" sz="5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5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201760" y="22483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أجبر على فعل شي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01760" y="35478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جلس على التراب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40009" y="477760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لصق أنفه بالتراب أي ذل وخاب وخسر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0431207-EEFE-0215-2B11-D6D45A023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733" y="486894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131" y="520554"/>
            <a:ext cx="7605195" cy="1308245"/>
          </a:xfrm>
        </p:spPr>
        <p:txBody>
          <a:bodyPr>
            <a:normAutofit fontScale="90000"/>
          </a:bodyPr>
          <a:lstStyle/>
          <a:p>
            <a:r>
              <a:rPr lang="ar-SA" sz="4400" b="0" i="0" dirty="0">
                <a:solidFill>
                  <a:srgbClr val="676A6C"/>
                </a:solidFill>
                <a:effectLst/>
                <a:latin typeface="HelveticaNeue"/>
              </a:rPr>
              <a:t>حقوق الوالدين عظيمة ومتعددة ، اختر </a:t>
            </a:r>
            <a:r>
              <a:rPr lang="ar-SA" sz="4400" b="0" i="0" dirty="0" err="1">
                <a:solidFill>
                  <a:srgbClr val="676A6C"/>
                </a:solidFill>
                <a:effectLst/>
                <a:latin typeface="HelveticaNeue"/>
              </a:rPr>
              <a:t>ممايلي</a:t>
            </a:r>
            <a:r>
              <a:rPr lang="ar-SA" sz="4400" b="0" i="0" dirty="0">
                <a:solidFill>
                  <a:srgbClr val="676A6C"/>
                </a:solidFill>
                <a:effectLst/>
                <a:latin typeface="HelveticaNeue"/>
              </a:rPr>
              <a:t> </a:t>
            </a:r>
            <a:r>
              <a:rPr lang="ar-SA" sz="4400" b="0" i="0" dirty="0" err="1">
                <a:solidFill>
                  <a:srgbClr val="676A6C"/>
                </a:solidFill>
                <a:effectLst/>
                <a:latin typeface="HelveticaNeue"/>
              </a:rPr>
              <a:t>ماترى</a:t>
            </a:r>
            <a:r>
              <a:rPr lang="ar-SA" sz="4400" b="0" i="0" dirty="0">
                <a:solidFill>
                  <a:srgbClr val="676A6C"/>
                </a:solidFill>
                <a:effectLst/>
                <a:latin typeface="HelveticaNeue"/>
              </a:rPr>
              <a:t> أنه من حقوق الوالدين :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1163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لومهم إذا حصل منهما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مايرضي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إبنهما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7998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عدم السلام عليهما بحجة أنه يراهما يوميا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4833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طاعتهما واجتناب معصيتهما في غير معصية الله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BCC3D42-478F-25D1-BACB-635DFAA10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683" y="474833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696" y="520555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32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قال رسول الله صلى الله عليه وسلم ( من أحب أن يبسط له في رزقه وينسأ له في أجله ) معنى يبسط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93868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يضيق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93868" y="363265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يوسع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58119" y="488923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يعجل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8880ED-4D3E-1090-FF28-712864AD6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894" y="375926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8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رائع أن تحرص على حضور اللقاءات والمناسبات بين أقاربك ؛ حيث إن حكم صلة الأرحام :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1252" y="3326296"/>
            <a:ext cx="6286583" cy="79999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واجب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9380" y="467846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مستحب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F1A6886-11E4-6BD2-80E8-245FB617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418406"/>
            <a:ext cx="581285" cy="581285"/>
          </a:xfrm>
          <a:prstGeom prst="rect">
            <a:avLst/>
          </a:prstGeom>
        </p:spPr>
      </p:pic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EC4B8F48-4B2A-4519-FE2B-C9F63603D086}"/>
              </a:ext>
            </a:extLst>
          </p:cNvPr>
          <p:cNvSpPr/>
          <p:nvPr/>
        </p:nvSpPr>
        <p:spPr>
          <a:xfrm>
            <a:off x="3061252" y="2250216"/>
            <a:ext cx="6286583" cy="79999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مباح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77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7" y="382744"/>
            <a:ext cx="9615841" cy="1380741"/>
          </a:xfrm>
        </p:spPr>
        <p:txBody>
          <a:bodyPr>
            <a:normAutofit/>
          </a:bodyPr>
          <a:lstStyle/>
          <a:p>
            <a:r>
              <a:rPr lang="ar-SA" sz="3600" dirty="0"/>
              <a:t>خوف العبد من الله تعالى أن يعاقبه في الدنيا أو الآخرة وخوفه من مقامه بين يدي الله في الآخرة هو.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788919" y="245483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الخوف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845225" y="385406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الحساب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2788919" y="522665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العقاب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5BA7BD18-773F-3C12-5715-3F77CD6A9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49" y="258143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0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81366"/>
            <a:ext cx="7729728" cy="1188720"/>
          </a:xfrm>
        </p:spPr>
        <p:txBody>
          <a:bodyPr/>
          <a:lstStyle/>
          <a:p>
            <a:r>
              <a:rPr lang="ar-SA" sz="4800" b="0" i="0" dirty="0">
                <a:solidFill>
                  <a:srgbClr val="676A6C"/>
                </a:solidFill>
                <a:effectLst/>
                <a:latin typeface="HelveticaNeue"/>
              </a:rPr>
              <a:t>اسم أبو بكرة رضي الله عنه هو: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6237" y="217206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نفيع بن الحارث الثقفي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76054" y="34459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جابر بن عبد الله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14303" y="472498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عمران بن الحصين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4EE97C9-87CA-4B6A-0D89-61D977C67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941" y="229866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3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5" y="382745"/>
            <a:ext cx="7729728" cy="1188720"/>
          </a:xfrm>
        </p:spPr>
        <p:txBody>
          <a:bodyPr/>
          <a:lstStyle/>
          <a:p>
            <a:r>
              <a:rPr lang="ar-SA" b="0" i="0" dirty="0">
                <a:solidFill>
                  <a:srgbClr val="676A6C"/>
                </a:solidFill>
                <a:effectLst/>
                <a:latin typeface="HelveticaNeue"/>
              </a:rPr>
              <a:t>سبب زيارتي لأقاربي ؟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172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لقيامهم بزيارتنا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8069" y="336046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خوفا من أن يقال إني قاطع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6318" y="461414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طلبا لرضا الله وسعة الرزق وطول العمر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4C41BEC-4E32-DBC6-8859-A0C8B2D53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094" y="470547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2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317" y="349758"/>
            <a:ext cx="7618258" cy="1229868"/>
          </a:xfrm>
        </p:spPr>
        <p:txBody>
          <a:bodyPr>
            <a:normAutofit fontScale="90000"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ما المراد بالأجل في قوله عليه الصلاة والسلام: ( أَوْ يُنْسَأَ لَهُ فِي أَجَلِه فَلْيَصِلْ رَحِمَهُ ) ؟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3513" y="212848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العمر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9522" y="351524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القيامة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07771" y="4775406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القدر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29BD4EF-824C-2C93-A681-EA744734E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6226" y="221538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438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قال النبي عليه الصلاة والسلام:  " لَيسَ الْوَاصِلُ </a:t>
            </a:r>
            <a:r>
              <a:rPr kumimoji="0" lang="ar-SA" sz="2800" b="0" i="0" u="none" strike="noStrike" kern="1200" cap="all" spc="200" normalizeH="0" baseline="0" noProof="0" dirty="0" err="1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بِالَّمُكَافِىء</a:t>
            </a:r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"</a:t>
            </a:r>
            <a:r>
              <a:rPr kumimoji="0" lang="ar-SA" sz="2800" b="0" i="0" u="none" strike="noStrike" kern="1200" cap="all" spc="200" normalizeH="0" baseline="-2500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 </a:t>
            </a:r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 المقصود بالمكافئ :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 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3985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الذي يأخذ دون أن يعطي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58488" y="335040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الذي يعامل بالمثل دون زيادة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96737" y="465263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الذي يتفضل على الصاحب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48B02D7-348E-5723-7AD1-74CF23420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6515" y="335040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76" y="550195"/>
            <a:ext cx="7729728" cy="1071562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  </a:t>
            </a:r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الصحابي الذي قال له عمر بن الخطاب : أسمعني من القرآن، فقرأ فبكى عمر هو: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49088" y="215296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أنس بن مالك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49088" y="335506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عقبة بن عامر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7337" y="455716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مسعود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884E357-5A50-2ECA-4D25-01CE34EAB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1019" y="337823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9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570" y="417510"/>
            <a:ext cx="7729728" cy="1188720"/>
          </a:xfrm>
        </p:spPr>
        <p:txBody>
          <a:bodyPr/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صلاة الوتر     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9300" y="209876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مستحب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19300" y="34874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فرض كفاية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62051" y="467214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سنة مؤكدة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5CFD9E7-4F1C-A032-2829-7FFF8E170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1047" y="476348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9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745" y="677309"/>
            <a:ext cx="7670510" cy="1188720"/>
          </a:xfrm>
        </p:spPr>
        <p:txBody>
          <a:bodyPr/>
          <a:lstStyle/>
          <a:p>
            <a:r>
              <a:rPr lang="ar-SA" sz="5400" b="1" dirty="0">
                <a:solidFill>
                  <a:schemeClr val="tx1"/>
                </a:solidFill>
                <a:latin typeface="hafs"/>
              </a:rPr>
              <a:t>أقل ركعات صلاة الوتر     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.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4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ركعة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93174" y="37038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ركعتان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48988" y="4947005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ث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لاث ركعات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4874633-672D-34AA-4A72-C4F0EA6CD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064" y="253458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1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382745"/>
            <a:ext cx="7729728" cy="1188720"/>
          </a:xfrm>
        </p:spPr>
        <p:txBody>
          <a:bodyPr/>
          <a:lstStyle/>
          <a:p>
            <a:r>
              <a:rPr lang="ar-SA" sz="4800" dirty="0"/>
              <a:t>وقت صلاة الوتر هو ؟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.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45425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من أذان العشاء إلى أذان الفجر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62297" y="327464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من صلاة العشاء إلى طلوع الفجر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00546" y="442146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من صلاة العشاء إلى النوم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0AD9C0D-C9FB-DA28-3587-2C86A7F49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718" y="333794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3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382745"/>
            <a:ext cx="7729728" cy="1188720"/>
          </a:xfrm>
        </p:spPr>
        <p:txBody>
          <a:bodyPr/>
          <a:lstStyle/>
          <a:p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حكم سجود التلاوة ؟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4528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واجب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80111" y="329694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سنة مؤكدة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18360" y="457865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مستحب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26A2A33-8EE7-DB42-23A0-5642D898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718" y="336024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520554"/>
            <a:ext cx="7729728" cy="1188720"/>
          </a:xfrm>
        </p:spPr>
        <p:txBody>
          <a:bodyPr/>
          <a:lstStyle/>
          <a:p>
            <a:r>
              <a:rPr kumimoji="0" lang="ar-SA" sz="44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من الصلوات الجائزة في أوقات النهي هي ؟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3985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صلاة الوتر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356710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تحية المسجد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4" y="476808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صلاة الضحى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CF8376-8B8D-5192-085F-80DBAAAE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529" y="363040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8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639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الخوف من العدو هو خوف .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62151" y="2225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محرم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2151" y="346840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طبيع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ي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62151" y="4746402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شركي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EA2F18F-89CA-CD22-CA24-B82B8A3D2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082" y="353170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0555"/>
            <a:ext cx="7729728" cy="1188720"/>
          </a:xfrm>
        </p:spPr>
        <p:txBody>
          <a:bodyPr/>
          <a:lstStyle/>
          <a:p>
            <a:r>
              <a:rPr lang="ar-SA" sz="4800" dirty="0"/>
              <a:t>أقل ركعات صلاة الضحى ؟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32362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ركعة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19992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أربع ركعات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58241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ركعتان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87693B3-00C1-D38D-30EA-0E7E81965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221" y="489043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1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الصلاة التي تشرع إذا حبس المطر وأجدبت الأرض هي صلاة ؟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9300" y="216501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الكسوف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82586" y="335893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الإستسقاء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20835" y="455285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الخسوف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B589B8-2732-D15B-19FD-22CC69E50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221" y="335893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3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063" y="523883"/>
            <a:ext cx="7683573" cy="1148695"/>
          </a:xfrm>
        </p:spPr>
        <p:txBody>
          <a:bodyPr>
            <a:normAutofit/>
          </a:bodyPr>
          <a:lstStyle/>
          <a:p>
            <a:r>
              <a:rPr lang="ar-SA" sz="4400" dirty="0"/>
              <a:t>حكم صلاة </a:t>
            </a:r>
            <a:r>
              <a:rPr lang="ar-SA" sz="4400" dirty="0" err="1"/>
              <a:t>الإستسقاء</a:t>
            </a:r>
            <a:r>
              <a:rPr lang="ar-SA" sz="4400" dirty="0"/>
              <a:t>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4" y="229128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واجبة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9523" y="344881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سنة مؤكدة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07772" y="470573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مباح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30E6641-4F5A-B265-C315-6014D1C20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1425" y="351211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848" y="290892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dirty="0"/>
              <a:t>حكم صلاة الخسوف والكسوف ؟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073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 واجبة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6236" y="3264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فرض عين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44485" y="442146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سنة مؤكدة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BF4941D-1FB5-78A2-4811-AF975D97D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396" y="442146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8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213" y="585869"/>
            <a:ext cx="7683573" cy="1188720"/>
          </a:xfrm>
        </p:spPr>
        <p:txBody>
          <a:bodyPr>
            <a:normAutofit fontScale="90000"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ذكر النبي صلى الله عليه وسلم أن صلاة الجماعة تفضل على صلاة الفرد ب ......درجة ؟ 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45426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خمس وعشرين درجة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18903" y="355302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ست وعشرين درجة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57152" y="476524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سبع وعشرين درجة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E3CF9B5-C6FE-28FD-3A03-471C0D8A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7143" y="485657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33618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حدد العلماء مسافة جواز القصر وهي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84614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ثمانين كم  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84614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سبعين كم  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22863" y="475368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تسعين كم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10DE666-5688-E335-EABA-6594E20F7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758" y="247764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9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6680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dirty="0"/>
              <a:t>حكم صلاة الجمعة ؟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71551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فرض عين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71551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جائزة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09800" y="474062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فرض كفاية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3F4C4E9-6B11-BBE8-4ADD-FEF4DF325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4273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546681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من شروط صحة صلاة الجمعة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043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التطيب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32635" y="352248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التبكير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70884" y="462305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أن يتقدمهما خطبتان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1F7C0A4-11C9-6A04-AEF5-DF30B4296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718" y="462305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94429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0" i="0">
                <a:solidFill>
                  <a:srgbClr val="676A6C"/>
                </a:solidFill>
                <a:effectLst/>
                <a:latin typeface="HelveticaNeue"/>
              </a:rPr>
              <a:t>حكم الكلام من المصلين والإمام يخطب يوم الجمعة: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8366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محرم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25856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مباح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33347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مكروه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5955004-D7A4-C072-2DEF-E48AD87B9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224696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2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07492"/>
            <a:ext cx="7729728" cy="1188720"/>
          </a:xfrm>
        </p:spPr>
        <p:txBody>
          <a:bodyPr>
            <a:noAutofit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استيقظ أحمد من النوم يوم الجمعة وقد انتهى المصلون من صلاة الجمعة، فالواجب عليه في هذه الحالة أن: 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4" y="230434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يسرع إلى المسجد ويصلي ركعتي الجمعة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00398" y="34751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يصليها ظهرا وقد فاتته صلاة الجمعة 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38647" y="466965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يقضي صلاة الجمعة بصفتها وخطبتها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88664F9-40EA-CE26-3EDA-6EE7FD425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102" y="347514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47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40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طمع العبد في فضل الله ورحمته وكرمه ومغفرته هو</a:t>
            </a:r>
            <a:r>
              <a:rPr lang="ar-SA" sz="4800" dirty="0"/>
              <a:t>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585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الرجاء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6585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الدعاء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911236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التوكل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7684C0B-6B05-40A0-EF33-7172CD6EE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246915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5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46680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دخل مازن المسجد لصلاة الجمعة والإمام جالس للتشهد، حكمه في هذه الحالة أنه: 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أدرك الجمعة ويتمها ركعتين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990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فاتته الجمعة ويتمها ظهرا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4062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أدرك الجمعة ويتمها أربعا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1CC0D16-E2F1-2BCB-F798-04D4BDCD7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53990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2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من أركان خطبتا الجمعة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8722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تقصيرهما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4982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 الخطبة على المنبر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1989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حمد الله والشهادتان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6A2D08D-FEE8-E58A-8325-085CCE10E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409" y="471123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03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46680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حكم صلاة العيدين ؟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67049" y="24053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سنة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7049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فرض كفاية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5298" y="474062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فرض عين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55DB709-FC7F-3B7D-81DA-53CEBB07D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61714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62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70" y="370332"/>
            <a:ext cx="7707994" cy="1630746"/>
          </a:xfrm>
        </p:spPr>
        <p:txBody>
          <a:bodyPr>
            <a:normAutofit/>
          </a:bodyPr>
          <a:lstStyle/>
          <a:p>
            <a:r>
              <a:rPr kumimoji="0" lang="ar-SA" sz="25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يبدأ وقت صلاة العيد من ارتفاع الشمس قدر رمح أي : بعد ربع ساعة تقريبًا من طلوع الشمس، وينتهي وقتها عند زوال الشمس.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32362" y="302351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صواب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51632" y="464505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خطأ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4E63F45-9B75-BE55-9931-7CB68F82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221" y="302351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9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365" y="370331"/>
            <a:ext cx="7734499" cy="1524729"/>
          </a:xfrm>
        </p:spPr>
        <p:txBody>
          <a:bodyPr>
            <a:normAutofit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من صفة صلاة العيد: يكبر الإمام في الركعة الأولى تكبيرة الإحرام ثم يقرأ دعاء الاستفتاح ثم يكبر ست تكبيرات</a:t>
            </a:r>
            <a:r>
              <a:rPr lang="ar-SA" sz="4800" dirty="0">
                <a:solidFill>
                  <a:schemeClr val="tx1"/>
                </a:solidFill>
                <a:latin typeface="hafs"/>
              </a:rPr>
              <a:t> 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2875" y="26258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صواب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2875" y="43305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خطأ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256A98D-ADC9-9047-F403-411B34221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8849" y="266926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08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0" i="0" dirty="0">
                <a:solidFill>
                  <a:srgbClr val="676A6C"/>
                </a:solidFill>
                <a:effectLst/>
                <a:latin typeface="HelveticaNeue"/>
              </a:rPr>
              <a:t>يغسل الميت ويكفن وحكم تغسيله وتكفينه هو: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8779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سنة مؤكدة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فرض عين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1989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فرض كفاية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6A2D08D-FEE8-E58A-8325-085CCE10E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409" y="471123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9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0" i="0" dirty="0">
                <a:solidFill>
                  <a:srgbClr val="676A6C"/>
                </a:solidFill>
                <a:effectLst/>
                <a:latin typeface="HelveticaNeue"/>
              </a:rPr>
              <a:t>يُكَبَّر في الصلاة على الميت.........تكبيرات: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8779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خمس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 ثلاث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19895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أربع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6A2D08D-FEE8-E58A-8325-085CCE10E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409" y="471123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1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من أركان صلاة الجنازة ؟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8779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قراءة الفاتحة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 الإسرار بالقراءة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619895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 الدعاء لنفسه والمسلمين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6A2D08D-FEE8-E58A-8325-085CCE10E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1905" y="245109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365" y="370331"/>
            <a:ext cx="7734499" cy="1524729"/>
          </a:xfrm>
        </p:spPr>
        <p:txBody>
          <a:bodyPr>
            <a:normAutofit/>
          </a:bodyPr>
          <a:lstStyle/>
          <a:p>
            <a:r>
              <a:rPr kumimoji="0" lang="ar-SA" sz="2800" b="0" i="0" u="none" strike="noStrike" kern="1200" cap="all" spc="200" normalizeH="0" baseline="0" noProof="0" dirty="0">
                <a:ln>
                  <a:noFill/>
                </a:ln>
                <a:solidFill>
                  <a:srgbClr val="676A6C"/>
                </a:solidFill>
                <a:effectLst/>
                <a:uLnTx/>
                <a:uFillTx/>
                <a:latin typeface="HelveticaNeue"/>
                <a:ea typeface="+mj-ea"/>
              </a:rPr>
              <a:t>يستحب تعزية أهل الميت لما في ذلك من تطييب نفوسهم، وتهوين المصيبة عليهم . </a:t>
            </a:r>
            <a:r>
              <a:rPr lang="ar-SA" sz="4800" dirty="0">
                <a:solidFill>
                  <a:schemeClr val="tx1"/>
                </a:solidFill>
                <a:latin typeface="hafs"/>
              </a:rPr>
              <a:t> 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2875" y="26258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صواب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2875" y="43305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خطأ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256A98D-ADC9-9047-F403-411B34221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8849" y="266926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4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365" y="370331"/>
            <a:ext cx="7734499" cy="1524729"/>
          </a:xfrm>
        </p:spPr>
        <p:txBody>
          <a:bodyPr>
            <a:normAutofit fontScale="90000"/>
          </a:bodyPr>
          <a:lstStyle/>
          <a:p>
            <a:r>
              <a:rPr lang="ar-SA" sz="4800" b="0" i="0" dirty="0">
                <a:solidFill>
                  <a:srgbClr val="676A6C"/>
                </a:solidFill>
                <a:effectLst/>
                <a:latin typeface="HelveticaNeue"/>
              </a:rPr>
              <a:t>عند الصلاة على الميت يقف الإمام عند رأس الرجل ووسط المرأة.</a:t>
            </a:r>
            <a:r>
              <a:rPr lang="ar-SA" sz="4800" dirty="0">
                <a:solidFill>
                  <a:schemeClr val="tx1"/>
                </a:solidFill>
                <a:latin typeface="hafs"/>
              </a:rPr>
              <a:t> 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2875" y="26258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صواب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2875" y="43305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2/ خطأ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256A98D-ADC9-9047-F403-411B34221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8849" y="266926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20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0332"/>
            <a:ext cx="7729728" cy="1188720"/>
          </a:xfrm>
        </p:spPr>
        <p:txBody>
          <a:bodyPr>
            <a:normAutofit fontScale="90000"/>
          </a:bodyPr>
          <a:lstStyle/>
          <a:p>
            <a:r>
              <a:rPr kumimoji="0" lang="ar-SA" sz="3600" b="0" i="0" u="none" strike="noStrike" kern="1200" cap="all" spc="20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Gill Sans MT" panose="020B0502020104020203"/>
                <a:ea typeface="+mj-ea"/>
              </a:rPr>
              <a:t>اعتماد القلب على الله تعالى في حصول مطلوب أو دفع مكروه مع فعل الأسباب الممكنة المباحة </a:t>
            </a:r>
            <a:r>
              <a:rPr lang="ar-SA" sz="5400" dirty="0"/>
              <a:t>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6302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الرجاء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6302" y="360311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الدعاء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76302" y="4802112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التوكل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CBB4D28-73A3-75D1-D9CF-F9ED64448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190" y="489344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8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AB641E6-F430-486B-B6AC-257B03415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95473E-9C09-4F77-8F6B-98E0CE846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5248656"/>
          </a:xfrm>
          <a:prstGeom prst="rect">
            <a:avLst/>
          </a:prstGeom>
          <a:solidFill>
            <a:srgbClr val="FFFFFF"/>
          </a:solidFill>
          <a:ln w="2540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نتيجة بحث الصور عن تم بحمد الله">
            <a:extLst>
              <a:ext uri="{FF2B5EF4-FFF2-40B4-BE49-F238E27FC236}">
                <a16:creationId xmlns:a16="http://schemas.microsoft.com/office/drawing/2014/main" id="{0502526D-1932-663C-60DB-8806A19F43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17566" b="10264"/>
          <a:stretch/>
        </p:blipFill>
        <p:spPr bwMode="auto">
          <a:xfrm>
            <a:off x="970788" y="969264"/>
            <a:ext cx="10250424" cy="491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2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5400" dirty="0"/>
              <a:t>حكم التوكل على الله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242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واجب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2428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سنة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71552" y="4820764"/>
            <a:ext cx="6207580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مباح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B06E300-BA06-4273-2594-29E940CF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757" y="2491517"/>
            <a:ext cx="533071" cy="53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8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رزمة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رزمة</Template>
  <TotalTime>516</TotalTime>
  <Words>1797</Words>
  <Application>Microsoft Office PowerPoint</Application>
  <PresentationFormat>شاشة عريضة</PresentationFormat>
  <Paragraphs>304</Paragraphs>
  <Slides>80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80</vt:i4>
      </vt:variant>
    </vt:vector>
  </HeadingPairs>
  <TitlesOfParts>
    <vt:vector size="85" baseType="lpstr">
      <vt:lpstr>Arial</vt:lpstr>
      <vt:lpstr>Gill Sans MT</vt:lpstr>
      <vt:lpstr>hafs</vt:lpstr>
      <vt:lpstr>HelveticaNeue</vt:lpstr>
      <vt:lpstr>رزمة</vt:lpstr>
      <vt:lpstr>عرض تقديمي في PowerPoint</vt:lpstr>
      <vt:lpstr>عرض تقديمي في PowerPoint</vt:lpstr>
      <vt:lpstr>عرض تقديمي في PowerPoint</vt:lpstr>
      <vt:lpstr>من خلال إستراتيجية إصابة الهدف صوبي الإجابة الصحيــحة ؟</vt:lpstr>
      <vt:lpstr>خوف العبد من الله تعالى أن يعاقبه في الدنيا أو الآخرة وخوفه من مقامه بين يدي الله في الآخرة هو.</vt:lpstr>
      <vt:lpstr>الخوف من العدو هو خوف .</vt:lpstr>
      <vt:lpstr>طمع العبد في فضل الله ورحمته وكرمه ومغفرته هو </vt:lpstr>
      <vt:lpstr>اعتماد القلب على الله تعالى في حصول مطلوب أو دفع مكروه مع فعل الأسباب الممكنة المباحة   </vt:lpstr>
      <vt:lpstr>حكم التوكل على الله  </vt:lpstr>
      <vt:lpstr>لجوء العبد إلى ربه جل وعلا بسؤاله مايريد من جلب منفعة أو دفع مضرة    </vt:lpstr>
      <vt:lpstr>حكم دعاء غير الله تعالى   </vt:lpstr>
      <vt:lpstr>طلب الله تعالى والتوجه إليه لإزالة الشدة والكرب هو .</vt:lpstr>
      <vt:lpstr>الاستغاثة الجائزة مثل  .</vt:lpstr>
      <vt:lpstr>المشركون يلجؤون إلى الله وقت  </vt:lpstr>
      <vt:lpstr>تجاوز الحد الذي أمر الله به في الدين , اعتقادا , أو قولا , أو عملا   </vt:lpstr>
      <vt:lpstr>أول ماوقع الشرك في قوم </vt:lpstr>
      <vt:lpstr>والذي نفسي بيده لقرابة رسول الله صلى الله عليه وسلم أحب إلي من أصل قراببتي قائل هذه العبارة هو    </vt:lpstr>
      <vt:lpstr>حكم زيارة الرجال للقبور لأخذ العظة والعبرة     </vt:lpstr>
      <vt:lpstr>الزيارة المحرمه للقبور مثل     </vt:lpstr>
      <vt:lpstr>حكم شد الرحال لزيارة القبور      </vt:lpstr>
      <vt:lpstr>طلب البركة ورجاؤها واعتقادها    </vt:lpstr>
      <vt:lpstr>التبرك المشروع مثل     </vt:lpstr>
      <vt:lpstr>قال تعالى ( ومن آياته أن خلق لكم من أنفسكم أزواجا لتسكنوا إليها ) معنى تسكنوا ؟    </vt:lpstr>
      <vt:lpstr>قال تعالى ( وإذا مس الناس ضر دعوا ربهم منيبين إليه ) معنى الضر هو ؟</vt:lpstr>
      <vt:lpstr>نوع الفرح في قوله تعالى ( وإذا أذقنا الناس رحمة فرحوا بها )</vt:lpstr>
      <vt:lpstr>قال تعالى ( وءات ذا القربى حقه ) حكم صلة الرحم ؟</vt:lpstr>
      <vt:lpstr>أول وصية وصى بها لقمان ابنه هي</vt:lpstr>
      <vt:lpstr>قال تعالى ( حملته أمه وهنا على وهن ) معنى وهن ؟</vt:lpstr>
      <vt:lpstr>لقمان هو </vt:lpstr>
      <vt:lpstr>الحكمة هي </vt:lpstr>
      <vt:lpstr>معنى تصعر في قوله تعالى ( ولاتصعر خدك للناس ) ؟ </vt:lpstr>
      <vt:lpstr>قال تعالى ( ولايغرنكم بالله الغرور ) المقصود بالغرور هو ؟   </vt:lpstr>
      <vt:lpstr>قال تعالى ( يوم يجمعكم ليوم الجمع ذلك يوم التغابن ) معنى التغابن ؟   </vt:lpstr>
      <vt:lpstr>مهمة الرسول صلى الله عليه وسلم هي ؟</vt:lpstr>
      <vt:lpstr>يكون الأزواج والأولاد أعداء إذا سعوا في ؟</vt:lpstr>
      <vt:lpstr>يضاعف الله الحسنات فيجازي بالحسنة الواحدة ؟</vt:lpstr>
      <vt:lpstr>في حديث المرأة التي شكت إلى النبي صلى الله عليه وسلم أنها تصرع وطلبت من النبي صلى الله عليه وسلم أن يدعو لها الصرع هو ؟</vt:lpstr>
      <vt:lpstr>دعا له النبي صلى الله عليه وسلم بالحكمة مرتين   "اللهم علمه التأويل وفقهه في الدين " هو الصحابي ؟</vt:lpstr>
      <vt:lpstr>الدعاء من أنفع العلاج ومما يدل على ذلك ؟</vt:lpstr>
      <vt:lpstr>دعا له النبي صلى الله عليه وسلم ( اللهم أكثر ماله وولده وأدخله الجنة ) هو الصحابي ؟</vt:lpstr>
      <vt:lpstr>قال رسول الله صلى الله عليه وسلم ( مثل المؤمنين في توادهم ) معنى توادهم ؟</vt:lpstr>
      <vt:lpstr>قال رسول الله صلى الله عليه وسلم ( إياكم والظن فإن الظن أكذب الحديث ) الظن هو ؟</vt:lpstr>
      <vt:lpstr>تمني الشخص زوال النعمة عن أخيه المسلم هو ؟ </vt:lpstr>
      <vt:lpstr>حذر النبي صلى الله عليه وسلم عن التهاجر والقطيعة بين المسلمين فقال : </vt:lpstr>
      <vt:lpstr>الأذى بغير حق محرم لكل أحد ولكن في حق الجار هو أشد تحريما وعليه نفى عنه النبي صلى الله عليه وسلم كمال ؟ </vt:lpstr>
      <vt:lpstr>كرر النبي عليه الصلاة والسلام في الحديث الدعاء على من قصر في حق والديه في الكِبر بقوله " رغم أنفه" ومعناها:   </vt:lpstr>
      <vt:lpstr>حقوق الوالدين عظيمة ومتعددة ، اختر ممايلي ماترى أنه من حقوق الوالدين : </vt:lpstr>
      <vt:lpstr>قال رسول الله صلى الله عليه وسلم ( من أحب أن يبسط له في رزقه وينسأ له في أجله ) معنى يبسط ؟    </vt:lpstr>
      <vt:lpstr>   رائع أن تحرص على حضور اللقاءات والمناسبات بين أقاربك ؛ حيث إن حكم صلة الأرحام : </vt:lpstr>
      <vt:lpstr>اسم أبو بكرة رضي الله عنه هو:     </vt:lpstr>
      <vt:lpstr>سبب زيارتي لأقاربي ؟</vt:lpstr>
      <vt:lpstr>ما المراد بالأجل في قوله عليه الصلاة والسلام: ( أَوْ يُنْسَأَ لَهُ فِي أَجَلِه فَلْيَصِلْ رَحِمَهُ ) ؟       </vt:lpstr>
      <vt:lpstr>قال النبي عليه الصلاة والسلام:  " لَيسَ الْوَاصِلُ بِالَّمُكَافِىء"  المقصود بالمكافئ :       </vt:lpstr>
      <vt:lpstr>  الصحابي الذي قال له عمر بن الخطاب : أسمعني من القرآن، فقرأ فبكى عمر هو:      </vt:lpstr>
      <vt:lpstr>حكم صلاة الوتر         </vt:lpstr>
      <vt:lpstr>أقل ركعات صلاة الوتر          . </vt:lpstr>
      <vt:lpstr>وقت صلاة الوتر هو ؟       . </vt:lpstr>
      <vt:lpstr>حكم سجود التلاوة ؟</vt:lpstr>
      <vt:lpstr>من الصلوات الجائزة في أوقات النهي هي ؟ </vt:lpstr>
      <vt:lpstr>أقل ركعات صلاة الضحى ؟  </vt:lpstr>
      <vt:lpstr>الصلاة التي تشرع إذا حبس المطر وأجدبت الأرض هي صلاة ؟ </vt:lpstr>
      <vt:lpstr>حكم صلاة الإستسقاء ؟  </vt:lpstr>
      <vt:lpstr>حكم صلاة الخسوف والكسوف ؟ </vt:lpstr>
      <vt:lpstr>ذكر النبي صلى الله عليه وسلم أن صلاة الجماعة تفضل على صلاة الفرد ب ......درجة ؟  </vt:lpstr>
      <vt:lpstr>حدد العلماء مسافة جواز القصر وهي ؟</vt:lpstr>
      <vt:lpstr>حكم صلاة الجمعة ؟</vt:lpstr>
      <vt:lpstr>من شروط صحة صلاة الجمعة ؟ </vt:lpstr>
      <vt:lpstr>حكم الكلام من المصلين والإمام يخطب يوم الجمعة:</vt:lpstr>
      <vt:lpstr>استيقظ أحمد من النوم يوم الجمعة وقد انتهى المصلون من صلاة الجمعة، فالواجب عليه في هذه الحالة أن: </vt:lpstr>
      <vt:lpstr>دخل مازن المسجد لصلاة الجمعة والإمام جالس للتشهد، حكمه في هذه الحالة أنه:   </vt:lpstr>
      <vt:lpstr>من أركان خطبتا الجمعة ؟   </vt:lpstr>
      <vt:lpstr>حكم صلاة العيدين ؟  </vt:lpstr>
      <vt:lpstr>يبدأ وقت صلاة العيد من ارتفاع الشمس قدر رمح أي : بعد ربع ساعة تقريبًا من طلوع الشمس، وينتهي وقتها عند زوال الشمس.   </vt:lpstr>
      <vt:lpstr>من صفة صلاة العيد: يكبر الإمام في الركعة الأولى تكبيرة الإحرام ثم يقرأ دعاء الاستفتاح ثم يكبر ست تكبيرات   </vt:lpstr>
      <vt:lpstr>يغسل الميت ويكفن وحكم تغسيله وتكفينه هو:   </vt:lpstr>
      <vt:lpstr>يُكَبَّر في الصلاة على الميت.........تكبيرات:</vt:lpstr>
      <vt:lpstr>من أركان صلاة الجنازة ؟</vt:lpstr>
      <vt:lpstr>يستحب تعزية أهل الميت لما في ذلك من تطييب نفوسهم، وتهوين المصيبة عليهم .    </vt:lpstr>
      <vt:lpstr>عند الصلاة على الميت يقف الإمام عند رأس الرجل ووسط المرأة.  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خلال إستراتيجية إصابة الهدف صوبي الإجابة الصحيــحة ؟</dc:title>
  <dc:creator>خلود بنت الغربي</dc:creator>
  <cp:lastModifiedBy>خلود الغربي</cp:lastModifiedBy>
  <cp:revision>7</cp:revision>
  <dcterms:created xsi:type="dcterms:W3CDTF">2022-11-03T17:13:04Z</dcterms:created>
  <dcterms:modified xsi:type="dcterms:W3CDTF">2023-05-17T21:10:34Z</dcterms:modified>
</cp:coreProperties>
</file>