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327" r:id="rId2"/>
    <p:sldId id="328" r:id="rId3"/>
    <p:sldId id="329" r:id="rId4"/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0" r:id="rId49"/>
    <p:sldId id="301" r:id="rId50"/>
    <p:sldId id="302" r:id="rId51"/>
    <p:sldId id="303" r:id="rId52"/>
    <p:sldId id="304" r:id="rId53"/>
    <p:sldId id="305" r:id="rId54"/>
    <p:sldId id="306" r:id="rId55"/>
    <p:sldId id="307" r:id="rId56"/>
    <p:sldId id="308" r:id="rId57"/>
    <p:sldId id="309" r:id="rId58"/>
    <p:sldId id="310" r:id="rId59"/>
    <p:sldId id="311" r:id="rId60"/>
    <p:sldId id="312" r:id="rId61"/>
    <p:sldId id="313" r:id="rId62"/>
    <p:sldId id="314" r:id="rId63"/>
    <p:sldId id="315" r:id="rId64"/>
    <p:sldId id="316" r:id="rId65"/>
    <p:sldId id="317" r:id="rId66"/>
    <p:sldId id="318" r:id="rId67"/>
    <p:sldId id="319" r:id="rId68"/>
    <p:sldId id="320" r:id="rId69"/>
    <p:sldId id="321" r:id="rId70"/>
    <p:sldId id="322" r:id="rId71"/>
    <p:sldId id="323" r:id="rId72"/>
    <p:sldId id="324" r:id="rId73"/>
    <p:sldId id="325" r:id="rId74"/>
    <p:sldId id="326" r:id="rId75"/>
    <p:sldId id="331" r:id="rId76"/>
    <p:sldId id="332" r:id="rId77"/>
    <p:sldId id="333" r:id="rId78"/>
    <p:sldId id="334" r:id="rId79"/>
    <p:sldId id="335" r:id="rId80"/>
    <p:sldId id="330" r:id="rId8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presProps" Target="presProps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5/17/2023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5/17/2023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5/17/2023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5/17/2023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5/17/2023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5/17/2023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5/17/2023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5/17/2023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5/17/2023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5/17/2023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5/17/2023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5/17/2023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1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مستطيل 9">
            <a:extLst>
              <a:ext uri="{FF2B5EF4-FFF2-40B4-BE49-F238E27FC236}">
                <a16:creationId xmlns:a16="http://schemas.microsoft.com/office/drawing/2014/main" id="{54763F7F-7E5F-8E02-B9C5-9973D3ADA7CA}"/>
              </a:ext>
            </a:extLst>
          </p:cNvPr>
          <p:cNvSpPr/>
          <p:nvPr/>
        </p:nvSpPr>
        <p:spPr>
          <a:xfrm>
            <a:off x="1045029" y="1619795"/>
            <a:ext cx="9692640" cy="28738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600" dirty="0"/>
              <a:t>السلام عليكم ورحمة الله وبركاته </a:t>
            </a:r>
          </a:p>
          <a:p>
            <a:pPr algn="ctr"/>
            <a:r>
              <a:rPr lang="ar-SA" sz="5400" dirty="0">
                <a:solidFill>
                  <a:srgbClr val="0070C0"/>
                </a:solidFill>
              </a:rPr>
              <a:t>أهلا وسهلا بكم طالباتي العزيزات</a:t>
            </a:r>
            <a:r>
              <a:rPr lang="en-US" sz="5400" dirty="0">
                <a:solidFill>
                  <a:srgbClr val="0070C0"/>
                </a:solidFill>
              </a:rPr>
              <a:t>  </a:t>
            </a:r>
          </a:p>
          <a:p>
            <a:pPr algn="ctr"/>
            <a:r>
              <a:rPr lang="ar-SA" sz="5400" dirty="0">
                <a:solidFill>
                  <a:srgbClr val="0070C0"/>
                </a:solidFill>
              </a:rPr>
              <a:t>الأستاذة : خلود العتيبي </a:t>
            </a:r>
            <a:endParaRPr lang="en-US" sz="5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78572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8628" y="507492"/>
            <a:ext cx="7729728" cy="1188720"/>
          </a:xfrm>
        </p:spPr>
        <p:txBody>
          <a:bodyPr>
            <a:normAutofit fontScale="90000"/>
          </a:bodyPr>
          <a:lstStyle/>
          <a:p>
            <a:r>
              <a:rPr kumimoji="0" lang="ar-SA" sz="4000" b="0" i="0" u="none" strike="noStrike" kern="1200" cap="all" spc="20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Gill Sans MT" panose="020B0502020104020203"/>
                <a:ea typeface="+mj-ea"/>
              </a:rPr>
              <a:t>لجوء العبد إلى ربه جل وعلا بسؤاله </a:t>
            </a:r>
            <a:r>
              <a:rPr kumimoji="0" lang="ar-SA" sz="4000" b="0" i="0" u="none" strike="noStrike" kern="1200" cap="all" spc="200" normalizeH="0" baseline="0" noProof="0" dirty="0" err="1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Gill Sans MT" panose="020B0502020104020203"/>
                <a:ea typeface="+mj-ea"/>
              </a:rPr>
              <a:t>مايريد</a:t>
            </a:r>
            <a:r>
              <a:rPr kumimoji="0" lang="ar-SA" sz="4000" b="0" i="0" u="none" strike="noStrike" kern="1200" cap="all" spc="20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Gill Sans MT" panose="020B0502020104020203"/>
                <a:ea typeface="+mj-ea"/>
              </a:rPr>
              <a:t> من جلب منفعة أو دفع مضرة </a:t>
            </a:r>
            <a:r>
              <a:rPr lang="ar-SA" sz="4800" dirty="0"/>
              <a:t>  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255140" y="24674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المحبة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55140" y="353224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الرجاء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55140" y="485502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الدعاء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F9B2DECE-FF8F-382D-BAE1-87814B0D1B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1844" y="4946365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976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82745"/>
            <a:ext cx="7729728" cy="1188720"/>
          </a:xfrm>
        </p:spPr>
        <p:txBody>
          <a:bodyPr>
            <a:normAutofit/>
          </a:bodyPr>
          <a:lstStyle/>
          <a:p>
            <a:r>
              <a:rPr lang="ar-SA" sz="4800" dirty="0"/>
              <a:t>حكم دعاء غير الله تعالى  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50177" y="230472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 شرك أكبر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0177" y="344594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شرك أصغر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50177" y="477665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محرم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CF056AB6-8101-E2B7-8413-293A9A8FF7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9695" y="2302131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990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8171" y="419855"/>
            <a:ext cx="9588137" cy="1564006"/>
          </a:xfrm>
        </p:spPr>
        <p:txBody>
          <a:bodyPr>
            <a:normAutofit/>
          </a:bodyPr>
          <a:lstStyle/>
          <a:p>
            <a:r>
              <a:rPr lang="ar-SA" sz="4000" dirty="0"/>
              <a:t>طلب الله تعالى والتوجه إليه لإزالة الشدة والكرب هو</a:t>
            </a:r>
            <a:r>
              <a:rPr lang="ar-SA" sz="4000" b="1" i="0" dirty="0">
                <a:solidFill>
                  <a:schemeClr val="tx1"/>
                </a:solidFill>
                <a:effectLst/>
                <a:latin typeface="hafs"/>
              </a:rPr>
              <a:t> .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 النذر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71254" y="353224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kumimoji="0" lang="ar-SA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الإستغاثة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14129" y="4789714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الرجاء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9562E681-C0EF-5810-70A4-53D0D5B6B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5436" y="3595545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473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5639" y="370332"/>
            <a:ext cx="7729728" cy="1188720"/>
          </a:xfrm>
        </p:spPr>
        <p:txBody>
          <a:bodyPr>
            <a:normAutofit/>
          </a:bodyPr>
          <a:lstStyle/>
          <a:p>
            <a:r>
              <a:rPr lang="ar-SA" sz="5400" dirty="0"/>
              <a:t>الاستغاثة الجائزة مثل </a:t>
            </a:r>
            <a:r>
              <a:rPr lang="ar-SA" sz="5400" b="1" i="0" dirty="0">
                <a:solidFill>
                  <a:schemeClr val="tx1"/>
                </a:solidFill>
                <a:effectLst/>
                <a:latin typeface="hafs"/>
              </a:rPr>
              <a:t> .</a:t>
            </a:r>
            <a:endParaRPr lang="ar-SA" sz="5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62151" y="217734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lang="ar-SA" sz="2800" kern="0" dirty="0" err="1">
                <a:solidFill>
                  <a:prstClr val="black"/>
                </a:solidFill>
                <a:latin typeface="Gill Sans MT" panose="020B0502020104020203"/>
              </a:rPr>
              <a:t>الإستغاثة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بالميت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62151" y="329940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kumimoji="0" lang="ar-SA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إستغاثة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الصغير بوالديه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00400" y="442146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kumimoji="0" lang="ar-SA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الإستغاثة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بالحي الغائب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27C5B9E1-2417-1419-435E-3D1449ED81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4082" y="3362701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300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8628" y="370332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المشركون يلجؤون إلى الله وقت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445871" y="229992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 الشدة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514995" y="357202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الرخاء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514995" y="4844117"/>
            <a:ext cx="6276704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الشدة والرخاء 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5473EDA-9350-4872-43E2-5C5F3FD19D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7713" y="2363225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306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3362" y="256446"/>
            <a:ext cx="9900775" cy="1302363"/>
          </a:xfrm>
        </p:spPr>
        <p:txBody>
          <a:bodyPr>
            <a:normAutofit fontScale="90000"/>
          </a:bodyPr>
          <a:lstStyle/>
          <a:p>
            <a:r>
              <a:rPr lang="ar-SA" sz="4400" dirty="0"/>
              <a:t>تجاوز الحد الذي أمر الله به في الدين , اعتقادا , أو قولا , أو عملا 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218459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التبرك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33555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النذر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51594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الغل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و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CBF9187-4CA4-435D-061D-79E69917F2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5110" y="4607285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373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7444" y="382745"/>
            <a:ext cx="7729728" cy="1188720"/>
          </a:xfrm>
        </p:spPr>
        <p:txBody>
          <a:bodyPr>
            <a:noAutofit/>
          </a:bodyPr>
          <a:lstStyle/>
          <a:p>
            <a:r>
              <a:rPr lang="ar-SA" sz="4400" dirty="0"/>
              <a:t>أول </a:t>
            </a:r>
            <a:r>
              <a:rPr lang="ar-SA" sz="4400" dirty="0" err="1"/>
              <a:t>ماوقع</a:t>
            </a:r>
            <a:r>
              <a:rPr lang="ar-SA" sz="4400" dirty="0"/>
              <a:t> الشرك في قوم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12782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عيسى عليه السلام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67048" y="339206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نوح عليه السلام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05297" y="465630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إبراهيم عليه السلام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ACECF20B-7489-AA31-321D-A516EB60C1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6529" y="342900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774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7598" y="370332"/>
            <a:ext cx="7729728" cy="1188720"/>
          </a:xfrm>
        </p:spPr>
        <p:txBody>
          <a:bodyPr>
            <a:normAutofit fontScale="90000"/>
          </a:bodyPr>
          <a:lstStyle/>
          <a:p>
            <a:r>
              <a:rPr kumimoji="0" lang="ar-SA" sz="3200" b="0" i="0" u="none" strike="noStrike" kern="1200" cap="all" spc="20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Gill Sans MT" panose="020B0502020104020203"/>
                <a:ea typeface="+mj-ea"/>
              </a:rPr>
              <a:t>والذي نفسي بيده لقرابة رسول الله صلى الله عليه وسلم أحب إلي من أصل </a:t>
            </a:r>
            <a:r>
              <a:rPr kumimoji="0" lang="ar-SA" sz="3200" b="0" i="0" u="none" strike="noStrike" kern="1200" cap="all" spc="200" normalizeH="0" baseline="0" noProof="0" dirty="0" err="1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Gill Sans MT" panose="020B0502020104020203"/>
                <a:ea typeface="+mj-ea"/>
              </a:rPr>
              <a:t>قراببتي</a:t>
            </a:r>
            <a:r>
              <a:rPr kumimoji="0" lang="ar-SA" sz="3200" b="0" i="0" u="none" strike="noStrike" kern="1200" cap="all" spc="20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Gill Sans MT" panose="020B0502020104020203"/>
                <a:ea typeface="+mj-ea"/>
              </a:rPr>
              <a:t> قائل هذه العبارة هو 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27822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عثمان بن عفان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71254" y="353224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عمر بن الخطاب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09503" y="4786267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أبو بكر الصديق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55EE7748-5C53-4C7C-9709-626DDC003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3245" y="4877603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30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7598" y="481366"/>
            <a:ext cx="7729728" cy="1188720"/>
          </a:xfrm>
        </p:spPr>
        <p:txBody>
          <a:bodyPr>
            <a:normAutofit/>
          </a:bodyPr>
          <a:lstStyle/>
          <a:p>
            <a:r>
              <a:rPr kumimoji="0" lang="ar-SA" sz="3600" b="0" i="0" u="none" strike="noStrike" kern="1200" cap="all" spc="20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Gill Sans MT" panose="020B0502020104020203"/>
                <a:ea typeface="+mj-ea"/>
              </a:rPr>
              <a:t>حكم زيارة الرجال للقبور لأخذ العظة والعبرة 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واجب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3985" y="364727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سنة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92234" y="489043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مكروه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CE98B738-6700-A0EA-D995-400BE232AB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2891" y="3647271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619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33617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dirty="0"/>
              <a:t>الزيارة </a:t>
            </a:r>
            <a:r>
              <a:rPr lang="ar-SA" sz="4400" dirty="0" err="1"/>
              <a:t>المحرمه</a:t>
            </a:r>
            <a:r>
              <a:rPr lang="ar-SA" sz="4400" dirty="0"/>
              <a:t> للقبور مثل 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6068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زيارة القبور لدعاء الله تعالى عندها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79501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زيارة النساء للمقابر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26772" y="4947037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زيارة القبور لدعاء الموتى من دون الله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8D60A9FA-0BDF-D97E-79D2-F6390022D1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4293" y="3858316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79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5041AB2-A9B4-4D3F-B120-38E7860A8F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334" y="804334"/>
            <a:ext cx="10583332" cy="5249332"/>
          </a:xfrm>
          <a:prstGeom prst="rect">
            <a:avLst/>
          </a:prstGeom>
          <a:solidFill>
            <a:srgbClr val="FFFFFF"/>
          </a:solidFill>
          <a:ln w="190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 descr="قوانين صفيه ممغنطة تصميم بسيط">
            <a:extLst>
              <a:ext uri="{FF2B5EF4-FFF2-40B4-BE49-F238E27FC236}">
                <a16:creationId xmlns:a16="http://schemas.microsoft.com/office/drawing/2014/main" id="{6D2CEE45-312E-275F-6E88-2FD783393B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91712" y="1124712"/>
            <a:ext cx="4608576" cy="460857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66824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46681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dirty="0"/>
              <a:t>حكم شد الرحال لزيارة القبور 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 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15491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محرم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15491" y="353224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مكروه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53740" y="4740620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جائز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ACEBC7E-35D2-6987-5CED-AB0F8D84AB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4716" y="246741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651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33618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dirty="0"/>
              <a:t>طلب البركة ورجاؤها واعتقادها 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المحبة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43982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التبرك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543208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الرجاء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42A7C75-4CCA-1C1B-3A45-2D68B0EBD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932" y="3439825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960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370332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dirty="0"/>
              <a:t>التبرك المشروع مثل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 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89365" y="212161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algn="r" defTabSz="914400"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</a:p>
          <a:p>
            <a:pPr algn="r" defTabSz="914400"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 1/   </a:t>
            </a:r>
            <a:r>
              <a:rPr lang="ar-SA" sz="2800" b="1" dirty="0"/>
              <a:t>التبرك بذوات الأولياء والأحياء والتمسح بهم</a:t>
            </a:r>
          </a:p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89365" y="342900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التبرك بشرب ماء زمزم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27614" y="4736387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 تعليق القرآن على البيوت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B3ABA239-2D47-BAB5-93BC-0BA2053275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4322" y="3488082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307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494429"/>
            <a:ext cx="7729728" cy="1188720"/>
          </a:xfrm>
        </p:spPr>
        <p:txBody>
          <a:bodyPr>
            <a:normAutofit fontScale="90000"/>
          </a:bodyPr>
          <a:lstStyle/>
          <a:p>
            <a:r>
              <a:rPr kumimoji="0" lang="ar-SA" sz="3600" b="0" i="0" u="none" strike="noStrike" kern="1200" cap="all" spc="20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Gill Sans MT" panose="020B0502020104020203"/>
                <a:ea typeface="+mj-ea"/>
              </a:rPr>
              <a:t>قال تعالى ( ومن آياته أن خلق لكم من أنفسكم أزواجا لتسكنوا إليها ) معنى تسكنوا ؟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29128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تطمئنوا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71131" y="342900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محبة كاملة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09380" y="471772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رحمة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6B5349A-3399-4D5F-72E8-125626417F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932" y="2354586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022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444137"/>
            <a:ext cx="7729728" cy="1500269"/>
          </a:xfrm>
        </p:spPr>
        <p:txBody>
          <a:bodyPr>
            <a:noAutofit/>
          </a:bodyPr>
          <a:lstStyle/>
          <a:p>
            <a:r>
              <a:rPr lang="ar-SA" sz="4400" dirty="0"/>
              <a:t>قال تعالى ( وإذا مس الناس ضر دعوا ربهم منيبين إليه ) معنى الضر هو ؟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64252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اليأس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749619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/القنوط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913593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 err="1">
                <a:solidFill>
                  <a:prstClr val="black"/>
                </a:solidFill>
                <a:latin typeface="Gill Sans MT" panose="020B0502020104020203"/>
              </a:rPr>
              <a:t>مايصيب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الإنسان من مرض وغيره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5724DC08-07CF-CB8E-A516-A723B68973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6565" y="5004931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614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20555"/>
            <a:ext cx="7729728" cy="1188720"/>
          </a:xfrm>
        </p:spPr>
        <p:txBody>
          <a:bodyPr>
            <a:noAutofit/>
          </a:bodyPr>
          <a:lstStyle/>
          <a:p>
            <a:r>
              <a:rPr kumimoji="0" lang="ar-SA" sz="4000" b="0" i="0" u="none" strike="noStrike" kern="1200" cap="all" spc="20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Gill Sans MT" panose="020B0502020104020203"/>
                <a:ea typeface="+mj-ea"/>
              </a:rPr>
              <a:t>نوع الفرح في قوله تعالى ( وإذا أذقنا الناس رحمة فرحوا بها )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828107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فرح بطر </a:t>
            </a:r>
            <a:r>
              <a:rPr lang="ar-SA" sz="2800" kern="0" dirty="0" err="1">
                <a:solidFill>
                  <a:prstClr val="black"/>
                </a:solidFill>
                <a:latin typeface="Gill Sans MT" panose="020B0502020104020203"/>
              </a:rPr>
              <a:t>لاشكر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فيه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53224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فرح شكر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815841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فرح سرور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EAA97C2A-38C6-24F9-0DBC-9D73BDD5F2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5706" y="246741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047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72807"/>
            <a:ext cx="7729728" cy="1188720"/>
          </a:xfrm>
        </p:spPr>
        <p:txBody>
          <a:bodyPr>
            <a:noAutofit/>
          </a:bodyPr>
          <a:lstStyle/>
          <a:p>
            <a:r>
              <a:rPr kumimoji="0" lang="ar-SA" sz="3600" b="0" i="0" u="none" strike="noStrike" kern="1200" cap="all" spc="20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Gill Sans MT" panose="020B0502020104020203"/>
                <a:ea typeface="+mj-ea"/>
              </a:rPr>
              <a:t>قال تعالى ( </a:t>
            </a:r>
            <a:r>
              <a:rPr kumimoji="0" lang="ar-SA" sz="3600" b="0" i="0" u="none" strike="noStrike" kern="1200" cap="all" spc="200" normalizeH="0" baseline="0" noProof="0" dirty="0" err="1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Gill Sans MT" panose="020B0502020104020203"/>
                <a:ea typeface="+mj-ea"/>
              </a:rPr>
              <a:t>وءات</a:t>
            </a:r>
            <a:r>
              <a:rPr kumimoji="0" lang="ar-SA" sz="3600" b="0" i="0" u="none" strike="noStrike" kern="1200" cap="all" spc="20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Gill Sans MT" panose="020B0502020104020203"/>
                <a:ea typeface="+mj-ea"/>
              </a:rPr>
              <a:t> ذا القربى حقه ) حكم صلة الرحم ؟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50177" y="246068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مباح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0177" y="372280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واجب 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88426" y="4900174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سنة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8CFC975-5A7D-D980-65E4-186E57C816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8916" y="3786101"/>
            <a:ext cx="675460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651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382745"/>
            <a:ext cx="7729728" cy="1188720"/>
          </a:xfrm>
        </p:spPr>
        <p:txBody>
          <a:bodyPr>
            <a:noAutofit/>
          </a:bodyPr>
          <a:lstStyle/>
          <a:p>
            <a:r>
              <a:rPr lang="ar-SA" sz="3600" b="1" dirty="0">
                <a:solidFill>
                  <a:schemeClr val="tx1"/>
                </a:solidFill>
                <a:latin typeface="hafs"/>
              </a:rPr>
              <a:t>أول وصية وصى بها لقمان ابنه هي</a:t>
            </a:r>
            <a:endParaRPr lang="ar-SA" sz="36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30434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بر الوالدين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46033" y="351989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النهي عن الشرك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84282" y="4735444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الصلاة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662D4ED4-3249-CCEA-B91C-A8D5CF68B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4380" y="3519896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207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7223" y="396114"/>
            <a:ext cx="7608414" cy="1502607"/>
          </a:xfrm>
        </p:spPr>
        <p:txBody>
          <a:bodyPr>
            <a:noAutofit/>
          </a:bodyPr>
          <a:lstStyle/>
          <a:p>
            <a:r>
              <a:rPr lang="ar-SA" sz="3600" dirty="0"/>
              <a:t>قال تعالى ( حملته أمه وهنا على وهن ) معنى وهن ؟</a:t>
            </a:r>
            <a:endParaRPr lang="ar-SA" sz="36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64252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ضيق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2788" y="387515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ميل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91037" y="5107793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ضعف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33874BD5-503A-CE1F-E7CE-C5AF2CBB14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4994" y="5199129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930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8628" y="382745"/>
            <a:ext cx="7729728" cy="1188720"/>
          </a:xfrm>
        </p:spPr>
        <p:txBody>
          <a:bodyPr>
            <a:noAutofit/>
          </a:bodyPr>
          <a:lstStyle/>
          <a:p>
            <a:r>
              <a:rPr lang="ar-SA" sz="4000" b="1" dirty="0">
                <a:solidFill>
                  <a:schemeClr val="tx1"/>
                </a:solidFill>
                <a:latin typeface="hafs"/>
              </a:rPr>
              <a:t>لقمان هو 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54679" y="225515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نبي من الأنبياء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54679" y="344594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عبد صالح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24264" y="476358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رسول من الرسل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E9531B6A-43F4-EBFD-3A37-A3ACCE3D5B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7157" y="350924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919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>
            <a:extLst>
              <a:ext uri="{FF2B5EF4-FFF2-40B4-BE49-F238E27FC236}">
                <a16:creationId xmlns:a16="http://schemas.microsoft.com/office/drawing/2014/main" id="{FEB2AC7C-9148-C0DC-3A51-82FDC1507947}"/>
              </a:ext>
            </a:extLst>
          </p:cNvPr>
          <p:cNvSpPr/>
          <p:nvPr/>
        </p:nvSpPr>
        <p:spPr>
          <a:xfrm>
            <a:off x="8340090" y="2404872"/>
            <a:ext cx="3044952" cy="16276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274320" tIns="182880" rIns="274320" bIns="182880" rtlCol="0" anchor="ctr" anchorCtr="1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cap="all" spc="200" dirty="0" err="1">
                <a:solidFill>
                  <a:srgbClr val="262626"/>
                </a:solidFill>
                <a:latin typeface="+mj-lt"/>
                <a:ea typeface="+mj-ea"/>
                <a:cs typeface="+mj-cs"/>
              </a:rPr>
              <a:t>موضوع</a:t>
            </a:r>
            <a:r>
              <a:rPr lang="en-US" sz="2800" cap="all" spc="200" dirty="0">
                <a:solidFill>
                  <a:srgbClr val="262626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cap="all" spc="200" dirty="0" err="1">
                <a:solidFill>
                  <a:srgbClr val="262626"/>
                </a:solidFill>
                <a:latin typeface="+mj-lt"/>
                <a:ea typeface="+mj-ea"/>
                <a:cs typeface="+mj-cs"/>
              </a:rPr>
              <a:t>الدرس</a:t>
            </a:r>
            <a:r>
              <a:rPr lang="en-US" sz="2800" cap="all" spc="200" dirty="0">
                <a:solidFill>
                  <a:srgbClr val="262626"/>
                </a:solidFill>
                <a:latin typeface="+mj-lt"/>
                <a:ea typeface="+mj-ea"/>
                <a:cs typeface="+mj-cs"/>
              </a:rPr>
              <a:t>    </a:t>
            </a:r>
            <a:r>
              <a:rPr lang="en-US" sz="2800" cap="all" spc="200" dirty="0" err="1">
                <a:solidFill>
                  <a:srgbClr val="262626"/>
                </a:solidFill>
                <a:latin typeface="+mj-lt"/>
                <a:ea typeface="+mj-ea"/>
                <a:cs typeface="+mj-cs"/>
              </a:rPr>
              <a:t>مراجعة</a:t>
            </a:r>
            <a:r>
              <a:rPr lang="en-US" sz="2800" cap="all" spc="200" dirty="0">
                <a:solidFill>
                  <a:srgbClr val="262626"/>
                </a:solidFill>
                <a:latin typeface="+mj-lt"/>
                <a:ea typeface="+mj-ea"/>
                <a:cs typeface="+mj-cs"/>
              </a:rPr>
              <a:t>   </a:t>
            </a:r>
          </a:p>
        </p:txBody>
      </p:sp>
      <p:sp>
        <p:nvSpPr>
          <p:cNvPr id="1035" name="Rectangle 1030">
            <a:extLst>
              <a:ext uri="{FF2B5EF4-FFF2-40B4-BE49-F238E27FC236}">
                <a16:creationId xmlns:a16="http://schemas.microsoft.com/office/drawing/2014/main" id="{CB94C45D-FCB1-4B86-967A-2C9EDB637F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7045" y="640080"/>
            <a:ext cx="6897625" cy="5263134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36" name="Rectangle 1032">
            <a:extLst>
              <a:ext uri="{FF2B5EF4-FFF2-40B4-BE49-F238E27FC236}">
                <a16:creationId xmlns:a16="http://schemas.microsoft.com/office/drawing/2014/main" id="{232C4A34-762E-40DF-A8AF-0D811BC025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3161" y="802767"/>
            <a:ext cx="6565392" cy="49377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تحميل كتاب الدراسات الإسلامية أول متوسط الفصل الثالث 1444 pdf">
            <a:extLst>
              <a:ext uri="{FF2B5EF4-FFF2-40B4-BE49-F238E27FC236}">
                <a16:creationId xmlns:a16="http://schemas.microsoft.com/office/drawing/2014/main" id="{B3E9C95F-3BA1-F97F-5C20-CDF4F1BA9C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0" r="3813" b="1"/>
          <a:stretch/>
        </p:blipFill>
        <p:spPr bwMode="auto">
          <a:xfrm>
            <a:off x="1113201" y="1122807"/>
            <a:ext cx="5925312" cy="429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02033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484671"/>
            <a:ext cx="7729728" cy="1188720"/>
          </a:xfrm>
        </p:spPr>
        <p:txBody>
          <a:bodyPr>
            <a:no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الحكمة هي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28982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algn="r" defTabSz="914400">
              <a:defRPr/>
            </a:pPr>
            <a:endParaRPr lang="ar-SA" sz="2800" b="1" kern="0" dirty="0">
              <a:solidFill>
                <a:prstClr val="black"/>
              </a:solidFill>
              <a:latin typeface="Gill Sans MT" panose="020B0502020104020203"/>
            </a:endParaRPr>
          </a:p>
          <a:p>
            <a:pPr algn="r" defTabSz="914400">
              <a:defRPr/>
            </a:pPr>
            <a:r>
              <a:rPr lang="ar-SA" sz="2800" b="1" kern="0" dirty="0">
                <a:solidFill>
                  <a:prstClr val="black"/>
                </a:solidFill>
                <a:latin typeface="Gill Sans MT" panose="020B0502020104020203"/>
              </a:rPr>
              <a:t>1/ تكتسب بالتعلم والخبرة</a:t>
            </a:r>
            <a:endParaRPr lang="ar-SA" sz="2800" b="1" dirty="0"/>
          </a:p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46187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  منحة إلهية ونعمة ربانية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633927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تورث من الآباء والأجداد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9DB059C4-2EF7-E666-7DE6-C75644B58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7117" y="3525175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736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546681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4400" dirty="0"/>
              <a:t>معنى تصعر في قوله تعالى ( </a:t>
            </a:r>
            <a:r>
              <a:rPr lang="ar-SA" sz="4400" dirty="0" err="1"/>
              <a:t>ولاتصعر</a:t>
            </a:r>
            <a:r>
              <a:rPr lang="ar-SA" sz="4400" dirty="0"/>
              <a:t> خدك للناس ) ؟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تميل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64672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تخفض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740620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تضعف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50A3C875-DC87-DFD2-18F1-3486B90AE3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9579" y="246741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58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85869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4400" dirty="0"/>
              <a:t>قال تعالى ( </a:t>
            </a:r>
            <a:r>
              <a:rPr lang="ar-SA" sz="4400" dirty="0" err="1"/>
              <a:t>ولايغرنكم</a:t>
            </a:r>
            <a:r>
              <a:rPr lang="ar-SA" sz="4400" dirty="0"/>
              <a:t> بالله الغرور ) المقصود بالغرور هو ؟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3800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المشركين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70943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 هوى النفس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98086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الشيطان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516B9B5-0680-1815-7371-322E375F02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932" y="5039394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614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7598" y="520554"/>
            <a:ext cx="7729728" cy="1269057"/>
          </a:xfrm>
        </p:spPr>
        <p:txBody>
          <a:bodyPr>
            <a:normAutofit fontScale="90000"/>
          </a:bodyPr>
          <a:lstStyle/>
          <a:p>
            <a:r>
              <a:rPr lang="ar-SA" sz="4400" dirty="0"/>
              <a:t>قال تعالى ( يوم يجمعكم ليوم الجمع ذلك يوم التغابن ) معنى التغابن ؟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38110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النقص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2472" y="353375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بلاء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90721" y="468640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مكروه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3C4E4705-EF2A-CEB7-E5F9-7C5D306AB5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6861" y="2439447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659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7445" y="533618"/>
            <a:ext cx="7729728" cy="1188720"/>
          </a:xfrm>
        </p:spPr>
        <p:txBody>
          <a:bodyPr>
            <a:noAutofit/>
          </a:bodyPr>
          <a:lstStyle/>
          <a:p>
            <a:r>
              <a:rPr lang="ar-SA" sz="4000" dirty="0"/>
              <a:t>مهمة الرسول صلى الله عليه وسلم هي ؟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50176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إجبار الناس على الإسلام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0176" y="364727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التبليغ والإنذار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88425" y="4753683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الهداية والجزاء والحساب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620CA81E-2919-8982-28B5-4457DD8BE2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2897" y="3709212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059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72807"/>
            <a:ext cx="7729728" cy="1188720"/>
          </a:xfrm>
        </p:spPr>
        <p:txBody>
          <a:bodyPr>
            <a:noAutofit/>
          </a:bodyPr>
          <a:lstStyle/>
          <a:p>
            <a:r>
              <a:rPr lang="ar-SA" sz="4000" dirty="0"/>
              <a:t>يكون الأزواج والأولاد أعداء إذا سعوا في ؟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719359" y="246068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الصد عن سبيل الله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831917" y="368943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الدعوة إلى سبيل الله 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26772" y="4714494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الحرمان عما أباحه الله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16C9CD0-1690-8F34-F05D-83B45CFD82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8621" y="2523983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46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4560" y="235131"/>
            <a:ext cx="7766304" cy="1265342"/>
          </a:xfrm>
        </p:spPr>
        <p:txBody>
          <a:bodyPr>
            <a:noAutofit/>
          </a:bodyPr>
          <a:lstStyle/>
          <a:p>
            <a:r>
              <a:rPr lang="ar-SA" sz="4000" dirty="0"/>
              <a:t>يضاعف الله الحسنات فيجازي بالحسنة الواحدة ؟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4298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مئة حسنة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3985" y="356449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خمسمائة حسنة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83675" y="4894218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سبعمائة حسنة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6B0FE14-C901-B9E6-14E7-5951E91723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900" y="4934693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470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0508" y="507492"/>
            <a:ext cx="7729728" cy="1188720"/>
          </a:xfrm>
        </p:spPr>
        <p:txBody>
          <a:bodyPr>
            <a:noAutofit/>
          </a:bodyPr>
          <a:lstStyle/>
          <a:p>
            <a:r>
              <a:rPr kumimoji="0" lang="ar-SA" sz="2800" b="0" i="0" u="none" strike="noStrike" kern="1200" cap="all" spc="20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Gill Sans MT" panose="020B0502020104020203"/>
                <a:ea typeface="+mj-ea"/>
              </a:rPr>
              <a:t>في حديث المرأة التي شكت إلى النبي صلى الله عليه وسلم أنها تصرع وطلبت من النبي صلى الله عليه وسلم أن يدعو لها الصرع هو ؟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6068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مرض يصيب العقل ويسبب الجنون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8069" y="357909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علة في الجهاز العصبي تصحبه غيبوبة وتشنج في العضلات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96318" y="4697511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الميل من جانب إلى آخر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13FD3D5-3710-1D01-96F4-33661153DF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4481" y="3579097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430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5887" y="382415"/>
            <a:ext cx="7491439" cy="1164554"/>
          </a:xfrm>
        </p:spPr>
        <p:txBody>
          <a:bodyPr>
            <a:noAutofit/>
          </a:bodyPr>
          <a:lstStyle/>
          <a:p>
            <a:r>
              <a:rPr kumimoji="0" lang="ar-SA" sz="3200" b="0" i="0" u="none" strike="noStrike" kern="1200" cap="all" spc="20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Gill Sans MT" panose="020B0502020104020203"/>
                <a:ea typeface="+mj-ea"/>
              </a:rPr>
              <a:t>دعا له النبي صلى الله عليه وسلم بالحكمة مرتين   "اللهم علمه التأويل وفقهه في الدين " هو الصحابي ؟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76302" y="217837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أنس بن مالك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76302" y="335040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عبد الله بن عباس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14551" y="4522444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عبد الله بن عمرو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291C6F39-7D47-D930-8E87-FC3BFB633B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7326" y="3350407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449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3506" y="508064"/>
            <a:ext cx="7618258" cy="1229868"/>
          </a:xfrm>
        </p:spPr>
        <p:txBody>
          <a:bodyPr>
            <a:noAutofit/>
          </a:bodyPr>
          <a:lstStyle/>
          <a:p>
            <a:r>
              <a:rPr lang="ar-SA" sz="4000" dirty="0"/>
              <a:t>الدعاء من أنفع العلاج ومما يدل على ذلك ؟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53012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3200" b="1" dirty="0">
                <a:solidFill>
                  <a:prstClr val="black"/>
                </a:solidFill>
                <a:latin typeface="Gill Sans MT" panose="020B0502020104020203"/>
              </a:rPr>
              <a:t>1/ إن  شئت صبرت ولك الجنة </a:t>
            </a:r>
            <a:endParaRPr kumimoji="0" lang="ar-S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53224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إن شئت دعوت الله أن يعافيك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73808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قالت إني أصرع وإني أتكشف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30671DB2-B7BF-EBFF-D2D8-9288837D2B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3622" y="3610398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613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>
            <a:extLst>
              <a:ext uri="{FF2B5EF4-FFF2-40B4-BE49-F238E27FC236}">
                <a16:creationId xmlns:a16="http://schemas.microsoft.com/office/drawing/2014/main" id="{E5FE4CA1-9B19-1AAE-4BF1-A9E339D05A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9166" y="702155"/>
            <a:ext cx="9324702" cy="2459055"/>
          </a:xfrm>
        </p:spPr>
        <p:txBody>
          <a:bodyPr>
            <a:normAutofit/>
          </a:bodyPr>
          <a:lstStyle/>
          <a:p>
            <a:r>
              <a:rPr lang="ar-SA" sz="6600" dirty="0"/>
              <a:t>من خلال إستراتيجية إصابة الهدف صوبي الإجابة الصحيــحة ؟</a:t>
            </a:r>
          </a:p>
        </p:txBody>
      </p:sp>
      <p:pic>
        <p:nvPicPr>
          <p:cNvPr id="5" name="عنصر نائب للمحتوى 6">
            <a:extLst>
              <a:ext uri="{FF2B5EF4-FFF2-40B4-BE49-F238E27FC236}">
                <a16:creationId xmlns:a16="http://schemas.microsoft.com/office/drawing/2014/main" id="{7557B37B-121C-48DB-43DE-A8D8BDE3DF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714" y="2122720"/>
            <a:ext cx="1626325" cy="162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83396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3932" y="611994"/>
            <a:ext cx="7766304" cy="1190679"/>
          </a:xfrm>
        </p:spPr>
        <p:txBody>
          <a:bodyPr>
            <a:normAutofit fontScale="90000"/>
          </a:bodyPr>
          <a:lstStyle/>
          <a:p>
            <a:r>
              <a:rPr kumimoji="0" lang="ar-SA" sz="3600" b="0" i="0" u="none" strike="noStrike" kern="1200" cap="all" spc="20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Gill Sans MT" panose="020B0502020104020203"/>
                <a:ea typeface="+mj-ea"/>
              </a:rPr>
              <a:t>دعا له النبي صلى الله عليه وسلم ( اللهم أكثر ماله وولده وأدخله الجنة ) هو الصحابي ؟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89365" y="246068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النعمان بن بشير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89365" y="370384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عبد الله بن مسعود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27614" y="4790914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أنس بن مالك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8387C5F-B973-E361-5B71-07447A2F69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9593" y="488225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737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72806"/>
            <a:ext cx="7729728" cy="1188720"/>
          </a:xfrm>
        </p:spPr>
        <p:txBody>
          <a:bodyPr>
            <a:normAutofit fontScale="90000"/>
          </a:bodyPr>
          <a:lstStyle/>
          <a:p>
            <a:r>
              <a:rPr kumimoji="0" lang="ar-SA" sz="3200" b="0" i="0" u="none" strike="noStrike" kern="1200" cap="all" spc="20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Gill Sans MT" panose="020B0502020104020203"/>
                <a:ea typeface="+mj-ea"/>
              </a:rPr>
              <a:t>قال رسول الله صلى الله عليه وسلم ( مثل المؤمنين في توادهم ) معنى توادهم ؟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674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 عطف بعضهم على بعض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52723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رحماء بينهم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548187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محبة  بعضهم بعضا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697BF697-7E29-A998-074F-754E9BF1D3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932" y="4599836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665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3570" y="533618"/>
            <a:ext cx="7729728" cy="1188720"/>
          </a:xfrm>
        </p:spPr>
        <p:txBody>
          <a:bodyPr>
            <a:noAutofit/>
          </a:bodyPr>
          <a:lstStyle/>
          <a:p>
            <a:r>
              <a:rPr lang="ar-SA" sz="4000" dirty="0"/>
              <a:t>قال رسول الله صلى الله عليه وسلم ( إياكم والظن فإن الظن أكذب الحديث ) الظن هو ؟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50177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التهمة بلا دليل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48024" y="364727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تغليب أحد الجانبين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86273" y="489043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مطابقة الواقع قولا وفعلا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5A86CAD4-A1FF-AF7C-E732-0ACF6DEC65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4728" y="246741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371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493878"/>
            <a:ext cx="7729728" cy="1188720"/>
          </a:xfrm>
        </p:spPr>
        <p:txBody>
          <a:bodyPr>
            <a:noAutofit/>
          </a:bodyPr>
          <a:lstStyle/>
          <a:p>
            <a:r>
              <a:rPr lang="ar-SA" sz="3600" dirty="0"/>
              <a:t>تمني الشخص زوال النعمة عن أخيه المسلم هو ؟</a:t>
            </a:r>
            <a:r>
              <a:rPr lang="ar-SA" sz="3600" b="1" dirty="0">
                <a:solidFill>
                  <a:schemeClr val="tx1"/>
                </a:solidFill>
                <a:latin typeface="hafs"/>
              </a:rPr>
              <a:t> </a:t>
            </a:r>
            <a:endParaRPr lang="ar-SA" sz="36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30409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الرياء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49208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الحسد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680071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الظن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2ABC119-0C42-B145-5E56-B91A6DA768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7117" y="3555381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457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507114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4400" dirty="0"/>
              <a:t>حذر النبي صلى الله عليه وسلم عن التهاجر والقطيعة بين المسلمين فقال :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76302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</a:t>
            </a:r>
            <a:r>
              <a:rPr lang="ar-SA" sz="2800" kern="0" dirty="0" err="1">
                <a:solidFill>
                  <a:prstClr val="black"/>
                </a:solidFill>
                <a:latin typeface="Gill Sans MT" panose="020B0502020104020203"/>
              </a:rPr>
              <a:t>لاتدابروا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61087" y="364727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kumimoji="0" lang="ar-SA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لاتناجشوا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99336" y="4753683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kumimoji="0" lang="ar-SA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لاتحسسوا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6C37FBE-A0BA-A350-42F9-98F178A8CD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9579" y="246741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724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20555"/>
            <a:ext cx="7729728" cy="1188720"/>
          </a:xfrm>
        </p:spPr>
        <p:txBody>
          <a:bodyPr>
            <a:noAutofit/>
          </a:bodyPr>
          <a:lstStyle/>
          <a:p>
            <a:r>
              <a:rPr kumimoji="0" lang="ar-SA" sz="2800" b="0" i="0" u="none" strike="noStrike" kern="1200" cap="all" spc="20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Gill Sans MT" panose="020B0502020104020203"/>
                <a:ea typeface="+mj-ea"/>
              </a:rPr>
              <a:t>الأذى بغير حق محرم لكل أحد ولكن في حق الجار هو أشد تحريما وعليه نفى عنه النبي صلى الله عليه وسلم كمال ؟</a:t>
            </a:r>
            <a:r>
              <a:rPr lang="ar-SA" sz="4000" b="1" dirty="0">
                <a:solidFill>
                  <a:schemeClr val="tx1"/>
                </a:solidFill>
                <a:latin typeface="hafs"/>
              </a:rPr>
              <a:t> 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674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الإحسان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23110" y="358937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الإسلام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92235" y="4711338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الإيمان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E918840F-DCD4-7A8E-656D-214229B3D7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932" y="4802674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018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481367"/>
            <a:ext cx="7729728" cy="1188720"/>
          </a:xfrm>
        </p:spPr>
        <p:txBody>
          <a:bodyPr>
            <a:normAutofit fontScale="90000"/>
          </a:bodyPr>
          <a:lstStyle/>
          <a:p>
            <a:r>
              <a:rPr kumimoji="0" lang="ar-SA" sz="2800" b="0" i="0" u="none" strike="noStrike" kern="1200" cap="all" spc="200" normalizeH="0" baseline="0" noProof="0" dirty="0">
                <a:ln>
                  <a:noFill/>
                </a:ln>
                <a:solidFill>
                  <a:srgbClr val="676A6C"/>
                </a:solidFill>
                <a:effectLst/>
                <a:uLnTx/>
                <a:uFillTx/>
                <a:latin typeface="HelveticaNeue"/>
                <a:ea typeface="+mj-ea"/>
              </a:rPr>
              <a:t>كرر النبي عليه الصلاة والسلام في الحديث الدعاء على من قصر في حق والديه في الكِبر بقوله " رغم أنفه" ومعناها:</a:t>
            </a:r>
            <a:r>
              <a:rPr lang="ar-SA" sz="5400" b="1" dirty="0">
                <a:solidFill>
                  <a:schemeClr val="tx1"/>
                </a:solidFill>
                <a:latin typeface="hafs"/>
              </a:rPr>
              <a:t>   </a:t>
            </a:r>
            <a:endParaRPr lang="ar-SA" sz="5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201760" y="224832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أجبر على فعل شي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01760" y="354784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جلس على التراب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40009" y="4777608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لصق أنفه بالتراب أي ذل وخاب وخسر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E0431207-EEFE-0215-2B11-D6D45A0237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7733" y="4868944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901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131" y="520554"/>
            <a:ext cx="7605195" cy="1308245"/>
          </a:xfrm>
        </p:spPr>
        <p:txBody>
          <a:bodyPr>
            <a:normAutofit fontScale="90000"/>
          </a:bodyPr>
          <a:lstStyle/>
          <a:p>
            <a:r>
              <a:rPr lang="ar-SA" sz="4400" b="0" i="0" dirty="0">
                <a:solidFill>
                  <a:srgbClr val="676A6C"/>
                </a:solidFill>
                <a:effectLst/>
                <a:latin typeface="HelveticaNeue"/>
              </a:rPr>
              <a:t>حقوق الوالدين عظيمة ومتعددة ، اختر </a:t>
            </a:r>
            <a:r>
              <a:rPr lang="ar-SA" sz="4400" b="0" i="0" dirty="0" err="1">
                <a:solidFill>
                  <a:srgbClr val="676A6C"/>
                </a:solidFill>
                <a:effectLst/>
                <a:latin typeface="HelveticaNeue"/>
              </a:rPr>
              <a:t>ممايلي</a:t>
            </a:r>
            <a:r>
              <a:rPr lang="ar-SA" sz="4400" b="0" i="0" dirty="0">
                <a:solidFill>
                  <a:srgbClr val="676A6C"/>
                </a:solidFill>
                <a:effectLst/>
                <a:latin typeface="HelveticaNeue"/>
              </a:rPr>
              <a:t> </a:t>
            </a:r>
            <a:r>
              <a:rPr lang="ar-SA" sz="4400" b="0" i="0" dirty="0" err="1">
                <a:solidFill>
                  <a:srgbClr val="676A6C"/>
                </a:solidFill>
                <a:effectLst/>
                <a:latin typeface="HelveticaNeue"/>
              </a:rPr>
              <a:t>ماترى</a:t>
            </a:r>
            <a:r>
              <a:rPr lang="ar-SA" sz="4400" b="0" i="0" dirty="0">
                <a:solidFill>
                  <a:srgbClr val="676A6C"/>
                </a:solidFill>
                <a:effectLst/>
                <a:latin typeface="HelveticaNeue"/>
              </a:rPr>
              <a:t> أنه من حقوق الوالدين :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1163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لومهم إذا حصل منهما </a:t>
            </a:r>
            <a:r>
              <a:rPr lang="ar-SA" sz="2800" kern="0" dirty="0" err="1">
                <a:solidFill>
                  <a:prstClr val="black"/>
                </a:solidFill>
                <a:latin typeface="Gill Sans MT" panose="020B0502020104020203"/>
              </a:rPr>
              <a:t>مايرضي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lang="ar-SA" sz="2800" kern="0" dirty="0" err="1">
                <a:solidFill>
                  <a:prstClr val="black"/>
                </a:solidFill>
                <a:latin typeface="Gill Sans MT" panose="020B0502020104020203"/>
              </a:rPr>
              <a:t>إبنهما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57998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عدم السلام عليهما بحجة أنه يراهما يوميا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74833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طاعتهما واجتناب معصيتهما في غير معصية الله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5BCC3D42-478F-25D1-BACB-635DFAA100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6683" y="4748339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41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9696" y="520555"/>
            <a:ext cx="7729728" cy="1188720"/>
          </a:xfrm>
        </p:spPr>
        <p:txBody>
          <a:bodyPr>
            <a:normAutofit fontScale="90000"/>
          </a:bodyPr>
          <a:lstStyle/>
          <a:p>
            <a:r>
              <a:rPr kumimoji="0" lang="ar-SA" sz="3200" b="0" i="0" u="none" strike="noStrike" kern="1200" cap="all" spc="20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Gill Sans MT" panose="020B0502020104020203"/>
                <a:ea typeface="+mj-ea"/>
              </a:rPr>
              <a:t>قال رسول الله صلى الله عليه وسلم ( من أحب أن يبسط له في رزقه وينسأ له في أجله ) معنى يبسط ؟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  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93868" y="24674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يضيق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93868" y="3632659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يوسع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458119" y="4889234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يعجل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68880ED-4D3E-1090-FF28-712864AD6A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5894" y="375926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588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382745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   </a:t>
            </a:r>
            <a:r>
              <a:rPr kumimoji="0" lang="ar-SA" sz="2800" b="0" i="0" u="none" strike="noStrike" kern="1200" cap="all" spc="200" normalizeH="0" baseline="0" noProof="0" dirty="0">
                <a:ln>
                  <a:noFill/>
                </a:ln>
                <a:solidFill>
                  <a:srgbClr val="676A6C"/>
                </a:solidFill>
                <a:effectLst/>
                <a:uLnTx/>
                <a:uFillTx/>
                <a:latin typeface="HelveticaNeue"/>
                <a:ea typeface="+mj-ea"/>
              </a:rPr>
              <a:t>رائع أن تحرص على حضور اللقاءات والمناسبات بين أقاربك ؛ حيث إن حكم صلة الأرحام :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61252" y="3326296"/>
            <a:ext cx="6286583" cy="79999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واجب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09380" y="4678461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مستحب 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BF1A6886-11E4-6BD2-80E8-245FB61798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932" y="3418406"/>
            <a:ext cx="581285" cy="581285"/>
          </a:xfrm>
          <a:prstGeom prst="rect">
            <a:avLst/>
          </a:prstGeom>
        </p:spPr>
      </p:pic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EC4B8F48-4B2A-4519-FE2B-C9F63603D086}"/>
              </a:ext>
            </a:extLst>
          </p:cNvPr>
          <p:cNvSpPr/>
          <p:nvPr/>
        </p:nvSpPr>
        <p:spPr>
          <a:xfrm>
            <a:off x="3061252" y="2250216"/>
            <a:ext cx="6286583" cy="79999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مباح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727729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5657" y="382744"/>
            <a:ext cx="9615841" cy="1380741"/>
          </a:xfrm>
        </p:spPr>
        <p:txBody>
          <a:bodyPr>
            <a:normAutofit/>
          </a:bodyPr>
          <a:lstStyle/>
          <a:p>
            <a:r>
              <a:rPr lang="ar-SA" sz="3600" dirty="0"/>
              <a:t>خوف العبد من الله تعالى أن يعاقبه في الدنيا أو الآخرة وخوفه من مقامه بين يدي الله في الآخرة هو.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788919" y="245483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الخوف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845225" y="3854069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الحساب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2788919" y="522665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العقاب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5BA7BD18-773F-3C12-5715-3F77CD6A93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9249" y="2581435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801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81366"/>
            <a:ext cx="7729728" cy="1188720"/>
          </a:xfrm>
        </p:spPr>
        <p:txBody>
          <a:bodyPr/>
          <a:lstStyle/>
          <a:p>
            <a:r>
              <a:rPr lang="ar-SA" sz="4800" b="0" i="0" dirty="0">
                <a:solidFill>
                  <a:srgbClr val="676A6C"/>
                </a:solidFill>
                <a:effectLst/>
                <a:latin typeface="HelveticaNeue"/>
              </a:rPr>
              <a:t>اسم أبو بكرة رضي الله عنه هو:</a:t>
            </a:r>
            <a:r>
              <a:rPr lang="ar-SA" sz="4800" b="1" dirty="0">
                <a:solidFill>
                  <a:schemeClr val="tx1"/>
                </a:solidFill>
                <a:latin typeface="hafs"/>
              </a:rPr>
              <a:t>    </a:t>
            </a:r>
            <a:r>
              <a:rPr lang="ar-SA" b="1" dirty="0">
                <a:solidFill>
                  <a:schemeClr val="tx1"/>
                </a:solidFill>
                <a:latin typeface="hafs"/>
              </a:rPr>
              <a:t>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06237" y="217206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نفيع بن الحارث الثقفي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76054" y="344594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جابر بن عبد الله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414303" y="4724987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عمران بن الحصين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94EE97C9-87CA-4B6A-0D89-61D977C677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2941" y="2298669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130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7445" y="382745"/>
            <a:ext cx="7729728" cy="1188720"/>
          </a:xfrm>
        </p:spPr>
        <p:txBody>
          <a:bodyPr/>
          <a:lstStyle/>
          <a:p>
            <a:r>
              <a:rPr lang="ar-SA" b="0" i="0" dirty="0">
                <a:solidFill>
                  <a:srgbClr val="676A6C"/>
                </a:solidFill>
                <a:effectLst/>
                <a:latin typeface="HelveticaNeue"/>
              </a:rPr>
              <a:t>سبب زيارتي لأقاربي ؟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11725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لقيامهم بزيارتنا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8069" y="336046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خوفا من أن يقال إني قاطع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96318" y="461414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طلبا لرضا الله وسعة الرزق وطول العمر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4C41BEC-4E32-DBC6-8859-A0C8B2D536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5094" y="4705478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020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4317" y="349758"/>
            <a:ext cx="7618258" cy="1229868"/>
          </a:xfrm>
        </p:spPr>
        <p:txBody>
          <a:bodyPr>
            <a:normAutofit fontScale="90000"/>
          </a:bodyPr>
          <a:lstStyle/>
          <a:p>
            <a:r>
              <a:rPr kumimoji="0" lang="ar-SA" sz="2800" b="0" i="0" u="none" strike="noStrike" kern="1200" cap="all" spc="200" normalizeH="0" baseline="0" noProof="0" dirty="0">
                <a:ln>
                  <a:noFill/>
                </a:ln>
                <a:solidFill>
                  <a:srgbClr val="676A6C"/>
                </a:solidFill>
                <a:effectLst/>
                <a:uLnTx/>
                <a:uFillTx/>
                <a:latin typeface="HelveticaNeue"/>
                <a:ea typeface="+mj-ea"/>
              </a:rPr>
              <a:t>ما المراد بالأجل في قوله عليه الصلاة والسلام: ( أَوْ يُنْسَأَ لَهُ فِي أَجَلِه فَلْيَصِلْ رَحِمَهُ ) ؟</a:t>
            </a:r>
            <a:r>
              <a:rPr lang="ar-SA" sz="4800" b="1" dirty="0">
                <a:solidFill>
                  <a:schemeClr val="tx1"/>
                </a:solidFill>
                <a:latin typeface="hafs"/>
              </a:rPr>
              <a:t>      </a:t>
            </a:r>
            <a:r>
              <a:rPr lang="ar-SA" b="1" dirty="0">
                <a:solidFill>
                  <a:schemeClr val="tx1"/>
                </a:solidFill>
                <a:latin typeface="hafs"/>
              </a:rPr>
              <a:t>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03513" y="212848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العمر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69522" y="351524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القيامة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407771" y="4775406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القدر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29BD4EF-824C-2C93-A681-EA744734EC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6226" y="2215387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327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5438" y="382745"/>
            <a:ext cx="7729728" cy="1188720"/>
          </a:xfrm>
        </p:spPr>
        <p:txBody>
          <a:bodyPr>
            <a:normAutofit fontScale="90000"/>
          </a:bodyPr>
          <a:lstStyle/>
          <a:p>
            <a:r>
              <a:rPr kumimoji="0" lang="ar-SA" sz="2800" b="0" i="0" u="none" strike="noStrike" kern="1200" cap="all" spc="200" normalizeH="0" baseline="0" noProof="0" dirty="0">
                <a:ln>
                  <a:noFill/>
                </a:ln>
                <a:solidFill>
                  <a:srgbClr val="676A6C"/>
                </a:solidFill>
                <a:effectLst/>
                <a:uLnTx/>
                <a:uFillTx/>
                <a:latin typeface="HelveticaNeue"/>
                <a:ea typeface="+mj-ea"/>
              </a:rPr>
              <a:t>قال النبي عليه الصلاة والسلام:  " لَيسَ الْوَاصِلُ </a:t>
            </a:r>
            <a:r>
              <a:rPr kumimoji="0" lang="ar-SA" sz="2800" b="0" i="0" u="none" strike="noStrike" kern="1200" cap="all" spc="200" normalizeH="0" baseline="0" noProof="0" dirty="0" err="1">
                <a:ln>
                  <a:noFill/>
                </a:ln>
                <a:solidFill>
                  <a:srgbClr val="676A6C"/>
                </a:solidFill>
                <a:effectLst/>
                <a:uLnTx/>
                <a:uFillTx/>
                <a:latin typeface="HelveticaNeue"/>
                <a:ea typeface="+mj-ea"/>
              </a:rPr>
              <a:t>بِالَّمُكَافِىء</a:t>
            </a:r>
            <a:r>
              <a:rPr kumimoji="0" lang="ar-SA" sz="2800" b="0" i="0" u="none" strike="noStrike" kern="1200" cap="all" spc="200" normalizeH="0" baseline="0" noProof="0" dirty="0">
                <a:ln>
                  <a:noFill/>
                </a:ln>
                <a:solidFill>
                  <a:srgbClr val="676A6C"/>
                </a:solidFill>
                <a:effectLst/>
                <a:uLnTx/>
                <a:uFillTx/>
                <a:latin typeface="HelveticaNeue"/>
                <a:ea typeface="+mj-ea"/>
              </a:rPr>
              <a:t>"</a:t>
            </a:r>
            <a:r>
              <a:rPr kumimoji="0" lang="ar-SA" sz="2800" b="0" i="0" u="none" strike="noStrike" kern="1200" cap="all" spc="200" normalizeH="0" baseline="-25000" noProof="0" dirty="0">
                <a:ln>
                  <a:noFill/>
                </a:ln>
                <a:solidFill>
                  <a:srgbClr val="676A6C"/>
                </a:solidFill>
                <a:effectLst/>
                <a:uLnTx/>
                <a:uFillTx/>
                <a:latin typeface="HelveticaNeue"/>
                <a:ea typeface="+mj-ea"/>
              </a:rPr>
              <a:t> </a:t>
            </a:r>
            <a:r>
              <a:rPr kumimoji="0" lang="ar-SA" sz="2800" b="0" i="0" u="none" strike="noStrike" kern="1200" cap="all" spc="200" normalizeH="0" baseline="0" noProof="0" dirty="0">
                <a:ln>
                  <a:noFill/>
                </a:ln>
                <a:solidFill>
                  <a:srgbClr val="676A6C"/>
                </a:solidFill>
                <a:effectLst/>
                <a:uLnTx/>
                <a:uFillTx/>
                <a:latin typeface="HelveticaNeue"/>
                <a:ea typeface="+mj-ea"/>
              </a:rPr>
              <a:t> المقصود بالمكافئ :</a:t>
            </a:r>
            <a:r>
              <a:rPr lang="ar-SA" sz="4800" b="1" dirty="0">
                <a:solidFill>
                  <a:schemeClr val="tx1"/>
                </a:solidFill>
                <a:latin typeface="hafs"/>
              </a:rPr>
              <a:t>      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53985" y="212782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الذي يأخذ دون أن يعطي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58488" y="335040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الذي يعامل بالمثل دون زيادة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96737" y="465263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الذي يتفضل على الصاحب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A48B02D7-348E-5723-7AD1-74CF234207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6515" y="3350407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125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2576" y="550195"/>
            <a:ext cx="7729728" cy="1071562"/>
          </a:xfrm>
        </p:spPr>
        <p:txBody>
          <a:bodyPr>
            <a:normAutofit fontScale="90000"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  </a:t>
            </a:r>
            <a:r>
              <a:rPr kumimoji="0" lang="ar-SA" sz="2800" b="0" i="0" u="none" strike="noStrike" kern="1200" cap="all" spc="200" normalizeH="0" baseline="0" noProof="0" dirty="0">
                <a:ln>
                  <a:noFill/>
                </a:ln>
                <a:solidFill>
                  <a:srgbClr val="676A6C"/>
                </a:solidFill>
                <a:effectLst/>
                <a:uLnTx/>
                <a:uFillTx/>
                <a:latin typeface="HelveticaNeue"/>
                <a:ea typeface="+mj-ea"/>
              </a:rPr>
              <a:t>الصحابي الذي قال له عمر بن الخطاب : أسمعني من القرآن، فقرأ فبكى عمر هو: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  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49088" y="215296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أنس بن مالك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49088" y="335506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عقبة بن عامر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87337" y="4557160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عبد الله بن مسعود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C884E357-5A50-2ECA-4D25-01CE34EAB4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1019" y="3378239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998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3570" y="417510"/>
            <a:ext cx="7729728" cy="1188720"/>
          </a:xfrm>
        </p:spPr>
        <p:txBody>
          <a:bodyPr/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حكم صلاة الوتر        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19300" y="209876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مستحب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19300" y="348744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فرض كفاية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62051" y="467214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سنة مؤكدة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75CFD9E7-4F1C-A032-2829-7FFF8E1707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1047" y="4763485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895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0745" y="677309"/>
            <a:ext cx="7670510" cy="1188720"/>
          </a:xfrm>
        </p:spPr>
        <p:txBody>
          <a:bodyPr/>
          <a:lstStyle/>
          <a:p>
            <a:r>
              <a:rPr lang="ar-SA" sz="5400" b="1" dirty="0">
                <a:solidFill>
                  <a:schemeClr val="tx1"/>
                </a:solidFill>
                <a:latin typeface="hafs"/>
              </a:rPr>
              <a:t>أقل ركعات صلاة الوتر          </a:t>
            </a:r>
            <a:r>
              <a:rPr lang="ar-SA" b="1" dirty="0">
                <a:solidFill>
                  <a:schemeClr val="tx1"/>
                </a:solidFill>
                <a:latin typeface="hafs"/>
              </a:rPr>
              <a:t>.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93174" y="246068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ركعة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93174" y="370384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ركعتان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48988" y="4947005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ث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لاث ركعات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94874633-672D-34AA-4A72-C4F0EA6CD6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2064" y="2534589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416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6633" y="382745"/>
            <a:ext cx="7729728" cy="1188720"/>
          </a:xfrm>
        </p:spPr>
        <p:txBody>
          <a:bodyPr/>
          <a:lstStyle/>
          <a:p>
            <a:r>
              <a:rPr lang="ar-SA" sz="4800" dirty="0"/>
              <a:t>وقت صلاة الوتر هو ؟</a:t>
            </a:r>
            <a:r>
              <a:rPr lang="ar-SA" sz="4800" b="1" dirty="0">
                <a:solidFill>
                  <a:schemeClr val="tx1"/>
                </a:solidFill>
                <a:latin typeface="hafs"/>
              </a:rPr>
              <a:t>       </a:t>
            </a:r>
            <a:r>
              <a:rPr lang="ar-SA" b="1" dirty="0">
                <a:solidFill>
                  <a:schemeClr val="tx1"/>
                </a:solidFill>
                <a:latin typeface="hafs"/>
              </a:rPr>
              <a:t>.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45425" y="212782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من أذان العشاء إلى أذان الفجر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62297" y="327464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من صلاة العشاء إلى طلوع الفجر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00546" y="442146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من صلاة العشاء إلى النوم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B0AD9C0D-C9FB-DA28-3587-2C86A7F49B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5718" y="3337941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539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6633" y="382745"/>
            <a:ext cx="7729728" cy="1188720"/>
          </a:xfrm>
        </p:spPr>
        <p:txBody>
          <a:bodyPr/>
          <a:lstStyle/>
          <a:p>
            <a:r>
              <a:rPr kumimoji="0" lang="ar-SA" sz="4000" b="0" i="0" u="none" strike="noStrike" kern="1200" cap="all" spc="20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Gill Sans MT" panose="020B0502020104020203"/>
                <a:ea typeface="+mj-ea"/>
              </a:rPr>
              <a:t>حكم سجود التلاوة ؟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14528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واجب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80111" y="329694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سنة مؤكدة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18360" y="4578650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مستحب 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A26A2A33-8EE7-DB42-23A0-5642D898F1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5718" y="3360241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8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7444" y="520554"/>
            <a:ext cx="7729728" cy="1188720"/>
          </a:xfrm>
        </p:spPr>
        <p:txBody>
          <a:bodyPr/>
          <a:lstStyle/>
          <a:p>
            <a:r>
              <a:rPr kumimoji="0" lang="ar-SA" sz="4400" b="0" i="0" u="none" strike="noStrike" kern="1200" cap="all" spc="20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Gill Sans MT" panose="020B0502020104020203"/>
                <a:ea typeface="+mj-ea"/>
              </a:rPr>
              <a:t>من الصلوات الجائزة في أوقات النهي هي ؟</a:t>
            </a:r>
            <a:r>
              <a:rPr lang="ar-SA" b="1" dirty="0">
                <a:solidFill>
                  <a:schemeClr val="tx1"/>
                </a:solidFill>
                <a:latin typeface="hafs"/>
              </a:rPr>
              <a:t>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53985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صلاة الوتر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3985" y="356710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تحية المسجد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92234" y="476808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صلاة الضحى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F9CF8376-8B8D-5192-085F-80DBAAAE55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6529" y="3630404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685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5639" y="370332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dirty="0"/>
              <a:t>الخوف من العدو هو خوف .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62151" y="222524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محرم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62151" y="346840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طبيع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ي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62151" y="4746402"/>
            <a:ext cx="6276704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شركي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3EA2F18F-89CA-CD22-CA24-B82B8A3D23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4082" y="3531706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100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520555"/>
            <a:ext cx="7729728" cy="1188720"/>
          </a:xfrm>
        </p:spPr>
        <p:txBody>
          <a:bodyPr/>
          <a:lstStyle/>
          <a:p>
            <a:r>
              <a:rPr lang="ar-SA" sz="4800" dirty="0"/>
              <a:t>أقل ركعات صلاة الضحى ؟</a:t>
            </a:r>
            <a:r>
              <a:rPr lang="ar-SA" sz="4800" b="1" dirty="0">
                <a:solidFill>
                  <a:schemeClr val="tx1"/>
                </a:solidFill>
                <a:latin typeface="hafs"/>
              </a:rPr>
              <a:t>  </a:t>
            </a:r>
            <a:endParaRPr lang="ar-SA" sz="48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32362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ركعة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19992" y="364727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أربع ركعات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58241" y="489043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ركعتان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C87693B3-00C1-D38D-30EA-0E7E819655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0221" y="4890432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116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82745"/>
            <a:ext cx="7729728" cy="1188720"/>
          </a:xfrm>
        </p:spPr>
        <p:txBody>
          <a:bodyPr>
            <a:normAutofit fontScale="90000"/>
          </a:bodyPr>
          <a:lstStyle/>
          <a:p>
            <a:r>
              <a:rPr kumimoji="0" lang="ar-SA" sz="4000" b="0" i="0" u="none" strike="noStrike" kern="1200" cap="all" spc="20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Gill Sans MT" panose="020B0502020104020203"/>
                <a:ea typeface="+mj-ea"/>
              </a:rPr>
              <a:t>الصلاة التي تشرع إذا حبس المطر وأجدبت الأرض هي صلاة ؟</a:t>
            </a:r>
            <a:r>
              <a:rPr lang="ar-SA" sz="4800" b="1" dirty="0">
                <a:solidFill>
                  <a:schemeClr val="tx1"/>
                </a:solidFill>
                <a:latin typeface="hafs"/>
              </a:rPr>
              <a:t> </a:t>
            </a:r>
            <a:endParaRPr lang="ar-SA" sz="48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19300" y="216501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الكسوف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82586" y="335893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 err="1">
                <a:solidFill>
                  <a:prstClr val="black"/>
                </a:solidFill>
                <a:latin typeface="Gill Sans MT" panose="020B0502020104020203"/>
              </a:rPr>
              <a:t>الإستسقاء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420835" y="4552857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الخسوف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F9B589B8-2732-D15B-19FD-22CC69E509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0221" y="3358936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133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5063" y="523883"/>
            <a:ext cx="7683573" cy="1148695"/>
          </a:xfrm>
        </p:spPr>
        <p:txBody>
          <a:bodyPr>
            <a:normAutofit/>
          </a:bodyPr>
          <a:lstStyle/>
          <a:p>
            <a:r>
              <a:rPr lang="ar-SA" sz="4400" dirty="0"/>
              <a:t>حكم صلاة </a:t>
            </a:r>
            <a:r>
              <a:rPr lang="ar-SA" sz="4400" dirty="0" err="1"/>
              <a:t>الإستسقاء</a:t>
            </a:r>
            <a:r>
              <a:rPr lang="ar-SA" sz="4400" dirty="0"/>
              <a:t> ؟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93174" y="229128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واجبة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69523" y="344881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سنة مؤكدة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407772" y="4705738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مباح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330E6641-4F5A-B265-C315-6014D1C200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1425" y="3512112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886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8848" y="290892"/>
            <a:ext cx="7729728" cy="1188720"/>
          </a:xfrm>
        </p:spPr>
        <p:txBody>
          <a:bodyPr>
            <a:normAutofit/>
          </a:bodyPr>
          <a:lstStyle/>
          <a:p>
            <a:r>
              <a:rPr lang="ar-SA" sz="4800" dirty="0"/>
              <a:t>حكم صلاة الخسوف والكسوف ؟</a:t>
            </a:r>
            <a:r>
              <a:rPr lang="ar-SA" sz="4800" b="1" dirty="0">
                <a:solidFill>
                  <a:schemeClr val="tx1"/>
                </a:solidFill>
                <a:latin typeface="hafs"/>
              </a:rPr>
              <a:t> </a:t>
            </a:r>
            <a:endParaRPr lang="ar-SA" sz="48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10735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 واجبة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06236" y="32644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فرض عين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44485" y="4421463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سنة مؤكدة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FBF4941D-1FB5-78A2-4811-AF975D97D2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9396" y="4421463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981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4213" y="585869"/>
            <a:ext cx="7683573" cy="1188720"/>
          </a:xfrm>
        </p:spPr>
        <p:txBody>
          <a:bodyPr>
            <a:normAutofit fontScale="90000"/>
          </a:bodyPr>
          <a:lstStyle/>
          <a:p>
            <a:r>
              <a:rPr kumimoji="0" lang="ar-SA" sz="3600" b="0" i="0" u="none" strike="noStrike" kern="1200" cap="all" spc="20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Gill Sans MT" panose="020B0502020104020203"/>
                <a:ea typeface="+mj-ea"/>
              </a:rPr>
              <a:t>ذكر النبي صلى الله عليه وسلم أن صلاة الجماعة تفضل على صلاة الفرد ب ......درجة ؟ 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45426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خمس وعشرين درجة 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18903" y="355302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ست وعشرين درجة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57152" y="4765240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سبع وعشرين درجة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7E3CF9B5-C6FE-28FD-3A03-471C0D8A93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7143" y="4856576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5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533618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dirty="0"/>
              <a:t>حدد العلماء مسافة جواز القصر وهي ؟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84614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ثمانين كم   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84614" y="353224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سبعين كم    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22863" y="4753683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تسعين كم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B10DE666-5688-E335-EABA-6594E20F70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2758" y="2477649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195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546680"/>
            <a:ext cx="7729728" cy="1188720"/>
          </a:xfrm>
        </p:spPr>
        <p:txBody>
          <a:bodyPr>
            <a:noAutofit/>
          </a:bodyPr>
          <a:lstStyle/>
          <a:p>
            <a:r>
              <a:rPr lang="ar-SA" sz="4000" dirty="0"/>
              <a:t>حكم صلاة الجمعة ؟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71551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فرض عين 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71551" y="364727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جائزة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 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09800" y="4740621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فرض كفاية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3F4C4E9-6B11-BBE8-4ADD-FEF4DF3252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4273" y="246741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10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6633" y="546681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dirty="0"/>
              <a:t>من شروط صحة صلاة الجمعة ؟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30434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التطيب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32635" y="352248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التبكير  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70884" y="4623054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أن يتقدمهما خطبتان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1F7C0A4-11C9-6A04-AEF5-DF30B4296F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5718" y="4623054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928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494429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4400" b="0" i="0">
                <a:solidFill>
                  <a:srgbClr val="676A6C"/>
                </a:solidFill>
                <a:effectLst/>
                <a:latin typeface="HelveticaNeue"/>
              </a:rPr>
              <a:t>حكم الكلام من المصلين والإمام يخطب يوم الجمعة: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18366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محرم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25856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مباح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33347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مكروه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95955004-D7A4-C072-2DEF-E48AD87B90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932" y="2246962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523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507492"/>
            <a:ext cx="7729728" cy="1188720"/>
          </a:xfrm>
        </p:spPr>
        <p:txBody>
          <a:bodyPr>
            <a:noAutofit/>
          </a:bodyPr>
          <a:lstStyle/>
          <a:p>
            <a:r>
              <a:rPr kumimoji="0" lang="ar-SA" sz="2800" b="0" i="0" u="none" strike="noStrike" kern="1200" cap="all" spc="200" normalizeH="0" baseline="0" noProof="0" dirty="0">
                <a:ln>
                  <a:noFill/>
                </a:ln>
                <a:solidFill>
                  <a:srgbClr val="676A6C"/>
                </a:solidFill>
                <a:effectLst/>
                <a:uLnTx/>
                <a:uFillTx/>
                <a:latin typeface="HelveticaNeue"/>
                <a:ea typeface="+mj-ea"/>
              </a:rPr>
              <a:t>استيقظ أحمد من النوم يوم الجمعة وقد انتهى المصلون من صلاة الجمعة، فالواجب عليه في هذه الحالة أن: 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93174" y="2304349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يسرع إلى المسجد ويصلي ركعتي الجمعة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00398" y="347514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يصليها ظهرا وقد فاتته صلاة الجمعة 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38647" y="4669658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يقضي صلاة الجمعة بصفتها وخطبتها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88664F9-40EA-CE26-3EDA-6EE7FD4259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7102" y="3475148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472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82745"/>
            <a:ext cx="7729728" cy="1188720"/>
          </a:xfrm>
        </p:spPr>
        <p:txBody>
          <a:bodyPr>
            <a:normAutofit fontScale="90000"/>
          </a:bodyPr>
          <a:lstStyle/>
          <a:p>
            <a:r>
              <a:rPr kumimoji="0" lang="ar-SA" sz="4000" b="0" i="0" u="none" strike="noStrike" kern="1200" cap="all" spc="20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Gill Sans MT" panose="020B0502020104020203"/>
                <a:ea typeface="+mj-ea"/>
              </a:rPr>
              <a:t>طمع العبد في فضل الله ورحمته وكرمه ومغفرته هو</a:t>
            </a:r>
            <a:r>
              <a:rPr lang="ar-SA" sz="4800" dirty="0"/>
              <a:t>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0585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الرجاء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65854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الدعاء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911236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التوكل 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A7684C0B-6B05-40A0-EF33-7172CD6EEC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9579" y="2469152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156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46680"/>
            <a:ext cx="7729728" cy="1188720"/>
          </a:xfrm>
        </p:spPr>
        <p:txBody>
          <a:bodyPr>
            <a:normAutofit fontScale="90000"/>
          </a:bodyPr>
          <a:lstStyle/>
          <a:p>
            <a:r>
              <a:rPr kumimoji="0" lang="ar-SA" sz="2800" b="0" i="0" u="none" strike="noStrike" kern="1200" cap="all" spc="200" normalizeH="0" baseline="0" noProof="0" dirty="0">
                <a:ln>
                  <a:noFill/>
                </a:ln>
                <a:solidFill>
                  <a:srgbClr val="676A6C"/>
                </a:solidFill>
                <a:effectLst/>
                <a:uLnTx/>
                <a:uFillTx/>
                <a:latin typeface="HelveticaNeue"/>
                <a:ea typeface="+mj-ea"/>
              </a:rPr>
              <a:t>دخل مازن المسجد لصلاة الجمعة والإمام جالس للتشهد، حكمه في هذه الحالة أنه: </a:t>
            </a:r>
            <a:r>
              <a:rPr lang="ar-SA" sz="4800" b="1" dirty="0">
                <a:solidFill>
                  <a:schemeClr val="tx1"/>
                </a:solidFill>
                <a:latin typeface="hafs"/>
              </a:rPr>
              <a:t>  </a:t>
            </a:r>
            <a:endParaRPr lang="ar-SA" sz="48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6068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أدرك الجمعة ويتمها ركعتين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539909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2/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فاتته الجمعة ويتمها ظهرا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740621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أدرك الجمعة ويتمها أربعا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B1CC0D16-E2F1-2BCB-F798-04D4BDCD75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932" y="3539909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123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7444" y="382745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dirty="0"/>
              <a:t>من أركان خطبتا الجمعة ؟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387229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تقصيرهما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44982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2/  الخطبة على المنبر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619897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حمد الله والشهادتان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E6A2D08D-FEE8-E58A-8325-085CCE10EA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8409" y="4711233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034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46680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dirty="0"/>
              <a:t>حكم صلاة العيدين ؟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67049" y="240535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سنة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67049" y="353224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2/ فرض كفاية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05298" y="4740621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فرض عين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355DB709-FC7F-3B7D-81DA-53CEBB07DB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932" y="3617143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627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2870" y="370332"/>
            <a:ext cx="7707994" cy="1630746"/>
          </a:xfrm>
        </p:spPr>
        <p:txBody>
          <a:bodyPr>
            <a:normAutofit/>
          </a:bodyPr>
          <a:lstStyle/>
          <a:p>
            <a:r>
              <a:rPr kumimoji="0" lang="ar-SA" sz="2500" b="0" i="0" u="none" strike="noStrike" kern="1200" cap="all" spc="200" normalizeH="0" baseline="0" noProof="0" dirty="0">
                <a:ln>
                  <a:noFill/>
                </a:ln>
                <a:solidFill>
                  <a:srgbClr val="676A6C"/>
                </a:solidFill>
                <a:effectLst/>
                <a:uLnTx/>
                <a:uFillTx/>
                <a:latin typeface="HelveticaNeue"/>
                <a:ea typeface="+mj-ea"/>
              </a:rPr>
              <a:t>يبدأ وقت صلاة العيد من ارتفاع الشمس قدر رمح أي : بعد ربع ساعة تقريبًا من طلوع الشمس، وينتهي وقتها عند زوال الشمس.</a:t>
            </a:r>
            <a:r>
              <a:rPr lang="ar-SA" sz="4000" b="1" dirty="0">
                <a:solidFill>
                  <a:schemeClr val="tx1"/>
                </a:solidFill>
                <a:latin typeface="hafs"/>
              </a:rPr>
              <a:t>   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32362" y="302351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صواب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51632" y="464505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2/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خطأ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C4E63F45-9B75-BE55-9931-7CB68F82B2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0221" y="3023517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898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6365" y="370331"/>
            <a:ext cx="7734499" cy="1524729"/>
          </a:xfrm>
        </p:spPr>
        <p:txBody>
          <a:bodyPr>
            <a:normAutofit/>
          </a:bodyPr>
          <a:lstStyle/>
          <a:p>
            <a:r>
              <a:rPr kumimoji="0" lang="ar-SA" sz="2800" b="0" i="0" u="none" strike="noStrike" kern="1200" cap="all" spc="200" normalizeH="0" baseline="0" noProof="0" dirty="0">
                <a:ln>
                  <a:noFill/>
                </a:ln>
                <a:solidFill>
                  <a:srgbClr val="676A6C"/>
                </a:solidFill>
                <a:effectLst/>
                <a:uLnTx/>
                <a:uFillTx/>
                <a:latin typeface="HelveticaNeue"/>
                <a:ea typeface="+mj-ea"/>
              </a:rPr>
              <a:t>من صفة صلاة العيد: يكبر الإمام في الركعة الأولى تكبيرة الإحرام ثم يقرأ دعاء الاستفتاح ثم يكبر ست تكبيرات</a:t>
            </a:r>
            <a:r>
              <a:rPr lang="ar-SA" sz="4800" dirty="0">
                <a:solidFill>
                  <a:schemeClr val="tx1"/>
                </a:solidFill>
                <a:latin typeface="hafs"/>
              </a:rPr>
              <a:t>   </a:t>
            </a:r>
            <a:endParaRPr lang="ar-SA" sz="48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02875" y="262580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صواب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02875" y="433052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2/ خطأ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8256A98D-ADC9-9047-F403-411B34221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8849" y="2669267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084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7444" y="382745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4400" b="0" i="0" dirty="0">
                <a:solidFill>
                  <a:srgbClr val="676A6C"/>
                </a:solidFill>
                <a:effectLst/>
                <a:latin typeface="HelveticaNeue"/>
              </a:rPr>
              <a:t>يغسل الميت ويكفن وحكم تغسيله وتكفينه هو: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38779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سنة مؤكدة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42900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2/ فرض عين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619897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فرض كفاية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E6A2D08D-FEE8-E58A-8325-085CCE10EA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8409" y="4711233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396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7444" y="382745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0" i="0" dirty="0">
                <a:solidFill>
                  <a:srgbClr val="676A6C"/>
                </a:solidFill>
                <a:effectLst/>
                <a:latin typeface="HelveticaNeue"/>
              </a:rPr>
              <a:t>يُكَبَّر في الصلاة على الميت.........تكبيرات: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38779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خمس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42900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2/  ثلاث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619895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أربع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E6A2D08D-FEE8-E58A-8325-085CCE10EA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8409" y="4711233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517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7444" y="382745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dirty="0"/>
              <a:t>من أركان صلاة الجنازة ؟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38779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قراءة الفاتحة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42900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2/  الإسرار بالقراءة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619895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 الدعاء لنفسه والمسلمين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E6A2D08D-FEE8-E58A-8325-085CCE10EA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1905" y="2451095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946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6365" y="370331"/>
            <a:ext cx="7734499" cy="1524729"/>
          </a:xfrm>
        </p:spPr>
        <p:txBody>
          <a:bodyPr>
            <a:normAutofit/>
          </a:bodyPr>
          <a:lstStyle/>
          <a:p>
            <a:r>
              <a:rPr kumimoji="0" lang="ar-SA" sz="2800" b="0" i="0" u="none" strike="noStrike" kern="1200" cap="all" spc="200" normalizeH="0" baseline="0" noProof="0" dirty="0">
                <a:ln>
                  <a:noFill/>
                </a:ln>
                <a:solidFill>
                  <a:srgbClr val="676A6C"/>
                </a:solidFill>
                <a:effectLst/>
                <a:uLnTx/>
                <a:uFillTx/>
                <a:latin typeface="HelveticaNeue"/>
                <a:ea typeface="+mj-ea"/>
              </a:rPr>
              <a:t>يستحب تعزية أهل الميت لما في ذلك من تطييب نفوسهم، وتهوين المصيبة عليهم . </a:t>
            </a:r>
            <a:r>
              <a:rPr lang="ar-SA" sz="4800" dirty="0">
                <a:solidFill>
                  <a:schemeClr val="tx1"/>
                </a:solidFill>
                <a:latin typeface="hafs"/>
              </a:rPr>
              <a:t>   </a:t>
            </a:r>
            <a:endParaRPr lang="ar-SA" sz="48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02875" y="262580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صواب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02875" y="433052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2/ خطأ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8256A98D-ADC9-9047-F403-411B34221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8849" y="2669267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445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6365" y="370331"/>
            <a:ext cx="7734499" cy="1524729"/>
          </a:xfrm>
        </p:spPr>
        <p:txBody>
          <a:bodyPr>
            <a:normAutofit fontScale="90000"/>
          </a:bodyPr>
          <a:lstStyle/>
          <a:p>
            <a:r>
              <a:rPr lang="ar-SA" sz="4800" b="0" i="0" dirty="0">
                <a:solidFill>
                  <a:srgbClr val="676A6C"/>
                </a:solidFill>
                <a:effectLst/>
                <a:latin typeface="HelveticaNeue"/>
              </a:rPr>
              <a:t>عند الصلاة على الميت يقف الإمام عند رأس الرجل ووسط المرأة.</a:t>
            </a:r>
            <a:r>
              <a:rPr lang="ar-SA" sz="4800" dirty="0">
                <a:solidFill>
                  <a:schemeClr val="tx1"/>
                </a:solidFill>
                <a:latin typeface="hafs"/>
              </a:rPr>
              <a:t>   </a:t>
            </a:r>
            <a:endParaRPr lang="ar-SA" sz="48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02875" y="262580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صواب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02875" y="433052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2/ خطأ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8256A98D-ADC9-9047-F403-411B34221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8849" y="2669267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202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70332"/>
            <a:ext cx="7729728" cy="1188720"/>
          </a:xfrm>
        </p:spPr>
        <p:txBody>
          <a:bodyPr>
            <a:normAutofit fontScale="90000"/>
          </a:bodyPr>
          <a:lstStyle/>
          <a:p>
            <a:r>
              <a:rPr kumimoji="0" lang="ar-SA" sz="3600" b="0" i="0" u="none" strike="noStrike" kern="1200" cap="all" spc="20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Gill Sans MT" panose="020B0502020104020203"/>
                <a:ea typeface="+mj-ea"/>
              </a:rPr>
              <a:t>اعتماد القلب على الله تعالى في حصول مطلوب أو دفع مكروه مع فعل الأسباب الممكنة المباحة </a:t>
            </a:r>
            <a:r>
              <a:rPr lang="ar-SA" sz="5400" dirty="0"/>
              <a:t> 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76302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 الرجاء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76302" y="360311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الدعاء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76302" y="4802112"/>
            <a:ext cx="6276704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التوكل 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2CBB4D28-73A3-75D1-D9CF-F9ED64448F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13190" y="4893448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581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AB641E6-F430-486B-B6AC-257B034157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395473E-9C09-4F77-8F6B-98E0CE846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6196" y="804672"/>
            <a:ext cx="10579608" cy="5248656"/>
          </a:xfrm>
          <a:prstGeom prst="rect">
            <a:avLst/>
          </a:prstGeom>
          <a:solidFill>
            <a:srgbClr val="FFFFFF"/>
          </a:solidFill>
          <a:ln w="2540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نتيجة بحث الصور عن تم بحمد الله">
            <a:extLst>
              <a:ext uri="{FF2B5EF4-FFF2-40B4-BE49-F238E27FC236}">
                <a16:creationId xmlns:a16="http://schemas.microsoft.com/office/drawing/2014/main" id="{0502526D-1932-663C-60DB-8806A19F43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/>
          <a:srcRect t="17566" b="10264"/>
          <a:stretch/>
        </p:blipFill>
        <p:spPr bwMode="auto">
          <a:xfrm>
            <a:off x="970788" y="969264"/>
            <a:ext cx="10250424" cy="4919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0235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82745"/>
            <a:ext cx="7729728" cy="1188720"/>
          </a:xfrm>
        </p:spPr>
        <p:txBody>
          <a:bodyPr>
            <a:normAutofit/>
          </a:bodyPr>
          <a:lstStyle/>
          <a:p>
            <a:r>
              <a:rPr lang="ar-SA" sz="5400" dirty="0"/>
              <a:t>حكم التوكل على الله 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02428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 واجب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02428" y="364727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سنة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71552" y="4820764"/>
            <a:ext cx="6207580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مباح 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B06E300-BA06-4273-2594-29E940CFA7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2757" y="2491517"/>
            <a:ext cx="533071" cy="533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282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رزمة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رزمة</Template>
  <TotalTime>516</TotalTime>
  <Words>1797</Words>
  <Application>Microsoft Office PowerPoint</Application>
  <PresentationFormat>شاشة عريضة</PresentationFormat>
  <Paragraphs>304</Paragraphs>
  <Slides>80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80</vt:i4>
      </vt:variant>
    </vt:vector>
  </HeadingPairs>
  <TitlesOfParts>
    <vt:vector size="85" baseType="lpstr">
      <vt:lpstr>Arial</vt:lpstr>
      <vt:lpstr>Gill Sans MT</vt:lpstr>
      <vt:lpstr>hafs</vt:lpstr>
      <vt:lpstr>HelveticaNeue</vt:lpstr>
      <vt:lpstr>رزمة</vt:lpstr>
      <vt:lpstr>عرض تقديمي في PowerPoint</vt:lpstr>
      <vt:lpstr>عرض تقديمي في PowerPoint</vt:lpstr>
      <vt:lpstr>عرض تقديمي في PowerPoint</vt:lpstr>
      <vt:lpstr>من خلال إستراتيجية إصابة الهدف صوبي الإجابة الصحيــحة ؟</vt:lpstr>
      <vt:lpstr>خوف العبد من الله تعالى أن يعاقبه في الدنيا أو الآخرة وخوفه من مقامه بين يدي الله في الآخرة هو.</vt:lpstr>
      <vt:lpstr>الخوف من العدو هو خوف .</vt:lpstr>
      <vt:lpstr>طمع العبد في فضل الله ورحمته وكرمه ومغفرته هو </vt:lpstr>
      <vt:lpstr>اعتماد القلب على الله تعالى في حصول مطلوب أو دفع مكروه مع فعل الأسباب الممكنة المباحة   </vt:lpstr>
      <vt:lpstr>حكم التوكل على الله  </vt:lpstr>
      <vt:lpstr>لجوء العبد إلى ربه جل وعلا بسؤاله مايريد من جلب منفعة أو دفع مضرة    </vt:lpstr>
      <vt:lpstr>حكم دعاء غير الله تعالى   </vt:lpstr>
      <vt:lpstr>طلب الله تعالى والتوجه إليه لإزالة الشدة والكرب هو .</vt:lpstr>
      <vt:lpstr>الاستغاثة الجائزة مثل  .</vt:lpstr>
      <vt:lpstr>المشركون يلجؤون إلى الله وقت  </vt:lpstr>
      <vt:lpstr>تجاوز الحد الذي أمر الله به في الدين , اعتقادا , أو قولا , أو عملا   </vt:lpstr>
      <vt:lpstr>أول ماوقع الشرك في قوم </vt:lpstr>
      <vt:lpstr>والذي نفسي بيده لقرابة رسول الله صلى الله عليه وسلم أحب إلي من أصل قراببتي قائل هذه العبارة هو    </vt:lpstr>
      <vt:lpstr>حكم زيارة الرجال للقبور لأخذ العظة والعبرة     </vt:lpstr>
      <vt:lpstr>الزيارة المحرمه للقبور مثل     </vt:lpstr>
      <vt:lpstr>حكم شد الرحال لزيارة القبور      </vt:lpstr>
      <vt:lpstr>طلب البركة ورجاؤها واعتقادها    </vt:lpstr>
      <vt:lpstr>التبرك المشروع مثل     </vt:lpstr>
      <vt:lpstr>قال تعالى ( ومن آياته أن خلق لكم من أنفسكم أزواجا لتسكنوا إليها ) معنى تسكنوا ؟    </vt:lpstr>
      <vt:lpstr>قال تعالى ( وإذا مس الناس ضر دعوا ربهم منيبين إليه ) معنى الضر هو ؟</vt:lpstr>
      <vt:lpstr>نوع الفرح في قوله تعالى ( وإذا أذقنا الناس رحمة فرحوا بها )</vt:lpstr>
      <vt:lpstr>قال تعالى ( وءات ذا القربى حقه ) حكم صلة الرحم ؟</vt:lpstr>
      <vt:lpstr>أول وصية وصى بها لقمان ابنه هي</vt:lpstr>
      <vt:lpstr>قال تعالى ( حملته أمه وهنا على وهن ) معنى وهن ؟</vt:lpstr>
      <vt:lpstr>لقمان هو </vt:lpstr>
      <vt:lpstr>الحكمة هي </vt:lpstr>
      <vt:lpstr>معنى تصعر في قوله تعالى ( ولاتصعر خدك للناس ) ؟ </vt:lpstr>
      <vt:lpstr>قال تعالى ( ولايغرنكم بالله الغرور ) المقصود بالغرور هو ؟   </vt:lpstr>
      <vt:lpstr>قال تعالى ( يوم يجمعكم ليوم الجمع ذلك يوم التغابن ) معنى التغابن ؟   </vt:lpstr>
      <vt:lpstr>مهمة الرسول صلى الله عليه وسلم هي ؟</vt:lpstr>
      <vt:lpstr>يكون الأزواج والأولاد أعداء إذا سعوا في ؟</vt:lpstr>
      <vt:lpstr>يضاعف الله الحسنات فيجازي بالحسنة الواحدة ؟</vt:lpstr>
      <vt:lpstr>في حديث المرأة التي شكت إلى النبي صلى الله عليه وسلم أنها تصرع وطلبت من النبي صلى الله عليه وسلم أن يدعو لها الصرع هو ؟</vt:lpstr>
      <vt:lpstr>دعا له النبي صلى الله عليه وسلم بالحكمة مرتين   "اللهم علمه التأويل وفقهه في الدين " هو الصحابي ؟</vt:lpstr>
      <vt:lpstr>الدعاء من أنفع العلاج ومما يدل على ذلك ؟</vt:lpstr>
      <vt:lpstr>دعا له النبي صلى الله عليه وسلم ( اللهم أكثر ماله وولده وأدخله الجنة ) هو الصحابي ؟</vt:lpstr>
      <vt:lpstr>قال رسول الله صلى الله عليه وسلم ( مثل المؤمنين في توادهم ) معنى توادهم ؟</vt:lpstr>
      <vt:lpstr>قال رسول الله صلى الله عليه وسلم ( إياكم والظن فإن الظن أكذب الحديث ) الظن هو ؟</vt:lpstr>
      <vt:lpstr>تمني الشخص زوال النعمة عن أخيه المسلم هو ؟ </vt:lpstr>
      <vt:lpstr>حذر النبي صلى الله عليه وسلم عن التهاجر والقطيعة بين المسلمين فقال : </vt:lpstr>
      <vt:lpstr>الأذى بغير حق محرم لكل أحد ولكن في حق الجار هو أشد تحريما وعليه نفى عنه النبي صلى الله عليه وسلم كمال ؟ </vt:lpstr>
      <vt:lpstr>كرر النبي عليه الصلاة والسلام في الحديث الدعاء على من قصر في حق والديه في الكِبر بقوله " رغم أنفه" ومعناها:   </vt:lpstr>
      <vt:lpstr>حقوق الوالدين عظيمة ومتعددة ، اختر ممايلي ماترى أنه من حقوق الوالدين : </vt:lpstr>
      <vt:lpstr>قال رسول الله صلى الله عليه وسلم ( من أحب أن يبسط له في رزقه وينسأ له في أجله ) معنى يبسط ؟    </vt:lpstr>
      <vt:lpstr>   رائع أن تحرص على حضور اللقاءات والمناسبات بين أقاربك ؛ حيث إن حكم صلة الأرحام : </vt:lpstr>
      <vt:lpstr>اسم أبو بكرة رضي الله عنه هو:     </vt:lpstr>
      <vt:lpstr>سبب زيارتي لأقاربي ؟</vt:lpstr>
      <vt:lpstr>ما المراد بالأجل في قوله عليه الصلاة والسلام: ( أَوْ يُنْسَأَ لَهُ فِي أَجَلِه فَلْيَصِلْ رَحِمَهُ ) ؟       </vt:lpstr>
      <vt:lpstr>قال النبي عليه الصلاة والسلام:  " لَيسَ الْوَاصِلُ بِالَّمُكَافِىء"  المقصود بالمكافئ :       </vt:lpstr>
      <vt:lpstr>  الصحابي الذي قال له عمر بن الخطاب : أسمعني من القرآن، فقرأ فبكى عمر هو:      </vt:lpstr>
      <vt:lpstr>حكم صلاة الوتر         </vt:lpstr>
      <vt:lpstr>أقل ركعات صلاة الوتر          . </vt:lpstr>
      <vt:lpstr>وقت صلاة الوتر هو ؟       . </vt:lpstr>
      <vt:lpstr>حكم سجود التلاوة ؟</vt:lpstr>
      <vt:lpstr>من الصلوات الجائزة في أوقات النهي هي ؟ </vt:lpstr>
      <vt:lpstr>أقل ركعات صلاة الضحى ؟  </vt:lpstr>
      <vt:lpstr>الصلاة التي تشرع إذا حبس المطر وأجدبت الأرض هي صلاة ؟ </vt:lpstr>
      <vt:lpstr>حكم صلاة الإستسقاء ؟  </vt:lpstr>
      <vt:lpstr>حكم صلاة الخسوف والكسوف ؟ </vt:lpstr>
      <vt:lpstr>ذكر النبي صلى الله عليه وسلم أن صلاة الجماعة تفضل على صلاة الفرد ب ......درجة ؟  </vt:lpstr>
      <vt:lpstr>حدد العلماء مسافة جواز القصر وهي ؟</vt:lpstr>
      <vt:lpstr>حكم صلاة الجمعة ؟</vt:lpstr>
      <vt:lpstr>من شروط صحة صلاة الجمعة ؟ </vt:lpstr>
      <vt:lpstr>حكم الكلام من المصلين والإمام يخطب يوم الجمعة:</vt:lpstr>
      <vt:lpstr>استيقظ أحمد من النوم يوم الجمعة وقد انتهى المصلون من صلاة الجمعة، فالواجب عليه في هذه الحالة أن: </vt:lpstr>
      <vt:lpstr>دخل مازن المسجد لصلاة الجمعة والإمام جالس للتشهد، حكمه في هذه الحالة أنه:   </vt:lpstr>
      <vt:lpstr>من أركان خطبتا الجمعة ؟   </vt:lpstr>
      <vt:lpstr>حكم صلاة العيدين ؟  </vt:lpstr>
      <vt:lpstr>يبدأ وقت صلاة العيد من ارتفاع الشمس قدر رمح أي : بعد ربع ساعة تقريبًا من طلوع الشمس، وينتهي وقتها عند زوال الشمس.   </vt:lpstr>
      <vt:lpstr>من صفة صلاة العيد: يكبر الإمام في الركعة الأولى تكبيرة الإحرام ثم يقرأ دعاء الاستفتاح ثم يكبر ست تكبيرات   </vt:lpstr>
      <vt:lpstr>يغسل الميت ويكفن وحكم تغسيله وتكفينه هو:   </vt:lpstr>
      <vt:lpstr>يُكَبَّر في الصلاة على الميت.........تكبيرات:</vt:lpstr>
      <vt:lpstr>من أركان صلاة الجنازة ؟</vt:lpstr>
      <vt:lpstr>يستحب تعزية أهل الميت لما في ذلك من تطييب نفوسهم، وتهوين المصيبة عليهم .    </vt:lpstr>
      <vt:lpstr>عند الصلاة على الميت يقف الإمام عند رأس الرجل ووسط المرأة.   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من خلال إستراتيجية إصابة الهدف صوبي الإجابة الصحيــحة ؟</dc:title>
  <dc:creator>خلود بنت الغربي</dc:creator>
  <cp:lastModifiedBy>خلود الغربي</cp:lastModifiedBy>
  <cp:revision>7</cp:revision>
  <dcterms:created xsi:type="dcterms:W3CDTF">2022-11-03T17:13:04Z</dcterms:created>
  <dcterms:modified xsi:type="dcterms:W3CDTF">2023-05-17T21:10:34Z</dcterms:modified>
</cp:coreProperties>
</file>