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3" r:id="rId4"/>
    <p:sldId id="265" r:id="rId5"/>
    <p:sldId id="267" r:id="rId6"/>
    <p:sldId id="266" r:id="rId7"/>
    <p:sldId id="269" r:id="rId8"/>
    <p:sldId id="270" r:id="rId9"/>
    <p:sldId id="271" r:id="rId10"/>
    <p:sldId id="304" r:id="rId11"/>
    <p:sldId id="273" r:id="rId12"/>
    <p:sldId id="275" r:id="rId13"/>
    <p:sldId id="276" r:id="rId14"/>
    <p:sldId id="277" r:id="rId15"/>
    <p:sldId id="278" r:id="rId16"/>
    <p:sldId id="283" r:id="rId17"/>
    <p:sldId id="305" r:id="rId18"/>
    <p:sldId id="290" r:id="rId19"/>
    <p:sldId id="287" r:id="rId20"/>
    <p:sldId id="292" r:id="rId21"/>
    <p:sldId id="293" r:id="rId22"/>
    <p:sldId id="294" r:id="rId23"/>
    <p:sldId id="296" r:id="rId24"/>
    <p:sldId id="295" r:id="rId25"/>
    <p:sldId id="299" r:id="rId26"/>
    <p:sldId id="300" r:id="rId27"/>
    <p:sldId id="301" r:id="rId28"/>
    <p:sldId id="302" r:id="rId29"/>
    <p:sldId id="321" r:id="rId30"/>
    <p:sldId id="306" r:id="rId31"/>
    <p:sldId id="307" r:id="rId32"/>
    <p:sldId id="308" r:id="rId33"/>
    <p:sldId id="309" r:id="rId34"/>
    <p:sldId id="310" r:id="rId35"/>
    <p:sldId id="311" r:id="rId36"/>
    <p:sldId id="31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3399"/>
    <a:srgbClr val="339933"/>
    <a:srgbClr val="CC0066"/>
    <a:srgbClr val="0066CC"/>
    <a:srgbClr val="AD1F1F"/>
    <a:srgbClr val="FF0000"/>
    <a:srgbClr val="1C3C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811"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12">
            <a:extLst>
              <a:ext uri="{FF2B5EF4-FFF2-40B4-BE49-F238E27FC236}">
                <a16:creationId xmlns:a16="http://schemas.microsoft.com/office/drawing/2014/main" id="{64212419-B8B4-4254-A07E-C8DA0ADB0AEB}"/>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3D80CF15-83D8-4CA3-8B68-14FCFC287B3D}"/>
              </a:ext>
            </a:extLst>
          </p:cNvPr>
          <p:cNvSpPr>
            <a:spLocks noGrp="1"/>
          </p:cNvSpPr>
          <p:nvPr>
            <p:ph type="dt" sz="half" idx="10"/>
          </p:nvPr>
        </p:nvSpPr>
        <p:spPr/>
        <p:txBody>
          <a:bodyPr/>
          <a:lstStyle>
            <a:lvl1pPr>
              <a:defRPr/>
            </a:lvl1pPr>
          </a:lstStyle>
          <a:p>
            <a:pPr>
              <a:defRPr/>
            </a:pPr>
            <a:fld id="{2B0BAA09-BE3F-4B75-98C8-84A453D335F3}" type="datetimeFigureOut">
              <a:rPr lang="en-US"/>
              <a:pPr>
                <a:defRPr/>
              </a:pPr>
              <a:t>7/19/2020</a:t>
            </a:fld>
            <a:endParaRPr lang="en-US"/>
          </a:p>
        </p:txBody>
      </p:sp>
      <p:sp>
        <p:nvSpPr>
          <p:cNvPr id="6" name="Footer Placeholder 1">
            <a:extLst>
              <a:ext uri="{FF2B5EF4-FFF2-40B4-BE49-F238E27FC236}">
                <a16:creationId xmlns:a16="http://schemas.microsoft.com/office/drawing/2014/main" id="{6407D0D1-F7CF-47BD-9387-D138402B07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15E43EA8-B6AD-4DC7-93D6-E5AC29D67E98}"/>
              </a:ext>
            </a:extLst>
          </p:cNvPr>
          <p:cNvSpPr>
            <a:spLocks noGrp="1"/>
          </p:cNvSpPr>
          <p:nvPr>
            <p:ph type="sldNum" sz="quarter" idx="12"/>
          </p:nvPr>
        </p:nvSpPr>
        <p:spPr>
          <a:xfrm>
            <a:off x="8229600" y="6473825"/>
            <a:ext cx="758825" cy="247650"/>
          </a:xfrm>
        </p:spPr>
        <p:txBody>
          <a:bodyPr/>
          <a:lstStyle>
            <a:lvl1pPr>
              <a:defRPr/>
            </a:lvl1pPr>
          </a:lstStyle>
          <a:p>
            <a:fld id="{09A6FD60-0727-4E8D-8145-43EB1C13B6B4}" type="slidenum">
              <a:rPr lang="en-US" altLang="ar-SA"/>
              <a:pPr/>
              <a:t>‹#›</a:t>
            </a:fld>
            <a:endParaRPr lang="en-US" altLang="ar-SA"/>
          </a:p>
        </p:txBody>
      </p:sp>
    </p:spTree>
    <p:extLst>
      <p:ext uri="{BB962C8B-B14F-4D97-AF65-F5344CB8AC3E}">
        <p14:creationId xmlns:p14="http://schemas.microsoft.com/office/powerpoint/2010/main" val="241978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D4ED67C6-50BD-485E-B35A-FF93A96097EE}"/>
              </a:ext>
            </a:extLst>
          </p:cNvPr>
          <p:cNvSpPr>
            <a:spLocks noGrp="1"/>
          </p:cNvSpPr>
          <p:nvPr>
            <p:ph type="dt" sz="half" idx="10"/>
          </p:nvPr>
        </p:nvSpPr>
        <p:spPr/>
        <p:txBody>
          <a:bodyPr/>
          <a:lstStyle>
            <a:lvl1pPr>
              <a:defRPr/>
            </a:lvl1pPr>
          </a:lstStyle>
          <a:p>
            <a:pPr>
              <a:defRPr/>
            </a:pPr>
            <a:fld id="{C3070FBD-86E3-449E-A966-F6C1C0988C68}" type="datetimeFigureOut">
              <a:rPr lang="en-US"/>
              <a:pPr>
                <a:defRPr/>
              </a:pPr>
              <a:t>7/19/2020</a:t>
            </a:fld>
            <a:endParaRPr lang="en-US"/>
          </a:p>
        </p:txBody>
      </p:sp>
      <p:sp>
        <p:nvSpPr>
          <p:cNvPr id="5" name="Footer Placeholder 27">
            <a:extLst>
              <a:ext uri="{FF2B5EF4-FFF2-40B4-BE49-F238E27FC236}">
                <a16:creationId xmlns:a16="http://schemas.microsoft.com/office/drawing/2014/main" id="{5C4DE559-C17C-4495-BDF3-847D6F533F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5DF3B79-349D-45D7-9D79-2E9A467E0AFC}"/>
              </a:ext>
            </a:extLst>
          </p:cNvPr>
          <p:cNvSpPr>
            <a:spLocks noGrp="1"/>
          </p:cNvSpPr>
          <p:nvPr>
            <p:ph type="sldNum" sz="quarter" idx="12"/>
          </p:nvPr>
        </p:nvSpPr>
        <p:spPr/>
        <p:txBody>
          <a:bodyPr/>
          <a:lstStyle>
            <a:lvl1pPr>
              <a:defRPr/>
            </a:lvl1pPr>
          </a:lstStyle>
          <a:p>
            <a:fld id="{CC3525CD-6D99-4E7D-8384-2F30DA686BCD}" type="slidenum">
              <a:rPr lang="en-US" altLang="ar-SA"/>
              <a:pPr/>
              <a:t>‹#›</a:t>
            </a:fld>
            <a:endParaRPr lang="en-US" altLang="ar-SA"/>
          </a:p>
        </p:txBody>
      </p:sp>
    </p:spTree>
    <p:extLst>
      <p:ext uri="{BB962C8B-B14F-4D97-AF65-F5344CB8AC3E}">
        <p14:creationId xmlns:p14="http://schemas.microsoft.com/office/powerpoint/2010/main" val="14294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8A48E-75F7-4207-9A7E-7B7F20EDC579}"/>
              </a:ext>
            </a:extLst>
          </p:cNvPr>
          <p:cNvSpPr>
            <a:spLocks noGrp="1"/>
          </p:cNvSpPr>
          <p:nvPr>
            <p:ph type="dt" sz="half" idx="10"/>
          </p:nvPr>
        </p:nvSpPr>
        <p:spPr/>
        <p:txBody>
          <a:bodyPr/>
          <a:lstStyle>
            <a:lvl1pPr>
              <a:defRPr/>
            </a:lvl1pPr>
          </a:lstStyle>
          <a:p>
            <a:pPr>
              <a:defRPr/>
            </a:pPr>
            <a:fld id="{9153C51A-6267-440C-A4BE-56BAECA32AB6}" type="datetimeFigureOut">
              <a:rPr lang="en-US"/>
              <a:pPr>
                <a:defRPr/>
              </a:pPr>
              <a:t>7/19/2020</a:t>
            </a:fld>
            <a:endParaRPr lang="en-US"/>
          </a:p>
        </p:txBody>
      </p:sp>
      <p:sp>
        <p:nvSpPr>
          <p:cNvPr id="5" name="Footer Placeholder 4">
            <a:extLst>
              <a:ext uri="{FF2B5EF4-FFF2-40B4-BE49-F238E27FC236}">
                <a16:creationId xmlns:a16="http://schemas.microsoft.com/office/drawing/2014/main" id="{3D948184-4EFD-4D76-B180-CFD62354F8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B282B9-F012-4089-A43F-5FA0B8EC4A85}"/>
              </a:ext>
            </a:extLst>
          </p:cNvPr>
          <p:cNvSpPr>
            <a:spLocks noGrp="1"/>
          </p:cNvSpPr>
          <p:nvPr>
            <p:ph type="sldNum" sz="quarter" idx="12"/>
          </p:nvPr>
        </p:nvSpPr>
        <p:spPr/>
        <p:txBody>
          <a:bodyPr/>
          <a:lstStyle>
            <a:lvl1pPr>
              <a:defRPr/>
            </a:lvl1pPr>
          </a:lstStyle>
          <a:p>
            <a:fld id="{42F6A7DC-A413-4F96-9A93-979CAD91BAEF}" type="slidenum">
              <a:rPr lang="en-US" altLang="ar-SA"/>
              <a:pPr/>
              <a:t>‹#›</a:t>
            </a:fld>
            <a:endParaRPr lang="en-US" altLang="ar-SA"/>
          </a:p>
        </p:txBody>
      </p:sp>
    </p:spTree>
    <p:extLst>
      <p:ext uri="{BB962C8B-B14F-4D97-AF65-F5344CB8AC3E}">
        <p14:creationId xmlns:p14="http://schemas.microsoft.com/office/powerpoint/2010/main" val="115809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E90C2A4-3E7A-48AA-8128-468FA11CD5CE}"/>
              </a:ext>
            </a:extLst>
          </p:cNvPr>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32B49201-62B0-46F6-827D-C9EBC5627138}"/>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58191F4-4DF6-439A-B4CD-937073275A2B}"/>
              </a:ext>
            </a:extLst>
          </p:cNvPr>
          <p:cNvSpPr>
            <a:spLocks noGrp="1"/>
          </p:cNvSpPr>
          <p:nvPr>
            <p:ph type="sldNum" sz="quarter" idx="12"/>
          </p:nvPr>
        </p:nvSpPr>
        <p:spPr>
          <a:xfrm>
            <a:off x="6553200" y="6248400"/>
            <a:ext cx="2133600" cy="457200"/>
          </a:xfrm>
        </p:spPr>
        <p:txBody>
          <a:bodyPr/>
          <a:lstStyle>
            <a:lvl1pPr>
              <a:defRPr>
                <a:cs typeface="Tahoma" panose="020B0604030504040204" pitchFamily="34" charset="0"/>
              </a:defRPr>
            </a:lvl1pPr>
          </a:lstStyle>
          <a:p>
            <a:fld id="{232CF4CB-1BC0-41D2-8D2A-C045EE0A9B39}" type="slidenum">
              <a:rPr lang="ar-SA" altLang="ar-SA"/>
              <a:pPr/>
              <a:t>‹#›</a:t>
            </a:fld>
            <a:endParaRPr lang="en-US" altLang="ar-SA">
              <a:cs typeface="Arial" panose="020B0604020202020204" pitchFamily="34" charset="0"/>
            </a:endParaRPr>
          </a:p>
        </p:txBody>
      </p:sp>
    </p:spTree>
    <p:extLst>
      <p:ext uri="{BB962C8B-B14F-4D97-AF65-F5344CB8AC3E}">
        <p14:creationId xmlns:p14="http://schemas.microsoft.com/office/powerpoint/2010/main" val="333245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E6B47FF1-500C-4536-ABF8-A729351181A6}"/>
              </a:ext>
            </a:extLst>
          </p:cNvPr>
          <p:cNvSpPr>
            <a:spLocks noGrp="1"/>
          </p:cNvSpPr>
          <p:nvPr>
            <p:ph type="dt" sz="half" idx="10"/>
          </p:nvPr>
        </p:nvSpPr>
        <p:spPr/>
        <p:txBody>
          <a:bodyPr/>
          <a:lstStyle>
            <a:lvl1pPr>
              <a:defRPr/>
            </a:lvl1pPr>
          </a:lstStyle>
          <a:p>
            <a:pPr>
              <a:defRPr/>
            </a:pPr>
            <a:fld id="{647381C1-400D-466F-981B-A70282872DBB}" type="datetimeFigureOut">
              <a:rPr lang="en-US"/>
              <a:pPr>
                <a:defRPr/>
              </a:pPr>
              <a:t>7/19/2020</a:t>
            </a:fld>
            <a:endParaRPr lang="en-US"/>
          </a:p>
        </p:txBody>
      </p:sp>
      <p:sp>
        <p:nvSpPr>
          <p:cNvPr id="5" name="Footer Placeholder 18">
            <a:extLst>
              <a:ext uri="{FF2B5EF4-FFF2-40B4-BE49-F238E27FC236}">
                <a16:creationId xmlns:a16="http://schemas.microsoft.com/office/drawing/2014/main" id="{8D8F3A46-CA81-45E5-9C58-720754219AE9}"/>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DCA84138-4DE5-4A6F-8D38-1861ACBBBFC8}"/>
              </a:ext>
            </a:extLst>
          </p:cNvPr>
          <p:cNvSpPr>
            <a:spLocks noGrp="1"/>
          </p:cNvSpPr>
          <p:nvPr>
            <p:ph type="sldNum" sz="quarter" idx="12"/>
          </p:nvPr>
        </p:nvSpPr>
        <p:spPr>
          <a:xfrm>
            <a:off x="8229600" y="6473825"/>
            <a:ext cx="758825" cy="247650"/>
          </a:xfrm>
        </p:spPr>
        <p:txBody>
          <a:bodyPr/>
          <a:lstStyle>
            <a:lvl1pPr>
              <a:defRPr/>
            </a:lvl1pPr>
          </a:lstStyle>
          <a:p>
            <a:fld id="{8AE41723-92AA-4EF7-894D-90F1D5CB343C}" type="slidenum">
              <a:rPr lang="en-US" altLang="ar-SA"/>
              <a:pPr/>
              <a:t>‹#›</a:t>
            </a:fld>
            <a:endParaRPr lang="en-US" altLang="ar-SA"/>
          </a:p>
        </p:txBody>
      </p:sp>
    </p:spTree>
    <p:extLst>
      <p:ext uri="{BB962C8B-B14F-4D97-AF65-F5344CB8AC3E}">
        <p14:creationId xmlns:p14="http://schemas.microsoft.com/office/powerpoint/2010/main" val="138191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12">
            <a:extLst>
              <a:ext uri="{FF2B5EF4-FFF2-40B4-BE49-F238E27FC236}">
                <a16:creationId xmlns:a16="http://schemas.microsoft.com/office/drawing/2014/main" id="{C593E84B-5085-4DB5-A246-869DACF44947}"/>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C29BFE7B-61E9-4282-AE36-E70C4342DB6D}"/>
              </a:ext>
            </a:extLst>
          </p:cNvPr>
          <p:cNvSpPr>
            <a:spLocks noGrp="1"/>
          </p:cNvSpPr>
          <p:nvPr>
            <p:ph type="dt" sz="half" idx="10"/>
          </p:nvPr>
        </p:nvSpPr>
        <p:spPr/>
        <p:txBody>
          <a:bodyPr/>
          <a:lstStyle>
            <a:lvl1pPr>
              <a:defRPr/>
            </a:lvl1pPr>
          </a:lstStyle>
          <a:p>
            <a:pPr>
              <a:defRPr/>
            </a:pPr>
            <a:fld id="{0E68AB36-26CF-4CE1-992B-4317A466B6E4}" type="datetimeFigureOut">
              <a:rPr lang="en-US"/>
              <a:pPr>
                <a:defRPr/>
              </a:pPr>
              <a:t>7/19/2020</a:t>
            </a:fld>
            <a:endParaRPr lang="en-US"/>
          </a:p>
        </p:txBody>
      </p:sp>
      <p:sp>
        <p:nvSpPr>
          <p:cNvPr id="7" name="Footer Placeholder 10">
            <a:extLst>
              <a:ext uri="{FF2B5EF4-FFF2-40B4-BE49-F238E27FC236}">
                <a16:creationId xmlns:a16="http://schemas.microsoft.com/office/drawing/2014/main" id="{9604EE9D-11EF-4586-B836-AA614A496CB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6F9D61F0-FA80-4F6C-AF1B-7860DEA07A1B}"/>
              </a:ext>
            </a:extLst>
          </p:cNvPr>
          <p:cNvSpPr>
            <a:spLocks noGrp="1"/>
          </p:cNvSpPr>
          <p:nvPr>
            <p:ph type="sldNum" sz="quarter" idx="12"/>
          </p:nvPr>
        </p:nvSpPr>
        <p:spPr/>
        <p:txBody>
          <a:bodyPr/>
          <a:lstStyle>
            <a:lvl1pPr>
              <a:defRPr/>
            </a:lvl1pPr>
          </a:lstStyle>
          <a:p>
            <a:fld id="{98D69B46-0EB1-4E48-8B76-75DB04436FBD}" type="slidenum">
              <a:rPr lang="en-US" altLang="ar-SA"/>
              <a:pPr/>
              <a:t>‹#›</a:t>
            </a:fld>
            <a:endParaRPr lang="en-US" altLang="ar-SA"/>
          </a:p>
        </p:txBody>
      </p:sp>
    </p:spTree>
    <p:extLst>
      <p:ext uri="{BB962C8B-B14F-4D97-AF65-F5344CB8AC3E}">
        <p14:creationId xmlns:p14="http://schemas.microsoft.com/office/powerpoint/2010/main" val="3864334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7A499847-FEB6-4165-8E22-2167F6192BA5}"/>
              </a:ext>
            </a:extLst>
          </p:cNvPr>
          <p:cNvSpPr>
            <a:spLocks noGrp="1"/>
          </p:cNvSpPr>
          <p:nvPr>
            <p:ph type="dt" sz="half" idx="10"/>
          </p:nvPr>
        </p:nvSpPr>
        <p:spPr/>
        <p:txBody>
          <a:bodyPr/>
          <a:lstStyle>
            <a:lvl1pPr>
              <a:defRPr/>
            </a:lvl1pPr>
          </a:lstStyle>
          <a:p>
            <a:pPr>
              <a:defRPr/>
            </a:pPr>
            <a:fld id="{EF92169F-EC80-4F1C-9309-D0D9FB27D14D}" type="datetimeFigureOut">
              <a:rPr lang="en-US"/>
              <a:pPr>
                <a:defRPr/>
              </a:pPr>
              <a:t>7/19/2020</a:t>
            </a:fld>
            <a:endParaRPr lang="en-US"/>
          </a:p>
        </p:txBody>
      </p:sp>
      <p:sp>
        <p:nvSpPr>
          <p:cNvPr id="6" name="Footer Placeholder 27">
            <a:extLst>
              <a:ext uri="{FF2B5EF4-FFF2-40B4-BE49-F238E27FC236}">
                <a16:creationId xmlns:a16="http://schemas.microsoft.com/office/drawing/2014/main" id="{824112D1-8CD6-4419-98D8-FCBC33C9A7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8AF36D77-72CB-4FC3-A665-49D402A22D35}"/>
              </a:ext>
            </a:extLst>
          </p:cNvPr>
          <p:cNvSpPr>
            <a:spLocks noGrp="1"/>
          </p:cNvSpPr>
          <p:nvPr>
            <p:ph type="sldNum" sz="quarter" idx="12"/>
          </p:nvPr>
        </p:nvSpPr>
        <p:spPr/>
        <p:txBody>
          <a:bodyPr/>
          <a:lstStyle>
            <a:lvl1pPr>
              <a:defRPr/>
            </a:lvl1pPr>
          </a:lstStyle>
          <a:p>
            <a:fld id="{93950B84-2DDB-408E-8599-A309C34E86D8}" type="slidenum">
              <a:rPr lang="en-US" altLang="ar-SA"/>
              <a:pPr/>
              <a:t>‹#›</a:t>
            </a:fld>
            <a:endParaRPr lang="en-US" altLang="ar-SA"/>
          </a:p>
        </p:txBody>
      </p:sp>
    </p:spTree>
    <p:extLst>
      <p:ext uri="{BB962C8B-B14F-4D97-AF65-F5344CB8AC3E}">
        <p14:creationId xmlns:p14="http://schemas.microsoft.com/office/powerpoint/2010/main" val="385296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12">
            <a:extLst>
              <a:ext uri="{FF2B5EF4-FFF2-40B4-BE49-F238E27FC236}">
                <a16:creationId xmlns:a16="http://schemas.microsoft.com/office/drawing/2014/main" id="{3906CFCB-775C-4D80-96C7-6046E0F9AB8A}"/>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6836E75F-1B4B-446D-B253-AE17F70E1B55}"/>
              </a:ext>
            </a:extLst>
          </p:cNvPr>
          <p:cNvSpPr>
            <a:spLocks noGrp="1"/>
          </p:cNvSpPr>
          <p:nvPr>
            <p:ph type="dt" sz="half" idx="10"/>
          </p:nvPr>
        </p:nvSpPr>
        <p:spPr/>
        <p:txBody>
          <a:bodyPr/>
          <a:lstStyle>
            <a:lvl1pPr>
              <a:defRPr/>
            </a:lvl1pPr>
          </a:lstStyle>
          <a:p>
            <a:pPr>
              <a:defRPr/>
            </a:pPr>
            <a:fld id="{99EDFBE3-AFD8-4A4B-A937-8B609446DF8F}" type="datetimeFigureOut">
              <a:rPr lang="en-US"/>
              <a:pPr>
                <a:defRPr/>
              </a:pPr>
              <a:t>7/19/2020</a:t>
            </a:fld>
            <a:endParaRPr lang="en-US"/>
          </a:p>
        </p:txBody>
      </p:sp>
      <p:sp>
        <p:nvSpPr>
          <p:cNvPr id="9" name="Footer Placeholder 5">
            <a:extLst>
              <a:ext uri="{FF2B5EF4-FFF2-40B4-BE49-F238E27FC236}">
                <a16:creationId xmlns:a16="http://schemas.microsoft.com/office/drawing/2014/main" id="{9CF83CD2-6BEA-491E-B8C5-DCC9E881A52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A7A84243-8011-495B-9651-090C163B5408}"/>
              </a:ext>
            </a:extLst>
          </p:cNvPr>
          <p:cNvSpPr>
            <a:spLocks noGrp="1"/>
          </p:cNvSpPr>
          <p:nvPr>
            <p:ph type="sldNum" sz="quarter" idx="12"/>
          </p:nvPr>
        </p:nvSpPr>
        <p:spPr>
          <a:xfrm>
            <a:off x="8229600" y="6477000"/>
            <a:ext cx="762000" cy="247650"/>
          </a:xfrm>
        </p:spPr>
        <p:txBody>
          <a:bodyPr/>
          <a:lstStyle>
            <a:lvl1pPr>
              <a:defRPr/>
            </a:lvl1pPr>
          </a:lstStyle>
          <a:p>
            <a:fld id="{9C2B2504-BC1A-4EBE-B939-51290F8E62C0}" type="slidenum">
              <a:rPr lang="en-US" altLang="ar-SA"/>
              <a:pPr/>
              <a:t>‹#›</a:t>
            </a:fld>
            <a:endParaRPr lang="en-US" altLang="ar-SA"/>
          </a:p>
        </p:txBody>
      </p:sp>
    </p:spTree>
    <p:extLst>
      <p:ext uri="{BB962C8B-B14F-4D97-AF65-F5344CB8AC3E}">
        <p14:creationId xmlns:p14="http://schemas.microsoft.com/office/powerpoint/2010/main" val="94504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81473EB3-61FD-4B32-B50C-5385E4E983D9}"/>
              </a:ext>
            </a:extLst>
          </p:cNvPr>
          <p:cNvSpPr>
            <a:spLocks noGrp="1"/>
          </p:cNvSpPr>
          <p:nvPr>
            <p:ph type="dt" sz="half" idx="10"/>
          </p:nvPr>
        </p:nvSpPr>
        <p:spPr/>
        <p:txBody>
          <a:bodyPr/>
          <a:lstStyle>
            <a:lvl1pPr>
              <a:defRPr/>
            </a:lvl1pPr>
          </a:lstStyle>
          <a:p>
            <a:pPr>
              <a:defRPr/>
            </a:pPr>
            <a:fld id="{E1279D91-F1FA-4195-A1BE-FCB1BD19A8AC}" type="datetimeFigureOut">
              <a:rPr lang="en-US"/>
              <a:pPr>
                <a:defRPr/>
              </a:pPr>
              <a:t>7/19/2020</a:t>
            </a:fld>
            <a:endParaRPr lang="en-US"/>
          </a:p>
        </p:txBody>
      </p:sp>
      <p:sp>
        <p:nvSpPr>
          <p:cNvPr id="4" name="Footer Placeholder 27">
            <a:extLst>
              <a:ext uri="{FF2B5EF4-FFF2-40B4-BE49-F238E27FC236}">
                <a16:creationId xmlns:a16="http://schemas.microsoft.com/office/drawing/2014/main" id="{55F6BB41-BF3C-44EC-8AE0-B3923196CFA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32BEDBB0-0ABE-4D13-B6B3-D9B360B17140}"/>
              </a:ext>
            </a:extLst>
          </p:cNvPr>
          <p:cNvSpPr>
            <a:spLocks noGrp="1"/>
          </p:cNvSpPr>
          <p:nvPr>
            <p:ph type="sldNum" sz="quarter" idx="12"/>
          </p:nvPr>
        </p:nvSpPr>
        <p:spPr/>
        <p:txBody>
          <a:bodyPr/>
          <a:lstStyle>
            <a:lvl1pPr>
              <a:defRPr/>
            </a:lvl1pPr>
          </a:lstStyle>
          <a:p>
            <a:fld id="{49B495DA-955B-439E-ACB3-0A57F2979FF4}" type="slidenum">
              <a:rPr lang="en-US" altLang="ar-SA"/>
              <a:pPr/>
              <a:t>‹#›</a:t>
            </a:fld>
            <a:endParaRPr lang="en-US" altLang="ar-SA"/>
          </a:p>
        </p:txBody>
      </p:sp>
    </p:spTree>
    <p:extLst>
      <p:ext uri="{BB962C8B-B14F-4D97-AF65-F5344CB8AC3E}">
        <p14:creationId xmlns:p14="http://schemas.microsoft.com/office/powerpoint/2010/main" val="34481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DB06C845-890F-4CDC-AC52-FC7D7723E694}"/>
              </a:ext>
            </a:extLst>
          </p:cNvPr>
          <p:cNvSpPr>
            <a:spLocks noGrp="1"/>
          </p:cNvSpPr>
          <p:nvPr>
            <p:ph type="dt" sz="half" idx="10"/>
          </p:nvPr>
        </p:nvSpPr>
        <p:spPr/>
        <p:txBody>
          <a:bodyPr/>
          <a:lstStyle>
            <a:lvl1pPr>
              <a:defRPr/>
            </a:lvl1pPr>
          </a:lstStyle>
          <a:p>
            <a:pPr>
              <a:defRPr/>
            </a:pPr>
            <a:fld id="{5FAEFCAB-DB26-4101-98E7-428D422F5E85}" type="datetimeFigureOut">
              <a:rPr lang="en-US"/>
              <a:pPr>
                <a:defRPr/>
              </a:pPr>
              <a:t>7/19/2020</a:t>
            </a:fld>
            <a:endParaRPr lang="en-US"/>
          </a:p>
        </p:txBody>
      </p:sp>
      <p:sp>
        <p:nvSpPr>
          <p:cNvPr id="3" name="Footer Placeholder 23">
            <a:extLst>
              <a:ext uri="{FF2B5EF4-FFF2-40B4-BE49-F238E27FC236}">
                <a16:creationId xmlns:a16="http://schemas.microsoft.com/office/drawing/2014/main" id="{A09F49E5-7B96-46C8-8020-0DEFDDC469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158748A9-E729-4C44-B7B1-755C4AC7CA31}"/>
              </a:ext>
            </a:extLst>
          </p:cNvPr>
          <p:cNvSpPr>
            <a:spLocks noGrp="1"/>
          </p:cNvSpPr>
          <p:nvPr>
            <p:ph type="sldNum" sz="quarter" idx="12"/>
          </p:nvPr>
        </p:nvSpPr>
        <p:spPr/>
        <p:txBody>
          <a:bodyPr/>
          <a:lstStyle>
            <a:lvl1pPr>
              <a:defRPr/>
            </a:lvl1pPr>
          </a:lstStyle>
          <a:p>
            <a:fld id="{0F7109CF-64BD-4F65-83C4-E8FF5E0C2FA9}" type="slidenum">
              <a:rPr lang="en-US" altLang="ar-SA"/>
              <a:pPr/>
              <a:t>‹#›</a:t>
            </a:fld>
            <a:endParaRPr lang="en-US" altLang="ar-SA"/>
          </a:p>
        </p:txBody>
      </p:sp>
    </p:spTree>
    <p:extLst>
      <p:ext uri="{BB962C8B-B14F-4D97-AF65-F5344CB8AC3E}">
        <p14:creationId xmlns:p14="http://schemas.microsoft.com/office/powerpoint/2010/main" val="344504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2">
            <a:extLst>
              <a:ext uri="{FF2B5EF4-FFF2-40B4-BE49-F238E27FC236}">
                <a16:creationId xmlns:a16="http://schemas.microsoft.com/office/drawing/2014/main" id="{FDFBD4AE-A10D-40FF-AB3A-0C413E248A39}"/>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D9D5D530-B904-40F6-A64F-EAC9789B631D}"/>
              </a:ext>
            </a:extLst>
          </p:cNvPr>
          <p:cNvSpPr>
            <a:spLocks noGrp="1"/>
          </p:cNvSpPr>
          <p:nvPr>
            <p:ph type="dt" sz="half" idx="10"/>
          </p:nvPr>
        </p:nvSpPr>
        <p:spPr/>
        <p:txBody>
          <a:bodyPr/>
          <a:lstStyle>
            <a:lvl1pPr>
              <a:defRPr/>
            </a:lvl1pPr>
          </a:lstStyle>
          <a:p>
            <a:pPr>
              <a:defRPr/>
            </a:pPr>
            <a:fld id="{B3FC4A85-155C-4F0C-BE5B-5967F3C32E74}" type="datetimeFigureOut">
              <a:rPr lang="en-US"/>
              <a:pPr>
                <a:defRPr/>
              </a:pPr>
              <a:t>7/19/2020</a:t>
            </a:fld>
            <a:endParaRPr lang="en-US"/>
          </a:p>
        </p:txBody>
      </p:sp>
      <p:sp>
        <p:nvSpPr>
          <p:cNvPr id="7" name="Footer Placeholder 28">
            <a:extLst>
              <a:ext uri="{FF2B5EF4-FFF2-40B4-BE49-F238E27FC236}">
                <a16:creationId xmlns:a16="http://schemas.microsoft.com/office/drawing/2014/main" id="{1CD802A2-D626-42E5-A047-FE55C15B7D7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B439E8A-D427-442D-903A-D8FD106E5A07}"/>
              </a:ext>
            </a:extLst>
          </p:cNvPr>
          <p:cNvSpPr>
            <a:spLocks noGrp="1"/>
          </p:cNvSpPr>
          <p:nvPr>
            <p:ph type="sldNum" sz="quarter" idx="12"/>
          </p:nvPr>
        </p:nvSpPr>
        <p:spPr/>
        <p:txBody>
          <a:bodyPr/>
          <a:lstStyle>
            <a:lvl1pPr>
              <a:defRPr/>
            </a:lvl1pPr>
          </a:lstStyle>
          <a:p>
            <a:fld id="{269645AD-1ACA-4B5F-9766-547C4558D465}" type="slidenum">
              <a:rPr lang="en-US" altLang="ar-SA"/>
              <a:pPr/>
              <a:t>‹#›</a:t>
            </a:fld>
            <a:endParaRPr lang="en-US" altLang="ar-SA"/>
          </a:p>
        </p:txBody>
      </p:sp>
    </p:spTree>
    <p:extLst>
      <p:ext uri="{BB962C8B-B14F-4D97-AF65-F5344CB8AC3E}">
        <p14:creationId xmlns:p14="http://schemas.microsoft.com/office/powerpoint/2010/main" val="111259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2CE7CA91-4340-44DB-A035-0297CAAD071D}"/>
              </a:ext>
            </a:extLst>
          </p:cNvPr>
          <p:cNvSpPr>
            <a:spLocks noGrp="1"/>
          </p:cNvSpPr>
          <p:nvPr>
            <p:ph type="dt" sz="half" idx="10"/>
          </p:nvPr>
        </p:nvSpPr>
        <p:spPr/>
        <p:txBody>
          <a:bodyPr/>
          <a:lstStyle>
            <a:lvl1pPr>
              <a:defRPr/>
            </a:lvl1pPr>
          </a:lstStyle>
          <a:p>
            <a:pPr>
              <a:defRPr/>
            </a:pPr>
            <a:fld id="{E993B335-D856-4324-8572-61C2C5116EAF}" type="datetimeFigureOut">
              <a:rPr lang="en-US"/>
              <a:pPr>
                <a:defRPr/>
              </a:pPr>
              <a:t>7/19/2020</a:t>
            </a:fld>
            <a:endParaRPr lang="en-US"/>
          </a:p>
        </p:txBody>
      </p:sp>
      <p:sp>
        <p:nvSpPr>
          <p:cNvPr id="6" name="Footer Placeholder 4">
            <a:extLst>
              <a:ext uri="{FF2B5EF4-FFF2-40B4-BE49-F238E27FC236}">
                <a16:creationId xmlns:a16="http://schemas.microsoft.com/office/drawing/2014/main" id="{D4D039AC-B5A3-4E9A-85AA-1F76D3D3B8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DF00BB9B-CB0C-4FF5-92B0-3EC01A0B688B}"/>
              </a:ext>
            </a:extLst>
          </p:cNvPr>
          <p:cNvSpPr>
            <a:spLocks noGrp="1"/>
          </p:cNvSpPr>
          <p:nvPr>
            <p:ph type="sldNum" sz="quarter" idx="12"/>
          </p:nvPr>
        </p:nvSpPr>
        <p:spPr/>
        <p:txBody>
          <a:bodyPr/>
          <a:lstStyle>
            <a:lvl1pPr>
              <a:defRPr/>
            </a:lvl1pPr>
          </a:lstStyle>
          <a:p>
            <a:fld id="{6FA0CF94-94A7-4C21-B977-411D55784B52}" type="slidenum">
              <a:rPr lang="en-US" altLang="ar-SA"/>
              <a:pPr/>
              <a:t>‹#›</a:t>
            </a:fld>
            <a:endParaRPr lang="en-US" altLang="ar-SA"/>
          </a:p>
        </p:txBody>
      </p:sp>
    </p:spTree>
    <p:extLst>
      <p:ext uri="{BB962C8B-B14F-4D97-AF65-F5344CB8AC3E}">
        <p14:creationId xmlns:p14="http://schemas.microsoft.com/office/powerpoint/2010/main" val="288386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A05554AC-BAE0-4917-8CA5-CC22ED355768}"/>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a:extLst>
              <a:ext uri="{FF2B5EF4-FFF2-40B4-BE49-F238E27FC236}">
                <a16:creationId xmlns:a16="http://schemas.microsoft.com/office/drawing/2014/main" id="{A72DDB94-BE42-4DC3-85E5-ADB5AF7A84E3}"/>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EG"/>
              <a:t>Click to edit Master text styles</a:t>
            </a:r>
          </a:p>
          <a:p>
            <a:pPr lvl="1"/>
            <a:r>
              <a:rPr lang="en-US" altLang="ar-EG"/>
              <a:t>Second level</a:t>
            </a:r>
          </a:p>
          <a:p>
            <a:pPr lvl="2"/>
            <a:r>
              <a:rPr lang="en-US" altLang="ar-EG"/>
              <a:t>Third level</a:t>
            </a:r>
          </a:p>
          <a:p>
            <a:pPr lvl="3"/>
            <a:r>
              <a:rPr lang="en-US" altLang="ar-EG"/>
              <a:t>Fourth level</a:t>
            </a:r>
          </a:p>
          <a:p>
            <a:pPr lvl="4"/>
            <a:r>
              <a:rPr lang="en-US" altLang="ar-EG"/>
              <a:t>Fifth level</a:t>
            </a:r>
          </a:p>
        </p:txBody>
      </p:sp>
      <p:sp>
        <p:nvSpPr>
          <p:cNvPr id="11" name="Date Placeholder 10">
            <a:extLst>
              <a:ext uri="{FF2B5EF4-FFF2-40B4-BE49-F238E27FC236}">
                <a16:creationId xmlns:a16="http://schemas.microsoft.com/office/drawing/2014/main" id="{D25E1C67-3B62-4E56-9D31-2BDB261922E9}"/>
              </a:ext>
            </a:extLst>
          </p:cNvPr>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1150E97C-9577-4E17-A41E-F2A8594C7423}" type="datetimeFigureOut">
              <a:rPr lang="en-US"/>
              <a:pPr>
                <a:defRPr/>
              </a:pPr>
              <a:t>7/19/2020</a:t>
            </a:fld>
            <a:endParaRPr lang="en-US"/>
          </a:p>
        </p:txBody>
      </p:sp>
      <p:sp>
        <p:nvSpPr>
          <p:cNvPr id="28" name="Footer Placeholder 27">
            <a:extLst>
              <a:ext uri="{FF2B5EF4-FFF2-40B4-BE49-F238E27FC236}">
                <a16:creationId xmlns:a16="http://schemas.microsoft.com/office/drawing/2014/main" id="{2719D52F-3592-43DC-BBA4-DD38936879B2}"/>
              </a:ext>
            </a:extLst>
          </p:cNvPr>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F84E863F-23B8-4E5C-8B39-4ECCC7483456}"/>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anose="020B0503020102020204" pitchFamily="34" charset="0"/>
              </a:defRPr>
            </a:lvl1pPr>
          </a:lstStyle>
          <a:p>
            <a:fld id="{9EC4A754-F6EA-495C-B854-42D1C2A983E6}" type="slidenum">
              <a:rPr lang="en-US" altLang="ar-SA"/>
              <a:pPr/>
              <a:t>‹#›</a:t>
            </a:fld>
            <a:endParaRPr lang="en-US" altLang="ar-SA"/>
          </a:p>
        </p:txBody>
      </p:sp>
      <p:sp>
        <p:nvSpPr>
          <p:cNvPr id="10" name="Title Placeholder 9">
            <a:extLst>
              <a:ext uri="{FF2B5EF4-FFF2-40B4-BE49-F238E27FC236}">
                <a16:creationId xmlns:a16="http://schemas.microsoft.com/office/drawing/2014/main" id="{E5C30416-66DB-467B-AE80-D53A0B34ABFA}"/>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57913243-3315-4874-A2F6-3EF52EA85BA6}"/>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052A2FBB-1679-4925-AE9A-4D886E2EC743}"/>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27" r:id="rId4"/>
    <p:sldLayoutId id="2147483833" r:id="rId5"/>
    <p:sldLayoutId id="2147483828" r:id="rId6"/>
    <p:sldLayoutId id="2147483834" r:id="rId7"/>
    <p:sldLayoutId id="2147483835" r:id="rId8"/>
    <p:sldLayoutId id="2147483836" r:id="rId9"/>
    <p:sldLayoutId id="2147483829" r:id="rId10"/>
    <p:sldLayoutId id="2147483837" r:id="rId11"/>
    <p:sldLayoutId id="2147483838"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82"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82"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82"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82"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6020-4934-4509-ACBF-39EC77426D9C}"/>
              </a:ext>
            </a:extLst>
          </p:cNvPr>
          <p:cNvSpPr>
            <a:spLocks noGrp="1"/>
          </p:cNvSpPr>
          <p:nvPr>
            <p:ph type="title"/>
          </p:nvPr>
        </p:nvSpPr>
        <p:spPr/>
        <p:txBody>
          <a:bodyPr/>
          <a:lstStyle/>
          <a:p>
            <a:pPr eaLnBrk="1" fontAlgn="auto" hangingPunct="1">
              <a:spcAft>
                <a:spcPts val="0"/>
              </a:spcAft>
              <a:defRPr/>
            </a:pPr>
            <a:endParaRPr lang="en-US"/>
          </a:p>
        </p:txBody>
      </p:sp>
      <p:sp>
        <p:nvSpPr>
          <p:cNvPr id="11267" name="Content Placeholder 2">
            <a:extLst>
              <a:ext uri="{FF2B5EF4-FFF2-40B4-BE49-F238E27FC236}">
                <a16:creationId xmlns:a16="http://schemas.microsoft.com/office/drawing/2014/main" id="{C91E7080-3E03-4540-B52A-5B571BB2768F}"/>
              </a:ext>
            </a:extLst>
          </p:cNvPr>
          <p:cNvSpPr>
            <a:spLocks noGrp="1"/>
          </p:cNvSpPr>
          <p:nvPr>
            <p:ph idx="1"/>
          </p:nvPr>
        </p:nvSpPr>
        <p:spPr/>
        <p:txBody>
          <a:bodyPr/>
          <a:lstStyle/>
          <a:p>
            <a:pPr algn="r" rtl="1" eaLnBrk="1" hangingPunct="1"/>
            <a:endParaRPr lang="ar-EG" altLang="ar-EG"/>
          </a:p>
        </p:txBody>
      </p:sp>
      <p:sp>
        <p:nvSpPr>
          <p:cNvPr id="4" name="Horizontal Scroll 3">
            <a:extLst>
              <a:ext uri="{FF2B5EF4-FFF2-40B4-BE49-F238E27FC236}">
                <a16:creationId xmlns:a16="http://schemas.microsoft.com/office/drawing/2014/main" id="{689C9536-4ABB-4F5B-A5E1-5411286F9B0A}"/>
              </a:ext>
            </a:extLst>
          </p:cNvPr>
          <p:cNvSpPr/>
          <p:nvPr/>
        </p:nvSpPr>
        <p:spPr>
          <a:xfrm>
            <a:off x="2143125" y="285750"/>
            <a:ext cx="4643438" cy="10334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4400" b="1" dirty="0">
                <a:solidFill>
                  <a:srgbClr val="C00000"/>
                </a:solidFill>
                <a:latin typeface="Times New Roman" pitchFamily="18" charset="0"/>
                <a:cs typeface="Times New Roman" pitchFamily="18" charset="0"/>
              </a:rPr>
              <a:t>المحاضرة السادسة</a:t>
            </a:r>
            <a:endParaRPr lang="en-US" sz="4400" b="1" dirty="0">
              <a:solidFill>
                <a:srgbClr val="C00000"/>
              </a:solidFill>
              <a:latin typeface="Times New Roman" pitchFamily="18" charset="0"/>
              <a:cs typeface="Times New Roman" pitchFamily="18" charset="0"/>
            </a:endParaRPr>
          </a:p>
        </p:txBody>
      </p:sp>
      <p:sp>
        <p:nvSpPr>
          <p:cNvPr id="5" name="Down Ribbon 4">
            <a:extLst>
              <a:ext uri="{FF2B5EF4-FFF2-40B4-BE49-F238E27FC236}">
                <a16:creationId xmlns:a16="http://schemas.microsoft.com/office/drawing/2014/main" id="{DC0ED9EB-F154-485A-AED0-2F2CFF8C4F7C}"/>
              </a:ext>
            </a:extLst>
          </p:cNvPr>
          <p:cNvSpPr/>
          <p:nvPr/>
        </p:nvSpPr>
        <p:spPr>
          <a:xfrm>
            <a:off x="1214438" y="2714625"/>
            <a:ext cx="6858000" cy="1928813"/>
          </a:xfrm>
          <a:prstGeom prst="ribbo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4000" b="1">
                <a:solidFill>
                  <a:schemeClr val="tx1"/>
                </a:solidFill>
                <a:latin typeface="Times New Roman" pitchFamily="18" charset="0"/>
                <a:cs typeface="Times New Roman" pitchFamily="18" charset="0"/>
              </a:rPr>
              <a:t>المكافحة الكيماوية</a:t>
            </a:r>
            <a:endParaRPr lang="en-US" sz="4000" b="1">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05985113-468E-4A62-9723-677DE015A4F7}"/>
              </a:ext>
            </a:extLst>
          </p:cNvPr>
          <p:cNvSpPr>
            <a:spLocks noGrp="1"/>
          </p:cNvSpPr>
          <p:nvPr>
            <p:ph idx="1"/>
          </p:nvPr>
        </p:nvSpPr>
        <p:spPr>
          <a:xfrm>
            <a:off x="304800" y="1785938"/>
            <a:ext cx="8686800" cy="4379912"/>
          </a:xfrm>
        </p:spPr>
        <p:txBody>
          <a:bodyPr/>
          <a:lstStyle/>
          <a:p>
            <a:pPr algn="just" rtl="1">
              <a:buFont typeface="Wingdings 2" panose="05020102010507070707" pitchFamily="82" charset="2"/>
              <a:buNone/>
            </a:pPr>
            <a:r>
              <a:rPr lang="ar-EG" altLang="ar-EG" b="1">
                <a:solidFill>
                  <a:srgbClr val="CC0066"/>
                </a:solidFill>
                <a:latin typeface="Times New Roman" panose="02020603050405020304" pitchFamily="18" charset="0"/>
                <a:cs typeface="Times New Roman" panose="02020603050405020304" pitchFamily="18" charset="0"/>
              </a:rPr>
              <a:t>س – لا يعتبر تقسيم المبيدات حسب طريقة دخول المبيد جسم الآفة تقسيماً قاطعاً؟</a:t>
            </a:r>
          </a:p>
          <a:p>
            <a:pPr algn="just" rtl="1">
              <a:buFont typeface="Wingdings 2" panose="05020102010507070707" pitchFamily="82" charset="2"/>
              <a:buNone/>
            </a:pPr>
            <a:r>
              <a:rPr lang="ar-EG" altLang="ar-EG" b="1">
                <a:solidFill>
                  <a:srgbClr val="0066CC"/>
                </a:solidFill>
                <a:latin typeface="Times New Roman" panose="02020603050405020304" pitchFamily="18" charset="0"/>
                <a:cs typeface="Times New Roman" panose="02020603050405020304" pitchFamily="18" charset="0"/>
              </a:rPr>
              <a:t>ج - لأ</a:t>
            </a:r>
            <a:r>
              <a:rPr lang="ar-SA" altLang="ar-EG" b="1">
                <a:solidFill>
                  <a:srgbClr val="0066CC"/>
                </a:solidFill>
                <a:latin typeface="Times New Roman" panose="02020603050405020304" pitchFamily="18" charset="0"/>
                <a:cs typeface="Times New Roman" panose="02020603050405020304" pitchFamily="18" charset="0"/>
              </a:rPr>
              <a:t>ن بعض المبيدات تدخل جسم الآفة بأكثر من طريقة من الطرق السابقة فال</a:t>
            </a:r>
            <a:r>
              <a:rPr lang="ar-EG" altLang="ar-EG" b="1">
                <a:solidFill>
                  <a:srgbClr val="0066CC"/>
                </a:solidFill>
                <a:latin typeface="Times New Roman" panose="02020603050405020304" pitchFamily="18" charset="0"/>
                <a:cs typeface="Times New Roman" panose="02020603050405020304" pitchFamily="18" charset="0"/>
              </a:rPr>
              <a:t>سيلكرون, الأكتليك</a:t>
            </a:r>
            <a:r>
              <a:rPr lang="ar-SA" altLang="ar-EG" b="1">
                <a:solidFill>
                  <a:srgbClr val="0066CC"/>
                </a:solidFill>
                <a:latin typeface="Times New Roman" panose="02020603050405020304" pitchFamily="18" charset="0"/>
                <a:cs typeface="Times New Roman" panose="02020603050405020304" pitchFamily="18" charset="0"/>
              </a:rPr>
              <a:t> مثلاً يمكن أن يؤثر على الآفات كسم معدي أو كسم بالملامسة كما أن له تأثيره الفعال كمادة تدخين.</a:t>
            </a:r>
            <a:endParaRPr lang="ar-EG" altLang="ar-EG" b="1">
              <a:solidFill>
                <a:srgbClr val="0066CC"/>
              </a:solidFill>
              <a:latin typeface="Times New Roman" panose="02020603050405020304" pitchFamily="18" charset="0"/>
              <a:cs typeface="Times New Roman" panose="02020603050405020304" pitchFamily="18" charset="0"/>
            </a:endParaRPr>
          </a:p>
          <a:p>
            <a:pPr algn="just" rtl="1">
              <a:buFont typeface="Wingdings 2" panose="05020102010507070707" pitchFamily="82" charset="2"/>
              <a:buNone/>
            </a:pPr>
            <a:endParaRPr lang="ar-EG" altLang="ar-EG" b="1">
              <a:solidFill>
                <a:srgbClr val="0066CC"/>
              </a:solidFill>
              <a:latin typeface="Times New Roman" panose="02020603050405020304" pitchFamily="18" charset="0"/>
              <a:cs typeface="Times New Roman" panose="02020603050405020304" pitchFamily="18" charset="0"/>
            </a:endParaRPr>
          </a:p>
          <a:p>
            <a:pPr algn="just" rtl="1">
              <a:buFont typeface="Wingdings 2" panose="05020102010507070707" pitchFamily="82" charset="2"/>
              <a:buNone/>
            </a:pPr>
            <a:endParaRPr lang="en-US" altLang="ar-EG">
              <a:solidFill>
                <a:srgbClr val="0066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BCE3D23A-00AD-44EE-8AE1-9BD6E2939458}"/>
              </a:ext>
            </a:extLst>
          </p:cNvPr>
          <p:cNvSpPr>
            <a:spLocks noGrp="1" noChangeArrowheads="1"/>
          </p:cNvSpPr>
          <p:nvPr>
            <p:ph type="body" idx="1"/>
          </p:nvPr>
        </p:nvSpPr>
        <p:spPr>
          <a:xfrm>
            <a:off x="179388" y="1125538"/>
            <a:ext cx="8713787" cy="5732462"/>
          </a:xfrm>
        </p:spPr>
        <p:txBody>
          <a:bodyPr/>
          <a:lstStyle/>
          <a:p>
            <a:pPr algn="r" rtl="1" eaLnBrk="1" hangingPunct="1">
              <a:lnSpc>
                <a:spcPct val="80000"/>
              </a:lnSpc>
              <a:buFontTx/>
              <a:buNone/>
            </a:pPr>
            <a:r>
              <a:rPr lang="ar-EG" altLang="ar-EG" sz="4000" b="1">
                <a:solidFill>
                  <a:srgbClr val="CC0066"/>
                </a:solidFill>
                <a:latin typeface="Arabic Typesetting" panose="03020402040406030203" pitchFamily="66" charset="-78"/>
                <a:cs typeface="Arabic Typesetting" panose="03020402040406030203" pitchFamily="66" charset="-78"/>
              </a:rPr>
              <a:t>1</a:t>
            </a:r>
            <a:r>
              <a:rPr lang="ar-SA" altLang="ar-EG" sz="4000" b="1">
                <a:solidFill>
                  <a:srgbClr val="CC0066"/>
                </a:solidFill>
                <a:latin typeface="Arabic Typesetting" panose="03020402040406030203" pitchFamily="66" charset="-78"/>
                <a:cs typeface="Arabic Typesetting" panose="03020402040406030203" pitchFamily="66" charset="-78"/>
              </a:rPr>
              <a:t>- مبيدات تؤثر حسب خواصها الطبيعية</a:t>
            </a:r>
            <a:r>
              <a:rPr lang="ar-SA" altLang="ar-EG" sz="2400" b="1">
                <a:solidFill>
                  <a:schemeClr val="hlink"/>
                </a:solidFill>
                <a:latin typeface="Times New Roman" panose="02020603050405020304" pitchFamily="18" charset="0"/>
                <a:cs typeface="Times New Roman" panose="02020603050405020304" pitchFamily="18" charset="0"/>
              </a:rPr>
              <a:t> </a:t>
            </a:r>
            <a:r>
              <a:rPr lang="en-US" altLang="ar-EG" sz="4000" b="1">
                <a:solidFill>
                  <a:srgbClr val="CC0066"/>
                </a:solidFill>
                <a:latin typeface="Arabic Typesetting" panose="03020402040406030203" pitchFamily="66" charset="-78"/>
                <a:cs typeface="Arabic Typesetting" panose="03020402040406030203" pitchFamily="66" charset="-78"/>
              </a:rPr>
              <a:t>Physical poisons</a:t>
            </a:r>
            <a:endParaRPr lang="ar-SA" altLang="ar-EG" sz="4000" b="1">
              <a:solidFill>
                <a:srgbClr val="CC0066"/>
              </a:solidFill>
              <a:latin typeface="Arabic Typesetting" panose="03020402040406030203" pitchFamily="66" charset="-78"/>
              <a:cs typeface="Arabic Typesetting" panose="03020402040406030203" pitchFamily="66" charset="-78"/>
            </a:endParaRPr>
          </a:p>
          <a:p>
            <a:pPr algn="r" rtl="1" eaLnBrk="1" hangingPunct="1">
              <a:lnSpc>
                <a:spcPct val="80000"/>
              </a:lnSpc>
              <a:buFontTx/>
              <a:buNone/>
            </a:pPr>
            <a:r>
              <a:rPr lang="ar-SA" altLang="ar-EG" sz="2400" b="1">
                <a:solidFill>
                  <a:schemeClr val="tx1"/>
                </a:solidFill>
                <a:latin typeface="Times New Roman" panose="02020603050405020304" pitchFamily="18" charset="0"/>
                <a:cs typeface="Times New Roman" panose="02020603050405020304" pitchFamily="18" charset="0"/>
              </a:rPr>
              <a:t>التأثير السام يرجع إلي خواصها الطبيعية وليس للصفات الكيماوية دخل ، مثل </a:t>
            </a:r>
            <a:r>
              <a:rPr lang="ar-SA" altLang="ar-EG" sz="2400" b="1">
                <a:solidFill>
                  <a:srgbClr val="0070C0"/>
                </a:solidFill>
                <a:latin typeface="Times New Roman" panose="02020603050405020304" pitchFamily="18" charset="0"/>
                <a:cs typeface="Times New Roman" panose="02020603050405020304" pitchFamily="18" charset="0"/>
              </a:rPr>
              <a:t>الزيوت البترولية ، كزد أويل، كابل </a:t>
            </a:r>
            <a:r>
              <a:rPr lang="ar-EG" altLang="ar-EG" sz="2400" b="1">
                <a:solidFill>
                  <a:srgbClr val="0070C0"/>
                </a:solidFill>
                <a:latin typeface="Times New Roman" panose="02020603050405020304" pitchFamily="18" charset="0"/>
                <a:cs typeface="Times New Roman" panose="02020603050405020304" pitchFamily="18" charset="0"/>
              </a:rPr>
              <a:t>, المساحيق الجافة</a:t>
            </a:r>
            <a:endParaRPr lang="ar-SA" altLang="ar-EG" sz="2400" b="1">
              <a:solidFill>
                <a:srgbClr val="0070C0"/>
              </a:solidFill>
              <a:latin typeface="Times New Roman" panose="02020603050405020304" pitchFamily="18" charset="0"/>
              <a:cs typeface="Times New Roman" panose="02020603050405020304" pitchFamily="18" charset="0"/>
            </a:endParaRPr>
          </a:p>
          <a:p>
            <a:pPr algn="r" rtl="1" eaLnBrk="1" hangingPunct="1">
              <a:lnSpc>
                <a:spcPct val="80000"/>
              </a:lnSpc>
              <a:buFontTx/>
              <a:buNone/>
            </a:pPr>
            <a:r>
              <a:rPr lang="ar-EG" altLang="ar-EG" sz="4000" b="1">
                <a:solidFill>
                  <a:srgbClr val="FF0000"/>
                </a:solidFill>
                <a:latin typeface="Arabic Typesetting" panose="03020402040406030203" pitchFamily="66" charset="-78"/>
                <a:cs typeface="Arabic Typesetting" panose="03020402040406030203" pitchFamily="66" charset="-78"/>
              </a:rPr>
              <a:t>2- </a:t>
            </a:r>
            <a:r>
              <a:rPr lang="ar-SA" altLang="ar-EG" sz="4000" b="1">
                <a:solidFill>
                  <a:srgbClr val="FF0000"/>
                </a:solidFill>
                <a:latin typeface="Arabic Typesetting" panose="03020402040406030203" pitchFamily="66" charset="-78"/>
                <a:cs typeface="Arabic Typesetting" panose="03020402040406030203" pitchFamily="66" charset="-78"/>
              </a:rPr>
              <a:t>مبيدات تؤثر علي البروتوبلازم</a:t>
            </a:r>
            <a:r>
              <a:rPr lang="ar-SA" altLang="ar-EG" sz="2400" b="1">
                <a:solidFill>
                  <a:srgbClr val="FF0000"/>
                </a:solidFill>
                <a:latin typeface="Times New Roman" panose="02020603050405020304" pitchFamily="18" charset="0"/>
                <a:cs typeface="Times New Roman" panose="02020603050405020304" pitchFamily="18" charset="0"/>
              </a:rPr>
              <a:t> </a:t>
            </a:r>
            <a:r>
              <a:rPr lang="en-US" altLang="ar-EG" sz="2400" b="1">
                <a:solidFill>
                  <a:srgbClr val="FF0000"/>
                </a:solidFill>
                <a:latin typeface="Times New Roman" panose="02020603050405020304" pitchFamily="18" charset="0"/>
                <a:cs typeface="Times New Roman" panose="02020603050405020304" pitchFamily="18" charset="0"/>
              </a:rPr>
              <a:t>Protoplasmic poisons</a:t>
            </a:r>
            <a:endParaRPr lang="ar-SA" altLang="ar-EG" sz="2400" b="1">
              <a:solidFill>
                <a:srgbClr val="FF0000"/>
              </a:solidFill>
              <a:latin typeface="Times New Roman" panose="02020603050405020304" pitchFamily="18" charset="0"/>
              <a:cs typeface="Times New Roman" panose="02020603050405020304" pitchFamily="18" charset="0"/>
            </a:endParaRPr>
          </a:p>
          <a:p>
            <a:pPr algn="r" rtl="1" eaLnBrk="1" hangingPunct="1">
              <a:lnSpc>
                <a:spcPct val="80000"/>
              </a:lnSpc>
              <a:buFontTx/>
              <a:buNone/>
            </a:pPr>
            <a:r>
              <a:rPr lang="ar-SA" altLang="ar-EG" sz="2400" b="1">
                <a:solidFill>
                  <a:schemeClr val="tx1"/>
                </a:solidFill>
                <a:latin typeface="Times New Roman" panose="02020603050405020304" pitchFamily="18" charset="0"/>
                <a:cs typeface="Times New Roman" panose="02020603050405020304" pitchFamily="18" charset="0"/>
              </a:rPr>
              <a:t>وهي المبيدات التي تؤثر في الخلايا الحية عن طريق ترسيب البروتين فيتلف البروتوبلازم وخاصة خلايا القناة الهضمية مثل </a:t>
            </a:r>
            <a:r>
              <a:rPr lang="ar-SA" altLang="ar-EG" sz="2400" b="1">
                <a:solidFill>
                  <a:srgbClr val="0070C0"/>
                </a:solidFill>
                <a:latin typeface="Times New Roman" panose="02020603050405020304" pitchFamily="18" charset="0"/>
                <a:cs typeface="Times New Roman" panose="02020603050405020304" pitchFamily="18" charset="0"/>
              </a:rPr>
              <a:t>مركبات الزرنيخ والزنك.</a:t>
            </a:r>
          </a:p>
          <a:p>
            <a:pPr algn="r" rtl="1" eaLnBrk="1" hangingPunct="1">
              <a:lnSpc>
                <a:spcPct val="80000"/>
              </a:lnSpc>
              <a:buFontTx/>
              <a:buNone/>
            </a:pPr>
            <a:r>
              <a:rPr lang="ar-EG" altLang="ar-EG" sz="4000" b="1">
                <a:solidFill>
                  <a:srgbClr val="0066CC"/>
                </a:solidFill>
                <a:latin typeface="Arabic Typesetting" panose="03020402040406030203" pitchFamily="66" charset="-78"/>
                <a:cs typeface="Arabic Typesetting" panose="03020402040406030203" pitchFamily="66" charset="-78"/>
              </a:rPr>
              <a:t>3- </a:t>
            </a:r>
            <a:r>
              <a:rPr lang="ar-SA" altLang="ar-EG" sz="4000" b="1">
                <a:solidFill>
                  <a:srgbClr val="0066CC"/>
                </a:solidFill>
                <a:latin typeface="Arabic Typesetting" panose="03020402040406030203" pitchFamily="66" charset="-78"/>
                <a:cs typeface="Arabic Typesetting" panose="03020402040406030203" pitchFamily="66" charset="-78"/>
              </a:rPr>
              <a:t>سموم تنفسية</a:t>
            </a:r>
            <a:r>
              <a:rPr lang="ar-SA" altLang="ar-EG" sz="2400" b="1">
                <a:solidFill>
                  <a:srgbClr val="0066CC"/>
                </a:solidFill>
                <a:latin typeface="Times New Roman" panose="02020603050405020304" pitchFamily="18" charset="0"/>
                <a:cs typeface="Times New Roman" panose="02020603050405020304" pitchFamily="18" charset="0"/>
              </a:rPr>
              <a:t> </a:t>
            </a:r>
            <a:r>
              <a:rPr lang="en-US" altLang="ar-EG" sz="2400" b="1">
                <a:solidFill>
                  <a:srgbClr val="0066CC"/>
                </a:solidFill>
                <a:latin typeface="Times New Roman" panose="02020603050405020304" pitchFamily="18" charset="0"/>
                <a:cs typeface="Times New Roman" panose="02020603050405020304" pitchFamily="18" charset="0"/>
              </a:rPr>
              <a:t>Respiratory  poisons</a:t>
            </a:r>
            <a:endParaRPr lang="ar-SA" altLang="ar-EG" sz="2400" b="1">
              <a:solidFill>
                <a:srgbClr val="0066CC"/>
              </a:solidFill>
              <a:latin typeface="Times New Roman" panose="02020603050405020304" pitchFamily="18" charset="0"/>
              <a:cs typeface="Times New Roman" panose="02020603050405020304" pitchFamily="18" charset="0"/>
            </a:endParaRPr>
          </a:p>
          <a:p>
            <a:pPr algn="r" rtl="1" eaLnBrk="1" hangingPunct="1">
              <a:lnSpc>
                <a:spcPct val="80000"/>
              </a:lnSpc>
              <a:buFontTx/>
              <a:buNone/>
            </a:pPr>
            <a:r>
              <a:rPr lang="ar-SA" altLang="ar-EG" sz="2400" b="1">
                <a:solidFill>
                  <a:schemeClr val="tx1"/>
                </a:solidFill>
                <a:latin typeface="Times New Roman" panose="02020603050405020304" pitchFamily="18" charset="0"/>
                <a:cs typeface="Times New Roman" panose="02020603050405020304" pitchFamily="18" charset="0"/>
              </a:rPr>
              <a:t>وهي السموم التي تدخل جسم الحشرة من الثغور التنفسية وتوقف تنفس الخلايا عن طريق اتحادها مع الأنزيمات التي تنقل الأكسجين بين الخلايا مثل </a:t>
            </a:r>
            <a:r>
              <a:rPr lang="ar-SA" altLang="ar-EG" sz="2400" b="1">
                <a:solidFill>
                  <a:srgbClr val="0070C0"/>
                </a:solidFill>
                <a:latin typeface="Times New Roman" panose="02020603050405020304" pitchFamily="18" charset="0"/>
                <a:cs typeface="Times New Roman" panose="02020603050405020304" pitchFamily="18" charset="0"/>
              </a:rPr>
              <a:t>بروميد الميثايل .</a:t>
            </a:r>
          </a:p>
          <a:p>
            <a:pPr algn="r" rtl="1" eaLnBrk="1" hangingPunct="1">
              <a:lnSpc>
                <a:spcPct val="80000"/>
              </a:lnSpc>
              <a:buFontTx/>
              <a:buNone/>
            </a:pPr>
            <a:r>
              <a:rPr lang="ar-EG" altLang="ar-EG" sz="4000" b="1">
                <a:solidFill>
                  <a:srgbClr val="339933"/>
                </a:solidFill>
                <a:latin typeface="Arabic Typesetting" panose="03020402040406030203" pitchFamily="66" charset="-78"/>
                <a:cs typeface="Arabic Typesetting" panose="03020402040406030203" pitchFamily="66" charset="-78"/>
              </a:rPr>
              <a:t>4- </a:t>
            </a:r>
            <a:r>
              <a:rPr lang="ar-SA" altLang="ar-EG" sz="4000" b="1">
                <a:solidFill>
                  <a:srgbClr val="339933"/>
                </a:solidFill>
                <a:latin typeface="Arabic Typesetting" panose="03020402040406030203" pitchFamily="66" charset="-78"/>
                <a:cs typeface="Arabic Typesetting" panose="03020402040406030203" pitchFamily="66" charset="-78"/>
              </a:rPr>
              <a:t>سموم تؤثر علي الجهاز العصبي</a:t>
            </a:r>
            <a:r>
              <a:rPr lang="ar-SA" altLang="ar-EG" sz="2400" b="1">
                <a:solidFill>
                  <a:srgbClr val="339933"/>
                </a:solidFill>
                <a:latin typeface="Times New Roman" panose="02020603050405020304" pitchFamily="18" charset="0"/>
                <a:cs typeface="Times New Roman" panose="02020603050405020304" pitchFamily="18" charset="0"/>
              </a:rPr>
              <a:t> </a:t>
            </a:r>
            <a:r>
              <a:rPr lang="en-US" altLang="ar-EG" sz="2400" b="1">
                <a:solidFill>
                  <a:srgbClr val="339933"/>
                </a:solidFill>
                <a:latin typeface="Times New Roman" panose="02020603050405020304" pitchFamily="18" charset="0"/>
                <a:cs typeface="Times New Roman" panose="02020603050405020304" pitchFamily="18" charset="0"/>
              </a:rPr>
              <a:t>Nervous poisons</a:t>
            </a:r>
            <a:r>
              <a:rPr lang="en-US" altLang="ar-EG" sz="2400" b="1">
                <a:solidFill>
                  <a:schemeClr val="hlink"/>
                </a:solidFill>
                <a:latin typeface="Times New Roman" panose="02020603050405020304" pitchFamily="18" charset="0"/>
                <a:cs typeface="Times New Roman" panose="02020603050405020304" pitchFamily="18" charset="0"/>
              </a:rPr>
              <a:t> </a:t>
            </a:r>
            <a:r>
              <a:rPr lang="ar-SA" altLang="ar-EG" sz="2400" b="1">
                <a:solidFill>
                  <a:schemeClr val="hlink"/>
                </a:solidFill>
                <a:latin typeface="Times New Roman" panose="02020603050405020304" pitchFamily="18" charset="0"/>
                <a:cs typeface="Times New Roman" panose="02020603050405020304" pitchFamily="18" charset="0"/>
              </a:rPr>
              <a:t> </a:t>
            </a:r>
          </a:p>
          <a:p>
            <a:pPr algn="r" rtl="1" eaLnBrk="1" hangingPunct="1">
              <a:lnSpc>
                <a:spcPct val="80000"/>
              </a:lnSpc>
              <a:buFontTx/>
              <a:buNone/>
            </a:pPr>
            <a:r>
              <a:rPr lang="ar-SA" altLang="ar-EG" sz="2400" b="1">
                <a:solidFill>
                  <a:schemeClr val="tx1"/>
                </a:solidFill>
                <a:latin typeface="Times New Roman" panose="02020603050405020304" pitchFamily="18" charset="0"/>
                <a:cs typeface="Times New Roman" panose="02020603050405020304" pitchFamily="18" charset="0"/>
              </a:rPr>
              <a:t>وهي السموم التي تؤثر علي الجهاز العصبي مثل </a:t>
            </a:r>
            <a:r>
              <a:rPr lang="ar-SA" altLang="ar-EG" sz="2400" b="1">
                <a:solidFill>
                  <a:srgbClr val="0070C0"/>
                </a:solidFill>
                <a:latin typeface="Times New Roman" panose="02020603050405020304" pitchFamily="18" charset="0"/>
                <a:cs typeface="Times New Roman" panose="02020603050405020304" pitchFamily="18" charset="0"/>
              </a:rPr>
              <a:t>المبيدات الفوسفورية </a:t>
            </a:r>
            <a:r>
              <a:rPr lang="ar-SA" altLang="ar-EG" sz="2400" b="1">
                <a:solidFill>
                  <a:schemeClr val="tx1"/>
                </a:solidFill>
                <a:latin typeface="Times New Roman" panose="02020603050405020304" pitchFamily="18" charset="0"/>
                <a:cs typeface="Times New Roman" panose="02020603050405020304" pitchFamily="18" charset="0"/>
              </a:rPr>
              <a:t>.</a:t>
            </a:r>
          </a:p>
          <a:p>
            <a:pPr algn="r" rtl="1" eaLnBrk="1" hangingPunct="1">
              <a:lnSpc>
                <a:spcPct val="80000"/>
              </a:lnSpc>
              <a:buFontTx/>
              <a:buNone/>
            </a:pPr>
            <a:r>
              <a:rPr lang="ar-EG" altLang="ar-EG" sz="4000" b="1">
                <a:solidFill>
                  <a:srgbClr val="CC3399"/>
                </a:solidFill>
                <a:latin typeface="Arabic Typesetting" panose="03020402040406030203" pitchFamily="66" charset="-78"/>
                <a:cs typeface="Arabic Typesetting" panose="03020402040406030203" pitchFamily="66" charset="-78"/>
              </a:rPr>
              <a:t>5- </a:t>
            </a:r>
            <a:r>
              <a:rPr lang="ar-SA" altLang="ar-EG" sz="4000" b="1">
                <a:solidFill>
                  <a:srgbClr val="CC3399"/>
                </a:solidFill>
                <a:latin typeface="Arabic Typesetting" panose="03020402040406030203" pitchFamily="66" charset="-78"/>
                <a:cs typeface="Arabic Typesetting" panose="03020402040406030203" pitchFamily="66" charset="-78"/>
              </a:rPr>
              <a:t>سموم عامة</a:t>
            </a:r>
            <a:r>
              <a:rPr lang="ar-SA" altLang="ar-EG" sz="2400" b="1">
                <a:solidFill>
                  <a:srgbClr val="CC3399"/>
                </a:solidFill>
                <a:latin typeface="Times New Roman" panose="02020603050405020304" pitchFamily="18" charset="0"/>
                <a:cs typeface="Times New Roman" panose="02020603050405020304" pitchFamily="18" charset="0"/>
              </a:rPr>
              <a:t> </a:t>
            </a:r>
            <a:r>
              <a:rPr lang="en-US" altLang="ar-EG" sz="2400" b="1">
                <a:solidFill>
                  <a:srgbClr val="CC3399"/>
                </a:solidFill>
                <a:latin typeface="Times New Roman" panose="02020603050405020304" pitchFamily="18" charset="0"/>
                <a:cs typeface="Times New Roman" panose="02020603050405020304" pitchFamily="18" charset="0"/>
              </a:rPr>
              <a:t>General poisons </a:t>
            </a:r>
            <a:endParaRPr lang="ar-SA" altLang="ar-EG" sz="2400" b="1">
              <a:solidFill>
                <a:srgbClr val="CC3399"/>
              </a:solidFill>
              <a:latin typeface="Times New Roman" panose="02020603050405020304" pitchFamily="18" charset="0"/>
              <a:cs typeface="Times New Roman" panose="02020603050405020304" pitchFamily="18" charset="0"/>
            </a:endParaRPr>
          </a:p>
          <a:p>
            <a:pPr algn="r" rtl="1" eaLnBrk="1" hangingPunct="1">
              <a:lnSpc>
                <a:spcPct val="80000"/>
              </a:lnSpc>
              <a:buFontTx/>
              <a:buNone/>
            </a:pPr>
            <a:r>
              <a:rPr lang="ar-SA" altLang="ar-EG" sz="2400" b="1">
                <a:solidFill>
                  <a:schemeClr val="tx1"/>
                </a:solidFill>
                <a:latin typeface="Times New Roman" panose="02020603050405020304" pitchFamily="18" charset="0"/>
                <a:cs typeface="Times New Roman" panose="02020603050405020304" pitchFamily="18" charset="0"/>
              </a:rPr>
              <a:t>وهي السموم التي تقتل الآفة بأكثر من طريقة وتتبع أكثر من مجموعة كيماوية.</a:t>
            </a:r>
            <a:endParaRPr lang="en-US" altLang="ar-EG" sz="2400" b="1">
              <a:solidFill>
                <a:schemeClr val="tx1"/>
              </a:solidFill>
              <a:latin typeface="Times New Roman" panose="02020603050405020304" pitchFamily="18" charset="0"/>
              <a:cs typeface="Times New Roman" panose="02020603050405020304" pitchFamily="18" charset="0"/>
            </a:endParaRPr>
          </a:p>
        </p:txBody>
      </p:sp>
      <p:sp>
        <p:nvSpPr>
          <p:cNvPr id="21507" name="Rectangle 5">
            <a:extLst>
              <a:ext uri="{FF2B5EF4-FFF2-40B4-BE49-F238E27FC236}">
                <a16:creationId xmlns:a16="http://schemas.microsoft.com/office/drawing/2014/main" id="{3CCA6C79-D861-44CF-BEE2-73A56832DCA1}"/>
              </a:ext>
            </a:extLst>
          </p:cNvPr>
          <p:cNvSpPr>
            <a:spLocks noChangeArrowheads="1"/>
          </p:cNvSpPr>
          <p:nvPr/>
        </p:nvSpPr>
        <p:spPr bwMode="auto">
          <a:xfrm>
            <a:off x="1547813" y="188913"/>
            <a:ext cx="655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eaLnBrk="1" hangingPunct="1">
              <a:spcBef>
                <a:spcPct val="0"/>
              </a:spcBef>
              <a:buClrTx/>
              <a:buSzTx/>
              <a:buFontTx/>
              <a:buNone/>
            </a:pPr>
            <a:r>
              <a:rPr lang="ar-EG" altLang="ar-EG" sz="4400" b="1">
                <a:solidFill>
                  <a:srgbClr val="0066CC"/>
                </a:solidFill>
                <a:latin typeface="Arabic Typesetting" panose="03020402040406030203" pitchFamily="66" charset="-78"/>
                <a:cs typeface="Arabic Typesetting" panose="03020402040406030203" pitchFamily="66" charset="-78"/>
              </a:rPr>
              <a:t>تقسيم المبيدات تبعاً لطريقة تأثيرها علي الحشرات</a:t>
            </a:r>
            <a:endParaRPr lang="en-US" altLang="ar-EG" sz="4400" b="1">
              <a:solidFill>
                <a:srgbClr val="0066CC"/>
              </a:solidFill>
              <a:latin typeface="Arabic Typesetting" panose="03020402040406030203" pitchFamily="66" charset="-78"/>
              <a:cs typeface="Arabic Typesetting" panose="03020402040406030203" pitchFamily="66"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BF749457-7B9E-436F-B72B-299F1CD0DF23}"/>
              </a:ext>
            </a:extLst>
          </p:cNvPr>
          <p:cNvSpPr>
            <a:spLocks noGrp="1" noChangeArrowheads="1"/>
          </p:cNvSpPr>
          <p:nvPr>
            <p:ph type="body" idx="1"/>
          </p:nvPr>
        </p:nvSpPr>
        <p:spPr>
          <a:xfrm>
            <a:off x="179388" y="981075"/>
            <a:ext cx="8785225" cy="5876925"/>
          </a:xfrm>
        </p:spPr>
        <p:txBody>
          <a:bodyPr/>
          <a:lstStyle/>
          <a:p>
            <a:pPr algn="r" rtl="1" eaLnBrk="1" hangingPunct="1">
              <a:lnSpc>
                <a:spcPct val="80000"/>
              </a:lnSpc>
              <a:buFontTx/>
              <a:buNone/>
            </a:pPr>
            <a:r>
              <a:rPr lang="ar-EG" altLang="ar-EG" sz="2800" b="1">
                <a:solidFill>
                  <a:srgbClr val="339933"/>
                </a:solidFill>
                <a:latin typeface="Traditional Arabic" panose="02020603050405020304" pitchFamily="18" charset="-78"/>
                <a:cs typeface="Traditional Arabic" panose="02020603050405020304" pitchFamily="18" charset="-78"/>
              </a:rPr>
              <a:t>1 </a:t>
            </a:r>
            <a:r>
              <a:rPr lang="ar-SA" altLang="ar-EG" sz="2800" b="1">
                <a:solidFill>
                  <a:srgbClr val="339933"/>
                </a:solidFill>
                <a:latin typeface="Traditional Arabic" panose="02020603050405020304" pitchFamily="18" charset="-78"/>
                <a:cs typeface="Traditional Arabic" panose="02020603050405020304" pitchFamily="18" charset="-78"/>
              </a:rPr>
              <a:t>مساحيق تعفير </a:t>
            </a:r>
            <a:r>
              <a:rPr lang="en-US" altLang="ar-EG" sz="2800" b="1">
                <a:solidFill>
                  <a:srgbClr val="339933"/>
                </a:solidFill>
                <a:latin typeface="Traditional Arabic" panose="02020603050405020304" pitchFamily="18" charset="-78"/>
                <a:cs typeface="Traditional Arabic" panose="02020603050405020304" pitchFamily="18" charset="-78"/>
              </a:rPr>
              <a:t>Dusts</a:t>
            </a:r>
            <a:r>
              <a:rPr lang="en-US" altLang="ar-EG" sz="2800" b="1">
                <a:latin typeface="Times New Roman" panose="02020603050405020304" pitchFamily="18" charset="0"/>
                <a:cs typeface="Times New Roman" panose="02020603050405020304" pitchFamily="18" charset="0"/>
              </a:rPr>
              <a:t> </a:t>
            </a:r>
            <a:endParaRPr lang="ar-SA" altLang="ar-EG" sz="2800" b="1">
              <a:latin typeface="Times New Roman" panose="02020603050405020304" pitchFamily="18" charset="0"/>
              <a:cs typeface="Times New Roman" panose="02020603050405020304" pitchFamily="18" charset="0"/>
            </a:endParaRPr>
          </a:p>
          <a:p>
            <a:pPr algn="r" rtl="1" eaLnBrk="1" hangingPunct="1">
              <a:lnSpc>
                <a:spcPct val="80000"/>
              </a:lnSpc>
              <a:buFontTx/>
              <a:buNone/>
            </a:pPr>
            <a:r>
              <a:rPr lang="ar-SA" altLang="ar-EG" b="1">
                <a:solidFill>
                  <a:schemeClr val="tx1"/>
                </a:solidFill>
                <a:latin typeface="Arabic Typesetting" panose="03020402040406030203" pitchFamily="66" charset="-78"/>
                <a:cs typeface="Arabic Typesetting" panose="03020402040406030203" pitchFamily="66" charset="-78"/>
              </a:rPr>
              <a:t>مساحيق جافة جاهزة للاستعمال ونسبة المبيد فيها قليلة مثل </a:t>
            </a:r>
            <a:r>
              <a:rPr lang="ar-SA" altLang="ar-EG" b="1">
                <a:solidFill>
                  <a:srgbClr val="0070C0"/>
                </a:solidFill>
                <a:latin typeface="Arabic Typesetting" panose="03020402040406030203" pitchFamily="66" charset="-78"/>
                <a:cs typeface="Arabic Typesetting" panose="03020402040406030203" pitchFamily="66" charset="-78"/>
              </a:rPr>
              <a:t>الملاثيون 1%</a:t>
            </a:r>
            <a:r>
              <a:rPr lang="ar-SA" altLang="ar-EG" b="1">
                <a:solidFill>
                  <a:schemeClr val="tx1"/>
                </a:solidFill>
                <a:latin typeface="Times New Roman" panose="02020603050405020304" pitchFamily="18" charset="0"/>
                <a:cs typeface="Times New Roman" panose="02020603050405020304" pitchFamily="18" charset="0"/>
              </a:rPr>
              <a:t> </a:t>
            </a:r>
          </a:p>
          <a:p>
            <a:pPr algn="r" rtl="1" eaLnBrk="1" hangingPunct="1">
              <a:lnSpc>
                <a:spcPct val="80000"/>
              </a:lnSpc>
              <a:buFontTx/>
              <a:buNone/>
            </a:pPr>
            <a:r>
              <a:rPr lang="ar-EG" altLang="ar-EG" sz="2800" b="1">
                <a:solidFill>
                  <a:schemeClr val="hlink"/>
                </a:solidFill>
                <a:latin typeface="Traditional Arabic" panose="02020603050405020304" pitchFamily="18" charset="-78"/>
                <a:cs typeface="Traditional Arabic" panose="02020603050405020304" pitchFamily="18" charset="-78"/>
              </a:rPr>
              <a:t>2- </a:t>
            </a:r>
            <a:r>
              <a:rPr lang="ar-SA" altLang="ar-EG" sz="2800" b="1">
                <a:solidFill>
                  <a:schemeClr val="hlink"/>
                </a:solidFill>
                <a:latin typeface="Traditional Arabic" panose="02020603050405020304" pitchFamily="18" charset="-78"/>
                <a:cs typeface="Traditional Arabic" panose="02020603050405020304" pitchFamily="18" charset="-78"/>
              </a:rPr>
              <a:t>مساحيق قابلة للبلل </a:t>
            </a:r>
            <a:r>
              <a:rPr lang="en-US" altLang="ar-EG" sz="2800" b="1">
                <a:solidFill>
                  <a:schemeClr val="hlink"/>
                </a:solidFill>
                <a:latin typeface="Traditional Arabic" panose="02020603050405020304" pitchFamily="18" charset="-78"/>
                <a:cs typeface="Traditional Arabic" panose="02020603050405020304" pitchFamily="18" charset="-78"/>
              </a:rPr>
              <a:t>Wet table powders (W.P.)</a:t>
            </a:r>
            <a:r>
              <a:rPr lang="en-US" altLang="ar-EG" sz="2800" b="1">
                <a:latin typeface="Times New Roman" panose="02020603050405020304" pitchFamily="18" charset="0"/>
                <a:cs typeface="Times New Roman" panose="02020603050405020304" pitchFamily="18" charset="0"/>
              </a:rPr>
              <a:t> </a:t>
            </a:r>
            <a:endParaRPr lang="ar-SA" altLang="ar-EG" sz="2800" b="1">
              <a:latin typeface="Times New Roman" panose="02020603050405020304" pitchFamily="18" charset="0"/>
              <a:cs typeface="Times New Roman" panose="02020603050405020304" pitchFamily="18" charset="0"/>
            </a:endParaRPr>
          </a:p>
          <a:p>
            <a:pPr algn="r" rtl="1" eaLnBrk="1" hangingPunct="1">
              <a:lnSpc>
                <a:spcPct val="80000"/>
              </a:lnSpc>
              <a:buFontTx/>
              <a:buNone/>
            </a:pPr>
            <a:r>
              <a:rPr lang="ar-SA" altLang="ar-EG" b="1">
                <a:solidFill>
                  <a:schemeClr val="tx1"/>
                </a:solidFill>
                <a:latin typeface="Arabic Typesetting" panose="03020402040406030203" pitchFamily="66" charset="-78"/>
                <a:cs typeface="Arabic Typesetting" panose="03020402040406030203" pitchFamily="66" charset="-78"/>
              </a:rPr>
              <a:t>وهي مواد جافة تحتوي علي مواد تساعد علي البلل ، </a:t>
            </a:r>
            <a:r>
              <a:rPr lang="ar-SA" altLang="ar-EG" b="1">
                <a:solidFill>
                  <a:srgbClr val="0070C0"/>
                </a:solidFill>
                <a:latin typeface="Arabic Typesetting" panose="03020402040406030203" pitchFamily="66" charset="-78"/>
                <a:cs typeface="Arabic Typesetting" panose="03020402040406030203" pitchFamily="66" charset="-78"/>
              </a:rPr>
              <a:t>السيفين.</a:t>
            </a:r>
          </a:p>
          <a:p>
            <a:pPr algn="r" rtl="1" eaLnBrk="1" hangingPunct="1">
              <a:lnSpc>
                <a:spcPct val="80000"/>
              </a:lnSpc>
              <a:buFontTx/>
              <a:buNone/>
            </a:pPr>
            <a:r>
              <a:rPr lang="ar-EG" altLang="ar-EG" sz="2800" b="1">
                <a:solidFill>
                  <a:schemeClr val="hlink"/>
                </a:solidFill>
                <a:latin typeface="Traditional Arabic" panose="02020603050405020304" pitchFamily="18" charset="-78"/>
                <a:cs typeface="Traditional Arabic" panose="02020603050405020304" pitchFamily="18" charset="-78"/>
              </a:rPr>
              <a:t>3</a:t>
            </a:r>
            <a:r>
              <a:rPr lang="ar-SA" altLang="ar-EG" sz="2800" b="1">
                <a:solidFill>
                  <a:schemeClr val="hlink"/>
                </a:solidFill>
                <a:latin typeface="Traditional Arabic" panose="02020603050405020304" pitchFamily="18" charset="-78"/>
                <a:cs typeface="Traditional Arabic" panose="02020603050405020304" pitchFamily="18" charset="-78"/>
              </a:rPr>
              <a:t>- سوائل الرش</a:t>
            </a:r>
            <a:r>
              <a:rPr lang="ar-SA" altLang="ar-EG" sz="2800" b="1">
                <a:solidFill>
                  <a:schemeClr val="hlink"/>
                </a:solidFill>
                <a:latin typeface="Times New Roman" panose="02020603050405020304" pitchFamily="18" charset="0"/>
                <a:cs typeface="Times New Roman" panose="02020603050405020304" pitchFamily="18" charset="0"/>
              </a:rPr>
              <a:t> </a:t>
            </a:r>
            <a:r>
              <a:rPr lang="en-US" altLang="ar-EG" sz="2800" b="1">
                <a:solidFill>
                  <a:schemeClr val="hlink"/>
                </a:solidFill>
                <a:latin typeface="Times New Roman" panose="02020603050405020304" pitchFamily="18" charset="0"/>
                <a:cs typeface="Times New Roman" panose="02020603050405020304" pitchFamily="18" charset="0"/>
              </a:rPr>
              <a:t>       </a:t>
            </a:r>
            <a:r>
              <a:rPr lang="en-US" altLang="ar-EG" sz="2800" b="1">
                <a:solidFill>
                  <a:schemeClr val="hlink"/>
                </a:solidFill>
                <a:latin typeface="Traditional Arabic" panose="02020603050405020304" pitchFamily="18" charset="-78"/>
                <a:cs typeface="Traditional Arabic" panose="02020603050405020304" pitchFamily="18" charset="-78"/>
              </a:rPr>
              <a:t>Sprays</a:t>
            </a:r>
            <a:endParaRPr lang="ar-SA" altLang="ar-EG" sz="2800" b="1">
              <a:solidFill>
                <a:schemeClr val="hlink"/>
              </a:solidFill>
              <a:latin typeface="Traditional Arabic" panose="02020603050405020304" pitchFamily="18" charset="-78"/>
              <a:cs typeface="Traditional Arabic" panose="02020603050405020304" pitchFamily="18" charset="-78"/>
            </a:endParaRPr>
          </a:p>
          <a:p>
            <a:pPr algn="r" rtl="1" eaLnBrk="1" hangingPunct="1">
              <a:lnSpc>
                <a:spcPct val="80000"/>
              </a:lnSpc>
              <a:buFontTx/>
              <a:buNone/>
            </a:pPr>
            <a:r>
              <a:rPr lang="ar-SA" altLang="ar-EG" b="1">
                <a:solidFill>
                  <a:schemeClr val="tx1"/>
                </a:solidFill>
                <a:latin typeface="Arabic Typesetting" panose="03020402040406030203" pitchFamily="66" charset="-78"/>
                <a:cs typeface="Arabic Typesetting" panose="03020402040406030203" pitchFamily="66" charset="-78"/>
              </a:rPr>
              <a:t>مثل المستحلبات المركزة والمحاليل الزيتية والمحاليل الحقيقية .</a:t>
            </a:r>
          </a:p>
          <a:p>
            <a:pPr algn="r" rtl="1" eaLnBrk="1" hangingPunct="1">
              <a:lnSpc>
                <a:spcPct val="80000"/>
              </a:lnSpc>
              <a:buFontTx/>
              <a:buNone/>
            </a:pPr>
            <a:r>
              <a:rPr lang="ar-EG" altLang="ar-EG" sz="2800" b="1">
                <a:solidFill>
                  <a:srgbClr val="FF0000"/>
                </a:solidFill>
                <a:latin typeface="Traditional Arabic" panose="02020603050405020304" pitchFamily="18" charset="-78"/>
                <a:cs typeface="Traditional Arabic" panose="02020603050405020304" pitchFamily="18" charset="-78"/>
              </a:rPr>
              <a:t>4</a:t>
            </a:r>
            <a:r>
              <a:rPr lang="ar-SA" altLang="ar-EG" sz="2800" b="1">
                <a:solidFill>
                  <a:srgbClr val="FF0000"/>
                </a:solidFill>
                <a:latin typeface="Traditional Arabic" panose="02020603050405020304" pitchFamily="18" charset="-78"/>
                <a:cs typeface="Traditional Arabic" panose="02020603050405020304" pitchFamily="18" charset="-78"/>
              </a:rPr>
              <a:t>-مواد تدخين </a:t>
            </a:r>
            <a:r>
              <a:rPr lang="en-US" altLang="ar-EG" sz="2800" b="1">
                <a:solidFill>
                  <a:srgbClr val="FF0000"/>
                </a:solidFill>
                <a:latin typeface="Traditional Arabic" panose="02020603050405020304" pitchFamily="18" charset="-78"/>
                <a:cs typeface="Traditional Arabic" panose="02020603050405020304" pitchFamily="18" charset="-78"/>
              </a:rPr>
              <a:t>Fumigants</a:t>
            </a:r>
            <a:r>
              <a:rPr lang="en-US" altLang="ar-EG" sz="2800" b="1">
                <a:solidFill>
                  <a:schemeClr val="hlink"/>
                </a:solidFill>
                <a:latin typeface="Traditional Arabic" panose="02020603050405020304" pitchFamily="18" charset="-78"/>
                <a:cs typeface="Traditional Arabic" panose="02020603050405020304" pitchFamily="18" charset="-78"/>
              </a:rPr>
              <a:t> </a:t>
            </a:r>
            <a:endParaRPr lang="ar-SA" altLang="ar-EG" sz="2800" b="1">
              <a:solidFill>
                <a:schemeClr val="hlink"/>
              </a:solidFill>
              <a:latin typeface="Traditional Arabic" panose="02020603050405020304" pitchFamily="18" charset="-78"/>
              <a:cs typeface="Traditional Arabic" panose="02020603050405020304" pitchFamily="18" charset="-78"/>
            </a:endParaRPr>
          </a:p>
          <a:p>
            <a:pPr algn="r" rtl="1" eaLnBrk="1" hangingPunct="1">
              <a:lnSpc>
                <a:spcPct val="80000"/>
              </a:lnSpc>
              <a:buFontTx/>
              <a:buNone/>
            </a:pPr>
            <a:r>
              <a:rPr lang="ar-SA" altLang="ar-EG" b="1">
                <a:solidFill>
                  <a:schemeClr val="tx1"/>
                </a:solidFill>
                <a:latin typeface="Arabic Typesetting" panose="03020402040406030203" pitchFamily="66" charset="-78"/>
                <a:cs typeface="Arabic Typesetting" panose="03020402040406030203" pitchFamily="66" charset="-78"/>
              </a:rPr>
              <a:t>وهي مواد تستخدم لتدخين حيز معين مثل تدخين الصوامع </a:t>
            </a:r>
            <a:r>
              <a:rPr lang="ar-SA" altLang="ar-EG" b="1">
                <a:solidFill>
                  <a:srgbClr val="0066CC"/>
                </a:solidFill>
                <a:latin typeface="Arabic Typesetting" panose="03020402040406030203" pitchFamily="66" charset="-78"/>
                <a:cs typeface="Arabic Typesetting" panose="03020402040406030203" pitchFamily="66" charset="-78"/>
              </a:rPr>
              <a:t>ببروميد الميثايل</a:t>
            </a:r>
          </a:p>
          <a:p>
            <a:pPr algn="r" rtl="1" eaLnBrk="1" hangingPunct="1">
              <a:lnSpc>
                <a:spcPct val="80000"/>
              </a:lnSpc>
              <a:buFontTx/>
              <a:buNone/>
            </a:pPr>
            <a:r>
              <a:rPr lang="ar-EG" altLang="ar-EG" sz="2800" b="1">
                <a:solidFill>
                  <a:srgbClr val="000099"/>
                </a:solidFill>
                <a:latin typeface="Traditional Arabic" panose="02020603050405020304" pitchFamily="18" charset="-78"/>
                <a:cs typeface="Traditional Arabic" panose="02020603050405020304" pitchFamily="18" charset="-78"/>
              </a:rPr>
              <a:t>5- </a:t>
            </a:r>
            <a:r>
              <a:rPr lang="ar-SA" altLang="ar-EG" sz="2800" b="1">
                <a:solidFill>
                  <a:srgbClr val="000099"/>
                </a:solidFill>
                <a:latin typeface="Traditional Arabic" panose="02020603050405020304" pitchFamily="18" charset="-78"/>
                <a:cs typeface="Traditional Arabic" panose="02020603050405020304" pitchFamily="18" charset="-78"/>
              </a:rPr>
              <a:t>مواد معاملة البذور </a:t>
            </a:r>
            <a:r>
              <a:rPr lang="en-US" altLang="ar-EG" sz="2800" b="1">
                <a:solidFill>
                  <a:srgbClr val="000099"/>
                </a:solidFill>
                <a:latin typeface="Traditional Arabic" panose="02020603050405020304" pitchFamily="18" charset="-78"/>
                <a:cs typeface="Traditional Arabic" panose="02020603050405020304" pitchFamily="18" charset="-78"/>
              </a:rPr>
              <a:t>Seed treatments</a:t>
            </a:r>
            <a:r>
              <a:rPr lang="en-US" altLang="ar-EG" sz="2800" b="1">
                <a:solidFill>
                  <a:srgbClr val="000099"/>
                </a:solidFill>
                <a:latin typeface="Times New Roman" panose="02020603050405020304" pitchFamily="18" charset="0"/>
                <a:cs typeface="Times New Roman" panose="02020603050405020304" pitchFamily="18" charset="0"/>
              </a:rPr>
              <a:t> </a:t>
            </a:r>
            <a:endParaRPr lang="ar-SA" altLang="ar-EG" sz="2800" b="1">
              <a:solidFill>
                <a:srgbClr val="000099"/>
              </a:solidFill>
              <a:latin typeface="Times New Roman" panose="02020603050405020304" pitchFamily="18" charset="0"/>
              <a:cs typeface="Times New Roman" panose="02020603050405020304" pitchFamily="18" charset="0"/>
            </a:endParaRPr>
          </a:p>
          <a:p>
            <a:pPr algn="r" rtl="1" eaLnBrk="1" hangingPunct="1">
              <a:lnSpc>
                <a:spcPct val="80000"/>
              </a:lnSpc>
              <a:buFontTx/>
              <a:buNone/>
            </a:pPr>
            <a:r>
              <a:rPr lang="ar-SA" altLang="ar-EG" b="1">
                <a:solidFill>
                  <a:schemeClr val="tx1"/>
                </a:solidFill>
                <a:latin typeface="Arabic Typesetting" panose="03020402040406030203" pitchFamily="66" charset="-78"/>
                <a:cs typeface="Arabic Typesetting" panose="03020402040406030203" pitchFamily="66" charset="-78"/>
              </a:rPr>
              <a:t>وهي مواد تعامل بها البذور قبل الزراعة لحمايتها من الأمراض الفطرية ، </a:t>
            </a:r>
            <a:r>
              <a:rPr lang="ar-SA" altLang="ar-EG" b="1">
                <a:solidFill>
                  <a:srgbClr val="0066CC"/>
                </a:solidFill>
                <a:latin typeface="Arabic Typesetting" panose="03020402040406030203" pitchFamily="66" charset="-78"/>
                <a:cs typeface="Arabic Typesetting" panose="03020402040406030203" pitchFamily="66" charset="-78"/>
              </a:rPr>
              <a:t>الفيتافكس ، الثيرام .</a:t>
            </a:r>
          </a:p>
          <a:p>
            <a:pPr algn="r" rtl="1" eaLnBrk="1" hangingPunct="1">
              <a:lnSpc>
                <a:spcPct val="80000"/>
              </a:lnSpc>
              <a:buFontTx/>
              <a:buNone/>
            </a:pPr>
            <a:r>
              <a:rPr lang="ar-EG" altLang="ar-EG" sz="2800" b="1">
                <a:solidFill>
                  <a:schemeClr val="hlink"/>
                </a:solidFill>
                <a:latin typeface="Traditional Arabic" panose="02020603050405020304" pitchFamily="18" charset="-78"/>
                <a:cs typeface="Traditional Arabic" panose="02020603050405020304" pitchFamily="18" charset="-78"/>
              </a:rPr>
              <a:t>6- </a:t>
            </a:r>
            <a:r>
              <a:rPr lang="ar-SA" altLang="ar-EG" sz="2800" b="1">
                <a:solidFill>
                  <a:schemeClr val="hlink"/>
                </a:solidFill>
                <a:latin typeface="Traditional Arabic" panose="02020603050405020304" pitchFamily="18" charset="-78"/>
                <a:cs typeface="Traditional Arabic" panose="02020603050405020304" pitchFamily="18" charset="-78"/>
              </a:rPr>
              <a:t>مواد جاذبة ومواد طاردة </a:t>
            </a:r>
            <a:r>
              <a:rPr lang="en-US" altLang="ar-EG" sz="2800" b="1">
                <a:solidFill>
                  <a:schemeClr val="hlink"/>
                </a:solidFill>
                <a:latin typeface="Traditional Arabic" panose="02020603050405020304" pitchFamily="18" charset="-78"/>
                <a:cs typeface="Traditional Arabic" panose="02020603050405020304" pitchFamily="18" charset="-78"/>
              </a:rPr>
              <a:t>Attractant and repellants</a:t>
            </a:r>
            <a:r>
              <a:rPr lang="en-US" altLang="ar-EG" sz="2800" b="1">
                <a:latin typeface="Times New Roman" panose="02020603050405020304" pitchFamily="18" charset="0"/>
                <a:cs typeface="Times New Roman" panose="02020603050405020304" pitchFamily="18" charset="0"/>
              </a:rPr>
              <a:t> </a:t>
            </a:r>
            <a:endParaRPr lang="ar-SA" altLang="ar-EG" sz="2800" b="1">
              <a:latin typeface="Times New Roman" panose="02020603050405020304" pitchFamily="18" charset="0"/>
              <a:cs typeface="Times New Roman" panose="02020603050405020304" pitchFamily="18" charset="0"/>
            </a:endParaRPr>
          </a:p>
          <a:p>
            <a:pPr algn="r" rtl="1" eaLnBrk="1" hangingPunct="1">
              <a:lnSpc>
                <a:spcPct val="80000"/>
              </a:lnSpc>
              <a:buFontTx/>
              <a:buNone/>
            </a:pPr>
            <a:r>
              <a:rPr lang="ar-SA" altLang="ar-EG" b="1">
                <a:solidFill>
                  <a:schemeClr val="tx1"/>
                </a:solidFill>
                <a:latin typeface="Arabic Typesetting" panose="03020402040406030203" pitchFamily="66" charset="-78"/>
                <a:cs typeface="Arabic Typesetting" panose="03020402040406030203" pitchFamily="66" charset="-78"/>
              </a:rPr>
              <a:t>المواد الجاذبة مثل الجاذبات الجنسية والمواد الطاردة مثل </a:t>
            </a:r>
            <a:r>
              <a:rPr lang="ar-SA" altLang="ar-EG" b="1">
                <a:solidFill>
                  <a:srgbClr val="0066CC"/>
                </a:solidFill>
                <a:latin typeface="Arabic Typesetting" panose="03020402040406030203" pitchFamily="66" charset="-78"/>
                <a:cs typeface="Arabic Typesetting" panose="03020402040406030203" pitchFamily="66" charset="-78"/>
              </a:rPr>
              <a:t>مخلوط بوردو .</a:t>
            </a:r>
            <a:endParaRPr lang="en-US" altLang="ar-EG" b="1">
              <a:solidFill>
                <a:srgbClr val="0066CC"/>
              </a:solidFill>
              <a:latin typeface="Arabic Typesetting" panose="03020402040406030203" pitchFamily="66" charset="-78"/>
              <a:cs typeface="Arabic Typesetting" panose="03020402040406030203" pitchFamily="66" charset="-78"/>
            </a:endParaRPr>
          </a:p>
        </p:txBody>
      </p:sp>
      <p:sp>
        <p:nvSpPr>
          <p:cNvPr id="22531" name="Rectangle 5">
            <a:extLst>
              <a:ext uri="{FF2B5EF4-FFF2-40B4-BE49-F238E27FC236}">
                <a16:creationId xmlns:a16="http://schemas.microsoft.com/office/drawing/2014/main" id="{70ABFF41-31B4-4B74-8BE2-2036AC9E319D}"/>
              </a:ext>
            </a:extLst>
          </p:cNvPr>
          <p:cNvSpPr>
            <a:spLocks noChangeArrowheads="1"/>
          </p:cNvSpPr>
          <p:nvPr/>
        </p:nvSpPr>
        <p:spPr bwMode="auto">
          <a:xfrm>
            <a:off x="827088" y="260350"/>
            <a:ext cx="7272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4400" b="1">
                <a:solidFill>
                  <a:srgbClr val="0066CC"/>
                </a:solidFill>
                <a:latin typeface="Arabic Typesetting" panose="03020402040406030203" pitchFamily="66" charset="-78"/>
                <a:cs typeface="Arabic Typesetting" panose="03020402040406030203" pitchFamily="66" charset="-78"/>
              </a:rPr>
              <a:t>تقسيم المبيدات علي اساس طريقة استعمالها</a:t>
            </a:r>
            <a:endParaRPr lang="en-US" altLang="ar-EG" sz="4400" b="1">
              <a:solidFill>
                <a:srgbClr val="0066CC"/>
              </a:solidFill>
              <a:latin typeface="Arabic Typesetting" panose="03020402040406030203" pitchFamily="66" charset="-78"/>
              <a:cs typeface="Arabic Typesetting" panose="03020402040406030203" pitchFamily="66"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AutoShape 4">
            <a:extLst>
              <a:ext uri="{FF2B5EF4-FFF2-40B4-BE49-F238E27FC236}">
                <a16:creationId xmlns:a16="http://schemas.microsoft.com/office/drawing/2014/main" id="{36102282-1AC2-4A97-B4C6-99A50B166853}"/>
              </a:ext>
            </a:extLst>
          </p:cNvPr>
          <p:cNvSpPr>
            <a:spLocks noChangeArrowheads="1"/>
          </p:cNvSpPr>
          <p:nvPr/>
        </p:nvSpPr>
        <p:spPr bwMode="auto">
          <a:xfrm>
            <a:off x="214313" y="0"/>
            <a:ext cx="8715375" cy="1628775"/>
          </a:xfrm>
          <a:prstGeom prst="horizontalScroll">
            <a:avLst>
              <a:gd name="adj" fmla="val 12500"/>
            </a:avLst>
          </a:prstGeom>
          <a:solidFill>
            <a:schemeClr val="accent1"/>
          </a:solidFill>
          <a:ln w="9525">
            <a:solidFill>
              <a:schemeClr val="tx1"/>
            </a:solidFill>
            <a:round/>
            <a:headEnd/>
            <a:tailEnd/>
          </a:ln>
          <a:effectLst/>
        </p:spPr>
        <p:txBody>
          <a:bodyPr wrap="none" anchor="ctr"/>
          <a:lstStyle/>
          <a:p>
            <a:pPr algn="ctr">
              <a:defRPr/>
            </a:pPr>
            <a:r>
              <a:rPr lang="ar-EG" sz="3600" b="1" dirty="0">
                <a:solidFill>
                  <a:schemeClr val="hlink"/>
                </a:solidFill>
                <a:effectLst>
                  <a:outerShdw blurRad="38100" dist="38100" dir="2700000" algn="tl">
                    <a:srgbClr val="000000"/>
                  </a:outerShdw>
                </a:effectLst>
                <a:latin typeface="Arial" charset="0"/>
                <a:cs typeface="Arial" charset="0"/>
              </a:rPr>
              <a:t>د - </a:t>
            </a:r>
            <a:r>
              <a:rPr lang="ar-SA" sz="3600" b="1" dirty="0">
                <a:solidFill>
                  <a:schemeClr val="hlink"/>
                </a:solidFill>
                <a:effectLst>
                  <a:outerShdw blurRad="38100" dist="38100" dir="2700000" algn="tl">
                    <a:srgbClr val="000000"/>
                  </a:outerShdw>
                </a:effectLst>
                <a:latin typeface="Arial" charset="0"/>
                <a:cs typeface="Arial" charset="0"/>
              </a:rPr>
              <a:t>تقسيم المبيدات علي أساس طبيعة </a:t>
            </a:r>
            <a:r>
              <a:rPr lang="ar-EG" sz="3600" b="1" dirty="0">
                <a:solidFill>
                  <a:schemeClr val="hlink"/>
                </a:solidFill>
                <a:effectLst>
                  <a:outerShdw blurRad="38100" dist="38100" dir="2700000" algn="tl">
                    <a:srgbClr val="000000"/>
                  </a:outerShdw>
                </a:effectLst>
                <a:latin typeface="Arial" charset="0"/>
                <a:cs typeface="Arial" charset="0"/>
              </a:rPr>
              <a:t>التركيب الكيماوي</a:t>
            </a:r>
            <a:endParaRPr lang="en-US" sz="3600" b="1" dirty="0">
              <a:solidFill>
                <a:schemeClr val="hlink"/>
              </a:solidFill>
              <a:effectLst>
                <a:outerShdw blurRad="38100" dist="38100" dir="2700000" algn="tl">
                  <a:srgbClr val="000000"/>
                </a:outerShdw>
              </a:effectLst>
              <a:latin typeface="Arial" charset="0"/>
              <a:cs typeface="Arial" charset="0"/>
            </a:endParaRPr>
          </a:p>
        </p:txBody>
      </p:sp>
      <p:sp>
        <p:nvSpPr>
          <p:cNvPr id="23555" name="AutoShape 6">
            <a:extLst>
              <a:ext uri="{FF2B5EF4-FFF2-40B4-BE49-F238E27FC236}">
                <a16:creationId xmlns:a16="http://schemas.microsoft.com/office/drawing/2014/main" id="{93D84239-5081-4E76-94F2-CC361DACC8D1}"/>
              </a:ext>
            </a:extLst>
          </p:cNvPr>
          <p:cNvSpPr>
            <a:spLocks noChangeArrowheads="1"/>
          </p:cNvSpPr>
          <p:nvPr/>
        </p:nvSpPr>
        <p:spPr bwMode="auto">
          <a:xfrm>
            <a:off x="7092950" y="1341438"/>
            <a:ext cx="733425" cy="1871662"/>
          </a:xfrm>
          <a:prstGeom prst="curvedLeftArrow">
            <a:avLst>
              <a:gd name="adj1" fmla="val 51039"/>
              <a:gd name="adj2" fmla="val 102078"/>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23556" name="AutoShape 7">
            <a:extLst>
              <a:ext uri="{FF2B5EF4-FFF2-40B4-BE49-F238E27FC236}">
                <a16:creationId xmlns:a16="http://schemas.microsoft.com/office/drawing/2014/main" id="{9C2D504C-FA6A-48D5-A8A0-E3BBB0ED50F0}"/>
              </a:ext>
            </a:extLst>
          </p:cNvPr>
          <p:cNvSpPr>
            <a:spLocks noChangeArrowheads="1"/>
          </p:cNvSpPr>
          <p:nvPr/>
        </p:nvSpPr>
        <p:spPr bwMode="auto">
          <a:xfrm>
            <a:off x="2195513" y="1341438"/>
            <a:ext cx="733425" cy="2006600"/>
          </a:xfrm>
          <a:prstGeom prst="curvedRightArrow">
            <a:avLst>
              <a:gd name="adj1" fmla="val 54719"/>
              <a:gd name="adj2" fmla="val 109437"/>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76809" name="AutoShape 9">
            <a:extLst>
              <a:ext uri="{FF2B5EF4-FFF2-40B4-BE49-F238E27FC236}">
                <a16:creationId xmlns:a16="http://schemas.microsoft.com/office/drawing/2014/main" id="{83F48E8C-0905-4F1A-9A00-744B310C780A}"/>
              </a:ext>
            </a:extLst>
          </p:cNvPr>
          <p:cNvSpPr>
            <a:spLocks noChangeArrowheads="1"/>
          </p:cNvSpPr>
          <p:nvPr/>
        </p:nvSpPr>
        <p:spPr bwMode="auto">
          <a:xfrm>
            <a:off x="5940425" y="3284538"/>
            <a:ext cx="2808288" cy="1079500"/>
          </a:xfrm>
          <a:prstGeom prst="flowChartAlternateProcess">
            <a:avLst/>
          </a:prstGeom>
          <a:solidFill>
            <a:schemeClr val="accent1"/>
          </a:solidFill>
          <a:ln w="9525">
            <a:solidFill>
              <a:schemeClr val="tx1"/>
            </a:solidFill>
            <a:miter lim="800000"/>
            <a:headEnd/>
            <a:tailEnd/>
          </a:ln>
          <a:effectLst/>
        </p:spPr>
        <p:txBody>
          <a:bodyPr wrap="none" anchor="ctr"/>
          <a:lstStyle/>
          <a:p>
            <a:pPr algn="ctr">
              <a:defRPr/>
            </a:pPr>
            <a:r>
              <a:rPr lang="ar-EG" sz="3200" b="1">
                <a:solidFill>
                  <a:srgbClr val="000000"/>
                </a:solidFill>
                <a:effectLst>
                  <a:outerShdw blurRad="38100" dist="38100" dir="2700000" algn="tl">
                    <a:srgbClr val="FFFFFF"/>
                  </a:outerShdw>
                </a:effectLst>
                <a:latin typeface="Arial" charset="0"/>
                <a:cs typeface="Arial" charset="0"/>
              </a:rPr>
              <a:t>مبيدات غير </a:t>
            </a:r>
            <a:r>
              <a:rPr lang="ar-SA" sz="3200" b="1">
                <a:solidFill>
                  <a:srgbClr val="000000"/>
                </a:solidFill>
                <a:effectLst>
                  <a:outerShdw blurRad="38100" dist="38100" dir="2700000" algn="tl">
                    <a:srgbClr val="FFFFFF"/>
                  </a:outerShdw>
                </a:effectLst>
                <a:latin typeface="Arial" charset="0"/>
                <a:cs typeface="Arial" charset="0"/>
              </a:rPr>
              <a:t>عضوية</a:t>
            </a:r>
            <a:endParaRPr lang="en-US" sz="3200" b="1">
              <a:solidFill>
                <a:srgbClr val="000000"/>
              </a:solidFill>
              <a:effectLst>
                <a:outerShdw blurRad="38100" dist="38100" dir="2700000" algn="tl">
                  <a:srgbClr val="FFFFFF"/>
                </a:outerShdw>
              </a:effectLst>
              <a:latin typeface="Arial" charset="0"/>
              <a:cs typeface="Arial" charset="0"/>
            </a:endParaRPr>
          </a:p>
        </p:txBody>
      </p:sp>
      <p:sp>
        <p:nvSpPr>
          <p:cNvPr id="76811" name="AutoShape 11">
            <a:extLst>
              <a:ext uri="{FF2B5EF4-FFF2-40B4-BE49-F238E27FC236}">
                <a16:creationId xmlns:a16="http://schemas.microsoft.com/office/drawing/2014/main" id="{0AB5160F-F174-44FA-8F40-0E4E290B265C}"/>
              </a:ext>
            </a:extLst>
          </p:cNvPr>
          <p:cNvSpPr>
            <a:spLocks noChangeArrowheads="1"/>
          </p:cNvSpPr>
          <p:nvPr/>
        </p:nvSpPr>
        <p:spPr bwMode="auto">
          <a:xfrm>
            <a:off x="1116013" y="3213100"/>
            <a:ext cx="3240087" cy="115252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defRPr/>
            </a:pPr>
            <a:r>
              <a:rPr lang="ar-SA" sz="3200" b="1">
                <a:solidFill>
                  <a:srgbClr val="0000FF"/>
                </a:solidFill>
                <a:effectLst>
                  <a:outerShdw blurRad="38100" dist="38100" dir="2700000" algn="tl">
                    <a:srgbClr val="000000"/>
                  </a:outerShdw>
                </a:effectLst>
                <a:latin typeface="Arial" charset="0"/>
                <a:cs typeface="Arial" charset="0"/>
              </a:rPr>
              <a:t>مبيدات عضوية</a:t>
            </a:r>
            <a:endParaRPr lang="en-US" sz="3200" b="1">
              <a:solidFill>
                <a:srgbClr val="0000FF"/>
              </a:solidFill>
              <a:effectLst>
                <a:outerShdw blurRad="38100" dist="38100" dir="2700000" algn="tl">
                  <a:srgbClr val="000000"/>
                </a:outerShdw>
              </a:effectLst>
              <a:latin typeface="Arial" charset="0"/>
              <a:cs typeface="Arial" charset="0"/>
            </a:endParaRPr>
          </a:p>
        </p:txBody>
      </p:sp>
      <p:sp>
        <p:nvSpPr>
          <p:cNvPr id="23559" name="AutoShape 13">
            <a:extLst>
              <a:ext uri="{FF2B5EF4-FFF2-40B4-BE49-F238E27FC236}">
                <a16:creationId xmlns:a16="http://schemas.microsoft.com/office/drawing/2014/main" id="{CEC8C2EB-78C6-4E64-80BF-A53158B3E834}"/>
              </a:ext>
            </a:extLst>
          </p:cNvPr>
          <p:cNvSpPr>
            <a:spLocks noChangeArrowheads="1"/>
          </p:cNvSpPr>
          <p:nvPr/>
        </p:nvSpPr>
        <p:spPr bwMode="auto">
          <a:xfrm>
            <a:off x="4067175" y="4437063"/>
            <a:ext cx="576263" cy="935037"/>
          </a:xfrm>
          <a:prstGeom prst="downArrow">
            <a:avLst>
              <a:gd name="adj1" fmla="val 50000"/>
              <a:gd name="adj2" fmla="val 4056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23560" name="AutoShape 14">
            <a:extLst>
              <a:ext uri="{FF2B5EF4-FFF2-40B4-BE49-F238E27FC236}">
                <a16:creationId xmlns:a16="http://schemas.microsoft.com/office/drawing/2014/main" id="{E21B4AA6-1AA0-4A80-8D3F-ECD3B67D146D}"/>
              </a:ext>
            </a:extLst>
          </p:cNvPr>
          <p:cNvSpPr>
            <a:spLocks noChangeArrowheads="1"/>
          </p:cNvSpPr>
          <p:nvPr/>
        </p:nvSpPr>
        <p:spPr bwMode="auto">
          <a:xfrm>
            <a:off x="2555875" y="4365625"/>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23561" name="AutoShape 15">
            <a:extLst>
              <a:ext uri="{FF2B5EF4-FFF2-40B4-BE49-F238E27FC236}">
                <a16:creationId xmlns:a16="http://schemas.microsoft.com/office/drawing/2014/main" id="{E18E99F5-BAD4-4F0B-9587-3FDF96E9E53C}"/>
              </a:ext>
            </a:extLst>
          </p:cNvPr>
          <p:cNvSpPr>
            <a:spLocks noChangeArrowheads="1"/>
          </p:cNvSpPr>
          <p:nvPr/>
        </p:nvSpPr>
        <p:spPr bwMode="auto">
          <a:xfrm>
            <a:off x="971550" y="4437063"/>
            <a:ext cx="485775" cy="976312"/>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23562" name="AutoShape 16">
            <a:extLst>
              <a:ext uri="{FF2B5EF4-FFF2-40B4-BE49-F238E27FC236}">
                <a16:creationId xmlns:a16="http://schemas.microsoft.com/office/drawing/2014/main" id="{8D346DD2-80C5-46AC-BE40-0AD051A979E0}"/>
              </a:ext>
            </a:extLst>
          </p:cNvPr>
          <p:cNvSpPr>
            <a:spLocks noChangeArrowheads="1"/>
          </p:cNvSpPr>
          <p:nvPr/>
        </p:nvSpPr>
        <p:spPr bwMode="auto">
          <a:xfrm>
            <a:off x="4067175" y="5589588"/>
            <a:ext cx="1790700" cy="1268412"/>
          </a:xfrm>
          <a:prstGeom prst="octagon">
            <a:avLst>
              <a:gd name="adj" fmla="val 29287"/>
            </a:avLst>
          </a:prstGeom>
          <a:solidFill>
            <a:schemeClr val="bg2"/>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2400" b="1">
                <a:solidFill>
                  <a:srgbClr val="FF0000"/>
                </a:solidFill>
                <a:latin typeface="Arial" panose="020B0604020202020204" pitchFamily="34" charset="0"/>
              </a:rPr>
              <a:t>مركبات الكلور </a:t>
            </a:r>
          </a:p>
          <a:p>
            <a:pPr algn="ctr" eaLnBrk="1" hangingPunct="1">
              <a:spcBef>
                <a:spcPct val="0"/>
              </a:spcBef>
              <a:buClrTx/>
              <a:buSzTx/>
              <a:buFontTx/>
              <a:buNone/>
            </a:pPr>
            <a:r>
              <a:rPr lang="ar-EG" altLang="ar-EG" sz="2400" b="1">
                <a:solidFill>
                  <a:srgbClr val="FF0000"/>
                </a:solidFill>
                <a:latin typeface="Arial" panose="020B0604020202020204" pitchFamily="34" charset="0"/>
              </a:rPr>
              <a:t>العضوية</a:t>
            </a:r>
            <a:endParaRPr lang="en-US" altLang="ar-EG" sz="2400" b="1">
              <a:solidFill>
                <a:srgbClr val="FF0000"/>
              </a:solidFill>
              <a:latin typeface="Arial" panose="020B0604020202020204" pitchFamily="34" charset="0"/>
            </a:endParaRPr>
          </a:p>
        </p:txBody>
      </p:sp>
      <p:sp>
        <p:nvSpPr>
          <p:cNvPr id="76817" name="AutoShape 17">
            <a:extLst>
              <a:ext uri="{FF2B5EF4-FFF2-40B4-BE49-F238E27FC236}">
                <a16:creationId xmlns:a16="http://schemas.microsoft.com/office/drawing/2014/main" id="{2D96C6EF-F22F-4605-8F62-CD05CF3C7FD5}"/>
              </a:ext>
            </a:extLst>
          </p:cNvPr>
          <p:cNvSpPr>
            <a:spLocks noChangeArrowheads="1"/>
          </p:cNvSpPr>
          <p:nvPr/>
        </p:nvSpPr>
        <p:spPr bwMode="auto">
          <a:xfrm>
            <a:off x="1928813" y="5516563"/>
            <a:ext cx="1800225" cy="1341437"/>
          </a:xfrm>
          <a:prstGeom prst="octagon">
            <a:avLst>
              <a:gd name="adj" fmla="val 29287"/>
            </a:avLst>
          </a:prstGeom>
          <a:solidFill>
            <a:schemeClr val="accent4"/>
          </a:solidFill>
          <a:ln w="9525">
            <a:solidFill>
              <a:schemeClr val="tx1"/>
            </a:solidFill>
            <a:miter lim="800000"/>
            <a:headEnd/>
            <a:tailEnd/>
          </a:ln>
          <a:effectLst/>
        </p:spPr>
        <p:txBody>
          <a:bodyPr wrap="none" anchor="ctr"/>
          <a:lstStyle/>
          <a:p>
            <a:pPr algn="ctr">
              <a:defRPr/>
            </a:pPr>
            <a:r>
              <a:rPr lang="ar-EG" sz="2400" b="1" dirty="0">
                <a:solidFill>
                  <a:schemeClr val="hlink"/>
                </a:solidFill>
                <a:latin typeface="Arial" charset="0"/>
                <a:cs typeface="Arial" charset="0"/>
              </a:rPr>
              <a:t>مركبات الفوسفور </a:t>
            </a:r>
          </a:p>
          <a:p>
            <a:pPr algn="ctr">
              <a:defRPr/>
            </a:pPr>
            <a:r>
              <a:rPr lang="ar-EG" sz="2400" b="1" dirty="0">
                <a:solidFill>
                  <a:schemeClr val="hlink"/>
                </a:solidFill>
                <a:latin typeface="Arial" charset="0"/>
                <a:cs typeface="Arial" charset="0"/>
              </a:rPr>
              <a:t>العضوية</a:t>
            </a:r>
            <a:endParaRPr lang="en-US" sz="2400" b="1" dirty="0">
              <a:solidFill>
                <a:schemeClr val="hlink"/>
              </a:solidFill>
              <a:latin typeface="Arial" charset="0"/>
              <a:cs typeface="Arial" charset="0"/>
            </a:endParaRPr>
          </a:p>
        </p:txBody>
      </p:sp>
      <p:sp>
        <p:nvSpPr>
          <p:cNvPr id="76818" name="AutoShape 18">
            <a:extLst>
              <a:ext uri="{FF2B5EF4-FFF2-40B4-BE49-F238E27FC236}">
                <a16:creationId xmlns:a16="http://schemas.microsoft.com/office/drawing/2014/main" id="{C22CF851-18E2-4341-8727-8B3A69B0193B}"/>
              </a:ext>
            </a:extLst>
          </p:cNvPr>
          <p:cNvSpPr>
            <a:spLocks noChangeArrowheads="1"/>
          </p:cNvSpPr>
          <p:nvPr/>
        </p:nvSpPr>
        <p:spPr bwMode="auto">
          <a:xfrm>
            <a:off x="0" y="5445125"/>
            <a:ext cx="1785938" cy="1412875"/>
          </a:xfrm>
          <a:prstGeom prst="octagon">
            <a:avLst>
              <a:gd name="adj" fmla="val 29287"/>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w="9525">
            <a:solidFill>
              <a:schemeClr val="tx1"/>
            </a:solidFill>
            <a:miter lim="800000"/>
            <a:headEnd/>
            <a:tailEnd/>
          </a:ln>
          <a:effectLst/>
        </p:spPr>
        <p:txBody>
          <a:bodyPr wrap="none" anchor="ctr"/>
          <a:lstStyle/>
          <a:p>
            <a:pPr algn="ctr">
              <a:defRPr/>
            </a:pPr>
            <a:r>
              <a:rPr lang="ar-EG" sz="2400" b="1" dirty="0">
                <a:latin typeface="Arial" charset="0"/>
                <a:cs typeface="Arial" charset="0"/>
              </a:rPr>
              <a:t>مركبات الكربامات</a:t>
            </a:r>
          </a:p>
          <a:p>
            <a:pPr algn="ctr">
              <a:defRPr/>
            </a:pPr>
            <a:r>
              <a:rPr lang="ar-EG" sz="2400" b="1" dirty="0">
                <a:latin typeface="Arial" charset="0"/>
                <a:cs typeface="Arial" charset="0"/>
              </a:rPr>
              <a:t>العضوية</a:t>
            </a:r>
            <a:endParaRPr lang="en-US" sz="2400" b="1" dirty="0">
              <a:latin typeface="Arial" charset="0"/>
              <a:cs typeface="Arial" charset="0"/>
            </a:endParaRPr>
          </a:p>
        </p:txBody>
      </p:sp>
      <p:sp>
        <p:nvSpPr>
          <p:cNvPr id="23565" name="Rectangle 20">
            <a:extLst>
              <a:ext uri="{FF2B5EF4-FFF2-40B4-BE49-F238E27FC236}">
                <a16:creationId xmlns:a16="http://schemas.microsoft.com/office/drawing/2014/main" id="{6777E430-10C7-497D-B9EB-EC8A3C7CEDCC}"/>
              </a:ext>
            </a:extLst>
          </p:cNvPr>
          <p:cNvSpPr>
            <a:spLocks noGrp="1" noChangeArrowheads="1"/>
          </p:cNvSpPr>
          <p:nvPr>
            <p:ph/>
          </p:nvPr>
        </p:nvSpPr>
        <p:spPr>
          <a:xfrm>
            <a:off x="9144000" y="274638"/>
            <a:ext cx="180975" cy="6583362"/>
          </a:xfrm>
        </p:spPr>
        <p:txBody>
          <a:bodyPr/>
          <a:lstStyle/>
          <a:p>
            <a:pPr algn="r" rtl="1" eaLnBrk="1" hangingPunct="1">
              <a:buFont typeface="Wingdings 2" panose="05020102010507070707" pitchFamily="82" charset="2"/>
              <a:buNone/>
            </a:pPr>
            <a:endParaRPr lang="ar-EG" altLang="ar-EG"/>
          </a:p>
        </p:txBody>
      </p:sp>
      <p:sp>
        <p:nvSpPr>
          <p:cNvPr id="14" name="Down Arrow 13">
            <a:extLst>
              <a:ext uri="{FF2B5EF4-FFF2-40B4-BE49-F238E27FC236}">
                <a16:creationId xmlns:a16="http://schemas.microsoft.com/office/drawing/2014/main" id="{EFEED625-62E4-4DFC-B565-16D0997521BF}"/>
              </a:ext>
            </a:extLst>
          </p:cNvPr>
          <p:cNvSpPr/>
          <p:nvPr/>
        </p:nvSpPr>
        <p:spPr>
          <a:xfrm>
            <a:off x="7429500" y="45720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Flowchart: Connector 14">
            <a:extLst>
              <a:ext uri="{FF2B5EF4-FFF2-40B4-BE49-F238E27FC236}">
                <a16:creationId xmlns:a16="http://schemas.microsoft.com/office/drawing/2014/main" id="{F15263C2-DB7D-46EC-8776-7C2FABCE0158}"/>
              </a:ext>
            </a:extLst>
          </p:cNvPr>
          <p:cNvSpPr/>
          <p:nvPr/>
        </p:nvSpPr>
        <p:spPr>
          <a:xfrm>
            <a:off x="6286500" y="5643563"/>
            <a:ext cx="2643188" cy="1214437"/>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EG" sz="2400" b="1" dirty="0">
                <a:solidFill>
                  <a:srgbClr val="002060"/>
                </a:solidFill>
                <a:latin typeface="Times New Roman" pitchFamily="18" charset="0"/>
                <a:cs typeface="Times New Roman" pitchFamily="18" charset="0"/>
              </a:rPr>
              <a:t>مركبات الزرنيخ والفلوروالنحاس</a:t>
            </a:r>
            <a:endParaRPr lang="en-US" sz="2400" b="1" dirty="0">
              <a:solidFill>
                <a:srgbClr val="00206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1D83572F-3248-4F23-AA7F-C59909E80E23}"/>
              </a:ext>
            </a:extLst>
          </p:cNvPr>
          <p:cNvSpPr>
            <a:spLocks noGrp="1" noChangeArrowheads="1"/>
          </p:cNvSpPr>
          <p:nvPr>
            <p:ph type="body" idx="1"/>
          </p:nvPr>
        </p:nvSpPr>
        <p:spPr>
          <a:xfrm>
            <a:off x="0" y="1214438"/>
            <a:ext cx="9144000" cy="5643562"/>
          </a:xfrm>
        </p:spPr>
        <p:txBody>
          <a:bodyPr/>
          <a:lstStyle/>
          <a:p>
            <a:pPr algn="just" rtl="1" eaLnBrk="1" hangingPunct="1">
              <a:buFont typeface="Wingdings 2" panose="05020102010507070707" pitchFamily="82" charset="2"/>
              <a:buNone/>
            </a:pPr>
            <a:r>
              <a:rPr lang="ar-EG" altLang="ar-EG" b="1">
                <a:solidFill>
                  <a:schemeClr val="hlink"/>
                </a:solidFill>
                <a:latin typeface="Traditional Arabic" panose="02020603050405020304" pitchFamily="18" charset="-78"/>
                <a:cs typeface="Traditional Arabic" panose="02020603050405020304" pitchFamily="18" charset="-78"/>
              </a:rPr>
              <a:t>1- </a:t>
            </a:r>
            <a:r>
              <a:rPr lang="ar-SA" altLang="ar-EG" b="1">
                <a:solidFill>
                  <a:schemeClr val="hlink"/>
                </a:solidFill>
                <a:latin typeface="Traditional Arabic" panose="02020603050405020304" pitchFamily="18" charset="-78"/>
                <a:cs typeface="Traditional Arabic" panose="02020603050405020304" pitchFamily="18" charset="-78"/>
              </a:rPr>
              <a:t>مبيدات غير عضوية ( معدنية) </a:t>
            </a:r>
            <a:r>
              <a:rPr lang="en-US" altLang="ar-EG" b="1">
                <a:solidFill>
                  <a:schemeClr val="hlink"/>
                </a:solidFill>
                <a:latin typeface="Traditional Arabic" panose="02020603050405020304" pitchFamily="18" charset="-78"/>
                <a:cs typeface="Traditional Arabic" panose="02020603050405020304" pitchFamily="18" charset="-78"/>
              </a:rPr>
              <a:t>Inorganic compounds</a:t>
            </a:r>
            <a:r>
              <a:rPr lang="en-US" altLang="ar-EG" b="1">
                <a:latin typeface="Traditional Arabic" panose="02020603050405020304" pitchFamily="18" charset="-78"/>
                <a:cs typeface="Traditional Arabic" panose="02020603050405020304" pitchFamily="18" charset="-78"/>
              </a:rPr>
              <a:t> </a:t>
            </a:r>
            <a:endParaRPr lang="ar-SA" altLang="ar-EG" b="1">
              <a:latin typeface="Traditional Arabic" panose="02020603050405020304" pitchFamily="18" charset="-78"/>
              <a:cs typeface="Traditional Arabic" panose="02020603050405020304" pitchFamily="18" charset="-78"/>
            </a:endParaRPr>
          </a:p>
          <a:p>
            <a:pPr algn="just" rtl="1" eaLnBrk="1" hangingPunct="1">
              <a:buFont typeface="Wingdings 2" panose="05020102010507070707" pitchFamily="82" charset="2"/>
              <a:buNone/>
            </a:pPr>
            <a:r>
              <a:rPr lang="ar-SA" altLang="ar-EG" b="1">
                <a:solidFill>
                  <a:schemeClr val="tx1"/>
                </a:solidFill>
                <a:latin typeface="Traditional Arabic" panose="02020603050405020304" pitchFamily="18" charset="-78"/>
                <a:cs typeface="Traditional Arabic" panose="02020603050405020304" pitchFamily="18" charset="-78"/>
              </a:rPr>
              <a:t>وهي مبيدات لا تحتوي علي الكربون ومعظمها من أصل معدني وهي سموم معدية مثل </a:t>
            </a:r>
            <a:r>
              <a:rPr lang="ar-SA" altLang="ar-EG" b="1">
                <a:solidFill>
                  <a:srgbClr val="0070C0"/>
                </a:solidFill>
                <a:latin typeface="Traditional Arabic" panose="02020603050405020304" pitchFamily="18" charset="-78"/>
                <a:cs typeface="Traditional Arabic" panose="02020603050405020304" pitchFamily="18" charset="-78"/>
              </a:rPr>
              <a:t>مركبات الزرنيخ والفلور والنحاس </a:t>
            </a:r>
            <a:r>
              <a:rPr lang="ar-SA" altLang="ar-EG" b="1">
                <a:solidFill>
                  <a:schemeClr val="tx1"/>
                </a:solidFill>
                <a:latin typeface="Traditional Arabic" panose="02020603050405020304" pitchFamily="18" charset="-78"/>
                <a:cs typeface="Traditional Arabic" panose="02020603050405020304" pitchFamily="18" charset="-78"/>
              </a:rPr>
              <a:t>وهي سامة جدا لذا تستخدم كطعوم سامة ومحظور استخدامها الآن .</a:t>
            </a:r>
            <a:endParaRPr lang="ar-SA" altLang="ar-EG" b="1">
              <a:latin typeface="Traditional Arabic" panose="02020603050405020304" pitchFamily="18" charset="-78"/>
              <a:cs typeface="Traditional Arabic" panose="02020603050405020304" pitchFamily="18" charset="-78"/>
            </a:endParaRPr>
          </a:p>
          <a:p>
            <a:pPr algn="just" rtl="1" eaLnBrk="1" hangingPunct="1">
              <a:buFont typeface="Wingdings 2" panose="05020102010507070707" pitchFamily="82" charset="2"/>
              <a:buNone/>
            </a:pPr>
            <a:r>
              <a:rPr lang="ar-EG" altLang="ar-EG" b="1">
                <a:solidFill>
                  <a:srgbClr val="339933"/>
                </a:solidFill>
                <a:latin typeface="Traditional Arabic" panose="02020603050405020304" pitchFamily="18" charset="-78"/>
                <a:cs typeface="Traditional Arabic" panose="02020603050405020304" pitchFamily="18" charset="-78"/>
              </a:rPr>
              <a:t>2- </a:t>
            </a:r>
            <a:r>
              <a:rPr lang="ar-SA" altLang="ar-EG" b="1">
                <a:solidFill>
                  <a:srgbClr val="339933"/>
                </a:solidFill>
                <a:latin typeface="Traditional Arabic" panose="02020603050405020304" pitchFamily="18" charset="-78"/>
                <a:cs typeface="Traditional Arabic" panose="02020603050405020304" pitchFamily="18" charset="-78"/>
              </a:rPr>
              <a:t>مبيدات عضوية </a:t>
            </a:r>
            <a:r>
              <a:rPr lang="en-US" altLang="ar-EG" b="1">
                <a:solidFill>
                  <a:srgbClr val="339933"/>
                </a:solidFill>
                <a:latin typeface="Traditional Arabic" panose="02020603050405020304" pitchFamily="18" charset="-78"/>
                <a:cs typeface="Traditional Arabic" panose="02020603050405020304" pitchFamily="18" charset="-78"/>
              </a:rPr>
              <a:t>Organic pesticides</a:t>
            </a:r>
            <a:r>
              <a:rPr lang="en-US" altLang="ar-EG" b="1">
                <a:solidFill>
                  <a:schemeClr val="tx1"/>
                </a:solidFill>
                <a:latin typeface="Traditional Arabic" panose="02020603050405020304" pitchFamily="18" charset="-78"/>
                <a:cs typeface="Traditional Arabic" panose="02020603050405020304" pitchFamily="18" charset="-78"/>
              </a:rPr>
              <a:t> </a:t>
            </a:r>
            <a:endParaRPr lang="ar-SA" altLang="ar-EG" b="1">
              <a:solidFill>
                <a:schemeClr val="tx1"/>
              </a:solidFill>
              <a:latin typeface="Traditional Arabic" panose="02020603050405020304" pitchFamily="18" charset="-78"/>
              <a:cs typeface="Traditional Arabic" panose="02020603050405020304" pitchFamily="18" charset="-78"/>
            </a:endParaRPr>
          </a:p>
          <a:p>
            <a:pPr algn="just" rtl="1" eaLnBrk="1" hangingPunct="1">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أ- </a:t>
            </a:r>
            <a:r>
              <a:rPr lang="ar-SA" altLang="ar-EG" b="1">
                <a:solidFill>
                  <a:srgbClr val="FF0000"/>
                </a:solidFill>
                <a:latin typeface="Traditional Arabic" panose="02020603050405020304" pitchFamily="18" charset="-78"/>
                <a:cs typeface="Traditional Arabic" panose="02020603050405020304" pitchFamily="18" charset="-78"/>
              </a:rPr>
              <a:t>مبيدات عضوية من أصل نباتي .</a:t>
            </a:r>
            <a:r>
              <a:rPr lang="ar-SA" altLang="ar-EG" b="1">
                <a:solidFill>
                  <a:schemeClr val="tx1"/>
                </a:solidFill>
                <a:latin typeface="Traditional Arabic" panose="02020603050405020304" pitchFamily="18" charset="-78"/>
                <a:cs typeface="Traditional Arabic" panose="02020603050405020304" pitchFamily="18" charset="-78"/>
              </a:rPr>
              <a:t> وهي مبيدات مشتقة من أصل نباتي مثل البيرثرنز والنيكوتين والنيم </a:t>
            </a:r>
          </a:p>
          <a:p>
            <a:pPr algn="just" rtl="1" eaLnBrk="1" hangingPunct="1">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ب- </a:t>
            </a:r>
            <a:r>
              <a:rPr lang="ar-SA" altLang="ar-EG" b="1">
                <a:solidFill>
                  <a:srgbClr val="0066CC"/>
                </a:solidFill>
                <a:latin typeface="Traditional Arabic" panose="02020603050405020304" pitchFamily="18" charset="-78"/>
                <a:cs typeface="Traditional Arabic" panose="02020603050405020304" pitchFamily="18" charset="-78"/>
              </a:rPr>
              <a:t>مبيدات عضوية محضرة صناعيا</a:t>
            </a:r>
            <a:r>
              <a:rPr lang="ar-SA" altLang="ar-EG" b="1">
                <a:solidFill>
                  <a:schemeClr val="tx1"/>
                </a:solidFill>
                <a:latin typeface="Traditional Arabic" panose="02020603050405020304" pitchFamily="18" charset="-78"/>
                <a:cs typeface="Traditional Arabic" panose="02020603050405020304" pitchFamily="18" charset="-78"/>
              </a:rPr>
              <a:t> </a:t>
            </a:r>
            <a:r>
              <a:rPr lang="en-US" altLang="ar-EG" b="1">
                <a:solidFill>
                  <a:schemeClr val="tx1"/>
                </a:solidFill>
                <a:latin typeface="Traditional Arabic" panose="02020603050405020304" pitchFamily="18" charset="-78"/>
                <a:cs typeface="Traditional Arabic" panose="02020603050405020304" pitchFamily="18" charset="-78"/>
              </a:rPr>
              <a:t>Synthetic pesticides </a:t>
            </a:r>
            <a:r>
              <a:rPr lang="ar-SA" altLang="ar-EG" b="1">
                <a:solidFill>
                  <a:schemeClr val="tx1"/>
                </a:solidFill>
                <a:latin typeface="Traditional Arabic" panose="02020603050405020304" pitchFamily="18" charset="-78"/>
                <a:cs typeface="Traditional Arabic" panose="02020603050405020304" pitchFamily="18" charset="-78"/>
              </a:rPr>
              <a:t>وهي مبيدات تحتوي علي الكربون وتشمل الهيدروكربونات المكلورة والمركبات الفوسفورية العضوية والكرباماتية والبيروثرودية.</a:t>
            </a:r>
            <a:endParaRPr lang="en-US" altLang="ar-EG" b="1">
              <a:solidFill>
                <a:schemeClr val="tx1"/>
              </a:solidFill>
              <a:latin typeface="Traditional Arabic" panose="02020603050405020304" pitchFamily="18" charset="-78"/>
              <a:cs typeface="Traditional Arabic" panose="02020603050405020304" pitchFamily="18" charset="-78"/>
            </a:endParaRPr>
          </a:p>
        </p:txBody>
      </p:sp>
      <p:sp>
        <p:nvSpPr>
          <p:cNvPr id="24579" name="Rectangle 5">
            <a:extLst>
              <a:ext uri="{FF2B5EF4-FFF2-40B4-BE49-F238E27FC236}">
                <a16:creationId xmlns:a16="http://schemas.microsoft.com/office/drawing/2014/main" id="{7C8061BD-E6E9-4D4A-BE2E-AE1EF8BF9369}"/>
              </a:ext>
            </a:extLst>
          </p:cNvPr>
          <p:cNvSpPr>
            <a:spLocks noChangeArrowheads="1"/>
          </p:cNvSpPr>
          <p:nvPr/>
        </p:nvSpPr>
        <p:spPr bwMode="auto">
          <a:xfrm>
            <a:off x="395288" y="333375"/>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4400" b="1">
                <a:solidFill>
                  <a:srgbClr val="0066CC"/>
                </a:solidFill>
                <a:latin typeface="Arabic Typesetting" panose="03020402040406030203" pitchFamily="66" charset="-78"/>
                <a:cs typeface="Arabic Typesetting" panose="03020402040406030203" pitchFamily="66" charset="-78"/>
              </a:rPr>
              <a:t>د- تقسيم المبيدات علي أساس طبيعة التركيب الكيميائي</a:t>
            </a:r>
            <a:endParaRPr lang="en-US" altLang="ar-EG" sz="4400" b="1">
              <a:solidFill>
                <a:srgbClr val="0066CC"/>
              </a:solidFill>
              <a:latin typeface="Arabic Typesetting" panose="03020402040406030203" pitchFamily="66" charset="-78"/>
              <a:cs typeface="Arabic Typesetting" panose="03020402040406030203" pitchFamily="66"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0285C0F-1893-4A80-90A8-BD9CEB8EADDE}"/>
              </a:ext>
            </a:extLst>
          </p:cNvPr>
          <p:cNvSpPr>
            <a:spLocks noGrp="1" noChangeArrowheads="1"/>
          </p:cNvSpPr>
          <p:nvPr>
            <p:ph type="title"/>
          </p:nvPr>
        </p:nvSpPr>
        <p:spPr/>
        <p:txBody>
          <a:bodyPr/>
          <a:lstStyle/>
          <a:p>
            <a:pPr eaLnBrk="1" hangingPunct="1">
              <a:defRPr/>
            </a:pPr>
            <a:endParaRPr lang="en-US"/>
          </a:p>
        </p:txBody>
      </p:sp>
      <p:pic>
        <p:nvPicPr>
          <p:cNvPr id="25603" name="Picture 4">
            <a:extLst>
              <a:ext uri="{FF2B5EF4-FFF2-40B4-BE49-F238E27FC236}">
                <a16:creationId xmlns:a16="http://schemas.microsoft.com/office/drawing/2014/main" id="{605CBDC0-AAD6-4265-B8E8-59D7BEDB8479}"/>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A6BAD420-6197-4053-844A-311C2981BC20}"/>
              </a:ext>
            </a:extLst>
          </p:cNvPr>
          <p:cNvSpPr>
            <a:spLocks noGrp="1" noChangeArrowheads="1"/>
          </p:cNvSpPr>
          <p:nvPr>
            <p:ph type="body" idx="1"/>
          </p:nvPr>
        </p:nvSpPr>
        <p:spPr>
          <a:xfrm>
            <a:off x="0" y="1125538"/>
            <a:ext cx="9144000" cy="5732462"/>
          </a:xfrm>
        </p:spPr>
        <p:txBody>
          <a:bodyPr/>
          <a:lstStyle/>
          <a:p>
            <a:pPr algn="just" rtl="1" eaLnBrk="1" hangingPunct="1">
              <a:buFont typeface="Wingdings 2" panose="05020102010507070707" pitchFamily="82" charset="2"/>
              <a:buNone/>
            </a:pPr>
            <a:r>
              <a:rPr lang="ar-EG" altLang="ar-EG" b="1">
                <a:solidFill>
                  <a:srgbClr val="002060"/>
                </a:solidFill>
                <a:latin typeface="Traditional Arabic" panose="02020603050405020304" pitchFamily="18" charset="-78"/>
                <a:cs typeface="Traditional Arabic" panose="02020603050405020304" pitchFamily="18" charset="-78"/>
              </a:rPr>
              <a:t>1</a:t>
            </a:r>
            <a:r>
              <a:rPr lang="ar-SA" altLang="ar-EG" b="1">
                <a:solidFill>
                  <a:srgbClr val="002060"/>
                </a:solidFill>
                <a:latin typeface="Traditional Arabic" panose="02020603050405020304" pitchFamily="18" charset="-78"/>
                <a:cs typeface="Traditional Arabic" panose="02020603050405020304" pitchFamily="18" charset="-78"/>
              </a:rPr>
              <a:t>- مبيدات حشرية</a:t>
            </a:r>
            <a:r>
              <a:rPr lang="ar-EG" altLang="ar-EG" b="1">
                <a:solidFill>
                  <a:srgbClr val="002060"/>
                </a:solidFill>
                <a:latin typeface="Traditional Arabic" panose="02020603050405020304" pitchFamily="18" charset="-78"/>
                <a:cs typeface="Traditional Arabic" panose="02020603050405020304" pitchFamily="18" charset="-78"/>
              </a:rPr>
              <a:t>.....</a:t>
            </a:r>
            <a:r>
              <a:rPr lang="ar-SA" altLang="ar-EG" b="1">
                <a:solidFill>
                  <a:srgbClr val="002060"/>
                </a:solidFill>
                <a:latin typeface="Traditional Arabic" panose="02020603050405020304" pitchFamily="18" charset="-78"/>
                <a:cs typeface="Traditional Arabic" panose="02020603050405020304" pitchFamily="18" charset="-78"/>
              </a:rPr>
              <a:t> لمكافحة الحسرات</a:t>
            </a:r>
          </a:p>
          <a:p>
            <a:pPr algn="just" rtl="1" eaLnBrk="1" hangingPunct="1">
              <a:buFont typeface="Wingdings 2" panose="05020102010507070707" pitchFamily="82" charset="2"/>
              <a:buNone/>
            </a:pPr>
            <a:r>
              <a:rPr lang="ar-EG" altLang="ar-EG" b="1">
                <a:solidFill>
                  <a:srgbClr val="002060"/>
                </a:solidFill>
                <a:latin typeface="Traditional Arabic" panose="02020603050405020304" pitchFamily="18" charset="-78"/>
                <a:cs typeface="Traditional Arabic" panose="02020603050405020304" pitchFamily="18" charset="-78"/>
              </a:rPr>
              <a:t>2</a:t>
            </a:r>
            <a:r>
              <a:rPr lang="ar-SA" altLang="ar-EG" b="1">
                <a:solidFill>
                  <a:srgbClr val="002060"/>
                </a:solidFill>
                <a:latin typeface="Traditional Arabic" panose="02020603050405020304" pitchFamily="18" charset="-78"/>
                <a:cs typeface="Traditional Arabic" panose="02020603050405020304" pitchFamily="18" charset="-78"/>
              </a:rPr>
              <a:t>- مبيدات فطرية</a:t>
            </a:r>
            <a:r>
              <a:rPr lang="ar-EG" altLang="ar-EG" b="1">
                <a:solidFill>
                  <a:srgbClr val="002060"/>
                </a:solidFill>
                <a:latin typeface="Traditional Arabic" panose="02020603050405020304" pitchFamily="18" charset="-78"/>
                <a:cs typeface="Traditional Arabic" panose="02020603050405020304" pitchFamily="18" charset="-78"/>
              </a:rPr>
              <a:t>...... </a:t>
            </a:r>
            <a:r>
              <a:rPr lang="ar-SA" altLang="ar-EG" b="1">
                <a:solidFill>
                  <a:srgbClr val="002060"/>
                </a:solidFill>
                <a:latin typeface="Traditional Arabic" panose="02020603050405020304" pitchFamily="18" charset="-78"/>
                <a:cs typeface="Traditional Arabic" panose="02020603050405020304" pitchFamily="18" charset="-78"/>
              </a:rPr>
              <a:t>لمكافحة الفطريات</a:t>
            </a:r>
          </a:p>
          <a:p>
            <a:pPr algn="just" rtl="1" eaLnBrk="1" hangingPunct="1">
              <a:buFont typeface="Wingdings 2" panose="05020102010507070707" pitchFamily="82" charset="2"/>
              <a:buNone/>
            </a:pPr>
            <a:r>
              <a:rPr lang="ar-EG" altLang="ar-EG" b="1">
                <a:solidFill>
                  <a:srgbClr val="002060"/>
                </a:solidFill>
                <a:latin typeface="Traditional Arabic" panose="02020603050405020304" pitchFamily="18" charset="-78"/>
                <a:cs typeface="Traditional Arabic" panose="02020603050405020304" pitchFamily="18" charset="-78"/>
              </a:rPr>
              <a:t>3</a:t>
            </a:r>
            <a:r>
              <a:rPr lang="ar-SA" altLang="ar-EG" b="1">
                <a:solidFill>
                  <a:srgbClr val="002060"/>
                </a:solidFill>
                <a:latin typeface="Traditional Arabic" panose="02020603050405020304" pitchFamily="18" charset="-78"/>
                <a:cs typeface="Traditional Arabic" panose="02020603050405020304" pitchFamily="18" charset="-78"/>
              </a:rPr>
              <a:t>- مبيدات حشائش</a:t>
            </a:r>
            <a:r>
              <a:rPr lang="ar-EG" altLang="ar-EG" b="1">
                <a:solidFill>
                  <a:srgbClr val="002060"/>
                </a:solidFill>
                <a:latin typeface="Traditional Arabic" panose="02020603050405020304" pitchFamily="18" charset="-78"/>
                <a:cs typeface="Traditional Arabic" panose="02020603050405020304" pitchFamily="18" charset="-78"/>
              </a:rPr>
              <a:t>.....</a:t>
            </a:r>
            <a:r>
              <a:rPr lang="ar-SA" altLang="ar-EG" b="1">
                <a:solidFill>
                  <a:srgbClr val="002060"/>
                </a:solidFill>
                <a:latin typeface="Traditional Arabic" panose="02020603050405020304" pitchFamily="18" charset="-78"/>
                <a:cs typeface="Traditional Arabic" panose="02020603050405020304" pitchFamily="18" charset="-78"/>
              </a:rPr>
              <a:t>لمكافحة الحشائش</a:t>
            </a:r>
          </a:p>
          <a:p>
            <a:pPr algn="just" rtl="1" eaLnBrk="1" hangingPunct="1">
              <a:buFont typeface="Wingdings 2" panose="05020102010507070707" pitchFamily="82" charset="2"/>
              <a:buNone/>
            </a:pPr>
            <a:r>
              <a:rPr lang="ar-EG" altLang="ar-EG" b="1">
                <a:solidFill>
                  <a:srgbClr val="002060"/>
                </a:solidFill>
                <a:latin typeface="Traditional Arabic" panose="02020603050405020304" pitchFamily="18" charset="-78"/>
                <a:cs typeface="Traditional Arabic" panose="02020603050405020304" pitchFamily="18" charset="-78"/>
              </a:rPr>
              <a:t>4</a:t>
            </a:r>
            <a:r>
              <a:rPr lang="ar-SA" altLang="ar-EG" b="1">
                <a:solidFill>
                  <a:srgbClr val="002060"/>
                </a:solidFill>
                <a:latin typeface="Traditional Arabic" panose="02020603050405020304" pitchFamily="18" charset="-78"/>
                <a:cs typeface="Traditional Arabic" panose="02020603050405020304" pitchFamily="18" charset="-78"/>
              </a:rPr>
              <a:t>- مبيدات أكاروسية</a:t>
            </a:r>
            <a:r>
              <a:rPr lang="ar-EG" altLang="ar-EG" b="1">
                <a:solidFill>
                  <a:srgbClr val="002060"/>
                </a:solidFill>
                <a:latin typeface="Traditional Arabic" panose="02020603050405020304" pitchFamily="18" charset="-78"/>
                <a:cs typeface="Traditional Arabic" panose="02020603050405020304" pitchFamily="18" charset="-78"/>
              </a:rPr>
              <a:t>...</a:t>
            </a:r>
            <a:r>
              <a:rPr lang="ar-SA" altLang="ar-EG" b="1">
                <a:solidFill>
                  <a:srgbClr val="002060"/>
                </a:solidFill>
                <a:latin typeface="Traditional Arabic" panose="02020603050405020304" pitchFamily="18" charset="-78"/>
                <a:cs typeface="Traditional Arabic" panose="02020603050405020304" pitchFamily="18" charset="-78"/>
              </a:rPr>
              <a:t>لمكافحة العناكب</a:t>
            </a:r>
          </a:p>
          <a:p>
            <a:pPr algn="just" rtl="1" eaLnBrk="1" hangingPunct="1">
              <a:buFont typeface="Wingdings 2" panose="05020102010507070707" pitchFamily="82" charset="2"/>
              <a:buNone/>
            </a:pPr>
            <a:r>
              <a:rPr lang="ar-EG" altLang="ar-EG" b="1">
                <a:solidFill>
                  <a:srgbClr val="002060"/>
                </a:solidFill>
                <a:latin typeface="Traditional Arabic" panose="02020603050405020304" pitchFamily="18" charset="-78"/>
                <a:cs typeface="Traditional Arabic" panose="02020603050405020304" pitchFamily="18" charset="-78"/>
              </a:rPr>
              <a:t>5</a:t>
            </a:r>
            <a:r>
              <a:rPr lang="ar-SA" altLang="ar-EG" b="1">
                <a:solidFill>
                  <a:srgbClr val="002060"/>
                </a:solidFill>
                <a:latin typeface="Traditional Arabic" panose="02020603050405020304" pitchFamily="18" charset="-78"/>
                <a:cs typeface="Traditional Arabic" panose="02020603050405020304" pitchFamily="18" charset="-78"/>
              </a:rPr>
              <a:t>- مبيدات قوارض</a:t>
            </a:r>
            <a:r>
              <a:rPr lang="ar-EG" altLang="ar-EG" b="1">
                <a:solidFill>
                  <a:srgbClr val="002060"/>
                </a:solidFill>
                <a:latin typeface="Traditional Arabic" panose="02020603050405020304" pitchFamily="18" charset="-78"/>
                <a:cs typeface="Traditional Arabic" panose="02020603050405020304" pitchFamily="18" charset="-78"/>
              </a:rPr>
              <a:t>.....</a:t>
            </a:r>
            <a:r>
              <a:rPr lang="ar-SA" altLang="ar-EG" b="1">
                <a:solidFill>
                  <a:srgbClr val="002060"/>
                </a:solidFill>
                <a:latin typeface="Traditional Arabic" panose="02020603050405020304" pitchFamily="18" charset="-78"/>
                <a:cs typeface="Traditional Arabic" panose="02020603050405020304" pitchFamily="18" charset="-78"/>
              </a:rPr>
              <a:t>لمكافحة الفئران</a:t>
            </a:r>
          </a:p>
          <a:p>
            <a:pPr algn="just" rtl="1" eaLnBrk="1" hangingPunct="1">
              <a:buFont typeface="Wingdings 2" panose="05020102010507070707" pitchFamily="82" charset="2"/>
              <a:buNone/>
            </a:pPr>
            <a:r>
              <a:rPr lang="ar-EG" altLang="ar-EG" b="1">
                <a:solidFill>
                  <a:srgbClr val="002060"/>
                </a:solidFill>
                <a:latin typeface="Traditional Arabic" panose="02020603050405020304" pitchFamily="18" charset="-78"/>
                <a:cs typeface="Traditional Arabic" panose="02020603050405020304" pitchFamily="18" charset="-78"/>
              </a:rPr>
              <a:t>6</a:t>
            </a:r>
            <a:r>
              <a:rPr lang="ar-SA" altLang="ar-EG" b="1">
                <a:solidFill>
                  <a:srgbClr val="002060"/>
                </a:solidFill>
                <a:latin typeface="Traditional Arabic" panose="02020603050405020304" pitchFamily="18" charset="-78"/>
                <a:cs typeface="Traditional Arabic" panose="02020603050405020304" pitchFamily="18" charset="-78"/>
              </a:rPr>
              <a:t>- </a:t>
            </a:r>
            <a:r>
              <a:rPr lang="ar-EG" altLang="ar-EG" b="1">
                <a:solidFill>
                  <a:srgbClr val="002060"/>
                </a:solidFill>
                <a:latin typeface="Traditional Arabic" panose="02020603050405020304" pitchFamily="18" charset="-78"/>
                <a:cs typeface="Traditional Arabic" panose="02020603050405020304" pitchFamily="18" charset="-78"/>
              </a:rPr>
              <a:t>مبيدات ن</a:t>
            </a:r>
            <a:r>
              <a:rPr lang="ar-SA" altLang="ar-EG" b="1">
                <a:solidFill>
                  <a:srgbClr val="002060"/>
                </a:solidFill>
                <a:latin typeface="Traditional Arabic" panose="02020603050405020304" pitchFamily="18" charset="-78"/>
                <a:cs typeface="Traditional Arabic" panose="02020603050405020304" pitchFamily="18" charset="-78"/>
              </a:rPr>
              <a:t>يماتودية</a:t>
            </a:r>
            <a:r>
              <a:rPr lang="ar-EG" altLang="ar-EG" b="1">
                <a:solidFill>
                  <a:srgbClr val="002060"/>
                </a:solidFill>
                <a:latin typeface="Traditional Arabic" panose="02020603050405020304" pitchFamily="18" charset="-78"/>
                <a:cs typeface="Traditional Arabic" panose="02020603050405020304" pitchFamily="18" charset="-78"/>
              </a:rPr>
              <a:t>..</a:t>
            </a:r>
            <a:r>
              <a:rPr lang="ar-SA" altLang="ar-EG" b="1">
                <a:solidFill>
                  <a:srgbClr val="002060"/>
                </a:solidFill>
                <a:latin typeface="Traditional Arabic" panose="02020603050405020304" pitchFamily="18" charset="-78"/>
                <a:cs typeface="Traditional Arabic" panose="02020603050405020304" pitchFamily="18" charset="-78"/>
              </a:rPr>
              <a:t> لمكافحة النيماتودا</a:t>
            </a:r>
            <a:r>
              <a:rPr lang="ar-SA" altLang="ar-EG">
                <a:solidFill>
                  <a:srgbClr val="002060"/>
                </a:solidFill>
                <a:latin typeface="Times New Roman" panose="02020603050405020304" pitchFamily="18" charset="0"/>
                <a:cs typeface="Times New Roman" panose="02020603050405020304" pitchFamily="18" charset="0"/>
              </a:rPr>
              <a:t> </a:t>
            </a:r>
            <a:endParaRPr lang="en-US" altLang="ar-EG">
              <a:solidFill>
                <a:srgbClr val="002060"/>
              </a:solidFill>
              <a:latin typeface="Times New Roman" panose="02020603050405020304" pitchFamily="18" charset="0"/>
              <a:cs typeface="Times New Roman" panose="02020603050405020304" pitchFamily="18" charset="0"/>
            </a:endParaRPr>
          </a:p>
        </p:txBody>
      </p:sp>
      <p:pic>
        <p:nvPicPr>
          <p:cNvPr id="26627" name="Picture 4" descr="صور لبعض الآفات">
            <a:extLst>
              <a:ext uri="{FF2B5EF4-FFF2-40B4-BE49-F238E27FC236}">
                <a16:creationId xmlns:a16="http://schemas.microsoft.com/office/drawing/2014/main" id="{8ACB2292-7E2B-40C6-83BD-CA61B7DA1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4652963"/>
            <a:ext cx="496887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a:extLst>
              <a:ext uri="{FF2B5EF4-FFF2-40B4-BE49-F238E27FC236}">
                <a16:creationId xmlns:a16="http://schemas.microsoft.com/office/drawing/2014/main" id="{F4E15391-5DFB-49CF-8B4E-AFAF25B7C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1438"/>
            <a:ext cx="32400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a:extLst>
              <a:ext uri="{FF2B5EF4-FFF2-40B4-BE49-F238E27FC236}">
                <a16:creationId xmlns:a16="http://schemas.microsoft.com/office/drawing/2014/main" id="{50998FEE-286A-47D9-A10C-19D1D424F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52963"/>
            <a:ext cx="41402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8">
            <a:extLst>
              <a:ext uri="{FF2B5EF4-FFF2-40B4-BE49-F238E27FC236}">
                <a16:creationId xmlns:a16="http://schemas.microsoft.com/office/drawing/2014/main" id="{6E64FAA0-3BFB-4959-A40F-C03622863F4B}"/>
              </a:ext>
            </a:extLst>
          </p:cNvPr>
          <p:cNvSpPr>
            <a:spLocks noChangeArrowheads="1"/>
          </p:cNvSpPr>
          <p:nvPr/>
        </p:nvSpPr>
        <p:spPr bwMode="auto">
          <a:xfrm>
            <a:off x="1331913" y="333375"/>
            <a:ext cx="6264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a:buFont typeface="Wingdings 2" panose="05020102010507070707" pitchFamily="82" charset="2"/>
              <a:buNone/>
            </a:pPr>
            <a:r>
              <a:rPr lang="ar-EG" altLang="ar-EG" b="1">
                <a:solidFill>
                  <a:srgbClr val="0066CC"/>
                </a:solidFill>
                <a:latin typeface="Arial" panose="020B0604020202020204" pitchFamily="34" charset="0"/>
              </a:rPr>
              <a:t>تقسيم المبيدات حسب نوع الآفة</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E978455B-7DDC-4204-A31E-CB001B809FD3}"/>
              </a:ext>
            </a:extLst>
          </p:cNvPr>
          <p:cNvSpPr>
            <a:spLocks noGrp="1"/>
          </p:cNvSpPr>
          <p:nvPr>
            <p:ph idx="1"/>
          </p:nvPr>
        </p:nvSpPr>
        <p:spPr>
          <a:xfrm>
            <a:off x="323850" y="1484313"/>
            <a:ext cx="8496300" cy="4032250"/>
          </a:xfrm>
        </p:spPr>
        <p:txBody>
          <a:bodyPr/>
          <a:lstStyle/>
          <a:p>
            <a:pPr algn="just" rtl="1">
              <a:buFont typeface="Wingdings 2" panose="05020102010507070707" pitchFamily="82" charset="2"/>
              <a:buNone/>
            </a:pPr>
            <a:r>
              <a:rPr lang="ar-SA" altLang="ar-EG" b="1"/>
              <a:t>	 </a:t>
            </a:r>
            <a:r>
              <a:rPr lang="ar-EG" altLang="ar-EG" b="1">
                <a:solidFill>
                  <a:srgbClr val="FF0000"/>
                </a:solidFill>
                <a:cs typeface="Arial" panose="020B0604020202020204" pitchFamily="34" charset="0"/>
              </a:rPr>
              <a:t>س- يعتبر تقسيم المبيدات حسب نوع الآفة غير قاطع؟</a:t>
            </a:r>
          </a:p>
          <a:p>
            <a:pPr algn="just" rtl="1">
              <a:buFont typeface="Wingdings 2" panose="05020102010507070707" pitchFamily="82" charset="2"/>
              <a:buNone/>
            </a:pPr>
            <a:endParaRPr lang="ar-EG" altLang="ar-EG" b="1">
              <a:solidFill>
                <a:srgbClr val="FF0000"/>
              </a:solidFill>
            </a:endParaRPr>
          </a:p>
          <a:p>
            <a:pPr algn="just" rtl="1">
              <a:buFont typeface="Wingdings 2" panose="05020102010507070707" pitchFamily="82" charset="2"/>
              <a:buNone/>
            </a:pPr>
            <a:r>
              <a:rPr lang="ar-EG" altLang="ar-EG" b="1">
                <a:solidFill>
                  <a:srgbClr val="002060"/>
                </a:solidFill>
                <a:latin typeface="Traditional Arabic" panose="02020603050405020304" pitchFamily="18" charset="-78"/>
                <a:cs typeface="Traditional Arabic" panose="02020603050405020304" pitchFamily="18" charset="-78"/>
              </a:rPr>
              <a:t>ج - </a:t>
            </a:r>
            <a:r>
              <a:rPr lang="ar-SA" altLang="ar-EG" b="1">
                <a:solidFill>
                  <a:srgbClr val="002060"/>
                </a:solidFill>
                <a:latin typeface="Traditional Arabic" panose="02020603050405020304" pitchFamily="18" charset="-78"/>
                <a:cs typeface="Traditional Arabic" panose="02020603050405020304" pitchFamily="18" charset="-78"/>
              </a:rPr>
              <a:t>نظراً لمقدرة بعض المركبات في التأثير على أكثر من آفة واحدة فعلى سبيل المثال تؤثر بعض المبيدات الحشرية على الحلم والقواقع الأرضية والنيماتودا وغيرها.</a:t>
            </a:r>
            <a:r>
              <a:rPr lang="ar-SA" altLang="ar-EG">
                <a:solidFill>
                  <a:srgbClr val="002060"/>
                </a:solidFill>
                <a:latin typeface="Traditional Arabic" panose="02020603050405020304" pitchFamily="18" charset="-78"/>
                <a:cs typeface="Traditional Arabic" panose="02020603050405020304" pitchFamily="18" charset="-78"/>
              </a:rPr>
              <a:t> </a:t>
            </a:r>
            <a:endParaRPr lang="en-US" altLang="ar-EG">
              <a:solidFill>
                <a:srgbClr val="002060"/>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EG" altLang="ar-EG" b="1">
                <a:solidFill>
                  <a:srgbClr val="0066CC"/>
                </a:solidFill>
                <a:latin typeface="Traditional Arabic" panose="02020603050405020304" pitchFamily="18" charset="-78"/>
                <a:cs typeface="Traditional Arabic" panose="02020603050405020304" pitchFamily="18" charset="-78"/>
              </a:rPr>
              <a:t>مثال. السيلكرون يستخدم كمبيد حشري وأكاروسي</a:t>
            </a:r>
          </a:p>
          <a:p>
            <a:pPr algn="r" rtl="1">
              <a:buFont typeface="Wingdings 2" panose="05020102010507070707" pitchFamily="82" charset="2"/>
              <a:buNone/>
            </a:pPr>
            <a:r>
              <a:rPr lang="ar-EG" altLang="ar-EG" b="1">
                <a:solidFill>
                  <a:srgbClr val="0066CC"/>
                </a:solidFill>
                <a:latin typeface="Traditional Arabic" panose="02020603050405020304" pitchFamily="18" charset="-78"/>
                <a:cs typeface="Traditional Arabic" panose="02020603050405020304" pitchFamily="18" charset="-78"/>
              </a:rPr>
              <a:t>التيميك مبيد نيماتودي, وفعال كمبيد للفئران</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23C76F1-DE81-4117-981F-D276C9047AD1}"/>
              </a:ext>
            </a:extLst>
          </p:cNvPr>
          <p:cNvSpPr>
            <a:spLocks noGrp="1" noChangeArrowheads="1"/>
          </p:cNvSpPr>
          <p:nvPr>
            <p:ph type="title"/>
          </p:nvPr>
        </p:nvSpPr>
        <p:spPr/>
        <p:txBody>
          <a:bodyPr/>
          <a:lstStyle/>
          <a:p>
            <a:pPr eaLnBrk="1" hangingPunct="1">
              <a:defRPr/>
            </a:pPr>
            <a:endParaRPr lang="en-US"/>
          </a:p>
        </p:txBody>
      </p:sp>
      <p:sp>
        <p:nvSpPr>
          <p:cNvPr id="28675" name="Rectangle 3">
            <a:extLst>
              <a:ext uri="{FF2B5EF4-FFF2-40B4-BE49-F238E27FC236}">
                <a16:creationId xmlns:a16="http://schemas.microsoft.com/office/drawing/2014/main" id="{58590F3D-2951-4BF9-A6A8-30F8840D6B8E}"/>
              </a:ext>
            </a:extLst>
          </p:cNvPr>
          <p:cNvSpPr>
            <a:spLocks noGrp="1" noChangeArrowheads="1"/>
          </p:cNvSpPr>
          <p:nvPr>
            <p:ph type="body" idx="1"/>
          </p:nvPr>
        </p:nvSpPr>
        <p:spPr>
          <a:xfrm>
            <a:off x="0" y="1600200"/>
            <a:ext cx="9144000" cy="5257800"/>
          </a:xfrm>
        </p:spPr>
        <p:txBody>
          <a:bodyPr/>
          <a:lstStyle/>
          <a:p>
            <a:pPr algn="r" rtl="1" eaLnBrk="1" hangingPunct="1">
              <a:buFont typeface="Wingdings 2" panose="05020102010507070707" pitchFamily="82" charset="2"/>
              <a:buNone/>
            </a:pPr>
            <a:endParaRPr lang="ar-EG" altLang="ar-EG"/>
          </a:p>
        </p:txBody>
      </p:sp>
      <p:sp>
        <p:nvSpPr>
          <p:cNvPr id="80901" name="AutoShape 5">
            <a:extLst>
              <a:ext uri="{FF2B5EF4-FFF2-40B4-BE49-F238E27FC236}">
                <a16:creationId xmlns:a16="http://schemas.microsoft.com/office/drawing/2014/main" id="{018E3D2F-6AA8-4890-9698-0824D0EA47C2}"/>
              </a:ext>
            </a:extLst>
          </p:cNvPr>
          <p:cNvSpPr>
            <a:spLocks noChangeArrowheads="1"/>
          </p:cNvSpPr>
          <p:nvPr/>
        </p:nvSpPr>
        <p:spPr bwMode="auto">
          <a:xfrm>
            <a:off x="6588125" y="3141663"/>
            <a:ext cx="2413000" cy="1800225"/>
          </a:xfrm>
          <a:prstGeom prst="octagon">
            <a:avLst>
              <a:gd name="adj" fmla="val 29287"/>
            </a:avLst>
          </a:prstGeom>
          <a:blipFill>
            <a:blip r:embed="rId2"/>
            <a:tile tx="0" ty="0" sx="100000" sy="100000" flip="none" algn="tl"/>
          </a:blipFill>
          <a:ln w="9525">
            <a:solidFill>
              <a:schemeClr val="tx1"/>
            </a:solidFill>
            <a:miter lim="800000"/>
            <a:headEnd/>
            <a:tailEnd/>
          </a:ln>
          <a:effectLst/>
        </p:spPr>
        <p:txBody>
          <a:bodyPr wrap="none" anchor="ctr"/>
          <a:lstStyle/>
          <a:p>
            <a:pPr algn="ctr">
              <a:defRPr/>
            </a:pPr>
            <a:r>
              <a:rPr lang="ar-EG" sz="3200" b="1">
                <a:solidFill>
                  <a:srgbClr val="800000"/>
                </a:solidFill>
                <a:effectLst>
                  <a:outerShdw blurRad="38100" dist="38100" dir="2700000" algn="tl">
                    <a:srgbClr val="C0C0C0"/>
                  </a:outerShdw>
                </a:effectLst>
              </a:rPr>
              <a:t>الإ</a:t>
            </a:r>
            <a:r>
              <a:rPr lang="ar-SA" sz="3200" b="1">
                <a:solidFill>
                  <a:srgbClr val="800000"/>
                </a:solidFill>
                <a:effectLst>
                  <a:outerShdw blurRad="38100" dist="38100" dir="2700000" algn="tl">
                    <a:srgbClr val="C0C0C0"/>
                  </a:outerShdw>
                </a:effectLst>
              </a:rPr>
              <a:t>سم الكيماوي</a:t>
            </a:r>
            <a:endParaRPr lang="en-US" sz="2800" b="1">
              <a:solidFill>
                <a:srgbClr val="800000"/>
              </a:solidFill>
              <a:effectLst>
                <a:outerShdw blurRad="38100" dist="38100" dir="2700000" algn="tl">
                  <a:srgbClr val="C0C0C0"/>
                </a:outerShdw>
              </a:effectLst>
            </a:endParaRPr>
          </a:p>
        </p:txBody>
      </p:sp>
      <p:sp>
        <p:nvSpPr>
          <p:cNvPr id="80902" name="AutoShape 6">
            <a:extLst>
              <a:ext uri="{FF2B5EF4-FFF2-40B4-BE49-F238E27FC236}">
                <a16:creationId xmlns:a16="http://schemas.microsoft.com/office/drawing/2014/main" id="{143B03A7-6149-41D3-96C3-F1F16E1867FA}"/>
              </a:ext>
            </a:extLst>
          </p:cNvPr>
          <p:cNvSpPr>
            <a:spLocks noChangeArrowheads="1"/>
          </p:cNvSpPr>
          <p:nvPr/>
        </p:nvSpPr>
        <p:spPr bwMode="auto">
          <a:xfrm>
            <a:off x="2857500" y="5072063"/>
            <a:ext cx="3240088" cy="1557337"/>
          </a:xfrm>
          <a:prstGeom prst="hexagon">
            <a:avLst>
              <a:gd name="adj" fmla="val 52013"/>
              <a:gd name="vf" fmla="val 115470"/>
            </a:avLst>
          </a:prstGeom>
          <a:blipFill>
            <a:blip r:embed="rId3"/>
            <a:tile tx="0" ty="0" sx="100000" sy="100000" flip="none" algn="tl"/>
          </a:blipFill>
          <a:ln w="9525">
            <a:solidFill>
              <a:schemeClr val="tx1"/>
            </a:solidFill>
            <a:miter lim="800000"/>
            <a:headEnd/>
            <a:tailEnd/>
          </a:ln>
          <a:effectLst/>
        </p:spPr>
        <p:txBody>
          <a:bodyPr wrap="none" anchor="ctr"/>
          <a:lstStyle/>
          <a:p>
            <a:pPr algn="ctr">
              <a:defRPr/>
            </a:pPr>
            <a:r>
              <a:rPr lang="ar-SA" sz="3200" b="1" dirty="0">
                <a:solidFill>
                  <a:srgbClr val="000000"/>
                </a:solidFill>
                <a:effectLst>
                  <a:outerShdw blurRad="38100" dist="38100" dir="2700000" algn="tl">
                    <a:srgbClr val="FFFFFF"/>
                  </a:outerShdw>
                </a:effectLst>
                <a:latin typeface="Arial" charset="0"/>
                <a:cs typeface="Arial" charset="0"/>
              </a:rPr>
              <a:t>ال</a:t>
            </a:r>
            <a:r>
              <a:rPr lang="ar-EG" sz="3200" b="1" dirty="0">
                <a:solidFill>
                  <a:srgbClr val="000000"/>
                </a:solidFill>
                <a:effectLst>
                  <a:outerShdw blurRad="38100" dist="38100" dir="2700000" algn="tl">
                    <a:srgbClr val="FFFFFF"/>
                  </a:outerShdw>
                </a:effectLst>
                <a:latin typeface="Arial" charset="0"/>
                <a:cs typeface="Arial" charset="0"/>
              </a:rPr>
              <a:t>إ</a:t>
            </a:r>
            <a:r>
              <a:rPr lang="ar-SA" sz="3200" b="1" dirty="0">
                <a:solidFill>
                  <a:srgbClr val="000000"/>
                </a:solidFill>
                <a:effectLst>
                  <a:outerShdw blurRad="38100" dist="38100" dir="2700000" algn="tl">
                    <a:srgbClr val="FFFFFF"/>
                  </a:outerShdw>
                </a:effectLst>
                <a:latin typeface="Arial" charset="0"/>
                <a:cs typeface="Arial" charset="0"/>
              </a:rPr>
              <a:t>سم الشائع</a:t>
            </a:r>
            <a:endParaRPr lang="en-US" sz="3200" b="1" dirty="0">
              <a:solidFill>
                <a:srgbClr val="000000"/>
              </a:solidFill>
              <a:effectLst>
                <a:outerShdw blurRad="38100" dist="38100" dir="2700000" algn="tl">
                  <a:srgbClr val="FFFFFF"/>
                </a:outerShdw>
              </a:effectLst>
              <a:latin typeface="Arial" charset="0"/>
              <a:cs typeface="Arial" charset="0"/>
            </a:endParaRPr>
          </a:p>
        </p:txBody>
      </p:sp>
      <p:sp>
        <p:nvSpPr>
          <p:cNvPr id="80903" name="Oval 7">
            <a:extLst>
              <a:ext uri="{FF2B5EF4-FFF2-40B4-BE49-F238E27FC236}">
                <a16:creationId xmlns:a16="http://schemas.microsoft.com/office/drawing/2014/main" id="{009C104B-B660-49BA-BF5B-B4BB7149B72B}"/>
              </a:ext>
            </a:extLst>
          </p:cNvPr>
          <p:cNvSpPr>
            <a:spLocks noChangeArrowheads="1"/>
          </p:cNvSpPr>
          <p:nvPr/>
        </p:nvSpPr>
        <p:spPr bwMode="auto">
          <a:xfrm>
            <a:off x="0" y="3213100"/>
            <a:ext cx="2700338" cy="1511300"/>
          </a:xfrm>
          <a:prstGeom prst="ellipse">
            <a:avLst/>
          </a:prstGeom>
          <a:blipFill>
            <a:blip r:embed="rId3"/>
            <a:tile tx="0" ty="0" sx="100000" sy="100000" flip="none" algn="tl"/>
          </a:blipFill>
          <a:ln w="9525">
            <a:solidFill>
              <a:schemeClr val="tx1"/>
            </a:solidFill>
            <a:round/>
            <a:headEnd/>
            <a:tailEnd/>
          </a:ln>
          <a:effectLst/>
        </p:spPr>
        <p:txBody>
          <a:bodyPr wrap="none" anchor="ctr"/>
          <a:lstStyle/>
          <a:p>
            <a:pPr algn="ctr">
              <a:defRPr/>
            </a:pPr>
            <a:r>
              <a:rPr lang="ar-SA" sz="3200" b="1" dirty="0">
                <a:solidFill>
                  <a:srgbClr val="0000FF"/>
                </a:solidFill>
                <a:effectLst>
                  <a:outerShdw blurRad="38100" dist="38100" dir="2700000" algn="tl">
                    <a:srgbClr val="000000"/>
                  </a:outerShdw>
                </a:effectLst>
                <a:latin typeface="Arial" charset="0"/>
                <a:cs typeface="Arial" charset="0"/>
              </a:rPr>
              <a:t>ال</a:t>
            </a:r>
            <a:r>
              <a:rPr lang="ar-EG" sz="3200" b="1" dirty="0">
                <a:solidFill>
                  <a:srgbClr val="0000FF"/>
                </a:solidFill>
                <a:effectLst>
                  <a:outerShdw blurRad="38100" dist="38100" dir="2700000" algn="tl">
                    <a:srgbClr val="000000"/>
                  </a:outerShdw>
                </a:effectLst>
                <a:latin typeface="Arial" charset="0"/>
                <a:cs typeface="Arial" charset="0"/>
              </a:rPr>
              <a:t>إ</a:t>
            </a:r>
            <a:r>
              <a:rPr lang="ar-SA" sz="3200" b="1" dirty="0">
                <a:solidFill>
                  <a:srgbClr val="0000FF"/>
                </a:solidFill>
                <a:effectLst>
                  <a:outerShdw blurRad="38100" dist="38100" dir="2700000" algn="tl">
                    <a:srgbClr val="000000"/>
                  </a:outerShdw>
                </a:effectLst>
                <a:latin typeface="Arial" charset="0"/>
                <a:cs typeface="Arial" charset="0"/>
              </a:rPr>
              <a:t>سم التجاري</a:t>
            </a:r>
            <a:endParaRPr lang="en-US" sz="3200" b="1" dirty="0">
              <a:solidFill>
                <a:srgbClr val="0000FF"/>
              </a:solidFill>
              <a:effectLst>
                <a:outerShdw blurRad="38100" dist="38100" dir="2700000" algn="tl">
                  <a:srgbClr val="000000"/>
                </a:outerShdw>
              </a:effectLst>
              <a:latin typeface="Arial" charset="0"/>
              <a:cs typeface="Arial" charset="0"/>
            </a:endParaRPr>
          </a:p>
        </p:txBody>
      </p:sp>
      <p:sp>
        <p:nvSpPr>
          <p:cNvPr id="28679" name="AutoShape 8">
            <a:extLst>
              <a:ext uri="{FF2B5EF4-FFF2-40B4-BE49-F238E27FC236}">
                <a16:creationId xmlns:a16="http://schemas.microsoft.com/office/drawing/2014/main" id="{4E88B850-F8E5-4BAF-837E-2425BBB7586A}"/>
              </a:ext>
            </a:extLst>
          </p:cNvPr>
          <p:cNvSpPr>
            <a:spLocks noChangeArrowheads="1"/>
          </p:cNvSpPr>
          <p:nvPr/>
        </p:nvSpPr>
        <p:spPr bwMode="auto">
          <a:xfrm>
            <a:off x="7667625" y="1989138"/>
            <a:ext cx="485775" cy="976312"/>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28680" name="AutoShape 9">
            <a:extLst>
              <a:ext uri="{FF2B5EF4-FFF2-40B4-BE49-F238E27FC236}">
                <a16:creationId xmlns:a16="http://schemas.microsoft.com/office/drawing/2014/main" id="{02DAD64B-0F4D-4589-B5B5-9FC8579164C6}"/>
              </a:ext>
            </a:extLst>
          </p:cNvPr>
          <p:cNvSpPr>
            <a:spLocks noChangeArrowheads="1"/>
          </p:cNvSpPr>
          <p:nvPr/>
        </p:nvSpPr>
        <p:spPr bwMode="auto">
          <a:xfrm>
            <a:off x="4356100" y="1916113"/>
            <a:ext cx="485775" cy="2849562"/>
          </a:xfrm>
          <a:prstGeom prst="downArrow">
            <a:avLst>
              <a:gd name="adj1" fmla="val 50000"/>
              <a:gd name="adj2" fmla="val 14665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28681" name="AutoShape 10">
            <a:extLst>
              <a:ext uri="{FF2B5EF4-FFF2-40B4-BE49-F238E27FC236}">
                <a16:creationId xmlns:a16="http://schemas.microsoft.com/office/drawing/2014/main" id="{C2093D92-913F-4C63-B0BC-1E14751A74C3}"/>
              </a:ext>
            </a:extLst>
          </p:cNvPr>
          <p:cNvSpPr>
            <a:spLocks noChangeArrowheads="1"/>
          </p:cNvSpPr>
          <p:nvPr/>
        </p:nvSpPr>
        <p:spPr bwMode="auto">
          <a:xfrm>
            <a:off x="827088" y="1989138"/>
            <a:ext cx="485775" cy="976312"/>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28682" name="AutoShape 11">
            <a:extLst>
              <a:ext uri="{FF2B5EF4-FFF2-40B4-BE49-F238E27FC236}">
                <a16:creationId xmlns:a16="http://schemas.microsoft.com/office/drawing/2014/main" id="{08871092-9DCE-44E0-A9E1-22F40D12F4BE}"/>
              </a:ext>
            </a:extLst>
          </p:cNvPr>
          <p:cNvSpPr>
            <a:spLocks noChangeArrowheads="1"/>
          </p:cNvSpPr>
          <p:nvPr/>
        </p:nvSpPr>
        <p:spPr bwMode="auto">
          <a:xfrm>
            <a:off x="714375" y="0"/>
            <a:ext cx="8208963" cy="1476375"/>
          </a:xfrm>
          <a:prstGeom prst="horizontalScroll">
            <a:avLst>
              <a:gd name="adj" fmla="val 12500"/>
            </a:avLst>
          </a:prstGeom>
          <a:solidFill>
            <a:schemeClr val="folHlink"/>
          </a:solidFill>
          <a:ln w="9525">
            <a:solidFill>
              <a:schemeClr val="tx1"/>
            </a:solidFill>
            <a:round/>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6600" b="1">
                <a:solidFill>
                  <a:schemeClr val="tx1"/>
                </a:solidFill>
                <a:latin typeface="Arial" panose="020B0604020202020204" pitchFamily="34" charset="0"/>
              </a:rPr>
              <a:t>تسمية المبيدات</a:t>
            </a:r>
            <a:endParaRPr lang="en-US" altLang="ar-EG" sz="6600" b="1">
              <a:solidFill>
                <a:schemeClr val="tx1"/>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907884D0-F023-4D50-8C64-006ECB9186F3}"/>
              </a:ext>
            </a:extLst>
          </p:cNvPr>
          <p:cNvSpPr>
            <a:spLocks noGrp="1" noChangeArrowheads="1"/>
          </p:cNvSpPr>
          <p:nvPr>
            <p:ph type="body" idx="1"/>
          </p:nvPr>
        </p:nvSpPr>
        <p:spPr>
          <a:xfrm>
            <a:off x="0" y="1052513"/>
            <a:ext cx="9144000" cy="5616575"/>
          </a:xfrm>
        </p:spPr>
        <p:txBody>
          <a:bodyPr/>
          <a:lstStyle/>
          <a:p>
            <a:pPr algn="r" rtl="1" eaLnBrk="1" hangingPunct="1">
              <a:buFont typeface="Wingdings 2" panose="05020102010507070707" pitchFamily="82" charset="2"/>
              <a:buNone/>
            </a:pPr>
            <a:endParaRPr lang="ar-SA" altLang="ar-EG" sz="1800" b="1">
              <a:latin typeface="Times New Roman" panose="02020603050405020304" pitchFamily="18" charset="0"/>
              <a:cs typeface="Times New Roman" panose="02020603050405020304" pitchFamily="18" charset="0"/>
            </a:endParaRPr>
          </a:p>
          <a:p>
            <a:pPr algn="r" rtl="1" eaLnBrk="1" hangingPunct="1">
              <a:buFont typeface="Wingdings 2" panose="05020102010507070707" pitchFamily="82" charset="2"/>
              <a:buNone/>
            </a:pPr>
            <a:r>
              <a:rPr lang="ar-SA" altLang="ar-EG" sz="2800" b="1">
                <a:latin typeface="Times New Roman" panose="02020603050405020304" pitchFamily="18" charset="0"/>
                <a:cs typeface="Times New Roman" panose="02020603050405020304" pitchFamily="18" charset="0"/>
              </a:rPr>
              <a:t>- </a:t>
            </a:r>
            <a:r>
              <a:rPr lang="ar-SA" altLang="ar-EG" sz="2800" b="1" u="sng">
                <a:solidFill>
                  <a:schemeClr val="hlink"/>
                </a:solidFill>
                <a:latin typeface="Times New Roman" panose="02020603050405020304" pitchFamily="18" charset="0"/>
                <a:cs typeface="Times New Roman" panose="02020603050405020304" pitchFamily="18" charset="0"/>
              </a:rPr>
              <a:t>أي مبيد له ثلاثة أسماء هي</a:t>
            </a:r>
          </a:p>
          <a:p>
            <a:pPr algn="r" rtl="1" eaLnBrk="1" hangingPunct="1">
              <a:buFont typeface="Wingdings 2" panose="05020102010507070707" pitchFamily="82" charset="2"/>
              <a:buNone/>
            </a:pPr>
            <a:r>
              <a:rPr lang="ar-EG" altLang="ar-EG" sz="2800" b="1">
                <a:solidFill>
                  <a:schemeClr val="hlink"/>
                </a:solidFill>
                <a:latin typeface="Traditional Arabic" panose="02020603050405020304" pitchFamily="18" charset="-78"/>
                <a:cs typeface="Traditional Arabic" panose="02020603050405020304" pitchFamily="18" charset="-78"/>
              </a:rPr>
              <a:t>1- </a:t>
            </a:r>
            <a:r>
              <a:rPr lang="ar-SA" altLang="ar-EG" sz="2800" b="1">
                <a:solidFill>
                  <a:schemeClr val="hlink"/>
                </a:solidFill>
                <a:latin typeface="Traditional Arabic" panose="02020603050405020304" pitchFamily="18" charset="-78"/>
                <a:cs typeface="Traditional Arabic" panose="02020603050405020304" pitchFamily="18" charset="-78"/>
              </a:rPr>
              <a:t>الاسم الكيماوي</a:t>
            </a:r>
            <a:r>
              <a:rPr lang="ar-SA" altLang="ar-EG" sz="2800" b="1">
                <a:latin typeface="Traditional Arabic" panose="02020603050405020304" pitchFamily="18" charset="-78"/>
                <a:cs typeface="Traditional Arabic" panose="02020603050405020304" pitchFamily="18" charset="-78"/>
              </a:rPr>
              <a:t> </a:t>
            </a:r>
            <a:r>
              <a:rPr lang="ar-SA" altLang="ar-EG" sz="2800" b="1">
                <a:solidFill>
                  <a:schemeClr val="tx1"/>
                </a:solidFill>
                <a:latin typeface="Traditional Arabic" panose="02020603050405020304" pitchFamily="18" charset="-78"/>
                <a:cs typeface="Traditional Arabic" panose="02020603050405020304" pitchFamily="18" charset="-78"/>
              </a:rPr>
              <a:t>: يصف التركيب الكيماوي للمبيد وقد يظهر علي البطاقة الإستدالية للعبوة بين قوسين.</a:t>
            </a:r>
          </a:p>
          <a:p>
            <a:pPr algn="r" rtl="1" eaLnBrk="1" hangingPunct="1">
              <a:buFont typeface="Wingdings 2" panose="05020102010507070707" pitchFamily="82" charset="2"/>
              <a:buNone/>
            </a:pPr>
            <a:r>
              <a:rPr lang="ar-EG" altLang="ar-EG" sz="2800" b="1">
                <a:solidFill>
                  <a:srgbClr val="C00000"/>
                </a:solidFill>
                <a:latin typeface="Traditional Arabic" panose="02020603050405020304" pitchFamily="18" charset="-78"/>
                <a:cs typeface="Traditional Arabic" panose="02020603050405020304" pitchFamily="18" charset="-78"/>
              </a:rPr>
              <a:t>2-</a:t>
            </a:r>
            <a:r>
              <a:rPr lang="ar-SA" altLang="ar-EG" sz="2800" b="1">
                <a:solidFill>
                  <a:srgbClr val="C00000"/>
                </a:solidFill>
                <a:latin typeface="Traditional Arabic" panose="02020603050405020304" pitchFamily="18" charset="-78"/>
                <a:cs typeface="Traditional Arabic" panose="02020603050405020304" pitchFamily="18" charset="-78"/>
              </a:rPr>
              <a:t> الاسم الشائع </a:t>
            </a:r>
            <a:r>
              <a:rPr lang="ar-SA" altLang="ar-EG" sz="2800" b="1">
                <a:solidFill>
                  <a:schemeClr val="tx1"/>
                </a:solidFill>
                <a:latin typeface="Traditional Arabic" panose="02020603050405020304" pitchFamily="18" charset="-78"/>
                <a:cs typeface="Traditional Arabic" panose="02020603050405020304" pitchFamily="18" charset="-78"/>
              </a:rPr>
              <a:t>: يطلق علي كل مادة فعالة اسم معروف دوليا ويسهل استخدامه بغض النظر عن الشركة المنتجة ويظهر الاسم علي البطاقة الإستدالية للعبوة .</a:t>
            </a:r>
          </a:p>
          <a:p>
            <a:pPr algn="r" rtl="1" eaLnBrk="1" hangingPunct="1">
              <a:buFont typeface="Wingdings 2" panose="05020102010507070707" pitchFamily="82" charset="2"/>
              <a:buNone/>
            </a:pPr>
            <a:r>
              <a:rPr lang="ar-EG" altLang="ar-EG" sz="2800" b="1">
                <a:solidFill>
                  <a:schemeClr val="hlink"/>
                </a:solidFill>
                <a:latin typeface="Traditional Arabic" panose="02020603050405020304" pitchFamily="18" charset="-78"/>
                <a:cs typeface="Traditional Arabic" panose="02020603050405020304" pitchFamily="18" charset="-78"/>
              </a:rPr>
              <a:t>3-</a:t>
            </a:r>
            <a:r>
              <a:rPr lang="ar-SA" altLang="ar-EG" sz="2800" b="1">
                <a:solidFill>
                  <a:schemeClr val="hlink"/>
                </a:solidFill>
                <a:latin typeface="Traditional Arabic" panose="02020603050405020304" pitchFamily="18" charset="-78"/>
                <a:cs typeface="Traditional Arabic" panose="02020603050405020304" pitchFamily="18" charset="-78"/>
              </a:rPr>
              <a:t>الاسم التجاري</a:t>
            </a:r>
            <a:r>
              <a:rPr lang="ar-SA" altLang="ar-EG" sz="2800" b="1">
                <a:solidFill>
                  <a:schemeClr val="tx1"/>
                </a:solidFill>
                <a:latin typeface="Traditional Arabic" panose="02020603050405020304" pitchFamily="18" charset="-78"/>
                <a:cs typeface="Traditional Arabic" panose="02020603050405020304" pitchFamily="18" charset="-78"/>
              </a:rPr>
              <a:t>:  تسمي كل شركة اسم تجاري للمبيد المنتج ويكتب بحروف مطبوعة وواضحة علي البطاقة الإستدالية للعبوة.</a:t>
            </a:r>
            <a:endParaRPr lang="en-US" altLang="ar-EG" sz="2800" b="1">
              <a:solidFill>
                <a:schemeClr val="tx1"/>
              </a:solidFill>
              <a:latin typeface="Traditional Arabic" panose="02020603050405020304" pitchFamily="18" charset="-78"/>
              <a:cs typeface="Traditional Arabic" panose="02020603050405020304" pitchFamily="18" charset="-78"/>
            </a:endParaRPr>
          </a:p>
          <a:p>
            <a:pPr algn="r" rtl="1" eaLnBrk="1" hangingPunct="1">
              <a:buFont typeface="Wingdings 2" panose="05020102010507070707" pitchFamily="82" charset="2"/>
              <a:buNone/>
            </a:pPr>
            <a:r>
              <a:rPr lang="ar-SA" altLang="ar-EG" sz="2800" b="1">
                <a:solidFill>
                  <a:schemeClr val="tx1"/>
                </a:solidFill>
                <a:latin typeface="Traditional Arabic" panose="02020603050405020304" pitchFamily="18" charset="-78"/>
                <a:cs typeface="Traditional Arabic" panose="02020603050405020304" pitchFamily="18" charset="-78"/>
              </a:rPr>
              <a:t>مثال : </a:t>
            </a:r>
            <a:r>
              <a:rPr lang="ar-SA" altLang="ar-EG" sz="2800" b="1">
                <a:solidFill>
                  <a:srgbClr val="002060"/>
                </a:solidFill>
                <a:latin typeface="Traditional Arabic" panose="02020603050405020304" pitchFamily="18" charset="-78"/>
                <a:cs typeface="Traditional Arabic" panose="02020603050405020304" pitchFamily="18" charset="-78"/>
              </a:rPr>
              <a:t>الاسم الكيماوي</a:t>
            </a:r>
            <a:r>
              <a:rPr lang="en-US" altLang="ar-EG" sz="2800" b="1">
                <a:solidFill>
                  <a:schemeClr val="tx1"/>
                </a:solidFill>
                <a:latin typeface="Traditional Arabic" panose="02020603050405020304" pitchFamily="18" charset="-78"/>
                <a:cs typeface="Traditional Arabic" panose="02020603050405020304" pitchFamily="18" charset="-78"/>
              </a:rPr>
              <a:t>o,o-dimethyl –o-3,5,6-trichloro-2-pyridyl phosphorothioate</a:t>
            </a:r>
            <a:r>
              <a:rPr lang="en-US" altLang="ar-EG" sz="2800" b="1">
                <a:solidFill>
                  <a:schemeClr val="tx1"/>
                </a:solidFill>
                <a:latin typeface="Times New Roman" panose="02020603050405020304" pitchFamily="18" charset="0"/>
                <a:cs typeface="Times New Roman" panose="02020603050405020304" pitchFamily="18" charset="0"/>
              </a:rPr>
              <a:t>                                        </a:t>
            </a:r>
            <a:r>
              <a:rPr lang="ar-EG" altLang="ar-EG" sz="2800" b="1">
                <a:solidFill>
                  <a:schemeClr val="tx1"/>
                </a:solidFill>
                <a:latin typeface="Times New Roman" panose="02020603050405020304" pitchFamily="18" charset="0"/>
                <a:cs typeface="Times New Roman" panose="02020603050405020304" pitchFamily="18" charset="0"/>
              </a:rPr>
              <a:t>     </a:t>
            </a:r>
            <a:r>
              <a:rPr lang="en-US" altLang="ar-EG" sz="2800" b="1">
                <a:solidFill>
                  <a:schemeClr val="tx1"/>
                </a:solidFill>
                <a:latin typeface="Times New Roman" panose="02020603050405020304" pitchFamily="18" charset="0"/>
                <a:cs typeface="Times New Roman" panose="02020603050405020304" pitchFamily="18" charset="0"/>
              </a:rPr>
              <a:t>                            </a:t>
            </a:r>
            <a:endParaRPr lang="ar-SA" altLang="ar-EG" sz="2800" b="1">
              <a:solidFill>
                <a:schemeClr val="tx1"/>
              </a:solidFill>
              <a:latin typeface="Times New Roman" panose="02020603050405020304" pitchFamily="18" charset="0"/>
              <a:cs typeface="Times New Roman" panose="02020603050405020304" pitchFamily="18" charset="0"/>
            </a:endParaRPr>
          </a:p>
          <a:p>
            <a:pPr algn="r" rtl="1" eaLnBrk="1" hangingPunct="1">
              <a:buFont typeface="Wingdings 2" panose="05020102010507070707" pitchFamily="82" charset="2"/>
              <a:buNone/>
            </a:pPr>
            <a:r>
              <a:rPr lang="ar-SA" altLang="ar-EG" sz="2800" b="1">
                <a:solidFill>
                  <a:schemeClr val="tx1"/>
                </a:solidFill>
                <a:latin typeface="Times New Roman" panose="02020603050405020304" pitchFamily="18" charset="0"/>
                <a:cs typeface="Times New Roman" panose="02020603050405020304" pitchFamily="18" charset="0"/>
              </a:rPr>
              <a:t> </a:t>
            </a:r>
            <a:r>
              <a:rPr lang="ar-SA" altLang="ar-EG" sz="2800" b="1">
                <a:solidFill>
                  <a:srgbClr val="0070C0"/>
                </a:solidFill>
                <a:latin typeface="Times New Roman" panose="02020603050405020304" pitchFamily="18" charset="0"/>
                <a:cs typeface="Times New Roman" panose="02020603050405020304" pitchFamily="18" charset="0"/>
              </a:rPr>
              <a:t>الاسم الشائع : </a:t>
            </a:r>
            <a:r>
              <a:rPr lang="ar-SA" altLang="ar-EG" sz="2800" b="1">
                <a:solidFill>
                  <a:schemeClr val="tx1"/>
                </a:solidFill>
                <a:latin typeface="Times New Roman" panose="02020603050405020304" pitchFamily="18" charset="0"/>
                <a:cs typeface="Times New Roman" panose="02020603050405020304" pitchFamily="18" charset="0"/>
              </a:rPr>
              <a:t>كلوربيريفوس-</a:t>
            </a:r>
            <a:r>
              <a:rPr lang="ar-EG" altLang="ar-EG" sz="2800" b="1">
                <a:solidFill>
                  <a:schemeClr val="tx1"/>
                </a:solidFill>
                <a:latin typeface="Times New Roman" panose="02020603050405020304" pitchFamily="18" charset="0"/>
                <a:cs typeface="Times New Roman" panose="02020603050405020304" pitchFamily="18" charset="0"/>
              </a:rPr>
              <a:t> </a:t>
            </a:r>
            <a:r>
              <a:rPr lang="ar-SA" altLang="ar-EG" sz="2800" b="1">
                <a:solidFill>
                  <a:schemeClr val="tx1"/>
                </a:solidFill>
                <a:latin typeface="Times New Roman" panose="02020603050405020304" pitchFamily="18" charset="0"/>
                <a:cs typeface="Times New Roman" panose="02020603050405020304" pitchFamily="18" charset="0"/>
              </a:rPr>
              <a:t>ميثايل</a:t>
            </a:r>
            <a:r>
              <a:rPr lang="en-US" altLang="ar-EG" sz="2800" b="1">
                <a:solidFill>
                  <a:schemeClr val="tx1"/>
                </a:solidFill>
                <a:latin typeface="Times New Roman" panose="02020603050405020304" pitchFamily="18" charset="0"/>
                <a:cs typeface="Times New Roman" panose="02020603050405020304" pitchFamily="18" charset="0"/>
              </a:rPr>
              <a:t>      </a:t>
            </a:r>
            <a:r>
              <a:rPr lang="ar-SA" altLang="ar-EG" sz="2800" b="1">
                <a:solidFill>
                  <a:srgbClr val="7030A0"/>
                </a:solidFill>
                <a:latin typeface="Times New Roman" panose="02020603050405020304" pitchFamily="18" charset="0"/>
                <a:cs typeface="Times New Roman" panose="02020603050405020304" pitchFamily="18" charset="0"/>
              </a:rPr>
              <a:t>الاسم التجاري : </a:t>
            </a:r>
            <a:r>
              <a:rPr lang="ar-SA" altLang="ar-EG" sz="2800" b="1">
                <a:solidFill>
                  <a:schemeClr val="tx1"/>
                </a:solidFill>
                <a:latin typeface="Times New Roman" panose="02020603050405020304" pitchFamily="18" charset="0"/>
                <a:cs typeface="Times New Roman" panose="02020603050405020304" pitchFamily="18" charset="0"/>
              </a:rPr>
              <a:t>ريلدان</a:t>
            </a:r>
            <a:endParaRPr lang="en-US" altLang="ar-EG" sz="2800" b="1">
              <a:solidFill>
                <a:schemeClr val="tx1"/>
              </a:solidFill>
              <a:latin typeface="Times New Roman" panose="02020603050405020304" pitchFamily="18" charset="0"/>
              <a:cs typeface="Times New Roman" panose="02020603050405020304" pitchFamily="18" charset="0"/>
            </a:endParaRPr>
          </a:p>
          <a:p>
            <a:pPr algn="justLow" eaLnBrk="1" hangingPunct="1"/>
            <a:endParaRPr lang="en-US" altLang="ar-EG" sz="1800"/>
          </a:p>
        </p:txBody>
      </p:sp>
      <p:sp>
        <p:nvSpPr>
          <p:cNvPr id="29699" name="Rectangle 5">
            <a:extLst>
              <a:ext uri="{FF2B5EF4-FFF2-40B4-BE49-F238E27FC236}">
                <a16:creationId xmlns:a16="http://schemas.microsoft.com/office/drawing/2014/main" id="{82201A17-3BA2-40BC-8137-5EA95D54CBD7}"/>
              </a:ext>
            </a:extLst>
          </p:cNvPr>
          <p:cNvSpPr>
            <a:spLocks noChangeArrowheads="1"/>
          </p:cNvSpPr>
          <p:nvPr/>
        </p:nvSpPr>
        <p:spPr bwMode="auto">
          <a:xfrm>
            <a:off x="971550" y="188913"/>
            <a:ext cx="66246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a:buFont typeface="Wingdings 2" panose="05020102010507070707" pitchFamily="82" charset="2"/>
              <a:buNone/>
            </a:pPr>
            <a:r>
              <a:rPr lang="ar-EG" altLang="ar-EG" sz="4400" b="1">
                <a:solidFill>
                  <a:srgbClr val="0066CC"/>
                </a:solidFill>
                <a:latin typeface="Arabic Typesetting" panose="03020402040406030203" pitchFamily="66" charset="-78"/>
                <a:cs typeface="Arabic Typesetting" panose="03020402040406030203" pitchFamily="66" charset="-78"/>
              </a:rPr>
              <a:t>ثانياً: تسمية المبيدات</a:t>
            </a:r>
            <a:endParaRPr lang="en-US" altLang="ar-EG" sz="4400" b="1">
              <a:solidFill>
                <a:srgbClr val="0066CC"/>
              </a:solidFill>
              <a:latin typeface="Arabic Typesetting" panose="03020402040406030203" pitchFamily="66" charset="-78"/>
              <a:cs typeface="Arabic Typesetting" panose="03020402040406030203" pitchFamily="66"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4138BB1B-2A20-44CF-AB03-B3986217A7F4}"/>
              </a:ext>
            </a:extLst>
          </p:cNvPr>
          <p:cNvSpPr>
            <a:spLocks noGrp="1" noChangeArrowheads="1"/>
          </p:cNvSpPr>
          <p:nvPr>
            <p:ph idx="1"/>
          </p:nvPr>
        </p:nvSpPr>
        <p:spPr>
          <a:xfrm>
            <a:off x="214313" y="1428750"/>
            <a:ext cx="8786812" cy="4143375"/>
          </a:xfrm>
          <a:ln>
            <a:solidFill>
              <a:schemeClr val="accent1"/>
            </a:solidFill>
            <a:miter lim="800000"/>
            <a:headEnd/>
            <a:tailEnd/>
          </a:ln>
        </p:spPr>
        <p:txBody>
          <a:bodyPr/>
          <a:lstStyle/>
          <a:p>
            <a:pPr algn="r" rtl="1" eaLnBrk="1" hangingPunct="1">
              <a:buFont typeface="Wingdings 2" panose="05020102010507070707" pitchFamily="82" charset="2"/>
              <a:buNone/>
            </a:pPr>
            <a:r>
              <a:rPr lang="ar-EG" altLang="ar-EG" sz="3600" b="1">
                <a:solidFill>
                  <a:schemeClr val="tx1"/>
                </a:solidFill>
                <a:latin typeface="Times New Roman" panose="02020603050405020304" pitchFamily="18" charset="0"/>
                <a:cs typeface="Times New Roman" panose="02020603050405020304" pitchFamily="18" charset="0"/>
              </a:rPr>
              <a:t>وهي الوسيلة التي يستعمل فيها مواد كيماوية تسمي مبيدات</a:t>
            </a:r>
          </a:p>
          <a:p>
            <a:pPr algn="r" rtl="1" eaLnBrk="1" hangingPunct="1">
              <a:buFont typeface="Wingdings 2" panose="05020102010507070707" pitchFamily="82" charset="2"/>
              <a:buNone/>
            </a:pPr>
            <a:r>
              <a:rPr lang="ar-EG" altLang="ar-EG" sz="3600" b="1">
                <a:solidFill>
                  <a:srgbClr val="FF0000"/>
                </a:solidFill>
                <a:latin typeface="Times New Roman" panose="02020603050405020304" pitchFamily="18" charset="0"/>
                <a:cs typeface="Times New Roman" panose="02020603050405020304" pitchFamily="18" charset="0"/>
              </a:rPr>
              <a:t>** مزايا المبيدات</a:t>
            </a:r>
            <a:endParaRPr lang="en-US" altLang="ar-EG" sz="3600" b="1">
              <a:solidFill>
                <a:srgbClr val="FF0000"/>
              </a:solidFill>
              <a:latin typeface="Times New Roman" panose="02020603050405020304" pitchFamily="18" charset="0"/>
              <a:cs typeface="Times New Roman" panose="02020603050405020304" pitchFamily="18" charset="0"/>
            </a:endParaRPr>
          </a:p>
          <a:p>
            <a:pPr algn="r" rtl="1" eaLnBrk="1" hangingPunct="1">
              <a:buFont typeface="Wingdings 2" panose="05020102010507070707" pitchFamily="82" charset="2"/>
              <a:buNone/>
            </a:pPr>
            <a:r>
              <a:rPr lang="ar-EG" altLang="ar-EG" sz="3600" b="1">
                <a:solidFill>
                  <a:schemeClr val="tx1"/>
                </a:solidFill>
                <a:latin typeface="Times New Roman" panose="02020603050405020304" pitchFamily="18" charset="0"/>
                <a:cs typeface="Times New Roman" panose="02020603050405020304" pitchFamily="18" charset="0"/>
              </a:rPr>
              <a:t>1- أسرع طرق المكافحة فعالية في حل مشكلة الإصابة</a:t>
            </a:r>
          </a:p>
          <a:p>
            <a:pPr algn="r" rtl="1" eaLnBrk="1" hangingPunct="1">
              <a:buFont typeface="Wingdings 2" panose="05020102010507070707" pitchFamily="82" charset="2"/>
              <a:buNone/>
            </a:pPr>
            <a:r>
              <a:rPr lang="ar-EG" altLang="ar-EG" sz="3600" b="1">
                <a:solidFill>
                  <a:schemeClr val="tx1"/>
                </a:solidFill>
                <a:latin typeface="Times New Roman" panose="02020603050405020304" pitchFamily="18" charset="0"/>
                <a:cs typeface="Times New Roman" panose="02020603050405020304" pitchFamily="18" charset="0"/>
              </a:rPr>
              <a:t>2- نتائجها محسوسة وملموسة</a:t>
            </a:r>
          </a:p>
          <a:p>
            <a:pPr algn="r" rtl="1" eaLnBrk="1" hangingPunct="1">
              <a:buFont typeface="Wingdings 2" panose="05020102010507070707" pitchFamily="82" charset="2"/>
              <a:buNone/>
            </a:pPr>
            <a:r>
              <a:rPr lang="ar-EG" altLang="ar-EG" sz="3600" b="1">
                <a:solidFill>
                  <a:schemeClr val="tx1"/>
                </a:solidFill>
                <a:latin typeface="Times New Roman" panose="02020603050405020304" pitchFamily="18" charset="0"/>
                <a:cs typeface="Times New Roman" panose="02020603050405020304" pitchFamily="18" charset="0"/>
              </a:rPr>
              <a:t>3- يستطيع المبيد الواحد مكافحة عدة آفات في وقت واحد</a:t>
            </a:r>
          </a:p>
          <a:p>
            <a:pPr algn="r" rtl="1" eaLnBrk="1" hangingPunct="1">
              <a:buFont typeface="Wingdings 2" panose="05020102010507070707" pitchFamily="82" charset="2"/>
              <a:buNone/>
            </a:pPr>
            <a:r>
              <a:rPr lang="ar-EG" altLang="ar-EG" sz="3600" b="1">
                <a:solidFill>
                  <a:schemeClr val="tx1"/>
                </a:solidFill>
                <a:latin typeface="Times New Roman" panose="02020603050405020304" pitchFamily="18" charset="0"/>
                <a:cs typeface="Times New Roman" panose="02020603050405020304" pitchFamily="18" charset="0"/>
              </a:rPr>
              <a:t>4- سهولة الاستعمال والتطبيق</a:t>
            </a:r>
            <a:endParaRPr lang="en-US" altLang="ar-EG" sz="3600" b="1">
              <a:solidFill>
                <a:schemeClr val="tx1"/>
              </a:solidFill>
              <a:latin typeface="Times New Roman" panose="02020603050405020304" pitchFamily="18" charset="0"/>
              <a:cs typeface="Times New Roman" panose="02020603050405020304" pitchFamily="18" charset="0"/>
            </a:endParaRPr>
          </a:p>
        </p:txBody>
      </p:sp>
      <p:sp>
        <p:nvSpPr>
          <p:cNvPr id="12291" name="Rectangle 2">
            <a:extLst>
              <a:ext uri="{FF2B5EF4-FFF2-40B4-BE49-F238E27FC236}">
                <a16:creationId xmlns:a16="http://schemas.microsoft.com/office/drawing/2014/main" id="{7468FC61-3ED5-4292-BE16-A764F63B2EFE}"/>
              </a:ext>
            </a:extLst>
          </p:cNvPr>
          <p:cNvSpPr>
            <a:spLocks noChangeArrowheads="1"/>
          </p:cNvSpPr>
          <p:nvPr/>
        </p:nvSpPr>
        <p:spPr bwMode="auto">
          <a:xfrm>
            <a:off x="1457325" y="428625"/>
            <a:ext cx="6813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eaLnBrk="1" hangingPunct="1">
              <a:spcBef>
                <a:spcPct val="0"/>
              </a:spcBef>
              <a:buClrTx/>
              <a:buSzTx/>
              <a:buFont typeface="Wingdings 2" panose="05020102010507070707" pitchFamily="82" charset="2"/>
              <a:buNone/>
            </a:pPr>
            <a:r>
              <a:rPr lang="ar-EG" altLang="ar-EG" b="1">
                <a:solidFill>
                  <a:srgbClr val="AD1F1F"/>
                </a:solidFill>
                <a:latin typeface="Times New Roman" panose="02020603050405020304" pitchFamily="18" charset="0"/>
                <a:cs typeface="Times New Roman" panose="02020603050405020304" pitchFamily="18" charset="0"/>
              </a:rPr>
              <a:t>خامساً: المكافحة الكيماوية </a:t>
            </a:r>
            <a:r>
              <a:rPr lang="en-US" altLang="ar-EG" b="1">
                <a:solidFill>
                  <a:srgbClr val="AD1F1F"/>
                </a:solidFill>
                <a:latin typeface="Times New Roman" panose="02020603050405020304" pitchFamily="18" charset="0"/>
                <a:cs typeface="Times New Roman" panose="02020603050405020304" pitchFamily="18" charset="0"/>
              </a:rPr>
              <a:t>Chemical Control</a:t>
            </a:r>
            <a:endParaRPr lang="ar-EG" altLang="ar-EG" b="1">
              <a:solidFill>
                <a:srgbClr val="AD1F1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F9822D1F-E382-4120-8009-420652418A1C}"/>
              </a:ext>
            </a:extLst>
          </p:cNvPr>
          <p:cNvSpPr>
            <a:spLocks noGrp="1" noChangeArrowheads="1"/>
          </p:cNvSpPr>
          <p:nvPr>
            <p:ph type="body" idx="1"/>
          </p:nvPr>
        </p:nvSpPr>
        <p:spPr>
          <a:xfrm>
            <a:off x="214313" y="1357313"/>
            <a:ext cx="8715375" cy="5143500"/>
          </a:xfrm>
        </p:spPr>
        <p:txBody>
          <a:bodyPr/>
          <a:lstStyle/>
          <a:p>
            <a:pPr algn="just" rtl="1">
              <a:buFont typeface="Wingdings 2" panose="05020102010507070707" pitchFamily="82" charset="2"/>
              <a:buNone/>
            </a:pPr>
            <a:r>
              <a:rPr lang="en-US" altLang="ar-EG" b="1">
                <a:solidFill>
                  <a:schemeClr val="tx1"/>
                </a:solidFill>
                <a:latin typeface="Times New Roman" panose="02020603050405020304" pitchFamily="18" charset="0"/>
                <a:cs typeface="Times New Roman" panose="02020603050405020304" pitchFamily="18" charset="0"/>
              </a:rPr>
              <a:t>    </a:t>
            </a:r>
            <a:r>
              <a:rPr lang="ar-SA" altLang="ar-EG" b="1">
                <a:solidFill>
                  <a:schemeClr val="tx1"/>
                </a:solidFill>
                <a:latin typeface="Traditional Arabic" panose="02020603050405020304" pitchFamily="18" charset="-78"/>
                <a:cs typeface="Traditional Arabic" panose="02020603050405020304" pitchFamily="18" charset="-78"/>
              </a:rPr>
              <a:t>هي خطوة الغرض منها إعداد المبيد في صورة نهائية يمكن استخدامها بطريقة تطبيقية فعالة واقتصادية في مكافحة الآفات.</a:t>
            </a:r>
          </a:p>
          <a:p>
            <a:pPr algn="just" rtl="1">
              <a:buFont typeface="Wingdings 2" panose="05020102010507070707" pitchFamily="82" charset="2"/>
              <a:buNone/>
            </a:pPr>
            <a:r>
              <a:rPr lang="en-US" altLang="ar-EG" b="1">
                <a:solidFill>
                  <a:schemeClr val="tx1"/>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(أو الصورة التي تنتجها الشركات التجارية )</a:t>
            </a:r>
            <a:endParaRPr lang="ar-EG" altLang="ar-EG" b="1">
              <a:solidFill>
                <a:schemeClr val="tx1"/>
              </a:solidFill>
              <a:latin typeface="Traditional Arabic" panose="02020603050405020304" pitchFamily="18" charset="-78"/>
              <a:cs typeface="Traditional Arabic" panose="02020603050405020304" pitchFamily="18" charset="-78"/>
            </a:endParaRPr>
          </a:p>
          <a:p>
            <a:pPr algn="ctr" rtl="1">
              <a:buFont typeface="Wingdings 2" panose="05020102010507070707" pitchFamily="82" charset="2"/>
              <a:buNone/>
            </a:pPr>
            <a:r>
              <a:rPr lang="ar-SA" altLang="ar-EG" sz="4000" b="1">
                <a:solidFill>
                  <a:schemeClr val="hlink"/>
                </a:solidFill>
                <a:latin typeface="Traditional Arabic" panose="02020603050405020304" pitchFamily="18" charset="-78"/>
                <a:cs typeface="Traditional Arabic" panose="02020603050405020304" pitchFamily="18" charset="-78"/>
              </a:rPr>
              <a:t>المبيد = مادة فعالة + مواد مخففة + مواد إضافية</a:t>
            </a:r>
            <a:endParaRPr lang="ar-EG" altLang="ar-EG" sz="4000" b="1">
              <a:solidFill>
                <a:schemeClr val="hlink"/>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endParaRPr lang="ar-SA" altLang="ar-EG" b="1">
              <a:solidFill>
                <a:schemeClr val="hlink"/>
              </a:solidFill>
              <a:latin typeface="Traditional Arabic" panose="02020603050405020304" pitchFamily="18" charset="-78"/>
              <a:cs typeface="Traditional Arabic" panose="02020603050405020304" pitchFamily="18" charset="-78"/>
            </a:endParaRPr>
          </a:p>
          <a:p>
            <a:pPr algn="just" rtl="1">
              <a:buFont typeface="Wingdings 2" panose="05020102010507070707" pitchFamily="82" charset="2"/>
              <a:buNone/>
            </a:pPr>
            <a:r>
              <a:rPr lang="ar-SA" altLang="ar-EG" b="1">
                <a:solidFill>
                  <a:schemeClr val="tx1"/>
                </a:solidFill>
                <a:latin typeface="Traditional Arabic" panose="02020603050405020304" pitchFamily="18" charset="-78"/>
                <a:cs typeface="Traditional Arabic" panose="02020603050405020304" pitchFamily="18" charset="-78"/>
              </a:rPr>
              <a:t>المواد الفعالة نظرا لسميتها العالية تخفف بمواد مخففة (سائلة أو صلبة) تسمي مواد خاملة لأنها ليست ذات أثر إبادي علي الآفة.</a:t>
            </a:r>
          </a:p>
          <a:p>
            <a:pPr algn="justLow" rtl="1">
              <a:buFont typeface="Wingdings 2" panose="05020102010507070707" pitchFamily="82" charset="2"/>
              <a:buNone/>
            </a:pPr>
            <a:r>
              <a:rPr lang="ar-SA" altLang="ar-EG">
                <a:latin typeface="Times New Roman" panose="02020603050405020304" pitchFamily="18" charset="0"/>
                <a:cs typeface="Times New Roman" panose="02020603050405020304" pitchFamily="18" charset="0"/>
              </a:rPr>
              <a:t> </a:t>
            </a:r>
            <a:endParaRPr lang="en-US" altLang="ar-EG">
              <a:latin typeface="Times New Roman" panose="02020603050405020304" pitchFamily="18" charset="0"/>
              <a:cs typeface="Times New Roman" panose="02020603050405020304" pitchFamily="18" charset="0"/>
            </a:endParaRPr>
          </a:p>
        </p:txBody>
      </p:sp>
      <p:sp>
        <p:nvSpPr>
          <p:cNvPr id="30723" name="Rectangle 6">
            <a:extLst>
              <a:ext uri="{FF2B5EF4-FFF2-40B4-BE49-F238E27FC236}">
                <a16:creationId xmlns:a16="http://schemas.microsoft.com/office/drawing/2014/main" id="{93B8812F-7318-4B92-9626-068532294CD4}"/>
              </a:ext>
            </a:extLst>
          </p:cNvPr>
          <p:cNvSpPr>
            <a:spLocks noChangeArrowheads="1"/>
          </p:cNvSpPr>
          <p:nvPr/>
        </p:nvSpPr>
        <p:spPr bwMode="auto">
          <a:xfrm>
            <a:off x="900113" y="260350"/>
            <a:ext cx="698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a:buFont typeface="Wingdings 2" panose="05020102010507070707" pitchFamily="82" charset="2"/>
              <a:buNone/>
            </a:pPr>
            <a:r>
              <a:rPr lang="ar-EG" altLang="ar-EG" b="1">
                <a:solidFill>
                  <a:schemeClr val="tx1"/>
                </a:solidFill>
                <a:latin typeface="Arial" panose="020B0604020202020204" pitchFamily="34" charset="0"/>
              </a:rPr>
              <a:t>ثالثاً: تحضير المبيدات (مستحضرات المبيدات)</a:t>
            </a:r>
            <a:endParaRPr lang="ar-SA" altLang="ar-EG" b="1">
              <a:solidFill>
                <a:schemeClr val="tx1"/>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A890B16-2A79-4C0A-AF4F-15EC1C438FB8}"/>
              </a:ext>
            </a:extLst>
          </p:cNvPr>
          <p:cNvSpPr>
            <a:spLocks noGrp="1" noChangeArrowheads="1"/>
          </p:cNvSpPr>
          <p:nvPr>
            <p:ph type="title"/>
          </p:nvPr>
        </p:nvSpPr>
        <p:spPr/>
        <p:txBody>
          <a:bodyPr/>
          <a:lstStyle/>
          <a:p>
            <a:pPr>
              <a:defRPr/>
            </a:pPr>
            <a:endParaRPr lang="en-US"/>
          </a:p>
        </p:txBody>
      </p:sp>
      <p:sp>
        <p:nvSpPr>
          <p:cNvPr id="31747" name="Rectangle 3">
            <a:extLst>
              <a:ext uri="{FF2B5EF4-FFF2-40B4-BE49-F238E27FC236}">
                <a16:creationId xmlns:a16="http://schemas.microsoft.com/office/drawing/2014/main" id="{257D0348-1F1D-466C-B178-0F6511C4FE96}"/>
              </a:ext>
            </a:extLst>
          </p:cNvPr>
          <p:cNvSpPr>
            <a:spLocks noGrp="1" noChangeArrowheads="1"/>
          </p:cNvSpPr>
          <p:nvPr>
            <p:ph type="body" idx="1"/>
          </p:nvPr>
        </p:nvSpPr>
        <p:spPr>
          <a:xfrm>
            <a:off x="0" y="1916113"/>
            <a:ext cx="9144000" cy="4941887"/>
          </a:xfrm>
        </p:spPr>
        <p:txBody>
          <a:bodyPr/>
          <a:lstStyle/>
          <a:p>
            <a:pPr>
              <a:buFontTx/>
              <a:buNone/>
            </a:pPr>
            <a:endParaRPr lang="en-US" altLang="ar-EG"/>
          </a:p>
          <a:p>
            <a:pPr>
              <a:buFontTx/>
              <a:buNone/>
            </a:pPr>
            <a:endParaRPr lang="en-US" altLang="ar-EG"/>
          </a:p>
          <a:p>
            <a:pPr>
              <a:buFontTx/>
              <a:buNone/>
            </a:pPr>
            <a:endParaRPr lang="en-US" altLang="ar-EG"/>
          </a:p>
          <a:p>
            <a:pPr>
              <a:buFontTx/>
              <a:buNone/>
            </a:pPr>
            <a:endParaRPr lang="en-US" altLang="ar-EG"/>
          </a:p>
          <a:p>
            <a:pPr>
              <a:buFontTx/>
              <a:buNone/>
            </a:pPr>
            <a:endParaRPr lang="en-US" altLang="ar-EG"/>
          </a:p>
          <a:p>
            <a:pPr>
              <a:buFontTx/>
              <a:buNone/>
            </a:pPr>
            <a:endParaRPr lang="en-US" altLang="ar-EG"/>
          </a:p>
        </p:txBody>
      </p:sp>
      <p:sp>
        <p:nvSpPr>
          <p:cNvPr id="81924" name="AutoShape 4">
            <a:extLst>
              <a:ext uri="{FF2B5EF4-FFF2-40B4-BE49-F238E27FC236}">
                <a16:creationId xmlns:a16="http://schemas.microsoft.com/office/drawing/2014/main" id="{BAF66948-4C92-440A-8930-58876B53D611}"/>
              </a:ext>
            </a:extLst>
          </p:cNvPr>
          <p:cNvSpPr>
            <a:spLocks noChangeArrowheads="1"/>
          </p:cNvSpPr>
          <p:nvPr/>
        </p:nvSpPr>
        <p:spPr bwMode="auto">
          <a:xfrm>
            <a:off x="285750" y="333375"/>
            <a:ext cx="8715375" cy="3095625"/>
          </a:xfrm>
          <a:prstGeom prst="downArrowCallout">
            <a:avLst>
              <a:gd name="adj1" fmla="val 74373"/>
              <a:gd name="adj2" fmla="val 74360"/>
              <a:gd name="adj3" fmla="val 16667"/>
              <a:gd name="adj4" fmla="val 66667"/>
            </a:avLst>
          </a:prstGeom>
          <a:solidFill>
            <a:schemeClr val="accent1"/>
          </a:solidFill>
          <a:ln w="9525">
            <a:solidFill>
              <a:schemeClr val="tx1"/>
            </a:solidFill>
            <a:miter lim="800000"/>
            <a:headEnd/>
            <a:tailEnd/>
          </a:ln>
        </p:spPr>
        <p:txBody>
          <a:bodyPr wrap="none" anchor="ctr"/>
          <a:lstStyle/>
          <a:p>
            <a:pPr algn="ctr">
              <a:defRPr/>
            </a:pPr>
            <a:r>
              <a:rPr lang="ar-SA" sz="4800" b="1" dirty="0">
                <a:effectLst>
                  <a:outerShdw blurRad="38100" dist="38100" dir="2700000" algn="tl">
                    <a:srgbClr val="000000"/>
                  </a:outerShdw>
                </a:effectLst>
                <a:latin typeface="Arial" charset="0"/>
                <a:cs typeface="Arial" charset="0"/>
              </a:rPr>
              <a:t>المبيد التجاري يتكون من المكونات الآتية</a:t>
            </a:r>
            <a:endParaRPr lang="en-US" sz="4800" b="1" dirty="0">
              <a:effectLst>
                <a:outerShdw blurRad="38100" dist="38100" dir="2700000" algn="tl">
                  <a:srgbClr val="000000"/>
                </a:outerShdw>
              </a:effectLst>
              <a:latin typeface="Arial" charset="0"/>
              <a:cs typeface="Arial" charset="0"/>
            </a:endParaRPr>
          </a:p>
        </p:txBody>
      </p:sp>
      <p:sp>
        <p:nvSpPr>
          <p:cNvPr id="81925" name="Oval 5">
            <a:extLst>
              <a:ext uri="{FF2B5EF4-FFF2-40B4-BE49-F238E27FC236}">
                <a16:creationId xmlns:a16="http://schemas.microsoft.com/office/drawing/2014/main" id="{6DC9548F-A032-4AA8-9986-3A397DD66F9A}"/>
              </a:ext>
            </a:extLst>
          </p:cNvPr>
          <p:cNvSpPr>
            <a:spLocks noChangeArrowheads="1"/>
          </p:cNvSpPr>
          <p:nvPr/>
        </p:nvSpPr>
        <p:spPr bwMode="auto">
          <a:xfrm>
            <a:off x="6659563" y="4000500"/>
            <a:ext cx="2484437" cy="1989138"/>
          </a:xfrm>
          <a:prstGeom prst="ellipse">
            <a:avLst/>
          </a:prstGeom>
          <a:solidFill>
            <a:srgbClr val="92D050"/>
          </a:solidFill>
          <a:ln w="9525">
            <a:solidFill>
              <a:schemeClr val="tx1"/>
            </a:solidFill>
            <a:round/>
            <a:headEnd/>
            <a:tailEnd/>
          </a:ln>
          <a:effectLst/>
        </p:spPr>
        <p:txBody>
          <a:bodyPr wrap="none" anchor="ctr"/>
          <a:lstStyle/>
          <a:p>
            <a:pPr algn="ctr">
              <a:defRPr/>
            </a:pPr>
            <a:r>
              <a:rPr lang="ar-SA" sz="3600" b="1" dirty="0">
                <a:solidFill>
                  <a:srgbClr val="002060"/>
                </a:solidFill>
                <a:effectLst>
                  <a:outerShdw blurRad="38100" dist="38100" dir="2700000" algn="tl">
                    <a:srgbClr val="000000"/>
                  </a:outerShdw>
                </a:effectLst>
                <a:latin typeface="Arial" charset="0"/>
                <a:cs typeface="Arial" charset="0"/>
              </a:rPr>
              <a:t>المادة الفعالة</a:t>
            </a:r>
            <a:endParaRPr lang="en-US" sz="3600" b="1" dirty="0">
              <a:solidFill>
                <a:srgbClr val="002060"/>
              </a:solidFill>
              <a:effectLst>
                <a:outerShdw blurRad="38100" dist="38100" dir="2700000" algn="tl">
                  <a:srgbClr val="000000"/>
                </a:outerShdw>
              </a:effectLst>
              <a:latin typeface="Arial" charset="0"/>
              <a:cs typeface="Arial" charset="0"/>
            </a:endParaRPr>
          </a:p>
        </p:txBody>
      </p:sp>
      <p:sp>
        <p:nvSpPr>
          <p:cNvPr id="81926" name="Oval 6">
            <a:extLst>
              <a:ext uri="{FF2B5EF4-FFF2-40B4-BE49-F238E27FC236}">
                <a16:creationId xmlns:a16="http://schemas.microsoft.com/office/drawing/2014/main" id="{6AE48BB4-52D0-4245-93FB-CFB8CBC58F05}"/>
              </a:ext>
            </a:extLst>
          </p:cNvPr>
          <p:cNvSpPr>
            <a:spLocks noChangeArrowheads="1"/>
          </p:cNvSpPr>
          <p:nvPr/>
        </p:nvSpPr>
        <p:spPr bwMode="auto">
          <a:xfrm>
            <a:off x="3071813" y="3929063"/>
            <a:ext cx="2952750" cy="1916112"/>
          </a:xfrm>
          <a:prstGeom prst="ellipse">
            <a:avLst/>
          </a:prstGeom>
          <a:solidFill>
            <a:srgbClr val="FFC000"/>
          </a:solidFill>
          <a:ln w="9525">
            <a:solidFill>
              <a:schemeClr val="tx1"/>
            </a:solidFill>
            <a:round/>
            <a:headEnd/>
            <a:tailEnd/>
          </a:ln>
          <a:effectLst/>
        </p:spPr>
        <p:txBody>
          <a:bodyPr wrap="none" anchor="ctr"/>
          <a:lstStyle/>
          <a:p>
            <a:pPr algn="ctr">
              <a:defRPr/>
            </a:pPr>
            <a:r>
              <a:rPr lang="ar-SA" sz="3200" b="1" dirty="0">
                <a:solidFill>
                  <a:srgbClr val="800000"/>
                </a:solidFill>
                <a:effectLst>
                  <a:outerShdw blurRad="38100" dist="38100" dir="2700000" algn="tl">
                    <a:srgbClr val="000000"/>
                  </a:outerShdw>
                </a:effectLst>
                <a:latin typeface="Arial" charset="0"/>
                <a:cs typeface="Arial" charset="0"/>
              </a:rPr>
              <a:t>مواد خاملة مالئة</a:t>
            </a:r>
            <a:endParaRPr lang="en-US" sz="3200" b="1" dirty="0">
              <a:solidFill>
                <a:srgbClr val="800000"/>
              </a:solidFill>
              <a:effectLst>
                <a:outerShdw blurRad="38100" dist="38100" dir="2700000" algn="tl">
                  <a:srgbClr val="000000"/>
                </a:outerShdw>
              </a:effectLst>
              <a:latin typeface="Arial" charset="0"/>
              <a:cs typeface="Arial" charset="0"/>
            </a:endParaRPr>
          </a:p>
        </p:txBody>
      </p:sp>
      <p:sp>
        <p:nvSpPr>
          <p:cNvPr id="81927" name="Oval 7">
            <a:extLst>
              <a:ext uri="{FF2B5EF4-FFF2-40B4-BE49-F238E27FC236}">
                <a16:creationId xmlns:a16="http://schemas.microsoft.com/office/drawing/2014/main" id="{D111F53F-B601-4655-B29D-2C09E1F9CB39}"/>
              </a:ext>
            </a:extLst>
          </p:cNvPr>
          <p:cNvSpPr>
            <a:spLocks noChangeArrowheads="1"/>
          </p:cNvSpPr>
          <p:nvPr/>
        </p:nvSpPr>
        <p:spPr bwMode="auto">
          <a:xfrm>
            <a:off x="0" y="3786188"/>
            <a:ext cx="2735263" cy="2206625"/>
          </a:xfrm>
          <a:prstGeom prst="ellipse">
            <a:avLst/>
          </a:prstGeom>
          <a:solidFill>
            <a:srgbClr val="00B050"/>
          </a:solidFill>
          <a:ln w="9525">
            <a:solidFill>
              <a:schemeClr val="tx1"/>
            </a:solidFill>
            <a:round/>
            <a:headEnd/>
            <a:tailEnd/>
          </a:ln>
          <a:effectLst/>
        </p:spPr>
        <p:txBody>
          <a:bodyPr wrap="none" anchor="ctr"/>
          <a:lstStyle/>
          <a:p>
            <a:pPr algn="ctr">
              <a:defRPr/>
            </a:pPr>
            <a:r>
              <a:rPr lang="ar-SA" sz="3600" b="1" dirty="0">
                <a:effectLst>
                  <a:outerShdw blurRad="38100" dist="38100" dir="2700000" algn="tl">
                    <a:srgbClr val="FFFFFF"/>
                  </a:outerShdw>
                </a:effectLst>
                <a:latin typeface="Arial" charset="0"/>
                <a:cs typeface="Arial" charset="0"/>
              </a:rPr>
              <a:t>مواد إضافية</a:t>
            </a:r>
            <a:endParaRPr lang="en-US" sz="3600" b="1" dirty="0">
              <a:effectLst>
                <a:outerShdw blurRad="38100" dist="38100" dir="2700000" algn="tl">
                  <a:srgbClr val="FFFFFF"/>
                </a:outerShdw>
              </a:effectLst>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31AE3756-2298-4AD8-B486-37A54C82B80D}"/>
              </a:ext>
            </a:extLst>
          </p:cNvPr>
          <p:cNvSpPr>
            <a:spLocks noGrp="1" noChangeArrowheads="1"/>
          </p:cNvSpPr>
          <p:nvPr>
            <p:ph type="body" idx="1"/>
          </p:nvPr>
        </p:nvSpPr>
        <p:spPr>
          <a:xfrm>
            <a:off x="468313" y="1196975"/>
            <a:ext cx="8280400" cy="4446588"/>
          </a:xfrm>
        </p:spPr>
        <p:txBody>
          <a:bodyPr/>
          <a:lstStyle/>
          <a:p>
            <a:pPr algn="just" rtl="1">
              <a:buFontTx/>
              <a:buNone/>
            </a:pPr>
            <a:r>
              <a:rPr lang="ar-EG" altLang="ar-EG" sz="2800" b="1">
                <a:solidFill>
                  <a:srgbClr val="FF0000"/>
                </a:solidFill>
                <a:latin typeface="Traditional Arabic" panose="02020603050405020304" pitchFamily="18" charset="-78"/>
                <a:cs typeface="Traditional Arabic" panose="02020603050405020304" pitchFamily="18" charset="-78"/>
              </a:rPr>
              <a:t>1- </a:t>
            </a:r>
            <a:r>
              <a:rPr lang="ar-SA" altLang="ar-EG" b="1">
                <a:solidFill>
                  <a:srgbClr val="FF0000"/>
                </a:solidFill>
                <a:latin typeface="Traditional Arabic" panose="02020603050405020304" pitchFamily="18" charset="-78"/>
                <a:cs typeface="Traditional Arabic" panose="02020603050405020304" pitchFamily="18" charset="-78"/>
              </a:rPr>
              <a:t>المادة الفعالة </a:t>
            </a:r>
            <a:r>
              <a:rPr lang="en-US" altLang="ar-EG" b="1">
                <a:solidFill>
                  <a:srgbClr val="FF0000"/>
                </a:solidFill>
                <a:latin typeface="Traditional Arabic" panose="02020603050405020304" pitchFamily="18" charset="-78"/>
                <a:cs typeface="Traditional Arabic" panose="02020603050405020304" pitchFamily="18" charset="-78"/>
              </a:rPr>
              <a:t>Active ingredient</a:t>
            </a:r>
            <a:r>
              <a:rPr lang="en-US" altLang="ar-EG" b="1">
                <a:solidFill>
                  <a:srgbClr val="C00000"/>
                </a:solidFill>
                <a:latin typeface="Traditional Arabic" panose="02020603050405020304" pitchFamily="18" charset="-78"/>
                <a:cs typeface="Traditional Arabic" panose="02020603050405020304" pitchFamily="18" charset="-78"/>
              </a:rPr>
              <a:t> </a:t>
            </a:r>
            <a:r>
              <a:rPr lang="ar-SA" altLang="ar-EG" b="1">
                <a:solidFill>
                  <a:srgbClr val="C00000"/>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وتكون بتركيز معين.</a:t>
            </a:r>
            <a:endParaRPr lang="ar-SA" altLang="ar-EG" b="1">
              <a:latin typeface="Traditional Arabic" panose="02020603050405020304" pitchFamily="18" charset="-78"/>
              <a:cs typeface="Traditional Arabic" panose="02020603050405020304" pitchFamily="18" charset="-78"/>
            </a:endParaRPr>
          </a:p>
          <a:p>
            <a:pPr algn="just" rtl="1">
              <a:buFontTx/>
              <a:buNone/>
            </a:pPr>
            <a:r>
              <a:rPr lang="ar-EG" altLang="ar-EG" b="1">
                <a:solidFill>
                  <a:srgbClr val="AD1F1F"/>
                </a:solidFill>
                <a:latin typeface="Traditional Arabic" panose="02020603050405020304" pitchFamily="18" charset="-78"/>
                <a:cs typeface="Traditional Arabic" panose="02020603050405020304" pitchFamily="18" charset="-78"/>
              </a:rPr>
              <a:t>2- </a:t>
            </a:r>
            <a:r>
              <a:rPr lang="ar-SA" altLang="ar-EG" b="1">
                <a:solidFill>
                  <a:srgbClr val="AD1F1F"/>
                </a:solidFill>
                <a:latin typeface="Traditional Arabic" panose="02020603050405020304" pitchFamily="18" charset="-78"/>
                <a:cs typeface="Traditional Arabic" panose="02020603050405020304" pitchFamily="18" charset="-78"/>
              </a:rPr>
              <a:t>مواد خاملة مالئة</a:t>
            </a:r>
            <a:r>
              <a:rPr lang="en-US" altLang="ar-EG" b="1">
                <a:solidFill>
                  <a:srgbClr val="AD1F1F"/>
                </a:solidFill>
                <a:latin typeface="Traditional Arabic" panose="02020603050405020304" pitchFamily="18" charset="-78"/>
                <a:cs typeface="Traditional Arabic" panose="02020603050405020304" pitchFamily="18" charset="-78"/>
              </a:rPr>
              <a:t>Inert ingredient</a:t>
            </a:r>
            <a:r>
              <a:rPr lang="ar-SA" altLang="ar-EG" b="1">
                <a:solidFill>
                  <a:schemeClr val="hlink"/>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مثل بودرة التلك</a:t>
            </a:r>
            <a:r>
              <a:rPr lang="ar-EG" altLang="ar-EG" b="1">
                <a:solidFill>
                  <a:schemeClr val="tx1"/>
                </a:solidFill>
                <a:latin typeface="Traditional Arabic" panose="02020603050405020304" pitchFamily="18" charset="-78"/>
                <a:cs typeface="Traditional Arabic" panose="02020603050405020304" pitchFamily="18" charset="-78"/>
              </a:rPr>
              <a:t>.</a:t>
            </a:r>
            <a:endParaRPr lang="ar-SA" altLang="ar-EG" b="1">
              <a:solidFill>
                <a:schemeClr val="hlink"/>
              </a:solidFill>
              <a:latin typeface="Traditional Arabic" panose="02020603050405020304" pitchFamily="18" charset="-78"/>
              <a:cs typeface="Traditional Arabic" panose="02020603050405020304" pitchFamily="18" charset="-78"/>
            </a:endParaRPr>
          </a:p>
          <a:p>
            <a:pPr algn="just" rtl="1">
              <a:buFontTx/>
              <a:buNone/>
            </a:pPr>
            <a:r>
              <a:rPr lang="ar-EG" altLang="ar-EG" b="1">
                <a:solidFill>
                  <a:srgbClr val="339933"/>
                </a:solidFill>
                <a:latin typeface="Traditional Arabic" panose="02020603050405020304" pitchFamily="18" charset="-78"/>
                <a:cs typeface="Traditional Arabic" panose="02020603050405020304" pitchFamily="18" charset="-78"/>
              </a:rPr>
              <a:t>3- </a:t>
            </a:r>
            <a:r>
              <a:rPr lang="ar-SA" altLang="ar-EG" b="1">
                <a:solidFill>
                  <a:srgbClr val="339933"/>
                </a:solidFill>
                <a:latin typeface="Traditional Arabic" panose="02020603050405020304" pitchFamily="18" charset="-78"/>
                <a:cs typeface="Traditional Arabic" panose="02020603050405020304" pitchFamily="18" charset="-78"/>
              </a:rPr>
              <a:t> مواد إضافية</a:t>
            </a:r>
            <a:r>
              <a:rPr lang="en-US" altLang="ar-EG" b="1">
                <a:solidFill>
                  <a:srgbClr val="339933"/>
                </a:solidFill>
                <a:latin typeface="Traditional Arabic" panose="02020603050405020304" pitchFamily="18" charset="-78"/>
                <a:cs typeface="Traditional Arabic" panose="02020603050405020304" pitchFamily="18" charset="-78"/>
              </a:rPr>
              <a:t>Adjuvant</a:t>
            </a:r>
            <a:r>
              <a:rPr lang="en-US" altLang="ar-EG" b="1">
                <a:latin typeface="Traditional Arabic" panose="02020603050405020304" pitchFamily="18" charset="-78"/>
                <a:cs typeface="Traditional Arabic" panose="02020603050405020304" pitchFamily="18" charset="-78"/>
              </a:rPr>
              <a:t> </a:t>
            </a:r>
            <a:r>
              <a:rPr lang="ar-SA" altLang="ar-EG" b="1">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تضاف لزيادة فعالية المبيد مثل:</a:t>
            </a:r>
            <a:endParaRPr lang="ar-EG" altLang="ar-EG" b="1">
              <a:latin typeface="Traditional Arabic" panose="02020603050405020304" pitchFamily="18" charset="-78"/>
              <a:cs typeface="Traditional Arabic" panose="02020603050405020304" pitchFamily="18" charset="-78"/>
            </a:endParaRPr>
          </a:p>
          <a:p>
            <a:pPr algn="just" rtl="1">
              <a:buFontTx/>
              <a:buNone/>
            </a:pPr>
            <a:r>
              <a:rPr lang="ar-EG" altLang="ar-EG" b="1">
                <a:solidFill>
                  <a:srgbClr val="000099"/>
                </a:solidFill>
                <a:latin typeface="Traditional Arabic" panose="02020603050405020304" pitchFamily="18" charset="-78"/>
                <a:cs typeface="Traditional Arabic" panose="02020603050405020304" pitchFamily="18" charset="-78"/>
              </a:rPr>
              <a:t>أ- </a:t>
            </a:r>
            <a:r>
              <a:rPr lang="ar-SA" altLang="ar-EG" b="1">
                <a:solidFill>
                  <a:srgbClr val="000099"/>
                </a:solidFill>
                <a:latin typeface="Traditional Arabic" panose="02020603050405020304" pitchFamily="18" charset="-78"/>
                <a:cs typeface="Traditional Arabic" panose="02020603050405020304" pitchFamily="18" charset="-78"/>
              </a:rPr>
              <a:t>مواد مبللة وناشرة </a:t>
            </a:r>
            <a:r>
              <a:rPr lang="ar-EG" altLang="ar-EG" b="1">
                <a:solidFill>
                  <a:srgbClr val="000099"/>
                </a:solidFill>
                <a:latin typeface="Traditional Arabic" panose="02020603050405020304" pitchFamily="18" charset="-78"/>
                <a:cs typeface="Traditional Arabic" panose="02020603050405020304" pitchFamily="18" charset="-78"/>
              </a:rPr>
              <a:t> </a:t>
            </a:r>
            <a:r>
              <a:rPr lang="en-US" altLang="ar-EG" b="1">
                <a:solidFill>
                  <a:srgbClr val="000099"/>
                </a:solidFill>
                <a:latin typeface="Traditional Arabic" panose="02020603050405020304" pitchFamily="18" charset="-78"/>
                <a:cs typeface="Traditional Arabic" panose="02020603050405020304" pitchFamily="18" charset="-78"/>
              </a:rPr>
              <a:t>Wetting&amp; Spreading</a:t>
            </a:r>
            <a:r>
              <a:rPr lang="en-US" altLang="ar-EG" b="1">
                <a:solidFill>
                  <a:schemeClr val="hlink"/>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الصابون</a:t>
            </a:r>
          </a:p>
          <a:p>
            <a:pPr algn="just" rtl="1">
              <a:buFontTx/>
              <a:buNone/>
            </a:pPr>
            <a:r>
              <a:rPr lang="ar-EG" altLang="ar-EG" b="1">
                <a:solidFill>
                  <a:schemeClr val="hlink"/>
                </a:solidFill>
                <a:latin typeface="Traditional Arabic" panose="02020603050405020304" pitchFamily="18" charset="-78"/>
                <a:cs typeface="Traditional Arabic" panose="02020603050405020304" pitchFamily="18" charset="-78"/>
              </a:rPr>
              <a:t>ب- </a:t>
            </a:r>
            <a:r>
              <a:rPr lang="ar-SA" altLang="ar-EG" b="1">
                <a:solidFill>
                  <a:schemeClr val="hlink"/>
                </a:solidFill>
                <a:latin typeface="Traditional Arabic" panose="02020603050405020304" pitchFamily="18" charset="-78"/>
                <a:cs typeface="Traditional Arabic" panose="02020603050405020304" pitchFamily="18" charset="-78"/>
              </a:rPr>
              <a:t>مواد مستحلبة </a:t>
            </a:r>
            <a:r>
              <a:rPr lang="en-US" altLang="ar-EG" b="1">
                <a:solidFill>
                  <a:schemeClr val="hlink"/>
                </a:solidFill>
                <a:latin typeface="Traditional Arabic" panose="02020603050405020304" pitchFamily="18" charset="-78"/>
                <a:cs typeface="Traditional Arabic" panose="02020603050405020304" pitchFamily="18" charset="-78"/>
              </a:rPr>
              <a:t>Emulsifiers</a:t>
            </a:r>
            <a:r>
              <a:rPr lang="ar-SA" altLang="ar-EG" b="1">
                <a:solidFill>
                  <a:schemeClr val="hlink"/>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البنتونيت والسيلكا</a:t>
            </a:r>
          </a:p>
          <a:p>
            <a:pPr algn="just" rtl="1">
              <a:buFontTx/>
              <a:buNone/>
            </a:pPr>
            <a:r>
              <a:rPr lang="ar-SA" altLang="ar-EG" b="1">
                <a:solidFill>
                  <a:srgbClr val="8B4153"/>
                </a:solidFill>
                <a:latin typeface="Traditional Arabic" panose="02020603050405020304" pitchFamily="18" charset="-78"/>
                <a:cs typeface="Traditional Arabic" panose="02020603050405020304" pitchFamily="18" charset="-78"/>
              </a:rPr>
              <a:t>ج- مواد لاصقة </a:t>
            </a:r>
            <a:r>
              <a:rPr lang="en-US" altLang="ar-EG" b="1">
                <a:solidFill>
                  <a:srgbClr val="8B4153"/>
                </a:solidFill>
                <a:latin typeface="Traditional Arabic" panose="02020603050405020304" pitchFamily="18" charset="-78"/>
                <a:cs typeface="Traditional Arabic" panose="02020603050405020304" pitchFamily="18" charset="-78"/>
              </a:rPr>
              <a:t>Stickers</a:t>
            </a:r>
            <a:r>
              <a:rPr lang="ar-SA" altLang="ar-EG" b="1">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الغرويات الحافظة</a:t>
            </a:r>
            <a:endParaRPr lang="ar-EG" altLang="ar-EG" b="1">
              <a:solidFill>
                <a:schemeClr val="tx1"/>
              </a:solidFill>
              <a:latin typeface="Traditional Arabic" panose="02020603050405020304" pitchFamily="18" charset="-78"/>
              <a:cs typeface="Traditional Arabic" panose="02020603050405020304" pitchFamily="18" charset="-78"/>
            </a:endParaRPr>
          </a:p>
          <a:p>
            <a:pPr algn="just" rtl="1">
              <a:buFontTx/>
              <a:buNone/>
            </a:pPr>
            <a:endParaRPr lang="ar-EG" altLang="ar-EG" b="1">
              <a:solidFill>
                <a:schemeClr val="tx1"/>
              </a:solidFill>
              <a:latin typeface="Traditional Arabic" panose="02020603050405020304" pitchFamily="18" charset="-78"/>
              <a:cs typeface="Traditional Arabic" panose="02020603050405020304" pitchFamily="18" charset="-78"/>
            </a:endParaRPr>
          </a:p>
        </p:txBody>
      </p:sp>
      <p:sp>
        <p:nvSpPr>
          <p:cNvPr id="32771" name="Rectangle 5">
            <a:extLst>
              <a:ext uri="{FF2B5EF4-FFF2-40B4-BE49-F238E27FC236}">
                <a16:creationId xmlns:a16="http://schemas.microsoft.com/office/drawing/2014/main" id="{7A6D3FE0-FF62-4D28-8619-69D7F9A1178B}"/>
              </a:ext>
            </a:extLst>
          </p:cNvPr>
          <p:cNvSpPr>
            <a:spLocks noChangeArrowheads="1"/>
          </p:cNvSpPr>
          <p:nvPr/>
        </p:nvSpPr>
        <p:spPr bwMode="auto">
          <a:xfrm>
            <a:off x="1619250" y="404813"/>
            <a:ext cx="54737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b="1">
                <a:solidFill>
                  <a:srgbClr val="0066CC"/>
                </a:solidFill>
                <a:latin typeface="Arial" panose="020B0604020202020204" pitchFamily="34" charset="0"/>
              </a:rPr>
              <a:t>مكونات المبيد التجاري</a:t>
            </a:r>
            <a:endParaRPr lang="en-US" altLang="ar-EG" b="1">
              <a:solidFill>
                <a:srgbClr val="0066CC"/>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581B9EA-9DF0-4B90-ACDD-A10DB768F839}"/>
              </a:ext>
            </a:extLst>
          </p:cNvPr>
          <p:cNvSpPr>
            <a:spLocks noGrp="1" noChangeArrowheads="1"/>
          </p:cNvSpPr>
          <p:nvPr>
            <p:ph type="title"/>
          </p:nvPr>
        </p:nvSpPr>
        <p:spPr/>
        <p:txBody>
          <a:bodyPr/>
          <a:lstStyle/>
          <a:p>
            <a:pPr>
              <a:defRPr/>
            </a:pPr>
            <a:endParaRPr lang="en-US"/>
          </a:p>
        </p:txBody>
      </p:sp>
      <p:sp>
        <p:nvSpPr>
          <p:cNvPr id="33795" name="Rectangle 3">
            <a:extLst>
              <a:ext uri="{FF2B5EF4-FFF2-40B4-BE49-F238E27FC236}">
                <a16:creationId xmlns:a16="http://schemas.microsoft.com/office/drawing/2014/main" id="{2CEA5908-8018-40DE-B6CD-723A2CA04030}"/>
              </a:ext>
            </a:extLst>
          </p:cNvPr>
          <p:cNvSpPr>
            <a:spLocks noGrp="1" noChangeArrowheads="1"/>
          </p:cNvSpPr>
          <p:nvPr>
            <p:ph type="body" idx="1"/>
          </p:nvPr>
        </p:nvSpPr>
        <p:spPr>
          <a:xfrm>
            <a:off x="0" y="1600200"/>
            <a:ext cx="9144000" cy="5257800"/>
          </a:xfrm>
          <a:solidFill>
            <a:schemeClr val="bg2"/>
          </a:solidFill>
          <a:ln>
            <a:solidFill>
              <a:schemeClr val="hlink"/>
            </a:solidFill>
            <a:miter lim="800000"/>
            <a:headEnd/>
            <a:tailEnd/>
          </a:ln>
        </p:spPr>
        <p:txBody>
          <a:bodyPr/>
          <a:lstStyle/>
          <a:p>
            <a:endParaRPr lang="ar-EG" altLang="ar-EG"/>
          </a:p>
        </p:txBody>
      </p:sp>
      <p:sp>
        <p:nvSpPr>
          <p:cNvPr id="82948" name="AutoShape 4">
            <a:extLst>
              <a:ext uri="{FF2B5EF4-FFF2-40B4-BE49-F238E27FC236}">
                <a16:creationId xmlns:a16="http://schemas.microsoft.com/office/drawing/2014/main" id="{E0605C1B-0706-4D2C-92AE-6005FC7A744B}"/>
              </a:ext>
            </a:extLst>
          </p:cNvPr>
          <p:cNvSpPr>
            <a:spLocks noChangeArrowheads="1"/>
          </p:cNvSpPr>
          <p:nvPr/>
        </p:nvSpPr>
        <p:spPr bwMode="auto">
          <a:xfrm>
            <a:off x="250825" y="0"/>
            <a:ext cx="8893175" cy="1700213"/>
          </a:xfrm>
          <a:prstGeom prst="horizontalScroll">
            <a:avLst>
              <a:gd name="adj" fmla="val 12500"/>
            </a:avLst>
          </a:prstGeom>
          <a:solidFill>
            <a:schemeClr val="accent1"/>
          </a:solidFill>
          <a:ln w="9525">
            <a:solidFill>
              <a:schemeClr val="tx1"/>
            </a:solidFill>
            <a:round/>
            <a:headEnd/>
            <a:tailEnd/>
          </a:ln>
        </p:spPr>
        <p:txBody>
          <a:bodyPr wrap="none" anchor="ctr"/>
          <a:lstStyle/>
          <a:p>
            <a:pPr algn="ctr">
              <a:defRPr/>
            </a:pPr>
            <a:r>
              <a:rPr lang="ar-SA" sz="4000" b="1">
                <a:solidFill>
                  <a:srgbClr val="000000"/>
                </a:solidFill>
                <a:effectLst>
                  <a:outerShdw blurRad="38100" dist="38100" dir="2700000" algn="tl">
                    <a:srgbClr val="FFFFFF"/>
                  </a:outerShdw>
                </a:effectLst>
                <a:latin typeface="Arial" charset="0"/>
                <a:cs typeface="Arial" charset="0"/>
              </a:rPr>
              <a:t>الأنواع الشائعة من مستحضرات المبيدات</a:t>
            </a:r>
            <a:endParaRPr lang="en-US" sz="4000" b="1">
              <a:solidFill>
                <a:srgbClr val="000000"/>
              </a:solidFill>
              <a:effectLst>
                <a:outerShdw blurRad="38100" dist="38100" dir="2700000" algn="tl">
                  <a:srgbClr val="FFFFFF"/>
                </a:outerShdw>
              </a:effectLst>
              <a:latin typeface="Arial" charset="0"/>
              <a:cs typeface="Arial" charset="0"/>
            </a:endParaRPr>
          </a:p>
        </p:txBody>
      </p:sp>
      <p:sp>
        <p:nvSpPr>
          <p:cNvPr id="82949" name="AutoShape 5">
            <a:extLst>
              <a:ext uri="{FF2B5EF4-FFF2-40B4-BE49-F238E27FC236}">
                <a16:creationId xmlns:a16="http://schemas.microsoft.com/office/drawing/2014/main" id="{83A38D58-4B09-4349-80F4-7B0DCDF18306}"/>
              </a:ext>
            </a:extLst>
          </p:cNvPr>
          <p:cNvSpPr>
            <a:spLocks noChangeArrowheads="1"/>
          </p:cNvSpPr>
          <p:nvPr/>
        </p:nvSpPr>
        <p:spPr bwMode="auto">
          <a:xfrm>
            <a:off x="5715000" y="2786063"/>
            <a:ext cx="3024188" cy="1728787"/>
          </a:xfrm>
          <a:prstGeom prst="star8">
            <a:avLst>
              <a:gd name="adj" fmla="val 38250"/>
            </a:avLst>
          </a:prstGeom>
          <a:blipFill>
            <a:blip r:embed="rId2"/>
            <a:tile tx="0" ty="0" sx="100000" sy="100000" flip="none" algn="tl"/>
          </a:blipFill>
          <a:ln w="9525">
            <a:solidFill>
              <a:schemeClr val="tx1"/>
            </a:solidFill>
            <a:miter lim="800000"/>
            <a:headEnd/>
            <a:tailEnd/>
          </a:ln>
          <a:effectLst/>
        </p:spPr>
        <p:txBody>
          <a:bodyPr wrap="none" anchor="ctr"/>
          <a:lstStyle/>
          <a:p>
            <a:pPr algn="ctr">
              <a:defRPr/>
            </a:pPr>
            <a:r>
              <a:rPr lang="ar-SA" sz="2400" b="1" dirty="0">
                <a:solidFill>
                  <a:srgbClr val="FF0000"/>
                </a:solidFill>
                <a:effectLst>
                  <a:outerShdw blurRad="38100" dist="38100" dir="2700000" algn="tl">
                    <a:srgbClr val="000000"/>
                  </a:outerShdw>
                </a:effectLst>
                <a:latin typeface="Arial" charset="0"/>
                <a:cs typeface="Arial" charset="0"/>
              </a:rPr>
              <a:t>المستحضرات الجافة</a:t>
            </a:r>
            <a:endParaRPr lang="en-US" sz="2400" b="1" dirty="0">
              <a:solidFill>
                <a:srgbClr val="FF0000"/>
              </a:solidFill>
              <a:effectLst>
                <a:outerShdw blurRad="38100" dist="38100" dir="2700000" algn="tl">
                  <a:srgbClr val="000000"/>
                </a:outerShdw>
              </a:effectLst>
              <a:latin typeface="Arial" charset="0"/>
              <a:cs typeface="Arial" charset="0"/>
            </a:endParaRPr>
          </a:p>
        </p:txBody>
      </p:sp>
      <p:sp>
        <p:nvSpPr>
          <p:cNvPr id="82950" name="AutoShape 6">
            <a:extLst>
              <a:ext uri="{FF2B5EF4-FFF2-40B4-BE49-F238E27FC236}">
                <a16:creationId xmlns:a16="http://schemas.microsoft.com/office/drawing/2014/main" id="{2586C809-36E2-4123-A38A-163568EF7857}"/>
              </a:ext>
            </a:extLst>
          </p:cNvPr>
          <p:cNvSpPr>
            <a:spLocks noChangeArrowheads="1"/>
          </p:cNvSpPr>
          <p:nvPr/>
        </p:nvSpPr>
        <p:spPr bwMode="auto">
          <a:xfrm>
            <a:off x="0" y="2781300"/>
            <a:ext cx="3203575" cy="1727200"/>
          </a:xfrm>
          <a:prstGeom prst="star16">
            <a:avLst>
              <a:gd name="adj" fmla="val 37500"/>
            </a:avLst>
          </a:prstGeom>
          <a:blipFill>
            <a:blip r:embed="rId3"/>
            <a:tile tx="0" ty="0" sx="100000" sy="100000" flip="none" algn="tl"/>
          </a:blipFill>
          <a:ln w="9525">
            <a:solidFill>
              <a:schemeClr val="tx1"/>
            </a:solidFill>
            <a:miter lim="800000"/>
            <a:headEnd/>
            <a:tailEnd/>
          </a:ln>
          <a:effectLst/>
        </p:spPr>
        <p:txBody>
          <a:bodyPr wrap="none" anchor="ctr"/>
          <a:lstStyle/>
          <a:p>
            <a:pPr algn="ctr">
              <a:defRPr/>
            </a:pPr>
            <a:r>
              <a:rPr lang="ar-SA" sz="2400" b="1" dirty="0">
                <a:solidFill>
                  <a:srgbClr val="800000"/>
                </a:solidFill>
                <a:effectLst>
                  <a:outerShdw blurRad="38100" dist="38100" dir="2700000" algn="tl">
                    <a:srgbClr val="000000"/>
                  </a:outerShdw>
                </a:effectLst>
                <a:latin typeface="Arial" charset="0"/>
                <a:cs typeface="Arial" charset="0"/>
              </a:rPr>
              <a:t>المستحضرات السائلة</a:t>
            </a:r>
            <a:endParaRPr lang="en-US" sz="2400" b="1" dirty="0">
              <a:solidFill>
                <a:srgbClr val="800000"/>
              </a:solidFill>
              <a:effectLst>
                <a:outerShdw blurRad="38100" dist="38100" dir="2700000" algn="tl">
                  <a:srgbClr val="000000"/>
                </a:outerShdw>
              </a:effectLst>
              <a:latin typeface="Arial" charset="0"/>
              <a:cs typeface="Arial" charset="0"/>
            </a:endParaRPr>
          </a:p>
        </p:txBody>
      </p:sp>
      <p:sp>
        <p:nvSpPr>
          <p:cNvPr id="33799" name="AutoShape 7">
            <a:extLst>
              <a:ext uri="{FF2B5EF4-FFF2-40B4-BE49-F238E27FC236}">
                <a16:creationId xmlns:a16="http://schemas.microsoft.com/office/drawing/2014/main" id="{8B0F2FF6-37C9-42FC-A9FF-523A65CAB17C}"/>
              </a:ext>
            </a:extLst>
          </p:cNvPr>
          <p:cNvSpPr>
            <a:spLocks noChangeArrowheads="1"/>
          </p:cNvSpPr>
          <p:nvPr/>
        </p:nvSpPr>
        <p:spPr bwMode="auto">
          <a:xfrm>
            <a:off x="7812088" y="1628775"/>
            <a:ext cx="733425" cy="1214438"/>
          </a:xfrm>
          <a:prstGeom prst="curvedLeftArrow">
            <a:avLst>
              <a:gd name="adj1" fmla="val 33117"/>
              <a:gd name="adj2" fmla="val 66234"/>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33800" name="AutoShape 8">
            <a:extLst>
              <a:ext uri="{FF2B5EF4-FFF2-40B4-BE49-F238E27FC236}">
                <a16:creationId xmlns:a16="http://schemas.microsoft.com/office/drawing/2014/main" id="{69F65D23-0279-471B-8727-5D78F8DDE6B3}"/>
              </a:ext>
            </a:extLst>
          </p:cNvPr>
          <p:cNvSpPr>
            <a:spLocks noChangeArrowheads="1"/>
          </p:cNvSpPr>
          <p:nvPr/>
        </p:nvSpPr>
        <p:spPr bwMode="auto">
          <a:xfrm>
            <a:off x="611188" y="1628775"/>
            <a:ext cx="733425" cy="1214438"/>
          </a:xfrm>
          <a:prstGeom prst="curvedRightArrow">
            <a:avLst>
              <a:gd name="adj1" fmla="val 33117"/>
              <a:gd name="adj2" fmla="val 66234"/>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82953" name="AutoShape 9">
            <a:extLst>
              <a:ext uri="{FF2B5EF4-FFF2-40B4-BE49-F238E27FC236}">
                <a16:creationId xmlns:a16="http://schemas.microsoft.com/office/drawing/2014/main" id="{92FAFE8C-2788-4DF4-B390-BFBC635B59BE}"/>
              </a:ext>
            </a:extLst>
          </p:cNvPr>
          <p:cNvSpPr>
            <a:spLocks noChangeArrowheads="1"/>
          </p:cNvSpPr>
          <p:nvPr/>
        </p:nvSpPr>
        <p:spPr bwMode="auto">
          <a:xfrm>
            <a:off x="7524750" y="5661025"/>
            <a:ext cx="1619250" cy="1196975"/>
          </a:xfrm>
          <a:prstGeom prst="flowChartAlternateProcess">
            <a:avLst/>
          </a:prstGeom>
          <a:blipFill>
            <a:blip r:embed="rId4"/>
            <a:tile tx="0" ty="0" sx="100000" sy="100000" flip="none" algn="tl"/>
          </a:blipFill>
          <a:ln w="9525">
            <a:solidFill>
              <a:schemeClr val="tx1"/>
            </a:solidFill>
            <a:miter lim="800000"/>
            <a:headEnd/>
            <a:tailEnd/>
          </a:ln>
          <a:effectLst/>
        </p:spPr>
        <p:txBody>
          <a:bodyPr wrap="none" anchor="ctr"/>
          <a:lstStyle/>
          <a:p>
            <a:pPr algn="ctr">
              <a:defRPr/>
            </a:pPr>
            <a:r>
              <a:rPr lang="ar-SA" sz="2400" b="1" dirty="0">
                <a:effectLst>
                  <a:outerShdw blurRad="38100" dist="38100" dir="2700000" algn="tl">
                    <a:srgbClr val="000000"/>
                  </a:outerShdw>
                </a:effectLst>
                <a:latin typeface="Arial" charset="0"/>
                <a:cs typeface="Arial" charset="0"/>
              </a:rPr>
              <a:t>مساحيق التعفير</a:t>
            </a:r>
            <a:endParaRPr lang="en-US" sz="2400" b="1" dirty="0">
              <a:effectLst>
                <a:outerShdw blurRad="38100" dist="38100" dir="2700000" algn="tl">
                  <a:srgbClr val="000000"/>
                </a:outerShdw>
              </a:effectLst>
              <a:latin typeface="Arial" charset="0"/>
              <a:cs typeface="Arial" charset="0"/>
            </a:endParaRPr>
          </a:p>
        </p:txBody>
      </p:sp>
      <p:sp>
        <p:nvSpPr>
          <p:cNvPr id="82954" name="AutoShape 10">
            <a:extLst>
              <a:ext uri="{FF2B5EF4-FFF2-40B4-BE49-F238E27FC236}">
                <a16:creationId xmlns:a16="http://schemas.microsoft.com/office/drawing/2014/main" id="{B6CD8B5E-59C2-4A38-9A68-B4266FB83B13}"/>
              </a:ext>
            </a:extLst>
          </p:cNvPr>
          <p:cNvSpPr>
            <a:spLocks noChangeArrowheads="1"/>
          </p:cNvSpPr>
          <p:nvPr/>
        </p:nvSpPr>
        <p:spPr bwMode="auto">
          <a:xfrm>
            <a:off x="4643438" y="5516563"/>
            <a:ext cx="2303462" cy="1341437"/>
          </a:xfrm>
          <a:prstGeom prst="octagon">
            <a:avLst>
              <a:gd name="adj" fmla="val 29287"/>
            </a:avLst>
          </a:prstGeom>
          <a:blipFill>
            <a:blip r:embed="rId5"/>
            <a:tile tx="0" ty="0" sx="100000" sy="100000" flip="none" algn="tl"/>
          </a:blipFill>
          <a:ln w="9525">
            <a:solidFill>
              <a:schemeClr val="hlink"/>
            </a:solidFill>
            <a:miter lim="800000"/>
            <a:headEnd/>
            <a:tailEnd/>
          </a:ln>
          <a:effectLst/>
        </p:spPr>
        <p:txBody>
          <a:bodyPr wrap="none" anchor="ctr"/>
          <a:lstStyle/>
          <a:p>
            <a:pPr algn="ctr">
              <a:defRPr/>
            </a:pPr>
            <a:r>
              <a:rPr lang="ar-SA" sz="2400" b="1" dirty="0">
                <a:solidFill>
                  <a:srgbClr val="0000FF"/>
                </a:solidFill>
                <a:effectLst>
                  <a:outerShdw blurRad="38100" dist="38100" dir="2700000" algn="tl">
                    <a:srgbClr val="000000"/>
                  </a:outerShdw>
                </a:effectLst>
                <a:latin typeface="Arial" charset="0"/>
                <a:cs typeface="Arial" charset="0"/>
              </a:rPr>
              <a:t>المساحيق القابلة للبلل</a:t>
            </a:r>
            <a:endParaRPr lang="en-US" sz="2400" b="1" dirty="0">
              <a:solidFill>
                <a:srgbClr val="0000FF"/>
              </a:solidFill>
              <a:effectLst>
                <a:outerShdw blurRad="38100" dist="38100" dir="2700000" algn="tl">
                  <a:srgbClr val="000000"/>
                </a:outerShdw>
              </a:effectLst>
              <a:latin typeface="Arial" charset="0"/>
              <a:cs typeface="Arial" charset="0"/>
            </a:endParaRPr>
          </a:p>
        </p:txBody>
      </p:sp>
      <p:sp>
        <p:nvSpPr>
          <p:cNvPr id="82955" name="Oval 11">
            <a:extLst>
              <a:ext uri="{FF2B5EF4-FFF2-40B4-BE49-F238E27FC236}">
                <a16:creationId xmlns:a16="http://schemas.microsoft.com/office/drawing/2014/main" id="{707EA00A-BBDD-4912-9411-9D56BB363C4C}"/>
              </a:ext>
            </a:extLst>
          </p:cNvPr>
          <p:cNvSpPr>
            <a:spLocks noChangeArrowheads="1"/>
          </p:cNvSpPr>
          <p:nvPr/>
        </p:nvSpPr>
        <p:spPr bwMode="auto">
          <a:xfrm>
            <a:off x="2268538" y="5438775"/>
            <a:ext cx="1800225" cy="1419225"/>
          </a:xfrm>
          <a:prstGeom prst="ellipse">
            <a:avLst/>
          </a:prstGeom>
          <a:blipFill>
            <a:blip r:embed="rId6"/>
            <a:tile tx="0" ty="0" sx="100000" sy="100000" flip="none" algn="tl"/>
          </a:blipFill>
          <a:ln w="9525">
            <a:solidFill>
              <a:schemeClr val="tx1"/>
            </a:solidFill>
            <a:round/>
            <a:headEnd/>
            <a:tailEnd/>
          </a:ln>
          <a:effectLst/>
        </p:spPr>
        <p:txBody>
          <a:bodyPr wrap="none" anchor="ctr"/>
          <a:lstStyle/>
          <a:p>
            <a:pPr algn="ctr">
              <a:defRPr/>
            </a:pPr>
            <a:r>
              <a:rPr lang="ar-SA" sz="2400" b="1">
                <a:solidFill>
                  <a:schemeClr val="hlink"/>
                </a:solidFill>
                <a:effectLst>
                  <a:outerShdw blurRad="38100" dist="38100" dir="2700000" algn="tl">
                    <a:srgbClr val="000000"/>
                  </a:outerShdw>
                </a:effectLst>
                <a:latin typeface="Arial" charset="0"/>
                <a:cs typeface="Arial" charset="0"/>
              </a:rPr>
              <a:t>المحببات</a:t>
            </a:r>
            <a:endParaRPr lang="en-US" sz="2400" b="1">
              <a:solidFill>
                <a:schemeClr val="hlink"/>
              </a:solidFill>
              <a:effectLst>
                <a:outerShdw blurRad="38100" dist="38100" dir="2700000" algn="tl">
                  <a:srgbClr val="000000"/>
                </a:outerShdw>
              </a:effectLst>
              <a:latin typeface="Arial" charset="0"/>
              <a:cs typeface="Arial" charset="0"/>
            </a:endParaRPr>
          </a:p>
        </p:txBody>
      </p:sp>
      <p:sp>
        <p:nvSpPr>
          <p:cNvPr id="33804" name="AutoShape 12">
            <a:extLst>
              <a:ext uri="{FF2B5EF4-FFF2-40B4-BE49-F238E27FC236}">
                <a16:creationId xmlns:a16="http://schemas.microsoft.com/office/drawing/2014/main" id="{0A79895C-4FFF-4E9F-88D3-74158B268EC8}"/>
              </a:ext>
            </a:extLst>
          </p:cNvPr>
          <p:cNvSpPr>
            <a:spLocks noChangeArrowheads="1"/>
          </p:cNvSpPr>
          <p:nvPr/>
        </p:nvSpPr>
        <p:spPr bwMode="auto">
          <a:xfrm>
            <a:off x="6858000" y="4643438"/>
            <a:ext cx="485775" cy="976312"/>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82957" name="AutoShape 13">
            <a:extLst>
              <a:ext uri="{FF2B5EF4-FFF2-40B4-BE49-F238E27FC236}">
                <a16:creationId xmlns:a16="http://schemas.microsoft.com/office/drawing/2014/main" id="{46A92144-2AF8-4ED7-960E-E3B0A5F45193}"/>
              </a:ext>
            </a:extLst>
          </p:cNvPr>
          <p:cNvSpPr>
            <a:spLocks noChangeArrowheads="1"/>
          </p:cNvSpPr>
          <p:nvPr/>
        </p:nvSpPr>
        <p:spPr bwMode="auto">
          <a:xfrm>
            <a:off x="0" y="5661025"/>
            <a:ext cx="1619250" cy="1196975"/>
          </a:xfrm>
          <a:prstGeom prst="flowChartProcess">
            <a:avLst/>
          </a:prstGeom>
          <a:blipFill>
            <a:blip r:embed="rId7"/>
            <a:tile tx="0" ty="0" sx="100000" sy="100000" flip="none" algn="tl"/>
          </a:blipFill>
          <a:ln w="9525">
            <a:solidFill>
              <a:schemeClr val="tx1"/>
            </a:solidFill>
            <a:miter lim="800000"/>
            <a:headEnd/>
            <a:tailEnd/>
          </a:ln>
          <a:effectLst/>
        </p:spPr>
        <p:txBody>
          <a:bodyPr wrap="none" anchor="ctr"/>
          <a:lstStyle/>
          <a:p>
            <a:pPr algn="ctr">
              <a:defRPr/>
            </a:pPr>
            <a:r>
              <a:rPr lang="ar-SA" sz="2400" b="1" dirty="0">
                <a:solidFill>
                  <a:srgbClr val="F84426"/>
                </a:solidFill>
                <a:effectLst>
                  <a:outerShdw blurRad="38100" dist="38100" dir="2700000" algn="tl">
                    <a:srgbClr val="000000"/>
                  </a:outerShdw>
                </a:effectLst>
                <a:latin typeface="Arial" charset="0"/>
                <a:cs typeface="Arial" charset="0"/>
              </a:rPr>
              <a:t>الطعوم السامة</a:t>
            </a:r>
            <a:endParaRPr lang="en-US" sz="2400" b="1" dirty="0">
              <a:solidFill>
                <a:srgbClr val="F84426"/>
              </a:solidFill>
              <a:effectLst>
                <a:outerShdw blurRad="38100" dist="38100" dir="2700000" algn="tl">
                  <a:srgbClr val="000000"/>
                </a:outerShdw>
              </a:effectLst>
              <a:latin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A877124E-5021-446F-B4C6-2BA2B7EC5BEA}"/>
              </a:ext>
            </a:extLst>
          </p:cNvPr>
          <p:cNvSpPr>
            <a:spLocks noGrp="1" noChangeArrowheads="1"/>
          </p:cNvSpPr>
          <p:nvPr>
            <p:ph type="body" idx="1"/>
          </p:nvPr>
        </p:nvSpPr>
        <p:spPr>
          <a:xfrm>
            <a:off x="0" y="1196975"/>
            <a:ext cx="9144000" cy="5661025"/>
          </a:xfrm>
        </p:spPr>
        <p:txBody>
          <a:bodyPr/>
          <a:lstStyle/>
          <a:p>
            <a:pPr algn="r" rtl="1">
              <a:buFont typeface="Wingdings 2" panose="05020102010507070707" pitchFamily="82" charset="2"/>
              <a:buNone/>
            </a:pPr>
            <a:r>
              <a:rPr lang="ar-SA" altLang="ar-EG" sz="3600" b="1" u="sng">
                <a:solidFill>
                  <a:srgbClr val="339933"/>
                </a:solidFill>
                <a:latin typeface="Traditional Arabic" panose="02020603050405020304" pitchFamily="18" charset="-78"/>
                <a:cs typeface="Traditional Arabic" panose="02020603050405020304" pitchFamily="18" charset="-78"/>
              </a:rPr>
              <a:t>أولا: المستحضرات الجافة</a:t>
            </a:r>
            <a:r>
              <a:rPr lang="ar-EG" altLang="ar-EG" sz="3600" b="1">
                <a:solidFill>
                  <a:srgbClr val="339933"/>
                </a:solidFill>
                <a:latin typeface="Traditional Arabic" panose="02020603050405020304" pitchFamily="18" charset="-78"/>
                <a:cs typeface="Traditional Arabic" panose="02020603050405020304" pitchFamily="18" charset="-78"/>
              </a:rPr>
              <a:t>:</a:t>
            </a:r>
            <a:r>
              <a:rPr lang="ar-EG" altLang="ar-EG" sz="3600" b="1">
                <a:solidFill>
                  <a:schemeClr val="hlink"/>
                </a:solidFill>
                <a:latin typeface="Traditional Arabic" panose="02020603050405020304" pitchFamily="18" charset="-78"/>
                <a:cs typeface="Traditional Arabic" panose="02020603050405020304" pitchFamily="18" charset="-78"/>
              </a:rPr>
              <a:t>    </a:t>
            </a:r>
            <a:r>
              <a:rPr lang="ar-EG" altLang="ar-EG" sz="3600" b="1">
                <a:solidFill>
                  <a:srgbClr val="000099"/>
                </a:solidFill>
                <a:latin typeface="Traditional Arabic" panose="02020603050405020304" pitchFamily="18" charset="-78"/>
                <a:cs typeface="Traditional Arabic" panose="02020603050405020304" pitchFamily="18" charset="-78"/>
              </a:rPr>
              <a:t>1</a:t>
            </a:r>
            <a:r>
              <a:rPr lang="ar-EG" altLang="ar-EG" sz="3600" b="1">
                <a:solidFill>
                  <a:srgbClr val="0070C0"/>
                </a:solidFill>
                <a:latin typeface="Traditional Arabic" panose="02020603050405020304" pitchFamily="18" charset="-78"/>
                <a:cs typeface="Traditional Arabic" panose="02020603050405020304" pitchFamily="18" charset="-78"/>
              </a:rPr>
              <a:t>- </a:t>
            </a:r>
            <a:r>
              <a:rPr lang="ar-SA" altLang="ar-EG" sz="3600" b="1">
                <a:solidFill>
                  <a:srgbClr val="0070C0"/>
                </a:solidFill>
                <a:latin typeface="Traditional Arabic" panose="02020603050405020304" pitchFamily="18" charset="-78"/>
                <a:cs typeface="Traditional Arabic" panose="02020603050405020304" pitchFamily="18" charset="-78"/>
              </a:rPr>
              <a:t>مساحيق التعفير </a:t>
            </a:r>
            <a:r>
              <a:rPr lang="en-US" altLang="ar-EG" sz="3600" b="1">
                <a:solidFill>
                  <a:srgbClr val="0070C0"/>
                </a:solidFill>
                <a:latin typeface="Traditional Arabic" panose="02020603050405020304" pitchFamily="18" charset="-78"/>
                <a:cs typeface="Traditional Arabic" panose="02020603050405020304" pitchFamily="18" charset="-78"/>
              </a:rPr>
              <a:t>Dusts</a:t>
            </a:r>
            <a:endParaRPr lang="ar-EG" altLang="ar-EG" sz="3600" b="1">
              <a:solidFill>
                <a:srgbClr val="0070C0"/>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SA" altLang="ar-EG" sz="3600" b="1">
                <a:solidFill>
                  <a:srgbClr val="0070C0"/>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وهي محضرة علي أساس الاستعمال المباشر دون تخفيف وتتراوح نسبة المادة الفعالة 1-10% مثال الملاثيون 1% ، الكبريت الزراعي</a:t>
            </a:r>
            <a:endParaRPr lang="ar-SA" altLang="ar-EG" sz="3600" b="1">
              <a:solidFill>
                <a:schemeClr val="tx1"/>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SA" altLang="ar-EG" sz="3600" b="1">
                <a:solidFill>
                  <a:srgbClr val="FF0000"/>
                </a:solidFill>
                <a:latin typeface="Traditional Arabic" panose="02020603050405020304" pitchFamily="18" charset="-78"/>
                <a:cs typeface="Traditional Arabic" panose="02020603050405020304" pitchFamily="18" charset="-78"/>
              </a:rPr>
              <a:t>المميزات</a:t>
            </a:r>
            <a:r>
              <a:rPr lang="ar-SA" altLang="ar-EG" b="1">
                <a:solidFill>
                  <a:schemeClr val="tx1"/>
                </a:solidFill>
                <a:latin typeface="Traditional Arabic" panose="02020603050405020304" pitchFamily="18" charset="-78"/>
                <a:cs typeface="Traditional Arabic" panose="02020603050405020304" pitchFamily="18" charset="-78"/>
              </a:rPr>
              <a:t>1- لا تحتاج لمياه عند التخفيف </a:t>
            </a:r>
            <a:r>
              <a:rPr lang="ar-EG" altLang="ar-EG" b="1">
                <a:solidFill>
                  <a:schemeClr val="tx1"/>
                </a:solidFill>
                <a:latin typeface="Traditional Arabic" panose="02020603050405020304" pitchFamily="18" charset="-78"/>
                <a:cs typeface="Traditional Arabic" panose="02020603050405020304" pitchFamily="18" charset="-78"/>
              </a:rPr>
              <a:t>           2-</a:t>
            </a:r>
            <a:r>
              <a:rPr lang="ar-SA" altLang="ar-EG" b="1">
                <a:solidFill>
                  <a:schemeClr val="tx1"/>
                </a:solidFill>
                <a:latin typeface="Traditional Arabic" panose="02020603050405020304" pitchFamily="18" charset="-78"/>
                <a:cs typeface="Traditional Arabic" panose="02020603050405020304" pitchFamily="18" charset="-78"/>
              </a:rPr>
              <a:t> سهلة التداول والنقل</a:t>
            </a:r>
            <a:endParaRPr lang="ar-EG" altLang="ar-EG" b="1">
              <a:solidFill>
                <a:schemeClr val="tx1"/>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3</a:t>
            </a:r>
            <a:r>
              <a:rPr lang="ar-SA" altLang="ar-EG" b="1">
                <a:solidFill>
                  <a:schemeClr val="tx1"/>
                </a:solidFill>
                <a:latin typeface="Traditional Arabic" panose="02020603050405020304" pitchFamily="18" charset="-78"/>
                <a:cs typeface="Traditional Arabic" panose="02020603050405020304" pitchFamily="18" charset="-78"/>
              </a:rPr>
              <a:t>- آلاتها أسهل وأرخص من آلات الرش الأخرى</a:t>
            </a:r>
            <a:endParaRPr lang="ar-EG" altLang="ar-EG" sz="3600" b="1">
              <a:solidFill>
                <a:schemeClr val="tx1"/>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4-</a:t>
            </a:r>
            <a:r>
              <a:rPr lang="ar-SA" altLang="ar-EG" b="1">
                <a:solidFill>
                  <a:schemeClr val="tx1"/>
                </a:solidFill>
                <a:latin typeface="Traditional Arabic" panose="02020603050405020304" pitchFamily="18" charset="-78"/>
                <a:cs typeface="Traditional Arabic" panose="02020603050405020304" pitchFamily="18" charset="-78"/>
              </a:rPr>
              <a:t> ضرورية في الأماكن التي يندر فيها</a:t>
            </a:r>
            <a:r>
              <a:rPr lang="ar-EG" altLang="ar-EG" b="1">
                <a:solidFill>
                  <a:schemeClr val="tx1"/>
                </a:solidFill>
                <a:latin typeface="Traditional Arabic" panose="02020603050405020304" pitchFamily="18" charset="-78"/>
                <a:cs typeface="Traditional Arabic" panose="02020603050405020304" pitchFamily="18" charset="-78"/>
              </a:rPr>
              <a:t> الماء</a:t>
            </a:r>
          </a:p>
          <a:p>
            <a:pPr algn="r" rtl="1">
              <a:buFont typeface="Wingdings 2" panose="05020102010507070707" pitchFamily="82" charset="2"/>
              <a:buNone/>
            </a:pPr>
            <a:r>
              <a:rPr lang="ar-EG" altLang="ar-EG" sz="3600" b="1">
                <a:solidFill>
                  <a:schemeClr val="hlink"/>
                </a:solidFill>
                <a:latin typeface="Traditional Arabic" panose="02020603050405020304" pitchFamily="18" charset="-78"/>
                <a:cs typeface="Traditional Arabic" panose="02020603050405020304" pitchFamily="18" charset="-78"/>
              </a:rPr>
              <a:t>العيوب</a:t>
            </a:r>
            <a:r>
              <a:rPr lang="ar-EG" altLang="ar-EG" b="1">
                <a:solidFill>
                  <a:schemeClr val="tx1"/>
                </a:solidFill>
                <a:latin typeface="Traditional Arabic" panose="02020603050405020304" pitchFamily="18" charset="-78"/>
                <a:cs typeface="Traditional Arabic" panose="02020603050405020304" pitchFamily="18" charset="-78"/>
              </a:rPr>
              <a:t>: 1- </a:t>
            </a:r>
            <a:r>
              <a:rPr lang="ar-SA" altLang="ar-EG" b="1">
                <a:solidFill>
                  <a:schemeClr val="tx1"/>
                </a:solidFill>
                <a:latin typeface="Traditional Arabic" panose="02020603050405020304" pitchFamily="18" charset="-78"/>
                <a:cs typeface="Traditional Arabic" panose="02020603050405020304" pitchFamily="18" charset="-78"/>
              </a:rPr>
              <a:t>عدم توزيعها بانتظام علي الهدف</a:t>
            </a:r>
            <a:endParaRPr lang="ar-EG" altLang="ar-EG" b="1">
              <a:solidFill>
                <a:schemeClr val="tx1"/>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2 </a:t>
            </a:r>
            <a:r>
              <a:rPr lang="ar-SA" altLang="ar-EG" b="1">
                <a:solidFill>
                  <a:schemeClr val="tx1"/>
                </a:solidFill>
                <a:latin typeface="Traditional Arabic" panose="02020603050405020304" pitchFamily="18" charset="-78"/>
                <a:cs typeface="Traditional Arabic" panose="02020603050405020304" pitchFamily="18" charset="-78"/>
              </a:rPr>
              <a:t>- ان</a:t>
            </a:r>
            <a:r>
              <a:rPr lang="ar-EG" altLang="ar-EG" b="1">
                <a:solidFill>
                  <a:schemeClr val="tx1"/>
                </a:solidFill>
                <a:latin typeface="Traditional Arabic" panose="02020603050405020304" pitchFamily="18" charset="-78"/>
                <a:cs typeface="Traditional Arabic" panose="02020603050405020304" pitchFamily="18" charset="-78"/>
              </a:rPr>
              <a:t>ج</a:t>
            </a:r>
            <a:r>
              <a:rPr lang="ar-SA" altLang="ar-EG" b="1">
                <a:solidFill>
                  <a:schemeClr val="tx1"/>
                </a:solidFill>
                <a:latin typeface="Traditional Arabic" panose="02020603050405020304" pitchFamily="18" charset="-78"/>
                <a:cs typeface="Traditional Arabic" panose="02020603050405020304" pitchFamily="18" charset="-78"/>
              </a:rPr>
              <a:t>رافها بعيدا عن الهدف بسبب الرياح</a:t>
            </a:r>
            <a:endParaRPr lang="ar-EG" altLang="ar-EG" b="1">
              <a:solidFill>
                <a:schemeClr val="tx1"/>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 3- تسبب حساسية للعين والأنف</a:t>
            </a:r>
            <a:endParaRPr lang="en-US" altLang="ar-EG" b="1">
              <a:solidFill>
                <a:schemeClr val="tx1"/>
              </a:solidFill>
              <a:latin typeface="Traditional Arabic" panose="02020603050405020304" pitchFamily="18" charset="-78"/>
              <a:cs typeface="Traditional Arabic" panose="02020603050405020304" pitchFamily="18" charset="-78"/>
            </a:endParaRPr>
          </a:p>
        </p:txBody>
      </p:sp>
      <p:sp>
        <p:nvSpPr>
          <p:cNvPr id="34819" name="Rectangle 5">
            <a:extLst>
              <a:ext uri="{FF2B5EF4-FFF2-40B4-BE49-F238E27FC236}">
                <a16:creationId xmlns:a16="http://schemas.microsoft.com/office/drawing/2014/main" id="{8263D5B1-EE07-4592-AA44-BB64DF047084}"/>
              </a:ext>
            </a:extLst>
          </p:cNvPr>
          <p:cNvSpPr>
            <a:spLocks noChangeArrowheads="1"/>
          </p:cNvSpPr>
          <p:nvPr/>
        </p:nvSpPr>
        <p:spPr bwMode="auto">
          <a:xfrm>
            <a:off x="1403350" y="260350"/>
            <a:ext cx="6121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b="1">
                <a:solidFill>
                  <a:schemeClr val="hlink"/>
                </a:solidFill>
                <a:latin typeface="Arial" panose="020B0604020202020204" pitchFamily="34" charset="0"/>
              </a:rPr>
              <a:t>الأنواع الشائعة من مستحصرات المبيدات</a:t>
            </a:r>
            <a:endParaRPr lang="en-US" altLang="ar-EG" b="1">
              <a:solidFill>
                <a:schemeClr val="hlink"/>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149398DB-09A7-4136-9C13-14258D8FBD70}"/>
              </a:ext>
            </a:extLst>
          </p:cNvPr>
          <p:cNvSpPr>
            <a:spLocks noGrp="1" noChangeArrowheads="1"/>
          </p:cNvSpPr>
          <p:nvPr>
            <p:ph type="body" idx="1"/>
          </p:nvPr>
        </p:nvSpPr>
        <p:spPr>
          <a:xfrm>
            <a:off x="0" y="1052513"/>
            <a:ext cx="9001125" cy="5805487"/>
          </a:xfrm>
        </p:spPr>
        <p:txBody>
          <a:bodyPr/>
          <a:lstStyle/>
          <a:p>
            <a:pPr marL="609600" indent="-609600" algn="just" rtl="1">
              <a:lnSpc>
                <a:spcPct val="90000"/>
              </a:lnSpc>
              <a:buFont typeface="Wingdings 2" panose="05020102010507070707" pitchFamily="82" charset="2"/>
              <a:buNone/>
            </a:pPr>
            <a:r>
              <a:rPr lang="ar-SA" altLang="ar-EG" b="1">
                <a:solidFill>
                  <a:srgbClr val="0070C0"/>
                </a:solidFill>
                <a:latin typeface="Traditional Arabic" panose="02020603050405020304" pitchFamily="18" charset="-78"/>
                <a:cs typeface="Traditional Arabic" panose="02020603050405020304" pitchFamily="18" charset="-78"/>
              </a:rPr>
              <a:t>وهي مساحيق جافة نسبة المادة الفعالة قد تصل إلي 75% وتستعمل رشا بخلطها مع الماء ، وتتكون من المادة الفعالة مضافا إليها المادة الحاملة ومواد مبللة وناشرة .</a:t>
            </a:r>
            <a:r>
              <a:rPr lang="ar-EG" altLang="ar-EG" b="1">
                <a:solidFill>
                  <a:srgbClr val="FF0000"/>
                </a:solidFill>
                <a:latin typeface="Traditional Arabic" panose="02020603050405020304" pitchFamily="18" charset="-78"/>
                <a:cs typeface="Traditional Arabic" panose="02020603050405020304" pitchFamily="18" charset="-78"/>
              </a:rPr>
              <a:t>مثال: مبيد الجيسابرين </a:t>
            </a:r>
            <a:r>
              <a:rPr lang="en-US" altLang="ar-EG" b="1">
                <a:solidFill>
                  <a:srgbClr val="FF0000"/>
                </a:solidFill>
                <a:latin typeface="Traditional Arabic" panose="02020603050405020304" pitchFamily="18" charset="-78"/>
                <a:cs typeface="Traditional Arabic" panose="02020603050405020304" pitchFamily="18" charset="-78"/>
              </a:rPr>
              <a:t>W.P.50%</a:t>
            </a:r>
            <a:endParaRPr lang="ar-SA" altLang="ar-EG" b="1">
              <a:solidFill>
                <a:srgbClr val="FF0000"/>
              </a:solidFill>
              <a:latin typeface="Traditional Arabic" panose="02020603050405020304" pitchFamily="18" charset="-78"/>
              <a:cs typeface="Traditional Arabic" panose="02020603050405020304" pitchFamily="18" charset="-78"/>
            </a:endParaRPr>
          </a:p>
          <a:p>
            <a:pPr marL="609600" indent="-609600" algn="r" rtl="1">
              <a:lnSpc>
                <a:spcPct val="90000"/>
              </a:lnSpc>
              <a:buFont typeface="Wingdings 2" panose="05020102010507070707" pitchFamily="82" charset="2"/>
              <a:buNone/>
            </a:pPr>
            <a:r>
              <a:rPr lang="ar-SA" altLang="ar-EG" b="1">
                <a:solidFill>
                  <a:srgbClr val="339933"/>
                </a:solidFill>
                <a:latin typeface="Traditional Arabic" panose="02020603050405020304" pitchFamily="18" charset="-78"/>
                <a:cs typeface="Traditional Arabic" panose="02020603050405020304" pitchFamily="18" charset="-78"/>
              </a:rPr>
              <a:t>المميزات</a:t>
            </a:r>
            <a:r>
              <a:rPr lang="ar-EG" altLang="ar-EG" b="1">
                <a:solidFill>
                  <a:srgbClr val="339933"/>
                </a:solidFill>
                <a:latin typeface="Traditional Arabic" panose="02020603050405020304" pitchFamily="18" charset="-78"/>
                <a:cs typeface="Traditional Arabic" panose="02020603050405020304" pitchFamily="18" charset="-78"/>
              </a:rPr>
              <a:t>:</a:t>
            </a:r>
            <a:r>
              <a:rPr lang="ar-SA" altLang="ar-EG" b="1">
                <a:solidFill>
                  <a:schemeClr val="tx1"/>
                </a:solidFill>
                <a:latin typeface="Traditional Arabic" panose="02020603050405020304" pitchFamily="18" charset="-78"/>
                <a:cs typeface="Traditional Arabic" panose="02020603050405020304" pitchFamily="18" charset="-78"/>
              </a:rPr>
              <a:t>1</a:t>
            </a:r>
            <a:r>
              <a:rPr lang="ar-EG" altLang="ar-EG" b="1">
                <a:solidFill>
                  <a:srgbClr val="0070C0"/>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-يمكن استخدامها مع معظم آلات </a:t>
            </a:r>
            <a:r>
              <a:rPr lang="ar-EG" altLang="ar-EG" b="1">
                <a:solidFill>
                  <a:schemeClr val="tx1"/>
                </a:solidFill>
                <a:latin typeface="Traditional Arabic" panose="02020603050405020304" pitchFamily="18" charset="-78"/>
                <a:cs typeface="Traditional Arabic" panose="02020603050405020304" pitchFamily="18" charset="-78"/>
              </a:rPr>
              <a:t>الرش</a:t>
            </a:r>
          </a:p>
          <a:p>
            <a:pPr marL="609600" indent="-609600" algn="r" rtl="1">
              <a:lnSpc>
                <a:spcPct val="90000"/>
              </a:lnSpc>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2</a:t>
            </a:r>
            <a:r>
              <a:rPr lang="ar-SA" altLang="ar-EG" b="1">
                <a:solidFill>
                  <a:schemeClr val="tx1"/>
                </a:solidFill>
                <a:latin typeface="Traditional Arabic" panose="02020603050405020304" pitchFamily="18" charset="-78"/>
                <a:cs typeface="Traditional Arabic" panose="02020603050405020304" pitchFamily="18" charset="-78"/>
              </a:rPr>
              <a:t>- أقل سمية نباتية من المركزات القابلة </a:t>
            </a:r>
            <a:r>
              <a:rPr lang="ar-EG" altLang="ar-EG" b="1">
                <a:solidFill>
                  <a:schemeClr val="tx1"/>
                </a:solidFill>
                <a:latin typeface="Traditional Arabic" panose="02020603050405020304" pitchFamily="18" charset="-78"/>
                <a:cs typeface="Traditional Arabic" panose="02020603050405020304" pitchFamily="18" charset="-78"/>
              </a:rPr>
              <a:t>للاستحلاب</a:t>
            </a:r>
          </a:p>
          <a:p>
            <a:pPr marL="609600" indent="-609600" algn="r" rtl="1">
              <a:lnSpc>
                <a:spcPct val="90000"/>
              </a:lnSpc>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3- </a:t>
            </a:r>
            <a:r>
              <a:rPr lang="ar-SA" altLang="ar-EG" b="1">
                <a:solidFill>
                  <a:schemeClr val="tx1"/>
                </a:solidFill>
                <a:latin typeface="Traditional Arabic" panose="02020603050405020304" pitchFamily="18" charset="-78"/>
                <a:cs typeface="Traditional Arabic" panose="02020603050405020304" pitchFamily="18" charset="-78"/>
              </a:rPr>
              <a:t>أقل قابلية للامتصاص عبر الجلد من المركزات</a:t>
            </a:r>
            <a:r>
              <a:rPr lang="ar-EG" altLang="ar-EG" b="1">
                <a:solidFill>
                  <a:schemeClr val="tx1"/>
                </a:solidFill>
                <a:latin typeface="Traditional Arabic" panose="02020603050405020304" pitchFamily="18" charset="-78"/>
                <a:cs typeface="Traditional Arabic" panose="02020603050405020304" pitchFamily="18" charset="-78"/>
              </a:rPr>
              <a:t> القابلة للاستحلاب </a:t>
            </a:r>
          </a:p>
          <a:p>
            <a:pPr marL="609600" indent="-609600" algn="r" rtl="1">
              <a:lnSpc>
                <a:spcPct val="90000"/>
              </a:lnSpc>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4- </a:t>
            </a:r>
            <a:r>
              <a:rPr lang="ar-SA" altLang="ar-EG" b="1">
                <a:solidFill>
                  <a:schemeClr val="tx1"/>
                </a:solidFill>
                <a:latin typeface="Traditional Arabic" panose="02020603050405020304" pitchFamily="18" charset="-78"/>
                <a:cs typeface="Traditional Arabic" panose="02020603050405020304" pitchFamily="18" charset="-78"/>
              </a:rPr>
              <a:t> سهلة التداول والنقل</a:t>
            </a:r>
            <a:r>
              <a:rPr lang="ar-EG" altLang="ar-EG" b="1">
                <a:solidFill>
                  <a:schemeClr val="tx1"/>
                </a:solidFill>
                <a:latin typeface="Traditional Arabic" panose="02020603050405020304" pitchFamily="18" charset="-78"/>
                <a:cs typeface="Traditional Arabic" panose="02020603050405020304" pitchFamily="18" charset="-78"/>
              </a:rPr>
              <a:t> والتخزين</a:t>
            </a:r>
          </a:p>
          <a:p>
            <a:pPr marL="609600" indent="-609600" algn="r" rtl="1">
              <a:lnSpc>
                <a:spcPct val="90000"/>
              </a:lnSpc>
              <a:buFont typeface="Wingdings 2" panose="05020102010507070707" pitchFamily="82" charset="2"/>
              <a:buNone/>
            </a:pPr>
            <a:r>
              <a:rPr lang="ar-EG" altLang="ar-EG" b="1">
                <a:solidFill>
                  <a:srgbClr val="FF0000"/>
                </a:solidFill>
                <a:latin typeface="Traditional Arabic" panose="02020603050405020304" pitchFamily="18" charset="-78"/>
                <a:cs typeface="Traditional Arabic" panose="02020603050405020304" pitchFamily="18" charset="-78"/>
              </a:rPr>
              <a:t>العيوب:</a:t>
            </a:r>
            <a:r>
              <a:rPr lang="ar-EG" altLang="ar-EG" b="1">
                <a:solidFill>
                  <a:srgbClr val="0070C0"/>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1-</a:t>
            </a:r>
            <a:r>
              <a:rPr lang="ar-EG" altLang="ar-EG" b="1">
                <a:solidFill>
                  <a:schemeClr val="tx1"/>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تحتاج إلي رج مستمر لوعاء الرش حتى لا ترسب </a:t>
            </a:r>
            <a:endParaRPr lang="ar-EG" altLang="ar-EG" b="1">
              <a:solidFill>
                <a:schemeClr val="tx1"/>
              </a:solidFill>
              <a:latin typeface="Traditional Arabic" panose="02020603050405020304" pitchFamily="18" charset="-78"/>
              <a:cs typeface="Traditional Arabic" panose="02020603050405020304" pitchFamily="18" charset="-78"/>
            </a:endParaRPr>
          </a:p>
          <a:p>
            <a:pPr marL="609600" indent="-609600" algn="r" rtl="1">
              <a:lnSpc>
                <a:spcPct val="90000"/>
              </a:lnSpc>
              <a:buFont typeface="Wingdings 2" panose="05020102010507070707" pitchFamily="82" charset="2"/>
              <a:buNone/>
            </a:pPr>
            <a:r>
              <a:rPr lang="ar-SA" altLang="ar-EG" b="1">
                <a:solidFill>
                  <a:schemeClr val="tx1"/>
                </a:solidFill>
                <a:latin typeface="Traditional Arabic" panose="02020603050405020304" pitchFamily="18" charset="-78"/>
                <a:cs typeface="Traditional Arabic" panose="02020603050405020304" pitchFamily="18" charset="-78"/>
              </a:rPr>
              <a:t>2</a:t>
            </a:r>
            <a:r>
              <a:rPr lang="ar-EG" altLang="ar-EG" b="1">
                <a:solidFill>
                  <a:schemeClr val="tx1"/>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a:t>
            </a:r>
            <a:r>
              <a:rPr lang="ar-EG" altLang="ar-EG" b="1">
                <a:solidFill>
                  <a:schemeClr val="tx1"/>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تحدث تآكل للبشابير والمضخات</a:t>
            </a:r>
            <a:endParaRPr lang="ar-EG" altLang="ar-EG" b="1">
              <a:solidFill>
                <a:schemeClr val="tx1"/>
              </a:solidFill>
              <a:latin typeface="Traditional Arabic" panose="02020603050405020304" pitchFamily="18" charset="-78"/>
              <a:cs typeface="Traditional Arabic" panose="02020603050405020304" pitchFamily="18" charset="-78"/>
            </a:endParaRPr>
          </a:p>
          <a:p>
            <a:pPr marL="609600" indent="-609600" algn="r" rtl="1">
              <a:lnSpc>
                <a:spcPct val="90000"/>
              </a:lnSpc>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3</a:t>
            </a:r>
            <a:r>
              <a:rPr lang="ar-SA" altLang="ar-EG" b="1">
                <a:solidFill>
                  <a:schemeClr val="tx1"/>
                </a:solidFill>
                <a:latin typeface="Traditional Arabic" panose="02020603050405020304" pitchFamily="18" charset="-78"/>
                <a:cs typeface="Traditional Arabic" panose="02020603050405020304" pitchFamily="18" charset="-78"/>
              </a:rPr>
              <a:t>-</a:t>
            </a:r>
            <a:r>
              <a:rPr lang="ar-EG" altLang="ar-EG" b="1">
                <a:solidFill>
                  <a:schemeClr val="tx1"/>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تؤدي إلي انسداد الفلاتر والبشابير</a:t>
            </a:r>
            <a:endParaRPr lang="ar-EG" altLang="ar-EG" b="1">
              <a:solidFill>
                <a:schemeClr val="tx1"/>
              </a:solidFill>
              <a:latin typeface="Traditional Arabic" panose="02020603050405020304" pitchFamily="18" charset="-78"/>
              <a:cs typeface="Traditional Arabic" panose="02020603050405020304" pitchFamily="18" charset="-78"/>
            </a:endParaRPr>
          </a:p>
          <a:p>
            <a:pPr marL="609600" indent="-609600" algn="r" rtl="1">
              <a:lnSpc>
                <a:spcPct val="90000"/>
              </a:lnSpc>
              <a:buFont typeface="Wingdings 2" panose="05020102010507070707" pitchFamily="82" charset="2"/>
              <a:buNone/>
            </a:pPr>
            <a:r>
              <a:rPr lang="ar-SA" altLang="ar-EG" b="1">
                <a:solidFill>
                  <a:schemeClr val="tx1"/>
                </a:solidFill>
                <a:latin typeface="Traditional Arabic" panose="02020603050405020304" pitchFamily="18" charset="-78"/>
                <a:cs typeface="Traditional Arabic" panose="02020603050405020304" pitchFamily="18" charset="-78"/>
              </a:rPr>
              <a:t>4- يحتاج القائم بالرش إلي ملابس خاصة للوقاية</a:t>
            </a:r>
            <a:r>
              <a:rPr lang="ar-EG" altLang="ar-EG" b="1">
                <a:solidFill>
                  <a:schemeClr val="tx1"/>
                </a:solidFill>
                <a:latin typeface="Times New Roman" panose="02020603050405020304" pitchFamily="18" charset="0"/>
                <a:cs typeface="Times New Roman" panose="02020603050405020304" pitchFamily="18" charset="0"/>
              </a:rPr>
              <a:t> </a:t>
            </a:r>
            <a:endParaRPr lang="en-US" altLang="ar-EG" b="1">
              <a:solidFill>
                <a:schemeClr val="tx1"/>
              </a:solidFill>
              <a:latin typeface="Times New Roman" panose="02020603050405020304" pitchFamily="18" charset="0"/>
              <a:cs typeface="Times New Roman" panose="02020603050405020304" pitchFamily="18" charset="0"/>
            </a:endParaRPr>
          </a:p>
        </p:txBody>
      </p:sp>
      <p:sp>
        <p:nvSpPr>
          <p:cNvPr id="35843" name="Rectangle 5">
            <a:extLst>
              <a:ext uri="{FF2B5EF4-FFF2-40B4-BE49-F238E27FC236}">
                <a16:creationId xmlns:a16="http://schemas.microsoft.com/office/drawing/2014/main" id="{35BC9B3B-B402-4423-9386-FEF40A441832}"/>
              </a:ext>
            </a:extLst>
          </p:cNvPr>
          <p:cNvSpPr>
            <a:spLocks noChangeArrowheads="1"/>
          </p:cNvSpPr>
          <p:nvPr/>
        </p:nvSpPr>
        <p:spPr bwMode="auto">
          <a:xfrm>
            <a:off x="755650" y="260350"/>
            <a:ext cx="74898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en-US" altLang="ar-EG" sz="2800" b="1">
                <a:solidFill>
                  <a:schemeClr val="tx1"/>
                </a:solidFill>
                <a:latin typeface="Arial" panose="020B0604020202020204" pitchFamily="34" charset="0"/>
              </a:rPr>
              <a:t>Wettable Powder (W.P.) </a:t>
            </a:r>
            <a:r>
              <a:rPr lang="ar-EG" altLang="ar-EG" sz="2800" b="1">
                <a:solidFill>
                  <a:schemeClr val="tx1"/>
                </a:solidFill>
                <a:latin typeface="Arial" panose="020B0604020202020204" pitchFamily="34" charset="0"/>
              </a:rPr>
              <a:t>المساحيق القابلة للبلل</a:t>
            </a:r>
            <a:endParaRPr lang="en-US" altLang="ar-EG" sz="2800" b="1">
              <a:solidFill>
                <a:schemeClr val="tx1"/>
              </a:solidFill>
              <a:latin typeface="Arial" panose="020B0604020202020204" pitchFamily="34" charset="0"/>
            </a:endParaRPr>
          </a:p>
          <a:p>
            <a:pPr algn="ctr" rtl="1" eaLnBrk="1" hangingPunct="1">
              <a:spcBef>
                <a:spcPct val="0"/>
              </a:spcBef>
              <a:buClrTx/>
              <a:buSzTx/>
              <a:buFontTx/>
              <a:buNone/>
            </a:pPr>
            <a:endParaRPr lang="en-US" altLang="ar-EG" sz="1800" b="1">
              <a:solidFill>
                <a:schemeClr val="tx1"/>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1DE81A8C-22BF-4386-838C-9BA0A3A386E5}"/>
              </a:ext>
            </a:extLst>
          </p:cNvPr>
          <p:cNvSpPr>
            <a:spLocks noGrp="1" noChangeArrowheads="1"/>
          </p:cNvSpPr>
          <p:nvPr>
            <p:ph type="body" idx="1"/>
          </p:nvPr>
        </p:nvSpPr>
        <p:spPr>
          <a:xfrm>
            <a:off x="0" y="1285875"/>
            <a:ext cx="9144000" cy="5572125"/>
          </a:xfrm>
        </p:spPr>
        <p:txBody>
          <a:bodyPr/>
          <a:lstStyle/>
          <a:p>
            <a:pPr algn="just" rtl="1">
              <a:lnSpc>
                <a:spcPct val="80000"/>
              </a:lnSpc>
              <a:buFont typeface="Wingdings 2" panose="05020102010507070707" pitchFamily="82" charset="2"/>
              <a:buNone/>
            </a:pPr>
            <a:r>
              <a:rPr lang="ar-EG" altLang="ar-EG" sz="2800" b="1">
                <a:solidFill>
                  <a:srgbClr val="0070C0"/>
                </a:solidFill>
                <a:latin typeface="Times New Roman" panose="02020603050405020304" pitchFamily="18" charset="0"/>
                <a:cs typeface="Times New Roman" panose="02020603050405020304" pitchFamily="18" charset="0"/>
              </a:rPr>
              <a:t>    </a:t>
            </a:r>
            <a:r>
              <a:rPr lang="ar-SA" altLang="ar-EG" sz="2800" b="1">
                <a:solidFill>
                  <a:srgbClr val="0070C0"/>
                </a:solidFill>
                <a:latin typeface="Traditional Arabic" panose="02020603050405020304" pitchFamily="18" charset="-78"/>
                <a:cs typeface="Traditional Arabic" panose="02020603050405020304" pitchFamily="18" charset="-78"/>
              </a:rPr>
              <a:t>وهي مساحيق جافة تتميز بكبر حجم حبيباتها (4-80 مش) نسبة المادة الفعالة تتراوح من 1-25% محملة علي مادة حاملة وتستخدم دون تخفيف ويكثر استخدامها في معاملة التربة لمكافحة النيماتودا </a:t>
            </a:r>
            <a:r>
              <a:rPr lang="ar-EG" altLang="ar-EG" sz="2800" b="1">
                <a:solidFill>
                  <a:srgbClr val="0070C0"/>
                </a:solidFill>
                <a:latin typeface="Traditional Arabic" panose="02020603050405020304" pitchFamily="18" charset="-78"/>
                <a:cs typeface="Traditional Arabic" panose="02020603050405020304" pitchFamily="18" charset="-78"/>
              </a:rPr>
              <a:t> </a:t>
            </a:r>
            <a:r>
              <a:rPr lang="ar-EG" altLang="ar-EG" sz="2800" b="1">
                <a:solidFill>
                  <a:srgbClr val="FF0000"/>
                </a:solidFill>
                <a:latin typeface="Traditional Arabic" panose="02020603050405020304" pitchFamily="18" charset="-78"/>
                <a:cs typeface="Traditional Arabic" panose="02020603050405020304" pitchFamily="18" charset="-78"/>
              </a:rPr>
              <a:t>مثال: فيوردان محبب</a:t>
            </a:r>
            <a:endParaRPr lang="ar-SA" altLang="ar-EG" sz="2800" b="1">
              <a:solidFill>
                <a:srgbClr val="FF0000"/>
              </a:solidFill>
              <a:latin typeface="Traditional Arabic" panose="02020603050405020304" pitchFamily="18" charset="-78"/>
              <a:cs typeface="Traditional Arabic" panose="02020603050405020304" pitchFamily="18" charset="-78"/>
            </a:endParaRPr>
          </a:p>
          <a:p>
            <a:pPr algn="r" rtl="1">
              <a:lnSpc>
                <a:spcPct val="80000"/>
              </a:lnSpc>
              <a:buFont typeface="Wingdings 2" panose="05020102010507070707" pitchFamily="82" charset="2"/>
              <a:buNone/>
            </a:pPr>
            <a:r>
              <a:rPr lang="ar-SA" altLang="ar-EG" sz="2800" b="1">
                <a:solidFill>
                  <a:srgbClr val="339933"/>
                </a:solidFill>
                <a:latin typeface="Traditional Arabic" panose="02020603050405020304" pitchFamily="18" charset="-78"/>
                <a:cs typeface="Traditional Arabic" panose="02020603050405020304" pitchFamily="18" charset="-78"/>
              </a:rPr>
              <a:t>المميزات</a:t>
            </a:r>
            <a:r>
              <a:rPr lang="ar-EG" altLang="ar-EG" sz="2800" b="1">
                <a:solidFill>
                  <a:srgbClr val="339933"/>
                </a:solidFill>
                <a:latin typeface="Traditional Arabic" panose="02020603050405020304" pitchFamily="18" charset="-78"/>
                <a:cs typeface="Traditional Arabic" panose="02020603050405020304" pitchFamily="18" charset="-78"/>
              </a:rPr>
              <a:t>:</a:t>
            </a:r>
          </a:p>
          <a:p>
            <a:pPr algn="r" rtl="1">
              <a:lnSpc>
                <a:spcPct val="80000"/>
              </a:lnSpc>
              <a:buFont typeface="Wingdings 2" panose="05020102010507070707" pitchFamily="82" charset="2"/>
              <a:buNone/>
            </a:pPr>
            <a:r>
              <a:rPr lang="ar-SA" altLang="ar-EG" sz="2800" b="1">
                <a:solidFill>
                  <a:schemeClr val="tx1"/>
                </a:solidFill>
                <a:latin typeface="Traditional Arabic" panose="02020603050405020304" pitchFamily="18" charset="-78"/>
                <a:cs typeface="Traditional Arabic" panose="02020603050405020304" pitchFamily="18" charset="-78"/>
              </a:rPr>
              <a:t>1- جاهزة للاستخدام دون خلط وعدم احتياجها للمياه في</a:t>
            </a:r>
            <a:r>
              <a:rPr lang="ar-EG" altLang="ar-EG" sz="2800" b="1">
                <a:solidFill>
                  <a:schemeClr val="tx1"/>
                </a:solidFill>
                <a:latin typeface="Traditional Arabic" panose="02020603050405020304" pitchFamily="18" charset="-78"/>
                <a:cs typeface="Traditional Arabic" panose="02020603050405020304" pitchFamily="18" charset="-78"/>
              </a:rPr>
              <a:t> التخفيف</a:t>
            </a:r>
          </a:p>
          <a:p>
            <a:pPr algn="r" rtl="1">
              <a:lnSpc>
                <a:spcPct val="80000"/>
              </a:lnSpc>
              <a:buFont typeface="Wingdings 2" panose="05020102010507070707" pitchFamily="82" charset="2"/>
              <a:buNone/>
            </a:pPr>
            <a:r>
              <a:rPr lang="ar-EG" altLang="ar-EG" sz="2800" b="1">
                <a:solidFill>
                  <a:schemeClr val="tx1"/>
                </a:solidFill>
                <a:latin typeface="Traditional Arabic" panose="02020603050405020304" pitchFamily="18" charset="-78"/>
                <a:cs typeface="Traditional Arabic" panose="02020603050405020304" pitchFamily="18" charset="-78"/>
              </a:rPr>
              <a:t>2</a:t>
            </a:r>
            <a:r>
              <a:rPr lang="ar-SA" altLang="ar-EG" sz="2800" b="1">
                <a:solidFill>
                  <a:schemeClr val="tx1"/>
                </a:solidFill>
                <a:latin typeface="Traditional Arabic" panose="02020603050405020304" pitchFamily="18" charset="-78"/>
                <a:cs typeface="Traditional Arabic" panose="02020603050405020304" pitchFamily="18" charset="-78"/>
              </a:rPr>
              <a:t>-غياب الفقد بالرياح كما في التعفير </a:t>
            </a:r>
            <a:endParaRPr lang="ar-EG" altLang="ar-EG" sz="2800" b="1">
              <a:solidFill>
                <a:schemeClr val="tx1"/>
              </a:solidFill>
              <a:latin typeface="Traditional Arabic" panose="02020603050405020304" pitchFamily="18" charset="-78"/>
              <a:cs typeface="Traditional Arabic" panose="02020603050405020304" pitchFamily="18" charset="-78"/>
            </a:endParaRPr>
          </a:p>
          <a:p>
            <a:pPr algn="r" rtl="1">
              <a:lnSpc>
                <a:spcPct val="80000"/>
              </a:lnSpc>
              <a:buFont typeface="Wingdings 2" panose="05020102010507070707" pitchFamily="82" charset="2"/>
              <a:buNone/>
            </a:pPr>
            <a:r>
              <a:rPr lang="ar-EG" altLang="ar-EG" sz="2800" b="1">
                <a:solidFill>
                  <a:schemeClr val="tx1"/>
                </a:solidFill>
                <a:latin typeface="Traditional Arabic" panose="02020603050405020304" pitchFamily="18" charset="-78"/>
                <a:cs typeface="Traditional Arabic" panose="02020603050405020304" pitchFamily="18" charset="-78"/>
              </a:rPr>
              <a:t>3- التحكم </a:t>
            </a:r>
            <a:r>
              <a:rPr lang="ar-SA" altLang="ar-EG" sz="2800" b="1">
                <a:solidFill>
                  <a:schemeClr val="tx1"/>
                </a:solidFill>
                <a:latin typeface="Traditional Arabic" panose="02020603050405020304" pitchFamily="18" charset="-78"/>
                <a:cs typeface="Traditional Arabic" panose="02020603050405020304" pitchFamily="18" charset="-78"/>
              </a:rPr>
              <a:t>في معدل انطلاق المبيد من المحببات</a:t>
            </a:r>
            <a:endParaRPr lang="ar-EG" altLang="ar-EG" sz="2800" b="1">
              <a:solidFill>
                <a:schemeClr val="tx1"/>
              </a:solidFill>
              <a:latin typeface="Traditional Arabic" panose="02020603050405020304" pitchFamily="18" charset="-78"/>
              <a:cs typeface="Traditional Arabic" panose="02020603050405020304" pitchFamily="18" charset="-78"/>
            </a:endParaRPr>
          </a:p>
          <a:p>
            <a:pPr algn="r" rtl="1">
              <a:lnSpc>
                <a:spcPct val="80000"/>
              </a:lnSpc>
              <a:buFont typeface="Wingdings 2" panose="05020102010507070707" pitchFamily="82" charset="2"/>
              <a:buNone/>
            </a:pPr>
            <a:r>
              <a:rPr lang="ar-EG" altLang="ar-EG" sz="2800" b="1">
                <a:solidFill>
                  <a:schemeClr val="tx1"/>
                </a:solidFill>
                <a:latin typeface="Traditional Arabic" panose="02020603050405020304" pitchFamily="18" charset="-78"/>
                <a:cs typeface="Traditional Arabic" panose="02020603050405020304" pitchFamily="18" charset="-78"/>
              </a:rPr>
              <a:t>4</a:t>
            </a:r>
            <a:r>
              <a:rPr lang="ar-SA" altLang="ar-EG" sz="2800" b="1">
                <a:solidFill>
                  <a:schemeClr val="tx1"/>
                </a:solidFill>
                <a:latin typeface="Traditional Arabic" panose="02020603050405020304" pitchFamily="18" charset="-78"/>
                <a:cs typeface="Traditional Arabic" panose="02020603050405020304" pitchFamily="18" charset="-78"/>
              </a:rPr>
              <a:t>-عدم الإضرار بنحل العسل</a:t>
            </a:r>
            <a:r>
              <a:rPr lang="ar-EG" altLang="ar-EG" sz="2800" b="1">
                <a:solidFill>
                  <a:schemeClr val="tx1"/>
                </a:solidFill>
                <a:latin typeface="Traditional Arabic" panose="02020603050405020304" pitchFamily="18" charset="-78"/>
                <a:cs typeface="Traditional Arabic" panose="02020603050405020304" pitchFamily="18" charset="-78"/>
              </a:rPr>
              <a:t> </a:t>
            </a:r>
          </a:p>
          <a:p>
            <a:pPr algn="r" rtl="1">
              <a:lnSpc>
                <a:spcPct val="80000"/>
              </a:lnSpc>
              <a:buFont typeface="Wingdings 2" panose="05020102010507070707" pitchFamily="82" charset="2"/>
              <a:buNone/>
            </a:pPr>
            <a:r>
              <a:rPr lang="ar-EG" altLang="ar-EG" sz="2800" b="1">
                <a:solidFill>
                  <a:schemeClr val="hlink"/>
                </a:solidFill>
                <a:latin typeface="Traditional Arabic" panose="02020603050405020304" pitchFamily="18" charset="-78"/>
                <a:cs typeface="Traditional Arabic" panose="02020603050405020304" pitchFamily="18" charset="-78"/>
              </a:rPr>
              <a:t>** العيوب:</a:t>
            </a:r>
            <a:r>
              <a:rPr lang="ar-EG" altLang="ar-EG" sz="2800" b="1">
                <a:latin typeface="Traditional Arabic" panose="02020603050405020304" pitchFamily="18" charset="-78"/>
                <a:cs typeface="Traditional Arabic" panose="02020603050405020304" pitchFamily="18" charset="-78"/>
              </a:rPr>
              <a:t> </a:t>
            </a:r>
          </a:p>
          <a:p>
            <a:pPr algn="r" rtl="1">
              <a:lnSpc>
                <a:spcPct val="80000"/>
              </a:lnSpc>
              <a:buFont typeface="Wingdings 2" panose="05020102010507070707" pitchFamily="82" charset="2"/>
              <a:buNone/>
            </a:pPr>
            <a:r>
              <a:rPr lang="ar-EG" altLang="ar-EG" sz="2800" b="1">
                <a:solidFill>
                  <a:schemeClr val="tx1"/>
                </a:solidFill>
                <a:latin typeface="Traditional Arabic" panose="02020603050405020304" pitchFamily="18" charset="-78"/>
                <a:cs typeface="Traditional Arabic" panose="02020603050405020304" pitchFamily="18" charset="-78"/>
              </a:rPr>
              <a:t>1- </a:t>
            </a:r>
            <a:r>
              <a:rPr lang="ar-SA" altLang="ar-EG" sz="2800" b="1">
                <a:solidFill>
                  <a:schemeClr val="tx1"/>
                </a:solidFill>
                <a:latin typeface="Traditional Arabic" panose="02020603050405020304" pitchFamily="18" charset="-78"/>
                <a:cs typeface="Traditional Arabic" panose="02020603050405020304" pitchFamily="18" charset="-78"/>
              </a:rPr>
              <a:t>يقتصر استخدامها  علي معاملة التربة ونادرا النبات </a:t>
            </a:r>
            <a:endParaRPr lang="ar-EG" altLang="ar-EG" sz="2800" b="1">
              <a:solidFill>
                <a:schemeClr val="tx1"/>
              </a:solidFill>
              <a:latin typeface="Traditional Arabic" panose="02020603050405020304" pitchFamily="18" charset="-78"/>
              <a:cs typeface="Traditional Arabic" panose="02020603050405020304" pitchFamily="18" charset="-78"/>
            </a:endParaRPr>
          </a:p>
          <a:p>
            <a:pPr algn="r" rtl="1">
              <a:lnSpc>
                <a:spcPct val="80000"/>
              </a:lnSpc>
              <a:buFont typeface="Wingdings 2" panose="05020102010507070707" pitchFamily="82" charset="2"/>
              <a:buNone/>
            </a:pPr>
            <a:r>
              <a:rPr lang="ar-EG" altLang="ar-EG" sz="2800" b="1">
                <a:solidFill>
                  <a:schemeClr val="tx1"/>
                </a:solidFill>
                <a:latin typeface="Traditional Arabic" panose="02020603050405020304" pitchFamily="18" charset="-78"/>
                <a:cs typeface="Traditional Arabic" panose="02020603050405020304" pitchFamily="18" charset="-78"/>
              </a:rPr>
              <a:t>2- لا تلتصق بالأوراق أو الأجزاء البعيدة عن مستواها</a:t>
            </a:r>
          </a:p>
          <a:p>
            <a:pPr algn="r" rtl="1">
              <a:lnSpc>
                <a:spcPct val="80000"/>
              </a:lnSpc>
              <a:buFont typeface="Wingdings 2" panose="05020102010507070707" pitchFamily="82" charset="2"/>
              <a:buNone/>
            </a:pPr>
            <a:r>
              <a:rPr lang="ar-EG" altLang="ar-EG" sz="2800" b="1">
                <a:solidFill>
                  <a:schemeClr val="tx1"/>
                </a:solidFill>
                <a:latin typeface="Traditional Arabic" panose="02020603050405020304" pitchFamily="18" charset="-78"/>
                <a:cs typeface="Traditional Arabic" panose="02020603050405020304" pitchFamily="18" charset="-78"/>
              </a:rPr>
              <a:t>3- يصعب توزيعها بانتظام</a:t>
            </a:r>
          </a:p>
          <a:p>
            <a:pPr algn="r" rtl="1">
              <a:lnSpc>
                <a:spcPct val="80000"/>
              </a:lnSpc>
              <a:buFont typeface="Wingdings 2" panose="05020102010507070707" pitchFamily="82" charset="2"/>
              <a:buNone/>
            </a:pPr>
            <a:r>
              <a:rPr lang="ar-EG" altLang="ar-EG" sz="2800" b="1">
                <a:solidFill>
                  <a:schemeClr val="tx1"/>
                </a:solidFill>
                <a:latin typeface="Traditional Arabic" panose="02020603050405020304" pitchFamily="18" charset="-78"/>
                <a:cs typeface="Traditional Arabic" panose="02020603050405020304" pitchFamily="18" charset="-78"/>
              </a:rPr>
              <a:t>4- خطر علي الإنسان من محاليل الرش ومساحيق التعفير</a:t>
            </a:r>
            <a:endParaRPr lang="en-US" altLang="ar-EG" sz="2800" b="1">
              <a:solidFill>
                <a:schemeClr val="tx1"/>
              </a:solidFill>
              <a:latin typeface="Traditional Arabic" panose="02020603050405020304" pitchFamily="18" charset="-78"/>
              <a:cs typeface="Traditional Arabic" panose="02020603050405020304" pitchFamily="18" charset="-78"/>
            </a:endParaRPr>
          </a:p>
        </p:txBody>
      </p:sp>
      <p:sp>
        <p:nvSpPr>
          <p:cNvPr id="36867" name="Rectangle 5">
            <a:extLst>
              <a:ext uri="{FF2B5EF4-FFF2-40B4-BE49-F238E27FC236}">
                <a16:creationId xmlns:a16="http://schemas.microsoft.com/office/drawing/2014/main" id="{5F07AB12-A56F-4EDA-90E2-4542FE18DD29}"/>
              </a:ext>
            </a:extLst>
          </p:cNvPr>
          <p:cNvSpPr>
            <a:spLocks noChangeArrowheads="1"/>
          </p:cNvSpPr>
          <p:nvPr/>
        </p:nvSpPr>
        <p:spPr bwMode="auto">
          <a:xfrm>
            <a:off x="1979613" y="404813"/>
            <a:ext cx="53292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a:lnSpc>
                <a:spcPct val="90000"/>
              </a:lnSpc>
              <a:buFontTx/>
              <a:buNone/>
            </a:pPr>
            <a:r>
              <a:rPr lang="ar-EG" altLang="ar-EG" sz="3600" b="1">
                <a:solidFill>
                  <a:schemeClr val="tx1"/>
                </a:solidFill>
                <a:latin typeface="Arial" panose="020B0604020202020204" pitchFamily="34" charset="0"/>
              </a:rPr>
              <a:t>3- المحببات </a:t>
            </a:r>
            <a:r>
              <a:rPr lang="en-US" altLang="ar-EG" sz="3600" b="1">
                <a:solidFill>
                  <a:schemeClr val="tx1"/>
                </a:solidFill>
                <a:latin typeface="Arial" panose="020B0604020202020204" pitchFamily="34" charset="0"/>
              </a:rPr>
              <a:t>Granules</a:t>
            </a:r>
            <a:endParaRPr lang="ar-EG" altLang="ar-EG" sz="3600" b="1">
              <a:solidFill>
                <a:schemeClr val="tx1"/>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CB9B6A73-42E1-43A5-80B4-B1094B7FF39A}"/>
              </a:ext>
            </a:extLst>
          </p:cNvPr>
          <p:cNvSpPr>
            <a:spLocks noGrp="1" noChangeArrowheads="1"/>
          </p:cNvSpPr>
          <p:nvPr>
            <p:ph type="body" idx="1"/>
          </p:nvPr>
        </p:nvSpPr>
        <p:spPr>
          <a:xfrm>
            <a:off x="214313" y="1052513"/>
            <a:ext cx="8786812" cy="5184775"/>
          </a:xfrm>
        </p:spPr>
        <p:txBody>
          <a:bodyPr/>
          <a:lstStyle/>
          <a:p>
            <a:pPr marL="609600" indent="-609600" algn="just" rtl="1">
              <a:buFont typeface="Wingdings 2" panose="05020102010507070707" pitchFamily="82" charset="2"/>
              <a:buNone/>
            </a:pPr>
            <a:r>
              <a:rPr lang="ar-SA" altLang="ar-EG" sz="2800" b="1">
                <a:solidFill>
                  <a:srgbClr val="0070C0"/>
                </a:solidFill>
                <a:latin typeface="Traditional Arabic" panose="02020603050405020304" pitchFamily="18" charset="-78"/>
                <a:cs typeface="Traditional Arabic" panose="02020603050405020304" pitchFamily="18" charset="-78"/>
              </a:rPr>
              <a:t>مادة فعالة تخلط بالغذاء والمواد الجاذبة الأخرى، وقد يباع الطعم مخلوطا جاهزا أو يتم تحضيره وتركيز المادة الفعالة أقل من 5%</a:t>
            </a:r>
            <a:endParaRPr lang="ar-EG" altLang="ar-EG" sz="2800" b="1">
              <a:solidFill>
                <a:srgbClr val="0070C0"/>
              </a:solidFill>
              <a:latin typeface="Traditional Arabic" panose="02020603050405020304" pitchFamily="18" charset="-78"/>
              <a:cs typeface="Traditional Arabic" panose="02020603050405020304" pitchFamily="18" charset="-78"/>
            </a:endParaRPr>
          </a:p>
          <a:p>
            <a:pPr marL="609600" indent="-609600" algn="just" rtl="1">
              <a:buFont typeface="Wingdings 2" panose="05020102010507070707" pitchFamily="82" charset="2"/>
              <a:buNone/>
            </a:pPr>
            <a:endParaRPr lang="ar-EG" altLang="ar-EG" sz="2800" b="1">
              <a:solidFill>
                <a:srgbClr val="0070C0"/>
              </a:solidFill>
              <a:latin typeface="Traditional Arabic" panose="02020603050405020304" pitchFamily="18" charset="-78"/>
              <a:cs typeface="Traditional Arabic" panose="02020603050405020304" pitchFamily="18" charset="-78"/>
            </a:endParaRPr>
          </a:p>
          <a:p>
            <a:pPr marL="609600" indent="-609600" algn="r" rtl="1">
              <a:buFont typeface="Wingdings 2" panose="05020102010507070707" pitchFamily="82" charset="2"/>
              <a:buNone/>
            </a:pPr>
            <a:r>
              <a:rPr lang="ar-SA" altLang="ar-EG" b="1">
                <a:solidFill>
                  <a:srgbClr val="339933"/>
                </a:solidFill>
                <a:latin typeface="Traditional Arabic" panose="02020603050405020304" pitchFamily="18" charset="-78"/>
                <a:cs typeface="Traditional Arabic" panose="02020603050405020304" pitchFamily="18" charset="-78"/>
              </a:rPr>
              <a:t>المميزات1</a:t>
            </a:r>
            <a:r>
              <a:rPr lang="ar-SA" altLang="ar-EG" b="1">
                <a:solidFill>
                  <a:schemeClr val="tx1"/>
                </a:solidFill>
                <a:latin typeface="Traditional Arabic" panose="02020603050405020304" pitchFamily="18" charset="-78"/>
                <a:cs typeface="Traditional Arabic" panose="02020603050405020304" pitchFamily="18" charset="-78"/>
              </a:rPr>
              <a:t>- تكون جاهزة للاستخدام</a:t>
            </a:r>
            <a:endParaRPr lang="ar-EG" altLang="ar-EG" b="1">
              <a:solidFill>
                <a:schemeClr val="tx1"/>
              </a:solidFill>
              <a:latin typeface="Traditional Arabic" panose="02020603050405020304" pitchFamily="18" charset="-78"/>
              <a:cs typeface="Traditional Arabic" panose="02020603050405020304" pitchFamily="18" charset="-78"/>
            </a:endParaRPr>
          </a:p>
          <a:p>
            <a:pPr marL="609600" indent="-609600" algn="r" rtl="1">
              <a:buFont typeface="Wingdings 2" panose="05020102010507070707" pitchFamily="82" charset="2"/>
              <a:buNone/>
            </a:pPr>
            <a:r>
              <a:rPr lang="ar-SA" altLang="ar-EG" b="1">
                <a:solidFill>
                  <a:schemeClr val="tx1"/>
                </a:solidFill>
                <a:latin typeface="Traditional Arabic" panose="02020603050405020304" pitchFamily="18" charset="-78"/>
                <a:cs typeface="Traditional Arabic" panose="02020603050405020304" pitchFamily="18" charset="-78"/>
              </a:rPr>
              <a:t> </a:t>
            </a:r>
            <a:r>
              <a:rPr lang="ar-EG" altLang="ar-EG" b="1">
                <a:solidFill>
                  <a:schemeClr val="tx1"/>
                </a:solidFill>
                <a:latin typeface="Traditional Arabic" panose="02020603050405020304" pitchFamily="18" charset="-78"/>
                <a:cs typeface="Traditional Arabic" panose="02020603050405020304" pitchFamily="18" charset="-78"/>
              </a:rPr>
              <a:t>2- </a:t>
            </a:r>
            <a:r>
              <a:rPr lang="ar-SA" altLang="ar-EG" b="1">
                <a:solidFill>
                  <a:schemeClr val="tx1"/>
                </a:solidFill>
                <a:latin typeface="Traditional Arabic" panose="02020603050405020304" pitchFamily="18" charset="-78"/>
                <a:cs typeface="Traditional Arabic" panose="02020603050405020304" pitchFamily="18" charset="-78"/>
              </a:rPr>
              <a:t>تحتاج كمية قليلة من المبيد</a:t>
            </a:r>
            <a:endParaRPr lang="ar-EG" altLang="ar-EG" b="1">
              <a:solidFill>
                <a:schemeClr val="tx1"/>
              </a:solidFill>
              <a:latin typeface="Traditional Arabic" panose="02020603050405020304" pitchFamily="18" charset="-78"/>
              <a:cs typeface="Traditional Arabic" panose="02020603050405020304" pitchFamily="18" charset="-78"/>
            </a:endParaRPr>
          </a:p>
          <a:p>
            <a:pPr marL="609600" indent="-609600" algn="r" rtl="1">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3- </a:t>
            </a:r>
            <a:r>
              <a:rPr lang="ar-SA" altLang="ar-EG" b="1">
                <a:solidFill>
                  <a:schemeClr val="tx1"/>
                </a:solidFill>
                <a:latin typeface="Traditional Arabic" panose="02020603050405020304" pitchFamily="18" charset="-78"/>
                <a:cs typeface="Traditional Arabic" panose="02020603050405020304" pitchFamily="18" charset="-78"/>
              </a:rPr>
              <a:t>تستخدم في حالة وجود الآفة</a:t>
            </a:r>
            <a:endParaRPr lang="ar-EG" altLang="ar-EG" b="1">
              <a:solidFill>
                <a:schemeClr val="tx1"/>
              </a:solidFill>
              <a:latin typeface="Traditional Arabic" panose="02020603050405020304" pitchFamily="18" charset="-78"/>
              <a:cs typeface="Traditional Arabic" panose="02020603050405020304" pitchFamily="18" charset="-78"/>
            </a:endParaRPr>
          </a:p>
          <a:p>
            <a:pPr marL="609600" indent="-609600" algn="r" rtl="1">
              <a:buFont typeface="Wingdings 2" panose="05020102010507070707" pitchFamily="82" charset="2"/>
              <a:buNone/>
            </a:pPr>
            <a:r>
              <a:rPr lang="ar-EG" altLang="ar-EG" b="1">
                <a:solidFill>
                  <a:srgbClr val="C00000"/>
                </a:solidFill>
                <a:latin typeface="Traditional Arabic" panose="02020603050405020304" pitchFamily="18" charset="-78"/>
                <a:cs typeface="Traditional Arabic" panose="02020603050405020304" pitchFamily="18" charset="-78"/>
              </a:rPr>
              <a:t>** العيوب:</a:t>
            </a:r>
          </a:p>
          <a:p>
            <a:pPr marL="609600" indent="-609600" algn="r" rtl="1">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 1- قد تجذب إليها كائنات غير مستهدفة</a:t>
            </a:r>
          </a:p>
          <a:p>
            <a:pPr marL="609600" indent="-609600" algn="r" rtl="1">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2</a:t>
            </a:r>
            <a:r>
              <a:rPr lang="ar-SA" altLang="ar-EG" b="1">
                <a:solidFill>
                  <a:schemeClr val="tx1"/>
                </a:solidFill>
                <a:latin typeface="Traditional Arabic" panose="02020603050405020304" pitchFamily="18" charset="-78"/>
                <a:cs typeface="Traditional Arabic" panose="02020603050405020304" pitchFamily="18" charset="-78"/>
              </a:rPr>
              <a:t>- قد لا تفضل الآفة الغذاء المحمل علية المبيد</a:t>
            </a:r>
            <a:endParaRPr lang="en-US" altLang="ar-EG" b="1">
              <a:solidFill>
                <a:schemeClr val="tx1"/>
              </a:solidFill>
              <a:latin typeface="Traditional Arabic" panose="02020603050405020304" pitchFamily="18" charset="-78"/>
              <a:cs typeface="Traditional Arabic" panose="02020603050405020304" pitchFamily="18" charset="-78"/>
            </a:endParaRPr>
          </a:p>
        </p:txBody>
      </p:sp>
      <p:sp>
        <p:nvSpPr>
          <p:cNvPr id="37891" name="Rectangle 5">
            <a:extLst>
              <a:ext uri="{FF2B5EF4-FFF2-40B4-BE49-F238E27FC236}">
                <a16:creationId xmlns:a16="http://schemas.microsoft.com/office/drawing/2014/main" id="{F4D8919B-BF69-4F87-91B1-3583F316C280}"/>
              </a:ext>
            </a:extLst>
          </p:cNvPr>
          <p:cNvSpPr>
            <a:spLocks noChangeArrowheads="1"/>
          </p:cNvSpPr>
          <p:nvPr/>
        </p:nvSpPr>
        <p:spPr bwMode="auto">
          <a:xfrm>
            <a:off x="1042988" y="333375"/>
            <a:ext cx="62658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a:buFont typeface="Wingdings 2" panose="05020102010507070707" pitchFamily="82" charset="2"/>
              <a:buNone/>
            </a:pPr>
            <a:r>
              <a:rPr lang="ar-EG" altLang="ar-EG" b="1">
                <a:solidFill>
                  <a:srgbClr val="0070C0"/>
                </a:solidFill>
                <a:latin typeface="Arial" panose="020B0604020202020204" pitchFamily="34" charset="0"/>
              </a:rPr>
              <a:t>4- الطعوم السامة </a:t>
            </a:r>
            <a:r>
              <a:rPr lang="en-US" altLang="ar-EG" b="1">
                <a:solidFill>
                  <a:srgbClr val="0070C0"/>
                </a:solidFill>
                <a:latin typeface="Arial" panose="020B0604020202020204" pitchFamily="34" charset="0"/>
              </a:rPr>
              <a:t>Bait</a:t>
            </a:r>
            <a:endParaRPr lang="ar-SA" altLang="ar-EG" b="1">
              <a:solidFill>
                <a:srgbClr val="0070C0"/>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2B847CB9-92BE-4925-BC5F-9ED15A4D013D}"/>
              </a:ext>
            </a:extLst>
          </p:cNvPr>
          <p:cNvSpPr>
            <a:spLocks noGrp="1" noChangeArrowheads="1"/>
          </p:cNvSpPr>
          <p:nvPr>
            <p:ph type="body" idx="1"/>
          </p:nvPr>
        </p:nvSpPr>
        <p:spPr>
          <a:xfrm>
            <a:off x="323850" y="1052513"/>
            <a:ext cx="8569325" cy="5545137"/>
          </a:xfrm>
        </p:spPr>
        <p:txBody>
          <a:bodyPr/>
          <a:lstStyle/>
          <a:p>
            <a:pPr algn="r" rtl="1">
              <a:lnSpc>
                <a:spcPct val="90000"/>
              </a:lnSpc>
              <a:buFont typeface="Wingdings 2" panose="05020102010507070707" pitchFamily="82" charset="2"/>
              <a:buNone/>
            </a:pPr>
            <a:r>
              <a:rPr lang="ar-EG" altLang="ar-EG" sz="2400" b="1">
                <a:solidFill>
                  <a:schemeClr val="hlink"/>
                </a:solidFill>
                <a:latin typeface="Times New Roman" panose="02020603050405020304" pitchFamily="18" charset="0"/>
                <a:cs typeface="Times New Roman" panose="02020603050405020304" pitchFamily="18" charset="0"/>
              </a:rPr>
              <a:t>1- </a:t>
            </a:r>
            <a:r>
              <a:rPr lang="ar-SA" altLang="ar-EG" sz="2400" b="1">
                <a:solidFill>
                  <a:schemeClr val="hlink"/>
                </a:solidFill>
                <a:latin typeface="Times New Roman" panose="02020603050405020304" pitchFamily="18" charset="0"/>
                <a:cs typeface="Times New Roman" panose="02020603050405020304" pitchFamily="18" charset="0"/>
              </a:rPr>
              <a:t> المركزات القابلة للاستحلاب</a:t>
            </a:r>
            <a:r>
              <a:rPr lang="en-US" altLang="ar-EG" sz="2400" b="1">
                <a:solidFill>
                  <a:schemeClr val="hlink"/>
                </a:solidFill>
                <a:latin typeface="Times New Roman" panose="02020603050405020304" pitchFamily="18" charset="0"/>
                <a:cs typeface="Times New Roman" panose="02020603050405020304" pitchFamily="18" charset="0"/>
              </a:rPr>
              <a:t>         Emulsifiable Concentrate(E.C</a:t>
            </a:r>
            <a:r>
              <a:rPr lang="en-US" altLang="ar-EG" sz="2400" b="1">
                <a:latin typeface="Times New Roman" panose="02020603050405020304" pitchFamily="18" charset="0"/>
                <a:cs typeface="Times New Roman" panose="02020603050405020304" pitchFamily="18" charset="0"/>
              </a:rPr>
              <a:t> )  </a:t>
            </a:r>
            <a:endParaRPr lang="ar-SA" altLang="ar-EG" sz="2800" b="1">
              <a:latin typeface="Times New Roman" panose="02020603050405020304" pitchFamily="18" charset="0"/>
              <a:cs typeface="Times New Roman" panose="02020603050405020304" pitchFamily="18" charset="0"/>
            </a:endParaRPr>
          </a:p>
          <a:p>
            <a:pPr algn="r" rtl="1">
              <a:lnSpc>
                <a:spcPct val="90000"/>
              </a:lnSpc>
              <a:buFont typeface="Wingdings 2" panose="05020102010507070707" pitchFamily="82" charset="2"/>
              <a:buNone/>
            </a:pPr>
            <a:r>
              <a:rPr lang="ar-SA" altLang="ar-EG" sz="2800" b="1">
                <a:solidFill>
                  <a:srgbClr val="0070C0"/>
                </a:solidFill>
                <a:latin typeface="Traditional Arabic" panose="02020603050405020304" pitchFamily="18" charset="-78"/>
                <a:cs typeface="Traditional Arabic" panose="02020603050405020304" pitchFamily="18" charset="-78"/>
              </a:rPr>
              <a:t>صورة سائلة </a:t>
            </a:r>
            <a:r>
              <a:rPr lang="ar-EG" altLang="ar-EG" sz="2800" b="1">
                <a:solidFill>
                  <a:srgbClr val="0070C0"/>
                </a:solidFill>
                <a:latin typeface="Traditional Arabic" panose="02020603050405020304" pitchFamily="18" charset="-78"/>
                <a:cs typeface="Traditional Arabic" panose="02020603050405020304" pitchFamily="18" charset="-78"/>
              </a:rPr>
              <a:t>لل</a:t>
            </a:r>
            <a:r>
              <a:rPr lang="ar-SA" altLang="ar-EG" sz="2800" b="1">
                <a:solidFill>
                  <a:srgbClr val="0070C0"/>
                </a:solidFill>
                <a:latin typeface="Traditional Arabic" panose="02020603050405020304" pitchFamily="18" charset="-78"/>
                <a:cs typeface="Traditional Arabic" panose="02020603050405020304" pitchFamily="18" charset="-78"/>
              </a:rPr>
              <a:t>مادة الفعالة مذابة في مذيب عطرى أو أليفاتي مضافا إليها مواد استحلاب لتكون مستحلب مع الماء وتركيز المادة الفعالة تتراوح من 25-75% وهي أكثر المستحضرات شيوعا .</a:t>
            </a:r>
            <a:r>
              <a:rPr lang="ar-EG" altLang="ar-EG" sz="2800" b="1">
                <a:solidFill>
                  <a:srgbClr val="FF0000"/>
                </a:solidFill>
                <a:latin typeface="Traditional Arabic" panose="02020603050405020304" pitchFamily="18" charset="-78"/>
                <a:cs typeface="Traditional Arabic" panose="02020603050405020304" pitchFamily="18" charset="-78"/>
              </a:rPr>
              <a:t>مثال مبيد السليكرون 72%</a:t>
            </a:r>
            <a:endParaRPr lang="ar-SA" altLang="ar-EG" sz="2800" b="1">
              <a:solidFill>
                <a:srgbClr val="FF0000"/>
              </a:solidFill>
              <a:latin typeface="Traditional Arabic" panose="02020603050405020304" pitchFamily="18" charset="-78"/>
              <a:cs typeface="Traditional Arabic" panose="02020603050405020304" pitchFamily="18" charset="-78"/>
            </a:endParaRPr>
          </a:p>
          <a:p>
            <a:pPr algn="r" rtl="1">
              <a:lnSpc>
                <a:spcPct val="90000"/>
              </a:lnSpc>
              <a:buFont typeface="Wingdings 2" panose="05020102010507070707" pitchFamily="82" charset="2"/>
              <a:buNone/>
            </a:pPr>
            <a:r>
              <a:rPr lang="en-US" altLang="ar-EG" sz="2800" b="1">
                <a:solidFill>
                  <a:srgbClr val="339933"/>
                </a:solidFill>
                <a:latin typeface="Traditional Arabic" panose="02020603050405020304" pitchFamily="18" charset="-78"/>
                <a:cs typeface="Traditional Arabic" panose="02020603050405020304" pitchFamily="18" charset="-78"/>
              </a:rPr>
              <a:t>* </a:t>
            </a:r>
            <a:r>
              <a:rPr lang="ar-SA" altLang="ar-EG" sz="2800" b="1">
                <a:solidFill>
                  <a:srgbClr val="339933"/>
                </a:solidFill>
                <a:latin typeface="Traditional Arabic" panose="02020603050405020304" pitchFamily="18" charset="-78"/>
                <a:cs typeface="Traditional Arabic" panose="02020603050405020304" pitchFamily="18" charset="-78"/>
              </a:rPr>
              <a:t>المميزات</a:t>
            </a:r>
            <a:r>
              <a:rPr lang="ar-SA" altLang="ar-EG" b="1">
                <a:solidFill>
                  <a:schemeClr val="tx1"/>
                </a:solidFill>
                <a:latin typeface="Traditional Arabic" panose="02020603050405020304" pitchFamily="18" charset="-78"/>
                <a:cs typeface="Traditional Arabic" panose="02020603050405020304" pitchFamily="18" charset="-78"/>
              </a:rPr>
              <a:t>1-</a:t>
            </a:r>
            <a:r>
              <a:rPr lang="ar-SA" altLang="ar-EG" sz="2800" b="1">
                <a:solidFill>
                  <a:schemeClr val="tx1"/>
                </a:solidFill>
                <a:latin typeface="Traditional Arabic" panose="02020603050405020304" pitchFamily="18" charset="-78"/>
                <a:cs typeface="Traditional Arabic" panose="02020603050405020304" pitchFamily="18" charset="-78"/>
              </a:rPr>
              <a:t> سهلة التداول والنقل والتخزين </a:t>
            </a:r>
            <a:endParaRPr lang="ar-EG" altLang="ar-EG" sz="2800" b="1">
              <a:solidFill>
                <a:schemeClr val="tx1"/>
              </a:solidFill>
              <a:latin typeface="Traditional Arabic" panose="02020603050405020304" pitchFamily="18" charset="-78"/>
              <a:cs typeface="Traditional Arabic" panose="02020603050405020304" pitchFamily="18" charset="-78"/>
            </a:endParaRPr>
          </a:p>
          <a:p>
            <a:pPr algn="r" rtl="1">
              <a:lnSpc>
                <a:spcPct val="90000"/>
              </a:lnSpc>
              <a:buFont typeface="Wingdings 2" panose="05020102010507070707" pitchFamily="82" charset="2"/>
              <a:buNone/>
            </a:pPr>
            <a:r>
              <a:rPr lang="ar-EG" altLang="ar-EG" sz="2800" b="1">
                <a:solidFill>
                  <a:schemeClr val="tx1"/>
                </a:solidFill>
                <a:latin typeface="Traditional Arabic" panose="02020603050405020304" pitchFamily="18" charset="-78"/>
                <a:cs typeface="Traditional Arabic" panose="02020603050405020304" pitchFamily="18" charset="-78"/>
              </a:rPr>
              <a:t>2- </a:t>
            </a:r>
            <a:r>
              <a:rPr lang="ar-SA" altLang="ar-EG" sz="2800" b="1">
                <a:solidFill>
                  <a:schemeClr val="tx1"/>
                </a:solidFill>
                <a:latin typeface="Traditional Arabic" panose="02020603050405020304" pitchFamily="18" charset="-78"/>
                <a:cs typeface="Traditional Arabic" panose="02020603050405020304" pitchFamily="18" charset="-78"/>
              </a:rPr>
              <a:t>تستخدم مع معظم آلات الرش</a:t>
            </a:r>
            <a:endParaRPr lang="ar-EG" altLang="ar-EG" sz="2800" b="1">
              <a:solidFill>
                <a:schemeClr val="tx1"/>
              </a:solidFill>
              <a:latin typeface="Traditional Arabic" panose="02020603050405020304" pitchFamily="18" charset="-78"/>
              <a:cs typeface="Traditional Arabic" panose="02020603050405020304" pitchFamily="18" charset="-78"/>
            </a:endParaRPr>
          </a:p>
          <a:p>
            <a:pPr algn="r" rtl="1">
              <a:lnSpc>
                <a:spcPct val="90000"/>
              </a:lnSpc>
              <a:buFont typeface="Wingdings 2" panose="05020102010507070707" pitchFamily="82" charset="2"/>
              <a:buNone/>
            </a:pPr>
            <a:r>
              <a:rPr lang="ar-EG" altLang="ar-EG" sz="2800" b="1">
                <a:solidFill>
                  <a:schemeClr val="tx1"/>
                </a:solidFill>
                <a:latin typeface="Traditional Arabic" panose="02020603050405020304" pitchFamily="18" charset="-78"/>
                <a:cs typeface="Traditional Arabic" panose="02020603050405020304" pitchFamily="18" charset="-78"/>
              </a:rPr>
              <a:t>3</a:t>
            </a:r>
            <a:r>
              <a:rPr lang="ar-SA" altLang="ar-EG" sz="2800" b="1">
                <a:solidFill>
                  <a:schemeClr val="tx1"/>
                </a:solidFill>
                <a:latin typeface="Traditional Arabic" panose="02020603050405020304" pitchFamily="18" charset="-78"/>
                <a:cs typeface="Traditional Arabic" panose="02020603050405020304" pitchFamily="18" charset="-78"/>
              </a:rPr>
              <a:t>- تستخدم بكثرة لكفاءتها العالية</a:t>
            </a:r>
            <a:r>
              <a:rPr lang="ar-EG" altLang="ar-EG" sz="2800" b="1">
                <a:solidFill>
                  <a:schemeClr val="tx1"/>
                </a:solidFill>
                <a:latin typeface="Traditional Arabic" panose="02020603050405020304" pitchFamily="18" charset="-78"/>
                <a:cs typeface="Traditional Arabic" panose="02020603050405020304" pitchFamily="18" charset="-78"/>
              </a:rPr>
              <a:t>                4</a:t>
            </a:r>
            <a:r>
              <a:rPr lang="ar-SA" altLang="ar-EG" sz="2800" b="1">
                <a:solidFill>
                  <a:schemeClr val="tx1"/>
                </a:solidFill>
                <a:latin typeface="Traditional Arabic" panose="02020603050405020304" pitchFamily="18" charset="-78"/>
                <a:cs typeface="Traditional Arabic" panose="02020603050405020304" pitchFamily="18" charset="-78"/>
              </a:rPr>
              <a:t>- لا تتسبب في انسداد </a:t>
            </a:r>
            <a:r>
              <a:rPr lang="ar-EG" altLang="ar-EG" sz="2800" b="1">
                <a:solidFill>
                  <a:schemeClr val="tx1"/>
                </a:solidFill>
                <a:latin typeface="Traditional Arabic" panose="02020603050405020304" pitchFamily="18" charset="-78"/>
                <a:cs typeface="Traditional Arabic" panose="02020603050405020304" pitchFamily="18" charset="-78"/>
              </a:rPr>
              <a:t>للبشابير</a:t>
            </a:r>
          </a:p>
          <a:p>
            <a:pPr algn="r" rtl="1">
              <a:lnSpc>
                <a:spcPct val="90000"/>
              </a:lnSpc>
              <a:buFont typeface="Wingdings 2" panose="05020102010507070707" pitchFamily="82" charset="2"/>
              <a:buNone/>
            </a:pPr>
            <a:r>
              <a:rPr lang="ar-EG" altLang="ar-EG" b="1">
                <a:solidFill>
                  <a:schemeClr val="hlink"/>
                </a:solidFill>
                <a:latin typeface="Traditional Arabic" panose="02020603050405020304" pitchFamily="18" charset="-78"/>
                <a:cs typeface="Traditional Arabic" panose="02020603050405020304" pitchFamily="18" charset="-78"/>
              </a:rPr>
              <a:t>*العيوب:</a:t>
            </a:r>
          </a:p>
          <a:p>
            <a:pPr algn="r" rtl="1">
              <a:lnSpc>
                <a:spcPct val="90000"/>
              </a:lnSpc>
              <a:buFont typeface="Wingdings 2" panose="05020102010507070707" pitchFamily="82" charset="2"/>
              <a:buNone/>
            </a:pPr>
            <a:r>
              <a:rPr lang="ar-EG" altLang="ar-EG" sz="2400" b="1">
                <a:solidFill>
                  <a:schemeClr val="tx1"/>
                </a:solidFill>
                <a:latin typeface="Traditional Arabic" panose="02020603050405020304" pitchFamily="18" charset="-78"/>
                <a:cs typeface="Traditional Arabic" panose="02020603050405020304" pitchFamily="18" charset="-78"/>
              </a:rPr>
              <a:t> 1- </a:t>
            </a:r>
            <a:r>
              <a:rPr lang="ar-EG" altLang="ar-EG" sz="2800" b="1">
                <a:solidFill>
                  <a:schemeClr val="tx1"/>
                </a:solidFill>
                <a:latin typeface="Traditional Arabic" panose="02020603050405020304" pitchFamily="18" charset="-78"/>
                <a:cs typeface="Traditional Arabic" panose="02020603050405020304" pitchFamily="18" charset="-78"/>
              </a:rPr>
              <a:t>عادة ما يكون تركيزها عالي                     2- قابلة للاشتعال</a:t>
            </a:r>
          </a:p>
          <a:p>
            <a:pPr algn="r" rtl="1">
              <a:lnSpc>
                <a:spcPct val="90000"/>
              </a:lnSpc>
              <a:buFont typeface="Wingdings 2" panose="05020102010507070707" pitchFamily="82" charset="2"/>
              <a:buNone/>
            </a:pPr>
            <a:r>
              <a:rPr lang="ar-EG" altLang="ar-EG" sz="2800" b="1">
                <a:solidFill>
                  <a:schemeClr val="tx1"/>
                </a:solidFill>
                <a:latin typeface="Traditional Arabic" panose="02020603050405020304" pitchFamily="18" charset="-78"/>
                <a:cs typeface="Traditional Arabic" panose="02020603050405020304" pitchFamily="18" charset="-78"/>
              </a:rPr>
              <a:t>3- </a:t>
            </a:r>
            <a:r>
              <a:rPr lang="ar-SA" altLang="ar-EG" sz="2800" b="1">
                <a:solidFill>
                  <a:schemeClr val="tx1"/>
                </a:solidFill>
                <a:latin typeface="Traditional Arabic" panose="02020603050405020304" pitchFamily="18" charset="-78"/>
                <a:cs typeface="Traditional Arabic" panose="02020603050405020304" pitchFamily="18" charset="-78"/>
              </a:rPr>
              <a:t>قد تحدث سمية نباتية للنبات</a:t>
            </a:r>
            <a:r>
              <a:rPr lang="ar-EG" altLang="ar-EG" sz="2800" b="1">
                <a:solidFill>
                  <a:schemeClr val="tx1"/>
                </a:solidFill>
                <a:latin typeface="Traditional Arabic" panose="02020603050405020304" pitchFamily="18" charset="-78"/>
                <a:cs typeface="Traditional Arabic" panose="02020603050405020304" pitchFamily="18" charset="-78"/>
              </a:rPr>
              <a:t>                  4- يحتاج العامل لملابس خاصة</a:t>
            </a:r>
          </a:p>
          <a:p>
            <a:pPr algn="r" rtl="1">
              <a:lnSpc>
                <a:spcPct val="90000"/>
              </a:lnSpc>
              <a:buFont typeface="Wingdings 2" panose="05020102010507070707" pitchFamily="82" charset="2"/>
              <a:buNone/>
            </a:pPr>
            <a:r>
              <a:rPr lang="ar-EG" altLang="ar-EG" sz="2800" b="1">
                <a:solidFill>
                  <a:schemeClr val="tx1"/>
                </a:solidFill>
                <a:latin typeface="Traditional Arabic" panose="02020603050405020304" pitchFamily="18" charset="-78"/>
                <a:cs typeface="Traditional Arabic" panose="02020603050405020304" pitchFamily="18" charset="-78"/>
              </a:rPr>
              <a:t>5-سهولة امتصاصها عبر الجلد</a:t>
            </a:r>
            <a:endParaRPr lang="en-US" altLang="ar-EG" sz="2800" b="1">
              <a:solidFill>
                <a:schemeClr val="tx1"/>
              </a:solidFill>
              <a:latin typeface="Traditional Arabic" panose="02020603050405020304" pitchFamily="18" charset="-78"/>
              <a:cs typeface="Traditional Arabic" panose="02020603050405020304" pitchFamily="18" charset="-78"/>
            </a:endParaRPr>
          </a:p>
        </p:txBody>
      </p:sp>
      <p:sp>
        <p:nvSpPr>
          <p:cNvPr id="38915" name="Rectangle 6">
            <a:extLst>
              <a:ext uri="{FF2B5EF4-FFF2-40B4-BE49-F238E27FC236}">
                <a16:creationId xmlns:a16="http://schemas.microsoft.com/office/drawing/2014/main" id="{40E48A79-E767-4B16-A492-5848CC027F01}"/>
              </a:ext>
            </a:extLst>
          </p:cNvPr>
          <p:cNvSpPr>
            <a:spLocks noChangeArrowheads="1"/>
          </p:cNvSpPr>
          <p:nvPr/>
        </p:nvSpPr>
        <p:spPr bwMode="auto">
          <a:xfrm>
            <a:off x="827088" y="115888"/>
            <a:ext cx="79216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eaLnBrk="1" hangingPunct="1">
              <a:spcBef>
                <a:spcPct val="0"/>
              </a:spcBef>
              <a:buClrTx/>
              <a:buSzTx/>
              <a:buFontTx/>
              <a:buNone/>
            </a:pPr>
            <a:r>
              <a:rPr lang="ar-EG" altLang="ar-EG" sz="3600" b="1">
                <a:solidFill>
                  <a:schemeClr val="tx1"/>
                </a:solidFill>
                <a:latin typeface="Arabic Typesetting" panose="03020402040406030203" pitchFamily="66" charset="-78"/>
                <a:cs typeface="Arabic Typesetting" panose="03020402040406030203" pitchFamily="66" charset="-78"/>
              </a:rPr>
              <a:t>ثانياً: المستحضرات السائلة </a:t>
            </a:r>
            <a:r>
              <a:rPr lang="en-US" altLang="ar-EG" sz="3600" b="1">
                <a:solidFill>
                  <a:schemeClr val="tx1"/>
                </a:solidFill>
                <a:latin typeface="Arabic Typesetting" panose="03020402040406030203" pitchFamily="66" charset="-78"/>
                <a:cs typeface="Arabic Typesetting" panose="03020402040406030203" pitchFamily="66" charset="-78"/>
              </a:rPr>
              <a:t>Liquid Formulation</a:t>
            </a:r>
            <a:r>
              <a:rPr lang="en-US" altLang="ar-EG" sz="1800" b="1">
                <a:solidFill>
                  <a:schemeClr val="tx1"/>
                </a:solidFill>
                <a:latin typeface="Arial" panose="020B0604020202020204" pitchFamily="34" charset="0"/>
              </a:rPr>
              <a:t> </a:t>
            </a:r>
            <a:endParaRPr lang="ar-EG" altLang="ar-EG" sz="1800" b="1">
              <a:solidFill>
                <a:schemeClr val="tx1"/>
              </a:solidFill>
              <a:latin typeface="Arial" panose="020B0604020202020204" pitchFamily="34" charset="0"/>
            </a:endParaRPr>
          </a:p>
          <a:p>
            <a:pPr algn="r" eaLnBrk="1" hangingPunct="1">
              <a:spcBef>
                <a:spcPct val="0"/>
              </a:spcBef>
              <a:buClrTx/>
              <a:buSzTx/>
              <a:buFontTx/>
              <a:buNone/>
            </a:pPr>
            <a:endParaRPr lang="en-US" altLang="ar-EG" sz="1800" b="1">
              <a:solidFill>
                <a:schemeClr val="tx1"/>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6" name="Rectangle 8">
            <a:extLst>
              <a:ext uri="{FF2B5EF4-FFF2-40B4-BE49-F238E27FC236}">
                <a16:creationId xmlns:a16="http://schemas.microsoft.com/office/drawing/2014/main" id="{892ACD97-6278-4982-85D5-6CF71E1E4066}"/>
              </a:ext>
            </a:extLst>
          </p:cNvPr>
          <p:cNvSpPr>
            <a:spLocks noGrp="1"/>
          </p:cNvSpPr>
          <p:nvPr>
            <p:ph type="title" idx="4294967295"/>
          </p:nvPr>
        </p:nvSpPr>
        <p:spPr bwMode="auto">
          <a:xfrm>
            <a:off x="1979613" y="457200"/>
            <a:ext cx="5761037" cy="523875"/>
          </a:xfrm>
        </p:spPr>
        <p:txBody>
          <a:bodyPr wrap="square" lIns="91440" tIns="45720" rIns="91440" bIns="45720" numCol="1" anchorCtr="0" compatLnSpc="1">
            <a:prstTxWarp prst="textNoShape">
              <a:avLst/>
            </a:prstTxWarp>
            <a:normAutofit fontScale="90000"/>
          </a:bodyPr>
          <a:lstStyle/>
          <a:p>
            <a:pPr algn="ctr">
              <a:defRPr/>
            </a:pPr>
            <a:r>
              <a:rPr lang="ar-EG" sz="3200" b="1" cap="none">
                <a:solidFill>
                  <a:schemeClr val="tx1"/>
                </a:solidFill>
                <a:effectLst/>
                <a:cs typeface="Arial" pitchFamily="34" charset="0"/>
              </a:rPr>
              <a:t>المستحضرات السائلة</a:t>
            </a:r>
            <a:endParaRPr lang="en-US" sz="3200" b="1" cap="none">
              <a:solidFill>
                <a:schemeClr val="tx1"/>
              </a:solidFill>
              <a:effectLst/>
              <a:cs typeface="Arial" pitchFamily="34" charset="0"/>
            </a:endParaRPr>
          </a:p>
        </p:txBody>
      </p:sp>
      <p:pic>
        <p:nvPicPr>
          <p:cNvPr id="39939" name="Picture 4">
            <a:extLst>
              <a:ext uri="{FF2B5EF4-FFF2-40B4-BE49-F238E27FC236}">
                <a16:creationId xmlns:a16="http://schemas.microsoft.com/office/drawing/2014/main" id="{614D436C-C86A-4E2A-AADD-2E557836B263}"/>
              </a:ext>
            </a:extLst>
          </p:cNvPr>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8313" y="1989138"/>
            <a:ext cx="3990975" cy="3816350"/>
          </a:xfrm>
          <a:noFill/>
        </p:spPr>
      </p:pic>
      <p:pic>
        <p:nvPicPr>
          <p:cNvPr id="39940" name="Picture 7">
            <a:extLst>
              <a:ext uri="{FF2B5EF4-FFF2-40B4-BE49-F238E27FC236}">
                <a16:creationId xmlns:a16="http://schemas.microsoft.com/office/drawing/2014/main" id="{CC108BC5-10BD-40F7-BA6B-062F492F5AB6}"/>
              </a:ext>
            </a:extLst>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859338" y="1989138"/>
            <a:ext cx="3962400" cy="381635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1D62EBE7-8708-49C4-AF70-1466A2B8A302}"/>
              </a:ext>
            </a:extLst>
          </p:cNvPr>
          <p:cNvSpPr>
            <a:spLocks noGrp="1" noChangeArrowheads="1"/>
          </p:cNvSpPr>
          <p:nvPr>
            <p:ph type="body" idx="1"/>
          </p:nvPr>
        </p:nvSpPr>
        <p:spPr>
          <a:xfrm>
            <a:off x="0" y="1125538"/>
            <a:ext cx="9144000" cy="5732462"/>
          </a:xfrm>
        </p:spPr>
        <p:txBody>
          <a:bodyPr/>
          <a:lstStyle/>
          <a:p>
            <a:pPr algn="r" rtl="1" eaLnBrk="1" hangingPunct="1">
              <a:lnSpc>
                <a:spcPct val="90000"/>
              </a:lnSpc>
              <a:buFont typeface="Wingdings 2" panose="05020102010507070707" pitchFamily="82" charset="2"/>
              <a:buNone/>
            </a:pPr>
            <a:r>
              <a:rPr lang="ar-EG" altLang="ar-EG" b="1">
                <a:solidFill>
                  <a:schemeClr val="tx1"/>
                </a:solidFill>
                <a:latin typeface="Times New Roman" panose="02020603050405020304" pitchFamily="18" charset="0"/>
                <a:cs typeface="Times New Roman" panose="02020603050405020304" pitchFamily="18" charset="0"/>
              </a:rPr>
              <a:t>1- توفر حل مؤقت ثم تعود الآفة للظهور مرة أخري</a:t>
            </a:r>
          </a:p>
          <a:p>
            <a:pPr algn="r" rtl="1" eaLnBrk="1" hangingPunct="1">
              <a:lnSpc>
                <a:spcPct val="90000"/>
              </a:lnSpc>
              <a:buFont typeface="Wingdings 2" panose="05020102010507070707" pitchFamily="82" charset="2"/>
              <a:buNone/>
            </a:pPr>
            <a:r>
              <a:rPr lang="ar-EG" altLang="ar-EG" b="1">
                <a:solidFill>
                  <a:schemeClr val="tx1"/>
                </a:solidFill>
                <a:latin typeface="Times New Roman" panose="02020603050405020304" pitchFamily="18" charset="0"/>
                <a:cs typeface="Times New Roman" panose="02020603050405020304" pitchFamily="18" charset="0"/>
              </a:rPr>
              <a:t>2- ظهور صفة مقاومة الآفة للمبيد نتيجة تكرار استخدام المبيد لمده</a:t>
            </a:r>
          </a:p>
          <a:p>
            <a:pPr algn="r" rtl="1" eaLnBrk="1" hangingPunct="1">
              <a:lnSpc>
                <a:spcPct val="90000"/>
              </a:lnSpc>
              <a:buFont typeface="Wingdings 2" panose="05020102010507070707" pitchFamily="82" charset="2"/>
              <a:buNone/>
            </a:pPr>
            <a:r>
              <a:rPr lang="ar-EG" altLang="ar-EG" b="1">
                <a:solidFill>
                  <a:schemeClr val="tx1"/>
                </a:solidFill>
                <a:latin typeface="Times New Roman" panose="02020603050405020304" pitchFamily="18" charset="0"/>
                <a:cs typeface="Times New Roman" panose="02020603050405020304" pitchFamily="18" charset="0"/>
              </a:rPr>
              <a:t>3- التلوث البيئي نتيجة الاستخدام السيئ للمبيدات</a:t>
            </a:r>
          </a:p>
          <a:p>
            <a:pPr algn="r" rtl="1" eaLnBrk="1" hangingPunct="1">
              <a:lnSpc>
                <a:spcPct val="90000"/>
              </a:lnSpc>
              <a:buFont typeface="Wingdings 2" panose="05020102010507070707" pitchFamily="82" charset="2"/>
              <a:buNone/>
            </a:pPr>
            <a:r>
              <a:rPr lang="ar-EG" altLang="ar-EG" b="1">
                <a:solidFill>
                  <a:schemeClr val="tx1"/>
                </a:solidFill>
                <a:latin typeface="Times New Roman" panose="02020603050405020304" pitchFamily="18" charset="0"/>
                <a:cs typeface="Times New Roman" panose="02020603050405020304" pitchFamily="18" charset="0"/>
              </a:rPr>
              <a:t>4- التأثير علي الأعداء الطبيعية للحشرات</a:t>
            </a:r>
          </a:p>
          <a:p>
            <a:pPr algn="r" rtl="1" eaLnBrk="1" hangingPunct="1">
              <a:lnSpc>
                <a:spcPct val="90000"/>
              </a:lnSpc>
              <a:buFont typeface="Wingdings 2" panose="05020102010507070707" pitchFamily="82" charset="2"/>
              <a:buNone/>
            </a:pPr>
            <a:r>
              <a:rPr lang="ar-EG" altLang="ar-EG" b="1">
                <a:solidFill>
                  <a:schemeClr val="tx1"/>
                </a:solidFill>
                <a:latin typeface="Times New Roman" panose="02020603050405020304" pitchFamily="18" charset="0"/>
                <a:cs typeface="Times New Roman" panose="02020603050405020304" pitchFamily="18" charset="0"/>
              </a:rPr>
              <a:t>5- السمية الحادة والمزمنة للمبيدات علي الإنسان</a:t>
            </a:r>
          </a:p>
          <a:p>
            <a:pPr algn="r" rtl="1" eaLnBrk="1" hangingPunct="1">
              <a:lnSpc>
                <a:spcPct val="90000"/>
              </a:lnSpc>
              <a:buFont typeface="Wingdings 2" panose="05020102010507070707" pitchFamily="82" charset="2"/>
              <a:buNone/>
            </a:pPr>
            <a:endParaRPr lang="ar-EG" altLang="ar-EG" b="1">
              <a:solidFill>
                <a:schemeClr val="tx1"/>
              </a:solidFill>
              <a:latin typeface="Times New Roman" panose="02020603050405020304" pitchFamily="18" charset="0"/>
              <a:cs typeface="Times New Roman" panose="02020603050405020304" pitchFamily="18" charset="0"/>
            </a:endParaRPr>
          </a:p>
          <a:p>
            <a:pPr algn="r" rtl="1" eaLnBrk="1" hangingPunct="1">
              <a:lnSpc>
                <a:spcPct val="90000"/>
              </a:lnSpc>
              <a:buFont typeface="Wingdings 2" panose="05020102010507070707" pitchFamily="82" charset="2"/>
              <a:buNone/>
            </a:pPr>
            <a:r>
              <a:rPr lang="ar-EG" altLang="ar-EG" b="1">
                <a:solidFill>
                  <a:srgbClr val="C00000"/>
                </a:solidFill>
                <a:latin typeface="Times New Roman" panose="02020603050405020304" pitchFamily="18" charset="0"/>
                <a:cs typeface="Times New Roman" panose="02020603050405020304" pitchFamily="18" charset="0"/>
              </a:rPr>
              <a:t>** ظاهرة تمرد الآفة: </a:t>
            </a:r>
            <a:r>
              <a:rPr lang="ar-EG" altLang="ar-EG" b="1">
                <a:solidFill>
                  <a:schemeClr val="tx1"/>
                </a:solidFill>
                <a:latin typeface="Times New Roman" panose="02020603050405020304" pitchFamily="18" charset="0"/>
                <a:cs typeface="Times New Roman" panose="02020603050405020304" pitchFamily="18" charset="0"/>
              </a:rPr>
              <a:t>هي ظاهرة تحدث بعد استخدام المبيد مما يؤدي إلي خفض تعداد الآفة لفترة قصيرة ، ثم تزداد إلي مستويات تفوق ما كانت علية قبل المعالجة</a:t>
            </a:r>
          </a:p>
          <a:p>
            <a:pPr algn="r" rtl="1" eaLnBrk="1" hangingPunct="1">
              <a:lnSpc>
                <a:spcPct val="90000"/>
              </a:lnSpc>
              <a:buFont typeface="Wingdings 2" panose="05020102010507070707" pitchFamily="82" charset="2"/>
              <a:buNone/>
            </a:pPr>
            <a:r>
              <a:rPr lang="ar-EG" altLang="ar-EG" b="1">
                <a:solidFill>
                  <a:schemeClr val="hlink"/>
                </a:solidFill>
                <a:latin typeface="Times New Roman" panose="02020603050405020304" pitchFamily="18" charset="0"/>
                <a:cs typeface="Times New Roman" panose="02020603050405020304" pitchFamily="18" charset="0"/>
              </a:rPr>
              <a:t>إدارة الآفة</a:t>
            </a:r>
            <a:r>
              <a:rPr lang="ar-EG" altLang="ar-EG" b="1">
                <a:solidFill>
                  <a:schemeClr val="tx1"/>
                </a:solidFill>
                <a:latin typeface="Times New Roman" panose="02020603050405020304" pitchFamily="18" charset="0"/>
                <a:cs typeface="Times New Roman" panose="02020603050405020304" pitchFamily="18" charset="0"/>
              </a:rPr>
              <a:t>: يعني التحكم في تعداد الآفات إلي ما دون الحد الاقتصادي الحرج وذلك عن طريق طرق المكافحة </a:t>
            </a:r>
            <a:endParaRPr lang="en-US" altLang="ar-EG" b="1">
              <a:solidFill>
                <a:schemeClr val="tx1"/>
              </a:solidFill>
              <a:latin typeface="Times New Roman" panose="02020603050405020304" pitchFamily="18" charset="0"/>
              <a:cs typeface="Times New Roman" panose="02020603050405020304" pitchFamily="18" charset="0"/>
            </a:endParaRPr>
          </a:p>
        </p:txBody>
      </p:sp>
      <p:sp>
        <p:nvSpPr>
          <p:cNvPr id="13315" name="Rectangle 5">
            <a:extLst>
              <a:ext uri="{FF2B5EF4-FFF2-40B4-BE49-F238E27FC236}">
                <a16:creationId xmlns:a16="http://schemas.microsoft.com/office/drawing/2014/main" id="{C783BF27-3681-440A-8FDB-3A8511365D64}"/>
              </a:ext>
            </a:extLst>
          </p:cNvPr>
          <p:cNvSpPr>
            <a:spLocks noChangeArrowheads="1"/>
          </p:cNvSpPr>
          <p:nvPr/>
        </p:nvSpPr>
        <p:spPr bwMode="auto">
          <a:xfrm>
            <a:off x="4932363" y="333375"/>
            <a:ext cx="3529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r" rtl="1" eaLnBrk="1" hangingPunct="1">
              <a:spcBef>
                <a:spcPct val="0"/>
              </a:spcBef>
              <a:buClrTx/>
              <a:buSzTx/>
              <a:buFontTx/>
              <a:buNone/>
            </a:pPr>
            <a:r>
              <a:rPr lang="ar-EG" altLang="ar-EG" b="1">
                <a:solidFill>
                  <a:srgbClr val="FF0000"/>
                </a:solidFill>
                <a:latin typeface="Arial" panose="020B0604020202020204" pitchFamily="34" charset="0"/>
              </a:rPr>
              <a:t>عيوب المبيدات</a:t>
            </a:r>
            <a:endParaRPr lang="en-US" altLang="ar-EG" b="1">
              <a:solidFill>
                <a:srgbClr val="FF0000"/>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D0E84C02-E440-4238-8D50-BF8E6FB568D4}"/>
              </a:ext>
            </a:extLst>
          </p:cNvPr>
          <p:cNvSpPr>
            <a:spLocks noGrp="1"/>
          </p:cNvSpPr>
          <p:nvPr>
            <p:ph idx="1"/>
          </p:nvPr>
        </p:nvSpPr>
        <p:spPr>
          <a:xfrm>
            <a:off x="142875" y="1071563"/>
            <a:ext cx="8848725" cy="5572125"/>
          </a:xfrm>
        </p:spPr>
        <p:txBody>
          <a:bodyPr/>
          <a:lstStyle/>
          <a:p>
            <a:pPr algn="r" rtl="1">
              <a:buFont typeface="Wingdings 2" panose="05020102010507070707" pitchFamily="82" charset="2"/>
              <a:buNone/>
            </a:pPr>
            <a:endParaRPr lang="en-US" altLang="ar-EG" sz="1800">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r>
              <a:rPr lang="ar-SA" altLang="ar-EG" sz="2000" b="1">
                <a:solidFill>
                  <a:schemeClr val="tx1"/>
                </a:solidFill>
                <a:latin typeface="Times New Roman" panose="02020603050405020304" pitchFamily="18" charset="0"/>
                <a:cs typeface="Times New Roman" panose="02020603050405020304" pitchFamily="18" charset="0"/>
              </a:rPr>
              <a:t>1 -  اختيار المذيب الملائم  </a:t>
            </a:r>
            <a:r>
              <a:rPr lang="en-US" altLang="ar-EG" sz="2000" b="1">
                <a:solidFill>
                  <a:schemeClr val="tx1"/>
                </a:solidFill>
                <a:latin typeface="Times New Roman" panose="02020603050405020304" pitchFamily="18" charset="0"/>
                <a:cs typeface="Times New Roman" panose="02020603050405020304" pitchFamily="18" charset="0"/>
              </a:rPr>
              <a:t>Suitable solvent</a:t>
            </a:r>
            <a:r>
              <a:rPr lang="ar-SA" altLang="ar-EG" sz="2000" b="1">
                <a:solidFill>
                  <a:schemeClr val="tx1"/>
                </a:solidFill>
                <a:latin typeface="Times New Roman" panose="02020603050405020304" pitchFamily="18" charset="0"/>
                <a:cs typeface="Times New Roman" panose="02020603050405020304" pitchFamily="18" charset="0"/>
              </a:rPr>
              <a:t> .</a:t>
            </a:r>
            <a:endParaRPr lang="en-US" altLang="ar-EG" sz="2000">
              <a:solidFill>
                <a:schemeClr val="tx1"/>
              </a:solidFill>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r>
              <a:rPr lang="ar-SA" altLang="ar-EG" sz="2000" b="1">
                <a:solidFill>
                  <a:schemeClr val="tx1"/>
                </a:solidFill>
                <a:latin typeface="Times New Roman" panose="02020603050405020304" pitchFamily="18" charset="0"/>
                <a:cs typeface="Times New Roman" panose="02020603050405020304" pitchFamily="18" charset="0"/>
              </a:rPr>
              <a:t>2 -  القابلية للاستحلاب </a:t>
            </a:r>
            <a:r>
              <a:rPr lang="en-US" altLang="ar-EG" sz="2000" b="1">
                <a:solidFill>
                  <a:schemeClr val="tx1"/>
                </a:solidFill>
                <a:latin typeface="Times New Roman" panose="02020603050405020304" pitchFamily="18" charset="0"/>
                <a:cs typeface="Times New Roman" panose="02020603050405020304" pitchFamily="18" charset="0"/>
              </a:rPr>
              <a:t>Emulsification</a:t>
            </a:r>
            <a:r>
              <a:rPr lang="ar-SA" altLang="ar-EG" sz="2000" b="1">
                <a:solidFill>
                  <a:schemeClr val="tx1"/>
                </a:solidFill>
                <a:latin typeface="Times New Roman" panose="02020603050405020304" pitchFamily="18" charset="0"/>
                <a:cs typeface="Times New Roman" panose="02020603050405020304" pitchFamily="18" charset="0"/>
              </a:rPr>
              <a:t> .</a:t>
            </a:r>
            <a:endParaRPr lang="en-US" altLang="ar-EG" sz="2000">
              <a:solidFill>
                <a:schemeClr val="tx1"/>
              </a:solidFill>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r>
              <a:rPr lang="ar-SA" altLang="ar-EG" sz="2000" b="1">
                <a:solidFill>
                  <a:schemeClr val="tx1"/>
                </a:solidFill>
                <a:latin typeface="Times New Roman" panose="02020603050405020304" pitchFamily="18" charset="0"/>
                <a:cs typeface="Times New Roman" panose="02020603050405020304" pitchFamily="18" charset="0"/>
              </a:rPr>
              <a:t>3 -  ثباتها عند التعرض لدرجات حرارة مرتفعة </a:t>
            </a:r>
            <a:r>
              <a:rPr lang="en-US" altLang="ar-EG" sz="2000" b="1">
                <a:solidFill>
                  <a:schemeClr val="tx1"/>
                </a:solidFill>
                <a:latin typeface="Times New Roman" panose="02020603050405020304" pitchFamily="18" charset="0"/>
                <a:cs typeface="Times New Roman" panose="02020603050405020304" pitchFamily="18" charset="0"/>
              </a:rPr>
              <a:t>Stability at chlorate Temp.</a:t>
            </a:r>
            <a:r>
              <a:rPr lang="ar-SA" altLang="ar-EG" sz="2000" b="1">
                <a:solidFill>
                  <a:schemeClr val="tx1"/>
                </a:solidFill>
                <a:latin typeface="Times New Roman" panose="02020603050405020304" pitchFamily="18" charset="0"/>
                <a:cs typeface="Times New Roman" panose="02020603050405020304" pitchFamily="18" charset="0"/>
              </a:rPr>
              <a:t> .</a:t>
            </a:r>
            <a:endParaRPr lang="en-US" altLang="ar-EG" sz="2000">
              <a:solidFill>
                <a:schemeClr val="tx1"/>
              </a:solidFill>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r>
              <a:rPr lang="ar-SA" altLang="ar-EG" sz="2000" b="1">
                <a:solidFill>
                  <a:schemeClr val="tx1"/>
                </a:solidFill>
                <a:latin typeface="Times New Roman" panose="02020603050405020304" pitchFamily="18" charset="0"/>
                <a:cs typeface="Times New Roman" panose="02020603050405020304" pitchFamily="18" charset="0"/>
              </a:rPr>
              <a:t>4 -  قابليتها للخلط بالمستحضرات الأخرى </a:t>
            </a:r>
            <a:r>
              <a:rPr lang="en-US" altLang="ar-EG" sz="2000" b="1">
                <a:solidFill>
                  <a:schemeClr val="tx1"/>
                </a:solidFill>
                <a:latin typeface="Times New Roman" panose="02020603050405020304" pitchFamily="18" charset="0"/>
                <a:cs typeface="Times New Roman" panose="02020603050405020304" pitchFamily="18" charset="0"/>
              </a:rPr>
              <a:t>Compatibility</a:t>
            </a:r>
            <a:r>
              <a:rPr lang="ar-SA" altLang="ar-EG" sz="2000" b="1">
                <a:solidFill>
                  <a:schemeClr val="tx1"/>
                </a:solidFill>
                <a:latin typeface="Times New Roman" panose="02020603050405020304" pitchFamily="18" charset="0"/>
                <a:cs typeface="Times New Roman" panose="02020603050405020304" pitchFamily="18" charset="0"/>
              </a:rPr>
              <a:t> .</a:t>
            </a:r>
            <a:endParaRPr lang="ar-EG" altLang="ar-EG" sz="2000" b="1">
              <a:solidFill>
                <a:schemeClr val="tx1"/>
              </a:solidFill>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endParaRPr lang="en-US" altLang="ar-EG" sz="2000" b="1">
              <a:solidFill>
                <a:schemeClr val="tx1"/>
              </a:solidFill>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r>
              <a:rPr lang="ar-EG" altLang="ar-EG" sz="2000" b="1">
                <a:solidFill>
                  <a:srgbClr val="C00000"/>
                </a:solidFill>
                <a:latin typeface="Times New Roman" panose="02020603050405020304" pitchFamily="18" charset="0"/>
                <a:cs typeface="Times New Roman" panose="02020603050405020304" pitchFamily="18" charset="0"/>
              </a:rPr>
              <a:t>خواص المذيب المناسب:</a:t>
            </a:r>
          </a:p>
          <a:p>
            <a:pPr algn="r" rtl="1">
              <a:buFont typeface="Wingdings 2" panose="05020102010507070707" pitchFamily="82" charset="2"/>
              <a:buNone/>
            </a:pPr>
            <a:r>
              <a:rPr lang="ar-EG" altLang="ar-EG" sz="2000" b="1">
                <a:solidFill>
                  <a:schemeClr val="tx1"/>
                </a:solidFill>
                <a:latin typeface="Times New Roman" panose="02020603050405020304" pitchFamily="18" charset="0"/>
                <a:cs typeface="Times New Roman" panose="02020603050405020304" pitchFamily="18" charset="0"/>
              </a:rPr>
              <a:t>1- </a:t>
            </a:r>
            <a:r>
              <a:rPr lang="ar-SA" altLang="ar-EG" sz="2000" b="1">
                <a:solidFill>
                  <a:schemeClr val="tx1"/>
                </a:solidFill>
                <a:latin typeface="Times New Roman" panose="02020603050405020304" pitchFamily="18" charset="0"/>
                <a:cs typeface="Times New Roman" panose="02020603050405020304" pitchFamily="18" charset="0"/>
              </a:rPr>
              <a:t>يجب أن يكون له قدرة عالية على إذابة المبيدات وخاصة عند درجات الحرارة المنخفضة . </a:t>
            </a:r>
            <a:endParaRPr lang="ar-EG" altLang="ar-EG" sz="2000" b="1">
              <a:solidFill>
                <a:schemeClr val="tx1"/>
              </a:solidFill>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r>
              <a:rPr lang="ar-EG" altLang="ar-EG" sz="2000" b="1">
                <a:solidFill>
                  <a:schemeClr val="tx1"/>
                </a:solidFill>
                <a:latin typeface="Times New Roman" panose="02020603050405020304" pitchFamily="18" charset="0"/>
                <a:cs typeface="Times New Roman" panose="02020603050405020304" pitchFamily="18" charset="0"/>
              </a:rPr>
              <a:t>2- </a:t>
            </a:r>
            <a:r>
              <a:rPr lang="ar-SA" altLang="ar-EG" sz="2000" b="1">
                <a:solidFill>
                  <a:schemeClr val="tx1"/>
                </a:solidFill>
                <a:latin typeface="Times New Roman" panose="02020603050405020304" pitchFamily="18" charset="0"/>
                <a:cs typeface="Times New Roman" panose="02020603050405020304" pitchFamily="18" charset="0"/>
              </a:rPr>
              <a:t>يجب ألا يكون له أثر سيئ على النباتات المرشوشة . </a:t>
            </a:r>
            <a:endParaRPr lang="ar-EG" altLang="ar-EG" sz="2000" b="1">
              <a:solidFill>
                <a:schemeClr val="tx1"/>
              </a:solidFill>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r>
              <a:rPr lang="ar-EG" altLang="ar-EG" sz="2000" b="1">
                <a:solidFill>
                  <a:schemeClr val="tx1"/>
                </a:solidFill>
                <a:latin typeface="Times New Roman" panose="02020603050405020304" pitchFamily="18" charset="0"/>
                <a:cs typeface="Times New Roman" panose="02020603050405020304" pitchFamily="18" charset="0"/>
              </a:rPr>
              <a:t>3- </a:t>
            </a:r>
            <a:r>
              <a:rPr lang="ar-SA" altLang="ar-EG" sz="2000" b="1">
                <a:solidFill>
                  <a:schemeClr val="tx1"/>
                </a:solidFill>
                <a:latin typeface="Times New Roman" panose="02020603050405020304" pitchFamily="18" charset="0"/>
                <a:cs typeface="Times New Roman" panose="02020603050405020304" pitchFamily="18" charset="0"/>
              </a:rPr>
              <a:t>يجب أن يتوفر فى المذيب خواص طبيعية ملائمة كأن يكون له درجة وميض </a:t>
            </a:r>
            <a:r>
              <a:rPr lang="en-US" altLang="ar-EG" sz="2000" b="1">
                <a:solidFill>
                  <a:srgbClr val="FF0000"/>
                </a:solidFill>
                <a:latin typeface="Times New Roman" panose="02020603050405020304" pitchFamily="18" charset="0"/>
                <a:cs typeface="Times New Roman" panose="02020603050405020304" pitchFamily="18" charset="0"/>
              </a:rPr>
              <a:t>Flash Point</a:t>
            </a:r>
            <a:r>
              <a:rPr lang="ar-SA" altLang="ar-EG" sz="2000" b="1">
                <a:solidFill>
                  <a:srgbClr val="FF0000"/>
                </a:solidFill>
                <a:latin typeface="Times New Roman" panose="02020603050405020304" pitchFamily="18" charset="0"/>
                <a:cs typeface="Times New Roman" panose="02020603050405020304" pitchFamily="18" charset="0"/>
              </a:rPr>
              <a:t> </a:t>
            </a:r>
            <a:r>
              <a:rPr lang="ar-SA" altLang="ar-EG" sz="2000" b="1">
                <a:solidFill>
                  <a:schemeClr val="tx1"/>
                </a:solidFill>
                <a:latin typeface="Times New Roman" panose="02020603050405020304" pitchFamily="18" charset="0"/>
                <a:cs typeface="Times New Roman" panose="02020603050405020304" pitchFamily="18" charset="0"/>
              </a:rPr>
              <a:t>مرتفعة لتجنب مخاطر الحريق ( لا تقل عن </a:t>
            </a:r>
            <a:r>
              <a:rPr lang="ar-EG" altLang="ar-EG" sz="2000" b="1">
                <a:solidFill>
                  <a:schemeClr val="tx1"/>
                </a:solidFill>
                <a:latin typeface="Times New Roman" panose="02020603050405020304" pitchFamily="18" charset="0"/>
                <a:cs typeface="Times New Roman" panose="02020603050405020304" pitchFamily="18" charset="0"/>
              </a:rPr>
              <a:t>5.</a:t>
            </a:r>
            <a:r>
              <a:rPr lang="en-US" altLang="ar-EG" sz="2000" b="1">
                <a:solidFill>
                  <a:schemeClr val="tx1"/>
                </a:solidFill>
                <a:latin typeface="Times New Roman" panose="02020603050405020304" pitchFamily="18" charset="0"/>
                <a:cs typeface="Times New Roman" panose="02020603050405020304" pitchFamily="18" charset="0"/>
              </a:rPr>
              <a:t>73</a:t>
            </a:r>
            <a:r>
              <a:rPr lang="ar-SA" altLang="ar-EG" sz="2000" b="1">
                <a:solidFill>
                  <a:schemeClr val="tx1"/>
                </a:solidFill>
                <a:latin typeface="Times New Roman" panose="02020603050405020304" pitchFamily="18" charset="0"/>
                <a:cs typeface="Times New Roman" panose="02020603050405020304" pitchFamily="18" charset="0"/>
              </a:rPr>
              <a:t>ْم ) </a:t>
            </a:r>
            <a:endParaRPr lang="ar-EG" altLang="ar-EG" sz="2000" b="1">
              <a:solidFill>
                <a:schemeClr val="tx1"/>
              </a:solidFill>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r>
              <a:rPr lang="ar-EG" altLang="ar-EG" sz="2000" b="1">
                <a:solidFill>
                  <a:schemeClr val="tx1"/>
                </a:solidFill>
                <a:latin typeface="Times New Roman" panose="02020603050405020304" pitchFamily="18" charset="0"/>
                <a:cs typeface="Times New Roman" panose="02020603050405020304" pitchFamily="18" charset="0"/>
              </a:rPr>
              <a:t>4- </a:t>
            </a:r>
            <a:r>
              <a:rPr lang="ar-SA" altLang="ar-EG" sz="2000" b="1">
                <a:solidFill>
                  <a:schemeClr val="tx1"/>
                </a:solidFill>
                <a:latin typeface="Times New Roman" panose="02020603050405020304" pitchFamily="18" charset="0"/>
                <a:cs typeface="Times New Roman" panose="02020603050405020304" pitchFamily="18" charset="0"/>
              </a:rPr>
              <a:t>تفضل المذيبات التى لها درجة غليان منخفضة لأنها تتطاير بسرعة عند رشها على النباتات وفى بعض الحالات تفضل المذيبات بطيئة التطاير لأنها تزيد من الأثر الباقى للمبيدات</a:t>
            </a:r>
            <a:endParaRPr lang="ar-EG" altLang="ar-EG" sz="2000" b="1">
              <a:solidFill>
                <a:schemeClr val="tx1"/>
              </a:solidFill>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r>
              <a:rPr lang="ar-EG" altLang="ar-EG" sz="2000" b="1">
                <a:solidFill>
                  <a:schemeClr val="tx1"/>
                </a:solidFill>
                <a:latin typeface="Times New Roman" panose="02020603050405020304" pitchFamily="18" charset="0"/>
                <a:cs typeface="Times New Roman" panose="02020603050405020304" pitchFamily="18" charset="0"/>
              </a:rPr>
              <a:t>5- </a:t>
            </a:r>
            <a:r>
              <a:rPr lang="ar-SA" altLang="ar-EG" sz="2000" b="1">
                <a:solidFill>
                  <a:schemeClr val="tx1"/>
                </a:solidFill>
                <a:latin typeface="Times New Roman" panose="02020603050405020304" pitchFamily="18" charset="0"/>
                <a:cs typeface="Times New Roman" panose="02020603050405020304" pitchFamily="18" charset="0"/>
              </a:rPr>
              <a:t>يجب أن يكون المذيب خالياً من المواد التى تسبب تآكل للأوعية المعدنية مثل مركبات الكبريت </a:t>
            </a:r>
            <a:endParaRPr lang="ar-EG" altLang="ar-EG" sz="2000" b="1">
              <a:solidFill>
                <a:schemeClr val="tx1"/>
              </a:solidFill>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r>
              <a:rPr lang="ar-EG" altLang="ar-EG" sz="2000" b="1">
                <a:solidFill>
                  <a:schemeClr val="tx1"/>
                </a:solidFill>
                <a:latin typeface="Times New Roman" panose="02020603050405020304" pitchFamily="18" charset="0"/>
                <a:cs typeface="Times New Roman" panose="02020603050405020304" pitchFamily="18" charset="0"/>
              </a:rPr>
              <a:t>6- </a:t>
            </a:r>
            <a:r>
              <a:rPr lang="ar-SA" altLang="ar-EG" sz="2000" b="1">
                <a:solidFill>
                  <a:schemeClr val="tx1"/>
                </a:solidFill>
                <a:latin typeface="Times New Roman" panose="02020603050405020304" pitchFamily="18" charset="0"/>
                <a:cs typeface="Times New Roman" panose="02020603050405020304" pitchFamily="18" charset="0"/>
              </a:rPr>
              <a:t>يفضل المذيبات الرخيصة والمتوفر إنتاجها .</a:t>
            </a:r>
            <a:endParaRPr lang="en-US" altLang="ar-EG"/>
          </a:p>
        </p:txBody>
      </p:sp>
      <p:sp>
        <p:nvSpPr>
          <p:cNvPr id="40963" name="Rectangle 6">
            <a:extLst>
              <a:ext uri="{FF2B5EF4-FFF2-40B4-BE49-F238E27FC236}">
                <a16:creationId xmlns:a16="http://schemas.microsoft.com/office/drawing/2014/main" id="{780E1C87-EC4D-43AC-8797-BDD0C114E63A}"/>
              </a:ext>
            </a:extLst>
          </p:cNvPr>
          <p:cNvSpPr>
            <a:spLocks noChangeArrowheads="1"/>
          </p:cNvSpPr>
          <p:nvPr/>
        </p:nvSpPr>
        <p:spPr bwMode="auto">
          <a:xfrm>
            <a:off x="539750" y="404813"/>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r" rtl="1" eaLnBrk="1" hangingPunct="1">
              <a:spcBef>
                <a:spcPct val="0"/>
              </a:spcBef>
              <a:buClrTx/>
              <a:buSzTx/>
              <a:buFontTx/>
              <a:buNone/>
            </a:pPr>
            <a:r>
              <a:rPr lang="ar-EG" altLang="ar-EG" sz="2400" b="1">
                <a:solidFill>
                  <a:srgbClr val="C00000"/>
                </a:solidFill>
                <a:latin typeface="Arial" panose="020B0604020202020204" pitchFamily="34" charset="0"/>
              </a:rPr>
              <a:t>العوامل التي يجب أخذها في الاعتبار عند تحضير المركزات القابلة للاستحلاب</a:t>
            </a:r>
            <a:endParaRPr lang="en-US" altLang="ar-EG" sz="2400" b="1">
              <a:solidFill>
                <a:srgbClr val="C00000"/>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id="{63D4A5CE-E2EB-4E9D-8C75-21D0FB7CF641}"/>
              </a:ext>
            </a:extLst>
          </p:cNvPr>
          <p:cNvSpPr>
            <a:spLocks noGrp="1"/>
          </p:cNvSpPr>
          <p:nvPr>
            <p:ph idx="1"/>
          </p:nvPr>
        </p:nvSpPr>
        <p:spPr>
          <a:xfrm>
            <a:off x="395288" y="1268413"/>
            <a:ext cx="8453437" cy="5113337"/>
          </a:xfrm>
        </p:spPr>
        <p:txBody>
          <a:bodyPr/>
          <a:lstStyle/>
          <a:p>
            <a:pPr algn="r" rtl="1">
              <a:buFont typeface="Wingdings 2" panose="05020102010507070707" pitchFamily="82" charset="2"/>
              <a:buNone/>
            </a:pPr>
            <a:r>
              <a:rPr lang="ar-SA" altLang="ar-EG" sz="2800" b="1">
                <a:solidFill>
                  <a:srgbClr val="CC3399"/>
                </a:solidFill>
                <a:latin typeface="Traditional Arabic" panose="02020603050405020304" pitchFamily="18" charset="-78"/>
                <a:cs typeface="Traditional Arabic" panose="02020603050405020304" pitchFamily="18" charset="-78"/>
              </a:rPr>
              <a:t>تعريف المستحلبات</a:t>
            </a:r>
            <a:r>
              <a:rPr lang="en-US" altLang="ar-EG"/>
              <a:t> :</a:t>
            </a:r>
            <a:r>
              <a:rPr lang="ar-SA" altLang="ar-EG" sz="2800" b="1">
                <a:solidFill>
                  <a:schemeClr val="tx1"/>
                </a:solidFill>
                <a:latin typeface="Traditional Arabic" panose="02020603050405020304" pitchFamily="18" charset="-78"/>
                <a:cs typeface="Traditional Arabic" panose="02020603050405020304" pitchFamily="18" charset="-78"/>
              </a:rPr>
              <a:t>هى نظم غروية وسط الانتشار والمادة المنتشرة فيها سوائل</a:t>
            </a:r>
            <a:endParaRPr lang="en-US" altLang="ar-EG" sz="2800">
              <a:solidFill>
                <a:schemeClr val="tx1"/>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SA" altLang="ar-EG" b="1">
                <a:solidFill>
                  <a:srgbClr val="C00000"/>
                </a:solidFill>
                <a:latin typeface="Arabic Typesetting" panose="03020402040406030203" pitchFamily="66" charset="-78"/>
                <a:cs typeface="Arabic Typesetting" panose="03020402040406030203" pitchFamily="66" charset="-78"/>
              </a:rPr>
              <a:t>أنواع المستحلبات : </a:t>
            </a:r>
            <a:r>
              <a:rPr lang="en-US" altLang="ar-EG" b="1">
                <a:solidFill>
                  <a:srgbClr val="C00000"/>
                </a:solidFill>
                <a:latin typeface="Arabic Typesetting" panose="03020402040406030203" pitchFamily="66" charset="-78"/>
                <a:cs typeface="Arabic Typesetting" panose="03020402040406030203" pitchFamily="66" charset="-78"/>
              </a:rPr>
              <a:t>Type of Emulsions</a:t>
            </a:r>
            <a:endParaRPr lang="en-US" altLang="ar-EG">
              <a:latin typeface="Arabic Typesetting" panose="03020402040406030203" pitchFamily="66" charset="-78"/>
              <a:cs typeface="Arabic Typesetting" panose="03020402040406030203" pitchFamily="66" charset="-78"/>
            </a:endParaRPr>
          </a:p>
          <a:p>
            <a:pPr algn="r" rtl="1">
              <a:buFont typeface="Wingdings 2" panose="05020102010507070707" pitchFamily="82" charset="2"/>
              <a:buNone/>
            </a:pPr>
            <a:r>
              <a:rPr lang="ar-SA" altLang="ar-EG" sz="2400" b="1">
                <a:solidFill>
                  <a:srgbClr val="0070C0"/>
                </a:solidFill>
                <a:latin typeface="Times New Roman" panose="02020603050405020304" pitchFamily="18" charset="0"/>
                <a:cs typeface="Times New Roman" panose="02020603050405020304" pitchFamily="18" charset="0"/>
              </a:rPr>
              <a:t>1  -  مستحلب زيت فى ماء : </a:t>
            </a:r>
            <a:r>
              <a:rPr lang="en-US" altLang="ar-EG" sz="2400" b="1">
                <a:solidFill>
                  <a:srgbClr val="0070C0"/>
                </a:solidFill>
                <a:latin typeface="Times New Roman" panose="02020603050405020304" pitchFamily="18" charset="0"/>
                <a:cs typeface="Times New Roman" panose="02020603050405020304" pitchFamily="18" charset="0"/>
              </a:rPr>
              <a:t>Oil in water emulsion (O/W)</a:t>
            </a:r>
            <a:endParaRPr lang="en-US" altLang="ar-EG" sz="2400">
              <a:solidFill>
                <a:srgbClr val="0070C0"/>
              </a:solidFill>
              <a:latin typeface="Times New Roman" panose="02020603050405020304" pitchFamily="18" charset="0"/>
              <a:cs typeface="Times New Roman" panose="02020603050405020304" pitchFamily="18" charset="0"/>
            </a:endParaRPr>
          </a:p>
          <a:p>
            <a:pPr algn="r" rtl="1">
              <a:buFont typeface="Wingdings 2" panose="05020102010507070707" pitchFamily="82" charset="2"/>
              <a:buNone/>
            </a:pPr>
            <a:r>
              <a:rPr lang="ar-SA" altLang="ar-EG" sz="2400" b="1">
                <a:latin typeface="Times New Roman" panose="02020603050405020304" pitchFamily="18" charset="0"/>
                <a:cs typeface="Times New Roman" panose="02020603050405020304" pitchFamily="18" charset="0"/>
              </a:rPr>
              <a:t>	</a:t>
            </a:r>
            <a:r>
              <a:rPr lang="ar-SA" altLang="ar-EG" sz="2400" b="1">
                <a:solidFill>
                  <a:schemeClr val="tx1"/>
                </a:solidFill>
                <a:latin typeface="Traditional Arabic" panose="02020603050405020304" pitchFamily="18" charset="-78"/>
                <a:cs typeface="Traditional Arabic" panose="02020603050405020304" pitchFamily="18" charset="-78"/>
              </a:rPr>
              <a:t>وفيه يتوزع الزيت على صورة قطرات دقيقة الحجم فى الماء أى أن الزيت هو المادة المنتشرة والماء هو وسط الانتشار .</a:t>
            </a:r>
            <a:endParaRPr lang="ar-EG" altLang="ar-EG" sz="2400" b="1">
              <a:solidFill>
                <a:schemeClr val="tx1"/>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SA" altLang="ar-EG" sz="2400" b="1">
                <a:solidFill>
                  <a:srgbClr val="1C3C44"/>
                </a:solidFill>
                <a:latin typeface="Traditional Arabic" panose="02020603050405020304" pitchFamily="18" charset="-78"/>
                <a:cs typeface="Traditional Arabic" panose="02020603050405020304" pitchFamily="18" charset="-78"/>
              </a:rPr>
              <a:t>2  -  مستحلب ماء فى زيت : </a:t>
            </a:r>
            <a:r>
              <a:rPr lang="en-US" altLang="ar-EG" sz="2400" b="1">
                <a:solidFill>
                  <a:srgbClr val="1C3C44"/>
                </a:solidFill>
                <a:latin typeface="Traditional Arabic" panose="02020603050405020304" pitchFamily="18" charset="-78"/>
                <a:cs typeface="Traditional Arabic" panose="02020603050405020304" pitchFamily="18" charset="-78"/>
              </a:rPr>
              <a:t>Water in Oil Emulsion (W/O)</a:t>
            </a:r>
            <a:endParaRPr lang="en-US" altLang="ar-EG" sz="2400">
              <a:solidFill>
                <a:srgbClr val="1C3C44"/>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SA" altLang="ar-EG" sz="2400" b="1">
                <a:latin typeface="Traditional Arabic" panose="02020603050405020304" pitchFamily="18" charset="-78"/>
                <a:cs typeface="Traditional Arabic" panose="02020603050405020304" pitchFamily="18" charset="-78"/>
              </a:rPr>
              <a:t>	</a:t>
            </a:r>
            <a:r>
              <a:rPr lang="ar-SA" altLang="ar-EG" sz="2400" b="1">
                <a:solidFill>
                  <a:schemeClr val="tx1"/>
                </a:solidFill>
                <a:latin typeface="Traditional Arabic" panose="02020603050405020304" pitchFamily="18" charset="-78"/>
                <a:cs typeface="Traditional Arabic" panose="02020603050405020304" pitchFamily="18" charset="-78"/>
              </a:rPr>
              <a:t>وفيه يتوزع الماء فى وسط الانتشار وهو الزيت أى أن الماء فى هذه الحالة يكون هو المادة المنتشرة والزيت هو وسط الانتشار .</a:t>
            </a:r>
            <a:endParaRPr lang="ar-EG" altLang="ar-EG" sz="2400" b="1">
              <a:solidFill>
                <a:schemeClr val="tx1"/>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endParaRPr lang="en-US" altLang="ar-EG" sz="2400">
              <a:solidFill>
                <a:schemeClr val="tx1"/>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SA" altLang="ar-EG" sz="2400" b="1">
                <a:solidFill>
                  <a:schemeClr val="tx1"/>
                </a:solidFill>
                <a:latin typeface="Times New Roman" panose="02020603050405020304" pitchFamily="18" charset="0"/>
                <a:cs typeface="Times New Roman" panose="02020603050405020304" pitchFamily="18" charset="0"/>
              </a:rPr>
              <a:t>	</a:t>
            </a:r>
            <a:r>
              <a:rPr lang="ar-SA" altLang="ar-EG" sz="2800" b="1">
                <a:solidFill>
                  <a:srgbClr val="000099"/>
                </a:solidFill>
                <a:latin typeface="Traditional Arabic" panose="02020603050405020304" pitchFamily="18" charset="-78"/>
                <a:cs typeface="Traditional Arabic" panose="02020603050405020304" pitchFamily="18" charset="-78"/>
              </a:rPr>
              <a:t>وعموماً فإن نوع المستحلب المطلوب فى عمليات الرش الحقلية هو النوع الأول مستحلب زيت فى ماء (</a:t>
            </a:r>
            <a:r>
              <a:rPr lang="en-US" altLang="ar-EG" sz="2800" b="1">
                <a:solidFill>
                  <a:srgbClr val="000099"/>
                </a:solidFill>
                <a:latin typeface="Traditional Arabic" panose="02020603050405020304" pitchFamily="18" charset="-78"/>
                <a:cs typeface="Traditional Arabic" panose="02020603050405020304" pitchFamily="18" charset="-78"/>
              </a:rPr>
              <a:t>O/ W</a:t>
            </a:r>
            <a:r>
              <a:rPr lang="ar-SA" altLang="ar-EG" sz="2800" b="1">
                <a:solidFill>
                  <a:srgbClr val="000099"/>
                </a:solidFill>
                <a:latin typeface="Traditional Arabic" panose="02020603050405020304" pitchFamily="18" charset="-78"/>
                <a:cs typeface="Traditional Arabic" panose="02020603050405020304" pitchFamily="18" charset="-78"/>
              </a:rPr>
              <a:t>) .</a:t>
            </a:r>
            <a:endParaRPr lang="en-US" altLang="ar-EG" sz="2800" b="1">
              <a:solidFill>
                <a:srgbClr val="000099"/>
              </a:solidFill>
              <a:latin typeface="Traditional Arabic" panose="02020603050405020304" pitchFamily="18" charset="-78"/>
              <a:cs typeface="Traditional Arabic" panose="02020603050405020304" pitchFamily="18" charset="-78"/>
            </a:endParaRPr>
          </a:p>
        </p:txBody>
      </p:sp>
      <p:sp>
        <p:nvSpPr>
          <p:cNvPr id="41987" name="Rectangle 6">
            <a:extLst>
              <a:ext uri="{FF2B5EF4-FFF2-40B4-BE49-F238E27FC236}">
                <a16:creationId xmlns:a16="http://schemas.microsoft.com/office/drawing/2014/main" id="{13E8316B-4B05-46FB-B6DC-5111B421FEC0}"/>
              </a:ext>
            </a:extLst>
          </p:cNvPr>
          <p:cNvSpPr>
            <a:spLocks noChangeArrowheads="1"/>
          </p:cNvSpPr>
          <p:nvPr/>
        </p:nvSpPr>
        <p:spPr bwMode="auto">
          <a:xfrm>
            <a:off x="2484438" y="260350"/>
            <a:ext cx="4608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r" rtl="1">
              <a:buFont typeface="Wingdings 2" panose="05020102010507070707" pitchFamily="82" charset="2"/>
              <a:buNone/>
            </a:pPr>
            <a:r>
              <a:rPr lang="ar-EG" altLang="ar-EG" sz="4000">
                <a:solidFill>
                  <a:srgbClr val="FF0000"/>
                </a:solidFill>
                <a:latin typeface="Arial" panose="020B0604020202020204" pitchFamily="34" charset="0"/>
              </a:rPr>
              <a:t>المستحلبات </a:t>
            </a:r>
            <a:r>
              <a:rPr lang="en-US" altLang="ar-EG" sz="4000">
                <a:solidFill>
                  <a:srgbClr val="FF0000"/>
                </a:solidFill>
                <a:latin typeface="Arial" panose="020B0604020202020204" pitchFamily="34" charset="0"/>
              </a:rPr>
              <a:t>Emulsion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C253E10F-3185-4934-B4A8-23B585EECD00}"/>
              </a:ext>
            </a:extLst>
          </p:cNvPr>
          <p:cNvSpPr>
            <a:spLocks noGrp="1"/>
          </p:cNvSpPr>
          <p:nvPr>
            <p:ph idx="1"/>
          </p:nvPr>
        </p:nvSpPr>
        <p:spPr>
          <a:xfrm>
            <a:off x="179388" y="1357313"/>
            <a:ext cx="8964612" cy="5240337"/>
          </a:xfrm>
        </p:spPr>
        <p:txBody>
          <a:bodyPr/>
          <a:lstStyle/>
          <a:p>
            <a:pPr algn="r" rtl="1">
              <a:buFont typeface="Wingdings 2" panose="05020102010507070707" pitchFamily="82" charset="2"/>
              <a:buNone/>
            </a:pPr>
            <a:r>
              <a:rPr lang="ar-SA" altLang="ar-EG" b="1">
                <a:solidFill>
                  <a:srgbClr val="0070C0"/>
                </a:solidFill>
                <a:latin typeface="Traditional Arabic" panose="02020603050405020304" pitchFamily="18" charset="-78"/>
                <a:cs typeface="Traditional Arabic" panose="02020603050405020304" pitchFamily="18" charset="-78"/>
              </a:rPr>
              <a:t>1  -  مستحلب زيت فى ماء : </a:t>
            </a:r>
            <a:r>
              <a:rPr lang="en-US" altLang="ar-EG" b="1">
                <a:solidFill>
                  <a:srgbClr val="0070C0"/>
                </a:solidFill>
                <a:latin typeface="Traditional Arabic" panose="02020603050405020304" pitchFamily="18" charset="-78"/>
                <a:cs typeface="Traditional Arabic" panose="02020603050405020304" pitchFamily="18" charset="-78"/>
              </a:rPr>
              <a:t>Oil in water emulsion (O/W)</a:t>
            </a:r>
            <a:endParaRPr lang="en-US" altLang="ar-EG">
              <a:solidFill>
                <a:srgbClr val="0070C0"/>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2- مستحلب ماء في زيت </a:t>
            </a:r>
            <a:r>
              <a:rPr lang="en-US" altLang="ar-EG" b="1">
                <a:solidFill>
                  <a:schemeClr val="tx1"/>
                </a:solidFill>
                <a:latin typeface="Traditional Arabic" panose="02020603050405020304" pitchFamily="18" charset="-78"/>
                <a:cs typeface="Traditional Arabic" panose="02020603050405020304" pitchFamily="18" charset="-78"/>
              </a:rPr>
              <a:t>Water in Oil (W/ O)</a:t>
            </a:r>
          </a:p>
        </p:txBody>
      </p:sp>
      <p:sp>
        <p:nvSpPr>
          <p:cNvPr id="4" name="Oval 3">
            <a:extLst>
              <a:ext uri="{FF2B5EF4-FFF2-40B4-BE49-F238E27FC236}">
                <a16:creationId xmlns:a16="http://schemas.microsoft.com/office/drawing/2014/main" id="{0B47BDE4-ABFF-4173-B64A-667F7B2B3B85}"/>
              </a:ext>
            </a:extLst>
          </p:cNvPr>
          <p:cNvSpPr/>
          <p:nvPr/>
        </p:nvSpPr>
        <p:spPr>
          <a:xfrm>
            <a:off x="7143750" y="2857500"/>
            <a:ext cx="1500188" cy="1071563"/>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dirty="0"/>
              <a:t> </a:t>
            </a:r>
            <a:r>
              <a:rPr lang="ar-EG" sz="2800" b="1" dirty="0">
                <a:solidFill>
                  <a:schemeClr val="tx1"/>
                </a:solidFill>
                <a:latin typeface="Times New Roman" pitchFamily="18" charset="0"/>
                <a:cs typeface="Times New Roman" pitchFamily="18" charset="0"/>
              </a:rPr>
              <a:t>زيت</a:t>
            </a:r>
            <a:r>
              <a:rPr lang="ar-EG" sz="2800" b="1" dirty="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5" name="Oval 4">
            <a:extLst>
              <a:ext uri="{FF2B5EF4-FFF2-40B4-BE49-F238E27FC236}">
                <a16:creationId xmlns:a16="http://schemas.microsoft.com/office/drawing/2014/main" id="{099AB3F9-1919-4113-9EA2-EDDADD0B1E80}"/>
              </a:ext>
            </a:extLst>
          </p:cNvPr>
          <p:cNvSpPr/>
          <p:nvPr/>
        </p:nvSpPr>
        <p:spPr>
          <a:xfrm>
            <a:off x="2000250" y="2428875"/>
            <a:ext cx="2486025" cy="1857375"/>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4800" b="1" dirty="0">
                <a:solidFill>
                  <a:srgbClr val="C00000"/>
                </a:solidFill>
                <a:latin typeface="Times New Roman" pitchFamily="18" charset="0"/>
                <a:cs typeface="Times New Roman" pitchFamily="18" charset="0"/>
              </a:rPr>
              <a:t>ماء</a:t>
            </a:r>
          </a:p>
        </p:txBody>
      </p:sp>
      <p:sp>
        <p:nvSpPr>
          <p:cNvPr id="6" name="Left Arrow 5">
            <a:extLst>
              <a:ext uri="{FF2B5EF4-FFF2-40B4-BE49-F238E27FC236}">
                <a16:creationId xmlns:a16="http://schemas.microsoft.com/office/drawing/2014/main" id="{65D6BE58-3F6C-44A1-813A-A985A4280E60}"/>
              </a:ext>
            </a:extLst>
          </p:cNvPr>
          <p:cNvSpPr/>
          <p:nvPr/>
        </p:nvSpPr>
        <p:spPr>
          <a:xfrm>
            <a:off x="4786313" y="314325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Equal 6">
            <a:extLst>
              <a:ext uri="{FF2B5EF4-FFF2-40B4-BE49-F238E27FC236}">
                <a16:creationId xmlns:a16="http://schemas.microsoft.com/office/drawing/2014/main" id="{86B78D23-4450-4900-85EC-273A188AB3BA}"/>
              </a:ext>
            </a:extLst>
          </p:cNvPr>
          <p:cNvSpPr/>
          <p:nvPr/>
        </p:nvSpPr>
        <p:spPr>
          <a:xfrm>
            <a:off x="928688" y="2928938"/>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Oval 8">
            <a:extLst>
              <a:ext uri="{FF2B5EF4-FFF2-40B4-BE49-F238E27FC236}">
                <a16:creationId xmlns:a16="http://schemas.microsoft.com/office/drawing/2014/main" id="{59B60179-4033-4506-8EF3-CEAA0104FDE6}"/>
              </a:ext>
            </a:extLst>
          </p:cNvPr>
          <p:cNvSpPr/>
          <p:nvPr/>
        </p:nvSpPr>
        <p:spPr>
          <a:xfrm>
            <a:off x="7164388" y="4786313"/>
            <a:ext cx="1511300" cy="1163637"/>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4800" b="1" dirty="0">
                <a:solidFill>
                  <a:srgbClr val="C00000"/>
                </a:solidFill>
                <a:latin typeface="Times New Roman" pitchFamily="18" charset="0"/>
                <a:cs typeface="Times New Roman" pitchFamily="18" charset="0"/>
              </a:rPr>
              <a:t>ماء</a:t>
            </a:r>
            <a:endParaRPr lang="en-US" sz="4800" b="1" dirty="0">
              <a:solidFill>
                <a:srgbClr val="C00000"/>
              </a:solidFill>
              <a:latin typeface="Times New Roman" pitchFamily="18" charset="0"/>
              <a:cs typeface="Times New Roman" pitchFamily="18" charset="0"/>
            </a:endParaRPr>
          </a:p>
        </p:txBody>
      </p:sp>
      <p:sp>
        <p:nvSpPr>
          <p:cNvPr id="10" name="Left Arrow 9">
            <a:extLst>
              <a:ext uri="{FF2B5EF4-FFF2-40B4-BE49-F238E27FC236}">
                <a16:creationId xmlns:a16="http://schemas.microsoft.com/office/drawing/2014/main" id="{76C80DC3-A038-4C4E-B2FB-F7096E95BCBA}"/>
              </a:ext>
            </a:extLst>
          </p:cNvPr>
          <p:cNvSpPr/>
          <p:nvPr/>
        </p:nvSpPr>
        <p:spPr>
          <a:xfrm>
            <a:off x="5000625" y="5357813"/>
            <a:ext cx="977900" cy="4841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owchart: Connector 10">
            <a:extLst>
              <a:ext uri="{FF2B5EF4-FFF2-40B4-BE49-F238E27FC236}">
                <a16:creationId xmlns:a16="http://schemas.microsoft.com/office/drawing/2014/main" id="{1831693C-01F8-4CA8-A8C0-FB8632BDC424}"/>
              </a:ext>
            </a:extLst>
          </p:cNvPr>
          <p:cNvSpPr/>
          <p:nvPr/>
        </p:nvSpPr>
        <p:spPr>
          <a:xfrm>
            <a:off x="2124075" y="4652963"/>
            <a:ext cx="2447925" cy="1871662"/>
          </a:xfrm>
          <a:prstGeom prst="flowChartConnec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EG" sz="2800" b="1" dirty="0">
                <a:solidFill>
                  <a:schemeClr val="tx1"/>
                </a:solidFill>
                <a:latin typeface="Times New Roman" pitchFamily="18" charset="0"/>
                <a:cs typeface="Times New Roman" pitchFamily="18" charset="0"/>
              </a:rPr>
              <a:t>زيت</a:t>
            </a:r>
            <a:endParaRPr lang="en-US" sz="2800" b="1" dirty="0">
              <a:solidFill>
                <a:schemeClr val="tx1"/>
              </a:solidFill>
              <a:latin typeface="Times New Roman" pitchFamily="18" charset="0"/>
              <a:cs typeface="Times New Roman" pitchFamily="18" charset="0"/>
            </a:endParaRPr>
          </a:p>
        </p:txBody>
      </p:sp>
      <p:sp>
        <p:nvSpPr>
          <p:cNvPr id="12" name="Equal 11">
            <a:extLst>
              <a:ext uri="{FF2B5EF4-FFF2-40B4-BE49-F238E27FC236}">
                <a16:creationId xmlns:a16="http://schemas.microsoft.com/office/drawing/2014/main" id="{FB7D3F79-08BA-4A89-A7C5-51895020FFE9}"/>
              </a:ext>
            </a:extLst>
          </p:cNvPr>
          <p:cNvSpPr/>
          <p:nvPr/>
        </p:nvSpPr>
        <p:spPr>
          <a:xfrm>
            <a:off x="928688" y="5072063"/>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3019" name="Rectangle 14">
            <a:extLst>
              <a:ext uri="{FF2B5EF4-FFF2-40B4-BE49-F238E27FC236}">
                <a16:creationId xmlns:a16="http://schemas.microsoft.com/office/drawing/2014/main" id="{60FA9560-7C05-4139-9895-08A82FF75A1D}"/>
              </a:ext>
            </a:extLst>
          </p:cNvPr>
          <p:cNvSpPr>
            <a:spLocks noChangeArrowheads="1"/>
          </p:cNvSpPr>
          <p:nvPr/>
        </p:nvSpPr>
        <p:spPr bwMode="auto">
          <a:xfrm>
            <a:off x="1331913" y="333375"/>
            <a:ext cx="6119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a:buFont typeface="Wingdings 2" panose="05020102010507070707" pitchFamily="82" charset="2"/>
              <a:buNone/>
            </a:pPr>
            <a:r>
              <a:rPr lang="ar-SA" altLang="ar-EG" sz="2800" b="1">
                <a:solidFill>
                  <a:srgbClr val="C00000"/>
                </a:solidFill>
                <a:latin typeface="Arial" panose="020B0604020202020204" pitchFamily="34" charset="0"/>
              </a:rPr>
              <a:t>أنواع المستحلبات : </a:t>
            </a:r>
            <a:r>
              <a:rPr lang="en-US" altLang="ar-EG" sz="2800" b="1">
                <a:solidFill>
                  <a:srgbClr val="C00000"/>
                </a:solidFill>
                <a:latin typeface="Arial" panose="020B0604020202020204" pitchFamily="34" charset="0"/>
              </a:rPr>
              <a:t>Type of Emulsions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a:extLst>
              <a:ext uri="{FF2B5EF4-FFF2-40B4-BE49-F238E27FC236}">
                <a16:creationId xmlns:a16="http://schemas.microsoft.com/office/drawing/2014/main" id="{EF5702EE-904F-4707-BC56-47F5DD9E7193}"/>
              </a:ext>
            </a:extLst>
          </p:cNvPr>
          <p:cNvSpPr>
            <a:spLocks noGrp="1"/>
          </p:cNvSpPr>
          <p:nvPr>
            <p:ph idx="1"/>
          </p:nvPr>
        </p:nvSpPr>
        <p:spPr>
          <a:xfrm>
            <a:off x="323850" y="1268413"/>
            <a:ext cx="8686800" cy="5286375"/>
          </a:xfrm>
        </p:spPr>
        <p:txBody>
          <a:bodyPr/>
          <a:lstStyle/>
          <a:p>
            <a:pPr algn="just" rtl="1">
              <a:buFont typeface="Wingdings 2" panose="05020102010507070707" pitchFamily="82" charset="2"/>
              <a:buNone/>
            </a:pPr>
            <a:r>
              <a:rPr lang="ar-SA" altLang="ar-EG" b="1">
                <a:solidFill>
                  <a:srgbClr val="002060"/>
                </a:solidFill>
                <a:latin typeface="Traditional Arabic" panose="02020603050405020304" pitchFamily="18" charset="-78"/>
                <a:cs typeface="Traditional Arabic" panose="02020603050405020304" pitchFamily="18" charset="-78"/>
              </a:rPr>
              <a:t>1 -  يوضع قليل من المستحلب على شريحة ويضاف إليه نقطة زيت فإذا امتزجت بسرعة دل على أن الزيت هو وسط الانتشار والماء هو المادة المنتشرة أى أن المستحلب يكون ماء فى زيت " </a:t>
            </a:r>
            <a:r>
              <a:rPr lang="en-US" altLang="ar-EG" b="1">
                <a:solidFill>
                  <a:srgbClr val="002060"/>
                </a:solidFill>
                <a:latin typeface="Traditional Arabic" panose="02020603050405020304" pitchFamily="18" charset="-78"/>
                <a:cs typeface="Traditional Arabic" panose="02020603050405020304" pitchFamily="18" charset="-78"/>
              </a:rPr>
              <a:t>w/o</a:t>
            </a:r>
            <a:r>
              <a:rPr lang="ar-SA" altLang="ar-EG" b="1">
                <a:solidFill>
                  <a:srgbClr val="002060"/>
                </a:solidFill>
                <a:latin typeface="Traditional Arabic" panose="02020603050405020304" pitchFamily="18" charset="-78"/>
                <a:cs typeface="Traditional Arabic" panose="02020603050405020304" pitchFamily="18" charset="-78"/>
              </a:rPr>
              <a:t> " .</a:t>
            </a:r>
            <a:endParaRPr lang="ar-EG" altLang="ar-EG" b="1">
              <a:solidFill>
                <a:srgbClr val="002060"/>
              </a:solidFill>
              <a:latin typeface="Traditional Arabic" panose="02020603050405020304" pitchFamily="18" charset="-78"/>
              <a:cs typeface="Traditional Arabic" panose="02020603050405020304" pitchFamily="18" charset="-78"/>
            </a:endParaRPr>
          </a:p>
          <a:p>
            <a:pPr algn="just" rtl="1">
              <a:buFont typeface="Wingdings 2" panose="05020102010507070707" pitchFamily="82" charset="2"/>
              <a:buNone/>
            </a:pPr>
            <a:endParaRPr lang="en-US" altLang="ar-EG">
              <a:solidFill>
                <a:srgbClr val="002060"/>
              </a:solidFill>
              <a:latin typeface="Traditional Arabic" panose="02020603050405020304" pitchFamily="18" charset="-78"/>
              <a:cs typeface="Traditional Arabic" panose="02020603050405020304" pitchFamily="18" charset="-78"/>
            </a:endParaRPr>
          </a:p>
          <a:p>
            <a:pPr algn="just" rtl="1">
              <a:buFont typeface="Wingdings 2" panose="05020102010507070707" pitchFamily="82" charset="2"/>
              <a:buNone/>
            </a:pPr>
            <a:r>
              <a:rPr lang="ar-SA" altLang="ar-EG" b="1">
                <a:solidFill>
                  <a:srgbClr val="339933"/>
                </a:solidFill>
                <a:latin typeface="Traditional Arabic" panose="02020603050405020304" pitchFamily="18" charset="-78"/>
                <a:cs typeface="Traditional Arabic" panose="02020603050405020304" pitchFamily="18" charset="-78"/>
              </a:rPr>
              <a:t>2 -  يضاف للمستحلب نقطة من محلول صبغة تذوب فى الزيت ولا تذوب فى الماء فإذا تلون المخلوط كان المستحلب ماء فى زيت </a:t>
            </a:r>
            <a:r>
              <a:rPr lang="en-US" altLang="ar-EG" b="1">
                <a:solidFill>
                  <a:srgbClr val="339933"/>
                </a:solidFill>
                <a:latin typeface="Traditional Arabic" panose="02020603050405020304" pitchFamily="18" charset="-78"/>
                <a:cs typeface="Traditional Arabic" panose="02020603050405020304" pitchFamily="18" charset="-78"/>
              </a:rPr>
              <a:t>w/o</a:t>
            </a:r>
            <a:r>
              <a:rPr lang="ar-SA" altLang="ar-EG" b="1">
                <a:solidFill>
                  <a:srgbClr val="339933"/>
                </a:solidFill>
                <a:latin typeface="Traditional Arabic" panose="02020603050405020304" pitchFamily="18" charset="-78"/>
                <a:cs typeface="Traditional Arabic" panose="02020603050405020304" pitchFamily="18" charset="-78"/>
              </a:rPr>
              <a:t> أما إذا كان المستحلب زيت فى ماء فإنه لا يتلون .</a:t>
            </a:r>
            <a:endParaRPr lang="ar-EG" altLang="ar-EG" b="1">
              <a:solidFill>
                <a:srgbClr val="339933"/>
              </a:solidFill>
              <a:latin typeface="Traditional Arabic" panose="02020603050405020304" pitchFamily="18" charset="-78"/>
              <a:cs typeface="Traditional Arabic" panose="02020603050405020304" pitchFamily="18" charset="-78"/>
            </a:endParaRPr>
          </a:p>
          <a:p>
            <a:pPr algn="just" rtl="1">
              <a:buFont typeface="Wingdings 2" panose="05020102010507070707" pitchFamily="82" charset="2"/>
              <a:buNone/>
            </a:pPr>
            <a:endParaRPr lang="en-US" altLang="ar-EG">
              <a:solidFill>
                <a:srgbClr val="7030A0"/>
              </a:solidFill>
              <a:latin typeface="Traditional Arabic" panose="02020603050405020304" pitchFamily="18" charset="-78"/>
              <a:cs typeface="Traditional Arabic" panose="02020603050405020304" pitchFamily="18" charset="-78"/>
            </a:endParaRPr>
          </a:p>
          <a:p>
            <a:pPr algn="just" rtl="1">
              <a:buFont typeface="Wingdings 2" panose="05020102010507070707" pitchFamily="82" charset="2"/>
              <a:buNone/>
            </a:pPr>
            <a:r>
              <a:rPr lang="ar-SA" altLang="ar-EG" b="1">
                <a:solidFill>
                  <a:srgbClr val="000099"/>
                </a:solidFill>
                <a:latin typeface="Traditional Arabic" panose="02020603050405020304" pitchFamily="18" charset="-78"/>
                <a:cs typeface="Traditional Arabic" panose="02020603050405020304" pitchFamily="18" charset="-78"/>
              </a:rPr>
              <a:t>3 -  قياس درجة التوصيل الكهربائى للمستحلب فإذا كان وسط الانتشار هو الماء كانت درجة التوصيل عالية .</a:t>
            </a:r>
            <a:endParaRPr lang="en-US" altLang="ar-EG">
              <a:solidFill>
                <a:srgbClr val="000099"/>
              </a:solidFill>
              <a:latin typeface="Traditional Arabic" panose="02020603050405020304" pitchFamily="18" charset="-78"/>
              <a:cs typeface="Traditional Arabic" panose="02020603050405020304" pitchFamily="18" charset="-78"/>
            </a:endParaRPr>
          </a:p>
        </p:txBody>
      </p:sp>
      <p:sp>
        <p:nvSpPr>
          <p:cNvPr id="44035" name="Rectangle 6">
            <a:extLst>
              <a:ext uri="{FF2B5EF4-FFF2-40B4-BE49-F238E27FC236}">
                <a16:creationId xmlns:a16="http://schemas.microsoft.com/office/drawing/2014/main" id="{915A60A7-3BE4-4A9F-831B-296D55DE61EA}"/>
              </a:ext>
            </a:extLst>
          </p:cNvPr>
          <p:cNvSpPr>
            <a:spLocks noChangeArrowheads="1"/>
          </p:cNvSpPr>
          <p:nvPr/>
        </p:nvSpPr>
        <p:spPr bwMode="auto">
          <a:xfrm>
            <a:off x="1619250" y="260350"/>
            <a:ext cx="5473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3600">
                <a:solidFill>
                  <a:srgbClr val="AD1F1F"/>
                </a:solidFill>
                <a:latin typeface="Arial" panose="020B0604020202020204" pitchFamily="34" charset="0"/>
              </a:rPr>
              <a:t>كيفية التمييز بين المستحلبات</a:t>
            </a:r>
            <a:endParaRPr lang="en-US" altLang="ar-EG" sz="3600">
              <a:solidFill>
                <a:srgbClr val="AD1F1F"/>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C8A4-691B-4B62-AAA1-9D8F370277D4}"/>
              </a:ext>
            </a:extLst>
          </p:cNvPr>
          <p:cNvSpPr>
            <a:spLocks noGrp="1"/>
          </p:cNvSpPr>
          <p:nvPr>
            <p:ph type="title"/>
          </p:nvPr>
        </p:nvSpPr>
        <p:spPr/>
        <p:txBody>
          <a:bodyPr>
            <a:normAutofit fontScale="90000"/>
          </a:bodyPr>
          <a:lstStyle/>
          <a:p>
            <a:pPr algn="r" rtl="1">
              <a:defRPr/>
            </a:pPr>
            <a:br>
              <a:rPr lang="en-US" dirty="0">
                <a:latin typeface="Times New Roman" pitchFamily="18" charset="0"/>
                <a:cs typeface="Times New Roman" pitchFamily="18" charset="0"/>
              </a:rPr>
            </a:br>
            <a:endParaRPr lang="en-US" dirty="0"/>
          </a:p>
        </p:txBody>
      </p:sp>
      <p:sp>
        <p:nvSpPr>
          <p:cNvPr id="45059" name="Content Placeholder 2">
            <a:extLst>
              <a:ext uri="{FF2B5EF4-FFF2-40B4-BE49-F238E27FC236}">
                <a16:creationId xmlns:a16="http://schemas.microsoft.com/office/drawing/2014/main" id="{823FDC21-9064-4928-B8ED-4A39021481F7}"/>
              </a:ext>
            </a:extLst>
          </p:cNvPr>
          <p:cNvSpPr>
            <a:spLocks noGrp="1"/>
          </p:cNvSpPr>
          <p:nvPr>
            <p:ph idx="1"/>
          </p:nvPr>
        </p:nvSpPr>
        <p:spPr>
          <a:xfrm>
            <a:off x="179388" y="428625"/>
            <a:ext cx="8777287" cy="6429375"/>
          </a:xfrm>
        </p:spPr>
        <p:txBody>
          <a:bodyPr/>
          <a:lstStyle/>
          <a:p>
            <a:pPr algn="just" rtl="1">
              <a:buFont typeface="Wingdings 2" panose="05020102010507070707" pitchFamily="82" charset="2"/>
              <a:buNone/>
            </a:pPr>
            <a:r>
              <a:rPr lang="ar-EG" altLang="ar-EG" sz="1800" b="1">
                <a:solidFill>
                  <a:srgbClr val="C00000"/>
                </a:solidFill>
                <a:latin typeface="Times New Roman" panose="02020603050405020304" pitchFamily="18" charset="0"/>
                <a:cs typeface="Times New Roman" panose="02020603050405020304" pitchFamily="18" charset="0"/>
              </a:rPr>
              <a:t>1- ظ</a:t>
            </a:r>
            <a:r>
              <a:rPr lang="ar-EG" altLang="ar-EG" sz="2400" b="1">
                <a:solidFill>
                  <a:srgbClr val="C00000"/>
                </a:solidFill>
                <a:latin typeface="Times New Roman" panose="02020603050405020304" pitchFamily="18" charset="0"/>
                <a:cs typeface="Times New Roman" panose="02020603050405020304" pitchFamily="18" charset="0"/>
              </a:rPr>
              <a:t>اهرة تكوين الطبقة الدهنية في المستحلب </a:t>
            </a:r>
            <a:r>
              <a:rPr lang="en-US" altLang="ar-EG" sz="2400" b="1">
                <a:solidFill>
                  <a:srgbClr val="C00000"/>
                </a:solidFill>
                <a:latin typeface="Times New Roman" panose="02020603050405020304" pitchFamily="18" charset="0"/>
                <a:cs typeface="Times New Roman" panose="02020603050405020304" pitchFamily="18" charset="0"/>
              </a:rPr>
              <a:t>Creaming </a:t>
            </a:r>
            <a:r>
              <a:rPr lang="ar-SA" altLang="ar-EG" sz="2400" b="1">
                <a:latin typeface="Times New Roman" panose="02020603050405020304" pitchFamily="18" charset="0"/>
                <a:cs typeface="Times New Roman" panose="02020603050405020304" pitchFamily="18" charset="0"/>
              </a:rPr>
              <a:t>	</a:t>
            </a:r>
            <a:endParaRPr lang="ar-EG" altLang="ar-EG" sz="2400" b="1">
              <a:latin typeface="Times New Roman" panose="02020603050405020304" pitchFamily="18" charset="0"/>
              <a:cs typeface="Times New Roman" panose="02020603050405020304" pitchFamily="18" charset="0"/>
            </a:endParaRPr>
          </a:p>
          <a:p>
            <a:pPr algn="just" rtl="1">
              <a:buFont typeface="Wingdings 2" panose="05020102010507070707" pitchFamily="82" charset="2"/>
              <a:buNone/>
            </a:pPr>
            <a:r>
              <a:rPr lang="ar-SA" altLang="ar-EG" sz="2400" b="1">
                <a:solidFill>
                  <a:schemeClr val="tx1"/>
                </a:solidFill>
                <a:latin typeface="Times New Roman" panose="02020603050405020304" pitchFamily="18" charset="0"/>
                <a:cs typeface="Times New Roman" panose="02020603050405020304" pitchFamily="18" charset="0"/>
              </a:rPr>
              <a:t>هى طبقة غنية فى الزيت تشبه الكريمة</a:t>
            </a:r>
            <a:r>
              <a:rPr lang="ar-EG" altLang="ar-EG" sz="2400" b="1">
                <a:solidFill>
                  <a:schemeClr val="tx1"/>
                </a:solidFill>
                <a:latin typeface="Times New Roman" panose="02020603050405020304" pitchFamily="18" charset="0"/>
                <a:cs typeface="Times New Roman" panose="02020603050405020304" pitchFamily="18" charset="0"/>
              </a:rPr>
              <a:t> توجد</a:t>
            </a:r>
            <a:r>
              <a:rPr lang="ar-SA" altLang="ar-EG" sz="2400" b="1">
                <a:solidFill>
                  <a:schemeClr val="tx1"/>
                </a:solidFill>
                <a:latin typeface="Times New Roman" panose="02020603050405020304" pitchFamily="18" charset="0"/>
                <a:cs typeface="Times New Roman" panose="02020603050405020304" pitchFamily="18" charset="0"/>
              </a:rPr>
              <a:t> على سطح المستحلب وترجع هذه الظاهرة إلى الاختلاف فى الكثافة النوعية للمكونات . وقد وجد أن هذه الطبقة تحتوى على 65-82% بالحجم من الزيت . </a:t>
            </a:r>
            <a:r>
              <a:rPr lang="ar-SA" altLang="ar-EG" sz="2400" b="1">
                <a:solidFill>
                  <a:srgbClr val="FF0000"/>
                </a:solidFill>
                <a:latin typeface="Times New Roman" panose="02020603050405020304" pitchFamily="18" charset="0"/>
                <a:cs typeface="Times New Roman" panose="02020603050405020304" pitchFamily="18" charset="0"/>
              </a:rPr>
              <a:t>وهذه الظاهرة غير مرغوب فيها لأنها تؤدى إلى استخدام مخلوط رش غير متجانس</a:t>
            </a:r>
            <a:r>
              <a:rPr lang="ar-EG" altLang="ar-EG" sz="2400" b="1">
                <a:solidFill>
                  <a:srgbClr val="FF0000"/>
                </a:solidFill>
                <a:latin typeface="Times New Roman" panose="02020603050405020304" pitchFamily="18" charset="0"/>
                <a:cs typeface="Times New Roman" panose="02020603050405020304" pitchFamily="18" charset="0"/>
              </a:rPr>
              <a:t>. </a:t>
            </a:r>
            <a:r>
              <a:rPr lang="ar-SA" altLang="ar-EG" sz="2400" b="1">
                <a:solidFill>
                  <a:srgbClr val="000099"/>
                </a:solidFill>
                <a:latin typeface="Times New Roman" panose="02020603050405020304" pitchFamily="18" charset="0"/>
                <a:cs typeface="Times New Roman" panose="02020603050405020304" pitchFamily="18" charset="0"/>
              </a:rPr>
              <a:t>ويمكن تلافى ذلك بالتقليب المستمر فى خزان الرش .</a:t>
            </a:r>
            <a:endParaRPr lang="ar-EG" altLang="ar-EG" sz="2400" b="1">
              <a:solidFill>
                <a:srgbClr val="000099"/>
              </a:solidFill>
              <a:latin typeface="Times New Roman" panose="02020603050405020304" pitchFamily="18" charset="0"/>
              <a:cs typeface="Times New Roman" panose="02020603050405020304" pitchFamily="18" charset="0"/>
            </a:endParaRPr>
          </a:p>
          <a:p>
            <a:pPr algn="just" rtl="1">
              <a:buFont typeface="Wingdings 2" panose="05020102010507070707" pitchFamily="82" charset="2"/>
              <a:buNone/>
            </a:pPr>
            <a:endParaRPr lang="en-US" altLang="ar-EG" sz="2400">
              <a:solidFill>
                <a:srgbClr val="000099"/>
              </a:solidFill>
              <a:latin typeface="Times New Roman" panose="02020603050405020304" pitchFamily="18" charset="0"/>
              <a:cs typeface="Times New Roman" panose="02020603050405020304" pitchFamily="18" charset="0"/>
            </a:endParaRPr>
          </a:p>
          <a:p>
            <a:pPr algn="just" rtl="1">
              <a:buFont typeface="Wingdings 2" panose="05020102010507070707" pitchFamily="82" charset="2"/>
              <a:buNone/>
            </a:pPr>
            <a:r>
              <a:rPr lang="ar-EG" altLang="ar-EG" sz="2400" b="1">
                <a:solidFill>
                  <a:srgbClr val="C00000"/>
                </a:solidFill>
                <a:latin typeface="Times New Roman" panose="02020603050405020304" pitchFamily="18" charset="0"/>
                <a:cs typeface="Times New Roman" panose="02020603050405020304" pitchFamily="18" charset="0"/>
              </a:rPr>
              <a:t>2- </a:t>
            </a:r>
            <a:r>
              <a:rPr lang="ar-SA" altLang="ar-EG" sz="2400" b="1">
                <a:solidFill>
                  <a:srgbClr val="C00000"/>
                </a:solidFill>
                <a:latin typeface="Times New Roman" panose="02020603050405020304" pitchFamily="18" charset="0"/>
                <a:cs typeface="Times New Roman" panose="02020603050405020304" pitchFamily="18" charset="0"/>
              </a:rPr>
              <a:t>ظاهرة كسر المستحلب : </a:t>
            </a:r>
            <a:r>
              <a:rPr lang="en-US" altLang="ar-EG" sz="2400" b="1">
                <a:solidFill>
                  <a:srgbClr val="C00000"/>
                </a:solidFill>
                <a:latin typeface="Times New Roman" panose="02020603050405020304" pitchFamily="18" charset="0"/>
                <a:cs typeface="Times New Roman" panose="02020603050405020304" pitchFamily="18" charset="0"/>
              </a:rPr>
              <a:t>Breaking of Emulsion</a:t>
            </a:r>
            <a:endParaRPr lang="en-US" altLang="ar-EG" sz="2400">
              <a:solidFill>
                <a:srgbClr val="C00000"/>
              </a:solidFill>
              <a:latin typeface="Times New Roman" panose="02020603050405020304" pitchFamily="18" charset="0"/>
              <a:cs typeface="Times New Roman" panose="02020603050405020304" pitchFamily="18" charset="0"/>
            </a:endParaRPr>
          </a:p>
          <a:p>
            <a:pPr algn="just" rtl="1">
              <a:buFont typeface="Wingdings 2" panose="05020102010507070707" pitchFamily="82" charset="2"/>
              <a:buNone/>
            </a:pPr>
            <a:r>
              <a:rPr lang="ar-SA" altLang="ar-EG" sz="2400" b="1">
                <a:latin typeface="Times New Roman" panose="02020603050405020304" pitchFamily="18" charset="0"/>
                <a:cs typeface="Times New Roman" panose="02020603050405020304" pitchFamily="18" charset="0"/>
              </a:rPr>
              <a:t>	</a:t>
            </a:r>
            <a:r>
              <a:rPr lang="ar-EG" altLang="ar-EG" sz="2400" b="1">
                <a:solidFill>
                  <a:schemeClr val="tx1"/>
                </a:solidFill>
                <a:latin typeface="Times New Roman" panose="02020603050405020304" pitchFamily="18" charset="0"/>
                <a:cs typeface="Times New Roman" panose="02020603050405020304" pitchFamily="18" charset="0"/>
              </a:rPr>
              <a:t>تعني</a:t>
            </a:r>
            <a:r>
              <a:rPr lang="ar-SA" altLang="ar-EG" sz="2400" b="1">
                <a:solidFill>
                  <a:schemeClr val="tx1"/>
                </a:solidFill>
                <a:latin typeface="Times New Roman" panose="02020603050405020304" pitchFamily="18" charset="0"/>
                <a:cs typeface="Times New Roman" panose="02020603050405020304" pitchFamily="18" charset="0"/>
              </a:rPr>
              <a:t> انفصال الصور المكونة للمستحلب إلى طبقات منفصلة واضحة يمكن رؤيتها بالعين المجردة .</a:t>
            </a:r>
            <a:endParaRPr lang="en-US" altLang="ar-EG" sz="2400">
              <a:solidFill>
                <a:schemeClr val="tx1"/>
              </a:solidFill>
              <a:latin typeface="Times New Roman" panose="02020603050405020304" pitchFamily="18" charset="0"/>
              <a:cs typeface="Times New Roman" panose="02020603050405020304" pitchFamily="18" charset="0"/>
            </a:endParaRPr>
          </a:p>
          <a:p>
            <a:pPr algn="just" rtl="1">
              <a:buFont typeface="Wingdings 2" panose="05020102010507070707" pitchFamily="82" charset="2"/>
              <a:buNone/>
            </a:pPr>
            <a:r>
              <a:rPr lang="ar-SA" altLang="ar-EG" sz="2400" b="1">
                <a:solidFill>
                  <a:schemeClr val="tx1"/>
                </a:solidFill>
                <a:latin typeface="Times New Roman" panose="02020603050405020304" pitchFamily="18" charset="0"/>
                <a:cs typeface="Times New Roman" panose="02020603050405020304" pitchFamily="18" charset="0"/>
              </a:rPr>
              <a:t>	وكسر المستحلب هو الطريقة المعتادة لتوزيع المستحلب فوق السطح المرشوش ويحدث هذا الكسر للمستحلب فى الحال بمجرد اصطدام سائل الرش بالسطح المعامل ويلتصق الزيت بسطح المجموع الخضرى مذاباً فيه المبيد وينفصل الماء ويتبخر .</a:t>
            </a:r>
            <a:endParaRPr lang="en-US" altLang="ar-EG" sz="2400">
              <a:solidFill>
                <a:schemeClr val="tx1"/>
              </a:solidFill>
              <a:latin typeface="Times New Roman" panose="02020603050405020304" pitchFamily="18" charset="0"/>
              <a:cs typeface="Times New Roman" panose="02020603050405020304" pitchFamily="18" charset="0"/>
            </a:endParaRPr>
          </a:p>
          <a:p>
            <a:pPr algn="just" rtl="1">
              <a:buFont typeface="Wingdings 2" panose="05020102010507070707" pitchFamily="82" charset="2"/>
              <a:buNone/>
            </a:pPr>
            <a:r>
              <a:rPr lang="ar-SA" altLang="ar-EG" sz="2400" b="1">
                <a:solidFill>
                  <a:srgbClr val="0066CC"/>
                </a:solidFill>
                <a:latin typeface="Times New Roman" panose="02020603050405020304" pitchFamily="18" charset="0"/>
                <a:cs typeface="Times New Roman" panose="02020603050405020304" pitchFamily="18" charset="0"/>
              </a:rPr>
              <a:t>	</a:t>
            </a:r>
            <a:r>
              <a:rPr lang="ar-SA" altLang="ar-EG" sz="2400" b="1">
                <a:solidFill>
                  <a:srgbClr val="FF0000"/>
                </a:solidFill>
                <a:latin typeface="Times New Roman" panose="02020603050405020304" pitchFamily="18" charset="0"/>
                <a:cs typeface="Times New Roman" panose="02020603050405020304" pitchFamily="18" charset="0"/>
              </a:rPr>
              <a:t>ويجب ألا يحدث أى كسر للمستحلب فى صورته المذكورة أثناء تخفيفه أو تداوله أو تخزينه</a:t>
            </a:r>
            <a:r>
              <a:rPr lang="ar-SA" altLang="ar-EG" sz="2400" b="1">
                <a:solidFill>
                  <a:srgbClr val="0066CC"/>
                </a:solidFill>
                <a:latin typeface="Times New Roman" panose="02020603050405020304" pitchFamily="18" charset="0"/>
                <a:cs typeface="Times New Roman" panose="02020603050405020304" pitchFamily="18" charset="0"/>
              </a:rPr>
              <a:t> ومن العوامل الغير مرغوب فيها هو استخدام الماء العسر لتخيف المستحلبات إذ أن الإلكترونيات الموجودة تعمل على كسر المستحلب</a:t>
            </a:r>
            <a:endParaRPr lang="en-US" altLang="ar-EG">
              <a:solidFill>
                <a:srgbClr val="0066CC"/>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a:extLst>
              <a:ext uri="{FF2B5EF4-FFF2-40B4-BE49-F238E27FC236}">
                <a16:creationId xmlns:a16="http://schemas.microsoft.com/office/drawing/2014/main" id="{EF7F251C-B38B-4D6F-A678-B80EB31E8FC3}"/>
              </a:ext>
            </a:extLst>
          </p:cNvPr>
          <p:cNvSpPr>
            <a:spLocks noGrp="1"/>
          </p:cNvSpPr>
          <p:nvPr>
            <p:ph idx="1"/>
          </p:nvPr>
        </p:nvSpPr>
        <p:spPr>
          <a:xfrm>
            <a:off x="214313" y="1214438"/>
            <a:ext cx="8777287" cy="4951412"/>
          </a:xfrm>
        </p:spPr>
        <p:txBody>
          <a:bodyPr/>
          <a:lstStyle/>
          <a:p>
            <a:pPr algn="just" rtl="1">
              <a:buFont typeface="Wingdings 2" panose="05020102010507070707" pitchFamily="82" charset="2"/>
              <a:buNone/>
            </a:pPr>
            <a:r>
              <a:rPr lang="ar-SA" altLang="ar-EG" b="1">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كما هو معروف يوجد نوعان من المستحلبات الأول ( زيت فى الماء)والثانى ( ماء فى الزيت ) </a:t>
            </a:r>
            <a:endParaRPr lang="ar-EG" altLang="ar-EG" b="1">
              <a:solidFill>
                <a:schemeClr val="tx1"/>
              </a:solidFill>
              <a:latin typeface="Traditional Arabic" panose="02020603050405020304" pitchFamily="18" charset="-78"/>
              <a:cs typeface="Traditional Arabic" panose="02020603050405020304" pitchFamily="18" charset="-78"/>
            </a:endParaRPr>
          </a:p>
          <a:p>
            <a:pPr algn="just" rtl="1">
              <a:buFont typeface="Wingdings 2" panose="05020102010507070707" pitchFamily="82" charset="2"/>
              <a:buNone/>
            </a:pPr>
            <a:r>
              <a:rPr lang="ar-EG" altLang="ar-EG" b="1">
                <a:solidFill>
                  <a:schemeClr val="tx1"/>
                </a:solidFill>
                <a:latin typeface="Traditional Arabic" panose="02020603050405020304" pitchFamily="18" charset="-78"/>
                <a:cs typeface="Traditional Arabic" panose="02020603050405020304" pitchFamily="18" charset="-78"/>
              </a:rPr>
              <a:t>  </a:t>
            </a:r>
            <a:r>
              <a:rPr lang="ar-SA" altLang="ar-EG" b="1">
                <a:solidFill>
                  <a:schemeClr val="tx1"/>
                </a:solidFill>
                <a:latin typeface="Traditional Arabic" panose="02020603050405020304" pitchFamily="18" charset="-78"/>
                <a:cs typeface="Traditional Arabic" panose="02020603050405020304" pitchFamily="18" charset="-78"/>
              </a:rPr>
              <a:t>وعموماً فإن نوع المستحلب المطلوب فى عمليات الرش الحقلية هو النوع الأول ( زيت فى الماء ) </a:t>
            </a:r>
            <a:r>
              <a:rPr lang="ar-SA" altLang="ar-EG" b="1">
                <a:solidFill>
                  <a:srgbClr val="0070C0"/>
                </a:solidFill>
                <a:latin typeface="Traditional Arabic" panose="02020603050405020304" pitchFamily="18" charset="-78"/>
                <a:cs typeface="Traditional Arabic" panose="02020603050405020304" pitchFamily="18" charset="-78"/>
              </a:rPr>
              <a:t>وإذا انعكست هذه الصورة إلى المستحلب ( ماء فى زيت ) يصبح غير مرغوب فيه من وجهة النظر العملية .</a:t>
            </a:r>
            <a:r>
              <a:rPr lang="ar-SA" altLang="ar-EG" b="1">
                <a:solidFill>
                  <a:schemeClr val="tx1"/>
                </a:solidFill>
                <a:latin typeface="Traditional Arabic" panose="02020603050405020304" pitchFamily="18" charset="-78"/>
                <a:cs typeface="Traditional Arabic" panose="02020603050405020304" pitchFamily="18" charset="-78"/>
              </a:rPr>
              <a:t> ويحدث هذا الانعكاس إذا استخدم ماء عسر فى التخفيف بفضل الكاتيونات عالية التكافؤ مثل أيونات الكالسيوم والماغنسيوم والتى ترسب الصابون الصوديومى إذا كان هو المادة المستحلبة مما يؤدى إلى إحداث الانعكاس الغير مرغوب فيه .</a:t>
            </a:r>
            <a:endParaRPr lang="en-US" altLang="ar-EG">
              <a:solidFill>
                <a:schemeClr val="tx1"/>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endParaRPr lang="en-US" altLang="ar-EG">
              <a:cs typeface="Arial" panose="020B0604020202020204" pitchFamily="34" charset="0"/>
            </a:endParaRPr>
          </a:p>
        </p:txBody>
      </p:sp>
      <p:sp>
        <p:nvSpPr>
          <p:cNvPr id="46083" name="Rectangle 6">
            <a:extLst>
              <a:ext uri="{FF2B5EF4-FFF2-40B4-BE49-F238E27FC236}">
                <a16:creationId xmlns:a16="http://schemas.microsoft.com/office/drawing/2014/main" id="{2BF29E77-C4F5-422F-8E56-607357A5CC0B}"/>
              </a:ext>
            </a:extLst>
          </p:cNvPr>
          <p:cNvSpPr>
            <a:spLocks noChangeArrowheads="1"/>
          </p:cNvSpPr>
          <p:nvPr/>
        </p:nvSpPr>
        <p:spPr bwMode="auto">
          <a:xfrm>
            <a:off x="1042988" y="333375"/>
            <a:ext cx="741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eaLnBrk="1" hangingPunct="1">
              <a:spcBef>
                <a:spcPct val="0"/>
              </a:spcBef>
              <a:buClrTx/>
              <a:buSzTx/>
              <a:buFontTx/>
              <a:buNone/>
            </a:pPr>
            <a:r>
              <a:rPr lang="ar-EG" altLang="ar-EG" sz="2800" b="1">
                <a:solidFill>
                  <a:srgbClr val="CC3399"/>
                </a:solidFill>
                <a:latin typeface="Arial" panose="020B0604020202020204" pitchFamily="34" charset="0"/>
              </a:rPr>
              <a:t>3- ظاهرة انعكاس المستحلب </a:t>
            </a:r>
            <a:r>
              <a:rPr lang="en-US" altLang="ar-EG" sz="2800" b="1">
                <a:solidFill>
                  <a:srgbClr val="CC3399"/>
                </a:solidFill>
                <a:latin typeface="Arial" panose="020B0604020202020204" pitchFamily="34" charset="0"/>
              </a:rPr>
              <a:t>Inversion of Emulsion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a16="http://schemas.microsoft.com/office/drawing/2014/main" id="{D6A2B26E-5D9D-45EA-AEC5-670570F5C23A}"/>
              </a:ext>
            </a:extLst>
          </p:cNvPr>
          <p:cNvSpPr>
            <a:spLocks noGrp="1"/>
          </p:cNvSpPr>
          <p:nvPr>
            <p:ph idx="1"/>
          </p:nvPr>
        </p:nvSpPr>
        <p:spPr>
          <a:xfrm>
            <a:off x="142875" y="285750"/>
            <a:ext cx="8848725" cy="6429375"/>
          </a:xfrm>
        </p:spPr>
        <p:txBody>
          <a:bodyPr/>
          <a:lstStyle/>
          <a:p>
            <a:pPr algn="just" rtl="1">
              <a:buFont typeface="Wingdings 2" panose="05020102010507070707" pitchFamily="82" charset="2"/>
              <a:buNone/>
            </a:pPr>
            <a:r>
              <a:rPr lang="ar-SA" altLang="ar-EG" b="1">
                <a:solidFill>
                  <a:srgbClr val="C00000"/>
                </a:solidFill>
                <a:latin typeface="Traditional Arabic" panose="02020603050405020304" pitchFamily="18" charset="-78"/>
                <a:cs typeface="Traditional Arabic" panose="02020603050405020304" pitchFamily="18" charset="-78"/>
              </a:rPr>
              <a:t>2</a:t>
            </a:r>
            <a:r>
              <a:rPr lang="ar-SA" altLang="ar-EG" sz="2800" b="1">
                <a:solidFill>
                  <a:srgbClr val="C00000"/>
                </a:solidFill>
                <a:latin typeface="Traditional Arabic" panose="02020603050405020304" pitchFamily="18" charset="-78"/>
                <a:cs typeface="Traditional Arabic" panose="02020603050405020304" pitchFamily="18" charset="-78"/>
              </a:rPr>
              <a:t> -  المركزات المائية : </a:t>
            </a:r>
            <a:r>
              <a:rPr lang="en-US" altLang="ar-EG" sz="2800" b="1">
                <a:solidFill>
                  <a:srgbClr val="C00000"/>
                </a:solidFill>
                <a:latin typeface="Traditional Arabic" panose="02020603050405020304" pitchFamily="18" charset="-78"/>
                <a:cs typeface="Traditional Arabic" panose="02020603050405020304" pitchFamily="18" charset="-78"/>
              </a:rPr>
              <a:t>Aqueous concentrates</a:t>
            </a:r>
            <a:endParaRPr lang="en-US" altLang="ar-EG" sz="2800">
              <a:solidFill>
                <a:srgbClr val="C00000"/>
              </a:solidFill>
              <a:latin typeface="Traditional Arabic" panose="02020603050405020304" pitchFamily="18" charset="-78"/>
              <a:cs typeface="Traditional Arabic" panose="02020603050405020304" pitchFamily="18" charset="-78"/>
            </a:endParaRPr>
          </a:p>
          <a:p>
            <a:pPr algn="just" rtl="1">
              <a:buFont typeface="Wingdings 2" panose="05020102010507070707" pitchFamily="82" charset="2"/>
              <a:buNone/>
            </a:pPr>
            <a:r>
              <a:rPr lang="ar-SA" altLang="ar-EG" sz="2800" b="1">
                <a:latin typeface="Traditional Arabic" panose="02020603050405020304" pitchFamily="18" charset="-78"/>
                <a:cs typeface="Traditional Arabic" panose="02020603050405020304" pitchFamily="18" charset="-78"/>
              </a:rPr>
              <a:t>	</a:t>
            </a:r>
            <a:r>
              <a:rPr lang="ar-SA" altLang="ar-EG" sz="2800" b="1">
                <a:solidFill>
                  <a:schemeClr val="tx1"/>
                </a:solidFill>
                <a:latin typeface="Traditional Arabic" panose="02020603050405020304" pitchFamily="18" charset="-78"/>
                <a:cs typeface="Traditional Arabic" panose="02020603050405020304" pitchFamily="18" charset="-78"/>
              </a:rPr>
              <a:t>وهى عبارة عن محاليل مائية مذاب فيها المواد الفعالة بنسبة مرتفعة وبالطبع يستعمل الماء كمذيب فى هذه الحالة نظراً لارتفاع قطبية المواد الفعالة .</a:t>
            </a:r>
            <a:endParaRPr lang="en-US" altLang="ar-EG" sz="2800">
              <a:solidFill>
                <a:schemeClr val="tx1"/>
              </a:solidFill>
              <a:latin typeface="Traditional Arabic" panose="02020603050405020304" pitchFamily="18" charset="-78"/>
              <a:cs typeface="Traditional Arabic" panose="02020603050405020304" pitchFamily="18" charset="-78"/>
            </a:endParaRPr>
          </a:p>
          <a:p>
            <a:pPr algn="just" rtl="1">
              <a:buFont typeface="Wingdings 2" panose="05020102010507070707" pitchFamily="82" charset="2"/>
              <a:buNone/>
            </a:pPr>
            <a:r>
              <a:rPr lang="ar-SA" altLang="ar-EG" sz="2800" b="1">
                <a:solidFill>
                  <a:schemeClr val="tx1"/>
                </a:solidFill>
                <a:latin typeface="Traditional Arabic" panose="02020603050405020304" pitchFamily="18" charset="-78"/>
                <a:cs typeface="Traditional Arabic" panose="02020603050405020304" pitchFamily="18" charset="-78"/>
              </a:rPr>
              <a:t>	</a:t>
            </a:r>
            <a:r>
              <a:rPr lang="ar-SA" altLang="ar-EG" sz="2800" b="1">
                <a:solidFill>
                  <a:srgbClr val="000099"/>
                </a:solidFill>
                <a:latin typeface="Traditional Arabic" panose="02020603050405020304" pitchFamily="18" charset="-78"/>
                <a:cs typeface="Traditional Arabic" panose="02020603050405020304" pitchFamily="18" charset="-78"/>
              </a:rPr>
              <a:t>ومن أمثلة المبيدات التى تذوب فى الماء أملاح أحماض مبيدات الحشائش مثل الملح الصوديومى المبيد </a:t>
            </a:r>
            <a:r>
              <a:rPr lang="en-US" altLang="ar-EG" sz="2800" b="1">
                <a:solidFill>
                  <a:srgbClr val="000099"/>
                </a:solidFill>
                <a:latin typeface="Traditional Arabic" panose="02020603050405020304" pitchFamily="18" charset="-78"/>
                <a:cs typeface="Traditional Arabic" panose="02020603050405020304" pitchFamily="18" charset="-78"/>
              </a:rPr>
              <a:t>2.4-D</a:t>
            </a:r>
            <a:r>
              <a:rPr lang="ar-SA" altLang="ar-EG" sz="2800" b="1">
                <a:solidFill>
                  <a:srgbClr val="000099"/>
                </a:solidFill>
                <a:latin typeface="Traditional Arabic" panose="02020603050405020304" pitchFamily="18" charset="-78"/>
                <a:cs typeface="Traditional Arabic" panose="02020603050405020304" pitchFamily="18" charset="-78"/>
              </a:rPr>
              <a:t> .</a:t>
            </a:r>
            <a:endParaRPr lang="en-US" altLang="ar-EG" sz="2800">
              <a:solidFill>
                <a:srgbClr val="000099"/>
              </a:solidFill>
              <a:latin typeface="Traditional Arabic" panose="02020603050405020304" pitchFamily="18" charset="-78"/>
              <a:cs typeface="Traditional Arabic" panose="02020603050405020304" pitchFamily="18" charset="-78"/>
            </a:endParaRPr>
          </a:p>
          <a:p>
            <a:pPr algn="just" rtl="1">
              <a:buFont typeface="Wingdings 2" panose="05020102010507070707" pitchFamily="82" charset="2"/>
              <a:buNone/>
            </a:pPr>
            <a:r>
              <a:rPr lang="ar-SA" altLang="ar-EG" sz="2800" b="1">
                <a:solidFill>
                  <a:srgbClr val="FF0000"/>
                </a:solidFill>
                <a:latin typeface="Traditional Arabic" panose="02020603050405020304" pitchFamily="18" charset="-78"/>
                <a:cs typeface="Traditional Arabic" panose="02020603050405020304" pitchFamily="18" charset="-78"/>
              </a:rPr>
              <a:t>3  -  المركزات الزيتية : </a:t>
            </a:r>
            <a:r>
              <a:rPr lang="en-US" altLang="ar-EG" sz="2800" b="1">
                <a:solidFill>
                  <a:srgbClr val="FF0000"/>
                </a:solidFill>
                <a:latin typeface="Traditional Arabic" panose="02020603050405020304" pitchFamily="18" charset="-78"/>
                <a:cs typeface="Traditional Arabic" panose="02020603050405020304" pitchFamily="18" charset="-78"/>
              </a:rPr>
              <a:t>Oil concentrates</a:t>
            </a:r>
            <a:endParaRPr lang="en-US" altLang="ar-EG" sz="2800">
              <a:solidFill>
                <a:srgbClr val="FF0000"/>
              </a:solidFill>
              <a:latin typeface="Traditional Arabic" panose="02020603050405020304" pitchFamily="18" charset="-78"/>
              <a:cs typeface="Traditional Arabic" panose="02020603050405020304" pitchFamily="18" charset="-78"/>
            </a:endParaRPr>
          </a:p>
          <a:p>
            <a:pPr algn="just" rtl="1">
              <a:buFont typeface="Wingdings 2" panose="05020102010507070707" pitchFamily="82" charset="2"/>
              <a:buNone/>
            </a:pPr>
            <a:r>
              <a:rPr lang="ar-SA" altLang="ar-EG" sz="2800" b="1">
                <a:latin typeface="Traditional Arabic" panose="02020603050405020304" pitchFamily="18" charset="-78"/>
                <a:cs typeface="Traditional Arabic" panose="02020603050405020304" pitchFamily="18" charset="-78"/>
              </a:rPr>
              <a:t>	</a:t>
            </a:r>
            <a:r>
              <a:rPr lang="ar-SA" altLang="ar-EG" sz="2800" b="1">
                <a:solidFill>
                  <a:schemeClr val="tx1"/>
                </a:solidFill>
                <a:latin typeface="Traditional Arabic" panose="02020603050405020304" pitchFamily="18" charset="-78"/>
                <a:cs typeface="Traditional Arabic" panose="02020603050405020304" pitchFamily="18" charset="-78"/>
              </a:rPr>
              <a:t>وهى محاليل نسبة المواد الفعالة بها مرتفعة ومذابة فى مذيب ملائم اليفاتى أو عطرى وتتراوح نسبة المادة الفعالة بها بين 10-50% وتستخدم فى مكافحة الآفات المنزلية بعد تخفيفها .</a:t>
            </a:r>
            <a:endParaRPr lang="ar-EG" altLang="ar-EG" sz="2800" b="1">
              <a:solidFill>
                <a:schemeClr val="tx1"/>
              </a:solidFill>
              <a:latin typeface="Traditional Arabic" panose="02020603050405020304" pitchFamily="18" charset="-78"/>
              <a:cs typeface="Traditional Arabic" panose="02020603050405020304" pitchFamily="18" charset="-78"/>
            </a:endParaRPr>
          </a:p>
          <a:p>
            <a:pPr algn="r" rtl="1">
              <a:buFont typeface="Wingdings 2" panose="05020102010507070707" pitchFamily="82" charset="2"/>
              <a:buNone/>
            </a:pPr>
            <a:r>
              <a:rPr lang="ar-SA" altLang="ar-EG" sz="2800" b="1">
                <a:solidFill>
                  <a:srgbClr val="002060"/>
                </a:solidFill>
                <a:latin typeface="Traditional Arabic" panose="02020603050405020304" pitchFamily="18" charset="-78"/>
                <a:cs typeface="Traditional Arabic" panose="02020603050405020304" pitchFamily="18" charset="-78"/>
              </a:rPr>
              <a:t>4  -  محاليل الزيوت :  </a:t>
            </a:r>
            <a:r>
              <a:rPr lang="en-US" altLang="ar-EG" sz="2800" b="1">
                <a:solidFill>
                  <a:srgbClr val="002060"/>
                </a:solidFill>
                <a:latin typeface="Traditional Arabic" panose="02020603050405020304" pitchFamily="18" charset="-78"/>
                <a:cs typeface="Traditional Arabic" panose="02020603050405020304" pitchFamily="18" charset="-78"/>
              </a:rPr>
              <a:t>Oil solutions</a:t>
            </a:r>
            <a:endParaRPr lang="en-US" altLang="ar-EG" sz="2800">
              <a:solidFill>
                <a:srgbClr val="002060"/>
              </a:solidFill>
              <a:latin typeface="Traditional Arabic" panose="02020603050405020304" pitchFamily="18" charset="-78"/>
              <a:cs typeface="Traditional Arabic" panose="02020603050405020304" pitchFamily="18" charset="-78"/>
            </a:endParaRPr>
          </a:p>
          <a:p>
            <a:pPr algn="just" rtl="1">
              <a:buFont typeface="Wingdings 2" panose="05020102010507070707" pitchFamily="82" charset="2"/>
              <a:buNone/>
            </a:pPr>
            <a:r>
              <a:rPr lang="ar-SA" altLang="ar-EG" sz="2800" b="1">
                <a:solidFill>
                  <a:schemeClr val="tx1"/>
                </a:solidFill>
                <a:latin typeface="Traditional Arabic" panose="02020603050405020304" pitchFamily="18" charset="-78"/>
                <a:cs typeface="Traditional Arabic" panose="02020603050405020304" pitchFamily="18" charset="-78"/>
              </a:rPr>
              <a:t>	وهى عبارة عن محاليل مخففة ( 1 - 50% ) لمبيدات مذابة فى مذيب اليفاتى كالكيروسين وتستعمل هذه المحاليل فى مكافحة الحشرات المنزلية كالذباب والصراصير .</a:t>
            </a:r>
            <a:endParaRPr lang="en-US" altLang="ar-E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FB33D36-DB79-4AC8-9B1D-24DF53833D55}"/>
              </a:ext>
            </a:extLst>
          </p:cNvPr>
          <p:cNvSpPr>
            <a:spLocks noGrp="1" noChangeArrowheads="1"/>
          </p:cNvSpPr>
          <p:nvPr>
            <p:ph type="title"/>
          </p:nvPr>
        </p:nvSpPr>
        <p:spPr/>
        <p:txBody>
          <a:bodyPr/>
          <a:lstStyle/>
          <a:p>
            <a:pPr eaLnBrk="1" fontAlgn="auto" hangingPunct="1">
              <a:spcAft>
                <a:spcPts val="0"/>
              </a:spcAft>
              <a:defRPr/>
            </a:pPr>
            <a:endParaRPr lang="en-US"/>
          </a:p>
        </p:txBody>
      </p:sp>
      <p:sp>
        <p:nvSpPr>
          <p:cNvPr id="14339" name="Rectangle 3">
            <a:extLst>
              <a:ext uri="{FF2B5EF4-FFF2-40B4-BE49-F238E27FC236}">
                <a16:creationId xmlns:a16="http://schemas.microsoft.com/office/drawing/2014/main" id="{394EB211-F136-420A-92D8-BB61FD59FBF3}"/>
              </a:ext>
            </a:extLst>
          </p:cNvPr>
          <p:cNvSpPr>
            <a:spLocks noGrp="1" noChangeArrowheads="1"/>
          </p:cNvSpPr>
          <p:nvPr>
            <p:ph type="body" idx="1"/>
          </p:nvPr>
        </p:nvSpPr>
        <p:spPr>
          <a:xfrm>
            <a:off x="457200" y="1600200"/>
            <a:ext cx="8229600" cy="5257800"/>
          </a:xfrm>
        </p:spPr>
        <p:txBody>
          <a:bodyPr/>
          <a:lstStyle/>
          <a:p>
            <a:pPr algn="just" rtl="1" eaLnBrk="1" hangingPunct="1">
              <a:lnSpc>
                <a:spcPct val="90000"/>
              </a:lnSpc>
              <a:buFont typeface="Wingdings" panose="05000000000000000000" pitchFamily="2" charset="2"/>
              <a:buChar char="Ø"/>
            </a:pPr>
            <a:r>
              <a:rPr lang="ar-EG" altLang="ar-EG" b="1">
                <a:solidFill>
                  <a:schemeClr val="tx1"/>
                </a:solidFill>
                <a:latin typeface="Times New Roman" panose="02020603050405020304" pitchFamily="18" charset="0"/>
                <a:cs typeface="Times New Roman" panose="02020603050405020304" pitchFamily="18" charset="0"/>
              </a:rPr>
              <a:t>الفلاح يزرع المحاصيل إما بهدف الاستهلاك العائلي أو بيعها للغير والحصول علي المال لقضاء حوائجه وفي كلا الحالتين يريد المزارع زيادة الإنتاجية وبالتالي زيادة الربحية إلي أقصي حد ممكن ، والمبيدات أحد مدخلات الإنتاج التي يتحمل المزارع تكلفتها ، وكلما زادت التكاليف انخفضت الربحية .</a:t>
            </a:r>
          </a:p>
          <a:p>
            <a:pPr algn="just" rtl="1" eaLnBrk="1" hangingPunct="1">
              <a:lnSpc>
                <a:spcPct val="90000"/>
              </a:lnSpc>
              <a:buFont typeface="Wingdings" panose="05000000000000000000" pitchFamily="2" charset="2"/>
              <a:buChar char="Ø"/>
            </a:pPr>
            <a:r>
              <a:rPr lang="ar-EG" altLang="ar-EG" b="1">
                <a:solidFill>
                  <a:srgbClr val="0066CC"/>
                </a:solidFill>
                <a:latin typeface="Times New Roman" panose="02020603050405020304" pitchFamily="18" charset="0"/>
                <a:cs typeface="Times New Roman" panose="02020603050405020304" pitchFamily="18" charset="0"/>
              </a:rPr>
              <a:t>وبناء علي ما سبق يتعين علي المزارع استخدام تلك المدخلات (المبيدات) حينما تحقق له منفعة اقتصادية</a:t>
            </a:r>
          </a:p>
          <a:p>
            <a:pPr algn="just" rtl="1" eaLnBrk="1" hangingPunct="1">
              <a:lnSpc>
                <a:spcPct val="90000"/>
              </a:lnSpc>
              <a:buFont typeface="Wingdings" panose="05000000000000000000" pitchFamily="2" charset="2"/>
              <a:buChar char="Ø"/>
            </a:pPr>
            <a:r>
              <a:rPr lang="ar-EG" altLang="ar-EG" b="1">
                <a:solidFill>
                  <a:srgbClr val="AD1F1F"/>
                </a:solidFill>
                <a:latin typeface="Times New Roman" panose="02020603050405020304" pitchFamily="18" charset="0"/>
                <a:cs typeface="Times New Roman" panose="02020603050405020304" pitchFamily="18" charset="0"/>
              </a:rPr>
              <a:t>لا تستعمل المبيدات إلا عندما تصل الآفات إلي مستوي تكون عنده قيمة الفاقد من المحصول أكبر من تكلفة استخدام المبيد، والعكس صحيح</a:t>
            </a:r>
            <a:endParaRPr lang="en-US" altLang="ar-EG" b="1">
              <a:solidFill>
                <a:srgbClr val="AD1F1F"/>
              </a:solidFill>
              <a:latin typeface="Times New Roman" panose="02020603050405020304" pitchFamily="18" charset="0"/>
              <a:cs typeface="Times New Roman" panose="02020603050405020304" pitchFamily="18" charset="0"/>
            </a:endParaRPr>
          </a:p>
        </p:txBody>
      </p:sp>
      <p:sp>
        <p:nvSpPr>
          <p:cNvPr id="14340" name="AutoShape 4">
            <a:extLst>
              <a:ext uri="{FF2B5EF4-FFF2-40B4-BE49-F238E27FC236}">
                <a16:creationId xmlns:a16="http://schemas.microsoft.com/office/drawing/2014/main" id="{F42ED349-4F3A-4990-9F1C-9D9477EE36EF}"/>
              </a:ext>
            </a:extLst>
          </p:cNvPr>
          <p:cNvSpPr>
            <a:spLocks noChangeArrowheads="1"/>
          </p:cNvSpPr>
          <p:nvPr/>
        </p:nvSpPr>
        <p:spPr bwMode="auto">
          <a:xfrm>
            <a:off x="395288" y="260350"/>
            <a:ext cx="8135937" cy="1143000"/>
          </a:xfrm>
          <a:prstGeom prst="horizontalScroll">
            <a:avLst>
              <a:gd name="adj" fmla="val 12500"/>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4800" b="1">
                <a:solidFill>
                  <a:srgbClr val="C00000"/>
                </a:solidFill>
                <a:latin typeface="Times New Roman" panose="02020603050405020304" pitchFamily="18" charset="0"/>
                <a:cs typeface="Times New Roman" panose="02020603050405020304" pitchFamily="18" charset="0"/>
              </a:rPr>
              <a:t>المبادئ الاقتصادية لمكافحة الآفات</a:t>
            </a:r>
            <a:endParaRPr lang="en-US" altLang="ar-EG" sz="4800" b="1">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A6D915E-388C-4A46-8BC2-81B5806D2B43}"/>
              </a:ext>
            </a:extLst>
          </p:cNvPr>
          <p:cNvSpPr>
            <a:spLocks noGrp="1" noChangeArrowheads="1"/>
          </p:cNvSpPr>
          <p:nvPr>
            <p:ph type="title"/>
          </p:nvPr>
        </p:nvSpPr>
        <p:spPr/>
        <p:txBody>
          <a:bodyPr/>
          <a:lstStyle/>
          <a:p>
            <a:pPr eaLnBrk="1" fontAlgn="auto" hangingPunct="1">
              <a:spcAft>
                <a:spcPts val="0"/>
              </a:spcAft>
              <a:defRPr/>
            </a:pPr>
            <a:endParaRPr lang="en-US"/>
          </a:p>
        </p:txBody>
      </p:sp>
      <p:sp>
        <p:nvSpPr>
          <p:cNvPr id="15363" name="Oval 5">
            <a:extLst>
              <a:ext uri="{FF2B5EF4-FFF2-40B4-BE49-F238E27FC236}">
                <a16:creationId xmlns:a16="http://schemas.microsoft.com/office/drawing/2014/main" id="{27AF456C-F818-4C79-8FD1-376D99007E81}"/>
              </a:ext>
            </a:extLst>
          </p:cNvPr>
          <p:cNvSpPr>
            <a:spLocks noChangeArrowheads="1"/>
          </p:cNvSpPr>
          <p:nvPr/>
        </p:nvSpPr>
        <p:spPr bwMode="auto">
          <a:xfrm>
            <a:off x="6227763" y="3284538"/>
            <a:ext cx="2233612" cy="914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6000" b="1">
                <a:solidFill>
                  <a:srgbClr val="000000"/>
                </a:solidFill>
                <a:latin typeface="Times New Roman" panose="02020603050405020304" pitchFamily="18" charset="0"/>
                <a:cs typeface="Times New Roman" panose="02020603050405020304" pitchFamily="18" charset="0"/>
              </a:rPr>
              <a:t>آفة</a:t>
            </a:r>
            <a:endParaRPr lang="en-US" altLang="ar-EG" sz="6000" b="1">
              <a:solidFill>
                <a:srgbClr val="000000"/>
              </a:solidFill>
              <a:latin typeface="Times New Roman" panose="02020603050405020304" pitchFamily="18" charset="0"/>
              <a:cs typeface="Times New Roman" panose="02020603050405020304" pitchFamily="18" charset="0"/>
            </a:endParaRPr>
          </a:p>
        </p:txBody>
      </p:sp>
      <p:sp>
        <p:nvSpPr>
          <p:cNvPr id="15364" name="Oval 6">
            <a:extLst>
              <a:ext uri="{FF2B5EF4-FFF2-40B4-BE49-F238E27FC236}">
                <a16:creationId xmlns:a16="http://schemas.microsoft.com/office/drawing/2014/main" id="{ADB35493-064E-4C24-A01E-B925367A0F78}"/>
              </a:ext>
            </a:extLst>
          </p:cNvPr>
          <p:cNvSpPr>
            <a:spLocks noChangeArrowheads="1"/>
          </p:cNvSpPr>
          <p:nvPr/>
        </p:nvSpPr>
        <p:spPr bwMode="auto">
          <a:xfrm>
            <a:off x="684213" y="3429000"/>
            <a:ext cx="2089150" cy="914400"/>
          </a:xfrm>
          <a:prstGeom prst="ellipse">
            <a:avLst/>
          </a:prstGeom>
          <a:solidFill>
            <a:schemeClr val="bg2"/>
          </a:solidFill>
          <a:ln w="9525">
            <a:solidFill>
              <a:schemeClr val="tx1"/>
            </a:solidFill>
            <a:round/>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6000" b="1">
                <a:solidFill>
                  <a:srgbClr val="FF0000"/>
                </a:solidFill>
                <a:latin typeface="Times New Roman" panose="02020603050405020304" pitchFamily="18" charset="0"/>
                <a:cs typeface="Times New Roman" panose="02020603050405020304" pitchFamily="18" charset="0"/>
              </a:rPr>
              <a:t>مبيد</a:t>
            </a:r>
            <a:endParaRPr lang="en-US" altLang="ar-EG" sz="6000" b="1">
              <a:solidFill>
                <a:srgbClr val="FF0000"/>
              </a:solidFill>
              <a:latin typeface="Times New Roman" panose="02020603050405020304" pitchFamily="18" charset="0"/>
              <a:cs typeface="Times New Roman" panose="02020603050405020304" pitchFamily="18" charset="0"/>
            </a:endParaRPr>
          </a:p>
        </p:txBody>
      </p:sp>
      <p:sp>
        <p:nvSpPr>
          <p:cNvPr id="15365" name="Line 8">
            <a:extLst>
              <a:ext uri="{FF2B5EF4-FFF2-40B4-BE49-F238E27FC236}">
                <a16:creationId xmlns:a16="http://schemas.microsoft.com/office/drawing/2014/main" id="{D2B8C447-B40A-480E-A4BA-B1F4853CAAB5}"/>
              </a:ext>
            </a:extLst>
          </p:cNvPr>
          <p:cNvSpPr>
            <a:spLocks noChangeShapeType="1"/>
          </p:cNvSpPr>
          <p:nvPr/>
        </p:nvSpPr>
        <p:spPr bwMode="auto">
          <a:xfrm>
            <a:off x="7019925" y="45085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5366" name="AutoShape 14">
            <a:extLst>
              <a:ext uri="{FF2B5EF4-FFF2-40B4-BE49-F238E27FC236}">
                <a16:creationId xmlns:a16="http://schemas.microsoft.com/office/drawing/2014/main" id="{6BF34BDA-D77A-4091-B023-0992F6EFAFE1}"/>
              </a:ext>
            </a:extLst>
          </p:cNvPr>
          <p:cNvSpPr>
            <a:spLocks noChangeArrowheads="1"/>
          </p:cNvSpPr>
          <p:nvPr/>
        </p:nvSpPr>
        <p:spPr bwMode="auto">
          <a:xfrm>
            <a:off x="395288" y="0"/>
            <a:ext cx="8280400" cy="1916113"/>
          </a:xfrm>
          <a:prstGeom prst="horizontalScroll">
            <a:avLst>
              <a:gd name="adj" fmla="val 12500"/>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6000" b="1">
                <a:solidFill>
                  <a:srgbClr val="000099"/>
                </a:solidFill>
                <a:latin typeface="Times New Roman" panose="02020603050405020304" pitchFamily="18" charset="0"/>
                <a:cs typeface="Times New Roman" panose="02020603050405020304" pitchFamily="18" charset="0"/>
              </a:rPr>
              <a:t>مكافحة الآفات</a:t>
            </a:r>
            <a:endParaRPr lang="en-US" altLang="ar-EG" sz="6000" b="1">
              <a:solidFill>
                <a:srgbClr val="000099"/>
              </a:solidFill>
              <a:latin typeface="Times New Roman" panose="02020603050405020304" pitchFamily="18" charset="0"/>
              <a:cs typeface="Times New Roman" panose="02020603050405020304" pitchFamily="18" charset="0"/>
            </a:endParaRPr>
          </a:p>
        </p:txBody>
      </p:sp>
      <p:pic>
        <p:nvPicPr>
          <p:cNvPr id="15367" name="Picture 16" descr="pesticide_man">
            <a:extLst>
              <a:ext uri="{FF2B5EF4-FFF2-40B4-BE49-F238E27FC236}">
                <a16:creationId xmlns:a16="http://schemas.microsoft.com/office/drawing/2014/main" id="{C7B725F0-B76E-4F3C-9699-055CEFE8D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133600"/>
            <a:ext cx="300196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7" descr="صور لبعض الآفات">
            <a:extLst>
              <a:ext uri="{FF2B5EF4-FFF2-40B4-BE49-F238E27FC236}">
                <a16:creationId xmlns:a16="http://schemas.microsoft.com/office/drawing/2014/main" id="{2E54280F-697B-4189-A15F-29904E281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25" y="4652963"/>
            <a:ext cx="496887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8" descr="pyrasol">
            <a:extLst>
              <a:ext uri="{FF2B5EF4-FFF2-40B4-BE49-F238E27FC236}">
                <a16:creationId xmlns:a16="http://schemas.microsoft.com/office/drawing/2014/main" id="{D1D5A689-E366-4968-A895-2348C94F5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68863"/>
            <a:ext cx="239871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AutoShape 19">
            <a:extLst>
              <a:ext uri="{FF2B5EF4-FFF2-40B4-BE49-F238E27FC236}">
                <a16:creationId xmlns:a16="http://schemas.microsoft.com/office/drawing/2014/main" id="{F08BBACC-D5FB-4473-9713-F5932DFB4CB3}"/>
              </a:ext>
            </a:extLst>
          </p:cNvPr>
          <p:cNvSpPr>
            <a:spLocks noChangeArrowheads="1"/>
          </p:cNvSpPr>
          <p:nvPr/>
        </p:nvSpPr>
        <p:spPr bwMode="auto">
          <a:xfrm>
            <a:off x="7235825" y="2060575"/>
            <a:ext cx="485775" cy="976313"/>
          </a:xfrm>
          <a:prstGeom prst="up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endParaRPr>
          </a:p>
        </p:txBody>
      </p:sp>
      <p:sp>
        <p:nvSpPr>
          <p:cNvPr id="15371" name="AutoShape 20">
            <a:extLst>
              <a:ext uri="{FF2B5EF4-FFF2-40B4-BE49-F238E27FC236}">
                <a16:creationId xmlns:a16="http://schemas.microsoft.com/office/drawing/2014/main" id="{1E2B9DA5-DF0B-44AB-82E0-5B87C0C4C421}"/>
              </a:ext>
            </a:extLst>
          </p:cNvPr>
          <p:cNvSpPr>
            <a:spLocks noChangeArrowheads="1"/>
          </p:cNvSpPr>
          <p:nvPr/>
        </p:nvSpPr>
        <p:spPr bwMode="auto">
          <a:xfrm>
            <a:off x="1547813" y="2133600"/>
            <a:ext cx="485775" cy="976313"/>
          </a:xfrm>
          <a:prstGeom prst="up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20F86A5C-6CA2-4AA2-A1C8-5CDDAFC53018}"/>
              </a:ext>
            </a:extLst>
          </p:cNvPr>
          <p:cNvSpPr>
            <a:spLocks noGrp="1" noChangeArrowheads="1"/>
          </p:cNvSpPr>
          <p:nvPr>
            <p:ph type="title"/>
          </p:nvPr>
        </p:nvSpPr>
        <p:spPr/>
        <p:txBody>
          <a:bodyPr/>
          <a:lstStyle/>
          <a:p>
            <a:pPr eaLnBrk="1" fontAlgn="auto" hangingPunct="1">
              <a:spcAft>
                <a:spcPts val="0"/>
              </a:spcAft>
              <a:defRPr/>
            </a:pPr>
            <a:endParaRPr lang="en-US"/>
          </a:p>
        </p:txBody>
      </p:sp>
      <p:sp>
        <p:nvSpPr>
          <p:cNvPr id="16387" name="Rectangle 3">
            <a:extLst>
              <a:ext uri="{FF2B5EF4-FFF2-40B4-BE49-F238E27FC236}">
                <a16:creationId xmlns:a16="http://schemas.microsoft.com/office/drawing/2014/main" id="{CB5D9DF9-FA45-4FE3-8A4D-CD9FD2739735}"/>
              </a:ext>
            </a:extLst>
          </p:cNvPr>
          <p:cNvSpPr>
            <a:spLocks noGrp="1" noChangeArrowheads="1"/>
          </p:cNvSpPr>
          <p:nvPr>
            <p:ph type="body" idx="1"/>
          </p:nvPr>
        </p:nvSpPr>
        <p:spPr>
          <a:xfrm>
            <a:off x="0" y="1600200"/>
            <a:ext cx="9144000" cy="5257800"/>
          </a:xfrm>
        </p:spPr>
        <p:txBody>
          <a:bodyPr/>
          <a:lstStyle/>
          <a:p>
            <a:pPr eaLnBrk="1" hangingPunct="1"/>
            <a:endParaRPr lang="ar-EG" altLang="ar-EG"/>
          </a:p>
        </p:txBody>
      </p:sp>
      <p:sp>
        <p:nvSpPr>
          <p:cNvPr id="16388" name="AutoShape 4">
            <a:extLst>
              <a:ext uri="{FF2B5EF4-FFF2-40B4-BE49-F238E27FC236}">
                <a16:creationId xmlns:a16="http://schemas.microsoft.com/office/drawing/2014/main" id="{D4DAE88F-FD6E-4814-A3C9-AB6129D8DF68}"/>
              </a:ext>
            </a:extLst>
          </p:cNvPr>
          <p:cNvSpPr>
            <a:spLocks noChangeArrowheads="1"/>
          </p:cNvSpPr>
          <p:nvPr/>
        </p:nvSpPr>
        <p:spPr bwMode="auto">
          <a:xfrm>
            <a:off x="468313" y="333375"/>
            <a:ext cx="8135937" cy="1042988"/>
          </a:xfrm>
          <a:prstGeom prst="bevel">
            <a:avLst>
              <a:gd name="adj" fmla="val 125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5400" b="1">
                <a:solidFill>
                  <a:srgbClr val="C00000"/>
                </a:solidFill>
                <a:latin typeface="Times New Roman" panose="02020603050405020304" pitchFamily="18" charset="0"/>
                <a:cs typeface="Times New Roman" panose="02020603050405020304" pitchFamily="18" charset="0"/>
              </a:rPr>
              <a:t>تصنيف المبيدات</a:t>
            </a:r>
            <a:endParaRPr lang="en-US" altLang="ar-EG" sz="5400" b="1">
              <a:solidFill>
                <a:srgbClr val="C00000"/>
              </a:solidFill>
              <a:latin typeface="Times New Roman" panose="02020603050405020304" pitchFamily="18" charset="0"/>
              <a:cs typeface="Times New Roman" panose="02020603050405020304" pitchFamily="18" charset="0"/>
            </a:endParaRPr>
          </a:p>
        </p:txBody>
      </p:sp>
      <p:sp>
        <p:nvSpPr>
          <p:cNvPr id="16389" name="AutoShape 5">
            <a:extLst>
              <a:ext uri="{FF2B5EF4-FFF2-40B4-BE49-F238E27FC236}">
                <a16:creationId xmlns:a16="http://schemas.microsoft.com/office/drawing/2014/main" id="{9EF08E7D-F034-484C-81C6-5109F8342CA2}"/>
              </a:ext>
            </a:extLst>
          </p:cNvPr>
          <p:cNvSpPr>
            <a:spLocks noChangeArrowheads="1"/>
          </p:cNvSpPr>
          <p:nvPr/>
        </p:nvSpPr>
        <p:spPr bwMode="auto">
          <a:xfrm>
            <a:off x="3563938" y="3573463"/>
            <a:ext cx="2519362" cy="2087562"/>
          </a:xfrm>
          <a:prstGeom prst="octagon">
            <a:avLst>
              <a:gd name="adj" fmla="val 29287"/>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3600" b="1">
                <a:solidFill>
                  <a:schemeClr val="tx1"/>
                </a:solidFill>
                <a:latin typeface="Times New Roman" panose="02020603050405020304" pitchFamily="18" charset="0"/>
                <a:cs typeface="Times New Roman" panose="02020603050405020304" pitchFamily="18" charset="0"/>
              </a:rPr>
              <a:t>تحضير المبيدات</a:t>
            </a:r>
            <a:endParaRPr lang="en-US" altLang="ar-EG" sz="3600" b="1">
              <a:solidFill>
                <a:schemeClr val="tx1"/>
              </a:solidFill>
              <a:latin typeface="Times New Roman" panose="02020603050405020304" pitchFamily="18" charset="0"/>
              <a:cs typeface="Times New Roman" panose="02020603050405020304" pitchFamily="18" charset="0"/>
            </a:endParaRPr>
          </a:p>
        </p:txBody>
      </p:sp>
      <p:sp>
        <p:nvSpPr>
          <p:cNvPr id="16390" name="AutoShape 7">
            <a:extLst>
              <a:ext uri="{FF2B5EF4-FFF2-40B4-BE49-F238E27FC236}">
                <a16:creationId xmlns:a16="http://schemas.microsoft.com/office/drawing/2014/main" id="{526DFDD8-9837-4193-AD03-788C403CAC13}"/>
              </a:ext>
            </a:extLst>
          </p:cNvPr>
          <p:cNvSpPr>
            <a:spLocks noChangeArrowheads="1"/>
          </p:cNvSpPr>
          <p:nvPr/>
        </p:nvSpPr>
        <p:spPr bwMode="auto">
          <a:xfrm>
            <a:off x="0" y="3644900"/>
            <a:ext cx="2916238" cy="1944688"/>
          </a:xfrm>
          <a:prstGeom prst="hexagon">
            <a:avLst>
              <a:gd name="adj" fmla="val 37490"/>
              <a:gd name="vf" fmla="val 115470"/>
            </a:avLst>
          </a:prstGeom>
          <a:solidFill>
            <a:schemeClr val="folHlink"/>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b="1">
                <a:solidFill>
                  <a:srgbClr val="FF0000"/>
                </a:solidFill>
                <a:latin typeface="Times New Roman" panose="02020603050405020304" pitchFamily="18" charset="0"/>
                <a:cs typeface="Times New Roman" panose="02020603050405020304" pitchFamily="18" charset="0"/>
              </a:rPr>
              <a:t>مستحضرات المبيدات</a:t>
            </a:r>
            <a:endParaRPr lang="en-US" altLang="ar-EG" b="1">
              <a:solidFill>
                <a:srgbClr val="FF0000"/>
              </a:solidFill>
              <a:latin typeface="Times New Roman" panose="02020603050405020304" pitchFamily="18" charset="0"/>
              <a:cs typeface="Times New Roman" panose="02020603050405020304" pitchFamily="18" charset="0"/>
            </a:endParaRPr>
          </a:p>
        </p:txBody>
      </p:sp>
      <p:sp>
        <p:nvSpPr>
          <p:cNvPr id="16391" name="AutoShape 8">
            <a:extLst>
              <a:ext uri="{FF2B5EF4-FFF2-40B4-BE49-F238E27FC236}">
                <a16:creationId xmlns:a16="http://schemas.microsoft.com/office/drawing/2014/main" id="{0DAAD6B7-B0B6-479B-BF2A-43781DB4B523}"/>
              </a:ext>
            </a:extLst>
          </p:cNvPr>
          <p:cNvSpPr>
            <a:spLocks noChangeArrowheads="1"/>
          </p:cNvSpPr>
          <p:nvPr/>
        </p:nvSpPr>
        <p:spPr bwMode="auto">
          <a:xfrm>
            <a:off x="6623050" y="3573463"/>
            <a:ext cx="2520950" cy="2087562"/>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eaLnBrk="1" hangingPunct="1">
              <a:spcBef>
                <a:spcPct val="0"/>
              </a:spcBef>
              <a:buClrTx/>
              <a:buSzTx/>
              <a:buFontTx/>
              <a:buNone/>
            </a:pPr>
            <a:r>
              <a:rPr lang="ar-EG" altLang="ar-EG" sz="3600" b="1">
                <a:solidFill>
                  <a:srgbClr val="0000FF"/>
                </a:solidFill>
                <a:latin typeface="Times New Roman" panose="02020603050405020304" pitchFamily="18" charset="0"/>
                <a:cs typeface="Times New Roman" panose="02020603050405020304" pitchFamily="18" charset="0"/>
              </a:rPr>
              <a:t>تسمية المبيدات</a:t>
            </a:r>
            <a:endParaRPr lang="en-US" altLang="ar-EG" sz="3600" b="1">
              <a:solidFill>
                <a:srgbClr val="0000FF"/>
              </a:solidFill>
              <a:latin typeface="Times New Roman" panose="02020603050405020304" pitchFamily="18" charset="0"/>
              <a:cs typeface="Times New Roman" panose="02020603050405020304" pitchFamily="18" charset="0"/>
            </a:endParaRPr>
          </a:p>
        </p:txBody>
      </p:sp>
      <p:sp>
        <p:nvSpPr>
          <p:cNvPr id="16392" name="AutoShape 10">
            <a:extLst>
              <a:ext uri="{FF2B5EF4-FFF2-40B4-BE49-F238E27FC236}">
                <a16:creationId xmlns:a16="http://schemas.microsoft.com/office/drawing/2014/main" id="{D2C4E521-977C-4098-BE32-512B575A31E1}"/>
              </a:ext>
            </a:extLst>
          </p:cNvPr>
          <p:cNvSpPr>
            <a:spLocks noChangeArrowheads="1"/>
          </p:cNvSpPr>
          <p:nvPr/>
        </p:nvSpPr>
        <p:spPr bwMode="auto">
          <a:xfrm>
            <a:off x="7812088" y="1700213"/>
            <a:ext cx="733425" cy="1800225"/>
          </a:xfrm>
          <a:prstGeom prst="curvedLeftArrow">
            <a:avLst>
              <a:gd name="adj1" fmla="val 49091"/>
              <a:gd name="adj2" fmla="val 98182"/>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endParaRPr>
          </a:p>
        </p:txBody>
      </p:sp>
      <p:sp>
        <p:nvSpPr>
          <p:cNvPr id="16393" name="AutoShape 11">
            <a:extLst>
              <a:ext uri="{FF2B5EF4-FFF2-40B4-BE49-F238E27FC236}">
                <a16:creationId xmlns:a16="http://schemas.microsoft.com/office/drawing/2014/main" id="{340F43EE-9467-4A0F-842D-2959C7F71D0C}"/>
              </a:ext>
            </a:extLst>
          </p:cNvPr>
          <p:cNvSpPr>
            <a:spLocks noChangeArrowheads="1"/>
          </p:cNvSpPr>
          <p:nvPr/>
        </p:nvSpPr>
        <p:spPr bwMode="auto">
          <a:xfrm>
            <a:off x="684213" y="1700213"/>
            <a:ext cx="647700" cy="1873250"/>
          </a:xfrm>
          <a:prstGeom prst="curvedRightArrow">
            <a:avLst>
              <a:gd name="adj1" fmla="val 57843"/>
              <a:gd name="adj2" fmla="val 115686"/>
              <a:gd name="adj3" fmla="val 33333"/>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endParaRPr>
          </a:p>
        </p:txBody>
      </p:sp>
      <p:sp>
        <p:nvSpPr>
          <p:cNvPr id="16394" name="AutoShape 12">
            <a:extLst>
              <a:ext uri="{FF2B5EF4-FFF2-40B4-BE49-F238E27FC236}">
                <a16:creationId xmlns:a16="http://schemas.microsoft.com/office/drawing/2014/main" id="{7121F3DD-9F25-434F-9B67-C2C012E8FB95}"/>
              </a:ext>
            </a:extLst>
          </p:cNvPr>
          <p:cNvSpPr>
            <a:spLocks noChangeArrowheads="1"/>
          </p:cNvSpPr>
          <p:nvPr/>
        </p:nvSpPr>
        <p:spPr bwMode="auto">
          <a:xfrm>
            <a:off x="4572000" y="1844675"/>
            <a:ext cx="485775" cy="1368425"/>
          </a:xfrm>
          <a:prstGeom prst="downArrow">
            <a:avLst>
              <a:gd name="adj1" fmla="val 50000"/>
              <a:gd name="adj2" fmla="val 7042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6A2BF86D-6629-457F-8562-E6279BE45F64}"/>
              </a:ext>
            </a:extLst>
          </p:cNvPr>
          <p:cNvSpPr>
            <a:spLocks noGrp="1" noChangeArrowheads="1"/>
          </p:cNvSpPr>
          <p:nvPr>
            <p:ph type="body" idx="1"/>
          </p:nvPr>
        </p:nvSpPr>
        <p:spPr>
          <a:xfrm>
            <a:off x="395288" y="1125538"/>
            <a:ext cx="8358187" cy="5303837"/>
          </a:xfrm>
        </p:spPr>
        <p:txBody>
          <a:bodyPr/>
          <a:lstStyle/>
          <a:p>
            <a:pPr algn="r" rtl="1" eaLnBrk="1" hangingPunct="1">
              <a:buFont typeface="Wingdings 2" panose="05020102010507070707" pitchFamily="82" charset="2"/>
              <a:buNone/>
            </a:pPr>
            <a:r>
              <a:rPr lang="ar-SA" altLang="ar-EG" sz="3600" b="1" u="sng">
                <a:solidFill>
                  <a:schemeClr val="hlink"/>
                </a:solidFill>
                <a:latin typeface="Times New Roman" panose="02020603050405020304" pitchFamily="18" charset="0"/>
                <a:cs typeface="Times New Roman" panose="02020603050405020304" pitchFamily="18" charset="0"/>
              </a:rPr>
              <a:t>تقسم المبيدات عادة طبقا لعدة اعتبارات</a:t>
            </a:r>
            <a:r>
              <a:rPr lang="ar-SA" altLang="ar-EG" sz="3600" b="1">
                <a:latin typeface="Times New Roman" panose="02020603050405020304" pitchFamily="18" charset="0"/>
                <a:cs typeface="Times New Roman" panose="02020603050405020304" pitchFamily="18" charset="0"/>
              </a:rPr>
              <a:t> :</a:t>
            </a:r>
          </a:p>
          <a:p>
            <a:pPr algn="r" rtl="1" eaLnBrk="1" hangingPunct="1">
              <a:buFont typeface="Franklin Gothic Medium" panose="020B0603020102020204" pitchFamily="34" charset="0"/>
              <a:buAutoNum type="arabicPeriod"/>
            </a:pPr>
            <a:r>
              <a:rPr lang="ar-SA" altLang="ar-EG" sz="3600" b="1">
                <a:solidFill>
                  <a:schemeClr val="tx1"/>
                </a:solidFill>
                <a:latin typeface="Times New Roman" panose="02020603050405020304" pitchFamily="18" charset="0"/>
                <a:cs typeface="Times New Roman" panose="02020603050405020304" pitchFamily="18" charset="0"/>
              </a:rPr>
              <a:t>علي أساس طريقة دخولها جسم الحشرة .</a:t>
            </a:r>
          </a:p>
          <a:p>
            <a:pPr algn="r" rtl="1" eaLnBrk="1" hangingPunct="1">
              <a:buFont typeface="Franklin Gothic Medium" panose="020B0603020102020204" pitchFamily="34" charset="0"/>
              <a:buAutoNum type="arabicPeriod"/>
            </a:pPr>
            <a:r>
              <a:rPr lang="ar-SA" altLang="ar-EG" sz="3600" b="1">
                <a:solidFill>
                  <a:schemeClr val="tx1"/>
                </a:solidFill>
                <a:latin typeface="Times New Roman" panose="02020603050405020304" pitchFamily="18" charset="0"/>
                <a:cs typeface="Times New Roman" panose="02020603050405020304" pitchFamily="18" charset="0"/>
              </a:rPr>
              <a:t>علي أساس طريقة تأثيرها علي أنسجة جسم الحشرة</a:t>
            </a:r>
          </a:p>
          <a:p>
            <a:pPr algn="r" rtl="1" eaLnBrk="1" hangingPunct="1">
              <a:buFont typeface="Franklin Gothic Medium" panose="020B0603020102020204" pitchFamily="34" charset="0"/>
              <a:buAutoNum type="arabicPeriod"/>
            </a:pPr>
            <a:r>
              <a:rPr lang="ar-SA" altLang="ar-EG" sz="3600" b="1">
                <a:solidFill>
                  <a:schemeClr val="tx1"/>
                </a:solidFill>
                <a:latin typeface="Times New Roman" panose="02020603050405020304" pitchFamily="18" charset="0"/>
                <a:cs typeface="Times New Roman" panose="02020603050405020304" pitchFamily="18" charset="0"/>
              </a:rPr>
              <a:t>علي أساس طريقة الاستعمال .</a:t>
            </a:r>
          </a:p>
          <a:p>
            <a:pPr algn="r" rtl="1" eaLnBrk="1" hangingPunct="1">
              <a:buFont typeface="Franklin Gothic Medium" panose="020B0603020102020204" pitchFamily="34" charset="0"/>
              <a:buAutoNum type="arabicPeriod"/>
            </a:pPr>
            <a:r>
              <a:rPr lang="ar-SA" altLang="ar-EG" sz="3600" b="1">
                <a:solidFill>
                  <a:schemeClr val="tx1"/>
                </a:solidFill>
                <a:latin typeface="Times New Roman" panose="02020603050405020304" pitchFamily="18" charset="0"/>
                <a:cs typeface="Times New Roman" panose="02020603050405020304" pitchFamily="18" charset="0"/>
              </a:rPr>
              <a:t>علي أساس طبيعة تركيبها الكيماوي</a:t>
            </a:r>
            <a:r>
              <a:rPr lang="en-US" altLang="ar-EG" sz="3600" b="1">
                <a:solidFill>
                  <a:schemeClr val="tx1"/>
                </a:solidFill>
                <a:latin typeface="Times New Roman" panose="02020603050405020304" pitchFamily="18" charset="0"/>
                <a:cs typeface="Times New Roman" panose="02020603050405020304" pitchFamily="18" charset="0"/>
              </a:rPr>
              <a:t>.</a:t>
            </a:r>
          </a:p>
          <a:p>
            <a:pPr algn="r" rtl="1" eaLnBrk="1" hangingPunct="1">
              <a:buFont typeface="Franklin Gothic Medium" panose="020B0603020102020204" pitchFamily="34" charset="0"/>
              <a:buAutoNum type="arabicPeriod"/>
            </a:pPr>
            <a:r>
              <a:rPr lang="ar-SA" altLang="ar-EG" sz="3600" b="1">
                <a:solidFill>
                  <a:schemeClr val="tx1"/>
                </a:solidFill>
                <a:latin typeface="Times New Roman" panose="02020603050405020304" pitchFamily="18" charset="0"/>
                <a:cs typeface="Times New Roman" panose="02020603050405020304" pitchFamily="18" charset="0"/>
              </a:rPr>
              <a:t>علي أساس نوع الآفة التي تؤثر عليها.</a:t>
            </a:r>
            <a:endParaRPr lang="ar-EG" altLang="ar-EG" sz="3600" b="1">
              <a:solidFill>
                <a:schemeClr val="tx1"/>
              </a:solidFill>
              <a:latin typeface="Times New Roman" panose="02020603050405020304" pitchFamily="18" charset="0"/>
              <a:cs typeface="Times New Roman" panose="02020603050405020304" pitchFamily="18" charset="0"/>
            </a:endParaRPr>
          </a:p>
        </p:txBody>
      </p:sp>
      <p:sp>
        <p:nvSpPr>
          <p:cNvPr id="17411" name="Rectangle 5">
            <a:extLst>
              <a:ext uri="{FF2B5EF4-FFF2-40B4-BE49-F238E27FC236}">
                <a16:creationId xmlns:a16="http://schemas.microsoft.com/office/drawing/2014/main" id="{D55D9472-B8FC-457A-9DFC-280F74B251CB}"/>
              </a:ext>
            </a:extLst>
          </p:cNvPr>
          <p:cNvSpPr>
            <a:spLocks noChangeArrowheads="1"/>
          </p:cNvSpPr>
          <p:nvPr/>
        </p:nvSpPr>
        <p:spPr bwMode="auto">
          <a:xfrm>
            <a:off x="2124075" y="260350"/>
            <a:ext cx="496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eaLnBrk="1" hangingPunct="1">
              <a:buFont typeface="Wingdings 2" panose="05020102010507070707" pitchFamily="82" charset="2"/>
              <a:buNone/>
            </a:pPr>
            <a:r>
              <a:rPr lang="ar-EG" altLang="ar-EG" sz="4400" b="1">
                <a:solidFill>
                  <a:srgbClr val="CC0066"/>
                </a:solidFill>
                <a:latin typeface="Arabic Typesetting" panose="03020402040406030203" pitchFamily="66" charset="-78"/>
                <a:cs typeface="Arabic Typesetting" panose="03020402040406030203" pitchFamily="66" charset="-78"/>
              </a:rPr>
              <a:t>أولاً: تصنيف (تقسيم) المبيدات</a:t>
            </a:r>
            <a:endParaRPr lang="ar-SA" altLang="ar-EG" sz="4400" b="1">
              <a:solidFill>
                <a:srgbClr val="CC0066"/>
              </a:solidFill>
              <a:latin typeface="Arabic Typesetting" panose="03020402040406030203" pitchFamily="66" charset="-78"/>
              <a:cs typeface="Arabic Typesetting" panose="03020402040406030203" pitchFamily="66"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CAF4EF2F-636F-4316-A1EF-E8FCFAA243D0}"/>
              </a:ext>
            </a:extLst>
          </p:cNvPr>
          <p:cNvSpPr>
            <a:spLocks noGrp="1" noChangeArrowheads="1"/>
          </p:cNvSpPr>
          <p:nvPr>
            <p:ph type="body" idx="1"/>
          </p:nvPr>
        </p:nvSpPr>
        <p:spPr>
          <a:xfrm>
            <a:off x="0" y="1554163"/>
            <a:ext cx="8991600" cy="5303837"/>
          </a:xfrm>
        </p:spPr>
        <p:txBody>
          <a:bodyPr/>
          <a:lstStyle/>
          <a:p>
            <a:pPr eaLnBrk="1" hangingPunct="1">
              <a:buFontTx/>
              <a:buNone/>
            </a:pPr>
            <a:endParaRPr lang="ar-EG" altLang="ar-EG"/>
          </a:p>
        </p:txBody>
      </p:sp>
      <p:sp>
        <p:nvSpPr>
          <p:cNvPr id="78852" name="Rectangle 4">
            <a:extLst>
              <a:ext uri="{FF2B5EF4-FFF2-40B4-BE49-F238E27FC236}">
                <a16:creationId xmlns:a16="http://schemas.microsoft.com/office/drawing/2014/main" id="{6C934FDD-54E3-4D99-9E69-D6BE9C5DFBF1}"/>
              </a:ext>
            </a:extLst>
          </p:cNvPr>
          <p:cNvSpPr>
            <a:spLocks noChangeArrowheads="1"/>
          </p:cNvSpPr>
          <p:nvPr/>
        </p:nvSpPr>
        <p:spPr bwMode="auto">
          <a:xfrm>
            <a:off x="2500313" y="1571625"/>
            <a:ext cx="4143375" cy="1677988"/>
          </a:xfrm>
          <a:prstGeom prst="rect">
            <a:avLst/>
          </a:prstGeom>
          <a:noFill/>
          <a:ln w="9525">
            <a:noFill/>
            <a:miter lim="800000"/>
            <a:headEnd/>
            <a:tailEnd/>
          </a:ln>
          <a:effectLst/>
        </p:spPr>
        <p:txBody>
          <a:bodyPr>
            <a:spAutoFit/>
          </a:bodyPr>
          <a:lstStyle/>
          <a:p>
            <a:pPr algn="ctr" rtl="1">
              <a:defRPr/>
            </a:pPr>
            <a:r>
              <a:rPr lang="ar-SA" sz="3600" b="1">
                <a:solidFill>
                  <a:schemeClr val="hlink"/>
                </a:solidFill>
                <a:effectLst>
                  <a:outerShdw blurRad="38100" dist="38100" dir="2700000" algn="tl">
                    <a:srgbClr val="C0C0C0"/>
                  </a:outerShdw>
                </a:effectLst>
                <a:latin typeface="Times New Roman" pitchFamily="18" charset="0"/>
                <a:cs typeface="Times New Roman" pitchFamily="18" charset="0"/>
              </a:rPr>
              <a:t>سموم معدية </a:t>
            </a:r>
            <a:endParaRPr lang="en-US" sz="3600" b="1">
              <a:solidFill>
                <a:schemeClr val="hlink"/>
              </a:solidFill>
              <a:effectLst>
                <a:outerShdw blurRad="38100" dist="38100" dir="2700000" algn="tl">
                  <a:srgbClr val="C0C0C0"/>
                </a:outerShdw>
              </a:effectLst>
              <a:latin typeface="Times New Roman" pitchFamily="18" charset="0"/>
              <a:cs typeface="Times New Roman" pitchFamily="18" charset="0"/>
            </a:endParaRPr>
          </a:p>
          <a:p>
            <a:pPr algn="r" rtl="1">
              <a:defRPr/>
            </a:pPr>
            <a:r>
              <a:rPr lang="en-US" sz="3200" b="1">
                <a:solidFill>
                  <a:schemeClr val="hlink"/>
                </a:solidFill>
                <a:effectLst>
                  <a:outerShdw blurRad="38100" dist="38100" dir="2700000" algn="tl">
                    <a:srgbClr val="C0C0C0"/>
                  </a:outerShdw>
                </a:effectLst>
              </a:rPr>
              <a:t>Stomach poisons</a:t>
            </a:r>
            <a:endParaRPr lang="ar-EG" sz="3200">
              <a:latin typeface="Times New Roman" pitchFamily="18" charset="0"/>
              <a:cs typeface="Times New Roman" pitchFamily="18" charset="0"/>
            </a:endParaRPr>
          </a:p>
          <a:p>
            <a:pPr algn="r" rtl="1">
              <a:defRPr/>
            </a:pPr>
            <a:r>
              <a:rPr lang="en-US" sz="3600" b="1">
                <a:solidFill>
                  <a:schemeClr val="hlink"/>
                </a:solidFill>
                <a:effectLst>
                  <a:outerShdw blurRad="38100" dist="38100" dir="2700000" algn="tl">
                    <a:srgbClr val="C0C0C0"/>
                  </a:outerShdw>
                </a:effectLst>
              </a:rPr>
              <a:t> </a:t>
            </a:r>
          </a:p>
        </p:txBody>
      </p:sp>
      <p:sp>
        <p:nvSpPr>
          <p:cNvPr id="78853" name="Rectangle 5">
            <a:extLst>
              <a:ext uri="{FF2B5EF4-FFF2-40B4-BE49-F238E27FC236}">
                <a16:creationId xmlns:a16="http://schemas.microsoft.com/office/drawing/2014/main" id="{6ADB6AEA-34AA-4170-916F-5262B8FF3878}"/>
              </a:ext>
            </a:extLst>
          </p:cNvPr>
          <p:cNvSpPr>
            <a:spLocks noChangeArrowheads="1"/>
          </p:cNvSpPr>
          <p:nvPr/>
        </p:nvSpPr>
        <p:spPr bwMode="auto">
          <a:xfrm>
            <a:off x="5286375" y="3429000"/>
            <a:ext cx="3643313" cy="1006475"/>
          </a:xfrm>
          <a:prstGeom prst="rect">
            <a:avLst/>
          </a:prstGeom>
          <a:noFill/>
          <a:ln w="9525">
            <a:noFill/>
            <a:miter lim="800000"/>
            <a:headEnd/>
            <a:tailEnd/>
          </a:ln>
          <a:effectLst/>
        </p:spPr>
        <p:txBody>
          <a:bodyPr>
            <a:spAutoFit/>
          </a:bodyPr>
          <a:lstStyle/>
          <a:p>
            <a:pPr algn="ctr" rtl="1">
              <a:defRPr/>
            </a:pPr>
            <a:r>
              <a:rPr lang="ar-SA" sz="3200" b="1">
                <a:solidFill>
                  <a:schemeClr val="hlink"/>
                </a:solidFill>
                <a:effectLst>
                  <a:outerShdw blurRad="38100" dist="38100" dir="2700000" algn="tl">
                    <a:srgbClr val="C0C0C0"/>
                  </a:outerShdw>
                </a:effectLst>
              </a:rPr>
              <a:t>سموم بالملامسة</a:t>
            </a:r>
            <a:endParaRPr lang="ar-EG" sz="3200" b="1">
              <a:solidFill>
                <a:schemeClr val="hlink"/>
              </a:solidFill>
              <a:effectLst>
                <a:outerShdw blurRad="38100" dist="38100" dir="2700000" algn="tl">
                  <a:srgbClr val="C0C0C0"/>
                </a:outerShdw>
              </a:effectLst>
            </a:endParaRPr>
          </a:p>
          <a:p>
            <a:pPr>
              <a:defRPr/>
            </a:pPr>
            <a:r>
              <a:rPr lang="ar-SA" sz="2400" b="1">
                <a:solidFill>
                  <a:schemeClr val="hlink"/>
                </a:solidFill>
                <a:effectLst>
                  <a:outerShdw blurRad="38100" dist="38100" dir="2700000" algn="tl">
                    <a:srgbClr val="C0C0C0"/>
                  </a:outerShdw>
                </a:effectLst>
              </a:rPr>
              <a:t> </a:t>
            </a:r>
            <a:r>
              <a:rPr lang="en-US" sz="2800" b="1">
                <a:solidFill>
                  <a:schemeClr val="hlink"/>
                </a:solidFill>
                <a:effectLst>
                  <a:outerShdw blurRad="38100" dist="38100" dir="2700000" algn="tl">
                    <a:srgbClr val="C0C0C0"/>
                  </a:outerShdw>
                </a:effectLst>
              </a:rPr>
              <a:t>Contact poisons</a:t>
            </a:r>
          </a:p>
        </p:txBody>
      </p:sp>
      <p:sp>
        <p:nvSpPr>
          <p:cNvPr id="78854" name="Rectangle 6">
            <a:extLst>
              <a:ext uri="{FF2B5EF4-FFF2-40B4-BE49-F238E27FC236}">
                <a16:creationId xmlns:a16="http://schemas.microsoft.com/office/drawing/2014/main" id="{7A034F22-A510-4F8F-91DA-64AEA0AA07C3}"/>
              </a:ext>
            </a:extLst>
          </p:cNvPr>
          <p:cNvSpPr>
            <a:spLocks noChangeArrowheads="1"/>
          </p:cNvSpPr>
          <p:nvPr/>
        </p:nvSpPr>
        <p:spPr bwMode="auto">
          <a:xfrm>
            <a:off x="5000625" y="6143625"/>
            <a:ext cx="4000500" cy="485775"/>
          </a:xfrm>
          <a:prstGeom prst="rect">
            <a:avLst/>
          </a:prstGeom>
          <a:noFill/>
          <a:ln w="9525">
            <a:noFill/>
            <a:miter lim="800000"/>
            <a:headEnd/>
            <a:tailEnd/>
          </a:ln>
          <a:effectLst/>
        </p:spPr>
        <p:txBody>
          <a:bodyPr>
            <a:spAutoFit/>
          </a:bodyPr>
          <a:lstStyle/>
          <a:p>
            <a:pPr algn="r">
              <a:lnSpc>
                <a:spcPct val="80000"/>
              </a:lnSpc>
              <a:spcBef>
                <a:spcPct val="20000"/>
              </a:spcBef>
              <a:buClr>
                <a:schemeClr val="hlink"/>
              </a:buClr>
              <a:defRPr/>
            </a:pPr>
            <a:r>
              <a:rPr lang="en-US" sz="3200" b="1" dirty="0">
                <a:solidFill>
                  <a:schemeClr val="hlink"/>
                </a:solidFill>
                <a:effectLst>
                  <a:outerShdw blurRad="38100" dist="38100" dir="2700000" algn="tl">
                    <a:srgbClr val="000000"/>
                  </a:outerShdw>
                </a:effectLst>
                <a:latin typeface="Arial" charset="0"/>
                <a:cs typeface="Arial" charset="0"/>
              </a:rPr>
              <a:t>Fumigants</a:t>
            </a:r>
            <a:r>
              <a:rPr lang="ar-SA" sz="2800" b="1" dirty="0">
                <a:solidFill>
                  <a:schemeClr val="hlink"/>
                </a:solidFill>
                <a:effectLst>
                  <a:outerShdw blurRad="38100" dist="38100" dir="2700000" algn="tl">
                    <a:srgbClr val="000000"/>
                  </a:outerShdw>
                </a:effectLst>
                <a:latin typeface="Arial" charset="0"/>
                <a:cs typeface="Arial" charset="0"/>
              </a:rPr>
              <a:t>مواد التدخين</a:t>
            </a:r>
            <a:r>
              <a:rPr lang="ar-SA" sz="2400" b="1" dirty="0">
                <a:solidFill>
                  <a:schemeClr val="hlink"/>
                </a:solidFill>
                <a:effectLst>
                  <a:outerShdw blurRad="38100" dist="38100" dir="2700000" algn="tl">
                    <a:srgbClr val="000000"/>
                  </a:outerShdw>
                </a:effectLst>
                <a:latin typeface="Arial" charset="0"/>
                <a:cs typeface="Arial" charset="0"/>
              </a:rPr>
              <a:t> </a:t>
            </a:r>
            <a:r>
              <a:rPr lang="en-US" sz="2400" dirty="0">
                <a:latin typeface="Arial" charset="0"/>
                <a:cs typeface="Arial" charset="0"/>
              </a:rPr>
              <a:t> </a:t>
            </a:r>
            <a:r>
              <a:rPr lang="ar-SA" sz="2400" dirty="0">
                <a:latin typeface="Arial" charset="0"/>
                <a:cs typeface="Arial" charset="0"/>
              </a:rPr>
              <a:t> </a:t>
            </a:r>
          </a:p>
        </p:txBody>
      </p:sp>
      <p:sp>
        <p:nvSpPr>
          <p:cNvPr id="78855" name="Rectangle 7">
            <a:extLst>
              <a:ext uri="{FF2B5EF4-FFF2-40B4-BE49-F238E27FC236}">
                <a16:creationId xmlns:a16="http://schemas.microsoft.com/office/drawing/2014/main" id="{AD52AC3D-AEA1-4B88-B3ED-85B0193ABBC3}"/>
              </a:ext>
            </a:extLst>
          </p:cNvPr>
          <p:cNvSpPr>
            <a:spLocks noChangeArrowheads="1"/>
          </p:cNvSpPr>
          <p:nvPr/>
        </p:nvSpPr>
        <p:spPr bwMode="auto">
          <a:xfrm>
            <a:off x="0" y="5643563"/>
            <a:ext cx="3929063" cy="1006475"/>
          </a:xfrm>
          <a:prstGeom prst="rect">
            <a:avLst/>
          </a:prstGeom>
          <a:noFill/>
          <a:ln w="9525">
            <a:noFill/>
            <a:miter lim="800000"/>
            <a:headEnd/>
            <a:tailEnd/>
          </a:ln>
          <a:effectLst/>
        </p:spPr>
        <p:txBody>
          <a:bodyPr>
            <a:spAutoFit/>
          </a:bodyPr>
          <a:lstStyle/>
          <a:p>
            <a:pPr algn="ctr" rtl="1">
              <a:defRPr/>
            </a:pPr>
            <a:r>
              <a:rPr lang="ar-EG" sz="3200" b="1">
                <a:solidFill>
                  <a:schemeClr val="hlink"/>
                </a:solidFill>
                <a:effectLst>
                  <a:outerShdw blurRad="38100" dist="38100" dir="2700000" algn="tl">
                    <a:srgbClr val="C0C0C0"/>
                  </a:outerShdw>
                </a:effectLst>
              </a:rPr>
              <a:t>   </a:t>
            </a:r>
            <a:r>
              <a:rPr lang="ar-SA" sz="3200" b="1">
                <a:solidFill>
                  <a:schemeClr val="hlink"/>
                </a:solidFill>
                <a:effectLst>
                  <a:outerShdw blurRad="38100" dist="38100" dir="2700000" algn="tl">
                    <a:srgbClr val="C0C0C0"/>
                  </a:outerShdw>
                </a:effectLst>
              </a:rPr>
              <a:t>مبيدات جهازيه</a:t>
            </a:r>
            <a:endParaRPr lang="ar-EG" sz="3200" b="1">
              <a:solidFill>
                <a:schemeClr val="hlink"/>
              </a:solidFill>
              <a:effectLst>
                <a:outerShdw blurRad="38100" dist="38100" dir="2700000" algn="tl">
                  <a:srgbClr val="C0C0C0"/>
                </a:outerShdw>
              </a:effectLst>
            </a:endParaRPr>
          </a:p>
          <a:p>
            <a:pPr rtl="1">
              <a:defRPr/>
            </a:pPr>
            <a:r>
              <a:rPr lang="en-US" sz="2800" b="1">
                <a:solidFill>
                  <a:schemeClr val="hlink"/>
                </a:solidFill>
                <a:effectLst>
                  <a:outerShdw blurRad="38100" dist="38100" dir="2700000" algn="tl">
                    <a:srgbClr val="C0C0C0"/>
                  </a:outerShdw>
                </a:effectLst>
              </a:rPr>
              <a:t> Systemic Pesticides</a:t>
            </a:r>
          </a:p>
        </p:txBody>
      </p:sp>
      <p:sp>
        <p:nvSpPr>
          <p:cNvPr id="78856" name="Rectangle 8">
            <a:extLst>
              <a:ext uri="{FF2B5EF4-FFF2-40B4-BE49-F238E27FC236}">
                <a16:creationId xmlns:a16="http://schemas.microsoft.com/office/drawing/2014/main" id="{6460A350-11A2-416D-BEFD-9FC951495F1D}"/>
              </a:ext>
            </a:extLst>
          </p:cNvPr>
          <p:cNvSpPr>
            <a:spLocks noChangeArrowheads="1"/>
          </p:cNvSpPr>
          <p:nvPr/>
        </p:nvSpPr>
        <p:spPr bwMode="auto">
          <a:xfrm>
            <a:off x="0" y="3500438"/>
            <a:ext cx="3563938" cy="1006475"/>
          </a:xfrm>
          <a:prstGeom prst="rect">
            <a:avLst/>
          </a:prstGeom>
          <a:noFill/>
          <a:ln w="9525">
            <a:noFill/>
            <a:miter lim="800000"/>
            <a:headEnd/>
            <a:tailEnd/>
          </a:ln>
          <a:effectLst/>
        </p:spPr>
        <p:txBody>
          <a:bodyPr>
            <a:spAutoFit/>
          </a:bodyPr>
          <a:lstStyle/>
          <a:p>
            <a:pPr>
              <a:defRPr/>
            </a:pPr>
            <a:r>
              <a:rPr lang="ar-SA" sz="3200" b="1">
                <a:solidFill>
                  <a:schemeClr val="hlink"/>
                </a:solidFill>
                <a:effectLst>
                  <a:outerShdw blurRad="38100" dist="38100" dir="2700000" algn="tl">
                    <a:srgbClr val="C0C0C0"/>
                  </a:outerShdw>
                </a:effectLst>
              </a:rPr>
              <a:t>مبيدات ذات أثر باقي</a:t>
            </a:r>
            <a:r>
              <a:rPr lang="ar-SA" b="1" u="sng">
                <a:solidFill>
                  <a:schemeClr val="hlink"/>
                </a:solidFill>
                <a:effectLst>
                  <a:outerShdw blurRad="38100" dist="38100" dir="2700000" algn="tl">
                    <a:srgbClr val="C0C0C0"/>
                  </a:outerShdw>
                </a:effectLst>
              </a:rPr>
              <a:t> </a:t>
            </a:r>
            <a:r>
              <a:rPr lang="en-US" sz="2800" b="1">
                <a:solidFill>
                  <a:schemeClr val="hlink"/>
                </a:solidFill>
                <a:effectLst>
                  <a:outerShdw blurRad="38100" dist="38100" dir="2700000" algn="tl">
                    <a:srgbClr val="C0C0C0"/>
                  </a:outerShdw>
                </a:effectLst>
              </a:rPr>
              <a:t>Residual poisons</a:t>
            </a:r>
          </a:p>
        </p:txBody>
      </p:sp>
      <p:sp>
        <p:nvSpPr>
          <p:cNvPr id="18440" name="AutoShape 15">
            <a:extLst>
              <a:ext uri="{FF2B5EF4-FFF2-40B4-BE49-F238E27FC236}">
                <a16:creationId xmlns:a16="http://schemas.microsoft.com/office/drawing/2014/main" id="{B62832CE-4196-4323-B57A-9329D56F6F02}"/>
              </a:ext>
            </a:extLst>
          </p:cNvPr>
          <p:cNvSpPr>
            <a:spLocks noChangeArrowheads="1"/>
          </p:cNvSpPr>
          <p:nvPr/>
        </p:nvSpPr>
        <p:spPr bwMode="auto">
          <a:xfrm>
            <a:off x="1571625" y="4714875"/>
            <a:ext cx="485775" cy="976313"/>
          </a:xfrm>
          <a:prstGeom prst="up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endParaRPr lang="ar-EG" altLang="ar-EG" sz="1800">
              <a:solidFill>
                <a:schemeClr val="tx1"/>
              </a:solidFill>
              <a:latin typeface="Arial" panose="020B0604020202020204" pitchFamily="34" charset="0"/>
            </a:endParaRPr>
          </a:p>
        </p:txBody>
      </p:sp>
      <p:sp>
        <p:nvSpPr>
          <p:cNvPr id="15" name="Right Arrow 14">
            <a:extLst>
              <a:ext uri="{FF2B5EF4-FFF2-40B4-BE49-F238E27FC236}">
                <a16:creationId xmlns:a16="http://schemas.microsoft.com/office/drawing/2014/main" id="{23023F22-93F9-4377-8C2E-E29F590DF748}"/>
              </a:ext>
            </a:extLst>
          </p:cNvPr>
          <p:cNvSpPr/>
          <p:nvPr/>
        </p:nvSpPr>
        <p:spPr>
          <a:xfrm>
            <a:off x="6786563" y="1785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a:extLst>
              <a:ext uri="{FF2B5EF4-FFF2-40B4-BE49-F238E27FC236}">
                <a16:creationId xmlns:a16="http://schemas.microsoft.com/office/drawing/2014/main" id="{CB20B639-6250-41A6-9A12-6143B5CE979C}"/>
              </a:ext>
            </a:extLst>
          </p:cNvPr>
          <p:cNvSpPr/>
          <p:nvPr/>
        </p:nvSpPr>
        <p:spPr>
          <a:xfrm>
            <a:off x="7143750" y="485775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Left Arrow 16">
            <a:extLst>
              <a:ext uri="{FF2B5EF4-FFF2-40B4-BE49-F238E27FC236}">
                <a16:creationId xmlns:a16="http://schemas.microsoft.com/office/drawing/2014/main" id="{41CCFD46-76D9-4C42-BEDB-83DEEDBBBBDB}"/>
              </a:ext>
            </a:extLst>
          </p:cNvPr>
          <p:cNvSpPr/>
          <p:nvPr/>
        </p:nvSpPr>
        <p:spPr>
          <a:xfrm>
            <a:off x="3786188" y="6143625"/>
            <a:ext cx="1285875"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Curved Left Arrow 20">
            <a:extLst>
              <a:ext uri="{FF2B5EF4-FFF2-40B4-BE49-F238E27FC236}">
                <a16:creationId xmlns:a16="http://schemas.microsoft.com/office/drawing/2014/main" id="{C907E4EA-9C0D-42B8-84B2-152C5D09D73F}"/>
              </a:ext>
            </a:extLst>
          </p:cNvPr>
          <p:cNvSpPr/>
          <p:nvPr/>
        </p:nvSpPr>
        <p:spPr>
          <a:xfrm rot="11464763">
            <a:off x="936625" y="1844675"/>
            <a:ext cx="769938" cy="16478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445" name="Rectangle 15">
            <a:extLst>
              <a:ext uri="{FF2B5EF4-FFF2-40B4-BE49-F238E27FC236}">
                <a16:creationId xmlns:a16="http://schemas.microsoft.com/office/drawing/2014/main" id="{7DAA5BED-02A1-4C8B-B9F3-D14C727BCA57}"/>
              </a:ext>
            </a:extLst>
          </p:cNvPr>
          <p:cNvSpPr>
            <a:spLocks noChangeArrowheads="1"/>
          </p:cNvSpPr>
          <p:nvPr/>
        </p:nvSpPr>
        <p:spPr bwMode="auto">
          <a:xfrm>
            <a:off x="1403350" y="404813"/>
            <a:ext cx="6264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eaLnBrk="1" hangingPunct="1">
              <a:buFont typeface="Franklin Gothic Medium" panose="020B0603020102020204" pitchFamily="34" charset="0"/>
              <a:buNone/>
            </a:pPr>
            <a:r>
              <a:rPr lang="ar-EG" altLang="ar-EG" sz="2800" b="1">
                <a:solidFill>
                  <a:schemeClr val="tx1"/>
                </a:solidFill>
                <a:latin typeface="Arial" panose="020B0604020202020204" pitchFamily="34" charset="0"/>
              </a:rPr>
              <a:t>تقسيم المبيدات حسب طريقة دخول المبيد جسم الآفة</a:t>
            </a:r>
            <a:endParaRPr lang="en-US" altLang="ar-EG" sz="2800" b="1">
              <a:solidFill>
                <a:schemeClr val="tx1"/>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B8AD46BF-A94B-441B-B8E7-BAD065A02F53}"/>
              </a:ext>
            </a:extLst>
          </p:cNvPr>
          <p:cNvSpPr>
            <a:spLocks noGrp="1" noChangeArrowheads="1"/>
          </p:cNvSpPr>
          <p:nvPr>
            <p:ph type="body" idx="1"/>
          </p:nvPr>
        </p:nvSpPr>
        <p:spPr>
          <a:xfrm>
            <a:off x="0" y="1357313"/>
            <a:ext cx="9144000" cy="5500687"/>
          </a:xfrm>
        </p:spPr>
        <p:txBody>
          <a:bodyPr/>
          <a:lstStyle/>
          <a:p>
            <a:pPr algn="r" rtl="1" eaLnBrk="1" hangingPunct="1">
              <a:lnSpc>
                <a:spcPct val="80000"/>
              </a:lnSpc>
              <a:buFont typeface="Wingdings 2" panose="05020102010507070707" pitchFamily="82" charset="2"/>
              <a:buNone/>
            </a:pPr>
            <a:r>
              <a:rPr lang="ar-EG" altLang="ar-EG" sz="2800" b="1">
                <a:solidFill>
                  <a:schemeClr val="hlink"/>
                </a:solidFill>
                <a:latin typeface="Times New Roman" panose="02020603050405020304" pitchFamily="18" charset="0"/>
                <a:cs typeface="Times New Roman" panose="02020603050405020304" pitchFamily="18" charset="0"/>
              </a:rPr>
              <a:t>1- </a:t>
            </a:r>
            <a:r>
              <a:rPr lang="ar-SA" altLang="ar-EG" sz="2800" b="1">
                <a:solidFill>
                  <a:schemeClr val="hlink"/>
                </a:solidFill>
                <a:latin typeface="Times New Roman" panose="02020603050405020304" pitchFamily="18" charset="0"/>
                <a:cs typeface="Times New Roman" panose="02020603050405020304" pitchFamily="18" charset="0"/>
              </a:rPr>
              <a:t>سموم معدية </a:t>
            </a:r>
            <a:r>
              <a:rPr lang="en-US" altLang="ar-EG" sz="2800" b="1">
                <a:solidFill>
                  <a:schemeClr val="hlink"/>
                </a:solidFill>
                <a:latin typeface="Times New Roman" panose="02020603050405020304" pitchFamily="18" charset="0"/>
                <a:cs typeface="Times New Roman" panose="02020603050405020304" pitchFamily="18" charset="0"/>
              </a:rPr>
              <a:t>Stomach poisons</a:t>
            </a:r>
            <a:r>
              <a:rPr lang="en-US" altLang="ar-EG" sz="2000" b="1">
                <a:latin typeface="Times New Roman" panose="02020603050405020304" pitchFamily="18" charset="0"/>
                <a:cs typeface="Times New Roman" panose="02020603050405020304" pitchFamily="18" charset="0"/>
              </a:rPr>
              <a:t> </a:t>
            </a:r>
            <a:r>
              <a:rPr lang="ar-SA" altLang="ar-EG" sz="2000" b="1">
                <a:latin typeface="Times New Roman" panose="02020603050405020304" pitchFamily="18" charset="0"/>
                <a:cs typeface="Times New Roman" panose="02020603050405020304" pitchFamily="18" charset="0"/>
              </a:rPr>
              <a:t> </a:t>
            </a:r>
          </a:p>
          <a:p>
            <a:pPr algn="r" rtl="1" eaLnBrk="1" hangingPunct="1">
              <a:lnSpc>
                <a:spcPct val="80000"/>
              </a:lnSpc>
              <a:buFont typeface="Wingdings 2" panose="05020102010507070707" pitchFamily="82" charset="2"/>
              <a:buNone/>
            </a:pPr>
            <a:r>
              <a:rPr lang="ar-SA" altLang="ar-EG" sz="2400" b="1">
                <a:solidFill>
                  <a:schemeClr val="tx1"/>
                </a:solidFill>
                <a:latin typeface="Times New Roman" panose="02020603050405020304" pitchFamily="18" charset="0"/>
                <a:cs typeface="Times New Roman" panose="02020603050405020304" pitchFamily="18" charset="0"/>
              </a:rPr>
              <a:t>وهى المبيدات التي تقتل الحشرات بعد ابتلاعها وامتصاصها عن طريق القناة الهضمية الوسطي مثل </a:t>
            </a:r>
            <a:r>
              <a:rPr lang="ar-SA" altLang="ar-EG" sz="2400" b="1">
                <a:solidFill>
                  <a:srgbClr val="0070C0"/>
                </a:solidFill>
                <a:latin typeface="Times New Roman" panose="02020603050405020304" pitchFamily="18" charset="0"/>
                <a:cs typeface="Times New Roman" panose="02020603050405020304" pitchFamily="18" charset="0"/>
              </a:rPr>
              <a:t>السيلكرون</a:t>
            </a:r>
            <a:r>
              <a:rPr lang="ar-SA" altLang="ar-EG" sz="2400" b="1">
                <a:solidFill>
                  <a:schemeClr val="tx1"/>
                </a:solidFill>
                <a:latin typeface="Times New Roman" panose="02020603050405020304" pitchFamily="18" charset="0"/>
                <a:cs typeface="Times New Roman" panose="02020603050405020304" pitchFamily="18" charset="0"/>
              </a:rPr>
              <a:t> وتستعمل ضد الحشرات ذات الفم القارض واللا عق.</a:t>
            </a:r>
            <a:endParaRPr lang="ar-EG" altLang="ar-EG" sz="2400" b="1">
              <a:solidFill>
                <a:schemeClr val="tx1"/>
              </a:solidFill>
              <a:latin typeface="Times New Roman" panose="02020603050405020304" pitchFamily="18" charset="0"/>
              <a:cs typeface="Times New Roman" panose="02020603050405020304" pitchFamily="18" charset="0"/>
            </a:endParaRPr>
          </a:p>
          <a:p>
            <a:pPr algn="r" rtl="1" eaLnBrk="1" hangingPunct="1">
              <a:lnSpc>
                <a:spcPct val="80000"/>
              </a:lnSpc>
              <a:buFont typeface="Wingdings 2" panose="05020102010507070707" pitchFamily="82" charset="2"/>
              <a:buNone/>
            </a:pPr>
            <a:endParaRPr lang="ar-SA" altLang="ar-EG" sz="2400" b="1">
              <a:solidFill>
                <a:schemeClr val="tx1"/>
              </a:solidFill>
              <a:latin typeface="Times New Roman" panose="02020603050405020304" pitchFamily="18" charset="0"/>
              <a:cs typeface="Times New Roman" panose="02020603050405020304" pitchFamily="18" charset="0"/>
            </a:endParaRPr>
          </a:p>
          <a:p>
            <a:pPr algn="r" rtl="1" eaLnBrk="1" hangingPunct="1">
              <a:lnSpc>
                <a:spcPct val="80000"/>
              </a:lnSpc>
              <a:buFont typeface="Wingdings 2" panose="05020102010507070707" pitchFamily="82" charset="2"/>
              <a:buNone/>
            </a:pPr>
            <a:r>
              <a:rPr lang="ar-EG" altLang="ar-EG" sz="2800" b="1">
                <a:solidFill>
                  <a:schemeClr val="hlink"/>
                </a:solidFill>
                <a:latin typeface="Times New Roman" panose="02020603050405020304" pitchFamily="18" charset="0"/>
                <a:cs typeface="Times New Roman" panose="02020603050405020304" pitchFamily="18" charset="0"/>
              </a:rPr>
              <a:t>2- </a:t>
            </a:r>
            <a:r>
              <a:rPr lang="ar-SA" altLang="ar-EG" sz="2800" b="1">
                <a:solidFill>
                  <a:schemeClr val="hlink"/>
                </a:solidFill>
                <a:latin typeface="Times New Roman" panose="02020603050405020304" pitchFamily="18" charset="0"/>
                <a:cs typeface="Times New Roman" panose="02020603050405020304" pitchFamily="18" charset="0"/>
              </a:rPr>
              <a:t>سموم بالملامسة </a:t>
            </a:r>
            <a:r>
              <a:rPr lang="en-US" altLang="ar-EG" sz="2800" b="1">
                <a:solidFill>
                  <a:schemeClr val="hlink"/>
                </a:solidFill>
                <a:latin typeface="Times New Roman" panose="02020603050405020304" pitchFamily="18" charset="0"/>
                <a:cs typeface="Times New Roman" panose="02020603050405020304" pitchFamily="18" charset="0"/>
              </a:rPr>
              <a:t>Contact poisons</a:t>
            </a:r>
            <a:r>
              <a:rPr lang="en-US" altLang="ar-EG" sz="2000" b="1">
                <a:latin typeface="Times New Roman" panose="02020603050405020304" pitchFamily="18" charset="0"/>
                <a:cs typeface="Times New Roman" panose="02020603050405020304" pitchFamily="18" charset="0"/>
              </a:rPr>
              <a:t> </a:t>
            </a:r>
            <a:endParaRPr lang="ar-SA" altLang="ar-EG" sz="2000" b="1">
              <a:latin typeface="Times New Roman" panose="02020603050405020304" pitchFamily="18" charset="0"/>
              <a:cs typeface="Times New Roman" panose="02020603050405020304" pitchFamily="18" charset="0"/>
            </a:endParaRPr>
          </a:p>
          <a:p>
            <a:pPr algn="r" rtl="1" eaLnBrk="1" hangingPunct="1">
              <a:lnSpc>
                <a:spcPct val="80000"/>
              </a:lnSpc>
              <a:buFont typeface="Wingdings 2" panose="05020102010507070707" pitchFamily="82" charset="2"/>
              <a:buNone/>
            </a:pPr>
            <a:r>
              <a:rPr lang="ar-SA" altLang="ar-EG" sz="2400" b="1">
                <a:solidFill>
                  <a:schemeClr val="tx1"/>
                </a:solidFill>
                <a:latin typeface="Times New Roman" panose="02020603050405020304" pitchFamily="18" charset="0"/>
                <a:cs typeface="Times New Roman" panose="02020603050405020304" pitchFamily="18" charset="0"/>
              </a:rPr>
              <a:t>وهي المبيدات التي تقتل الآفة عن طريق الملامسة دون ابتلاعها وذلك من خلال كيوتيكل الحشرة مثل </a:t>
            </a:r>
            <a:r>
              <a:rPr lang="ar-SA" altLang="ar-EG" sz="2400" b="1">
                <a:solidFill>
                  <a:srgbClr val="0070C0"/>
                </a:solidFill>
                <a:latin typeface="Times New Roman" panose="02020603050405020304" pitchFamily="18" charset="0"/>
                <a:cs typeface="Times New Roman" panose="02020603050405020304" pitchFamily="18" charset="0"/>
              </a:rPr>
              <a:t>سومثيون والسيلكرون</a:t>
            </a:r>
            <a:r>
              <a:rPr lang="ar-SA" altLang="ar-EG" sz="2400" b="1">
                <a:solidFill>
                  <a:schemeClr val="tx1"/>
                </a:solidFill>
                <a:latin typeface="Times New Roman" panose="02020603050405020304" pitchFamily="18" charset="0"/>
                <a:cs typeface="Times New Roman" panose="02020603050405020304" pitchFamily="18" charset="0"/>
              </a:rPr>
              <a:t>.</a:t>
            </a:r>
            <a:endParaRPr lang="ar-EG" altLang="ar-EG" sz="2400" b="1">
              <a:solidFill>
                <a:schemeClr val="tx1"/>
              </a:solidFill>
              <a:latin typeface="Times New Roman" panose="02020603050405020304" pitchFamily="18" charset="0"/>
              <a:cs typeface="Times New Roman" panose="02020603050405020304" pitchFamily="18" charset="0"/>
            </a:endParaRPr>
          </a:p>
          <a:p>
            <a:pPr algn="r" rtl="1" eaLnBrk="1" hangingPunct="1">
              <a:lnSpc>
                <a:spcPct val="80000"/>
              </a:lnSpc>
              <a:buFont typeface="Wingdings 2" panose="05020102010507070707" pitchFamily="82" charset="2"/>
              <a:buNone/>
            </a:pPr>
            <a:endParaRPr lang="ar-SA" altLang="ar-EG" sz="2400" b="1">
              <a:solidFill>
                <a:schemeClr val="tx1"/>
              </a:solidFill>
              <a:latin typeface="Times New Roman" panose="02020603050405020304" pitchFamily="18" charset="0"/>
              <a:cs typeface="Times New Roman" panose="02020603050405020304" pitchFamily="18" charset="0"/>
            </a:endParaRPr>
          </a:p>
          <a:p>
            <a:pPr algn="r" rtl="1" eaLnBrk="1" hangingPunct="1">
              <a:lnSpc>
                <a:spcPct val="80000"/>
              </a:lnSpc>
              <a:buFont typeface="Wingdings 2" panose="05020102010507070707" pitchFamily="82" charset="2"/>
              <a:buNone/>
            </a:pPr>
            <a:r>
              <a:rPr lang="ar-EG" altLang="ar-EG" sz="2800" b="1">
                <a:solidFill>
                  <a:schemeClr val="hlink"/>
                </a:solidFill>
                <a:latin typeface="Times New Roman" panose="02020603050405020304" pitchFamily="18" charset="0"/>
                <a:cs typeface="Times New Roman" panose="02020603050405020304" pitchFamily="18" charset="0"/>
              </a:rPr>
              <a:t>3- </a:t>
            </a:r>
            <a:r>
              <a:rPr lang="ar-SA" altLang="ar-EG" sz="2800" b="1">
                <a:solidFill>
                  <a:schemeClr val="hlink"/>
                </a:solidFill>
                <a:latin typeface="Times New Roman" panose="02020603050405020304" pitchFamily="18" charset="0"/>
                <a:cs typeface="Times New Roman" panose="02020603050405020304" pitchFamily="18" charset="0"/>
              </a:rPr>
              <a:t>مواد التدخين </a:t>
            </a:r>
            <a:r>
              <a:rPr lang="en-US" altLang="ar-EG" sz="2800" b="1">
                <a:solidFill>
                  <a:schemeClr val="hlink"/>
                </a:solidFill>
                <a:latin typeface="Times New Roman" panose="02020603050405020304" pitchFamily="18" charset="0"/>
                <a:cs typeface="Times New Roman" panose="02020603050405020304" pitchFamily="18" charset="0"/>
              </a:rPr>
              <a:t>Fumigants</a:t>
            </a:r>
            <a:r>
              <a:rPr lang="en-US" altLang="ar-EG" sz="2000" b="1">
                <a:latin typeface="Times New Roman" panose="02020603050405020304" pitchFamily="18" charset="0"/>
                <a:cs typeface="Times New Roman" panose="02020603050405020304" pitchFamily="18" charset="0"/>
              </a:rPr>
              <a:t> </a:t>
            </a:r>
            <a:r>
              <a:rPr lang="ar-SA" altLang="ar-EG" sz="2000" b="1">
                <a:latin typeface="Times New Roman" panose="02020603050405020304" pitchFamily="18" charset="0"/>
                <a:cs typeface="Times New Roman" panose="02020603050405020304" pitchFamily="18" charset="0"/>
              </a:rPr>
              <a:t> </a:t>
            </a:r>
          </a:p>
          <a:p>
            <a:pPr algn="r" rtl="1" eaLnBrk="1" hangingPunct="1">
              <a:lnSpc>
                <a:spcPct val="80000"/>
              </a:lnSpc>
              <a:buFont typeface="Wingdings 2" panose="05020102010507070707" pitchFamily="82" charset="2"/>
              <a:buNone/>
            </a:pPr>
            <a:r>
              <a:rPr lang="ar-SA" altLang="ar-EG" sz="2400" b="1">
                <a:solidFill>
                  <a:schemeClr val="tx1"/>
                </a:solidFill>
                <a:latin typeface="Times New Roman" panose="02020603050405020304" pitchFamily="18" charset="0"/>
                <a:cs typeface="Times New Roman" panose="02020603050405020304" pitchFamily="18" charset="0"/>
              </a:rPr>
              <a:t>وهي المبيدات التي تقتل الآفة عن طريق الثغور التنفسية وتكون علي شكل بخار أو غاز في الهواء  مثل </a:t>
            </a:r>
            <a:r>
              <a:rPr lang="ar-SA" altLang="ar-EG" sz="2400" b="1">
                <a:solidFill>
                  <a:srgbClr val="0070C0"/>
                </a:solidFill>
                <a:latin typeface="Times New Roman" panose="02020603050405020304" pitchFamily="18" charset="0"/>
                <a:cs typeface="Times New Roman" panose="02020603050405020304" pitchFamily="18" charset="0"/>
              </a:rPr>
              <a:t>بروميد الميثايل وأقراص الفستوكسين </a:t>
            </a:r>
            <a:r>
              <a:rPr lang="ar-SA" altLang="ar-EG" sz="2400" b="1">
                <a:solidFill>
                  <a:schemeClr val="tx1"/>
                </a:solidFill>
                <a:latin typeface="Times New Roman" panose="02020603050405020304" pitchFamily="18" charset="0"/>
                <a:cs typeface="Times New Roman" panose="02020603050405020304" pitchFamily="18" charset="0"/>
              </a:rPr>
              <a:t>وتستخدم لمعالجة المخازن</a:t>
            </a:r>
            <a:endParaRPr lang="ar-EG" altLang="ar-EG" sz="2400" b="1">
              <a:solidFill>
                <a:schemeClr val="tx1"/>
              </a:solidFill>
              <a:latin typeface="Times New Roman" panose="02020603050405020304" pitchFamily="18" charset="0"/>
              <a:cs typeface="Times New Roman" panose="02020603050405020304" pitchFamily="18" charset="0"/>
            </a:endParaRPr>
          </a:p>
          <a:p>
            <a:pPr algn="r" rtl="1" eaLnBrk="1" hangingPunct="1">
              <a:lnSpc>
                <a:spcPct val="80000"/>
              </a:lnSpc>
              <a:buFont typeface="Wingdings 2" panose="05020102010507070707" pitchFamily="82" charset="2"/>
              <a:buNone/>
            </a:pPr>
            <a:endParaRPr lang="en-US" altLang="ar-EG" sz="2400" b="1">
              <a:solidFill>
                <a:schemeClr val="tx1"/>
              </a:solidFill>
              <a:latin typeface="Times New Roman" panose="02020603050405020304" pitchFamily="18" charset="0"/>
              <a:cs typeface="Times New Roman" panose="02020603050405020304" pitchFamily="18" charset="0"/>
            </a:endParaRPr>
          </a:p>
          <a:p>
            <a:pPr algn="r" rtl="1" eaLnBrk="1" hangingPunct="1">
              <a:lnSpc>
                <a:spcPct val="80000"/>
              </a:lnSpc>
              <a:buFont typeface="Wingdings 2" panose="05020102010507070707" pitchFamily="82" charset="2"/>
              <a:buNone/>
            </a:pPr>
            <a:r>
              <a:rPr lang="ar-EG" altLang="ar-EG" sz="2800" b="1">
                <a:solidFill>
                  <a:schemeClr val="hlink"/>
                </a:solidFill>
                <a:latin typeface="Times New Roman" panose="02020603050405020304" pitchFamily="18" charset="0"/>
                <a:cs typeface="Times New Roman" panose="02020603050405020304" pitchFamily="18" charset="0"/>
              </a:rPr>
              <a:t>4- </a:t>
            </a:r>
            <a:r>
              <a:rPr lang="ar-SA" altLang="ar-EG" sz="2800" b="1">
                <a:solidFill>
                  <a:schemeClr val="hlink"/>
                </a:solidFill>
                <a:latin typeface="Times New Roman" panose="02020603050405020304" pitchFamily="18" charset="0"/>
                <a:cs typeface="Times New Roman" panose="02020603050405020304" pitchFamily="18" charset="0"/>
              </a:rPr>
              <a:t>مبيدات ذات أثر باقي </a:t>
            </a:r>
            <a:r>
              <a:rPr lang="en-US" altLang="ar-EG" sz="2800" b="1">
                <a:solidFill>
                  <a:schemeClr val="hlink"/>
                </a:solidFill>
                <a:latin typeface="Times New Roman" panose="02020603050405020304" pitchFamily="18" charset="0"/>
                <a:cs typeface="Times New Roman" panose="02020603050405020304" pitchFamily="18" charset="0"/>
              </a:rPr>
              <a:t>Residual poisons</a:t>
            </a:r>
            <a:r>
              <a:rPr lang="en-US" altLang="ar-EG" sz="2000" b="1">
                <a:solidFill>
                  <a:schemeClr val="hlink"/>
                </a:solidFill>
                <a:latin typeface="Times New Roman" panose="02020603050405020304" pitchFamily="18" charset="0"/>
                <a:cs typeface="Times New Roman" panose="02020603050405020304" pitchFamily="18" charset="0"/>
              </a:rPr>
              <a:t> </a:t>
            </a:r>
            <a:endParaRPr lang="ar-SA" altLang="ar-EG" sz="2000" b="1">
              <a:solidFill>
                <a:schemeClr val="hlink"/>
              </a:solidFill>
              <a:latin typeface="Times New Roman" panose="02020603050405020304" pitchFamily="18" charset="0"/>
              <a:cs typeface="Times New Roman" panose="02020603050405020304" pitchFamily="18" charset="0"/>
            </a:endParaRPr>
          </a:p>
          <a:p>
            <a:pPr algn="r" rtl="1" eaLnBrk="1" hangingPunct="1">
              <a:lnSpc>
                <a:spcPct val="80000"/>
              </a:lnSpc>
              <a:buFont typeface="Wingdings 2" panose="05020102010507070707" pitchFamily="82" charset="2"/>
              <a:buNone/>
            </a:pPr>
            <a:r>
              <a:rPr lang="ar-SA" altLang="ar-EG" sz="2400" b="1">
                <a:solidFill>
                  <a:schemeClr val="tx1"/>
                </a:solidFill>
                <a:latin typeface="Times New Roman" panose="02020603050405020304" pitchFamily="18" charset="0"/>
                <a:cs typeface="Times New Roman" panose="02020603050405020304" pitchFamily="18" charset="0"/>
              </a:rPr>
              <a:t>وهي المبيدات التي تؤثر كسموم معدية وبالملامسة في وقت واحد وتمتاز بثبات تركيبها الكيماوي وفعاليتها لمدة طويلة ، مثل </a:t>
            </a:r>
            <a:r>
              <a:rPr lang="ar-SA" altLang="ar-EG" sz="2400" b="1">
                <a:solidFill>
                  <a:srgbClr val="0070C0"/>
                </a:solidFill>
                <a:latin typeface="Times New Roman" panose="02020603050405020304" pitchFamily="18" charset="0"/>
                <a:cs typeface="Times New Roman" panose="02020603050405020304" pitchFamily="18" charset="0"/>
              </a:rPr>
              <a:t>الد.د.ت والألد رين</a:t>
            </a:r>
            <a:r>
              <a:rPr lang="ar-SA" altLang="ar-EG" sz="2400" b="1">
                <a:solidFill>
                  <a:schemeClr val="tx1"/>
                </a:solidFill>
                <a:latin typeface="Times New Roman" panose="02020603050405020304" pitchFamily="18" charset="0"/>
                <a:cs typeface="Times New Roman" panose="02020603050405020304" pitchFamily="18" charset="0"/>
              </a:rPr>
              <a:t>.</a:t>
            </a:r>
            <a:endParaRPr lang="en-US" altLang="ar-EG" sz="2400" b="1">
              <a:solidFill>
                <a:schemeClr val="tx1"/>
              </a:solidFill>
              <a:latin typeface="Times New Roman" panose="02020603050405020304" pitchFamily="18" charset="0"/>
              <a:cs typeface="Times New Roman" panose="02020603050405020304" pitchFamily="18" charset="0"/>
            </a:endParaRPr>
          </a:p>
        </p:txBody>
      </p:sp>
      <p:sp>
        <p:nvSpPr>
          <p:cNvPr id="19459" name="Rectangle 5">
            <a:extLst>
              <a:ext uri="{FF2B5EF4-FFF2-40B4-BE49-F238E27FC236}">
                <a16:creationId xmlns:a16="http://schemas.microsoft.com/office/drawing/2014/main" id="{457A743B-E79A-4323-A943-28764DAE8D7A}"/>
              </a:ext>
            </a:extLst>
          </p:cNvPr>
          <p:cNvSpPr>
            <a:spLocks noChangeArrowheads="1"/>
          </p:cNvSpPr>
          <p:nvPr/>
        </p:nvSpPr>
        <p:spPr bwMode="auto">
          <a:xfrm>
            <a:off x="755650" y="260350"/>
            <a:ext cx="7561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82"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82"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82"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82"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5pPr>
            <a:lvl6pPr marL="25146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6pPr>
            <a:lvl7pPr marL="29718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7pPr>
            <a:lvl8pPr marL="34290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8pPr>
            <a:lvl9pPr marL="3886200" indent="-228600" algn="l" rtl="0" eaLnBrk="0" fontAlgn="base" hangingPunct="0">
              <a:spcBef>
                <a:spcPct val="20000"/>
              </a:spcBef>
              <a:spcAft>
                <a:spcPct val="0"/>
              </a:spcAft>
              <a:buClr>
                <a:schemeClr val="accent1"/>
              </a:buClr>
              <a:buSzPct val="60000"/>
              <a:buFont typeface="Wingdings 2" panose="05020102010507070707" pitchFamily="82" charset="2"/>
              <a:buChar char=""/>
              <a:defRPr sz="2000">
                <a:solidFill>
                  <a:schemeClr val="tx2"/>
                </a:solidFill>
                <a:latin typeface="Franklin Gothic Book" panose="020B0503020102020204" pitchFamily="34" charset="0"/>
              </a:defRPr>
            </a:lvl9pPr>
          </a:lstStyle>
          <a:p>
            <a:pPr algn="ctr" rtl="1" eaLnBrk="1" hangingPunct="1">
              <a:buFont typeface="Franklin Gothic Medium" panose="020B0603020102020204" pitchFamily="34" charset="0"/>
              <a:buNone/>
            </a:pPr>
            <a:r>
              <a:rPr lang="ar-EG" altLang="ar-EG" sz="4400" b="1">
                <a:solidFill>
                  <a:schemeClr val="tx1"/>
                </a:solidFill>
                <a:latin typeface="Arabic Typesetting" panose="03020402040406030203" pitchFamily="66" charset="-78"/>
                <a:cs typeface="Arabic Typesetting" panose="03020402040406030203" pitchFamily="66" charset="-78"/>
              </a:rPr>
              <a:t>تقسيم المبيدات حسب طريقة دخول المبيد جسم الآفة</a:t>
            </a:r>
            <a:endParaRPr lang="en-US" altLang="ar-EG" sz="4400" b="1">
              <a:solidFill>
                <a:schemeClr val="tx1"/>
              </a:solidFill>
              <a:latin typeface="Arabic Typesetting" panose="03020402040406030203" pitchFamily="66" charset="-78"/>
              <a:cs typeface="Arabic Typesetting" panose="03020402040406030203" pitchFamily="66" charset="-78"/>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594</TotalTime>
  <Words>2509</Words>
  <Application>Microsoft Office PowerPoint</Application>
  <PresentationFormat>عرض على الشاشة (4:3)</PresentationFormat>
  <Paragraphs>258</Paragraphs>
  <Slides>36</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36</vt:i4>
      </vt:variant>
    </vt:vector>
  </HeadingPairs>
  <TitlesOfParts>
    <vt:vector size="47" baseType="lpstr">
      <vt:lpstr>Arial</vt:lpstr>
      <vt:lpstr>Franklin Gothic Medium</vt:lpstr>
      <vt:lpstr>Franklin Gothic Book</vt:lpstr>
      <vt:lpstr>Wingdings 2</vt:lpstr>
      <vt:lpstr>Calibri</vt:lpstr>
      <vt:lpstr>Tahoma</vt:lpstr>
      <vt:lpstr>Times New Roman</vt:lpstr>
      <vt:lpstr>Wingdings</vt:lpstr>
      <vt:lpstr>Arabic Typesetting</vt:lpstr>
      <vt:lpstr>Traditional Arabic</vt:lpstr>
      <vt:lpstr>Trek</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المستحضرات السائلة</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عرض تقديمي في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ن</cp:lastModifiedBy>
  <cp:revision>44</cp:revision>
  <dcterms:created xsi:type="dcterms:W3CDTF">2008-10-29T09:14:37Z</dcterms:created>
  <dcterms:modified xsi:type="dcterms:W3CDTF">2020-07-19T00:27:41Z</dcterms:modified>
</cp:coreProperties>
</file>