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14" r:id="rId1"/>
  </p:sldMasterIdLst>
  <p:notesMasterIdLst>
    <p:notesMasterId r:id="rId27"/>
  </p:notesMasterIdLst>
  <p:sldIdLst>
    <p:sldId id="265" r:id="rId2"/>
    <p:sldId id="422" r:id="rId3"/>
    <p:sldId id="423" r:id="rId4"/>
    <p:sldId id="424" r:id="rId5"/>
    <p:sldId id="425" r:id="rId6"/>
    <p:sldId id="426" r:id="rId7"/>
    <p:sldId id="427" r:id="rId8"/>
    <p:sldId id="428" r:id="rId9"/>
    <p:sldId id="429" r:id="rId10"/>
    <p:sldId id="437" r:id="rId11"/>
    <p:sldId id="430" r:id="rId12"/>
    <p:sldId id="431" r:id="rId13"/>
    <p:sldId id="432" r:id="rId14"/>
    <p:sldId id="433" r:id="rId15"/>
    <p:sldId id="434" r:id="rId16"/>
    <p:sldId id="435" r:id="rId17"/>
    <p:sldId id="436" r:id="rId18"/>
    <p:sldId id="445" r:id="rId19"/>
    <p:sldId id="438" r:id="rId20"/>
    <p:sldId id="446" r:id="rId21"/>
    <p:sldId id="439" r:id="rId22"/>
    <p:sldId id="440" r:id="rId23"/>
    <p:sldId id="447" r:id="rId24"/>
    <p:sldId id="441" r:id="rId25"/>
    <p:sldId id="448" r:id="rId26"/>
  </p:sldIdLst>
  <p:sldSz cx="12192000" cy="6858000"/>
  <p:notesSz cx="6858000" cy="9144000"/>
  <p:custShowLst>
    <p:custShow name="Custom Show 1" id="0">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47" autoAdjust="0"/>
    <p:restoredTop sz="94671" autoAdjust="0"/>
  </p:normalViewPr>
  <p:slideViewPr>
    <p:cSldViewPr snapToGrid="0" snapToObjects="1">
      <p:cViewPr varScale="1">
        <p:scale>
          <a:sx n="70" d="100"/>
          <a:sy n="70" d="100"/>
        </p:scale>
        <p:origin x="834"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2532"/>
    </p:cViewPr>
  </p:sorterViewPr>
  <p:notesViewPr>
    <p:cSldViewPr snapToGrid="0" snapToObjects="1">
      <p:cViewPr varScale="1">
        <p:scale>
          <a:sx n="74" d="100"/>
          <a:sy n="74" d="100"/>
        </p:scale>
        <p:origin x="3528"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0DE93D-476B-9348-BF64-99C81CF33187}" type="datetimeFigureOut">
              <a:rPr lang="en-US" smtClean="0"/>
              <a:t>9/18/2018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7D2F98-8C49-F845-AD28-994E1F4E6DB6}" type="slidenum">
              <a:rPr lang="en-US" smtClean="0"/>
              <a:t>‹#›</a:t>
            </a:fld>
            <a:endParaRPr lang="en-US"/>
          </a:p>
        </p:txBody>
      </p:sp>
    </p:spTree>
    <p:extLst>
      <p:ext uri="{BB962C8B-B14F-4D97-AF65-F5344CB8AC3E}">
        <p14:creationId xmlns:p14="http://schemas.microsoft.com/office/powerpoint/2010/main" val="1884044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7D2F98-8C49-F845-AD28-994E1F4E6DB6}" type="slidenum">
              <a:rPr lang="en-US" smtClean="0"/>
              <a:t>1</a:t>
            </a:fld>
            <a:endParaRPr lang="en-US"/>
          </a:p>
        </p:txBody>
      </p:sp>
    </p:spTree>
    <p:extLst>
      <p:ext uri="{BB962C8B-B14F-4D97-AF65-F5344CB8AC3E}">
        <p14:creationId xmlns:p14="http://schemas.microsoft.com/office/powerpoint/2010/main" val="1638162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E4CE77D-2C8D-4FCA-9A50-ECAF739F8286}" type="datetime1">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3B0E53-1D62-4F02-B60B-356471724935}" type="datetime1">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FE97B2-C27C-44EE-8FC9-E8A83C304275}" type="datetime1">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182408-49EB-4230-93D6-FB39081D701C}" type="datetime1">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45556C-D226-4A7A-B9A9-8AE16EAC4801}" type="datetime1">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8AF4E2-066A-4153-838F-CAA9D457EE28}" type="datetime1">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3BDB93-670E-40E5-84B3-F18E2B2D962B}" type="datetime1">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BF23AA-35F1-47A6-9E4D-AE47B4E0B516}" type="datetime1">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16E266-213C-4CC8-921C-D57B0B601D1E}" type="datetime1">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366700-03A7-48CD-BF9E-7FF473F813AE}" type="datetime1">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7F6E0A-E0A3-462F-90A1-8A497C8D95E1}" type="datetime1">
              <a:rPr lang="en-US" smtClean="0"/>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02ACA9-40DD-4011-99BC-8BF0035DB9EE}" type="datetime1">
              <a:rPr lang="en-US" smtClean="0"/>
              <a:t>9/18/2018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8A3EC8-F4F8-4294-92E0-2B09EDECE1A1}" type="datetime1">
              <a:rPr lang="en-US" smtClean="0"/>
              <a:t>9/18/2018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F7062D-FDC9-475A-8FC1-90F89890653D}" type="datetime1">
              <a:rPr lang="en-US" smtClean="0"/>
              <a:t>9/18/2018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1FC2E5-1948-46D1-B86D-C91F6194D888}" type="datetime1">
              <a:rPr lang="en-US" smtClean="0"/>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FAD677-50B8-194F-AC04-642FCDDCFE77}" type="slidenum">
              <a:rPr lang="en-US" smtClean="0"/>
              <a:t>‹#›</a:t>
            </a:fld>
            <a:endParaRPr lang="en-US"/>
          </a:p>
        </p:txBody>
      </p:sp>
      <p:sp>
        <p:nvSpPr>
          <p:cNvPr id="5" name="Date Placeholder 4"/>
          <p:cNvSpPr>
            <a:spLocks noGrp="1"/>
          </p:cNvSpPr>
          <p:nvPr>
            <p:ph type="dt" sz="half" idx="10"/>
          </p:nvPr>
        </p:nvSpPr>
        <p:spPr/>
        <p:txBody>
          <a:bodyPr/>
          <a:lstStyle/>
          <a:p>
            <a:fld id="{24AE668A-5FEB-4476-B372-88AE07FBD2D1}" type="datetime1">
              <a:rPr lang="en-US" smtClean="0"/>
              <a:t>9/18/2018</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CE71608-1ABF-4F64-9978-EE909325E70A}" type="datetime1">
              <a:rPr lang="en-US" smtClean="0"/>
              <a:t>9/18/2018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5FAD677-50B8-194F-AC04-642FCDDCFE77}" type="slidenum">
              <a:rPr lang="en-US" smtClean="0"/>
              <a:t>‹#›</a:t>
            </a:fld>
            <a:endParaRPr lang="en-US"/>
          </a:p>
        </p:txBody>
      </p:sp>
    </p:spTree>
    <p:extLst>
      <p:ext uri="{BB962C8B-B14F-4D97-AF65-F5344CB8AC3E}">
        <p14:creationId xmlns:p14="http://schemas.microsoft.com/office/powerpoint/2010/main" val="211237250"/>
      </p:ext>
    </p:extLst>
  </p:cSld>
  <p:clrMap bg1="lt1" tx1="dk1" bg2="lt2" tx2="dk2" accent1="accent1" accent2="accent2" accent3="accent3" accent4="accent4" accent5="accent5" accent6="accent6" hlink="hlink" folHlink="folHlink"/>
  <p:sldLayoutIdLst>
    <p:sldLayoutId id="2147484215" r:id="rId1"/>
    <p:sldLayoutId id="2147484216" r:id="rId2"/>
    <p:sldLayoutId id="2147484217" r:id="rId3"/>
    <p:sldLayoutId id="2147484218" r:id="rId4"/>
    <p:sldLayoutId id="2147484219" r:id="rId5"/>
    <p:sldLayoutId id="2147484220" r:id="rId6"/>
    <p:sldLayoutId id="2147484221" r:id="rId7"/>
    <p:sldLayoutId id="2147484222" r:id="rId8"/>
    <p:sldLayoutId id="2147484223" r:id="rId9"/>
    <p:sldLayoutId id="2147484224" r:id="rId10"/>
    <p:sldLayoutId id="2147484225" r:id="rId11"/>
    <p:sldLayoutId id="2147484226" r:id="rId12"/>
    <p:sldLayoutId id="2147484227" r:id="rId13"/>
    <p:sldLayoutId id="2147484228" r:id="rId14"/>
    <p:sldLayoutId id="2147484229" r:id="rId15"/>
    <p:sldLayoutId id="2147484230"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rtl="1" eaLnBrk="1" latinLnBrk="0" hangingPunct="1">
              <a:lnSpc>
                <a:spcPct val="90000"/>
              </a:lnSpc>
              <a:spcBef>
                <a:spcPct val="0"/>
              </a:spcBef>
              <a:buNone/>
            </a:pPr>
            <a:endParaRPr lang="en-US" dirty="0"/>
          </a:p>
        </p:txBody>
      </p:sp>
      <p:sp>
        <p:nvSpPr>
          <p:cNvPr id="3" name="Content Placeholder 2"/>
          <p:cNvSpPr>
            <a:spLocks noGrp="1"/>
          </p:cNvSpPr>
          <p:nvPr>
            <p:ph idx="1"/>
          </p:nvPr>
        </p:nvSpPr>
        <p:spPr/>
        <p:txBody>
          <a:bodyPr anchor="ctr"/>
          <a:lstStyle/>
          <a:p>
            <a:pPr marL="0" indent="0" algn="ctr" defTabSz="914400" rtl="1" eaLnBrk="1" latinLnBrk="0" hangingPunct="1">
              <a:lnSpc>
                <a:spcPct val="90000"/>
              </a:lnSpc>
              <a:spcBef>
                <a:spcPts val="1000"/>
              </a:spcBef>
              <a:buNone/>
            </a:pPr>
            <a:endParaRPr lang="ar-SA" dirty="0"/>
          </a:p>
          <a:p>
            <a:pPr marL="0" indent="0" algn="ctr" defTabSz="914400" rtl="1" eaLnBrk="1" latinLnBrk="0" hangingPunct="1">
              <a:lnSpc>
                <a:spcPct val="90000"/>
              </a:lnSpc>
              <a:spcBef>
                <a:spcPts val="1000"/>
              </a:spcBef>
              <a:buNone/>
            </a:pPr>
            <a:endParaRPr lang="ar-SA" dirty="0"/>
          </a:p>
          <a:p>
            <a:pPr marL="0" indent="0" algn="ctr" defTabSz="914400" rtl="1" eaLnBrk="1" latinLnBrk="0" hangingPunct="1">
              <a:lnSpc>
                <a:spcPct val="90000"/>
              </a:lnSpc>
              <a:spcBef>
                <a:spcPts val="1000"/>
              </a:spcBef>
              <a:buNone/>
            </a:pPr>
            <a:r>
              <a:rPr lang="ar-SA" sz="2400" b="1" dirty="0">
                <a:solidFill>
                  <a:schemeClr val="tx1">
                    <a:lumMod val="65000"/>
                    <a:lumOff val="35000"/>
                  </a:schemeClr>
                </a:solidFill>
              </a:rPr>
              <a:t>جامعة جدة</a:t>
            </a:r>
          </a:p>
          <a:p>
            <a:pPr marL="0" indent="0" algn="ctr" defTabSz="914400" rtl="1" eaLnBrk="1" latinLnBrk="0" hangingPunct="1">
              <a:lnSpc>
                <a:spcPct val="90000"/>
              </a:lnSpc>
              <a:spcBef>
                <a:spcPts val="1000"/>
              </a:spcBef>
              <a:buNone/>
            </a:pPr>
            <a:r>
              <a:rPr lang="ar-SA" sz="2400" b="1" dirty="0">
                <a:solidFill>
                  <a:schemeClr val="tx1">
                    <a:lumMod val="65000"/>
                    <a:lumOff val="35000"/>
                  </a:schemeClr>
                </a:solidFill>
              </a:rPr>
              <a:t>مهارات ريادة الأعمال</a:t>
            </a:r>
          </a:p>
          <a:p>
            <a:pPr marL="0" indent="0" algn="ctr" defTabSz="914400" rtl="1" eaLnBrk="1" latinLnBrk="0" hangingPunct="1">
              <a:lnSpc>
                <a:spcPct val="90000"/>
              </a:lnSpc>
              <a:spcBef>
                <a:spcPts val="1000"/>
              </a:spcBef>
              <a:buNone/>
            </a:pPr>
            <a:r>
              <a:rPr lang="en-US" sz="2400" b="1" dirty="0">
                <a:solidFill>
                  <a:schemeClr val="tx1">
                    <a:lumMod val="65000"/>
                    <a:lumOff val="35000"/>
                  </a:schemeClr>
                </a:solidFill>
              </a:rPr>
              <a:t>BUS 100</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2873" y="57150"/>
            <a:ext cx="5417127" cy="3746500"/>
          </a:xfrm>
          <a:prstGeom prst="rect">
            <a:avLst/>
          </a:prstGeom>
        </p:spPr>
      </p:pic>
    </p:spTree>
    <p:extLst>
      <p:ext uri="{BB962C8B-B14F-4D97-AF65-F5344CB8AC3E}">
        <p14:creationId xmlns:p14="http://schemas.microsoft.com/office/powerpoint/2010/main" val="2000101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الالتزامات </a:t>
            </a:r>
            <a:r>
              <a:rPr lang="en-US" i="1" dirty="0"/>
              <a:t>Liabilities</a:t>
            </a:r>
          </a:p>
        </p:txBody>
      </p:sp>
      <p:sp>
        <p:nvSpPr>
          <p:cNvPr id="3" name="Content Placeholder 2"/>
          <p:cNvSpPr>
            <a:spLocks noGrp="1"/>
          </p:cNvSpPr>
          <p:nvPr>
            <p:ph idx="1"/>
          </p:nvPr>
        </p:nvSpPr>
        <p:spPr>
          <a:xfrm>
            <a:off x="677334" y="2160589"/>
            <a:ext cx="8596668" cy="1320801"/>
          </a:xfrm>
        </p:spPr>
        <p:txBody>
          <a:bodyPr>
            <a:normAutofit/>
          </a:bodyPr>
          <a:lstStyle/>
          <a:p>
            <a:pPr algn="r" rtl="1"/>
            <a:r>
              <a:rPr lang="ar-TN" dirty="0"/>
              <a:t>الالتزامات هي تضحيات مستقبلية يتعين على العمل التجاري أو الشركة أداءها نتيجة لعمليات أو أحداث سابقة استفاد منها العمل التجاري.</a:t>
            </a:r>
          </a:p>
          <a:p>
            <a:pPr algn="r" rtl="1"/>
            <a:r>
              <a:rPr lang="ar-TN" dirty="0"/>
              <a:t>تسوية هذه الالتزامات يتطلب استخدام الأصول المالية والتحويل منها. </a:t>
            </a:r>
            <a:endParaRPr lang="en-US" dirty="0"/>
          </a:p>
        </p:txBody>
      </p:sp>
      <p:sp>
        <p:nvSpPr>
          <p:cNvPr id="4" name="Title 1">
            <a:extLst>
              <a:ext uri="{FF2B5EF4-FFF2-40B4-BE49-F238E27FC236}">
                <a16:creationId xmlns="" xmlns:a16="http://schemas.microsoft.com/office/drawing/2014/main" id="{B885AFF0-F4AF-40BC-B340-E64CD880C08E}"/>
              </a:ext>
            </a:extLst>
          </p:cNvPr>
          <p:cNvSpPr txBox="1">
            <a:spLocks/>
          </p:cNvSpPr>
          <p:nvPr/>
        </p:nvSpPr>
        <p:spPr>
          <a:xfrm>
            <a:off x="677334" y="3711579"/>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TN" dirty="0"/>
              <a:t>حقوق الملكية </a:t>
            </a:r>
            <a:r>
              <a:rPr lang="en-US" i="1" dirty="0"/>
              <a:t>Owner’s Equity</a:t>
            </a:r>
          </a:p>
        </p:txBody>
      </p:sp>
      <p:sp>
        <p:nvSpPr>
          <p:cNvPr id="5" name="Content Placeholder 2">
            <a:extLst>
              <a:ext uri="{FF2B5EF4-FFF2-40B4-BE49-F238E27FC236}">
                <a16:creationId xmlns="" xmlns:a16="http://schemas.microsoft.com/office/drawing/2014/main" id="{60BE4537-2EAE-4C99-9335-9ECF0D0D1ECC}"/>
              </a:ext>
            </a:extLst>
          </p:cNvPr>
          <p:cNvSpPr txBox="1">
            <a:spLocks/>
          </p:cNvSpPr>
          <p:nvPr/>
        </p:nvSpPr>
        <p:spPr>
          <a:xfrm>
            <a:off x="677334" y="4929052"/>
            <a:ext cx="8596668" cy="133774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r" rtl="1"/>
            <a:r>
              <a:rPr lang="ar-TN" dirty="0"/>
              <a:t>حقوق الملكية هي صافي الموجودات من الأموال والأصول الخاصة بالمنشأة ومالكيها والتي سيتم استثمارها في المنشأة. </a:t>
            </a:r>
          </a:p>
          <a:p>
            <a:pPr algn="r" rtl="1"/>
            <a:r>
              <a:rPr lang="ar-TN" dirty="0"/>
              <a:t>صافي الأصول هو الفرق بين مجموع الأصول ومجموع الالتزامات.</a:t>
            </a:r>
          </a:p>
        </p:txBody>
      </p:sp>
    </p:spTree>
    <p:extLst>
      <p:ext uri="{BB962C8B-B14F-4D97-AF65-F5344CB8AC3E}">
        <p14:creationId xmlns:p14="http://schemas.microsoft.com/office/powerpoint/2010/main" val="40966899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حقوق الملكية </a:t>
            </a:r>
            <a:r>
              <a:rPr lang="en-US" i="1" dirty="0"/>
              <a:t>Owner’s Equity</a:t>
            </a:r>
            <a:r>
              <a:rPr lang="en-US" dirty="0"/>
              <a:t/>
            </a:r>
            <a:br>
              <a:rPr lang="en-US" dirty="0"/>
            </a:br>
            <a:endParaRPr lang="en-US" dirty="0"/>
          </a:p>
        </p:txBody>
      </p:sp>
      <p:sp>
        <p:nvSpPr>
          <p:cNvPr id="3" name="Content Placeholder 2"/>
          <p:cNvSpPr>
            <a:spLocks noGrp="1"/>
          </p:cNvSpPr>
          <p:nvPr>
            <p:ph idx="1"/>
          </p:nvPr>
        </p:nvSpPr>
        <p:spPr/>
        <p:txBody>
          <a:bodyPr/>
          <a:lstStyle/>
          <a:p>
            <a:pPr algn="r" rtl="1"/>
            <a:r>
              <a:rPr lang="ar-TN" dirty="0"/>
              <a:t>عند بدء الأعمال التجارية يقوم المالكين بضخ تدفقات مالية لتمويل إنشاء المشروع ومختلف العمليات التشغيلية. وفقاً لنموذج الشركات</a:t>
            </a:r>
            <a:r>
              <a:rPr lang="ar-TN" dirty="0">
                <a:latin typeface="Abadi" panose="020B0604020104020204" pitchFamily="34" charset="0"/>
              </a:rPr>
              <a:t>،</a:t>
            </a:r>
            <a:r>
              <a:rPr lang="ar-TN" dirty="0"/>
              <a:t> فإن الشركة ومالكها أو مالكيها هم كيانات مختلفة وبذلك يعتبر العمل التجاري مدين للمالك أو مجموعة المالكين بقيمة الأصول التي قاموا بضخها على شكل نسبة في رأس المال للمنشأة طوال فترة وجودها.</a:t>
            </a:r>
          </a:p>
          <a:p>
            <a:pPr algn="r" rtl="1"/>
            <a:r>
              <a:rPr lang="ar-TN" dirty="0"/>
              <a:t>مثال:</a:t>
            </a:r>
          </a:p>
          <a:p>
            <a:pPr lvl="1" algn="r" rtl="1"/>
            <a:r>
              <a:rPr lang="ar-TN" dirty="0"/>
              <a:t>قام محمد وأحمد وعمر ببدء مشروع تجاري، حيث دفع محمد أربعون ألف ريال (40,000 ريال)، ودفع أحمد ثلاثون ألف ريال (30,000 ريال)، ودفع عمر ثلاثون ألف ريال (30,000 ريال)، بذلك يكون التزام المشروع التجاري للمالكين الثلاثة على شكل حصص في رأس المال بالنسب التالية:</a:t>
            </a:r>
          </a:p>
          <a:p>
            <a:pPr lvl="1" algn="r" rtl="1"/>
            <a:endParaRPr lang="en-US" dirty="0"/>
          </a:p>
        </p:txBody>
      </p:sp>
      <p:graphicFrame>
        <p:nvGraphicFramePr>
          <p:cNvPr id="4" name="Tableau 3">
            <a:extLst>
              <a:ext uri="{FF2B5EF4-FFF2-40B4-BE49-F238E27FC236}">
                <a16:creationId xmlns="" xmlns:a16="http://schemas.microsoft.com/office/drawing/2014/main" id="{66E83517-D988-4B5E-B0CF-5FFDF6A9FA0C}"/>
              </a:ext>
            </a:extLst>
          </p:cNvPr>
          <p:cNvGraphicFramePr>
            <a:graphicFrameLocks noGrp="1"/>
          </p:cNvGraphicFramePr>
          <p:nvPr>
            <p:extLst>
              <p:ext uri="{D42A27DB-BD31-4B8C-83A1-F6EECF244321}">
                <p14:modId xmlns:p14="http://schemas.microsoft.com/office/powerpoint/2010/main" val="35942948"/>
              </p:ext>
            </p:extLst>
          </p:nvPr>
        </p:nvGraphicFramePr>
        <p:xfrm>
          <a:off x="677333" y="4927601"/>
          <a:ext cx="7918980" cy="968232"/>
        </p:xfrm>
        <a:graphic>
          <a:graphicData uri="http://schemas.openxmlformats.org/drawingml/2006/table">
            <a:tbl>
              <a:tblPr rtl="1" firstRow="1" firstCol="1" bandRow="1">
                <a:tableStyleId>{5C22544A-7EE6-4342-B048-85BDC9FD1C3A}</a:tableStyleId>
              </a:tblPr>
              <a:tblGrid>
                <a:gridCol w="2466405">
                  <a:extLst>
                    <a:ext uri="{9D8B030D-6E8A-4147-A177-3AD203B41FA5}">
                      <a16:colId xmlns="" xmlns:a16="http://schemas.microsoft.com/office/drawing/2014/main" val="580153229"/>
                    </a:ext>
                  </a:extLst>
                </a:gridCol>
                <a:gridCol w="1817525">
                  <a:extLst>
                    <a:ext uri="{9D8B030D-6E8A-4147-A177-3AD203B41FA5}">
                      <a16:colId xmlns="" xmlns:a16="http://schemas.microsoft.com/office/drawing/2014/main" val="2002230626"/>
                    </a:ext>
                  </a:extLst>
                </a:gridCol>
                <a:gridCol w="1817525">
                  <a:extLst>
                    <a:ext uri="{9D8B030D-6E8A-4147-A177-3AD203B41FA5}">
                      <a16:colId xmlns="" xmlns:a16="http://schemas.microsoft.com/office/drawing/2014/main" val="3796324547"/>
                    </a:ext>
                  </a:extLst>
                </a:gridCol>
                <a:gridCol w="1817525">
                  <a:extLst>
                    <a:ext uri="{9D8B030D-6E8A-4147-A177-3AD203B41FA5}">
                      <a16:colId xmlns="" xmlns:a16="http://schemas.microsoft.com/office/drawing/2014/main" val="1877306934"/>
                    </a:ext>
                  </a:extLst>
                </a:gridCol>
              </a:tblGrid>
              <a:tr h="484116">
                <a:tc>
                  <a:txBody>
                    <a:bodyPr/>
                    <a:lstStyle/>
                    <a:p>
                      <a:pPr algn="ctr" rtl="1">
                        <a:lnSpc>
                          <a:spcPct val="107000"/>
                        </a:lnSpc>
                        <a:spcBef>
                          <a:spcPts val="600"/>
                        </a:spcBef>
                        <a:spcAft>
                          <a:spcPts val="0"/>
                        </a:spcAft>
                      </a:pPr>
                      <a:r>
                        <a:rPr lang="ar-SA" sz="1100" dirty="0">
                          <a:effectLst/>
                        </a:rPr>
                        <a:t>الشريك</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400">
                          <a:effectLst/>
                        </a:rPr>
                        <a:t>محمد</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400">
                          <a:effectLst/>
                        </a:rPr>
                        <a:t>أحمد</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400">
                          <a:effectLst/>
                        </a:rPr>
                        <a:t>عمر</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3045751306"/>
                  </a:ext>
                </a:extLst>
              </a:tr>
              <a:tr h="484116">
                <a:tc>
                  <a:txBody>
                    <a:bodyPr/>
                    <a:lstStyle/>
                    <a:p>
                      <a:pPr algn="ctr" rtl="1">
                        <a:lnSpc>
                          <a:spcPct val="107000"/>
                        </a:lnSpc>
                        <a:spcBef>
                          <a:spcPts val="600"/>
                        </a:spcBef>
                        <a:spcAft>
                          <a:spcPts val="0"/>
                        </a:spcAft>
                      </a:pPr>
                      <a:r>
                        <a:rPr lang="ar-SA" sz="1100">
                          <a:effectLst/>
                        </a:rPr>
                        <a:t>نسبة التملك في رأس المال</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400">
                          <a:effectLst/>
                        </a:rPr>
                        <a:t>40%</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400">
                          <a:effectLst/>
                        </a:rPr>
                        <a:t>30%</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400" dirty="0">
                          <a:effectLst/>
                        </a:rPr>
                        <a:t>30%</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303714786"/>
                  </a:ext>
                </a:extLst>
              </a:tr>
            </a:tbl>
          </a:graphicData>
        </a:graphic>
      </p:graphicFrame>
    </p:spTree>
    <p:extLst>
      <p:ext uri="{BB962C8B-B14F-4D97-AF65-F5344CB8AC3E}">
        <p14:creationId xmlns:p14="http://schemas.microsoft.com/office/powerpoint/2010/main" val="16437073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المعادلة المحاسبية </a:t>
            </a:r>
            <a:r>
              <a:rPr lang="en-US" i="1" dirty="0"/>
              <a:t>Accounting Equation</a:t>
            </a:r>
          </a:p>
        </p:txBody>
      </p:sp>
      <p:sp>
        <p:nvSpPr>
          <p:cNvPr id="3" name="Content Placeholder 2"/>
          <p:cNvSpPr>
            <a:spLocks noGrp="1"/>
          </p:cNvSpPr>
          <p:nvPr>
            <p:ph idx="1"/>
          </p:nvPr>
        </p:nvSpPr>
        <p:spPr/>
        <p:txBody>
          <a:bodyPr/>
          <a:lstStyle/>
          <a:p>
            <a:pPr algn="r" rtl="1"/>
            <a:r>
              <a:rPr lang="ar-TN" dirty="0"/>
              <a:t>المعادلة المحاسبية الأساسية، التي تسمى أيضا معادلة الميزانية العمومية أو المركز المالي، تبين العلاقة بين الأصول والالتزامات وحقوق الملكية، حيث مجموع الأصول</a:t>
            </a:r>
            <a:r>
              <a:rPr lang="en-US" dirty="0"/>
              <a:t> </a:t>
            </a:r>
            <a:r>
              <a:rPr lang="ar-TN" dirty="0"/>
              <a:t>الكلي يساوي الالتزامات</a:t>
            </a:r>
            <a:r>
              <a:rPr lang="en-US" dirty="0"/>
              <a:t> </a:t>
            </a:r>
            <a:r>
              <a:rPr lang="ar-TN" dirty="0"/>
              <a:t>مضافاً إليها حقوق الملكية</a:t>
            </a:r>
            <a:r>
              <a:rPr lang="en-US" dirty="0"/>
              <a:t>، </a:t>
            </a:r>
            <a:r>
              <a:rPr lang="ar-TN" dirty="0"/>
              <a:t>كما هو موضح في المعادلة التالية:</a:t>
            </a:r>
          </a:p>
          <a:p>
            <a:pPr marL="0" indent="0" algn="ctr" rtl="1">
              <a:buNone/>
            </a:pPr>
            <a:r>
              <a:rPr lang="ar-TN" b="1" dirty="0"/>
              <a:t>الأصول</a:t>
            </a:r>
            <a:r>
              <a:rPr lang="en-US" b="1" dirty="0"/>
              <a:t>= </a:t>
            </a:r>
            <a:r>
              <a:rPr lang="en-US" b="1" i="1" dirty="0"/>
              <a:t>Assets</a:t>
            </a:r>
            <a:r>
              <a:rPr lang="en-US" b="1" dirty="0"/>
              <a:t> </a:t>
            </a:r>
            <a:r>
              <a:rPr lang="ar-TN" b="1" dirty="0"/>
              <a:t> الالتزامات</a:t>
            </a:r>
            <a:r>
              <a:rPr lang="en-US" b="1" dirty="0"/>
              <a:t> +  </a:t>
            </a:r>
            <a:r>
              <a:rPr lang="en-US" b="1" i="1" dirty="0"/>
              <a:t>Liabilities</a:t>
            </a:r>
            <a:r>
              <a:rPr lang="en-US" b="1" dirty="0"/>
              <a:t> </a:t>
            </a:r>
            <a:r>
              <a:rPr lang="ar-TN" b="1" dirty="0"/>
              <a:t>حقوق الملكية</a:t>
            </a:r>
            <a:r>
              <a:rPr lang="fr-FR" b="1" dirty="0"/>
              <a:t>   </a:t>
            </a:r>
            <a:r>
              <a:rPr lang="fr-FR" b="1" i="1" dirty="0"/>
              <a:t>Owner’s Equity</a:t>
            </a:r>
            <a:r>
              <a:rPr lang="fr-FR" b="1" dirty="0"/>
              <a:t> </a:t>
            </a:r>
            <a:endParaRPr lang="en-US" b="1" dirty="0"/>
          </a:p>
          <a:p>
            <a:pPr algn="r" rtl="1"/>
            <a:r>
              <a:rPr lang="ar-TN" dirty="0"/>
              <a:t>تفيد المعادلة المحاسبية رائد الأعمال من خلال تمكينه من معرفة والتحكم بمختلف الأصول الكلية للمشروع وأوجه المصاريف ومختلف الالتزامات على المشروع.</a:t>
            </a:r>
          </a:p>
          <a:p>
            <a:pPr algn="r" rtl="1"/>
            <a:r>
              <a:rPr lang="ar-TN" dirty="0"/>
              <a:t>في بداية المشروع تكون الأصول بقيمة صفر حيث أنه لا يوجد أي تدفق مالي.</a:t>
            </a:r>
          </a:p>
          <a:p>
            <a:pPr algn="r" rtl="1"/>
            <a:r>
              <a:rPr lang="ar-TN" dirty="0"/>
              <a:t>بافتراض أن الشركاء قاموا بضخ رأس مال في المشروع بقيمة ثمانين ألف ريال (80,000 ريال) والتي تعتبر كحقوق ملكية كما تم الإشارة إليه سابقاً.</a:t>
            </a:r>
            <a:endParaRPr lang="en-US" dirty="0"/>
          </a:p>
        </p:txBody>
      </p:sp>
      <p:graphicFrame>
        <p:nvGraphicFramePr>
          <p:cNvPr id="4" name="Tableau 3">
            <a:extLst>
              <a:ext uri="{FF2B5EF4-FFF2-40B4-BE49-F238E27FC236}">
                <a16:creationId xmlns="" xmlns:a16="http://schemas.microsoft.com/office/drawing/2014/main" id="{0482A046-3350-4AFB-84CC-E08C9ADA2747}"/>
              </a:ext>
            </a:extLst>
          </p:cNvPr>
          <p:cNvGraphicFramePr>
            <a:graphicFrameLocks noGrp="1"/>
          </p:cNvGraphicFramePr>
          <p:nvPr>
            <p:extLst>
              <p:ext uri="{D42A27DB-BD31-4B8C-83A1-F6EECF244321}">
                <p14:modId xmlns:p14="http://schemas.microsoft.com/office/powerpoint/2010/main" val="4027012649"/>
              </p:ext>
            </p:extLst>
          </p:nvPr>
        </p:nvGraphicFramePr>
        <p:xfrm>
          <a:off x="677334" y="5308979"/>
          <a:ext cx="8269294" cy="732383"/>
        </p:xfrm>
        <a:graphic>
          <a:graphicData uri="http://schemas.openxmlformats.org/drawingml/2006/table">
            <a:tbl>
              <a:tblPr rtl="1" firstRow="1" firstCol="1" bandRow="1">
                <a:tableStyleId>{5C22544A-7EE6-4342-B048-85BDC9FD1C3A}</a:tableStyleId>
              </a:tblPr>
              <a:tblGrid>
                <a:gridCol w="2757534">
                  <a:extLst>
                    <a:ext uri="{9D8B030D-6E8A-4147-A177-3AD203B41FA5}">
                      <a16:colId xmlns="" xmlns:a16="http://schemas.microsoft.com/office/drawing/2014/main" val="496312475"/>
                    </a:ext>
                  </a:extLst>
                </a:gridCol>
                <a:gridCol w="2755880">
                  <a:extLst>
                    <a:ext uri="{9D8B030D-6E8A-4147-A177-3AD203B41FA5}">
                      <a16:colId xmlns="" xmlns:a16="http://schemas.microsoft.com/office/drawing/2014/main" val="2273778743"/>
                    </a:ext>
                  </a:extLst>
                </a:gridCol>
                <a:gridCol w="2755880">
                  <a:extLst>
                    <a:ext uri="{9D8B030D-6E8A-4147-A177-3AD203B41FA5}">
                      <a16:colId xmlns="" xmlns:a16="http://schemas.microsoft.com/office/drawing/2014/main" val="881578077"/>
                    </a:ext>
                  </a:extLst>
                </a:gridCol>
              </a:tblGrid>
              <a:tr h="350439">
                <a:tc>
                  <a:txBody>
                    <a:bodyPr/>
                    <a:lstStyle/>
                    <a:p>
                      <a:pPr algn="ctr" rtl="1">
                        <a:lnSpc>
                          <a:spcPct val="107000"/>
                        </a:lnSpc>
                        <a:spcAft>
                          <a:spcPts val="0"/>
                        </a:spcAft>
                      </a:pPr>
                      <a:r>
                        <a:rPr lang="ar-SA" sz="1100" dirty="0">
                          <a:effectLst/>
                        </a:rPr>
                        <a:t>الأصول (</a:t>
                      </a:r>
                      <a:r>
                        <a:rPr lang="en-US" sz="1100" dirty="0">
                          <a:effectLst/>
                        </a:rPr>
                        <a:t>Assets</a:t>
                      </a:r>
                      <a:r>
                        <a:rPr lang="ar-SA" sz="1100" dirty="0">
                          <a:effectLst/>
                        </a:rPr>
                        <a:t>)</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100" dirty="0">
                          <a:effectLst/>
                        </a:rPr>
                        <a:t>الالتزامات (</a:t>
                      </a:r>
                      <a:r>
                        <a:rPr lang="en-US" sz="1100" dirty="0">
                          <a:effectLst/>
                        </a:rPr>
                        <a:t>Liabilities</a:t>
                      </a:r>
                      <a:r>
                        <a:rPr lang="ar-SA" sz="1100" dirty="0">
                          <a:effectLst/>
                        </a:rPr>
                        <a:t>)</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100">
                          <a:effectLst/>
                        </a:rPr>
                        <a:t>حقوق الملكية (</a:t>
                      </a:r>
                      <a:r>
                        <a:rPr lang="en-US" sz="1100">
                          <a:effectLst/>
                        </a:rPr>
                        <a:t>Owner’s Equity</a:t>
                      </a:r>
                      <a:r>
                        <a:rPr lang="ar-SA" sz="1100">
                          <a:effectLst/>
                        </a:rPr>
                        <a:t>)</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496552067"/>
                  </a:ext>
                </a:extLst>
              </a:tr>
              <a:tr h="381944">
                <a:tc>
                  <a:txBody>
                    <a:bodyPr/>
                    <a:lstStyle/>
                    <a:p>
                      <a:pPr algn="ctr" rtl="1">
                        <a:lnSpc>
                          <a:spcPct val="107000"/>
                        </a:lnSpc>
                        <a:spcAft>
                          <a:spcPts val="0"/>
                        </a:spcAft>
                      </a:pPr>
                      <a:r>
                        <a:rPr lang="ar-SA" sz="1200" dirty="0">
                          <a:effectLst/>
                        </a:rPr>
                        <a:t>80,000 ريال</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200" dirty="0">
                          <a:effectLst/>
                        </a:rPr>
                        <a:t>0 ريال (+)</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200" dirty="0">
                          <a:effectLst/>
                        </a:rPr>
                        <a:t>80,000 ريال (+)</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929055647"/>
                  </a:ext>
                </a:extLst>
              </a:tr>
            </a:tbl>
          </a:graphicData>
        </a:graphic>
      </p:graphicFrame>
    </p:spTree>
    <p:extLst>
      <p:ext uri="{BB962C8B-B14F-4D97-AF65-F5344CB8AC3E}">
        <p14:creationId xmlns:p14="http://schemas.microsoft.com/office/powerpoint/2010/main" val="28011012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المعادلة المحاسبية </a:t>
            </a:r>
            <a:r>
              <a:rPr lang="en-US" i="1" dirty="0"/>
              <a:t>Accounting Equation</a:t>
            </a:r>
          </a:p>
        </p:txBody>
      </p:sp>
      <p:sp>
        <p:nvSpPr>
          <p:cNvPr id="3" name="Content Placeholder 2"/>
          <p:cNvSpPr>
            <a:spLocks noGrp="1"/>
          </p:cNvSpPr>
          <p:nvPr>
            <p:ph idx="1"/>
          </p:nvPr>
        </p:nvSpPr>
        <p:spPr/>
        <p:txBody>
          <a:bodyPr/>
          <a:lstStyle/>
          <a:p>
            <a:pPr algn="r" rtl="1"/>
            <a:r>
              <a:rPr lang="ar-TN" dirty="0"/>
              <a:t>بافتراض أن الشركاء قاموا بالحصول على قرض قيمته مئة ألف ريال (100,000 ريال) لدعم تمويل المشروع.</a:t>
            </a:r>
          </a:p>
          <a:p>
            <a:pPr algn="r" rtl="1"/>
            <a:endParaRPr lang="ar-TN" dirty="0"/>
          </a:p>
          <a:p>
            <a:pPr algn="r" rtl="1"/>
            <a:endParaRPr lang="ar-TN" dirty="0"/>
          </a:p>
          <a:p>
            <a:pPr algn="r" rtl="1"/>
            <a:r>
              <a:rPr lang="ar-TN" dirty="0"/>
              <a:t>في حال الرغبة بمعرفة قيمة الالتزامات على المشروع.</a:t>
            </a:r>
          </a:p>
          <a:p>
            <a:pPr algn="r" rtl="1"/>
            <a:endParaRPr lang="ar-TN" dirty="0"/>
          </a:p>
          <a:p>
            <a:pPr algn="r" rtl="1"/>
            <a:endParaRPr lang="ar-TN" dirty="0"/>
          </a:p>
          <a:p>
            <a:pPr algn="r" rtl="1"/>
            <a:r>
              <a:rPr lang="ar-TN" dirty="0"/>
              <a:t>نلاحظ من خلال التغيرات التي تحدث على عناصر المعادلة المحاسبية امكانية تتبع مختلف الإجراءات والتحويلات، وبذلك يتمكن رائد الأعمال من التحكم بمختلف الموارد المالية والمصاريف والالتزامات.</a:t>
            </a:r>
            <a:endParaRPr lang="en-US" dirty="0"/>
          </a:p>
        </p:txBody>
      </p:sp>
      <p:graphicFrame>
        <p:nvGraphicFramePr>
          <p:cNvPr id="4" name="Tableau 3">
            <a:extLst>
              <a:ext uri="{FF2B5EF4-FFF2-40B4-BE49-F238E27FC236}">
                <a16:creationId xmlns="" xmlns:a16="http://schemas.microsoft.com/office/drawing/2014/main" id="{D907E49B-07F6-4557-9962-C55D9389C378}"/>
              </a:ext>
            </a:extLst>
          </p:cNvPr>
          <p:cNvGraphicFramePr>
            <a:graphicFrameLocks noGrp="1"/>
          </p:cNvGraphicFramePr>
          <p:nvPr>
            <p:extLst>
              <p:ext uri="{D42A27DB-BD31-4B8C-83A1-F6EECF244321}">
                <p14:modId xmlns:p14="http://schemas.microsoft.com/office/powerpoint/2010/main" val="2754032190"/>
              </p:ext>
            </p:extLst>
          </p:nvPr>
        </p:nvGraphicFramePr>
        <p:xfrm>
          <a:off x="677864" y="2879677"/>
          <a:ext cx="8596311" cy="682389"/>
        </p:xfrm>
        <a:graphic>
          <a:graphicData uri="http://schemas.openxmlformats.org/drawingml/2006/table">
            <a:tbl>
              <a:tblPr rtl="1" firstRow="1" firstCol="1" bandRow="1">
                <a:tableStyleId>{5C22544A-7EE6-4342-B048-85BDC9FD1C3A}</a:tableStyleId>
              </a:tblPr>
              <a:tblGrid>
                <a:gridCol w="2866583">
                  <a:extLst>
                    <a:ext uri="{9D8B030D-6E8A-4147-A177-3AD203B41FA5}">
                      <a16:colId xmlns="" xmlns:a16="http://schemas.microsoft.com/office/drawing/2014/main" val="2593181009"/>
                    </a:ext>
                  </a:extLst>
                </a:gridCol>
                <a:gridCol w="2864864">
                  <a:extLst>
                    <a:ext uri="{9D8B030D-6E8A-4147-A177-3AD203B41FA5}">
                      <a16:colId xmlns="" xmlns:a16="http://schemas.microsoft.com/office/drawing/2014/main" val="1900082077"/>
                    </a:ext>
                  </a:extLst>
                </a:gridCol>
                <a:gridCol w="2864864">
                  <a:extLst>
                    <a:ext uri="{9D8B030D-6E8A-4147-A177-3AD203B41FA5}">
                      <a16:colId xmlns="" xmlns:a16="http://schemas.microsoft.com/office/drawing/2014/main" val="1607862926"/>
                    </a:ext>
                  </a:extLst>
                </a:gridCol>
              </a:tblGrid>
              <a:tr h="326517">
                <a:tc>
                  <a:txBody>
                    <a:bodyPr/>
                    <a:lstStyle/>
                    <a:p>
                      <a:pPr algn="ctr" rtl="1">
                        <a:lnSpc>
                          <a:spcPct val="107000"/>
                        </a:lnSpc>
                        <a:spcAft>
                          <a:spcPts val="0"/>
                        </a:spcAft>
                      </a:pPr>
                      <a:r>
                        <a:rPr lang="ar-SA" sz="1100" dirty="0">
                          <a:effectLst/>
                        </a:rPr>
                        <a:t>الأصول (</a:t>
                      </a:r>
                      <a:r>
                        <a:rPr lang="en-US" sz="1100" dirty="0">
                          <a:effectLst/>
                        </a:rPr>
                        <a:t>Assets</a:t>
                      </a:r>
                      <a:r>
                        <a:rPr lang="ar-SA" sz="1100" dirty="0">
                          <a:effectLst/>
                        </a:rPr>
                        <a:t>)</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100" dirty="0">
                          <a:effectLst/>
                        </a:rPr>
                        <a:t>الالتزامات (</a:t>
                      </a:r>
                      <a:r>
                        <a:rPr lang="en-US" sz="1100" dirty="0">
                          <a:effectLst/>
                        </a:rPr>
                        <a:t>Liabilities</a:t>
                      </a:r>
                      <a:r>
                        <a:rPr lang="ar-SA" sz="1100" dirty="0">
                          <a:effectLst/>
                        </a:rPr>
                        <a:t>)</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100" dirty="0">
                          <a:effectLst/>
                        </a:rPr>
                        <a:t>حقوق الملكية (</a:t>
                      </a:r>
                      <a:r>
                        <a:rPr lang="en-US" sz="1100" dirty="0">
                          <a:effectLst/>
                        </a:rPr>
                        <a:t>Owner’s Equity</a:t>
                      </a:r>
                      <a:r>
                        <a:rPr lang="ar-SA" sz="1100" dirty="0">
                          <a:effectLst/>
                        </a:rPr>
                        <a:t>)</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3427514938"/>
                  </a:ext>
                </a:extLst>
              </a:tr>
              <a:tr h="355872">
                <a:tc>
                  <a:txBody>
                    <a:bodyPr/>
                    <a:lstStyle/>
                    <a:p>
                      <a:pPr algn="ctr" rtl="1">
                        <a:lnSpc>
                          <a:spcPct val="107000"/>
                        </a:lnSpc>
                        <a:spcAft>
                          <a:spcPts val="0"/>
                        </a:spcAft>
                      </a:pPr>
                      <a:r>
                        <a:rPr lang="ar-SA" sz="1200" dirty="0">
                          <a:effectLst/>
                        </a:rPr>
                        <a:t>180,000 ريال</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200" dirty="0">
                          <a:effectLst/>
                        </a:rPr>
                        <a:t>100,000 ريال (+)</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200" dirty="0">
                          <a:effectLst/>
                        </a:rPr>
                        <a:t>80,000 ريال (+)</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2877620055"/>
                  </a:ext>
                </a:extLst>
              </a:tr>
            </a:tbl>
          </a:graphicData>
        </a:graphic>
      </p:graphicFrame>
      <p:graphicFrame>
        <p:nvGraphicFramePr>
          <p:cNvPr id="5" name="Tableau 4">
            <a:extLst>
              <a:ext uri="{FF2B5EF4-FFF2-40B4-BE49-F238E27FC236}">
                <a16:creationId xmlns="" xmlns:a16="http://schemas.microsoft.com/office/drawing/2014/main" id="{F301B4C9-43EB-4C52-8CE0-4C054E29ECDA}"/>
              </a:ext>
            </a:extLst>
          </p:cNvPr>
          <p:cNvGraphicFramePr>
            <a:graphicFrameLocks noGrp="1"/>
          </p:cNvGraphicFramePr>
          <p:nvPr>
            <p:extLst>
              <p:ext uri="{D42A27DB-BD31-4B8C-83A1-F6EECF244321}">
                <p14:modId xmlns:p14="http://schemas.microsoft.com/office/powerpoint/2010/main" val="2855046554"/>
              </p:ext>
            </p:extLst>
          </p:nvPr>
        </p:nvGraphicFramePr>
        <p:xfrm>
          <a:off x="686963" y="4100975"/>
          <a:ext cx="8596311" cy="682389"/>
        </p:xfrm>
        <a:graphic>
          <a:graphicData uri="http://schemas.openxmlformats.org/drawingml/2006/table">
            <a:tbl>
              <a:tblPr rtl="1" firstRow="1" firstCol="1" bandRow="1">
                <a:tableStyleId>{5C22544A-7EE6-4342-B048-85BDC9FD1C3A}</a:tableStyleId>
              </a:tblPr>
              <a:tblGrid>
                <a:gridCol w="2866583">
                  <a:extLst>
                    <a:ext uri="{9D8B030D-6E8A-4147-A177-3AD203B41FA5}">
                      <a16:colId xmlns="" xmlns:a16="http://schemas.microsoft.com/office/drawing/2014/main" val="807072008"/>
                    </a:ext>
                  </a:extLst>
                </a:gridCol>
                <a:gridCol w="2864864">
                  <a:extLst>
                    <a:ext uri="{9D8B030D-6E8A-4147-A177-3AD203B41FA5}">
                      <a16:colId xmlns="" xmlns:a16="http://schemas.microsoft.com/office/drawing/2014/main" val="2645403302"/>
                    </a:ext>
                  </a:extLst>
                </a:gridCol>
                <a:gridCol w="2864864">
                  <a:extLst>
                    <a:ext uri="{9D8B030D-6E8A-4147-A177-3AD203B41FA5}">
                      <a16:colId xmlns="" xmlns:a16="http://schemas.microsoft.com/office/drawing/2014/main" val="3406566653"/>
                    </a:ext>
                  </a:extLst>
                </a:gridCol>
              </a:tblGrid>
              <a:tr h="326517">
                <a:tc>
                  <a:txBody>
                    <a:bodyPr/>
                    <a:lstStyle/>
                    <a:p>
                      <a:pPr algn="ctr" rtl="1">
                        <a:lnSpc>
                          <a:spcPct val="107000"/>
                        </a:lnSpc>
                        <a:spcAft>
                          <a:spcPts val="0"/>
                        </a:spcAft>
                      </a:pPr>
                      <a:r>
                        <a:rPr lang="ar-SA" sz="1100">
                          <a:effectLst/>
                        </a:rPr>
                        <a:t>الالتزامات (</a:t>
                      </a:r>
                      <a:r>
                        <a:rPr lang="en-US" sz="1100">
                          <a:effectLst/>
                        </a:rPr>
                        <a:t>Liabilities</a:t>
                      </a:r>
                      <a:r>
                        <a:rPr lang="ar-SA" sz="1100">
                          <a:effectLst/>
                        </a:rPr>
                        <a:t>)</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100">
                          <a:effectLst/>
                        </a:rPr>
                        <a:t>الأصول (</a:t>
                      </a:r>
                      <a:r>
                        <a:rPr lang="en-US" sz="1100">
                          <a:effectLst/>
                        </a:rPr>
                        <a:t>Assets</a:t>
                      </a:r>
                      <a:r>
                        <a:rPr lang="ar-SA" sz="1100">
                          <a:effectLst/>
                        </a:rPr>
                        <a:t>)</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100">
                          <a:effectLst/>
                        </a:rPr>
                        <a:t>حقوق الملكية (</a:t>
                      </a:r>
                      <a:r>
                        <a:rPr lang="en-US" sz="1100">
                          <a:effectLst/>
                        </a:rPr>
                        <a:t>Owner’s Equity</a:t>
                      </a:r>
                      <a:r>
                        <a:rPr lang="ar-SA" sz="1100">
                          <a:effectLst/>
                        </a:rPr>
                        <a:t>)</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633569052"/>
                  </a:ext>
                </a:extLst>
              </a:tr>
              <a:tr h="355872">
                <a:tc>
                  <a:txBody>
                    <a:bodyPr/>
                    <a:lstStyle/>
                    <a:p>
                      <a:pPr algn="ctr" rtl="1">
                        <a:lnSpc>
                          <a:spcPct val="107000"/>
                        </a:lnSpc>
                        <a:spcAft>
                          <a:spcPts val="0"/>
                        </a:spcAft>
                      </a:pPr>
                      <a:r>
                        <a:rPr lang="ar-SA" sz="1200">
                          <a:effectLst/>
                        </a:rPr>
                        <a:t>100,000 ريال</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200">
                          <a:effectLst/>
                        </a:rPr>
                        <a:t>180,000 ريال (+)</a:t>
                      </a:r>
                      <a:endParaRPr lang="en-US"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ar-SA" sz="1200" dirty="0">
                          <a:effectLst/>
                        </a:rPr>
                        <a:t>80,000 ريال (-)</a:t>
                      </a:r>
                      <a:endParaRPr lang="en-US"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2349700138"/>
                  </a:ext>
                </a:extLst>
              </a:tr>
            </a:tbl>
          </a:graphicData>
        </a:graphic>
      </p:graphicFrame>
    </p:spTree>
    <p:extLst>
      <p:ext uri="{BB962C8B-B14F-4D97-AF65-F5344CB8AC3E}">
        <p14:creationId xmlns:p14="http://schemas.microsoft.com/office/powerpoint/2010/main" val="10111809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محاسبة التكاليف..!!</a:t>
            </a:r>
            <a:r>
              <a:rPr lang="ar-TN" dirty="0">
                <a:latin typeface="Abadi" panose="020B0604020104020204" pitchFamily="34" charset="0"/>
              </a:rPr>
              <a:t>؟</a:t>
            </a:r>
            <a:endParaRPr lang="en-US" dirty="0"/>
          </a:p>
        </p:txBody>
      </p:sp>
      <p:sp>
        <p:nvSpPr>
          <p:cNvPr id="3" name="Content Placeholder 2"/>
          <p:cNvSpPr>
            <a:spLocks noGrp="1"/>
          </p:cNvSpPr>
          <p:nvPr>
            <p:ph idx="1"/>
          </p:nvPr>
        </p:nvSpPr>
        <p:spPr/>
        <p:txBody>
          <a:bodyPr/>
          <a:lstStyle/>
          <a:p>
            <a:pPr algn="r" rtl="1"/>
            <a:r>
              <a:rPr lang="ar-TN" dirty="0"/>
              <a:t>محاسبة التكاليف هي عملية جمع وتسجيل وتصنيف وتحليل وتلخيص وتخصيص وتقييم مختلف بدائل التكاليف والتحكم بها. </a:t>
            </a:r>
            <a:endParaRPr lang="fr-FR" dirty="0"/>
          </a:p>
          <a:p>
            <a:pPr algn="r" rtl="1"/>
            <a:r>
              <a:rPr lang="ar-TN" dirty="0"/>
              <a:t>توفر محاسبة التكاليف معلومات تفصيلية عن التكلفة التي تحتاجها الإدارة للسيطرة على العمليات الحالية والتخطيط للمستقبل</a:t>
            </a:r>
            <a:r>
              <a:rPr lang="fr-FR" dirty="0"/>
              <a:t>(</a:t>
            </a:r>
            <a:r>
              <a:rPr lang="fr-FR" dirty="0" err="1"/>
              <a:t>Vanderbeck</a:t>
            </a:r>
            <a:r>
              <a:rPr lang="fr-FR" dirty="0"/>
              <a:t> and Mitchell, 2016) </a:t>
            </a:r>
            <a:r>
              <a:rPr lang="ar-TN" dirty="0"/>
              <a:t>.</a:t>
            </a:r>
          </a:p>
          <a:p>
            <a:pPr algn="r" rtl="1"/>
            <a:r>
              <a:rPr lang="ar-TN" dirty="0"/>
              <a:t> تزود محاسبة التكاليف رائد الأعمال بالقدرة على تحديد التكاليف الاجمالية اللازمة لبدء المشروع من خلال خصر كلاً من التكاليف الثابتة والمتغيرة.</a:t>
            </a:r>
          </a:p>
          <a:p>
            <a:pPr algn="r" rtl="1"/>
            <a:r>
              <a:rPr lang="ar-TN" dirty="0"/>
              <a:t>تمكن محاسبة التكاليف رائد الأعمال من وضع تصور واضح حول المتطلبات المالية وتحديد الأصول اللازمة للمشروع.</a:t>
            </a:r>
            <a:endParaRPr lang="en-US" dirty="0"/>
          </a:p>
        </p:txBody>
      </p:sp>
    </p:spTree>
    <p:extLst>
      <p:ext uri="{BB962C8B-B14F-4D97-AF65-F5344CB8AC3E}">
        <p14:creationId xmlns:p14="http://schemas.microsoft.com/office/powerpoint/2010/main" val="154096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التكاليف الثابتة </a:t>
            </a:r>
            <a:r>
              <a:rPr lang="en-US" i="1" dirty="0"/>
              <a:t>Fixed Cost</a:t>
            </a:r>
          </a:p>
        </p:txBody>
      </p:sp>
      <p:sp>
        <p:nvSpPr>
          <p:cNvPr id="3" name="Content Placeholder 2"/>
          <p:cNvSpPr>
            <a:spLocks noGrp="1"/>
          </p:cNvSpPr>
          <p:nvPr>
            <p:ph idx="1"/>
          </p:nvPr>
        </p:nvSpPr>
        <p:spPr/>
        <p:txBody>
          <a:bodyPr/>
          <a:lstStyle/>
          <a:p>
            <a:pPr algn="r" rtl="1"/>
            <a:r>
              <a:rPr lang="ar-TN" dirty="0"/>
              <a:t>التكاليف الثابتة والتي يمكن التعبير عنها بالتكاليف غير المباشرة أو المصروفات غير المباشرة هي مصروفات تجارية لا تعتمد مباشرة على مستوى وكمية وحجم ومصاريف السلع أو الخدمات التي تنتجها المنشأة.</a:t>
            </a:r>
          </a:p>
          <a:p>
            <a:pPr algn="r" rtl="1"/>
            <a:r>
              <a:rPr lang="ar-TN" dirty="0"/>
              <a:t>تميل هذه التكاليف إلى أن تكون ذات صلة بالوقت، مثل المرتبات أو الإيجارات التي تدفع شهريا أو سنوياً، وغالبا ما يشار إليها باسم التكاليف العامة، على عكس التكاليف المتغيرة التي ترتبط بالحجم وتدفع لكل كمية منتجة</a:t>
            </a:r>
            <a:r>
              <a:rPr lang="fr-FR" dirty="0"/>
              <a:t>(Chen, 2016) </a:t>
            </a:r>
            <a:r>
              <a:rPr lang="ar-TN" dirty="0"/>
              <a:t>.</a:t>
            </a:r>
          </a:p>
          <a:p>
            <a:pPr algn="r" rtl="1"/>
            <a:r>
              <a:rPr lang="ar-TN" dirty="0"/>
              <a:t>التكاليف الثابتة لا تظل ثابتة للأبد ولكنها تتغير مع مرور الزمن، فتكلفة إيجار المصنع لن تبقى بنفس القيمة للأبد فبعد مضي عدد من السنوات غالباً ما سترتفع قيمة الإيجار.</a:t>
            </a:r>
            <a:endParaRPr lang="en-US" dirty="0"/>
          </a:p>
        </p:txBody>
      </p:sp>
    </p:spTree>
    <p:extLst>
      <p:ext uri="{BB962C8B-B14F-4D97-AF65-F5344CB8AC3E}">
        <p14:creationId xmlns:p14="http://schemas.microsoft.com/office/powerpoint/2010/main" val="8672446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التكاليف الثابتة </a:t>
            </a:r>
            <a:r>
              <a:rPr lang="en-US" i="1" dirty="0"/>
              <a:t>Fixed Cost</a:t>
            </a:r>
          </a:p>
        </p:txBody>
      </p:sp>
      <p:sp>
        <p:nvSpPr>
          <p:cNvPr id="3" name="Content Placeholder 2"/>
          <p:cNvSpPr>
            <a:spLocks noGrp="1"/>
          </p:cNvSpPr>
          <p:nvPr>
            <p:ph idx="1"/>
          </p:nvPr>
        </p:nvSpPr>
        <p:spPr/>
        <p:txBody>
          <a:bodyPr>
            <a:normAutofit/>
          </a:bodyPr>
          <a:lstStyle/>
          <a:p>
            <a:pPr algn="r" rtl="1"/>
            <a:r>
              <a:rPr lang="ar-TN" dirty="0"/>
              <a:t>نسرد هنا بعضاً من التكاليف الثابتة:</a:t>
            </a:r>
          </a:p>
          <a:p>
            <a:pPr lvl="1" algn="r" rtl="1">
              <a:spcBef>
                <a:spcPts val="600"/>
              </a:spcBef>
            </a:pPr>
            <a:r>
              <a:rPr lang="ar-TN" dirty="0"/>
              <a:t>التأمين بمختلف أنواعه</a:t>
            </a:r>
          </a:p>
          <a:p>
            <a:pPr lvl="1" algn="r" rtl="1">
              <a:spcBef>
                <a:spcPts val="600"/>
              </a:spcBef>
            </a:pPr>
            <a:r>
              <a:rPr lang="ar-TN" dirty="0"/>
              <a:t>رسوم الاشتراكات والرسوم الحكومية</a:t>
            </a:r>
          </a:p>
          <a:p>
            <a:pPr lvl="1" algn="r" rtl="1">
              <a:spcBef>
                <a:spcPts val="600"/>
              </a:spcBef>
            </a:pPr>
            <a:r>
              <a:rPr lang="ar-TN" dirty="0"/>
              <a:t>دفعات القروض</a:t>
            </a:r>
          </a:p>
          <a:p>
            <a:pPr lvl="1" algn="r" rtl="1">
              <a:spcBef>
                <a:spcPts val="600"/>
              </a:spcBef>
            </a:pPr>
            <a:r>
              <a:rPr lang="ar-TN" dirty="0"/>
              <a:t>اللوازم المكتبية التشغيلية</a:t>
            </a:r>
          </a:p>
          <a:p>
            <a:pPr lvl="1" algn="r" rtl="1">
              <a:spcBef>
                <a:spcPts val="600"/>
              </a:spcBef>
            </a:pPr>
            <a:r>
              <a:rPr lang="ar-TN" dirty="0"/>
              <a:t>الهاتف والانترنت</a:t>
            </a:r>
          </a:p>
          <a:p>
            <a:pPr lvl="1" algn="r" rtl="1">
              <a:spcBef>
                <a:spcPts val="600"/>
              </a:spcBef>
            </a:pPr>
            <a:r>
              <a:rPr lang="ar-TN" dirty="0"/>
              <a:t>الإيجارات</a:t>
            </a:r>
          </a:p>
          <a:p>
            <a:pPr lvl="1" algn="r" rtl="1">
              <a:spcBef>
                <a:spcPts val="600"/>
              </a:spcBef>
            </a:pPr>
            <a:r>
              <a:rPr lang="ar-TN" dirty="0"/>
              <a:t>برامج وتطبيقات الحاسب</a:t>
            </a:r>
          </a:p>
          <a:p>
            <a:pPr lvl="1" algn="r" rtl="1">
              <a:spcBef>
                <a:spcPts val="600"/>
              </a:spcBef>
            </a:pPr>
            <a:r>
              <a:rPr lang="ar-TN" dirty="0"/>
              <a:t>رواتب الملاك</a:t>
            </a:r>
          </a:p>
          <a:p>
            <a:pPr algn="r" rtl="1"/>
            <a:r>
              <a:rPr lang="ar-TN" dirty="0"/>
              <a:t>يجب على رائد الأعمال البحث والتحري قدر الإمكان عن جميع البنود التي يلزم أن يحصرها ضمن التكاليف الثابتة، لأن هذه البنود قد تكون خفية و تكون سبباً في فشل المشروع أو الفشل في جذب الممولين أو المستثمرين.</a:t>
            </a:r>
            <a:endParaRPr lang="en-US" dirty="0"/>
          </a:p>
        </p:txBody>
      </p:sp>
    </p:spTree>
    <p:extLst>
      <p:ext uri="{BB962C8B-B14F-4D97-AF65-F5344CB8AC3E}">
        <p14:creationId xmlns:p14="http://schemas.microsoft.com/office/powerpoint/2010/main" val="18701869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التكاليف المتغيرة </a:t>
            </a:r>
            <a:r>
              <a:rPr lang="en-US" i="1" dirty="0"/>
              <a:t>Variable Cost</a:t>
            </a:r>
          </a:p>
        </p:txBody>
      </p:sp>
      <p:sp>
        <p:nvSpPr>
          <p:cNvPr id="3" name="Content Placeholder 2"/>
          <p:cNvSpPr>
            <a:spLocks noGrp="1"/>
          </p:cNvSpPr>
          <p:nvPr>
            <p:ph idx="1"/>
          </p:nvPr>
        </p:nvSpPr>
        <p:spPr/>
        <p:txBody>
          <a:bodyPr>
            <a:normAutofit/>
          </a:bodyPr>
          <a:lstStyle/>
          <a:p>
            <a:pPr algn="r" rtl="1"/>
            <a:r>
              <a:rPr lang="ar-TN" dirty="0"/>
              <a:t>التكاليف المتغيرة هي التكاليف التي تتغير بالتناسب مع السلعة أو الخدمة التي ينتجها العمل التجاري.</a:t>
            </a:r>
          </a:p>
          <a:p>
            <a:pPr algn="r" rtl="1"/>
            <a:r>
              <a:rPr lang="ar-TN" dirty="0"/>
              <a:t>تسمى التكاليف المتغيرة كذلك بالتكاليف التقليدية أو التكاليف المباشرة كما يطلق عليها تكاليف على مستوى الوحدة لأنها تختلف باختلاف عدد الوحدات المنتجة</a:t>
            </a:r>
            <a:r>
              <a:rPr lang="fr-FR" dirty="0"/>
              <a:t> (Garrison et al</a:t>
            </a:r>
            <a:r>
              <a:rPr lang="en-US" dirty="0"/>
              <a:t>.</a:t>
            </a:r>
            <a:r>
              <a:rPr lang="fr-FR" dirty="0"/>
              <a:t>, 2015).</a:t>
            </a:r>
          </a:p>
          <a:p>
            <a:pPr algn="r" rtl="1"/>
            <a:r>
              <a:rPr lang="ar-TN" dirty="0"/>
              <a:t>لمعرفة التكاليف المتغيرة بشكل دقيق يجب ان تحسب التكلفة المتغيرة على مستوى الوحدة، حيث يتم حساب جميع التكاليف المتغيرة للإنتاج وحدة واحدة وتسمى التكاليف المتغيرة للوحدة</a:t>
            </a:r>
            <a:r>
              <a:rPr lang="fr-FR" dirty="0"/>
              <a:t> .(Unit Variable </a:t>
            </a:r>
            <a:r>
              <a:rPr lang="fr-FR" dirty="0" err="1"/>
              <a:t>Cost</a:t>
            </a:r>
            <a:r>
              <a:rPr lang="fr-FR" dirty="0"/>
              <a:t>) </a:t>
            </a:r>
            <a:r>
              <a:rPr lang="ar-TN" dirty="0"/>
              <a:t> </a:t>
            </a:r>
          </a:p>
          <a:p>
            <a:pPr algn="r" rtl="1"/>
            <a:endParaRPr lang="fr-FR" dirty="0"/>
          </a:p>
        </p:txBody>
      </p:sp>
    </p:spTree>
    <p:extLst>
      <p:ext uri="{BB962C8B-B14F-4D97-AF65-F5344CB8AC3E}">
        <p14:creationId xmlns:p14="http://schemas.microsoft.com/office/powerpoint/2010/main" val="28546440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التكاليف المتغيرة </a:t>
            </a:r>
            <a:r>
              <a:rPr lang="en-US" i="1" dirty="0"/>
              <a:t>Variable Cost</a:t>
            </a:r>
          </a:p>
        </p:txBody>
      </p:sp>
      <p:sp>
        <p:nvSpPr>
          <p:cNvPr id="3" name="Content Placeholder 2"/>
          <p:cNvSpPr>
            <a:spLocks noGrp="1"/>
          </p:cNvSpPr>
          <p:nvPr>
            <p:ph idx="1"/>
          </p:nvPr>
        </p:nvSpPr>
        <p:spPr/>
        <p:txBody>
          <a:bodyPr>
            <a:normAutofit/>
          </a:bodyPr>
          <a:lstStyle/>
          <a:p>
            <a:pPr algn="r" rtl="1"/>
            <a:r>
              <a:rPr lang="ar-TN" dirty="0"/>
              <a:t>نسرد هنا بعضاً من التكاليف المتغيرة:</a:t>
            </a:r>
          </a:p>
          <a:p>
            <a:pPr lvl="1" algn="r" rtl="1">
              <a:spcBef>
                <a:spcPts val="600"/>
              </a:spcBef>
            </a:pPr>
            <a:r>
              <a:rPr lang="ar-TN" dirty="0"/>
              <a:t>مصاريف التسويق</a:t>
            </a:r>
          </a:p>
          <a:p>
            <a:pPr lvl="1" algn="r" rtl="1">
              <a:spcBef>
                <a:spcPts val="600"/>
              </a:spcBef>
            </a:pPr>
            <a:r>
              <a:rPr lang="ar-TN" dirty="0"/>
              <a:t>أجور ورواتب الموارد البشرية</a:t>
            </a:r>
          </a:p>
          <a:p>
            <a:pPr lvl="1" algn="r" rtl="1">
              <a:spcBef>
                <a:spcPts val="600"/>
              </a:spcBef>
            </a:pPr>
            <a:r>
              <a:rPr lang="ar-TN" dirty="0"/>
              <a:t>التنقل والسفر </a:t>
            </a:r>
            <a:endParaRPr lang="fr-FR" dirty="0"/>
          </a:p>
          <a:p>
            <a:pPr lvl="1" algn="r" rtl="1">
              <a:spcBef>
                <a:spcPts val="600"/>
              </a:spcBef>
            </a:pPr>
            <a:r>
              <a:rPr lang="ar-TN" dirty="0"/>
              <a:t>الصيانة </a:t>
            </a:r>
            <a:endParaRPr lang="fr-FR" dirty="0"/>
          </a:p>
          <a:p>
            <a:pPr lvl="1" algn="r" rtl="1">
              <a:spcBef>
                <a:spcPts val="600"/>
              </a:spcBef>
            </a:pPr>
            <a:r>
              <a:rPr lang="ar-TN" dirty="0"/>
              <a:t>تكاليف التوصيل والشحن</a:t>
            </a:r>
            <a:endParaRPr lang="fr-FR" dirty="0"/>
          </a:p>
          <a:p>
            <a:pPr lvl="1" algn="r" rtl="1">
              <a:spcBef>
                <a:spcPts val="600"/>
              </a:spcBef>
            </a:pPr>
            <a:r>
              <a:rPr lang="ar-TN" dirty="0"/>
              <a:t>المخزون </a:t>
            </a:r>
            <a:endParaRPr lang="fr-FR" dirty="0"/>
          </a:p>
          <a:p>
            <a:pPr lvl="1" algn="r" rtl="1">
              <a:spcBef>
                <a:spcPts val="600"/>
              </a:spcBef>
            </a:pPr>
            <a:r>
              <a:rPr lang="ar-TN" dirty="0"/>
              <a:t>الخدمات </a:t>
            </a:r>
            <a:endParaRPr lang="fr-FR" dirty="0"/>
          </a:p>
          <a:p>
            <a:pPr lvl="1" algn="r" rtl="1">
              <a:spcBef>
                <a:spcPts val="600"/>
              </a:spcBef>
            </a:pPr>
            <a:r>
              <a:rPr lang="ar-TN" dirty="0"/>
              <a:t>الزكاة</a:t>
            </a:r>
          </a:p>
        </p:txBody>
      </p:sp>
    </p:spTree>
    <p:extLst>
      <p:ext uri="{BB962C8B-B14F-4D97-AF65-F5344CB8AC3E}">
        <p14:creationId xmlns:p14="http://schemas.microsoft.com/office/powerpoint/2010/main" val="3974073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إجمالي التكاليف </a:t>
            </a:r>
            <a:r>
              <a:rPr lang="en-US" i="1" dirty="0"/>
              <a:t>Total Cost</a:t>
            </a:r>
          </a:p>
        </p:txBody>
      </p:sp>
      <p:sp>
        <p:nvSpPr>
          <p:cNvPr id="3" name="Content Placeholder 2"/>
          <p:cNvSpPr>
            <a:spLocks noGrp="1"/>
          </p:cNvSpPr>
          <p:nvPr>
            <p:ph idx="1"/>
          </p:nvPr>
        </p:nvSpPr>
        <p:spPr/>
        <p:txBody>
          <a:bodyPr/>
          <a:lstStyle/>
          <a:p>
            <a:pPr algn="r" rtl="1"/>
            <a:r>
              <a:rPr lang="ar-TN" dirty="0"/>
              <a:t>يعرف إجمالي التكاليف في مجال الاقتصاد ومحاسبة التكاليف بمجموع التكلفة الاقتصادية الإجمالية للإنتاج وتتكون من التكاليف الثابتة بالإضافة إلى التكاليف المتغيرة.</a:t>
            </a:r>
          </a:p>
          <a:p>
            <a:pPr algn="r" rtl="1"/>
            <a:r>
              <a:rPr lang="ar-TN" dirty="0"/>
              <a:t>لحساب إجمالي التكاليف يتم حصر جميع التكاليف الثابتة وحساب قيمتها الإجمالية ومن ثم حساب التكاليف المتغيرة للوحدة وتحديد الكمية التي سيتم انتاجها من السلعة، فتكون معادلة حساب مجموع التكاليف على الشكل التالي:</a:t>
            </a:r>
          </a:p>
          <a:p>
            <a:pPr marL="0" indent="0" algn="ctr" rtl="1">
              <a:buNone/>
            </a:pPr>
            <a:r>
              <a:rPr lang="ar-TN" b="1" dirty="0"/>
              <a:t>إجمالي التكاليف</a:t>
            </a:r>
            <a:r>
              <a:rPr lang="fr-FR" b="1" dirty="0"/>
              <a:t>(Total </a:t>
            </a:r>
            <a:r>
              <a:rPr lang="fr-FR" b="1" dirty="0" err="1"/>
              <a:t>Cost</a:t>
            </a:r>
            <a:r>
              <a:rPr lang="fr-FR" b="1" dirty="0"/>
              <a:t>) </a:t>
            </a:r>
            <a:r>
              <a:rPr lang="ar-TN" b="1" dirty="0"/>
              <a:t> </a:t>
            </a:r>
            <a:r>
              <a:rPr lang="en-US" b="1" dirty="0"/>
              <a:t> = </a:t>
            </a:r>
            <a:r>
              <a:rPr lang="ar-TN" b="1" dirty="0"/>
              <a:t>(التكاليف المتغيرة للوحدة</a:t>
            </a:r>
            <a:r>
              <a:rPr lang="fr-FR" b="1" dirty="0"/>
              <a:t> Unit Variable </a:t>
            </a:r>
            <a:r>
              <a:rPr lang="fr-FR" b="1" dirty="0" err="1"/>
              <a:t>Cost</a:t>
            </a:r>
            <a:r>
              <a:rPr lang="fr-FR" b="1" dirty="0"/>
              <a:t> </a:t>
            </a:r>
            <a:r>
              <a:rPr lang="ar-TN" b="1" dirty="0"/>
              <a:t> * الكمية المنتجة) + التكاليف الثابتة</a:t>
            </a:r>
            <a:r>
              <a:rPr lang="fr-FR" b="1" dirty="0"/>
              <a:t> </a:t>
            </a:r>
            <a:r>
              <a:rPr lang="fr-FR" b="1" dirty="0" err="1"/>
              <a:t>Fixed</a:t>
            </a:r>
            <a:r>
              <a:rPr lang="fr-FR" b="1" dirty="0"/>
              <a:t> </a:t>
            </a:r>
            <a:r>
              <a:rPr lang="fr-FR" b="1" dirty="0" err="1"/>
              <a:t>Cost</a:t>
            </a:r>
            <a:r>
              <a:rPr lang="fr-FR" b="1" dirty="0"/>
              <a:t> </a:t>
            </a:r>
            <a:endParaRPr lang="en-US" b="1" dirty="0"/>
          </a:p>
        </p:txBody>
      </p:sp>
    </p:spTree>
    <p:extLst>
      <p:ext uri="{BB962C8B-B14F-4D97-AF65-F5344CB8AC3E}">
        <p14:creationId xmlns:p14="http://schemas.microsoft.com/office/powerpoint/2010/main" val="1918465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1"/>
            <a:r>
              <a:rPr lang="ar-TN" dirty="0"/>
              <a:t>الفصل العاشر: المحاسبة للمشروعات الريادية</a:t>
            </a:r>
            <a:endParaRPr lang="en-US" dirty="0"/>
          </a:p>
        </p:txBody>
      </p:sp>
      <p:sp>
        <p:nvSpPr>
          <p:cNvPr id="3" name="Subtitle 2"/>
          <p:cNvSpPr>
            <a:spLocks noGrp="1"/>
          </p:cNvSpPr>
          <p:nvPr>
            <p:ph type="subTitle" idx="1"/>
          </p:nvPr>
        </p:nvSpPr>
        <p:spPr/>
        <p:txBody>
          <a:bodyPr>
            <a:normAutofit/>
          </a:bodyPr>
          <a:lstStyle/>
          <a:p>
            <a:pPr algn="ctr" defTabSz="914400" rtl="1">
              <a:lnSpc>
                <a:spcPct val="90000"/>
              </a:lnSpc>
            </a:pPr>
            <a:r>
              <a:rPr lang="ar-SA" sz="2000" b="1" dirty="0"/>
              <a:t/>
            </a:r>
            <a:br>
              <a:rPr lang="ar-SA" sz="2000" b="1" dirty="0"/>
            </a:br>
            <a:endParaRPr lang="en-US" sz="2000" b="1" dirty="0"/>
          </a:p>
        </p:txBody>
      </p:sp>
    </p:spTree>
    <p:extLst>
      <p:ext uri="{BB962C8B-B14F-4D97-AF65-F5344CB8AC3E}">
        <p14:creationId xmlns:p14="http://schemas.microsoft.com/office/powerpoint/2010/main" val="2445226793"/>
      </p:ext>
    </p:extLst>
  </p:cSld>
  <p:clrMapOvr>
    <a:masterClrMapping/>
  </p:clrMapOvr>
  <p:transition spd="slow">
    <p:wheel spokes="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4233"/>
            <a:ext cx="8596668" cy="833120"/>
          </a:xfrm>
        </p:spPr>
        <p:txBody>
          <a:bodyPr>
            <a:normAutofit/>
          </a:bodyPr>
          <a:lstStyle/>
          <a:p>
            <a:pPr algn="ctr" rtl="1"/>
            <a:r>
              <a:rPr lang="ar-TN" sz="2400" dirty="0"/>
              <a:t>الشكل (2) مجموع التكاليف</a:t>
            </a:r>
            <a:endParaRPr lang="en-US" sz="2400" dirty="0"/>
          </a:p>
        </p:txBody>
      </p:sp>
      <p:pic>
        <p:nvPicPr>
          <p:cNvPr id="5" name="Picture 8">
            <a:extLst>
              <a:ext uri="{FF2B5EF4-FFF2-40B4-BE49-F238E27FC236}">
                <a16:creationId xmlns="" xmlns:a16="http://schemas.microsoft.com/office/drawing/2014/main" id="{6196D724-E6C0-437E-8295-41F7B44C7313}"/>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056890" y="1297353"/>
            <a:ext cx="5837555" cy="5096414"/>
          </a:xfrm>
          <a:prstGeom prst="rect">
            <a:avLst/>
          </a:prstGeom>
        </p:spPr>
      </p:pic>
    </p:spTree>
    <p:extLst>
      <p:ext uri="{BB962C8B-B14F-4D97-AF65-F5344CB8AC3E}">
        <p14:creationId xmlns:p14="http://schemas.microsoft.com/office/powerpoint/2010/main" val="20221641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إجمالي التكاليف </a:t>
            </a:r>
            <a:r>
              <a:rPr lang="en-US" i="1" dirty="0"/>
              <a:t>Total Cost</a:t>
            </a:r>
          </a:p>
        </p:txBody>
      </p:sp>
      <p:sp>
        <p:nvSpPr>
          <p:cNvPr id="3" name="Content Placeholder 2"/>
          <p:cNvSpPr>
            <a:spLocks noGrp="1"/>
          </p:cNvSpPr>
          <p:nvPr>
            <p:ph idx="1"/>
          </p:nvPr>
        </p:nvSpPr>
        <p:spPr/>
        <p:txBody>
          <a:bodyPr/>
          <a:lstStyle/>
          <a:p>
            <a:pPr algn="r" rtl="1"/>
            <a:r>
              <a:rPr lang="ar-TN" dirty="0"/>
              <a:t>مثال:</a:t>
            </a:r>
          </a:p>
          <a:p>
            <a:pPr lvl="1" algn="r" rtl="1"/>
            <a:r>
              <a:rPr lang="ar-TN" dirty="0"/>
              <a:t>إذا كانت قيمة التكاليف الثابتة لأحد المصانع خلال ربع السنة الأول تساوي مائة وخمسون ألف ريال (150,000 ريال) و التكاليف المتغيرة لإنتاج وحدة واحدة تساوي ثمانية ريالات (8 ريال) وكان من المقرر أن يتم انتاج خمسة عشر ألف وحدة (15,000 وحدة) خلال الربع الأول من هذه السنة، بذلك يكون إجمالي التكاليف خلال ربع السنة الأول على الشكل التالية:</a:t>
            </a:r>
          </a:p>
          <a:p>
            <a:pPr marL="457200" lvl="1" indent="0" algn="ctr" rtl="1">
              <a:spcBef>
                <a:spcPts val="600"/>
              </a:spcBef>
              <a:buNone/>
            </a:pPr>
            <a:r>
              <a:rPr lang="ar-TN" dirty="0"/>
              <a:t>إجمالي التكاليف  = التكاليف المتغيرة للوحدة  * الكمية المنتجة + التكاليف الثابتة</a:t>
            </a:r>
          </a:p>
          <a:p>
            <a:pPr marL="457200" lvl="1" indent="0" algn="ctr" rtl="1">
              <a:spcBef>
                <a:spcPts val="600"/>
              </a:spcBef>
              <a:buNone/>
            </a:pPr>
            <a:r>
              <a:rPr lang="ar-TN" dirty="0"/>
              <a:t>إجمالي التكاليف  = 8 ريال * 15,000 وحدة + 150,000 ريال</a:t>
            </a:r>
          </a:p>
          <a:p>
            <a:pPr marL="457200" lvl="1" indent="0" algn="ctr" rtl="1">
              <a:spcBef>
                <a:spcPts val="600"/>
              </a:spcBef>
              <a:buNone/>
            </a:pPr>
            <a:r>
              <a:rPr lang="ar-TN" dirty="0"/>
              <a:t>إجمالي التكاليف  = 120,000 ريال+ 150,000 ريال</a:t>
            </a:r>
          </a:p>
          <a:p>
            <a:pPr marL="457200" lvl="1" indent="0" algn="ctr" rtl="1">
              <a:spcBef>
                <a:spcPts val="600"/>
              </a:spcBef>
              <a:buNone/>
            </a:pPr>
            <a:r>
              <a:rPr lang="ar-TN" dirty="0"/>
              <a:t>إجمالي التكاليف  = 270,000 ريال</a:t>
            </a:r>
          </a:p>
          <a:p>
            <a:pPr marL="457200" lvl="1" indent="0" algn="ctr" rtl="1">
              <a:buNone/>
            </a:pPr>
            <a:endParaRPr lang="en-US" dirty="0"/>
          </a:p>
        </p:txBody>
      </p:sp>
    </p:spTree>
    <p:extLst>
      <p:ext uri="{BB962C8B-B14F-4D97-AF65-F5344CB8AC3E}">
        <p14:creationId xmlns:p14="http://schemas.microsoft.com/office/powerpoint/2010/main" val="22980468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نقطة التعادل </a:t>
            </a:r>
            <a:r>
              <a:rPr lang="en-US" i="1" dirty="0"/>
              <a:t>Break-even Point</a:t>
            </a:r>
            <a:r>
              <a:rPr lang="ar-TN" i="1" dirty="0"/>
              <a:t> </a:t>
            </a:r>
            <a:endParaRPr lang="en-US" i="1" dirty="0"/>
          </a:p>
        </p:txBody>
      </p:sp>
      <p:sp>
        <p:nvSpPr>
          <p:cNvPr id="3" name="Content Placeholder 2"/>
          <p:cNvSpPr>
            <a:spLocks noGrp="1"/>
          </p:cNvSpPr>
          <p:nvPr>
            <p:ph idx="1"/>
          </p:nvPr>
        </p:nvSpPr>
        <p:spPr/>
        <p:txBody>
          <a:bodyPr/>
          <a:lstStyle/>
          <a:p>
            <a:pPr algn="r" rtl="1"/>
            <a:r>
              <a:rPr lang="ar-TN" dirty="0"/>
              <a:t>نقطة التعادل بمفهوم محاسبة التكاليف هي النقطة التي يكون فيها إجمالي التكاليف وإجمالي الإيرادات متساويان، وبالتالي لا يوجد في هذه النقطة صافي خسارة أو صافي ربح.</a:t>
            </a:r>
          </a:p>
          <a:p>
            <a:pPr algn="r" rtl="1"/>
            <a:r>
              <a:rPr lang="ar-TN" dirty="0"/>
              <a:t>في الغالب</a:t>
            </a:r>
            <a:r>
              <a:rPr lang="ar-TN" dirty="0">
                <a:latin typeface="Abadi" panose="020B0604020104020204" pitchFamily="34" charset="0"/>
              </a:rPr>
              <a:t>،</a:t>
            </a:r>
            <a:r>
              <a:rPr lang="ar-TN" dirty="0"/>
              <a:t> بمجرد تجاوز نقطة التعادل يمكن للمنشأة البدء في تحقيق الربح.</a:t>
            </a:r>
          </a:p>
          <a:p>
            <a:pPr algn="r" rtl="1"/>
            <a:r>
              <a:rPr lang="ar-TN" dirty="0"/>
              <a:t>نقطة التعادل مفيدة لكافة جوانب العمل التجاري لأنها تتيح للمستثمرين والمدراء والموظفين تحديد الأهداف المالية والتسويقية وأهداف المبيعات المطلوبة والعمل على تحقيقها.</a:t>
            </a:r>
          </a:p>
          <a:p>
            <a:pPr algn="r" rtl="1"/>
            <a:r>
              <a:rPr lang="ar-TN" dirty="0"/>
              <a:t>قيمة التعادل ليست قيمة عامة أو ثابتة وإنما تختلف اعتمادا على نوع وطبيعة ومقومات العمل التجاري.</a:t>
            </a:r>
            <a:endParaRPr lang="en-US" dirty="0"/>
          </a:p>
        </p:txBody>
      </p:sp>
    </p:spTree>
    <p:extLst>
      <p:ext uri="{BB962C8B-B14F-4D97-AF65-F5344CB8AC3E}">
        <p14:creationId xmlns:p14="http://schemas.microsoft.com/office/powerpoint/2010/main" val="20251661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4233"/>
            <a:ext cx="8596668" cy="833120"/>
          </a:xfrm>
        </p:spPr>
        <p:txBody>
          <a:bodyPr>
            <a:normAutofit/>
          </a:bodyPr>
          <a:lstStyle/>
          <a:p>
            <a:pPr algn="ctr" rtl="1"/>
            <a:r>
              <a:rPr lang="ar-TN" sz="2400" dirty="0"/>
              <a:t>الشكل (3) نقطة التعادل</a:t>
            </a:r>
            <a:endParaRPr lang="en-US" sz="2400" dirty="0"/>
          </a:p>
        </p:txBody>
      </p:sp>
      <p:pic>
        <p:nvPicPr>
          <p:cNvPr id="4" name="Picture 6">
            <a:extLst>
              <a:ext uri="{FF2B5EF4-FFF2-40B4-BE49-F238E27FC236}">
                <a16:creationId xmlns="" xmlns:a16="http://schemas.microsoft.com/office/drawing/2014/main" id="{F2ADA5A7-8E3B-481D-AD0B-1268D848326C}"/>
              </a:ext>
            </a:extLst>
          </p:cNvPr>
          <p:cNvPicPr/>
          <p:nvPr/>
        </p:nvPicPr>
        <p:blipFill>
          <a:blip r:embed="rId2">
            <a:extLst>
              <a:ext uri="{28A0092B-C50C-407E-A947-70E740481C1C}">
                <a14:useLocalDpi xmlns:a14="http://schemas.microsoft.com/office/drawing/2010/main" val="0"/>
              </a:ext>
            </a:extLst>
          </a:blip>
          <a:stretch>
            <a:fillRect/>
          </a:stretch>
        </p:blipFill>
        <p:spPr>
          <a:xfrm>
            <a:off x="2056890" y="1246622"/>
            <a:ext cx="5837555" cy="5039995"/>
          </a:xfrm>
          <a:prstGeom prst="rect">
            <a:avLst/>
          </a:prstGeom>
          <a:ln>
            <a:solidFill>
              <a:schemeClr val="tx1"/>
            </a:solidFill>
          </a:ln>
        </p:spPr>
      </p:pic>
    </p:spTree>
    <p:extLst>
      <p:ext uri="{BB962C8B-B14F-4D97-AF65-F5344CB8AC3E}">
        <p14:creationId xmlns:p14="http://schemas.microsoft.com/office/powerpoint/2010/main" val="11547809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نقطة التعادل </a:t>
            </a:r>
            <a:r>
              <a:rPr lang="en-US" i="1" dirty="0"/>
              <a:t>Break-even Point</a:t>
            </a:r>
            <a:r>
              <a:rPr lang="ar-TN" i="1" dirty="0"/>
              <a:t> </a:t>
            </a:r>
            <a:endParaRPr lang="en-US" dirty="0"/>
          </a:p>
        </p:txBody>
      </p:sp>
      <p:sp>
        <p:nvSpPr>
          <p:cNvPr id="3" name="Content Placeholder 2"/>
          <p:cNvSpPr>
            <a:spLocks noGrp="1"/>
          </p:cNvSpPr>
          <p:nvPr>
            <p:ph idx="1"/>
          </p:nvPr>
        </p:nvSpPr>
        <p:spPr/>
        <p:txBody>
          <a:bodyPr/>
          <a:lstStyle/>
          <a:p>
            <a:pPr algn="r" rtl="1"/>
            <a:r>
              <a:rPr lang="ar-TN" dirty="0"/>
              <a:t>يمكن القيام بأحد الإجراءات التالية بغية الوصول إلى نقطة التعادل ومن ثم البدء في تحقيق الربحية:</a:t>
            </a:r>
          </a:p>
          <a:p>
            <a:pPr lvl="1" algn="r" rtl="1"/>
            <a:r>
              <a:rPr lang="ar-TN" dirty="0"/>
              <a:t>خفض التكاليف الثابتة، ويمكن تحقيق ذلك من خلال المفاوضة </a:t>
            </a:r>
            <a:r>
              <a:rPr lang="ar-TN" dirty="0" smtClean="0"/>
              <a:t>لخفض </a:t>
            </a:r>
            <a:r>
              <a:rPr lang="ar-TN" dirty="0"/>
              <a:t>الإيجار أو الانتقال لموقع أخر أقل تكلفة، أو من خلال تحسين إدارة الفواتير وخفض استهلاك التكاليف الثابتة الأخرى.</a:t>
            </a:r>
          </a:p>
          <a:p>
            <a:pPr lvl="1" algn="r" rtl="1"/>
            <a:r>
              <a:rPr lang="ar-TN" dirty="0"/>
              <a:t>الحد من التكاليف المتغيرة من خلال العثور على موردين </a:t>
            </a:r>
            <a:r>
              <a:rPr lang="ar-SA" smtClean="0"/>
              <a:t>ليزودوا </a:t>
            </a:r>
            <a:r>
              <a:rPr lang="ar-TN" dirty="0" smtClean="0"/>
              <a:t>المشروع </a:t>
            </a:r>
            <a:r>
              <a:rPr lang="ar-TN" dirty="0"/>
              <a:t>بالمواد الخام بسعر أقل أو تغيير المواد الخام إن أمكن.</a:t>
            </a:r>
          </a:p>
          <a:p>
            <a:pPr lvl="1" algn="r" rtl="1"/>
            <a:r>
              <a:rPr lang="ar-TN" dirty="0"/>
              <a:t>زيادة كمية السلع المنتجة واستحداث أساليب لتسويقها.</a:t>
            </a:r>
          </a:p>
          <a:p>
            <a:pPr algn="r" rtl="1"/>
            <a:endParaRPr lang="en-US" dirty="0"/>
          </a:p>
        </p:txBody>
      </p:sp>
    </p:spTree>
    <p:extLst>
      <p:ext uri="{BB962C8B-B14F-4D97-AF65-F5344CB8AC3E}">
        <p14:creationId xmlns:p14="http://schemas.microsoft.com/office/powerpoint/2010/main" val="16180941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ar-SA" dirty="0" smtClean="0"/>
          </a:p>
          <a:p>
            <a:endParaRPr lang="ar-SA" dirty="0"/>
          </a:p>
          <a:p>
            <a:endParaRPr lang="ar-SA" dirty="0" smtClean="0"/>
          </a:p>
          <a:p>
            <a:endParaRPr lang="ar-SA" dirty="0"/>
          </a:p>
          <a:p>
            <a:pPr marL="0" indent="0" algn="ctr" rtl="1">
              <a:buNone/>
            </a:pPr>
            <a:r>
              <a:rPr lang="ar-SA" sz="4000" dirty="0" smtClean="0"/>
              <a:t>شكرا جزيلا</a:t>
            </a:r>
            <a:endParaRPr lang="en-US" sz="4000" dirty="0"/>
          </a:p>
        </p:txBody>
      </p:sp>
    </p:spTree>
    <p:extLst>
      <p:ext uri="{BB962C8B-B14F-4D97-AF65-F5344CB8AC3E}">
        <p14:creationId xmlns:p14="http://schemas.microsoft.com/office/powerpoint/2010/main" val="3558003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أهداف الفصل</a:t>
            </a:r>
            <a:endParaRPr lang="en-US" dirty="0"/>
          </a:p>
        </p:txBody>
      </p:sp>
      <p:sp>
        <p:nvSpPr>
          <p:cNvPr id="3" name="Content Placeholder 2"/>
          <p:cNvSpPr>
            <a:spLocks noGrp="1"/>
          </p:cNvSpPr>
          <p:nvPr>
            <p:ph idx="1"/>
          </p:nvPr>
        </p:nvSpPr>
        <p:spPr/>
        <p:txBody>
          <a:bodyPr/>
          <a:lstStyle/>
          <a:p>
            <a:pPr algn="r" rtl="1"/>
            <a:r>
              <a:rPr lang="ar-TN" dirty="0"/>
              <a:t>تزويد رائد الأعمال بالمفاهيم و المصطلحات الأساسية في مجال المحاسبة.</a:t>
            </a:r>
          </a:p>
          <a:p>
            <a:pPr algn="r" rtl="1"/>
            <a:r>
              <a:rPr lang="ar-TN" dirty="0"/>
              <a:t>شرح حسابات المركز المالي و تبيان فوائدها في دراسة الجدوى الاقتصادية و التوقعات المالية للمشروع.</a:t>
            </a:r>
          </a:p>
          <a:p>
            <a:pPr algn="r" rtl="1"/>
            <a:r>
              <a:rPr lang="ar-TN" dirty="0"/>
              <a:t>توصيف و شرح الأدوات المحاسبية الرئيسية لحساب تكاليف المشروع بمختلف أشكالها.</a:t>
            </a:r>
          </a:p>
          <a:p>
            <a:pPr algn="r" rtl="1"/>
            <a:r>
              <a:rPr lang="ar-TN" dirty="0"/>
              <a:t>تعريف رائد الأعمال بمفهوم نقطة التعادل.</a:t>
            </a:r>
            <a:endParaRPr lang="en-US" dirty="0"/>
          </a:p>
        </p:txBody>
      </p:sp>
    </p:spTree>
    <p:extLst>
      <p:ext uri="{BB962C8B-B14F-4D97-AF65-F5344CB8AC3E}">
        <p14:creationId xmlns:p14="http://schemas.microsoft.com/office/powerpoint/2010/main" val="4161496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مقدمة</a:t>
            </a:r>
            <a:endParaRPr lang="en-US" dirty="0"/>
          </a:p>
        </p:txBody>
      </p:sp>
      <p:sp>
        <p:nvSpPr>
          <p:cNvPr id="3" name="Content Placeholder 2"/>
          <p:cNvSpPr>
            <a:spLocks noGrp="1"/>
          </p:cNvSpPr>
          <p:nvPr>
            <p:ph idx="1"/>
          </p:nvPr>
        </p:nvSpPr>
        <p:spPr/>
        <p:txBody>
          <a:bodyPr/>
          <a:lstStyle/>
          <a:p>
            <a:pPr algn="r" rtl="1"/>
            <a:r>
              <a:rPr lang="ar-TN" dirty="0"/>
              <a:t>يجد العديد من رواد الأعمال صعوبة في التعامل مع الأمور المالية.</a:t>
            </a:r>
          </a:p>
          <a:p>
            <a:pPr algn="r" rtl="1"/>
            <a:r>
              <a:rPr lang="ar-TN" dirty="0"/>
              <a:t>يتعدى عدم ادراك الأبعاد المالية للمشروع الى فقد ثقة المستثمرين و الممولين و الشركاء.</a:t>
            </a:r>
          </a:p>
          <a:p>
            <a:pPr algn="r" rtl="1"/>
            <a:r>
              <a:rPr lang="ar-TN" dirty="0"/>
              <a:t>كما يؤدي الاستثمار غير المدروس الى الوقوف في </a:t>
            </a:r>
            <a:r>
              <a:rPr lang="ar-TN" dirty="0" smtClean="0"/>
              <a:t>ف</a:t>
            </a:r>
            <a:r>
              <a:rPr lang="ar-SA" dirty="0"/>
              <a:t>خ</a:t>
            </a:r>
            <a:r>
              <a:rPr lang="ar-TN" dirty="0" smtClean="0"/>
              <a:t> </a:t>
            </a:r>
            <a:r>
              <a:rPr lang="ar-TN" dirty="0"/>
              <a:t>استنزاف الموارد المالية المخصصة أو المقترضة.</a:t>
            </a:r>
          </a:p>
          <a:p>
            <a:pPr algn="r" rtl="1"/>
            <a:r>
              <a:rPr lang="ar-TN" dirty="0"/>
              <a:t>لذلك فان الفائدة التي تعود على رائد الأعمال من تعلم الأمور المحاسبية و المالية والعمل وفقاً لمعاييرها تعتبر كبيرة جداً وتعطي تصوراً عميقاً حول مختلف الاحتمالات والتوقعات للمشروع مقللةً من مخاطر الفشل وداعمةً لفرص النجاح.</a:t>
            </a:r>
          </a:p>
          <a:p>
            <a:pPr algn="r" rtl="1"/>
            <a:endParaRPr lang="ar-TN" dirty="0"/>
          </a:p>
          <a:p>
            <a:pPr algn="r" rtl="1"/>
            <a:endParaRPr lang="en-US" dirty="0"/>
          </a:p>
        </p:txBody>
      </p:sp>
    </p:spTree>
    <p:extLst>
      <p:ext uri="{BB962C8B-B14F-4D97-AF65-F5344CB8AC3E}">
        <p14:creationId xmlns:p14="http://schemas.microsoft.com/office/powerpoint/2010/main" val="1343677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المحاسبة..!!</a:t>
            </a:r>
            <a:r>
              <a:rPr lang="ar-TN" dirty="0">
                <a:latin typeface="Abadi" panose="020B0604020104020204" pitchFamily="34" charset="0"/>
              </a:rPr>
              <a:t>؟</a:t>
            </a:r>
            <a:endParaRPr lang="en-US" dirty="0"/>
          </a:p>
        </p:txBody>
      </p:sp>
      <p:sp>
        <p:nvSpPr>
          <p:cNvPr id="3" name="Content Placeholder 2"/>
          <p:cNvSpPr>
            <a:spLocks noGrp="1"/>
          </p:cNvSpPr>
          <p:nvPr>
            <p:ph idx="1"/>
          </p:nvPr>
        </p:nvSpPr>
        <p:spPr/>
        <p:txBody>
          <a:bodyPr>
            <a:normAutofit lnSpcReduction="10000"/>
          </a:bodyPr>
          <a:lstStyle/>
          <a:p>
            <a:pPr algn="r" rtl="1"/>
            <a:r>
              <a:rPr lang="ar-TN" dirty="0"/>
              <a:t>المحاسبة </a:t>
            </a:r>
            <a:r>
              <a:rPr lang="fr-FR" dirty="0"/>
              <a:t> </a:t>
            </a:r>
            <a:r>
              <a:rPr lang="fr-FR" i="1" dirty="0"/>
              <a:t>Accounting</a:t>
            </a:r>
            <a:r>
              <a:rPr lang="ar-TN" dirty="0"/>
              <a:t>هي عملية تحديد وقياس وتوصيل المعلومات الاقتصادية لتمكن مستخدمي هذه المعلومات من الحكم على الوضع المالي واتخاذ القرارات الإدارية بأسلوب منهجي مبني على بيانات ومعلومات واقعية</a:t>
            </a:r>
            <a:r>
              <a:rPr lang="fr-FR" dirty="0"/>
              <a:t> </a:t>
            </a:r>
            <a:r>
              <a:rPr lang="ar-TN" dirty="0"/>
              <a:t>(</a:t>
            </a:r>
            <a:r>
              <a:rPr lang="fr-FR" dirty="0"/>
              <a:t>(AAA </a:t>
            </a:r>
            <a:r>
              <a:rPr lang="fr-FR" dirty="0" err="1"/>
              <a:t>Committees</a:t>
            </a:r>
            <a:r>
              <a:rPr lang="fr-FR" dirty="0"/>
              <a:t>, 2000</a:t>
            </a:r>
          </a:p>
          <a:p>
            <a:pPr algn="r" rtl="1"/>
            <a:r>
              <a:rPr lang="ar-TN" dirty="0"/>
              <a:t>توصف المحاسبة بأنها لغة الأعمال</a:t>
            </a:r>
            <a:r>
              <a:rPr lang="en-US" i="1" dirty="0"/>
              <a:t>language of business </a:t>
            </a:r>
            <a:r>
              <a:rPr lang="en-US" dirty="0"/>
              <a:t>، </a:t>
            </a:r>
            <a:r>
              <a:rPr lang="ar-TN" dirty="0"/>
              <a:t>حيث تعمل على تحديد وتسجيل وتلخيص والإبلاغ عن المعلومات الاقتصادية لصانعي القرار(</a:t>
            </a:r>
            <a:r>
              <a:rPr lang="fr-FR" dirty="0" err="1"/>
              <a:t>Horngren</a:t>
            </a:r>
            <a:r>
              <a:rPr lang="fr-FR" dirty="0"/>
              <a:t> et al. 2014</a:t>
            </a:r>
            <a:r>
              <a:rPr lang="ar-TN" dirty="0"/>
              <a:t>)</a:t>
            </a:r>
            <a:r>
              <a:rPr lang="fr-FR" dirty="0"/>
              <a:t> </a:t>
            </a:r>
          </a:p>
          <a:p>
            <a:pPr algn="r" rtl="1"/>
            <a:r>
              <a:rPr lang="ar-TN" dirty="0"/>
              <a:t>علم المحاسبة يشمل عدة مجالات تخصصية</a:t>
            </a:r>
            <a:r>
              <a:rPr lang="ar-TN" dirty="0">
                <a:latin typeface="Abadi" panose="020B0604020104020204" pitchFamily="34" charset="0"/>
              </a:rPr>
              <a:t>، منها:</a:t>
            </a:r>
          </a:p>
          <a:p>
            <a:pPr lvl="1" algn="r" rtl="1">
              <a:spcBef>
                <a:spcPts val="600"/>
              </a:spcBef>
            </a:pPr>
            <a:r>
              <a:rPr lang="ar-TN" dirty="0"/>
              <a:t>المحاسبة الإدارية</a:t>
            </a:r>
            <a:r>
              <a:rPr lang="en-US" i="1" dirty="0"/>
              <a:t>Managerial Accounting </a:t>
            </a:r>
            <a:endParaRPr lang="ar-TN" i="1" dirty="0"/>
          </a:p>
          <a:p>
            <a:pPr lvl="1" algn="r" rtl="1">
              <a:spcBef>
                <a:spcPts val="600"/>
              </a:spcBef>
            </a:pPr>
            <a:r>
              <a:rPr lang="ar-TN" dirty="0"/>
              <a:t>المحاسبة المالية</a:t>
            </a:r>
            <a:r>
              <a:rPr lang="en-US" i="1" dirty="0"/>
              <a:t>Financial Accounting </a:t>
            </a:r>
            <a:endParaRPr lang="ar-TN" i="1" dirty="0"/>
          </a:p>
          <a:p>
            <a:pPr lvl="1" algn="r" rtl="1">
              <a:spcBef>
                <a:spcPts val="600"/>
              </a:spcBef>
            </a:pPr>
            <a:r>
              <a:rPr lang="ar-TN" dirty="0"/>
              <a:t>محاسبة التكاليف </a:t>
            </a:r>
            <a:r>
              <a:rPr lang="en-US" i="1" dirty="0"/>
              <a:t>Cost Accounting</a:t>
            </a:r>
            <a:endParaRPr lang="ar-TN" i="1" dirty="0"/>
          </a:p>
          <a:p>
            <a:pPr lvl="1" algn="r" rtl="1">
              <a:spcBef>
                <a:spcPts val="600"/>
              </a:spcBef>
            </a:pPr>
            <a:r>
              <a:rPr lang="ar-TN" dirty="0"/>
              <a:t>المحاسبة الدولية</a:t>
            </a:r>
            <a:r>
              <a:rPr lang="en-US" i="1" dirty="0"/>
              <a:t>International Accounting </a:t>
            </a:r>
          </a:p>
          <a:p>
            <a:pPr lvl="1" algn="r" rtl="1">
              <a:spcBef>
                <a:spcPts val="600"/>
              </a:spcBef>
            </a:pPr>
            <a:r>
              <a:rPr lang="ar-TN" dirty="0"/>
              <a:t>محاسبة القطاع العام </a:t>
            </a:r>
            <a:r>
              <a:rPr lang="en-US" i="1" dirty="0"/>
              <a:t>Public-sector Accounting</a:t>
            </a:r>
          </a:p>
          <a:p>
            <a:pPr lvl="1" algn="r" rtl="1">
              <a:spcBef>
                <a:spcPts val="600"/>
              </a:spcBef>
            </a:pPr>
            <a:r>
              <a:rPr lang="ar-TN" dirty="0"/>
              <a:t>التدقيق المحاسبي </a:t>
            </a:r>
            <a:r>
              <a:rPr lang="en-US" i="1" dirty="0"/>
              <a:t>Auditing</a:t>
            </a:r>
          </a:p>
        </p:txBody>
      </p:sp>
    </p:spTree>
    <p:extLst>
      <p:ext uri="{BB962C8B-B14F-4D97-AF65-F5344CB8AC3E}">
        <p14:creationId xmlns:p14="http://schemas.microsoft.com/office/powerpoint/2010/main" val="2756751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أهمية المحاسبة لرائد الأعمال</a:t>
            </a:r>
            <a:endParaRPr lang="en-US" dirty="0"/>
          </a:p>
        </p:txBody>
      </p:sp>
      <p:sp>
        <p:nvSpPr>
          <p:cNvPr id="3" name="Content Placeholder 2"/>
          <p:cNvSpPr>
            <a:spLocks noGrp="1"/>
          </p:cNvSpPr>
          <p:nvPr>
            <p:ph idx="1"/>
          </p:nvPr>
        </p:nvSpPr>
        <p:spPr/>
        <p:txBody>
          <a:bodyPr/>
          <a:lstStyle/>
          <a:p>
            <a:pPr algn="r" rtl="1"/>
            <a:r>
              <a:rPr lang="ar-TN" dirty="0"/>
              <a:t>تعمل المحاسبة على تحقيق ثلاث مهام رئيسية</a:t>
            </a:r>
            <a:r>
              <a:rPr lang="fr-FR" dirty="0"/>
              <a:t> </a:t>
            </a:r>
            <a:r>
              <a:rPr lang="ar-TN" dirty="0"/>
              <a:t>(</a:t>
            </a:r>
            <a:r>
              <a:rPr lang="fr-FR" dirty="0"/>
              <a:t>(</a:t>
            </a:r>
            <a:r>
              <a:rPr lang="en-US" dirty="0"/>
              <a:t>Romano, 2014</a:t>
            </a:r>
            <a:r>
              <a:rPr lang="ar-TN" dirty="0"/>
              <a:t>، وهي:</a:t>
            </a:r>
          </a:p>
          <a:p>
            <a:pPr lvl="1" algn="r" rtl="1"/>
            <a:r>
              <a:rPr lang="ar-TN" dirty="0"/>
              <a:t>وضع توقعات في المراحل الأولية للمشروع بشأن مستقبل المشروع الريادي، ورسم صورة أولية للشكل الذي سيكون عليه المشروع من الجانب المالي.</a:t>
            </a:r>
          </a:p>
          <a:p>
            <a:pPr lvl="1" algn="r" rtl="1"/>
            <a:r>
              <a:rPr lang="ar-TN" dirty="0"/>
              <a:t>مساعدة رائد الأعمال على تحقيق فعالية أكبر للوقت والطاقة والمال المستثمر في المشروع وذلك لجذب العملاء والمستهلكين المستهدفين وتقديم المنتجات والخدمات لهم على نطاق أوسع وكفاءة أكبر.</a:t>
            </a:r>
          </a:p>
          <a:p>
            <a:pPr lvl="1" algn="r" rtl="1"/>
            <a:r>
              <a:rPr lang="ar-TN" dirty="0"/>
              <a:t>قياس وإعادة تقييم التقدم المحرز للمشروع الريادي، حتى يتمكن رائد الأعمال من تشجيع التوجهات والسلوكيات المربحة، وتقديم التقارير اللازمة، وتغيير توجه المشروع عند الضرورة.</a:t>
            </a:r>
          </a:p>
          <a:p>
            <a:pPr algn="r" rtl="1"/>
            <a:endParaRPr lang="en-US" dirty="0"/>
          </a:p>
        </p:txBody>
      </p:sp>
    </p:spTree>
    <p:extLst>
      <p:ext uri="{BB962C8B-B14F-4D97-AF65-F5344CB8AC3E}">
        <p14:creationId xmlns:p14="http://schemas.microsoft.com/office/powerpoint/2010/main" val="37518232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4233"/>
            <a:ext cx="8596668" cy="833120"/>
          </a:xfrm>
        </p:spPr>
        <p:txBody>
          <a:bodyPr>
            <a:normAutofit/>
          </a:bodyPr>
          <a:lstStyle/>
          <a:p>
            <a:pPr algn="ctr" rtl="1"/>
            <a:r>
              <a:rPr lang="ar-TN" sz="2400" dirty="0"/>
              <a:t>الشكل (1) أهمية المحاسبة للأعمال التجارية (</a:t>
            </a:r>
            <a:r>
              <a:rPr lang="en-US" sz="2400" dirty="0"/>
              <a:t>Romano, 2014</a:t>
            </a:r>
            <a:r>
              <a:rPr lang="ar-TN" sz="2400" dirty="0"/>
              <a:t>) </a:t>
            </a:r>
            <a:endParaRPr lang="en-US" sz="2400" dirty="0"/>
          </a:p>
        </p:txBody>
      </p:sp>
      <p:pic>
        <p:nvPicPr>
          <p:cNvPr id="4" name="Picture 4">
            <a:extLst>
              <a:ext uri="{FF2B5EF4-FFF2-40B4-BE49-F238E27FC236}">
                <a16:creationId xmlns="" xmlns:a16="http://schemas.microsoft.com/office/drawing/2014/main" id="{198F3BC8-DB86-49E8-A5E2-30DB1E193D1C}"/>
              </a:ext>
            </a:extLst>
          </p:cNvPr>
          <p:cNvPicPr/>
          <p:nvPr/>
        </p:nvPicPr>
        <p:blipFill rotWithShape="1">
          <a:blip r:embed="rId2" cstate="print">
            <a:extLst>
              <a:ext uri="{28A0092B-C50C-407E-A947-70E740481C1C}">
                <a14:useLocalDpi xmlns:a14="http://schemas.microsoft.com/office/drawing/2010/main" val="0"/>
              </a:ext>
            </a:extLst>
          </a:blip>
          <a:srcRect t="3187" b="3753"/>
          <a:stretch/>
        </p:blipFill>
        <p:spPr bwMode="auto">
          <a:xfrm>
            <a:off x="2056890" y="1295766"/>
            <a:ext cx="5837555" cy="5432425"/>
          </a:xfrm>
          <a:prstGeom prst="rect">
            <a:avLst/>
          </a:prstGeom>
          <a:ln>
            <a:solidFill>
              <a:schemeClr val="tx1"/>
            </a:solid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360909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أهمية المحاسبة لرائد الأعمال</a:t>
            </a:r>
            <a:endParaRPr lang="en-US" dirty="0"/>
          </a:p>
        </p:txBody>
      </p:sp>
      <p:sp>
        <p:nvSpPr>
          <p:cNvPr id="3" name="Content Placeholder 2"/>
          <p:cNvSpPr>
            <a:spLocks noGrp="1"/>
          </p:cNvSpPr>
          <p:nvPr>
            <p:ph idx="1"/>
          </p:nvPr>
        </p:nvSpPr>
        <p:spPr/>
        <p:txBody>
          <a:bodyPr>
            <a:normAutofit lnSpcReduction="10000"/>
          </a:bodyPr>
          <a:lstStyle/>
          <a:p>
            <a:pPr algn="r" rtl="1"/>
            <a:r>
              <a:rPr lang="ar-TN" dirty="0"/>
              <a:t>يقوم رائد الأعمال بوضع التوقعات المالية للمشروع من خلال ثلاثة بنود أساسية</a:t>
            </a:r>
            <a:r>
              <a:rPr lang="ar-TN" dirty="0">
                <a:latin typeface="Abadi" panose="020B0604020104020204" pitchFamily="34" charset="0"/>
              </a:rPr>
              <a:t>، </a:t>
            </a:r>
            <a:r>
              <a:rPr lang="ar-TN" dirty="0"/>
              <a:t>وهي:</a:t>
            </a:r>
          </a:p>
          <a:p>
            <a:pPr lvl="1" algn="r" rtl="1">
              <a:spcBef>
                <a:spcPts val="600"/>
              </a:spcBef>
            </a:pPr>
            <a:r>
              <a:rPr lang="ar-TN" dirty="0"/>
              <a:t> الأصول الأولية</a:t>
            </a:r>
            <a:r>
              <a:rPr lang="fr-FR" dirty="0"/>
              <a:t> </a:t>
            </a:r>
            <a:r>
              <a:rPr lang="en-US" i="1" dirty="0"/>
              <a:t>Initial Assets </a:t>
            </a:r>
            <a:r>
              <a:rPr lang="ar-TN" dirty="0"/>
              <a:t>اللازمة لبدء المشروع</a:t>
            </a:r>
          </a:p>
          <a:p>
            <a:pPr lvl="1" algn="r" rtl="1">
              <a:spcBef>
                <a:spcPts val="600"/>
              </a:spcBef>
            </a:pPr>
            <a:r>
              <a:rPr lang="ar-TN" dirty="0"/>
              <a:t>تكاليف التشغيل المستقبلية </a:t>
            </a:r>
            <a:r>
              <a:rPr lang="en-US" i="1" dirty="0"/>
              <a:t>Future Operational Cost</a:t>
            </a:r>
          </a:p>
          <a:p>
            <a:pPr lvl="1" algn="r" rtl="1">
              <a:spcBef>
                <a:spcPts val="600"/>
              </a:spcBef>
            </a:pPr>
            <a:r>
              <a:rPr lang="ar-TN" dirty="0"/>
              <a:t>الإيرادات المستقبلية </a:t>
            </a:r>
            <a:r>
              <a:rPr lang="en-US" i="1" dirty="0"/>
              <a:t>Future Revenues</a:t>
            </a:r>
          </a:p>
          <a:p>
            <a:pPr algn="r" rtl="1"/>
            <a:r>
              <a:rPr lang="ar-TN" dirty="0"/>
              <a:t>تعطي المحاسبة رائد الأعمال أدوات تحليلية لربط التوقعات بما يحدث على أرض الواقع من خلال تحديد جميع المصاريف والتكاليف التي بتطلبها المشروع.</a:t>
            </a:r>
          </a:p>
          <a:p>
            <a:pPr algn="r" rtl="1"/>
            <a:r>
              <a:rPr lang="ar-TN" dirty="0"/>
              <a:t>في المراحل الأولية للمشروع</a:t>
            </a:r>
            <a:r>
              <a:rPr lang="ar-TN" dirty="0">
                <a:latin typeface="Abadi" panose="020B0604020104020204" pitchFamily="34" charset="0"/>
              </a:rPr>
              <a:t>،</a:t>
            </a:r>
            <a:r>
              <a:rPr lang="ar-TN" dirty="0"/>
              <a:t> يمكن للتوقعات المالية أن تجعل الرؤية أكثر وضوحاً وملموسة وقابلة للقياس و للتنفيذ، بحيث تكون الأهداف الكمية محفزة لرائد الأعمال وكذلك الشركاء او الجهات التي يمكن أن تمول المشروع.</a:t>
            </a:r>
          </a:p>
          <a:p>
            <a:pPr algn="r" rtl="1"/>
            <a:r>
              <a:rPr lang="ar-TN" dirty="0"/>
              <a:t>في المرحلة التشغيلية للمشروع، تقيس البيانات المالية والتقارير المحاسبية ما إذا كانت التوقعات المبدئية دقيقة، كما أنها تقوم بتوقع وتوجيه التكاليف والمبيعات في المستقبل. </a:t>
            </a:r>
            <a:endParaRPr lang="en-US" dirty="0"/>
          </a:p>
        </p:txBody>
      </p:sp>
    </p:spTree>
    <p:extLst>
      <p:ext uri="{BB962C8B-B14F-4D97-AF65-F5344CB8AC3E}">
        <p14:creationId xmlns:p14="http://schemas.microsoft.com/office/powerpoint/2010/main" val="373629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TN" dirty="0"/>
              <a:t>حسابات المركز المالي</a:t>
            </a:r>
            <a:endParaRPr lang="en-US" dirty="0"/>
          </a:p>
        </p:txBody>
      </p:sp>
      <p:sp>
        <p:nvSpPr>
          <p:cNvPr id="3" name="Content Placeholder 2"/>
          <p:cNvSpPr>
            <a:spLocks noGrp="1"/>
          </p:cNvSpPr>
          <p:nvPr>
            <p:ph idx="1"/>
          </p:nvPr>
        </p:nvSpPr>
        <p:spPr>
          <a:xfrm>
            <a:off x="677334" y="2160589"/>
            <a:ext cx="8596668" cy="1320801"/>
          </a:xfrm>
        </p:spPr>
        <p:txBody>
          <a:bodyPr>
            <a:normAutofit lnSpcReduction="10000"/>
          </a:bodyPr>
          <a:lstStyle/>
          <a:p>
            <a:pPr algn="r" rtl="1"/>
            <a:r>
              <a:rPr lang="ar-TN" dirty="0"/>
              <a:t>تقوم الأنشطة المالية والمحاسبية على ثلاثة أعمدة أساسية</a:t>
            </a:r>
            <a:r>
              <a:rPr lang="ar-TN" dirty="0">
                <a:latin typeface="Abadi" panose="020B0604020104020204" pitchFamily="34" charset="0"/>
              </a:rPr>
              <a:t>،</a:t>
            </a:r>
            <a:r>
              <a:rPr lang="ar-TN" dirty="0"/>
              <a:t> وهي: </a:t>
            </a:r>
          </a:p>
          <a:p>
            <a:pPr lvl="1" algn="r" rtl="1">
              <a:spcBef>
                <a:spcPts val="600"/>
              </a:spcBef>
            </a:pPr>
            <a:r>
              <a:rPr lang="ar-TN" dirty="0"/>
              <a:t>الأصول </a:t>
            </a:r>
            <a:r>
              <a:rPr lang="en-US" i="1" dirty="0"/>
              <a:t>Assets</a:t>
            </a:r>
            <a:endParaRPr lang="ar-TN" i="1" dirty="0"/>
          </a:p>
          <a:p>
            <a:pPr lvl="1" algn="r" rtl="1">
              <a:spcBef>
                <a:spcPts val="600"/>
              </a:spcBef>
            </a:pPr>
            <a:r>
              <a:rPr lang="ar-TN" dirty="0"/>
              <a:t>الالتزامات </a:t>
            </a:r>
            <a:r>
              <a:rPr lang="en-US" i="1" dirty="0"/>
              <a:t>Liabilities</a:t>
            </a:r>
            <a:endParaRPr lang="ar-TN" i="1" dirty="0"/>
          </a:p>
          <a:p>
            <a:pPr lvl="1" algn="r" rtl="1">
              <a:spcBef>
                <a:spcPts val="600"/>
              </a:spcBef>
            </a:pPr>
            <a:r>
              <a:rPr lang="ar-TN" dirty="0"/>
              <a:t>حقوق الملكية </a:t>
            </a:r>
            <a:r>
              <a:rPr lang="en-US" i="1" dirty="0"/>
              <a:t>Owner’s Equity</a:t>
            </a:r>
          </a:p>
        </p:txBody>
      </p:sp>
      <p:sp>
        <p:nvSpPr>
          <p:cNvPr id="4" name="Title 1">
            <a:extLst>
              <a:ext uri="{FF2B5EF4-FFF2-40B4-BE49-F238E27FC236}">
                <a16:creationId xmlns="" xmlns:a16="http://schemas.microsoft.com/office/drawing/2014/main" id="{B885AFF0-F4AF-40BC-B340-E64CD880C08E}"/>
              </a:ext>
            </a:extLst>
          </p:cNvPr>
          <p:cNvSpPr txBox="1">
            <a:spLocks/>
          </p:cNvSpPr>
          <p:nvPr/>
        </p:nvSpPr>
        <p:spPr>
          <a:xfrm>
            <a:off x="677334" y="3711579"/>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TN" dirty="0"/>
              <a:t>الأصول </a:t>
            </a:r>
            <a:r>
              <a:rPr lang="fr-FR" i="1" dirty="0"/>
              <a:t>Assets</a:t>
            </a:r>
            <a:endParaRPr lang="en-US" i="1" dirty="0"/>
          </a:p>
        </p:txBody>
      </p:sp>
      <p:sp>
        <p:nvSpPr>
          <p:cNvPr id="5" name="Content Placeholder 2">
            <a:extLst>
              <a:ext uri="{FF2B5EF4-FFF2-40B4-BE49-F238E27FC236}">
                <a16:creationId xmlns="" xmlns:a16="http://schemas.microsoft.com/office/drawing/2014/main" id="{60BE4537-2EAE-4C99-9335-9ECF0D0D1ECC}"/>
              </a:ext>
            </a:extLst>
          </p:cNvPr>
          <p:cNvSpPr txBox="1">
            <a:spLocks/>
          </p:cNvSpPr>
          <p:nvPr/>
        </p:nvSpPr>
        <p:spPr>
          <a:xfrm>
            <a:off x="677334" y="4593697"/>
            <a:ext cx="8596668" cy="2107354"/>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r" rtl="1"/>
            <a:r>
              <a:rPr lang="ar-TN" dirty="0"/>
              <a:t>الأصول هي موارد اقتصادية، سواء كانت ملموسة</a:t>
            </a:r>
            <a:r>
              <a:rPr lang="fr-FR" dirty="0"/>
              <a:t> </a:t>
            </a:r>
            <a:r>
              <a:rPr lang="en-US" i="1" dirty="0"/>
              <a:t>Tangible</a:t>
            </a:r>
            <a:r>
              <a:rPr lang="en-US" dirty="0"/>
              <a:t> </a:t>
            </a:r>
            <a:r>
              <a:rPr lang="ar-TN" dirty="0"/>
              <a:t>أو غير ملموسة</a:t>
            </a:r>
            <a:r>
              <a:rPr lang="en-US" i="1" dirty="0"/>
              <a:t>Intangible</a:t>
            </a:r>
            <a:r>
              <a:rPr lang="en-US" dirty="0"/>
              <a:t> </a:t>
            </a:r>
            <a:r>
              <a:rPr lang="ar-TN" dirty="0"/>
              <a:t>يتم التحكم بها ومملوكة من قبل العمل التجاري أو الشركة لإنتاج قيمة مضافة. </a:t>
            </a:r>
          </a:p>
          <a:p>
            <a:pPr algn="r" rtl="1"/>
            <a:r>
              <a:rPr lang="ar-TN" dirty="0"/>
              <a:t>تمثل الأصول قيمة الملكية التي يمكن تحويلها إلى نقد، كما أن النقد بحد ذاته يعتبر أيضا من الأصول</a:t>
            </a:r>
            <a:r>
              <a:rPr lang="ar-TN" dirty="0" smtClean="0"/>
              <a:t>.</a:t>
            </a:r>
            <a:endParaRPr lang="ar-SA" dirty="0" smtClean="0"/>
          </a:p>
          <a:p>
            <a:pPr algn="r" rtl="1"/>
            <a:r>
              <a:rPr lang="ar-SA" dirty="0"/>
              <a:t>الأصول الملموسة </a:t>
            </a:r>
            <a:r>
              <a:rPr lang="ar-SA" dirty="0" smtClean="0"/>
              <a:t>(</a:t>
            </a:r>
            <a:r>
              <a:rPr lang="en-US" b="1" dirty="0" smtClean="0"/>
              <a:t>tangible </a:t>
            </a:r>
            <a:r>
              <a:rPr lang="en-US" b="1" dirty="0"/>
              <a:t>Assets</a:t>
            </a:r>
            <a:r>
              <a:rPr lang="ar-SA" dirty="0"/>
              <a:t>) </a:t>
            </a:r>
            <a:r>
              <a:rPr lang="ar-SA" dirty="0" smtClean="0"/>
              <a:t>- الأصول </a:t>
            </a:r>
            <a:r>
              <a:rPr lang="ar-SA" dirty="0"/>
              <a:t>الماليَّة النقديَّة، والحسابات المستحقَّة القبض، والسندات، والأسهم، والممتلكات. </a:t>
            </a:r>
            <a:endParaRPr lang="ar-SA" dirty="0" smtClean="0"/>
          </a:p>
          <a:p>
            <a:pPr algn="r" rtl="1"/>
            <a:r>
              <a:rPr lang="ar-SA" dirty="0" smtClean="0"/>
              <a:t>الأصول </a:t>
            </a:r>
            <a:r>
              <a:rPr lang="ar-SA" dirty="0"/>
              <a:t>غير الملموسة (</a:t>
            </a:r>
            <a:r>
              <a:rPr lang="en-US" b="1" dirty="0"/>
              <a:t>Intangible Assets</a:t>
            </a:r>
            <a:r>
              <a:rPr lang="ar-SA" dirty="0"/>
              <a:t>) </a:t>
            </a:r>
            <a:r>
              <a:rPr lang="ar-SA" dirty="0" smtClean="0"/>
              <a:t>- الموارد </a:t>
            </a:r>
            <a:r>
              <a:rPr lang="ar-SA" dirty="0"/>
              <a:t>غير الماديَّة، والحقوق التي لها قيمة للشركة، من خلال إعطاء الشركة نوعًا من المزايا في السوق، من </a:t>
            </a:r>
            <a:r>
              <a:rPr lang="ar-SA" dirty="0" smtClean="0"/>
              <a:t>الأمثلة: حقوق </a:t>
            </a:r>
            <a:r>
              <a:rPr lang="ar-SA" dirty="0"/>
              <a:t>التأليف والنشر، وحقوق الملكيَّة الفكريَّة، والعلامات التجاريَّة، وبراءات الاختراع، وبرامج وأنظمة وتطبيقات الحاسب.</a:t>
            </a:r>
            <a:endParaRPr lang="en-US" dirty="0"/>
          </a:p>
          <a:p>
            <a:pPr algn="r" rtl="1"/>
            <a:endParaRPr lang="ar-TN" dirty="0"/>
          </a:p>
        </p:txBody>
      </p:sp>
    </p:spTree>
    <p:extLst>
      <p:ext uri="{BB962C8B-B14F-4D97-AF65-F5344CB8AC3E}">
        <p14:creationId xmlns:p14="http://schemas.microsoft.com/office/powerpoint/2010/main" val="58950246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2299</TotalTime>
  <Words>1792</Words>
  <Application>Microsoft Office PowerPoint</Application>
  <PresentationFormat>Widescreen</PresentationFormat>
  <Paragraphs>164</Paragraphs>
  <Slides>25</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Slide Titles</vt:lpstr>
      </vt:variant>
      <vt:variant>
        <vt:i4>25</vt:i4>
      </vt:variant>
      <vt:variant>
        <vt:lpstr>Custom Shows</vt:lpstr>
      </vt:variant>
      <vt:variant>
        <vt:i4>1</vt:i4>
      </vt:variant>
    </vt:vector>
  </HeadingPairs>
  <TitlesOfParts>
    <vt:vector size="33" baseType="lpstr">
      <vt:lpstr>Abadi</vt:lpstr>
      <vt:lpstr>Arial</vt:lpstr>
      <vt:lpstr>Calibri</vt:lpstr>
      <vt:lpstr>Tahoma</vt:lpstr>
      <vt:lpstr>Trebuchet MS</vt:lpstr>
      <vt:lpstr>Wingdings 3</vt:lpstr>
      <vt:lpstr>Facet</vt:lpstr>
      <vt:lpstr>PowerPoint Presentation</vt:lpstr>
      <vt:lpstr>الفصل العاشر: المحاسبة للمشروعات الريادية</vt:lpstr>
      <vt:lpstr>أهداف الفصل</vt:lpstr>
      <vt:lpstr>مقدمة</vt:lpstr>
      <vt:lpstr>المحاسبة..!!؟</vt:lpstr>
      <vt:lpstr>أهمية المحاسبة لرائد الأعمال</vt:lpstr>
      <vt:lpstr>الشكل (1) أهمية المحاسبة للأعمال التجارية (Romano, 2014) </vt:lpstr>
      <vt:lpstr>أهمية المحاسبة لرائد الأعمال</vt:lpstr>
      <vt:lpstr>حسابات المركز المالي</vt:lpstr>
      <vt:lpstr>الالتزامات Liabilities</vt:lpstr>
      <vt:lpstr>حقوق الملكية Owner’s Equity </vt:lpstr>
      <vt:lpstr>المعادلة المحاسبية Accounting Equation</vt:lpstr>
      <vt:lpstr>المعادلة المحاسبية Accounting Equation</vt:lpstr>
      <vt:lpstr>محاسبة التكاليف..!!؟</vt:lpstr>
      <vt:lpstr>التكاليف الثابتة Fixed Cost</vt:lpstr>
      <vt:lpstr>التكاليف الثابتة Fixed Cost</vt:lpstr>
      <vt:lpstr>التكاليف المتغيرة Variable Cost</vt:lpstr>
      <vt:lpstr>التكاليف المتغيرة Variable Cost</vt:lpstr>
      <vt:lpstr>إجمالي التكاليف Total Cost</vt:lpstr>
      <vt:lpstr>الشكل (2) مجموع التكاليف</vt:lpstr>
      <vt:lpstr>إجمالي التكاليف Total Cost</vt:lpstr>
      <vt:lpstr>نقطة التعادل Break-even Point </vt:lpstr>
      <vt:lpstr>الشكل (3) نقطة التعادل</vt:lpstr>
      <vt:lpstr>نقطة التعادل Break-even Point </vt:lpstr>
      <vt:lpstr>PowerPoint Presentation</vt:lpstr>
      <vt:lpstr>Custom Show 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مبادئ ريادة الأعمال</dc:title>
  <dc:creator>Microsoft Office User</dc:creator>
  <cp:lastModifiedBy>Mohammad Jamil</cp:lastModifiedBy>
  <cp:revision>137</cp:revision>
  <dcterms:created xsi:type="dcterms:W3CDTF">2017-09-16T13:52:17Z</dcterms:created>
  <dcterms:modified xsi:type="dcterms:W3CDTF">2018-09-18T07:39:28Z</dcterms:modified>
</cp:coreProperties>
</file>