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4" r:id="rId2"/>
    <p:sldId id="263" r:id="rId3"/>
    <p:sldId id="288" r:id="rId4"/>
    <p:sldId id="289" r:id="rId5"/>
    <p:sldId id="290" r:id="rId6"/>
    <p:sldId id="291" r:id="rId7"/>
    <p:sldId id="292" r:id="rId8"/>
    <p:sldId id="293" r:id="rId9"/>
    <p:sldId id="295" r:id="rId10"/>
    <p:sldId id="296" r:id="rId11"/>
    <p:sldId id="297" r:id="rId12"/>
    <p:sldId id="298" r:id="rId13"/>
    <p:sldId id="299" r:id="rId14"/>
    <p:sldId id="309" r:id="rId15"/>
    <p:sldId id="310" r:id="rId16"/>
    <p:sldId id="311" r:id="rId17"/>
    <p:sldId id="312" r:id="rId18"/>
    <p:sldId id="300" r:id="rId19"/>
    <p:sldId id="301" r:id="rId20"/>
    <p:sldId id="302" r:id="rId21"/>
    <p:sldId id="303" r:id="rId22"/>
    <p:sldId id="305" r:id="rId23"/>
    <p:sldId id="306" r:id="rId24"/>
    <p:sldId id="307" r:id="rId25"/>
    <p:sldId id="313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802D1-6B05-420F-A5BD-BE91A156B89C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05C24-BBDA-40DD-BC41-8195AE82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3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2186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5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9.gif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9.gif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g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audio" Target="../media/media5.m4a"/><Relationship Id="rId12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media" Target="../media/media5.m4a"/><Relationship Id="rId11" Type="http://schemas.openxmlformats.org/officeDocument/2006/relationships/image" Target="../media/image6.png"/><Relationship Id="rId5" Type="http://schemas.microsoft.com/office/2007/relationships/media" Target="../media/media4.m4a"/><Relationship Id="rId10" Type="http://schemas.openxmlformats.org/officeDocument/2006/relationships/image" Target="../media/image4.gif"/><Relationship Id="rId4" Type="http://schemas.microsoft.com/office/2007/relationships/media" Target="../media/media3.m4a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media" Target="../media/media11.m4a"/><Relationship Id="rId11" Type="http://schemas.openxmlformats.org/officeDocument/2006/relationships/image" Target="../media/image12.png"/><Relationship Id="rId5" Type="http://schemas.microsoft.com/office/2007/relationships/media" Target="../media/media10.m4a"/><Relationship Id="rId10" Type="http://schemas.openxmlformats.org/officeDocument/2006/relationships/image" Target="../media/image11.png"/><Relationship Id="rId4" Type="http://schemas.microsoft.com/office/2007/relationships/media" Target="../media/media9.m4a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6354" y="4995081"/>
            <a:ext cx="7316854" cy="1009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التربية للمواطنة للصف الثاني الابتدائي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54141" y="2254636"/>
            <a:ext cx="9541279" cy="23490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8800" b="1" dirty="0" smtClean="0">
                <a:solidFill>
                  <a:schemeClr val="accent1">
                    <a:lumMod val="50000"/>
                  </a:schemeClr>
                </a:solidFill>
                <a:latin typeface="Al-Mateen" pitchFamily="18" charset="-78"/>
                <a:cs typeface="Al-Mateen" pitchFamily="18" charset="-78"/>
              </a:rPr>
              <a:t>المرافق العامة في بلادي</a:t>
            </a:r>
            <a:endParaRPr lang="en-US" sz="8000" dirty="0">
              <a:solidFill>
                <a:schemeClr val="accent1">
                  <a:lumMod val="50000"/>
                </a:schemeClr>
              </a:solidFill>
              <a:latin typeface="Al-Mateen" pitchFamily="18" charset="-78"/>
              <a:cs typeface="Al-Mateen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7573" t="20888" r="14122" b="7840"/>
          <a:stretch/>
        </p:blipFill>
        <p:spPr>
          <a:xfrm>
            <a:off x="0" y="0"/>
            <a:ext cx="12320337" cy="63205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" end="1449.1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3579" y="1006642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598568" y="872289"/>
            <a:ext cx="1379621" cy="8783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2715" y="2723148"/>
            <a:ext cx="802105" cy="87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0294" y="2723148"/>
            <a:ext cx="802105" cy="87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5857" y="1140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423" t="20614" r="18313" b="7237"/>
          <a:stretch/>
        </p:blipFill>
        <p:spPr>
          <a:xfrm>
            <a:off x="0" y="0"/>
            <a:ext cx="12192000" cy="643288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" end="860.75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1895" y="233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601" t="20668" r="23862" b="6305"/>
          <a:stretch/>
        </p:blipFill>
        <p:spPr>
          <a:xfrm>
            <a:off x="0" y="0"/>
            <a:ext cx="12192000" cy="64489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084" y="637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723" t="26910" r="4751" b="6304"/>
          <a:stretch/>
        </p:blipFill>
        <p:spPr>
          <a:xfrm flipH="1">
            <a:off x="0" y="-1"/>
            <a:ext cx="12192000" cy="64008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ounded Rectangular Callout 2"/>
          <p:cNvSpPr/>
          <p:nvPr/>
        </p:nvSpPr>
        <p:spPr>
          <a:xfrm>
            <a:off x="2711116" y="4780547"/>
            <a:ext cx="7614217" cy="1054848"/>
          </a:xfrm>
          <a:prstGeom prst="wedgeRoundRectCallout">
            <a:avLst>
              <a:gd name="adj1" fmla="val 37273"/>
              <a:gd name="adj2" fmla="val -155938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2800" b="1" dirty="0" smtClean="0">
                <a:solidFill>
                  <a:schemeClr val="tx1"/>
                </a:solidFill>
              </a:rPr>
              <a:t>بَذَلَ أَهْلُ الْحَيِّ جُهُودًا مُمَيَّزَةً فِي مُسَاعَدَتِنَا عَلَى تَنْظِيفِ الْحَدِيقَةِ وَصِيَانَتِهَا.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83992" y="479453"/>
            <a:ext cx="5581481" cy="2295832"/>
          </a:xfrm>
          <a:prstGeom prst="wedgeRoundRectCallout">
            <a:avLst>
              <a:gd name="adj1" fmla="val 56754"/>
              <a:gd name="adj2" fmla="val 20389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200" b="1" dirty="0" smtClean="0">
                <a:solidFill>
                  <a:schemeClr val="tx1"/>
                </a:solidFill>
              </a:rPr>
              <a:t>بَارَكَ اللهُ فِي جُهُودِهِم؛ فَهُم نَمَاذِجُ مُشَرِّفَةٌ لِلْمُواطِنيِن الَّذِينَ يَشْعُرون بِالْمَسْؤُولِيِّةِ فِي الْمُحَافَظَةِ عَلَى الْمَرافِقِ الْعَامَّةِ فِي الْوَطَنِ.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0673" y="162736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6783" y="255768"/>
            <a:ext cx="385011" cy="465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894589" y="1630642"/>
            <a:ext cx="1106905" cy="4735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578" y="2590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77273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1" y="806867"/>
            <a:ext cx="4295775" cy="56292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818021" y="516727"/>
            <a:ext cx="7876675" cy="2306683"/>
          </a:xfrm>
          <a:prstGeom prst="wedgeRoundRectCallout">
            <a:avLst>
              <a:gd name="adj1" fmla="val -61245"/>
              <a:gd name="adj2" fmla="val 3100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ماذا نتعلم من هذه القصة يا أطفال؟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4" end="872.31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68490" y="1119117"/>
            <a:ext cx="8778624" cy="2169994"/>
          </a:xfrm>
          <a:prstGeom prst="wedgeRoundRectCallout">
            <a:avLst>
              <a:gd name="adj1" fmla="val 58269"/>
              <a:gd name="adj2" fmla="val -1039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نتعلم .. أن المحافظة على المرافق العامة </a:t>
            </a:r>
          </a:p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واجب على الجميع.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5" y="1119117"/>
            <a:ext cx="4989095" cy="53158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3633" y="45592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55" y="800219"/>
            <a:ext cx="2531752" cy="56292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955344" y="220189"/>
            <a:ext cx="8807116" cy="1160060"/>
          </a:xfrm>
          <a:prstGeom prst="wedgeRoundRectCallout">
            <a:avLst>
              <a:gd name="adj1" fmla="val 53353"/>
              <a:gd name="adj2" fmla="val 47647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600" b="1" dirty="0">
                <a:solidFill>
                  <a:schemeClr val="tx1"/>
                </a:solidFill>
              </a:rPr>
              <a:t>أضع علامة ( </a:t>
            </a:r>
            <a:r>
              <a:rPr lang="ar-BH" sz="3600" b="1" dirty="0">
                <a:solidFill>
                  <a:schemeClr val="tx1"/>
                </a:solidFill>
                <a:sym typeface="Wingdings" panose="05000000000000000000" pitchFamily="2" charset="2"/>
              </a:rPr>
              <a:t> ) أمام السلوك الصحيح، وعلامــة </a:t>
            </a:r>
            <a:r>
              <a:rPr lang="ar-BH" sz="3600" b="1" dirty="0">
                <a:solidFill>
                  <a:schemeClr val="tx1"/>
                </a:solidFill>
              </a:rPr>
              <a:t>( </a:t>
            </a:r>
            <a:r>
              <a:rPr lang="ar-BH" sz="3600" b="1" dirty="0">
                <a:solidFill>
                  <a:schemeClr val="tx1"/>
                </a:solidFill>
                <a:sym typeface="Wingdings" panose="05000000000000000000" pitchFamily="2" charset="2"/>
              </a:rPr>
              <a:t> ) أمام السلوك الخاطئ: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0732" t="34114" r="12225" b="15625"/>
          <a:stretch/>
        </p:blipFill>
        <p:spPr>
          <a:xfrm>
            <a:off x="6472931" y="4018792"/>
            <a:ext cx="249744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8419" t="21094" r="52050" b="10156"/>
          <a:stretch/>
        </p:blipFill>
        <p:spPr>
          <a:xfrm>
            <a:off x="3410797" y="4018792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9132" t="24740" r="52318" b="9115"/>
          <a:stretch/>
        </p:blipFill>
        <p:spPr>
          <a:xfrm>
            <a:off x="305655" y="4018792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345012" y="5887915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29120" y="5890987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459338" y="5883613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10" y="1508895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Oval 13"/>
          <p:cNvSpPr/>
          <p:nvPr/>
        </p:nvSpPr>
        <p:spPr>
          <a:xfrm>
            <a:off x="8418393" y="3316780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57902" t="30729" r="17056" b="28907"/>
          <a:stretch/>
        </p:blipFill>
        <p:spPr>
          <a:xfrm>
            <a:off x="284530" y="1508895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Oval 15"/>
          <p:cNvSpPr/>
          <p:nvPr/>
        </p:nvSpPr>
        <p:spPr>
          <a:xfrm>
            <a:off x="2164107" y="3333513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12715" t="16927" r="59024" b="39063"/>
          <a:stretch/>
        </p:blipFill>
        <p:spPr>
          <a:xfrm>
            <a:off x="3322598" y="1508895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Oval 17"/>
          <p:cNvSpPr/>
          <p:nvPr/>
        </p:nvSpPr>
        <p:spPr>
          <a:xfrm>
            <a:off x="5219955" y="3346099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0206" y="794454"/>
            <a:ext cx="2531752" cy="56292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535010" y="106007"/>
            <a:ext cx="2818862" cy="1160060"/>
          </a:xfrm>
          <a:prstGeom prst="wedgeRoundRectCallout">
            <a:avLst>
              <a:gd name="adj1" fmla="val 73622"/>
              <a:gd name="adj2" fmla="val 59142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 smtClean="0">
                <a:solidFill>
                  <a:schemeClr val="tx1"/>
                </a:solidFill>
              </a:rPr>
              <a:t>أُقيّم ذاتي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0732" t="34114" r="12225" b="15625"/>
          <a:stretch/>
        </p:blipFill>
        <p:spPr>
          <a:xfrm>
            <a:off x="6472931" y="4018792"/>
            <a:ext cx="249744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8419" t="21094" r="52050" b="10156"/>
          <a:stretch/>
        </p:blipFill>
        <p:spPr>
          <a:xfrm>
            <a:off x="3322598" y="1508895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9132" t="24740" r="52318" b="9115"/>
          <a:stretch/>
        </p:blipFill>
        <p:spPr>
          <a:xfrm>
            <a:off x="305655" y="4018792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56813" y="3378018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29120" y="5890987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459338" y="5883613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10" y="1508895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Oval 13"/>
          <p:cNvSpPr/>
          <p:nvPr/>
        </p:nvSpPr>
        <p:spPr>
          <a:xfrm>
            <a:off x="8418393" y="3316780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7902" t="30729" r="17056" b="28907"/>
          <a:stretch/>
        </p:blipFill>
        <p:spPr>
          <a:xfrm>
            <a:off x="284530" y="1508895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Oval 15"/>
          <p:cNvSpPr/>
          <p:nvPr/>
        </p:nvSpPr>
        <p:spPr>
          <a:xfrm>
            <a:off x="2164107" y="3333513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12715" t="16927" r="59024" b="39063"/>
          <a:stretch/>
        </p:blipFill>
        <p:spPr>
          <a:xfrm>
            <a:off x="3322598" y="4018792"/>
            <a:ext cx="2435369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Oval 17"/>
          <p:cNvSpPr/>
          <p:nvPr/>
        </p:nvSpPr>
        <p:spPr>
          <a:xfrm>
            <a:off x="5219955" y="5855996"/>
            <a:ext cx="412955" cy="405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322059" y="3242364"/>
            <a:ext cx="571500" cy="665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140682" y="5787736"/>
            <a:ext cx="571500" cy="665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084834" y="3276303"/>
            <a:ext cx="571500" cy="665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80065" y="5734463"/>
            <a:ext cx="571500" cy="665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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177540" y="3251202"/>
            <a:ext cx="571500" cy="665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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145507" y="5750739"/>
            <a:ext cx="571500" cy="665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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" end="1416.48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5832" y="415991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646088" y="48554"/>
            <a:ext cx="2117558" cy="8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779" t="24231" r="17934" b="9785"/>
          <a:stretch/>
        </p:blipFill>
        <p:spPr>
          <a:xfrm>
            <a:off x="1" y="1858779"/>
            <a:ext cx="12192000" cy="451204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6" end="1331.1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585" y="117064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612" t="33333" r="5783" b="33333"/>
          <a:stretch/>
        </p:blipFill>
        <p:spPr>
          <a:xfrm>
            <a:off x="1409700" y="361950"/>
            <a:ext cx="9372600" cy="1617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75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162" t="21977" r="19085" b="8760"/>
          <a:stretch/>
        </p:blipFill>
        <p:spPr>
          <a:xfrm>
            <a:off x="0" y="0"/>
            <a:ext cx="12192000" cy="64157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" end="2712.08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7370" y="10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5" y="1542197"/>
            <a:ext cx="4989095" cy="531580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55966" y="1118877"/>
            <a:ext cx="7956643" cy="2259899"/>
          </a:xfrm>
          <a:prstGeom prst="wedgeRoundRectCallout">
            <a:avLst>
              <a:gd name="adj1" fmla="val 61365"/>
              <a:gd name="adj2" fmla="val 37202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endParaRPr lang="ar-BH" sz="2800" b="1" dirty="0" smtClean="0">
              <a:solidFill>
                <a:schemeClr val="tx1"/>
              </a:solidFill>
            </a:endParaRPr>
          </a:p>
          <a:p>
            <a:pPr algn="justLow" rtl="1"/>
            <a:r>
              <a:rPr lang="ar-BH" sz="2800" b="1" dirty="0" smtClean="0">
                <a:solidFill>
                  <a:schemeClr val="tx1"/>
                </a:solidFill>
              </a:rPr>
              <a:t>السلام </a:t>
            </a:r>
            <a:r>
              <a:rPr lang="ar-BH" sz="2800" b="1" dirty="0">
                <a:solidFill>
                  <a:schemeClr val="tx1"/>
                </a:solidFill>
              </a:rPr>
              <a:t>عليكم .. مرحبًا </a:t>
            </a:r>
            <a:r>
              <a:rPr lang="ar-BH" sz="2800" b="1" dirty="0" smtClean="0">
                <a:solidFill>
                  <a:schemeClr val="tx1"/>
                </a:solidFill>
              </a:rPr>
              <a:t>بكم </a:t>
            </a:r>
            <a:r>
              <a:rPr lang="ar-BH" sz="2800" b="1" dirty="0">
                <a:solidFill>
                  <a:schemeClr val="tx1"/>
                </a:solidFill>
              </a:rPr>
              <a:t>.. سوف نتعلم </a:t>
            </a:r>
            <a:r>
              <a:rPr lang="ar-BH" sz="2800" b="1" dirty="0" smtClean="0">
                <a:solidFill>
                  <a:schemeClr val="tx1"/>
                </a:solidFill>
              </a:rPr>
              <a:t>اليوم </a:t>
            </a:r>
            <a:r>
              <a:rPr lang="ar-BH" sz="2800" b="1" dirty="0">
                <a:solidFill>
                  <a:schemeClr val="tx1"/>
                </a:solidFill>
              </a:rPr>
              <a:t>درسًا </a:t>
            </a:r>
            <a:r>
              <a:rPr lang="ar-BH" sz="2800" b="1" dirty="0" smtClean="0">
                <a:solidFill>
                  <a:schemeClr val="tx1"/>
                </a:solidFill>
              </a:rPr>
              <a:t>من </a:t>
            </a:r>
            <a:r>
              <a:rPr lang="ar-BH" sz="2800" b="1" dirty="0">
                <a:solidFill>
                  <a:schemeClr val="tx1"/>
                </a:solidFill>
              </a:rPr>
              <a:t>دروس </a:t>
            </a:r>
            <a:r>
              <a:rPr lang="ar-BH" sz="2800" b="1" dirty="0" smtClean="0">
                <a:solidFill>
                  <a:schemeClr val="tx1"/>
                </a:solidFill>
              </a:rPr>
              <a:t>التربية للمواطنة </a:t>
            </a:r>
            <a:r>
              <a:rPr lang="ar-BH" sz="2800" b="1" dirty="0">
                <a:solidFill>
                  <a:schemeClr val="tx1"/>
                </a:solidFill>
              </a:rPr>
              <a:t>وهو " </a:t>
            </a:r>
            <a:r>
              <a:rPr lang="ar-BH" sz="2800" b="1" dirty="0" smtClean="0">
                <a:solidFill>
                  <a:schemeClr val="tx1"/>
                </a:solidFill>
              </a:rPr>
              <a:t>المرافقُ العامةُ في بلادي"، نتعرفُ </a:t>
            </a:r>
            <a:r>
              <a:rPr lang="ar-BH" sz="2800" b="1" dirty="0">
                <a:solidFill>
                  <a:schemeClr val="tx1"/>
                </a:solidFill>
              </a:rPr>
              <a:t>من </a:t>
            </a:r>
            <a:r>
              <a:rPr lang="ar-BH" sz="2800" b="1" dirty="0" smtClean="0">
                <a:solidFill>
                  <a:schemeClr val="tx1"/>
                </a:solidFill>
              </a:rPr>
              <a:t>خلالهِ </a:t>
            </a:r>
            <a:r>
              <a:rPr lang="ar-BH" sz="2800" b="1" dirty="0">
                <a:solidFill>
                  <a:schemeClr val="tx1"/>
                </a:solidFill>
              </a:rPr>
              <a:t>على </a:t>
            </a:r>
            <a:r>
              <a:rPr lang="ar-BH" sz="2800" b="1" dirty="0" smtClean="0">
                <a:solidFill>
                  <a:schemeClr val="tx1"/>
                </a:solidFill>
              </a:rPr>
              <a:t>المرافقِ العامةِ </a:t>
            </a:r>
            <a:r>
              <a:rPr lang="ar-BH" sz="2800" b="1" dirty="0">
                <a:solidFill>
                  <a:schemeClr val="tx1"/>
                </a:solidFill>
              </a:rPr>
              <a:t>ودورنا </a:t>
            </a:r>
            <a:r>
              <a:rPr lang="ar-BH" sz="2800" b="1" dirty="0" smtClean="0">
                <a:solidFill>
                  <a:schemeClr val="tx1"/>
                </a:solidFill>
              </a:rPr>
              <a:t>في الحفاظِ </a:t>
            </a:r>
            <a:r>
              <a:rPr lang="ar-BH" sz="2800" b="1" dirty="0">
                <a:solidFill>
                  <a:schemeClr val="tx1"/>
                </a:solidFill>
              </a:rPr>
              <a:t>على </a:t>
            </a:r>
            <a:r>
              <a:rPr lang="ar-BH" sz="2800" b="1" dirty="0" smtClean="0">
                <a:solidFill>
                  <a:schemeClr val="tx1"/>
                </a:solidFill>
              </a:rPr>
              <a:t>هذهِ </a:t>
            </a:r>
            <a:r>
              <a:rPr lang="ar-BH" sz="2800" b="1" dirty="0">
                <a:solidFill>
                  <a:schemeClr val="tx1"/>
                </a:solidFill>
              </a:rPr>
              <a:t>المرافق.</a:t>
            </a:r>
          </a:p>
          <a:p>
            <a:pPr algn="justLow" rtl="1"/>
            <a:endParaRPr lang="en-US" sz="2800" dirty="0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9487" y="3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854" t="22797" r="18393" b="7941"/>
          <a:stretch/>
        </p:blipFill>
        <p:spPr>
          <a:xfrm>
            <a:off x="104931" y="1"/>
            <a:ext cx="12087069" cy="64157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57" end="816.99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2520" y="5212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167" t="25461" r="13209" b="6096"/>
          <a:stretch/>
        </p:blipFill>
        <p:spPr>
          <a:xfrm>
            <a:off x="524656" y="299803"/>
            <a:ext cx="11332563" cy="61909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" end="1192.72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1702" y="4598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6996992" y="3332746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</a:endParaRPr>
          </a:p>
          <a:p>
            <a:pPr algn="ctr" rtl="1"/>
            <a:r>
              <a:rPr lang="ar-BH" sz="3600" b="1" dirty="0" smtClean="0">
                <a:solidFill>
                  <a:schemeClr val="tx1"/>
                </a:solidFill>
              </a:rPr>
              <a:t>    متحف البحرين الوطني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3" name="Round Same Side Corner Rectangle 12"/>
          <p:cNvSpPr/>
          <p:nvPr/>
        </p:nvSpPr>
        <p:spPr>
          <a:xfrm>
            <a:off x="6946232" y="4875795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1400" b="1" dirty="0" smtClean="0">
              <a:solidFill>
                <a:schemeClr val="tx1"/>
              </a:solidFill>
            </a:endParaRPr>
          </a:p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  بيت </a:t>
            </a:r>
            <a:r>
              <a:rPr lang="ar-BH" sz="4000" b="1" dirty="0">
                <a:solidFill>
                  <a:schemeClr val="tx1"/>
                </a:solidFill>
              </a:rPr>
              <a:t>القرآن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6946232" y="1732547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   جامع أحمد الفاتح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69819" y="347930"/>
            <a:ext cx="10724878" cy="1063776"/>
          </a:xfrm>
          <a:prstGeom prst="wedgeRoundRectCallout">
            <a:avLst>
              <a:gd name="adj1" fmla="val -38971"/>
              <a:gd name="adj2" fmla="val 9612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solidFill>
                  <a:schemeClr val="tx1"/>
                </a:solidFill>
              </a:rPr>
              <a:t>أين ذهب طلاب الصف الثاني؟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764253" y="1732547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64253" y="3332746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64253" y="4875795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29" y="4688501"/>
            <a:ext cx="1604963" cy="160496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58" y="1390148"/>
            <a:ext cx="1621256" cy="162125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03" y="2970072"/>
            <a:ext cx="1686311" cy="17597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0195" t="25461" r="57810" b="6096"/>
          <a:stretch/>
        </p:blipFill>
        <p:spPr>
          <a:xfrm flipH="1">
            <a:off x="273363" y="1732547"/>
            <a:ext cx="2798618" cy="48060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" end="1398.92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2672" y="575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numSld="999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1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195" t="25461" r="57810" b="6096"/>
          <a:stretch/>
        </p:blipFill>
        <p:spPr>
          <a:xfrm flipH="1">
            <a:off x="272960" y="1728908"/>
            <a:ext cx="2798618" cy="48060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Round Same Side Corner Rectangle 11"/>
          <p:cNvSpPr/>
          <p:nvPr/>
        </p:nvSpPr>
        <p:spPr>
          <a:xfrm>
            <a:off x="5045242" y="4875795"/>
            <a:ext cx="6176210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</a:endParaRPr>
          </a:p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الكتابة على مقاعد الحافلة</a:t>
            </a:r>
            <a:endParaRPr lang="en-US" sz="4000" dirty="0"/>
          </a:p>
        </p:txBody>
      </p:sp>
      <p:sp>
        <p:nvSpPr>
          <p:cNvPr id="13" name="Round Same Side Corner Rectangle 12"/>
          <p:cNvSpPr/>
          <p:nvPr/>
        </p:nvSpPr>
        <p:spPr>
          <a:xfrm>
            <a:off x="5045243" y="3332746"/>
            <a:ext cx="6176210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1400" b="1" dirty="0" smtClean="0">
              <a:solidFill>
                <a:schemeClr val="tx1"/>
              </a:solidFill>
            </a:endParaRPr>
          </a:p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إخراج رؤوسهم من النوافذ</a:t>
            </a:r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5053264" y="1732547"/>
            <a:ext cx="6176210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رمي النفايات في الحافلة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69819" y="347930"/>
            <a:ext cx="10724878" cy="1063776"/>
          </a:xfrm>
          <a:prstGeom prst="wedgeRoundRectCallout">
            <a:avLst>
              <a:gd name="adj1" fmla="val -38971"/>
              <a:gd name="adj2" fmla="val 9612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solidFill>
                  <a:schemeClr val="tx1"/>
                </a:solidFill>
              </a:rPr>
              <a:t>ما السلوك الذي فوجئ به خالد من أصدقائه؟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764253" y="1732547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64253" y="3332746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64253" y="4875795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05" y="3065996"/>
            <a:ext cx="1604963" cy="160496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07" y="1390148"/>
            <a:ext cx="1621256" cy="162125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78" y="4611102"/>
            <a:ext cx="1686311" cy="17597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" end="997.34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9451" y="722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numSld="999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1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0195" t="25461" r="57810" b="6096"/>
          <a:stretch/>
        </p:blipFill>
        <p:spPr>
          <a:xfrm flipH="1">
            <a:off x="272960" y="1728908"/>
            <a:ext cx="2798618" cy="48060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Round Same Side Corner Rectangle 11"/>
          <p:cNvSpPr/>
          <p:nvPr/>
        </p:nvSpPr>
        <p:spPr>
          <a:xfrm>
            <a:off x="5764500" y="4507304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</a:endParaRPr>
          </a:p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سلوك خاطئ</a:t>
            </a:r>
            <a:endParaRPr lang="en-US" sz="2000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5772522" y="2333050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   </a:t>
            </a:r>
          </a:p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سلوك </a:t>
            </a:r>
            <a:r>
              <a:rPr lang="ar-BH" sz="4000" b="1" dirty="0">
                <a:solidFill>
                  <a:schemeClr val="tx1"/>
                </a:solidFill>
              </a:rPr>
              <a:t>صحيح</a:t>
            </a:r>
            <a:endParaRPr lang="en-US" sz="4000" dirty="0"/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69819" y="347930"/>
            <a:ext cx="10724878" cy="1063776"/>
          </a:xfrm>
          <a:prstGeom prst="wedgeRoundRectCallout">
            <a:avLst>
              <a:gd name="adj1" fmla="val -38971"/>
              <a:gd name="adj2" fmla="val 9612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solidFill>
                  <a:schemeClr val="tx1"/>
                </a:solidFill>
              </a:rPr>
              <a:t>ما رأيك في سلوك الطلبة بالكتابة على مقاعد الحافلة؟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0543" y="2333050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590543" y="4507304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48" y="1990651"/>
            <a:ext cx="1621256" cy="162125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19" y="4242611"/>
            <a:ext cx="1686311" cy="17597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819" y="575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4" grpId="0" animBg="1"/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1" y="806867"/>
            <a:ext cx="4295775" cy="56292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66737" y="516727"/>
            <a:ext cx="9240252" cy="1969799"/>
          </a:xfrm>
          <a:prstGeom prst="wedgeRoundRectCallout">
            <a:avLst>
              <a:gd name="adj1" fmla="val -52912"/>
              <a:gd name="adj2" fmla="val 22043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 smtClean="0">
                <a:solidFill>
                  <a:schemeClr val="tx1"/>
                </a:solidFill>
              </a:rPr>
              <a:t>لو كنت مكان خالد، فما القرار الذي سوف تتخذه؟</a:t>
            </a:r>
          </a:p>
          <a:p>
            <a:pPr algn="ctr" rtl="1"/>
            <a:r>
              <a:rPr lang="ar-BH" sz="3600" b="1" dirty="0" smtClean="0">
                <a:solidFill>
                  <a:schemeClr val="tx1"/>
                </a:solidFill>
              </a:rPr>
              <a:t>هل ستخبر المعلمات عما يفعله أصدقاؤك؟ اذكر السبب</a:t>
            </a:r>
            <a:r>
              <a:rPr lang="ar-BH" sz="4000" b="1" dirty="0" smtClean="0">
                <a:solidFill>
                  <a:schemeClr val="tx1"/>
                </a:solidFill>
              </a:rPr>
              <a:t>.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769895" y="3885570"/>
            <a:ext cx="7876675" cy="1777293"/>
          </a:xfrm>
          <a:prstGeom prst="wedgeRoundRectCallout">
            <a:avLst>
              <a:gd name="adj1" fmla="val -61245"/>
              <a:gd name="adj2" fmla="val 3100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نعم ، سأخبر المعلمات؛ لأنني لا أوافق على إتلاف ممتلكات بلادي.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.05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8632" y="4888831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5" end="672.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970" y="806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1" y="806867"/>
            <a:ext cx="4295775" cy="56292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818021" y="516727"/>
            <a:ext cx="7876675" cy="2306683"/>
          </a:xfrm>
          <a:prstGeom prst="wedgeRoundRectCallout">
            <a:avLst>
              <a:gd name="adj1" fmla="val -61245"/>
              <a:gd name="adj2" fmla="val 3100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المحافظة على المرافق العامة واجب وطني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" end="646.60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1066" y="2074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479934" y="426762"/>
            <a:ext cx="5022381" cy="914399"/>
          </a:xfrm>
          <a:prstGeom prst="wedgeRoundRectCallout">
            <a:avLst>
              <a:gd name="adj1" fmla="val 61954"/>
              <a:gd name="adj2" fmla="val 5582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2800" b="1" dirty="0" smtClean="0">
                <a:solidFill>
                  <a:schemeClr val="tx1"/>
                </a:solidFill>
              </a:rPr>
              <a:t>توفر لنا بلادنا الكثير من المرافق العامة.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5" y="1119117"/>
            <a:ext cx="4989095" cy="53158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6843" t="36349" r="56075" b="9375"/>
          <a:stretch/>
        </p:blipFill>
        <p:spPr>
          <a:xfrm>
            <a:off x="361189" y="1643416"/>
            <a:ext cx="2721256" cy="2213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/>
          <a:srcRect l="56042" t="38322" r="7379" b="11678"/>
          <a:stretch/>
        </p:blipFill>
        <p:spPr>
          <a:xfrm>
            <a:off x="5060398" y="1643416"/>
            <a:ext cx="2721256" cy="2213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/>
          <a:srcRect l="7771" t="35861" r="55240" b="15954"/>
          <a:stretch/>
        </p:blipFill>
        <p:spPr>
          <a:xfrm>
            <a:off x="2725995" y="4249798"/>
            <a:ext cx="2705759" cy="2069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5595582" y="3507475"/>
            <a:ext cx="1760561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 smtClean="0">
                <a:solidFill>
                  <a:schemeClr val="tx1"/>
                </a:solidFill>
                <a:cs typeface="+mj-cs"/>
              </a:rPr>
              <a:t>باب البحرين</a:t>
            </a:r>
            <a:endParaRPr lang="en-US" sz="2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94082" y="3591097"/>
            <a:ext cx="1760561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جامع أحمد الفاتح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99837" y="5895834"/>
            <a:ext cx="1760561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الدفاع المدني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58413" y="356519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17" end="188.544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44974" y="5857165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4577.01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79269" y="3278440"/>
            <a:ext cx="609600" cy="6096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10712" y="3286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2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379621" y="1238623"/>
            <a:ext cx="7876675" cy="1504577"/>
          </a:xfrm>
          <a:prstGeom prst="wedgeRoundRectCallout">
            <a:avLst>
              <a:gd name="adj1" fmla="val 57492"/>
              <a:gd name="adj2" fmla="val 41728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هل </a:t>
            </a:r>
            <a:r>
              <a:rPr lang="ar-BH" sz="4000" b="1" dirty="0" smtClean="0">
                <a:solidFill>
                  <a:schemeClr val="tx1"/>
                </a:solidFill>
              </a:rPr>
              <a:t>توجد مرافق </a:t>
            </a:r>
            <a:r>
              <a:rPr lang="ar-BH" sz="4000" b="1" dirty="0" smtClean="0">
                <a:solidFill>
                  <a:schemeClr val="tx1"/>
                </a:solidFill>
              </a:rPr>
              <a:t>أخرى؟ </a:t>
            </a:r>
            <a:r>
              <a:rPr lang="ar-BH" sz="4000" b="1" dirty="0" smtClean="0">
                <a:solidFill>
                  <a:schemeClr val="tx1"/>
                </a:solidFill>
              </a:rPr>
              <a:t>اذكرها</a:t>
            </a:r>
            <a:r>
              <a:rPr lang="ar-BH" sz="4000" b="1" dirty="0" smtClean="0">
                <a:solidFill>
                  <a:schemeClr val="tx1"/>
                </a:solidFill>
              </a:rPr>
              <a:t>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5" y="1119117"/>
            <a:ext cx="4989095" cy="53158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9" end="1432.41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1" y="806867"/>
            <a:ext cx="4295775" cy="5629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55734" t="33717" r="13178" b="19353"/>
          <a:stretch/>
        </p:blipFill>
        <p:spPr>
          <a:xfrm>
            <a:off x="9063551" y="120311"/>
            <a:ext cx="2721256" cy="221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1902" t="35141" r="59998" b="18587"/>
          <a:stretch/>
        </p:blipFill>
        <p:spPr>
          <a:xfrm>
            <a:off x="9063551" y="2957327"/>
            <a:ext cx="2721256" cy="221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56517" t="35141" r="12148" b="18587"/>
          <a:stretch/>
        </p:blipFill>
        <p:spPr>
          <a:xfrm>
            <a:off x="6234761" y="2957327"/>
            <a:ext cx="2721255" cy="221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54820" t="34265" r="14368" b="20779"/>
          <a:stretch/>
        </p:blipFill>
        <p:spPr>
          <a:xfrm>
            <a:off x="3367872" y="120311"/>
            <a:ext cx="2721255" cy="221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9579219" y="2149661"/>
            <a:ext cx="1760561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المراكز الصحية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5171" t="24479" r="45988" b="10416"/>
          <a:stretch/>
        </p:blipFill>
        <p:spPr>
          <a:xfrm>
            <a:off x="6234761" y="120311"/>
            <a:ext cx="2721255" cy="22138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715480" y="2122847"/>
            <a:ext cx="1760561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المدارس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29482" y="2122847"/>
            <a:ext cx="1938698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الإدارات الحكومية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457315" y="4917776"/>
            <a:ext cx="1933728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الحدائق والمنتزهات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15107" y="4912314"/>
            <a:ext cx="1760561" cy="532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المواصلات العامة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4.185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033" y="1458392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8" end="322.748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13410" y="918824"/>
            <a:ext cx="609600" cy="6096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20" end="569.40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95499" y="1445156"/>
            <a:ext cx="609600" cy="6096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76" end="738.621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86997" y="3454633"/>
            <a:ext cx="609600" cy="6096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76" end="952.124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1" y="806867"/>
            <a:ext cx="4295775" cy="56292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818021" y="516727"/>
            <a:ext cx="7876675" cy="2306683"/>
          </a:xfrm>
          <a:prstGeom prst="wedgeRoundRectCallout">
            <a:avLst>
              <a:gd name="adj1" fmla="val -61245"/>
              <a:gd name="adj2" fmla="val 3100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تنفق البلاد الكثير من الأموال؛</a:t>
            </a:r>
          </a:p>
          <a:p>
            <a:pPr algn="ctr" rtl="1"/>
            <a:r>
              <a:rPr lang="ar-BH" sz="4000" b="1" dirty="0" smtClean="0">
                <a:solidFill>
                  <a:schemeClr val="tx1"/>
                </a:solidFill>
              </a:rPr>
              <a:t>لتوفير المرافق العامة للمواطنين.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3" end="632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776" y="4020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9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080" t="23081" r="17203" b="14419"/>
          <a:stretch/>
        </p:blipFill>
        <p:spPr>
          <a:xfrm>
            <a:off x="994610" y="1122946"/>
            <a:ext cx="10234863" cy="5245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05" y="211621"/>
            <a:ext cx="1620252" cy="734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6" end="613.22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9546" t="19650" r="19670" b="10471"/>
          <a:stretch/>
        </p:blipFill>
        <p:spPr>
          <a:xfrm>
            <a:off x="0" y="0"/>
            <a:ext cx="12192000" cy="64338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" end="1006.5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73392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0800" y="641684"/>
            <a:ext cx="5293895" cy="1251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6529137" y="2803358"/>
            <a:ext cx="3240505" cy="125128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7263" y="4567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3368" t="19353" r="23368" b="6305"/>
          <a:stretch/>
        </p:blipFill>
        <p:spPr>
          <a:xfrm>
            <a:off x="0" y="0"/>
            <a:ext cx="12192000" cy="64168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ounded Rectangle 1"/>
          <p:cNvSpPr/>
          <p:nvPr/>
        </p:nvSpPr>
        <p:spPr>
          <a:xfrm>
            <a:off x="9198591" y="141805"/>
            <a:ext cx="1058777" cy="7058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91851" y="3789948"/>
            <a:ext cx="1235242" cy="978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4672" y="397443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9808" y="38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1603</TotalTime>
  <Words>255</Words>
  <Application>Microsoft Office PowerPoint</Application>
  <PresentationFormat>Widescreen</PresentationFormat>
  <Paragraphs>51</Paragraphs>
  <Slides>26</Slides>
  <Notes>1</Notes>
  <HiddenSlides>0</HiddenSlides>
  <MMClips>37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Al-Mateen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user</cp:lastModifiedBy>
  <cp:revision>153</cp:revision>
  <dcterms:created xsi:type="dcterms:W3CDTF">2020-03-04T10:47:58Z</dcterms:created>
  <dcterms:modified xsi:type="dcterms:W3CDTF">2020-03-16T09:00:28Z</dcterms:modified>
</cp:coreProperties>
</file>