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64" r:id="rId2"/>
    <p:sldId id="263" r:id="rId3"/>
    <p:sldId id="288" r:id="rId4"/>
    <p:sldId id="289" r:id="rId5"/>
    <p:sldId id="290" r:id="rId6"/>
    <p:sldId id="291" r:id="rId7"/>
    <p:sldId id="292" r:id="rId8"/>
    <p:sldId id="293" r:id="rId9"/>
    <p:sldId id="295" r:id="rId10"/>
    <p:sldId id="296" r:id="rId11"/>
    <p:sldId id="297" r:id="rId12"/>
    <p:sldId id="298" r:id="rId13"/>
    <p:sldId id="299" r:id="rId14"/>
    <p:sldId id="309" r:id="rId15"/>
    <p:sldId id="310" r:id="rId16"/>
    <p:sldId id="311" r:id="rId17"/>
    <p:sldId id="312" r:id="rId18"/>
    <p:sldId id="300" r:id="rId19"/>
    <p:sldId id="301" r:id="rId20"/>
    <p:sldId id="302" r:id="rId21"/>
    <p:sldId id="303" r:id="rId22"/>
    <p:sldId id="305" r:id="rId23"/>
    <p:sldId id="306" r:id="rId24"/>
    <p:sldId id="307" r:id="rId25"/>
    <p:sldId id="313" r:id="rId26"/>
    <p:sldId id="308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8802D1-6B05-420F-A5BD-BE91A156B89C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05C24-BBDA-40DD-BC41-8195AE82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932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1A9DE-5CD0-4A1E-956F-EEDC63EA41CF}" type="slidenum">
              <a:rPr lang="ar-BH" smtClean="0"/>
              <a:pPr/>
              <a:t>3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0218635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../media/media19.m4a"/><Relationship Id="rId7" Type="http://schemas.openxmlformats.org/officeDocument/2006/relationships/image" Target="../media/image5.png"/><Relationship Id="rId2" Type="http://schemas.microsoft.com/office/2007/relationships/media" Target="../media/media18.m4a"/><Relationship Id="rId1" Type="http://schemas.openxmlformats.org/officeDocument/2006/relationships/audio" Target="NULL" TargetMode="External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19.m4a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20.m4a"/><Relationship Id="rId1" Type="http://schemas.openxmlformats.org/officeDocument/2006/relationships/audio" Target="NULL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5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media" Target="../media/media23.m4a"/><Relationship Id="rId7" Type="http://schemas.openxmlformats.org/officeDocument/2006/relationships/image" Target="../media/image5.png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21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23.m4a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24.m4a"/><Relationship Id="rId1" Type="http://schemas.openxmlformats.org/officeDocument/2006/relationships/audio" Target="NULL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9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3.png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9.gif"/><Relationship Id="rId10" Type="http://schemas.openxmlformats.org/officeDocument/2006/relationships/image" Target="../media/image26.png"/><Relationship Id="rId4" Type="http://schemas.openxmlformats.org/officeDocument/2006/relationships/image" Target="../media/image5.png"/><Relationship Id="rId9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4.png"/><Relationship Id="rId2" Type="http://schemas.microsoft.com/office/2007/relationships/media" Target="../media/media27.m4a"/><Relationship Id="rId1" Type="http://schemas.openxmlformats.org/officeDocument/2006/relationships/audio" Target="NULL" TargetMode="External"/><Relationship Id="rId6" Type="http://schemas.openxmlformats.org/officeDocument/2006/relationships/image" Target="../media/image23.png"/><Relationship Id="rId11" Type="http://schemas.openxmlformats.org/officeDocument/2006/relationships/image" Target="../media/image5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9.gif"/><Relationship Id="rId9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28.m4a"/><Relationship Id="rId1" Type="http://schemas.openxmlformats.org/officeDocument/2006/relationships/audio" Target="NULL" TargetMode="External"/><Relationship Id="rId6" Type="http://schemas.openxmlformats.org/officeDocument/2006/relationships/image" Target="../media/image29.png"/><Relationship Id="rId5" Type="http://schemas.openxmlformats.org/officeDocument/2006/relationships/image" Target="../media/image5.pn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29.m4a"/><Relationship Id="rId1" Type="http://schemas.openxmlformats.org/officeDocument/2006/relationships/audio" Target="NULL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5.png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30.m4a"/><Relationship Id="rId1" Type="http://schemas.openxmlformats.org/officeDocument/2006/relationships/audio" Target="NULL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31.m4a"/><Relationship Id="rId1" Type="http://schemas.openxmlformats.org/officeDocument/2006/relationships/audio" Target="NULL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2.png"/><Relationship Id="rId2" Type="http://schemas.microsoft.com/office/2007/relationships/media" Target="../media/media32.m4a"/><Relationship Id="rId1" Type="http://schemas.openxmlformats.org/officeDocument/2006/relationships/audio" Target="NULL" TargetMode="External"/><Relationship Id="rId6" Type="http://schemas.openxmlformats.org/officeDocument/2006/relationships/image" Target="../media/image35.jp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jpg"/><Relationship Id="rId2" Type="http://schemas.microsoft.com/office/2007/relationships/media" Target="../media/media33.m4a"/><Relationship Id="rId1" Type="http://schemas.openxmlformats.org/officeDocument/2006/relationships/audio" Target="NULL" TargetMode="Externa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6" Type="http://schemas.openxmlformats.org/officeDocument/2006/relationships/image" Target="../media/image35.jpg"/><Relationship Id="rId5" Type="http://schemas.openxmlformats.org/officeDocument/2006/relationships/image" Target="../media/image34.png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media" Target="../media/media36.m4a"/><Relationship Id="rId2" Type="http://schemas.microsoft.com/office/2007/relationships/media" Target="../media/media35.m4a"/><Relationship Id="rId1" Type="http://schemas.openxmlformats.org/officeDocument/2006/relationships/audio" Target="NULL" TargetMode="External"/><Relationship Id="rId6" Type="http://schemas.openxmlformats.org/officeDocument/2006/relationships/image" Target="../media/image5.png"/><Relationship Id="rId5" Type="http://schemas.openxmlformats.org/officeDocument/2006/relationships/image" Target="../media/image9.gif"/><Relationship Id="rId4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37.m4a"/><Relationship Id="rId1" Type="http://schemas.openxmlformats.org/officeDocument/2006/relationships/audio" Target="NULL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9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8.png"/><Relationship Id="rId3" Type="http://schemas.openxmlformats.org/officeDocument/2006/relationships/audio" Target="NULL" TargetMode="External"/><Relationship Id="rId7" Type="http://schemas.openxmlformats.org/officeDocument/2006/relationships/audio" Target="../media/media5.m4a"/><Relationship Id="rId12" Type="http://schemas.openxmlformats.org/officeDocument/2006/relationships/image" Target="../media/image7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microsoft.com/office/2007/relationships/media" Target="../media/media5.m4a"/><Relationship Id="rId11" Type="http://schemas.openxmlformats.org/officeDocument/2006/relationships/image" Target="../media/image6.png"/><Relationship Id="rId5" Type="http://schemas.microsoft.com/office/2007/relationships/media" Target="../media/media4.m4a"/><Relationship Id="rId10" Type="http://schemas.openxmlformats.org/officeDocument/2006/relationships/image" Target="../media/image4.gif"/><Relationship Id="rId4" Type="http://schemas.microsoft.com/office/2007/relationships/media" Target="../media/media3.m4a"/><Relationship Id="rId9" Type="http://schemas.openxmlformats.org/officeDocument/2006/relationships/notesSlide" Target="../notesSlides/notesSlide1.xml"/><Relationship Id="rId1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6.m4a"/><Relationship Id="rId1" Type="http://schemas.openxmlformats.org/officeDocument/2006/relationships/audio" Target="NULL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13" Type="http://schemas.openxmlformats.org/officeDocument/2006/relationships/image" Target="../media/image5.png"/><Relationship Id="rId3" Type="http://schemas.microsoft.com/office/2007/relationships/media" Target="../media/media8.m4a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3.png"/><Relationship Id="rId2" Type="http://schemas.microsoft.com/office/2007/relationships/media" Target="../media/media7.m4a"/><Relationship Id="rId1" Type="http://schemas.openxmlformats.org/officeDocument/2006/relationships/audio" Target="NULL" TargetMode="External"/><Relationship Id="rId6" Type="http://schemas.microsoft.com/office/2007/relationships/media" Target="../media/media11.m4a"/><Relationship Id="rId11" Type="http://schemas.openxmlformats.org/officeDocument/2006/relationships/image" Target="../media/image12.png"/><Relationship Id="rId5" Type="http://schemas.microsoft.com/office/2007/relationships/media" Target="../media/media10.m4a"/><Relationship Id="rId10" Type="http://schemas.openxmlformats.org/officeDocument/2006/relationships/image" Target="../media/image11.png"/><Relationship Id="rId4" Type="http://schemas.microsoft.com/office/2007/relationships/media" Target="../media/media9.m4a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2.m4a"/><Relationship Id="rId1" Type="http://schemas.openxmlformats.org/officeDocument/2006/relationships/audio" Target="NULL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9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3.m4a"/><Relationship Id="rId1" Type="http://schemas.openxmlformats.org/officeDocument/2006/relationships/audio" Target="NULL" TargetMode="External"/><Relationship Id="rId6" Type="http://schemas.openxmlformats.org/officeDocument/2006/relationships/image" Target="../media/image5.pn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15.m4a"/><Relationship Id="rId7" Type="http://schemas.openxmlformats.org/officeDocument/2006/relationships/image" Target="../media/image5.png"/><Relationship Id="rId2" Type="http://schemas.microsoft.com/office/2007/relationships/media" Target="../media/media14.m4a"/><Relationship Id="rId1" Type="http://schemas.openxmlformats.org/officeDocument/2006/relationships/audio" Target="NULL" TargetMode="External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15.m4a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media" Target="../media/media17.m4a"/><Relationship Id="rId7" Type="http://schemas.openxmlformats.org/officeDocument/2006/relationships/image" Target="../media/image5.png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17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17.m4a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66354" y="4995081"/>
            <a:ext cx="7316854" cy="10099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000" b="1" dirty="0" smtClean="0">
                <a:solidFill>
                  <a:schemeClr val="tx1"/>
                </a:solidFill>
              </a:rPr>
              <a:t>التربية للمواطنة للصف الثاني الابتدائي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154141" y="2254636"/>
            <a:ext cx="9541279" cy="234906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8800" b="1" dirty="0" smtClean="0">
                <a:solidFill>
                  <a:schemeClr val="accent1">
                    <a:lumMod val="50000"/>
                  </a:schemeClr>
                </a:solidFill>
                <a:latin typeface="Al-Mateen" pitchFamily="18" charset="-78"/>
                <a:cs typeface="Al-Mateen" pitchFamily="18" charset="-78"/>
              </a:rPr>
              <a:t>المرافق العامة في بلادي</a:t>
            </a:r>
            <a:endParaRPr lang="en-US" sz="8000" dirty="0">
              <a:solidFill>
                <a:schemeClr val="accent1">
                  <a:lumMod val="50000"/>
                </a:schemeClr>
              </a:solidFill>
              <a:latin typeface="Al-Mateen" pitchFamily="18" charset="-78"/>
              <a:cs typeface="Al-Mateen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172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/>
          <a:srcRect l="17573" t="20888" r="14122" b="7840"/>
          <a:stretch/>
        </p:blipFill>
        <p:spPr>
          <a:xfrm>
            <a:off x="0" y="0"/>
            <a:ext cx="12320337" cy="6320589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80" end="1449.136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983579" y="1006642"/>
            <a:ext cx="609600" cy="6096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8598568" y="872289"/>
            <a:ext cx="1379621" cy="87830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72715" y="2723148"/>
            <a:ext cx="802105" cy="8702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780294" y="2723148"/>
            <a:ext cx="802105" cy="8702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835857" y="114099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458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100000" numSld="999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19423" t="20614" r="18313" b="7237"/>
          <a:stretch/>
        </p:blipFill>
        <p:spPr>
          <a:xfrm>
            <a:off x="0" y="0"/>
            <a:ext cx="12192000" cy="6432884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96" end="860.759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41895" y="233813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238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24601" t="20668" r="23862" b="6305"/>
          <a:stretch/>
        </p:blipFill>
        <p:spPr>
          <a:xfrm>
            <a:off x="0" y="0"/>
            <a:ext cx="12192000" cy="6448927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52084" y="63767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85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/>
          <a:srcRect l="6723" t="26910" r="4751" b="6304"/>
          <a:stretch/>
        </p:blipFill>
        <p:spPr>
          <a:xfrm flipH="1">
            <a:off x="0" y="-1"/>
            <a:ext cx="12192000" cy="6400801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3" name="Rounded Rectangular Callout 2"/>
          <p:cNvSpPr/>
          <p:nvPr/>
        </p:nvSpPr>
        <p:spPr>
          <a:xfrm>
            <a:off x="2711116" y="4780547"/>
            <a:ext cx="7614217" cy="1054848"/>
          </a:xfrm>
          <a:prstGeom prst="wedgeRoundRectCallout">
            <a:avLst>
              <a:gd name="adj1" fmla="val 37273"/>
              <a:gd name="adj2" fmla="val -155938"/>
              <a:gd name="adj3" fmla="val 16667"/>
            </a:avLst>
          </a:prstGeom>
          <a:solidFill>
            <a:schemeClr val="bg1"/>
          </a:solidFill>
          <a:ln>
            <a:solidFill>
              <a:srgbClr val="4E6E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Low" rtl="1"/>
            <a:r>
              <a:rPr lang="ar-BH" sz="2800" b="1" dirty="0" smtClean="0">
                <a:solidFill>
                  <a:schemeClr val="tx1"/>
                </a:solidFill>
              </a:rPr>
              <a:t>بَذَلَ أَهْلُ الْحَيِّ جُهُودًا مُمَيَّزَةً فِي مُسَاعَدَتِنَا عَلَى تَنْظِيفِ الْحَدِيقَةِ وَصِيَانَتِهَا.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83992" y="479453"/>
            <a:ext cx="5581481" cy="2295832"/>
          </a:xfrm>
          <a:prstGeom prst="wedgeRoundRectCallout">
            <a:avLst>
              <a:gd name="adj1" fmla="val 56754"/>
              <a:gd name="adj2" fmla="val 20389"/>
              <a:gd name="adj3" fmla="val 16667"/>
            </a:avLst>
          </a:prstGeom>
          <a:solidFill>
            <a:schemeClr val="bg1"/>
          </a:solidFill>
          <a:ln>
            <a:solidFill>
              <a:srgbClr val="4E6E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Low" rtl="1"/>
            <a:r>
              <a:rPr lang="ar-BH" sz="3200" b="1" dirty="0" smtClean="0">
                <a:solidFill>
                  <a:schemeClr val="tx1"/>
                </a:solidFill>
              </a:rPr>
              <a:t>بَارَكَ اللهُ فِي جُهُودِهِم؛ فَهُم نَمَاذِجُ مُشَرِّفَةٌ لِلْمُواطِنيِن الَّذِينَ يَشْعُرون بِالْمَسْؤُولِيِّةِ فِي الْمُحَافَظَةِ عَلَى الْمَرافِقِ الْعَامَّةِ فِي الْوَطَنِ.</a:t>
            </a:r>
            <a:endParaRPr lang="en-US" sz="3200" b="1" dirty="0">
              <a:solidFill>
                <a:schemeClr val="tx1"/>
              </a:solidFill>
            </a:endParaRPr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560673" y="1627369"/>
            <a:ext cx="609600" cy="6096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446783" y="255768"/>
            <a:ext cx="385011" cy="465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6894589" y="1630642"/>
            <a:ext cx="1106905" cy="47359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81578" y="25907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046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77273" numSld="999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3" grpId="0" animBg="1"/>
      <p:bldP spid="6" grpId="0" animBg="1"/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91" y="806867"/>
            <a:ext cx="4295775" cy="5629275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3818021" y="516727"/>
            <a:ext cx="7876675" cy="2306683"/>
          </a:xfrm>
          <a:prstGeom prst="wedgeRoundRectCallout">
            <a:avLst>
              <a:gd name="adj1" fmla="val -61245"/>
              <a:gd name="adj2" fmla="val 31001"/>
              <a:gd name="adj3" fmla="val 16667"/>
            </a:avLst>
          </a:prstGeom>
          <a:solidFill>
            <a:schemeClr val="bg1"/>
          </a:solidFill>
          <a:ln>
            <a:solidFill>
              <a:srgbClr val="4E6E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4000" b="1" dirty="0" smtClean="0">
                <a:solidFill>
                  <a:schemeClr val="tx1"/>
                </a:solidFill>
              </a:rPr>
              <a:t>ماذا نتعلم من هذه القصة يا أطفال؟</a:t>
            </a:r>
            <a:endParaRPr lang="en-US" sz="4000" b="1" dirty="0">
              <a:solidFill>
                <a:schemeClr val="tx1"/>
              </a:solidFill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34" end="872.319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679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ular Callout 1"/>
          <p:cNvSpPr/>
          <p:nvPr/>
        </p:nvSpPr>
        <p:spPr>
          <a:xfrm>
            <a:off x="368490" y="1119117"/>
            <a:ext cx="8778624" cy="2169994"/>
          </a:xfrm>
          <a:prstGeom prst="wedgeRoundRectCallout">
            <a:avLst>
              <a:gd name="adj1" fmla="val 58269"/>
              <a:gd name="adj2" fmla="val -1039"/>
              <a:gd name="adj3" fmla="val 16667"/>
            </a:avLst>
          </a:prstGeom>
          <a:solidFill>
            <a:schemeClr val="bg1"/>
          </a:solidFill>
          <a:ln>
            <a:solidFill>
              <a:srgbClr val="4E6E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4000" b="1" dirty="0" smtClean="0">
                <a:solidFill>
                  <a:schemeClr val="tx1"/>
                </a:solidFill>
              </a:rPr>
              <a:t>نتعلم .. أن المحافظة على المرافق العامة </a:t>
            </a:r>
          </a:p>
          <a:p>
            <a:pPr algn="ctr" rtl="1"/>
            <a:r>
              <a:rPr lang="ar-BH" sz="4000" b="1" dirty="0" smtClean="0">
                <a:solidFill>
                  <a:schemeClr val="tx1"/>
                </a:solidFill>
              </a:rPr>
              <a:t>واجب على الجميع.</a:t>
            </a:r>
            <a:endParaRPr lang="en-US" sz="4000" b="1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2905" y="1119117"/>
            <a:ext cx="4989095" cy="5315803"/>
          </a:xfrm>
          <a:prstGeom prst="rect">
            <a:avLst/>
          </a:prstGeom>
        </p:spPr>
      </p:pic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08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13633" y="455927"/>
            <a:ext cx="609600" cy="609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48855" y="800219"/>
            <a:ext cx="2531752" cy="5629275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955344" y="220189"/>
            <a:ext cx="8807116" cy="1160060"/>
          </a:xfrm>
          <a:prstGeom prst="wedgeRoundRectCallout">
            <a:avLst>
              <a:gd name="adj1" fmla="val 53353"/>
              <a:gd name="adj2" fmla="val 47647"/>
              <a:gd name="adj3" fmla="val 16667"/>
            </a:avLst>
          </a:prstGeom>
          <a:solidFill>
            <a:schemeClr val="bg1"/>
          </a:solidFill>
          <a:ln>
            <a:solidFill>
              <a:srgbClr val="4E6E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Low" rtl="1"/>
            <a:r>
              <a:rPr lang="ar-BH" sz="3600" b="1" dirty="0">
                <a:solidFill>
                  <a:schemeClr val="tx1"/>
                </a:solidFill>
              </a:rPr>
              <a:t>أضع علامة ( </a:t>
            </a:r>
            <a:r>
              <a:rPr lang="ar-BH" sz="3600" b="1" dirty="0">
                <a:solidFill>
                  <a:schemeClr val="tx1"/>
                </a:solidFill>
                <a:sym typeface="Wingdings" panose="05000000000000000000" pitchFamily="2" charset="2"/>
              </a:rPr>
              <a:t> ) أمام السلوك الصحيح، وعلامــة </a:t>
            </a:r>
            <a:r>
              <a:rPr lang="ar-BH" sz="3600" b="1" dirty="0">
                <a:solidFill>
                  <a:schemeClr val="tx1"/>
                </a:solidFill>
              </a:rPr>
              <a:t>( </a:t>
            </a:r>
            <a:r>
              <a:rPr lang="ar-BH" sz="3600" b="1" dirty="0">
                <a:solidFill>
                  <a:schemeClr val="tx1"/>
                </a:solidFill>
                <a:sym typeface="Wingdings" panose="05000000000000000000" pitchFamily="2" charset="2"/>
              </a:rPr>
              <a:t> ) أمام السلوك الخاطئ:</a:t>
            </a:r>
            <a:endParaRPr lang="en-US" sz="3600" b="1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/>
          <a:srcRect l="50732" t="34114" r="12225" b="15625"/>
          <a:stretch/>
        </p:blipFill>
        <p:spPr>
          <a:xfrm>
            <a:off x="6472931" y="4018792"/>
            <a:ext cx="2497448" cy="23812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7"/>
          <a:srcRect l="8419" t="21094" r="52050" b="10156"/>
          <a:stretch/>
        </p:blipFill>
        <p:spPr>
          <a:xfrm>
            <a:off x="3410797" y="4018792"/>
            <a:ext cx="2435369" cy="23812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8"/>
          <a:srcRect l="9132" t="24740" r="52318" b="9115"/>
          <a:stretch/>
        </p:blipFill>
        <p:spPr>
          <a:xfrm>
            <a:off x="305655" y="4018792"/>
            <a:ext cx="2435369" cy="23812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Oval 1"/>
          <p:cNvSpPr/>
          <p:nvPr/>
        </p:nvSpPr>
        <p:spPr>
          <a:xfrm>
            <a:off x="5345012" y="5887915"/>
            <a:ext cx="412955" cy="4055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229120" y="5890987"/>
            <a:ext cx="412955" cy="4055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8459338" y="5883613"/>
            <a:ext cx="412955" cy="4055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5010" y="1508895"/>
            <a:ext cx="2435369" cy="23812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4" name="Oval 13"/>
          <p:cNvSpPr/>
          <p:nvPr/>
        </p:nvSpPr>
        <p:spPr>
          <a:xfrm>
            <a:off x="8418393" y="3316780"/>
            <a:ext cx="412955" cy="4055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0"/>
          <a:srcRect l="57902" t="30729" r="17056" b="28907"/>
          <a:stretch/>
        </p:blipFill>
        <p:spPr>
          <a:xfrm>
            <a:off x="284530" y="1508895"/>
            <a:ext cx="2435369" cy="23812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6" name="Oval 15"/>
          <p:cNvSpPr/>
          <p:nvPr/>
        </p:nvSpPr>
        <p:spPr>
          <a:xfrm>
            <a:off x="2164107" y="3333513"/>
            <a:ext cx="412955" cy="4055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1"/>
          <a:srcRect l="12715" t="16927" r="59024" b="39063"/>
          <a:stretch/>
        </p:blipFill>
        <p:spPr>
          <a:xfrm>
            <a:off x="3322598" y="1508895"/>
            <a:ext cx="2435369" cy="23812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8" name="Oval 17"/>
          <p:cNvSpPr/>
          <p:nvPr/>
        </p:nvSpPr>
        <p:spPr>
          <a:xfrm>
            <a:off x="5219955" y="3346099"/>
            <a:ext cx="412955" cy="4055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718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50206" y="794454"/>
            <a:ext cx="2531752" cy="5629275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6535010" y="106007"/>
            <a:ext cx="2818862" cy="1160060"/>
          </a:xfrm>
          <a:prstGeom prst="wedgeRoundRectCallout">
            <a:avLst>
              <a:gd name="adj1" fmla="val 73622"/>
              <a:gd name="adj2" fmla="val 59142"/>
              <a:gd name="adj3" fmla="val 16667"/>
            </a:avLst>
          </a:prstGeom>
          <a:solidFill>
            <a:schemeClr val="bg1"/>
          </a:solidFill>
          <a:ln>
            <a:solidFill>
              <a:srgbClr val="4E6E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3600" b="1" dirty="0" smtClean="0">
                <a:solidFill>
                  <a:schemeClr val="tx1"/>
                </a:solidFill>
              </a:rPr>
              <a:t>أُقيّم ذاتي </a:t>
            </a:r>
            <a:endParaRPr lang="en-US" sz="3600" b="1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/>
          <a:srcRect l="50732" t="34114" r="12225" b="15625"/>
          <a:stretch/>
        </p:blipFill>
        <p:spPr>
          <a:xfrm>
            <a:off x="6472931" y="4018792"/>
            <a:ext cx="2497448" cy="23812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/>
          <a:srcRect l="8419" t="21094" r="52050" b="10156"/>
          <a:stretch/>
        </p:blipFill>
        <p:spPr>
          <a:xfrm>
            <a:off x="3322598" y="1508895"/>
            <a:ext cx="2435369" cy="23812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/>
          <a:srcRect l="9132" t="24740" r="52318" b="9115"/>
          <a:stretch/>
        </p:blipFill>
        <p:spPr>
          <a:xfrm>
            <a:off x="305655" y="4018792"/>
            <a:ext cx="2435369" cy="23812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Oval 1"/>
          <p:cNvSpPr/>
          <p:nvPr/>
        </p:nvSpPr>
        <p:spPr>
          <a:xfrm>
            <a:off x="5256813" y="3378018"/>
            <a:ext cx="412955" cy="4055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229120" y="5890987"/>
            <a:ext cx="412955" cy="4055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8459338" y="5883613"/>
            <a:ext cx="412955" cy="4055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5010" y="1508895"/>
            <a:ext cx="2435369" cy="23812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4" name="Oval 13"/>
          <p:cNvSpPr/>
          <p:nvPr/>
        </p:nvSpPr>
        <p:spPr>
          <a:xfrm>
            <a:off x="8418393" y="3316780"/>
            <a:ext cx="412955" cy="4055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9"/>
          <a:srcRect l="57902" t="30729" r="17056" b="28907"/>
          <a:stretch/>
        </p:blipFill>
        <p:spPr>
          <a:xfrm>
            <a:off x="284530" y="1508895"/>
            <a:ext cx="2435369" cy="23812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6" name="Oval 15"/>
          <p:cNvSpPr/>
          <p:nvPr/>
        </p:nvSpPr>
        <p:spPr>
          <a:xfrm>
            <a:off x="2164107" y="3333513"/>
            <a:ext cx="412955" cy="4055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0"/>
          <a:srcRect l="12715" t="16927" r="59024" b="39063"/>
          <a:stretch/>
        </p:blipFill>
        <p:spPr>
          <a:xfrm>
            <a:off x="3322598" y="4018792"/>
            <a:ext cx="2435369" cy="23812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8" name="Oval 17"/>
          <p:cNvSpPr/>
          <p:nvPr/>
        </p:nvSpPr>
        <p:spPr>
          <a:xfrm>
            <a:off x="5219955" y="5855996"/>
            <a:ext cx="412955" cy="4055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8322059" y="3242364"/>
            <a:ext cx="571500" cy="66557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5140682" y="5787736"/>
            <a:ext cx="571500" cy="66557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084834" y="3276303"/>
            <a:ext cx="571500" cy="66557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8380065" y="5734463"/>
            <a:ext cx="571500" cy="66557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sym typeface="Wingdings" panose="05000000000000000000" pitchFamily="2" charset="2"/>
              </a:rPr>
              <a:t>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5177540" y="3251202"/>
            <a:ext cx="571500" cy="66557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sym typeface="Wingdings" panose="05000000000000000000" pitchFamily="2" charset="2"/>
              </a:rPr>
              <a:t>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2145507" y="5750739"/>
            <a:ext cx="571500" cy="66557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sym typeface="Wingdings" panose="05000000000000000000" pitchFamily="2" charset="2"/>
              </a:rPr>
              <a:t></a:t>
            </a: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17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79" end="1416.4852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635832" y="415991"/>
            <a:ext cx="609600" cy="609600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9646088" y="48554"/>
            <a:ext cx="2117558" cy="801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0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98485" numSld="999"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8" grpId="0" animBg="1"/>
      <p:bldP spid="9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17779" t="24231" r="17934" b="9785"/>
          <a:stretch/>
        </p:blipFill>
        <p:spPr>
          <a:xfrm>
            <a:off x="1" y="1858779"/>
            <a:ext cx="12192000" cy="4512041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6" end="1331.19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0585" y="1170641"/>
            <a:ext cx="609600" cy="609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/>
          <a:srcRect l="4612" t="33333" r="5783" b="33333"/>
          <a:stretch/>
        </p:blipFill>
        <p:spPr>
          <a:xfrm>
            <a:off x="1409700" y="361950"/>
            <a:ext cx="9372600" cy="16173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389756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19162" t="21977" r="19085" b="8760"/>
          <a:stretch/>
        </p:blipFill>
        <p:spPr>
          <a:xfrm>
            <a:off x="0" y="0"/>
            <a:ext cx="12192000" cy="641579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76" end="2712.0861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37370" y="1043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197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2905" y="1542197"/>
            <a:ext cx="4989095" cy="5315803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555966" y="1118877"/>
            <a:ext cx="7956643" cy="2259899"/>
          </a:xfrm>
          <a:prstGeom prst="wedgeRoundRectCallout">
            <a:avLst>
              <a:gd name="adj1" fmla="val 61365"/>
              <a:gd name="adj2" fmla="val 37202"/>
              <a:gd name="adj3" fmla="val 16667"/>
            </a:avLst>
          </a:prstGeom>
          <a:solidFill>
            <a:schemeClr val="bg1"/>
          </a:solidFill>
          <a:ln>
            <a:solidFill>
              <a:srgbClr val="4E6E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Low" rtl="1"/>
            <a:endParaRPr lang="ar-BH" sz="2800" b="1" dirty="0" smtClean="0">
              <a:solidFill>
                <a:schemeClr val="tx1"/>
              </a:solidFill>
            </a:endParaRPr>
          </a:p>
          <a:p>
            <a:pPr algn="justLow" rtl="1"/>
            <a:r>
              <a:rPr lang="ar-BH" sz="2800" b="1" dirty="0" smtClean="0">
                <a:solidFill>
                  <a:schemeClr val="tx1"/>
                </a:solidFill>
              </a:rPr>
              <a:t>السلام </a:t>
            </a:r>
            <a:r>
              <a:rPr lang="ar-BH" sz="2800" b="1" dirty="0">
                <a:solidFill>
                  <a:schemeClr val="tx1"/>
                </a:solidFill>
              </a:rPr>
              <a:t>عليكم .. مرحبًا </a:t>
            </a:r>
            <a:r>
              <a:rPr lang="ar-BH" sz="2800" b="1" dirty="0" smtClean="0">
                <a:solidFill>
                  <a:schemeClr val="tx1"/>
                </a:solidFill>
              </a:rPr>
              <a:t>بكم </a:t>
            </a:r>
            <a:r>
              <a:rPr lang="ar-BH" sz="2800" b="1" dirty="0">
                <a:solidFill>
                  <a:schemeClr val="tx1"/>
                </a:solidFill>
              </a:rPr>
              <a:t>.. سوف نتعلم </a:t>
            </a:r>
            <a:r>
              <a:rPr lang="ar-BH" sz="2800" b="1" dirty="0" smtClean="0">
                <a:solidFill>
                  <a:schemeClr val="tx1"/>
                </a:solidFill>
              </a:rPr>
              <a:t>اليوم </a:t>
            </a:r>
            <a:r>
              <a:rPr lang="ar-BH" sz="2800" b="1" dirty="0">
                <a:solidFill>
                  <a:schemeClr val="tx1"/>
                </a:solidFill>
              </a:rPr>
              <a:t>درسًا </a:t>
            </a:r>
            <a:r>
              <a:rPr lang="ar-BH" sz="2800" b="1" dirty="0" smtClean="0">
                <a:solidFill>
                  <a:schemeClr val="tx1"/>
                </a:solidFill>
              </a:rPr>
              <a:t>من </a:t>
            </a:r>
            <a:r>
              <a:rPr lang="ar-BH" sz="2800" b="1" dirty="0">
                <a:solidFill>
                  <a:schemeClr val="tx1"/>
                </a:solidFill>
              </a:rPr>
              <a:t>دروس </a:t>
            </a:r>
            <a:r>
              <a:rPr lang="ar-BH" sz="2800" b="1" dirty="0" smtClean="0">
                <a:solidFill>
                  <a:schemeClr val="tx1"/>
                </a:solidFill>
              </a:rPr>
              <a:t>التربية للمواطنة </a:t>
            </a:r>
            <a:r>
              <a:rPr lang="ar-BH" sz="2800" b="1" dirty="0">
                <a:solidFill>
                  <a:schemeClr val="tx1"/>
                </a:solidFill>
              </a:rPr>
              <a:t>وهو " </a:t>
            </a:r>
            <a:r>
              <a:rPr lang="ar-BH" sz="2800" b="1" dirty="0" smtClean="0">
                <a:solidFill>
                  <a:schemeClr val="tx1"/>
                </a:solidFill>
              </a:rPr>
              <a:t>المرافقُ العامةُ في بلادي"، نتعرفُ </a:t>
            </a:r>
            <a:r>
              <a:rPr lang="ar-BH" sz="2800" b="1" dirty="0">
                <a:solidFill>
                  <a:schemeClr val="tx1"/>
                </a:solidFill>
              </a:rPr>
              <a:t>من </a:t>
            </a:r>
            <a:r>
              <a:rPr lang="ar-BH" sz="2800" b="1" dirty="0" smtClean="0">
                <a:solidFill>
                  <a:schemeClr val="tx1"/>
                </a:solidFill>
              </a:rPr>
              <a:t>خلالهِ </a:t>
            </a:r>
            <a:r>
              <a:rPr lang="ar-BH" sz="2800" b="1" dirty="0">
                <a:solidFill>
                  <a:schemeClr val="tx1"/>
                </a:solidFill>
              </a:rPr>
              <a:t>على </a:t>
            </a:r>
            <a:r>
              <a:rPr lang="ar-BH" sz="2800" b="1" dirty="0" smtClean="0">
                <a:solidFill>
                  <a:schemeClr val="tx1"/>
                </a:solidFill>
              </a:rPr>
              <a:t>المرافقِ العامةِ </a:t>
            </a:r>
            <a:r>
              <a:rPr lang="ar-BH" sz="2800" b="1" dirty="0">
                <a:solidFill>
                  <a:schemeClr val="tx1"/>
                </a:solidFill>
              </a:rPr>
              <a:t>ودورنا </a:t>
            </a:r>
            <a:r>
              <a:rPr lang="ar-BH" sz="2800" b="1" dirty="0" smtClean="0">
                <a:solidFill>
                  <a:schemeClr val="tx1"/>
                </a:solidFill>
              </a:rPr>
              <a:t>في الحفاظِ </a:t>
            </a:r>
            <a:r>
              <a:rPr lang="ar-BH" sz="2800" b="1" dirty="0">
                <a:solidFill>
                  <a:schemeClr val="tx1"/>
                </a:solidFill>
              </a:rPr>
              <a:t>على </a:t>
            </a:r>
            <a:r>
              <a:rPr lang="ar-BH" sz="2800" b="1" dirty="0" smtClean="0">
                <a:solidFill>
                  <a:schemeClr val="tx1"/>
                </a:solidFill>
              </a:rPr>
              <a:t>هذهِ </a:t>
            </a:r>
            <a:r>
              <a:rPr lang="ar-BH" sz="2800" b="1" dirty="0">
                <a:solidFill>
                  <a:schemeClr val="tx1"/>
                </a:solidFill>
              </a:rPr>
              <a:t>المرافق.</a:t>
            </a:r>
          </a:p>
          <a:p>
            <a:pPr algn="justLow" rtl="1"/>
            <a:endParaRPr lang="en-US" sz="2800" dirty="0"/>
          </a:p>
        </p:txBody>
      </p:sp>
      <p:pic>
        <p:nvPicPr>
          <p:cNvPr id="1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29487" y="30739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107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19854" t="22797" r="18393" b="7941"/>
          <a:stretch/>
        </p:blipFill>
        <p:spPr>
          <a:xfrm>
            <a:off x="104931" y="1"/>
            <a:ext cx="12087069" cy="641579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857" end="816.9909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82520" y="521230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472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16167" t="25461" r="13209" b="6096"/>
          <a:stretch/>
        </p:blipFill>
        <p:spPr>
          <a:xfrm>
            <a:off x="524656" y="299803"/>
            <a:ext cx="11332563" cy="619093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55" end="1192.723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391702" y="459815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30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 Same Side Corner Rectangle 11"/>
          <p:cNvSpPr/>
          <p:nvPr/>
        </p:nvSpPr>
        <p:spPr>
          <a:xfrm>
            <a:off x="6996992" y="3332746"/>
            <a:ext cx="4283241" cy="898358"/>
          </a:xfrm>
          <a:prstGeom prst="round2Same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BH" sz="1100" b="1" dirty="0">
              <a:solidFill>
                <a:schemeClr val="tx1"/>
              </a:solidFill>
            </a:endParaRPr>
          </a:p>
          <a:p>
            <a:pPr algn="ctr" rtl="1"/>
            <a:r>
              <a:rPr lang="ar-BH" sz="3600" b="1" dirty="0" smtClean="0">
                <a:solidFill>
                  <a:schemeClr val="tx1"/>
                </a:solidFill>
              </a:rPr>
              <a:t>    متحف البحرين الوطني</a:t>
            </a:r>
            <a:endParaRPr lang="en-US" sz="3600" b="1" dirty="0">
              <a:solidFill>
                <a:schemeClr val="tx1"/>
              </a:solidFill>
            </a:endParaRPr>
          </a:p>
          <a:p>
            <a:pPr algn="ctr"/>
            <a:endParaRPr lang="en-US" dirty="0"/>
          </a:p>
        </p:txBody>
      </p:sp>
      <p:sp>
        <p:nvSpPr>
          <p:cNvPr id="13" name="Round Same Side Corner Rectangle 12"/>
          <p:cNvSpPr/>
          <p:nvPr/>
        </p:nvSpPr>
        <p:spPr>
          <a:xfrm>
            <a:off x="6946232" y="4875795"/>
            <a:ext cx="4283241" cy="898358"/>
          </a:xfrm>
          <a:prstGeom prst="round2Same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BH" sz="1400" b="1" dirty="0" smtClean="0">
              <a:solidFill>
                <a:schemeClr val="tx1"/>
              </a:solidFill>
            </a:endParaRPr>
          </a:p>
          <a:p>
            <a:pPr algn="ctr"/>
            <a:r>
              <a:rPr lang="ar-BH" sz="4000" b="1" dirty="0" smtClean="0">
                <a:solidFill>
                  <a:schemeClr val="tx1"/>
                </a:solidFill>
              </a:rPr>
              <a:t>  بيت </a:t>
            </a:r>
            <a:r>
              <a:rPr lang="ar-BH" sz="4000" b="1" dirty="0">
                <a:solidFill>
                  <a:schemeClr val="tx1"/>
                </a:solidFill>
              </a:rPr>
              <a:t>القرآن</a:t>
            </a:r>
            <a:endParaRPr lang="en-US" sz="4000" b="1" dirty="0">
              <a:solidFill>
                <a:schemeClr val="tx1"/>
              </a:solidFill>
            </a:endParaRPr>
          </a:p>
          <a:p>
            <a:pPr algn="ctr"/>
            <a:endParaRPr lang="en-US" dirty="0"/>
          </a:p>
        </p:txBody>
      </p:sp>
      <p:sp>
        <p:nvSpPr>
          <p:cNvPr id="11" name="Round Same Side Corner Rectangle 10"/>
          <p:cNvSpPr/>
          <p:nvPr/>
        </p:nvSpPr>
        <p:spPr>
          <a:xfrm>
            <a:off x="6946232" y="1732547"/>
            <a:ext cx="4283241" cy="898358"/>
          </a:xfrm>
          <a:prstGeom prst="round2Same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000" b="1" dirty="0" smtClean="0">
                <a:solidFill>
                  <a:schemeClr val="tx1"/>
                </a:solidFill>
              </a:rPr>
              <a:t>   جامع أحمد الفاتح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4" name="Rounded Rectangular Callout 3"/>
          <p:cNvSpPr/>
          <p:nvPr/>
        </p:nvSpPr>
        <p:spPr>
          <a:xfrm>
            <a:off x="969819" y="347930"/>
            <a:ext cx="10724878" cy="1063776"/>
          </a:xfrm>
          <a:prstGeom prst="wedgeRoundRectCallout">
            <a:avLst>
              <a:gd name="adj1" fmla="val -38971"/>
              <a:gd name="adj2" fmla="val 96121"/>
              <a:gd name="adj3" fmla="val 16667"/>
            </a:avLst>
          </a:prstGeom>
          <a:solidFill>
            <a:schemeClr val="bg1"/>
          </a:solidFill>
          <a:ln>
            <a:solidFill>
              <a:srgbClr val="4E6E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4400" b="1" dirty="0" smtClean="0">
                <a:solidFill>
                  <a:schemeClr val="tx1"/>
                </a:solidFill>
              </a:rPr>
              <a:t>أين ذهب طلاب الصف الثاني؟</a:t>
            </a:r>
            <a:endParaRPr lang="en-US" sz="4400" b="1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10764253" y="1732547"/>
            <a:ext cx="930443" cy="898358"/>
          </a:xfrm>
          <a:prstGeom prst="ellipse">
            <a:avLst/>
          </a:prstGeom>
          <a:gradFill flip="none" rotWithShape="1">
            <a:gsLst>
              <a:gs pos="0">
                <a:srgbClr val="FFCCFF">
                  <a:shade val="30000"/>
                  <a:satMod val="115000"/>
                </a:srgbClr>
              </a:gs>
              <a:gs pos="50000">
                <a:srgbClr val="FFCCFF">
                  <a:shade val="67500"/>
                  <a:satMod val="115000"/>
                </a:srgbClr>
              </a:gs>
              <a:gs pos="100000">
                <a:srgbClr val="FFCCFF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0764253" y="3332746"/>
            <a:ext cx="930443" cy="898358"/>
          </a:xfrm>
          <a:prstGeom prst="ellipse">
            <a:avLst/>
          </a:prstGeom>
          <a:gradFill flip="none" rotWithShape="1">
            <a:gsLst>
              <a:gs pos="0">
                <a:srgbClr val="FFCCFF">
                  <a:shade val="30000"/>
                  <a:satMod val="115000"/>
                </a:srgbClr>
              </a:gs>
              <a:gs pos="50000">
                <a:srgbClr val="FFCCFF">
                  <a:shade val="67500"/>
                  <a:satMod val="115000"/>
                </a:srgbClr>
              </a:gs>
              <a:gs pos="100000">
                <a:srgbClr val="FFCCFF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0764253" y="4875795"/>
            <a:ext cx="930443" cy="898358"/>
          </a:xfrm>
          <a:prstGeom prst="ellipse">
            <a:avLst/>
          </a:prstGeom>
          <a:gradFill flip="none" rotWithShape="1">
            <a:gsLst>
              <a:gs pos="0">
                <a:srgbClr val="FFCCFF">
                  <a:shade val="30000"/>
                  <a:satMod val="115000"/>
                </a:srgbClr>
              </a:gs>
              <a:gs pos="50000">
                <a:srgbClr val="FFCCFF">
                  <a:shade val="67500"/>
                  <a:satMod val="115000"/>
                </a:srgbClr>
              </a:gs>
              <a:gs pos="100000">
                <a:srgbClr val="FFCCFF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929" y="4688501"/>
            <a:ext cx="1604963" cy="1604963"/>
          </a:xfrm>
          <a:prstGeom prst="ellipse">
            <a:avLst/>
          </a:prstGeom>
          <a:ln>
            <a:noFill/>
          </a:ln>
          <a:effectLst>
            <a:softEdge rad="12700"/>
          </a:effec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458" y="1390148"/>
            <a:ext cx="1621256" cy="1621256"/>
          </a:xfrm>
          <a:prstGeom prst="ellipse">
            <a:avLst/>
          </a:prstGeom>
          <a:ln>
            <a:noFill/>
          </a:ln>
          <a:effectLst>
            <a:softEdge rad="12700"/>
          </a:effec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403" y="2970072"/>
            <a:ext cx="1686311" cy="1759762"/>
          </a:xfrm>
          <a:prstGeom prst="ellipse">
            <a:avLst/>
          </a:prstGeom>
          <a:ln>
            <a:noFill/>
          </a:ln>
          <a:effectLst>
            <a:softEdge rad="63500"/>
          </a:effectLst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7"/>
          <a:srcRect l="20195" t="25461" r="57810" b="6096"/>
          <a:stretch/>
        </p:blipFill>
        <p:spPr>
          <a:xfrm flipH="1">
            <a:off x="273363" y="1732547"/>
            <a:ext cx="2798618" cy="480603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51" end="1398.9229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672672" y="57501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239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3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3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100000" numSld="999" showWhenStopped="0">
                <p:cTn id="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2" grpId="0" animBg="1"/>
      <p:bldP spid="13" grpId="0" animBg="1"/>
      <p:bldP spid="11" grpId="0" animBg="1"/>
      <p:bldP spid="4" grpId="0" animBg="1"/>
      <p:bldP spid="5" grpId="0" animBg="1"/>
      <p:bldP spid="9" grpId="0" animBg="1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/>
          <a:srcRect l="20195" t="25461" r="57810" b="6096"/>
          <a:stretch/>
        </p:blipFill>
        <p:spPr>
          <a:xfrm flipH="1">
            <a:off x="272960" y="1728908"/>
            <a:ext cx="2798618" cy="480603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2" name="Round Same Side Corner Rectangle 11"/>
          <p:cNvSpPr/>
          <p:nvPr/>
        </p:nvSpPr>
        <p:spPr>
          <a:xfrm>
            <a:off x="5045242" y="4875795"/>
            <a:ext cx="6176210" cy="898358"/>
          </a:xfrm>
          <a:prstGeom prst="round2Same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BH" sz="1100" b="1" dirty="0">
              <a:solidFill>
                <a:schemeClr val="tx1"/>
              </a:solidFill>
            </a:endParaRPr>
          </a:p>
          <a:p>
            <a:pPr algn="ctr" rtl="1"/>
            <a:r>
              <a:rPr lang="ar-BH" sz="4000" b="1" dirty="0" smtClean="0">
                <a:solidFill>
                  <a:schemeClr val="tx1"/>
                </a:solidFill>
              </a:rPr>
              <a:t>الكتابة على مقاعد الحافلة</a:t>
            </a:r>
            <a:endParaRPr lang="en-US" sz="4000" dirty="0"/>
          </a:p>
        </p:txBody>
      </p:sp>
      <p:sp>
        <p:nvSpPr>
          <p:cNvPr id="13" name="Round Same Side Corner Rectangle 12"/>
          <p:cNvSpPr/>
          <p:nvPr/>
        </p:nvSpPr>
        <p:spPr>
          <a:xfrm>
            <a:off x="5045243" y="3332746"/>
            <a:ext cx="6176210" cy="898358"/>
          </a:xfrm>
          <a:prstGeom prst="round2Same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BH" sz="1400" b="1" dirty="0" smtClean="0">
              <a:solidFill>
                <a:schemeClr val="tx1"/>
              </a:solidFill>
            </a:endParaRPr>
          </a:p>
          <a:p>
            <a:pPr algn="ctr"/>
            <a:r>
              <a:rPr lang="ar-BH" sz="4000" b="1" dirty="0" smtClean="0">
                <a:solidFill>
                  <a:schemeClr val="tx1"/>
                </a:solidFill>
              </a:rPr>
              <a:t>إخراج رؤوسهم من النوافذ</a:t>
            </a:r>
            <a:endParaRPr lang="en-US" dirty="0"/>
          </a:p>
        </p:txBody>
      </p:sp>
      <p:sp>
        <p:nvSpPr>
          <p:cNvPr id="11" name="Round Same Side Corner Rectangle 10"/>
          <p:cNvSpPr/>
          <p:nvPr/>
        </p:nvSpPr>
        <p:spPr>
          <a:xfrm>
            <a:off x="5053264" y="1732547"/>
            <a:ext cx="6176210" cy="898358"/>
          </a:xfrm>
          <a:prstGeom prst="round2Same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000" b="1" dirty="0" smtClean="0">
                <a:solidFill>
                  <a:schemeClr val="tx1"/>
                </a:solidFill>
              </a:rPr>
              <a:t>رمي النفايات في الحافلة 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4" name="Rounded Rectangular Callout 3"/>
          <p:cNvSpPr/>
          <p:nvPr/>
        </p:nvSpPr>
        <p:spPr>
          <a:xfrm>
            <a:off x="969819" y="347930"/>
            <a:ext cx="10724878" cy="1063776"/>
          </a:xfrm>
          <a:prstGeom prst="wedgeRoundRectCallout">
            <a:avLst>
              <a:gd name="adj1" fmla="val -38971"/>
              <a:gd name="adj2" fmla="val 96121"/>
              <a:gd name="adj3" fmla="val 16667"/>
            </a:avLst>
          </a:prstGeom>
          <a:solidFill>
            <a:schemeClr val="bg1"/>
          </a:solidFill>
          <a:ln>
            <a:solidFill>
              <a:srgbClr val="4E6E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4400" b="1" dirty="0" smtClean="0">
                <a:solidFill>
                  <a:schemeClr val="tx1"/>
                </a:solidFill>
              </a:rPr>
              <a:t>ما السلوك الذي فوجئ به خالد من أصدقائه؟</a:t>
            </a:r>
            <a:endParaRPr lang="en-US" sz="4400" b="1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10764253" y="1732547"/>
            <a:ext cx="930443" cy="898358"/>
          </a:xfrm>
          <a:prstGeom prst="ellipse">
            <a:avLst/>
          </a:prstGeom>
          <a:gradFill flip="none" rotWithShape="1">
            <a:gsLst>
              <a:gs pos="0">
                <a:srgbClr val="FFCCFF">
                  <a:shade val="30000"/>
                  <a:satMod val="115000"/>
                </a:srgbClr>
              </a:gs>
              <a:gs pos="50000">
                <a:srgbClr val="FFCCFF">
                  <a:shade val="67500"/>
                  <a:satMod val="115000"/>
                </a:srgbClr>
              </a:gs>
              <a:gs pos="100000">
                <a:srgbClr val="FFCCFF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0764253" y="3332746"/>
            <a:ext cx="930443" cy="898358"/>
          </a:xfrm>
          <a:prstGeom prst="ellipse">
            <a:avLst/>
          </a:prstGeom>
          <a:gradFill flip="none" rotWithShape="1">
            <a:gsLst>
              <a:gs pos="0">
                <a:srgbClr val="FFCCFF">
                  <a:shade val="30000"/>
                  <a:satMod val="115000"/>
                </a:srgbClr>
              </a:gs>
              <a:gs pos="50000">
                <a:srgbClr val="FFCCFF">
                  <a:shade val="67500"/>
                  <a:satMod val="115000"/>
                </a:srgbClr>
              </a:gs>
              <a:gs pos="100000">
                <a:srgbClr val="FFCCFF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0764253" y="4875795"/>
            <a:ext cx="930443" cy="898358"/>
          </a:xfrm>
          <a:prstGeom prst="ellipse">
            <a:avLst/>
          </a:prstGeom>
          <a:gradFill flip="none" rotWithShape="1">
            <a:gsLst>
              <a:gs pos="0">
                <a:srgbClr val="FFCCFF">
                  <a:shade val="30000"/>
                  <a:satMod val="115000"/>
                </a:srgbClr>
              </a:gs>
              <a:gs pos="50000">
                <a:srgbClr val="FFCCFF">
                  <a:shade val="67500"/>
                  <a:satMod val="115000"/>
                </a:srgbClr>
              </a:gs>
              <a:gs pos="100000">
                <a:srgbClr val="FFCCFF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705" y="3065996"/>
            <a:ext cx="1604963" cy="1604963"/>
          </a:xfrm>
          <a:prstGeom prst="ellipse">
            <a:avLst/>
          </a:prstGeom>
          <a:ln>
            <a:noFill/>
          </a:ln>
          <a:effectLst>
            <a:softEdge rad="12700"/>
          </a:effec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4207" y="1390148"/>
            <a:ext cx="1621256" cy="1621256"/>
          </a:xfrm>
          <a:prstGeom prst="ellipse">
            <a:avLst/>
          </a:prstGeom>
          <a:ln>
            <a:noFill/>
          </a:ln>
          <a:effectLst>
            <a:softEdge rad="12700"/>
          </a:effec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1678" y="4611102"/>
            <a:ext cx="1686311" cy="1759762"/>
          </a:xfrm>
          <a:prstGeom prst="ellipse">
            <a:avLst/>
          </a:prstGeom>
          <a:ln>
            <a:noFill/>
          </a:ln>
          <a:effectLst>
            <a:softEdge rad="63500"/>
          </a:effectLst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63" end="997.3401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19451" y="7229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739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3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3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100000" numSld="999" showWhenStopped="0">
                <p:cTn id="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2" grpId="0" animBg="1"/>
      <p:bldP spid="13" grpId="0" animBg="1"/>
      <p:bldP spid="11" grpId="0" animBg="1"/>
      <p:bldP spid="4" grpId="0" animBg="1"/>
      <p:bldP spid="5" grpId="0" animBg="1"/>
      <p:bldP spid="9" grpId="0" animBg="1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4"/>
          <a:srcRect l="20195" t="25461" r="57810" b="6096"/>
          <a:stretch/>
        </p:blipFill>
        <p:spPr>
          <a:xfrm flipH="1">
            <a:off x="272960" y="1728908"/>
            <a:ext cx="2798618" cy="480603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2" name="Round Same Side Corner Rectangle 11"/>
          <p:cNvSpPr/>
          <p:nvPr/>
        </p:nvSpPr>
        <p:spPr>
          <a:xfrm>
            <a:off x="5764500" y="4507304"/>
            <a:ext cx="4283241" cy="898358"/>
          </a:xfrm>
          <a:prstGeom prst="round2Same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BH" sz="1100" b="1" dirty="0">
              <a:solidFill>
                <a:schemeClr val="tx1"/>
              </a:solidFill>
            </a:endParaRPr>
          </a:p>
          <a:p>
            <a:pPr algn="ctr" rtl="1"/>
            <a:r>
              <a:rPr lang="ar-BH" sz="4000" b="1" dirty="0" smtClean="0">
                <a:solidFill>
                  <a:schemeClr val="tx1"/>
                </a:solidFill>
              </a:rPr>
              <a:t>سلوك خاطئ</a:t>
            </a:r>
            <a:endParaRPr lang="en-US" sz="2000" dirty="0"/>
          </a:p>
        </p:txBody>
      </p:sp>
      <p:sp>
        <p:nvSpPr>
          <p:cNvPr id="11" name="Round Same Side Corner Rectangle 10"/>
          <p:cNvSpPr/>
          <p:nvPr/>
        </p:nvSpPr>
        <p:spPr>
          <a:xfrm>
            <a:off x="5772522" y="2333050"/>
            <a:ext cx="4283241" cy="898358"/>
          </a:xfrm>
          <a:prstGeom prst="round2Same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000" b="1" dirty="0" smtClean="0">
                <a:solidFill>
                  <a:schemeClr val="tx1"/>
                </a:solidFill>
              </a:rPr>
              <a:t>   </a:t>
            </a:r>
          </a:p>
          <a:p>
            <a:pPr algn="ctr"/>
            <a:r>
              <a:rPr lang="ar-BH" sz="4000" b="1" dirty="0" smtClean="0">
                <a:solidFill>
                  <a:schemeClr val="tx1"/>
                </a:solidFill>
              </a:rPr>
              <a:t>سلوك </a:t>
            </a:r>
            <a:r>
              <a:rPr lang="ar-BH" sz="4000" b="1" dirty="0">
                <a:solidFill>
                  <a:schemeClr val="tx1"/>
                </a:solidFill>
              </a:rPr>
              <a:t>صحيح</a:t>
            </a:r>
            <a:endParaRPr lang="en-US" sz="4000" dirty="0"/>
          </a:p>
          <a:p>
            <a:pPr algn="ctr"/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4" name="Rounded Rectangular Callout 3"/>
          <p:cNvSpPr/>
          <p:nvPr/>
        </p:nvSpPr>
        <p:spPr>
          <a:xfrm>
            <a:off x="969819" y="347930"/>
            <a:ext cx="10724878" cy="1063776"/>
          </a:xfrm>
          <a:prstGeom prst="wedgeRoundRectCallout">
            <a:avLst>
              <a:gd name="adj1" fmla="val -38971"/>
              <a:gd name="adj2" fmla="val 96121"/>
              <a:gd name="adj3" fmla="val 16667"/>
            </a:avLst>
          </a:prstGeom>
          <a:solidFill>
            <a:schemeClr val="bg1"/>
          </a:solidFill>
          <a:ln>
            <a:solidFill>
              <a:srgbClr val="4E6E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4400" b="1" dirty="0" smtClean="0">
                <a:solidFill>
                  <a:schemeClr val="tx1"/>
                </a:solidFill>
              </a:rPr>
              <a:t>ما رأيك في سلوك الطلبة بالكتابة على مقاعد الحافلة؟</a:t>
            </a:r>
            <a:endParaRPr lang="en-US" sz="4400" b="1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9590543" y="2333050"/>
            <a:ext cx="930443" cy="898358"/>
          </a:xfrm>
          <a:prstGeom prst="ellipse">
            <a:avLst/>
          </a:prstGeom>
          <a:gradFill flip="none" rotWithShape="1">
            <a:gsLst>
              <a:gs pos="0">
                <a:srgbClr val="FFCCFF">
                  <a:shade val="30000"/>
                  <a:satMod val="115000"/>
                </a:srgbClr>
              </a:gs>
              <a:gs pos="50000">
                <a:srgbClr val="FFCCFF">
                  <a:shade val="67500"/>
                  <a:satMod val="115000"/>
                </a:srgbClr>
              </a:gs>
              <a:gs pos="100000">
                <a:srgbClr val="FFCCFF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9590543" y="4507304"/>
            <a:ext cx="930443" cy="898358"/>
          </a:xfrm>
          <a:prstGeom prst="ellipse">
            <a:avLst/>
          </a:prstGeom>
          <a:gradFill flip="none" rotWithShape="1">
            <a:gsLst>
              <a:gs pos="0">
                <a:srgbClr val="FFCCFF">
                  <a:shade val="30000"/>
                  <a:satMod val="115000"/>
                </a:srgbClr>
              </a:gs>
              <a:gs pos="50000">
                <a:srgbClr val="FFCCFF">
                  <a:shade val="67500"/>
                  <a:satMod val="115000"/>
                </a:srgbClr>
              </a:gs>
              <a:gs pos="100000">
                <a:srgbClr val="FFCCFF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0748" y="1990651"/>
            <a:ext cx="1621256" cy="1621256"/>
          </a:xfrm>
          <a:prstGeom prst="ellipse">
            <a:avLst/>
          </a:prstGeom>
          <a:ln>
            <a:noFill/>
          </a:ln>
          <a:effectLst>
            <a:softEdge rad="12700"/>
          </a:effec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8219" y="4242611"/>
            <a:ext cx="1686311" cy="1759762"/>
          </a:xfrm>
          <a:prstGeom prst="ellipse">
            <a:avLst/>
          </a:prstGeom>
          <a:ln>
            <a:noFill/>
          </a:ln>
          <a:effectLst>
            <a:softEdge rad="63500"/>
          </a:effec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9819" y="57501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500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3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100000" numSld="999" showWhenStopped="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2" grpId="0" animBg="1"/>
      <p:bldP spid="11" grpId="0" animBg="1"/>
      <p:bldP spid="4" grpId="0" animBg="1"/>
      <p:bldP spid="5" grpId="0" animBg="1"/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91" y="806867"/>
            <a:ext cx="4295775" cy="5629275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2566737" y="516727"/>
            <a:ext cx="9240252" cy="1969799"/>
          </a:xfrm>
          <a:prstGeom prst="wedgeRoundRectCallout">
            <a:avLst>
              <a:gd name="adj1" fmla="val -52912"/>
              <a:gd name="adj2" fmla="val 22043"/>
              <a:gd name="adj3" fmla="val 16667"/>
            </a:avLst>
          </a:prstGeom>
          <a:solidFill>
            <a:schemeClr val="bg1"/>
          </a:solidFill>
          <a:ln>
            <a:solidFill>
              <a:srgbClr val="4E6E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3600" b="1" dirty="0" smtClean="0">
                <a:solidFill>
                  <a:schemeClr val="tx1"/>
                </a:solidFill>
              </a:rPr>
              <a:t>لو كنت مكان خالد، فما القرار الذي سوف تتخذه؟</a:t>
            </a:r>
          </a:p>
          <a:p>
            <a:pPr algn="ctr" rtl="1"/>
            <a:r>
              <a:rPr lang="ar-BH" sz="3600" b="1" dirty="0" smtClean="0">
                <a:solidFill>
                  <a:schemeClr val="tx1"/>
                </a:solidFill>
              </a:rPr>
              <a:t>هل ستخبر المعلمات عما يفعله أصدقاؤك؟ اذكر السبب</a:t>
            </a:r>
            <a:r>
              <a:rPr lang="ar-BH" sz="4000" b="1" dirty="0" smtClean="0">
                <a:solidFill>
                  <a:schemeClr val="tx1"/>
                </a:solidFill>
              </a:rPr>
              <a:t>. 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3769895" y="3885570"/>
            <a:ext cx="7876675" cy="1777293"/>
          </a:xfrm>
          <a:prstGeom prst="wedgeRoundRectCallout">
            <a:avLst>
              <a:gd name="adj1" fmla="val -61245"/>
              <a:gd name="adj2" fmla="val 31001"/>
              <a:gd name="adj3" fmla="val 16667"/>
            </a:avLst>
          </a:prstGeom>
          <a:solidFill>
            <a:schemeClr val="bg1"/>
          </a:solidFill>
          <a:ln>
            <a:solidFill>
              <a:srgbClr val="4E6E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4000" b="1" dirty="0" smtClean="0">
                <a:solidFill>
                  <a:schemeClr val="tx1"/>
                </a:solidFill>
              </a:rPr>
              <a:t>نعم ، سأخبر المعلمات؛ لأنني لا أوافق على إتلاف ممتلكات بلادي.</a:t>
            </a:r>
            <a:endParaRPr lang="en-US" sz="4000" b="1" dirty="0">
              <a:solidFill>
                <a:schemeClr val="tx1"/>
              </a:solidFill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783.0544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08632" y="4888831"/>
            <a:ext cx="609600" cy="6096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695" end="672.17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36970" y="80686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643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100000" numSld="999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8" grpId="0" animBg="1"/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91" y="806867"/>
            <a:ext cx="4295775" cy="5629275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3818021" y="516727"/>
            <a:ext cx="7876675" cy="2306683"/>
          </a:xfrm>
          <a:prstGeom prst="wedgeRoundRectCallout">
            <a:avLst>
              <a:gd name="adj1" fmla="val -61245"/>
              <a:gd name="adj2" fmla="val 31001"/>
              <a:gd name="adj3" fmla="val 16667"/>
            </a:avLst>
          </a:prstGeom>
          <a:solidFill>
            <a:schemeClr val="bg1"/>
          </a:solidFill>
          <a:ln>
            <a:solidFill>
              <a:srgbClr val="4E6E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4000" b="1" dirty="0" smtClean="0">
                <a:solidFill>
                  <a:schemeClr val="tx1"/>
                </a:solidFill>
              </a:rPr>
              <a:t>المحافظة على المرافق العامة واجب وطني</a:t>
            </a:r>
            <a:endParaRPr lang="en-US" sz="4000" b="1" dirty="0">
              <a:solidFill>
                <a:schemeClr val="tx1"/>
              </a:solidFill>
            </a:endParaRPr>
          </a:p>
        </p:txBody>
      </p:sp>
      <p:pic>
        <p:nvPicPr>
          <p:cNvPr id="9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61" end="646.6009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21066" y="207475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142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ular Callout 6"/>
          <p:cNvSpPr/>
          <p:nvPr/>
        </p:nvSpPr>
        <p:spPr>
          <a:xfrm>
            <a:off x="4479934" y="426762"/>
            <a:ext cx="5022381" cy="914399"/>
          </a:xfrm>
          <a:prstGeom prst="wedgeRoundRectCallout">
            <a:avLst>
              <a:gd name="adj1" fmla="val 61954"/>
              <a:gd name="adj2" fmla="val 55821"/>
              <a:gd name="adj3" fmla="val 16667"/>
            </a:avLst>
          </a:prstGeom>
          <a:solidFill>
            <a:schemeClr val="bg1"/>
          </a:solidFill>
          <a:ln>
            <a:solidFill>
              <a:srgbClr val="4E6E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Low" rtl="1"/>
            <a:r>
              <a:rPr lang="ar-BH" sz="2800" b="1" dirty="0" smtClean="0">
                <a:solidFill>
                  <a:schemeClr val="tx1"/>
                </a:solidFill>
              </a:rPr>
              <a:t>توفر لنا بلادنا الكثير من المرافق العامة.</a:t>
            </a:r>
            <a:endParaRPr lang="en-US" sz="28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2905" y="1119117"/>
            <a:ext cx="4989095" cy="531580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1"/>
          <a:srcRect l="6843" t="36349" r="56075" b="9375"/>
          <a:stretch/>
        </p:blipFill>
        <p:spPr>
          <a:xfrm>
            <a:off x="361189" y="1643416"/>
            <a:ext cx="2721256" cy="22138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2"/>
          <a:srcRect l="56042" t="38322" r="7379" b="11678"/>
          <a:stretch/>
        </p:blipFill>
        <p:spPr>
          <a:xfrm>
            <a:off x="5060398" y="1643416"/>
            <a:ext cx="2721256" cy="22138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3"/>
          <a:srcRect l="7771" t="35861" r="55240" b="15954"/>
          <a:stretch/>
        </p:blipFill>
        <p:spPr>
          <a:xfrm>
            <a:off x="2725995" y="4249798"/>
            <a:ext cx="2705759" cy="20692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Rounded Rectangle 1"/>
          <p:cNvSpPr/>
          <p:nvPr/>
        </p:nvSpPr>
        <p:spPr>
          <a:xfrm>
            <a:off x="5595582" y="3507475"/>
            <a:ext cx="1760561" cy="532262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 smtClean="0">
                <a:solidFill>
                  <a:schemeClr val="tx1"/>
                </a:solidFill>
                <a:cs typeface="+mj-cs"/>
              </a:rPr>
              <a:t>باب البحرين</a:t>
            </a:r>
            <a:endParaRPr lang="en-US" sz="2400" b="1" dirty="0">
              <a:solidFill>
                <a:schemeClr val="tx1"/>
              </a:solidFill>
              <a:cs typeface="+mj-cs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94082" y="3591097"/>
            <a:ext cx="1760561" cy="532262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000" b="1" dirty="0" smtClean="0">
                <a:solidFill>
                  <a:schemeClr val="tx1"/>
                </a:solidFill>
                <a:cs typeface="+mj-cs"/>
              </a:rPr>
              <a:t>جامع أحمد الفاتح</a:t>
            </a:r>
            <a:endParaRPr lang="en-US" sz="2000" b="1" dirty="0">
              <a:solidFill>
                <a:schemeClr val="tx1"/>
              </a:solidFill>
              <a:cs typeface="+mj-cs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299837" y="5895834"/>
            <a:ext cx="1760561" cy="532262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000" b="1" dirty="0" smtClean="0">
                <a:solidFill>
                  <a:schemeClr val="tx1"/>
                </a:solidFill>
                <a:cs typeface="+mj-cs"/>
              </a:rPr>
              <a:t>الدفاع المدني</a:t>
            </a:r>
            <a:endParaRPr lang="en-US" sz="2000" b="1" dirty="0">
              <a:solidFill>
                <a:schemeClr val="tx1"/>
              </a:solidFill>
              <a:cs typeface="+mj-cs"/>
            </a:endParaRPr>
          </a:p>
        </p:txBody>
      </p:sp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858413" y="356519"/>
            <a:ext cx="609600" cy="609600"/>
          </a:xfrm>
          <a:prstGeom prst="rect">
            <a:avLst/>
          </a:prstGeom>
        </p:spPr>
      </p:pic>
      <p:pic>
        <p:nvPicPr>
          <p:cNvPr id="19" name="Recorded Sou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1717" end="188.5442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944974" y="5857165"/>
            <a:ext cx="609600" cy="609600"/>
          </a:xfrm>
          <a:prstGeom prst="rect">
            <a:avLst/>
          </a:prstGeom>
        </p:spPr>
      </p:pic>
      <p:pic>
        <p:nvPicPr>
          <p:cNvPr id="22" name="Recorded Sou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5">
                  <p14:trim end="4577.0181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879269" y="3278440"/>
            <a:ext cx="609600" cy="609600"/>
          </a:xfrm>
          <a:prstGeom prst="rect">
            <a:avLst/>
          </a:prstGeom>
        </p:spPr>
      </p:pic>
      <p:pic>
        <p:nvPicPr>
          <p:cNvPr id="25" name="Recorded Sound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210712" y="328629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276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100000" numSld="999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100000" numSld="999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100000" numSld="999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7" grpId="0" animBg="1"/>
      <p:bldP spid="2" grpId="0" animBg="1"/>
      <p:bldP spid="8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ular Callout 1"/>
          <p:cNvSpPr/>
          <p:nvPr/>
        </p:nvSpPr>
        <p:spPr>
          <a:xfrm>
            <a:off x="1379621" y="1238623"/>
            <a:ext cx="7876675" cy="1504577"/>
          </a:xfrm>
          <a:prstGeom prst="wedgeRoundRectCallout">
            <a:avLst>
              <a:gd name="adj1" fmla="val 57492"/>
              <a:gd name="adj2" fmla="val 41728"/>
              <a:gd name="adj3" fmla="val 16667"/>
            </a:avLst>
          </a:prstGeom>
          <a:solidFill>
            <a:schemeClr val="bg1"/>
          </a:solidFill>
          <a:ln>
            <a:solidFill>
              <a:srgbClr val="4E6E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4000" b="1" dirty="0" smtClean="0">
                <a:solidFill>
                  <a:schemeClr val="tx1"/>
                </a:solidFill>
              </a:rPr>
              <a:t>هل </a:t>
            </a:r>
            <a:r>
              <a:rPr lang="ar-BH" sz="4000" b="1" dirty="0" smtClean="0">
                <a:solidFill>
                  <a:schemeClr val="tx1"/>
                </a:solidFill>
              </a:rPr>
              <a:t>توجد مرافق </a:t>
            </a:r>
            <a:r>
              <a:rPr lang="ar-BH" sz="4000" b="1" dirty="0" smtClean="0">
                <a:solidFill>
                  <a:schemeClr val="tx1"/>
                </a:solidFill>
              </a:rPr>
              <a:t>أخرى؟ </a:t>
            </a:r>
            <a:r>
              <a:rPr lang="ar-BH" sz="4000" b="1" dirty="0" smtClean="0">
                <a:solidFill>
                  <a:schemeClr val="tx1"/>
                </a:solidFill>
              </a:rPr>
              <a:t>اذكرها</a:t>
            </a:r>
            <a:r>
              <a:rPr lang="ar-BH" sz="4000" b="1" dirty="0" smtClean="0">
                <a:solidFill>
                  <a:schemeClr val="tx1"/>
                </a:solidFill>
              </a:rPr>
              <a:t>.</a:t>
            </a:r>
            <a:endParaRPr lang="en-US" sz="4000" b="1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2905" y="1119117"/>
            <a:ext cx="4989095" cy="5315803"/>
          </a:xfrm>
          <a:prstGeom prst="rect">
            <a:avLst/>
          </a:prstGeom>
        </p:spPr>
      </p:pic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819" end="1432.4149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903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91" y="806867"/>
            <a:ext cx="4295775" cy="56292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9"/>
          <a:srcRect l="55734" t="33717" r="13178" b="19353"/>
          <a:stretch/>
        </p:blipFill>
        <p:spPr>
          <a:xfrm>
            <a:off x="9063551" y="120311"/>
            <a:ext cx="2721256" cy="22138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10"/>
          <a:srcRect l="11902" t="35141" r="59998" b="18587"/>
          <a:stretch/>
        </p:blipFill>
        <p:spPr>
          <a:xfrm>
            <a:off x="9063551" y="2957327"/>
            <a:ext cx="2721256" cy="22138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/>
          <a:srcRect l="56517" t="35141" r="12148" b="18587"/>
          <a:stretch/>
        </p:blipFill>
        <p:spPr>
          <a:xfrm>
            <a:off x="6234761" y="2957327"/>
            <a:ext cx="2721255" cy="22138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1"/>
          <a:srcRect l="54820" t="34265" r="14368" b="20779"/>
          <a:stretch/>
        </p:blipFill>
        <p:spPr>
          <a:xfrm>
            <a:off x="3367872" y="120311"/>
            <a:ext cx="2721255" cy="22138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Rounded Rectangle 7"/>
          <p:cNvSpPr/>
          <p:nvPr/>
        </p:nvSpPr>
        <p:spPr>
          <a:xfrm>
            <a:off x="9579219" y="2149661"/>
            <a:ext cx="1760561" cy="532262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000" b="1" dirty="0" smtClean="0">
                <a:solidFill>
                  <a:schemeClr val="tx1"/>
                </a:solidFill>
                <a:cs typeface="+mj-cs"/>
              </a:rPr>
              <a:t>المراكز الصحية</a:t>
            </a:r>
            <a:endParaRPr lang="en-US" sz="2000" b="1" dirty="0">
              <a:solidFill>
                <a:schemeClr val="tx1"/>
              </a:solidFill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2"/>
          <a:srcRect l="5171" t="24479" r="45988" b="10416"/>
          <a:stretch/>
        </p:blipFill>
        <p:spPr>
          <a:xfrm>
            <a:off x="6234761" y="120311"/>
            <a:ext cx="2721255" cy="2213812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6715480" y="2122847"/>
            <a:ext cx="1760561" cy="532262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000" b="1" dirty="0" smtClean="0">
                <a:solidFill>
                  <a:schemeClr val="tx1"/>
                </a:solidFill>
                <a:cs typeface="+mj-cs"/>
              </a:rPr>
              <a:t>المدارس</a:t>
            </a:r>
            <a:endParaRPr lang="en-US" sz="2000" b="1" dirty="0">
              <a:solidFill>
                <a:schemeClr val="tx1"/>
              </a:solidFill>
              <a:cs typeface="+mj-cs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729482" y="2122847"/>
            <a:ext cx="1938698" cy="532262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000" b="1" dirty="0" smtClean="0">
                <a:solidFill>
                  <a:schemeClr val="tx1"/>
                </a:solidFill>
                <a:cs typeface="+mj-cs"/>
              </a:rPr>
              <a:t>الإدارات الحكومية</a:t>
            </a:r>
            <a:endParaRPr lang="en-US" sz="2000" b="1" dirty="0">
              <a:solidFill>
                <a:schemeClr val="tx1"/>
              </a:solidFill>
              <a:cs typeface="+mj-cs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9457315" y="4917776"/>
            <a:ext cx="1933728" cy="532262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000" b="1" dirty="0" smtClean="0">
                <a:solidFill>
                  <a:schemeClr val="tx1"/>
                </a:solidFill>
                <a:cs typeface="+mj-cs"/>
              </a:rPr>
              <a:t>الحدائق والمنتزهات</a:t>
            </a:r>
            <a:endParaRPr lang="en-US" sz="2000" b="1" dirty="0">
              <a:solidFill>
                <a:schemeClr val="tx1"/>
              </a:solidFill>
              <a:cs typeface="+mj-cs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715107" y="4912314"/>
            <a:ext cx="1760561" cy="532262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000" b="1" dirty="0" smtClean="0">
                <a:solidFill>
                  <a:schemeClr val="tx1"/>
                </a:solidFill>
                <a:cs typeface="+mj-cs"/>
              </a:rPr>
              <a:t>المواصلات العامة</a:t>
            </a:r>
            <a:endParaRPr lang="en-US" sz="2000" b="1" dirty="0">
              <a:solidFill>
                <a:schemeClr val="tx1"/>
              </a:solidFill>
              <a:cs typeface="+mj-cs"/>
            </a:endParaRPr>
          </a:p>
        </p:txBody>
      </p:sp>
      <p:pic>
        <p:nvPicPr>
          <p:cNvPr id="14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614.1859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935033" y="1458392"/>
            <a:ext cx="609600" cy="609600"/>
          </a:xfrm>
          <a:prstGeom prst="rect">
            <a:avLst/>
          </a:prstGeom>
        </p:spPr>
      </p:pic>
      <p:pic>
        <p:nvPicPr>
          <p:cNvPr id="15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208" end="322.7482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213410" y="918824"/>
            <a:ext cx="609600" cy="609600"/>
          </a:xfrm>
          <a:prstGeom prst="rect">
            <a:avLst/>
          </a:prstGeom>
        </p:spPr>
      </p:pic>
      <p:pic>
        <p:nvPicPr>
          <p:cNvPr id="23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4">
                  <p14:trim st="320" end="569.4058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195499" y="1445156"/>
            <a:ext cx="609600" cy="609600"/>
          </a:xfrm>
          <a:prstGeom prst="rect">
            <a:avLst/>
          </a:prstGeom>
        </p:spPr>
      </p:pic>
      <p:pic>
        <p:nvPicPr>
          <p:cNvPr id="20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5">
                  <p14:trim st="1076" end="738.6213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786997" y="3454633"/>
            <a:ext cx="609600" cy="609600"/>
          </a:xfrm>
          <a:prstGeom prst="rect">
            <a:avLst/>
          </a:prstGeom>
        </p:spPr>
      </p:pic>
      <p:pic>
        <p:nvPicPr>
          <p:cNvPr id="3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6">
                  <p14:trim st="376" end="952.1247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500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100000" numSld="999" showWhenStopped="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100000" numSld="999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100000" numSld="999" showWhenStopped="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100000" numSld="999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  <p:bldLst>
      <p:bldP spid="8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91" y="806867"/>
            <a:ext cx="4295775" cy="5629275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3818021" y="516727"/>
            <a:ext cx="7876675" cy="2306683"/>
          </a:xfrm>
          <a:prstGeom prst="wedgeRoundRectCallout">
            <a:avLst>
              <a:gd name="adj1" fmla="val -61245"/>
              <a:gd name="adj2" fmla="val 31001"/>
              <a:gd name="adj3" fmla="val 16667"/>
            </a:avLst>
          </a:prstGeom>
          <a:solidFill>
            <a:schemeClr val="bg1"/>
          </a:solidFill>
          <a:ln>
            <a:solidFill>
              <a:srgbClr val="4E6E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4000" b="1" dirty="0" smtClean="0">
                <a:solidFill>
                  <a:schemeClr val="tx1"/>
                </a:solidFill>
              </a:rPr>
              <a:t>تنفق البلاد الكثير من الأموال؛</a:t>
            </a:r>
          </a:p>
          <a:p>
            <a:pPr algn="ctr" rtl="1"/>
            <a:r>
              <a:rPr lang="ar-BH" sz="4000" b="1" dirty="0" smtClean="0">
                <a:solidFill>
                  <a:schemeClr val="tx1"/>
                </a:solidFill>
              </a:rPr>
              <a:t>لتوفير المرافق العامة للمواطنين.</a:t>
            </a:r>
            <a:endParaRPr lang="en-US" sz="4000" b="1" dirty="0">
              <a:solidFill>
                <a:schemeClr val="tx1"/>
              </a:solidFill>
            </a:endParaRPr>
          </a:p>
        </p:txBody>
      </p:sp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13" end="632.836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984776" y="40201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291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17080" t="23081" r="17203" b="14419"/>
          <a:stretch/>
        </p:blipFill>
        <p:spPr>
          <a:xfrm>
            <a:off x="994610" y="1122946"/>
            <a:ext cx="10234863" cy="52457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0905" y="211621"/>
            <a:ext cx="1620252" cy="7348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306" end="613.2222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804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/>
          <a:srcRect l="19546" t="19650" r="19670" b="10471"/>
          <a:stretch/>
        </p:blipFill>
        <p:spPr>
          <a:xfrm>
            <a:off x="0" y="0"/>
            <a:ext cx="12192000" cy="643389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01" end="1006.58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705600" y="733926"/>
            <a:ext cx="609600" cy="6096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400800" y="641684"/>
            <a:ext cx="5293895" cy="12512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5"/>
          <p:cNvSpPr/>
          <p:nvPr/>
        </p:nvSpPr>
        <p:spPr>
          <a:xfrm>
            <a:off x="6529137" y="2803358"/>
            <a:ext cx="3240505" cy="1251284"/>
          </a:xfrm>
          <a:prstGeom prst="triangl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767263" y="456799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13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100000" numSld="999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/>
          <a:srcRect l="23368" t="19353" r="23368" b="6305"/>
          <a:stretch/>
        </p:blipFill>
        <p:spPr>
          <a:xfrm>
            <a:off x="0" y="0"/>
            <a:ext cx="12192000" cy="6416843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2" name="Rounded Rectangle 1"/>
          <p:cNvSpPr/>
          <p:nvPr/>
        </p:nvSpPr>
        <p:spPr>
          <a:xfrm>
            <a:off x="9198591" y="141805"/>
            <a:ext cx="1058777" cy="70585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991851" y="3789948"/>
            <a:ext cx="1235242" cy="9785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304672" y="3974432"/>
            <a:ext cx="609600" cy="6096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79808" y="38363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632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100000" numSld="999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1603</TotalTime>
  <Words>255</Words>
  <Application>Microsoft Office PowerPoint</Application>
  <PresentationFormat>Widescreen</PresentationFormat>
  <Paragraphs>51</Paragraphs>
  <Slides>26</Slides>
  <Notes>1</Notes>
  <HiddenSlides>0</HiddenSlides>
  <MMClips>37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Al-Mateen</vt:lpstr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user</cp:lastModifiedBy>
  <cp:revision>153</cp:revision>
  <dcterms:created xsi:type="dcterms:W3CDTF">2020-03-04T10:47:58Z</dcterms:created>
  <dcterms:modified xsi:type="dcterms:W3CDTF">2020-03-16T09:00:28Z</dcterms:modified>
</cp:coreProperties>
</file>