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381" r:id="rId3"/>
    <p:sldId id="386" r:id="rId4"/>
    <p:sldId id="387" r:id="rId5"/>
    <p:sldId id="380" r:id="rId6"/>
    <p:sldId id="392" r:id="rId7"/>
    <p:sldId id="390" r:id="rId8"/>
    <p:sldId id="391" r:id="rId9"/>
    <p:sldId id="357" r:id="rId10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381"/>
            <p14:sldId id="386"/>
            <p14:sldId id="387"/>
            <p14:sldId id="380"/>
            <p14:sldId id="392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90"/>
            <p14:sldId id="391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F69"/>
    <a:srgbClr val="F3D1ED"/>
    <a:srgbClr val="FFFFC9"/>
    <a:srgbClr val="AABFE4"/>
    <a:srgbClr val="FDF7FC"/>
    <a:srgbClr val="F9E7F6"/>
    <a:srgbClr val="65E9DC"/>
    <a:srgbClr val="00FFFF"/>
    <a:srgbClr val="F1FDFC"/>
    <a:srgbClr val="4AE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09" autoAdjust="0"/>
    <p:restoredTop sz="99290" autoAdjust="0"/>
  </p:normalViewPr>
  <p:slideViewPr>
    <p:cSldViewPr snapToGrid="0">
      <p:cViewPr varScale="1">
        <p:scale>
          <a:sx n="46" d="100"/>
          <a:sy n="46" d="100"/>
        </p:scale>
        <p:origin x="73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124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307911" y="3429000"/>
            <a:ext cx="9576178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 – 7): تحديد العملية المناسبة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81)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91" r="50000" b="15473"/>
          <a:stretch/>
        </p:blipFill>
        <p:spPr bwMode="auto">
          <a:xfrm>
            <a:off x="162079" y="1688122"/>
            <a:ext cx="1918001" cy="313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992" b="15472"/>
          <a:stretch/>
        </p:blipFill>
        <p:spPr bwMode="auto">
          <a:xfrm>
            <a:off x="9969786" y="1688123"/>
            <a:ext cx="1918001" cy="31335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7-Point Star 1"/>
          <p:cNvSpPr/>
          <p:nvPr/>
        </p:nvSpPr>
        <p:spPr>
          <a:xfrm>
            <a:off x="2853631" y="718697"/>
            <a:ext cx="6508377" cy="5432612"/>
          </a:xfrm>
          <a:prstGeom prst="star7">
            <a:avLst>
              <a:gd name="adj" fmla="val 36483"/>
              <a:gd name="hf" fmla="val 102572"/>
              <a:gd name="vf" fmla="val 105210"/>
            </a:avLst>
          </a:prstGeom>
          <a:gradFill>
            <a:gsLst>
              <a:gs pos="0">
                <a:srgbClr val="F5BDE9"/>
              </a:gs>
              <a:gs pos="87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rgbClr val="861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139080-F1FB-4331-81C2-A8B70495BDB4}"/>
              </a:ext>
            </a:extLst>
          </p:cNvPr>
          <p:cNvSpPr/>
          <p:nvPr/>
        </p:nvSpPr>
        <p:spPr>
          <a:xfrm>
            <a:off x="3477491" y="2223960"/>
            <a:ext cx="52370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  <a:p>
            <a:pPr algn="ctr"/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العملية المناسبة </a:t>
            </a:r>
            <a:endParaRPr lang="ar-SA" sz="4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الجمع أو الطرح ) لحل المسألة</a:t>
            </a:r>
            <a:endParaRPr lang="ar-SA" sz="4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14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073A59A-BC2B-4A99-A30F-E945D7EFCE34}"/>
              </a:ext>
            </a:extLst>
          </p:cNvPr>
          <p:cNvGrpSpPr/>
          <p:nvPr/>
        </p:nvGrpSpPr>
        <p:grpSpPr>
          <a:xfrm>
            <a:off x="9809823" y="141301"/>
            <a:ext cx="2231685" cy="700133"/>
            <a:chOff x="5013056" y="4895503"/>
            <a:chExt cx="2712121" cy="70013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xmlns="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grpSp>
        <p:nvGrpSpPr>
          <p:cNvPr id="51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52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العملية المناسبة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18157" r="71923" b="21847"/>
          <a:stretch/>
        </p:blipFill>
        <p:spPr>
          <a:xfrm>
            <a:off x="0" y="0"/>
            <a:ext cx="1595542" cy="359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285998" y="141301"/>
            <a:ext cx="7113495" cy="1055488"/>
            <a:chOff x="2285998" y="141301"/>
            <a:chExt cx="7113495" cy="1055488"/>
          </a:xfrm>
        </p:grpSpPr>
        <p:sp>
          <p:nvSpPr>
            <p:cNvPr id="10" name="Pentagon 9"/>
            <p:cNvSpPr/>
            <p:nvPr/>
          </p:nvSpPr>
          <p:spPr>
            <a:xfrm flipH="1">
              <a:off x="2285998" y="141301"/>
              <a:ext cx="7113495" cy="1055488"/>
            </a:xfrm>
            <a:prstGeom prst="homePlate">
              <a:avLst>
                <a:gd name="adj" fmla="val 54951"/>
              </a:avLst>
            </a:prstGeom>
            <a:solidFill>
              <a:srgbClr val="F1FDFC"/>
            </a:solidFill>
            <a:ln>
              <a:solidFill>
                <a:srgbClr val="4AE8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35623" y="253546"/>
              <a:ext cx="66163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يحتوي جسم الطفل علىى 300 عظمةٍ،</a:t>
              </a:r>
              <a:r>
                <a:rPr lang="ar-SA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BH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بينما يحتوي جسم الرجل على 206 عظماتٍ.</a:t>
              </a:r>
              <a:r>
                <a:rPr lang="ar-SA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BH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كم يزيد عدد عظام الطفل على عدد عظام الرجل؟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41775" y="1406498"/>
            <a:ext cx="5030119" cy="1055488"/>
            <a:chOff x="7342094" y="1366157"/>
            <a:chExt cx="4450975" cy="1055488"/>
          </a:xfrm>
        </p:grpSpPr>
        <p:sp>
          <p:nvSpPr>
            <p:cNvPr id="69" name="Pentagon 68"/>
            <p:cNvSpPr/>
            <p:nvPr/>
          </p:nvSpPr>
          <p:spPr>
            <a:xfrm flipH="1">
              <a:off x="7342094" y="1366157"/>
              <a:ext cx="4450975" cy="1055488"/>
            </a:xfrm>
            <a:prstGeom prst="homePlate">
              <a:avLst>
                <a:gd name="adj" fmla="val 54951"/>
              </a:avLst>
            </a:prstGeom>
            <a:solidFill>
              <a:srgbClr val="F1FDFC"/>
            </a:solidFill>
            <a:ln>
              <a:solidFill>
                <a:srgbClr val="4AE8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90895" y="1478402"/>
              <a:ext cx="36800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في هذا الدرس، سوف أحدد العملية المناسبة </a:t>
              </a:r>
              <a:endParaRPr lang="ar-SA" sz="24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BH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( الجمع أو الطرح ) لأحل المسائل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293917" y="615634"/>
            <a:ext cx="4449905" cy="484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73" name="Group 72"/>
          <p:cNvGrpSpPr/>
          <p:nvPr/>
        </p:nvGrpSpPr>
        <p:grpSpPr>
          <a:xfrm>
            <a:off x="1909483" y="1406498"/>
            <a:ext cx="5030119" cy="1055488"/>
            <a:chOff x="7342094" y="1366157"/>
            <a:chExt cx="4450975" cy="1055488"/>
          </a:xfrm>
        </p:grpSpPr>
        <p:sp>
          <p:nvSpPr>
            <p:cNvPr id="74" name="Pentagon 73"/>
            <p:cNvSpPr/>
            <p:nvPr/>
          </p:nvSpPr>
          <p:spPr>
            <a:xfrm flipH="1">
              <a:off x="7342094" y="1366157"/>
              <a:ext cx="4450975" cy="1055488"/>
            </a:xfrm>
            <a:prstGeom prst="homePlate">
              <a:avLst>
                <a:gd name="adj" fmla="val 54951"/>
              </a:avLst>
            </a:prstGeom>
            <a:solidFill>
              <a:srgbClr val="F1FDFC"/>
            </a:solidFill>
            <a:ln>
              <a:solidFill>
                <a:srgbClr val="4AE8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780602" y="1478402"/>
              <a:ext cx="38466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أقرر </a:t>
              </a:r>
              <a:r>
                <a:rPr lang="ar-SA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BH" sz="2400" b="1" dirty="0">
                  <a:solidFill>
                    <a:srgbClr val="0070C0"/>
                  </a:solidFill>
                  <a:latin typeface="Sakkal Majalla" pitchFamily="2" charset="-78"/>
                  <a:cs typeface="Sakkal Majalla" pitchFamily="2" charset="-78"/>
                </a:rPr>
                <a:t>ماذا سأستعمل ( الجمع أم الطرح ) لأحل المسألة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782739" y="2614698"/>
            <a:ext cx="6626522" cy="833718"/>
          </a:xfrm>
          <a:prstGeom prst="roundRect">
            <a:avLst/>
          </a:prstGeom>
          <a:solidFill>
            <a:srgbClr val="FDF7FC"/>
          </a:solidFill>
          <a:ln>
            <a:solidFill>
              <a:srgbClr val="AD3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6F1F69"/>
                </a:solidFill>
                <a:latin typeface="Sakkal Majalla" pitchFamily="2" charset="-78"/>
                <a:cs typeface="Sakkal Majalla" pitchFamily="2" charset="-78"/>
              </a:rPr>
              <a:t>(( </a:t>
            </a:r>
            <a:r>
              <a:rPr lang="ar-BH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كم يزيد </a:t>
            </a:r>
            <a:r>
              <a:rPr lang="ar-BH" sz="2800" b="1" dirty="0">
                <a:solidFill>
                  <a:srgbClr val="6F1F69"/>
                </a:solidFill>
                <a:latin typeface="Sakkal Majalla" pitchFamily="2" charset="-78"/>
                <a:cs typeface="Sakkal Majalla" pitchFamily="2" charset="-78"/>
              </a:rPr>
              <a:t>)) الواردة في المسألة تعني استعمال عملية </a:t>
            </a:r>
            <a:r>
              <a:rPr lang="ar-BH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الطرح</a:t>
            </a:r>
            <a:r>
              <a:rPr lang="ar-BH" sz="2800" b="1" dirty="0">
                <a:solidFill>
                  <a:srgbClr val="6F1F69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614729" y="3459294"/>
            <a:ext cx="1730966" cy="2318176"/>
            <a:chOff x="9815313" y="4060116"/>
            <a:chExt cx="1340801" cy="1684009"/>
          </a:xfrm>
        </p:grpSpPr>
        <p:grpSp>
          <p:nvGrpSpPr>
            <p:cNvPr id="76" name="Group 75"/>
            <p:cNvGrpSpPr/>
            <p:nvPr/>
          </p:nvGrpSpPr>
          <p:grpSpPr>
            <a:xfrm>
              <a:off x="9815313" y="4357413"/>
              <a:ext cx="1340801" cy="1386712"/>
              <a:chOff x="10359057" y="2978101"/>
              <a:chExt cx="1340801" cy="138671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0359057" y="3848342"/>
                <a:ext cx="1340801" cy="0"/>
              </a:xfrm>
              <a:prstGeom prst="line">
                <a:avLst/>
              </a:prstGeom>
              <a:ln w="38100">
                <a:solidFill>
                  <a:srgbClr val="AD31A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10359057" y="2978101"/>
                <a:ext cx="1259625" cy="871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3600" b="1" dirty="0">
                    <a:ln w="18415" cmpd="sng">
                      <a:solidFill>
                        <a:srgbClr val="6F1F69"/>
                      </a:solidFill>
                      <a:prstDash val="solid"/>
                    </a:ln>
                    <a:solidFill>
                      <a:srgbClr val="6F1F69"/>
                    </a:solidFill>
                    <a:latin typeface="Sakkal Majalla" pitchFamily="2" charset="-78"/>
                    <a:cs typeface="Sakkal Majalla" pitchFamily="2" charset="-78"/>
                  </a:rPr>
                  <a:t>     0  0  3</a:t>
                </a:r>
              </a:p>
              <a:p>
                <a:pPr algn="ctr"/>
                <a:r>
                  <a:rPr lang="ar-BH" sz="3600" b="1" dirty="0">
                    <a:ln w="18415" cmpd="sng">
                      <a:solidFill>
                        <a:srgbClr val="6F1F69"/>
                      </a:solidFill>
                      <a:prstDash val="solid"/>
                    </a:ln>
                    <a:solidFill>
                      <a:srgbClr val="6F1F69"/>
                    </a:solidFill>
                    <a:latin typeface="Sakkal Majalla" pitchFamily="2" charset="-78"/>
                    <a:cs typeface="Sakkal Majalla" pitchFamily="2" charset="-78"/>
                  </a:rPr>
                  <a:t>-   6  0  2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729840" y="3848342"/>
                <a:ext cx="555280" cy="516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3600" b="1" dirty="0">
                    <a:ln w="18415" cmpd="sng">
                      <a:solidFill>
                        <a:srgbClr val="6F1F69"/>
                      </a:solidFill>
                      <a:prstDash val="solid"/>
                    </a:ln>
                    <a:solidFill>
                      <a:srgbClr val="6F1F69"/>
                    </a:solidFill>
                    <a:latin typeface="Sakkal Majalla" pitchFamily="2" charset="-78"/>
                    <a:cs typeface="Sakkal Majalla" pitchFamily="2" charset="-78"/>
                  </a:rPr>
                  <a:t>4  9</a:t>
                </a:r>
                <a:endParaRPr lang="ar-BH" sz="3600" dirty="0">
                  <a:ln w="18415" cmpd="sng">
                    <a:solidFill>
                      <a:srgbClr val="6F1F69"/>
                    </a:solidFill>
                    <a:prstDash val="solid"/>
                  </a:ln>
                  <a:solidFill>
                    <a:srgbClr val="6F1F69"/>
                  </a:solidFill>
                </a:endParaRPr>
              </a:p>
            </p:txBody>
          </p:sp>
        </p:grpSp>
        <p:cxnSp>
          <p:nvCxnSpPr>
            <p:cNvPr id="83" name="Straight Connector 82"/>
            <p:cNvCxnSpPr>
              <a:cxnSpLocks/>
            </p:cNvCxnSpPr>
            <p:nvPr/>
          </p:nvCxnSpPr>
          <p:spPr>
            <a:xfrm flipH="1">
              <a:off x="10484719" y="4504585"/>
              <a:ext cx="137217" cy="19774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</p:cNvCxnSpPr>
            <p:nvPr/>
          </p:nvCxnSpPr>
          <p:spPr>
            <a:xfrm flipH="1">
              <a:off x="10229853" y="4504585"/>
              <a:ext cx="137217" cy="19774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10443962" y="4242777"/>
              <a:ext cx="311910" cy="319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10</a:t>
              </a:r>
              <a:endParaRPr lang="ar-BH" sz="2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188558" y="4242777"/>
              <a:ext cx="311910" cy="319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10</a:t>
              </a:r>
              <a:endParaRPr lang="ar-BH" sz="2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87" name="Straight Connector 86"/>
            <p:cNvCxnSpPr>
              <a:cxnSpLocks/>
            </p:cNvCxnSpPr>
            <p:nvPr/>
          </p:nvCxnSpPr>
          <p:spPr>
            <a:xfrm flipH="1">
              <a:off x="9974987" y="4504585"/>
              <a:ext cx="137217" cy="19774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9949346" y="4242777"/>
              <a:ext cx="227476" cy="319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2</a:t>
              </a:r>
              <a:endParaRPr lang="ar-BH" sz="2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256664" y="4060116"/>
              <a:ext cx="227476" cy="319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9</a:t>
              </a:r>
              <a:endParaRPr lang="ar-BH" sz="2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90" name="Straight Connector 89"/>
            <p:cNvCxnSpPr>
              <a:cxnSpLocks/>
            </p:cNvCxnSpPr>
            <p:nvPr/>
          </p:nvCxnSpPr>
          <p:spPr>
            <a:xfrm flipH="1">
              <a:off x="10270939" y="4290763"/>
              <a:ext cx="135774" cy="18308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4641841" y="3936915"/>
            <a:ext cx="2914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400" b="1" dirty="0">
                <a:solidFill>
                  <a:srgbClr val="6F1F69"/>
                </a:solidFill>
                <a:latin typeface="Sakkal Majalla" pitchFamily="2" charset="-78"/>
                <a:cs typeface="Sakkal Majalla" pitchFamily="2" charset="-78"/>
              </a:rPr>
              <a:t>أفكر ،عندما أطرح من الصفر ، </a:t>
            </a:r>
          </a:p>
          <a:p>
            <a:pPr algn="ctr"/>
            <a:r>
              <a:rPr lang="ar-BH" sz="2400" b="1" dirty="0">
                <a:solidFill>
                  <a:srgbClr val="6F1F69"/>
                </a:solidFill>
                <a:latin typeface="Sakkal Majalla" pitchFamily="2" charset="-78"/>
                <a:cs typeface="Sakkal Majalla" pitchFamily="2" charset="-78"/>
              </a:rPr>
              <a:t>أتذكر إعادة التجميع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890823" y="5656916"/>
            <a:ext cx="8410354" cy="681397"/>
          </a:xfrm>
          <a:prstGeom prst="roundRect">
            <a:avLst/>
          </a:prstGeom>
          <a:solidFill>
            <a:srgbClr val="FFD9F2"/>
          </a:solidFill>
          <a:ln>
            <a:solidFill>
              <a:srgbClr val="FF0D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B8007B"/>
                </a:solidFill>
                <a:latin typeface="Sakkal Majalla" pitchFamily="2" charset="-78"/>
                <a:cs typeface="Sakkal Majalla" pitchFamily="2" charset="-78"/>
              </a:rPr>
              <a:t>إذن، يحتوي جسم الطفل على 94 عظمة زيادة على ما يحتويه جسم الرجل.</a:t>
            </a:r>
          </a:p>
        </p:txBody>
      </p:sp>
      <p:pic>
        <p:nvPicPr>
          <p:cNvPr id="92" name="Picture 9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9" t="9992" r="5773" b="15472"/>
          <a:stretch/>
        </p:blipFill>
        <p:spPr bwMode="auto">
          <a:xfrm>
            <a:off x="7883147" y="3459294"/>
            <a:ext cx="2030703" cy="210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5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23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العملية المناسبة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3CB5D951-FB09-458E-8AB0-3EEC28C5D8EA}"/>
              </a:ext>
            </a:extLst>
          </p:cNvPr>
          <p:cNvGrpSpPr/>
          <p:nvPr/>
        </p:nvGrpSpPr>
        <p:grpSpPr>
          <a:xfrm>
            <a:off x="8816842" y="159467"/>
            <a:ext cx="3226296" cy="753008"/>
            <a:chOff x="8022040" y="2587484"/>
            <a:chExt cx="3226296" cy="753008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E9FE553B-06CE-40C4-AB52-E5D1B0864A1B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155" name="Rectangle: Rounded Corners 15">
                <a:extLst>
                  <a:ext uri="{FF2B5EF4-FFF2-40B4-BE49-F238E27FC236}">
                    <a16:creationId xmlns:a16="http://schemas.microsoft.com/office/drawing/2014/main" xmlns="" id="{952120F0-C676-4DD2-A313-2863FD8CABD5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xmlns="" id="{8213E22A-5F9C-45D3-8FD7-A6C2D04ED88C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xmlns="" id="{3F633E3F-0EDF-4811-935F-5AF6AA485864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xmlns="" id="{E4F7F294-CA54-457C-A996-CB0EA6FA3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pic>
        <p:nvPicPr>
          <p:cNvPr id="168" name="Picture 167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6" t="9992" r="5773" b="15472"/>
          <a:stretch/>
        </p:blipFill>
        <p:spPr bwMode="auto">
          <a:xfrm>
            <a:off x="9123285" y="1257187"/>
            <a:ext cx="2612083" cy="46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3630499" y="159467"/>
            <a:ext cx="4885898" cy="1126647"/>
            <a:chOff x="3330054" y="159467"/>
            <a:chExt cx="4885898" cy="1126647"/>
          </a:xfrm>
        </p:grpSpPr>
        <p:sp>
          <p:nvSpPr>
            <p:cNvPr id="8" name="Rounded Rectangle 7"/>
            <p:cNvSpPr/>
            <p:nvPr/>
          </p:nvSpPr>
          <p:spPr>
            <a:xfrm>
              <a:off x="3330054" y="159467"/>
              <a:ext cx="4885898" cy="11266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30054" y="410298"/>
              <a:ext cx="48858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40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كلمة</a:t>
              </a:r>
              <a:r>
                <a:rPr lang="ar-BH" sz="4000" b="1" dirty="0"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BH" sz="40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«</a:t>
              </a:r>
              <a:r>
                <a:rPr lang="ar-BH" sz="40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معًا</a:t>
              </a:r>
              <a:r>
                <a:rPr lang="ar-BH" sz="40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»</a:t>
              </a:r>
              <a:r>
                <a:rPr lang="ar-BH" sz="4000" b="1" dirty="0">
                  <a:solidFill>
                    <a:schemeClr val="accent4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BH" sz="40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تعني أنني </a:t>
              </a:r>
              <a:r>
                <a:rPr lang="ar-BH" sz="40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سأجمع</a:t>
              </a:r>
              <a:endParaRPr lang="ar-BH" sz="4000" b="1" dirty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3663" y="981424"/>
            <a:ext cx="4286453" cy="4920675"/>
            <a:chOff x="126256" y="552076"/>
            <a:chExt cx="4286453" cy="4920675"/>
          </a:xfrm>
        </p:grpSpPr>
        <p:sp>
          <p:nvSpPr>
            <p:cNvPr id="6" name="Down Arrow Callout 5"/>
            <p:cNvSpPr/>
            <p:nvPr/>
          </p:nvSpPr>
          <p:spPr>
            <a:xfrm rot="16200000">
              <a:off x="-190855" y="869187"/>
              <a:ext cx="4920675" cy="4286453"/>
            </a:xfrm>
            <a:prstGeom prst="downArrowCallout">
              <a:avLst>
                <a:gd name="adj1" fmla="val 27026"/>
                <a:gd name="adj2" fmla="val 20227"/>
                <a:gd name="adj3" fmla="val 20582"/>
                <a:gd name="adj4" fmla="val 668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3000" b="1" dirty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9119" y="723537"/>
              <a:ext cx="2867085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40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دفعت علياء 45 دينارًا لشراء جهاز هاتف و 52 دينارًا لشراء طابعة. كم أنفقت علياء من النقود لشراء الجهازين معًا؟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30499" y="4994428"/>
            <a:ext cx="4885898" cy="1200329"/>
            <a:chOff x="4300100" y="5068110"/>
            <a:chExt cx="4885898" cy="1200329"/>
          </a:xfrm>
        </p:grpSpPr>
        <p:sp>
          <p:nvSpPr>
            <p:cNvPr id="169" name="Rounded Rectangle 168"/>
            <p:cNvSpPr/>
            <p:nvPr/>
          </p:nvSpPr>
          <p:spPr>
            <a:xfrm>
              <a:off x="4300100" y="5068110"/>
              <a:ext cx="4885898" cy="11266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300100" y="5068110"/>
              <a:ext cx="48858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36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إذن، أنفقت علياء 97 دينارًا لشراء جهاز  الهاتف و الطابعة.</a:t>
              </a:r>
              <a:endParaRPr lang="ar-BH" sz="3600" b="1" dirty="0"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454571" y="1985965"/>
            <a:ext cx="3635338" cy="2633742"/>
            <a:chOff x="8210288" y="2687600"/>
            <a:chExt cx="2865422" cy="2177866"/>
          </a:xfrm>
        </p:grpSpPr>
        <p:sp>
          <p:nvSpPr>
            <p:cNvPr id="172" name="Rectangle 171"/>
            <p:cNvSpPr/>
            <p:nvPr/>
          </p:nvSpPr>
          <p:spPr>
            <a:xfrm>
              <a:off x="8210288" y="4178307"/>
              <a:ext cx="2118524" cy="687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7  9  دينارًا</a:t>
              </a:r>
            </a:p>
          </p:txBody>
        </p:sp>
        <p:cxnSp>
          <p:nvCxnSpPr>
            <p:cNvPr id="173" name="Straight Connector 172"/>
            <p:cNvCxnSpPr/>
            <p:nvPr/>
          </p:nvCxnSpPr>
          <p:spPr>
            <a:xfrm>
              <a:off x="8212690" y="4142862"/>
              <a:ext cx="2610527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ectangle 173"/>
            <p:cNvSpPr/>
            <p:nvPr/>
          </p:nvSpPr>
          <p:spPr>
            <a:xfrm>
              <a:off x="8649950" y="2687600"/>
              <a:ext cx="242576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  5  4</a:t>
              </a:r>
            </a:p>
            <a:p>
              <a:pPr algn="ctr"/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+ 2  5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CDA7830-6A19-4ED4-9B0A-FCCA29E867E8}"/>
              </a:ext>
            </a:extLst>
          </p:cNvPr>
          <p:cNvSpPr/>
          <p:nvPr/>
        </p:nvSpPr>
        <p:spPr>
          <a:xfrm>
            <a:off x="259910" y="4739461"/>
            <a:ext cx="1171575" cy="7604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319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23827"/>
              <a:ext cx="2231685" cy="684000"/>
              <a:chOff x="5013056" y="4895503"/>
              <a:chExt cx="2712121" cy="684000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255066" y="4895660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3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العملية المناسبة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8139" y="996652"/>
            <a:ext cx="2442950" cy="2214744"/>
            <a:chOff x="559558" y="1196083"/>
            <a:chExt cx="2442950" cy="2214744"/>
          </a:xfrm>
        </p:grpSpPr>
        <p:sp>
          <p:nvSpPr>
            <p:cNvPr id="29" name="Rectangle 28"/>
            <p:cNvSpPr/>
            <p:nvPr/>
          </p:nvSpPr>
          <p:spPr>
            <a:xfrm>
              <a:off x="858040" y="1395514"/>
              <a:ext cx="1845985" cy="18158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dirty="0">
                  <a:ln w="1905">
                    <a:solidFill>
                      <a:srgbClr val="7030A0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 و تأكد من الإجابة</a:t>
              </a:r>
              <a:endParaRPr lang="en-US" sz="2800" dirty="0">
                <a:ln w="1905"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559558" y="1196083"/>
              <a:ext cx="2442950" cy="2214744"/>
            </a:xfrm>
            <a:prstGeom prst="donut">
              <a:avLst>
                <a:gd name="adj" fmla="val 4030"/>
              </a:avLst>
            </a:prstGeom>
            <a:gradFill flip="none" rotWithShape="1">
              <a:gsLst>
                <a:gs pos="79000">
                  <a:srgbClr val="E680E6"/>
                </a:gs>
                <a:gs pos="18000">
                  <a:srgbClr val="4AE8D5"/>
                </a:gs>
                <a:gs pos="0">
                  <a:srgbClr val="6F1F69"/>
                </a:gs>
              </a:gsLst>
              <a:lin ang="18900000" scaled="1"/>
              <a:tileRect/>
            </a:gradFill>
            <a:ln>
              <a:solidFill>
                <a:srgbClr val="F1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635265" y="207351"/>
            <a:ext cx="6752360" cy="988732"/>
          </a:xfrm>
          <a:prstGeom prst="roundRect">
            <a:avLst>
              <a:gd name="adj" fmla="val 50000"/>
            </a:avLst>
          </a:prstGeom>
          <a:gradFill>
            <a:gsLst>
              <a:gs pos="41000">
                <a:srgbClr val="F3D1ED"/>
              </a:gs>
              <a:gs pos="12000">
                <a:srgbClr val="00FFFF"/>
              </a:gs>
            </a:gsLst>
            <a:lin ang="8100000" scaled="1"/>
          </a:gradFill>
          <a:ln>
            <a:solidFill>
              <a:srgbClr val="65E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أحدد أي العمليتين أنسب ( الجمع أو الطرح ) لحل المس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ألة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الآتية و أحلها:-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25476" y="1587311"/>
            <a:ext cx="6965329" cy="1974755"/>
          </a:xfrm>
          <a:prstGeom prst="roundRect">
            <a:avLst>
              <a:gd name="adj" fmla="val 33226"/>
            </a:avLst>
          </a:prstGeom>
          <a:solidFill>
            <a:srgbClr val="FDF7FC"/>
          </a:solidFill>
          <a:ln>
            <a:solidFill>
              <a:srgbClr val="65E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تحتاج سندس إلى جمع 225 طابعًا تذكاريًا للمشاركة في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معرض المدرسة. فإذا كانت قد جمعت حتى ا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لآ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ن 147 طابعًا،فكم طابعًا بقي عليها أن تجمع؟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0326" y="5679865"/>
            <a:ext cx="4455150" cy="754100"/>
            <a:chOff x="3869692" y="5540242"/>
            <a:chExt cx="4455150" cy="754100"/>
          </a:xfrm>
        </p:grpSpPr>
        <p:sp>
          <p:nvSpPr>
            <p:cNvPr id="40" name="Wave 39"/>
            <p:cNvSpPr/>
            <p:nvPr/>
          </p:nvSpPr>
          <p:spPr>
            <a:xfrm>
              <a:off x="3869692" y="5540242"/>
              <a:ext cx="4455150" cy="754100"/>
            </a:xfrm>
            <a:prstGeom prst="wave">
              <a:avLst>
                <a:gd name="adj1" fmla="val 10742"/>
                <a:gd name="adj2" fmla="val 297"/>
              </a:avLst>
            </a:prstGeom>
            <a:solidFill>
              <a:srgbClr val="FFFFC9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ممتاز</a:t>
              </a:r>
            </a:p>
          </p:txBody>
        </p:sp>
        <p:sp>
          <p:nvSpPr>
            <p:cNvPr id="41" name="Half Frame 40"/>
            <p:cNvSpPr/>
            <p:nvPr/>
          </p:nvSpPr>
          <p:spPr>
            <a:xfrm rot="14427108">
              <a:off x="7331402" y="5327957"/>
              <a:ext cx="259300" cy="1043044"/>
            </a:xfrm>
            <a:prstGeom prst="halfFrame">
              <a:avLst>
                <a:gd name="adj1" fmla="val 30882"/>
                <a:gd name="adj2" fmla="val 2485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  <p:sp>
          <p:nvSpPr>
            <p:cNvPr id="46" name="Half Frame 45"/>
            <p:cNvSpPr/>
            <p:nvPr/>
          </p:nvSpPr>
          <p:spPr>
            <a:xfrm rot="14427108">
              <a:off x="4470037" y="5248445"/>
              <a:ext cx="259300" cy="1043044"/>
            </a:xfrm>
            <a:prstGeom prst="halfFrame">
              <a:avLst>
                <a:gd name="adj1" fmla="val 30882"/>
                <a:gd name="adj2" fmla="val 2485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pic>
        <p:nvPicPr>
          <p:cNvPr id="47" name="Picture 4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9" t="9992" r="5773" b="15472"/>
          <a:stretch/>
        </p:blipFill>
        <p:spPr bwMode="auto">
          <a:xfrm>
            <a:off x="536621" y="3250768"/>
            <a:ext cx="2124200" cy="201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5250893" y="3562066"/>
            <a:ext cx="2982327" cy="2286259"/>
            <a:chOff x="8174234" y="2687600"/>
            <a:chExt cx="2982327" cy="2286259"/>
          </a:xfrm>
        </p:grpSpPr>
        <p:sp>
          <p:nvSpPr>
            <p:cNvPr id="49" name="Rectangle 48"/>
            <p:cNvSpPr/>
            <p:nvPr/>
          </p:nvSpPr>
          <p:spPr>
            <a:xfrm>
              <a:off x="8174234" y="4142862"/>
              <a:ext cx="25829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8</a:t>
              </a:r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7  طابعًا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8546034" y="4142862"/>
              <a:ext cx="2610527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8649950" y="2687600"/>
              <a:ext cx="242576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  5  2  2</a:t>
              </a:r>
            </a:p>
            <a:p>
              <a:pPr algn="ctr"/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- 7  4  1</a:t>
              </a:r>
            </a:p>
          </p:txBody>
        </p:sp>
      </p:grp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xmlns="" id="{CE76E672-070F-4E8D-96E8-DBAEDF02B4E8}"/>
              </a:ext>
            </a:extLst>
          </p:cNvPr>
          <p:cNvSpPr/>
          <p:nvPr/>
        </p:nvSpPr>
        <p:spPr>
          <a:xfrm>
            <a:off x="8605020" y="3834749"/>
            <a:ext cx="3287683" cy="1845116"/>
          </a:xfrm>
          <a:prstGeom prst="roundRect">
            <a:avLst/>
          </a:prstGeom>
          <a:solidFill>
            <a:srgbClr val="FDF7FC"/>
          </a:solidFill>
          <a:ln>
            <a:solidFill>
              <a:srgbClr val="AD3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6F1F69"/>
                </a:solidFill>
                <a:latin typeface="Sakkal Majalla" pitchFamily="2" charset="-78"/>
                <a:cs typeface="Sakkal Majalla" pitchFamily="2" charset="-78"/>
              </a:rPr>
              <a:t>(( </a:t>
            </a:r>
            <a:r>
              <a:rPr lang="ar-BH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كم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بقي</a:t>
            </a:r>
            <a:r>
              <a:rPr lang="ar-BH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solidFill>
                  <a:srgbClr val="6F1F69"/>
                </a:solidFill>
                <a:latin typeface="Sakkal Majalla" pitchFamily="2" charset="-78"/>
                <a:cs typeface="Sakkal Majalla" pitchFamily="2" charset="-78"/>
              </a:rPr>
              <a:t>)) الواردة في</a:t>
            </a:r>
            <a:endParaRPr lang="ar-SA" sz="2800" b="1" dirty="0">
              <a:solidFill>
                <a:srgbClr val="6F1F69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2800" b="1" dirty="0">
                <a:solidFill>
                  <a:srgbClr val="6F1F69"/>
                </a:solidFill>
                <a:latin typeface="Sakkal Majalla" pitchFamily="2" charset="-78"/>
                <a:cs typeface="Sakkal Majalla" pitchFamily="2" charset="-78"/>
              </a:rPr>
              <a:t> المسألة تعني استعمال </a:t>
            </a:r>
            <a:r>
              <a:rPr lang="ar-BH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الطرح</a:t>
            </a:r>
            <a:r>
              <a:rPr lang="ar-BH" sz="2800" b="1" dirty="0">
                <a:solidFill>
                  <a:srgbClr val="6F1F69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BB23438-7728-496E-8D51-734E7F77728B}"/>
              </a:ext>
            </a:extLst>
          </p:cNvPr>
          <p:cNvSpPr/>
          <p:nvPr/>
        </p:nvSpPr>
        <p:spPr>
          <a:xfrm>
            <a:off x="7574280" y="2845466"/>
            <a:ext cx="578089" cy="45102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270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215377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3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العملية المناسبة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8139" y="996652"/>
            <a:ext cx="2442950" cy="2214744"/>
            <a:chOff x="559558" y="1196083"/>
            <a:chExt cx="2442950" cy="2214744"/>
          </a:xfrm>
        </p:grpSpPr>
        <p:sp>
          <p:nvSpPr>
            <p:cNvPr id="29" name="Rectangle 28"/>
            <p:cNvSpPr/>
            <p:nvPr/>
          </p:nvSpPr>
          <p:spPr>
            <a:xfrm>
              <a:off x="858040" y="1395514"/>
              <a:ext cx="1845985" cy="18158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dirty="0">
                  <a:ln w="1905">
                    <a:solidFill>
                      <a:srgbClr val="7030A0"/>
                    </a:solidFill>
                  </a:ln>
                  <a:solidFill>
                    <a:schemeClr val="accent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 ، ثم تأكد من الإجابة</a:t>
              </a:r>
              <a:endParaRPr lang="en-US" sz="2800" dirty="0">
                <a:ln w="1905"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559558" y="1196083"/>
              <a:ext cx="2442950" cy="2214744"/>
            </a:xfrm>
            <a:prstGeom prst="donut">
              <a:avLst>
                <a:gd name="adj" fmla="val 4030"/>
              </a:avLst>
            </a:prstGeom>
            <a:gradFill flip="none" rotWithShape="1">
              <a:gsLst>
                <a:gs pos="79000">
                  <a:srgbClr val="E680E6"/>
                </a:gs>
                <a:gs pos="18000">
                  <a:srgbClr val="4AE8D5"/>
                </a:gs>
                <a:gs pos="0">
                  <a:srgbClr val="6F1F69"/>
                </a:gs>
              </a:gsLst>
              <a:lin ang="18900000" scaled="1"/>
              <a:tileRect/>
            </a:gradFill>
            <a:ln>
              <a:solidFill>
                <a:srgbClr val="F1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635265" y="207351"/>
            <a:ext cx="6752360" cy="98873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أحدد أي العمليتين أنسب ( الجمع أو الطرح </a:t>
            </a:r>
            <a:r>
              <a:rPr lang="ar-BH" sz="3200" b="1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) لحل المس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ألة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الآتية و أحلها.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18141" y="1472112"/>
            <a:ext cx="6965329" cy="1974755"/>
          </a:xfrm>
          <a:prstGeom prst="roundRect">
            <a:avLst>
              <a:gd name="adj" fmla="val 3322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لدى معلمة 200 قصة، وزعت منها 137 قصة على طالباتها، فكم قصة بقيت لديها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؟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55031" y="5627000"/>
            <a:ext cx="4455150" cy="754100"/>
            <a:chOff x="3869692" y="5540242"/>
            <a:chExt cx="4455150" cy="754100"/>
          </a:xfrm>
        </p:grpSpPr>
        <p:sp>
          <p:nvSpPr>
            <p:cNvPr id="40" name="Wave 39"/>
            <p:cNvSpPr/>
            <p:nvPr/>
          </p:nvSpPr>
          <p:spPr>
            <a:xfrm>
              <a:off x="3869692" y="5540242"/>
              <a:ext cx="4455150" cy="754100"/>
            </a:xfrm>
            <a:prstGeom prst="wave">
              <a:avLst>
                <a:gd name="adj1" fmla="val 10742"/>
                <a:gd name="adj2" fmla="val 297"/>
              </a:avLst>
            </a:prstGeom>
            <a:solidFill>
              <a:srgbClr val="FFFFC9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ممتاز</a:t>
              </a:r>
            </a:p>
          </p:txBody>
        </p:sp>
        <p:sp>
          <p:nvSpPr>
            <p:cNvPr id="41" name="Half Frame 40"/>
            <p:cNvSpPr/>
            <p:nvPr/>
          </p:nvSpPr>
          <p:spPr>
            <a:xfrm rot="14427108">
              <a:off x="7331402" y="5327957"/>
              <a:ext cx="259300" cy="1043044"/>
            </a:xfrm>
            <a:prstGeom prst="halfFrame">
              <a:avLst>
                <a:gd name="adj1" fmla="val 30882"/>
                <a:gd name="adj2" fmla="val 2485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  <p:sp>
          <p:nvSpPr>
            <p:cNvPr id="46" name="Half Frame 45"/>
            <p:cNvSpPr/>
            <p:nvPr/>
          </p:nvSpPr>
          <p:spPr>
            <a:xfrm rot="14427108">
              <a:off x="4470037" y="5248445"/>
              <a:ext cx="259300" cy="1043044"/>
            </a:xfrm>
            <a:prstGeom prst="halfFrame">
              <a:avLst>
                <a:gd name="adj1" fmla="val 30882"/>
                <a:gd name="adj2" fmla="val 2485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tx1"/>
                </a:solidFill>
              </a:endParaRPr>
            </a:p>
          </p:txBody>
        </p:sp>
      </p:grpSp>
      <p:pic>
        <p:nvPicPr>
          <p:cNvPr id="47" name="Picture 4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9" t="9992" r="5773" b="15472"/>
          <a:stretch/>
        </p:blipFill>
        <p:spPr bwMode="auto">
          <a:xfrm>
            <a:off x="536621" y="3250768"/>
            <a:ext cx="2124200" cy="201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8376811" y="3808432"/>
            <a:ext cx="3105580" cy="2295789"/>
            <a:chOff x="8050981" y="2687600"/>
            <a:chExt cx="3105580" cy="2295789"/>
          </a:xfrm>
        </p:grpSpPr>
        <p:sp>
          <p:nvSpPr>
            <p:cNvPr id="49" name="Rectangle 48"/>
            <p:cNvSpPr/>
            <p:nvPr/>
          </p:nvSpPr>
          <p:spPr>
            <a:xfrm>
              <a:off x="8050981" y="4152392"/>
              <a:ext cx="25829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3</a:t>
              </a:r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6</a:t>
              </a:r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  قصة</a:t>
              </a:r>
              <a:endParaRPr lang="ar-BH" sz="48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8546034" y="4142862"/>
              <a:ext cx="2610527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8649950" y="2687600"/>
              <a:ext cx="242576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  </a:t>
              </a:r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0</a:t>
              </a:r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0</a:t>
              </a:r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2</a:t>
              </a:r>
              <a:endParaRPr lang="ar-BH" sz="48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ctr"/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-</a:t>
              </a:r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7</a:t>
              </a:r>
              <a:r>
                <a:rPr lang="ar-BH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SA" sz="4800" b="1" dirty="0">
                  <a:ln w="18415" cmpd="sng">
                    <a:noFill/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3  1</a:t>
              </a:r>
              <a:endParaRPr lang="ar-BH" sz="48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9B524B-2F88-4C72-9DD3-8DB994C46EA2}"/>
              </a:ext>
            </a:extLst>
          </p:cNvPr>
          <p:cNvSpPr/>
          <p:nvPr/>
        </p:nvSpPr>
        <p:spPr>
          <a:xfrm>
            <a:off x="4065842" y="3778535"/>
            <a:ext cx="4203503" cy="1569661"/>
          </a:xfrm>
          <a:prstGeom prst="roundRect">
            <a:avLst/>
          </a:prstGeom>
          <a:solidFill>
            <a:srgbClr val="F3D1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6F1F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بقي مع المعلمة 63 قصة</a:t>
            </a:r>
            <a:endParaRPr lang="ar-BH" sz="3200" b="1" dirty="0">
              <a:solidFill>
                <a:srgbClr val="6F1F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25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874692" y="1294568"/>
            <a:ext cx="27796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E55D91"/>
                </a:solidFill>
                <a:latin typeface="Sakkal Majalla" pitchFamily="2" charset="-78"/>
                <a:cs typeface="Sakkal Majalla" pitchFamily="2" charset="-78"/>
              </a:rPr>
              <a:t>هل تذكر لي يا أخي، ماذا تعلمنا اليوم؟ </a:t>
            </a:r>
            <a:endParaRPr lang="ar-BH" sz="4400" b="1" dirty="0">
              <a:solidFill>
                <a:srgbClr val="E55D9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Donut 5"/>
          <p:cNvSpPr/>
          <p:nvPr/>
        </p:nvSpPr>
        <p:spPr>
          <a:xfrm>
            <a:off x="6242737" y="343603"/>
            <a:ext cx="4117064" cy="4034974"/>
          </a:xfrm>
          <a:prstGeom prst="donut">
            <a:avLst>
              <a:gd name="adj" fmla="val 4113"/>
            </a:avLst>
          </a:prstGeom>
          <a:gradFill flip="none" rotWithShape="1">
            <a:gsLst>
              <a:gs pos="27000">
                <a:srgbClr val="EB79D3"/>
              </a:gs>
              <a:gs pos="78000">
                <a:schemeClr val="accent1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pic>
        <p:nvPicPr>
          <p:cNvPr id="19" name="Picture 18" descr="C:\Users\SAKEEN~1\AppData\Local\Temp\Rar$DIa20840.10391\hello.png">
            <a:extLst>
              <a:ext uri="{FF2B5EF4-FFF2-40B4-BE49-F238E27FC236}">
                <a16:creationId xmlns:a16="http://schemas.microsoft.com/office/drawing/2014/main" xmlns="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t="11594" r="1" b="14653"/>
          <a:stretch/>
        </p:blipFill>
        <p:spPr bwMode="auto">
          <a:xfrm>
            <a:off x="10320131" y="2089622"/>
            <a:ext cx="1736700" cy="35533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Donut 19"/>
          <p:cNvSpPr/>
          <p:nvPr/>
        </p:nvSpPr>
        <p:spPr>
          <a:xfrm>
            <a:off x="1407126" y="863201"/>
            <a:ext cx="4117064" cy="4034974"/>
          </a:xfrm>
          <a:prstGeom prst="donut">
            <a:avLst>
              <a:gd name="adj" fmla="val 4113"/>
            </a:avLst>
          </a:prstGeom>
          <a:gradFill flip="none" rotWithShape="1">
            <a:gsLst>
              <a:gs pos="53000">
                <a:srgbClr val="3E89CE"/>
              </a:gs>
              <a:gs pos="56000">
                <a:schemeClr val="accent1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pic>
        <p:nvPicPr>
          <p:cNvPr id="21" name="Picture 2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 r="51015" b="17907"/>
          <a:stretch/>
        </p:blipFill>
        <p:spPr bwMode="auto">
          <a:xfrm>
            <a:off x="86779" y="2747039"/>
            <a:ext cx="1791013" cy="3464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705496" y="1310459"/>
            <a:ext cx="35203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4E93D2"/>
                </a:solidFill>
                <a:latin typeface="Sakkal Majalla" pitchFamily="2" charset="-78"/>
                <a:cs typeface="Sakkal Majalla" pitchFamily="2" charset="-78"/>
              </a:rPr>
              <a:t>تعلمنا اليوم</a:t>
            </a:r>
          </a:p>
          <a:p>
            <a:pPr algn="ctr"/>
            <a:r>
              <a:rPr lang="ar-BH" sz="4000" b="1" dirty="0">
                <a:solidFill>
                  <a:srgbClr val="4E93D2"/>
                </a:solidFill>
                <a:latin typeface="Sakkal Majalla" pitchFamily="2" charset="-78"/>
                <a:cs typeface="Sakkal Majalla" pitchFamily="2" charset="-78"/>
              </a:rPr>
              <a:t>تحديد العملية المناسبة </a:t>
            </a:r>
            <a:endParaRPr lang="ar-SA" sz="4000" b="1" dirty="0">
              <a:solidFill>
                <a:srgbClr val="4E93D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000" b="1" dirty="0">
                <a:solidFill>
                  <a:srgbClr val="4E93D2"/>
                </a:solidFill>
                <a:latin typeface="Sakkal Majalla" pitchFamily="2" charset="-78"/>
                <a:cs typeface="Sakkal Majalla" pitchFamily="2" charset="-78"/>
              </a:rPr>
              <a:t>( الجمع أو الطرح ) لحل المسألة</a:t>
            </a:r>
            <a:endParaRPr lang="ar-BH" sz="4000" dirty="0">
              <a:solidFill>
                <a:srgbClr val="4E93D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3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العملية المناسبة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67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  <p:bldP spid="2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388358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744501" y="950273"/>
            <a:ext cx="2384772" cy="54367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0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العملية المناسبة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88180" y="1276848"/>
            <a:ext cx="7028195" cy="4307528"/>
          </a:xfrm>
          <a:prstGeom prst="rect">
            <a:avLst/>
          </a:prstGeom>
          <a:gradFill>
            <a:gsLst>
              <a:gs pos="80000">
                <a:srgbClr val="E680E6"/>
              </a:gs>
              <a:gs pos="34000">
                <a:schemeClr val="bg1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Rectangle 12"/>
          <p:cNvSpPr/>
          <p:nvPr/>
        </p:nvSpPr>
        <p:spPr>
          <a:xfrm>
            <a:off x="2913287" y="1512142"/>
            <a:ext cx="637797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4800" b="1" dirty="0">
                <a:ln w="0">
                  <a:noFill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عزيزي الطالب عزيزتي الطالبة</a:t>
            </a:r>
          </a:p>
          <a:p>
            <a:pPr lvl="0" algn="ctr"/>
            <a:endParaRPr lang="ar-BH" sz="3600" b="1" dirty="0">
              <a:ln w="0">
                <a:noFill/>
              </a:ln>
              <a:solidFill>
                <a:srgbClr val="58267E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BH" sz="4800" b="1" dirty="0">
                <a:ln w="0">
                  <a:noFill/>
                </a:ln>
                <a:solidFill>
                  <a:srgbClr val="58267E"/>
                </a:solidFill>
                <a:latin typeface="Sakkal Majalla" pitchFamily="2" charset="-78"/>
                <a:cs typeface="Sakkal Majalla" pitchFamily="2" charset="-78"/>
              </a:rPr>
              <a:t> ل</a:t>
            </a:r>
            <a:r>
              <a:rPr lang="ar-SA" sz="4800" b="1" dirty="0">
                <a:ln w="0">
                  <a:noFill/>
                </a:ln>
                <a:solidFill>
                  <a:srgbClr val="58267E"/>
                </a:solidFill>
                <a:latin typeface="Sakkal Majalla" pitchFamily="2" charset="-78"/>
                <a:cs typeface="Sakkal Majalla" pitchFamily="2" charset="-78"/>
              </a:rPr>
              <a:t>مزيد من الإستفادة يمكنك الرجوع لكتاب الطالب </a:t>
            </a:r>
          </a:p>
          <a:p>
            <a:pPr lvl="0" algn="ctr"/>
            <a:endParaRPr lang="ar-SA" sz="1200" b="1" dirty="0">
              <a:ln w="0">
                <a:noFill/>
              </a:ln>
              <a:solidFill>
                <a:srgbClr val="58267E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4800" b="1" dirty="0">
                <a:ln w="0">
                  <a:noFill/>
                </a:ln>
                <a:solidFill>
                  <a:srgbClr val="58267E"/>
                </a:solidFill>
                <a:latin typeface="Sakkal Majalla" pitchFamily="2" charset="-78"/>
                <a:cs typeface="Sakkal Majalla" pitchFamily="2" charset="-78"/>
              </a:rPr>
              <a:t>لحل تمارين الدرس صفحة </a:t>
            </a:r>
            <a:r>
              <a:rPr lang="ar-BH" sz="4800" b="1" dirty="0">
                <a:ln w="0">
                  <a:noFill/>
                </a:ln>
                <a:solidFill>
                  <a:srgbClr val="58267E"/>
                </a:solidFill>
                <a:latin typeface="Sakkal Majalla" pitchFamily="2" charset="-78"/>
                <a:cs typeface="Sakkal Majalla" pitchFamily="2" charset="-78"/>
              </a:rPr>
              <a:t>82</a:t>
            </a:r>
            <a:endParaRPr lang="ar-SA" sz="4800" b="1" dirty="0">
              <a:ln w="0">
                <a:noFill/>
              </a:ln>
              <a:solidFill>
                <a:srgbClr val="58267E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87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xmlns="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تحديد العملية المناسبة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6016</TotalTime>
  <Words>452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Times New Roman</vt:lpstr>
      <vt:lpstr>Traditional Arabic</vt:lpstr>
      <vt:lpstr>Yu Gothic UI Semilight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Banan Saud Farhan Sowaidan Almasaeed</cp:lastModifiedBy>
  <cp:revision>1046</cp:revision>
  <dcterms:created xsi:type="dcterms:W3CDTF">2020-03-03T06:21:53Z</dcterms:created>
  <dcterms:modified xsi:type="dcterms:W3CDTF">2020-07-16T08:09:59Z</dcterms:modified>
</cp:coreProperties>
</file>