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7553325" cy="9893300"/>
  <p:notesSz cx="9893300" cy="75533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28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616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304" y="457200"/>
            <a:ext cx="2377440" cy="180685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3291840" cy="1371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المملكة العربية السعودية</a:t>
            </a:r>
            <a:endParaRPr lang="ar-SA" sz="1300" dirty="0"/>
          </a:p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وزارة التعليم</a:t>
            </a:r>
            <a:endParaRPr lang="ar-SA" sz="1300" dirty="0"/>
          </a:p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الإدارة العامة للتعليم بـ ………………</a:t>
            </a:r>
            <a:endParaRPr lang="ar-SA" sz="1300" dirty="0"/>
          </a:p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مدرسة ………………</a:t>
            </a:r>
            <a:endParaRPr lang="ar-SA" sz="1300" dirty="0"/>
          </a:p>
        </p:txBody>
      </p:sp>
      <p:sp>
        <p:nvSpPr>
          <p:cNvPr id="4" name="Shape 1"/>
          <p:cNvSpPr/>
          <p:nvPr/>
        </p:nvSpPr>
        <p:spPr>
          <a:xfrm>
            <a:off x="457200" y="3108960"/>
            <a:ext cx="6638544" cy="4206240"/>
          </a:xfrm>
          <a:prstGeom prst="roundRect">
            <a:avLst>
              <a:gd name="adj" fmla="val 2174"/>
            </a:avLst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5" name="Text 2"/>
          <p:cNvSpPr txBox="1"/>
          <p:nvPr/>
        </p:nvSpPr>
        <p:spPr>
          <a:xfrm>
            <a:off x="457200" y="3383280"/>
            <a:ext cx="6638544" cy="1280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</a:t>
            </a:r>
            <a:endParaRPr lang="ar-SA" sz="5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754880"/>
            <a:ext cx="6638544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المادة: ……………………   |   الصف: ……………………</a:t>
            </a:r>
            <a:endParaRPr lang="ar-SA" sz="2000" dirty="0"/>
          </a:p>
        </p:txBody>
      </p:sp>
      <p:sp>
        <p:nvSpPr>
          <p:cNvPr id="7" name="Shape 4"/>
          <p:cNvSpPr/>
          <p:nvPr/>
        </p:nvSpPr>
        <p:spPr>
          <a:xfrm>
            <a:off x="2039112" y="5669280"/>
            <a:ext cx="3474720" cy="731520"/>
          </a:xfrm>
          <a:prstGeom prst="roundRect">
            <a:avLst>
              <a:gd name="adj" fmla="val 18750"/>
            </a:avLst>
          </a:prstGeom>
          <a:solidFill>
            <a:srgbClr val="C8A24A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2039112" y="5669280"/>
            <a:ext cx="3474720" cy="731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6492240"/>
            <a:ext cx="6638544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الفصل الدراسي الأول</a:t>
            </a:r>
            <a:endParaRPr lang="ar-SA" sz="1800" dirty="0"/>
          </a:p>
        </p:txBody>
      </p:sp>
      <p:sp>
        <p:nvSpPr>
          <p:cNvPr id="10" name="Shape 7"/>
          <p:cNvSpPr/>
          <p:nvPr/>
        </p:nvSpPr>
        <p:spPr>
          <a:xfrm>
            <a:off x="457200" y="7498080"/>
            <a:ext cx="6638544" cy="594360"/>
          </a:xfrm>
          <a:prstGeom prst="roundRect">
            <a:avLst>
              <a:gd name="adj" fmla="val 15385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1" name="Text 8"/>
          <p:cNvSpPr txBox="1"/>
          <p:nvPr/>
        </p:nvSpPr>
        <p:spPr>
          <a:xfrm>
            <a:off x="640080" y="7498080"/>
            <a:ext cx="6272784" cy="594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معلم المادة:  ……………………………………</a:t>
            </a:r>
            <a:endParaRPr lang="ar-SA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فهرس الخطة العلاجية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3774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6684264" y="24140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6684264" y="2414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828800" y="23774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مسار الخطة وبياناتها وأهدافها</a:t>
            </a:r>
            <a:endParaRPr lang="ar-SA" sz="1400" dirty="0"/>
          </a:p>
        </p:txBody>
      </p:sp>
      <p:sp>
        <p:nvSpPr>
          <p:cNvPr id="11" name="Text 8"/>
          <p:cNvSpPr/>
          <p:nvPr/>
        </p:nvSpPr>
        <p:spPr>
          <a:xfrm>
            <a:off x="594360" y="24323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 – ٤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28346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3" name="Shape 10"/>
          <p:cNvSpPr/>
          <p:nvPr/>
        </p:nvSpPr>
        <p:spPr>
          <a:xfrm>
            <a:off x="6684264" y="28712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6684264" y="2871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828800" y="28346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الإطار العلمي للخطة</a:t>
            </a:r>
            <a:endParaRPr lang="ar-SA" sz="1400" dirty="0"/>
          </a:p>
        </p:txBody>
      </p:sp>
      <p:sp>
        <p:nvSpPr>
          <p:cNvPr id="16" name="Text 13"/>
          <p:cNvSpPr/>
          <p:nvPr/>
        </p:nvSpPr>
        <p:spPr>
          <a:xfrm>
            <a:off x="594360" y="28895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٥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32918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8" name="Shape 15"/>
          <p:cNvSpPr/>
          <p:nvPr/>
        </p:nvSpPr>
        <p:spPr>
          <a:xfrm>
            <a:off x="6684264" y="33284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6684264" y="33284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1828800" y="32918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المهارات المفقودة وتصنيف الطلاب</a:t>
            </a:r>
            <a:endParaRPr lang="ar-SA" sz="1400" dirty="0"/>
          </a:p>
        </p:txBody>
      </p:sp>
      <p:sp>
        <p:nvSpPr>
          <p:cNvPr id="21" name="Text 18"/>
          <p:cNvSpPr/>
          <p:nvPr/>
        </p:nvSpPr>
        <p:spPr>
          <a:xfrm>
            <a:off x="594360" y="33467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٦ – ٧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37490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3" name="Shape 20"/>
          <p:cNvSpPr/>
          <p:nvPr/>
        </p:nvSpPr>
        <p:spPr>
          <a:xfrm>
            <a:off x="6684264" y="37856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4" name="Text 21"/>
          <p:cNvSpPr txBox="1"/>
          <p:nvPr/>
        </p:nvSpPr>
        <p:spPr>
          <a:xfrm>
            <a:off x="6684264" y="37856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828800" y="37490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أساليب التقويم</a:t>
            </a:r>
            <a:endParaRPr lang="ar-SA" sz="1400" dirty="0"/>
          </a:p>
        </p:txBody>
      </p:sp>
      <p:sp>
        <p:nvSpPr>
          <p:cNvPr id="26" name="Text 23"/>
          <p:cNvSpPr/>
          <p:nvPr/>
        </p:nvSpPr>
        <p:spPr>
          <a:xfrm>
            <a:off x="594360" y="38039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٨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57200" y="42062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8" name="Shape 25"/>
          <p:cNvSpPr/>
          <p:nvPr/>
        </p:nvSpPr>
        <p:spPr>
          <a:xfrm>
            <a:off x="6684264" y="42428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9" name="Text 26"/>
          <p:cNvSpPr txBox="1"/>
          <p:nvPr/>
        </p:nvSpPr>
        <p:spPr>
          <a:xfrm>
            <a:off x="6684264" y="4242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٥</a:t>
            </a:r>
            <a:endParaRPr lang="ar-SA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1828800" y="42062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القبلي وتحليل نتائجه</a:t>
            </a:r>
            <a:endParaRPr lang="ar-SA" sz="1400" dirty="0"/>
          </a:p>
        </p:txBody>
      </p:sp>
      <p:sp>
        <p:nvSpPr>
          <p:cNvPr id="31" name="Text 28"/>
          <p:cNvSpPr/>
          <p:nvPr/>
        </p:nvSpPr>
        <p:spPr>
          <a:xfrm>
            <a:off x="594360" y="42611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٩ – ١٠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46634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3" name="Shape 30"/>
          <p:cNvSpPr/>
          <p:nvPr/>
        </p:nvSpPr>
        <p:spPr>
          <a:xfrm>
            <a:off x="6684264" y="47000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4" name="Text 31"/>
          <p:cNvSpPr txBox="1"/>
          <p:nvPr/>
        </p:nvSpPr>
        <p:spPr>
          <a:xfrm>
            <a:off x="6684264" y="4700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٦</a:t>
            </a:r>
            <a:endParaRPr lang="ar-SA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828800" y="46634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الإجراءات العلاجية</a:t>
            </a:r>
            <a:endParaRPr lang="ar-SA" sz="1400" dirty="0"/>
          </a:p>
        </p:txBody>
      </p:sp>
      <p:sp>
        <p:nvSpPr>
          <p:cNvPr id="36" name="Text 33"/>
          <p:cNvSpPr/>
          <p:nvPr/>
        </p:nvSpPr>
        <p:spPr>
          <a:xfrm>
            <a:off x="594360" y="47183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١١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457200" y="51206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8" name="Shape 35"/>
          <p:cNvSpPr/>
          <p:nvPr/>
        </p:nvSpPr>
        <p:spPr>
          <a:xfrm>
            <a:off x="6684264" y="51572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9" name="Text 36"/>
          <p:cNvSpPr txBox="1"/>
          <p:nvPr/>
        </p:nvSpPr>
        <p:spPr>
          <a:xfrm>
            <a:off x="6684264" y="5157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٧</a:t>
            </a:r>
            <a:endParaRPr lang="ar-SA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1828800" y="51206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الفردية وسجل المتابعة</a:t>
            </a:r>
            <a:endParaRPr lang="ar-SA" sz="1400" dirty="0"/>
          </a:p>
        </p:txBody>
      </p:sp>
      <p:sp>
        <p:nvSpPr>
          <p:cNvPr id="41" name="Text 38"/>
          <p:cNvSpPr/>
          <p:nvPr/>
        </p:nvSpPr>
        <p:spPr>
          <a:xfrm>
            <a:off x="594360" y="51755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١٢ – ١٣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457200" y="55778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3" name="Shape 40"/>
          <p:cNvSpPr/>
          <p:nvPr/>
        </p:nvSpPr>
        <p:spPr>
          <a:xfrm>
            <a:off x="6684264" y="56144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4" name="Text 41"/>
          <p:cNvSpPr txBox="1"/>
          <p:nvPr/>
        </p:nvSpPr>
        <p:spPr>
          <a:xfrm>
            <a:off x="6684264" y="56144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٨</a:t>
            </a:r>
            <a:endParaRPr lang="ar-SA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1828800" y="55778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شواهد تنفيذ الإجراءات</a:t>
            </a:r>
            <a:endParaRPr lang="ar-SA" sz="1400" dirty="0"/>
          </a:p>
        </p:txBody>
      </p:sp>
      <p:sp>
        <p:nvSpPr>
          <p:cNvPr id="46" name="Text 43"/>
          <p:cNvSpPr/>
          <p:nvPr/>
        </p:nvSpPr>
        <p:spPr>
          <a:xfrm>
            <a:off x="594360" y="56327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١٤ – ١٧</a:t>
            </a:r>
            <a:endParaRPr lang="en-US" sz="1200" dirty="0"/>
          </a:p>
        </p:txBody>
      </p:sp>
      <p:sp>
        <p:nvSpPr>
          <p:cNvPr id="47" name="Shape 44"/>
          <p:cNvSpPr/>
          <p:nvPr/>
        </p:nvSpPr>
        <p:spPr>
          <a:xfrm>
            <a:off x="457200" y="60350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8" name="Shape 45"/>
          <p:cNvSpPr/>
          <p:nvPr/>
        </p:nvSpPr>
        <p:spPr>
          <a:xfrm>
            <a:off x="6684264" y="60716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9" name="Text 46"/>
          <p:cNvSpPr txBox="1"/>
          <p:nvPr/>
        </p:nvSpPr>
        <p:spPr>
          <a:xfrm>
            <a:off x="6684264" y="60716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٩</a:t>
            </a:r>
            <a:endParaRPr lang="ar-SA" sz="1100" dirty="0"/>
          </a:p>
        </p:txBody>
      </p:sp>
      <p:sp>
        <p:nvSpPr>
          <p:cNvPr id="50" name="Text 47"/>
          <p:cNvSpPr txBox="1"/>
          <p:nvPr/>
        </p:nvSpPr>
        <p:spPr>
          <a:xfrm>
            <a:off x="1828800" y="60350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البعدي ومقارنة النتائج</a:t>
            </a:r>
            <a:endParaRPr lang="ar-SA" sz="1400" dirty="0"/>
          </a:p>
        </p:txBody>
      </p:sp>
      <p:sp>
        <p:nvSpPr>
          <p:cNvPr id="51" name="Text 48"/>
          <p:cNvSpPr/>
          <p:nvPr/>
        </p:nvSpPr>
        <p:spPr>
          <a:xfrm>
            <a:off x="594360" y="60899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١٨ – ١٩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457200" y="64922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53" name="Shape 50"/>
          <p:cNvSpPr/>
          <p:nvPr/>
        </p:nvSpPr>
        <p:spPr>
          <a:xfrm>
            <a:off x="6684264" y="65288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54" name="Text 51"/>
          <p:cNvSpPr txBox="1"/>
          <p:nvPr/>
        </p:nvSpPr>
        <p:spPr>
          <a:xfrm>
            <a:off x="6684264" y="6528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١٠</a:t>
            </a:r>
            <a:endParaRPr lang="ar-SA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1828800" y="64922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مؤشرات الأداء وقياس الأثر</a:t>
            </a:r>
            <a:endParaRPr lang="ar-SA" sz="1400" dirty="0"/>
          </a:p>
        </p:txBody>
      </p:sp>
      <p:sp>
        <p:nvSpPr>
          <p:cNvPr id="56" name="Text 53"/>
          <p:cNvSpPr/>
          <p:nvPr/>
        </p:nvSpPr>
        <p:spPr>
          <a:xfrm>
            <a:off x="594360" y="65471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٢٠</a:t>
            </a:r>
            <a:endParaRPr lang="en-US" sz="1200" dirty="0"/>
          </a:p>
        </p:txBody>
      </p:sp>
      <p:sp>
        <p:nvSpPr>
          <p:cNvPr id="57" name="Shape 54"/>
          <p:cNvSpPr/>
          <p:nvPr/>
        </p:nvSpPr>
        <p:spPr>
          <a:xfrm>
            <a:off x="457200" y="69494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58" name="Shape 55"/>
          <p:cNvSpPr/>
          <p:nvPr/>
        </p:nvSpPr>
        <p:spPr>
          <a:xfrm>
            <a:off x="6684264" y="69860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59" name="Text 56"/>
          <p:cNvSpPr txBox="1"/>
          <p:nvPr/>
        </p:nvSpPr>
        <p:spPr>
          <a:xfrm>
            <a:off x="6684264" y="6986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١١</a:t>
            </a:r>
            <a:endParaRPr lang="ar-SA" sz="1100" dirty="0"/>
          </a:p>
        </p:txBody>
      </p:sp>
      <p:sp>
        <p:nvSpPr>
          <p:cNvPr id="60" name="Text 57"/>
          <p:cNvSpPr txBox="1"/>
          <p:nvPr/>
        </p:nvSpPr>
        <p:spPr>
          <a:xfrm>
            <a:off x="1828800" y="69494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أثر الخطة العلاجية</a:t>
            </a:r>
            <a:endParaRPr lang="ar-SA" sz="1400" dirty="0"/>
          </a:p>
        </p:txBody>
      </p:sp>
      <p:sp>
        <p:nvSpPr>
          <p:cNvPr id="61" name="Text 58"/>
          <p:cNvSpPr/>
          <p:nvPr/>
        </p:nvSpPr>
        <p:spPr>
          <a:xfrm>
            <a:off x="594360" y="70043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٢١</a:t>
            </a:r>
            <a:endParaRPr lang="en-US" sz="1200" dirty="0"/>
          </a:p>
        </p:txBody>
      </p:sp>
      <p:sp>
        <p:nvSpPr>
          <p:cNvPr id="62" name="Shape 59"/>
          <p:cNvSpPr/>
          <p:nvPr/>
        </p:nvSpPr>
        <p:spPr>
          <a:xfrm>
            <a:off x="457200" y="74066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63" name="Shape 60"/>
          <p:cNvSpPr/>
          <p:nvPr/>
        </p:nvSpPr>
        <p:spPr>
          <a:xfrm>
            <a:off x="6684264" y="74432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64" name="Text 61"/>
          <p:cNvSpPr txBox="1"/>
          <p:nvPr/>
        </p:nvSpPr>
        <p:spPr>
          <a:xfrm>
            <a:off x="6684264" y="7443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١٢</a:t>
            </a:r>
            <a:endParaRPr lang="ar-SA" sz="1100" dirty="0"/>
          </a:p>
        </p:txBody>
      </p:sp>
      <p:sp>
        <p:nvSpPr>
          <p:cNvPr id="65" name="Text 62"/>
          <p:cNvSpPr txBox="1"/>
          <p:nvPr/>
        </p:nvSpPr>
        <p:spPr>
          <a:xfrm>
            <a:off x="1828800" y="74066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استدامة الأثر</a:t>
            </a:r>
            <a:endParaRPr lang="ar-SA" sz="1400" dirty="0"/>
          </a:p>
        </p:txBody>
      </p:sp>
      <p:sp>
        <p:nvSpPr>
          <p:cNvPr id="66" name="Text 63"/>
          <p:cNvSpPr/>
          <p:nvPr/>
        </p:nvSpPr>
        <p:spPr>
          <a:xfrm>
            <a:off x="594360" y="74615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٢٢</a:t>
            </a:r>
            <a:endParaRPr lang="en-US" sz="1200" dirty="0"/>
          </a:p>
        </p:txBody>
      </p:sp>
      <p:sp>
        <p:nvSpPr>
          <p:cNvPr id="67" name="Shape 64"/>
          <p:cNvSpPr/>
          <p:nvPr/>
        </p:nvSpPr>
        <p:spPr>
          <a:xfrm>
            <a:off x="457200" y="78638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68" name="Shape 65"/>
          <p:cNvSpPr/>
          <p:nvPr/>
        </p:nvSpPr>
        <p:spPr>
          <a:xfrm>
            <a:off x="6684264" y="79004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69" name="Text 66"/>
          <p:cNvSpPr txBox="1"/>
          <p:nvPr/>
        </p:nvSpPr>
        <p:spPr>
          <a:xfrm>
            <a:off x="6684264" y="79004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١٣</a:t>
            </a:r>
            <a:endParaRPr lang="ar-SA" sz="1100" dirty="0"/>
          </a:p>
        </p:txBody>
      </p:sp>
      <p:sp>
        <p:nvSpPr>
          <p:cNvPr id="70" name="Text 67"/>
          <p:cNvSpPr txBox="1"/>
          <p:nvPr/>
        </p:nvSpPr>
        <p:spPr>
          <a:xfrm>
            <a:off x="1828800" y="78638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التحويل إلى الموجه الطلابي</a:t>
            </a:r>
            <a:endParaRPr lang="ar-SA" sz="1400" dirty="0"/>
          </a:p>
        </p:txBody>
      </p:sp>
      <p:sp>
        <p:nvSpPr>
          <p:cNvPr id="71" name="Text 68"/>
          <p:cNvSpPr/>
          <p:nvPr/>
        </p:nvSpPr>
        <p:spPr>
          <a:xfrm>
            <a:off x="594360" y="79187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٢٣</a:t>
            </a:r>
            <a:endParaRPr lang="en-US" sz="1200" dirty="0"/>
          </a:p>
        </p:txBody>
      </p:sp>
      <p:sp>
        <p:nvSpPr>
          <p:cNvPr id="72" name="Shape 69"/>
          <p:cNvSpPr/>
          <p:nvPr/>
        </p:nvSpPr>
        <p:spPr>
          <a:xfrm>
            <a:off x="457200" y="83210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73" name="Shape 70"/>
          <p:cNvSpPr/>
          <p:nvPr/>
        </p:nvSpPr>
        <p:spPr>
          <a:xfrm>
            <a:off x="6684264" y="83576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74" name="Text 71"/>
          <p:cNvSpPr txBox="1"/>
          <p:nvPr/>
        </p:nvSpPr>
        <p:spPr>
          <a:xfrm>
            <a:off x="6684264" y="83576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١٤</a:t>
            </a:r>
            <a:endParaRPr lang="ar-SA" sz="1100" dirty="0"/>
          </a:p>
        </p:txBody>
      </p:sp>
      <p:sp>
        <p:nvSpPr>
          <p:cNvPr id="75" name="Text 72"/>
          <p:cNvSpPr txBox="1"/>
          <p:nvPr/>
        </p:nvSpPr>
        <p:spPr>
          <a:xfrm>
            <a:off x="1828800" y="83210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ارتباط الخطة بمجالات التميز المدرسي</a:t>
            </a:r>
            <a:endParaRPr lang="ar-SA" sz="1400" dirty="0"/>
          </a:p>
        </p:txBody>
      </p:sp>
      <p:sp>
        <p:nvSpPr>
          <p:cNvPr id="76" name="Text 73"/>
          <p:cNvSpPr/>
          <p:nvPr/>
        </p:nvSpPr>
        <p:spPr>
          <a:xfrm>
            <a:off x="594360" y="83759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٢٤</a:t>
            </a:r>
            <a:endParaRPr lang="en-US" sz="1200" dirty="0"/>
          </a:p>
        </p:txBody>
      </p:sp>
      <p:sp>
        <p:nvSpPr>
          <p:cNvPr id="77" name="Shape 74"/>
          <p:cNvSpPr/>
          <p:nvPr/>
        </p:nvSpPr>
        <p:spPr>
          <a:xfrm>
            <a:off x="457200" y="8778240"/>
            <a:ext cx="6638544" cy="384048"/>
          </a:xfrm>
          <a:prstGeom prst="roundRect">
            <a:avLst>
              <a:gd name="adj" fmla="val 2381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78" name="Shape 75"/>
          <p:cNvSpPr/>
          <p:nvPr/>
        </p:nvSpPr>
        <p:spPr>
          <a:xfrm>
            <a:off x="6684264" y="8814816"/>
            <a:ext cx="310896" cy="310896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79" name="Text 76"/>
          <p:cNvSpPr txBox="1"/>
          <p:nvPr/>
        </p:nvSpPr>
        <p:spPr>
          <a:xfrm>
            <a:off x="6684264" y="8814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١٥</a:t>
            </a:r>
            <a:endParaRPr lang="ar-SA" sz="1100" dirty="0"/>
          </a:p>
        </p:txBody>
      </p:sp>
      <p:sp>
        <p:nvSpPr>
          <p:cNvPr id="80" name="Text 77"/>
          <p:cNvSpPr txBox="1"/>
          <p:nvPr/>
        </p:nvSpPr>
        <p:spPr>
          <a:xfrm>
            <a:off x="1828800" y="8778240"/>
            <a:ext cx="4626864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التوصيات والاعتماد</a:t>
            </a:r>
            <a:endParaRPr lang="ar-SA" sz="1400" dirty="0"/>
          </a:p>
        </p:txBody>
      </p:sp>
      <p:sp>
        <p:nvSpPr>
          <p:cNvPr id="81" name="Text 78"/>
          <p:cNvSpPr/>
          <p:nvPr/>
        </p:nvSpPr>
        <p:spPr>
          <a:xfrm>
            <a:off x="594360" y="8833104"/>
            <a:ext cx="1097280" cy="274320"/>
          </a:xfrm>
          <a:prstGeom prst="roundRect">
            <a:avLst>
              <a:gd name="adj" fmla="val 33333"/>
            </a:avLst>
          </a:prstGeom>
          <a:solidFill>
            <a:srgbClr val="1F8A70"/>
          </a:solidFill>
          <a:ln/>
        </p:spPr>
        <p:txBody>
          <a:bodyPr wrap="square" lIns="254" tIns="254" rIns="254" bIns="254" rtlCol="0" anchor="ctr"/>
          <a:lstStyle/>
          <a:p>
            <a:pPr marL="0" indent="0" algn="ctr" rtl="1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٢٥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مسار الخطة العلاجية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423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6227064" y="2560320"/>
            <a:ext cx="685800" cy="68580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6227064" y="2560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2286000" y="2496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القبلي</a:t>
            </a:r>
            <a:endParaRPr lang="ar-SA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2286000" y="2898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تشخيص مستوى الطلاب قبل بدء المعالجة</a:t>
            </a:r>
            <a:endParaRPr lang="ar-SA" sz="1200" dirty="0"/>
          </a:p>
        </p:txBody>
      </p:sp>
      <p:sp>
        <p:nvSpPr>
          <p:cNvPr id="12" name="Text 9"/>
          <p:cNvSpPr/>
          <p:nvPr/>
        </p:nvSpPr>
        <p:spPr>
          <a:xfrm>
            <a:off x="594360" y="2679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١–٢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57200" y="3566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Shape 11"/>
          <p:cNvSpPr/>
          <p:nvPr/>
        </p:nvSpPr>
        <p:spPr>
          <a:xfrm>
            <a:off x="6227064" y="3703320"/>
            <a:ext cx="685800" cy="68580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6227064" y="3703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2286000" y="3639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تحليل النتائج</a:t>
            </a:r>
            <a:endParaRPr lang="ar-SA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2286000" y="4041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تحديد المهارات المفقودة وأكثرها تكرارًا</a:t>
            </a:r>
            <a:endParaRPr lang="ar-SA" sz="1200" dirty="0"/>
          </a:p>
        </p:txBody>
      </p:sp>
      <p:sp>
        <p:nvSpPr>
          <p:cNvPr id="18" name="Text 15"/>
          <p:cNvSpPr/>
          <p:nvPr/>
        </p:nvSpPr>
        <p:spPr>
          <a:xfrm>
            <a:off x="594360" y="3822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٢–٣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4709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0" name="Shape 17"/>
          <p:cNvSpPr/>
          <p:nvPr/>
        </p:nvSpPr>
        <p:spPr>
          <a:xfrm>
            <a:off x="6227064" y="4846320"/>
            <a:ext cx="685800" cy="68580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1" name="Text 18"/>
          <p:cNvSpPr txBox="1"/>
          <p:nvPr/>
        </p:nvSpPr>
        <p:spPr>
          <a:xfrm>
            <a:off x="6227064" y="4846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2286000" y="4782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تصنيف الطلاب</a:t>
            </a:r>
            <a:endParaRPr lang="ar-SA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2286000" y="5184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توزيع الطلاب على مستويات الدعم وبناء الخطة</a:t>
            </a:r>
            <a:endParaRPr lang="ar-SA" sz="1200" dirty="0"/>
          </a:p>
        </p:txBody>
      </p:sp>
      <p:sp>
        <p:nvSpPr>
          <p:cNvPr id="24" name="Text 21"/>
          <p:cNvSpPr/>
          <p:nvPr/>
        </p:nvSpPr>
        <p:spPr>
          <a:xfrm>
            <a:off x="594360" y="4965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٣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57200" y="5852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6" name="Shape 23"/>
          <p:cNvSpPr/>
          <p:nvPr/>
        </p:nvSpPr>
        <p:spPr>
          <a:xfrm>
            <a:off x="6227064" y="5989320"/>
            <a:ext cx="685800" cy="68580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7" name="Text 24"/>
          <p:cNvSpPr txBox="1"/>
          <p:nvPr/>
        </p:nvSpPr>
        <p:spPr>
          <a:xfrm>
            <a:off x="6227064" y="5989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2200" dirty="0"/>
          </a:p>
        </p:txBody>
      </p:sp>
      <p:sp>
        <p:nvSpPr>
          <p:cNvPr id="28" name="Text 25"/>
          <p:cNvSpPr txBox="1"/>
          <p:nvPr/>
        </p:nvSpPr>
        <p:spPr>
          <a:xfrm>
            <a:off x="2286000" y="5925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تنفيذ الإجراءات</a:t>
            </a:r>
            <a:endParaRPr lang="ar-SA" sz="1700" dirty="0"/>
          </a:p>
        </p:txBody>
      </p:sp>
      <p:sp>
        <p:nvSpPr>
          <p:cNvPr id="29" name="Text 26"/>
          <p:cNvSpPr txBox="1"/>
          <p:nvPr/>
        </p:nvSpPr>
        <p:spPr>
          <a:xfrm>
            <a:off x="2286000" y="6327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معالجة المهارات بأساليب متنوعة مع الشواهد</a:t>
            </a:r>
            <a:endParaRPr lang="ar-SA" sz="1200" dirty="0"/>
          </a:p>
        </p:txBody>
      </p:sp>
      <p:sp>
        <p:nvSpPr>
          <p:cNvPr id="30" name="Text 27"/>
          <p:cNvSpPr/>
          <p:nvPr/>
        </p:nvSpPr>
        <p:spPr>
          <a:xfrm>
            <a:off x="594360" y="6108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٤–١٢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457200" y="6995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2" name="Shape 29"/>
          <p:cNvSpPr/>
          <p:nvPr/>
        </p:nvSpPr>
        <p:spPr>
          <a:xfrm>
            <a:off x="6227064" y="7132320"/>
            <a:ext cx="685800" cy="68580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3" name="Text 30"/>
          <p:cNvSpPr txBox="1"/>
          <p:nvPr/>
        </p:nvSpPr>
        <p:spPr>
          <a:xfrm>
            <a:off x="6227064" y="7132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٥</a:t>
            </a:r>
            <a:endParaRPr lang="ar-SA" sz="2200" dirty="0"/>
          </a:p>
        </p:txBody>
      </p:sp>
      <p:sp>
        <p:nvSpPr>
          <p:cNvPr id="34" name="Text 31"/>
          <p:cNvSpPr txBox="1"/>
          <p:nvPr/>
        </p:nvSpPr>
        <p:spPr>
          <a:xfrm>
            <a:off x="2286000" y="7068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التقويم البنائي</a:t>
            </a:r>
            <a:endParaRPr lang="ar-SA" sz="1700" dirty="0"/>
          </a:p>
        </p:txBody>
      </p:sp>
      <p:sp>
        <p:nvSpPr>
          <p:cNvPr id="35" name="Text 32"/>
          <p:cNvSpPr txBox="1"/>
          <p:nvPr/>
        </p:nvSpPr>
        <p:spPr>
          <a:xfrm>
            <a:off x="2286000" y="7470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متابعة مستمرة وتعديل الإجراءات عند الحاجة</a:t>
            </a:r>
            <a:endParaRPr lang="ar-SA" sz="1200" dirty="0"/>
          </a:p>
        </p:txBody>
      </p:sp>
      <p:sp>
        <p:nvSpPr>
          <p:cNvPr id="36" name="Text 33"/>
          <p:cNvSpPr/>
          <p:nvPr/>
        </p:nvSpPr>
        <p:spPr>
          <a:xfrm>
            <a:off x="594360" y="7251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طوال الفترة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457200" y="8138160"/>
            <a:ext cx="6638544" cy="960120"/>
          </a:xfrm>
          <a:prstGeom prst="roundRect">
            <a:avLst>
              <a:gd name="adj" fmla="val 952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8" name="Shape 35"/>
          <p:cNvSpPr/>
          <p:nvPr/>
        </p:nvSpPr>
        <p:spPr>
          <a:xfrm>
            <a:off x="6227064" y="8275320"/>
            <a:ext cx="685800" cy="68580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9" name="Text 36"/>
          <p:cNvSpPr txBox="1"/>
          <p:nvPr/>
        </p:nvSpPr>
        <p:spPr>
          <a:xfrm>
            <a:off x="6227064" y="8275320"/>
            <a:ext cx="6858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٦</a:t>
            </a:r>
            <a:endParaRPr lang="ar-SA" sz="2200" dirty="0"/>
          </a:p>
        </p:txBody>
      </p:sp>
      <p:sp>
        <p:nvSpPr>
          <p:cNvPr id="40" name="Text 37"/>
          <p:cNvSpPr txBox="1"/>
          <p:nvPr/>
        </p:nvSpPr>
        <p:spPr>
          <a:xfrm>
            <a:off x="2286000" y="8211312"/>
            <a:ext cx="380390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البعدي</a:t>
            </a:r>
            <a:endParaRPr lang="ar-SA" sz="1700" dirty="0"/>
          </a:p>
        </p:txBody>
      </p:sp>
      <p:sp>
        <p:nvSpPr>
          <p:cNvPr id="41" name="Text 38"/>
          <p:cNvSpPr txBox="1"/>
          <p:nvPr/>
        </p:nvSpPr>
        <p:spPr>
          <a:xfrm>
            <a:off x="2286000" y="8613648"/>
            <a:ext cx="380390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قياس الأثر ومقارنته بالاختبار القبلي</a:t>
            </a:r>
            <a:endParaRPr lang="ar-SA" sz="1200" dirty="0"/>
          </a:p>
        </p:txBody>
      </p:sp>
      <p:sp>
        <p:nvSpPr>
          <p:cNvPr id="42" name="Text 39"/>
          <p:cNvSpPr/>
          <p:nvPr/>
        </p:nvSpPr>
        <p:spPr>
          <a:xfrm>
            <a:off x="594360" y="8394192"/>
            <a:ext cx="155448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1F8A7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١٣–١٤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" y="9144000"/>
            <a:ext cx="6638544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الفترات الزمنية مقترحة، ويعدّلها المعلم وفق التقويم الدراسي.</a:t>
            </a:r>
            <a:endParaRPr lang="ar-SA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بيانات الخطة وأهدافها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3982212" y="242316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المادة:  ……………………</a:t>
            </a:r>
            <a:endParaRPr lang="ar-SA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42316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0" name="Text 7"/>
          <p:cNvSpPr txBox="1"/>
          <p:nvPr/>
        </p:nvSpPr>
        <p:spPr>
          <a:xfrm>
            <a:off x="548640" y="242316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الصف:  ……………………</a:t>
            </a:r>
            <a:endParaRPr lang="ar-SA" sz="1300" dirty="0"/>
          </a:p>
        </p:txBody>
      </p:sp>
      <p:sp>
        <p:nvSpPr>
          <p:cNvPr id="11" name="Shape 8"/>
          <p:cNvSpPr/>
          <p:nvPr/>
        </p:nvSpPr>
        <p:spPr>
          <a:xfrm>
            <a:off x="3890772" y="315468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2" name="Text 9"/>
          <p:cNvSpPr txBox="1"/>
          <p:nvPr/>
        </p:nvSpPr>
        <p:spPr>
          <a:xfrm>
            <a:off x="3982212" y="315468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عدد طلاب الفصل:  ……………………</a:t>
            </a:r>
            <a:endParaRPr lang="ar-SA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15468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548640" y="315468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عدد الطلاب المستهدفين:  ……………………</a:t>
            </a:r>
            <a:endParaRPr lang="ar-SA" sz="1300" dirty="0"/>
          </a:p>
        </p:txBody>
      </p:sp>
      <p:sp>
        <p:nvSpPr>
          <p:cNvPr id="15" name="Shape 12"/>
          <p:cNvSpPr/>
          <p:nvPr/>
        </p:nvSpPr>
        <p:spPr>
          <a:xfrm>
            <a:off x="3890772" y="388620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6" name="Text 13"/>
          <p:cNvSpPr txBox="1"/>
          <p:nvPr/>
        </p:nvSpPr>
        <p:spPr>
          <a:xfrm>
            <a:off x="3982212" y="388620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فترة التنفيذ:  ……………………</a:t>
            </a:r>
            <a:endParaRPr lang="ar-SA" sz="1300" dirty="0"/>
          </a:p>
        </p:txBody>
      </p:sp>
      <p:sp>
        <p:nvSpPr>
          <p:cNvPr id="17" name="Shape 14"/>
          <p:cNvSpPr/>
          <p:nvPr/>
        </p:nvSpPr>
        <p:spPr>
          <a:xfrm>
            <a:off x="457200" y="3886200"/>
            <a:ext cx="3204972" cy="548640"/>
          </a:xfrm>
          <a:prstGeom prst="roundRect">
            <a:avLst>
              <a:gd name="adj" fmla="val 1666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8" name="Text 15"/>
          <p:cNvSpPr txBox="1"/>
          <p:nvPr/>
        </p:nvSpPr>
        <p:spPr>
          <a:xfrm>
            <a:off x="548640" y="388620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مصدر تحديد الحاجة:  ……………………</a:t>
            </a:r>
            <a:endParaRPr lang="ar-SA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4526280"/>
            <a:ext cx="6638544" cy="2651760"/>
          </a:xfrm>
          <a:prstGeom prst="roundRect">
            <a:avLst>
              <a:gd name="adj" fmla="val 3448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0" name="Text 17"/>
          <p:cNvSpPr txBox="1"/>
          <p:nvPr/>
        </p:nvSpPr>
        <p:spPr>
          <a:xfrm>
            <a:off x="640080" y="4617720"/>
            <a:ext cx="627278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8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أهداف الخطة</a:t>
            </a:r>
            <a:endParaRPr lang="ar-SA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120640"/>
            <a:ext cx="6272784" cy="1920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342900" indent="-342900" algn="r">
              <a:spcAft>
                <a:spcPts val="8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رفع مستوى إتقان المهارات المفقودة لدى الطلاب المستهدفين.</a:t>
            </a:r>
            <a:endParaRPr lang="ar-SA" sz="1400" dirty="0"/>
          </a:p>
          <a:p>
            <a:pPr marL="342900" indent="-342900" algn="r">
              <a:spcAft>
                <a:spcPts val="8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تقليل الفجوة بين الطلاب عبر إجراءات علاجية وإثرائية متنوعة.</a:t>
            </a:r>
            <a:endParaRPr lang="ar-SA" sz="1400" dirty="0"/>
          </a:p>
          <a:p>
            <a:pPr marL="342900" indent="-342900" algn="r">
              <a:spcAft>
                <a:spcPts val="8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توثيق الأثر بمقارنة نتائج الاختبارين القبلي والبعدي.</a:t>
            </a:r>
            <a:endParaRPr lang="ar-SA" sz="1400" dirty="0"/>
          </a:p>
        </p:txBody>
      </p:sp>
      <p:sp>
        <p:nvSpPr>
          <p:cNvPr id="22" name="Shape 19"/>
          <p:cNvSpPr/>
          <p:nvPr/>
        </p:nvSpPr>
        <p:spPr>
          <a:xfrm>
            <a:off x="457200" y="7406640"/>
            <a:ext cx="6638544" cy="1737360"/>
          </a:xfrm>
          <a:prstGeom prst="roundRect">
            <a:avLst>
              <a:gd name="adj" fmla="val 5263"/>
            </a:avLst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3" name="Text 20"/>
          <p:cNvSpPr txBox="1"/>
          <p:nvPr/>
        </p:nvSpPr>
        <p:spPr>
          <a:xfrm>
            <a:off x="731520" y="7498080"/>
            <a:ext cx="237744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٨٠٪</a:t>
            </a:r>
            <a:endParaRPr lang="ar-SA" sz="5400" dirty="0"/>
          </a:p>
        </p:txBody>
      </p:sp>
      <p:sp>
        <p:nvSpPr>
          <p:cNvPr id="24" name="Text 21"/>
          <p:cNvSpPr txBox="1"/>
          <p:nvPr/>
        </p:nvSpPr>
        <p:spPr>
          <a:xfrm>
            <a:off x="3200400" y="7498080"/>
            <a:ext cx="3621024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مؤشر النجاح (مقترح): أن يتقن ٨٠٪ على الأقل من الطلاب المستهدفين المهارات المعالجة في الاختبار البعدي.</a:t>
            </a:r>
            <a:endParaRPr lang="ar-SA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الإطار العلمي للخطة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6409944" y="2560320"/>
            <a:ext cx="548640" cy="5486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6409944" y="2560320"/>
            <a:ext cx="54864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3982212" y="320040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التعلّم للإتقان (بلوم)</a:t>
            </a:r>
            <a:endParaRPr lang="ar-SA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982212" y="3794760"/>
            <a:ext cx="3022092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المبدأ: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يتقن معظم الطلاب المهارة إذا أُتيح لهم وقت ودعم كافيان.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التطبيق: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إعادة التعليم ثم اختبار قصير حتى بلوغ مستوى الإتقان.</a:t>
            </a:r>
            <a:endParaRPr lang="ar-SA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242316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3" name="Shape 10"/>
          <p:cNvSpPr/>
          <p:nvPr/>
        </p:nvSpPr>
        <p:spPr>
          <a:xfrm>
            <a:off x="2976372" y="2560320"/>
            <a:ext cx="548640" cy="5486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2976372" y="2560320"/>
            <a:ext cx="54864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320040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منطقة النمو القريبة (فيجوتسكي)</a:t>
            </a:r>
            <a:endParaRPr lang="ar-SA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3794760"/>
            <a:ext cx="3022092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المبدأ: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يتعلم الطالب أفضل بدعم يناسب مستواه الحالي.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التطبيق: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مجموعات صغيرة وتعلّم أقران بإشراف المعلم.</a:t>
            </a:r>
            <a:endParaRPr lang="ar-SA" sz="1200" dirty="0"/>
          </a:p>
        </p:txBody>
      </p:sp>
      <p:sp>
        <p:nvSpPr>
          <p:cNvPr id="17" name="Shape 14"/>
          <p:cNvSpPr/>
          <p:nvPr/>
        </p:nvSpPr>
        <p:spPr>
          <a:xfrm>
            <a:off x="3890772" y="566928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8" name="Shape 15"/>
          <p:cNvSpPr/>
          <p:nvPr/>
        </p:nvSpPr>
        <p:spPr>
          <a:xfrm>
            <a:off x="6409944" y="5806440"/>
            <a:ext cx="548640" cy="5486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6409944" y="5806440"/>
            <a:ext cx="54864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3982212" y="644652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الاستجابة للتدخل (RTI)</a:t>
            </a:r>
            <a:endParaRPr lang="ar-SA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3982212" y="7040880"/>
            <a:ext cx="3022092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المبدأ: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دعم متدرج على ثلاثة مستويات بحسب حاجة الطالب.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التطبيق: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تصنيف الطلاب وربط كل مستوى بأسلوب معالجة.</a:t>
            </a:r>
            <a:endParaRPr lang="ar-SA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566928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3" name="Shape 20"/>
          <p:cNvSpPr/>
          <p:nvPr/>
        </p:nvSpPr>
        <p:spPr>
          <a:xfrm>
            <a:off x="2976372" y="5806440"/>
            <a:ext cx="548640" cy="5486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4" name="Text 21"/>
          <p:cNvSpPr txBox="1"/>
          <p:nvPr/>
        </p:nvSpPr>
        <p:spPr>
          <a:xfrm>
            <a:off x="2976372" y="5806440"/>
            <a:ext cx="54864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446520"/>
            <a:ext cx="302209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التقويم البنائي (بلاك وويليام)</a:t>
            </a:r>
            <a:endParaRPr lang="ar-SA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7040880"/>
            <a:ext cx="3022092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المبدأ: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التغذية الراجعة المستمرة ترفع التحصيل.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200" dirty="0"/>
          </a:p>
          <a:p>
            <a:pPr marL="0" indent="0" algn="r">
              <a:buNone/>
            </a:pPr>
            <a:r>
              <a:rPr lang="ar-SA" altLang="en-US" sz="1200" b="1" dirty="0">
                <a:solidFill>
                  <a:srgbClr val="1F8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التطبيق: </a:t>
            </a:r>
            <a:r>
              <a:rPr lang="ar-SA" altLang="en-US" sz="12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تذاكر خروج وأوراق عمل وتعديل الإجراءات أسبوعيًا.</a:t>
            </a:r>
            <a:endParaRPr lang="ar-SA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457200" y="8915400"/>
            <a:ext cx="663854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>
              <a:buNone/>
            </a:pPr>
            <a:r>
              <a:rPr lang="ar-SA" altLang="en-US" sz="9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للاستزادة: Bloom (1968) Learning for Mastery • Vygotsky (1978) Mind in Society • Black &amp; Wiliam (1998) Inside the Black Box</a:t>
            </a:r>
            <a:endParaRPr lang="ar-SA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المهارات المفقودة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23160"/>
          <a:ext cx="6638544" cy="6428232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3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المهارة المفقودة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عدد الطلاب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زمن التنفيذ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الأولى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الأولى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٣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الأولى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الأولى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٥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الثانية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الثانية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الثانية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الثانية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 وأثناء تقديم الوحدة الثانية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تصنيف الطلاب وأسلوب المعالجة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23160"/>
          <a:ext cx="6638544" cy="5440680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المستوى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نسبة الإتقان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عدد الطلاب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أسلوب المعالجة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متقن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٨٠٪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مهام إثرائية وتعلّم أقران بدور المساعد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متوسط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٦٠٪ – ٧٩٪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أنشطة تعزيز وأوراق عمل متدرجة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يحتاج دعمًا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٤٠٪ – ٥٩٪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مجموعات صغيرة وإعادة شرح للمهارة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يحتاج دعمًا مكثفًا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أقل من ٤٠٪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خطة فردية وتواصل مع ولي الأمر وإحالة عند الحاجة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57200" y="8778240"/>
            <a:ext cx="6638544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النسب مقترحة ويمكن تعديلها وفق معايير القسم.</a:t>
            </a:r>
            <a:endParaRPr lang="ar-SA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أساليب التقويم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423160"/>
            <a:ext cx="6638544" cy="1920240"/>
          </a:xfrm>
          <a:prstGeom prst="roundRect">
            <a:avLst>
              <a:gd name="adj" fmla="val 476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5907024" y="2880360"/>
            <a:ext cx="1005840" cy="10058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5907024" y="2880360"/>
            <a:ext cx="100584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3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651760"/>
            <a:ext cx="4992624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التقويم التشخيصي القبلي</a:t>
            </a:r>
            <a:endParaRPr lang="ar-SA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320040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تحديد المهارات المفقودة قبل البدء</a:t>
            </a:r>
            <a:endParaRPr lang="ar-SA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365760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 قصير • نماذج إلكترونية • ملاحظة</a:t>
            </a:r>
            <a:endParaRPr lang="ar-SA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4617720"/>
            <a:ext cx="6638544" cy="1920240"/>
          </a:xfrm>
          <a:prstGeom prst="roundRect">
            <a:avLst>
              <a:gd name="adj" fmla="val 476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Shape 11"/>
          <p:cNvSpPr/>
          <p:nvPr/>
        </p:nvSpPr>
        <p:spPr>
          <a:xfrm>
            <a:off x="5907024" y="5074920"/>
            <a:ext cx="1005840" cy="10058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5907024" y="5074920"/>
            <a:ext cx="100584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32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" y="4846320"/>
            <a:ext cx="4992624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التقويم التكويني البنائي</a:t>
            </a:r>
            <a:endParaRPr lang="ar-SA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539496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متابعة التقدم أثناء المعالجة</a:t>
            </a:r>
            <a:endParaRPr lang="ar-SA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85216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تذاكر الخروج • أوراق عمل • أسئلة شفوية</a:t>
            </a:r>
            <a:endParaRPr lang="ar-SA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6812280"/>
            <a:ext cx="6638544" cy="1920240"/>
          </a:xfrm>
          <a:prstGeom prst="roundRect">
            <a:avLst>
              <a:gd name="adj" fmla="val 476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0" name="Shape 17"/>
          <p:cNvSpPr/>
          <p:nvPr/>
        </p:nvSpPr>
        <p:spPr>
          <a:xfrm>
            <a:off x="5907024" y="7269480"/>
            <a:ext cx="1005840" cy="1005840"/>
          </a:xfrm>
          <a:prstGeom prst="ellipse">
            <a:avLst/>
          </a:prstGeom>
          <a:solidFill>
            <a:srgbClr val="0E6B63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1" name="Text 18"/>
          <p:cNvSpPr txBox="1"/>
          <p:nvPr/>
        </p:nvSpPr>
        <p:spPr>
          <a:xfrm>
            <a:off x="5907024" y="7269480"/>
            <a:ext cx="100584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3200" dirty="0"/>
          </a:p>
        </p:txBody>
      </p:sp>
      <p:sp>
        <p:nvSpPr>
          <p:cNvPr id="22" name="Text 19"/>
          <p:cNvSpPr txBox="1"/>
          <p:nvPr/>
        </p:nvSpPr>
        <p:spPr>
          <a:xfrm>
            <a:off x="640080" y="7040880"/>
            <a:ext cx="4992624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التقويم الختامي البعدي</a:t>
            </a:r>
            <a:endParaRPr lang="ar-SA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" y="758952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قياس أثر الخطة ومقارنته بالقبلي</a:t>
            </a:r>
            <a:endParaRPr lang="ar-SA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640080" y="8046720"/>
            <a:ext cx="499262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 بعدي • مهام أدائية</a:t>
            </a:r>
            <a:endParaRPr lang="ar-SA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القبلي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3982212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تاريخ التطبيق:  ……………………</a:t>
            </a:r>
            <a:endParaRPr lang="ar-SA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0" name="Text 7"/>
          <p:cNvSpPr txBox="1"/>
          <p:nvPr/>
        </p:nvSpPr>
        <p:spPr>
          <a:xfrm>
            <a:off x="548640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عدد المختبرين:  ……………………</a:t>
            </a:r>
            <a:endParaRPr lang="ar-SA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383280"/>
            <a:ext cx="6638544" cy="5394960"/>
          </a:xfrm>
          <a:prstGeom prst="roundRect">
            <a:avLst>
              <a:gd name="adj" fmla="val 1695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9"/>
          <p:cNvSpPr txBox="1"/>
          <p:nvPr/>
        </p:nvSpPr>
        <p:spPr>
          <a:xfrm>
            <a:off x="457200" y="3383280"/>
            <a:ext cx="6638544" cy="5394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صورة من الاختبار توضع هنا أو رمز QR</a:t>
            </a:r>
            <a:endParaRPr lang="ar-SA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8869680"/>
            <a:ext cx="663854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يُرفق نموذج الاختبار مع جدول المواصفات.</a:t>
            </a:r>
            <a:endParaRPr lang="ar-SA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تحليل نتائج الاختبار القبلي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23160"/>
          <a:ext cx="6638544" cy="3904488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المتقنون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غير المتقنين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نسبة الإتقان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٣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٥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6583680"/>
            <a:ext cx="6638544" cy="2468880"/>
          </a:xfrm>
          <a:prstGeom prst="roundRect">
            <a:avLst>
              <a:gd name="adj" fmla="val 370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5"/>
          <p:cNvSpPr txBox="1"/>
          <p:nvPr/>
        </p:nvSpPr>
        <p:spPr>
          <a:xfrm>
            <a:off x="640080" y="6675120"/>
            <a:ext cx="627278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أبرز الملاحظات والتحليل</a:t>
            </a:r>
            <a:endParaRPr lang="ar-SA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الإجراءات العلاجية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6455664" y="256032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645566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3982212" y="315468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شرح مباشر داخل الفصل</a:t>
            </a:r>
            <a:endParaRPr lang="ar-SA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982212" y="347472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إعادة تعليم المهارة بأسلوب مبسّط</a:t>
            </a:r>
            <a:endParaRPr lang="ar-SA" sz="1100" dirty="0"/>
          </a:p>
        </p:txBody>
      </p:sp>
      <p:sp>
        <p:nvSpPr>
          <p:cNvPr id="12" name="Shape 9"/>
          <p:cNvSpPr/>
          <p:nvPr/>
        </p:nvSpPr>
        <p:spPr>
          <a:xfrm>
            <a:off x="457200" y="242316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3" name="Shape 10"/>
          <p:cNvSpPr/>
          <p:nvPr/>
        </p:nvSpPr>
        <p:spPr>
          <a:xfrm>
            <a:off x="3022092" y="256032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3022092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315468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دروس منصة عين</a:t>
            </a:r>
            <a:endParaRPr lang="ar-SA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347472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مراجعة المهارة بدروس مصوّرة</a:t>
            </a:r>
            <a:endParaRPr lang="ar-SA" sz="1100" dirty="0"/>
          </a:p>
        </p:txBody>
      </p:sp>
      <p:sp>
        <p:nvSpPr>
          <p:cNvPr id="17" name="Shape 14"/>
          <p:cNvSpPr/>
          <p:nvPr/>
        </p:nvSpPr>
        <p:spPr>
          <a:xfrm>
            <a:off x="3890772" y="406908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8" name="Shape 15"/>
          <p:cNvSpPr/>
          <p:nvPr/>
        </p:nvSpPr>
        <p:spPr>
          <a:xfrm>
            <a:off x="6455664" y="420624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6455664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3982212" y="480060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منصة مدرستي</a:t>
            </a:r>
            <a:endParaRPr lang="ar-SA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3982212" y="512064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اختبارات وإثراءات إلكترونية</a:t>
            </a:r>
            <a:endParaRPr lang="ar-SA" sz="1100" dirty="0"/>
          </a:p>
        </p:txBody>
      </p:sp>
      <p:sp>
        <p:nvSpPr>
          <p:cNvPr id="22" name="Shape 19"/>
          <p:cNvSpPr/>
          <p:nvPr/>
        </p:nvSpPr>
        <p:spPr>
          <a:xfrm>
            <a:off x="457200" y="406908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3" name="Shape 20"/>
          <p:cNvSpPr/>
          <p:nvPr/>
        </p:nvSpPr>
        <p:spPr>
          <a:xfrm>
            <a:off x="3022092" y="420624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4" name="Text 21"/>
          <p:cNvSpPr txBox="1"/>
          <p:nvPr/>
        </p:nvSpPr>
        <p:spPr>
          <a:xfrm>
            <a:off x="3022092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480060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فرق Teams</a:t>
            </a:r>
            <a:endParaRPr lang="ar-SA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512064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شروحات وتواصل مع الطلاب</a:t>
            </a:r>
            <a:endParaRPr lang="ar-SA" sz="1100" dirty="0"/>
          </a:p>
        </p:txBody>
      </p:sp>
      <p:sp>
        <p:nvSpPr>
          <p:cNvPr id="27" name="Shape 24"/>
          <p:cNvSpPr/>
          <p:nvPr/>
        </p:nvSpPr>
        <p:spPr>
          <a:xfrm>
            <a:off x="3890772" y="571500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8" name="Shape 25"/>
          <p:cNvSpPr/>
          <p:nvPr/>
        </p:nvSpPr>
        <p:spPr>
          <a:xfrm>
            <a:off x="6455664" y="585216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9" name="Text 26"/>
          <p:cNvSpPr txBox="1"/>
          <p:nvPr/>
        </p:nvSpPr>
        <p:spPr>
          <a:xfrm>
            <a:off x="6455664" y="585216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٥</a:t>
            </a:r>
            <a:endParaRPr lang="ar-SA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3982212" y="644652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أنشطة وأوراق عمل</a:t>
            </a:r>
            <a:endParaRPr lang="ar-SA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3982212" y="676656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تدريب مكثف ومتدرج</a:t>
            </a:r>
            <a:endParaRPr lang="ar-SA" sz="1100" dirty="0"/>
          </a:p>
        </p:txBody>
      </p:sp>
      <p:sp>
        <p:nvSpPr>
          <p:cNvPr id="32" name="Shape 29"/>
          <p:cNvSpPr/>
          <p:nvPr/>
        </p:nvSpPr>
        <p:spPr>
          <a:xfrm>
            <a:off x="457200" y="571500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3" name="Shape 30"/>
          <p:cNvSpPr/>
          <p:nvPr/>
        </p:nvSpPr>
        <p:spPr>
          <a:xfrm>
            <a:off x="3022092" y="585216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4" name="Text 31"/>
          <p:cNvSpPr txBox="1"/>
          <p:nvPr/>
        </p:nvSpPr>
        <p:spPr>
          <a:xfrm>
            <a:off x="3022092" y="585216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٦</a:t>
            </a:r>
            <a:endParaRPr lang="ar-SA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548640" y="644652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مهام أدائية</a:t>
            </a:r>
            <a:endParaRPr lang="ar-SA" sz="1400" dirty="0"/>
          </a:p>
        </p:txBody>
      </p:sp>
      <p:sp>
        <p:nvSpPr>
          <p:cNvPr id="36" name="Text 33"/>
          <p:cNvSpPr txBox="1"/>
          <p:nvPr/>
        </p:nvSpPr>
        <p:spPr>
          <a:xfrm>
            <a:off x="548640" y="676656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تطبيق المهارة في مواقف واقعية</a:t>
            </a:r>
            <a:endParaRPr lang="ar-SA" sz="1100" dirty="0"/>
          </a:p>
        </p:txBody>
      </p:sp>
      <p:sp>
        <p:nvSpPr>
          <p:cNvPr id="37" name="Shape 34"/>
          <p:cNvSpPr/>
          <p:nvPr/>
        </p:nvSpPr>
        <p:spPr>
          <a:xfrm>
            <a:off x="3890772" y="736092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8" name="Shape 35"/>
          <p:cNvSpPr/>
          <p:nvPr/>
        </p:nvSpPr>
        <p:spPr>
          <a:xfrm>
            <a:off x="6455664" y="749808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39" name="Text 36"/>
          <p:cNvSpPr txBox="1"/>
          <p:nvPr/>
        </p:nvSpPr>
        <p:spPr>
          <a:xfrm>
            <a:off x="6455664" y="749808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٧</a:t>
            </a:r>
            <a:endParaRPr lang="ar-SA" sz="1600" dirty="0"/>
          </a:p>
        </p:txBody>
      </p:sp>
      <p:sp>
        <p:nvSpPr>
          <p:cNvPr id="40" name="Text 37"/>
          <p:cNvSpPr txBox="1"/>
          <p:nvPr/>
        </p:nvSpPr>
        <p:spPr>
          <a:xfrm>
            <a:off x="3982212" y="809244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تعلّم الأقران</a:t>
            </a:r>
            <a:endParaRPr lang="ar-SA" sz="1400" dirty="0"/>
          </a:p>
        </p:txBody>
      </p:sp>
      <p:sp>
        <p:nvSpPr>
          <p:cNvPr id="41" name="Text 38"/>
          <p:cNvSpPr txBox="1"/>
          <p:nvPr/>
        </p:nvSpPr>
        <p:spPr>
          <a:xfrm>
            <a:off x="3982212" y="841248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دعم الطالب المتمكن لزميله</a:t>
            </a:r>
            <a:endParaRPr lang="ar-SA" sz="1100" dirty="0"/>
          </a:p>
        </p:txBody>
      </p:sp>
      <p:sp>
        <p:nvSpPr>
          <p:cNvPr id="42" name="Shape 39"/>
          <p:cNvSpPr/>
          <p:nvPr/>
        </p:nvSpPr>
        <p:spPr>
          <a:xfrm>
            <a:off x="457200" y="7360920"/>
            <a:ext cx="3204972" cy="1463040"/>
          </a:xfrm>
          <a:prstGeom prst="roundRect">
            <a:avLst>
              <a:gd name="adj" fmla="val 625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3" name="Shape 40"/>
          <p:cNvSpPr/>
          <p:nvPr/>
        </p:nvSpPr>
        <p:spPr>
          <a:xfrm>
            <a:off x="3022092" y="7498080"/>
            <a:ext cx="502920" cy="50292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44" name="Text 41"/>
          <p:cNvSpPr txBox="1"/>
          <p:nvPr/>
        </p:nvSpPr>
        <p:spPr>
          <a:xfrm>
            <a:off x="3022092" y="7498080"/>
            <a:ext cx="50292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٨</a:t>
            </a:r>
            <a:endParaRPr lang="ar-SA" sz="1600" dirty="0"/>
          </a:p>
        </p:txBody>
      </p:sp>
      <p:sp>
        <p:nvSpPr>
          <p:cNvPr id="45" name="Text 42"/>
          <p:cNvSpPr txBox="1"/>
          <p:nvPr/>
        </p:nvSpPr>
        <p:spPr>
          <a:xfrm>
            <a:off x="548640" y="809244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خرائط ذهنية وعروض</a:t>
            </a:r>
            <a:endParaRPr lang="ar-SA" sz="1400" dirty="0"/>
          </a:p>
        </p:txBody>
      </p:sp>
      <p:sp>
        <p:nvSpPr>
          <p:cNvPr id="46" name="Text 43"/>
          <p:cNvSpPr txBox="1"/>
          <p:nvPr/>
        </p:nvSpPr>
        <p:spPr>
          <a:xfrm>
            <a:off x="548640" y="8412480"/>
            <a:ext cx="3022092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تلخيص المفاهيم بصريًا</a:t>
            </a:r>
            <a:endParaRPr lang="ar-SA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نموذج خطة علاجية فردية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3982212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رمز الطالب:  ……………………</a:t>
            </a:r>
            <a:endParaRPr lang="ar-SA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0" name="Text 7"/>
          <p:cNvSpPr txBox="1"/>
          <p:nvPr/>
        </p:nvSpPr>
        <p:spPr>
          <a:xfrm>
            <a:off x="548640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الصف:  ……………………</a:t>
            </a:r>
            <a:endParaRPr lang="ar-SA" sz="1300" dirty="0"/>
          </a:p>
        </p:txBody>
      </p:sp>
      <p:sp>
        <p:nvSpPr>
          <p:cNvPr id="11" name="Shape 8"/>
          <p:cNvSpPr/>
          <p:nvPr/>
        </p:nvSpPr>
        <p:spPr>
          <a:xfrm>
            <a:off x="3890772" y="31089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2" name="Text 9"/>
          <p:cNvSpPr txBox="1"/>
          <p:nvPr/>
        </p:nvSpPr>
        <p:spPr>
          <a:xfrm>
            <a:off x="3982212" y="31089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تاريخ بدء الخطة:  ……………………</a:t>
            </a:r>
            <a:endParaRPr lang="ar-SA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1089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548640" y="31089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مدة الخطة:  ……………………</a:t>
            </a:r>
            <a:endParaRPr lang="ar-SA" sz="13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840480"/>
          <a:ext cx="6638544" cy="37033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المهارة المستهدفة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نقطة الانطلاق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الإجراء العلاجي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المدة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نقطة الإنجاز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Shape 12"/>
          <p:cNvSpPr/>
          <p:nvPr/>
        </p:nvSpPr>
        <p:spPr>
          <a:xfrm>
            <a:off x="457200" y="7772400"/>
            <a:ext cx="6638544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7" name="Text 13"/>
          <p:cNvSpPr txBox="1"/>
          <p:nvPr/>
        </p:nvSpPr>
        <p:spPr>
          <a:xfrm>
            <a:off x="548640" y="7772400"/>
            <a:ext cx="6455664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مهام ولي الأمر في المنزل:  ……………………</a:t>
            </a:r>
            <a:endParaRPr lang="ar-SA" sz="1300" dirty="0"/>
          </a:p>
        </p:txBody>
      </p:sp>
      <p:sp>
        <p:nvSpPr>
          <p:cNvPr id="18" name="Shape 14"/>
          <p:cNvSpPr/>
          <p:nvPr/>
        </p:nvSpPr>
        <p:spPr>
          <a:xfrm>
            <a:off x="457200" y="8458200"/>
            <a:ext cx="6638544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9" name="Text 15"/>
          <p:cNvSpPr txBox="1"/>
          <p:nvPr/>
        </p:nvSpPr>
        <p:spPr>
          <a:xfrm>
            <a:off x="548640" y="8458200"/>
            <a:ext cx="6455664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تاريخ المراجعة القادمة:  ……………………</a:t>
            </a:r>
            <a:endParaRPr lang="ar-SA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سجل متابعة الحضور والتقدم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97672"/>
              </p:ext>
            </p:extLst>
          </p:nvPr>
        </p:nvGraphicFramePr>
        <p:xfrm>
          <a:off x="457200" y="2423160"/>
          <a:ext cx="6638544" cy="6217920"/>
        </p:xfrm>
        <a:graphic>
          <a:graphicData uri="http://schemas.openxmlformats.org/drawingml/2006/table">
            <a:tbl>
              <a:tblPr rtl="1"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الطالب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الحصص الحاضرة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المهارة المتقنة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مستوى التقدم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ملاحظات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٣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٥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457200" y="8732520"/>
            <a:ext cx="663854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مستوى التقدم:  ١ مبتدئ   •   ٢ في طريقه للإتقان   •   ٣ متقن</a:t>
            </a:r>
            <a:endParaRPr lang="ar-SA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عروض بصرية وأوراق عمل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240280"/>
            <a:ext cx="6638544" cy="457200"/>
          </a:xfrm>
          <a:prstGeom prst="roundRect">
            <a:avLst>
              <a:gd name="adj" fmla="val 2000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548640" y="2240280"/>
            <a:ext cx="645566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وصف الإجراء ومدته:  ……………………</a:t>
            </a:r>
            <a:endParaRPr lang="ar-SA" sz="1300" dirty="0"/>
          </a:p>
        </p:txBody>
      </p:sp>
      <p:sp>
        <p:nvSpPr>
          <p:cNvPr id="9" name="Text 6"/>
          <p:cNvSpPr/>
          <p:nvPr/>
        </p:nvSpPr>
        <p:spPr>
          <a:xfrm>
            <a:off x="3803904" y="297180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عروض بصرية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41848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1" name="Text 8"/>
          <p:cNvSpPr txBox="1"/>
          <p:nvPr/>
        </p:nvSpPr>
        <p:spPr>
          <a:xfrm>
            <a:off x="5641848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2" name="Shape 9"/>
          <p:cNvSpPr/>
          <p:nvPr/>
        </p:nvSpPr>
        <p:spPr>
          <a:xfrm>
            <a:off x="3913632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3" name="Text 10"/>
          <p:cNvSpPr txBox="1"/>
          <p:nvPr/>
        </p:nvSpPr>
        <p:spPr>
          <a:xfrm>
            <a:off x="3913632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4" name="Shape 11"/>
          <p:cNvSpPr/>
          <p:nvPr/>
        </p:nvSpPr>
        <p:spPr>
          <a:xfrm>
            <a:off x="2185416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2185416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4"/>
          <p:cNvSpPr txBox="1"/>
          <p:nvPr/>
        </p:nvSpPr>
        <p:spPr>
          <a:xfrm>
            <a:off x="457200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8" name="Shape 15"/>
          <p:cNvSpPr/>
          <p:nvPr/>
        </p:nvSpPr>
        <p:spPr>
          <a:xfrm>
            <a:off x="5641848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5641848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0" name="Shape 17"/>
          <p:cNvSpPr/>
          <p:nvPr/>
        </p:nvSpPr>
        <p:spPr>
          <a:xfrm>
            <a:off x="3913632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1" name="Text 18"/>
          <p:cNvSpPr txBox="1"/>
          <p:nvPr/>
        </p:nvSpPr>
        <p:spPr>
          <a:xfrm>
            <a:off x="3913632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2" name="Shape 19"/>
          <p:cNvSpPr/>
          <p:nvPr/>
        </p:nvSpPr>
        <p:spPr>
          <a:xfrm>
            <a:off x="2185416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3" name="Text 20"/>
          <p:cNvSpPr txBox="1"/>
          <p:nvPr/>
        </p:nvSpPr>
        <p:spPr>
          <a:xfrm>
            <a:off x="2185416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4" name="Shape 21"/>
          <p:cNvSpPr/>
          <p:nvPr/>
        </p:nvSpPr>
        <p:spPr>
          <a:xfrm>
            <a:off x="457200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5" name="Text 22"/>
          <p:cNvSpPr txBox="1"/>
          <p:nvPr/>
        </p:nvSpPr>
        <p:spPr>
          <a:xfrm>
            <a:off x="457200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6" name="Text 23"/>
          <p:cNvSpPr/>
          <p:nvPr/>
        </p:nvSpPr>
        <p:spPr>
          <a:xfrm>
            <a:off x="3803904" y="610362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أوراق عمل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641848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8" name="Text 25"/>
          <p:cNvSpPr txBox="1"/>
          <p:nvPr/>
        </p:nvSpPr>
        <p:spPr>
          <a:xfrm>
            <a:off x="5641848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9" name="Shape 26"/>
          <p:cNvSpPr/>
          <p:nvPr/>
        </p:nvSpPr>
        <p:spPr>
          <a:xfrm>
            <a:off x="3913632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0" name="Text 27"/>
          <p:cNvSpPr txBox="1"/>
          <p:nvPr/>
        </p:nvSpPr>
        <p:spPr>
          <a:xfrm>
            <a:off x="3913632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1" name="Shape 28"/>
          <p:cNvSpPr/>
          <p:nvPr/>
        </p:nvSpPr>
        <p:spPr>
          <a:xfrm>
            <a:off x="2185416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2" name="Text 29"/>
          <p:cNvSpPr txBox="1"/>
          <p:nvPr/>
        </p:nvSpPr>
        <p:spPr>
          <a:xfrm>
            <a:off x="2185416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3" name="Shape 30"/>
          <p:cNvSpPr/>
          <p:nvPr/>
        </p:nvSpPr>
        <p:spPr>
          <a:xfrm>
            <a:off x="457200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4" name="Text 31"/>
          <p:cNvSpPr txBox="1"/>
          <p:nvPr/>
        </p:nvSpPr>
        <p:spPr>
          <a:xfrm>
            <a:off x="457200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5" name="Shape 32"/>
          <p:cNvSpPr/>
          <p:nvPr/>
        </p:nvSpPr>
        <p:spPr>
          <a:xfrm>
            <a:off x="5641848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6" name="Text 33"/>
          <p:cNvSpPr txBox="1"/>
          <p:nvPr/>
        </p:nvSpPr>
        <p:spPr>
          <a:xfrm>
            <a:off x="5641848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7" name="Shape 34"/>
          <p:cNvSpPr/>
          <p:nvPr/>
        </p:nvSpPr>
        <p:spPr>
          <a:xfrm>
            <a:off x="3913632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8" name="Text 35"/>
          <p:cNvSpPr txBox="1"/>
          <p:nvPr/>
        </p:nvSpPr>
        <p:spPr>
          <a:xfrm>
            <a:off x="3913632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9" name="Shape 36"/>
          <p:cNvSpPr/>
          <p:nvPr/>
        </p:nvSpPr>
        <p:spPr>
          <a:xfrm>
            <a:off x="2185416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0" name="Text 37"/>
          <p:cNvSpPr txBox="1"/>
          <p:nvPr/>
        </p:nvSpPr>
        <p:spPr>
          <a:xfrm>
            <a:off x="2185416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41" name="Shape 38"/>
          <p:cNvSpPr/>
          <p:nvPr/>
        </p:nvSpPr>
        <p:spPr>
          <a:xfrm>
            <a:off x="457200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2" name="Text 39"/>
          <p:cNvSpPr txBox="1"/>
          <p:nvPr/>
        </p:nvSpPr>
        <p:spPr>
          <a:xfrm>
            <a:off x="457200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شروحات عين وفرق Teams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240280"/>
            <a:ext cx="6638544" cy="457200"/>
          </a:xfrm>
          <a:prstGeom prst="roundRect">
            <a:avLst>
              <a:gd name="adj" fmla="val 2000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548640" y="2240280"/>
            <a:ext cx="645566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وصف الإجراء ومدته:  ……………………</a:t>
            </a:r>
            <a:endParaRPr lang="ar-SA" sz="1300" dirty="0"/>
          </a:p>
        </p:txBody>
      </p:sp>
      <p:sp>
        <p:nvSpPr>
          <p:cNvPr id="9" name="Text 6"/>
          <p:cNvSpPr/>
          <p:nvPr/>
        </p:nvSpPr>
        <p:spPr>
          <a:xfrm>
            <a:off x="3803904" y="297180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شروحات منصة عين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41848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1" name="Text 8"/>
          <p:cNvSpPr txBox="1"/>
          <p:nvPr/>
        </p:nvSpPr>
        <p:spPr>
          <a:xfrm>
            <a:off x="5641848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2" name="Shape 9"/>
          <p:cNvSpPr/>
          <p:nvPr/>
        </p:nvSpPr>
        <p:spPr>
          <a:xfrm>
            <a:off x="3913632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3" name="Text 10"/>
          <p:cNvSpPr txBox="1"/>
          <p:nvPr/>
        </p:nvSpPr>
        <p:spPr>
          <a:xfrm>
            <a:off x="3913632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4" name="Shape 11"/>
          <p:cNvSpPr/>
          <p:nvPr/>
        </p:nvSpPr>
        <p:spPr>
          <a:xfrm>
            <a:off x="2185416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2185416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4"/>
          <p:cNvSpPr txBox="1"/>
          <p:nvPr/>
        </p:nvSpPr>
        <p:spPr>
          <a:xfrm>
            <a:off x="457200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8" name="Shape 15"/>
          <p:cNvSpPr/>
          <p:nvPr/>
        </p:nvSpPr>
        <p:spPr>
          <a:xfrm>
            <a:off x="5641848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5641848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0" name="Shape 17"/>
          <p:cNvSpPr/>
          <p:nvPr/>
        </p:nvSpPr>
        <p:spPr>
          <a:xfrm>
            <a:off x="3913632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1" name="Text 18"/>
          <p:cNvSpPr txBox="1"/>
          <p:nvPr/>
        </p:nvSpPr>
        <p:spPr>
          <a:xfrm>
            <a:off x="3913632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2" name="Shape 19"/>
          <p:cNvSpPr/>
          <p:nvPr/>
        </p:nvSpPr>
        <p:spPr>
          <a:xfrm>
            <a:off x="2185416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3" name="Text 20"/>
          <p:cNvSpPr txBox="1"/>
          <p:nvPr/>
        </p:nvSpPr>
        <p:spPr>
          <a:xfrm>
            <a:off x="2185416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4" name="Shape 21"/>
          <p:cNvSpPr/>
          <p:nvPr/>
        </p:nvSpPr>
        <p:spPr>
          <a:xfrm>
            <a:off x="457200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5" name="Text 22"/>
          <p:cNvSpPr txBox="1"/>
          <p:nvPr/>
        </p:nvSpPr>
        <p:spPr>
          <a:xfrm>
            <a:off x="457200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6" name="Text 23"/>
          <p:cNvSpPr/>
          <p:nvPr/>
        </p:nvSpPr>
        <p:spPr>
          <a:xfrm>
            <a:off x="3803904" y="610362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شروحات عبر Teams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641848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8" name="Text 25"/>
          <p:cNvSpPr txBox="1"/>
          <p:nvPr/>
        </p:nvSpPr>
        <p:spPr>
          <a:xfrm>
            <a:off x="5641848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9" name="Shape 26"/>
          <p:cNvSpPr/>
          <p:nvPr/>
        </p:nvSpPr>
        <p:spPr>
          <a:xfrm>
            <a:off x="3913632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0" name="Text 27"/>
          <p:cNvSpPr txBox="1"/>
          <p:nvPr/>
        </p:nvSpPr>
        <p:spPr>
          <a:xfrm>
            <a:off x="3913632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1" name="Shape 28"/>
          <p:cNvSpPr/>
          <p:nvPr/>
        </p:nvSpPr>
        <p:spPr>
          <a:xfrm>
            <a:off x="2185416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2" name="Text 29"/>
          <p:cNvSpPr txBox="1"/>
          <p:nvPr/>
        </p:nvSpPr>
        <p:spPr>
          <a:xfrm>
            <a:off x="2185416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3" name="Shape 30"/>
          <p:cNvSpPr/>
          <p:nvPr/>
        </p:nvSpPr>
        <p:spPr>
          <a:xfrm>
            <a:off x="457200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4" name="Text 31"/>
          <p:cNvSpPr txBox="1"/>
          <p:nvPr/>
        </p:nvSpPr>
        <p:spPr>
          <a:xfrm>
            <a:off x="457200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5" name="Shape 32"/>
          <p:cNvSpPr/>
          <p:nvPr/>
        </p:nvSpPr>
        <p:spPr>
          <a:xfrm>
            <a:off x="5641848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6" name="Text 33"/>
          <p:cNvSpPr txBox="1"/>
          <p:nvPr/>
        </p:nvSpPr>
        <p:spPr>
          <a:xfrm>
            <a:off x="5641848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7" name="Shape 34"/>
          <p:cNvSpPr/>
          <p:nvPr/>
        </p:nvSpPr>
        <p:spPr>
          <a:xfrm>
            <a:off x="3913632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8" name="Text 35"/>
          <p:cNvSpPr txBox="1"/>
          <p:nvPr/>
        </p:nvSpPr>
        <p:spPr>
          <a:xfrm>
            <a:off x="3913632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9" name="Shape 36"/>
          <p:cNvSpPr/>
          <p:nvPr/>
        </p:nvSpPr>
        <p:spPr>
          <a:xfrm>
            <a:off x="2185416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0" name="Text 37"/>
          <p:cNvSpPr txBox="1"/>
          <p:nvPr/>
        </p:nvSpPr>
        <p:spPr>
          <a:xfrm>
            <a:off x="2185416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41" name="Shape 38"/>
          <p:cNvSpPr/>
          <p:nvPr/>
        </p:nvSpPr>
        <p:spPr>
          <a:xfrm>
            <a:off x="457200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2" name="Text 39"/>
          <p:cNvSpPr txBox="1"/>
          <p:nvPr/>
        </p:nvSpPr>
        <p:spPr>
          <a:xfrm>
            <a:off x="457200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تعلّم الأقران والمهام الأدائية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240280"/>
            <a:ext cx="6638544" cy="457200"/>
          </a:xfrm>
          <a:prstGeom prst="roundRect">
            <a:avLst>
              <a:gd name="adj" fmla="val 2000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548640" y="2240280"/>
            <a:ext cx="645566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وصف الإجراء ومدته:  ……………………</a:t>
            </a:r>
            <a:endParaRPr lang="ar-SA" sz="1300" dirty="0"/>
          </a:p>
        </p:txBody>
      </p:sp>
      <p:sp>
        <p:nvSpPr>
          <p:cNvPr id="9" name="Text 6"/>
          <p:cNvSpPr/>
          <p:nvPr/>
        </p:nvSpPr>
        <p:spPr>
          <a:xfrm>
            <a:off x="3803904" y="297180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تعلّم الأقران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41848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1" name="Text 8"/>
          <p:cNvSpPr txBox="1"/>
          <p:nvPr/>
        </p:nvSpPr>
        <p:spPr>
          <a:xfrm>
            <a:off x="5641848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2" name="Shape 9"/>
          <p:cNvSpPr/>
          <p:nvPr/>
        </p:nvSpPr>
        <p:spPr>
          <a:xfrm>
            <a:off x="3913632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3" name="Text 10"/>
          <p:cNvSpPr txBox="1"/>
          <p:nvPr/>
        </p:nvSpPr>
        <p:spPr>
          <a:xfrm>
            <a:off x="3913632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4" name="Shape 11"/>
          <p:cNvSpPr/>
          <p:nvPr/>
        </p:nvSpPr>
        <p:spPr>
          <a:xfrm>
            <a:off x="2185416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2185416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52044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4"/>
          <p:cNvSpPr txBox="1"/>
          <p:nvPr/>
        </p:nvSpPr>
        <p:spPr>
          <a:xfrm>
            <a:off x="457200" y="352044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8" name="Shape 15"/>
          <p:cNvSpPr/>
          <p:nvPr/>
        </p:nvSpPr>
        <p:spPr>
          <a:xfrm>
            <a:off x="5641848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5641848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0" name="Shape 17"/>
          <p:cNvSpPr/>
          <p:nvPr/>
        </p:nvSpPr>
        <p:spPr>
          <a:xfrm>
            <a:off x="3913632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1" name="Text 18"/>
          <p:cNvSpPr txBox="1"/>
          <p:nvPr/>
        </p:nvSpPr>
        <p:spPr>
          <a:xfrm>
            <a:off x="3913632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2" name="Shape 19"/>
          <p:cNvSpPr/>
          <p:nvPr/>
        </p:nvSpPr>
        <p:spPr>
          <a:xfrm>
            <a:off x="2185416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3" name="Text 20"/>
          <p:cNvSpPr txBox="1"/>
          <p:nvPr/>
        </p:nvSpPr>
        <p:spPr>
          <a:xfrm>
            <a:off x="2185416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4" name="Shape 21"/>
          <p:cNvSpPr/>
          <p:nvPr/>
        </p:nvSpPr>
        <p:spPr>
          <a:xfrm>
            <a:off x="457200" y="485775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5" name="Text 22"/>
          <p:cNvSpPr txBox="1"/>
          <p:nvPr/>
        </p:nvSpPr>
        <p:spPr>
          <a:xfrm>
            <a:off x="457200" y="485775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6" name="Text 23"/>
          <p:cNvSpPr/>
          <p:nvPr/>
        </p:nvSpPr>
        <p:spPr>
          <a:xfrm>
            <a:off x="3803904" y="610362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مهام أدائية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641848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8" name="Text 25"/>
          <p:cNvSpPr txBox="1"/>
          <p:nvPr/>
        </p:nvSpPr>
        <p:spPr>
          <a:xfrm>
            <a:off x="5641848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9" name="Shape 26"/>
          <p:cNvSpPr/>
          <p:nvPr/>
        </p:nvSpPr>
        <p:spPr>
          <a:xfrm>
            <a:off x="3913632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0" name="Text 27"/>
          <p:cNvSpPr txBox="1"/>
          <p:nvPr/>
        </p:nvSpPr>
        <p:spPr>
          <a:xfrm>
            <a:off x="3913632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1" name="Shape 28"/>
          <p:cNvSpPr/>
          <p:nvPr/>
        </p:nvSpPr>
        <p:spPr>
          <a:xfrm>
            <a:off x="2185416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2" name="Text 29"/>
          <p:cNvSpPr txBox="1"/>
          <p:nvPr/>
        </p:nvSpPr>
        <p:spPr>
          <a:xfrm>
            <a:off x="2185416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3" name="Shape 30"/>
          <p:cNvSpPr/>
          <p:nvPr/>
        </p:nvSpPr>
        <p:spPr>
          <a:xfrm>
            <a:off x="457200" y="665226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4" name="Text 31"/>
          <p:cNvSpPr txBox="1"/>
          <p:nvPr/>
        </p:nvSpPr>
        <p:spPr>
          <a:xfrm>
            <a:off x="457200" y="665226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5" name="Shape 32"/>
          <p:cNvSpPr/>
          <p:nvPr/>
        </p:nvSpPr>
        <p:spPr>
          <a:xfrm>
            <a:off x="5641848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6" name="Text 33"/>
          <p:cNvSpPr txBox="1"/>
          <p:nvPr/>
        </p:nvSpPr>
        <p:spPr>
          <a:xfrm>
            <a:off x="5641848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7" name="Shape 34"/>
          <p:cNvSpPr/>
          <p:nvPr/>
        </p:nvSpPr>
        <p:spPr>
          <a:xfrm>
            <a:off x="3913632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8" name="Text 35"/>
          <p:cNvSpPr txBox="1"/>
          <p:nvPr/>
        </p:nvSpPr>
        <p:spPr>
          <a:xfrm>
            <a:off x="3913632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9" name="Shape 36"/>
          <p:cNvSpPr/>
          <p:nvPr/>
        </p:nvSpPr>
        <p:spPr>
          <a:xfrm>
            <a:off x="2185416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0" name="Text 37"/>
          <p:cNvSpPr txBox="1"/>
          <p:nvPr/>
        </p:nvSpPr>
        <p:spPr>
          <a:xfrm>
            <a:off x="2185416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41" name="Shape 38"/>
          <p:cNvSpPr/>
          <p:nvPr/>
        </p:nvSpPr>
        <p:spPr>
          <a:xfrm>
            <a:off x="457200" y="7989570"/>
            <a:ext cx="1453896" cy="12001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42" name="Text 39"/>
          <p:cNvSpPr txBox="1"/>
          <p:nvPr/>
        </p:nvSpPr>
        <p:spPr>
          <a:xfrm>
            <a:off x="457200" y="7989570"/>
            <a:ext cx="1453896" cy="120015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خرائط ذهنية واختبارات دورية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57200" y="2240280"/>
            <a:ext cx="6638544" cy="457200"/>
          </a:xfrm>
          <a:prstGeom prst="roundRect">
            <a:avLst>
              <a:gd name="adj" fmla="val 2000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548640" y="2240280"/>
            <a:ext cx="645566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وصف الإجراء ومدته:  ……………………</a:t>
            </a:r>
            <a:endParaRPr lang="ar-SA" sz="1300" dirty="0"/>
          </a:p>
        </p:txBody>
      </p:sp>
      <p:sp>
        <p:nvSpPr>
          <p:cNvPr id="9" name="Text 6"/>
          <p:cNvSpPr/>
          <p:nvPr/>
        </p:nvSpPr>
        <p:spPr>
          <a:xfrm>
            <a:off x="3803904" y="297180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خرائط ذهنية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41848" y="352044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1" name="Text 8"/>
          <p:cNvSpPr txBox="1"/>
          <p:nvPr/>
        </p:nvSpPr>
        <p:spPr>
          <a:xfrm>
            <a:off x="5641848" y="352044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2" name="Shape 9"/>
          <p:cNvSpPr/>
          <p:nvPr/>
        </p:nvSpPr>
        <p:spPr>
          <a:xfrm>
            <a:off x="3913632" y="352044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3" name="Text 10"/>
          <p:cNvSpPr txBox="1"/>
          <p:nvPr/>
        </p:nvSpPr>
        <p:spPr>
          <a:xfrm>
            <a:off x="3913632" y="352044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4" name="Shape 11"/>
          <p:cNvSpPr/>
          <p:nvPr/>
        </p:nvSpPr>
        <p:spPr>
          <a:xfrm>
            <a:off x="2185416" y="352044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12"/>
          <p:cNvSpPr txBox="1"/>
          <p:nvPr/>
        </p:nvSpPr>
        <p:spPr>
          <a:xfrm>
            <a:off x="2185416" y="352044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52044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4"/>
          <p:cNvSpPr txBox="1"/>
          <p:nvPr/>
        </p:nvSpPr>
        <p:spPr>
          <a:xfrm>
            <a:off x="457200" y="352044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18" name="Text 15"/>
          <p:cNvSpPr/>
          <p:nvPr/>
        </p:nvSpPr>
        <p:spPr>
          <a:xfrm>
            <a:off x="3803904" y="505968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اختبارات دورية حضورية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641848" y="560832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0" name="Text 17"/>
          <p:cNvSpPr txBox="1"/>
          <p:nvPr/>
        </p:nvSpPr>
        <p:spPr>
          <a:xfrm>
            <a:off x="5641848" y="560832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1" name="Shape 18"/>
          <p:cNvSpPr/>
          <p:nvPr/>
        </p:nvSpPr>
        <p:spPr>
          <a:xfrm>
            <a:off x="3913632" y="560832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2" name="Text 19"/>
          <p:cNvSpPr txBox="1"/>
          <p:nvPr/>
        </p:nvSpPr>
        <p:spPr>
          <a:xfrm>
            <a:off x="3913632" y="560832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3" name="Shape 20"/>
          <p:cNvSpPr/>
          <p:nvPr/>
        </p:nvSpPr>
        <p:spPr>
          <a:xfrm>
            <a:off x="2185416" y="560832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4" name="Text 21"/>
          <p:cNvSpPr txBox="1"/>
          <p:nvPr/>
        </p:nvSpPr>
        <p:spPr>
          <a:xfrm>
            <a:off x="2185416" y="560832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5" name="Shape 22"/>
          <p:cNvSpPr/>
          <p:nvPr/>
        </p:nvSpPr>
        <p:spPr>
          <a:xfrm>
            <a:off x="457200" y="560832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6" name="Text 23"/>
          <p:cNvSpPr txBox="1"/>
          <p:nvPr/>
        </p:nvSpPr>
        <p:spPr>
          <a:xfrm>
            <a:off x="457200" y="560832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27" name="Text 24"/>
          <p:cNvSpPr/>
          <p:nvPr/>
        </p:nvSpPr>
        <p:spPr>
          <a:xfrm>
            <a:off x="3803904" y="7147560"/>
            <a:ext cx="3291840" cy="411480"/>
          </a:xfrm>
          <a:prstGeom prst="roundRect">
            <a:avLst>
              <a:gd name="adj" fmla="val 22222"/>
            </a:avLst>
          </a:prstGeom>
          <a:solidFill>
            <a:srgbClr val="1F8A70"/>
          </a:solidFill>
          <a:ln/>
        </p:spPr>
        <p:txBody>
          <a:bodyPr wrap="square" lIns="381" tIns="381" rIns="381" bIns="381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اختبارات منصة مدرستي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5641848" y="769620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9" name="Text 26"/>
          <p:cNvSpPr txBox="1"/>
          <p:nvPr/>
        </p:nvSpPr>
        <p:spPr>
          <a:xfrm>
            <a:off x="5641848" y="769620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0" name="Shape 27"/>
          <p:cNvSpPr/>
          <p:nvPr/>
        </p:nvSpPr>
        <p:spPr>
          <a:xfrm>
            <a:off x="3913632" y="769620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1" name="Text 28"/>
          <p:cNvSpPr txBox="1"/>
          <p:nvPr/>
        </p:nvSpPr>
        <p:spPr>
          <a:xfrm>
            <a:off x="3913632" y="769620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2" name="Shape 29"/>
          <p:cNvSpPr/>
          <p:nvPr/>
        </p:nvSpPr>
        <p:spPr>
          <a:xfrm>
            <a:off x="2185416" y="769620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3" name="Text 30"/>
          <p:cNvSpPr txBox="1"/>
          <p:nvPr/>
        </p:nvSpPr>
        <p:spPr>
          <a:xfrm>
            <a:off x="2185416" y="769620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  <p:sp>
        <p:nvSpPr>
          <p:cNvPr id="34" name="Shape 31"/>
          <p:cNvSpPr/>
          <p:nvPr/>
        </p:nvSpPr>
        <p:spPr>
          <a:xfrm>
            <a:off x="457200" y="7696200"/>
            <a:ext cx="1453896" cy="1493520"/>
          </a:xfrm>
          <a:prstGeom prst="roundRect">
            <a:avLst>
              <a:gd name="adj" fmla="val 6289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35" name="Text 32"/>
          <p:cNvSpPr txBox="1"/>
          <p:nvPr/>
        </p:nvSpPr>
        <p:spPr>
          <a:xfrm>
            <a:off x="457200" y="7696200"/>
            <a:ext cx="1453896" cy="14935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 الشاهد هنا</a:t>
            </a:r>
            <a:endParaRPr lang="ar-SA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البعدي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3982212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تاريخ التطبيق:  ……………………</a:t>
            </a:r>
            <a:endParaRPr lang="ar-SA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423160"/>
            <a:ext cx="3204972" cy="502920"/>
          </a:xfrm>
          <a:prstGeom prst="roundRect">
            <a:avLst>
              <a:gd name="adj" fmla="val 18182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0" name="Text 7"/>
          <p:cNvSpPr txBox="1"/>
          <p:nvPr/>
        </p:nvSpPr>
        <p:spPr>
          <a:xfrm>
            <a:off x="548640" y="2423160"/>
            <a:ext cx="3022092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عدد المختبرين:  ……………………</a:t>
            </a:r>
            <a:endParaRPr lang="ar-SA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383280"/>
            <a:ext cx="6638544" cy="5394960"/>
          </a:xfrm>
          <a:prstGeom prst="roundRect">
            <a:avLst>
              <a:gd name="adj" fmla="val 1695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2" name="Text 9"/>
          <p:cNvSpPr txBox="1"/>
          <p:nvPr/>
        </p:nvSpPr>
        <p:spPr>
          <a:xfrm>
            <a:off x="457200" y="3383280"/>
            <a:ext cx="6638544" cy="5394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100" dirty="0">
                <a:solidFill>
                  <a:srgbClr val="9AA8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صورة من الاختبار توضع هنا أو رمز QR</a:t>
            </a:r>
            <a:endParaRPr lang="ar-SA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8869680"/>
            <a:ext cx="6638544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1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يُرفق نموذج الاختبار البعدي مع جدول المواصفات.</a:t>
            </a:r>
            <a:endParaRPr lang="ar-SA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مقارنة النتائج القبلية والبعدية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93465"/>
              </p:ext>
            </p:extLst>
          </p:nvPr>
        </p:nvGraphicFramePr>
        <p:xfrm>
          <a:off x="457200" y="2423160"/>
          <a:ext cx="6638544" cy="3904488"/>
        </p:xfrm>
        <a:graphic>
          <a:graphicData uri="http://schemas.openxmlformats.org/drawingml/2006/table">
            <a:tbl>
              <a:tblPr rtl="1"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قبلي 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بعدي 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نسبة التحسن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٣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٥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6583680"/>
            <a:ext cx="6638544" cy="2468880"/>
          </a:xfrm>
          <a:prstGeom prst="roundRect">
            <a:avLst>
              <a:gd name="adj" fmla="val 3704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5"/>
          <p:cNvSpPr txBox="1"/>
          <p:nvPr/>
        </p:nvSpPr>
        <p:spPr>
          <a:xfrm>
            <a:off x="640080" y="6675120"/>
            <a:ext cx="627278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أبرز الملاحظات والتحليل</a:t>
            </a:r>
            <a:endParaRPr lang="ar-SA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مؤشرات الأداء وقياس الأثر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733310"/>
              </p:ext>
            </p:extLst>
          </p:nvPr>
        </p:nvGraphicFramePr>
        <p:xfrm>
          <a:off x="457200" y="2423160"/>
          <a:ext cx="6638544" cy="4782312"/>
        </p:xfrm>
        <a:graphic>
          <a:graphicData uri="http://schemas.openxmlformats.org/drawingml/2006/table">
            <a:tbl>
              <a:tblPr rtl="1"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المؤشر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طريقة الحساب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المستهدف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النتيجة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نسبة الإتقان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المتقنون ÷ المختبرين × ١٠٠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٨٠٪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التحسن المطلق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درجة البعدي − درجة القبلي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١٥ نقطة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التحسن النسبي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(بعدي − قبلي) ÷ قبلي × ١٠٠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٢٥٪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الانتقال لمستوى أعلى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المنتقلون ÷ المستهدفون × ١٠٠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٧٠٪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المشاركة في المعالجة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الحاضرون ÷ المسجلون × ١٠٠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٩٠٪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المهارات المعالجة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المهارات المتقنة ÷ المفقودة × ١٠٠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٨٠٪ فأكثر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7406640"/>
            <a:ext cx="6638544" cy="1691640"/>
          </a:xfrm>
          <a:prstGeom prst="roundRect">
            <a:avLst>
              <a:gd name="adj" fmla="val 5405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5"/>
          <p:cNvSpPr txBox="1"/>
          <p:nvPr/>
        </p:nvSpPr>
        <p:spPr>
          <a:xfrm>
            <a:off x="640080" y="7479792"/>
            <a:ext cx="6272784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5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مثال توضيحي</a:t>
            </a:r>
            <a:endParaRPr lang="ar-SA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7909560"/>
            <a:ext cx="6272784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قبلي ٤٠٪ وبعدي ٦٨٪ ← التحسن المطلق = ٢٨ نقطة، والتحسن النسبي = ٢٨ ÷ ٤٠ × ١٠٠ = ٧٠٪.</a:t>
            </a:r>
            <a:endParaRPr lang="ar-SA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57200" y="8778240"/>
            <a:ext cx="6638544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المستهدفات مقترحة ويعدّلها المعلم وفق مستوى الطلاب.</a:t>
            </a:r>
            <a:endParaRPr lang="ar-SA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أثر الخطة العلاجية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814702"/>
              </p:ext>
            </p:extLst>
          </p:nvPr>
        </p:nvGraphicFramePr>
        <p:xfrm>
          <a:off x="457200" y="2423160"/>
          <a:ext cx="6638544" cy="3063240"/>
        </p:xfrm>
        <a:graphic>
          <a:graphicData uri="http://schemas.openxmlformats.org/drawingml/2006/table">
            <a:tbl>
              <a:tblPr rtl="1"/>
              <a:tblGrid>
                <a:gridCol w="2980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مستوى التحسن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عدد الطلاب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النسبة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تحسن سريع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جيد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بطيء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منخفض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852160"/>
            <a:ext cx="6638544" cy="3200400"/>
          </a:xfrm>
          <a:prstGeom prst="roundRect">
            <a:avLst>
              <a:gd name="adj" fmla="val 2857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5"/>
          <p:cNvSpPr txBox="1"/>
          <p:nvPr/>
        </p:nvSpPr>
        <p:spPr>
          <a:xfrm>
            <a:off x="640080" y="5943600"/>
            <a:ext cx="627278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إجراءات مع الطلاب غير المتحسنين</a:t>
            </a:r>
            <a:endParaRPr lang="ar-SA" sz="1600" dirty="0"/>
          </a:p>
        </p:txBody>
      </p:sp>
      <p:sp>
        <p:nvSpPr>
          <p:cNvPr id="10" name="Shape 6"/>
          <p:cNvSpPr/>
          <p:nvPr/>
        </p:nvSpPr>
        <p:spPr>
          <a:xfrm>
            <a:off x="6592824" y="6583680"/>
            <a:ext cx="256032" cy="256032"/>
          </a:xfrm>
          <a:prstGeom prst="rect">
            <a:avLst/>
          </a:prstGeom>
          <a:solidFill>
            <a:srgbClr val="FFFFFF"/>
          </a:solidFill>
          <a:ln w="15875">
            <a:solidFill>
              <a:srgbClr val="0E6B63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1" name="Text 7"/>
          <p:cNvSpPr txBox="1"/>
          <p:nvPr/>
        </p:nvSpPr>
        <p:spPr>
          <a:xfrm>
            <a:off x="731520" y="6492240"/>
            <a:ext cx="563270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لقاء فردي مع الطالب</a:t>
            </a:r>
            <a:endParaRPr lang="ar-SA" sz="1400" dirty="0"/>
          </a:p>
        </p:txBody>
      </p:sp>
      <p:sp>
        <p:nvSpPr>
          <p:cNvPr id="12" name="Shape 8"/>
          <p:cNvSpPr/>
          <p:nvPr/>
        </p:nvSpPr>
        <p:spPr>
          <a:xfrm>
            <a:off x="6592824" y="7086600"/>
            <a:ext cx="256032" cy="256032"/>
          </a:xfrm>
          <a:prstGeom prst="rect">
            <a:avLst/>
          </a:prstGeom>
          <a:solidFill>
            <a:srgbClr val="FFFFFF"/>
          </a:solidFill>
          <a:ln w="15875">
            <a:solidFill>
              <a:srgbClr val="0E6B63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3" name="Text 9"/>
          <p:cNvSpPr txBox="1"/>
          <p:nvPr/>
        </p:nvSpPr>
        <p:spPr>
          <a:xfrm>
            <a:off x="731520" y="6995160"/>
            <a:ext cx="563270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لقاء مع الموجه الطلابي</a:t>
            </a:r>
            <a:endParaRPr lang="ar-SA" sz="1400" dirty="0"/>
          </a:p>
        </p:txBody>
      </p:sp>
      <p:sp>
        <p:nvSpPr>
          <p:cNvPr id="14" name="Shape 10"/>
          <p:cNvSpPr/>
          <p:nvPr/>
        </p:nvSpPr>
        <p:spPr>
          <a:xfrm>
            <a:off x="6592824" y="7589520"/>
            <a:ext cx="256032" cy="256032"/>
          </a:xfrm>
          <a:prstGeom prst="rect">
            <a:avLst/>
          </a:prstGeom>
          <a:solidFill>
            <a:srgbClr val="FFFFFF"/>
          </a:solidFill>
          <a:ln w="15875">
            <a:solidFill>
              <a:srgbClr val="0E6B63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5" name="Text 11"/>
          <p:cNvSpPr txBox="1"/>
          <p:nvPr/>
        </p:nvSpPr>
        <p:spPr>
          <a:xfrm>
            <a:off x="731520" y="7498080"/>
            <a:ext cx="563270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تواصل مع ولي الأمر</a:t>
            </a:r>
            <a:endParaRPr lang="ar-SA" sz="1400" dirty="0"/>
          </a:p>
        </p:txBody>
      </p:sp>
      <p:sp>
        <p:nvSpPr>
          <p:cNvPr id="16" name="Shape 12"/>
          <p:cNvSpPr/>
          <p:nvPr/>
        </p:nvSpPr>
        <p:spPr>
          <a:xfrm>
            <a:off x="6592824" y="8092440"/>
            <a:ext cx="256032" cy="256032"/>
          </a:xfrm>
          <a:prstGeom prst="rect">
            <a:avLst/>
          </a:prstGeom>
          <a:solidFill>
            <a:srgbClr val="FFFFFF"/>
          </a:solidFill>
          <a:ln w="15875">
            <a:solidFill>
              <a:srgbClr val="0E6B63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3"/>
          <p:cNvSpPr txBox="1"/>
          <p:nvPr/>
        </p:nvSpPr>
        <p:spPr>
          <a:xfrm>
            <a:off x="731520" y="8001000"/>
            <a:ext cx="563270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خطة علاجية فردية</a:t>
            </a:r>
            <a:endParaRPr lang="ar-SA" sz="1400" dirty="0"/>
          </a:p>
        </p:txBody>
      </p:sp>
      <p:sp>
        <p:nvSpPr>
          <p:cNvPr id="18" name="Shape 14"/>
          <p:cNvSpPr/>
          <p:nvPr/>
        </p:nvSpPr>
        <p:spPr>
          <a:xfrm>
            <a:off x="6592824" y="8595360"/>
            <a:ext cx="256032" cy="256032"/>
          </a:xfrm>
          <a:prstGeom prst="rect">
            <a:avLst/>
          </a:prstGeom>
          <a:solidFill>
            <a:srgbClr val="FFFFFF"/>
          </a:solidFill>
          <a:ln w="15875">
            <a:solidFill>
              <a:srgbClr val="0E6B63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9" name="Text 15"/>
          <p:cNvSpPr txBox="1"/>
          <p:nvPr/>
        </p:nvSpPr>
        <p:spPr>
          <a:xfrm>
            <a:off x="731520" y="8503920"/>
            <a:ext cx="5632704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4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إحالة إلى الموجه الطلابي</a:t>
            </a:r>
            <a:endParaRPr lang="ar-SA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استدامة الأثر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890772" y="242316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Shape 5"/>
          <p:cNvSpPr/>
          <p:nvPr/>
        </p:nvSpPr>
        <p:spPr>
          <a:xfrm>
            <a:off x="6272784" y="2697480"/>
            <a:ext cx="640080" cy="64008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9" name="Text 6"/>
          <p:cNvSpPr txBox="1"/>
          <p:nvPr/>
        </p:nvSpPr>
        <p:spPr>
          <a:xfrm>
            <a:off x="6272784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4027932" y="3520440"/>
            <a:ext cx="293065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مراجعة دورية</a:t>
            </a:r>
            <a:endParaRPr lang="ar-SA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027932" y="4114800"/>
            <a:ext cx="2930652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اختبار قصير للمهارات المعالجة بعد ٤–٦ أسابيع من انتهاء الخطة.</a:t>
            </a:r>
            <a:endParaRPr lang="ar-SA" sz="1300" dirty="0"/>
          </a:p>
        </p:txBody>
      </p:sp>
      <p:sp>
        <p:nvSpPr>
          <p:cNvPr id="12" name="Shape 9"/>
          <p:cNvSpPr/>
          <p:nvPr/>
        </p:nvSpPr>
        <p:spPr>
          <a:xfrm>
            <a:off x="457200" y="242316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3" name="Shape 10"/>
          <p:cNvSpPr/>
          <p:nvPr/>
        </p:nvSpPr>
        <p:spPr>
          <a:xfrm>
            <a:off x="2839212" y="2697480"/>
            <a:ext cx="640080" cy="64008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2839212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20440"/>
            <a:ext cx="293065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دمج المهارات في الدروس</a:t>
            </a:r>
            <a:endParaRPr lang="ar-SA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594360" y="4114800"/>
            <a:ext cx="2930652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ربط المهارة المعالجة بأنشطة الدروس القادمة لتثبيتها.</a:t>
            </a:r>
            <a:endParaRPr lang="ar-SA" sz="1300" dirty="0"/>
          </a:p>
        </p:txBody>
      </p:sp>
      <p:sp>
        <p:nvSpPr>
          <p:cNvPr id="17" name="Shape 14"/>
          <p:cNvSpPr/>
          <p:nvPr/>
        </p:nvSpPr>
        <p:spPr>
          <a:xfrm>
            <a:off x="3890772" y="566928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8" name="Shape 15"/>
          <p:cNvSpPr/>
          <p:nvPr/>
        </p:nvSpPr>
        <p:spPr>
          <a:xfrm>
            <a:off x="6272784" y="5943600"/>
            <a:ext cx="640080" cy="64008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9" name="Text 16"/>
          <p:cNvSpPr txBox="1"/>
          <p:nvPr/>
        </p:nvSpPr>
        <p:spPr>
          <a:xfrm>
            <a:off x="6272784" y="5943600"/>
            <a:ext cx="6400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4027932" y="6766560"/>
            <a:ext cx="293065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شراكة الأسرة</a:t>
            </a:r>
            <a:endParaRPr lang="ar-SA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027932" y="7360920"/>
            <a:ext cx="2930652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إرسال ملخص وتمارين منزلية لأولياء الأمور.</a:t>
            </a:r>
            <a:endParaRPr lang="ar-SA" sz="1300" dirty="0"/>
          </a:p>
        </p:txBody>
      </p:sp>
      <p:sp>
        <p:nvSpPr>
          <p:cNvPr id="22" name="Shape 19"/>
          <p:cNvSpPr/>
          <p:nvPr/>
        </p:nvSpPr>
        <p:spPr>
          <a:xfrm>
            <a:off x="457200" y="5669280"/>
            <a:ext cx="3204972" cy="3017520"/>
          </a:xfrm>
          <a:prstGeom prst="roundRect">
            <a:avLst>
              <a:gd name="adj" fmla="val 3030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3" name="Shape 20"/>
          <p:cNvSpPr/>
          <p:nvPr/>
        </p:nvSpPr>
        <p:spPr>
          <a:xfrm>
            <a:off x="2839212" y="5943600"/>
            <a:ext cx="640080" cy="640080"/>
          </a:xfrm>
          <a:prstGeom prst="ellipse">
            <a:avLst/>
          </a:prstGeom>
          <a:solidFill>
            <a:srgbClr val="1F8A70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24" name="Text 21"/>
          <p:cNvSpPr txBox="1"/>
          <p:nvPr/>
        </p:nvSpPr>
        <p:spPr>
          <a:xfrm>
            <a:off x="2839212" y="5943600"/>
            <a:ext cx="6400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594360" y="6766560"/>
            <a:ext cx="2930652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مشاركة الخبرة</a:t>
            </a:r>
            <a:endParaRPr lang="ar-SA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594360" y="7360920"/>
            <a:ext cx="2930652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0" indent="0" algn="r" rtl="1">
              <a:buNone/>
            </a:pPr>
            <a:r>
              <a:rPr lang="ar-SA" altLang="en-US" sz="1300" dirty="0">
                <a:solidFill>
                  <a:srgbClr val="1F2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عرض النتائج في اجتماع القسم وتعميم الإجراءات الناجحة.</a:t>
            </a:r>
            <a:endParaRPr lang="ar-SA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التحويل إلى الموجه الطلابي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219876"/>
              </p:ext>
            </p:extLst>
          </p:nvPr>
        </p:nvGraphicFramePr>
        <p:xfrm>
          <a:off x="457200" y="2423160"/>
          <a:ext cx="6638544" cy="6537960"/>
        </p:xfrm>
        <a:graphic>
          <a:graphicData uri="http://schemas.openxmlformats.org/drawingml/2006/table">
            <a:tbl>
              <a:tblPr rtl="1"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8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اسم الطالب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الصف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سبب التحويل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التاريخ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٢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٣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٤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٥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٦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٨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١٠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ارتباط الخطة بمجالات التميز المدرسي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23160"/>
          <a:ext cx="6638544" cy="489204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المجال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ارتباط الخطة به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الشاهد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8A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التعليم والتعلم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معالجة مبنية على التشخيص وتنويع الإجراءات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الاختبار القبلي وشواهد الإجراءات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نواتج التعلم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رفع نسبة الإتقان وتحسين التحصيل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مقارنة القبلي والبعدي ونسب التحسن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الإدارة المدرسية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متابعة الخطة واعتمادها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التوقيعات وتقارير المتابعة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البيئة المدرسية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دعم الطلاب والتواصل مع الأسرة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None/>
                      </a:pPr>
                      <a:r>
                        <a:rPr lang="ar-SA" altLang="en-US" sz="1200" dirty="0">
                          <a:solidFill>
                            <a:srgbClr val="1F2A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نماذج التحويل واللقاءات</a:t>
                      </a:r>
                      <a:endParaRPr lang="ar-SA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CF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457200" y="7863840"/>
            <a:ext cx="6638544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r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تُطابَق المؤشرات التفصيلية مع الدليل المعتمد لدى المدرسة.</a:t>
            </a:r>
            <a:endParaRPr lang="ar-SA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320040"/>
            <a:ext cx="1737360" cy="13203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3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العام الدراسي ١٤٤٨هـ</a:t>
            </a:r>
            <a:endParaRPr lang="ar-SA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71600"/>
            <a:ext cx="6638544" cy="685800"/>
          </a:xfrm>
          <a:prstGeom prst="roundRect">
            <a:avLst>
              <a:gd name="adj" fmla="val 16000"/>
            </a:avLst>
          </a:prstGeom>
          <a:solidFill>
            <a:srgbClr val="0E6B63"/>
          </a:solidFill>
          <a:ln/>
        </p:spPr>
        <p:txBody>
          <a:bodyPr wrap="square" lIns="0" tIns="3810" rIns="381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التوصيات والاعتماد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9418320"/>
            <a:ext cx="36576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l" rtl="1">
              <a:buNone/>
            </a:pPr>
            <a:r>
              <a:rPr lang="ar-SA" altLang="en-US" sz="10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الخطة العلاجية  |  ١٤٤٨هـ</a:t>
            </a:r>
            <a:endParaRPr lang="ar-SA" sz="1000" dirty="0"/>
          </a:p>
        </p:txBody>
      </p:sp>
      <p:sp>
        <p:nvSpPr>
          <p:cNvPr id="6" name="Text 3"/>
          <p:cNvSpPr/>
          <p:nvPr/>
        </p:nvSpPr>
        <p:spPr>
          <a:xfrm>
            <a:off x="6181344" y="9418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5035296" y="2423160"/>
            <a:ext cx="2060448" cy="3108960"/>
          </a:xfrm>
          <a:prstGeom prst="roundRect">
            <a:avLst>
              <a:gd name="adj" fmla="val 4438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8" name="Text 5"/>
          <p:cNvSpPr txBox="1"/>
          <p:nvPr/>
        </p:nvSpPr>
        <p:spPr>
          <a:xfrm>
            <a:off x="5035296" y="251460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نقاط القوة</a:t>
            </a:r>
            <a:endParaRPr lang="ar-SA" sz="1600" dirty="0"/>
          </a:p>
        </p:txBody>
      </p:sp>
      <p:sp>
        <p:nvSpPr>
          <p:cNvPr id="9" name="Shape 6"/>
          <p:cNvSpPr/>
          <p:nvPr/>
        </p:nvSpPr>
        <p:spPr>
          <a:xfrm>
            <a:off x="2746248" y="2423160"/>
            <a:ext cx="2060448" cy="3108960"/>
          </a:xfrm>
          <a:prstGeom prst="roundRect">
            <a:avLst>
              <a:gd name="adj" fmla="val 4438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0" name="Text 7"/>
          <p:cNvSpPr txBox="1"/>
          <p:nvPr/>
        </p:nvSpPr>
        <p:spPr>
          <a:xfrm>
            <a:off x="2746248" y="251460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التحديات</a:t>
            </a:r>
            <a:endParaRPr lang="ar-SA" sz="1600" dirty="0"/>
          </a:p>
        </p:txBody>
      </p:sp>
      <p:sp>
        <p:nvSpPr>
          <p:cNvPr id="11" name="Shape 8"/>
          <p:cNvSpPr/>
          <p:nvPr/>
        </p:nvSpPr>
        <p:spPr>
          <a:xfrm>
            <a:off x="457200" y="2423160"/>
            <a:ext cx="2060448" cy="3108960"/>
          </a:xfrm>
          <a:prstGeom prst="roundRect">
            <a:avLst>
              <a:gd name="adj" fmla="val 4438"/>
            </a:avLst>
          </a:prstGeom>
          <a:solidFill>
            <a:srgbClr val="EAF4F2"/>
          </a:solidFill>
          <a:ln/>
        </p:spPr>
        <p:txBody>
          <a:bodyPr/>
          <a:lstStyle/>
          <a:p>
            <a:endParaRPr lang="ar-SA"/>
          </a:p>
        </p:txBody>
      </p:sp>
      <p:sp>
        <p:nvSpPr>
          <p:cNvPr id="12" name="Text 9"/>
          <p:cNvSpPr txBox="1"/>
          <p:nvPr/>
        </p:nvSpPr>
        <p:spPr>
          <a:xfrm>
            <a:off x="457200" y="251460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التوصيات</a:t>
            </a:r>
            <a:endParaRPr lang="ar-SA" sz="1600" dirty="0"/>
          </a:p>
        </p:txBody>
      </p:sp>
      <p:sp>
        <p:nvSpPr>
          <p:cNvPr id="13" name="Shape 10"/>
          <p:cNvSpPr/>
          <p:nvPr/>
        </p:nvSpPr>
        <p:spPr>
          <a:xfrm>
            <a:off x="5035296" y="6035040"/>
            <a:ext cx="2060448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4" name="Text 11"/>
          <p:cNvSpPr txBox="1"/>
          <p:nvPr/>
        </p:nvSpPr>
        <p:spPr>
          <a:xfrm>
            <a:off x="5035296" y="612648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5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معلم المادة</a:t>
            </a:r>
            <a:endParaRPr lang="ar-S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126736" y="6675120"/>
            <a:ext cx="1877568" cy="1188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الاسم: ……………</a:t>
            </a:r>
            <a:endParaRPr lang="ar-SA" sz="1200" dirty="0"/>
          </a:p>
          <a:p>
            <a:pPr marL="0" indent="0" algn="ctr" rtl="1">
              <a:buNone/>
            </a:pPr>
            <a:endParaRPr lang="ar-SA" sz="1200" dirty="0"/>
          </a:p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التوقيع: ……………</a:t>
            </a:r>
            <a:endParaRPr lang="ar-SA" sz="1200" dirty="0"/>
          </a:p>
        </p:txBody>
      </p:sp>
      <p:sp>
        <p:nvSpPr>
          <p:cNvPr id="16" name="Shape 13"/>
          <p:cNvSpPr/>
          <p:nvPr/>
        </p:nvSpPr>
        <p:spPr>
          <a:xfrm>
            <a:off x="2746248" y="6035040"/>
            <a:ext cx="2060448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17" name="Text 14"/>
          <p:cNvSpPr txBox="1"/>
          <p:nvPr/>
        </p:nvSpPr>
        <p:spPr>
          <a:xfrm>
            <a:off x="2746248" y="612648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5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رئيس القسم</a:t>
            </a:r>
            <a:endParaRPr lang="ar-SA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2837688" y="6675120"/>
            <a:ext cx="1877568" cy="1188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الاسم: ……………</a:t>
            </a:r>
            <a:endParaRPr lang="ar-SA" sz="1200" dirty="0"/>
          </a:p>
          <a:p>
            <a:pPr marL="0" indent="0" algn="ctr" rtl="1">
              <a:buNone/>
            </a:pPr>
            <a:endParaRPr lang="ar-SA" sz="1200" dirty="0"/>
          </a:p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التوقيع: ……………</a:t>
            </a:r>
            <a:endParaRPr lang="ar-SA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6035040"/>
            <a:ext cx="2060448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1F8A70"/>
            </a:solidFill>
            <a:prstDash val="solid"/>
          </a:ln>
        </p:spPr>
        <p:txBody>
          <a:bodyPr/>
          <a:lstStyle/>
          <a:p>
            <a:endParaRPr lang="ar-SA"/>
          </a:p>
        </p:txBody>
      </p:sp>
      <p:sp>
        <p:nvSpPr>
          <p:cNvPr id="20" name="Text 17"/>
          <p:cNvSpPr txBox="1"/>
          <p:nvPr/>
        </p:nvSpPr>
        <p:spPr>
          <a:xfrm>
            <a:off x="457200" y="6126480"/>
            <a:ext cx="206044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500" b="1" dirty="0">
                <a:solidFill>
                  <a:srgbClr val="0E6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مدير المدرسة</a:t>
            </a:r>
            <a:endParaRPr lang="ar-SA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675120"/>
            <a:ext cx="1877568" cy="1188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الاسم: ……………</a:t>
            </a:r>
            <a:endParaRPr lang="ar-SA" sz="1200" dirty="0"/>
          </a:p>
          <a:p>
            <a:pPr marL="0" indent="0" algn="ctr" rtl="1">
              <a:buNone/>
            </a:pPr>
            <a:endParaRPr lang="ar-SA" sz="1200" dirty="0"/>
          </a:p>
          <a:p>
            <a:pPr marL="0" indent="0" algn="ctr" rtl="1">
              <a:buNone/>
            </a:pPr>
            <a:r>
              <a:rPr lang="ar-SA" altLang="en-US" sz="1200" dirty="0">
                <a:solidFill>
                  <a:srgbClr val="6B7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التوقيع: ……………</a:t>
            </a:r>
            <a:endParaRPr lang="ar-SA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1582</Words>
  <Application>Microsoft Office PowerPoint</Application>
  <PresentationFormat>مخصص</PresentationFormat>
  <Paragraphs>513</Paragraphs>
  <Slides>25</Slides>
  <Notes>25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7" baseType="lpstr">
      <vt:lpstr>Arial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الخطة العلاجية ١٤٤٨هـ</dc:title>
  <dc:subject>PptxGenJS Presentation</dc:subject>
  <dc:creator>PptxGenJS</dc:creator>
  <cp:lastModifiedBy>Adnan Ali</cp:lastModifiedBy>
  <cp:revision>4</cp:revision>
  <dcterms:created xsi:type="dcterms:W3CDTF">2026-10-14T19:31:05Z</dcterms:created>
  <dcterms:modified xsi:type="dcterms:W3CDTF">2026-10-15T15:48:12Z</dcterms:modified>
</cp:coreProperties>
</file>