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266" r:id="rId2"/>
    <p:sldId id="345" r:id="rId3"/>
    <p:sldId id="346" r:id="rId4"/>
    <p:sldId id="314" r:id="rId5"/>
    <p:sldId id="272" r:id="rId6"/>
    <p:sldId id="344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أ.سعيد عبدالله الغامدي" initials="أ.سعيد" lastIdx="4" clrIdx="0">
    <p:extLst>
      <p:ext uri="{19B8F6BF-5375-455C-9EA6-DF929625EA0E}">
        <p15:presenceInfo xmlns:p15="http://schemas.microsoft.com/office/powerpoint/2012/main" userId="2d64e6d45b53dc3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B9B9"/>
    <a:srgbClr val="F59228"/>
    <a:srgbClr val="A1C466"/>
    <a:srgbClr val="405391"/>
    <a:srgbClr val="E75245"/>
    <a:srgbClr val="1C4444"/>
    <a:srgbClr val="888888"/>
    <a:srgbClr val="757575"/>
    <a:srgbClr val="303030"/>
    <a:srgbClr val="E18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6810B7CC-A834-40FE-A551-12C5814E457D}" type="datetimeFigureOut">
              <a:rPr lang="ar-SA" smtClean="0"/>
              <a:t>24/01/43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6D54751-47A0-451E-AE32-DEF7EDD1DF7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814028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3CBC-6D7D-4C7C-B211-97FF830C1A74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74CA-1183-4A3C-AF26-21DAE515B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787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3CBC-6D7D-4C7C-B211-97FF830C1A74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74CA-1183-4A3C-AF26-21DAE515B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534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3CBC-6D7D-4C7C-B211-97FF830C1A74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74CA-1183-4A3C-AF26-21DAE515B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9274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3CBC-6D7D-4C7C-B211-97FF830C1A74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74CA-1183-4A3C-AF26-21DAE515B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195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3CBC-6D7D-4C7C-B211-97FF830C1A74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74CA-1183-4A3C-AF26-21DAE515B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23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3CBC-6D7D-4C7C-B211-97FF830C1A74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74CA-1183-4A3C-AF26-21DAE515B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40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3CBC-6D7D-4C7C-B211-97FF830C1A74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74CA-1183-4A3C-AF26-21DAE515B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8773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3CBC-6D7D-4C7C-B211-97FF830C1A74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74CA-1183-4A3C-AF26-21DAE515B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0888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3CBC-6D7D-4C7C-B211-97FF830C1A74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74CA-1183-4A3C-AF26-21DAE515B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403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3CBC-6D7D-4C7C-B211-97FF830C1A74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74CA-1183-4A3C-AF26-21DAE515B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46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03CBC-6D7D-4C7C-B211-97FF830C1A74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474CA-1183-4A3C-AF26-21DAE515B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00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03CBC-6D7D-4C7C-B211-97FF830C1A74}" type="datetimeFigureOut">
              <a:rPr lang="en-GB" smtClean="0"/>
              <a:t>01/09/2021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5474CA-1183-4A3C-AF26-21DAE515BD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42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11" Type="http://schemas.openxmlformats.org/officeDocument/2006/relationships/image" Target="../media/image9.jpg"/><Relationship Id="rId5" Type="http://schemas.openxmlformats.org/officeDocument/2006/relationships/image" Target="../media/image4.jpeg"/><Relationship Id="rId10" Type="http://schemas.openxmlformats.org/officeDocument/2006/relationships/image" Target="../media/image8.jpeg"/><Relationship Id="rId4" Type="http://schemas.openxmlformats.org/officeDocument/2006/relationships/image" Target="../media/image3.jpg"/><Relationship Id="rId9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5.png"/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12" Type="http://schemas.openxmlformats.org/officeDocument/2006/relationships/slide" Target="slide2.xml"/><Relationship Id="rId2" Type="http://schemas.openxmlformats.org/officeDocument/2006/relationships/image" Target="../media/image10.pn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7.png"/><Relationship Id="rId15" Type="http://schemas.openxmlformats.org/officeDocument/2006/relationships/image" Target="../media/image8.jpeg"/><Relationship Id="rId10" Type="http://schemas.openxmlformats.org/officeDocument/2006/relationships/image" Target="../media/image3.jpg"/><Relationship Id="rId4" Type="http://schemas.openxmlformats.org/officeDocument/2006/relationships/image" Target="../media/image11.png"/><Relationship Id="rId9" Type="http://schemas.openxmlformats.org/officeDocument/2006/relationships/image" Target="../media/image13.png"/><Relationship Id="rId14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18" Type="http://schemas.openxmlformats.org/officeDocument/2006/relationships/image" Target="../media/image1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3.jpg"/><Relationship Id="rId17" Type="http://schemas.openxmlformats.org/officeDocument/2006/relationships/image" Target="../media/image8.jpeg"/><Relationship Id="rId2" Type="http://schemas.openxmlformats.org/officeDocument/2006/relationships/video" Target="../media/media1.mp4"/><Relationship Id="rId16" Type="http://schemas.openxmlformats.org/officeDocument/2006/relationships/slide" Target="slide4.xml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openxmlformats.org/officeDocument/2006/relationships/image" Target="../media/image15.png"/><Relationship Id="rId10" Type="http://schemas.microsoft.com/office/2007/relationships/hdphoto" Target="../media/hdphoto3.wdp"/><Relationship Id="rId19" Type="http://schemas.openxmlformats.org/officeDocument/2006/relationships/image" Target="../media/image18.jpeg"/><Relationship Id="rId4" Type="http://schemas.openxmlformats.org/officeDocument/2006/relationships/image" Target="../media/image10.png"/><Relationship Id="rId9" Type="http://schemas.openxmlformats.org/officeDocument/2006/relationships/image" Target="../media/image12.png"/><Relationship Id="rId1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slide" Target="slide2.xml"/><Relationship Id="rId2" Type="http://schemas.openxmlformats.org/officeDocument/2006/relationships/video" Target="../media/media2.mp4"/><Relationship Id="rId16" Type="http://schemas.openxmlformats.org/officeDocument/2006/relationships/image" Target="../media/image20.png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11" Type="http://schemas.openxmlformats.org/officeDocument/2006/relationships/image" Target="../media/image13.png"/><Relationship Id="rId5" Type="http://schemas.microsoft.com/office/2007/relationships/hdphoto" Target="../media/hdphoto2.wdp"/><Relationship Id="rId15" Type="http://schemas.openxmlformats.org/officeDocument/2006/relationships/image" Target="../media/image3.jpg"/><Relationship Id="rId10" Type="http://schemas.microsoft.com/office/2007/relationships/hdphoto" Target="../media/hdphoto3.wdp"/><Relationship Id="rId4" Type="http://schemas.openxmlformats.org/officeDocument/2006/relationships/image" Target="../media/image10.png"/><Relationship Id="rId9" Type="http://schemas.openxmlformats.org/officeDocument/2006/relationships/image" Target="../media/image12.png"/><Relationship Id="rId1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1.jpeg"/><Relationship Id="rId3" Type="http://schemas.microsoft.com/office/2007/relationships/hdphoto" Target="../media/hdphoto3.wdp"/><Relationship Id="rId7" Type="http://schemas.microsoft.com/office/2007/relationships/hdphoto" Target="../media/hdphoto1.wdp"/><Relationship Id="rId12" Type="http://schemas.openxmlformats.org/officeDocument/2006/relationships/image" Target="../media/image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slide" Target="slide4.xml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3.jpg"/><Relationship Id="rId9" Type="http://schemas.openxmlformats.org/officeDocument/2006/relationships/slide" Target="slide2.xml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jpe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24.jpg"/><Relationship Id="rId5" Type="http://schemas.openxmlformats.org/officeDocument/2006/relationships/image" Target="../media/image1.jp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9A27A1E2-0FA8-4475-8C5F-28EBDF75CF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64"/>
          <a:stretch/>
        </p:blipFill>
        <p:spPr>
          <a:xfrm>
            <a:off x="-2772" y="2648"/>
            <a:ext cx="8937221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514" y="1541412"/>
            <a:ext cx="978837" cy="5203658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A9901AE1-ABC2-4C83-83E9-652AD0D80BC8}"/>
              </a:ext>
            </a:extLst>
          </p:cNvPr>
          <p:cNvSpPr txBox="1"/>
          <p:nvPr/>
        </p:nvSpPr>
        <p:spPr>
          <a:xfrm>
            <a:off x="2030013" y="0"/>
            <a:ext cx="3942355" cy="1354217"/>
          </a:xfrm>
          <a:prstGeom prst="rect">
            <a:avLst/>
          </a:prstGeom>
          <a:solidFill>
            <a:schemeClr val="bg1">
              <a:alpha val="38000"/>
            </a:schemeClr>
          </a:solidFill>
        </p:spPr>
        <p:txBody>
          <a:bodyPr wrap="square" rtlCol="0">
            <a:spAutoFit/>
          </a:bodyPr>
          <a:lstStyle/>
          <a:p>
            <a:pPr algn="ctr" defTabSz="914400" rtl="1"/>
            <a:r>
              <a:rPr lang="ar-SA" sz="1600" dirty="0">
                <a:solidFill>
                  <a:srgbClr val="009999"/>
                </a:solidFill>
                <a:cs typeface="AL-Mateen" pitchFamily="2" charset="-78"/>
              </a:rPr>
              <a:t>المملكة العربية السعودية    </a:t>
            </a:r>
          </a:p>
          <a:p>
            <a:pPr algn="ctr" defTabSz="914400" rtl="1"/>
            <a:r>
              <a:rPr lang="ar-SA" sz="1600" dirty="0">
                <a:solidFill>
                  <a:srgbClr val="009999"/>
                </a:solidFill>
                <a:cs typeface="AL-Mateen" pitchFamily="2" charset="-78"/>
              </a:rPr>
              <a:t>وزارة التعليم     </a:t>
            </a:r>
          </a:p>
          <a:p>
            <a:pPr algn="ctr" defTabSz="914400" rtl="1"/>
            <a:r>
              <a:rPr lang="ar-SA" sz="1600" dirty="0">
                <a:solidFill>
                  <a:srgbClr val="009999"/>
                </a:solidFill>
                <a:cs typeface="AL-Mateen" pitchFamily="2" charset="-78"/>
              </a:rPr>
              <a:t>إدارة التعليم بمحافظة القريات  </a:t>
            </a:r>
          </a:p>
          <a:p>
            <a:pPr algn="ctr" defTabSz="914400" rtl="1"/>
            <a:r>
              <a:rPr lang="ar-SA" sz="1600" dirty="0">
                <a:solidFill>
                  <a:srgbClr val="009999"/>
                </a:solidFill>
                <a:cs typeface="AL-Mateen" pitchFamily="2" charset="-78"/>
              </a:rPr>
              <a:t>الشؤون التعليمية – نشاط الطالبات  </a:t>
            </a:r>
          </a:p>
          <a:p>
            <a:pPr algn="ctr" defTabSz="914400" rtl="1"/>
            <a:r>
              <a:rPr lang="ar-SA" sz="1600" dirty="0">
                <a:solidFill>
                  <a:srgbClr val="009999"/>
                </a:solidFill>
                <a:cs typeface="AL-Mateen" pitchFamily="2" charset="-78"/>
              </a:rPr>
              <a:t>مجمع الحديثة التعليمي الابتدائي</a:t>
            </a:r>
            <a:endParaRPr lang="en-US" sz="1600" dirty="0">
              <a:solidFill>
                <a:srgbClr val="009999"/>
              </a:solidFill>
              <a:cs typeface="AL-Mateen" pitchFamily="2" charset="-78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id="{ED785D34-D32B-42D0-8929-DA713762AE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55"/>
          <a:stretch/>
        </p:blipFill>
        <p:spPr>
          <a:xfrm>
            <a:off x="-5673" y="840428"/>
            <a:ext cx="3074533" cy="5179825"/>
          </a:xfrm>
          <a:prstGeom prst="rect">
            <a:avLst/>
          </a:prstGeom>
          <a:ln w="206375">
            <a:noFill/>
          </a:ln>
          <a:effectLst>
            <a:softEdge rad="12700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E711D184-04D6-48AF-9AB3-D58DB9B198C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3226"/>
          <a:stretch/>
        </p:blipFill>
        <p:spPr>
          <a:xfrm>
            <a:off x="247909" y="5279296"/>
            <a:ext cx="1591941" cy="157605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صورة 17" descr="C:\Users\HP\Desktop\IMG_0480.JPG">
            <a:extLst>
              <a:ext uri="{FF2B5EF4-FFF2-40B4-BE49-F238E27FC236}">
                <a16:creationId xmlns:a16="http://schemas.microsoft.com/office/drawing/2014/main" id="{9341E428-F765-4F01-87DA-9D651DA1D416}"/>
              </a:ext>
            </a:extLst>
          </p:cNvPr>
          <p:cNvPicPr/>
          <p:nvPr/>
        </p:nvPicPr>
        <p:blipFill rotWithShape="1">
          <a:blip r:embed="rId6" cstate="print"/>
          <a:srcRect l="3861" t="14936" r="6298" b="3867"/>
          <a:stretch/>
        </p:blipFill>
        <p:spPr bwMode="auto">
          <a:xfrm>
            <a:off x="254204" y="197641"/>
            <a:ext cx="2233765" cy="108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صورة 19" descr="C:\Users\hp\Desktop\بداية عام37\1\2030.jpg">
            <a:extLst>
              <a:ext uri="{FF2B5EF4-FFF2-40B4-BE49-F238E27FC236}">
                <a16:creationId xmlns:a16="http://schemas.microsoft.com/office/drawing/2014/main" id="{74A2F3AA-8426-4EC7-82B2-92C9CFC41AA4}"/>
              </a:ext>
            </a:extLst>
          </p:cNvPr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32329" y="155066"/>
            <a:ext cx="1981807" cy="108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15">
            <a:extLst>
              <a:ext uri="{FF2B5EF4-FFF2-40B4-BE49-F238E27FC236}">
                <a16:creationId xmlns:a16="http://schemas.microsoft.com/office/drawing/2014/main" id="{A6692169-CA30-4A97-AD4D-064114A8BEEA}"/>
              </a:ext>
            </a:extLst>
          </p:cNvPr>
          <p:cNvSpPr/>
          <p:nvPr/>
        </p:nvSpPr>
        <p:spPr>
          <a:xfrm>
            <a:off x="1905667" y="1277272"/>
            <a:ext cx="5631670" cy="36009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ar-SA" altLang="zh-CN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احتفاؤنا</a:t>
            </a:r>
            <a:r>
              <a:rPr lang="ar-SA" altLang="zh-CN" sz="66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  </a:t>
            </a:r>
            <a:r>
              <a:rPr lang="ar-SA" altLang="zh-CN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باليوم الوطني  91</a:t>
            </a:r>
          </a:p>
          <a:p>
            <a:pPr algn="ctr"/>
            <a:r>
              <a:rPr lang="ar-SA" altLang="zh-CN" sz="5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 </a:t>
            </a:r>
            <a:r>
              <a:rPr lang="ar-SA" altLang="zh-CN" sz="5400" dirty="0">
                <a:solidFill>
                  <a:srgbClr val="E7524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تحت شعار " هي لنا دار"</a:t>
            </a:r>
          </a:p>
          <a:p>
            <a:pPr algn="ctr"/>
            <a:r>
              <a:rPr lang="ar-SA" altLang="zh-CN" sz="5400" dirty="0">
                <a:solidFill>
                  <a:srgbClr val="40539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عبر الفصول الافتراضية </a:t>
            </a:r>
          </a:p>
          <a:p>
            <a:pPr algn="ctr"/>
            <a:r>
              <a:rPr lang="ar-SA" altLang="zh-CN" sz="5400" cap="all" dirty="0">
                <a:solidFill>
                  <a:srgbClr val="009999"/>
                </a:solidFill>
                <a:latin typeface="Tahoma" panose="020B0604030504040204" pitchFamily="34" charset="0"/>
                <a:ea typeface="Tahoma" panose="020B0604030504040204" pitchFamily="34" charset="0"/>
                <a:cs typeface="AL-Mateen" pitchFamily="2" charset="-78"/>
              </a:rPr>
              <a:t>بمنصة مدرستي</a:t>
            </a:r>
            <a:endParaRPr lang="zh-CN" altLang="en-US" sz="5400" cap="all" dirty="0">
              <a:solidFill>
                <a:srgbClr val="009999"/>
              </a:solidFill>
              <a:latin typeface="Tahoma" panose="020B0604030504040204" pitchFamily="34" charset="0"/>
              <a:cs typeface="AL-Mateen" pitchFamily="2" charset="-78"/>
            </a:endParaRPr>
          </a:p>
        </p:txBody>
      </p:sp>
      <p:sp>
        <p:nvSpPr>
          <p:cNvPr id="24" name="العنوان 5">
            <a:extLst>
              <a:ext uri="{FF2B5EF4-FFF2-40B4-BE49-F238E27FC236}">
                <a16:creationId xmlns:a16="http://schemas.microsoft.com/office/drawing/2014/main" id="{E2ED6D2A-07A7-4565-BD63-A874E3D62B28}"/>
              </a:ext>
            </a:extLst>
          </p:cNvPr>
          <p:cNvSpPr txBox="1">
            <a:spLocks/>
          </p:cNvSpPr>
          <p:nvPr/>
        </p:nvSpPr>
        <p:spPr>
          <a:xfrm>
            <a:off x="127787" y="6003486"/>
            <a:ext cx="7344592" cy="453611"/>
          </a:xfrm>
          <a:prstGeom prst="rect">
            <a:avLst/>
          </a:prstGeom>
        </p:spPr>
        <p:txBody>
          <a:bodyPr vert="horz" lIns="0" tIns="45720" rIns="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cap="all" baseline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/>
            <a:r>
              <a:rPr lang="ar-SA" sz="2400" dirty="0">
                <a:solidFill>
                  <a:srgbClr val="A1C466"/>
                </a:solidFill>
                <a:cs typeface="AL-Mateen" pitchFamily="2" charset="-78"/>
              </a:rPr>
              <a:t>فكرة وإعداد رائدة  النشاط  أ / حسنة سعيد الغامدي </a:t>
            </a:r>
          </a:p>
          <a:p>
            <a:pPr algn="ctr"/>
            <a:r>
              <a:rPr lang="ar-SA" sz="2400" dirty="0">
                <a:solidFill>
                  <a:srgbClr val="A1C466"/>
                </a:solidFill>
                <a:cs typeface="AL-Mateen" pitchFamily="2" charset="-78"/>
              </a:rPr>
              <a:t>متابعة وكيلة المدرسة أ/ عواطف سالم البلوي         </a:t>
            </a:r>
          </a:p>
          <a:p>
            <a:pPr algn="ctr"/>
            <a:r>
              <a:rPr lang="ar-SA" sz="2400" dirty="0">
                <a:solidFill>
                  <a:srgbClr val="A1C466"/>
                </a:solidFill>
                <a:cs typeface="AL-Mateen" pitchFamily="2" charset="-78"/>
              </a:rPr>
              <a:t>  إشراف قائدة المدرسة أ / أمل يوسف </a:t>
            </a:r>
            <a:r>
              <a:rPr lang="ar-SA" sz="2400" dirty="0" err="1">
                <a:solidFill>
                  <a:srgbClr val="A1C466"/>
                </a:solidFill>
                <a:cs typeface="AL-Mateen" pitchFamily="2" charset="-78"/>
              </a:rPr>
              <a:t>العسعوس</a:t>
            </a:r>
            <a:endParaRPr lang="ar-SA" sz="2400" dirty="0">
              <a:solidFill>
                <a:srgbClr val="A1C466"/>
              </a:solidFill>
              <a:cs typeface="AL-Mateen" pitchFamily="2" charset="-78"/>
            </a:endParaRPr>
          </a:p>
          <a:p>
            <a:pPr algn="ctr"/>
            <a:r>
              <a:rPr lang="ar-SA" sz="2400" dirty="0">
                <a:solidFill>
                  <a:srgbClr val="F59228"/>
                </a:solidFill>
                <a:cs typeface="AL-Mateen" pitchFamily="2" charset="-78"/>
              </a:rPr>
              <a:t>التصميم والمونتاج والإخراج   متجر سعيد التعليمي </a:t>
            </a:r>
          </a:p>
          <a:p>
            <a:pPr algn="ctr"/>
            <a:endParaRPr lang="ar-SA" sz="2800" dirty="0">
              <a:solidFill>
                <a:schemeClr val="accent6">
                  <a:lumMod val="50000"/>
                </a:schemeClr>
              </a:solidFill>
              <a:cs typeface="AL-Mateen" pitchFamily="2" charset="-78"/>
            </a:endParaRPr>
          </a:p>
        </p:txBody>
      </p:sp>
      <p:pic>
        <p:nvPicPr>
          <p:cNvPr id="2" name="Picture 47">
            <a:extLst>
              <a:ext uri="{FF2B5EF4-FFF2-40B4-BE49-F238E27FC236}">
                <a16:creationId xmlns:a16="http://schemas.microsoft.com/office/drawing/2014/main" id="{33E85BAC-8E58-49B1-AFC5-3F6462426E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88504" y="0"/>
            <a:ext cx="1386274" cy="6863296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A2154CA5-AE90-4294-B0A0-7DF2092F37C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484" y="1444336"/>
            <a:ext cx="3359075" cy="5413663"/>
          </a:xfrm>
          <a:prstGeom prst="rect">
            <a:avLst/>
          </a:prstGeom>
          <a:effectLst>
            <a:softEdge rad="393700"/>
          </a:effec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E420A7CF-C108-4C26-B962-FF71BB5808C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t="28814" r="13608" b="32893"/>
          <a:stretch/>
        </p:blipFill>
        <p:spPr>
          <a:xfrm>
            <a:off x="8689516" y="-1"/>
            <a:ext cx="3359075" cy="1563952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302259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019"/>
          <a:stretch/>
        </p:blipFill>
        <p:spPr>
          <a:xfrm>
            <a:off x="0" y="4763768"/>
            <a:ext cx="12192000" cy="2242273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0" y="4442955"/>
            <a:ext cx="12139647" cy="3808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B5A58EF-E9F9-494E-855F-3B22E446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023"/>
            <a:ext cx="12293601" cy="50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0762" y="1647824"/>
            <a:ext cx="1114200" cy="546385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59" t="26595" r="3559" b="-10817"/>
          <a:stretch/>
        </p:blipFill>
        <p:spPr>
          <a:xfrm>
            <a:off x="-10401" y="4538999"/>
            <a:ext cx="2419927" cy="2658165"/>
          </a:xfrm>
          <a:prstGeom prst="rect">
            <a:avLst/>
          </a:prstGeom>
        </p:spPr>
      </p:pic>
      <p:pic>
        <p:nvPicPr>
          <p:cNvPr id="52" name="Picture 6" descr="https://lh6.googleusercontent.com/H_8SnYuO5pxpy4S0Ga3Cxlq4AByhFBx_1SaRAtptH524M1BY2QbzB9XeJyXhKVTgGUVdxJ4EWmx2fOuchf7Csw7HsoCemrOMwi3WuSD-_AUm-w097dMTGFtO3wDXqrzvXWw_tTVuwm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" y="3011055"/>
            <a:ext cx="2381795" cy="168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E39DF8C-BBB6-443A-84FF-801C3539774E}"/>
              </a:ext>
            </a:extLst>
          </p:cNvPr>
          <p:cNvSpPr txBox="1"/>
          <p:nvPr/>
        </p:nvSpPr>
        <p:spPr>
          <a:xfrm>
            <a:off x="0" y="80749"/>
            <a:ext cx="12293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/>
            <a:r>
              <a:rPr lang="ar-SA" sz="2200" dirty="0">
                <a:solidFill>
                  <a:schemeClr val="bg1"/>
                </a:solidFill>
                <a:cs typeface="AL-Mateen" pitchFamily="2" charset="-78"/>
              </a:rPr>
              <a:t>المملكة العربية السعودية      وزارة التعليم         ادارة التعليم بمحافظة القريات       الشؤون التعليمية – نشاط الطالبات         مجمع الحديثة التعليمي الابتدائي </a:t>
            </a:r>
          </a:p>
          <a:p>
            <a:pPr algn="ctr" defTabSz="914400" rtl="1"/>
            <a:r>
              <a:rPr lang="ar-SA" sz="2000" dirty="0">
                <a:solidFill>
                  <a:schemeClr val="bg1"/>
                </a:solidFill>
                <a:cs typeface="AL-Mateen" pitchFamily="2" charset="-78"/>
              </a:rPr>
              <a:t>    </a:t>
            </a:r>
            <a:endParaRPr lang="en-US" sz="2000" dirty="0">
              <a:solidFill>
                <a:schemeClr val="bg1"/>
              </a:solidFill>
              <a:cs typeface="AL-Mateen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A8222A1-90B1-40CB-912C-FDE1A93EA09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8455"/>
          <a:stretch/>
        </p:blipFill>
        <p:spPr>
          <a:xfrm>
            <a:off x="1071788" y="922705"/>
            <a:ext cx="2531857" cy="3320915"/>
          </a:xfrm>
          <a:prstGeom prst="rect">
            <a:avLst/>
          </a:prstGeom>
          <a:ln w="206375">
            <a:noFill/>
          </a:ln>
          <a:effectLst>
            <a:softEdge rad="1270000"/>
          </a:effectLst>
        </p:spPr>
      </p:pic>
      <p:sp>
        <p:nvSpPr>
          <p:cNvPr id="3" name="Rectangle 15">
            <a:extLst>
              <a:ext uri="{FF2B5EF4-FFF2-40B4-BE49-F238E27FC236}">
                <a16:creationId xmlns:a16="http://schemas.microsoft.com/office/drawing/2014/main" id="{C77E1BA0-14EA-4D59-A727-24BE3EB6EB81}"/>
              </a:ext>
            </a:extLst>
          </p:cNvPr>
          <p:cNvSpPr/>
          <p:nvPr/>
        </p:nvSpPr>
        <p:spPr>
          <a:xfrm>
            <a:off x="955105" y="575455"/>
            <a:ext cx="2618024" cy="15081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ar-SA" altLang="zh-CN" sz="2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احتفاؤنا</a:t>
            </a:r>
            <a:r>
              <a:rPr lang="ar-SA" altLang="zh-CN" sz="3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  </a:t>
            </a:r>
            <a:r>
              <a:rPr lang="ar-SA" altLang="zh-CN" sz="2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باليوم الوطني  91</a:t>
            </a:r>
          </a:p>
          <a:p>
            <a:pPr algn="ctr"/>
            <a:r>
              <a:rPr lang="ar-SA" altLang="zh-CN" sz="2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 </a:t>
            </a:r>
            <a:r>
              <a:rPr lang="ar-SA" altLang="zh-CN" sz="2400" dirty="0">
                <a:solidFill>
                  <a:srgbClr val="E7524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تحت شعار " هي لنا دار </a:t>
            </a:r>
          </a:p>
          <a:p>
            <a:pPr algn="ctr"/>
            <a:r>
              <a:rPr lang="ar-SA" altLang="zh-CN" dirty="0">
                <a:solidFill>
                  <a:srgbClr val="15884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عبر الفصول الافتراضية </a:t>
            </a:r>
          </a:p>
          <a:p>
            <a:pPr algn="ctr"/>
            <a:r>
              <a:rPr lang="ar-SA" altLang="zh-CN" cap="all" dirty="0">
                <a:solidFill>
                  <a:srgbClr val="009999"/>
                </a:solidFill>
                <a:latin typeface="Tahoma" panose="020B0604030504040204" pitchFamily="34" charset="0"/>
                <a:ea typeface="Tahoma" panose="020B0604030504040204" pitchFamily="34" charset="0"/>
                <a:cs typeface="AL-Mateen" pitchFamily="2" charset="-78"/>
              </a:rPr>
              <a:t>منصة مدرستي</a:t>
            </a:r>
            <a:endParaRPr lang="zh-CN" altLang="en-US" cap="all" dirty="0">
              <a:solidFill>
                <a:srgbClr val="009999"/>
              </a:solidFill>
              <a:latin typeface="Tahoma" panose="020B0604030504040204" pitchFamily="34" charset="0"/>
              <a:cs typeface="AL-Mateen" pitchFamily="2" charset="-78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0C9EF9B9-4931-4422-996D-5B46FF0368B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1846" y="2107947"/>
            <a:ext cx="1188823" cy="97590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7F39C21-0C34-40FC-974D-DACFC3050708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8455"/>
          <a:stretch/>
        </p:blipFill>
        <p:spPr>
          <a:xfrm>
            <a:off x="307862" y="4952994"/>
            <a:ext cx="1940038" cy="1455447"/>
          </a:xfrm>
          <a:prstGeom prst="rect">
            <a:avLst/>
          </a:prstGeom>
          <a:ln w="171450">
            <a:solidFill>
              <a:srgbClr val="009999"/>
            </a:solidFill>
          </a:ln>
          <a:effectLst>
            <a:softEdge rad="112500"/>
          </a:effectLst>
        </p:spPr>
      </p:pic>
      <p:pic>
        <p:nvPicPr>
          <p:cNvPr id="18" name="Picture 65">
            <a:hlinkClick r:id="rId12" action="ppaction://hlinksldjump"/>
            <a:extLst>
              <a:ext uri="{FF2B5EF4-FFF2-40B4-BE49-F238E27FC236}">
                <a16:creationId xmlns:a16="http://schemas.microsoft.com/office/drawing/2014/main" id="{394CD395-22CD-4320-AE75-0EFBE139D12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84" y="3641028"/>
            <a:ext cx="1591095" cy="3507473"/>
          </a:xfrm>
          <a:prstGeom prst="rect">
            <a:avLst/>
          </a:prstGeom>
        </p:spPr>
      </p:pic>
      <p:pic>
        <p:nvPicPr>
          <p:cNvPr id="19" name="Picture 65">
            <a:hlinkClick r:id="rId14" action="ppaction://hlinksldjump"/>
            <a:extLst>
              <a:ext uri="{FF2B5EF4-FFF2-40B4-BE49-F238E27FC236}">
                <a16:creationId xmlns:a16="http://schemas.microsoft.com/office/drawing/2014/main" id="{7902CA53-0B2A-4517-BD10-3FAD6E8485A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474" y="4251425"/>
            <a:ext cx="1591095" cy="2897077"/>
          </a:xfrm>
          <a:prstGeom prst="rect">
            <a:avLst/>
          </a:prstGeom>
        </p:spPr>
      </p:pic>
      <p:pic>
        <p:nvPicPr>
          <p:cNvPr id="21" name="Picture 65">
            <a:hlinkClick r:id="rId14" action="ppaction://hlinksldjump"/>
            <a:extLst>
              <a:ext uri="{FF2B5EF4-FFF2-40B4-BE49-F238E27FC236}">
                <a16:creationId xmlns:a16="http://schemas.microsoft.com/office/drawing/2014/main" id="{315ECBB4-D73D-490D-8098-F232466ED67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43" y="4442955"/>
            <a:ext cx="1591095" cy="2563086"/>
          </a:xfrm>
          <a:prstGeom prst="rect">
            <a:avLst/>
          </a:prstGeom>
        </p:spPr>
      </p:pic>
      <p:pic>
        <p:nvPicPr>
          <p:cNvPr id="23" name="Picture 65">
            <a:hlinkClick r:id="rId14" action="ppaction://hlinksldjump"/>
            <a:extLst>
              <a:ext uri="{FF2B5EF4-FFF2-40B4-BE49-F238E27FC236}">
                <a16:creationId xmlns:a16="http://schemas.microsoft.com/office/drawing/2014/main" id="{7A8CC244-E5B0-4E18-B373-B8CA6D67EB6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011" y="2886075"/>
            <a:ext cx="1591095" cy="4170511"/>
          </a:xfrm>
          <a:prstGeom prst="rect">
            <a:avLst/>
          </a:prstGeom>
        </p:spPr>
      </p:pic>
      <p:pic>
        <p:nvPicPr>
          <p:cNvPr id="25" name="Picture 65">
            <a:hlinkClick r:id="rId14" action="ppaction://hlinksldjump"/>
            <a:extLst>
              <a:ext uri="{FF2B5EF4-FFF2-40B4-BE49-F238E27FC236}">
                <a16:creationId xmlns:a16="http://schemas.microsoft.com/office/drawing/2014/main" id="{32400A25-60F8-4AEE-9F62-25B708BAE3A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94" y="4952994"/>
            <a:ext cx="1591095" cy="2110686"/>
          </a:xfrm>
          <a:prstGeom prst="rect">
            <a:avLst/>
          </a:prstGeom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960E100F-7271-4798-9947-0BA00A9F1A68}"/>
              </a:ext>
            </a:extLst>
          </p:cNvPr>
          <p:cNvSpPr txBox="1"/>
          <p:nvPr/>
        </p:nvSpPr>
        <p:spPr>
          <a:xfrm>
            <a:off x="3340904" y="629803"/>
            <a:ext cx="622471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2800" dirty="0">
                <a:cs typeface="AL-Mateen" pitchFamily="2" charset="-78"/>
              </a:rPr>
              <a:t>نجدد البيعة والولاء والوفاء لقائدنا وملكنا وحبيبنا </a:t>
            </a:r>
          </a:p>
          <a:p>
            <a:pPr algn="ctr"/>
            <a:r>
              <a:rPr lang="ar-SA" sz="2800" dirty="0">
                <a:cs typeface="AL-Mateen" pitchFamily="2" charset="-78"/>
              </a:rPr>
              <a:t>خادم الحرمين الشريفين </a:t>
            </a:r>
          </a:p>
          <a:p>
            <a:pPr algn="ctr"/>
            <a:r>
              <a:rPr lang="ar-SA" sz="2800" dirty="0">
                <a:cs typeface="AL-Mateen" pitchFamily="2" charset="-78"/>
              </a:rPr>
              <a:t> الملك سلمان بن عبد العزيز – يحفظه الله  -</a:t>
            </a:r>
          </a:p>
          <a:p>
            <a:pPr algn="ctr"/>
            <a:r>
              <a:rPr lang="ar-SA" sz="2800" dirty="0">
                <a:cs typeface="AL-Mateen" pitchFamily="2" charset="-78"/>
              </a:rPr>
              <a:t> نجدد الولاء للملك تكريمًا للإنجازات العظيمة </a:t>
            </a:r>
          </a:p>
          <a:p>
            <a:pPr algn="ctr"/>
            <a:r>
              <a:rPr lang="ar-SA" sz="2800" dirty="0">
                <a:cs typeface="AL-Mateen" pitchFamily="2" charset="-78"/>
              </a:rPr>
              <a:t>التي حقَّقتها المملكة في الفترة التي حكم بها البلاد </a:t>
            </a:r>
          </a:p>
          <a:p>
            <a:pPr algn="ctr"/>
            <a:r>
              <a:rPr lang="ar-SA" sz="2800" dirty="0">
                <a:cs typeface="AL-Mateen" pitchFamily="2" charset="-78"/>
              </a:rPr>
              <a:t>بإدارته الحكيمة للعام السادس على التوالي.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C6A5BAC9-9111-49B3-A1C1-01347A015CD2}"/>
              </a:ext>
            </a:extLst>
          </p:cNvPr>
          <p:cNvSpPr txBox="1"/>
          <p:nvPr/>
        </p:nvSpPr>
        <p:spPr>
          <a:xfrm>
            <a:off x="1431092" y="3401824"/>
            <a:ext cx="5959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400" dirty="0">
                <a:solidFill>
                  <a:schemeClr val="accent6">
                    <a:lumMod val="50000"/>
                  </a:schemeClr>
                </a:solidFill>
                <a:cs typeface="AL-Mateen" pitchFamily="2" charset="-78"/>
              </a:rPr>
              <a:t>وكيلة المدرسة أ/ عواطف سالم البلوي </a:t>
            </a:r>
            <a:endParaRPr lang="ar-SA" sz="2400" dirty="0"/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CA70922F-89C7-44C0-AAEA-31141BF7B6A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27" y="0"/>
            <a:ext cx="3359075" cy="4658125"/>
          </a:xfrm>
          <a:prstGeom prst="rect">
            <a:avLst/>
          </a:prstGeom>
          <a:effectLst>
            <a:softEdge rad="850900"/>
          </a:effec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D0E35844-CF47-4AAA-B3E6-D94E1729956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t="28814" r="13608" b="32893"/>
          <a:stretch/>
        </p:blipFill>
        <p:spPr>
          <a:xfrm>
            <a:off x="516684" y="3243200"/>
            <a:ext cx="1389208" cy="1000420"/>
          </a:xfrm>
          <a:prstGeom prst="rect">
            <a:avLst/>
          </a:prstGeom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42959382"/>
      </p:ext>
    </p:extLst>
  </p:cSld>
  <p:clrMapOvr>
    <a:masterClrMapping/>
  </p:clrMapOvr>
  <p:transition spd="med" advClick="0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019"/>
          <a:stretch/>
        </p:blipFill>
        <p:spPr>
          <a:xfrm>
            <a:off x="0" y="4763768"/>
            <a:ext cx="12192000" cy="2242273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0" y="4442955"/>
            <a:ext cx="12139647" cy="3808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B5A58EF-E9F9-494E-855F-3B22E446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023"/>
            <a:ext cx="12293601" cy="50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50762" y="1647824"/>
            <a:ext cx="1114200" cy="546385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59" t="26595" r="3559" b="-10817"/>
          <a:stretch/>
        </p:blipFill>
        <p:spPr>
          <a:xfrm>
            <a:off x="-10401" y="4538999"/>
            <a:ext cx="2419927" cy="2658165"/>
          </a:xfrm>
          <a:prstGeom prst="rect">
            <a:avLst/>
          </a:prstGeom>
        </p:spPr>
      </p:pic>
      <p:pic>
        <p:nvPicPr>
          <p:cNvPr id="52" name="Picture 6" descr="https://lh6.googleusercontent.com/H_8SnYuO5pxpy4S0Ga3Cxlq4AByhFBx_1SaRAtptH524M1BY2QbzB9XeJyXhKVTgGUVdxJ4EWmx2fOuchf7Csw7HsoCemrOMwi3WuSD-_AUm-w097dMTGFtO3wDXqrzvXWw_tTVuwm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" y="3011055"/>
            <a:ext cx="2381795" cy="168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E39DF8C-BBB6-443A-84FF-801C3539774E}"/>
              </a:ext>
            </a:extLst>
          </p:cNvPr>
          <p:cNvSpPr txBox="1"/>
          <p:nvPr/>
        </p:nvSpPr>
        <p:spPr>
          <a:xfrm>
            <a:off x="0" y="80749"/>
            <a:ext cx="12293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/>
            <a:r>
              <a:rPr lang="ar-SA" sz="2200" dirty="0">
                <a:solidFill>
                  <a:schemeClr val="bg1"/>
                </a:solidFill>
                <a:cs typeface="AL-Mateen" pitchFamily="2" charset="-78"/>
              </a:rPr>
              <a:t>المملكة العربية السعودية      وزارة التعليم         ادارة التعليم بمحافظة القريات       الشؤون التعليمية – نشاط الطالبات         مجمع الحديثة التعليمي الابتدائي </a:t>
            </a:r>
          </a:p>
          <a:p>
            <a:pPr algn="ctr" defTabSz="914400" rtl="1"/>
            <a:r>
              <a:rPr lang="ar-SA" sz="2000" dirty="0">
                <a:solidFill>
                  <a:schemeClr val="bg1"/>
                </a:solidFill>
                <a:cs typeface="AL-Mateen" pitchFamily="2" charset="-78"/>
              </a:rPr>
              <a:t>    </a:t>
            </a:r>
            <a:endParaRPr lang="en-US" sz="2000" dirty="0">
              <a:solidFill>
                <a:schemeClr val="bg1"/>
              </a:solidFill>
              <a:cs typeface="AL-Mateen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A8222A1-90B1-40CB-912C-FDE1A93EA097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8455"/>
          <a:stretch/>
        </p:blipFill>
        <p:spPr>
          <a:xfrm>
            <a:off x="1071788" y="922705"/>
            <a:ext cx="2531857" cy="3320915"/>
          </a:xfrm>
          <a:prstGeom prst="rect">
            <a:avLst/>
          </a:prstGeom>
          <a:ln w="206375">
            <a:noFill/>
          </a:ln>
          <a:effectLst>
            <a:softEdge rad="1270000"/>
          </a:effectLst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0C9EF9B9-4931-4422-996D-5B46FF0368B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1846" y="2107947"/>
            <a:ext cx="1188823" cy="975906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7F39C21-0C34-40FC-974D-DACFC305070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8455"/>
          <a:stretch/>
        </p:blipFill>
        <p:spPr>
          <a:xfrm>
            <a:off x="307862" y="4952994"/>
            <a:ext cx="1940038" cy="1455447"/>
          </a:xfrm>
          <a:prstGeom prst="rect">
            <a:avLst/>
          </a:prstGeom>
          <a:ln w="171450">
            <a:solidFill>
              <a:srgbClr val="009999"/>
            </a:solidFill>
          </a:ln>
          <a:effectLst>
            <a:softEdge rad="112500"/>
          </a:effectLst>
        </p:spPr>
      </p:pic>
      <p:pic>
        <p:nvPicPr>
          <p:cNvPr id="18" name="Picture 65">
            <a:hlinkClick r:id="rId14" action="ppaction://hlinksldjump"/>
            <a:extLst>
              <a:ext uri="{FF2B5EF4-FFF2-40B4-BE49-F238E27FC236}">
                <a16:creationId xmlns:a16="http://schemas.microsoft.com/office/drawing/2014/main" id="{394CD395-22CD-4320-AE75-0EFBE139D12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184" y="3641028"/>
            <a:ext cx="1591095" cy="3507473"/>
          </a:xfrm>
          <a:prstGeom prst="rect">
            <a:avLst/>
          </a:prstGeom>
        </p:spPr>
      </p:pic>
      <p:pic>
        <p:nvPicPr>
          <p:cNvPr id="19" name="Picture 65">
            <a:hlinkClick r:id="rId16" action="ppaction://hlinksldjump"/>
            <a:extLst>
              <a:ext uri="{FF2B5EF4-FFF2-40B4-BE49-F238E27FC236}">
                <a16:creationId xmlns:a16="http://schemas.microsoft.com/office/drawing/2014/main" id="{7902CA53-0B2A-4517-BD10-3FAD6E8485A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474" y="4251425"/>
            <a:ext cx="1591095" cy="2897077"/>
          </a:xfrm>
          <a:prstGeom prst="rect">
            <a:avLst/>
          </a:prstGeom>
        </p:spPr>
      </p:pic>
      <p:pic>
        <p:nvPicPr>
          <p:cNvPr id="21" name="Picture 65">
            <a:hlinkClick r:id="rId16" action="ppaction://hlinksldjump"/>
            <a:extLst>
              <a:ext uri="{FF2B5EF4-FFF2-40B4-BE49-F238E27FC236}">
                <a16:creationId xmlns:a16="http://schemas.microsoft.com/office/drawing/2014/main" id="{315ECBB4-D73D-490D-8098-F232466ED67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743" y="4442955"/>
            <a:ext cx="1591095" cy="2563086"/>
          </a:xfrm>
          <a:prstGeom prst="rect">
            <a:avLst/>
          </a:prstGeom>
        </p:spPr>
      </p:pic>
      <p:pic>
        <p:nvPicPr>
          <p:cNvPr id="23" name="Picture 65">
            <a:hlinkClick r:id="rId16" action="ppaction://hlinksldjump"/>
            <a:extLst>
              <a:ext uri="{FF2B5EF4-FFF2-40B4-BE49-F238E27FC236}">
                <a16:creationId xmlns:a16="http://schemas.microsoft.com/office/drawing/2014/main" id="{7A8CC244-E5B0-4E18-B373-B8CA6D67EB6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7011" y="2886075"/>
            <a:ext cx="1591095" cy="4170511"/>
          </a:xfrm>
          <a:prstGeom prst="rect">
            <a:avLst/>
          </a:prstGeom>
        </p:spPr>
      </p:pic>
      <p:pic>
        <p:nvPicPr>
          <p:cNvPr id="25" name="Picture 65">
            <a:hlinkClick r:id="rId16" action="ppaction://hlinksldjump"/>
            <a:extLst>
              <a:ext uri="{FF2B5EF4-FFF2-40B4-BE49-F238E27FC236}">
                <a16:creationId xmlns:a16="http://schemas.microsoft.com/office/drawing/2014/main" id="{32400A25-60F8-4AEE-9F62-25B708BAE3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94" y="4952994"/>
            <a:ext cx="1591095" cy="2110686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C6A5BAC9-9111-49B3-A1C1-01347A015CD2}"/>
              </a:ext>
            </a:extLst>
          </p:cNvPr>
          <p:cNvSpPr txBox="1"/>
          <p:nvPr/>
        </p:nvSpPr>
        <p:spPr>
          <a:xfrm>
            <a:off x="1431092" y="3401824"/>
            <a:ext cx="59598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sz="2400" dirty="0">
                <a:solidFill>
                  <a:schemeClr val="accent6">
                    <a:lumMod val="50000"/>
                  </a:schemeClr>
                </a:solidFill>
                <a:cs typeface="AL-Mateen" pitchFamily="2" charset="-78"/>
              </a:rPr>
              <a:t>اسم الطالبة المشاركة :.............</a:t>
            </a:r>
            <a:endParaRPr lang="ar-SA" sz="2400" dirty="0"/>
          </a:p>
        </p:txBody>
      </p:sp>
      <p:pic>
        <p:nvPicPr>
          <p:cNvPr id="26" name="صورة 25">
            <a:extLst>
              <a:ext uri="{FF2B5EF4-FFF2-40B4-BE49-F238E27FC236}">
                <a16:creationId xmlns:a16="http://schemas.microsoft.com/office/drawing/2014/main" id="{CA70922F-89C7-44C0-AAEA-31141BF7B6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3927" y="0"/>
            <a:ext cx="3359075" cy="4658125"/>
          </a:xfrm>
          <a:prstGeom prst="rect">
            <a:avLst/>
          </a:prstGeom>
          <a:effectLst>
            <a:softEdge rad="850900"/>
          </a:effectLst>
        </p:spPr>
      </p:pic>
      <p:pic>
        <p:nvPicPr>
          <p:cNvPr id="28" name="WhatsApp Video 2020-11-17 at 10.36.52 PM">
            <a:hlinkClick r:id="" action="ppaction://media"/>
            <a:extLst>
              <a:ext uri="{FF2B5EF4-FFF2-40B4-BE49-F238E27FC236}">
                <a16:creationId xmlns:a16="http://schemas.microsoft.com/office/drawing/2014/main" id="{80CABABC-ED3A-48CB-8804-9017CF29D6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879179" y="758309"/>
            <a:ext cx="4911356" cy="2634308"/>
          </a:xfrm>
          <a:prstGeom prst="rect">
            <a:avLst/>
          </a:prstGeom>
        </p:spPr>
      </p:pic>
      <p:sp>
        <p:nvSpPr>
          <p:cNvPr id="29" name="Rectangle 15">
            <a:extLst>
              <a:ext uri="{FF2B5EF4-FFF2-40B4-BE49-F238E27FC236}">
                <a16:creationId xmlns:a16="http://schemas.microsoft.com/office/drawing/2014/main" id="{1C106116-0BBD-4BCD-9163-A858593B9593}"/>
              </a:ext>
            </a:extLst>
          </p:cNvPr>
          <p:cNvSpPr/>
          <p:nvPr/>
        </p:nvSpPr>
        <p:spPr>
          <a:xfrm>
            <a:off x="955105" y="575455"/>
            <a:ext cx="2618024" cy="15081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ar-SA" altLang="zh-CN" sz="2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احتفاؤنا</a:t>
            </a:r>
            <a:r>
              <a:rPr lang="ar-SA" altLang="zh-CN" sz="3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 </a:t>
            </a:r>
            <a:r>
              <a:rPr lang="ar-SA" altLang="zh-CN" sz="2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باليوم الوطني  91</a:t>
            </a:r>
          </a:p>
          <a:p>
            <a:pPr algn="ctr"/>
            <a:r>
              <a:rPr lang="ar-SA" altLang="zh-CN" sz="2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 </a:t>
            </a:r>
            <a:r>
              <a:rPr lang="ar-SA" altLang="zh-CN" sz="2400" dirty="0">
                <a:solidFill>
                  <a:srgbClr val="E7524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تحت شعار " هي لنا دار " </a:t>
            </a:r>
          </a:p>
          <a:p>
            <a:pPr algn="ctr"/>
            <a:r>
              <a:rPr lang="ar-SA" altLang="zh-CN" dirty="0">
                <a:solidFill>
                  <a:srgbClr val="15884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عبر الفصول الافتراضية </a:t>
            </a:r>
          </a:p>
          <a:p>
            <a:pPr algn="ctr"/>
            <a:r>
              <a:rPr lang="ar-SA" altLang="zh-CN" cap="all" dirty="0">
                <a:solidFill>
                  <a:srgbClr val="009999"/>
                </a:solidFill>
                <a:latin typeface="Tahoma" panose="020B0604030504040204" pitchFamily="34" charset="0"/>
                <a:ea typeface="Tahoma" panose="020B0604030504040204" pitchFamily="34" charset="0"/>
                <a:cs typeface="AL-Mateen" pitchFamily="2" charset="-78"/>
              </a:rPr>
              <a:t>منصة مدرستي</a:t>
            </a:r>
            <a:endParaRPr lang="zh-CN" altLang="en-US" cap="all" dirty="0">
              <a:solidFill>
                <a:srgbClr val="009999"/>
              </a:solidFill>
              <a:latin typeface="Tahoma" panose="020B0604030504040204" pitchFamily="34" charset="0"/>
              <a:cs typeface="AL-Mateen" pitchFamily="2" charset="-78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37B4B70D-6147-4246-9272-7B48D87FEB4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36" y="3258928"/>
            <a:ext cx="1423292" cy="98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575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0">
        <p14:flash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2019"/>
          <a:stretch/>
        </p:blipFill>
        <p:spPr>
          <a:xfrm>
            <a:off x="0" y="4763768"/>
            <a:ext cx="12192000" cy="2242273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0" y="4442955"/>
            <a:ext cx="12139647" cy="380851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B5A58EF-E9F9-494E-855F-3B22E446A2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2185"/>
            <a:ext cx="12293601" cy="5059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48156" y="1657706"/>
            <a:ext cx="1114200" cy="546385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59" t="26595" r="3559" b="-10817"/>
          <a:stretch/>
        </p:blipFill>
        <p:spPr>
          <a:xfrm>
            <a:off x="-10401" y="4538999"/>
            <a:ext cx="2419927" cy="2658165"/>
          </a:xfrm>
          <a:prstGeom prst="rect">
            <a:avLst/>
          </a:prstGeom>
        </p:spPr>
      </p:pic>
      <p:pic>
        <p:nvPicPr>
          <p:cNvPr id="52" name="Picture 6" descr="https://lh6.googleusercontent.com/H_8SnYuO5pxpy4S0Ga3Cxlq4AByhFBx_1SaRAtptH524M1BY2QbzB9XeJyXhKVTgGUVdxJ4EWmx2fOuchf7Csw7HsoCemrOMwi3WuSD-_AUm-w097dMTGFtO3wDXqrzvXWw_tTVuwmE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" y="3011055"/>
            <a:ext cx="2381795" cy="168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46" y="4153172"/>
            <a:ext cx="1591095" cy="292083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85EB6189-072D-43DD-A6B8-5E85CBB5448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27"/>
          <a:stretch/>
        </p:blipFill>
        <p:spPr>
          <a:xfrm>
            <a:off x="519362" y="3248332"/>
            <a:ext cx="1401802" cy="1003093"/>
          </a:xfrm>
          <a:prstGeom prst="rect">
            <a:avLst/>
          </a:prstGeom>
          <a:ln w="82550">
            <a:solidFill>
              <a:schemeClr val="tx1"/>
            </a:solidFill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E39DF8C-BBB6-443A-84FF-801C3539774E}"/>
              </a:ext>
            </a:extLst>
          </p:cNvPr>
          <p:cNvSpPr txBox="1"/>
          <p:nvPr/>
        </p:nvSpPr>
        <p:spPr>
          <a:xfrm>
            <a:off x="0" y="80749"/>
            <a:ext cx="12293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/>
            <a:r>
              <a:rPr lang="ar-SA" sz="2200" dirty="0">
                <a:solidFill>
                  <a:schemeClr val="bg1"/>
                </a:solidFill>
                <a:cs typeface="AL-Mateen" pitchFamily="2" charset="-78"/>
              </a:rPr>
              <a:t>المملكة العربية السعودية      وزارة التعليم         ادارة التعليم بمحافظة القريات       الشؤون التعليمية – نشاط الطالبات         مجمع الحديثة التعليمي الابتدائي </a:t>
            </a:r>
          </a:p>
          <a:p>
            <a:pPr algn="ctr" defTabSz="914400" rtl="1"/>
            <a:r>
              <a:rPr lang="ar-SA" sz="2000" dirty="0">
                <a:solidFill>
                  <a:schemeClr val="bg1"/>
                </a:solidFill>
                <a:cs typeface="AL-Mateen" pitchFamily="2" charset="-78"/>
              </a:rPr>
              <a:t>    </a:t>
            </a:r>
            <a:endParaRPr lang="en-US" sz="2000" dirty="0">
              <a:solidFill>
                <a:schemeClr val="bg1"/>
              </a:solidFill>
              <a:cs typeface="AL-Mateen" pitchFamily="2" charset="-78"/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8A8222A1-90B1-40CB-912C-FDE1A93EA097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8455"/>
          <a:stretch/>
        </p:blipFill>
        <p:spPr>
          <a:xfrm>
            <a:off x="730112" y="292705"/>
            <a:ext cx="2531857" cy="3320915"/>
          </a:xfrm>
          <a:prstGeom prst="rect">
            <a:avLst/>
          </a:prstGeom>
          <a:ln w="206375">
            <a:noFill/>
          </a:ln>
          <a:effectLst>
            <a:softEdge rad="127000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0EE228C-67B9-49DF-9E8D-A422E30DB5A3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r="8455"/>
          <a:stretch/>
        </p:blipFill>
        <p:spPr>
          <a:xfrm>
            <a:off x="307862" y="4952994"/>
            <a:ext cx="1915352" cy="1455447"/>
          </a:xfrm>
          <a:prstGeom prst="rect">
            <a:avLst/>
          </a:prstGeom>
          <a:ln w="171450">
            <a:solidFill>
              <a:srgbClr val="009999"/>
            </a:solidFill>
          </a:ln>
          <a:effectLst>
            <a:softEdge rad="112500"/>
          </a:effectLst>
        </p:spPr>
      </p:pic>
      <p:pic>
        <p:nvPicPr>
          <p:cNvPr id="10" name="Picture 65">
            <a:hlinkClick r:id="rId12" action="ppaction://hlinksldjump"/>
            <a:extLst>
              <a:ext uri="{FF2B5EF4-FFF2-40B4-BE49-F238E27FC236}">
                <a16:creationId xmlns:a16="http://schemas.microsoft.com/office/drawing/2014/main" id="{AF8B5065-6C07-4F98-B1F6-DD4CDDE237B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474" y="3971925"/>
            <a:ext cx="1591095" cy="3176577"/>
          </a:xfrm>
          <a:prstGeom prst="rect">
            <a:avLst/>
          </a:prstGeom>
        </p:spPr>
      </p:pic>
      <p:pic>
        <p:nvPicPr>
          <p:cNvPr id="11" name="Picture 65">
            <a:hlinkClick r:id="rId12" action="ppaction://hlinksldjump"/>
            <a:extLst>
              <a:ext uri="{FF2B5EF4-FFF2-40B4-BE49-F238E27FC236}">
                <a16:creationId xmlns:a16="http://schemas.microsoft.com/office/drawing/2014/main" id="{D9193D6D-8145-4B72-A90E-F5F2638B05D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569" y="3604210"/>
            <a:ext cx="1591095" cy="3507473"/>
          </a:xfrm>
          <a:prstGeom prst="rect">
            <a:avLst/>
          </a:prstGeom>
        </p:spPr>
      </p:pic>
      <p:pic>
        <p:nvPicPr>
          <p:cNvPr id="12" name="Picture 65">
            <a:hlinkClick r:id="rId12" action="ppaction://hlinksldjump"/>
            <a:extLst>
              <a:ext uri="{FF2B5EF4-FFF2-40B4-BE49-F238E27FC236}">
                <a16:creationId xmlns:a16="http://schemas.microsoft.com/office/drawing/2014/main" id="{A0CCBD25-79E1-40D3-8170-51D1AD0A5F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7116" y="3105151"/>
            <a:ext cx="1591095" cy="3896608"/>
          </a:xfrm>
          <a:prstGeom prst="rect">
            <a:avLst/>
          </a:prstGeom>
        </p:spPr>
      </p:pic>
      <p:pic>
        <p:nvPicPr>
          <p:cNvPr id="14" name="Picture 65">
            <a:hlinkClick r:id="rId12" action="ppaction://hlinksldjump"/>
            <a:extLst>
              <a:ext uri="{FF2B5EF4-FFF2-40B4-BE49-F238E27FC236}">
                <a16:creationId xmlns:a16="http://schemas.microsoft.com/office/drawing/2014/main" id="{6559451D-9E09-4E44-B4F7-B5C47E3D340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599" y="3556207"/>
            <a:ext cx="1591095" cy="3507473"/>
          </a:xfrm>
          <a:prstGeom prst="rect">
            <a:avLst/>
          </a:prstGeom>
        </p:spPr>
      </p:pic>
      <p:sp>
        <p:nvSpPr>
          <p:cNvPr id="33" name="مربع نص 32">
            <a:extLst>
              <a:ext uri="{FF2B5EF4-FFF2-40B4-BE49-F238E27FC236}">
                <a16:creationId xmlns:a16="http://schemas.microsoft.com/office/drawing/2014/main" id="{B9772C5A-FDC9-4004-86BD-07B1AFD42ED3}"/>
              </a:ext>
            </a:extLst>
          </p:cNvPr>
          <p:cNvSpPr txBox="1"/>
          <p:nvPr/>
        </p:nvSpPr>
        <p:spPr>
          <a:xfrm>
            <a:off x="1476376" y="639819"/>
            <a:ext cx="75882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SA" altLang="zh-CN" sz="2400" i="0" dirty="0"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 مشاركة الطالبة المبدعة:  نوف شاقي الشمري </a:t>
            </a:r>
            <a:r>
              <a:rPr lang="ar-SA" altLang="zh-CN" sz="2400" dirty="0"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بالصف السادس                                                  </a:t>
            </a:r>
            <a:endParaRPr lang="ar-SA" sz="2400" dirty="0"/>
          </a:p>
        </p:txBody>
      </p:sp>
      <p:pic>
        <p:nvPicPr>
          <p:cNvPr id="3" name="WhatsApp Video 2020-11-18 at 12.40.33 AM">
            <a:hlinkClick r:id="" action="ppaction://media"/>
            <a:extLst>
              <a:ext uri="{FF2B5EF4-FFF2-40B4-BE49-F238E27FC236}">
                <a16:creationId xmlns:a16="http://schemas.microsoft.com/office/drawing/2014/main" id="{E84B8336-262C-4050-858F-C2B3219847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789" y="624949"/>
            <a:ext cx="12125858" cy="6376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5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Click="0">
        <p14:vortex dir="r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2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8">
            <a:extLst>
              <a:ext uri="{FF2B5EF4-FFF2-40B4-BE49-F238E27FC236}">
                <a16:creationId xmlns:a16="http://schemas.microsoft.com/office/drawing/2014/main" id="{40BCD09F-3757-4EFE-85FC-7F704315DF2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559" t="26595" r="3559" b="-10817"/>
          <a:stretch/>
        </p:blipFill>
        <p:spPr>
          <a:xfrm>
            <a:off x="-10401" y="4538999"/>
            <a:ext cx="2419927" cy="2658165"/>
          </a:xfrm>
          <a:prstGeom prst="rect">
            <a:avLst/>
          </a:prstGeom>
        </p:spPr>
      </p:pic>
      <p:pic>
        <p:nvPicPr>
          <p:cNvPr id="21" name="صورة 20">
            <a:extLst>
              <a:ext uri="{FF2B5EF4-FFF2-40B4-BE49-F238E27FC236}">
                <a16:creationId xmlns:a16="http://schemas.microsoft.com/office/drawing/2014/main" id="{169DE590-1398-49F9-8F11-EC920DA93F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55"/>
          <a:stretch/>
        </p:blipFill>
        <p:spPr>
          <a:xfrm>
            <a:off x="307863" y="4980930"/>
            <a:ext cx="1873940" cy="1455447"/>
          </a:xfrm>
          <a:prstGeom prst="rect">
            <a:avLst/>
          </a:prstGeom>
          <a:ln w="171450">
            <a:solidFill>
              <a:srgbClr val="009999"/>
            </a:solidFill>
          </a:ln>
          <a:effectLst>
            <a:softEdge rad="112500"/>
          </a:effectLst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C9F728D7-328E-418A-ADBF-2BC8E383C2E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9"/>
          <a:stretch/>
        </p:blipFill>
        <p:spPr bwMode="auto">
          <a:xfrm>
            <a:off x="-133350" y="324973"/>
            <a:ext cx="12325349" cy="5409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4B2928CC-93B8-4D11-B8E3-174F36DD03DC}"/>
              </a:ext>
            </a:extLst>
          </p:cNvPr>
          <p:cNvSpPr txBox="1"/>
          <p:nvPr/>
        </p:nvSpPr>
        <p:spPr>
          <a:xfrm>
            <a:off x="0" y="80749"/>
            <a:ext cx="122936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/>
            <a:r>
              <a:rPr lang="ar-SA" sz="2200" dirty="0">
                <a:solidFill>
                  <a:schemeClr val="bg1"/>
                </a:solidFill>
                <a:cs typeface="AL-Mateen" pitchFamily="2" charset="-78"/>
              </a:rPr>
              <a:t>المملكة العربية السعودية      وزارة التعليم         ادارة التعليم بمحافظة القريات       الشؤون التعليمية – نشاط الطالبات         مجمع الحديثة التعليمي الابتدائي </a:t>
            </a:r>
          </a:p>
          <a:p>
            <a:pPr algn="ctr" defTabSz="914400" rtl="1"/>
            <a:r>
              <a:rPr lang="ar-SA" sz="2000" dirty="0">
                <a:solidFill>
                  <a:schemeClr val="bg1"/>
                </a:solidFill>
                <a:cs typeface="AL-Mateen" pitchFamily="2" charset="-78"/>
              </a:rPr>
              <a:t>    </a:t>
            </a:r>
            <a:endParaRPr lang="en-US" sz="2000" dirty="0">
              <a:solidFill>
                <a:schemeClr val="bg1"/>
              </a:solidFill>
              <a:cs typeface="AL-Mateen" pitchFamily="2" charset="-78"/>
            </a:endParaRP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069ECE17-3EDF-4298-97D0-5382A8BBA739}"/>
              </a:ext>
            </a:extLst>
          </p:cNvPr>
          <p:cNvSpPr txBox="1"/>
          <p:nvPr/>
        </p:nvSpPr>
        <p:spPr>
          <a:xfrm>
            <a:off x="2435266" y="622186"/>
            <a:ext cx="7365960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altLang="zh-CN" sz="3600" i="0" dirty="0">
                <a:solidFill>
                  <a:schemeClr val="accent6">
                    <a:lumMod val="50000"/>
                  </a:schemeClr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الختام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 panose="020F0502020204030204"/>
                <a:cs typeface="AL-Mateen" pitchFamily="2" charset="-78"/>
              </a:rPr>
              <a:t>أتقدم بالشكر والتقدير لطالباتي المبدعات المتفاعلات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Mateen" pitchFamily="2" charset="-78"/>
              </a:rPr>
              <a:t>م</a:t>
            </a:r>
            <a:r>
              <a:rPr lang="ar-SA" sz="2800" dirty="0">
                <a:solidFill>
                  <a:prstClr val="black"/>
                </a:solidFill>
                <a:latin typeface="Calibri" panose="020F0502020204030204"/>
                <a:cs typeface="AL-Mateen" pitchFamily="2" charset="-78"/>
              </a:rPr>
              <a:t>ع</a:t>
            </a: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Mateen" pitchFamily="2" charset="-78"/>
              </a:rPr>
              <a:t> البيعة والولاء والوفاء لقائدنا وملكنا وحبيبنا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Mateen" pitchFamily="2" charset="-78"/>
              </a:rPr>
              <a:t>خادم الحرمين الشريفين الملك سلمان بن عبد العزيز – يحفظه الله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 panose="020F0502020204030204"/>
                <a:cs typeface="AL-Mateen" pitchFamily="2" charset="-78"/>
              </a:rPr>
              <a:t>والشكر والتقدير موصول لأمهاتهن الفاضلات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-Mateen" pitchFamily="2" charset="-78"/>
              </a:rPr>
              <a:t>على تعاونهن وتشج</a:t>
            </a:r>
            <a:r>
              <a:rPr lang="ar-SA" sz="2800" dirty="0">
                <a:solidFill>
                  <a:prstClr val="black"/>
                </a:solidFill>
                <a:latin typeface="Calibri" panose="020F0502020204030204"/>
                <a:cs typeface="AL-Mateen" pitchFamily="2" charset="-78"/>
              </a:rPr>
              <a:t>يعهن لبناتهن للمشاركة والتفاعل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2800" dirty="0">
                <a:solidFill>
                  <a:prstClr val="black"/>
                </a:solidFill>
                <a:latin typeface="Calibri" panose="020F0502020204030204"/>
                <a:cs typeface="AL-Mateen" pitchFamily="2" charset="-78"/>
              </a:rPr>
              <a:t> والتعبير عن مشاعرهن تجاه مبايعتهن لملكنا حبيبنا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L-Mateen" pitchFamily="2" charset="-78"/>
            </a:endParaRPr>
          </a:p>
        </p:txBody>
      </p:sp>
      <p:pic>
        <p:nvPicPr>
          <p:cNvPr id="9" name="Picture 47">
            <a:extLst>
              <a:ext uri="{FF2B5EF4-FFF2-40B4-BE49-F238E27FC236}">
                <a16:creationId xmlns:a16="http://schemas.microsoft.com/office/drawing/2014/main" id="{7542EE36-3190-4B1F-8C10-7AED6D506A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73374" y="2466413"/>
            <a:ext cx="1516577" cy="4636015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CC221965-88C3-4DBE-B313-B5EF3671D1D5}"/>
              </a:ext>
            </a:extLst>
          </p:cNvPr>
          <p:cNvSpPr txBox="1"/>
          <p:nvPr/>
        </p:nvSpPr>
        <p:spPr>
          <a:xfrm>
            <a:off x="3545765" y="3826222"/>
            <a:ext cx="61531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1800" dirty="0">
                <a:solidFill>
                  <a:schemeClr val="accent6">
                    <a:lumMod val="50000"/>
                  </a:schemeClr>
                </a:solidFill>
                <a:cs typeface="AL-Mateen" pitchFamily="2" charset="-78"/>
              </a:rPr>
              <a:t>رائدة  النشاط  أ / حسنة سعيد الغامدي </a:t>
            </a:r>
            <a:endParaRPr lang="ar-SA" dirty="0"/>
          </a:p>
        </p:txBody>
      </p:sp>
      <p:pic>
        <p:nvPicPr>
          <p:cNvPr id="13" name="Picture 6" descr="https://lh6.googleusercontent.com/H_8SnYuO5pxpy4S0Ga3Cxlq4AByhFBx_1SaRAtptH524M1BY2QbzB9XeJyXhKVTgGUVdxJ4EWmx2fOuchf7Csw7HsoCemrOMwi3WuSD-_AUm-w097dMTGFtO3wDXqrzvXWw_tTVuwmE">
            <a:extLst>
              <a:ext uri="{FF2B5EF4-FFF2-40B4-BE49-F238E27FC236}">
                <a16:creationId xmlns:a16="http://schemas.microsoft.com/office/drawing/2014/main" id="{21F75F8F-B623-4B80-BC84-8C2ADE53A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2" y="3011055"/>
            <a:ext cx="2381795" cy="168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5">
            <a:hlinkClick r:id="rId9" action="ppaction://hlinksldjump"/>
            <a:extLst>
              <a:ext uri="{FF2B5EF4-FFF2-40B4-BE49-F238E27FC236}">
                <a16:creationId xmlns:a16="http://schemas.microsoft.com/office/drawing/2014/main" id="{6DEBFE3F-7ECA-4638-A9AE-D6852E0E0E9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7342" y="3826222"/>
            <a:ext cx="1361282" cy="3174754"/>
          </a:xfrm>
          <a:prstGeom prst="rect">
            <a:avLst/>
          </a:prstGeom>
        </p:spPr>
      </p:pic>
      <p:pic>
        <p:nvPicPr>
          <p:cNvPr id="5" name="Picture 65">
            <a:hlinkClick r:id="rId11" action="ppaction://hlinksldjump"/>
            <a:extLst>
              <a:ext uri="{FF2B5EF4-FFF2-40B4-BE49-F238E27FC236}">
                <a16:creationId xmlns:a16="http://schemas.microsoft.com/office/drawing/2014/main" id="{6904FAA7-202E-4C7E-9190-65DD07DABF5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632" y="4103900"/>
            <a:ext cx="1361282" cy="2897077"/>
          </a:xfrm>
          <a:prstGeom prst="rect">
            <a:avLst/>
          </a:prstGeom>
        </p:spPr>
      </p:pic>
      <p:pic>
        <p:nvPicPr>
          <p:cNvPr id="6" name="Picture 65">
            <a:hlinkClick r:id="rId11" action="ppaction://hlinksldjump"/>
            <a:extLst>
              <a:ext uri="{FF2B5EF4-FFF2-40B4-BE49-F238E27FC236}">
                <a16:creationId xmlns:a16="http://schemas.microsoft.com/office/drawing/2014/main" id="{9E156327-A68B-41C7-BE39-C38385B04B6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412" y="4214165"/>
            <a:ext cx="1361282" cy="2563086"/>
          </a:xfrm>
          <a:prstGeom prst="rect">
            <a:avLst/>
          </a:prstGeom>
        </p:spPr>
      </p:pic>
      <p:pic>
        <p:nvPicPr>
          <p:cNvPr id="7" name="Picture 65">
            <a:hlinkClick r:id="rId11" action="ppaction://hlinksldjump"/>
            <a:extLst>
              <a:ext uri="{FF2B5EF4-FFF2-40B4-BE49-F238E27FC236}">
                <a16:creationId xmlns:a16="http://schemas.microsoft.com/office/drawing/2014/main" id="{6980442F-4D15-4F56-89E7-9A69F4F5BCC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221" y="2830465"/>
            <a:ext cx="1361282" cy="4170511"/>
          </a:xfrm>
          <a:prstGeom prst="rect">
            <a:avLst/>
          </a:prstGeom>
        </p:spPr>
      </p:pic>
      <p:pic>
        <p:nvPicPr>
          <p:cNvPr id="8" name="Picture 65">
            <a:hlinkClick r:id="rId11" action="ppaction://hlinksldjump"/>
            <a:extLst>
              <a:ext uri="{FF2B5EF4-FFF2-40B4-BE49-F238E27FC236}">
                <a16:creationId xmlns:a16="http://schemas.microsoft.com/office/drawing/2014/main" id="{91CA1F50-FDCA-4C6E-9784-D1042FC470C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752" y="4805469"/>
            <a:ext cx="1361282" cy="2110686"/>
          </a:xfrm>
          <a:prstGeom prst="rect">
            <a:avLst/>
          </a:prstGeom>
        </p:spPr>
      </p:pic>
      <p:pic>
        <p:nvPicPr>
          <p:cNvPr id="2" name="صورة 1">
            <a:extLst>
              <a:ext uri="{FF2B5EF4-FFF2-40B4-BE49-F238E27FC236}">
                <a16:creationId xmlns:a16="http://schemas.microsoft.com/office/drawing/2014/main" id="{E3358BB9-1155-4354-97E6-B00C0232C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8455"/>
          <a:stretch/>
        </p:blipFill>
        <p:spPr>
          <a:xfrm>
            <a:off x="614684" y="711219"/>
            <a:ext cx="2531857" cy="3320915"/>
          </a:xfrm>
          <a:prstGeom prst="rect">
            <a:avLst/>
          </a:prstGeom>
          <a:ln w="206375">
            <a:noFill/>
          </a:ln>
          <a:effectLst>
            <a:softEdge rad="1270000"/>
          </a:effectLst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C6FB7ADA-D4AD-4C92-A402-7F477A607759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126" y="3557"/>
            <a:ext cx="3359075" cy="4658125"/>
          </a:xfrm>
          <a:prstGeom prst="rect">
            <a:avLst/>
          </a:prstGeom>
          <a:effectLst>
            <a:softEdge rad="850900"/>
          </a:effectLst>
        </p:spPr>
      </p:pic>
      <p:sp>
        <p:nvSpPr>
          <p:cNvPr id="34" name="Rectangle 15">
            <a:extLst>
              <a:ext uri="{FF2B5EF4-FFF2-40B4-BE49-F238E27FC236}">
                <a16:creationId xmlns:a16="http://schemas.microsoft.com/office/drawing/2014/main" id="{5A3F7724-9049-4895-9A98-BE8A34CEEE47}"/>
              </a:ext>
            </a:extLst>
          </p:cNvPr>
          <p:cNvSpPr/>
          <p:nvPr/>
        </p:nvSpPr>
        <p:spPr>
          <a:xfrm>
            <a:off x="955105" y="575455"/>
            <a:ext cx="2618024" cy="150810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ar-SA" altLang="zh-CN" sz="2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احتفاؤنا</a:t>
            </a:r>
            <a:r>
              <a:rPr lang="ar-SA" altLang="zh-CN" sz="3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  </a:t>
            </a:r>
            <a:r>
              <a:rPr lang="ar-SA" altLang="zh-CN" sz="2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باليوم الوطني  91</a:t>
            </a:r>
          </a:p>
          <a:p>
            <a:pPr algn="ctr"/>
            <a:r>
              <a:rPr lang="ar-SA" altLang="zh-CN" sz="24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 </a:t>
            </a:r>
            <a:r>
              <a:rPr lang="ar-SA" altLang="zh-CN" sz="2400" dirty="0">
                <a:solidFill>
                  <a:srgbClr val="E7524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تحت شعار " هي لنا دار </a:t>
            </a:r>
          </a:p>
          <a:p>
            <a:pPr algn="ctr"/>
            <a:r>
              <a:rPr lang="ar-SA" altLang="zh-CN" dirty="0">
                <a:solidFill>
                  <a:srgbClr val="15884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عبر الفصول الافتراضية </a:t>
            </a:r>
          </a:p>
          <a:p>
            <a:pPr algn="ctr"/>
            <a:r>
              <a:rPr lang="ar-SA" altLang="zh-CN" cap="all" dirty="0">
                <a:solidFill>
                  <a:srgbClr val="009999"/>
                </a:solidFill>
                <a:latin typeface="Tahoma" panose="020B0604030504040204" pitchFamily="34" charset="0"/>
                <a:ea typeface="Tahoma" panose="020B0604030504040204" pitchFamily="34" charset="0"/>
                <a:cs typeface="AL-Mateen" pitchFamily="2" charset="-78"/>
              </a:rPr>
              <a:t>منصة مدرستي</a:t>
            </a:r>
            <a:endParaRPr lang="zh-CN" altLang="en-US" cap="all" dirty="0">
              <a:solidFill>
                <a:srgbClr val="009999"/>
              </a:solidFill>
              <a:latin typeface="Tahoma" panose="020B0604030504040204" pitchFamily="34" charset="0"/>
              <a:cs typeface="AL-Mateen" pitchFamily="2" charset="-78"/>
            </a:endParaRPr>
          </a:p>
        </p:txBody>
      </p:sp>
      <p:pic>
        <p:nvPicPr>
          <p:cNvPr id="35" name="صورة 34">
            <a:extLst>
              <a:ext uri="{FF2B5EF4-FFF2-40B4-BE49-F238E27FC236}">
                <a16:creationId xmlns:a16="http://schemas.microsoft.com/office/drawing/2014/main" id="{8EE00C18-F6F4-438C-B5DD-A08A6224D84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27" t="28814" r="13608" b="32893"/>
          <a:stretch/>
        </p:blipFill>
        <p:spPr>
          <a:xfrm flipH="1">
            <a:off x="3234652" y="3927793"/>
            <a:ext cx="410257" cy="61275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BBE31EB-6A14-419C-BD08-8B76EDA0AE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2" y="3263587"/>
            <a:ext cx="1347577" cy="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601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>
        <p15:prstTrans prst="curtains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هذا مكانك يالسعودي">
            <a:hlinkClick r:id="" action="ppaction://media"/>
            <a:extLst>
              <a:ext uri="{FF2B5EF4-FFF2-40B4-BE49-F238E27FC236}">
                <a16:creationId xmlns:a16="http://schemas.microsoft.com/office/drawing/2014/main" id="{00C326D1-1CBC-453F-8460-246BED08271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6436" end="8418.50790000000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35300" y="3563205"/>
            <a:ext cx="4876800" cy="2073275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9A27A1E2-0FA8-4475-8C5F-28EBDF75CF0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164"/>
          <a:stretch/>
        </p:blipFill>
        <p:spPr>
          <a:xfrm>
            <a:off x="-29621" y="949390"/>
            <a:ext cx="12221621" cy="5921882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16B7435B-CF02-4431-A5E4-0D246E17DE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9" t="2401" r="3171" b="24753"/>
          <a:stretch/>
        </p:blipFill>
        <p:spPr>
          <a:xfrm>
            <a:off x="7164206" y="4497616"/>
            <a:ext cx="4778496" cy="214804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id="{8979BBF4-744E-441E-BC3D-4E546C79EAA7}"/>
              </a:ext>
            </a:extLst>
          </p:cNvPr>
          <p:cNvSpPr txBox="1"/>
          <p:nvPr/>
        </p:nvSpPr>
        <p:spPr>
          <a:xfrm>
            <a:off x="2672710" y="3815012"/>
            <a:ext cx="4455089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cs typeface="Al-Kharashi 38" pitchFamily="2" charset="-78"/>
              </a:rPr>
              <a:t>التصميم والمونتاج والإخراج </a:t>
            </a:r>
          </a:p>
          <a:p>
            <a:pPr algn="ctr"/>
            <a:r>
              <a:rPr lang="ar-SA" sz="3200" b="1" dirty="0">
                <a:solidFill>
                  <a:schemeClr val="accent6">
                    <a:lumMod val="50000"/>
                  </a:schemeClr>
                </a:solidFill>
                <a:cs typeface="Al-Kharashi 38" pitchFamily="2" charset="-78"/>
              </a:rPr>
              <a:t> إهداء من </a:t>
            </a:r>
          </a:p>
          <a:p>
            <a:pPr algn="ctr"/>
            <a:r>
              <a:rPr lang="ar-SA" sz="3200" b="1" dirty="0">
                <a:solidFill>
                  <a:srgbClr val="757575"/>
                </a:solidFill>
                <a:cs typeface="Al-Kharashi 38" pitchFamily="2" charset="-78"/>
              </a:rPr>
              <a:t>متجر سعيد التعليمي 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B2A24B1A-7E72-46CA-ADB0-373220294D8F}"/>
              </a:ext>
            </a:extLst>
          </p:cNvPr>
          <p:cNvSpPr txBox="1"/>
          <p:nvPr/>
        </p:nvSpPr>
        <p:spPr>
          <a:xfrm>
            <a:off x="-29621" y="4913677"/>
            <a:ext cx="3413824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4000" b="1" dirty="0">
                <a:solidFill>
                  <a:srgbClr val="303030"/>
                </a:solidFill>
                <a:cs typeface="Al-Kharashi 38" pitchFamily="2" charset="-78"/>
              </a:rPr>
              <a:t>   </a:t>
            </a:r>
            <a:r>
              <a:rPr lang="ar-SA" sz="4000" b="1" dirty="0">
                <a:solidFill>
                  <a:srgbClr val="1C4444"/>
                </a:solidFill>
                <a:cs typeface="Al-Kharashi 38" pitchFamily="2" charset="-78"/>
              </a:rPr>
              <a:t>مع   </a:t>
            </a:r>
          </a:p>
          <a:p>
            <a:pPr algn="ctr"/>
            <a:r>
              <a:rPr lang="ar-SA" sz="4000" b="1" dirty="0">
                <a:solidFill>
                  <a:srgbClr val="1C4444"/>
                </a:solidFill>
                <a:cs typeface="Al-Kharashi 38" pitchFamily="2" charset="-78"/>
              </a:rPr>
              <a:t>متجر سعيد </a:t>
            </a:r>
          </a:p>
          <a:p>
            <a:pPr algn="ctr"/>
            <a:r>
              <a:rPr lang="ar-SA" sz="4000" b="1" dirty="0">
                <a:solidFill>
                  <a:srgbClr val="1C4444"/>
                </a:solidFill>
                <a:cs typeface="Al-Kharashi 38" pitchFamily="2" charset="-78"/>
              </a:rPr>
              <a:t>     إبداعكم يزيد  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08D5FF6E-EDBE-4E78-AFBA-7606220DBBA5}"/>
              </a:ext>
            </a:extLst>
          </p:cNvPr>
          <p:cNvSpPr txBox="1"/>
          <p:nvPr/>
        </p:nvSpPr>
        <p:spPr>
          <a:xfrm>
            <a:off x="0" y="-17990"/>
            <a:ext cx="122936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1"/>
            <a:r>
              <a:rPr lang="ar-SA" sz="2800" dirty="0">
                <a:solidFill>
                  <a:schemeClr val="bg1"/>
                </a:solidFill>
                <a:cs typeface="AL-Mateen" pitchFamily="2" charset="-78"/>
              </a:rPr>
              <a:t>المملكة العربية السعودية         وزارة التعليم         ادارة التعليم بمحافظة القريات       الشؤون التعليمية – نشاط الطالبات</a:t>
            </a:r>
          </a:p>
          <a:p>
            <a:pPr algn="ctr" rtl="1"/>
            <a:r>
              <a:rPr lang="ar-SA" altLang="zh-CN" sz="2800" dirty="0">
                <a:solidFill>
                  <a:schemeClr val="bg1"/>
                </a:solidFill>
                <a:cs typeface="AL-Mateen" pitchFamily="2" charset="-78"/>
              </a:rPr>
              <a:t>مبايعة </a:t>
            </a:r>
            <a:r>
              <a:rPr lang="ar-SA" sz="2800" dirty="0">
                <a:solidFill>
                  <a:schemeClr val="bg1"/>
                </a:solidFill>
                <a:cs typeface="AL-Mateen" pitchFamily="2" charset="-78"/>
              </a:rPr>
              <a:t>مجمع الحديثة التعليمي الابتدائي </a:t>
            </a:r>
            <a:r>
              <a:rPr lang="ar-SA" altLang="zh-CN" sz="2800" dirty="0">
                <a:solidFill>
                  <a:schemeClr val="bg1"/>
                </a:solidFill>
                <a:cs typeface="AL-Mateen" pitchFamily="2" charset="-78"/>
              </a:rPr>
              <a:t>لملكنا حبيبنا عبر الفصول الافتراضية بمنصة مدرستي</a:t>
            </a:r>
            <a:endParaRPr lang="ar-SA" sz="2800" dirty="0">
              <a:solidFill>
                <a:schemeClr val="bg1"/>
              </a:solidFill>
              <a:cs typeface="AL-Mateen" pitchFamily="2" charset="-78"/>
            </a:endParaRPr>
          </a:p>
        </p:txBody>
      </p:sp>
      <p:sp>
        <p:nvSpPr>
          <p:cNvPr id="10" name="Rectangle 15">
            <a:extLst>
              <a:ext uri="{FF2B5EF4-FFF2-40B4-BE49-F238E27FC236}">
                <a16:creationId xmlns:a16="http://schemas.microsoft.com/office/drawing/2014/main" id="{590169C9-BBBE-4653-8319-8F56F5C038E2}"/>
              </a:ext>
            </a:extLst>
          </p:cNvPr>
          <p:cNvSpPr/>
          <p:nvPr/>
        </p:nvSpPr>
        <p:spPr>
          <a:xfrm>
            <a:off x="720049" y="111332"/>
            <a:ext cx="6232796" cy="36009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ar-SA" altLang="zh-CN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احتفاؤنا</a:t>
            </a:r>
            <a:r>
              <a:rPr lang="ar-SA" altLang="zh-CN" sz="72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  </a:t>
            </a:r>
            <a:r>
              <a:rPr lang="ar-SA" altLang="zh-CN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باليوم الوطني  91</a:t>
            </a:r>
          </a:p>
          <a:p>
            <a:pPr algn="ctr"/>
            <a:r>
              <a:rPr lang="ar-SA" altLang="zh-CN" sz="6000" dirty="0">
                <a:solidFill>
                  <a:srgbClr val="00B05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 </a:t>
            </a:r>
            <a:r>
              <a:rPr lang="ar-SA" altLang="zh-CN" sz="6000" dirty="0">
                <a:solidFill>
                  <a:srgbClr val="E75245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تحت شعار " هي لنا دار </a:t>
            </a:r>
          </a:p>
          <a:p>
            <a:pPr algn="ctr"/>
            <a:r>
              <a:rPr lang="ar-SA" altLang="zh-CN" sz="4800" dirty="0">
                <a:solidFill>
                  <a:srgbClr val="158843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AL-Mateen" pitchFamily="2" charset="-78"/>
              </a:rPr>
              <a:t>عبر الفصول الافتراضية </a:t>
            </a:r>
          </a:p>
          <a:p>
            <a:pPr algn="ctr"/>
            <a:r>
              <a:rPr lang="ar-SA" altLang="zh-CN" sz="4800" cap="all" dirty="0">
                <a:solidFill>
                  <a:srgbClr val="009999"/>
                </a:solidFill>
                <a:latin typeface="Tahoma" panose="020B0604030504040204" pitchFamily="34" charset="0"/>
                <a:ea typeface="Tahoma" panose="020B0604030504040204" pitchFamily="34" charset="0"/>
                <a:cs typeface="AL-Mateen" pitchFamily="2" charset="-78"/>
              </a:rPr>
              <a:t>منصة مدرستي</a:t>
            </a:r>
            <a:endParaRPr lang="zh-CN" altLang="en-US" sz="2800" cap="all" dirty="0">
              <a:solidFill>
                <a:srgbClr val="009999"/>
              </a:solidFill>
              <a:latin typeface="Tahoma" panose="020B0604030504040204" pitchFamily="34" charset="0"/>
              <a:cs typeface="AL-Mateen" pitchFamily="2" charset="-78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62A7A5EA-F3D8-4365-BA51-2AA64589FA2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710" y="43049"/>
            <a:ext cx="6576290" cy="4658125"/>
          </a:xfrm>
          <a:prstGeom prst="rect">
            <a:avLst/>
          </a:prstGeom>
          <a:effectLst>
            <a:softEdge rad="850900"/>
          </a:effectLst>
        </p:spPr>
      </p:pic>
    </p:spTree>
    <p:extLst>
      <p:ext uri="{BB962C8B-B14F-4D97-AF65-F5344CB8AC3E}">
        <p14:creationId xmlns:p14="http://schemas.microsoft.com/office/powerpoint/2010/main" val="318060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365</Words>
  <Application>Microsoft Office PowerPoint</Application>
  <PresentationFormat>شاشة عريضة</PresentationFormat>
  <Paragraphs>62</Paragraphs>
  <Slides>6</Slides>
  <Notes>0</Notes>
  <HiddenSlides>0</HiddenSlides>
  <MMClips>3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2" baseType="lpstr">
      <vt:lpstr>Microsoft YaHei</vt:lpstr>
      <vt:lpstr>Arial</vt:lpstr>
      <vt:lpstr>Calibri</vt:lpstr>
      <vt:lpstr>Calibri Light</vt:lpstr>
      <vt:lpstr>Tahoma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Zaina Sultan</dc:creator>
  <cp:lastModifiedBy>أ.سعيد عبدالله الغامدي</cp:lastModifiedBy>
  <cp:revision>159</cp:revision>
  <dcterms:created xsi:type="dcterms:W3CDTF">2020-09-14T09:58:48Z</dcterms:created>
  <dcterms:modified xsi:type="dcterms:W3CDTF">2021-09-01T15:59:25Z</dcterms:modified>
</cp:coreProperties>
</file>