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70" r:id="rId5"/>
    <p:sldId id="268" r:id="rId6"/>
    <p:sldId id="271" r:id="rId7"/>
    <p:sldId id="275" r:id="rId8"/>
    <p:sldId id="267" r:id="rId9"/>
    <p:sldId id="273" r:id="rId10"/>
    <p:sldId id="276" r:id="rId11"/>
    <p:sldId id="274" r:id="rId12"/>
    <p:sldId id="264" r:id="rId13"/>
    <p:sldId id="257" r:id="rId14"/>
    <p:sldId id="259" r:id="rId15"/>
    <p:sldId id="260" r:id="rId16"/>
    <p:sldId id="261" r:id="rId17"/>
    <p:sldId id="262" r:id="rId18"/>
    <p:sldId id="26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عنوان ومخطط أو مخطط هيكل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ـ SmartArt 2"/>
          <p:cNvSpPr>
            <a:spLocks noGrp="1"/>
          </p:cNvSpPr>
          <p:nvPr>
            <p:ph type="dgm" idx="1"/>
          </p:nvPr>
        </p:nvSpPr>
        <p:spPr>
          <a:xfrm>
            <a:off x="1066800" y="1981200"/>
            <a:ext cx="75438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08512-8E72-40FE-863B-C36902408C37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photos1.blogger.com/blogger/3061/713/1600/sponges5.jpg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hyperlink" Target="http://4.bp.blogspot.com/_QW-NnxsnKsI/TE1zTa2X_7I/AAAAAAAAAA0/g0IA6Y1ZGn0/s1600/hydra2.jpg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s1.blogger.com/blogger/3061/713/1600/sponges-1.0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photos1.blogger.com/blogger/3061/713/1600/spongecolor.gif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4.bp.blogspot.com/_Cnv35lHdBRE/TSMWI309ydI/AAAAAAAAABo/VnXJ4ixycv0/s1600/Euspongia.jpg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photos1.blogger.com/blogger/3061/713/1600/sponges5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hyperlink" Target="http://4.bp.blogspot.com/_Cnv35lHdBRE/TSMWI309ydI/AAAAAAAAABo/VnXJ4ixycv0/s1600/Euspongia.jpg" TargetMode="Externa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52400"/>
            <a:ext cx="8305800" cy="363176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b="1" dirty="0" smtClean="0">
                <a:latin typeface="Eras Demi ITC" pitchFamily="34" charset="0"/>
                <a:cs typeface="Arial" pitchFamily="34" charset="0"/>
              </a:rPr>
              <a:t>Sponges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Sponges are a diverse group of common types, with about 5000 species known across the world. 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Sponges are primarily marine, but around 150 species live in fresh water. 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Sponges have cellular-level organization, meaning that that their cells are specialized so that different cells perform different functions.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This is the simplest kind of cellular organization found among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parazoans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8" descr="http://photos1.blogger.com/blogger/3061/713/400/sponges5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3958389"/>
            <a:ext cx="3489884" cy="26710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457200"/>
            <a:ext cx="807720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 smtClean="0">
                <a:latin typeface="Arial" pitchFamily="34" charset="0"/>
                <a:cs typeface="Arial" pitchFamily="34" charset="0"/>
              </a:rPr>
              <a:t>This opening is used for both taking in food and eliminating wastes. </a:t>
            </a:r>
          </a:p>
          <a:p>
            <a:pPr algn="just"/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200" dirty="0" smtClean="0">
                <a:latin typeface="Arial" pitchFamily="34" charset="0"/>
                <a:cs typeface="Arial" pitchFamily="34" charset="0"/>
              </a:rPr>
              <a:t>Hydra don't have eyes but they can sense light</a:t>
            </a:r>
          </a:p>
          <a:p>
            <a:pPr algn="just"/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200" dirty="0" smtClean="0">
                <a:latin typeface="Arial" pitchFamily="34" charset="0"/>
                <a:cs typeface="Arial" pitchFamily="34" charset="0"/>
              </a:rPr>
              <a:t>They will also reproduce easily.</a:t>
            </a:r>
          </a:p>
          <a:p>
            <a:pPr algn="just"/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200" dirty="0" smtClean="0">
                <a:latin typeface="Arial" pitchFamily="34" charset="0"/>
                <a:cs typeface="Arial" pitchFamily="34" charset="0"/>
              </a:rPr>
              <a:t>Hydra are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carnivorous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and will eat anything they can manage to catch including single celled animals, small crustaceans, worms, insects, and other tiny animals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naturalaquariums.com/inverts/hydra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3429000" cy="3198701"/>
          </a:xfrm>
          <a:prstGeom prst="rect">
            <a:avLst/>
          </a:prstGeom>
          <a:noFill/>
        </p:spPr>
      </p:pic>
      <p:pic>
        <p:nvPicPr>
          <p:cNvPr id="31748" name="Picture 4" descr="http://aquaworld.netfirms.com/Predators/Hyd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4238625"/>
            <a:ext cx="4000500" cy="2619375"/>
          </a:xfrm>
          <a:prstGeom prst="rect">
            <a:avLst/>
          </a:prstGeom>
          <a:noFill/>
        </p:spPr>
      </p:pic>
      <p:pic>
        <p:nvPicPr>
          <p:cNvPr id="31750" name="Picture 6" descr="Coelenterata (HYDRA)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3581400"/>
            <a:ext cx="3429000" cy="2978945"/>
          </a:xfrm>
          <a:prstGeom prst="rect">
            <a:avLst/>
          </a:prstGeom>
          <a:noFill/>
        </p:spPr>
      </p:pic>
      <p:pic>
        <p:nvPicPr>
          <p:cNvPr id="5" name="Picture 2" descr="http://t2.gstatic.com/images?q=tbn:ANd9GcTRPlucZnVvFV-u_DI4q4gCAk01lfKPl9aMGlWdQkNi5bhCdUb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57800" y="152400"/>
            <a:ext cx="3200400" cy="36492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2" cstate="print"/>
          <a:srcRect l="3580" t="19385" r="1608"/>
          <a:stretch>
            <a:fillRect/>
          </a:stretch>
        </p:blipFill>
        <p:spPr bwMode="auto">
          <a:xfrm>
            <a:off x="228600" y="762000"/>
            <a:ext cx="8712200" cy="532765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339975" y="1628775"/>
            <a:ext cx="5535613" cy="4178300"/>
            <a:chOff x="1474" y="1026"/>
            <a:chExt cx="3487" cy="2632"/>
          </a:xfrm>
        </p:grpSpPr>
        <p:pic>
          <p:nvPicPr>
            <p:cNvPr id="7172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 l="15871" t="19836" r="56471" b="4190"/>
            <a:stretch>
              <a:fillRect/>
            </a:stretch>
          </p:blipFill>
          <p:spPr bwMode="auto">
            <a:xfrm>
              <a:off x="1474" y="1026"/>
              <a:ext cx="1359" cy="2632"/>
            </a:xfrm>
            <a:prstGeom prst="rect">
              <a:avLst/>
            </a:prstGeom>
            <a:noFill/>
            <a:ln w="38100">
              <a:solidFill>
                <a:srgbClr val="FFFF00"/>
              </a:solidFill>
              <a:miter lim="800000"/>
              <a:headEnd/>
              <a:tailEnd/>
            </a:ln>
          </p:spPr>
        </p:pic>
        <p:pic>
          <p:nvPicPr>
            <p:cNvPr id="7173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 l="52780" t="5434" r="6598" b="6808"/>
            <a:stretch>
              <a:fillRect/>
            </a:stretch>
          </p:blipFill>
          <p:spPr bwMode="auto">
            <a:xfrm>
              <a:off x="3470" y="1207"/>
              <a:ext cx="1491" cy="2269"/>
            </a:xfrm>
            <a:prstGeom prst="rect">
              <a:avLst/>
            </a:prstGeom>
            <a:noFill/>
            <a:ln w="38100">
              <a:solidFill>
                <a:srgbClr val="FFFF00"/>
              </a:solidFill>
              <a:miter lim="800000"/>
              <a:headEnd/>
              <a:tailEnd/>
            </a:ln>
          </p:spPr>
        </p:pic>
      </p:grpSp>
      <p:sp>
        <p:nvSpPr>
          <p:cNvPr id="208903" name="AutoShape 7"/>
          <p:cNvSpPr>
            <a:spLocks noChangeArrowheads="1"/>
          </p:cNvSpPr>
          <p:nvPr/>
        </p:nvSpPr>
        <p:spPr bwMode="auto">
          <a:xfrm>
            <a:off x="1447800" y="533400"/>
            <a:ext cx="6172200" cy="5334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CC3300">
                  <a:gamma/>
                  <a:shade val="46275"/>
                  <a:invGamma/>
                </a:srgbClr>
              </a:gs>
              <a:gs pos="50000">
                <a:srgbClr val="CC3300"/>
              </a:gs>
              <a:gs pos="100000">
                <a:srgbClr val="CC3300">
                  <a:gamma/>
                  <a:shade val="46275"/>
                  <a:invGamma/>
                </a:srgbClr>
              </a:gs>
            </a:gsLst>
            <a:lin ang="2700000" scaled="1"/>
          </a:gradFill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rtl="1">
              <a:defRPr/>
            </a:pPr>
            <a:r>
              <a:rPr lang="en-US" sz="2400" b="1">
                <a:solidFill>
                  <a:srgbClr val="AFE1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b="1" i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Fasciola</a:t>
            </a:r>
            <a:r>
              <a:rPr lang="en-US" sz="2400" b="1" i="1">
                <a:solidFill>
                  <a:srgbClr val="AFE1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 sz="2400" b="1" i="1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03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362200"/>
            <a:ext cx="3049588" cy="33845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9219" name="Picture 7" descr="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2438400"/>
            <a:ext cx="1739900" cy="2971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15048" name="AutoShape 8"/>
          <p:cNvSpPr>
            <a:spLocks noChangeArrowheads="1"/>
          </p:cNvSpPr>
          <p:nvPr/>
        </p:nvSpPr>
        <p:spPr bwMode="auto">
          <a:xfrm>
            <a:off x="2286000" y="457200"/>
            <a:ext cx="4648200" cy="5334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CC3300">
                  <a:gamma/>
                  <a:shade val="46275"/>
                  <a:invGamma/>
                </a:srgbClr>
              </a:gs>
              <a:gs pos="50000">
                <a:srgbClr val="CC3300"/>
              </a:gs>
              <a:gs pos="100000">
                <a:srgbClr val="CC3300">
                  <a:gamma/>
                  <a:shade val="46275"/>
                  <a:invGamma/>
                </a:srgbClr>
              </a:gs>
            </a:gsLst>
            <a:lin ang="2700000" scaled="1"/>
          </a:gradFill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rtl="1">
              <a:defRPr/>
            </a:pPr>
            <a:r>
              <a:rPr lang="en-US" sz="2400" b="1">
                <a:solidFill>
                  <a:srgbClr val="AFE1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b="1" i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Fasciola </a:t>
            </a:r>
            <a:r>
              <a:rPr lang="en-US" sz="2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eggs</a:t>
            </a:r>
            <a:r>
              <a:rPr lang="en-US" sz="2400" b="1" i="1">
                <a:solidFill>
                  <a:srgbClr val="AFE1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 sz="2400" b="1" i="1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8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 noChangeArrowheads="1"/>
          </p:cNvPicPr>
          <p:nvPr/>
        </p:nvPicPr>
        <p:blipFill>
          <a:blip r:embed="rId2" cstate="print"/>
          <a:srcRect l="2165"/>
          <a:stretch>
            <a:fillRect/>
          </a:stretch>
        </p:blipFill>
        <p:spPr bwMode="auto">
          <a:xfrm>
            <a:off x="1828800" y="2514600"/>
            <a:ext cx="6507163" cy="34194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10949" name="Rectangle 5"/>
          <p:cNvSpPr>
            <a:spLocks noChangeArrowheads="1"/>
          </p:cNvSpPr>
          <p:nvPr/>
        </p:nvSpPr>
        <p:spPr bwMode="auto">
          <a:xfrm>
            <a:off x="2209800" y="838200"/>
            <a:ext cx="4572000" cy="822325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i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Fasciola</a:t>
            </a: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intermediate host</a:t>
            </a:r>
          </a:p>
          <a:p>
            <a:pPr>
              <a:defRPr/>
            </a:pPr>
            <a:r>
              <a:rPr lang="en-US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Lymnaea</a:t>
            </a: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sp.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2205038"/>
            <a:ext cx="5354638" cy="357346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11973" name="Rectangle 5"/>
          <p:cNvSpPr>
            <a:spLocks noChangeArrowheads="1"/>
          </p:cNvSpPr>
          <p:nvPr/>
        </p:nvSpPr>
        <p:spPr bwMode="auto">
          <a:xfrm>
            <a:off x="2076450" y="990600"/>
            <a:ext cx="5010150" cy="64135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Cercaria of</a:t>
            </a:r>
            <a:r>
              <a:rPr lang="en-US" sz="3600" b="1" i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Fasciola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/>
          <p:cNvPicPr>
            <a:picLocks noChangeAspect="1" noChangeArrowheads="1"/>
          </p:cNvPicPr>
          <p:nvPr/>
        </p:nvPicPr>
        <p:blipFill>
          <a:blip r:embed="rId2" cstate="print"/>
          <a:srcRect l="10400" r="20250" b="3185"/>
          <a:stretch>
            <a:fillRect/>
          </a:stretch>
        </p:blipFill>
        <p:spPr bwMode="auto">
          <a:xfrm>
            <a:off x="1177925" y="2598738"/>
            <a:ext cx="4537075" cy="273526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2291" name="Picture 6"/>
          <p:cNvPicPr>
            <a:picLocks noChangeAspect="1" noChangeArrowheads="1"/>
          </p:cNvPicPr>
          <p:nvPr/>
        </p:nvPicPr>
        <p:blipFill>
          <a:blip r:embed="rId3" cstate="print"/>
          <a:srcRect l="15936"/>
          <a:stretch>
            <a:fillRect/>
          </a:stretch>
        </p:blipFill>
        <p:spPr bwMode="auto">
          <a:xfrm>
            <a:off x="6178550" y="1947863"/>
            <a:ext cx="1898650" cy="170973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2292" name="Picture 7"/>
          <p:cNvPicPr>
            <a:picLocks noChangeAspect="1" noChangeArrowheads="1"/>
          </p:cNvPicPr>
          <p:nvPr/>
        </p:nvPicPr>
        <p:blipFill>
          <a:blip r:embed="rId4" cstate="print"/>
          <a:srcRect l="7048"/>
          <a:stretch>
            <a:fillRect/>
          </a:stretch>
        </p:blipFill>
        <p:spPr bwMode="auto">
          <a:xfrm>
            <a:off x="6178550" y="3825875"/>
            <a:ext cx="1898650" cy="17367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13000" name="AutoShape 8"/>
          <p:cNvSpPr>
            <a:spLocks noChangeArrowheads="1"/>
          </p:cNvSpPr>
          <p:nvPr/>
        </p:nvSpPr>
        <p:spPr bwMode="auto">
          <a:xfrm>
            <a:off x="971550" y="115888"/>
            <a:ext cx="7416800" cy="1728787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5000">
                <a:srgbClr val="66008F"/>
              </a:gs>
              <a:gs pos="32499">
                <a:srgbClr val="BA0066"/>
              </a:gs>
              <a:gs pos="45000">
                <a:srgbClr val="FF0000"/>
              </a:gs>
              <a:gs pos="50000">
                <a:srgbClr val="FF8200"/>
              </a:gs>
              <a:gs pos="55001">
                <a:srgbClr val="FF0000"/>
              </a:gs>
              <a:gs pos="67501">
                <a:srgbClr val="BA0066"/>
              </a:gs>
              <a:gs pos="85000">
                <a:srgbClr val="66008F"/>
              </a:gs>
              <a:gs pos="100000">
                <a:srgbClr val="000082"/>
              </a:gs>
            </a:gsLst>
            <a:lin ang="2700000" scaled="1"/>
          </a:gradFill>
          <a:ln w="571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infective stage of </a:t>
            </a:r>
            <a:r>
              <a:rPr lang="en-US" sz="32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Fasciola</a:t>
            </a:r>
          </a:p>
          <a:p>
            <a:pPr>
              <a:defRPr/>
            </a:pPr>
            <a: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Encysted metacercaria</a:t>
            </a:r>
            <a:endParaRPr lang="en-US" b="1">
              <a:solidFill>
                <a:srgbClr val="FFFFFF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CEB_posterscan"/>
          <p:cNvPicPr>
            <a:picLocks noChangeAspect="1" noChangeArrowheads="1"/>
          </p:cNvPicPr>
          <p:nvPr/>
        </p:nvPicPr>
        <p:blipFill>
          <a:blip r:embed="rId2" cstate="print"/>
          <a:srcRect t="5971" b="2266"/>
          <a:stretch>
            <a:fillRect/>
          </a:stretch>
        </p:blipFill>
        <p:spPr bwMode="auto">
          <a:xfrm>
            <a:off x="4171950" y="609600"/>
            <a:ext cx="4733925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6" descr="Fasciola_hepatica"/>
          <p:cNvPicPr>
            <a:picLocks noChangeAspect="1" noChangeArrowheads="1"/>
          </p:cNvPicPr>
          <p:nvPr/>
        </p:nvPicPr>
        <p:blipFill>
          <a:blip r:embed="rId3" cstate="print"/>
          <a:srcRect l="5356" t="2762" r="3607" b="46428"/>
          <a:stretch>
            <a:fillRect/>
          </a:stretch>
        </p:blipFill>
        <p:spPr bwMode="auto">
          <a:xfrm>
            <a:off x="152400" y="3657600"/>
            <a:ext cx="3733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7" descr="Pl%209-Fasciola%20hepatica%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609600"/>
            <a:ext cx="3429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3304" name="AutoShape 8"/>
          <p:cNvSpPr>
            <a:spLocks noChangeArrowheads="1"/>
          </p:cNvSpPr>
          <p:nvPr/>
        </p:nvSpPr>
        <p:spPr bwMode="auto">
          <a:xfrm>
            <a:off x="990600" y="76200"/>
            <a:ext cx="6172200" cy="5334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CC3300">
                  <a:gamma/>
                  <a:shade val="46275"/>
                  <a:invGamma/>
                </a:srgbClr>
              </a:gs>
              <a:gs pos="50000">
                <a:srgbClr val="CC3300"/>
              </a:gs>
              <a:gs pos="100000">
                <a:srgbClr val="CC3300">
                  <a:gamma/>
                  <a:shade val="46275"/>
                  <a:invGamma/>
                </a:srgbClr>
              </a:gs>
            </a:gsLst>
            <a:lin ang="2700000" scaled="1"/>
          </a:gradFill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rtl="1">
              <a:defRPr/>
            </a:pPr>
            <a:r>
              <a:rPr lang="en-US" sz="2400" b="1">
                <a:solidFill>
                  <a:srgbClr val="AFE1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Fasciola</a:t>
            </a:r>
            <a:r>
              <a:rPr lang="en-US" sz="2400" b="1">
                <a:solidFill>
                  <a:srgbClr val="AFE1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 sz="2400" b="1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04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685800"/>
            <a:ext cx="8686800" cy="132343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sponges include a system of pores (also called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ostia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) and canals, through which water passes. </a:t>
            </a:r>
          </a:p>
          <a:p>
            <a:pPr algn="just"/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sz="20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 descr="http://t1.gstatic.com/images?q=tbn:ANd9GcTTOYmvUz7FqHHTIxs1A43ENSFPmFA7pXLP6UkBDh9b-z3gYK7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514600"/>
            <a:ext cx="3327009" cy="2514600"/>
          </a:xfrm>
          <a:prstGeom prst="rect">
            <a:avLst/>
          </a:prstGeom>
          <a:noFill/>
        </p:spPr>
      </p:pic>
      <p:pic>
        <p:nvPicPr>
          <p:cNvPr id="5" name="Picture 8" descr="http://t0.gstatic.com/images?q=tbn:ANd9GcQmp6E6yPTCqpoeaO_nCTQGBzJ9vNpCoUy3l5gN_RA_JUAQBMS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2514600"/>
            <a:ext cx="3505200" cy="2487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58846"/>
            <a:ext cx="8077200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*Sponges have three different types of body plans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3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Asconoid</a:t>
            </a:r>
            <a:r>
              <a:rPr lang="en-US" sz="23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sponges are shaped like a simple tube perforated by pores.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The open internal part of the tube is called the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spongocoel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There is a single opening to the outside, the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osculum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Example: </a:t>
            </a:r>
            <a:r>
              <a:rPr lang="en-US" sz="22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Leucosolenia</a:t>
            </a:r>
            <a:endParaRPr lang="en-US" sz="22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Classification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Phylum	: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Porifera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Class	: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Calcarea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Order	: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Homocoela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Genus	: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Leucosolenia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Fig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2743200"/>
            <a:ext cx="3200399" cy="3920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Leucosolenia elean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9600"/>
            <a:ext cx="3860801" cy="5638800"/>
          </a:xfrm>
          <a:prstGeom prst="rect">
            <a:avLst/>
          </a:prstGeom>
          <a:noFill/>
        </p:spPr>
      </p:pic>
      <p:pic>
        <p:nvPicPr>
          <p:cNvPr id="5" name="Picture 6" descr="http://photos1.blogger.com/blogger/3061/713/400/sponges-1.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685800"/>
            <a:ext cx="3505200" cy="556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04800"/>
            <a:ext cx="830580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Syconoid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en-US" b="1" dirty="0" smtClean="0"/>
          </a:p>
          <a:p>
            <a:pPr algn="just"/>
            <a:r>
              <a:rPr lang="en-US" b="1" dirty="0" err="1" smtClean="0"/>
              <a:t>Synconoid</a:t>
            </a:r>
            <a:r>
              <a:rPr lang="en-US" b="1" dirty="0" smtClean="0"/>
              <a:t> sponges tend to be larger than </a:t>
            </a:r>
            <a:r>
              <a:rPr lang="en-US" b="1" dirty="0" err="1" smtClean="0"/>
              <a:t>Asconoids</a:t>
            </a:r>
            <a:r>
              <a:rPr lang="en-US" b="1" dirty="0" smtClean="0"/>
              <a:t>.</a:t>
            </a:r>
          </a:p>
          <a:p>
            <a:pPr algn="just"/>
            <a:endParaRPr lang="en-US" b="1" dirty="0" smtClean="0"/>
          </a:p>
          <a:p>
            <a:pPr algn="just"/>
            <a:r>
              <a:rPr lang="en-US" b="1" dirty="0" smtClean="0"/>
              <a:t>The </a:t>
            </a:r>
            <a:r>
              <a:rPr lang="en-US" b="1" dirty="0" err="1" smtClean="0"/>
              <a:t>Synconoid</a:t>
            </a:r>
            <a:r>
              <a:rPr lang="en-US" b="1" dirty="0" smtClean="0"/>
              <a:t> body wall is thicker.</a:t>
            </a:r>
          </a:p>
          <a:p>
            <a:pPr algn="just"/>
            <a:endParaRPr lang="en-US" b="1" dirty="0" smtClean="0"/>
          </a:p>
          <a:p>
            <a:pPr algn="just"/>
            <a:endParaRPr lang="en-US" b="1" dirty="0" smtClean="0"/>
          </a:p>
          <a:p>
            <a:pPr algn="just"/>
            <a:r>
              <a:rPr lang="en-US" b="1" dirty="0" smtClean="0"/>
              <a:t>Example: </a:t>
            </a:r>
            <a:r>
              <a:rPr lang="en-US" b="1" dirty="0" err="1" smtClean="0"/>
              <a:t>Sycon</a:t>
            </a:r>
            <a:endParaRPr lang="en-US" b="1" dirty="0" smtClean="0"/>
          </a:p>
          <a:p>
            <a:pPr algn="just"/>
            <a:endParaRPr lang="en-US" b="1" dirty="0" smtClean="0"/>
          </a:p>
          <a:p>
            <a:pPr algn="just"/>
            <a:r>
              <a:rPr lang="en-US" b="1" dirty="0" smtClean="0"/>
              <a:t>Classification </a:t>
            </a:r>
          </a:p>
          <a:p>
            <a:endParaRPr lang="en-US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Phylum:	</a:t>
            </a:r>
            <a:r>
              <a:rPr lang="en-US" sz="2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Porifera</a:t>
            </a:r>
            <a:endParaRPr lang="en-US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Class	:	</a:t>
            </a:r>
            <a:r>
              <a:rPr lang="en-US" sz="2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Calcarea</a:t>
            </a:r>
            <a:endParaRPr lang="en-US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Order	:	</a:t>
            </a:r>
            <a:r>
              <a:rPr lang="en-US" sz="2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Heterocoe</a:t>
            </a:r>
            <a:endParaRPr lang="en-US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Genus	:	</a:t>
            </a:r>
            <a:r>
              <a:rPr lang="en-US" sz="2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Sycon</a:t>
            </a:r>
            <a:endParaRPr lang="en-US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2" descr="http://photos1.blogger.com/blogger/3061/713/400/spongecolor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1295400"/>
            <a:ext cx="4613189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609600"/>
            <a:ext cx="3048000" cy="2869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0" name="Picture 4" descr="http://t0.gstatic.com/images?q=tbn:ANd9GcRffXHlRq3_ODNKxMlwxSWtJoWFJP_bmZfMemgN0ZmlUXmNDTT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57201"/>
            <a:ext cx="3200400" cy="3393774"/>
          </a:xfrm>
          <a:prstGeom prst="rect">
            <a:avLst/>
          </a:prstGeom>
          <a:noFill/>
        </p:spPr>
      </p:pic>
      <p:pic>
        <p:nvPicPr>
          <p:cNvPr id="29702" name="Picture 6" descr="http://t1.gstatic.com/images?q=tbn:ANd9GcTTOYmvUz7FqHHTIxs1A43ENSFPmFA7pXLP6UkBDh9b-z3gYK7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4191000"/>
            <a:ext cx="2457450" cy="1857375"/>
          </a:xfrm>
          <a:prstGeom prst="rect">
            <a:avLst/>
          </a:prstGeom>
          <a:noFill/>
        </p:spPr>
      </p:pic>
      <p:pic>
        <p:nvPicPr>
          <p:cNvPr id="29704" name="Picture 8" descr="http://t0.gstatic.com/images?q=tbn:ANd9GcQmp6E6yPTCqpoeaO_nCTQGBzJ9vNpCoUy3l5gN_RA_JUAQBMS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4343400"/>
            <a:ext cx="2581275" cy="1771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228600"/>
            <a:ext cx="8382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</a:rPr>
              <a:t>Leuconoid</a:t>
            </a:r>
            <a:endParaRPr lang="en-US" sz="4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These are the largest and most complex sponges. </a:t>
            </a:r>
          </a:p>
          <a:p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Example:  </a:t>
            </a:r>
            <a:r>
              <a:rPr lang="en-US" sz="2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Euspongia</a:t>
            </a:r>
            <a:endParaRPr lang="en-US" sz="2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200" b="1" dirty="0" smtClean="0">
                <a:latin typeface="Arial" pitchFamily="34" charset="0"/>
                <a:cs typeface="Arial" pitchFamily="34" charset="0"/>
              </a:rPr>
              <a:t>Classification </a:t>
            </a:r>
          </a:p>
          <a:p>
            <a:pPr algn="just"/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Phylum:          </a:t>
            </a:r>
            <a:r>
              <a:rPr lang="en-US" sz="2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Porifera</a:t>
            </a:r>
            <a:endParaRPr lang="en-US" sz="2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Class	:	 </a:t>
            </a:r>
            <a:r>
              <a:rPr lang="en-US" sz="2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Demosongia</a:t>
            </a:r>
            <a:endParaRPr lang="en-US" sz="2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Order	:	 </a:t>
            </a:r>
            <a:r>
              <a:rPr lang="en-US" sz="2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Keratosa</a:t>
            </a:r>
            <a:endParaRPr lang="en-US" sz="2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Genus	:	 </a:t>
            </a:r>
            <a:r>
              <a:rPr lang="en-US" sz="2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Euspongia</a:t>
            </a:r>
            <a:endParaRPr lang="en-US" sz="2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2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Euspongia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is the common bath sponge.</a:t>
            </a:r>
          </a:p>
          <a:p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It is a deep sea form and is found in the Mediterranean Sea.</a:t>
            </a:r>
          </a:p>
          <a:p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It is like a cup and the skeleton is made of sponging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fibres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3" name="Picture 14" descr="http://4.bp.blogspot.com/_Cnv35lHdBRE/TSMWI309ydI/AAAAAAAAABo/VnXJ4ixycv0/s320/Euspongi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1600200"/>
            <a:ext cx="2505075" cy="304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4" name="Picture 8" descr="http://photos1.blogger.com/blogger/3061/713/400/sponges5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52400"/>
            <a:ext cx="2971800" cy="3128211"/>
          </a:xfrm>
          <a:prstGeom prst="rect">
            <a:avLst/>
          </a:prstGeom>
          <a:noFill/>
        </p:spPr>
      </p:pic>
      <p:pic>
        <p:nvPicPr>
          <p:cNvPr id="24588" name="Picture 12" descr="http://gvc03c17.virtualclassroom.org/italy/immagini/endangered%20species/spugn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228600"/>
            <a:ext cx="2857500" cy="3086100"/>
          </a:xfrm>
          <a:prstGeom prst="rect">
            <a:avLst/>
          </a:prstGeom>
          <a:noFill/>
        </p:spPr>
      </p:pic>
      <p:pic>
        <p:nvPicPr>
          <p:cNvPr id="24590" name="Picture 14" descr="http://4.bp.blogspot.com/_Cnv35lHdBRE/TSMWI309ydI/AAAAAAAAABo/VnXJ4ixycv0/s320/Euspongia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19400" y="3505200"/>
            <a:ext cx="2505075" cy="304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762000"/>
            <a:ext cx="7696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Classification: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Phylum: </a:t>
            </a:r>
            <a:r>
              <a:rPr lang="en-US" sz="2400" b="1" dirty="0" err="1" smtClean="0">
                <a:solidFill>
                  <a:schemeClr val="bg1"/>
                </a:solidFill>
              </a:rPr>
              <a:t>Coelentrata</a:t>
            </a:r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Class	:  Hydrozoa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Order	:  </a:t>
            </a:r>
            <a:r>
              <a:rPr lang="en-US" sz="2400" b="1" dirty="0" err="1" smtClean="0">
                <a:solidFill>
                  <a:schemeClr val="bg1"/>
                </a:solidFill>
              </a:rPr>
              <a:t>Diploblastica</a:t>
            </a:r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Genus	:   Hydra</a:t>
            </a: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Hydra can be white brown or green. </a:t>
            </a: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Hydra have a saclike body and a circle of tentacles at around the body opening. </a:t>
            </a: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29000" y="533400"/>
            <a:ext cx="1828800" cy="43088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200" b="1" dirty="0" smtClean="0"/>
              <a:t>HYDRA</a:t>
            </a:r>
            <a:endParaRPr lang="en-US" sz="2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263</Words>
  <Application>Microsoft Office PowerPoint</Application>
  <PresentationFormat>عرض على الشاشة (3:4)‏</PresentationFormat>
  <Paragraphs>97</Paragraphs>
  <Slides>18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19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ab</cp:lastModifiedBy>
  <cp:revision>35</cp:revision>
  <dcterms:created xsi:type="dcterms:W3CDTF">2006-08-16T00:00:00Z</dcterms:created>
  <dcterms:modified xsi:type="dcterms:W3CDTF">2016-07-17T22:32:21Z</dcterms:modified>
</cp:coreProperties>
</file>