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70" r:id="rId5"/>
    <p:sldId id="268" r:id="rId6"/>
    <p:sldId id="271" r:id="rId7"/>
    <p:sldId id="275" r:id="rId8"/>
    <p:sldId id="267" r:id="rId9"/>
    <p:sldId id="273" r:id="rId10"/>
    <p:sldId id="276" r:id="rId11"/>
    <p:sldId id="274" r:id="rId12"/>
    <p:sldId id="264" r:id="rId13"/>
    <p:sldId id="257" r:id="rId14"/>
    <p:sldId id="259" r:id="rId15"/>
    <p:sldId id="260" r:id="rId16"/>
    <p:sldId id="261" r:id="rId17"/>
    <p:sldId id="262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08512-8E72-40FE-863B-C36902408C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hotos1.blogger.com/blogger/3061/713/1600/sponges5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4.bp.blogspot.com/_QW-NnxsnKsI/TE1zTa2X_7I/AAAAAAAAAA0/g0IA6Y1ZGn0/s1600/hydra2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s1.blogger.com/blogger/3061/713/1600/sponges-1.0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hotos1.blogger.com/blogger/3061/713/1600/spongecolor.gi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4.bp.blogspot.com/_Cnv35lHdBRE/TSMWI309ydI/AAAAAAAAABo/VnXJ4ixycv0/s1600/Euspongia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hotos1.blogger.com/blogger/3061/713/1600/sponges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4.bp.blogspot.com/_Cnv35lHdBRE/TSMWI309ydI/AAAAAAAAABo/VnXJ4ixycv0/s1600/Euspongia.jpg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8305800" cy="36317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latin typeface="Eras Demi ITC" pitchFamily="34" charset="0"/>
                <a:cs typeface="Arial" pitchFamily="34" charset="0"/>
              </a:rPr>
              <a:t>Sponges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Sponges are a diverse group of common types, with about 5000 species known across the world. 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Sponges are primarily marine, but around 150 species live in fresh water. 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Sponges have cellular-level organization, meaning that that their cells are specialized so that different cells perform different functions.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This is the simplest kind of cellular organization found among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parazoans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http://photos1.blogger.com/blogger/3061/713/400/sponges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958389"/>
            <a:ext cx="3489884" cy="2671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0772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Arial" pitchFamily="34" charset="0"/>
                <a:cs typeface="Arial" pitchFamily="34" charset="0"/>
              </a:rPr>
              <a:t>This opening is used for both taking in food and eliminating wastes. </a:t>
            </a: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smtClean="0">
                <a:latin typeface="Arial" pitchFamily="34" charset="0"/>
                <a:cs typeface="Arial" pitchFamily="34" charset="0"/>
              </a:rPr>
              <a:t>Hydra don't have eyes but they can sense light</a:t>
            </a: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smtClean="0">
                <a:latin typeface="Arial" pitchFamily="34" charset="0"/>
                <a:cs typeface="Arial" pitchFamily="34" charset="0"/>
              </a:rPr>
              <a:t>They will also reproduce easily.</a:t>
            </a: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smtClean="0">
                <a:latin typeface="Arial" pitchFamily="34" charset="0"/>
                <a:cs typeface="Arial" pitchFamily="34" charset="0"/>
              </a:rPr>
              <a:t>Hydra are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carnivorous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and will eat anything they can manage to catch including single celled animals, small crustaceans, worms, insects, and other tiny animals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naturalaquariums.com/inverts/hydra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429000" cy="3198701"/>
          </a:xfrm>
          <a:prstGeom prst="rect">
            <a:avLst/>
          </a:prstGeom>
          <a:noFill/>
        </p:spPr>
      </p:pic>
      <p:pic>
        <p:nvPicPr>
          <p:cNvPr id="31748" name="Picture 4" descr="http://aquaworld.netfirms.com/Predators/Hyd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238625"/>
            <a:ext cx="4000500" cy="2619375"/>
          </a:xfrm>
          <a:prstGeom prst="rect">
            <a:avLst/>
          </a:prstGeom>
          <a:noFill/>
        </p:spPr>
      </p:pic>
      <p:pic>
        <p:nvPicPr>
          <p:cNvPr id="31750" name="Picture 6" descr="Coelenterata (HYDRA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81400"/>
            <a:ext cx="3429000" cy="2978945"/>
          </a:xfrm>
          <a:prstGeom prst="rect">
            <a:avLst/>
          </a:prstGeom>
          <a:noFill/>
        </p:spPr>
      </p:pic>
      <p:pic>
        <p:nvPicPr>
          <p:cNvPr id="5" name="Picture 2" descr="http://t2.gstatic.com/images?q=tbn:ANd9GcTRPlucZnVvFV-u_DI4q4gCAk01lfKPl9aMGlWdQkNi5bhCdUb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52400"/>
            <a:ext cx="3200400" cy="3649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 l="3580" t="19385" r="1608"/>
          <a:stretch>
            <a:fillRect/>
          </a:stretch>
        </p:blipFill>
        <p:spPr bwMode="auto">
          <a:xfrm>
            <a:off x="228600" y="762000"/>
            <a:ext cx="8712200" cy="53276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39975" y="1628775"/>
            <a:ext cx="5535613" cy="4178300"/>
            <a:chOff x="1474" y="1026"/>
            <a:chExt cx="3487" cy="2632"/>
          </a:xfrm>
        </p:grpSpPr>
        <p:pic>
          <p:nvPicPr>
            <p:cNvPr id="717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15871" t="19836" r="56471" b="4190"/>
            <a:stretch>
              <a:fillRect/>
            </a:stretch>
          </p:blipFill>
          <p:spPr bwMode="auto">
            <a:xfrm>
              <a:off x="1474" y="1026"/>
              <a:ext cx="1359" cy="263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717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52780" t="5434" r="6598" b="6808"/>
            <a:stretch>
              <a:fillRect/>
            </a:stretch>
          </p:blipFill>
          <p:spPr bwMode="auto">
            <a:xfrm>
              <a:off x="3470" y="1207"/>
              <a:ext cx="1491" cy="2269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</p:pic>
      </p:grpSp>
      <p:sp>
        <p:nvSpPr>
          <p:cNvPr id="208903" name="AutoShape 7"/>
          <p:cNvSpPr>
            <a:spLocks noChangeArrowheads="1"/>
          </p:cNvSpPr>
          <p:nvPr/>
        </p:nvSpPr>
        <p:spPr bwMode="auto">
          <a:xfrm>
            <a:off x="1447800" y="533400"/>
            <a:ext cx="6172200" cy="533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5000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rtl="1">
              <a:defRPr/>
            </a:pPr>
            <a:r>
              <a:rPr lang="en-US" sz="2400" b="1">
                <a:solidFill>
                  <a:srgbClr val="AF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Fasciola</a:t>
            </a:r>
            <a:r>
              <a:rPr lang="en-US" sz="2400" b="1" i="1">
                <a:solidFill>
                  <a:srgbClr val="AF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 b="1" i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62200"/>
            <a:ext cx="3049588" cy="33845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19" name="Picture 7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438400"/>
            <a:ext cx="1739900" cy="297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5048" name="AutoShape 8"/>
          <p:cNvSpPr>
            <a:spLocks noChangeArrowheads="1"/>
          </p:cNvSpPr>
          <p:nvPr/>
        </p:nvSpPr>
        <p:spPr bwMode="auto">
          <a:xfrm>
            <a:off x="2286000" y="457200"/>
            <a:ext cx="4648200" cy="533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5000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rtl="1">
              <a:defRPr/>
            </a:pPr>
            <a:r>
              <a:rPr lang="en-US" sz="2400" b="1">
                <a:solidFill>
                  <a:srgbClr val="AF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Fasciola </a:t>
            </a:r>
            <a:r>
              <a:rPr lang="en-US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eggs</a:t>
            </a:r>
            <a:r>
              <a:rPr lang="en-US" sz="2400" b="1" i="1">
                <a:solidFill>
                  <a:srgbClr val="AF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 b="1" i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 l="2165"/>
          <a:stretch>
            <a:fillRect/>
          </a:stretch>
        </p:blipFill>
        <p:spPr bwMode="auto">
          <a:xfrm>
            <a:off x="1828800" y="2514600"/>
            <a:ext cx="6507163" cy="34194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2209800" y="838200"/>
            <a:ext cx="4572000" cy="8223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Fasciola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intermediate host</a:t>
            </a:r>
          </a:p>
          <a:p>
            <a:pPr>
              <a:defRPr/>
            </a:pPr>
            <a:r>
              <a:rPr lang="en-US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Lymnaea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205038"/>
            <a:ext cx="5354638" cy="35734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2076450" y="990600"/>
            <a:ext cx="5010150" cy="641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Cercaria of</a:t>
            </a:r>
            <a:r>
              <a:rPr lang="en-US" sz="36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Fasciola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 cstate="print"/>
          <a:srcRect l="10400" r="20250" b="3185"/>
          <a:stretch>
            <a:fillRect/>
          </a:stretch>
        </p:blipFill>
        <p:spPr bwMode="auto">
          <a:xfrm>
            <a:off x="1177925" y="2598738"/>
            <a:ext cx="4537075" cy="27352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/>
          <a:srcRect l="15936"/>
          <a:stretch>
            <a:fillRect/>
          </a:stretch>
        </p:blipFill>
        <p:spPr bwMode="auto">
          <a:xfrm>
            <a:off x="6178550" y="1947863"/>
            <a:ext cx="1898650" cy="17097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4" cstate="print"/>
          <a:srcRect l="7048"/>
          <a:stretch>
            <a:fillRect/>
          </a:stretch>
        </p:blipFill>
        <p:spPr bwMode="auto">
          <a:xfrm>
            <a:off x="6178550" y="3825875"/>
            <a:ext cx="1898650" cy="1736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3000" name="AutoShape 8"/>
          <p:cNvSpPr>
            <a:spLocks noChangeArrowheads="1"/>
          </p:cNvSpPr>
          <p:nvPr/>
        </p:nvSpPr>
        <p:spPr bwMode="auto">
          <a:xfrm>
            <a:off x="971550" y="115888"/>
            <a:ext cx="7416800" cy="172878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2700000" scaled="1"/>
          </a:gradFill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infective stage of </a:t>
            </a:r>
            <a:r>
              <a:rPr lang="en-US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Fasciola</a:t>
            </a:r>
          </a:p>
          <a:p>
            <a:pPr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Encysted metacercaria</a:t>
            </a:r>
            <a:endParaRPr lang="en-US" b="1">
              <a:solidFill>
                <a:srgbClr val="FFFF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EB_posterscan"/>
          <p:cNvPicPr>
            <a:picLocks noChangeAspect="1" noChangeArrowheads="1"/>
          </p:cNvPicPr>
          <p:nvPr/>
        </p:nvPicPr>
        <p:blipFill>
          <a:blip r:embed="rId2" cstate="print"/>
          <a:srcRect t="5971" b="2266"/>
          <a:stretch>
            <a:fillRect/>
          </a:stretch>
        </p:blipFill>
        <p:spPr bwMode="auto">
          <a:xfrm>
            <a:off x="4171950" y="609600"/>
            <a:ext cx="47339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 descr="Fasciola_hepatica"/>
          <p:cNvPicPr>
            <a:picLocks noChangeAspect="1" noChangeArrowheads="1"/>
          </p:cNvPicPr>
          <p:nvPr/>
        </p:nvPicPr>
        <p:blipFill>
          <a:blip r:embed="rId3" cstate="print"/>
          <a:srcRect l="5356" t="2762" r="3607" b="46428"/>
          <a:stretch>
            <a:fillRect/>
          </a:stretch>
        </p:blipFill>
        <p:spPr bwMode="auto">
          <a:xfrm>
            <a:off x="152400" y="3657600"/>
            <a:ext cx="3733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Pl%209-Fasciola%20hepatica%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96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4" name="AutoShape 8"/>
          <p:cNvSpPr>
            <a:spLocks noChangeArrowheads="1"/>
          </p:cNvSpPr>
          <p:nvPr/>
        </p:nvSpPr>
        <p:spPr bwMode="auto">
          <a:xfrm>
            <a:off x="990600" y="76200"/>
            <a:ext cx="6172200" cy="533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5000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rtl="1">
              <a:defRPr/>
            </a:pPr>
            <a:r>
              <a:rPr lang="en-US" sz="2400" b="1">
                <a:solidFill>
                  <a:srgbClr val="AF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Fasciola</a:t>
            </a:r>
            <a:r>
              <a:rPr lang="en-US" sz="2400" b="1">
                <a:solidFill>
                  <a:srgbClr val="AF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686800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sponges include a system of pores (also called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ostia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 and canals, through which water passes. </a:t>
            </a:r>
          </a:p>
          <a:p>
            <a:pPr algn="just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t1.gstatic.com/images?q=tbn:ANd9GcTTOYmvUz7FqHHTIxs1A43ENSFPmFA7pXLP6UkBDh9b-z3gYK7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14600"/>
            <a:ext cx="3327009" cy="2514600"/>
          </a:xfrm>
          <a:prstGeom prst="rect">
            <a:avLst/>
          </a:prstGeom>
          <a:noFill/>
        </p:spPr>
      </p:pic>
      <p:pic>
        <p:nvPicPr>
          <p:cNvPr id="5" name="Picture 8" descr="http://t0.gstatic.com/images?q=tbn:ANd9GcQmp6E6yPTCqpoeaO_nCTQGBzJ9vNpCoUy3l5gN_RA_JUAQBMS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3505200" cy="2487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8846"/>
            <a:ext cx="807720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*Sponges have three different types of body plans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3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Asconoid</a:t>
            </a:r>
            <a:r>
              <a:rPr lang="en-US" sz="2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sponges are shaped like a simple tube perforated by pores.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open internal part of the tube is called the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spongocoel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There is a single opening to the outside, the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osculum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Example: </a:t>
            </a:r>
            <a:r>
              <a:rPr lang="en-US" sz="2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Leucosolenia</a:t>
            </a:r>
            <a:endParaRPr lang="en-US" sz="22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Classification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Phylum	: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Porifera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Class	: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Calcarea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Order	: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Homocoela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Genus	: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Leucosolenia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Fig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743200"/>
            <a:ext cx="3200399" cy="3920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eucosolenia elean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3860801" cy="5638800"/>
          </a:xfrm>
          <a:prstGeom prst="rect">
            <a:avLst/>
          </a:prstGeom>
          <a:noFill/>
        </p:spPr>
      </p:pic>
      <p:pic>
        <p:nvPicPr>
          <p:cNvPr id="5" name="Picture 6" descr="http://photos1.blogger.com/blogger/3061/713/400/sponges-1.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85800"/>
            <a:ext cx="35052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3058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Syconoid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err="1" smtClean="0"/>
              <a:t>Synconoid</a:t>
            </a:r>
            <a:r>
              <a:rPr lang="en-US" b="1" dirty="0" smtClean="0"/>
              <a:t> sponges tend to be larger than </a:t>
            </a:r>
            <a:r>
              <a:rPr lang="en-US" b="1" dirty="0" err="1" smtClean="0"/>
              <a:t>Asconoids</a:t>
            </a:r>
            <a:r>
              <a:rPr lang="en-US" b="1" dirty="0" smtClean="0"/>
              <a:t>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The </a:t>
            </a:r>
            <a:r>
              <a:rPr lang="en-US" b="1" dirty="0" err="1" smtClean="0"/>
              <a:t>Synconoid</a:t>
            </a:r>
            <a:r>
              <a:rPr lang="en-US" b="1" dirty="0" smtClean="0"/>
              <a:t> body wall is thicker.</a:t>
            </a:r>
          </a:p>
          <a:p>
            <a:pPr algn="just"/>
            <a:endParaRPr lang="en-US" b="1" dirty="0" smtClean="0"/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Example: </a:t>
            </a:r>
            <a:r>
              <a:rPr lang="en-US" b="1" dirty="0" err="1" smtClean="0"/>
              <a:t>Sycon</a:t>
            </a:r>
            <a:endParaRPr lang="en-US" b="1" dirty="0" smtClean="0"/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Classification </a:t>
            </a:r>
          </a:p>
          <a:p>
            <a:endParaRPr lang="en-U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Phylum:	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Porifera</a:t>
            </a:r>
            <a:endParaRPr lang="en-U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Class	:	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Calcarea</a:t>
            </a:r>
            <a:endParaRPr lang="en-U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Order	:	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Heterocoe</a:t>
            </a:r>
            <a:endParaRPr lang="en-U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Genus	:	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Sycon</a:t>
            </a:r>
            <a:endParaRPr lang="en-U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http://photos1.blogger.com/blogger/3061/713/400/spongecolo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295400"/>
            <a:ext cx="4613189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09600"/>
            <a:ext cx="3048000" cy="286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 descr="http://t0.gstatic.com/images?q=tbn:ANd9GcRffXHlRq3_ODNKxMlwxSWtJoWFJP_bmZfMemgN0ZmlUXmNDTT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1"/>
            <a:ext cx="3200400" cy="3393774"/>
          </a:xfrm>
          <a:prstGeom prst="rect">
            <a:avLst/>
          </a:prstGeom>
          <a:noFill/>
        </p:spPr>
      </p:pic>
      <p:pic>
        <p:nvPicPr>
          <p:cNvPr id="29702" name="Picture 6" descr="http://t1.gstatic.com/images?q=tbn:ANd9GcTTOYmvUz7FqHHTIxs1A43ENSFPmFA7pXLP6UkBDh9b-z3gYK7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191000"/>
            <a:ext cx="2457450" cy="1857375"/>
          </a:xfrm>
          <a:prstGeom prst="rect">
            <a:avLst/>
          </a:prstGeom>
          <a:noFill/>
        </p:spPr>
      </p:pic>
      <p:pic>
        <p:nvPicPr>
          <p:cNvPr id="29704" name="Picture 8" descr="http://t0.gstatic.com/images?q=tbn:ANd9GcQmp6E6yPTCqpoeaO_nCTQGBzJ9vNpCoUy3l5gN_RA_JUAQBMS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343400"/>
            <a:ext cx="2581275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38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</a:rPr>
              <a:t>Leuconoid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These are the largest and most complex sponges. </a:t>
            </a:r>
          </a:p>
          <a:p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Example:  </a:t>
            </a:r>
            <a:r>
              <a:rPr lang="en-US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Euspongia</a:t>
            </a:r>
            <a:endParaRPr lang="en-US" sz="2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Classification </a:t>
            </a:r>
          </a:p>
          <a:p>
            <a:pPr algn="just"/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Phylum:          </a:t>
            </a:r>
            <a:r>
              <a:rPr lang="en-US" sz="2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Porifera</a:t>
            </a:r>
            <a:endParaRPr lang="en-US" sz="2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Class	:	 </a:t>
            </a:r>
            <a:r>
              <a:rPr lang="en-US" sz="2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Demosongia</a:t>
            </a:r>
            <a:endParaRPr lang="en-US" sz="2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Order	:	 </a:t>
            </a:r>
            <a:r>
              <a:rPr lang="en-US" sz="2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Keratosa</a:t>
            </a:r>
            <a:endParaRPr lang="en-US" sz="2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Genus	:	 </a:t>
            </a:r>
            <a:r>
              <a:rPr lang="en-US" sz="2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Euspongia</a:t>
            </a:r>
            <a:endParaRPr lang="en-US" sz="2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Euspongia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 the common bath sponge.</a:t>
            </a:r>
          </a:p>
          <a:p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It is a deep sea form and is found in the Mediterranean Sea.</a:t>
            </a:r>
          </a:p>
          <a:p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It is like a cup and the skeleton is made of sponging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fibres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Picture 14" descr="http://4.bp.blogspot.com/_Cnv35lHdBRE/TSMWI309ydI/AAAAAAAAABo/VnXJ4ixycv0/s320/Euspong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00200"/>
            <a:ext cx="250507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http://photos1.blogger.com/blogger/3061/713/400/sponges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"/>
            <a:ext cx="2971800" cy="3128211"/>
          </a:xfrm>
          <a:prstGeom prst="rect">
            <a:avLst/>
          </a:prstGeom>
          <a:noFill/>
        </p:spPr>
      </p:pic>
      <p:pic>
        <p:nvPicPr>
          <p:cNvPr id="24588" name="Picture 12" descr="http://gvc03c17.virtualclassroom.org/italy/immagini/endangered%20species/spug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28600"/>
            <a:ext cx="2857500" cy="3086100"/>
          </a:xfrm>
          <a:prstGeom prst="rect">
            <a:avLst/>
          </a:prstGeom>
          <a:noFill/>
        </p:spPr>
      </p:pic>
      <p:pic>
        <p:nvPicPr>
          <p:cNvPr id="24590" name="Picture 14" descr="http://4.bp.blogspot.com/_Cnv35lHdBRE/TSMWI309ydI/AAAAAAAAABo/VnXJ4ixycv0/s320/Euspongi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505200"/>
            <a:ext cx="250507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0"/>
            <a:ext cx="7696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Classification: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Phylum: </a:t>
            </a:r>
            <a:r>
              <a:rPr lang="en-US" sz="2400" b="1" dirty="0" err="1" smtClean="0">
                <a:solidFill>
                  <a:schemeClr val="bg1"/>
                </a:solidFill>
              </a:rPr>
              <a:t>Coelentrata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Class	:  Hydrozoa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Order	:  </a:t>
            </a:r>
            <a:r>
              <a:rPr lang="en-US" sz="2400" b="1" dirty="0" err="1" smtClean="0">
                <a:solidFill>
                  <a:schemeClr val="bg1"/>
                </a:solidFill>
              </a:rPr>
              <a:t>Diploblastica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Genus	:   Hydra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Hydra can be white brown or green. 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Hydra have a saclike body and a circle of tentacles at around the body opening. 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533400"/>
            <a:ext cx="1828800" cy="430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HYDRA</a:t>
            </a:r>
            <a:endParaRPr lang="en-US" sz="2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263</Words>
  <Application>Microsoft Office PowerPoint</Application>
  <PresentationFormat>عرض على الشاشة (3:4)‏</PresentationFormat>
  <Paragraphs>97</Paragraphs>
  <Slides>18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ab</cp:lastModifiedBy>
  <cp:revision>35</cp:revision>
  <dcterms:created xsi:type="dcterms:W3CDTF">2006-08-16T00:00:00Z</dcterms:created>
  <dcterms:modified xsi:type="dcterms:W3CDTF">2016-07-17T22:32:21Z</dcterms:modified>
</cp:coreProperties>
</file>