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8" r:id="rId1"/>
  </p:sldMasterIdLst>
  <p:sldIdLst>
    <p:sldId id="271" r:id="rId2"/>
    <p:sldId id="275" r:id="rId3"/>
    <p:sldId id="272" r:id="rId4"/>
    <p:sldId id="273" r:id="rId5"/>
    <p:sldId id="274" r:id="rId6"/>
    <p:sldId id="276" r:id="rId7"/>
    <p:sldId id="277" r:id="rId8"/>
    <p:sldId id="281" r:id="rId9"/>
    <p:sldId id="278" r:id="rId10"/>
    <p:sldId id="284" r:id="rId11"/>
    <p:sldId id="287" r:id="rId12"/>
    <p:sldId id="291" r:id="rId13"/>
    <p:sldId id="292" r:id="rId14"/>
    <p:sldId id="288" r:id="rId15"/>
    <p:sldId id="285" r:id="rId16"/>
    <p:sldId id="289" r:id="rId17"/>
    <p:sldId id="283" r:id="rId18"/>
    <p:sldId id="290" r:id="rId19"/>
    <p:sldId id="256" r:id="rId20"/>
    <p:sldId id="257" r:id="rId21"/>
    <p:sldId id="258" r:id="rId22"/>
    <p:sldId id="259" r:id="rId23"/>
    <p:sldId id="260" r:id="rId24"/>
    <p:sldId id="261" r:id="rId25"/>
    <p:sldId id="262" r:id="rId26"/>
    <p:sldId id="263" r:id="rId27"/>
    <p:sldId id="264" r:id="rId28"/>
    <p:sldId id="265" r:id="rId29"/>
    <p:sldId id="268" r:id="rId30"/>
    <p:sldId id="269" r:id="rId31"/>
    <p:sldId id="270" r:id="rId32"/>
    <p:sldId id="279" r:id="rId33"/>
    <p:sldId id="280"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2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947958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1186412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A2335-A66B-4C7D-96FD-4940C2DD49BD}" type="slidenum">
              <a:rPr lang="ar-SA" smtClean="0"/>
              <a:t>‹#›</a:t>
            </a:fld>
            <a:endParaRPr lang="ar-S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4452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491089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A2335-A66B-4C7D-96FD-4940C2DD49BD}" type="slidenum">
              <a:rPr lang="ar-SA" smtClean="0"/>
              <a:t>‹#›</a:t>
            </a:fld>
            <a:endParaRPr lang="ar-S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72718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1644305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813977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58102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654501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45FB04FC-5BA4-4A5C-9FDE-7DC17885BF49}" type="datetimeFigureOut">
              <a:rPr lang="ar-SA" smtClean="0"/>
              <a:t>18/06/44</a:t>
            </a:fld>
            <a:endParaRPr lang="ar-SA"/>
          </a:p>
        </p:txBody>
      </p:sp>
      <p:sp>
        <p:nvSpPr>
          <p:cNvPr id="5" name="Footer Placeholder 4"/>
          <p:cNvSpPr>
            <a:spLocks noGrp="1"/>
          </p:cNvSpPr>
          <p:nvPr>
            <p:ph type="ftr" sz="quarter" idx="11"/>
          </p:nvPr>
        </p:nvSpPr>
        <p:spPr/>
        <p:txBody>
          <a:bodyPr/>
          <a:lstStyle/>
          <a:p>
            <a:endParaRPr lang="ar-S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203095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280297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45FB04FC-5BA4-4A5C-9FDE-7DC17885BF49}" type="datetimeFigureOut">
              <a:rPr lang="ar-SA" smtClean="0"/>
              <a:t>18/06/44</a:t>
            </a:fld>
            <a:endParaRPr lang="ar-SA"/>
          </a:p>
        </p:txBody>
      </p:sp>
      <p:sp>
        <p:nvSpPr>
          <p:cNvPr id="8" name="Footer Placeholder 7"/>
          <p:cNvSpPr>
            <a:spLocks noGrp="1"/>
          </p:cNvSpPr>
          <p:nvPr>
            <p:ph type="ftr" sz="quarter" idx="11"/>
          </p:nvPr>
        </p:nvSpPr>
        <p:spPr/>
        <p:txBody>
          <a:bodyPr/>
          <a:lstStyle/>
          <a:p>
            <a:endParaRPr lang="ar-S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50708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45FB04FC-5BA4-4A5C-9FDE-7DC17885BF49}" type="datetimeFigureOut">
              <a:rPr lang="ar-SA" smtClean="0"/>
              <a:t>18/06/44</a:t>
            </a:fld>
            <a:endParaRPr lang="ar-SA"/>
          </a:p>
        </p:txBody>
      </p:sp>
      <p:sp>
        <p:nvSpPr>
          <p:cNvPr id="4" name="Footer Placeholder 3"/>
          <p:cNvSpPr>
            <a:spLocks noGrp="1"/>
          </p:cNvSpPr>
          <p:nvPr>
            <p:ph type="ftr" sz="quarter" idx="11"/>
          </p:nvPr>
        </p:nvSpPr>
        <p:spPr/>
        <p:txBody>
          <a:bodyPr/>
          <a:lstStyle/>
          <a:p>
            <a:endParaRPr lang="ar-S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711573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FB04FC-5BA4-4A5C-9FDE-7DC17885BF49}" type="datetimeFigureOut">
              <a:rPr lang="ar-SA" smtClean="0"/>
              <a:t>18/06/44</a:t>
            </a:fld>
            <a:endParaRPr lang="ar-SA"/>
          </a:p>
        </p:txBody>
      </p:sp>
      <p:sp>
        <p:nvSpPr>
          <p:cNvPr id="3" name="Footer Placeholder 2"/>
          <p:cNvSpPr>
            <a:spLocks noGrp="1"/>
          </p:cNvSpPr>
          <p:nvPr>
            <p:ph type="ftr" sz="quarter" idx="11"/>
          </p:nvPr>
        </p:nvSpPr>
        <p:spPr/>
        <p:txBody>
          <a:bodyPr/>
          <a:lstStyle/>
          <a:p>
            <a:endParaRPr lang="ar-S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2669329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1966296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5FB04FC-5BA4-4A5C-9FDE-7DC17885BF49}" type="datetimeFigureOut">
              <a:rPr lang="ar-SA" smtClean="0"/>
              <a:t>18/06/44</a:t>
            </a:fld>
            <a:endParaRPr lang="ar-SA"/>
          </a:p>
        </p:txBody>
      </p:sp>
      <p:sp>
        <p:nvSpPr>
          <p:cNvPr id="6" name="Footer Placeholder 5"/>
          <p:cNvSpPr>
            <a:spLocks noGrp="1"/>
          </p:cNvSpPr>
          <p:nvPr>
            <p:ph type="ftr" sz="quarter" idx="11"/>
          </p:nvPr>
        </p:nvSpPr>
        <p:spPr/>
        <p:txBody>
          <a:bodyPr/>
          <a:lstStyle/>
          <a:p>
            <a:endParaRPr lang="ar-S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A2335-A66B-4C7D-96FD-4940C2DD49BD}" type="slidenum">
              <a:rPr lang="ar-SA" smtClean="0"/>
              <a:t>‹#›</a:t>
            </a:fld>
            <a:endParaRPr lang="ar-SA"/>
          </a:p>
        </p:txBody>
      </p:sp>
    </p:spTree>
    <p:extLst>
      <p:ext uri="{BB962C8B-B14F-4D97-AF65-F5344CB8AC3E}">
        <p14:creationId xmlns:p14="http://schemas.microsoft.com/office/powerpoint/2010/main" val="318564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5FB04FC-5BA4-4A5C-9FDE-7DC17885BF49}" type="datetimeFigureOut">
              <a:rPr lang="ar-SA" smtClean="0"/>
              <a:t>18/06/44</a:t>
            </a:fld>
            <a:endParaRPr lang="ar-S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86A2335-A66B-4C7D-96FD-4940C2DD49BD}" type="slidenum">
              <a:rPr lang="ar-SA" smtClean="0"/>
              <a:t>‹#›</a:t>
            </a:fld>
            <a:endParaRPr lang="ar-SA"/>
          </a:p>
        </p:txBody>
      </p:sp>
    </p:spTree>
    <p:extLst>
      <p:ext uri="{BB962C8B-B14F-4D97-AF65-F5344CB8AC3E}">
        <p14:creationId xmlns:p14="http://schemas.microsoft.com/office/powerpoint/2010/main" val="30665220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A81F25FA-74C5-558C-DB7F-C3C2F24CE667}"/>
              </a:ext>
            </a:extLst>
          </p:cNvPr>
          <p:cNvPicPr>
            <a:picLocks noChangeAspect="1"/>
          </p:cNvPicPr>
          <p:nvPr/>
        </p:nvPicPr>
        <p:blipFill>
          <a:blip r:embed="rId2"/>
          <a:stretch>
            <a:fillRect/>
          </a:stretch>
        </p:blipFill>
        <p:spPr>
          <a:xfrm>
            <a:off x="1264911" y="2172917"/>
            <a:ext cx="9662177" cy="2512166"/>
          </a:xfrm>
          <a:prstGeom prst="rect">
            <a:avLst/>
          </a:prstGeom>
        </p:spPr>
      </p:pic>
      <p:grpSp>
        <p:nvGrpSpPr>
          <p:cNvPr id="6" name="Group 4">
            <a:extLst>
              <a:ext uri="{FF2B5EF4-FFF2-40B4-BE49-F238E27FC236}">
                <a16:creationId xmlns:a16="http://schemas.microsoft.com/office/drawing/2014/main" id="{E203DDBB-FED5-9765-3106-389464F22402}"/>
              </a:ext>
            </a:extLst>
          </p:cNvPr>
          <p:cNvGrpSpPr>
            <a:grpSpLocks noChangeAspect="1"/>
          </p:cNvGrpSpPr>
          <p:nvPr/>
        </p:nvGrpSpPr>
        <p:grpSpPr bwMode="auto">
          <a:xfrm>
            <a:off x="4932367" y="246413"/>
            <a:ext cx="3113087" cy="1876425"/>
            <a:chOff x="5173" y="158"/>
            <a:chExt cx="1961" cy="1182"/>
          </a:xfrm>
        </p:grpSpPr>
        <p:sp>
          <p:nvSpPr>
            <p:cNvPr id="7" name="AutoShape 3">
              <a:extLst>
                <a:ext uri="{FF2B5EF4-FFF2-40B4-BE49-F238E27FC236}">
                  <a16:creationId xmlns:a16="http://schemas.microsoft.com/office/drawing/2014/main" id="{EC54D438-3C60-3288-404D-85EB6FFCFFB3}"/>
                </a:ext>
              </a:extLst>
            </p:cNvPr>
            <p:cNvSpPr>
              <a:spLocks noChangeAspect="1" noChangeArrowheads="1" noTextEdit="1"/>
            </p:cNvSpPr>
            <p:nvPr/>
          </p:nvSpPr>
          <p:spPr bwMode="auto">
            <a:xfrm>
              <a:off x="5173" y="159"/>
              <a:ext cx="1959"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8" name="Rectangle 5">
              <a:extLst>
                <a:ext uri="{FF2B5EF4-FFF2-40B4-BE49-F238E27FC236}">
                  <a16:creationId xmlns:a16="http://schemas.microsoft.com/office/drawing/2014/main" id="{3478E2FC-F34F-3207-AB27-0333BD1FAC4F}"/>
                </a:ext>
              </a:extLst>
            </p:cNvPr>
            <p:cNvSpPr>
              <a:spLocks noChangeArrowheads="1"/>
            </p:cNvSpPr>
            <p:nvPr/>
          </p:nvSpPr>
          <p:spPr bwMode="auto">
            <a:xfrm>
              <a:off x="7062" y="158"/>
              <a:ext cx="7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100" b="0"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nvGrpSpPr>
            <p:cNvPr id="9" name="Group 13">
              <a:extLst>
                <a:ext uri="{FF2B5EF4-FFF2-40B4-BE49-F238E27FC236}">
                  <a16:creationId xmlns:a16="http://schemas.microsoft.com/office/drawing/2014/main" id="{7585B8A5-DC78-FA90-E8D9-6C2801238E68}"/>
                </a:ext>
              </a:extLst>
            </p:cNvPr>
            <p:cNvGrpSpPr>
              <a:grpSpLocks/>
            </p:cNvGrpSpPr>
            <p:nvPr/>
          </p:nvGrpSpPr>
          <p:grpSpPr bwMode="auto">
            <a:xfrm>
              <a:off x="5173" y="159"/>
              <a:ext cx="1959" cy="1057"/>
              <a:chOff x="5173" y="159"/>
              <a:chExt cx="1959" cy="1057"/>
            </a:xfrm>
          </p:grpSpPr>
          <p:sp>
            <p:nvSpPr>
              <p:cNvPr id="19" name="Rectangle 6">
                <a:extLst>
                  <a:ext uri="{FF2B5EF4-FFF2-40B4-BE49-F238E27FC236}">
                    <a16:creationId xmlns:a16="http://schemas.microsoft.com/office/drawing/2014/main" id="{EEF8535B-C98C-4D36-C54C-D0CA65A09B7F}"/>
                  </a:ext>
                </a:extLst>
              </p:cNvPr>
              <p:cNvSpPr>
                <a:spLocks noChangeArrowheads="1"/>
              </p:cNvSpPr>
              <p:nvPr/>
            </p:nvSpPr>
            <p:spPr bwMode="auto">
              <a:xfrm>
                <a:off x="5221" y="206"/>
                <a:ext cx="1911" cy="101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0" name="Freeform 7">
                <a:extLst>
                  <a:ext uri="{FF2B5EF4-FFF2-40B4-BE49-F238E27FC236}">
                    <a16:creationId xmlns:a16="http://schemas.microsoft.com/office/drawing/2014/main" id="{A8BC6E9C-C8AC-17CE-E745-671684A879AD}"/>
                  </a:ext>
                </a:extLst>
              </p:cNvPr>
              <p:cNvSpPr>
                <a:spLocks noEditPoints="1"/>
              </p:cNvSpPr>
              <p:nvPr/>
            </p:nvSpPr>
            <p:spPr bwMode="auto">
              <a:xfrm>
                <a:off x="5221" y="207"/>
                <a:ext cx="1910" cy="1008"/>
              </a:xfrm>
              <a:custGeom>
                <a:avLst/>
                <a:gdLst>
                  <a:gd name="T0" fmla="*/ 36 w 1910"/>
                  <a:gd name="T1" fmla="*/ 36 h 1008"/>
                  <a:gd name="T2" fmla="*/ 36 w 1910"/>
                  <a:gd name="T3" fmla="*/ 972 h 1008"/>
                  <a:gd name="T4" fmla="*/ 1874 w 1910"/>
                  <a:gd name="T5" fmla="*/ 972 h 1008"/>
                  <a:gd name="T6" fmla="*/ 1874 w 1910"/>
                  <a:gd name="T7" fmla="*/ 36 h 1008"/>
                  <a:gd name="T8" fmla="*/ 36 w 1910"/>
                  <a:gd name="T9" fmla="*/ 36 h 1008"/>
                  <a:gd name="T10" fmla="*/ 1910 w 1910"/>
                  <a:gd name="T11" fmla="*/ 0 h 1008"/>
                  <a:gd name="T12" fmla="*/ 1910 w 1910"/>
                  <a:gd name="T13" fmla="*/ 1008 h 1008"/>
                  <a:gd name="T14" fmla="*/ 0 w 1910"/>
                  <a:gd name="T15" fmla="*/ 1008 h 1008"/>
                  <a:gd name="T16" fmla="*/ 0 w 1910"/>
                  <a:gd name="T17" fmla="*/ 0 h 1008"/>
                  <a:gd name="T18" fmla="*/ 1910 w 1910"/>
                  <a:gd name="T19" fmla="*/ 0 h 1008"/>
                  <a:gd name="T20" fmla="*/ 18 w 1910"/>
                  <a:gd name="T21" fmla="*/ 18 h 1008"/>
                  <a:gd name="T22" fmla="*/ 18 w 1910"/>
                  <a:gd name="T23" fmla="*/ 990 h 1008"/>
                  <a:gd name="T24" fmla="*/ 1892 w 1910"/>
                  <a:gd name="T25" fmla="*/ 990 h 1008"/>
                  <a:gd name="T26" fmla="*/ 1892 w 1910"/>
                  <a:gd name="T27" fmla="*/ 18 h 1008"/>
                  <a:gd name="T28" fmla="*/ 18 w 1910"/>
                  <a:gd name="T29" fmla="*/ 18 h 1008"/>
                  <a:gd name="T30" fmla="*/ 18 w 1910"/>
                  <a:gd name="T31" fmla="*/ 18 h 1008"/>
                  <a:gd name="T32" fmla="*/ 18 w 1910"/>
                  <a:gd name="T33" fmla="*/ 990 h 1008"/>
                  <a:gd name="T34" fmla="*/ 1892 w 1910"/>
                  <a:gd name="T35" fmla="*/ 990 h 1008"/>
                  <a:gd name="T36" fmla="*/ 1892 w 1910"/>
                  <a:gd name="T37" fmla="*/ 18 h 1008"/>
                  <a:gd name="T38" fmla="*/ 18 w 1910"/>
                  <a:gd name="T39" fmla="*/ 18 h 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10" h="1008">
                    <a:moveTo>
                      <a:pt x="36" y="36"/>
                    </a:moveTo>
                    <a:lnTo>
                      <a:pt x="36" y="972"/>
                    </a:lnTo>
                    <a:lnTo>
                      <a:pt x="1874" y="972"/>
                    </a:lnTo>
                    <a:lnTo>
                      <a:pt x="1874" y="36"/>
                    </a:lnTo>
                    <a:lnTo>
                      <a:pt x="36" y="36"/>
                    </a:lnTo>
                    <a:close/>
                    <a:moveTo>
                      <a:pt x="1910" y="0"/>
                    </a:moveTo>
                    <a:lnTo>
                      <a:pt x="1910" y="1008"/>
                    </a:lnTo>
                    <a:lnTo>
                      <a:pt x="0" y="1008"/>
                    </a:lnTo>
                    <a:lnTo>
                      <a:pt x="0" y="0"/>
                    </a:lnTo>
                    <a:lnTo>
                      <a:pt x="1910" y="0"/>
                    </a:lnTo>
                    <a:close/>
                    <a:moveTo>
                      <a:pt x="18" y="18"/>
                    </a:moveTo>
                    <a:lnTo>
                      <a:pt x="18" y="990"/>
                    </a:lnTo>
                    <a:lnTo>
                      <a:pt x="1892" y="990"/>
                    </a:lnTo>
                    <a:lnTo>
                      <a:pt x="1892" y="18"/>
                    </a:lnTo>
                    <a:lnTo>
                      <a:pt x="18" y="18"/>
                    </a:lnTo>
                    <a:close/>
                    <a:moveTo>
                      <a:pt x="18" y="18"/>
                    </a:moveTo>
                    <a:lnTo>
                      <a:pt x="18" y="990"/>
                    </a:lnTo>
                    <a:lnTo>
                      <a:pt x="1892" y="990"/>
                    </a:lnTo>
                    <a:lnTo>
                      <a:pt x="1892" y="18"/>
                    </a:lnTo>
                    <a:lnTo>
                      <a:pt x="18" y="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1" name="Rectangle 8">
                <a:extLst>
                  <a:ext uri="{FF2B5EF4-FFF2-40B4-BE49-F238E27FC236}">
                    <a16:creationId xmlns:a16="http://schemas.microsoft.com/office/drawing/2014/main" id="{67F61BCB-FD62-8101-0959-8273AB11C6E8}"/>
                  </a:ext>
                </a:extLst>
              </p:cNvPr>
              <p:cNvSpPr>
                <a:spLocks noChangeArrowheads="1"/>
              </p:cNvSpPr>
              <p:nvPr/>
            </p:nvSpPr>
            <p:spPr bwMode="auto">
              <a:xfrm>
                <a:off x="5221" y="206"/>
                <a:ext cx="1911" cy="101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2" name="Rectangle 9">
                <a:extLst>
                  <a:ext uri="{FF2B5EF4-FFF2-40B4-BE49-F238E27FC236}">
                    <a16:creationId xmlns:a16="http://schemas.microsoft.com/office/drawing/2014/main" id="{037C4E0D-61DD-339B-A5AC-4952480167D8}"/>
                  </a:ext>
                </a:extLst>
              </p:cNvPr>
              <p:cNvSpPr>
                <a:spLocks noChangeArrowheads="1"/>
              </p:cNvSpPr>
              <p:nvPr/>
            </p:nvSpPr>
            <p:spPr bwMode="auto">
              <a:xfrm>
                <a:off x="5191" y="176"/>
                <a:ext cx="1874" cy="973"/>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pic>
            <p:nvPicPr>
              <p:cNvPr id="1034" name="Picture 10">
                <a:extLst>
                  <a:ext uri="{FF2B5EF4-FFF2-40B4-BE49-F238E27FC236}">
                    <a16:creationId xmlns:a16="http://schemas.microsoft.com/office/drawing/2014/main" id="{BD715FC2-36D9-B016-06C9-1322383297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1" y="177"/>
                <a:ext cx="1874"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11">
                <a:extLst>
                  <a:ext uri="{FF2B5EF4-FFF2-40B4-BE49-F238E27FC236}">
                    <a16:creationId xmlns:a16="http://schemas.microsoft.com/office/drawing/2014/main" id="{C0D109A7-1308-E795-0D88-1D298944403E}"/>
                  </a:ext>
                </a:extLst>
              </p:cNvPr>
              <p:cNvSpPr>
                <a:spLocks noChangeArrowheads="1"/>
              </p:cNvSpPr>
              <p:nvPr/>
            </p:nvSpPr>
            <p:spPr bwMode="auto">
              <a:xfrm>
                <a:off x="5191" y="176"/>
                <a:ext cx="1874" cy="973"/>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24" name="Freeform 12">
                <a:extLst>
                  <a:ext uri="{FF2B5EF4-FFF2-40B4-BE49-F238E27FC236}">
                    <a16:creationId xmlns:a16="http://schemas.microsoft.com/office/drawing/2014/main" id="{C674AB18-F4EC-CB91-71E9-B722B0BCCED6}"/>
                  </a:ext>
                </a:extLst>
              </p:cNvPr>
              <p:cNvSpPr>
                <a:spLocks noEditPoints="1"/>
              </p:cNvSpPr>
              <p:nvPr/>
            </p:nvSpPr>
            <p:spPr bwMode="auto">
              <a:xfrm>
                <a:off x="5173" y="159"/>
                <a:ext cx="1910" cy="1008"/>
              </a:xfrm>
              <a:custGeom>
                <a:avLst/>
                <a:gdLst>
                  <a:gd name="T0" fmla="*/ 1910 w 1910"/>
                  <a:gd name="T1" fmla="*/ 0 h 1008"/>
                  <a:gd name="T2" fmla="*/ 1910 w 1910"/>
                  <a:gd name="T3" fmla="*/ 1008 h 1008"/>
                  <a:gd name="T4" fmla="*/ 0 w 1910"/>
                  <a:gd name="T5" fmla="*/ 1008 h 1008"/>
                  <a:gd name="T6" fmla="*/ 0 w 1910"/>
                  <a:gd name="T7" fmla="*/ 0 h 1008"/>
                  <a:gd name="T8" fmla="*/ 1910 w 1910"/>
                  <a:gd name="T9" fmla="*/ 0 h 1008"/>
                  <a:gd name="T10" fmla="*/ 22 w 1910"/>
                  <a:gd name="T11" fmla="*/ 21 h 1008"/>
                  <a:gd name="T12" fmla="*/ 22 w 1910"/>
                  <a:gd name="T13" fmla="*/ 986 h 1008"/>
                  <a:gd name="T14" fmla="*/ 1888 w 1910"/>
                  <a:gd name="T15" fmla="*/ 986 h 1008"/>
                  <a:gd name="T16" fmla="*/ 1888 w 1910"/>
                  <a:gd name="T17" fmla="*/ 21 h 1008"/>
                  <a:gd name="T18" fmla="*/ 22 w 1910"/>
                  <a:gd name="T19" fmla="*/ 21 h 1008"/>
                  <a:gd name="T20" fmla="*/ 1881 w 1910"/>
                  <a:gd name="T21" fmla="*/ 29 h 1008"/>
                  <a:gd name="T22" fmla="*/ 1881 w 1910"/>
                  <a:gd name="T23" fmla="*/ 979 h 1008"/>
                  <a:gd name="T24" fmla="*/ 29 w 1910"/>
                  <a:gd name="T25" fmla="*/ 979 h 1008"/>
                  <a:gd name="T26" fmla="*/ 29 w 1910"/>
                  <a:gd name="T27" fmla="*/ 29 h 1008"/>
                  <a:gd name="T28" fmla="*/ 1881 w 1910"/>
                  <a:gd name="T29" fmla="*/ 29 h 1008"/>
                  <a:gd name="T30" fmla="*/ 36 w 1910"/>
                  <a:gd name="T31" fmla="*/ 36 h 1008"/>
                  <a:gd name="T32" fmla="*/ 36 w 1910"/>
                  <a:gd name="T33" fmla="*/ 972 h 1008"/>
                  <a:gd name="T34" fmla="*/ 1874 w 1910"/>
                  <a:gd name="T35" fmla="*/ 972 h 1008"/>
                  <a:gd name="T36" fmla="*/ 1874 w 1910"/>
                  <a:gd name="T37" fmla="*/ 36 h 1008"/>
                  <a:gd name="T38" fmla="*/ 36 w 1910"/>
                  <a:gd name="T39" fmla="*/ 36 h 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10" h="1008">
                    <a:moveTo>
                      <a:pt x="1910" y="0"/>
                    </a:moveTo>
                    <a:lnTo>
                      <a:pt x="1910" y="1008"/>
                    </a:lnTo>
                    <a:lnTo>
                      <a:pt x="0" y="1008"/>
                    </a:lnTo>
                    <a:lnTo>
                      <a:pt x="0" y="0"/>
                    </a:lnTo>
                    <a:lnTo>
                      <a:pt x="1910" y="0"/>
                    </a:lnTo>
                    <a:close/>
                    <a:moveTo>
                      <a:pt x="22" y="21"/>
                    </a:moveTo>
                    <a:lnTo>
                      <a:pt x="22" y="986"/>
                    </a:lnTo>
                    <a:lnTo>
                      <a:pt x="1888" y="986"/>
                    </a:lnTo>
                    <a:lnTo>
                      <a:pt x="1888" y="21"/>
                    </a:lnTo>
                    <a:lnTo>
                      <a:pt x="22" y="21"/>
                    </a:lnTo>
                    <a:close/>
                    <a:moveTo>
                      <a:pt x="1881" y="29"/>
                    </a:moveTo>
                    <a:lnTo>
                      <a:pt x="1881" y="979"/>
                    </a:lnTo>
                    <a:lnTo>
                      <a:pt x="29" y="979"/>
                    </a:lnTo>
                    <a:lnTo>
                      <a:pt x="29" y="29"/>
                    </a:lnTo>
                    <a:lnTo>
                      <a:pt x="1881" y="29"/>
                    </a:lnTo>
                    <a:close/>
                    <a:moveTo>
                      <a:pt x="36" y="36"/>
                    </a:moveTo>
                    <a:lnTo>
                      <a:pt x="36" y="972"/>
                    </a:lnTo>
                    <a:lnTo>
                      <a:pt x="1874" y="972"/>
                    </a:lnTo>
                    <a:lnTo>
                      <a:pt x="1874" y="36"/>
                    </a:lnTo>
                    <a:lnTo>
                      <a:pt x="36" y="36"/>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ar-SA"/>
              </a:p>
            </p:txBody>
          </p:sp>
        </p:grpSp>
        <p:sp>
          <p:nvSpPr>
            <p:cNvPr id="11" name="Rectangle 15">
              <a:extLst>
                <a:ext uri="{FF2B5EF4-FFF2-40B4-BE49-F238E27FC236}">
                  <a16:creationId xmlns:a16="http://schemas.microsoft.com/office/drawing/2014/main" id="{D8A44D9C-BBA7-B59C-57A0-F528CFED24CA}"/>
                </a:ext>
              </a:extLst>
            </p:cNvPr>
            <p:cNvSpPr>
              <a:spLocks noChangeArrowheads="1"/>
            </p:cNvSpPr>
            <p:nvPr/>
          </p:nvSpPr>
          <p:spPr bwMode="auto">
            <a:xfrm>
              <a:off x="5447" y="226"/>
              <a:ext cx="10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3" name="Rectangle 17">
              <a:extLst>
                <a:ext uri="{FF2B5EF4-FFF2-40B4-BE49-F238E27FC236}">
                  <a16:creationId xmlns:a16="http://schemas.microsoft.com/office/drawing/2014/main" id="{495468A5-9297-BEAB-BF57-C83FF7751130}"/>
                </a:ext>
              </a:extLst>
            </p:cNvPr>
            <p:cNvSpPr>
              <a:spLocks noChangeArrowheads="1"/>
            </p:cNvSpPr>
            <p:nvPr/>
          </p:nvSpPr>
          <p:spPr bwMode="auto">
            <a:xfrm>
              <a:off x="5724" y="468"/>
              <a:ext cx="10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5" name="Rectangle 19">
              <a:extLst>
                <a:ext uri="{FF2B5EF4-FFF2-40B4-BE49-F238E27FC236}">
                  <a16:creationId xmlns:a16="http://schemas.microsoft.com/office/drawing/2014/main" id="{021318CB-ABB0-6B4C-1AD5-C4FAF509118E}"/>
                </a:ext>
              </a:extLst>
            </p:cNvPr>
            <p:cNvSpPr>
              <a:spLocks noChangeArrowheads="1"/>
            </p:cNvSpPr>
            <p:nvPr/>
          </p:nvSpPr>
          <p:spPr bwMode="auto">
            <a:xfrm>
              <a:off x="5179" y="711"/>
              <a:ext cx="10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6" name="Rectangle 20">
              <a:extLst>
                <a:ext uri="{FF2B5EF4-FFF2-40B4-BE49-F238E27FC236}">
                  <a16:creationId xmlns:a16="http://schemas.microsoft.com/office/drawing/2014/main" id="{F6258BBA-650A-1AA1-C54D-F1635B6B1DBC}"/>
                </a:ext>
              </a:extLst>
            </p:cNvPr>
            <p:cNvSpPr>
              <a:spLocks noChangeArrowheads="1"/>
            </p:cNvSpPr>
            <p:nvPr/>
          </p:nvSpPr>
          <p:spPr bwMode="auto">
            <a:xfrm>
              <a:off x="5218" y="277"/>
              <a:ext cx="1874" cy="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ar-SA" altLang="ar-SA" b="1" dirty="0">
                  <a:solidFill>
                    <a:srgbClr val="000000"/>
                  </a:solidFill>
                  <a:cs typeface="Arial" panose="020B0604020202020204" pitchFamily="34" charset="0"/>
                </a:rPr>
                <a:t>المملكة العربية السعودية</a:t>
              </a:r>
            </a:p>
            <a:p>
              <a:pPr marL="0" marR="0" lvl="0" indent="0" algn="ctr"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وزارة التعليم</a:t>
              </a:r>
            </a:p>
            <a:p>
              <a:pPr marL="0" marR="0" lvl="0" indent="0" algn="ctr" defTabSz="914400" rtl="0" eaLnBrk="0" fontAlgn="base" latinLnBrk="0" hangingPunct="0">
                <a:lnSpc>
                  <a:spcPct val="100000"/>
                </a:lnSpc>
                <a:spcBef>
                  <a:spcPct val="0"/>
                </a:spcBef>
                <a:spcAft>
                  <a:spcPct val="0"/>
                </a:spcAft>
                <a:buClrTx/>
                <a:buSzTx/>
                <a:buFontTx/>
                <a:buNone/>
                <a:tabLst/>
              </a:pPr>
              <a:r>
                <a:rPr lang="ar-SA" altLang="ar-SA" b="1" dirty="0">
                  <a:solidFill>
                    <a:srgbClr val="000000"/>
                  </a:solidFill>
                  <a:cs typeface="Arial" panose="020B0604020202020204" pitchFamily="34" charset="0"/>
                </a:rPr>
                <a:t>إدارة التعليم بمنطقة الحدود الشمالية</a:t>
              </a:r>
            </a:p>
            <a:p>
              <a:pPr marL="0" marR="0" lvl="0" indent="0" algn="ctr"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مدرسة</a:t>
              </a:r>
              <a:endParaRPr kumimoji="0" lang="ar-SA" altLang="ar-SA" sz="1800" b="0" i="0" u="none" strike="noStrike" cap="none" normalizeH="0" baseline="0" dirty="0">
                <a:ln>
                  <a:noFill/>
                </a:ln>
                <a:solidFill>
                  <a:schemeClr val="tx1"/>
                </a:solidFill>
                <a:effectLst/>
                <a:latin typeface="Arial" panose="020B0604020202020204" pitchFamily="34" charset="0"/>
              </a:endParaRPr>
            </a:p>
          </p:txBody>
        </p:sp>
        <p:sp>
          <p:nvSpPr>
            <p:cNvPr id="17" name="Rectangle 21">
              <a:extLst>
                <a:ext uri="{FF2B5EF4-FFF2-40B4-BE49-F238E27FC236}">
                  <a16:creationId xmlns:a16="http://schemas.microsoft.com/office/drawing/2014/main" id="{A26A82A1-C9A5-8EA9-0431-1A20354B0BCE}"/>
                </a:ext>
              </a:extLst>
            </p:cNvPr>
            <p:cNvSpPr>
              <a:spLocks noChangeArrowheads="1"/>
            </p:cNvSpPr>
            <p:nvPr/>
          </p:nvSpPr>
          <p:spPr bwMode="auto">
            <a:xfrm>
              <a:off x="5615" y="962"/>
              <a:ext cx="10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7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8" name="Rectangle 22">
              <a:extLst>
                <a:ext uri="{FF2B5EF4-FFF2-40B4-BE49-F238E27FC236}">
                  <a16:creationId xmlns:a16="http://schemas.microsoft.com/office/drawing/2014/main" id="{78C5DF9B-B363-53C4-421A-1118E87F200D}"/>
                </a:ext>
              </a:extLst>
            </p:cNvPr>
            <p:cNvSpPr>
              <a:spLocks noChangeArrowheads="1"/>
            </p:cNvSpPr>
            <p:nvPr/>
          </p:nvSpPr>
          <p:spPr bwMode="auto">
            <a:xfrm>
              <a:off x="6057" y="1196"/>
              <a:ext cx="7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100" b="0"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pic>
        <p:nvPicPr>
          <p:cNvPr id="27" name="صورة 26">
            <a:extLst>
              <a:ext uri="{FF2B5EF4-FFF2-40B4-BE49-F238E27FC236}">
                <a16:creationId xmlns:a16="http://schemas.microsoft.com/office/drawing/2014/main" id="{16D077A2-3ED8-BBBE-F7E6-185D7D5462FE}"/>
              </a:ext>
            </a:extLst>
          </p:cNvPr>
          <p:cNvPicPr>
            <a:picLocks noChangeAspect="1"/>
          </p:cNvPicPr>
          <p:nvPr/>
        </p:nvPicPr>
        <p:blipFill>
          <a:blip r:embed="rId4"/>
          <a:stretch>
            <a:fillRect/>
          </a:stretch>
        </p:blipFill>
        <p:spPr>
          <a:xfrm>
            <a:off x="1006275" y="245738"/>
            <a:ext cx="2598345" cy="1602463"/>
          </a:xfrm>
          <a:prstGeom prst="rect">
            <a:avLst/>
          </a:prstGeom>
        </p:spPr>
      </p:pic>
      <p:grpSp>
        <p:nvGrpSpPr>
          <p:cNvPr id="29" name="Group 25">
            <a:extLst>
              <a:ext uri="{FF2B5EF4-FFF2-40B4-BE49-F238E27FC236}">
                <a16:creationId xmlns:a16="http://schemas.microsoft.com/office/drawing/2014/main" id="{94CF9EC7-CC1F-0284-9C01-237257C4988F}"/>
              </a:ext>
            </a:extLst>
          </p:cNvPr>
          <p:cNvGrpSpPr>
            <a:grpSpLocks noChangeAspect="1"/>
          </p:cNvGrpSpPr>
          <p:nvPr/>
        </p:nvGrpSpPr>
        <p:grpSpPr bwMode="auto">
          <a:xfrm>
            <a:off x="8616954" y="4914107"/>
            <a:ext cx="2688808" cy="1622426"/>
            <a:chOff x="5068" y="3187"/>
            <a:chExt cx="1891" cy="1022"/>
          </a:xfrm>
        </p:grpSpPr>
        <p:sp>
          <p:nvSpPr>
            <p:cNvPr id="30" name="AutoShape 24">
              <a:extLst>
                <a:ext uri="{FF2B5EF4-FFF2-40B4-BE49-F238E27FC236}">
                  <a16:creationId xmlns:a16="http://schemas.microsoft.com/office/drawing/2014/main" id="{54D8E6D8-C84A-A924-D203-72DA20D4C70F}"/>
                </a:ext>
              </a:extLst>
            </p:cNvPr>
            <p:cNvSpPr>
              <a:spLocks noChangeAspect="1" noChangeArrowheads="1" noTextEdit="1"/>
            </p:cNvSpPr>
            <p:nvPr/>
          </p:nvSpPr>
          <p:spPr bwMode="auto">
            <a:xfrm>
              <a:off x="5069" y="3188"/>
              <a:ext cx="1887" cy="1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31" name="Rectangle 26">
              <a:extLst>
                <a:ext uri="{FF2B5EF4-FFF2-40B4-BE49-F238E27FC236}">
                  <a16:creationId xmlns:a16="http://schemas.microsoft.com/office/drawing/2014/main" id="{42E73E27-0055-112C-F189-FEA5F235C0D0}"/>
                </a:ext>
              </a:extLst>
            </p:cNvPr>
            <p:cNvSpPr>
              <a:spLocks noChangeArrowheads="1"/>
            </p:cNvSpPr>
            <p:nvPr/>
          </p:nvSpPr>
          <p:spPr bwMode="auto">
            <a:xfrm>
              <a:off x="6893" y="3187"/>
              <a:ext cx="6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100" b="0"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nvGrpSpPr>
            <p:cNvPr id="1024" name="Group 34">
              <a:extLst>
                <a:ext uri="{FF2B5EF4-FFF2-40B4-BE49-F238E27FC236}">
                  <a16:creationId xmlns:a16="http://schemas.microsoft.com/office/drawing/2014/main" id="{49DF59AD-F333-71C9-5CBC-06FAEFD92F1D}"/>
                </a:ext>
              </a:extLst>
            </p:cNvPr>
            <p:cNvGrpSpPr>
              <a:grpSpLocks/>
            </p:cNvGrpSpPr>
            <p:nvPr/>
          </p:nvGrpSpPr>
          <p:grpSpPr bwMode="auto">
            <a:xfrm>
              <a:off x="5068" y="3187"/>
              <a:ext cx="1886" cy="1022"/>
              <a:chOff x="5068" y="3187"/>
              <a:chExt cx="1886" cy="1022"/>
            </a:xfrm>
          </p:grpSpPr>
          <p:sp>
            <p:nvSpPr>
              <p:cNvPr id="1031" name="Rectangle 27">
                <a:extLst>
                  <a:ext uri="{FF2B5EF4-FFF2-40B4-BE49-F238E27FC236}">
                    <a16:creationId xmlns:a16="http://schemas.microsoft.com/office/drawing/2014/main" id="{036E94E3-4335-0F79-AA11-42B15D274CF5}"/>
                  </a:ext>
                </a:extLst>
              </p:cNvPr>
              <p:cNvSpPr>
                <a:spLocks noChangeArrowheads="1"/>
              </p:cNvSpPr>
              <p:nvPr/>
            </p:nvSpPr>
            <p:spPr bwMode="auto">
              <a:xfrm>
                <a:off x="5069" y="3235"/>
                <a:ext cx="1839" cy="97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32" name="Freeform 28">
                <a:extLst>
                  <a:ext uri="{FF2B5EF4-FFF2-40B4-BE49-F238E27FC236}">
                    <a16:creationId xmlns:a16="http://schemas.microsoft.com/office/drawing/2014/main" id="{B6453112-D0D2-15A1-11D6-6A40A17A4142}"/>
                  </a:ext>
                </a:extLst>
              </p:cNvPr>
              <p:cNvSpPr>
                <a:spLocks noEditPoints="1"/>
              </p:cNvSpPr>
              <p:nvPr/>
            </p:nvSpPr>
            <p:spPr bwMode="auto">
              <a:xfrm>
                <a:off x="5068" y="3235"/>
                <a:ext cx="1838" cy="973"/>
              </a:xfrm>
              <a:custGeom>
                <a:avLst/>
                <a:gdLst>
                  <a:gd name="T0" fmla="*/ 36 w 1838"/>
                  <a:gd name="T1" fmla="*/ 36 h 973"/>
                  <a:gd name="T2" fmla="*/ 36 w 1838"/>
                  <a:gd name="T3" fmla="*/ 937 h 973"/>
                  <a:gd name="T4" fmla="*/ 1802 w 1838"/>
                  <a:gd name="T5" fmla="*/ 937 h 973"/>
                  <a:gd name="T6" fmla="*/ 1802 w 1838"/>
                  <a:gd name="T7" fmla="*/ 36 h 973"/>
                  <a:gd name="T8" fmla="*/ 36 w 1838"/>
                  <a:gd name="T9" fmla="*/ 36 h 973"/>
                  <a:gd name="T10" fmla="*/ 1838 w 1838"/>
                  <a:gd name="T11" fmla="*/ 0 h 973"/>
                  <a:gd name="T12" fmla="*/ 1838 w 1838"/>
                  <a:gd name="T13" fmla="*/ 973 h 973"/>
                  <a:gd name="T14" fmla="*/ 0 w 1838"/>
                  <a:gd name="T15" fmla="*/ 973 h 973"/>
                  <a:gd name="T16" fmla="*/ 0 w 1838"/>
                  <a:gd name="T17" fmla="*/ 0 h 973"/>
                  <a:gd name="T18" fmla="*/ 1838 w 1838"/>
                  <a:gd name="T19" fmla="*/ 0 h 973"/>
                  <a:gd name="T20" fmla="*/ 18 w 1838"/>
                  <a:gd name="T21" fmla="*/ 18 h 973"/>
                  <a:gd name="T22" fmla="*/ 18 w 1838"/>
                  <a:gd name="T23" fmla="*/ 955 h 973"/>
                  <a:gd name="T24" fmla="*/ 1820 w 1838"/>
                  <a:gd name="T25" fmla="*/ 955 h 973"/>
                  <a:gd name="T26" fmla="*/ 1820 w 1838"/>
                  <a:gd name="T27" fmla="*/ 18 h 973"/>
                  <a:gd name="T28" fmla="*/ 18 w 1838"/>
                  <a:gd name="T29" fmla="*/ 18 h 973"/>
                  <a:gd name="T30" fmla="*/ 18 w 1838"/>
                  <a:gd name="T31" fmla="*/ 18 h 973"/>
                  <a:gd name="T32" fmla="*/ 18 w 1838"/>
                  <a:gd name="T33" fmla="*/ 955 h 973"/>
                  <a:gd name="T34" fmla="*/ 1820 w 1838"/>
                  <a:gd name="T35" fmla="*/ 955 h 973"/>
                  <a:gd name="T36" fmla="*/ 1820 w 1838"/>
                  <a:gd name="T37" fmla="*/ 18 h 973"/>
                  <a:gd name="T38" fmla="*/ 18 w 1838"/>
                  <a:gd name="T39" fmla="*/ 18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8" h="973">
                    <a:moveTo>
                      <a:pt x="36" y="36"/>
                    </a:moveTo>
                    <a:lnTo>
                      <a:pt x="36" y="937"/>
                    </a:lnTo>
                    <a:lnTo>
                      <a:pt x="1802" y="937"/>
                    </a:lnTo>
                    <a:lnTo>
                      <a:pt x="1802" y="36"/>
                    </a:lnTo>
                    <a:lnTo>
                      <a:pt x="36" y="36"/>
                    </a:lnTo>
                    <a:close/>
                    <a:moveTo>
                      <a:pt x="1838" y="0"/>
                    </a:moveTo>
                    <a:lnTo>
                      <a:pt x="1838" y="973"/>
                    </a:lnTo>
                    <a:lnTo>
                      <a:pt x="0" y="973"/>
                    </a:lnTo>
                    <a:lnTo>
                      <a:pt x="0" y="0"/>
                    </a:lnTo>
                    <a:lnTo>
                      <a:pt x="1838" y="0"/>
                    </a:lnTo>
                    <a:close/>
                    <a:moveTo>
                      <a:pt x="18" y="18"/>
                    </a:moveTo>
                    <a:lnTo>
                      <a:pt x="18" y="955"/>
                    </a:lnTo>
                    <a:lnTo>
                      <a:pt x="1820" y="955"/>
                    </a:lnTo>
                    <a:lnTo>
                      <a:pt x="1820" y="18"/>
                    </a:lnTo>
                    <a:lnTo>
                      <a:pt x="18" y="18"/>
                    </a:lnTo>
                    <a:close/>
                    <a:moveTo>
                      <a:pt x="18" y="18"/>
                    </a:moveTo>
                    <a:lnTo>
                      <a:pt x="18" y="955"/>
                    </a:lnTo>
                    <a:lnTo>
                      <a:pt x="1820" y="955"/>
                    </a:lnTo>
                    <a:lnTo>
                      <a:pt x="1820" y="18"/>
                    </a:lnTo>
                    <a:lnTo>
                      <a:pt x="18" y="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33" name="Rectangle 29">
                <a:extLst>
                  <a:ext uri="{FF2B5EF4-FFF2-40B4-BE49-F238E27FC236}">
                    <a16:creationId xmlns:a16="http://schemas.microsoft.com/office/drawing/2014/main" id="{79BB5CEA-53D3-95B5-65D8-E62EE15AEC8D}"/>
                  </a:ext>
                </a:extLst>
              </p:cNvPr>
              <p:cNvSpPr>
                <a:spLocks noChangeArrowheads="1"/>
              </p:cNvSpPr>
              <p:nvPr/>
            </p:nvSpPr>
            <p:spPr bwMode="auto">
              <a:xfrm>
                <a:off x="5069" y="3235"/>
                <a:ext cx="1839" cy="97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35" name="Rectangle 30">
                <a:extLst>
                  <a:ext uri="{FF2B5EF4-FFF2-40B4-BE49-F238E27FC236}">
                    <a16:creationId xmlns:a16="http://schemas.microsoft.com/office/drawing/2014/main" id="{EFBE1948-B675-484F-977A-449C5F8AF190}"/>
                  </a:ext>
                </a:extLst>
              </p:cNvPr>
              <p:cNvSpPr>
                <a:spLocks noChangeArrowheads="1"/>
              </p:cNvSpPr>
              <p:nvPr/>
            </p:nvSpPr>
            <p:spPr bwMode="auto">
              <a:xfrm>
                <a:off x="5133" y="3205"/>
                <a:ext cx="1802" cy="93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pic>
            <p:nvPicPr>
              <p:cNvPr id="1055" name="Picture 31">
                <a:extLst>
                  <a:ext uri="{FF2B5EF4-FFF2-40B4-BE49-F238E27FC236}">
                    <a16:creationId xmlns:a16="http://schemas.microsoft.com/office/drawing/2014/main" id="{0D684936-A0C5-F603-0E82-CE0F7DB730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4" y="3205"/>
                <a:ext cx="1802" cy="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Rectangle 32">
                <a:extLst>
                  <a:ext uri="{FF2B5EF4-FFF2-40B4-BE49-F238E27FC236}">
                    <a16:creationId xmlns:a16="http://schemas.microsoft.com/office/drawing/2014/main" id="{F7EFA64D-3A9F-308C-A1F9-1571BD1D53D2}"/>
                  </a:ext>
                </a:extLst>
              </p:cNvPr>
              <p:cNvSpPr>
                <a:spLocks noChangeArrowheads="1"/>
              </p:cNvSpPr>
              <p:nvPr/>
            </p:nvSpPr>
            <p:spPr bwMode="auto">
              <a:xfrm>
                <a:off x="5133" y="3205"/>
                <a:ext cx="1545" cy="93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37" name="Freeform 33">
                <a:extLst>
                  <a:ext uri="{FF2B5EF4-FFF2-40B4-BE49-F238E27FC236}">
                    <a16:creationId xmlns:a16="http://schemas.microsoft.com/office/drawing/2014/main" id="{D223A687-8647-7ED3-9BE9-457930DC5E84}"/>
                  </a:ext>
                </a:extLst>
              </p:cNvPr>
              <p:cNvSpPr>
                <a:spLocks noEditPoints="1"/>
              </p:cNvSpPr>
              <p:nvPr/>
            </p:nvSpPr>
            <p:spPr bwMode="auto">
              <a:xfrm>
                <a:off x="5116" y="3187"/>
                <a:ext cx="1838" cy="973"/>
              </a:xfrm>
              <a:custGeom>
                <a:avLst/>
                <a:gdLst>
                  <a:gd name="T0" fmla="*/ 1838 w 1838"/>
                  <a:gd name="T1" fmla="*/ 0 h 973"/>
                  <a:gd name="T2" fmla="*/ 1838 w 1838"/>
                  <a:gd name="T3" fmla="*/ 973 h 973"/>
                  <a:gd name="T4" fmla="*/ 0 w 1838"/>
                  <a:gd name="T5" fmla="*/ 973 h 973"/>
                  <a:gd name="T6" fmla="*/ 0 w 1838"/>
                  <a:gd name="T7" fmla="*/ 0 h 973"/>
                  <a:gd name="T8" fmla="*/ 1838 w 1838"/>
                  <a:gd name="T9" fmla="*/ 0 h 973"/>
                  <a:gd name="T10" fmla="*/ 22 w 1838"/>
                  <a:gd name="T11" fmla="*/ 22 h 973"/>
                  <a:gd name="T12" fmla="*/ 22 w 1838"/>
                  <a:gd name="T13" fmla="*/ 951 h 973"/>
                  <a:gd name="T14" fmla="*/ 1816 w 1838"/>
                  <a:gd name="T15" fmla="*/ 951 h 973"/>
                  <a:gd name="T16" fmla="*/ 1816 w 1838"/>
                  <a:gd name="T17" fmla="*/ 22 h 973"/>
                  <a:gd name="T18" fmla="*/ 22 w 1838"/>
                  <a:gd name="T19" fmla="*/ 22 h 973"/>
                  <a:gd name="T20" fmla="*/ 1809 w 1838"/>
                  <a:gd name="T21" fmla="*/ 29 h 973"/>
                  <a:gd name="T22" fmla="*/ 1809 w 1838"/>
                  <a:gd name="T23" fmla="*/ 944 h 973"/>
                  <a:gd name="T24" fmla="*/ 29 w 1838"/>
                  <a:gd name="T25" fmla="*/ 944 h 973"/>
                  <a:gd name="T26" fmla="*/ 29 w 1838"/>
                  <a:gd name="T27" fmla="*/ 29 h 973"/>
                  <a:gd name="T28" fmla="*/ 1809 w 1838"/>
                  <a:gd name="T29" fmla="*/ 29 h 973"/>
                  <a:gd name="T30" fmla="*/ 36 w 1838"/>
                  <a:gd name="T31" fmla="*/ 36 h 973"/>
                  <a:gd name="T32" fmla="*/ 36 w 1838"/>
                  <a:gd name="T33" fmla="*/ 937 h 973"/>
                  <a:gd name="T34" fmla="*/ 1802 w 1838"/>
                  <a:gd name="T35" fmla="*/ 937 h 973"/>
                  <a:gd name="T36" fmla="*/ 1802 w 1838"/>
                  <a:gd name="T37" fmla="*/ 36 h 973"/>
                  <a:gd name="T38" fmla="*/ 36 w 1838"/>
                  <a:gd name="T39" fmla="*/ 36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8" h="973">
                    <a:moveTo>
                      <a:pt x="1838" y="0"/>
                    </a:moveTo>
                    <a:lnTo>
                      <a:pt x="1838" y="973"/>
                    </a:lnTo>
                    <a:lnTo>
                      <a:pt x="0" y="973"/>
                    </a:lnTo>
                    <a:lnTo>
                      <a:pt x="0" y="0"/>
                    </a:lnTo>
                    <a:lnTo>
                      <a:pt x="1838" y="0"/>
                    </a:lnTo>
                    <a:close/>
                    <a:moveTo>
                      <a:pt x="22" y="22"/>
                    </a:moveTo>
                    <a:lnTo>
                      <a:pt x="22" y="951"/>
                    </a:lnTo>
                    <a:lnTo>
                      <a:pt x="1816" y="951"/>
                    </a:lnTo>
                    <a:lnTo>
                      <a:pt x="1816" y="22"/>
                    </a:lnTo>
                    <a:lnTo>
                      <a:pt x="22" y="22"/>
                    </a:lnTo>
                    <a:close/>
                    <a:moveTo>
                      <a:pt x="1809" y="29"/>
                    </a:moveTo>
                    <a:lnTo>
                      <a:pt x="1809" y="944"/>
                    </a:lnTo>
                    <a:lnTo>
                      <a:pt x="29" y="944"/>
                    </a:lnTo>
                    <a:lnTo>
                      <a:pt x="29" y="29"/>
                    </a:lnTo>
                    <a:lnTo>
                      <a:pt x="1809" y="29"/>
                    </a:lnTo>
                    <a:close/>
                    <a:moveTo>
                      <a:pt x="36" y="36"/>
                    </a:moveTo>
                    <a:lnTo>
                      <a:pt x="36" y="937"/>
                    </a:lnTo>
                    <a:lnTo>
                      <a:pt x="1802" y="937"/>
                    </a:lnTo>
                    <a:lnTo>
                      <a:pt x="1802" y="36"/>
                    </a:lnTo>
                    <a:lnTo>
                      <a:pt x="36" y="36"/>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ar-SA"/>
              </a:p>
            </p:txBody>
          </p:sp>
        </p:grpSp>
        <p:sp>
          <p:nvSpPr>
            <p:cNvPr id="1025" name="Rectangle 35">
              <a:extLst>
                <a:ext uri="{FF2B5EF4-FFF2-40B4-BE49-F238E27FC236}">
                  <a16:creationId xmlns:a16="http://schemas.microsoft.com/office/drawing/2014/main" id="{E761933B-B18E-1642-83CF-D8CD9341A6F1}"/>
                </a:ext>
              </a:extLst>
            </p:cNvPr>
            <p:cNvSpPr>
              <a:spLocks noChangeArrowheads="1"/>
            </p:cNvSpPr>
            <p:nvPr/>
          </p:nvSpPr>
          <p:spPr bwMode="auto">
            <a:xfrm>
              <a:off x="5307" y="3384"/>
              <a:ext cx="14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ar-SA" altLang="ar-SA" sz="2400" b="1" dirty="0">
                  <a:solidFill>
                    <a:srgbClr val="FF0000"/>
                  </a:solidFill>
                  <a:cs typeface="Arial" panose="020B0604020202020204" pitchFamily="34" charset="0"/>
                </a:rPr>
                <a:t>رائد النشاط</a:t>
              </a:r>
            </a:p>
          </p:txBody>
        </p:sp>
        <p:sp>
          <p:nvSpPr>
            <p:cNvPr id="1026" name="Rectangle 36">
              <a:extLst>
                <a:ext uri="{FF2B5EF4-FFF2-40B4-BE49-F238E27FC236}">
                  <a16:creationId xmlns:a16="http://schemas.microsoft.com/office/drawing/2014/main" id="{EE489CD4-B36D-0A0D-C6C0-3E6A1554F95F}"/>
                </a:ext>
              </a:extLst>
            </p:cNvPr>
            <p:cNvSpPr>
              <a:spLocks noChangeArrowheads="1"/>
            </p:cNvSpPr>
            <p:nvPr/>
          </p:nvSpPr>
          <p:spPr bwMode="auto">
            <a:xfrm>
              <a:off x="5453" y="3251"/>
              <a:ext cx="11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028" name="Rectangle 38">
              <a:extLst>
                <a:ext uri="{FF2B5EF4-FFF2-40B4-BE49-F238E27FC236}">
                  <a16:creationId xmlns:a16="http://schemas.microsoft.com/office/drawing/2014/main" id="{22BB55A9-02D5-E615-842E-810ABE5A375A}"/>
                </a:ext>
              </a:extLst>
            </p:cNvPr>
            <p:cNvSpPr>
              <a:spLocks noChangeArrowheads="1"/>
            </p:cNvSpPr>
            <p:nvPr/>
          </p:nvSpPr>
          <p:spPr bwMode="auto">
            <a:xfrm>
              <a:off x="5108" y="3497"/>
              <a:ext cx="120"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20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030" name="Rectangle 40">
              <a:extLst>
                <a:ext uri="{FF2B5EF4-FFF2-40B4-BE49-F238E27FC236}">
                  <a16:creationId xmlns:a16="http://schemas.microsoft.com/office/drawing/2014/main" id="{1366D7B8-F59C-2CA6-018D-7031779D4B83}"/>
                </a:ext>
              </a:extLst>
            </p:cNvPr>
            <p:cNvSpPr>
              <a:spLocks noChangeArrowheads="1"/>
            </p:cNvSpPr>
            <p:nvPr/>
          </p:nvSpPr>
          <p:spPr bwMode="auto">
            <a:xfrm>
              <a:off x="5573" y="3741"/>
              <a:ext cx="122"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2000" b="1"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grpSp>
        <p:nvGrpSpPr>
          <p:cNvPr id="1038" name="Group 25">
            <a:extLst>
              <a:ext uri="{FF2B5EF4-FFF2-40B4-BE49-F238E27FC236}">
                <a16:creationId xmlns:a16="http://schemas.microsoft.com/office/drawing/2014/main" id="{E4180A20-9C94-B427-B981-C3C2FACED247}"/>
              </a:ext>
            </a:extLst>
          </p:cNvPr>
          <p:cNvGrpSpPr>
            <a:grpSpLocks noChangeAspect="1"/>
          </p:cNvGrpSpPr>
          <p:nvPr/>
        </p:nvGrpSpPr>
        <p:grpSpPr bwMode="auto">
          <a:xfrm>
            <a:off x="1285791" y="4914107"/>
            <a:ext cx="2688808" cy="1622426"/>
            <a:chOff x="5068" y="3187"/>
            <a:chExt cx="1891" cy="1022"/>
          </a:xfrm>
        </p:grpSpPr>
        <p:sp>
          <p:nvSpPr>
            <p:cNvPr id="1039" name="AutoShape 24">
              <a:extLst>
                <a:ext uri="{FF2B5EF4-FFF2-40B4-BE49-F238E27FC236}">
                  <a16:creationId xmlns:a16="http://schemas.microsoft.com/office/drawing/2014/main" id="{D2A4DA71-8840-E7DC-7748-6098ED2C2694}"/>
                </a:ext>
              </a:extLst>
            </p:cNvPr>
            <p:cNvSpPr>
              <a:spLocks noChangeAspect="1" noChangeArrowheads="1" noTextEdit="1"/>
            </p:cNvSpPr>
            <p:nvPr/>
          </p:nvSpPr>
          <p:spPr bwMode="auto">
            <a:xfrm>
              <a:off x="5069" y="3188"/>
              <a:ext cx="1887" cy="1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40" name="Rectangle 26">
              <a:extLst>
                <a:ext uri="{FF2B5EF4-FFF2-40B4-BE49-F238E27FC236}">
                  <a16:creationId xmlns:a16="http://schemas.microsoft.com/office/drawing/2014/main" id="{B364D01F-0ADC-F9D2-B022-7719410A3BE4}"/>
                </a:ext>
              </a:extLst>
            </p:cNvPr>
            <p:cNvSpPr>
              <a:spLocks noChangeArrowheads="1"/>
            </p:cNvSpPr>
            <p:nvPr/>
          </p:nvSpPr>
          <p:spPr bwMode="auto">
            <a:xfrm>
              <a:off x="6893" y="3187"/>
              <a:ext cx="6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100" b="0"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nvGrpSpPr>
            <p:cNvPr id="1041" name="Group 34">
              <a:extLst>
                <a:ext uri="{FF2B5EF4-FFF2-40B4-BE49-F238E27FC236}">
                  <a16:creationId xmlns:a16="http://schemas.microsoft.com/office/drawing/2014/main" id="{8EBD4E42-9AFA-B870-4EFC-D1A6754974AE}"/>
                </a:ext>
              </a:extLst>
            </p:cNvPr>
            <p:cNvGrpSpPr>
              <a:grpSpLocks/>
            </p:cNvGrpSpPr>
            <p:nvPr/>
          </p:nvGrpSpPr>
          <p:grpSpPr bwMode="auto">
            <a:xfrm>
              <a:off x="5068" y="3187"/>
              <a:ext cx="1886" cy="1022"/>
              <a:chOff x="5068" y="3187"/>
              <a:chExt cx="1886" cy="1022"/>
            </a:xfrm>
          </p:grpSpPr>
          <p:sp>
            <p:nvSpPr>
              <p:cNvPr id="1046" name="Rectangle 27">
                <a:extLst>
                  <a:ext uri="{FF2B5EF4-FFF2-40B4-BE49-F238E27FC236}">
                    <a16:creationId xmlns:a16="http://schemas.microsoft.com/office/drawing/2014/main" id="{9FB836C7-1710-F385-C278-543D0B610545}"/>
                  </a:ext>
                </a:extLst>
              </p:cNvPr>
              <p:cNvSpPr>
                <a:spLocks noChangeArrowheads="1"/>
              </p:cNvSpPr>
              <p:nvPr/>
            </p:nvSpPr>
            <p:spPr bwMode="auto">
              <a:xfrm>
                <a:off x="5069" y="3235"/>
                <a:ext cx="1839" cy="97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47" name="Freeform 28">
                <a:extLst>
                  <a:ext uri="{FF2B5EF4-FFF2-40B4-BE49-F238E27FC236}">
                    <a16:creationId xmlns:a16="http://schemas.microsoft.com/office/drawing/2014/main" id="{1EDA79DD-7201-BE37-80DC-4136F4AE282B}"/>
                  </a:ext>
                </a:extLst>
              </p:cNvPr>
              <p:cNvSpPr>
                <a:spLocks noEditPoints="1"/>
              </p:cNvSpPr>
              <p:nvPr/>
            </p:nvSpPr>
            <p:spPr bwMode="auto">
              <a:xfrm>
                <a:off x="5068" y="3235"/>
                <a:ext cx="1838" cy="973"/>
              </a:xfrm>
              <a:custGeom>
                <a:avLst/>
                <a:gdLst>
                  <a:gd name="T0" fmla="*/ 36 w 1838"/>
                  <a:gd name="T1" fmla="*/ 36 h 973"/>
                  <a:gd name="T2" fmla="*/ 36 w 1838"/>
                  <a:gd name="T3" fmla="*/ 937 h 973"/>
                  <a:gd name="T4" fmla="*/ 1802 w 1838"/>
                  <a:gd name="T5" fmla="*/ 937 h 973"/>
                  <a:gd name="T6" fmla="*/ 1802 w 1838"/>
                  <a:gd name="T7" fmla="*/ 36 h 973"/>
                  <a:gd name="T8" fmla="*/ 36 w 1838"/>
                  <a:gd name="T9" fmla="*/ 36 h 973"/>
                  <a:gd name="T10" fmla="*/ 1838 w 1838"/>
                  <a:gd name="T11" fmla="*/ 0 h 973"/>
                  <a:gd name="T12" fmla="*/ 1838 w 1838"/>
                  <a:gd name="T13" fmla="*/ 973 h 973"/>
                  <a:gd name="T14" fmla="*/ 0 w 1838"/>
                  <a:gd name="T15" fmla="*/ 973 h 973"/>
                  <a:gd name="T16" fmla="*/ 0 w 1838"/>
                  <a:gd name="T17" fmla="*/ 0 h 973"/>
                  <a:gd name="T18" fmla="*/ 1838 w 1838"/>
                  <a:gd name="T19" fmla="*/ 0 h 973"/>
                  <a:gd name="T20" fmla="*/ 18 w 1838"/>
                  <a:gd name="T21" fmla="*/ 18 h 973"/>
                  <a:gd name="T22" fmla="*/ 18 w 1838"/>
                  <a:gd name="T23" fmla="*/ 955 h 973"/>
                  <a:gd name="T24" fmla="*/ 1820 w 1838"/>
                  <a:gd name="T25" fmla="*/ 955 h 973"/>
                  <a:gd name="T26" fmla="*/ 1820 w 1838"/>
                  <a:gd name="T27" fmla="*/ 18 h 973"/>
                  <a:gd name="T28" fmla="*/ 18 w 1838"/>
                  <a:gd name="T29" fmla="*/ 18 h 973"/>
                  <a:gd name="T30" fmla="*/ 18 w 1838"/>
                  <a:gd name="T31" fmla="*/ 18 h 973"/>
                  <a:gd name="T32" fmla="*/ 18 w 1838"/>
                  <a:gd name="T33" fmla="*/ 955 h 973"/>
                  <a:gd name="T34" fmla="*/ 1820 w 1838"/>
                  <a:gd name="T35" fmla="*/ 955 h 973"/>
                  <a:gd name="T36" fmla="*/ 1820 w 1838"/>
                  <a:gd name="T37" fmla="*/ 18 h 973"/>
                  <a:gd name="T38" fmla="*/ 18 w 1838"/>
                  <a:gd name="T39" fmla="*/ 18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8" h="973">
                    <a:moveTo>
                      <a:pt x="36" y="36"/>
                    </a:moveTo>
                    <a:lnTo>
                      <a:pt x="36" y="937"/>
                    </a:lnTo>
                    <a:lnTo>
                      <a:pt x="1802" y="937"/>
                    </a:lnTo>
                    <a:lnTo>
                      <a:pt x="1802" y="36"/>
                    </a:lnTo>
                    <a:lnTo>
                      <a:pt x="36" y="36"/>
                    </a:lnTo>
                    <a:close/>
                    <a:moveTo>
                      <a:pt x="1838" y="0"/>
                    </a:moveTo>
                    <a:lnTo>
                      <a:pt x="1838" y="973"/>
                    </a:lnTo>
                    <a:lnTo>
                      <a:pt x="0" y="973"/>
                    </a:lnTo>
                    <a:lnTo>
                      <a:pt x="0" y="0"/>
                    </a:lnTo>
                    <a:lnTo>
                      <a:pt x="1838" y="0"/>
                    </a:lnTo>
                    <a:close/>
                    <a:moveTo>
                      <a:pt x="18" y="18"/>
                    </a:moveTo>
                    <a:lnTo>
                      <a:pt x="18" y="955"/>
                    </a:lnTo>
                    <a:lnTo>
                      <a:pt x="1820" y="955"/>
                    </a:lnTo>
                    <a:lnTo>
                      <a:pt x="1820" y="18"/>
                    </a:lnTo>
                    <a:lnTo>
                      <a:pt x="18" y="18"/>
                    </a:lnTo>
                    <a:close/>
                    <a:moveTo>
                      <a:pt x="18" y="18"/>
                    </a:moveTo>
                    <a:lnTo>
                      <a:pt x="18" y="955"/>
                    </a:lnTo>
                    <a:lnTo>
                      <a:pt x="1820" y="955"/>
                    </a:lnTo>
                    <a:lnTo>
                      <a:pt x="1820" y="18"/>
                    </a:lnTo>
                    <a:lnTo>
                      <a:pt x="18" y="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48" name="Rectangle 29">
                <a:extLst>
                  <a:ext uri="{FF2B5EF4-FFF2-40B4-BE49-F238E27FC236}">
                    <a16:creationId xmlns:a16="http://schemas.microsoft.com/office/drawing/2014/main" id="{F60DFACE-B14E-C992-F806-93E6D2820E0F}"/>
                  </a:ext>
                </a:extLst>
              </p:cNvPr>
              <p:cNvSpPr>
                <a:spLocks noChangeArrowheads="1"/>
              </p:cNvSpPr>
              <p:nvPr/>
            </p:nvSpPr>
            <p:spPr bwMode="auto">
              <a:xfrm>
                <a:off x="5069" y="3235"/>
                <a:ext cx="1839" cy="97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49" name="Rectangle 30">
                <a:extLst>
                  <a:ext uri="{FF2B5EF4-FFF2-40B4-BE49-F238E27FC236}">
                    <a16:creationId xmlns:a16="http://schemas.microsoft.com/office/drawing/2014/main" id="{812ABEB7-267B-54B9-B12D-26FEC98A3357}"/>
                  </a:ext>
                </a:extLst>
              </p:cNvPr>
              <p:cNvSpPr>
                <a:spLocks noChangeArrowheads="1"/>
              </p:cNvSpPr>
              <p:nvPr/>
            </p:nvSpPr>
            <p:spPr bwMode="auto">
              <a:xfrm>
                <a:off x="5133" y="3205"/>
                <a:ext cx="1802" cy="93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pic>
            <p:nvPicPr>
              <p:cNvPr id="1050" name="Picture 31">
                <a:extLst>
                  <a:ext uri="{FF2B5EF4-FFF2-40B4-BE49-F238E27FC236}">
                    <a16:creationId xmlns:a16="http://schemas.microsoft.com/office/drawing/2014/main" id="{8B17DCE7-C12E-3932-214F-5DC04739B7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4" y="3205"/>
                <a:ext cx="1802" cy="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1" name="Rectangle 32">
                <a:extLst>
                  <a:ext uri="{FF2B5EF4-FFF2-40B4-BE49-F238E27FC236}">
                    <a16:creationId xmlns:a16="http://schemas.microsoft.com/office/drawing/2014/main" id="{C77F23B0-975A-65F7-53AD-2CD2BA2990FB}"/>
                  </a:ext>
                </a:extLst>
              </p:cNvPr>
              <p:cNvSpPr>
                <a:spLocks noChangeArrowheads="1"/>
              </p:cNvSpPr>
              <p:nvPr/>
            </p:nvSpPr>
            <p:spPr bwMode="auto">
              <a:xfrm>
                <a:off x="5133" y="3205"/>
                <a:ext cx="1545" cy="93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ar-SA"/>
              </a:p>
            </p:txBody>
          </p:sp>
          <p:sp>
            <p:nvSpPr>
              <p:cNvPr id="1052" name="Freeform 33">
                <a:extLst>
                  <a:ext uri="{FF2B5EF4-FFF2-40B4-BE49-F238E27FC236}">
                    <a16:creationId xmlns:a16="http://schemas.microsoft.com/office/drawing/2014/main" id="{0BC7CF36-7DE0-2DA7-A0E4-09ABA33479CD}"/>
                  </a:ext>
                </a:extLst>
              </p:cNvPr>
              <p:cNvSpPr>
                <a:spLocks noEditPoints="1"/>
              </p:cNvSpPr>
              <p:nvPr/>
            </p:nvSpPr>
            <p:spPr bwMode="auto">
              <a:xfrm>
                <a:off x="5116" y="3187"/>
                <a:ext cx="1838" cy="973"/>
              </a:xfrm>
              <a:custGeom>
                <a:avLst/>
                <a:gdLst>
                  <a:gd name="T0" fmla="*/ 1838 w 1838"/>
                  <a:gd name="T1" fmla="*/ 0 h 973"/>
                  <a:gd name="T2" fmla="*/ 1838 w 1838"/>
                  <a:gd name="T3" fmla="*/ 973 h 973"/>
                  <a:gd name="T4" fmla="*/ 0 w 1838"/>
                  <a:gd name="T5" fmla="*/ 973 h 973"/>
                  <a:gd name="T6" fmla="*/ 0 w 1838"/>
                  <a:gd name="T7" fmla="*/ 0 h 973"/>
                  <a:gd name="T8" fmla="*/ 1838 w 1838"/>
                  <a:gd name="T9" fmla="*/ 0 h 973"/>
                  <a:gd name="T10" fmla="*/ 22 w 1838"/>
                  <a:gd name="T11" fmla="*/ 22 h 973"/>
                  <a:gd name="T12" fmla="*/ 22 w 1838"/>
                  <a:gd name="T13" fmla="*/ 951 h 973"/>
                  <a:gd name="T14" fmla="*/ 1816 w 1838"/>
                  <a:gd name="T15" fmla="*/ 951 h 973"/>
                  <a:gd name="T16" fmla="*/ 1816 w 1838"/>
                  <a:gd name="T17" fmla="*/ 22 h 973"/>
                  <a:gd name="T18" fmla="*/ 22 w 1838"/>
                  <a:gd name="T19" fmla="*/ 22 h 973"/>
                  <a:gd name="T20" fmla="*/ 1809 w 1838"/>
                  <a:gd name="T21" fmla="*/ 29 h 973"/>
                  <a:gd name="T22" fmla="*/ 1809 w 1838"/>
                  <a:gd name="T23" fmla="*/ 944 h 973"/>
                  <a:gd name="T24" fmla="*/ 29 w 1838"/>
                  <a:gd name="T25" fmla="*/ 944 h 973"/>
                  <a:gd name="T26" fmla="*/ 29 w 1838"/>
                  <a:gd name="T27" fmla="*/ 29 h 973"/>
                  <a:gd name="T28" fmla="*/ 1809 w 1838"/>
                  <a:gd name="T29" fmla="*/ 29 h 973"/>
                  <a:gd name="T30" fmla="*/ 36 w 1838"/>
                  <a:gd name="T31" fmla="*/ 36 h 973"/>
                  <a:gd name="T32" fmla="*/ 36 w 1838"/>
                  <a:gd name="T33" fmla="*/ 937 h 973"/>
                  <a:gd name="T34" fmla="*/ 1802 w 1838"/>
                  <a:gd name="T35" fmla="*/ 937 h 973"/>
                  <a:gd name="T36" fmla="*/ 1802 w 1838"/>
                  <a:gd name="T37" fmla="*/ 36 h 973"/>
                  <a:gd name="T38" fmla="*/ 36 w 1838"/>
                  <a:gd name="T39" fmla="*/ 36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38" h="973">
                    <a:moveTo>
                      <a:pt x="1838" y="0"/>
                    </a:moveTo>
                    <a:lnTo>
                      <a:pt x="1838" y="973"/>
                    </a:lnTo>
                    <a:lnTo>
                      <a:pt x="0" y="973"/>
                    </a:lnTo>
                    <a:lnTo>
                      <a:pt x="0" y="0"/>
                    </a:lnTo>
                    <a:lnTo>
                      <a:pt x="1838" y="0"/>
                    </a:lnTo>
                    <a:close/>
                    <a:moveTo>
                      <a:pt x="22" y="22"/>
                    </a:moveTo>
                    <a:lnTo>
                      <a:pt x="22" y="951"/>
                    </a:lnTo>
                    <a:lnTo>
                      <a:pt x="1816" y="951"/>
                    </a:lnTo>
                    <a:lnTo>
                      <a:pt x="1816" y="22"/>
                    </a:lnTo>
                    <a:lnTo>
                      <a:pt x="22" y="22"/>
                    </a:lnTo>
                    <a:close/>
                    <a:moveTo>
                      <a:pt x="1809" y="29"/>
                    </a:moveTo>
                    <a:lnTo>
                      <a:pt x="1809" y="944"/>
                    </a:lnTo>
                    <a:lnTo>
                      <a:pt x="29" y="944"/>
                    </a:lnTo>
                    <a:lnTo>
                      <a:pt x="29" y="29"/>
                    </a:lnTo>
                    <a:lnTo>
                      <a:pt x="1809" y="29"/>
                    </a:lnTo>
                    <a:close/>
                    <a:moveTo>
                      <a:pt x="36" y="36"/>
                    </a:moveTo>
                    <a:lnTo>
                      <a:pt x="36" y="937"/>
                    </a:lnTo>
                    <a:lnTo>
                      <a:pt x="1802" y="937"/>
                    </a:lnTo>
                    <a:lnTo>
                      <a:pt x="1802" y="36"/>
                    </a:lnTo>
                    <a:lnTo>
                      <a:pt x="36" y="36"/>
                    </a:lnTo>
                    <a:close/>
                  </a:path>
                </a:pathLst>
              </a:custGeom>
              <a:solidFill>
                <a:srgbClr val="000000"/>
              </a:solidFill>
              <a:ln w="1588"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ar-SA"/>
              </a:p>
            </p:txBody>
          </p:sp>
        </p:grpSp>
        <p:sp>
          <p:nvSpPr>
            <p:cNvPr id="1042" name="Rectangle 35">
              <a:extLst>
                <a:ext uri="{FF2B5EF4-FFF2-40B4-BE49-F238E27FC236}">
                  <a16:creationId xmlns:a16="http://schemas.microsoft.com/office/drawing/2014/main" id="{4FFD33CF-9952-CE1B-BB44-29A4271C827E}"/>
                </a:ext>
              </a:extLst>
            </p:cNvPr>
            <p:cNvSpPr>
              <a:spLocks noChangeArrowheads="1"/>
            </p:cNvSpPr>
            <p:nvPr/>
          </p:nvSpPr>
          <p:spPr bwMode="auto">
            <a:xfrm>
              <a:off x="5239" y="3396"/>
              <a:ext cx="149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ar-SA" altLang="ar-SA" sz="2400" b="1" dirty="0">
                  <a:solidFill>
                    <a:srgbClr val="FF0000"/>
                  </a:solidFill>
                  <a:cs typeface="Arial" panose="020B0604020202020204" pitchFamily="34" charset="0"/>
                </a:rPr>
                <a:t>مدير المدرسة</a:t>
              </a:r>
            </a:p>
          </p:txBody>
        </p:sp>
        <p:sp>
          <p:nvSpPr>
            <p:cNvPr id="1043" name="Rectangle 36">
              <a:extLst>
                <a:ext uri="{FF2B5EF4-FFF2-40B4-BE49-F238E27FC236}">
                  <a16:creationId xmlns:a16="http://schemas.microsoft.com/office/drawing/2014/main" id="{8761A7B9-6C05-90E4-F18E-5D8A71856A94}"/>
                </a:ext>
              </a:extLst>
            </p:cNvPr>
            <p:cNvSpPr>
              <a:spLocks noChangeArrowheads="1"/>
            </p:cNvSpPr>
            <p:nvPr/>
          </p:nvSpPr>
          <p:spPr bwMode="auto">
            <a:xfrm>
              <a:off x="5453" y="3251"/>
              <a:ext cx="110"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044" name="Rectangle 38">
              <a:extLst>
                <a:ext uri="{FF2B5EF4-FFF2-40B4-BE49-F238E27FC236}">
                  <a16:creationId xmlns:a16="http://schemas.microsoft.com/office/drawing/2014/main" id="{12B27A41-A44E-9682-102D-E73A053A3F7B}"/>
                </a:ext>
              </a:extLst>
            </p:cNvPr>
            <p:cNvSpPr>
              <a:spLocks noChangeArrowheads="1"/>
            </p:cNvSpPr>
            <p:nvPr/>
          </p:nvSpPr>
          <p:spPr bwMode="auto">
            <a:xfrm>
              <a:off x="5108" y="3497"/>
              <a:ext cx="120"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20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sp>
          <p:nvSpPr>
            <p:cNvPr id="1045" name="Rectangle 40">
              <a:extLst>
                <a:ext uri="{FF2B5EF4-FFF2-40B4-BE49-F238E27FC236}">
                  <a16:creationId xmlns:a16="http://schemas.microsoft.com/office/drawing/2014/main" id="{A271A020-AD21-0F6D-2960-89EED846FCCA}"/>
                </a:ext>
              </a:extLst>
            </p:cNvPr>
            <p:cNvSpPr>
              <a:spLocks noChangeArrowheads="1"/>
            </p:cNvSpPr>
            <p:nvPr/>
          </p:nvSpPr>
          <p:spPr bwMode="auto">
            <a:xfrm>
              <a:off x="5573" y="3741"/>
              <a:ext cx="122"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SA" altLang="ar-SA" sz="2000" b="1" i="0" u="none" strike="noStrike" cap="none" normalizeH="0" baseline="0">
                  <a:ln>
                    <a:noFill/>
                  </a:ln>
                  <a:solidFill>
                    <a:srgbClr val="000000"/>
                  </a:solidFill>
                  <a:effectLst/>
                  <a:latin typeface="Calibri" panose="020F0502020204030204" pitchFamily="34" charset="0"/>
                </a:rPr>
                <a:t> </a:t>
              </a:r>
              <a:endParaRPr kumimoji="0" lang="ar-SA" altLang="ar-SA" sz="1800" b="0" i="0" u="none" strike="noStrike" cap="none" normalizeH="0" baseline="0">
                <a:ln>
                  <a:noFill/>
                </a:ln>
                <a:solidFill>
                  <a:schemeClr val="tx1"/>
                </a:solidFill>
                <a:effectLst/>
                <a:latin typeface="Arial" panose="020B0604020202020204" pitchFamily="34" charset="0"/>
              </a:endParaRPr>
            </a:p>
          </p:txBody>
        </p:sp>
      </p:grpSp>
      <p:pic>
        <p:nvPicPr>
          <p:cNvPr id="1080" name="صورة 1079">
            <a:extLst>
              <a:ext uri="{FF2B5EF4-FFF2-40B4-BE49-F238E27FC236}">
                <a16:creationId xmlns:a16="http://schemas.microsoft.com/office/drawing/2014/main" id="{F96A7624-3D45-126C-FD26-D283DB77C5CC}"/>
              </a:ext>
            </a:extLst>
          </p:cNvPr>
          <p:cNvPicPr>
            <a:picLocks noChangeAspect="1"/>
          </p:cNvPicPr>
          <p:nvPr/>
        </p:nvPicPr>
        <p:blipFill>
          <a:blip r:embed="rId4"/>
          <a:stretch>
            <a:fillRect/>
          </a:stretch>
        </p:blipFill>
        <p:spPr>
          <a:xfrm>
            <a:off x="9007477" y="253998"/>
            <a:ext cx="2598345" cy="1602463"/>
          </a:xfrm>
          <a:prstGeom prst="rect">
            <a:avLst/>
          </a:prstGeom>
        </p:spPr>
      </p:pic>
    </p:spTree>
    <p:extLst>
      <p:ext uri="{BB962C8B-B14F-4D97-AF65-F5344CB8AC3E}">
        <p14:creationId xmlns:p14="http://schemas.microsoft.com/office/powerpoint/2010/main" val="29176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440180" y="-131303"/>
            <a:ext cx="9850672" cy="984089"/>
          </a:xfrm>
        </p:spPr>
        <p:txBody>
          <a:bodyPr>
            <a:normAutofit/>
          </a:bodyPr>
          <a:lstStyle/>
          <a:p>
            <a:pPr algn="ctr" rtl="1">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لجنة النشاط الطلابي بالمدرسة</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5">
            <a:extLst>
              <a:ext uri="{FF2B5EF4-FFF2-40B4-BE49-F238E27FC236}">
                <a16:creationId xmlns:a16="http://schemas.microsoft.com/office/drawing/2014/main" id="{EC870F2A-BF19-D58F-ADFA-52DF68BC17B4}"/>
              </a:ext>
            </a:extLst>
          </p:cNvPr>
          <p:cNvGraphicFramePr>
            <a:graphicFrameLocks noGrp="1"/>
          </p:cNvGraphicFramePr>
          <p:nvPr>
            <p:extLst>
              <p:ext uri="{D42A27DB-BD31-4B8C-83A1-F6EECF244321}">
                <p14:modId xmlns:p14="http://schemas.microsoft.com/office/powerpoint/2010/main" val="3546061700"/>
              </p:ext>
            </p:extLst>
          </p:nvPr>
        </p:nvGraphicFramePr>
        <p:xfrm>
          <a:off x="183212" y="783608"/>
          <a:ext cx="11940208" cy="6023673"/>
        </p:xfrm>
        <a:graphic>
          <a:graphicData uri="http://schemas.openxmlformats.org/drawingml/2006/table">
            <a:tbl>
              <a:tblPr rtl="1" firstRow="1" bandRow="1">
                <a:tableStyleId>{5C22544A-7EE6-4342-B048-85BDC9FD1C3A}</a:tableStyleId>
              </a:tblPr>
              <a:tblGrid>
                <a:gridCol w="3688080">
                  <a:extLst>
                    <a:ext uri="{9D8B030D-6E8A-4147-A177-3AD203B41FA5}">
                      <a16:colId xmlns:a16="http://schemas.microsoft.com/office/drawing/2014/main" val="3749258009"/>
                    </a:ext>
                  </a:extLst>
                </a:gridCol>
                <a:gridCol w="3177540">
                  <a:extLst>
                    <a:ext uri="{9D8B030D-6E8A-4147-A177-3AD203B41FA5}">
                      <a16:colId xmlns:a16="http://schemas.microsoft.com/office/drawing/2014/main" val="2310031875"/>
                    </a:ext>
                  </a:extLst>
                </a:gridCol>
                <a:gridCol w="2720340">
                  <a:extLst>
                    <a:ext uri="{9D8B030D-6E8A-4147-A177-3AD203B41FA5}">
                      <a16:colId xmlns:a16="http://schemas.microsoft.com/office/drawing/2014/main" val="1381524504"/>
                    </a:ext>
                  </a:extLst>
                </a:gridCol>
                <a:gridCol w="2354248">
                  <a:extLst>
                    <a:ext uri="{9D8B030D-6E8A-4147-A177-3AD203B41FA5}">
                      <a16:colId xmlns:a16="http://schemas.microsoft.com/office/drawing/2014/main" val="2638504156"/>
                    </a:ext>
                  </a:extLst>
                </a:gridCol>
              </a:tblGrid>
              <a:tr h="441080">
                <a:tc>
                  <a:txBody>
                    <a:bodyPr/>
                    <a:lstStyle/>
                    <a:p>
                      <a:pPr algn="ct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الاسم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التخصص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المهمة</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التوقيع</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extLst>
                  <a:ext uri="{0D108BD9-81ED-4DB2-BD59-A6C34878D82A}">
                    <a16:rowId xmlns:a16="http://schemas.microsoft.com/office/drawing/2014/main" val="3229821439"/>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مدير المدرسة</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رئيس اللجنة</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718554483"/>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وكيل شؤون الطلاب</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نائب اللجنة</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4143639968"/>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رائد النشاط</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أمين اللجنة والمقرر</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633819044"/>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الموجه الطلابي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38479786"/>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1800" b="1" dirty="0">
                          <a:solidFill>
                            <a:schemeClr val="tx1"/>
                          </a:solidFill>
                          <a:effectLst/>
                        </a:rPr>
                        <a:t>مشرف النادي الاجتماعي</a:t>
                      </a:r>
                      <a:endParaRPr lang="en-US" sz="1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092302075"/>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الثقافي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4916413"/>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العلمي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866525270"/>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الرياضي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030491986"/>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الكشفي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622160355"/>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مشرف النادي الفني </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1303030808"/>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 مشرف البرامج العامة والتدريب</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713584745"/>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ولي أمر طالب</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599204602"/>
                  </a:ext>
                </a:extLst>
              </a:tr>
            </a:tbl>
          </a:graphicData>
        </a:graphic>
      </p:graphicFrame>
    </p:spTree>
    <p:extLst>
      <p:ext uri="{BB962C8B-B14F-4D97-AF65-F5344CB8AC3E}">
        <p14:creationId xmlns:p14="http://schemas.microsoft.com/office/powerpoint/2010/main" val="3460894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2208806" y="-62488"/>
            <a:ext cx="9850672" cy="984089"/>
          </a:xfrm>
        </p:spPr>
        <p:txBody>
          <a:bodyPr>
            <a:normAutofit/>
          </a:bodyPr>
          <a:lstStyle/>
          <a:p>
            <a:pPr algn="ctr" rtl="1">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محضر انعقاد مجلس النشاط الطلابي بالمدرسة</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9" name="جدول 9">
            <a:extLst>
              <a:ext uri="{FF2B5EF4-FFF2-40B4-BE49-F238E27FC236}">
                <a16:creationId xmlns:a16="http://schemas.microsoft.com/office/drawing/2014/main" id="{C45C79B1-A13B-7456-8620-A19A14C53D06}"/>
              </a:ext>
            </a:extLst>
          </p:cNvPr>
          <p:cNvGraphicFramePr>
            <a:graphicFrameLocks noGrp="1"/>
          </p:cNvGraphicFramePr>
          <p:nvPr>
            <p:extLst>
              <p:ext uri="{D42A27DB-BD31-4B8C-83A1-F6EECF244321}">
                <p14:modId xmlns:p14="http://schemas.microsoft.com/office/powerpoint/2010/main" val="829924369"/>
              </p:ext>
            </p:extLst>
          </p:nvPr>
        </p:nvGraphicFramePr>
        <p:xfrm>
          <a:off x="278296" y="1045030"/>
          <a:ext cx="11913704" cy="1920240"/>
        </p:xfrm>
        <a:graphic>
          <a:graphicData uri="http://schemas.openxmlformats.org/drawingml/2006/table">
            <a:tbl>
              <a:tblPr rtl="1" firstRow="1" bandRow="1">
                <a:tableStyleId>{5C22544A-7EE6-4342-B048-85BDC9FD1C3A}</a:tableStyleId>
              </a:tblPr>
              <a:tblGrid>
                <a:gridCol w="11913704">
                  <a:extLst>
                    <a:ext uri="{9D8B030D-6E8A-4147-A177-3AD203B41FA5}">
                      <a16:colId xmlns:a16="http://schemas.microsoft.com/office/drawing/2014/main" val="273113620"/>
                    </a:ext>
                  </a:extLst>
                </a:gridCol>
              </a:tblGrid>
              <a:tr h="446526">
                <a:tc>
                  <a:txBody>
                    <a:bodyPr/>
                    <a:lstStyle/>
                    <a:p>
                      <a:pPr algn="ctr" rtl="1"/>
                      <a:r>
                        <a:rPr lang="ar-SA" dirty="0"/>
                        <a:t>    </a:t>
                      </a:r>
                      <a:r>
                        <a:rPr lang="ar-SA" sz="2400" dirty="0">
                          <a:solidFill>
                            <a:srgbClr val="0070C0"/>
                          </a:solidFill>
                        </a:rPr>
                        <a:t>جدول الأعمال</a:t>
                      </a:r>
                      <a:endParaRPr lang="ar-SA"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1 ــ </a:t>
                      </a:r>
                      <a:r>
                        <a:rPr lang="ar-SA" sz="2400" dirty="0"/>
                        <a:t>عدد افتتاح الأندية الطلابية بالمدرسة للفصل الدراسي الثاني لهذا العام ١٤٤٤ هـ .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r>
                        <a:rPr lang="ar-SA" sz="2400" dirty="0"/>
                        <a:t>مناقشة وضع النشاط الطلابي بصفة عامة بالمدرسة .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r>
                        <a:rPr lang="ar-SA" sz="2400" dirty="0"/>
                        <a:t>الية التنفيذ النشاط الطلابي لكل اسبوع حسب الخطة المعدة بذلك</a:t>
                      </a:r>
                    </a:p>
                    <a:p>
                      <a:pPr rtl="1"/>
                      <a:endParaRPr lang="ar-SA" dirty="0"/>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graphicFrame>
        <p:nvGraphicFramePr>
          <p:cNvPr id="10" name="جدول 9">
            <a:extLst>
              <a:ext uri="{FF2B5EF4-FFF2-40B4-BE49-F238E27FC236}">
                <a16:creationId xmlns:a16="http://schemas.microsoft.com/office/drawing/2014/main" id="{6FC47CE8-293C-1920-7843-176691A82594}"/>
              </a:ext>
            </a:extLst>
          </p:cNvPr>
          <p:cNvGraphicFramePr>
            <a:graphicFrameLocks noGrp="1"/>
          </p:cNvGraphicFramePr>
          <p:nvPr>
            <p:extLst>
              <p:ext uri="{D42A27DB-BD31-4B8C-83A1-F6EECF244321}">
                <p14:modId xmlns:p14="http://schemas.microsoft.com/office/powerpoint/2010/main" val="2175412628"/>
              </p:ext>
            </p:extLst>
          </p:nvPr>
        </p:nvGraphicFramePr>
        <p:xfrm>
          <a:off x="278296" y="2917171"/>
          <a:ext cx="11913704" cy="3230880"/>
        </p:xfrm>
        <a:graphic>
          <a:graphicData uri="http://schemas.openxmlformats.org/drawingml/2006/table">
            <a:tbl>
              <a:tblPr rtl="1" firstRow="1" bandRow="1">
                <a:tableStyleId>{5C22544A-7EE6-4342-B048-85BDC9FD1C3A}</a:tableStyleId>
              </a:tblPr>
              <a:tblGrid>
                <a:gridCol w="11913704">
                  <a:extLst>
                    <a:ext uri="{9D8B030D-6E8A-4147-A177-3AD203B41FA5}">
                      <a16:colId xmlns:a16="http://schemas.microsoft.com/office/drawing/2014/main" val="273113620"/>
                    </a:ext>
                  </a:extLst>
                </a:gridCol>
              </a:tblGrid>
              <a:tr h="446526">
                <a:tc>
                  <a:txBody>
                    <a:bodyPr/>
                    <a:lstStyle/>
                    <a:p>
                      <a:pPr algn="ctr" rtl="1"/>
                      <a:r>
                        <a:rPr lang="ar-SA" sz="2400" dirty="0"/>
                        <a:t>    </a:t>
                      </a:r>
                      <a:r>
                        <a:rPr lang="ar-SA" sz="3200" dirty="0">
                          <a:solidFill>
                            <a:srgbClr val="0070C0"/>
                          </a:solidFill>
                        </a:rPr>
                        <a:t>التوصيات</a:t>
                      </a:r>
                      <a:endParaRPr lang="ar-SA" sz="2400"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t> </a:t>
                      </a:r>
                      <a:r>
                        <a:rPr lang="ar-SA" sz="2400" dirty="0">
                          <a:solidFill>
                            <a:srgbClr val="FF0000"/>
                          </a:solidFill>
                        </a:rPr>
                        <a:t>1 ــ </a:t>
                      </a:r>
                      <a:r>
                        <a:rPr lang="ar-SA" sz="2400" dirty="0"/>
                        <a:t>فتتاح عدد سبعة أندية طلابية للنشاط الطلابي لابي بالمدرسة لهذا الفصل الدراسي الثاني .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r>
                        <a:rPr lang="ar-SA" sz="2400" dirty="0"/>
                        <a:t>توزيع التكاليف على الزملاء لكل نادي واعداد خطط الاندية من قبل كل رئيس نادي ومجموعته من المعلمين.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r>
                        <a:rPr lang="ar-SA" sz="2400" dirty="0"/>
                        <a:t>تجهيز مقرات الأندية الطلابية. •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4 ــ </a:t>
                      </a:r>
                      <a:r>
                        <a:rPr lang="ar-SA" sz="2400" dirty="0"/>
                        <a:t>تأمين احتياجات كل نادي من أندية النشاط الطلابي. •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5 ــ </a:t>
                      </a:r>
                      <a:r>
                        <a:rPr lang="ar-SA" sz="2400" dirty="0"/>
                        <a:t>تكليف مشرف للإذاعة المدرسية خلال العام الدراسي الحالي . </a:t>
                      </a:r>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sp>
        <p:nvSpPr>
          <p:cNvPr id="12" name="مربع نص 11">
            <a:extLst>
              <a:ext uri="{FF2B5EF4-FFF2-40B4-BE49-F238E27FC236}">
                <a16:creationId xmlns:a16="http://schemas.microsoft.com/office/drawing/2014/main" id="{DCFAF6EC-0707-123F-B95B-9566F126C918}"/>
              </a:ext>
            </a:extLst>
          </p:cNvPr>
          <p:cNvSpPr txBox="1"/>
          <p:nvPr/>
        </p:nvSpPr>
        <p:spPr>
          <a:xfrm>
            <a:off x="477078" y="238539"/>
            <a:ext cx="2120348" cy="646331"/>
          </a:xfrm>
          <a:prstGeom prst="rect">
            <a:avLst/>
          </a:prstGeom>
          <a:noFill/>
        </p:spPr>
        <p:txBody>
          <a:bodyPr wrap="square" rtlCol="1">
            <a:spAutoFit/>
          </a:bodyPr>
          <a:lstStyle/>
          <a:p>
            <a:pPr algn="r"/>
            <a:r>
              <a:rPr lang="ar-SA" dirty="0"/>
              <a:t>اليوم : </a:t>
            </a:r>
          </a:p>
          <a:p>
            <a:pPr algn="r"/>
            <a:r>
              <a:rPr lang="ar-SA" dirty="0"/>
              <a:t>التاريخ :   /   / 1444</a:t>
            </a:r>
          </a:p>
        </p:txBody>
      </p:sp>
    </p:spTree>
    <p:extLst>
      <p:ext uri="{BB962C8B-B14F-4D97-AF65-F5344CB8AC3E}">
        <p14:creationId xmlns:p14="http://schemas.microsoft.com/office/powerpoint/2010/main" val="3880253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2208806" y="-62488"/>
            <a:ext cx="9850672" cy="984089"/>
          </a:xfrm>
        </p:spPr>
        <p:txBody>
          <a:bodyPr>
            <a:normAutofit/>
          </a:bodyPr>
          <a:lstStyle/>
          <a:p>
            <a:pPr algn="ctr" rtl="1">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محضر انعقاد مجلس النشاط الطلابي بالمدرسة</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9" name="جدول 9">
            <a:extLst>
              <a:ext uri="{FF2B5EF4-FFF2-40B4-BE49-F238E27FC236}">
                <a16:creationId xmlns:a16="http://schemas.microsoft.com/office/drawing/2014/main" id="{C45C79B1-A13B-7456-8620-A19A14C53D06}"/>
              </a:ext>
            </a:extLst>
          </p:cNvPr>
          <p:cNvGraphicFramePr>
            <a:graphicFrameLocks noGrp="1"/>
          </p:cNvGraphicFramePr>
          <p:nvPr>
            <p:extLst>
              <p:ext uri="{D42A27DB-BD31-4B8C-83A1-F6EECF244321}">
                <p14:modId xmlns:p14="http://schemas.microsoft.com/office/powerpoint/2010/main" val="816406571"/>
              </p:ext>
            </p:extLst>
          </p:nvPr>
        </p:nvGraphicFramePr>
        <p:xfrm>
          <a:off x="278296" y="1045030"/>
          <a:ext cx="11913704" cy="1920240"/>
        </p:xfrm>
        <a:graphic>
          <a:graphicData uri="http://schemas.openxmlformats.org/drawingml/2006/table">
            <a:tbl>
              <a:tblPr rtl="1" firstRow="1" bandRow="1">
                <a:tableStyleId>{5C22544A-7EE6-4342-B048-85BDC9FD1C3A}</a:tableStyleId>
              </a:tblPr>
              <a:tblGrid>
                <a:gridCol w="11913704">
                  <a:extLst>
                    <a:ext uri="{9D8B030D-6E8A-4147-A177-3AD203B41FA5}">
                      <a16:colId xmlns:a16="http://schemas.microsoft.com/office/drawing/2014/main" val="273113620"/>
                    </a:ext>
                  </a:extLst>
                </a:gridCol>
              </a:tblGrid>
              <a:tr h="446526">
                <a:tc>
                  <a:txBody>
                    <a:bodyPr/>
                    <a:lstStyle/>
                    <a:p>
                      <a:pPr algn="ctr" rtl="1"/>
                      <a:r>
                        <a:rPr lang="ar-SA" dirty="0"/>
                        <a:t>    </a:t>
                      </a:r>
                      <a:r>
                        <a:rPr lang="ar-SA" sz="2400" dirty="0">
                          <a:solidFill>
                            <a:srgbClr val="0070C0"/>
                          </a:solidFill>
                        </a:rPr>
                        <a:t>جدول الأعمال</a:t>
                      </a:r>
                      <a:endParaRPr lang="ar-SA"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1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endParaRPr lang="ar-SA" sz="2400" dirty="0"/>
                    </a:p>
                    <a:p>
                      <a:pPr rtl="1"/>
                      <a:endParaRPr lang="ar-SA" dirty="0"/>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graphicFrame>
        <p:nvGraphicFramePr>
          <p:cNvPr id="10" name="جدول 9">
            <a:extLst>
              <a:ext uri="{FF2B5EF4-FFF2-40B4-BE49-F238E27FC236}">
                <a16:creationId xmlns:a16="http://schemas.microsoft.com/office/drawing/2014/main" id="{6FC47CE8-293C-1920-7843-176691A82594}"/>
              </a:ext>
            </a:extLst>
          </p:cNvPr>
          <p:cNvGraphicFramePr>
            <a:graphicFrameLocks noGrp="1"/>
          </p:cNvGraphicFramePr>
          <p:nvPr>
            <p:extLst>
              <p:ext uri="{D42A27DB-BD31-4B8C-83A1-F6EECF244321}">
                <p14:modId xmlns:p14="http://schemas.microsoft.com/office/powerpoint/2010/main" val="1599822376"/>
              </p:ext>
            </p:extLst>
          </p:nvPr>
        </p:nvGraphicFramePr>
        <p:xfrm>
          <a:off x="145774" y="3429000"/>
          <a:ext cx="12046226" cy="2499360"/>
        </p:xfrm>
        <a:graphic>
          <a:graphicData uri="http://schemas.openxmlformats.org/drawingml/2006/table">
            <a:tbl>
              <a:tblPr rtl="1" firstRow="1" bandRow="1">
                <a:tableStyleId>{5C22544A-7EE6-4342-B048-85BDC9FD1C3A}</a:tableStyleId>
              </a:tblPr>
              <a:tblGrid>
                <a:gridCol w="12046226">
                  <a:extLst>
                    <a:ext uri="{9D8B030D-6E8A-4147-A177-3AD203B41FA5}">
                      <a16:colId xmlns:a16="http://schemas.microsoft.com/office/drawing/2014/main" val="273113620"/>
                    </a:ext>
                  </a:extLst>
                </a:gridCol>
              </a:tblGrid>
              <a:tr h="446526">
                <a:tc>
                  <a:txBody>
                    <a:bodyPr/>
                    <a:lstStyle/>
                    <a:p>
                      <a:pPr algn="ctr" rtl="1"/>
                      <a:r>
                        <a:rPr lang="ar-SA" sz="2400" dirty="0"/>
                        <a:t>    </a:t>
                      </a:r>
                      <a:r>
                        <a:rPr lang="ar-SA" sz="3200" dirty="0">
                          <a:solidFill>
                            <a:srgbClr val="0070C0"/>
                          </a:solidFill>
                        </a:rPr>
                        <a:t>التوصيات</a:t>
                      </a:r>
                      <a:endParaRPr lang="ar-SA" sz="2400"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t> </a:t>
                      </a:r>
                      <a:r>
                        <a:rPr lang="ar-SA" sz="2400" dirty="0">
                          <a:solidFill>
                            <a:srgbClr val="FF0000"/>
                          </a:solidFill>
                        </a:rPr>
                        <a:t>1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4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5 ــ</a:t>
                      </a:r>
                      <a:r>
                        <a:rPr lang="ar-SA" sz="2400" dirty="0"/>
                        <a:t>. </a:t>
                      </a:r>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sp>
        <p:nvSpPr>
          <p:cNvPr id="12" name="مربع نص 11">
            <a:extLst>
              <a:ext uri="{FF2B5EF4-FFF2-40B4-BE49-F238E27FC236}">
                <a16:creationId xmlns:a16="http://schemas.microsoft.com/office/drawing/2014/main" id="{DCFAF6EC-0707-123F-B95B-9566F126C918}"/>
              </a:ext>
            </a:extLst>
          </p:cNvPr>
          <p:cNvSpPr txBox="1"/>
          <p:nvPr/>
        </p:nvSpPr>
        <p:spPr>
          <a:xfrm>
            <a:off x="477078" y="238539"/>
            <a:ext cx="2120348" cy="646331"/>
          </a:xfrm>
          <a:prstGeom prst="rect">
            <a:avLst/>
          </a:prstGeom>
          <a:noFill/>
        </p:spPr>
        <p:txBody>
          <a:bodyPr wrap="square" rtlCol="1">
            <a:spAutoFit/>
          </a:bodyPr>
          <a:lstStyle/>
          <a:p>
            <a:pPr algn="r"/>
            <a:r>
              <a:rPr lang="ar-SA" dirty="0"/>
              <a:t>اليوم : </a:t>
            </a:r>
          </a:p>
          <a:p>
            <a:pPr algn="r"/>
            <a:r>
              <a:rPr lang="ar-SA" dirty="0"/>
              <a:t>التاريخ :   /   / 1444</a:t>
            </a:r>
          </a:p>
        </p:txBody>
      </p:sp>
    </p:spTree>
    <p:extLst>
      <p:ext uri="{BB962C8B-B14F-4D97-AF65-F5344CB8AC3E}">
        <p14:creationId xmlns:p14="http://schemas.microsoft.com/office/powerpoint/2010/main" val="3059803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669774" y="-62488"/>
            <a:ext cx="10522226" cy="984089"/>
          </a:xfrm>
        </p:spPr>
        <p:txBody>
          <a:bodyPr>
            <a:normAutofit/>
          </a:bodyPr>
          <a:lstStyle/>
          <a:p>
            <a:pPr algn="ctr" rtl="1">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محضر انعقاد مجلس النشاط (                       )</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9" name="جدول 9">
            <a:extLst>
              <a:ext uri="{FF2B5EF4-FFF2-40B4-BE49-F238E27FC236}">
                <a16:creationId xmlns:a16="http://schemas.microsoft.com/office/drawing/2014/main" id="{C45C79B1-A13B-7456-8620-A19A14C53D06}"/>
              </a:ext>
            </a:extLst>
          </p:cNvPr>
          <p:cNvGraphicFramePr>
            <a:graphicFrameLocks noGrp="1"/>
          </p:cNvGraphicFramePr>
          <p:nvPr/>
        </p:nvGraphicFramePr>
        <p:xfrm>
          <a:off x="278296" y="1045030"/>
          <a:ext cx="11913704" cy="1920240"/>
        </p:xfrm>
        <a:graphic>
          <a:graphicData uri="http://schemas.openxmlformats.org/drawingml/2006/table">
            <a:tbl>
              <a:tblPr rtl="1" firstRow="1" bandRow="1">
                <a:tableStyleId>{5C22544A-7EE6-4342-B048-85BDC9FD1C3A}</a:tableStyleId>
              </a:tblPr>
              <a:tblGrid>
                <a:gridCol w="11913704">
                  <a:extLst>
                    <a:ext uri="{9D8B030D-6E8A-4147-A177-3AD203B41FA5}">
                      <a16:colId xmlns:a16="http://schemas.microsoft.com/office/drawing/2014/main" val="273113620"/>
                    </a:ext>
                  </a:extLst>
                </a:gridCol>
              </a:tblGrid>
              <a:tr h="446526">
                <a:tc>
                  <a:txBody>
                    <a:bodyPr/>
                    <a:lstStyle/>
                    <a:p>
                      <a:pPr algn="ctr" rtl="1"/>
                      <a:r>
                        <a:rPr lang="ar-SA" dirty="0"/>
                        <a:t>    </a:t>
                      </a:r>
                      <a:r>
                        <a:rPr lang="ar-SA" sz="2400" dirty="0">
                          <a:solidFill>
                            <a:srgbClr val="0070C0"/>
                          </a:solidFill>
                        </a:rPr>
                        <a:t>جدول الأعمال</a:t>
                      </a:r>
                      <a:endParaRPr lang="ar-SA"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1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endParaRPr lang="ar-SA" sz="2400" dirty="0"/>
                    </a:p>
                    <a:p>
                      <a:pPr rtl="1"/>
                      <a:endParaRPr lang="ar-SA" dirty="0"/>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graphicFrame>
        <p:nvGraphicFramePr>
          <p:cNvPr id="10" name="جدول 9">
            <a:extLst>
              <a:ext uri="{FF2B5EF4-FFF2-40B4-BE49-F238E27FC236}">
                <a16:creationId xmlns:a16="http://schemas.microsoft.com/office/drawing/2014/main" id="{6FC47CE8-293C-1920-7843-176691A82594}"/>
              </a:ext>
            </a:extLst>
          </p:cNvPr>
          <p:cNvGraphicFramePr>
            <a:graphicFrameLocks noGrp="1"/>
          </p:cNvGraphicFramePr>
          <p:nvPr/>
        </p:nvGraphicFramePr>
        <p:xfrm>
          <a:off x="145774" y="3429000"/>
          <a:ext cx="12046226" cy="2499360"/>
        </p:xfrm>
        <a:graphic>
          <a:graphicData uri="http://schemas.openxmlformats.org/drawingml/2006/table">
            <a:tbl>
              <a:tblPr rtl="1" firstRow="1" bandRow="1">
                <a:tableStyleId>{5C22544A-7EE6-4342-B048-85BDC9FD1C3A}</a:tableStyleId>
              </a:tblPr>
              <a:tblGrid>
                <a:gridCol w="12046226">
                  <a:extLst>
                    <a:ext uri="{9D8B030D-6E8A-4147-A177-3AD203B41FA5}">
                      <a16:colId xmlns:a16="http://schemas.microsoft.com/office/drawing/2014/main" val="273113620"/>
                    </a:ext>
                  </a:extLst>
                </a:gridCol>
              </a:tblGrid>
              <a:tr h="446526">
                <a:tc>
                  <a:txBody>
                    <a:bodyPr/>
                    <a:lstStyle/>
                    <a:p>
                      <a:pPr algn="ctr" rtl="1"/>
                      <a:r>
                        <a:rPr lang="ar-SA" sz="2400" dirty="0"/>
                        <a:t>    </a:t>
                      </a:r>
                      <a:r>
                        <a:rPr lang="ar-SA" sz="3200" dirty="0">
                          <a:solidFill>
                            <a:srgbClr val="0070C0"/>
                          </a:solidFill>
                        </a:rPr>
                        <a:t>التوصيات</a:t>
                      </a:r>
                      <a:endParaRPr lang="ar-SA" sz="2400" dirty="0">
                        <a:solidFill>
                          <a:srgbClr val="0070C0"/>
                        </a:solidFill>
                      </a:endParaRPr>
                    </a:p>
                  </a:txBody>
                  <a:tcPr>
                    <a:solidFill>
                      <a:schemeClr val="bg1">
                        <a:lumMod val="75000"/>
                      </a:schemeClr>
                    </a:solidFill>
                  </a:tcPr>
                </a:tc>
                <a:extLst>
                  <a:ext uri="{0D108BD9-81ED-4DB2-BD59-A6C34878D82A}">
                    <a16:rowId xmlns:a16="http://schemas.microsoft.com/office/drawing/2014/main" val="3023655796"/>
                  </a:ext>
                </a:extLst>
              </a:tr>
              <a:tr h="756159">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t> </a:t>
                      </a:r>
                      <a:r>
                        <a:rPr lang="ar-SA" sz="2400" dirty="0">
                          <a:solidFill>
                            <a:srgbClr val="FF0000"/>
                          </a:solidFill>
                        </a:rPr>
                        <a:t>1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2 ــ </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3 ــ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4 ــ</a:t>
                      </a:r>
                      <a:endParaRPr lang="ar-SA" sz="2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dirty="0">
                          <a:solidFill>
                            <a:srgbClr val="FF0000"/>
                          </a:solidFill>
                        </a:rPr>
                        <a:t>5 ــ</a:t>
                      </a:r>
                      <a:r>
                        <a:rPr lang="ar-SA" sz="2400" dirty="0"/>
                        <a:t>. </a:t>
                      </a:r>
                    </a:p>
                  </a:txBody>
                  <a:tcPr>
                    <a:solidFill>
                      <a:schemeClr val="bg1">
                        <a:lumMod val="85000"/>
                      </a:schemeClr>
                    </a:solidFill>
                  </a:tcPr>
                </a:tc>
                <a:extLst>
                  <a:ext uri="{0D108BD9-81ED-4DB2-BD59-A6C34878D82A}">
                    <a16:rowId xmlns:a16="http://schemas.microsoft.com/office/drawing/2014/main" val="3139635485"/>
                  </a:ext>
                </a:extLst>
              </a:tr>
            </a:tbl>
          </a:graphicData>
        </a:graphic>
      </p:graphicFrame>
      <p:sp>
        <p:nvSpPr>
          <p:cNvPr id="12" name="مربع نص 11">
            <a:extLst>
              <a:ext uri="{FF2B5EF4-FFF2-40B4-BE49-F238E27FC236}">
                <a16:creationId xmlns:a16="http://schemas.microsoft.com/office/drawing/2014/main" id="{DCFAF6EC-0707-123F-B95B-9566F126C918}"/>
              </a:ext>
            </a:extLst>
          </p:cNvPr>
          <p:cNvSpPr txBox="1"/>
          <p:nvPr/>
        </p:nvSpPr>
        <p:spPr>
          <a:xfrm>
            <a:off x="477078" y="238539"/>
            <a:ext cx="2120348" cy="646331"/>
          </a:xfrm>
          <a:prstGeom prst="rect">
            <a:avLst/>
          </a:prstGeom>
          <a:noFill/>
        </p:spPr>
        <p:txBody>
          <a:bodyPr wrap="square" rtlCol="1">
            <a:spAutoFit/>
          </a:bodyPr>
          <a:lstStyle/>
          <a:p>
            <a:pPr algn="r"/>
            <a:r>
              <a:rPr lang="ar-SA" dirty="0"/>
              <a:t>اليوم : </a:t>
            </a:r>
          </a:p>
          <a:p>
            <a:pPr algn="r"/>
            <a:r>
              <a:rPr lang="ar-SA" dirty="0"/>
              <a:t>التاريخ :   /   / 1444</a:t>
            </a:r>
          </a:p>
        </p:txBody>
      </p:sp>
    </p:spTree>
    <p:extLst>
      <p:ext uri="{BB962C8B-B14F-4D97-AF65-F5344CB8AC3E}">
        <p14:creationId xmlns:p14="http://schemas.microsoft.com/office/powerpoint/2010/main" val="1601269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5">
            <a:extLst>
              <a:ext uri="{FF2B5EF4-FFF2-40B4-BE49-F238E27FC236}">
                <a16:creationId xmlns:a16="http://schemas.microsoft.com/office/drawing/2014/main" id="{EC870F2A-BF19-D58F-ADFA-52DF68BC17B4}"/>
              </a:ext>
            </a:extLst>
          </p:cNvPr>
          <p:cNvGraphicFramePr>
            <a:graphicFrameLocks noGrp="1"/>
          </p:cNvGraphicFramePr>
          <p:nvPr>
            <p:extLst>
              <p:ext uri="{D42A27DB-BD31-4B8C-83A1-F6EECF244321}">
                <p14:modId xmlns:p14="http://schemas.microsoft.com/office/powerpoint/2010/main" val="1955531940"/>
              </p:ext>
            </p:extLst>
          </p:nvPr>
        </p:nvGraphicFramePr>
        <p:xfrm>
          <a:off x="183212" y="783608"/>
          <a:ext cx="11940208" cy="6023673"/>
        </p:xfrm>
        <a:graphic>
          <a:graphicData uri="http://schemas.openxmlformats.org/drawingml/2006/table">
            <a:tbl>
              <a:tblPr rtl="1" firstRow="1" bandRow="1">
                <a:tableStyleId>{5C22544A-7EE6-4342-B048-85BDC9FD1C3A}</a:tableStyleId>
              </a:tblPr>
              <a:tblGrid>
                <a:gridCol w="3688080">
                  <a:extLst>
                    <a:ext uri="{9D8B030D-6E8A-4147-A177-3AD203B41FA5}">
                      <a16:colId xmlns:a16="http://schemas.microsoft.com/office/drawing/2014/main" val="3749258009"/>
                    </a:ext>
                  </a:extLst>
                </a:gridCol>
                <a:gridCol w="3177540">
                  <a:extLst>
                    <a:ext uri="{9D8B030D-6E8A-4147-A177-3AD203B41FA5}">
                      <a16:colId xmlns:a16="http://schemas.microsoft.com/office/drawing/2014/main" val="2310031875"/>
                    </a:ext>
                  </a:extLst>
                </a:gridCol>
                <a:gridCol w="2720340">
                  <a:extLst>
                    <a:ext uri="{9D8B030D-6E8A-4147-A177-3AD203B41FA5}">
                      <a16:colId xmlns:a16="http://schemas.microsoft.com/office/drawing/2014/main" val="1381524504"/>
                    </a:ext>
                  </a:extLst>
                </a:gridCol>
                <a:gridCol w="2354248">
                  <a:extLst>
                    <a:ext uri="{9D8B030D-6E8A-4147-A177-3AD203B41FA5}">
                      <a16:colId xmlns:a16="http://schemas.microsoft.com/office/drawing/2014/main" val="2638504156"/>
                    </a:ext>
                  </a:extLst>
                </a:gridCol>
              </a:tblGrid>
              <a:tr h="441080">
                <a:tc>
                  <a:txBody>
                    <a:bodyPr/>
                    <a:lstStyle/>
                    <a:p>
                      <a:pPr algn="ct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الاسم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التخصص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المهمة</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التوقيع</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extLst>
                  <a:ext uri="{0D108BD9-81ED-4DB2-BD59-A6C34878D82A}">
                    <a16:rowId xmlns:a16="http://schemas.microsoft.com/office/drawing/2014/main" val="3229821439"/>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مدير المدرسة</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رئيس اللجنة</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718554483"/>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وكيل شؤون الطلاب</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نائب اللجنة</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4143639968"/>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رائد النشاط</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أمين اللجنة والمقرر</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633819044"/>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الموجه الطلابي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38479786"/>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1800" b="1" dirty="0">
                          <a:solidFill>
                            <a:schemeClr val="tx1"/>
                          </a:solidFill>
                          <a:effectLst/>
                        </a:rPr>
                        <a:t>مشرف النادي الاجتماعي</a:t>
                      </a:r>
                      <a:endParaRPr lang="en-US" sz="1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092302075"/>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الثقافي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4916413"/>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العلمي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866525270"/>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الرياضي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030491986"/>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الكشفي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622160355"/>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مشرف النادي الفني </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1303030808"/>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 مشرف البرامج العامة والتدريب</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713584745"/>
                  </a:ext>
                </a:extLst>
              </a:tr>
              <a:tr h="471291">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1"/>
                      <a:r>
                        <a:rPr lang="ar-SA" sz="1800" b="1" dirty="0">
                          <a:solidFill>
                            <a:schemeClr val="tx1"/>
                          </a:solidFill>
                        </a:rPr>
                        <a:t>ولي أمر طالب</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599204602"/>
                  </a:ext>
                </a:extLst>
              </a:tr>
            </a:tbl>
          </a:graphicData>
        </a:graphic>
      </p:graphicFrame>
      <p:sp>
        <p:nvSpPr>
          <p:cNvPr id="3" name="عنوان 1">
            <a:extLst>
              <a:ext uri="{FF2B5EF4-FFF2-40B4-BE49-F238E27FC236}">
                <a16:creationId xmlns:a16="http://schemas.microsoft.com/office/drawing/2014/main" id="{304E6757-BD32-8AF7-BD54-57A0601A10C6}"/>
              </a:ext>
            </a:extLst>
          </p:cNvPr>
          <p:cNvSpPr txBox="1">
            <a:spLocks/>
          </p:cNvSpPr>
          <p:nvPr/>
        </p:nvSpPr>
        <p:spPr>
          <a:xfrm>
            <a:off x="1440180" y="-247959"/>
            <a:ext cx="9850672" cy="984089"/>
          </a:xfrm>
          <a:prstGeom prst="rect">
            <a:avLst/>
          </a:prstGeom>
        </p:spPr>
        <p:txBody>
          <a:bodyPr vert="horz" lIns="91440" tIns="45720" rIns="91440" bIns="45720" rtlCol="0" anchor="b">
            <a:normAutofit/>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توقيع مجلس النشاط الطلابي لمحضر الاجتماع</a:t>
            </a:r>
            <a:endParaRPr lang="en-US" sz="4000" b="1" dirty="0">
              <a:solidFill>
                <a:srgbClr val="FF0000"/>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036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296560" y="359027"/>
            <a:ext cx="9850672" cy="984089"/>
          </a:xfrm>
        </p:spPr>
        <p:txBody>
          <a:bodyPr>
            <a:normAutofit/>
          </a:bodyPr>
          <a:lstStyle/>
          <a:p>
            <a:pPr algn="ctr" rtl="1">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بيان بأسماء مشرفي الأنشطة ب</a:t>
            </a:r>
            <a:r>
              <a:rPr lang="ar-SA"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المدرسية</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5">
            <a:extLst>
              <a:ext uri="{FF2B5EF4-FFF2-40B4-BE49-F238E27FC236}">
                <a16:creationId xmlns:a16="http://schemas.microsoft.com/office/drawing/2014/main" id="{EC870F2A-BF19-D58F-ADFA-52DF68BC17B4}"/>
              </a:ext>
            </a:extLst>
          </p:cNvPr>
          <p:cNvGraphicFramePr>
            <a:graphicFrameLocks noGrp="1"/>
          </p:cNvGraphicFramePr>
          <p:nvPr>
            <p:extLst>
              <p:ext uri="{D42A27DB-BD31-4B8C-83A1-F6EECF244321}">
                <p14:modId xmlns:p14="http://schemas.microsoft.com/office/powerpoint/2010/main" val="2581591461"/>
              </p:ext>
            </p:extLst>
          </p:nvPr>
        </p:nvGraphicFramePr>
        <p:xfrm>
          <a:off x="298174" y="1862653"/>
          <a:ext cx="11847443" cy="3544760"/>
        </p:xfrm>
        <a:graphic>
          <a:graphicData uri="http://schemas.openxmlformats.org/drawingml/2006/table">
            <a:tbl>
              <a:tblPr rtl="1" firstRow="1" bandRow="1">
                <a:tableStyleId>{5C22544A-7EE6-4342-B048-85BDC9FD1C3A}</a:tableStyleId>
              </a:tblPr>
              <a:tblGrid>
                <a:gridCol w="3521688">
                  <a:extLst>
                    <a:ext uri="{9D8B030D-6E8A-4147-A177-3AD203B41FA5}">
                      <a16:colId xmlns:a16="http://schemas.microsoft.com/office/drawing/2014/main" val="3749258009"/>
                    </a:ext>
                  </a:extLst>
                </a:gridCol>
                <a:gridCol w="4168302">
                  <a:extLst>
                    <a:ext uri="{9D8B030D-6E8A-4147-A177-3AD203B41FA5}">
                      <a16:colId xmlns:a16="http://schemas.microsoft.com/office/drawing/2014/main" val="2310031875"/>
                    </a:ext>
                  </a:extLst>
                </a:gridCol>
                <a:gridCol w="1821495">
                  <a:extLst>
                    <a:ext uri="{9D8B030D-6E8A-4147-A177-3AD203B41FA5}">
                      <a16:colId xmlns:a16="http://schemas.microsoft.com/office/drawing/2014/main" val="1381524504"/>
                    </a:ext>
                  </a:extLst>
                </a:gridCol>
                <a:gridCol w="2335958">
                  <a:extLst>
                    <a:ext uri="{9D8B030D-6E8A-4147-A177-3AD203B41FA5}">
                      <a16:colId xmlns:a16="http://schemas.microsoft.com/office/drawing/2014/main" val="2638504156"/>
                    </a:ext>
                  </a:extLst>
                </a:gridCol>
              </a:tblGrid>
              <a:tr h="441080">
                <a:tc>
                  <a:txBody>
                    <a:bodyPr/>
                    <a:lstStyle/>
                    <a:p>
                      <a:pPr algn="ct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الاسم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المهمة</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التخصص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rtl="1"/>
                      <a:r>
                        <a:rPr lang="ar-SA" sz="2400" dirty="0"/>
                        <a:t> </a:t>
                      </a:r>
                      <a:r>
                        <a:rPr lang="ar-SA" sz="2400" dirty="0">
                          <a:solidFill>
                            <a:srgbClr val="FF0000"/>
                          </a:solidFill>
                        </a:rPr>
                        <a:t>التوقيع </a:t>
                      </a:r>
                    </a:p>
                  </a:txBody>
                  <a:tcPr>
                    <a:solidFill>
                      <a:schemeClr val="bg2">
                        <a:lumMod val="90000"/>
                      </a:schemeClr>
                    </a:solidFill>
                  </a:tcPr>
                </a:tc>
                <a:extLst>
                  <a:ext uri="{0D108BD9-81ED-4DB2-BD59-A6C34878D82A}">
                    <a16:rowId xmlns:a16="http://schemas.microsoft.com/office/drawing/2014/main" val="3229821439"/>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الاجتماعي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2718554483"/>
                  </a:ext>
                </a:extLst>
              </a:tr>
              <a:tr h="441080">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الثقافي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kumimoji="0" lang="ar-SA"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4143639968"/>
                  </a:ext>
                </a:extLst>
              </a:tr>
              <a:tr h="441080">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lang="ar-SA" sz="2000" b="1" dirty="0">
                        <a:solidFill>
                          <a:schemeClr val="tx1"/>
                        </a:solidFill>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الكشفي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kumimoji="0" lang="ar-SA"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3633819044"/>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العلمي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kumimoji="0" lang="ar-SA"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138479786"/>
                  </a:ext>
                </a:extLst>
              </a:tr>
              <a:tr h="441080">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الرياضي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2092302075"/>
                  </a:ext>
                </a:extLst>
              </a:tr>
              <a:tr h="441080">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النادي الفني والمهني</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34916413"/>
                  </a:ext>
                </a:extLst>
              </a:tr>
              <a:tr h="441080">
                <a:tc>
                  <a:txBody>
                    <a:bodyPr/>
                    <a:lstStyle/>
                    <a:p>
                      <a:pPr algn="r" rtl="1"/>
                      <a:endParaRPr lang="ar-SA" sz="2000" b="1" dirty="0">
                        <a:solidFill>
                          <a:schemeClr val="tx1"/>
                        </a:solidFill>
                      </a:endParaRPr>
                    </a:p>
                  </a:txBody>
                  <a:tcP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نادي البرامج العامة والتدريب</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Arial" panose="020B0604020202020204" pitchFamily="34" charset="0"/>
                        </a:rPr>
                        <a:t>رئيس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1866525270"/>
                  </a:ext>
                </a:extLst>
              </a:tr>
            </a:tbl>
          </a:graphicData>
        </a:graphic>
      </p:graphicFrame>
    </p:spTree>
    <p:extLst>
      <p:ext uri="{BB962C8B-B14F-4D97-AF65-F5344CB8AC3E}">
        <p14:creationId xmlns:p14="http://schemas.microsoft.com/office/powerpoint/2010/main" val="3637862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5">
            <a:extLst>
              <a:ext uri="{FF2B5EF4-FFF2-40B4-BE49-F238E27FC236}">
                <a16:creationId xmlns:a16="http://schemas.microsoft.com/office/drawing/2014/main" id="{EC870F2A-BF19-D58F-ADFA-52DF68BC17B4}"/>
              </a:ext>
            </a:extLst>
          </p:cNvPr>
          <p:cNvGraphicFramePr>
            <a:graphicFrameLocks noGrp="1"/>
          </p:cNvGraphicFramePr>
          <p:nvPr>
            <p:extLst>
              <p:ext uri="{D42A27DB-BD31-4B8C-83A1-F6EECF244321}">
                <p14:modId xmlns:p14="http://schemas.microsoft.com/office/powerpoint/2010/main" val="430702784"/>
              </p:ext>
            </p:extLst>
          </p:nvPr>
        </p:nvGraphicFramePr>
        <p:xfrm>
          <a:off x="251792" y="1432964"/>
          <a:ext cx="11940208" cy="4487880"/>
        </p:xfrm>
        <a:graphic>
          <a:graphicData uri="http://schemas.openxmlformats.org/drawingml/2006/table">
            <a:tbl>
              <a:tblPr rtl="1" firstRow="1" bandRow="1">
                <a:tableStyleId>{5C22544A-7EE6-4342-B048-85BDC9FD1C3A}</a:tableStyleId>
              </a:tblPr>
              <a:tblGrid>
                <a:gridCol w="832568">
                  <a:extLst>
                    <a:ext uri="{9D8B030D-6E8A-4147-A177-3AD203B41FA5}">
                      <a16:colId xmlns:a16="http://schemas.microsoft.com/office/drawing/2014/main" val="3749258009"/>
                    </a:ext>
                  </a:extLst>
                </a:gridCol>
                <a:gridCol w="5194852">
                  <a:extLst>
                    <a:ext uri="{9D8B030D-6E8A-4147-A177-3AD203B41FA5}">
                      <a16:colId xmlns:a16="http://schemas.microsoft.com/office/drawing/2014/main" val="2310031875"/>
                    </a:ext>
                  </a:extLst>
                </a:gridCol>
                <a:gridCol w="2411896">
                  <a:extLst>
                    <a:ext uri="{9D8B030D-6E8A-4147-A177-3AD203B41FA5}">
                      <a16:colId xmlns:a16="http://schemas.microsoft.com/office/drawing/2014/main" val="1381524504"/>
                    </a:ext>
                  </a:extLst>
                </a:gridCol>
                <a:gridCol w="3500892">
                  <a:extLst>
                    <a:ext uri="{9D8B030D-6E8A-4147-A177-3AD203B41FA5}">
                      <a16:colId xmlns:a16="http://schemas.microsoft.com/office/drawing/2014/main" val="2638504156"/>
                    </a:ext>
                  </a:extLst>
                </a:gridCol>
              </a:tblGrid>
              <a:tr h="441080">
                <a:tc>
                  <a:txBody>
                    <a:bodyPr/>
                    <a:lstStyle/>
                    <a:p>
                      <a:pPr algn="ct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الرقم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الاسم</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رائد صف</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التوقيع</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extLst>
                  <a:ext uri="{0D108BD9-81ED-4DB2-BD59-A6C34878D82A}">
                    <a16:rowId xmlns:a16="http://schemas.microsoft.com/office/drawing/2014/main" val="3229821439"/>
                  </a:ext>
                </a:extLst>
              </a:tr>
              <a:tr h="441080">
                <a:tc>
                  <a:txBody>
                    <a:bodyPr/>
                    <a:lstStyle/>
                    <a:p>
                      <a:pPr algn="ctr" rtl="0"/>
                      <a:r>
                        <a:rPr lang="ar-SA"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1</a:t>
                      </a:r>
                      <a:endParaRPr lang="en-US"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718554483"/>
                  </a:ext>
                </a:extLst>
              </a:tr>
              <a:tr h="441080">
                <a:tc>
                  <a:txBody>
                    <a:bodyPr/>
                    <a:lstStyle/>
                    <a:p>
                      <a:pPr algn="ctr" rtl="0"/>
                      <a:r>
                        <a:rPr lang="ar-SA"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2</a:t>
                      </a:r>
                      <a:endParaRPr lang="en-US"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4143639968"/>
                  </a:ext>
                </a:extLst>
              </a:tr>
              <a:tr h="441080">
                <a:tc>
                  <a:txBody>
                    <a:bodyPr/>
                    <a:lstStyle/>
                    <a:p>
                      <a:pPr algn="ctr" rtl="0"/>
                      <a:r>
                        <a:rPr lang="ar-SA"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0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633819044"/>
                  </a:ext>
                </a:extLst>
              </a:tr>
              <a:tr h="441080">
                <a:tc>
                  <a:txBody>
                    <a:bodyPr/>
                    <a:lstStyle/>
                    <a:p>
                      <a:pPr algn="ctr" rtl="0"/>
                      <a:r>
                        <a:rPr lang="ar-SA"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4</a:t>
                      </a:r>
                      <a:endPar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38479786"/>
                  </a:ext>
                </a:extLst>
              </a:tr>
              <a:tr h="441080">
                <a:tc>
                  <a:txBody>
                    <a:bodyPr/>
                    <a:lstStyle/>
                    <a:p>
                      <a:pPr algn="ctr" rtl="0"/>
                      <a:r>
                        <a:rPr lang="ar-SA"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5</a:t>
                      </a:r>
                      <a:endPar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092302075"/>
                  </a:ext>
                </a:extLst>
              </a:tr>
              <a:tr h="441080">
                <a:tc>
                  <a:txBody>
                    <a:bodyPr/>
                    <a:lstStyle/>
                    <a:p>
                      <a:pPr algn="ctr" rtl="0"/>
                      <a:r>
                        <a:rPr lang="ar-SA"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6</a:t>
                      </a:r>
                      <a:endPar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4916413"/>
                  </a:ext>
                </a:extLst>
              </a:tr>
              <a:tr h="441080">
                <a:tc>
                  <a:txBody>
                    <a:bodyPr/>
                    <a:lstStyle/>
                    <a:p>
                      <a:pPr algn="ctr" rtl="0"/>
                      <a:r>
                        <a:rPr lang="ar-SA"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7</a:t>
                      </a:r>
                      <a:endPar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1866525270"/>
                  </a:ext>
                </a:extLst>
              </a:tr>
              <a:tr h="441080">
                <a:tc>
                  <a:txBody>
                    <a:bodyPr/>
                    <a:lstStyle/>
                    <a:p>
                      <a:pPr algn="ctr" rtl="0"/>
                      <a:r>
                        <a:rPr lang="ar-SA"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8</a:t>
                      </a:r>
                      <a:endParaRPr lang="en-US" sz="2000" b="1"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030491986"/>
                  </a:ext>
                </a:extLst>
              </a:tr>
              <a:tr h="471291">
                <a:tc>
                  <a:txBody>
                    <a:bodyPr/>
                    <a:lstStyle/>
                    <a:p>
                      <a:pPr algn="ctr" rtl="1"/>
                      <a:r>
                        <a:rPr lang="ar-SA" sz="1800" b="1" dirty="0">
                          <a:solidFill>
                            <a:srgbClr val="FF0000"/>
                          </a:solidFill>
                        </a:rPr>
                        <a:t>9</a:t>
                      </a:r>
                    </a:p>
                  </a:txBody>
                  <a:tcPr>
                    <a:solidFill>
                      <a:schemeClr val="bg1">
                        <a:lumMod val="85000"/>
                      </a:schemeClr>
                    </a:solidFill>
                  </a:tcPr>
                </a:tc>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endParaRPr lang="en-US" sz="28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algn="r" rtl="1"/>
                      <a:endParaRPr lang="ar-SA" sz="2000" b="1" dirty="0">
                        <a:solidFill>
                          <a:schemeClr val="tx1"/>
                        </a:solidFill>
                      </a:endParaRPr>
                    </a:p>
                  </a:txBody>
                  <a:tcPr>
                    <a:solidFill>
                      <a:schemeClr val="bg1">
                        <a:lumMod val="85000"/>
                      </a:schemeClr>
                    </a:solidFill>
                  </a:tcPr>
                </a:tc>
                <a:extLst>
                  <a:ext uri="{0D108BD9-81ED-4DB2-BD59-A6C34878D82A}">
                    <a16:rowId xmlns:a16="http://schemas.microsoft.com/office/drawing/2014/main" val="622160355"/>
                  </a:ext>
                </a:extLst>
              </a:tr>
            </a:tbl>
          </a:graphicData>
        </a:graphic>
      </p:graphicFrame>
      <p:sp>
        <p:nvSpPr>
          <p:cNvPr id="3" name="عنوان 1">
            <a:extLst>
              <a:ext uri="{FF2B5EF4-FFF2-40B4-BE49-F238E27FC236}">
                <a16:creationId xmlns:a16="http://schemas.microsoft.com/office/drawing/2014/main" id="{304E6757-BD32-8AF7-BD54-57A0601A10C6}"/>
              </a:ext>
            </a:extLst>
          </p:cNvPr>
          <p:cNvSpPr txBox="1">
            <a:spLocks/>
          </p:cNvSpPr>
          <p:nvPr/>
        </p:nvSpPr>
        <p:spPr>
          <a:xfrm>
            <a:off x="1440180" y="155628"/>
            <a:ext cx="9850672" cy="984089"/>
          </a:xfrm>
          <a:prstGeom prst="rect">
            <a:avLst/>
          </a:prstGeom>
        </p:spPr>
        <p:txBody>
          <a:bodyPr vert="horz" lIns="91440" tIns="45720" rIns="91440" bIns="45720" rtlCol="0" anchor="b">
            <a:normAutofit/>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lnSpc>
                <a:spcPct val="115000"/>
              </a:lnSpc>
              <a:spcAft>
                <a:spcPts val="1000"/>
              </a:spcAft>
            </a:pPr>
            <a:r>
              <a:rPr lang="ar-SA" sz="40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توزيع المعلمين على ريادة الفصول</a:t>
            </a:r>
            <a:endParaRPr lang="en-US" sz="4000" b="1" dirty="0">
              <a:solidFill>
                <a:srgbClr val="FF0000"/>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73714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440180" y="-131303"/>
            <a:ext cx="9850672" cy="984089"/>
          </a:xfrm>
        </p:spPr>
        <p:txBody>
          <a:bodyPr>
            <a:normAutofit/>
          </a:bodyPr>
          <a:lstStyle/>
          <a:p>
            <a:pPr algn="ctr" rtl="1">
              <a:lnSpc>
                <a:spcPct val="115000"/>
              </a:lnSpc>
              <a:spcAft>
                <a:spcPts val="1000"/>
              </a:spcAft>
            </a:pPr>
            <a:r>
              <a:rPr lang="ar-SA"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لجنة الإذاعة المدرسية</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5">
            <a:extLst>
              <a:ext uri="{FF2B5EF4-FFF2-40B4-BE49-F238E27FC236}">
                <a16:creationId xmlns:a16="http://schemas.microsoft.com/office/drawing/2014/main" id="{EC870F2A-BF19-D58F-ADFA-52DF68BC17B4}"/>
              </a:ext>
            </a:extLst>
          </p:cNvPr>
          <p:cNvGraphicFramePr>
            <a:graphicFrameLocks noGrp="1"/>
          </p:cNvGraphicFramePr>
          <p:nvPr>
            <p:extLst>
              <p:ext uri="{D42A27DB-BD31-4B8C-83A1-F6EECF244321}">
                <p14:modId xmlns:p14="http://schemas.microsoft.com/office/powerpoint/2010/main" val="2220049296"/>
              </p:ext>
            </p:extLst>
          </p:nvPr>
        </p:nvGraphicFramePr>
        <p:xfrm>
          <a:off x="183212" y="849868"/>
          <a:ext cx="11940208" cy="5871004"/>
        </p:xfrm>
        <a:graphic>
          <a:graphicData uri="http://schemas.openxmlformats.org/drawingml/2006/table">
            <a:tbl>
              <a:tblPr rtl="1" firstRow="1" bandRow="1">
                <a:tableStyleId>{5C22544A-7EE6-4342-B048-85BDC9FD1C3A}</a:tableStyleId>
              </a:tblPr>
              <a:tblGrid>
                <a:gridCol w="3549263">
                  <a:extLst>
                    <a:ext uri="{9D8B030D-6E8A-4147-A177-3AD203B41FA5}">
                      <a16:colId xmlns:a16="http://schemas.microsoft.com/office/drawing/2014/main" val="3749258009"/>
                    </a:ext>
                  </a:extLst>
                </a:gridCol>
                <a:gridCol w="4200940">
                  <a:extLst>
                    <a:ext uri="{9D8B030D-6E8A-4147-A177-3AD203B41FA5}">
                      <a16:colId xmlns:a16="http://schemas.microsoft.com/office/drawing/2014/main" val="2310031875"/>
                    </a:ext>
                  </a:extLst>
                </a:gridCol>
                <a:gridCol w="1835757">
                  <a:extLst>
                    <a:ext uri="{9D8B030D-6E8A-4147-A177-3AD203B41FA5}">
                      <a16:colId xmlns:a16="http://schemas.microsoft.com/office/drawing/2014/main" val="1381524504"/>
                    </a:ext>
                  </a:extLst>
                </a:gridCol>
                <a:gridCol w="2354248">
                  <a:extLst>
                    <a:ext uri="{9D8B030D-6E8A-4147-A177-3AD203B41FA5}">
                      <a16:colId xmlns:a16="http://schemas.microsoft.com/office/drawing/2014/main" val="2638504156"/>
                    </a:ext>
                  </a:extLst>
                </a:gridCol>
              </a:tblGrid>
              <a:tr h="441080">
                <a:tc>
                  <a:txBody>
                    <a:bodyPr/>
                    <a:lstStyle/>
                    <a:p>
                      <a:pPr algn="ct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الاسم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rPr>
                        <a:t>المهمة</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algn="r" rtl="0"/>
                      <a:r>
                        <a:rPr lang="ar-SA"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التخصص </a:t>
                      </a:r>
                      <a:endParaRPr lang="en-US" sz="240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90000"/>
                      </a:schemeClr>
                    </a:solidFill>
                  </a:tcPr>
                </a:tc>
                <a:tc>
                  <a:txBody>
                    <a:bodyPr/>
                    <a:lstStyle/>
                    <a:p>
                      <a:pPr rtl="1"/>
                      <a:r>
                        <a:rPr lang="ar-SA" sz="2400" dirty="0"/>
                        <a:t> </a:t>
                      </a:r>
                      <a:r>
                        <a:rPr lang="ar-SA" sz="2400" dirty="0">
                          <a:solidFill>
                            <a:srgbClr val="FF0000"/>
                          </a:solidFill>
                        </a:rPr>
                        <a:t>التوقيع </a:t>
                      </a:r>
                    </a:p>
                  </a:txBody>
                  <a:tcPr>
                    <a:solidFill>
                      <a:schemeClr val="bg2">
                        <a:lumMod val="90000"/>
                      </a:schemeClr>
                    </a:solidFill>
                  </a:tcPr>
                </a:tc>
                <a:extLst>
                  <a:ext uri="{0D108BD9-81ED-4DB2-BD59-A6C34878D82A}">
                    <a16:rowId xmlns:a16="http://schemas.microsoft.com/office/drawing/2014/main" val="3229821439"/>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وكيل شؤون الطلاب</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الإشراف العام</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2718554483"/>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rPr>
                        <a:t>رائد النشاط</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رئيس اللجنة</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4143639968"/>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مشرف النادي الثقافي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عضواً ومقرر</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3633819044"/>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الموجه الطلابي</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138479786"/>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معلم اللغة العربية</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2092302075"/>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معلم اللغة العربية</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a:p>
                  </a:txBody>
                  <a:tcPr>
                    <a:solidFill>
                      <a:schemeClr val="bg1">
                        <a:lumMod val="85000"/>
                      </a:schemeClr>
                    </a:solidFill>
                  </a:tcPr>
                </a:tc>
                <a:extLst>
                  <a:ext uri="{0D108BD9-81ED-4DB2-BD59-A6C34878D82A}">
                    <a16:rowId xmlns:a16="http://schemas.microsoft.com/office/drawing/2014/main" val="34916413"/>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معلم</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1866525270"/>
                  </a:ext>
                </a:extLst>
              </a:tr>
              <a:tr h="441080">
                <a:tc>
                  <a:txBody>
                    <a:bodyPr/>
                    <a:lstStyle/>
                    <a:p>
                      <a:pPr algn="r" rtl="0"/>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معلم</a:t>
                      </a:r>
                      <a:endParaRPr lang="en-US" sz="2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3030491986"/>
                  </a:ext>
                </a:extLst>
              </a:tr>
              <a:tr h="471291">
                <a:tc>
                  <a:txBody>
                    <a:bodyPr/>
                    <a:lstStyle/>
                    <a:p>
                      <a:pPr algn="r" rtl="1"/>
                      <a:endParaRPr lang="ar-SA" dirty="0"/>
                    </a:p>
                  </a:txBody>
                  <a:tcPr>
                    <a:solidFill>
                      <a:schemeClr val="bg1">
                        <a:lumMod val="85000"/>
                      </a:schemeClr>
                    </a:solidFill>
                  </a:tcPr>
                </a:tc>
                <a:tc>
                  <a:txBody>
                    <a:bodyPr/>
                    <a:lstStyle/>
                    <a:p>
                      <a:pPr algn="r" rtl="1"/>
                      <a:r>
                        <a:rPr lang="ar-SA" sz="2000" b="1" dirty="0">
                          <a:solidFill>
                            <a:schemeClr val="tx1"/>
                          </a:solidFill>
                        </a:rPr>
                        <a:t>طالب مميز</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622160355"/>
                  </a:ext>
                </a:extLst>
              </a:tr>
              <a:tr h="471291">
                <a:tc>
                  <a:txBody>
                    <a:bodyPr/>
                    <a:lstStyle/>
                    <a:p>
                      <a:pPr algn="r" rtl="1"/>
                      <a:endParaRPr lang="ar-SA" dirty="0"/>
                    </a:p>
                  </a:txBody>
                  <a:tcPr>
                    <a:solidFill>
                      <a:schemeClr val="bg1">
                        <a:lumMod val="85000"/>
                      </a:schemeClr>
                    </a:solidFill>
                  </a:tcPr>
                </a:tc>
                <a:tc>
                  <a:txBody>
                    <a:bodyPr/>
                    <a:lstStyle/>
                    <a:p>
                      <a:pPr algn="r" rtl="1"/>
                      <a:r>
                        <a:rPr lang="ar-SA" sz="2000" b="1" dirty="0">
                          <a:solidFill>
                            <a:schemeClr val="tx1"/>
                          </a:solidFill>
                        </a:rPr>
                        <a:t>طالب مميز</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1303030808"/>
                  </a:ext>
                </a:extLst>
              </a:tr>
              <a:tr h="471291">
                <a:tc>
                  <a:txBody>
                    <a:bodyPr/>
                    <a:lstStyle/>
                    <a:p>
                      <a:pPr algn="r" rtl="1"/>
                      <a:endParaRPr lang="ar-SA" dirty="0"/>
                    </a:p>
                  </a:txBody>
                  <a:tcPr>
                    <a:solidFill>
                      <a:schemeClr val="bg1">
                        <a:lumMod val="85000"/>
                      </a:schemeClr>
                    </a:solidFill>
                  </a:tcPr>
                </a:tc>
                <a:tc>
                  <a:txBody>
                    <a:bodyPr/>
                    <a:lstStyle/>
                    <a:p>
                      <a:pPr algn="r" rtl="1"/>
                      <a:r>
                        <a:rPr lang="ar-SA" sz="2000" b="1" dirty="0">
                          <a:solidFill>
                            <a:schemeClr val="tx1"/>
                          </a:solidFill>
                        </a:rPr>
                        <a:t>طالب مميز</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713584745"/>
                  </a:ext>
                </a:extLst>
              </a:tr>
              <a:tr h="471291">
                <a:tc>
                  <a:txBody>
                    <a:bodyPr/>
                    <a:lstStyle/>
                    <a:p>
                      <a:pPr algn="r" rtl="1"/>
                      <a:endParaRPr lang="ar-SA" dirty="0"/>
                    </a:p>
                  </a:txBody>
                  <a:tcPr>
                    <a:solidFill>
                      <a:schemeClr val="bg1">
                        <a:lumMod val="85000"/>
                      </a:schemeClr>
                    </a:solidFill>
                  </a:tcPr>
                </a:tc>
                <a:tc>
                  <a:txBody>
                    <a:bodyPr/>
                    <a:lstStyle/>
                    <a:p>
                      <a:pPr algn="r" rtl="1"/>
                      <a:r>
                        <a:rPr lang="ar-SA" sz="2000" b="1" dirty="0">
                          <a:solidFill>
                            <a:schemeClr val="tx1"/>
                          </a:solidFill>
                        </a:rPr>
                        <a:t>طالب مميز</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عضو</a:t>
                      </a:r>
                      <a:endParaRPr lang="en-US" sz="24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599204602"/>
                  </a:ext>
                </a:extLst>
              </a:tr>
            </a:tbl>
          </a:graphicData>
        </a:graphic>
      </p:graphicFrame>
    </p:spTree>
    <p:extLst>
      <p:ext uri="{BB962C8B-B14F-4D97-AF65-F5344CB8AC3E}">
        <p14:creationId xmlns:p14="http://schemas.microsoft.com/office/powerpoint/2010/main" val="2987236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2217420" y="290241"/>
            <a:ext cx="8678352" cy="601093"/>
          </a:xfrm>
        </p:spPr>
        <p:txBody>
          <a:bodyPr>
            <a:noAutofit/>
          </a:bodyPr>
          <a:lstStyle/>
          <a:p>
            <a:pPr algn="ctr" rtl="1">
              <a:lnSpc>
                <a:spcPct val="115000"/>
              </a:lnSpc>
              <a:spcAft>
                <a:spcPts val="1000"/>
              </a:spcAft>
            </a:pPr>
            <a:r>
              <a:rPr lang="ar-SA" sz="28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الخطة التشغيلية لنشاط الطلابي(  الفصل الدراسي الثاني ) لعام 1444 هــ</a:t>
            </a:r>
            <a:endParaRPr lang="en-US"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3" name="جدول 5">
            <a:extLst>
              <a:ext uri="{FF2B5EF4-FFF2-40B4-BE49-F238E27FC236}">
                <a16:creationId xmlns:a16="http://schemas.microsoft.com/office/drawing/2014/main" id="{E1CD4697-8564-A9FC-BDDA-FCED2B291112}"/>
              </a:ext>
            </a:extLst>
          </p:cNvPr>
          <p:cNvGraphicFramePr>
            <a:graphicFrameLocks noGrp="1"/>
          </p:cNvGraphicFramePr>
          <p:nvPr>
            <p:extLst>
              <p:ext uri="{D42A27DB-BD31-4B8C-83A1-F6EECF244321}">
                <p14:modId xmlns:p14="http://schemas.microsoft.com/office/powerpoint/2010/main" val="3574107370"/>
              </p:ext>
            </p:extLst>
          </p:nvPr>
        </p:nvGraphicFramePr>
        <p:xfrm>
          <a:off x="198784" y="891333"/>
          <a:ext cx="11993216" cy="5867274"/>
        </p:xfrm>
        <a:graphic>
          <a:graphicData uri="http://schemas.openxmlformats.org/drawingml/2006/table">
            <a:tbl>
              <a:tblPr rtl="1" firstRow="1" bandRow="1">
                <a:tableStyleId>{5C22544A-7EE6-4342-B048-85BDC9FD1C3A}</a:tableStyleId>
              </a:tblPr>
              <a:tblGrid>
                <a:gridCol w="2998304">
                  <a:extLst>
                    <a:ext uri="{9D8B030D-6E8A-4147-A177-3AD203B41FA5}">
                      <a16:colId xmlns:a16="http://schemas.microsoft.com/office/drawing/2014/main" val="2180874957"/>
                    </a:ext>
                  </a:extLst>
                </a:gridCol>
                <a:gridCol w="2998304">
                  <a:extLst>
                    <a:ext uri="{9D8B030D-6E8A-4147-A177-3AD203B41FA5}">
                      <a16:colId xmlns:a16="http://schemas.microsoft.com/office/drawing/2014/main" val="638852655"/>
                    </a:ext>
                  </a:extLst>
                </a:gridCol>
                <a:gridCol w="2998304">
                  <a:extLst>
                    <a:ext uri="{9D8B030D-6E8A-4147-A177-3AD203B41FA5}">
                      <a16:colId xmlns:a16="http://schemas.microsoft.com/office/drawing/2014/main" val="4124331623"/>
                    </a:ext>
                  </a:extLst>
                </a:gridCol>
                <a:gridCol w="2998304">
                  <a:extLst>
                    <a:ext uri="{9D8B030D-6E8A-4147-A177-3AD203B41FA5}">
                      <a16:colId xmlns:a16="http://schemas.microsoft.com/office/drawing/2014/main" val="2935269773"/>
                    </a:ext>
                  </a:extLst>
                </a:gridCol>
              </a:tblGrid>
              <a:tr h="476073">
                <a:tc>
                  <a:txBody>
                    <a:bodyPr/>
                    <a:lstStyle/>
                    <a:p>
                      <a:pPr rtl="1"/>
                      <a:r>
                        <a:rPr lang="ar-SA" dirty="0">
                          <a:solidFill>
                            <a:srgbClr val="0070C0"/>
                          </a:solidFill>
                        </a:rPr>
                        <a:t>الأسبوع الأول  10 / 5  </a:t>
                      </a:r>
                    </a:p>
                  </a:txBody>
                  <a:tcPr>
                    <a:solidFill>
                      <a:schemeClr val="accent1">
                        <a:lumMod val="20000"/>
                        <a:lumOff val="80000"/>
                      </a:schemeClr>
                    </a:solidFill>
                  </a:tcPr>
                </a:tc>
                <a:tc>
                  <a:txBody>
                    <a:bodyPr/>
                    <a:lstStyle/>
                    <a:p>
                      <a:pPr rtl="1"/>
                      <a:r>
                        <a:rPr lang="ar-SA" dirty="0">
                          <a:solidFill>
                            <a:srgbClr val="0070C0"/>
                          </a:solidFill>
                        </a:rPr>
                        <a:t>الأسبوع الثاني 17 / 5</a:t>
                      </a:r>
                    </a:p>
                  </a:txBody>
                  <a:tcPr>
                    <a:solidFill>
                      <a:schemeClr val="accent1">
                        <a:lumMod val="20000"/>
                        <a:lumOff val="80000"/>
                      </a:schemeClr>
                    </a:solidFill>
                  </a:tcPr>
                </a:tc>
                <a:tc>
                  <a:txBody>
                    <a:bodyPr/>
                    <a:lstStyle/>
                    <a:p>
                      <a:pPr rtl="1"/>
                      <a:r>
                        <a:rPr lang="ar-SA" dirty="0">
                          <a:solidFill>
                            <a:srgbClr val="0070C0"/>
                          </a:solidFill>
                        </a:rPr>
                        <a:t>الأسبوع الثالث 24 /  5</a:t>
                      </a:r>
                    </a:p>
                  </a:txBody>
                  <a:tcPr>
                    <a:solidFill>
                      <a:schemeClr val="accent1">
                        <a:lumMod val="20000"/>
                        <a:lumOff val="80000"/>
                      </a:schemeClr>
                    </a:solidFill>
                  </a:tcPr>
                </a:tc>
                <a:tc>
                  <a:txBody>
                    <a:bodyPr/>
                    <a:lstStyle/>
                    <a:p>
                      <a:pPr rtl="1"/>
                      <a:r>
                        <a:rPr lang="ar-SA" dirty="0">
                          <a:solidFill>
                            <a:srgbClr val="0070C0"/>
                          </a:solidFill>
                        </a:rPr>
                        <a:t>الأسبوع الرابع 1  / 6 </a:t>
                      </a:r>
                    </a:p>
                  </a:txBody>
                  <a:tcPr>
                    <a:solidFill>
                      <a:schemeClr val="accent1">
                        <a:lumMod val="20000"/>
                        <a:lumOff val="80000"/>
                      </a:schemeClr>
                    </a:solidFill>
                  </a:tcPr>
                </a:tc>
                <a:extLst>
                  <a:ext uri="{0D108BD9-81ED-4DB2-BD59-A6C34878D82A}">
                    <a16:rowId xmlns:a16="http://schemas.microsoft.com/office/drawing/2014/main" val="3646157204"/>
                  </a:ext>
                </a:extLst>
              </a:tr>
              <a:tr h="1106544">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100" b="1" kern="1200" dirty="0">
                          <a:solidFill>
                            <a:schemeClr val="dk1"/>
                          </a:solidFill>
                          <a:effectLst/>
                          <a:latin typeface="+mn-lt"/>
                          <a:ea typeface="+mn-ea"/>
                          <a:cs typeface="+mn-cs"/>
                        </a:rPr>
                        <a:t>عقد اجتماع لأعضاء لجنة النشاط بالمدرسة</a:t>
                      </a:r>
                      <a:endParaRPr lang="ar-SA" sz="1100" b="1" dirty="0"/>
                    </a:p>
                    <a:p>
                      <a:pPr rtl="1"/>
                      <a:r>
                        <a:rPr lang="ar-SA" sz="1200" b="1" kern="1200" dirty="0">
                          <a:solidFill>
                            <a:schemeClr val="dk1"/>
                          </a:solidFill>
                          <a:effectLst/>
                          <a:latin typeface="+mn-lt"/>
                          <a:ea typeface="+mn-ea"/>
                          <a:cs typeface="+mn-cs"/>
                        </a:rPr>
                        <a:t>عمل جدول الإذاعة المدرسية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Sakkal Majalla" panose="02000000000000000000" pitchFamily="2" charset="-78"/>
                          <a:ea typeface="Times New Roman" panose="02020603050405020304" pitchFamily="18" charset="0"/>
                          <a:cs typeface="mohammad bold art 1"/>
                        </a:rPr>
                        <a:t>إعداد خطة النشاط الطلابي للفصل الدراسي الثاني</a:t>
                      </a:r>
                      <a:endParaRPr lang="en-US" sz="14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rtl="1"/>
                      <a:endParaRPr lang="ar-SA" sz="1200"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Times New Roman" panose="02020603050405020304" pitchFamily="18" charset="0"/>
                          <a:ea typeface="Times New Roman" panose="02020603050405020304" pitchFamily="18" charset="0"/>
                          <a:cs typeface="mohammad bold art 1"/>
                        </a:rPr>
                        <a:t>تفعيل اليوم العالمي لمكافحة الفساد ومشروع نزاهة </a:t>
                      </a:r>
                      <a:endParaRPr lang="en-US" sz="16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rtl="1"/>
                      <a:r>
                        <a:rPr lang="ar-SA" sz="1400" b="1" kern="1200" dirty="0">
                          <a:solidFill>
                            <a:schemeClr val="dk1"/>
                          </a:solidFill>
                          <a:effectLst/>
                          <a:latin typeface="+mn-lt"/>
                          <a:ea typeface="+mn-ea"/>
                          <a:cs typeface="+mn-cs"/>
                        </a:rPr>
                        <a:t>مسابقة </a:t>
                      </a:r>
                      <a:r>
                        <a:rPr lang="ar-SA" sz="1400" b="1" kern="1200" dirty="0" err="1">
                          <a:solidFill>
                            <a:schemeClr val="dk1"/>
                          </a:solidFill>
                          <a:effectLst/>
                          <a:latin typeface="+mn-lt"/>
                          <a:ea typeface="+mn-ea"/>
                          <a:cs typeface="+mn-cs"/>
                        </a:rPr>
                        <a:t>كانجارو</a:t>
                      </a:r>
                      <a:r>
                        <a:rPr lang="ar-SA" sz="1400" b="1" kern="1200" dirty="0">
                          <a:solidFill>
                            <a:schemeClr val="dk1"/>
                          </a:solidFill>
                          <a:effectLst/>
                          <a:latin typeface="+mn-lt"/>
                          <a:ea typeface="+mn-ea"/>
                          <a:cs typeface="+mn-cs"/>
                        </a:rPr>
                        <a:t> العالمية لرياضيات</a:t>
                      </a:r>
                      <a:endParaRPr lang="ar-SA" sz="1400"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t>اليوم العالمي للغة العربية</a:t>
                      </a:r>
                    </a:p>
                    <a:p>
                      <a:pPr rtl="1"/>
                      <a:endParaRPr lang="ar-SA"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Sakkal Majalla" panose="02000000000000000000" pitchFamily="2" charset="-78"/>
                          <a:ea typeface="Times New Roman" panose="02020603050405020304" pitchFamily="18" charset="0"/>
                          <a:cs typeface="mohammad bold art 1"/>
                        </a:rPr>
                        <a:t>السلامة المرورية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Sakkal Majalla" panose="02000000000000000000" pitchFamily="2" charset="-78"/>
                          <a:ea typeface="Times New Roman" panose="02020603050405020304" pitchFamily="18" charset="0"/>
                          <a:cs typeface="mohammad bold art 1"/>
                        </a:rPr>
                        <a:t>مسابقة الخط العربي والزخرفة الإسلامية</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Sakkal Majalla" panose="02000000000000000000" pitchFamily="2" charset="-78"/>
                          <a:ea typeface="Times New Roman" panose="02020603050405020304" pitchFamily="18" charset="0"/>
                          <a:cs typeface="mohammad bold art 1"/>
                        </a:rPr>
                        <a:t>العمل التطوعي</a:t>
                      </a:r>
                    </a:p>
                    <a:p>
                      <a:pPr rtl="1"/>
                      <a:endParaRPr lang="ar-SA" dirty="0"/>
                    </a:p>
                  </a:txBody>
                  <a:tcPr>
                    <a:solidFill>
                      <a:schemeClr val="bg1">
                        <a:lumMod val="85000"/>
                      </a:schemeClr>
                    </a:solidFill>
                  </a:tcPr>
                </a:tc>
                <a:extLst>
                  <a:ext uri="{0D108BD9-81ED-4DB2-BD59-A6C34878D82A}">
                    <a16:rowId xmlns:a16="http://schemas.microsoft.com/office/drawing/2014/main" val="4140135156"/>
                  </a:ext>
                </a:extLst>
              </a:tr>
              <a:tr h="476073">
                <a:tc>
                  <a:txBody>
                    <a:bodyPr/>
                    <a:lstStyle/>
                    <a:p>
                      <a:pPr rtl="1"/>
                      <a:r>
                        <a:rPr lang="ar-SA" b="1" dirty="0">
                          <a:solidFill>
                            <a:srgbClr val="0070C0"/>
                          </a:solidFill>
                        </a:rPr>
                        <a:t>الأسبوع الخامس 8 / 6</a:t>
                      </a:r>
                    </a:p>
                  </a:txBody>
                  <a:tcPr>
                    <a:solidFill>
                      <a:schemeClr val="accent1">
                        <a:lumMod val="20000"/>
                        <a:lumOff val="80000"/>
                      </a:schemeClr>
                    </a:solidFill>
                  </a:tcPr>
                </a:tc>
                <a:tc>
                  <a:txBody>
                    <a:bodyPr/>
                    <a:lstStyle/>
                    <a:p>
                      <a:pPr rtl="1"/>
                      <a:r>
                        <a:rPr lang="ar-SA" b="1" dirty="0">
                          <a:solidFill>
                            <a:srgbClr val="0070C0"/>
                          </a:solidFill>
                        </a:rPr>
                        <a:t>الأسبوع السادس 15 / 6</a:t>
                      </a:r>
                    </a:p>
                  </a:txBody>
                  <a:tcPr>
                    <a:solidFill>
                      <a:schemeClr val="accent1">
                        <a:lumMod val="20000"/>
                        <a:lumOff val="80000"/>
                      </a:schemeClr>
                    </a:solidFill>
                  </a:tcPr>
                </a:tc>
                <a:tc>
                  <a:txBody>
                    <a:bodyPr/>
                    <a:lstStyle/>
                    <a:p>
                      <a:pPr rtl="1"/>
                      <a:r>
                        <a:rPr lang="ar-SA" b="1" dirty="0">
                          <a:solidFill>
                            <a:srgbClr val="0070C0"/>
                          </a:solidFill>
                        </a:rPr>
                        <a:t>الأسبوع السابع 22 / 6 </a:t>
                      </a:r>
                    </a:p>
                  </a:txBody>
                  <a:tcPr>
                    <a:solidFill>
                      <a:schemeClr val="accent1">
                        <a:lumMod val="20000"/>
                        <a:lumOff val="80000"/>
                      </a:schemeClr>
                    </a:solidFill>
                  </a:tcPr>
                </a:tc>
                <a:tc>
                  <a:txBody>
                    <a:bodyPr/>
                    <a:lstStyle/>
                    <a:p>
                      <a:pPr rtl="1"/>
                      <a:r>
                        <a:rPr lang="ar-SA" b="1" dirty="0">
                          <a:solidFill>
                            <a:srgbClr val="0070C0"/>
                          </a:solidFill>
                        </a:rPr>
                        <a:t>الأسبوع الثامن 29 / 6</a:t>
                      </a:r>
                    </a:p>
                  </a:txBody>
                  <a:tcPr>
                    <a:solidFill>
                      <a:schemeClr val="accent1">
                        <a:lumMod val="20000"/>
                        <a:lumOff val="80000"/>
                      </a:schemeClr>
                    </a:solidFill>
                  </a:tcPr>
                </a:tc>
                <a:extLst>
                  <a:ext uri="{0D108BD9-81ED-4DB2-BD59-A6C34878D82A}">
                    <a16:rowId xmlns:a16="http://schemas.microsoft.com/office/drawing/2014/main" val="1353573209"/>
                  </a:ext>
                </a:extLst>
              </a:tr>
              <a:tr h="952146">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ورشة عمل برنامج  ريالي</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مسابقة قصص فن المانجا بهوية سعودية</a:t>
                      </a:r>
                    </a:p>
                    <a:p>
                      <a:pPr rtl="1"/>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الأولمبيات العلمية </a:t>
                      </a:r>
                      <a:endParaRPr lang="ar-SA" b="1" dirty="0"/>
                    </a:p>
                  </a:txBody>
                  <a:tcPr>
                    <a:solidFill>
                      <a:schemeClr val="bg1">
                        <a:lumMod val="85000"/>
                      </a:schemeClr>
                    </a:solidFill>
                  </a:tcPr>
                </a:tc>
                <a:tc>
                  <a:txBody>
                    <a:bodyPr/>
                    <a:lstStyle/>
                    <a:p>
                      <a:pPr rtl="1"/>
                      <a:r>
                        <a:rPr lang="ar-SA" sz="1800" b="1" dirty="0">
                          <a:solidFill>
                            <a:schemeClr val="tx1"/>
                          </a:solidFill>
                          <a:effectLst/>
                          <a:latin typeface="Times New Roman" panose="02020603050405020304" pitchFamily="18" charset="0"/>
                          <a:cs typeface="Times New Roman" panose="02020603050405020304" pitchFamily="18" charset="0"/>
                        </a:rPr>
                        <a:t>المواطنة</a:t>
                      </a:r>
                    </a:p>
                    <a:p>
                      <a:pPr rtl="1"/>
                      <a:r>
                        <a:rPr lang="ar-SA" sz="1800" b="1" dirty="0">
                          <a:solidFill>
                            <a:schemeClr val="tx1"/>
                          </a:solidFill>
                          <a:effectLst/>
                          <a:latin typeface="Times New Roman" panose="02020603050405020304" pitchFamily="18" charset="0"/>
                          <a:cs typeface="Times New Roman" panose="02020603050405020304" pitchFamily="18" charset="0"/>
                        </a:rPr>
                        <a:t>مهارتي</a:t>
                      </a:r>
                      <a:endParaRPr lang="ar-SA" b="1"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برنامج ريالي المرحلة الثانية</a:t>
                      </a:r>
                    </a:p>
                    <a:p>
                      <a:pPr rtl="1"/>
                      <a:r>
                        <a:rPr lang="ar-SA"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منتدى رواء الثقافي </a:t>
                      </a:r>
                    </a:p>
                    <a:p>
                      <a:pPr rtl="1"/>
                      <a:r>
                        <a:rPr lang="ar-SA"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بطولة كرة الطائرة </a:t>
                      </a:r>
                      <a:endParaRPr lang="ar-SA" sz="1600" b="1"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ريادة الأعمال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مسابقة الرسم ( تراثنا في لوحة )</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لعبة جماعية ) </a:t>
                      </a:r>
                    </a:p>
                  </a:txBody>
                  <a:tcPr>
                    <a:solidFill>
                      <a:schemeClr val="bg1">
                        <a:lumMod val="85000"/>
                      </a:schemeClr>
                    </a:solidFill>
                  </a:tcPr>
                </a:tc>
                <a:extLst>
                  <a:ext uri="{0D108BD9-81ED-4DB2-BD59-A6C34878D82A}">
                    <a16:rowId xmlns:a16="http://schemas.microsoft.com/office/drawing/2014/main" val="2443052914"/>
                  </a:ext>
                </a:extLst>
              </a:tr>
              <a:tr h="476073">
                <a:tc>
                  <a:txBody>
                    <a:bodyPr/>
                    <a:lstStyle/>
                    <a:p>
                      <a:pPr rtl="1"/>
                      <a:r>
                        <a:rPr lang="ar-SA" b="1" dirty="0">
                          <a:solidFill>
                            <a:srgbClr val="0070C0"/>
                          </a:solidFill>
                        </a:rPr>
                        <a:t>الأسبوع التاسع 7 / 7</a:t>
                      </a:r>
                    </a:p>
                  </a:txBody>
                  <a:tcPr>
                    <a:solidFill>
                      <a:schemeClr val="accent1">
                        <a:lumMod val="20000"/>
                        <a:lumOff val="80000"/>
                      </a:schemeClr>
                    </a:solidFill>
                  </a:tcPr>
                </a:tc>
                <a:tc>
                  <a:txBody>
                    <a:bodyPr/>
                    <a:lstStyle/>
                    <a:p>
                      <a:pPr rtl="1"/>
                      <a:r>
                        <a:rPr lang="ar-SA" b="1" dirty="0">
                          <a:solidFill>
                            <a:srgbClr val="0070C0"/>
                          </a:solidFill>
                        </a:rPr>
                        <a:t>الأسبوع العاشر 14 / 7</a:t>
                      </a:r>
                    </a:p>
                  </a:txBody>
                  <a:tcPr>
                    <a:solidFill>
                      <a:schemeClr val="accent1">
                        <a:lumMod val="20000"/>
                        <a:lumOff val="80000"/>
                      </a:schemeClr>
                    </a:solidFill>
                  </a:tcPr>
                </a:tc>
                <a:tc>
                  <a:txBody>
                    <a:bodyPr/>
                    <a:lstStyle/>
                    <a:p>
                      <a:pPr rtl="1"/>
                      <a:r>
                        <a:rPr lang="ar-SA" sz="1600" b="1" dirty="0">
                          <a:solidFill>
                            <a:srgbClr val="0070C0"/>
                          </a:solidFill>
                        </a:rPr>
                        <a:t>الأسبوع الحادي عشر 21 / 7</a:t>
                      </a:r>
                    </a:p>
                  </a:txBody>
                  <a:tcPr>
                    <a:solidFill>
                      <a:schemeClr val="accent1">
                        <a:lumMod val="20000"/>
                        <a:lumOff val="80000"/>
                      </a:schemeClr>
                    </a:solidFill>
                  </a:tcPr>
                </a:tc>
                <a:tc>
                  <a:txBody>
                    <a:bodyPr/>
                    <a:lstStyle/>
                    <a:p>
                      <a:pPr rtl="1"/>
                      <a:r>
                        <a:rPr lang="ar-SA" sz="1600" b="1" dirty="0">
                          <a:solidFill>
                            <a:srgbClr val="0070C0"/>
                          </a:solidFill>
                        </a:rPr>
                        <a:t>الأسبوع الثاني عشر 28 /7</a:t>
                      </a:r>
                    </a:p>
                  </a:txBody>
                  <a:tcPr>
                    <a:solidFill>
                      <a:schemeClr val="accent1">
                        <a:lumMod val="20000"/>
                        <a:lumOff val="80000"/>
                      </a:schemeClr>
                    </a:solidFill>
                  </a:tcPr>
                </a:tc>
                <a:extLst>
                  <a:ext uri="{0D108BD9-81ED-4DB2-BD59-A6C34878D82A}">
                    <a16:rowId xmlns:a16="http://schemas.microsoft.com/office/drawing/2014/main" val="2167614834"/>
                  </a:ext>
                </a:extLst>
              </a:tr>
              <a:tr h="952146">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تحدي القراء العربي</a:t>
                      </a:r>
                      <a:endParaRPr lang="en-US" sz="16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rtl="1"/>
                      <a:r>
                        <a:rPr lang="ar-SA" sz="1600" b="1" dirty="0"/>
                        <a:t>العمل التطوعي</a:t>
                      </a:r>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kern="1200" dirty="0">
                          <a:solidFill>
                            <a:schemeClr val="dk1"/>
                          </a:solidFill>
                          <a:effectLst/>
                          <a:latin typeface="+mn-lt"/>
                          <a:ea typeface="+mn-ea"/>
                          <a:cs typeface="+mn-cs"/>
                        </a:rPr>
                        <a:t>مهارات فن الخط العربي</a:t>
                      </a:r>
                    </a:p>
                    <a:p>
                      <a:pPr rtl="1"/>
                      <a:r>
                        <a:rPr lang="ar-SA" sz="1600" b="1" dirty="0"/>
                        <a:t>المدارس الخضراء</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Sakkal Majalla" panose="02000000000000000000" pitchFamily="2" charset="-78"/>
                          <a:ea typeface="Times New Roman" panose="02020603050405020304" pitchFamily="18" charset="0"/>
                          <a:cs typeface="mohammad bold art 1"/>
                        </a:rPr>
                        <a:t>مهرجانات اللياقة البدنية  </a:t>
                      </a:r>
                    </a:p>
                  </a:txBody>
                  <a:tcPr>
                    <a:solidFill>
                      <a:schemeClr val="bg1">
                        <a:lumMod val="85000"/>
                      </a:schemeClr>
                    </a:solidFill>
                  </a:tcPr>
                </a:tc>
                <a:tc>
                  <a:txBody>
                    <a:bodyPr/>
                    <a:lstStyle/>
                    <a:p>
                      <a:pPr rtl="1"/>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وطني مسؤوليتي </a:t>
                      </a:r>
                    </a:p>
                    <a:p>
                      <a:pPr rtl="1"/>
                      <a:r>
                        <a:rPr lang="ar-SA" sz="1800" b="1" dirty="0">
                          <a:solidFill>
                            <a:schemeClr val="tx1"/>
                          </a:solidFill>
                          <a:effectLst/>
                          <a:latin typeface="Times New Roman" panose="02020603050405020304" pitchFamily="18" charset="0"/>
                          <a:cs typeface="Times New Roman" panose="02020603050405020304" pitchFamily="18" charset="0"/>
                        </a:rPr>
                        <a:t>تاريخنا عز وفخر</a:t>
                      </a:r>
                      <a:endParaRPr lang="ar-SA" b="1" dirty="0"/>
                    </a:p>
                  </a:txBody>
                  <a:tcPr>
                    <a:solidFill>
                      <a:schemeClr val="bg1">
                        <a:lumMod val="85000"/>
                      </a:schemeClr>
                    </a:solidFill>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t>الاحتفال بيوم التأسيس </a:t>
                      </a:r>
                    </a:p>
                    <a:p>
                      <a:pPr rtl="1"/>
                      <a:endParaRPr lang="ar-SA" b="1" dirty="0"/>
                    </a:p>
                  </a:txBody>
                  <a:tcPr>
                    <a:solidFill>
                      <a:schemeClr val="bg1">
                        <a:lumMod val="85000"/>
                      </a:schemeClr>
                    </a:solidFill>
                  </a:tcPr>
                </a:tc>
                <a:extLst>
                  <a:ext uri="{0D108BD9-81ED-4DB2-BD59-A6C34878D82A}">
                    <a16:rowId xmlns:a16="http://schemas.microsoft.com/office/drawing/2014/main" val="140309469"/>
                  </a:ext>
                </a:extLst>
              </a:tr>
              <a:tr h="476073">
                <a:tc>
                  <a:txBody>
                    <a:bodyPr/>
                    <a:lstStyle/>
                    <a:p>
                      <a:pPr rtl="1"/>
                      <a:r>
                        <a:rPr lang="ar-SA" b="1" dirty="0">
                          <a:solidFill>
                            <a:srgbClr val="0070C0"/>
                          </a:solidFill>
                        </a:rPr>
                        <a:t>الأسبوع الثالث عشر 6 / 8</a:t>
                      </a:r>
                    </a:p>
                  </a:txBody>
                  <a:tcPr>
                    <a:solidFill>
                      <a:schemeClr val="accent1">
                        <a:lumMod val="20000"/>
                        <a:lumOff val="80000"/>
                      </a:schemeClr>
                    </a:solidFill>
                  </a:tcPr>
                </a:tc>
                <a:tc>
                  <a:txBody>
                    <a:bodyPr/>
                    <a:lstStyle/>
                    <a:p>
                      <a:pPr rtl="1"/>
                      <a:endParaRPr lang="ar-SA" b="1" dirty="0"/>
                    </a:p>
                  </a:txBody>
                  <a:tcPr>
                    <a:solidFill>
                      <a:schemeClr val="accent1">
                        <a:lumMod val="20000"/>
                        <a:lumOff val="80000"/>
                      </a:schemeClr>
                    </a:solidFill>
                  </a:tcPr>
                </a:tc>
                <a:tc>
                  <a:txBody>
                    <a:bodyPr/>
                    <a:lstStyle/>
                    <a:p>
                      <a:pPr rtl="1"/>
                      <a:endParaRPr lang="ar-SA" b="1" dirty="0"/>
                    </a:p>
                  </a:txBody>
                  <a:tcPr>
                    <a:solidFill>
                      <a:schemeClr val="accent1">
                        <a:lumMod val="20000"/>
                        <a:lumOff val="80000"/>
                      </a:schemeClr>
                    </a:solidFill>
                  </a:tcPr>
                </a:tc>
                <a:tc>
                  <a:txBody>
                    <a:bodyPr/>
                    <a:lstStyle/>
                    <a:p>
                      <a:pPr rtl="1"/>
                      <a:endParaRPr lang="ar-SA" b="1" dirty="0"/>
                    </a:p>
                  </a:txBody>
                  <a:tcPr>
                    <a:solidFill>
                      <a:schemeClr val="accent1">
                        <a:lumMod val="20000"/>
                        <a:lumOff val="80000"/>
                      </a:schemeClr>
                    </a:solidFill>
                  </a:tcPr>
                </a:tc>
                <a:extLst>
                  <a:ext uri="{0D108BD9-81ED-4DB2-BD59-A6C34878D82A}">
                    <a16:rowId xmlns:a16="http://schemas.microsoft.com/office/drawing/2014/main" val="692607893"/>
                  </a:ext>
                </a:extLst>
              </a:tr>
              <a:tr h="476073">
                <a:tc rowSpan="2">
                  <a:txBody>
                    <a:bodyPr/>
                    <a:lstStyle/>
                    <a:p>
                      <a:pPr rtl="1"/>
                      <a:r>
                        <a:rPr lang="ar-SA" dirty="0"/>
                        <a:t>رفع تقرير ختامي للمركز</a:t>
                      </a:r>
                    </a:p>
                  </a:txBody>
                  <a:tcPr>
                    <a:solidFill>
                      <a:schemeClr val="bg1">
                        <a:lumMod val="85000"/>
                      </a:schemeClr>
                    </a:solidFill>
                  </a:tcPr>
                </a:tc>
                <a:tc>
                  <a:txBody>
                    <a:bodyPr/>
                    <a:lstStyle/>
                    <a:p>
                      <a:pPr rtl="1"/>
                      <a:endParaRPr lang="ar-SA" dirty="0"/>
                    </a:p>
                  </a:txBody>
                  <a:tcPr>
                    <a:solidFill>
                      <a:schemeClr val="bg1">
                        <a:lumMod val="85000"/>
                      </a:schemeClr>
                    </a:solidFill>
                  </a:tcPr>
                </a:tc>
                <a:tc>
                  <a:txBody>
                    <a:bodyPr/>
                    <a:lstStyle/>
                    <a:p>
                      <a:pPr rtl="1"/>
                      <a:endParaRPr lang="ar-SA" dirty="0"/>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1815974121"/>
                  </a:ext>
                </a:extLst>
              </a:tr>
              <a:tr h="476073">
                <a:tc vMerge="1">
                  <a:txBody>
                    <a:bodyPr/>
                    <a:lstStyle/>
                    <a:p>
                      <a:pPr rtl="1"/>
                      <a:endParaRPr lang="ar-SA" dirty="0"/>
                    </a:p>
                  </a:txBody>
                  <a:tcPr>
                    <a:solidFill>
                      <a:schemeClr val="bg1">
                        <a:lumMod val="85000"/>
                      </a:schemeClr>
                    </a:solidFill>
                  </a:tcPr>
                </a:tc>
                <a:tc>
                  <a:txBody>
                    <a:bodyPr/>
                    <a:lstStyle/>
                    <a:p>
                      <a:pPr rtl="1"/>
                      <a:endParaRPr lang="ar-SA" dirty="0"/>
                    </a:p>
                  </a:txBody>
                  <a:tcPr>
                    <a:solidFill>
                      <a:schemeClr val="bg1">
                        <a:lumMod val="85000"/>
                      </a:schemeClr>
                    </a:solidFill>
                  </a:tcPr>
                </a:tc>
                <a:tc>
                  <a:txBody>
                    <a:bodyPr/>
                    <a:lstStyle/>
                    <a:p>
                      <a:pPr rtl="1"/>
                      <a:endParaRPr lang="ar-SA" dirty="0"/>
                    </a:p>
                  </a:txBody>
                  <a:tcPr>
                    <a:solidFill>
                      <a:schemeClr val="bg1">
                        <a:lumMod val="85000"/>
                      </a:schemeClr>
                    </a:solidFill>
                  </a:tcPr>
                </a:tc>
                <a:tc>
                  <a:txBody>
                    <a:bodyPr/>
                    <a:lstStyle/>
                    <a:p>
                      <a:pPr rtl="1"/>
                      <a:endParaRPr lang="ar-SA" dirty="0"/>
                    </a:p>
                  </a:txBody>
                  <a:tcPr>
                    <a:solidFill>
                      <a:schemeClr val="bg1">
                        <a:lumMod val="85000"/>
                      </a:schemeClr>
                    </a:solidFill>
                  </a:tcPr>
                </a:tc>
                <a:extLst>
                  <a:ext uri="{0D108BD9-81ED-4DB2-BD59-A6C34878D82A}">
                    <a16:rowId xmlns:a16="http://schemas.microsoft.com/office/drawing/2014/main" val="1532735616"/>
                  </a:ext>
                </a:extLst>
              </a:tr>
            </a:tbl>
          </a:graphicData>
        </a:graphic>
      </p:graphicFrame>
    </p:spTree>
    <p:extLst>
      <p:ext uri="{BB962C8B-B14F-4D97-AF65-F5344CB8AC3E}">
        <p14:creationId xmlns:p14="http://schemas.microsoft.com/office/powerpoint/2010/main" val="293380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598505" y="252996"/>
            <a:ext cx="4532244" cy="681282"/>
          </a:xfrm>
        </p:spPr>
        <p:txBody>
          <a:bodyPr>
            <a:normAutofit fontScale="90000"/>
          </a:bodyPr>
          <a:lstStyle/>
          <a:p>
            <a:r>
              <a:rPr lang="ar-SA" b="1" dirty="0"/>
              <a:t>الأسبوع الأول</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2979694330"/>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10 / 5 إلى 14 / 5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الأول</a:t>
                      </a:r>
                    </a:p>
                  </a:txBody>
                  <a:tcPr vert="vert270"/>
                </a:tc>
                <a:tc>
                  <a:txBody>
                    <a:bodyPr/>
                    <a:lstStyle/>
                    <a:p>
                      <a:pPr algn="ctr" rtl="1"/>
                      <a:endParaRPr lang="ar-SA" sz="2400" dirty="0"/>
                    </a:p>
                    <a:p>
                      <a:pPr algn="ctr" rtl="1"/>
                      <a:r>
                        <a:rPr lang="ar-SA" sz="2400" dirty="0"/>
                        <a:t> 1</a:t>
                      </a:r>
                    </a:p>
                  </a:txBody>
                  <a:tcPr/>
                </a:tc>
                <a:tc>
                  <a:txBody>
                    <a:bodyPr/>
                    <a:lstStyle/>
                    <a:p>
                      <a:pPr algn="r" rtl="1"/>
                      <a:endParaRPr lang="ar-SA" sz="1400" dirty="0"/>
                    </a:p>
                    <a:p>
                      <a:pPr algn="r" rtl="1"/>
                      <a:r>
                        <a:rPr lang="ar-SA" sz="1400" b="1" kern="1200" dirty="0">
                          <a:solidFill>
                            <a:schemeClr val="dk1"/>
                          </a:solidFill>
                          <a:effectLst/>
                          <a:latin typeface="+mn-lt"/>
                          <a:ea typeface="+mn-ea"/>
                          <a:cs typeface="+mn-cs"/>
                        </a:rPr>
                        <a:t>عقد اجتماع لأعضاء لجنة النشاط بالمدرسة</a:t>
                      </a:r>
                      <a:endParaRPr lang="ar-SA" sz="1400" dirty="0"/>
                    </a:p>
                  </a:txBody>
                  <a:tcPr/>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يوم الاحد</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مكتب الادارة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spcAft>
                          <a:spcPts val="800"/>
                        </a:spcAft>
                      </a:pPr>
                      <a:r>
                        <a:rPr lang="ar-SA" sz="18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rtl="1"/>
                      <a:endParaRPr lang="ar-SA" sz="1400" b="1" dirty="0"/>
                    </a:p>
                    <a:p>
                      <a:pPr algn="r" rtl="1"/>
                      <a:r>
                        <a:rPr lang="ar-SA" sz="1400" b="1" dirty="0"/>
                        <a:t>لجنة النشاط</a:t>
                      </a:r>
                    </a:p>
                  </a:txBody>
                  <a:tcP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1"/>
                      <a:endParaRPr lang="ar-SA" sz="1400" dirty="0"/>
                    </a:p>
                    <a:p>
                      <a:pPr algn="r" rtl="1"/>
                      <a:r>
                        <a:rPr lang="ar-SA" sz="1400" b="1" kern="1200" dirty="0">
                          <a:solidFill>
                            <a:schemeClr val="dk1"/>
                          </a:solidFill>
                          <a:effectLst/>
                          <a:latin typeface="+mn-lt"/>
                          <a:ea typeface="+mn-ea"/>
                          <a:cs typeface="+mn-cs"/>
                        </a:rPr>
                        <a:t>عمل جدول الإذاعة المدرسية وتوزيعه على الفصول وإعطاء نسخة لرائد الفصل</a:t>
                      </a:r>
                      <a:endParaRPr lang="ar-SA" sz="1400" dirty="0"/>
                    </a:p>
                  </a:txBody>
                  <a:tcPr/>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يوم الاثنين</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endParaRPr lang="ar-SA" sz="1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ar-SA" sz="1400" dirty="0"/>
                    </a:p>
                  </a:txBody>
                  <a:tcP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r" rtl="1"/>
                      <a:endParaRPr lang="ar-SA" sz="1400" dirty="0"/>
                    </a:p>
                    <a:p>
                      <a:pPr algn="r" rtl="1"/>
                      <a:r>
                        <a:rPr lang="ar-SA" sz="1400" b="1" kern="1200" dirty="0">
                          <a:solidFill>
                            <a:schemeClr val="dk1"/>
                          </a:solidFill>
                          <a:effectLst/>
                          <a:latin typeface="+mn-lt"/>
                          <a:ea typeface="+mn-ea"/>
                          <a:cs typeface="+mn-cs"/>
                        </a:rPr>
                        <a:t>توزيع المجلات على المعلمين وشرح لهم مهام كل مجال</a:t>
                      </a:r>
                      <a:endParaRPr lang="ar-SA" sz="1400" dirty="0"/>
                    </a:p>
                  </a:txBody>
                  <a:tcPr/>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يوم الاثنين</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 </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05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400" b="1" dirty="0"/>
                        <a:t>والمعلمين</a:t>
                      </a:r>
                    </a:p>
                  </a:txBody>
                  <a:tcPr/>
                </a:tc>
                <a:tc>
                  <a:txBody>
                    <a:bodyPr/>
                    <a:lstStyle/>
                    <a:p>
                      <a:pPr algn="r" rtl="1"/>
                      <a:r>
                        <a:rPr lang="ar-SA" sz="1400" b="1" dirty="0"/>
                        <a:t>المعلمين</a:t>
                      </a:r>
                    </a:p>
                  </a:txBody>
                  <a:tcP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p>
                      <a:pPr algn="ctr" rtl="1"/>
                      <a:r>
                        <a:rPr lang="ar-SA" sz="2400" dirty="0"/>
                        <a:t>4</a:t>
                      </a:r>
                    </a:p>
                  </a:txBody>
                  <a:tcPr/>
                </a:tc>
                <a:tc>
                  <a:txBody>
                    <a:bodyPr/>
                    <a:lstStyle/>
                    <a:p>
                      <a:pPr algn="r" rtl="1"/>
                      <a:endParaRPr lang="ar-SA" sz="2000" b="1" dirty="0">
                        <a:solidFill>
                          <a:schemeClr val="tx1"/>
                        </a:solidFill>
                        <a:effectLst/>
                        <a:latin typeface="Sakkal Majalla" panose="02000000000000000000" pitchFamily="2" charset="-78"/>
                        <a:ea typeface="Times New Roman" panose="02020603050405020304" pitchFamily="18" charset="0"/>
                        <a:cs typeface="mohammad bold art 1"/>
                      </a:endParaRPr>
                    </a:p>
                    <a:p>
                      <a:pPr algn="r" rtl="1"/>
                      <a:r>
                        <a:rPr lang="ar-SA" sz="2000" b="1" dirty="0">
                          <a:solidFill>
                            <a:schemeClr val="tx1"/>
                          </a:solidFill>
                          <a:effectLst/>
                          <a:latin typeface="Sakkal Majalla" panose="02000000000000000000" pitchFamily="2" charset="-78"/>
                          <a:ea typeface="Times New Roman" panose="02020603050405020304" pitchFamily="18" charset="0"/>
                          <a:cs typeface="mohammad bold art 1"/>
                        </a:rPr>
                        <a:t>إعداد خطة النشاط الطلابي للفصل الدراسي الثاني</a:t>
                      </a:r>
                      <a:endParaRPr lang="en-US" sz="20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فصل دراسي</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spcAft>
                          <a:spcPts val="800"/>
                        </a:spcAft>
                      </a:pPr>
                      <a:r>
                        <a:rPr lang="ar-SA" sz="20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rtl="1"/>
                      <a:endParaRPr lang="ar-SA" sz="2000" b="1" dirty="0"/>
                    </a:p>
                    <a:p>
                      <a:pPr algn="r" rtl="1"/>
                      <a:r>
                        <a:rPr lang="ar-SA" sz="1800" b="1" dirty="0"/>
                        <a:t>طلاب المدرسة</a:t>
                      </a:r>
                    </a:p>
                  </a:txBody>
                  <a:tcP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83626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B1460A19-0055-DD69-DC6C-448D49D4D6BB}"/>
              </a:ext>
            </a:extLst>
          </p:cNvPr>
          <p:cNvSpPr txBox="1"/>
          <p:nvPr/>
        </p:nvSpPr>
        <p:spPr>
          <a:xfrm>
            <a:off x="2054087" y="484427"/>
            <a:ext cx="9422295" cy="5186035"/>
          </a:xfrm>
          <a:prstGeom prst="rect">
            <a:avLst/>
          </a:prstGeom>
          <a:noFill/>
        </p:spPr>
        <p:txBody>
          <a:bodyPr wrap="square">
            <a:spAutoFit/>
          </a:bodyPr>
          <a:lstStyle/>
          <a:p>
            <a:pPr marL="180340" marR="180340" indent="268605" algn="r" rtl="1">
              <a:lnSpc>
                <a:spcPct val="150000"/>
              </a:lnSpc>
              <a:spcAft>
                <a:spcPts val="1000"/>
              </a:spcAft>
            </a:pPr>
            <a:r>
              <a:rPr lang="ar-SA" b="1" dirty="0">
                <a:effectLst/>
                <a:latin typeface="Arial" panose="020B0604020202020204" pitchFamily="34" charset="0"/>
                <a:ea typeface="Times New Roman" panose="02020603050405020304" pitchFamily="18" charset="0"/>
                <a:cs typeface="Fanan"/>
              </a:rPr>
              <a:t>الحمد لله رب العالمين والصلاة والسلام على سيدنا محمد وعلى </a:t>
            </a:r>
            <a:r>
              <a:rPr lang="ar-SA" b="1" dirty="0" err="1">
                <a:effectLst/>
                <a:latin typeface="Arial" panose="020B0604020202020204" pitchFamily="34" charset="0"/>
                <a:ea typeface="Times New Roman" panose="02020603050405020304" pitchFamily="18" charset="0"/>
                <a:cs typeface="Fanan"/>
              </a:rPr>
              <a:t>آله</a:t>
            </a:r>
            <a:r>
              <a:rPr lang="ar-SA" b="1" dirty="0">
                <a:effectLst/>
                <a:latin typeface="Arial" panose="020B0604020202020204" pitchFamily="34" charset="0"/>
                <a:ea typeface="Times New Roman" panose="02020603050405020304" pitchFamily="18" charset="0"/>
                <a:cs typeface="Fanan"/>
              </a:rPr>
              <a:t> وصحبه وسلم أجمعين ... </a:t>
            </a:r>
            <a:endParaRPr lang="en-US" dirty="0">
              <a:effectLst/>
              <a:latin typeface="Calibri" panose="020F0502020204030204" pitchFamily="34" charset="0"/>
              <a:ea typeface="Times New Roman" panose="02020603050405020304" pitchFamily="18" charset="0"/>
              <a:cs typeface="Arial" panose="020B0604020202020204" pitchFamily="34" charset="0"/>
            </a:endParaRPr>
          </a:p>
          <a:p>
            <a:pPr marL="180340" marR="180340" indent="268605" algn="r" rtl="1">
              <a:lnSpc>
                <a:spcPct val="150000"/>
              </a:lnSpc>
              <a:spcAft>
                <a:spcPts val="1000"/>
              </a:spcAft>
            </a:pPr>
            <a:r>
              <a:rPr lang="ar-SA" b="1" dirty="0">
                <a:effectLst/>
                <a:latin typeface="Arial" panose="020B0604020202020204" pitchFamily="34" charset="0"/>
                <a:ea typeface="Times New Roman" panose="02020603050405020304" pitchFamily="18" charset="0"/>
                <a:cs typeface="Fanan"/>
              </a:rPr>
              <a:t>أما بعد...</a:t>
            </a:r>
            <a:endParaRPr lang="en-US" dirty="0">
              <a:effectLst/>
              <a:latin typeface="Calibri" panose="020F0502020204030204" pitchFamily="34" charset="0"/>
              <a:ea typeface="Times New Roman" panose="02020603050405020304" pitchFamily="18" charset="0"/>
              <a:cs typeface="Arial" panose="020B0604020202020204" pitchFamily="34" charset="0"/>
            </a:endParaRPr>
          </a:p>
          <a:p>
            <a:pPr marL="180340" marR="180340" indent="358775" algn="r" rtl="1">
              <a:lnSpc>
                <a:spcPct val="150000"/>
              </a:lnSpc>
              <a:spcAft>
                <a:spcPts val="1000"/>
              </a:spcAft>
            </a:pPr>
            <a:r>
              <a:rPr lang="ar-SA" b="1" dirty="0">
                <a:effectLst/>
                <a:latin typeface="Arial" panose="020B0604020202020204" pitchFamily="34" charset="0"/>
                <a:ea typeface="Times New Roman" panose="02020603050405020304" pitchFamily="18" charset="0"/>
                <a:cs typeface="Fanan"/>
              </a:rPr>
              <a:t>إن النشاط غير الصفي يشكل أحد العناصر الهامة في بناء شخصية الطالب وصقلها ومن هنا وجب إعطاؤه الاهتمام الكافي الذي يتناسب مع دوره الحيوي في زيادة الخبرات وتكوين العلاقات الاجتماعية التي تنمي ميوله وتشبع حاجاته كما يسهم بشكل كبير في تحقيق الأهداف وهو جزء لا يتجزأ من التربية المدرسية الشاملة</a:t>
            </a:r>
            <a:r>
              <a:rPr lang="en-US" b="1" dirty="0">
                <a:effectLst/>
                <a:latin typeface="Arial" panose="020B0604020202020204" pitchFamily="34" charset="0"/>
                <a:ea typeface="Times New Roman" panose="02020603050405020304" pitchFamily="18" charset="0"/>
                <a:cs typeface="Fanan"/>
              </a:rPr>
              <a:t>.</a:t>
            </a:r>
            <a:r>
              <a:rPr lang="ar-SA" b="1" dirty="0">
                <a:effectLst/>
                <a:latin typeface="Arial" panose="020B0604020202020204" pitchFamily="34" charset="0"/>
                <a:ea typeface="Times New Roman" panose="02020603050405020304" pitchFamily="18" charset="0"/>
                <a:cs typeface="Fanan"/>
              </a:rPr>
              <a:t> قال الإمام الغزالي _رحمه الله_ في كتابة إحياء علوم الدين:((ينبغي أن يؤذن للطفل، بعد الانصراف من الكتاب أن يلعب لعباً جميلاً يستريح من تعب الكتب، فإن منع الصبي من اللعب وإرهاقه يميت قلبه ويعطل ذكاءه وينغص عليه العيش))</a:t>
            </a:r>
            <a:r>
              <a:rPr lang="en-US" b="1" dirty="0">
                <a:effectLst/>
                <a:latin typeface="Arial" panose="020B0604020202020204" pitchFamily="34" charset="0"/>
                <a:ea typeface="Times New Roman" panose="02020603050405020304" pitchFamily="18" charset="0"/>
                <a:cs typeface="Fanan"/>
              </a:rPr>
              <a:t>.</a:t>
            </a:r>
            <a:r>
              <a:rPr lang="en-US" b="1" dirty="0">
                <a:effectLst/>
                <a:latin typeface="Fanan"/>
                <a:ea typeface="Times New Roman" panose="02020603050405020304" pitchFamily="18" charset="0"/>
                <a:cs typeface="Arial" panose="020B0604020202020204" pitchFamily="34" charset="0"/>
              </a:rPr>
              <a:t> </a:t>
            </a:r>
            <a:r>
              <a:rPr lang="ar-SA" b="1" dirty="0">
                <a:effectLst/>
                <a:latin typeface="Fanan"/>
                <a:ea typeface="Times New Roman" panose="02020603050405020304" pitchFamily="18" charset="0"/>
                <a:cs typeface="Arial" panose="020B0604020202020204" pitchFamily="34" charset="0"/>
              </a:rPr>
              <a:t>((فممارسة النشاط غير الصفي ينقل الطالب من ثقافة الذاكرة</a:t>
            </a:r>
            <a:r>
              <a:rPr lang="en-US" b="1" dirty="0">
                <a:effectLst/>
                <a:latin typeface="Arial" panose="020B0604020202020204" pitchFamily="34" charset="0"/>
                <a:ea typeface="Times New Roman" panose="02020603050405020304" pitchFamily="18" charset="0"/>
                <a:cs typeface="Fanan"/>
              </a:rPr>
              <a:t>…  </a:t>
            </a:r>
            <a:r>
              <a:rPr lang="en-US" b="1" dirty="0">
                <a:effectLst/>
                <a:latin typeface="Fanan"/>
                <a:ea typeface="Times New Roman" panose="02020603050405020304" pitchFamily="18" charset="0"/>
                <a:cs typeface="Arial" panose="020B0604020202020204" pitchFamily="34" charset="0"/>
              </a:rPr>
              <a:t> </a:t>
            </a:r>
            <a:r>
              <a:rPr lang="ar-SA" b="1" dirty="0">
                <a:effectLst/>
                <a:latin typeface="Fanan"/>
                <a:ea typeface="Times New Roman" panose="02020603050405020304" pitchFamily="18" charset="0"/>
                <a:cs typeface="Arial" panose="020B0604020202020204" pitchFamily="34" charset="0"/>
              </a:rPr>
              <a:t>إلى ثقافة الإبداع)).</a:t>
            </a:r>
            <a:endParaRPr lang="en-US" dirty="0">
              <a:effectLst/>
              <a:latin typeface="Calibri" panose="020F0502020204030204" pitchFamily="34" charset="0"/>
              <a:ea typeface="Times New Roman" panose="02020603050405020304" pitchFamily="18" charset="0"/>
              <a:cs typeface="Arial" panose="020B0604020202020204" pitchFamily="34" charset="0"/>
            </a:endParaRPr>
          </a:p>
          <a:p>
            <a:pPr algn="r"/>
            <a:r>
              <a:rPr lang="ar-SA" b="1" dirty="0">
                <a:effectLst/>
                <a:latin typeface="Arial" panose="020B0604020202020204" pitchFamily="34" charset="0"/>
                <a:ea typeface="Times New Roman" panose="02020603050405020304" pitchFamily="18" charset="0"/>
                <a:cs typeface="Fanan"/>
              </a:rPr>
              <a:t>ولسير عمل الأنشطة لابد من توافر عناصر عدة ليتضح دور النشاط الفعال ومن أهم هذه العناصر: (رائد النشاط) باعتباره مخرج العمل بجهوده وقدرته على التخطيط والتنظيم والإدارة بطريقة صحيحة تساعده على التقويم السليم ولتسهيل إجراءات العمل وتخفيف الأعباء حرصنا على إعداد سجل رائد النشاط بصورة مدروسة ستساهم _بمشيئة الله_ في إعطاء صورة واضحة ودقيقة عن النشاط المدرسي ودوره في تحقيق رؤية المملكة (2030) في الجوانب العملية والتربوية ومساندة العملية التعليمية</a:t>
            </a:r>
            <a:endParaRPr lang="en-US"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786315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293705" y="252996"/>
            <a:ext cx="4532244" cy="681282"/>
          </a:xfrm>
        </p:spPr>
        <p:txBody>
          <a:bodyPr>
            <a:normAutofit fontScale="90000"/>
          </a:bodyPr>
          <a:lstStyle/>
          <a:p>
            <a:r>
              <a:rPr lang="ar-SA" b="1" dirty="0"/>
              <a:t>الأسبوع الثاني</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3275352576"/>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17 / 5 إلى 21 / 5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الثاني</a:t>
                      </a:r>
                    </a:p>
                  </a:txBody>
                  <a:tcPr vert="vert270"/>
                </a:tc>
                <a:tc>
                  <a:txBody>
                    <a:bodyPr/>
                    <a:lstStyle/>
                    <a:p>
                      <a:pPr algn="ctr" rtl="1"/>
                      <a:endParaRPr lang="ar-SA" sz="2400" dirty="0"/>
                    </a:p>
                    <a:p>
                      <a:pPr algn="ctr" rtl="1"/>
                      <a:r>
                        <a:rPr lang="ar-SA" sz="2400" dirty="0"/>
                        <a:t> 1</a:t>
                      </a:r>
                    </a:p>
                  </a:txBody>
                  <a:tcPr/>
                </a:tc>
                <a:tc>
                  <a:txBody>
                    <a:bodyPr/>
                    <a:lstStyle/>
                    <a:p>
                      <a:pPr algn="r" rtl="1"/>
                      <a:r>
                        <a:rPr lang="ar-SA" sz="2000" b="1" dirty="0">
                          <a:solidFill>
                            <a:schemeClr val="tx1"/>
                          </a:solidFill>
                          <a:effectLst/>
                          <a:latin typeface="Times New Roman" panose="02020603050405020304" pitchFamily="18" charset="0"/>
                          <a:ea typeface="Times New Roman" panose="02020603050405020304" pitchFamily="18" charset="0"/>
                          <a:cs typeface="mohammad bold art 1"/>
                        </a:rPr>
                        <a:t>تفعيل اليوم العالمي لمكافحة الفساد ومشروع نزاهة </a:t>
                      </a:r>
                    </a:p>
                    <a:p>
                      <a:pPr algn="r" rtl="1"/>
                      <a:r>
                        <a:rPr lang="ar-SA" sz="2000" b="1" dirty="0">
                          <a:solidFill>
                            <a:srgbClr val="FF0000"/>
                          </a:solidFill>
                          <a:effectLst/>
                          <a:latin typeface="Times New Roman" panose="02020603050405020304" pitchFamily="18" charset="0"/>
                          <a:ea typeface="Times New Roman" panose="02020603050405020304" pitchFamily="18" charset="0"/>
                          <a:cs typeface="mohammad bold art 1"/>
                        </a:rPr>
                        <a:t>( المجال البرامج والتدريب )</a:t>
                      </a:r>
                      <a:endParaRPr lang="en-US" sz="20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114300" marR="114300" marT="0" marB="0"/>
                </a:tc>
                <a:tc>
                  <a:txBody>
                    <a:bodyPr/>
                    <a:lstStyle/>
                    <a:p>
                      <a:pPr algn="r" rtl="1">
                        <a:lnSpc>
                          <a:spcPct val="107000"/>
                        </a:lnSpc>
                      </a:pPr>
                      <a:endParaRPr lang="ar-SA" sz="20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يوم الاثنين</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20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endParaRPr lang="ar-SA" sz="20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20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algn="r" rtl="1"/>
                      <a:endParaRPr lang="ar-SA" sz="1800" b="1" dirty="0"/>
                    </a:p>
                    <a:p>
                      <a:pPr algn="r" rtl="1"/>
                      <a:r>
                        <a:rPr lang="ar-SA" sz="1800" b="1" dirty="0"/>
                        <a:t>طلاب المدرسة</a:t>
                      </a:r>
                    </a:p>
                  </a:txBody>
                  <a:tcPr/>
                </a:tc>
                <a:tc>
                  <a:txBody>
                    <a:bodyPr/>
                    <a:lstStyle/>
                    <a:p>
                      <a:pPr rtl="1"/>
                      <a:endParaRPr lang="ar-SA" sz="1400" dirty="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1"/>
                      <a:endParaRPr lang="ar-SA" sz="2000" dirty="0"/>
                    </a:p>
                    <a:p>
                      <a:pPr algn="r" rtl="1"/>
                      <a:r>
                        <a:rPr lang="ar-SA" sz="1600" b="1" kern="1200" dirty="0">
                          <a:solidFill>
                            <a:schemeClr val="dk1"/>
                          </a:solidFill>
                          <a:effectLst/>
                          <a:latin typeface="+mn-lt"/>
                          <a:ea typeface="+mn-ea"/>
                          <a:cs typeface="+mn-cs"/>
                        </a:rPr>
                        <a:t>الإعلان عن مسابقة </a:t>
                      </a:r>
                      <a:r>
                        <a:rPr lang="ar-SA" sz="1600" b="1" kern="1200" dirty="0" err="1">
                          <a:solidFill>
                            <a:schemeClr val="dk1"/>
                          </a:solidFill>
                          <a:effectLst/>
                          <a:latin typeface="+mn-lt"/>
                          <a:ea typeface="+mn-ea"/>
                          <a:cs typeface="+mn-cs"/>
                        </a:rPr>
                        <a:t>كانجارو</a:t>
                      </a:r>
                      <a:r>
                        <a:rPr lang="ar-SA" sz="1600" b="1" kern="1200" dirty="0">
                          <a:solidFill>
                            <a:schemeClr val="dk1"/>
                          </a:solidFill>
                          <a:effectLst/>
                          <a:latin typeface="+mn-lt"/>
                          <a:ea typeface="+mn-ea"/>
                          <a:cs typeface="+mn-cs"/>
                        </a:rPr>
                        <a:t> العالمية لرياضيات</a:t>
                      </a:r>
                      <a:r>
                        <a:rPr lang="ar-SA" sz="1600" b="1" kern="1200" dirty="0">
                          <a:solidFill>
                            <a:srgbClr val="FF0000"/>
                          </a:solidFill>
                          <a:effectLst/>
                          <a:latin typeface="+mn-lt"/>
                          <a:ea typeface="+mn-ea"/>
                          <a:cs typeface="+mn-cs"/>
                        </a:rPr>
                        <a:t>( المجال العلمي )</a:t>
                      </a:r>
                      <a:endParaRPr lang="ar-SA" sz="1600" b="1" dirty="0">
                        <a:solidFill>
                          <a:srgbClr val="FF0000"/>
                        </a:solidFill>
                      </a:endParaRPr>
                    </a:p>
                  </a:txBody>
                  <a:tcPr/>
                </a:tc>
                <a:tc>
                  <a:txBody>
                    <a:bodyPr/>
                    <a:lstStyle/>
                    <a:p>
                      <a:pPr algn="r" rtl="1">
                        <a:lnSpc>
                          <a:spcPct val="107000"/>
                        </a:lnSpc>
                      </a:pPr>
                      <a:endParaRPr lang="ar-SA" sz="20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يوم الاثنين</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 </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pPr>
                      <a:r>
                        <a:rPr lang="ar-SA" sz="20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20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600" b="1" dirty="0"/>
                        <a:t>والمعلمين</a:t>
                      </a:r>
                    </a:p>
                  </a:txBody>
                  <a:tcPr/>
                </a:tc>
                <a:tc>
                  <a:txBody>
                    <a:bodyPr/>
                    <a:lstStyle/>
                    <a:p>
                      <a:pPr algn="r" rtl="1"/>
                      <a:endParaRPr lang="ar-SA" sz="1800" b="1" dirty="0"/>
                    </a:p>
                    <a:p>
                      <a:pPr algn="r" rtl="1"/>
                      <a:r>
                        <a:rPr lang="ar-SA" sz="1800" b="1" dirty="0"/>
                        <a:t>طلاب المدرسة</a:t>
                      </a:r>
                    </a:p>
                  </a:txBody>
                  <a:tcP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r" rtl="1"/>
                      <a:endParaRPr lang="ar-SA" sz="1400" dirty="0"/>
                    </a:p>
                    <a:p>
                      <a:pPr algn="r" rtl="1"/>
                      <a:r>
                        <a:rPr lang="ar-SA" sz="1400" b="1" kern="1200" dirty="0">
                          <a:solidFill>
                            <a:schemeClr val="dk1"/>
                          </a:solidFill>
                          <a:effectLst/>
                          <a:latin typeface="+mn-lt"/>
                          <a:ea typeface="+mn-ea"/>
                          <a:cs typeface="+mn-cs"/>
                        </a:rPr>
                        <a:t>إعداد ومراجعة خطة الأنشطة الرياضية  </a:t>
                      </a:r>
                      <a:endParaRPr lang="en-US" sz="1400" kern="1200" dirty="0">
                        <a:solidFill>
                          <a:schemeClr val="dk1"/>
                        </a:solidFill>
                        <a:effectLst/>
                        <a:latin typeface="+mn-lt"/>
                        <a:ea typeface="+mn-ea"/>
                        <a:cs typeface="+mn-cs"/>
                      </a:endParaRPr>
                    </a:p>
                    <a:p>
                      <a:pPr algn="r"/>
                      <a:r>
                        <a:rPr lang="ar-SA" sz="1400" b="1" kern="1200" dirty="0">
                          <a:solidFill>
                            <a:srgbClr val="FF0000"/>
                          </a:solidFill>
                          <a:effectLst/>
                          <a:latin typeface="+mn-lt"/>
                          <a:ea typeface="+mn-ea"/>
                          <a:cs typeface="+mn-cs"/>
                        </a:rPr>
                        <a:t>( المجال الرياضي )</a:t>
                      </a:r>
                      <a:endParaRPr lang="ar-SA" sz="1400" dirty="0">
                        <a:solidFill>
                          <a:srgbClr val="FF0000"/>
                        </a:solidFill>
                      </a:endParaRPr>
                    </a:p>
                  </a:txBody>
                  <a:tcPr/>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أسبوع</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 </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05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400" b="1" dirty="0"/>
                        <a:t>ومعلم البدنية</a:t>
                      </a:r>
                    </a:p>
                  </a:txBody>
                  <a:tcPr/>
                </a:tc>
                <a:tc>
                  <a:txBody>
                    <a:bodyPr/>
                    <a:lstStyle/>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r" rtl="1"/>
                      <a:endParaRPr lang="ar-SA" sz="1400" dirty="0"/>
                    </a:p>
                  </a:txBody>
                  <a:tcPr/>
                </a:tc>
                <a:tc>
                  <a:txBody>
                    <a:bodyPr/>
                    <a:lstStyle/>
                    <a:p>
                      <a:pPr algn="r" rtl="1">
                        <a:lnSpc>
                          <a:spcPct val="107000"/>
                        </a:lnSpc>
                      </a:pP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endParaRPr lang="ar-SA" sz="1400" b="1" dirty="0"/>
                    </a:p>
                  </a:txBody>
                  <a:tcPr/>
                </a:tc>
                <a:tc>
                  <a:txBody>
                    <a:bodyPr/>
                    <a:lstStyle/>
                    <a:p>
                      <a:pPr algn="r" rtl="1"/>
                      <a:endParaRPr lang="ar-SA" sz="1400" b="1" dirty="0"/>
                    </a:p>
                  </a:txBody>
                  <a:tcP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3088534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253948" y="252996"/>
            <a:ext cx="4532244" cy="681282"/>
          </a:xfrm>
        </p:spPr>
        <p:txBody>
          <a:bodyPr>
            <a:normAutofit fontScale="90000"/>
          </a:bodyPr>
          <a:lstStyle/>
          <a:p>
            <a:r>
              <a:rPr lang="ar-SA" b="1" dirty="0"/>
              <a:t>الأسبوع الثالث</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1034610908"/>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25 / 5 إلى 28 / 5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4771136">
                <a:tc>
                  <a:txBody>
                    <a:bodyPr/>
                    <a:lstStyle/>
                    <a:p>
                      <a:pPr algn="ctr" rtl="1"/>
                      <a:r>
                        <a:rPr lang="ar-SA" sz="3600" dirty="0">
                          <a:solidFill>
                            <a:srgbClr val="FF0000"/>
                          </a:solidFill>
                        </a:rPr>
                        <a:t>الثالث</a:t>
                      </a:r>
                    </a:p>
                  </a:txBody>
                  <a:tcPr vert="vert270"/>
                </a:tc>
                <a:tc>
                  <a:txBody>
                    <a:bodyPr/>
                    <a:lstStyle/>
                    <a:p>
                      <a:pPr algn="ctr" rtl="1"/>
                      <a:endParaRPr lang="ar-SA" sz="2400" dirty="0"/>
                    </a:p>
                    <a:p>
                      <a:pPr algn="ctr" rtl="1"/>
                      <a:endParaRPr lang="ar-SA" sz="2400" dirty="0"/>
                    </a:p>
                    <a:p>
                      <a:pPr algn="ctr" rtl="1"/>
                      <a:endParaRPr lang="ar-SA" sz="2400" dirty="0"/>
                    </a:p>
                    <a:p>
                      <a:pPr algn="ctr" rtl="1"/>
                      <a:endParaRPr lang="ar-SA" sz="2400" dirty="0"/>
                    </a:p>
                    <a:p>
                      <a:pPr algn="ctr" rtl="1"/>
                      <a:r>
                        <a:rPr lang="ar-SA" sz="5400" dirty="0"/>
                        <a:t>1</a:t>
                      </a:r>
                      <a:endParaRPr lang="ar-SA" sz="2400" dirty="0"/>
                    </a:p>
                  </a:txBody>
                  <a:tcPr/>
                </a:tc>
                <a:tc>
                  <a:txBody>
                    <a:bodyPr/>
                    <a:lstStyle/>
                    <a:p>
                      <a:pPr algn="ctr" rtl="1"/>
                      <a:endParaRPr lang="ar-SA" sz="4800" b="1" dirty="0"/>
                    </a:p>
                    <a:p>
                      <a:pPr algn="ctr" rtl="1"/>
                      <a:r>
                        <a:rPr lang="ar-SA" sz="4800" b="1" dirty="0"/>
                        <a:t>اليوم العالمي للغة العربية</a:t>
                      </a:r>
                    </a:p>
                    <a:p>
                      <a:pPr algn="ctr" rtl="1"/>
                      <a:r>
                        <a:rPr lang="ar-SA" sz="2800" b="1" dirty="0">
                          <a:solidFill>
                            <a:srgbClr val="FF0000"/>
                          </a:solidFill>
                        </a:rPr>
                        <a:t>(المجال الثقافي)</a:t>
                      </a:r>
                    </a:p>
                  </a:txBody>
                  <a:tcPr/>
                </a:tc>
                <a:tc>
                  <a:txBody>
                    <a:bodyPr/>
                    <a:lstStyle/>
                    <a:p>
                      <a:pPr algn="ctr" rtl="1">
                        <a:lnSpc>
                          <a:spcPct val="107000"/>
                        </a:lnSpc>
                      </a:pPr>
                      <a:r>
                        <a:rPr lang="ar-SA"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أسبوع</a:t>
                      </a:r>
                      <a:endParaRPr lang="en-US"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pPr>
                      <a:r>
                        <a:rPr lang="ar-SA"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المدرسة</a:t>
                      </a:r>
                      <a:endParaRPr lang="en-US"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spcAft>
                          <a:spcPts val="800"/>
                        </a:spcAft>
                      </a:pPr>
                      <a:r>
                        <a:rPr lang="ar-SA"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معلمي اللغة العربية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rtl="1"/>
                      <a:endParaRPr lang="ar-SA" sz="1400" b="1" dirty="0"/>
                    </a:p>
                    <a:p>
                      <a:pPr algn="ctr" rtl="1"/>
                      <a:r>
                        <a:rPr lang="ar-SA" sz="3200" b="1" dirty="0"/>
                        <a:t>طلاب المدرسة</a:t>
                      </a:r>
                    </a:p>
                  </a:txBody>
                  <a:tcPr vert="vert270"/>
                </a:tc>
                <a:tc>
                  <a:txBody>
                    <a:bodyPr/>
                    <a:lstStyle/>
                    <a:p>
                      <a:pPr rtl="1"/>
                      <a:endParaRPr lang="ar-SA" sz="1400" dirty="0"/>
                    </a:p>
                  </a:txBody>
                  <a:tcPr/>
                </a:tc>
                <a:extLst>
                  <a:ext uri="{0D108BD9-81ED-4DB2-BD59-A6C34878D82A}">
                    <a16:rowId xmlns:a16="http://schemas.microsoft.com/office/drawing/2014/main" val="2100386106"/>
                  </a:ext>
                </a:extLst>
              </a:tr>
            </a:tbl>
          </a:graphicData>
        </a:graphic>
      </p:graphicFrame>
    </p:spTree>
    <p:extLst>
      <p:ext uri="{BB962C8B-B14F-4D97-AF65-F5344CB8AC3E}">
        <p14:creationId xmlns:p14="http://schemas.microsoft.com/office/powerpoint/2010/main" val="3371687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518992" y="239744"/>
            <a:ext cx="4532244" cy="681282"/>
          </a:xfrm>
        </p:spPr>
        <p:txBody>
          <a:bodyPr>
            <a:normAutofit fontScale="90000"/>
          </a:bodyPr>
          <a:lstStyle/>
          <a:p>
            <a:r>
              <a:rPr lang="ar-SA" b="1" dirty="0"/>
              <a:t>الأسبوع الرابع</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3614856898"/>
              </p:ext>
            </p:extLst>
          </p:nvPr>
        </p:nvGraphicFramePr>
        <p:xfrm>
          <a:off x="-1" y="1113183"/>
          <a:ext cx="12192000" cy="5810060"/>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1 / 6 إلى</a:t>
                      </a:r>
                    </a:p>
                    <a:p>
                      <a:pPr rtl="1"/>
                      <a:r>
                        <a:rPr lang="ar-SA" sz="1800" b="1" kern="1200" dirty="0">
                          <a:solidFill>
                            <a:srgbClr val="FF0000"/>
                          </a:solidFill>
                          <a:effectLst/>
                          <a:latin typeface="+mn-lt"/>
                          <a:ea typeface="+mn-ea"/>
                          <a:cs typeface="+mn-cs"/>
                        </a:rPr>
                        <a:t> 5 / 6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الرابع</a:t>
                      </a:r>
                    </a:p>
                  </a:txBody>
                  <a:tcPr vert="vert270"/>
                </a:tc>
                <a:tc>
                  <a:txBody>
                    <a:bodyPr/>
                    <a:lstStyle/>
                    <a:p>
                      <a:pPr algn="ctr" rtl="1"/>
                      <a:endParaRPr lang="ar-SA" sz="2400" dirty="0"/>
                    </a:p>
                    <a:p>
                      <a:pPr algn="ctr" rtl="1"/>
                      <a:r>
                        <a:rPr lang="ar-SA" sz="2400" dirty="0"/>
                        <a:t> 1</a:t>
                      </a:r>
                    </a:p>
                  </a:txBody>
                  <a:tcPr/>
                </a:tc>
                <a:tc>
                  <a:txBody>
                    <a:bodyPr/>
                    <a:lstStyle/>
                    <a:p>
                      <a:pPr algn="r" rtl="1"/>
                      <a:endParaRPr lang="ar-SA" sz="2000" b="1" dirty="0">
                        <a:solidFill>
                          <a:schemeClr val="tx1"/>
                        </a:solidFill>
                        <a:effectLst/>
                        <a:latin typeface="Sakkal Majalla" panose="02000000000000000000" pitchFamily="2" charset="-78"/>
                        <a:ea typeface="Times New Roman" panose="02020603050405020304" pitchFamily="18" charset="0"/>
                        <a:cs typeface="mohammad bold art 1"/>
                      </a:endParaRPr>
                    </a:p>
                    <a:p>
                      <a:pPr algn="r" rtl="1"/>
                      <a:r>
                        <a:rPr lang="ar-SA" sz="2000" b="1" dirty="0">
                          <a:solidFill>
                            <a:schemeClr val="tx1"/>
                          </a:solidFill>
                          <a:effectLst/>
                          <a:latin typeface="Sakkal Majalla" panose="02000000000000000000" pitchFamily="2" charset="-78"/>
                          <a:ea typeface="Times New Roman" panose="02020603050405020304" pitchFamily="18" charset="0"/>
                          <a:cs typeface="mohammad bold art 1"/>
                        </a:rPr>
                        <a:t>السلامة المرورية  </a:t>
                      </a:r>
                    </a:p>
                    <a:p>
                      <a:pPr algn="r" rtl="1"/>
                      <a:r>
                        <a:rPr lang="ar-SA" sz="2000" b="1" dirty="0">
                          <a:solidFill>
                            <a:srgbClr val="FF0000"/>
                          </a:solidFill>
                          <a:effectLst/>
                          <a:latin typeface="Sakkal Majalla" panose="02000000000000000000" pitchFamily="2" charset="-78"/>
                          <a:ea typeface="Times New Roman" panose="02020603050405020304" pitchFamily="18" charset="0"/>
                          <a:cs typeface="mohammad bold art 1"/>
                        </a:rPr>
                        <a:t>( مجال البرامج العامة والتدريب )</a:t>
                      </a:r>
                      <a:endParaRPr lang="en-US" sz="20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اسبوع</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spcAft>
                          <a:spcPts val="800"/>
                        </a:spcAft>
                      </a:pPr>
                      <a:r>
                        <a:rPr lang="ar-SA" sz="18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0"/>
                      <a:endParaRPr lang="ar-SA" sz="1800" b="1" dirty="0">
                        <a:solidFill>
                          <a:schemeClr val="tx1"/>
                        </a:solidFill>
                        <a:effectLst/>
                        <a:latin typeface="Sakkal Majalla" panose="02000000000000000000" pitchFamily="2" charset="-78"/>
                        <a:ea typeface="Times New Roman" panose="02020603050405020304" pitchFamily="18" charset="0"/>
                        <a:cs typeface="mohammad bold art 1"/>
                      </a:endParaRPr>
                    </a:p>
                    <a:p>
                      <a:pPr algn="r" rtl="0"/>
                      <a:r>
                        <a:rPr lang="ar-SA" sz="1800" b="1" dirty="0">
                          <a:solidFill>
                            <a:schemeClr val="tx1"/>
                          </a:solidFill>
                          <a:effectLst/>
                          <a:latin typeface="Sakkal Majalla" panose="02000000000000000000" pitchFamily="2" charset="-78"/>
                          <a:ea typeface="Times New Roman" panose="02020603050405020304" pitchFamily="18" charset="0"/>
                          <a:cs typeface="mohammad bold art 1"/>
                        </a:rPr>
                        <a:t>مسابقة الخط العربي والزخرفة الإسلامية</a:t>
                      </a:r>
                    </a:p>
                    <a:p>
                      <a:pPr algn="r" rtl="0"/>
                      <a:r>
                        <a:rPr lang="ar-SA" sz="1800" b="1" dirty="0">
                          <a:solidFill>
                            <a:schemeClr val="tx1"/>
                          </a:solidFill>
                          <a:effectLst/>
                          <a:latin typeface="Sakkal Majalla" panose="02000000000000000000" pitchFamily="2" charset="-78"/>
                          <a:ea typeface="Times New Roman" panose="02020603050405020304" pitchFamily="18" charset="0"/>
                          <a:cs typeface="mohammad bold art 1"/>
                        </a:rPr>
                        <a:t>( رياحين الجنة)</a:t>
                      </a:r>
                    </a:p>
                    <a:p>
                      <a:pPr algn="r" rtl="0"/>
                      <a:r>
                        <a:rPr lang="ar-SA" sz="1800" b="1" dirty="0">
                          <a:solidFill>
                            <a:srgbClr val="FF0000"/>
                          </a:solidFill>
                          <a:effectLst/>
                          <a:latin typeface="Sakkal Majalla" panose="02000000000000000000" pitchFamily="2" charset="-78"/>
                          <a:ea typeface="Times New Roman" panose="02020603050405020304" pitchFamily="18" charset="0"/>
                          <a:cs typeface="mohammad bold art 1"/>
                        </a:rPr>
                        <a:t>(  المجال</a:t>
                      </a:r>
                      <a:r>
                        <a:rPr lang="ar-SA" sz="1800" b="1" dirty="0">
                          <a:solidFill>
                            <a:srgbClr val="FF0000"/>
                          </a:solidFill>
                          <a:effectLst/>
                          <a:latin typeface="Times New Roman" panose="02020603050405020304" pitchFamily="18" charset="0"/>
                          <a:ea typeface="Times New Roman" panose="02020603050405020304" pitchFamily="18" charset="0"/>
                          <a:cs typeface="mohammad bold art 1"/>
                        </a:rPr>
                        <a:t> </a:t>
                      </a:r>
                      <a:r>
                        <a:rPr lang="ar-SA" sz="1800" b="1" dirty="0">
                          <a:solidFill>
                            <a:srgbClr val="FF0000"/>
                          </a:solidFill>
                          <a:effectLst/>
                          <a:latin typeface="Sakkal Majalla" panose="02000000000000000000" pitchFamily="2" charset="-78"/>
                          <a:ea typeface="Times New Roman" panose="02020603050405020304" pitchFamily="18" charset="0"/>
                          <a:cs typeface="mohammad bold art 1"/>
                        </a:rPr>
                        <a:t>الفني )</a:t>
                      </a:r>
                      <a:endParaRPr lang="en-US" sz="18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tabLst>
                          <a:tab pos="647065" algn="l"/>
                        </a:tabLst>
                      </a:pPr>
                      <a:r>
                        <a:rPr lang="en-US" sz="1600" b="1" dirty="0">
                          <a:solidFill>
                            <a:schemeClr val="tx1"/>
                          </a:solidFill>
                          <a:effectLst/>
                          <a:latin typeface="Sakkal Majalla" panose="02000000000000000000" pitchFamily="2" charset="-78"/>
                          <a:ea typeface="Times New Roman" panose="02020603050405020304" pitchFamily="18" charset="0"/>
                          <a:cs typeface="mohammad bold art 1"/>
                        </a:rPr>
                        <a:t>	</a:t>
                      </a:r>
                      <a:endParaRPr lang="en-US" sz="16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الفصل الدراسي الثاني</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endParaRPr lang="ar-SA" sz="14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Arial" panose="020B0604020202020204" pitchFamily="34" charset="0"/>
                          <a:ea typeface="Calibri" panose="020F0502020204030204" pitchFamily="34" charset="0"/>
                          <a:cs typeface="mohammad bold art 1"/>
                        </a:rPr>
                        <a:t>رائد النشاط</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معلمي التربية الفنية</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endParaRPr lang="ar-SA" sz="1400" dirty="0"/>
                    </a:p>
                  </a:txBody>
                  <a:tcP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r" rtl="0"/>
                      <a:endParaRPr lang="ar-SA" sz="1600" b="1" dirty="0">
                        <a:solidFill>
                          <a:schemeClr val="tx1"/>
                        </a:solidFill>
                        <a:effectLst/>
                        <a:latin typeface="Sakkal Majalla" panose="02000000000000000000" pitchFamily="2" charset="-78"/>
                        <a:ea typeface="Times New Roman" panose="02020603050405020304" pitchFamily="18" charset="0"/>
                        <a:cs typeface="mohammad bold art 1"/>
                      </a:endParaRPr>
                    </a:p>
                    <a:p>
                      <a:pPr algn="r" rtl="0"/>
                      <a:r>
                        <a:rPr lang="ar-SA" sz="1600" b="1" dirty="0">
                          <a:solidFill>
                            <a:schemeClr val="tx1"/>
                          </a:solidFill>
                          <a:effectLst/>
                          <a:latin typeface="Sakkal Majalla" panose="02000000000000000000" pitchFamily="2" charset="-78"/>
                          <a:ea typeface="Times New Roman" panose="02020603050405020304" pitchFamily="18" charset="0"/>
                          <a:cs typeface="mohammad bold art 1"/>
                        </a:rPr>
                        <a:t>العمل التطوعي</a:t>
                      </a:r>
                    </a:p>
                    <a:p>
                      <a:pPr algn="r" rtl="0"/>
                      <a:r>
                        <a:rPr lang="ar-SA" sz="1600" b="1" dirty="0">
                          <a:solidFill>
                            <a:schemeClr val="tx1"/>
                          </a:solidFill>
                          <a:effectLst/>
                          <a:latin typeface="Sakkal Majalla" panose="02000000000000000000" pitchFamily="2" charset="-78"/>
                          <a:ea typeface="Times New Roman" panose="02020603050405020304" pitchFamily="18" charset="0"/>
                          <a:cs typeface="mohammad bold art 1"/>
                        </a:rPr>
                        <a:t> </a:t>
                      </a:r>
                      <a:r>
                        <a:rPr lang="ar-SA" sz="1600" b="1" dirty="0">
                          <a:solidFill>
                            <a:srgbClr val="FF0000"/>
                          </a:solidFill>
                          <a:effectLst/>
                          <a:latin typeface="Sakkal Majalla" panose="02000000000000000000" pitchFamily="2" charset="-78"/>
                          <a:ea typeface="Times New Roman" panose="02020603050405020304" pitchFamily="18" charset="0"/>
                          <a:cs typeface="mohammad bold art 1"/>
                        </a:rPr>
                        <a:t>( المجال</a:t>
                      </a:r>
                      <a:r>
                        <a:rPr lang="ar-SA" sz="1600" b="1" dirty="0">
                          <a:solidFill>
                            <a:srgbClr val="FF0000"/>
                          </a:solidFill>
                          <a:effectLst/>
                          <a:latin typeface="Times New Roman" panose="02020603050405020304" pitchFamily="18" charset="0"/>
                          <a:ea typeface="Times New Roman" panose="02020603050405020304" pitchFamily="18" charset="0"/>
                          <a:cs typeface="mohammad bold art 1"/>
                        </a:rPr>
                        <a:t> </a:t>
                      </a:r>
                      <a:r>
                        <a:rPr lang="ar-SA" sz="1600" b="1" dirty="0">
                          <a:solidFill>
                            <a:srgbClr val="FF0000"/>
                          </a:solidFill>
                          <a:effectLst/>
                          <a:latin typeface="Sakkal Majalla" panose="02000000000000000000" pitchFamily="2" charset="-78"/>
                          <a:ea typeface="Times New Roman" panose="02020603050405020304" pitchFamily="18" charset="0"/>
                          <a:cs typeface="mohammad bold art 1"/>
                        </a:rPr>
                        <a:t> الاجتماعي )</a:t>
                      </a:r>
                      <a:endParaRPr lang="en-US" sz="16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طوال العام</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 </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2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05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400" b="1" dirty="0"/>
                        <a:t>والمعلمين</a:t>
                      </a:r>
                    </a:p>
                  </a:txBody>
                  <a:tcP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r>
                        <a:rPr lang="ar-SA" sz="1600" b="1" dirty="0">
                          <a:solidFill>
                            <a:schemeClr val="tx1"/>
                          </a:solidFill>
                          <a:effectLst/>
                          <a:latin typeface="Sakkal Majalla" panose="02000000000000000000" pitchFamily="2" charset="-78"/>
                          <a:ea typeface="Times New Roman" panose="02020603050405020304" pitchFamily="18" charset="0"/>
                          <a:cs typeface="mohammad bold art 1"/>
                        </a:rPr>
                        <a:t>  </a:t>
                      </a:r>
                    </a:p>
                  </a:txBody>
                  <a:tcPr marL="68580" marR="68580" marT="0" marB="0"/>
                </a:tc>
                <a:tc>
                  <a:txBody>
                    <a:bodyPr/>
                    <a:lstStyle/>
                    <a:p>
                      <a:pPr algn="ct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txBody>
                  <a:tcPr marL="68580" marR="68580" marT="0" marB="0"/>
                </a:tc>
                <a:tc>
                  <a:txBody>
                    <a:bodyPr/>
                    <a:lstStyle/>
                    <a:p>
                      <a:pPr algn="ctr" rtl="1">
                        <a:lnSpc>
                          <a:spcPct val="107000"/>
                        </a:lnSpc>
                        <a:spcAft>
                          <a:spcPts val="800"/>
                        </a:spcAft>
                      </a:pPr>
                      <a:endParaRPr lang="en-US"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lang="ar-SA" sz="1400" b="1" dirty="0"/>
                    </a:p>
                  </a:txBody>
                  <a:tcPr/>
                </a:tc>
                <a:tc>
                  <a:txBody>
                    <a:bodyPr/>
                    <a:lstStyle/>
                    <a:p>
                      <a:pPr algn="ctr" rtl="1"/>
                      <a:endParaRPr lang="ar-SA" sz="1400" b="1" dirty="0"/>
                    </a:p>
                  </a:txBody>
                  <a:tcP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2892486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684103" y="266248"/>
            <a:ext cx="5287617" cy="681282"/>
          </a:xfrm>
        </p:spPr>
        <p:txBody>
          <a:bodyPr>
            <a:normAutofit fontScale="90000"/>
          </a:bodyPr>
          <a:lstStyle/>
          <a:p>
            <a:r>
              <a:rPr lang="ar-SA" b="1" dirty="0"/>
              <a:t>الأسبوع الخامس</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1989772519"/>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8 / 6 إلى 12 / 6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الخامس</a:t>
                      </a:r>
                    </a:p>
                  </a:txBody>
                  <a:tcPr vert="vert270"/>
                </a:tc>
                <a:tc>
                  <a:txBody>
                    <a:bodyPr/>
                    <a:lstStyle/>
                    <a:p>
                      <a:pPr algn="ctr" rtl="1"/>
                      <a:endParaRPr lang="ar-SA" sz="2400" dirty="0"/>
                    </a:p>
                    <a:p>
                      <a:pPr algn="ctr" rtl="1"/>
                      <a:r>
                        <a:rPr lang="ar-SA" sz="2400" dirty="0"/>
                        <a:t> 1</a:t>
                      </a:r>
                    </a:p>
                  </a:txBody>
                  <a:tcP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ورشة عمل برنامج  ريالي</a:t>
                      </a:r>
                    </a:p>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1800" b="1" dirty="0">
                          <a:solidFill>
                            <a:srgbClr val="FF0000"/>
                          </a:solidFill>
                          <a:effectLst/>
                          <a:latin typeface="Sakkal Majalla" panose="02000000000000000000" pitchFamily="2" charset="-78"/>
                          <a:ea typeface="Times New Roman" panose="02020603050405020304" pitchFamily="18" charset="0"/>
                          <a:cs typeface="mohammad bold art 1"/>
                        </a:rPr>
                        <a:t>( مجال البرامج العامة والتدريب )</a:t>
                      </a:r>
                      <a:endParaRPr lang="en-US" sz="18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1800" b="1" dirty="0">
                        <a:solidFill>
                          <a:schemeClr val="tx1"/>
                        </a:solidFill>
                        <a:effectLst/>
                        <a:latin typeface="Arial" panose="020B0604020202020204" pitchFamily="34" charset="0"/>
                        <a:cs typeface="mohammad bold art 1"/>
                      </a:endParaRPr>
                    </a:p>
                    <a:p>
                      <a:pPr algn="r" rtl="1"/>
                      <a:r>
                        <a:rPr lang="ar-SA" sz="1800" b="1" dirty="0">
                          <a:solidFill>
                            <a:schemeClr val="tx1"/>
                          </a:solidFill>
                          <a:effectLst/>
                          <a:latin typeface="Arial" panose="020B0604020202020204" pitchFamily="34" charset="0"/>
                          <a:cs typeface="mohammad bold art 1"/>
                        </a:rPr>
                        <a:t>فصل دراسي</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endParaRPr lang="ar-SA"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r>
                        <a:rPr lang="ar-SA"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المدرسة</a:t>
                      </a:r>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endParaRPr lang="en-US" sz="1800" b="1">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سفراء ريالي</a:t>
                      </a:r>
                      <a:endParaRPr lang="en-US" sz="1800" b="1">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مسابقة قصص فن المانجا بهوية سعودية</a:t>
                      </a:r>
                    </a:p>
                    <a:p>
                      <a:pPr algn="r" rtl="0"/>
                      <a:r>
                        <a:rPr lang="ar-SA"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الفني )</a:t>
                      </a:r>
                      <a:endParaRPr lang="en-US" sz="18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r>
                        <a:rPr lang="ar-SA" sz="1800" b="1" dirty="0">
                          <a:solidFill>
                            <a:schemeClr val="tx1"/>
                          </a:solidFill>
                          <a:effectLst/>
                          <a:latin typeface="Times New Roman" panose="02020603050405020304" pitchFamily="18" charset="0"/>
                          <a:cs typeface="Times New Roman" panose="02020603050405020304" pitchFamily="18" charset="0"/>
                        </a:rPr>
                        <a:t>الفصل الدراسي الثاني</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r>
                        <a:rPr lang="ar-SA" sz="1800" b="1" dirty="0">
                          <a:solidFill>
                            <a:schemeClr val="tx1"/>
                          </a:solidFill>
                          <a:effectLst/>
                          <a:latin typeface="Times New Roman" panose="02020603050405020304" pitchFamily="18" charset="0"/>
                          <a:cs typeface="Times New Roman" panose="02020603050405020304" pitchFamily="18" charset="0"/>
                        </a:rPr>
                        <a:t>المدرسة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p>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معلم الفنية</a:t>
                      </a:r>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1800" b="1">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الأولمبيات العلمية </a:t>
                      </a:r>
                      <a:r>
                        <a:rPr lang="ar-SA"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العلمي ) </a:t>
                      </a:r>
                      <a:endParaRPr lang="en-US" sz="18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r>
                        <a:rPr lang="ar-SA" sz="1800" b="1" dirty="0">
                          <a:solidFill>
                            <a:schemeClr val="tx1"/>
                          </a:solidFill>
                          <a:effectLst/>
                          <a:latin typeface="Times New Roman" panose="02020603050405020304" pitchFamily="18" charset="0"/>
                          <a:cs typeface="Times New Roman" panose="02020603050405020304" pitchFamily="18" charset="0"/>
                        </a:rPr>
                        <a:t>يحدد لاحقا</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r>
                        <a:rPr lang="ar-SA" sz="1800" b="1" dirty="0">
                          <a:solidFill>
                            <a:schemeClr val="tx1"/>
                          </a:solidFill>
                          <a:effectLst/>
                          <a:latin typeface="Times New Roman" panose="02020603050405020304" pitchFamily="18" charset="0"/>
                          <a:cs typeface="Times New Roman" panose="02020603050405020304" pitchFamily="18" charset="0"/>
                        </a:rPr>
                        <a:t>يحدد لاحقا</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endParaRPr lang="ar-SA" sz="1800" b="1" dirty="0">
                        <a:solidFill>
                          <a:schemeClr val="tx1"/>
                        </a:solidFill>
                        <a:effectLst/>
                        <a:latin typeface="Sakkal Majalla" panose="02000000000000000000" pitchFamily="2" charset="-78"/>
                        <a:ea typeface="Times New Roman" panose="02020603050405020304" pitchFamily="18" charset="0"/>
                        <a:cs typeface="AL-Mateen"/>
                      </a:endParaRPr>
                    </a:p>
                    <a:p>
                      <a:pPr algn="r" rtl="0"/>
                      <a:r>
                        <a:rPr lang="ar-SA" sz="1800" b="1" dirty="0">
                          <a:solidFill>
                            <a:schemeClr val="tx1"/>
                          </a:solidFill>
                          <a:effectLst/>
                          <a:latin typeface="Sakkal Majalla" panose="02000000000000000000" pitchFamily="2" charset="-78"/>
                          <a:ea typeface="Times New Roman" panose="02020603050405020304" pitchFamily="18" charset="0"/>
                          <a:cs typeface="AL-Mateen"/>
                        </a:rPr>
                        <a:t>مشرف النشاط العلمي</a:t>
                      </a:r>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1"/>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1951254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452190" y="266248"/>
            <a:ext cx="5287617" cy="681282"/>
          </a:xfrm>
        </p:spPr>
        <p:txBody>
          <a:bodyPr>
            <a:normAutofit fontScale="90000"/>
          </a:bodyPr>
          <a:lstStyle/>
          <a:p>
            <a:r>
              <a:rPr lang="ar-SA" b="1" dirty="0"/>
              <a:t>الأسبوع السادس</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659149731"/>
              </p:ext>
            </p:extLst>
          </p:nvPr>
        </p:nvGraphicFramePr>
        <p:xfrm>
          <a:off x="-1" y="1113183"/>
          <a:ext cx="12192000" cy="5688140"/>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6/15 إلى 6/19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السادس</a:t>
                      </a:r>
                    </a:p>
                  </a:txBody>
                  <a:tcPr vert="vert270"/>
                </a:tc>
                <a:tc>
                  <a:txBody>
                    <a:bodyPr/>
                    <a:lstStyle/>
                    <a:p>
                      <a:pPr algn="ctr" rtl="1"/>
                      <a:endParaRPr lang="ar-SA" sz="2400" dirty="0"/>
                    </a:p>
                    <a:p>
                      <a:pPr algn="ctr" rtl="1"/>
                      <a:r>
                        <a:rPr lang="ar-SA" sz="2400" dirty="0"/>
                        <a:t> 1</a:t>
                      </a:r>
                    </a:p>
                  </a:txBody>
                  <a:tcPr/>
                </a:tc>
                <a:tc>
                  <a:txBody>
                    <a:bodyPr/>
                    <a:lstStyle/>
                    <a:p>
                      <a:pPr algn="ctr" rtl="0"/>
                      <a:r>
                        <a:rPr lang="ar-SA"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المواطنة</a:t>
                      </a:r>
                    </a:p>
                    <a:p>
                      <a:pPr algn="ctr" rtl="0"/>
                      <a:r>
                        <a:rPr lang="ar-SA"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الاجتماعي)</a:t>
                      </a:r>
                      <a:endParaRPr lang="en-US" sz="20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en-US" sz="2400" b="1" dirty="0">
                        <a:solidFill>
                          <a:schemeClr val="tx1"/>
                        </a:solidFill>
                        <a:effectLst/>
                        <a:latin typeface="Times New Roman" panose="02020603050405020304" pitchFamily="18" charset="0"/>
                        <a:cs typeface="Times New Roman" panose="02020603050405020304" pitchFamily="18" charset="0"/>
                      </a:endParaRPr>
                    </a:p>
                    <a:p>
                      <a:pPr algn="r" rtl="1"/>
                      <a:r>
                        <a:rPr lang="ar-SA" sz="2400" b="1" dirty="0">
                          <a:solidFill>
                            <a:schemeClr val="tx1"/>
                          </a:solidFill>
                          <a:effectLst/>
                          <a:latin typeface="Times New Roman" panose="02020603050405020304" pitchFamily="18" charset="0"/>
                          <a:cs typeface="Times New Roman" panose="02020603050405020304" pitchFamily="18" charset="0"/>
                        </a:rPr>
                        <a:t>طوال العام</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en-US" sz="2400" b="1" dirty="0">
                        <a:solidFill>
                          <a:schemeClr val="tx1"/>
                        </a:solidFill>
                        <a:effectLst/>
                        <a:latin typeface="Times New Roman" panose="02020603050405020304" pitchFamily="18" charset="0"/>
                        <a:cs typeface="Times New Roman" panose="02020603050405020304" pitchFamily="18" charset="0"/>
                      </a:endParaRPr>
                    </a:p>
                    <a:p>
                      <a:pPr algn="r" rtl="1"/>
                      <a:r>
                        <a:rPr lang="ar-SA" sz="2400" b="1" dirty="0">
                          <a:solidFill>
                            <a:schemeClr val="tx1"/>
                          </a:solidFill>
                          <a:effectLst/>
                          <a:latin typeface="Times New Roman" panose="02020603050405020304" pitchFamily="18" charset="0"/>
                          <a:cs typeface="Times New Roman" panose="02020603050405020304" pitchFamily="18" charset="0"/>
                        </a:rPr>
                        <a:t>المدرسة</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endPar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p>
                    <a:p>
                      <a:pPr algn="r" rtl="0"/>
                      <a:endParaRPr lang="en-US" sz="40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24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80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ctr" rtl="0"/>
                      <a:endParaRPr lang="ar-SA" sz="2400" b="1" dirty="0">
                        <a:solidFill>
                          <a:schemeClr val="tx1"/>
                        </a:solidFill>
                        <a:effectLst/>
                        <a:latin typeface="Sakkal Majalla" panose="02000000000000000000" pitchFamily="2" charset="-78"/>
                        <a:ea typeface="Times New Roman" panose="02020603050405020304" pitchFamily="18" charset="0"/>
                        <a:cs typeface="mohammad bold art 1"/>
                      </a:endParaRPr>
                    </a:p>
                    <a:p>
                      <a:pPr algn="ctr" rtl="0"/>
                      <a:r>
                        <a:rPr lang="ar-SA" sz="2400" b="1" dirty="0">
                          <a:solidFill>
                            <a:schemeClr val="tx1"/>
                          </a:solidFill>
                          <a:effectLst/>
                          <a:latin typeface="Sakkal Majalla" panose="02000000000000000000" pitchFamily="2" charset="-78"/>
                          <a:ea typeface="Times New Roman" panose="02020603050405020304" pitchFamily="18" charset="0"/>
                          <a:cs typeface="mohammad bold art 1"/>
                        </a:rPr>
                        <a:t>مهارتي</a:t>
                      </a:r>
                    </a:p>
                    <a:p>
                      <a:pPr algn="ctr" rtl="0"/>
                      <a:r>
                        <a:rPr lang="ar-SA" sz="2400" b="1" dirty="0">
                          <a:solidFill>
                            <a:schemeClr val="tx1"/>
                          </a:solidFill>
                          <a:effectLst/>
                          <a:latin typeface="Sakkal Majalla" panose="02000000000000000000" pitchFamily="2" charset="-78"/>
                          <a:ea typeface="Times New Roman" panose="02020603050405020304" pitchFamily="18" charset="0"/>
                          <a:cs typeface="mohammad bold art 1"/>
                        </a:rPr>
                        <a:t> </a:t>
                      </a:r>
                      <a:r>
                        <a:rPr lang="ar-SA" sz="1800" b="1" dirty="0">
                          <a:solidFill>
                            <a:srgbClr val="FF0000"/>
                          </a:solidFill>
                          <a:effectLst/>
                          <a:latin typeface="Sakkal Majalla" panose="02000000000000000000" pitchFamily="2" charset="-78"/>
                          <a:ea typeface="Times New Roman" panose="02020603050405020304" pitchFamily="18" charset="0"/>
                          <a:cs typeface="mohammad bold art 1"/>
                        </a:rPr>
                        <a:t>( مجال البرامج العامة والتدريب )</a:t>
                      </a:r>
                      <a:endParaRPr lang="en-US" sz="20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r>
                        <a:rPr lang="ar-SA" sz="2800" b="1">
                          <a:solidFill>
                            <a:schemeClr val="tx1"/>
                          </a:solidFill>
                          <a:effectLst/>
                          <a:latin typeface="Arial" panose="020B0604020202020204" pitchFamily="34" charset="0"/>
                          <a:cs typeface="mohammad bold art 1"/>
                        </a:rPr>
                        <a:t>فصل دراسي</a:t>
                      </a:r>
                      <a:endParaRPr lang="en-US" sz="1800" b="1">
                        <a:solidFill>
                          <a:schemeClr val="tx1"/>
                        </a:solidFill>
                        <a:effectLst/>
                        <a:latin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r>
                        <a:rPr lang="ar-SA" sz="3200" b="1" dirty="0">
                          <a:solidFill>
                            <a:schemeClr val="tx1"/>
                          </a:solidFill>
                          <a:effectLst/>
                          <a:latin typeface="Arial" panose="020B0604020202020204" pitchFamily="34" charset="0"/>
                          <a:cs typeface="Traditional Arabic" panose="02020603050405020304" pitchFamily="18" charset="-78"/>
                        </a:rPr>
                        <a:t>مسرح المدرسة</a:t>
                      </a:r>
                      <a:endParaRPr lang="en-US" sz="3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r>
                        <a:rPr lang="ar-SA" sz="2400" b="1" dirty="0">
                          <a:solidFill>
                            <a:schemeClr val="tx1"/>
                          </a:solidFill>
                          <a:effectLst/>
                          <a:latin typeface="Arial" panose="020B0604020202020204" pitchFamily="34" charset="0"/>
                          <a:cs typeface="mohammad bold art 1"/>
                        </a:rPr>
                        <a:t>رائد النشاط</a:t>
                      </a:r>
                      <a:endParaRPr lang="en-US" sz="2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tabLst>
                          <a:tab pos="618490" algn="l"/>
                          <a:tab pos="1967230" algn="l"/>
                          <a:tab pos="2588260" algn="l"/>
                          <a:tab pos="3164840" algn="l"/>
                          <a:tab pos="7043420" algn="l"/>
                          <a:tab pos="7332980" algn="l"/>
                          <a:tab pos="8160385" algn="l"/>
                        </a:tabLst>
                      </a:pPr>
                      <a:r>
                        <a:rPr lang="ar-SA" sz="2400" b="1" dirty="0">
                          <a:solidFill>
                            <a:schemeClr val="tx1"/>
                          </a:solidFill>
                          <a:effectLst/>
                          <a:latin typeface="Arial" panose="020B0604020202020204" pitchFamily="34" charset="0"/>
                          <a:cs typeface="mohammad bold art 1"/>
                        </a:rPr>
                        <a:t>طلاب المدرسة</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gridSpan="7">
                  <a:txBody>
                    <a:bodyPr/>
                    <a:lstStyle/>
                    <a:p>
                      <a:pPr algn="ctr" rtl="1"/>
                      <a:endParaRPr lang="ar-SA" sz="2400" dirty="0"/>
                    </a:p>
                  </a:txBody>
                  <a:tcPr/>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0"/>
                      <a:endParaRPr lang="ar-SA" sz="1800" b="1" dirty="0">
                        <a:solidFill>
                          <a:schemeClr val="tx1"/>
                        </a:solidFill>
                        <a:effectLst/>
                        <a:latin typeface="Sakkal Majalla" panose="02000000000000000000" pitchFamily="2" charset="-78"/>
                        <a:ea typeface="Times New Roman" panose="02020603050405020304" pitchFamily="18" charset="0"/>
                        <a:cs typeface="AL-Mateen"/>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rtl="1"/>
                      <a:endParaRPr lang="ar-SA" sz="1400" dirty="0"/>
                    </a:p>
                  </a:txBody>
                  <a:tcPr/>
                </a:tc>
                <a:extLst>
                  <a:ext uri="{0D108BD9-81ED-4DB2-BD59-A6C34878D82A}">
                    <a16:rowId xmlns:a16="http://schemas.microsoft.com/office/drawing/2014/main" val="969361684"/>
                  </a:ext>
                </a:extLst>
              </a:tr>
              <a:tr h="1192784">
                <a:tc vMerge="1">
                  <a:txBody>
                    <a:bodyPr/>
                    <a:lstStyle/>
                    <a:p>
                      <a:pPr rtl="1"/>
                      <a:endParaRPr lang="ar-SA"/>
                    </a:p>
                  </a:txBody>
                  <a:tcPr/>
                </a:tc>
                <a:tc gridSpan="7">
                  <a:txBody>
                    <a:bodyPr/>
                    <a:lstStyle/>
                    <a:p>
                      <a:pPr algn="ctr" rtl="1"/>
                      <a:r>
                        <a:rPr lang="ar-SA" sz="1800" b="1" dirty="0">
                          <a:solidFill>
                            <a:schemeClr val="tx1"/>
                          </a:solidFill>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algn="ctr" rtl="1"/>
                      <a:r>
                        <a:rPr lang="ar-SA" sz="1800" b="1" dirty="0">
                          <a:solidFill>
                            <a:schemeClr val="tx1"/>
                          </a:solidFill>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2840259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002155" y="292752"/>
            <a:ext cx="5287617" cy="681282"/>
          </a:xfrm>
        </p:spPr>
        <p:txBody>
          <a:bodyPr>
            <a:normAutofit fontScale="90000"/>
          </a:bodyPr>
          <a:lstStyle/>
          <a:p>
            <a:r>
              <a:rPr lang="ar-SA" b="1" dirty="0"/>
              <a:t>الأسبوع السابع</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3479786851"/>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24 / 6 إلى 26 / 6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السابع</a:t>
                      </a:r>
                    </a:p>
                  </a:txBody>
                  <a:tcPr vert="vert270"/>
                </a:tc>
                <a:tc>
                  <a:txBody>
                    <a:bodyPr/>
                    <a:lstStyle/>
                    <a:p>
                      <a:pPr algn="ctr" rtl="1"/>
                      <a:endParaRPr lang="ar-SA" sz="2400" dirty="0"/>
                    </a:p>
                    <a:p>
                      <a:pPr algn="ctr" rtl="1"/>
                      <a:r>
                        <a:rPr lang="ar-SA" sz="2400" dirty="0"/>
                        <a:t> 1</a:t>
                      </a:r>
                    </a:p>
                  </a:txBody>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برنامج ريالي المرحلة الثانية</a:t>
                      </a:r>
                    </a:p>
                    <a:p>
                      <a:pPr algn="r" rtl="0"/>
                      <a:r>
                        <a:rPr lang="ar-SA" sz="2000" b="1" dirty="0">
                          <a:solidFill>
                            <a:schemeClr val="tx1"/>
                          </a:solidFill>
                          <a:effectLst/>
                          <a:latin typeface="Sakkal Majalla" panose="02000000000000000000" pitchFamily="2" charset="-78"/>
                          <a:ea typeface="Times New Roman" panose="02020603050405020304" pitchFamily="18" charset="0"/>
                          <a:cs typeface="mohammad bold art 1"/>
                        </a:rPr>
                        <a:t> </a:t>
                      </a:r>
                      <a:r>
                        <a:rPr lang="ar-SA" sz="2000" b="1" dirty="0">
                          <a:solidFill>
                            <a:srgbClr val="FF0000"/>
                          </a:solidFill>
                          <a:effectLst/>
                          <a:latin typeface="Sakkal Majalla" panose="02000000000000000000" pitchFamily="2" charset="-78"/>
                          <a:ea typeface="Times New Roman" panose="02020603050405020304" pitchFamily="18" charset="0"/>
                          <a:cs typeface="mohammad bold art 1"/>
                        </a:rPr>
                        <a:t>(مجال  البرامج العامة والتدريب )</a:t>
                      </a:r>
                      <a:endParaRPr lang="en-US" sz="24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r>
                        <a:rPr lang="ar-SA" sz="2800" b="1" dirty="0">
                          <a:solidFill>
                            <a:schemeClr val="tx1"/>
                          </a:solidFill>
                          <a:effectLst/>
                          <a:latin typeface="Times New Roman" panose="02020603050405020304" pitchFamily="18" charset="0"/>
                          <a:cs typeface="Times New Roman" panose="02020603050405020304" pitchFamily="18" charset="0"/>
                        </a:rPr>
                        <a:t> </a:t>
                      </a:r>
                      <a:endParaRPr lang="en-US" sz="2000" b="1" dirty="0">
                        <a:solidFill>
                          <a:schemeClr val="tx1"/>
                        </a:solidFill>
                        <a:effectLst/>
                        <a:latin typeface="Times New Roman" panose="02020603050405020304" pitchFamily="18" charset="0"/>
                        <a:cs typeface="Traditional Arabic" panose="02020603050405020304" pitchFamily="18" charset="-78"/>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فصل دراسي </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r>
                        <a:rPr lang="ar-SA" sz="20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cs typeface="Traditional Arabic" panose="02020603050405020304" pitchFamily="18" charset="-78"/>
                      </a:endParaRPr>
                    </a:p>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يحدد لاحقا</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سفراء ريالي</a:t>
                      </a:r>
                      <a:endParaRPr lang="en-US" sz="20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منتدى رواء الثقافي </a:t>
                      </a:r>
                      <a:r>
                        <a:rPr lang="ar-SA"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الثقافي )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r>
                        <a:rPr lang="ar-SA" sz="2800" b="1" dirty="0">
                          <a:solidFill>
                            <a:schemeClr val="tx1"/>
                          </a:solidFill>
                          <a:effectLst/>
                          <a:latin typeface="Times New Roman" panose="02020603050405020304" pitchFamily="18" charset="0"/>
                          <a:cs typeface="Times New Roman" panose="02020603050405020304" pitchFamily="18" charset="0"/>
                        </a:rPr>
                        <a:t> </a:t>
                      </a:r>
                      <a:endParaRPr lang="en-US" sz="2000" b="1" dirty="0">
                        <a:solidFill>
                          <a:schemeClr val="tx1"/>
                        </a:solidFill>
                        <a:effectLst/>
                        <a:latin typeface="Times New Roman" panose="02020603050405020304" pitchFamily="18" charset="0"/>
                        <a:cs typeface="Traditional Arabic" panose="02020603050405020304" pitchFamily="18" charset="-78"/>
                      </a:endParaRP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طوال العام</a:t>
                      </a:r>
                      <a:endParaRPr lang="en-US" sz="32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ar-SA" sz="24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المدرسة</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endParaRPr lang="en-US" sz="40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0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بطولة كرة الطائرة </a:t>
                      </a:r>
                      <a:r>
                        <a:rPr lang="ar-SA"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الرياضي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أسبوع</a:t>
                      </a:r>
                      <a:endParaRPr lang="en-US" sz="20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ar-SA" sz="1800" b="1" dirty="0">
                        <a:solidFill>
                          <a:schemeClr val="tx1"/>
                        </a:solidFill>
                        <a:effectLst/>
                        <a:latin typeface="Times New Roman" panose="02020603050405020304" pitchFamily="18" charset="0"/>
                        <a:cs typeface="Times New Roman" panose="02020603050405020304" pitchFamily="18" charset="0"/>
                      </a:endParaRPr>
                    </a:p>
                    <a:p>
                      <a:pPr algn="r" rtl="1"/>
                      <a:r>
                        <a:rPr lang="ar-SA" sz="1800" b="1" dirty="0">
                          <a:solidFill>
                            <a:schemeClr val="tx1"/>
                          </a:solidFill>
                          <a:effectLst/>
                          <a:latin typeface="Times New Roman" panose="02020603050405020304" pitchFamily="18" charset="0"/>
                          <a:cs typeface="Times New Roman" panose="02020603050405020304" pitchFamily="18" charset="0"/>
                        </a:rPr>
                        <a:t>ملعب المدرسة</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1600" b="1" dirty="0">
                          <a:solidFill>
                            <a:schemeClr val="tx1"/>
                          </a:solidFill>
                          <a:effectLst/>
                          <a:latin typeface="Arial" panose="020B0604020202020204" pitchFamily="34" charset="0"/>
                          <a:ea typeface="Times New Roman" panose="02020603050405020304" pitchFamily="18" charset="0"/>
                          <a:cs typeface="mohammad bold art 1"/>
                        </a:rPr>
                        <a:t>معلم التربية البدنية</a:t>
                      </a:r>
                      <a:endParaRPr lang="en-US" sz="2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0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1"/>
                      <a:r>
                        <a:rPr lang="ar-SA" sz="1800" b="1" dirty="0">
                          <a:solidFill>
                            <a:schemeClr val="tx1"/>
                          </a:solidFill>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24333282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002155" y="292752"/>
            <a:ext cx="5287617" cy="681282"/>
          </a:xfrm>
        </p:spPr>
        <p:txBody>
          <a:bodyPr>
            <a:normAutofit fontScale="90000"/>
          </a:bodyPr>
          <a:lstStyle/>
          <a:p>
            <a:r>
              <a:rPr lang="ar-SA" b="1" dirty="0"/>
              <a:t>الأسبوع الثامن</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1646374650"/>
              </p:ext>
            </p:extLst>
          </p:nvPr>
        </p:nvGraphicFramePr>
        <p:xfrm>
          <a:off x="-1" y="1113183"/>
          <a:ext cx="12192000" cy="5810060"/>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a:solidFill>
                            <a:srgbClr val="FF0000"/>
                          </a:solidFill>
                        </a:rPr>
                        <a:t>الرقم</a:t>
                      </a:r>
                      <a:endParaRPr lang="ar-SA" dirty="0">
                        <a:solidFill>
                          <a:srgbClr val="FF0000"/>
                        </a:solidFill>
                      </a:endParaRP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6/29 إلى 7/4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الثامن</a:t>
                      </a:r>
                    </a:p>
                  </a:txBody>
                  <a:tcPr vert="vert270"/>
                </a:tc>
                <a:tc>
                  <a:txBody>
                    <a:bodyPr/>
                    <a:lstStyle/>
                    <a:p>
                      <a:pPr algn="ctr" rtl="1"/>
                      <a:endParaRPr lang="ar-SA" sz="2400" dirty="0"/>
                    </a:p>
                    <a:p>
                      <a:pPr algn="ctr" rtl="1"/>
                      <a:r>
                        <a:rPr lang="ar-SA" sz="2400" dirty="0"/>
                        <a:t> 1</a:t>
                      </a:r>
                    </a:p>
                  </a:txBody>
                  <a:tcPr/>
                </a:tc>
                <a:tc>
                  <a:txBody>
                    <a:bodyPr/>
                    <a:lstStyle/>
                    <a:p>
                      <a:pPr algn="ctr" rtl="0"/>
                      <a:r>
                        <a:rPr lang="ar-SA"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ريادة الأعمال </a:t>
                      </a:r>
                    </a:p>
                    <a:p>
                      <a:pPr algn="ctr" rtl="0"/>
                      <a:r>
                        <a:rPr lang="ar-SA"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مجال البرامج العامة والتدريب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r>
                        <a:rPr lang="ar-SA" sz="20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cs typeface="Traditional Arabic" panose="02020603050405020304" pitchFamily="18" charset="-78"/>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أسبوع</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r>
                        <a:rPr lang="ar-SA" sz="20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cs typeface="Traditional Arabic" panose="02020603050405020304" pitchFamily="18" charset="-78"/>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المدرسة</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40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مسابقة الرسم ( تراثنا في لوحة )</a:t>
                      </a:r>
                    </a:p>
                    <a:p>
                      <a:pPr algn="ctr" rtl="0"/>
                      <a:r>
                        <a:rPr lang="ar-SA"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الفني )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3 أسابيع </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r>
                        <a:rPr lang="ar-SA" sz="20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cs typeface="Traditional Arabic" panose="02020603050405020304" pitchFamily="18" charset="-78"/>
                      </a:endParaRP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المدرسة</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endParaRPr lang="ar-SA"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r>
                        <a:rPr lang="ar-SA" sz="24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مشرف النشاط الفني</a:t>
                      </a:r>
                      <a:endParaRPr lang="en-US" sz="24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p>
                      <a:pPr algn="ctr" rtl="1"/>
                      <a:r>
                        <a:rPr lang="ar-SA" sz="2400" dirty="0"/>
                        <a:t>3</a:t>
                      </a:r>
                    </a:p>
                  </a:txBody>
                  <a:tcPr/>
                </a:tc>
                <a:tc>
                  <a:txBody>
                    <a:bodyPr/>
                    <a:lstStyle/>
                    <a:p>
                      <a:pPr algn="ct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لعبة جماعية ) </a:t>
                      </a:r>
                    </a:p>
                    <a:p>
                      <a:pPr algn="ctr" rtl="0"/>
                      <a:r>
                        <a:rPr lang="ar-SA"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الرياضي )</a:t>
                      </a:r>
                      <a:endParaRPr lang="en-US" sz="16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tabLst>
                          <a:tab pos="191770" algn="ctr"/>
                        </a:tabLst>
                      </a:pPr>
                      <a:r>
                        <a:rPr lang="ar-SA" sz="2400" b="1" dirty="0">
                          <a:solidFill>
                            <a:schemeClr val="tx1"/>
                          </a:solidFill>
                          <a:effectLst/>
                          <a:latin typeface="Times New Roman" panose="02020603050405020304" pitchFamily="18" charset="0"/>
                          <a:cs typeface="Times New Roman" panose="02020603050405020304" pitchFamily="18" charset="0"/>
                        </a:rPr>
                        <a:t>	</a:t>
                      </a:r>
                      <a:endParaRPr lang="en-US" sz="1600" b="1" dirty="0">
                        <a:solidFill>
                          <a:schemeClr val="tx1"/>
                        </a:solidFill>
                        <a:effectLst/>
                        <a:latin typeface="Times New Roman" panose="02020603050405020304" pitchFamily="18" charset="0"/>
                        <a:cs typeface="Traditional Arabic" panose="02020603050405020304" pitchFamily="18" charset="-78"/>
                      </a:endParaRPr>
                    </a:p>
                    <a:p>
                      <a:pPr algn="r" rtl="1">
                        <a:tabLst>
                          <a:tab pos="191770" algn="ctr"/>
                        </a:tabLst>
                      </a:pPr>
                      <a:r>
                        <a:rPr lang="ar-SA" sz="2000" b="1" dirty="0">
                          <a:solidFill>
                            <a:schemeClr val="tx1"/>
                          </a:solidFill>
                          <a:effectLst/>
                          <a:latin typeface="Times New Roman" panose="02020603050405020304" pitchFamily="18" charset="0"/>
                          <a:cs typeface="Times New Roman" panose="02020603050405020304" pitchFamily="18" charset="0"/>
                        </a:rPr>
                        <a:t>اسبوع</a:t>
                      </a:r>
                      <a:endParaRPr lang="en-US" sz="16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en-US"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المدرسة</a:t>
                      </a:r>
                    </a:p>
                    <a:p>
                      <a:pPr marL="0" marR="0" lvl="0" indent="0" algn="r" defTabSz="457200" rtl="0" eaLnBrk="1" fontAlgn="auto" latinLnBrk="0" hangingPunct="1">
                        <a:lnSpc>
                          <a:spcPct val="100000"/>
                        </a:lnSpc>
                        <a:spcBef>
                          <a:spcPts val="0"/>
                        </a:spcBef>
                        <a:spcAft>
                          <a:spcPts val="0"/>
                        </a:spcAft>
                        <a:buClrTx/>
                        <a:buSzTx/>
                        <a:buFontTx/>
                        <a:buNone/>
                        <a:tabLst/>
                        <a:defRPr/>
                      </a:pPr>
                      <a:endParaRPr lang="en-US" sz="32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1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ملعب  </a:t>
                      </a:r>
                    </a:p>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المدرسة</a:t>
                      </a:r>
                      <a:endParaRPr lang="en-US" sz="36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400"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endParaRPr lang="en-US" sz="2000" dirty="0">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1"/>
                      <a:endParaRPr lang="en-US" sz="1600" b="1" dirty="0">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2400" dirty="0">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2400" dirty="0">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0"/>
                      <a:endParaRPr lang="en-US" sz="2400" dirty="0">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35323921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002155" y="292752"/>
            <a:ext cx="5287617" cy="681282"/>
          </a:xfrm>
        </p:spPr>
        <p:txBody>
          <a:bodyPr>
            <a:normAutofit fontScale="90000"/>
          </a:bodyPr>
          <a:lstStyle/>
          <a:p>
            <a:r>
              <a:rPr lang="ar-SA" b="1" dirty="0"/>
              <a:t>الأسبوع التاسع</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1608596096"/>
              </p:ext>
            </p:extLst>
          </p:nvPr>
        </p:nvGraphicFramePr>
        <p:xfrm>
          <a:off x="-1" y="1113183"/>
          <a:ext cx="12192000" cy="6114860"/>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7/ 7إلى</a:t>
                      </a:r>
                    </a:p>
                    <a:p>
                      <a:pPr rtl="1"/>
                      <a:r>
                        <a:rPr lang="ar-SA" sz="1800" b="1" kern="1200" dirty="0">
                          <a:solidFill>
                            <a:srgbClr val="FF0000"/>
                          </a:solidFill>
                          <a:effectLst/>
                          <a:latin typeface="+mn-lt"/>
                          <a:ea typeface="+mn-ea"/>
                          <a:cs typeface="+mn-cs"/>
                        </a:rPr>
                        <a:t> 11 / 7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التاسع</a:t>
                      </a:r>
                    </a:p>
                  </a:txBody>
                  <a:tcPr vert="vert270"/>
                </a:tc>
                <a:tc>
                  <a:txBody>
                    <a:bodyPr/>
                    <a:lstStyle/>
                    <a:p>
                      <a:pPr algn="ctr" rtl="1"/>
                      <a:endParaRPr lang="ar-SA" sz="2400" dirty="0"/>
                    </a:p>
                    <a:p>
                      <a:pPr algn="ctr" rtl="1"/>
                      <a:r>
                        <a:rPr lang="ar-SA" sz="2400" dirty="0"/>
                        <a:t> 1</a:t>
                      </a:r>
                    </a:p>
                  </a:txBody>
                  <a:tcPr/>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برنامج اليوم العالمي لتعليم</a:t>
                      </a:r>
                    </a:p>
                    <a:p>
                      <a:pPr marL="0" marR="0" lvl="0" indent="0" algn="r" defTabSz="457200" rtl="1" eaLnBrk="1" fontAlgn="auto" latinLnBrk="0" hangingPunct="1">
                        <a:lnSpc>
                          <a:spcPct val="100000"/>
                        </a:lnSpc>
                        <a:spcBef>
                          <a:spcPts val="0"/>
                        </a:spcBef>
                        <a:spcAft>
                          <a:spcPts val="0"/>
                        </a:spcAft>
                        <a:buClrTx/>
                        <a:buSzTx/>
                        <a:buFontTx/>
                        <a:buNone/>
                        <a:tabLst/>
                        <a:defRPr/>
                      </a:pPr>
                      <a:r>
                        <a:rPr lang="ar-SA"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الثقافي)</a:t>
                      </a:r>
                      <a:endParaRPr lang="en-US" sz="20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err="1">
                          <a:solidFill>
                            <a:schemeClr val="tx1"/>
                          </a:solidFill>
                          <a:effectLst/>
                          <a:latin typeface="Times New Roman" panose="02020603050405020304" pitchFamily="18" charset="0"/>
                          <a:cs typeface="Times New Roman" panose="02020603050405020304" pitchFamily="18" charset="0"/>
                        </a:rPr>
                        <a:t>اسبوغ</a:t>
                      </a:r>
                      <a:endParaRPr lang="en-US" sz="20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endParaRPr lang="ar-SA" sz="20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0"/>
                      <a:r>
                        <a:rPr lang="ar-SA" sz="2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المدرسة</a:t>
                      </a:r>
                      <a:endParaRPr lang="en-US" sz="2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endParaRPr lang="en-US" sz="20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0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ctr" rtl="0"/>
                      <a:r>
                        <a:rPr lang="ar-SA"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العمل التطوعي </a:t>
                      </a:r>
                      <a:r>
                        <a:rPr lang="ar-SA"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الاجتماعي )</a:t>
                      </a:r>
                      <a:endParaRPr lang="en-US" sz="24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3 أسابيع</a:t>
                      </a:r>
                      <a:endParaRPr lang="en-US" sz="20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endParaRPr lang="ar-SA" sz="2000" b="1" dirty="0">
                        <a:solidFill>
                          <a:schemeClr val="tx1"/>
                        </a:solidFill>
                        <a:effectLst/>
                        <a:latin typeface="Times New Roman" panose="02020603050405020304" pitchFamily="18" charset="0"/>
                        <a:cs typeface="Times New Roman" panose="02020603050405020304" pitchFamily="18" charset="0"/>
                      </a:endParaRPr>
                    </a:p>
                    <a:p>
                      <a:pPr algn="r" rtl="1"/>
                      <a:r>
                        <a:rPr lang="ar-SA" sz="2000" b="1" dirty="0">
                          <a:solidFill>
                            <a:schemeClr val="tx1"/>
                          </a:solidFill>
                          <a:effectLst/>
                          <a:latin typeface="Times New Roman" panose="02020603050405020304" pitchFamily="18" charset="0"/>
                          <a:cs typeface="Times New Roman" panose="02020603050405020304" pitchFamily="18" charset="0"/>
                        </a:rPr>
                        <a:t>المدرسة </a:t>
                      </a:r>
                      <a:endParaRPr lang="en-US" sz="20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رائد النشاط</a:t>
                      </a:r>
                    </a:p>
                  </a:txBody>
                  <a:tcPr marL="68580" marR="68580" marT="0" marB="0" anchor="ctr"/>
                </a:tc>
                <a:tc>
                  <a:txBody>
                    <a:bodyPr/>
                    <a:lstStyle/>
                    <a:p>
                      <a:pPr algn="r" rtl="0"/>
                      <a:r>
                        <a:rPr lang="ar-SA"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طلاب المدرسة</a:t>
                      </a:r>
                      <a:endParaRPr lang="en-US" sz="20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gridSpan="7">
                  <a:txBody>
                    <a:bodyPr/>
                    <a:lstStyle/>
                    <a:p>
                      <a:pPr algn="ctr" rtl="1"/>
                      <a:endParaRPr lang="ar-SA" sz="2400" dirty="0"/>
                    </a:p>
                  </a:txBody>
                  <a:tcPr/>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0"/>
                      <a:endParaRPr lang="ar-SA" sz="1800" b="1" dirty="0">
                        <a:solidFill>
                          <a:schemeClr val="tx1"/>
                        </a:solidFill>
                        <a:effectLst/>
                        <a:latin typeface="Sakkal Majalla" panose="02000000000000000000" pitchFamily="2" charset="-78"/>
                        <a:ea typeface="Times New Roman" panose="02020603050405020304" pitchFamily="18" charset="0"/>
                        <a:cs typeface="AL-Mateen"/>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rtl="1"/>
                      <a:endParaRPr lang="ar-SA" sz="1400" dirty="0"/>
                    </a:p>
                  </a:txBody>
                  <a:tcPr/>
                </a:tc>
                <a:extLst>
                  <a:ext uri="{0D108BD9-81ED-4DB2-BD59-A6C34878D82A}">
                    <a16:rowId xmlns:a16="http://schemas.microsoft.com/office/drawing/2014/main" val="969361684"/>
                  </a:ext>
                </a:extLst>
              </a:tr>
              <a:tr h="1192784">
                <a:tc vMerge="1">
                  <a:txBody>
                    <a:bodyPr/>
                    <a:lstStyle/>
                    <a:p>
                      <a:pPr rtl="1"/>
                      <a:endParaRPr lang="ar-SA"/>
                    </a:p>
                  </a:txBody>
                  <a:tcPr/>
                </a:tc>
                <a:tc gridSpan="7">
                  <a:txBody>
                    <a:bodyPr/>
                    <a:lstStyle/>
                    <a:p>
                      <a:pPr algn="ctr" rtl="1"/>
                      <a:endParaRPr lang="ar-SA" sz="2400" dirty="0"/>
                    </a:p>
                    <a:p>
                      <a:pPr algn="ctr" rtl="1"/>
                      <a:endParaRPr lang="ar-SA" sz="2400" dirty="0"/>
                    </a:p>
                    <a:p>
                      <a:pPr algn="ctr" rtl="0"/>
                      <a:r>
                        <a:rPr lang="ar-SA" sz="1800" b="1" dirty="0">
                          <a:solidFill>
                            <a:schemeClr val="tx1"/>
                          </a:solidFill>
                          <a:effectLst/>
                          <a:latin typeface="Times New Roman" panose="02020603050405020304" pitchFamily="18" charset="0"/>
                          <a:cs typeface="Times New Roman" panose="02020603050405020304" pitchFamily="18" charset="0"/>
                        </a:rPr>
                        <a:t> </a:t>
                      </a:r>
                    </a:p>
                    <a:p>
                      <a:pPr algn="ctr" rtl="0"/>
                      <a:endParaRPr lang="en-US" sz="1800" b="1" dirty="0">
                        <a:solidFill>
                          <a:schemeClr val="tx1"/>
                        </a:solidFill>
                        <a:effectLst/>
                        <a:latin typeface="Times New Roman" panose="02020603050405020304" pitchFamily="18" charset="0"/>
                        <a:cs typeface="Traditional Arabic" panose="02020603050405020304" pitchFamily="18" charset="-78"/>
                      </a:endParaRPr>
                    </a:p>
                    <a:p>
                      <a:pPr algn="ctr" rtl="1"/>
                      <a:r>
                        <a:rPr lang="ar-SA" sz="1800" b="1" dirty="0">
                          <a:solidFill>
                            <a:schemeClr val="tx1"/>
                          </a:solidFill>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a:tc>
                <a:tc hMerge="1">
                  <a:txBody>
                    <a:bodyPr/>
                    <a:lstStyle/>
                    <a:p>
                      <a:pPr algn="ctr" rtl="0"/>
                      <a:r>
                        <a:rPr lang="ar-SA"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algn="ctr" rtl="1"/>
                      <a:r>
                        <a:rPr lang="ar-SA" sz="1800" b="1" dirty="0">
                          <a:solidFill>
                            <a:schemeClr val="tx1"/>
                          </a:solidFill>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hMerge="1">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hMerge="1">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hMerge="1">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69427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4002155" y="292752"/>
            <a:ext cx="5287617" cy="681282"/>
          </a:xfrm>
        </p:spPr>
        <p:txBody>
          <a:bodyPr>
            <a:normAutofit fontScale="90000"/>
          </a:bodyPr>
          <a:lstStyle/>
          <a:p>
            <a:r>
              <a:rPr lang="ar-SA" b="1" dirty="0"/>
              <a:t>الأسبوع العاشر</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222167237"/>
              </p:ext>
            </p:extLst>
          </p:nvPr>
        </p:nvGraphicFramePr>
        <p:xfrm>
          <a:off x="-1" y="1113183"/>
          <a:ext cx="12192000" cy="6084380"/>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14/ 7إلى</a:t>
                      </a:r>
                    </a:p>
                    <a:p>
                      <a:pPr rtl="1"/>
                      <a:r>
                        <a:rPr lang="ar-SA" sz="1800" b="1" kern="1200" dirty="0">
                          <a:solidFill>
                            <a:srgbClr val="FF0000"/>
                          </a:solidFill>
                          <a:effectLst/>
                          <a:latin typeface="+mn-lt"/>
                          <a:ea typeface="+mn-ea"/>
                          <a:cs typeface="+mn-cs"/>
                        </a:rPr>
                        <a:t> 18 / 7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العاشر</a:t>
                      </a:r>
                    </a:p>
                  </a:txBody>
                  <a:tcPr vert="vert270"/>
                </a:tc>
                <a:tc>
                  <a:txBody>
                    <a:bodyPr/>
                    <a:lstStyle/>
                    <a:p>
                      <a:pPr algn="ctr" rtl="1"/>
                      <a:endParaRPr lang="ar-SA" sz="2400" dirty="0"/>
                    </a:p>
                    <a:p>
                      <a:pPr algn="ctr" rtl="1"/>
                      <a:r>
                        <a:rPr lang="ar-SA" sz="2400" dirty="0"/>
                        <a:t> 1</a:t>
                      </a:r>
                    </a:p>
                  </a:txBody>
                  <a:tcPr/>
                </a:tc>
                <a:tc>
                  <a:txBody>
                    <a:bodyPr/>
                    <a:lstStyle/>
                    <a:p>
                      <a:pPr algn="r" rtl="1"/>
                      <a:endParaRPr lang="ar-SA" sz="1400" dirty="0"/>
                    </a:p>
                    <a:p>
                      <a:pPr algn="r" rtl="1"/>
                      <a:r>
                        <a:rPr lang="ar-SA" sz="1800" b="1" kern="1200" dirty="0">
                          <a:solidFill>
                            <a:schemeClr val="dk1"/>
                          </a:solidFill>
                          <a:effectLst/>
                          <a:latin typeface="+mn-lt"/>
                          <a:ea typeface="+mn-ea"/>
                          <a:cs typeface="+mn-cs"/>
                        </a:rPr>
                        <a:t>مهارات فن الخط العربي</a:t>
                      </a:r>
                    </a:p>
                    <a:p>
                      <a:pPr algn="r" rtl="1"/>
                      <a:r>
                        <a:rPr lang="ar-SA" sz="1800" b="1" kern="1200" dirty="0">
                          <a:solidFill>
                            <a:schemeClr val="dk1"/>
                          </a:solidFill>
                          <a:effectLst/>
                          <a:latin typeface="+mn-lt"/>
                          <a:ea typeface="+mn-ea"/>
                          <a:cs typeface="+mn-cs"/>
                        </a:rPr>
                        <a:t> </a:t>
                      </a:r>
                      <a:r>
                        <a:rPr lang="ar-SA" sz="1800" b="1" kern="1200" dirty="0">
                          <a:solidFill>
                            <a:srgbClr val="FF0000"/>
                          </a:solidFill>
                          <a:effectLst/>
                          <a:latin typeface="+mn-lt"/>
                          <a:ea typeface="+mn-ea"/>
                          <a:cs typeface="+mn-cs"/>
                        </a:rPr>
                        <a:t>(  المجال الفني )</a:t>
                      </a:r>
                      <a:endParaRPr lang="ar-SA" sz="1400" b="1" dirty="0">
                        <a:solidFill>
                          <a:srgbClr val="FF0000"/>
                        </a:solidFill>
                      </a:endParaRPr>
                    </a:p>
                  </a:txBody>
                  <a:tcPr/>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اسبوع</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r" rtl="1">
                        <a:lnSpc>
                          <a:spcPct val="107000"/>
                        </a:lnSpc>
                        <a:spcAft>
                          <a:spcPts val="800"/>
                        </a:spcAft>
                      </a:pPr>
                      <a:r>
                        <a:rPr lang="ar-SA" sz="1800" b="1" dirty="0">
                          <a:solidFill>
                            <a:schemeClr val="tx1"/>
                          </a:solidFill>
                          <a:effectLst/>
                          <a:latin typeface="Arial" panose="020B0604020202020204" pitchFamily="34" charset="0"/>
                          <a:ea typeface="Calibri" panose="020F0502020204030204" pitchFamily="34" charset="0"/>
                          <a:cs typeface="mohammad bold art 1"/>
                        </a:rPr>
                        <a:t>رائد النشاط</a:t>
                      </a:r>
                    </a:p>
                    <a:p>
                      <a:pPr algn="r" rtl="1">
                        <a:lnSpc>
                          <a:spcPct val="107000"/>
                        </a:lnSpc>
                        <a:spcAft>
                          <a:spcPts val="800"/>
                        </a:spcAft>
                      </a:pPr>
                      <a:r>
                        <a:rPr lang="ar-SA" sz="18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مشرف النشاط الفني</a:t>
                      </a:r>
                      <a:endPar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rtl="1"/>
                      <a:endParaRPr lang="ar-SA" sz="1800" b="1" dirty="0"/>
                    </a:p>
                    <a:p>
                      <a:pPr algn="r" rtl="1"/>
                      <a:r>
                        <a:rPr lang="ar-SA" sz="1600" b="1" dirty="0"/>
                        <a:t>طلاب المدرسة</a:t>
                      </a:r>
                    </a:p>
                  </a:txBody>
                  <a:tcPr/>
                </a:tc>
                <a:tc>
                  <a:txBody>
                    <a:bodyPr/>
                    <a:lstStyle/>
                    <a:p>
                      <a:pPr algn="ctr" rtl="1"/>
                      <a:endParaRPr lang="ar-SA" sz="2400" dirty="0"/>
                    </a:p>
                    <a:p>
                      <a:pPr algn="ctr" rtl="1"/>
                      <a:r>
                        <a:rPr lang="ar-SA" sz="2400" dirty="0"/>
                        <a:t> </a:t>
                      </a:r>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r" rtl="1"/>
                      <a:endParaRPr lang="ar-SA" sz="1400" dirty="0"/>
                    </a:p>
                    <a:p>
                      <a:pPr algn="r" rtl="1"/>
                      <a:r>
                        <a:rPr lang="ar-SA" sz="1800" b="1" kern="1200" dirty="0">
                          <a:solidFill>
                            <a:schemeClr val="dk1"/>
                          </a:solidFill>
                          <a:effectLst/>
                          <a:latin typeface="+mn-lt"/>
                          <a:ea typeface="+mn-ea"/>
                          <a:cs typeface="+mn-cs"/>
                        </a:rPr>
                        <a:t>المدارس الخضراء</a:t>
                      </a:r>
                    </a:p>
                    <a:p>
                      <a:pPr algn="r" rtl="1"/>
                      <a:r>
                        <a:rPr lang="ar-SA" sz="1800" b="1" kern="1200" dirty="0">
                          <a:solidFill>
                            <a:srgbClr val="FF0000"/>
                          </a:solidFill>
                          <a:effectLst/>
                          <a:latin typeface="+mn-lt"/>
                          <a:ea typeface="+mn-ea"/>
                          <a:cs typeface="+mn-cs"/>
                        </a:rPr>
                        <a:t>( المجال الاجتماعي )</a:t>
                      </a:r>
                      <a:endParaRPr lang="ar-SA" sz="1400" b="1" dirty="0">
                        <a:solidFill>
                          <a:srgbClr val="FF0000"/>
                        </a:solidFill>
                      </a:endParaRPr>
                    </a:p>
                  </a:txBody>
                  <a:tcPr/>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يوم الاثنين</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الحديقة العامة</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endParaRPr lang="ar-SA" sz="1800"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18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tc>
                <a:tc>
                  <a:txBody>
                    <a:bodyPr/>
                    <a:lstStyle/>
                    <a:p>
                      <a:pPr algn="r" rtl="1"/>
                      <a:endParaRPr lang="ar-SA" sz="1800" b="1" dirty="0"/>
                    </a:p>
                    <a:p>
                      <a:pPr algn="r" rtl="1"/>
                      <a:r>
                        <a:rPr lang="ar-SA" sz="1600" b="1" dirty="0"/>
                        <a:t>طلاب المدرسة</a:t>
                      </a:r>
                    </a:p>
                  </a:txBody>
                  <a:tcPr/>
                </a:tc>
                <a:tc>
                  <a:txBody>
                    <a:bodyPr/>
                    <a:lstStyle/>
                    <a:p>
                      <a:pPr algn="ctr" rtl="1"/>
                      <a:endParaRPr lang="ar-SA" sz="2400" dirty="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11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rtl="1"/>
                      <a:endParaRPr lang="ar-SA" sz="11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rtl="1"/>
                      <a:endParaRPr lang="ar-SA" sz="11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rtl="1"/>
                      <a:r>
                        <a:rPr lang="ar-SA" sz="32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3</a:t>
                      </a:r>
                      <a:endParaRPr lang="en-US" sz="32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114300" marR="11430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r>
                        <a:rPr lang="ar-SA" sz="1800" b="1" dirty="0">
                          <a:solidFill>
                            <a:schemeClr val="tx1"/>
                          </a:solidFill>
                          <a:effectLst/>
                          <a:latin typeface="Sakkal Majalla" panose="02000000000000000000" pitchFamily="2" charset="-78"/>
                          <a:ea typeface="Times New Roman" panose="02020603050405020304" pitchFamily="18" charset="0"/>
                          <a:cs typeface="mohammad bold art 1"/>
                        </a:rPr>
                        <a:t>مهرجانات اللياقة البدنية  </a:t>
                      </a:r>
                    </a:p>
                    <a:p>
                      <a:pPr algn="r" rtl="1"/>
                      <a:r>
                        <a:rPr lang="ar-SA" sz="1800" b="1" dirty="0">
                          <a:solidFill>
                            <a:schemeClr val="tx1"/>
                          </a:solidFill>
                          <a:effectLst/>
                          <a:latin typeface="Sakkal Majalla" panose="02000000000000000000" pitchFamily="2" charset="-78"/>
                          <a:ea typeface="Times New Roman" panose="02020603050405020304" pitchFamily="18" charset="0"/>
                          <a:cs typeface="mohammad bold art 1"/>
                        </a:rPr>
                        <a:t>( التوافق ـ الرشاقة )</a:t>
                      </a:r>
                    </a:p>
                    <a:p>
                      <a:pPr algn="r" rtl="1"/>
                      <a:r>
                        <a:rPr lang="ar-SA" sz="1800" b="1" dirty="0">
                          <a:solidFill>
                            <a:srgbClr val="FF0000"/>
                          </a:solidFill>
                          <a:effectLst/>
                          <a:latin typeface="Sakkal Majalla" panose="02000000000000000000" pitchFamily="2" charset="-78"/>
                          <a:ea typeface="Times New Roman" panose="02020603050405020304" pitchFamily="18" charset="0"/>
                          <a:cs typeface="mohammad bold art 1"/>
                        </a:rPr>
                        <a:t> </a:t>
                      </a:r>
                      <a:r>
                        <a:rPr lang="ar-SA" sz="1400" b="1" kern="1200" dirty="0">
                          <a:solidFill>
                            <a:srgbClr val="FF0000"/>
                          </a:solidFill>
                          <a:effectLst/>
                          <a:latin typeface="+mn-lt"/>
                          <a:ea typeface="+mn-ea"/>
                          <a:cs typeface="+mn-cs"/>
                        </a:rPr>
                        <a:t>(  المجال الرياضي )</a:t>
                      </a:r>
                      <a:endParaRPr lang="en-US" sz="1600" b="1"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txBody>
                  <a:tcPr marL="68580" marR="68580" marT="0" marB="0"/>
                </a:tc>
                <a:tc>
                  <a:txBody>
                    <a:bodyPr/>
                    <a:lstStyle/>
                    <a:p>
                      <a:pPr algn="r" rtl="1">
                        <a:lnSpc>
                          <a:spcPct val="107000"/>
                        </a:lnSpc>
                      </a:pPr>
                      <a:endParaRPr lang="ar-SA" sz="18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1800" b="1" dirty="0">
                          <a:solidFill>
                            <a:schemeClr val="tx1"/>
                          </a:solidFill>
                          <a:effectLst/>
                          <a:latin typeface="Arial" panose="020B0604020202020204" pitchFamily="34" charset="0"/>
                          <a:ea typeface="Times New Roman" panose="02020603050405020304" pitchFamily="18" charset="0"/>
                          <a:cs typeface="mohammad bold art 1"/>
                        </a:rPr>
                        <a:t> اسبوع</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endParaRPr lang="ar-SA" sz="1800" b="1"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t>المدرسة</a:t>
                      </a:r>
                    </a:p>
                  </a:txBody>
                  <a:tcPr/>
                </a:tc>
                <a:tc>
                  <a:txBody>
                    <a:bodyPr/>
                    <a:lstStyle/>
                    <a:p>
                      <a:pPr algn="r" rtl="1"/>
                      <a:endParaRPr lang="ar-SA" sz="1800" b="1" dirty="0"/>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600" b="1" dirty="0"/>
                        <a:t>ومشرف النشاط الرياضي</a:t>
                      </a:r>
                    </a:p>
                    <a:p>
                      <a:pPr algn="r" rtl="1"/>
                      <a:endParaRPr lang="ar-SA" sz="1800" b="1" dirty="0"/>
                    </a:p>
                  </a:txBody>
                  <a:tcPr/>
                </a:tc>
                <a:tc>
                  <a:txBody>
                    <a:bodyPr/>
                    <a:lstStyle/>
                    <a:p>
                      <a:pPr algn="r" rtl="1"/>
                      <a:endParaRPr lang="ar-SA"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r>
                        <a:rPr lang="ar-SA" sz="1600" b="1" dirty="0"/>
                        <a:t>طلاب المدرسة</a:t>
                      </a:r>
                    </a:p>
                    <a:p>
                      <a:pPr algn="r" rtl="1"/>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114300" marR="114300" marT="0" marB="0"/>
                </a:tc>
                <a:tc>
                  <a:txBody>
                    <a:bodyPr/>
                    <a:lstStyle/>
                    <a:p>
                      <a:pPr algn="ctr" rtl="1">
                        <a:lnSpc>
                          <a:spcPct val="107000"/>
                        </a:lnSpc>
                      </a:pPr>
                      <a:endParaRPr lang="ar-SA" sz="1200" b="1" dirty="0">
                        <a:solidFill>
                          <a:schemeClr val="tx1"/>
                        </a:solidFill>
                        <a:effectLst/>
                        <a:latin typeface="Arial" panose="020B0604020202020204" pitchFamily="34" charset="0"/>
                        <a:ea typeface="Times New Roman" panose="02020603050405020304" pitchFamily="18" charset="0"/>
                        <a:cs typeface="mohammad bold art 1"/>
                      </a:endParaRPr>
                    </a:p>
                  </a:txBody>
                  <a:tcPr marL="68580" marR="68580" marT="0" marB="0"/>
                </a:tc>
                <a:extLst>
                  <a:ext uri="{0D108BD9-81ED-4DB2-BD59-A6C34878D82A}">
                    <a16:rowId xmlns:a16="http://schemas.microsoft.com/office/drawing/2014/main" val="969361684"/>
                  </a:ext>
                </a:extLst>
              </a:tr>
              <a:tr h="1192784">
                <a:tc vMerge="1">
                  <a:txBody>
                    <a:bodyPr/>
                    <a:lstStyle/>
                    <a:p>
                      <a:pPr rtl="1"/>
                      <a:endParaRPr lang="ar-SA"/>
                    </a:p>
                  </a:txBody>
                  <a:tcPr/>
                </a:tc>
                <a:tc gridSpan="7">
                  <a:txBody>
                    <a:bodyPr/>
                    <a:lstStyle/>
                    <a:p>
                      <a:pPr algn="ctr" rtl="1">
                        <a:lnSpc>
                          <a:spcPct val="107000"/>
                        </a:lnSpc>
                      </a:pPr>
                      <a:endParaRPr lang="ar-SA" sz="2400" b="1" dirty="0">
                        <a:solidFill>
                          <a:schemeClr val="tx1"/>
                        </a:solidFill>
                        <a:effectLst/>
                        <a:latin typeface="Arial" panose="020B0604020202020204" pitchFamily="34" charset="0"/>
                      </a:endParaRPr>
                    </a:p>
                    <a:p>
                      <a:pPr algn="ctr" rtl="1">
                        <a:lnSpc>
                          <a:spcPct val="107000"/>
                        </a:lnSpc>
                      </a:pPr>
                      <a:r>
                        <a:rPr lang="ar-SA" sz="2400" b="1" dirty="0">
                          <a:solidFill>
                            <a:schemeClr val="tx1"/>
                          </a:solidFill>
                          <a:effectLst/>
                          <a:latin typeface="Arial" panose="020B0604020202020204" pitchFamily="34" charset="0"/>
                        </a:rPr>
                        <a:t> </a:t>
                      </a:r>
                      <a:endParaRPr lang="en-US" sz="1600" b="1" dirty="0">
                        <a:solidFill>
                          <a:schemeClr val="tx1"/>
                        </a:solidFill>
                        <a:effectLst/>
                        <a:latin typeface="Calibri" panose="020F0502020204030204" pitchFamily="34" charset="0"/>
                        <a:cs typeface="Arial" panose="020B0604020202020204" pitchFamily="34" charset="0"/>
                      </a:endParaRPr>
                    </a:p>
                  </a:txBody>
                  <a:tcPr/>
                </a:tc>
                <a:tc hMerge="1">
                  <a:txBody>
                    <a:bodyPr/>
                    <a:lstStyle/>
                    <a:p>
                      <a:pPr algn="ctr" rtl="1"/>
                      <a:endParaRPr lang="ar-SA" sz="1400" dirty="0"/>
                    </a:p>
                  </a:txBody>
                  <a:tcPr/>
                </a:tc>
                <a:tc hMerge="1">
                  <a:txBody>
                    <a:bodyPr/>
                    <a:lstStyle/>
                    <a:p>
                      <a:pPr algn="ctr" rtl="1">
                        <a:lnSpc>
                          <a:spcPct val="107000"/>
                        </a:lnSpc>
                      </a:pPr>
                      <a:endParaRPr lang="ar-SA" sz="2400" b="1" dirty="0">
                        <a:solidFill>
                          <a:schemeClr val="tx1"/>
                        </a:solidFill>
                        <a:effectLst/>
                        <a:latin typeface="Arial" panose="020B0604020202020204" pitchFamily="34" charset="0"/>
                        <a:ea typeface="Times New Roman" panose="02020603050405020304" pitchFamily="18" charset="0"/>
                        <a:cs typeface="mohammad bold art 1"/>
                      </a:endParaRPr>
                    </a:p>
                  </a:txBody>
                  <a:tcPr marL="68580" marR="68580" marT="0" marB="0"/>
                </a:tc>
                <a:tc hMerge="1">
                  <a:txBody>
                    <a:bodyPr/>
                    <a:lstStyle/>
                    <a:p>
                      <a:pPr algn="ctr" rtl="1">
                        <a:lnSpc>
                          <a:spcPct val="107000"/>
                        </a:lnSpc>
                      </a:pPr>
                      <a:endParaRPr lang="ar-SA" sz="2400" b="1" dirty="0">
                        <a:solidFill>
                          <a:schemeClr val="tx1"/>
                        </a:solidFill>
                        <a:effectLst/>
                        <a:latin typeface="Arial" panose="020B0604020202020204" pitchFamily="34" charset="0"/>
                        <a:ea typeface="Times New Roman" panose="02020603050405020304" pitchFamily="18" charset="0"/>
                        <a:cs typeface="mohammad bold art 1"/>
                      </a:endParaRPr>
                    </a:p>
                    <a:p>
                      <a:pPr algn="ct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lang="ar-SA" sz="1400" b="1" dirty="0"/>
                    </a:p>
                  </a:txBody>
                  <a:tcPr/>
                </a:tc>
                <a:tc hMerge="1">
                  <a:txBody>
                    <a:bodyPr/>
                    <a:lstStyle/>
                    <a:p>
                      <a:pPr algn="ctr" rtl="1"/>
                      <a:endParaRPr lang="ar-SA" sz="1400" b="1" dirty="0"/>
                    </a:p>
                  </a:txBody>
                  <a:tcPr/>
                </a:tc>
                <a:tc hMerge="1">
                  <a:txBody>
                    <a:bodyPr/>
                    <a:lstStyle/>
                    <a:p>
                      <a:pPr algn="ctr" rtl="1"/>
                      <a:endParaRPr lang="ar-SA" sz="2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9899991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246781" y="266248"/>
            <a:ext cx="6533323" cy="681282"/>
          </a:xfrm>
        </p:spPr>
        <p:txBody>
          <a:bodyPr>
            <a:normAutofit fontScale="90000"/>
          </a:bodyPr>
          <a:lstStyle/>
          <a:p>
            <a:r>
              <a:rPr lang="ar-SA" b="1" dirty="0"/>
              <a:t>الأسبوع الحادي عشر</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2719002631"/>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8 / 6 إلى 12 / 6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1192784">
                <a:tc rowSpan="4">
                  <a:txBody>
                    <a:bodyPr/>
                    <a:lstStyle/>
                    <a:p>
                      <a:pPr algn="ctr" rtl="1"/>
                      <a:r>
                        <a:rPr lang="ar-SA" sz="3600" dirty="0">
                          <a:solidFill>
                            <a:srgbClr val="FF0000"/>
                          </a:solidFill>
                        </a:rPr>
                        <a:t>الحادي عشر</a:t>
                      </a:r>
                    </a:p>
                  </a:txBody>
                  <a:tcPr vert="vert270"/>
                </a:tc>
                <a:tc>
                  <a:txBody>
                    <a:bodyPr/>
                    <a:lstStyle/>
                    <a:p>
                      <a:pPr algn="ctr" rtl="1"/>
                      <a:endParaRPr lang="ar-SA" sz="2400" dirty="0"/>
                    </a:p>
                    <a:p>
                      <a:pPr algn="ctr" rtl="1"/>
                      <a:r>
                        <a:rPr lang="ar-SA" sz="2400" dirty="0"/>
                        <a:t> 1</a:t>
                      </a:r>
                    </a:p>
                  </a:txBody>
                  <a:tcPr/>
                </a:tc>
                <a:tc>
                  <a:txBody>
                    <a:bodyPr/>
                    <a:lstStyle/>
                    <a:p>
                      <a:pPr algn="ctr" rtl="0"/>
                      <a:r>
                        <a:rPr lang="ar-SA"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وطني مسؤوليتي</a:t>
                      </a:r>
                    </a:p>
                    <a:p>
                      <a:pPr algn="ctr" rtl="0"/>
                      <a:r>
                        <a:rPr lang="ar-SA"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ar-SA"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مجال البرامج العامة والتدريب )</a:t>
                      </a:r>
                      <a:endParaRPr lang="en-US" sz="24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lnSpc>
                          <a:spcPct val="107000"/>
                        </a:lnSpc>
                      </a:pPr>
                      <a:endParaRPr lang="ar-SA" sz="24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اسبوع</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المدرسة</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05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400" b="1" dirty="0"/>
                        <a:t>ومشرف النشاط الرياضي</a:t>
                      </a:r>
                    </a:p>
                  </a:txBody>
                  <a:tcP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2100386106"/>
                  </a:ext>
                </a:extLst>
              </a:tr>
              <a:tr h="1192784">
                <a:tc vMerge="1">
                  <a:txBody>
                    <a:bodyPr/>
                    <a:lstStyle/>
                    <a:p>
                      <a:pPr rtl="1"/>
                      <a:endParaRPr lang="ar-SA"/>
                    </a:p>
                  </a:txBody>
                  <a:tcPr/>
                </a:tc>
                <a:tc>
                  <a:txBody>
                    <a:bodyPr/>
                    <a:lstStyle/>
                    <a:p>
                      <a:pPr algn="ctr" rtl="1"/>
                      <a:endParaRPr lang="ar-SA" sz="2400" dirty="0"/>
                    </a:p>
                    <a:p>
                      <a:pPr algn="ctr" rtl="1"/>
                      <a:r>
                        <a:rPr lang="ar-SA" sz="2400" dirty="0"/>
                        <a:t>2</a:t>
                      </a:r>
                    </a:p>
                  </a:txBody>
                  <a:tcPr/>
                </a:tc>
                <a:tc>
                  <a:txBody>
                    <a:bodyPr/>
                    <a:lstStyle/>
                    <a:p>
                      <a:pPr algn="ctr" rtl="0"/>
                      <a:r>
                        <a:rPr lang="ar-SA"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تاريخنا عز وفخر </a:t>
                      </a:r>
                    </a:p>
                    <a:p>
                      <a:pPr algn="ctr" rtl="0"/>
                      <a:r>
                        <a:rPr lang="ar-SA"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المجال  الفني )</a:t>
                      </a:r>
                      <a:endParaRPr lang="en-US" sz="20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r" rtl="1">
                        <a:lnSpc>
                          <a:spcPct val="107000"/>
                        </a:lnSpc>
                      </a:pPr>
                      <a:endParaRPr lang="ar-SA" sz="24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أسبوع</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r" rtl="1">
                        <a:lnSpc>
                          <a:spcPct val="107000"/>
                        </a:lnSpc>
                      </a:pPr>
                      <a:endParaRPr lang="ar-SA" sz="2400" b="1" dirty="0">
                        <a:solidFill>
                          <a:schemeClr val="tx1"/>
                        </a:solidFill>
                        <a:effectLst/>
                        <a:latin typeface="Arial" panose="020B0604020202020204" pitchFamily="34" charset="0"/>
                        <a:ea typeface="Times New Roman" panose="02020603050405020304" pitchFamily="18" charset="0"/>
                        <a:cs typeface="mohammad bold art 1"/>
                      </a:endParaRPr>
                    </a:p>
                    <a:p>
                      <a:pPr algn="r" rtl="1">
                        <a:lnSpc>
                          <a:spcPct val="107000"/>
                        </a:lnSpc>
                      </a:pPr>
                      <a:r>
                        <a:rPr lang="ar-SA" sz="2400" b="1" dirty="0">
                          <a:solidFill>
                            <a:schemeClr val="tx1"/>
                          </a:solidFill>
                          <a:effectLst/>
                          <a:latin typeface="Arial" panose="020B0604020202020204" pitchFamily="34" charset="0"/>
                          <a:ea typeface="Times New Roman" panose="02020603050405020304" pitchFamily="18" charset="0"/>
                          <a:cs typeface="mohammad bold art 1"/>
                        </a:rPr>
                        <a:t>المدرسة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lvl="0" indent="0" algn="r" defTabSz="457200" rtl="1" eaLnBrk="1" fontAlgn="auto" latinLnBrk="0" hangingPunct="1">
                        <a:lnSpc>
                          <a:spcPct val="100000"/>
                        </a:lnSpc>
                        <a:spcBef>
                          <a:spcPts val="0"/>
                        </a:spcBef>
                        <a:spcAft>
                          <a:spcPts val="0"/>
                        </a:spcAft>
                        <a:buClrTx/>
                        <a:buSzTx/>
                        <a:buFontTx/>
                        <a:buNone/>
                        <a:tabLst/>
                        <a:defRPr/>
                      </a:pPr>
                      <a:endParaRPr lang="ar-SA" sz="1400" b="1" dirty="0">
                        <a:solidFill>
                          <a:schemeClr val="tx1"/>
                        </a:solidFill>
                        <a:effectLst/>
                        <a:latin typeface="Arial" panose="020B0604020202020204" pitchFamily="34" charset="0"/>
                        <a:ea typeface="Calibri" panose="020F0502020204030204" pitchFamily="34" charset="0"/>
                        <a:cs typeface="mohammad bold art 1"/>
                      </a:endParaRPr>
                    </a:p>
                    <a:p>
                      <a:pPr marL="0" marR="0" lvl="0" indent="0" algn="r" defTabSz="457200" rtl="1" eaLnBrk="1" fontAlgn="auto" latinLnBrk="0" hangingPunct="1">
                        <a:lnSpc>
                          <a:spcPct val="100000"/>
                        </a:lnSpc>
                        <a:spcBef>
                          <a:spcPts val="0"/>
                        </a:spcBef>
                        <a:spcAft>
                          <a:spcPts val="0"/>
                        </a:spcAft>
                        <a:buClrTx/>
                        <a:buSzTx/>
                        <a:buFontTx/>
                        <a:buNone/>
                        <a:tabLst/>
                        <a:defRPr/>
                      </a:pPr>
                      <a:r>
                        <a:rPr lang="ar-SA" sz="1400" b="1" dirty="0">
                          <a:solidFill>
                            <a:schemeClr val="tx1"/>
                          </a:solidFill>
                          <a:effectLst/>
                          <a:latin typeface="Arial" panose="020B0604020202020204" pitchFamily="34" charset="0"/>
                          <a:ea typeface="Calibri" panose="020F0502020204030204" pitchFamily="34" charset="0"/>
                          <a:cs typeface="mohammad bold art 1"/>
                        </a:rPr>
                        <a:t>رائد النشاط</a:t>
                      </a:r>
                      <a:endParaRPr lang="en-US" sz="105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r>
                        <a:rPr lang="ar-SA" sz="1400" b="1" dirty="0"/>
                        <a:t>والمعلمين</a:t>
                      </a:r>
                    </a:p>
                  </a:txBody>
                  <a:tcPr/>
                </a:tc>
                <a:tc>
                  <a:txBody>
                    <a:bodyPr/>
                    <a:lstStyle/>
                    <a:p>
                      <a:pPr algn="r" rtl="1"/>
                      <a:endParaRPr lang="ar-SA" sz="1400" b="1" dirty="0"/>
                    </a:p>
                    <a:p>
                      <a:pPr algn="r" rtl="1"/>
                      <a:r>
                        <a:rPr lang="ar-SA" sz="1400" b="1" dirty="0"/>
                        <a:t>طلاب المدرسة</a:t>
                      </a:r>
                    </a:p>
                  </a:txBody>
                  <a:tcPr/>
                </a:tc>
                <a:tc>
                  <a:txBody>
                    <a:bodyPr/>
                    <a:lstStyle/>
                    <a:p>
                      <a:pPr rtl="1"/>
                      <a:endParaRPr lang="ar-SA" sz="1400"/>
                    </a:p>
                  </a:txBody>
                  <a:tcPr/>
                </a:tc>
                <a:extLst>
                  <a:ext uri="{0D108BD9-81ED-4DB2-BD59-A6C34878D82A}">
                    <a16:rowId xmlns:a16="http://schemas.microsoft.com/office/drawing/2014/main" val="87390335"/>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1"/>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ctr" rtl="1"/>
                      <a:endParaRPr lang="en-US" sz="1800" b="1" dirty="0">
                        <a:solidFill>
                          <a:schemeClr val="tx1"/>
                        </a:solidFill>
                        <a:effectLst/>
                        <a:latin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a:p>
                  </a:txBody>
                  <a:tcPr/>
                </a:tc>
                <a:extLst>
                  <a:ext uri="{0D108BD9-81ED-4DB2-BD59-A6C34878D82A}">
                    <a16:rowId xmlns:a16="http://schemas.microsoft.com/office/drawing/2014/main" val="969361684"/>
                  </a:ext>
                </a:extLst>
              </a:tr>
              <a:tr h="1192784">
                <a:tc vMerge="1">
                  <a:txBody>
                    <a:bodyPr/>
                    <a:lstStyle/>
                    <a:p>
                      <a:pPr rtl="1"/>
                      <a:endParaRPr lang="ar-SA"/>
                    </a:p>
                  </a:txBody>
                  <a:tcPr/>
                </a:tc>
                <a:tc>
                  <a:txBody>
                    <a:bodyPr/>
                    <a:lstStyle/>
                    <a:p>
                      <a:pPr algn="ctr" rtl="1"/>
                      <a:endParaRPr lang="ar-SA" sz="2400" dirty="0"/>
                    </a:p>
                  </a:txBody>
                  <a:tcPr/>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algn="ctr" rtl="1"/>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1"/>
                      <a:endParaRPr lang="ar-SA" sz="1800" b="1"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tc>
                <a:tc>
                  <a:txBody>
                    <a:bodyPr/>
                    <a:lstStyle/>
                    <a:p>
                      <a:pPr algn="ctr" rtl="0"/>
                      <a:endParaRPr lang="en-US" sz="1800" b="1" dirty="0">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txBody>
                  <a:tcPr marL="68580" marR="68580" marT="0" marB="0" anchor="ctr"/>
                </a:tc>
                <a:tc>
                  <a:txBody>
                    <a:bodyPr/>
                    <a:lstStyle/>
                    <a:p>
                      <a:pPr rtl="1"/>
                      <a:endParaRPr lang="ar-SA" sz="1400" dirty="0"/>
                    </a:p>
                  </a:txBody>
                  <a:tcPr/>
                </a:tc>
                <a:extLst>
                  <a:ext uri="{0D108BD9-81ED-4DB2-BD59-A6C34878D82A}">
                    <a16:rowId xmlns:a16="http://schemas.microsoft.com/office/drawing/2014/main" val="2177681035"/>
                  </a:ext>
                </a:extLst>
              </a:tr>
            </a:tbl>
          </a:graphicData>
        </a:graphic>
      </p:graphicFrame>
    </p:spTree>
    <p:extLst>
      <p:ext uri="{BB962C8B-B14F-4D97-AF65-F5344CB8AC3E}">
        <p14:creationId xmlns:p14="http://schemas.microsoft.com/office/powerpoint/2010/main" val="3421234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868557" y="610804"/>
            <a:ext cx="9422295" cy="681282"/>
          </a:xfrm>
        </p:spPr>
        <p:txBody>
          <a:bodyPr>
            <a:normAutofit fontScale="90000"/>
          </a:bodyPr>
          <a:lstStyle/>
          <a:p>
            <a:r>
              <a:rPr lang="ar-SA" b="1" dirty="0">
                <a:solidFill>
                  <a:srgbClr val="FF0000"/>
                </a:solidFill>
              </a:rPr>
              <a:t>رؤية ومفهوم النشاط الطلابي</a:t>
            </a: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65747"/>
          </a:xfrm>
          <a:prstGeom prst="rect">
            <a:avLst/>
          </a:prstGeom>
          <a:noFill/>
        </p:spPr>
        <p:txBody>
          <a:bodyPr wrap="square">
            <a:spAutoFit/>
          </a:bodyPr>
          <a:lstStyle/>
          <a:p>
            <a:pPr marL="228600" algn="r" rtl="1"/>
            <a:r>
              <a:rPr lang="ar-SA" sz="2400" b="1" dirty="0">
                <a:solidFill>
                  <a:srgbClr val="FF0000"/>
                </a:solidFill>
                <a:effectLst/>
                <a:latin typeface="Times New Roman" panose="02020603050405020304" pitchFamily="18" charset="0"/>
                <a:ea typeface="Times New Roman" panose="02020603050405020304" pitchFamily="18" charset="0"/>
                <a:cs typeface="mohammad bold art 1"/>
              </a:rPr>
              <a:t>الرؤية :</a:t>
            </a:r>
            <a:endParaRPr lang="en-US"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ctr" rtl="1"/>
            <a:r>
              <a:rPr lang="ar-SA" sz="2400" b="1" dirty="0">
                <a:solidFill>
                  <a:srgbClr val="0062AC"/>
                </a:solidFill>
                <a:effectLst/>
                <a:latin typeface="Times New Roman" panose="02020603050405020304" pitchFamily="18" charset="0"/>
                <a:ea typeface="Times New Roman" panose="02020603050405020304" pitchFamily="18" charset="0"/>
                <a:cs typeface="mohammad bold art 1"/>
              </a:rPr>
              <a:t> </a:t>
            </a:r>
            <a:endParaRPr lang="en-US" dirty="0">
              <a:solidFill>
                <a:srgbClr val="0062AC"/>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ctr" rtl="1"/>
            <a:r>
              <a:rPr lang="ar-SA" sz="2400" dirty="0">
                <a:effectLst/>
                <a:latin typeface="Times New Roman" panose="02020603050405020304" pitchFamily="18" charset="0"/>
                <a:ea typeface="Times New Roman" panose="02020603050405020304" pitchFamily="18" charset="0"/>
                <a:cs typeface="mohammad bold art 1"/>
              </a:rPr>
              <a:t>بناء الشخصية المتوازنة للطالب روحيا واجتماعيا وفكريا وانفعاليا وفق نشاط تربوي متكامل ليصبح مواطنا نافعا يخدم دينه ووطنه وأمته </a:t>
            </a:r>
            <a:endParaRPr lang="en-US"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ctr" rtl="1"/>
            <a:r>
              <a:rPr lang="ar-SA" sz="2400" b="1" dirty="0">
                <a:solidFill>
                  <a:srgbClr val="000080"/>
                </a:solidFill>
                <a:effectLst/>
                <a:latin typeface="Times New Roman" panose="02020603050405020304" pitchFamily="18" charset="0"/>
                <a:ea typeface="Times New Roman" panose="02020603050405020304" pitchFamily="18" charset="0"/>
                <a:cs typeface="mohammad bold art 1"/>
              </a:rPr>
              <a:t> </a:t>
            </a:r>
            <a:endParaRPr lang="en-US"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r" rtl="1"/>
            <a:r>
              <a:rPr lang="ar-SA" sz="2400" b="1" dirty="0">
                <a:solidFill>
                  <a:srgbClr val="FF0000"/>
                </a:solidFill>
                <a:effectLst/>
                <a:latin typeface="Times New Roman" panose="02020603050405020304" pitchFamily="18" charset="0"/>
                <a:ea typeface="Times New Roman" panose="02020603050405020304" pitchFamily="18" charset="0"/>
                <a:cs typeface="mohammad bold art 1"/>
              </a:rPr>
              <a:t>مفهوم النشاط الطلابي :</a:t>
            </a:r>
            <a:r>
              <a:rPr lang="ar-SA" sz="2400" b="1" dirty="0">
                <a:solidFill>
                  <a:srgbClr val="000080"/>
                </a:solidFill>
                <a:effectLst/>
                <a:latin typeface="Times New Roman" panose="02020603050405020304" pitchFamily="18" charset="0"/>
                <a:ea typeface="Times New Roman" panose="02020603050405020304" pitchFamily="18" charset="0"/>
                <a:cs typeface="mohammad bold art 1"/>
              </a:rPr>
              <a:t> </a:t>
            </a:r>
            <a:endParaRPr lang="en-US"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lnSpc>
                <a:spcPct val="150000"/>
              </a:lnSpc>
              <a:spcBef>
                <a:spcPts val="1200"/>
              </a:spcBef>
              <a:spcAft>
                <a:spcPts val="1000"/>
              </a:spcAft>
              <a:tabLst>
                <a:tab pos="1845310" algn="l"/>
                <a:tab pos="2637155" algn="ctr"/>
              </a:tabLst>
            </a:pPr>
            <a:r>
              <a:rPr lang="ar-SA" sz="1800" dirty="0">
                <a:effectLst/>
                <a:latin typeface="Arial" panose="020B0604020202020204" pitchFamily="34" charset="0"/>
                <a:ea typeface="Times New Roman" panose="02020603050405020304" pitchFamily="18" charset="0"/>
                <a:cs typeface="Fanan"/>
              </a:rPr>
              <a:t>حزمة من الفعاليات التربوية الجاذبة تنظمها المدرسة لكافة المتعلمين وفقاً لخططها السنوية في بيئة محفزة ومعززة للتعليم والتعلم يختار منها المتعلم ما يناسب ميوله واهتماماته وحاجاته ليحقق نمو واتساع خبراته الشخصية على نحو يتكامل مع البرنامج التعليمي للإسهام في تمكينه في المنافسة الوطنية والعالمية وتهيئته لسوق العمل السعودي تحت إشراف فريق النشاط.</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01900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710609" y="252996"/>
            <a:ext cx="6626087" cy="681282"/>
          </a:xfrm>
        </p:spPr>
        <p:txBody>
          <a:bodyPr>
            <a:normAutofit fontScale="90000"/>
          </a:bodyPr>
          <a:lstStyle/>
          <a:p>
            <a:r>
              <a:rPr lang="ar-SA" b="1" dirty="0"/>
              <a:t>الأسبوع الثاني عشر</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2198645835"/>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28 / 7 إلى 1 / 8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4771136">
                <a:tc>
                  <a:txBody>
                    <a:bodyPr/>
                    <a:lstStyle/>
                    <a:p>
                      <a:pPr algn="ctr" rtl="1"/>
                      <a:r>
                        <a:rPr lang="ar-SA" sz="3600" dirty="0">
                          <a:solidFill>
                            <a:srgbClr val="FF0000"/>
                          </a:solidFill>
                        </a:rPr>
                        <a:t>الثاني عشر</a:t>
                      </a:r>
                    </a:p>
                  </a:txBody>
                  <a:tcPr vert="vert270"/>
                </a:tc>
                <a:tc>
                  <a:txBody>
                    <a:bodyPr/>
                    <a:lstStyle/>
                    <a:p>
                      <a:pPr algn="ctr" rtl="1"/>
                      <a:endParaRPr lang="ar-SA" sz="2400" dirty="0"/>
                    </a:p>
                    <a:p>
                      <a:pPr algn="ctr" rtl="1"/>
                      <a:endParaRPr lang="ar-SA" sz="2400" dirty="0"/>
                    </a:p>
                    <a:p>
                      <a:pPr algn="ctr" rtl="1"/>
                      <a:endParaRPr lang="ar-SA" sz="2400" dirty="0"/>
                    </a:p>
                    <a:p>
                      <a:pPr algn="ctr" rtl="1"/>
                      <a:endParaRPr lang="ar-SA" sz="2400" dirty="0"/>
                    </a:p>
                    <a:p>
                      <a:pPr algn="ctr" rtl="1"/>
                      <a:r>
                        <a:rPr lang="ar-SA" sz="5400" dirty="0"/>
                        <a:t>1</a:t>
                      </a:r>
                      <a:endParaRPr lang="ar-SA" sz="2400" dirty="0"/>
                    </a:p>
                  </a:txBody>
                  <a:tcPr/>
                </a:tc>
                <a:tc>
                  <a:txBody>
                    <a:bodyPr/>
                    <a:lstStyle/>
                    <a:p>
                      <a:pPr algn="ctr" rtl="1"/>
                      <a:endParaRPr lang="ar-SA" sz="4800" b="1" dirty="0"/>
                    </a:p>
                    <a:p>
                      <a:pPr algn="ctr" rtl="1"/>
                      <a:r>
                        <a:rPr lang="ar-SA" sz="4400" b="1" dirty="0"/>
                        <a:t>الاحتفال بيوم التأسيس </a:t>
                      </a:r>
                    </a:p>
                    <a:p>
                      <a:pPr algn="ctr" rtl="1"/>
                      <a:r>
                        <a:rPr lang="ar-SA" sz="2800" b="1" dirty="0">
                          <a:solidFill>
                            <a:srgbClr val="FF0000"/>
                          </a:solidFill>
                        </a:rPr>
                        <a:t>( المجال الثقافي )</a:t>
                      </a:r>
                    </a:p>
                  </a:txBody>
                  <a:tcPr/>
                </a:tc>
                <a:tc>
                  <a:txBody>
                    <a:bodyPr/>
                    <a:lstStyle/>
                    <a:p>
                      <a:pPr algn="ctr" rtl="1">
                        <a:lnSpc>
                          <a:spcPct val="107000"/>
                        </a:lnSpc>
                      </a:pPr>
                      <a:r>
                        <a:rPr lang="ar-SA"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أسبوع</a:t>
                      </a:r>
                      <a:endParaRPr lang="en-US"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pPr>
                      <a:r>
                        <a:rPr lang="ar-SA"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المدرسة</a:t>
                      </a:r>
                      <a:endParaRPr lang="en-US"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spcAft>
                          <a:spcPts val="800"/>
                        </a:spcAft>
                      </a:pPr>
                      <a:r>
                        <a:rPr lang="ar-SA"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رائد النشاط وجميع المعلمين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rtl="1"/>
                      <a:endParaRPr lang="ar-SA" sz="1400" b="1" dirty="0"/>
                    </a:p>
                    <a:p>
                      <a:pPr algn="ctr" rtl="1"/>
                      <a:r>
                        <a:rPr lang="ar-SA" sz="3200" b="1" dirty="0"/>
                        <a:t>طلاب </a:t>
                      </a:r>
                      <a:r>
                        <a:rPr lang="ar-SA" sz="3200" b="1" dirty="0" err="1"/>
                        <a:t>المدرسةوالمعلمين</a:t>
                      </a:r>
                      <a:endParaRPr lang="ar-SA" sz="3200" b="1" dirty="0"/>
                    </a:p>
                  </a:txBody>
                  <a:tcPr vert="vert270"/>
                </a:tc>
                <a:tc>
                  <a:txBody>
                    <a:bodyPr/>
                    <a:lstStyle/>
                    <a:p>
                      <a:pPr rtl="1"/>
                      <a:endParaRPr lang="ar-SA" sz="1400" dirty="0"/>
                    </a:p>
                  </a:txBody>
                  <a:tcPr/>
                </a:tc>
                <a:extLst>
                  <a:ext uri="{0D108BD9-81ED-4DB2-BD59-A6C34878D82A}">
                    <a16:rowId xmlns:a16="http://schemas.microsoft.com/office/drawing/2014/main" val="2100386106"/>
                  </a:ext>
                </a:extLst>
              </a:tr>
            </a:tbl>
          </a:graphicData>
        </a:graphic>
      </p:graphicFrame>
    </p:spTree>
    <p:extLst>
      <p:ext uri="{BB962C8B-B14F-4D97-AF65-F5344CB8AC3E}">
        <p14:creationId xmlns:p14="http://schemas.microsoft.com/office/powerpoint/2010/main" val="669977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710609" y="252996"/>
            <a:ext cx="6626087" cy="681282"/>
          </a:xfrm>
        </p:spPr>
        <p:txBody>
          <a:bodyPr>
            <a:normAutofit fontScale="90000"/>
          </a:bodyPr>
          <a:lstStyle/>
          <a:p>
            <a:r>
              <a:rPr lang="ar-SA" b="1" dirty="0"/>
              <a:t>الأسبوع الثالث عشر</a:t>
            </a:r>
          </a:p>
        </p:txBody>
      </p:sp>
      <p:graphicFrame>
        <p:nvGraphicFramePr>
          <p:cNvPr id="5" name="جدول 5">
            <a:extLst>
              <a:ext uri="{FF2B5EF4-FFF2-40B4-BE49-F238E27FC236}">
                <a16:creationId xmlns:a16="http://schemas.microsoft.com/office/drawing/2014/main" id="{DD774EF0-FFC3-5A91-31EB-A6E929768792}"/>
              </a:ext>
            </a:extLst>
          </p:cNvPr>
          <p:cNvGraphicFramePr>
            <a:graphicFrameLocks noGrp="1"/>
          </p:cNvGraphicFramePr>
          <p:nvPr>
            <p:extLst>
              <p:ext uri="{D42A27DB-BD31-4B8C-83A1-F6EECF244321}">
                <p14:modId xmlns:p14="http://schemas.microsoft.com/office/powerpoint/2010/main" val="837483154"/>
              </p:ext>
            </p:extLst>
          </p:nvPr>
        </p:nvGraphicFramePr>
        <p:xfrm>
          <a:off x="-1" y="1113183"/>
          <a:ext cx="12192000" cy="5661724"/>
        </p:xfrm>
        <a:graphic>
          <a:graphicData uri="http://schemas.openxmlformats.org/drawingml/2006/table">
            <a:tbl>
              <a:tblPr rtl="1" firstRow="1" bandRow="1">
                <a:tableStyleId>{5C22544A-7EE6-4342-B048-85BDC9FD1C3A}</a:tableStyleId>
              </a:tblPr>
              <a:tblGrid>
                <a:gridCol w="848138">
                  <a:extLst>
                    <a:ext uri="{9D8B030D-6E8A-4147-A177-3AD203B41FA5}">
                      <a16:colId xmlns:a16="http://schemas.microsoft.com/office/drawing/2014/main" val="4254429080"/>
                    </a:ext>
                  </a:extLst>
                </a:gridCol>
                <a:gridCol w="834887">
                  <a:extLst>
                    <a:ext uri="{9D8B030D-6E8A-4147-A177-3AD203B41FA5}">
                      <a16:colId xmlns:a16="http://schemas.microsoft.com/office/drawing/2014/main" val="497716486"/>
                    </a:ext>
                  </a:extLst>
                </a:gridCol>
                <a:gridCol w="3750365">
                  <a:extLst>
                    <a:ext uri="{9D8B030D-6E8A-4147-A177-3AD203B41FA5}">
                      <a16:colId xmlns:a16="http://schemas.microsoft.com/office/drawing/2014/main" val="2069712848"/>
                    </a:ext>
                  </a:extLst>
                </a:gridCol>
                <a:gridCol w="1325218">
                  <a:extLst>
                    <a:ext uri="{9D8B030D-6E8A-4147-A177-3AD203B41FA5}">
                      <a16:colId xmlns:a16="http://schemas.microsoft.com/office/drawing/2014/main" val="144551549"/>
                    </a:ext>
                  </a:extLst>
                </a:gridCol>
                <a:gridCol w="1484243">
                  <a:extLst>
                    <a:ext uri="{9D8B030D-6E8A-4147-A177-3AD203B41FA5}">
                      <a16:colId xmlns:a16="http://schemas.microsoft.com/office/drawing/2014/main" val="2429607991"/>
                    </a:ext>
                  </a:extLst>
                </a:gridCol>
                <a:gridCol w="1258957">
                  <a:extLst>
                    <a:ext uri="{9D8B030D-6E8A-4147-A177-3AD203B41FA5}">
                      <a16:colId xmlns:a16="http://schemas.microsoft.com/office/drawing/2014/main" val="3233599922"/>
                    </a:ext>
                  </a:extLst>
                </a:gridCol>
                <a:gridCol w="1166192">
                  <a:extLst>
                    <a:ext uri="{9D8B030D-6E8A-4147-A177-3AD203B41FA5}">
                      <a16:colId xmlns:a16="http://schemas.microsoft.com/office/drawing/2014/main" val="995018315"/>
                    </a:ext>
                  </a:extLst>
                </a:gridCol>
                <a:gridCol w="1524000">
                  <a:extLst>
                    <a:ext uri="{9D8B030D-6E8A-4147-A177-3AD203B41FA5}">
                      <a16:colId xmlns:a16="http://schemas.microsoft.com/office/drawing/2014/main" val="2685264980"/>
                    </a:ext>
                  </a:extLst>
                </a:gridCol>
              </a:tblGrid>
              <a:tr h="861036">
                <a:tc>
                  <a:txBody>
                    <a:bodyPr/>
                    <a:lstStyle/>
                    <a:p>
                      <a:pPr rtl="1"/>
                      <a:r>
                        <a:rPr lang="ar-SA" sz="1600" dirty="0">
                          <a:solidFill>
                            <a:srgbClr val="FF0000"/>
                          </a:solidFill>
                        </a:rPr>
                        <a:t>الاسبوع</a:t>
                      </a:r>
                    </a:p>
                  </a:txBody>
                  <a:tcPr vert="vert270">
                    <a:solidFill>
                      <a:schemeClr val="accent4">
                        <a:lumMod val="20000"/>
                        <a:lumOff val="80000"/>
                      </a:schemeClr>
                    </a:solidFill>
                  </a:tcPr>
                </a:tc>
                <a:tc>
                  <a:txBody>
                    <a:bodyPr/>
                    <a:lstStyle/>
                    <a:p>
                      <a:pPr rtl="1"/>
                      <a:r>
                        <a:rPr lang="ar-SA" dirty="0">
                          <a:solidFill>
                            <a:srgbClr val="FF0000"/>
                          </a:solidFill>
                        </a:rPr>
                        <a:t>الرقم</a:t>
                      </a:r>
                    </a:p>
                  </a:txBody>
                  <a:tcPr>
                    <a:solidFill>
                      <a:schemeClr val="accent4">
                        <a:lumMod val="20000"/>
                        <a:lumOff val="80000"/>
                      </a:schemeClr>
                    </a:solidFill>
                  </a:tcPr>
                </a:tc>
                <a:tc>
                  <a:txBody>
                    <a:bodyPr/>
                    <a:lstStyle/>
                    <a:p>
                      <a:pPr rtl="1"/>
                      <a:r>
                        <a:rPr lang="ar-SA" sz="1800" b="1" kern="1200" dirty="0">
                          <a:solidFill>
                            <a:srgbClr val="FF0000"/>
                          </a:solidFill>
                          <a:effectLst/>
                          <a:latin typeface="+mn-lt"/>
                          <a:ea typeface="+mn-ea"/>
                          <a:cs typeface="+mn-cs"/>
                        </a:rPr>
                        <a:t>أعمال في الفترة من 6/ 8 إلى</a:t>
                      </a:r>
                    </a:p>
                    <a:p>
                      <a:pPr rtl="1"/>
                      <a:r>
                        <a:rPr lang="ar-SA" sz="1800" b="1" kern="1200" dirty="0">
                          <a:solidFill>
                            <a:srgbClr val="FF0000"/>
                          </a:solidFill>
                          <a:effectLst/>
                          <a:latin typeface="+mn-lt"/>
                          <a:ea typeface="+mn-ea"/>
                          <a:cs typeface="+mn-cs"/>
                        </a:rPr>
                        <a:t> 10 / 8 /1444هـ</a:t>
                      </a:r>
                      <a:endParaRPr lang="ar-SA" dirty="0">
                        <a:solidFill>
                          <a:srgbClr val="FF0000"/>
                        </a:solidFill>
                      </a:endParaRPr>
                    </a:p>
                  </a:txBody>
                  <a:tcP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اليوم والمدة</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pPr>
                      <a:r>
                        <a:rPr lang="ar-SA"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المكان</a:t>
                      </a:r>
                      <a:endParaRPr lang="en-US" sz="1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71755" marR="71755" algn="ctr" rtl="1">
                        <a:lnSpc>
                          <a:spcPct val="107000"/>
                        </a:lnSpc>
                        <a:spcAft>
                          <a:spcPts val="0"/>
                        </a:spcAft>
                      </a:pPr>
                      <a:r>
                        <a:rPr lang="ar-SA"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المشرف</a:t>
                      </a:r>
                      <a:endParaRPr lang="en-US" sz="24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algn="ctr" rtl="1">
                        <a:lnSpc>
                          <a:spcPct val="107000"/>
                        </a:lnSpc>
                        <a:tabLst>
                          <a:tab pos="618490" algn="l"/>
                          <a:tab pos="1967230" algn="l"/>
                          <a:tab pos="2588260" algn="l"/>
                          <a:tab pos="3164840" algn="l"/>
                          <a:tab pos="7043420" algn="l"/>
                          <a:tab pos="7332980" algn="l"/>
                          <a:tab pos="8160385" algn="l"/>
                        </a:tabLst>
                      </a:pPr>
                      <a:r>
                        <a:rPr lang="ar-SA"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المستهدفون</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نفذ</a:t>
                      </a:r>
                    </a:p>
                    <a:p>
                      <a:pPr marR="71755" algn="ctr" rtl="1">
                        <a:lnSpc>
                          <a:spcPct val="107000"/>
                        </a:lnSpc>
                        <a:spcAft>
                          <a:spcPts val="0"/>
                        </a:spcAft>
                        <a:tabLst>
                          <a:tab pos="618490" algn="l"/>
                          <a:tab pos="1967230" algn="l"/>
                          <a:tab pos="2588260" algn="l"/>
                          <a:tab pos="3164840" algn="l"/>
                          <a:tab pos="7043420" algn="l"/>
                          <a:tab pos="7332980" algn="l"/>
                          <a:tab pos="8160385" algn="l"/>
                        </a:tabLst>
                      </a:pPr>
                      <a:r>
                        <a:rPr lang="ar-SA"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(نعم ) (لا)</a:t>
                      </a:r>
                      <a:endParaRPr lang="en-US"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1926226171"/>
                  </a:ext>
                </a:extLst>
              </a:tr>
              <a:tr h="4771136">
                <a:tc>
                  <a:txBody>
                    <a:bodyPr/>
                    <a:lstStyle/>
                    <a:p>
                      <a:pPr algn="ctr" rtl="1"/>
                      <a:r>
                        <a:rPr lang="ar-SA" sz="3600" dirty="0">
                          <a:solidFill>
                            <a:srgbClr val="FF0000"/>
                          </a:solidFill>
                        </a:rPr>
                        <a:t>الثالث عشر</a:t>
                      </a:r>
                    </a:p>
                  </a:txBody>
                  <a:tcPr vert="vert270"/>
                </a:tc>
                <a:tc>
                  <a:txBody>
                    <a:bodyPr/>
                    <a:lstStyle/>
                    <a:p>
                      <a:pPr algn="ctr" rtl="1"/>
                      <a:endParaRPr lang="ar-SA" sz="2400" dirty="0"/>
                    </a:p>
                    <a:p>
                      <a:pPr algn="ctr" rtl="1"/>
                      <a:endParaRPr lang="ar-SA" sz="2400" dirty="0"/>
                    </a:p>
                    <a:p>
                      <a:pPr algn="ctr" rtl="1"/>
                      <a:endParaRPr lang="ar-SA" sz="2400" dirty="0"/>
                    </a:p>
                    <a:p>
                      <a:pPr algn="ctr" rtl="1"/>
                      <a:endParaRPr lang="ar-SA" sz="2400" dirty="0"/>
                    </a:p>
                    <a:p>
                      <a:pPr algn="ctr" rtl="1"/>
                      <a:r>
                        <a:rPr lang="ar-SA" sz="5400" dirty="0"/>
                        <a:t>1</a:t>
                      </a:r>
                      <a:endParaRPr lang="ar-SA" sz="2400" dirty="0"/>
                    </a:p>
                  </a:txBody>
                  <a:tcPr/>
                </a:tc>
                <a:tc>
                  <a:txBody>
                    <a:bodyPr/>
                    <a:lstStyle/>
                    <a:p>
                      <a:pPr algn="ctr" rtl="1"/>
                      <a:endParaRPr lang="ar-SA" sz="4800" b="1" dirty="0"/>
                    </a:p>
                    <a:p>
                      <a:pPr algn="ctr" rtl="1"/>
                      <a:r>
                        <a:rPr lang="ar-SA" sz="3600" b="1" kern="1200" dirty="0">
                          <a:solidFill>
                            <a:schemeClr val="dk1"/>
                          </a:solidFill>
                          <a:effectLst/>
                          <a:latin typeface="+mn-lt"/>
                          <a:ea typeface="+mn-ea"/>
                          <a:cs typeface="+mn-cs"/>
                        </a:rPr>
                        <a:t>رفع التقرير الختامي للمكتب</a:t>
                      </a:r>
                      <a:r>
                        <a:rPr lang="ar-SA" sz="8000" b="1" dirty="0"/>
                        <a:t> </a:t>
                      </a:r>
                    </a:p>
                  </a:txBody>
                  <a:tcPr/>
                </a:tc>
                <a:tc>
                  <a:txBody>
                    <a:bodyPr/>
                    <a:lstStyle/>
                    <a:p>
                      <a:pPr algn="ctr" rtl="1">
                        <a:lnSpc>
                          <a:spcPct val="107000"/>
                        </a:lnSpc>
                      </a:pPr>
                      <a:r>
                        <a:rPr lang="ar-SA"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أسبوع</a:t>
                      </a:r>
                      <a:endParaRPr lang="en-US" sz="5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pPr>
                      <a:r>
                        <a:rPr lang="ar-SA"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المدرسة</a:t>
                      </a:r>
                      <a:endParaRPr lang="en-US" sz="44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vert="vert270" anchor="ctr"/>
                </a:tc>
                <a:tc>
                  <a:txBody>
                    <a:bodyPr/>
                    <a:lstStyle/>
                    <a:p>
                      <a:pPr algn="ctr" rtl="1">
                        <a:lnSpc>
                          <a:spcPct val="107000"/>
                        </a:lnSpc>
                        <a:spcAft>
                          <a:spcPts val="800"/>
                        </a:spcAft>
                      </a:pPr>
                      <a:r>
                        <a:rPr lang="ar-SA"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رائد النشاط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rtl="1"/>
                      <a:endParaRPr lang="ar-SA" sz="1400" b="1" dirty="0"/>
                    </a:p>
                    <a:p>
                      <a:pPr algn="ctr" rtl="1"/>
                      <a:endParaRPr lang="ar-SA" sz="3200" b="1" dirty="0"/>
                    </a:p>
                  </a:txBody>
                  <a:tcPr vert="vert270"/>
                </a:tc>
                <a:tc>
                  <a:txBody>
                    <a:bodyPr/>
                    <a:lstStyle/>
                    <a:p>
                      <a:pPr rtl="1"/>
                      <a:endParaRPr lang="ar-SA" sz="1400" dirty="0"/>
                    </a:p>
                  </a:txBody>
                  <a:tcPr/>
                </a:tc>
                <a:extLst>
                  <a:ext uri="{0D108BD9-81ED-4DB2-BD59-A6C34878D82A}">
                    <a16:rowId xmlns:a16="http://schemas.microsoft.com/office/drawing/2014/main" val="2100386106"/>
                  </a:ext>
                </a:extLst>
              </a:tr>
            </a:tbl>
          </a:graphicData>
        </a:graphic>
      </p:graphicFrame>
    </p:spTree>
    <p:extLst>
      <p:ext uri="{BB962C8B-B14F-4D97-AF65-F5344CB8AC3E}">
        <p14:creationId xmlns:p14="http://schemas.microsoft.com/office/powerpoint/2010/main" val="38438618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2331720" y="407388"/>
            <a:ext cx="8959132" cy="984089"/>
          </a:xfrm>
        </p:spPr>
        <p:txBody>
          <a:bodyPr>
            <a:normAutofit fontScale="90000"/>
          </a:bodyPr>
          <a:lstStyle/>
          <a:p>
            <a:pPr algn="ctr" rtl="1">
              <a:lnSpc>
                <a:spcPct val="115000"/>
              </a:lnSpc>
              <a:spcAft>
                <a:spcPts val="1000"/>
              </a:spcAft>
            </a:pPr>
            <a:r>
              <a:rPr lang="ar-SA"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حسابات مواقع التواصل الاجتماعي </a:t>
            </a:r>
            <a:br>
              <a:rPr lang="en-US"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br>
            <a:r>
              <a:rPr lang="ar-SA"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لبرامج النشاط </a:t>
            </a:r>
            <a:endParaRPr lang="en-US"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7" name="جدول 6">
            <a:extLst>
              <a:ext uri="{FF2B5EF4-FFF2-40B4-BE49-F238E27FC236}">
                <a16:creationId xmlns:a16="http://schemas.microsoft.com/office/drawing/2014/main" id="{C4345C2D-0AB1-E520-8812-A41EF5F6A2CD}"/>
              </a:ext>
            </a:extLst>
          </p:cNvPr>
          <p:cNvGraphicFramePr>
            <a:graphicFrameLocks noGrp="1"/>
          </p:cNvGraphicFramePr>
          <p:nvPr>
            <p:extLst>
              <p:ext uri="{D42A27DB-BD31-4B8C-83A1-F6EECF244321}">
                <p14:modId xmlns:p14="http://schemas.microsoft.com/office/powerpoint/2010/main" val="2777656247"/>
              </p:ext>
            </p:extLst>
          </p:nvPr>
        </p:nvGraphicFramePr>
        <p:xfrm>
          <a:off x="2331720" y="1645921"/>
          <a:ext cx="8709659" cy="3435126"/>
        </p:xfrm>
        <a:graphic>
          <a:graphicData uri="http://schemas.openxmlformats.org/drawingml/2006/table">
            <a:tbl>
              <a:tblPr rtl="1" firstRow="1" firstCol="1" bandRow="1">
                <a:tableStyleId>{5C22544A-7EE6-4342-B048-85BDC9FD1C3A}</a:tableStyleId>
              </a:tblPr>
              <a:tblGrid>
                <a:gridCol w="4354400">
                  <a:extLst>
                    <a:ext uri="{9D8B030D-6E8A-4147-A177-3AD203B41FA5}">
                      <a16:colId xmlns:a16="http://schemas.microsoft.com/office/drawing/2014/main" val="3135639319"/>
                    </a:ext>
                  </a:extLst>
                </a:gridCol>
                <a:gridCol w="4355259">
                  <a:extLst>
                    <a:ext uri="{9D8B030D-6E8A-4147-A177-3AD203B41FA5}">
                      <a16:colId xmlns:a16="http://schemas.microsoft.com/office/drawing/2014/main" val="3287384509"/>
                    </a:ext>
                  </a:extLst>
                </a:gridCol>
              </a:tblGrid>
              <a:tr h="554130">
                <a:tc>
                  <a:txBody>
                    <a:bodyPr/>
                    <a:lstStyle/>
                    <a:p>
                      <a:pPr marR="90170" algn="ctr" rtl="1">
                        <a:lnSpc>
                          <a:spcPct val="115000"/>
                        </a:lnSpc>
                        <a:spcAft>
                          <a:spcPts val="1000"/>
                        </a:spcAft>
                      </a:pPr>
                      <a:r>
                        <a:rPr lang="ar-SA" sz="2000" dirty="0">
                          <a:solidFill>
                            <a:srgbClr val="FF0000"/>
                          </a:solidFill>
                          <a:effectLst/>
                        </a:rPr>
                        <a:t>مواقع التواصل</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R="90170" algn="ctr" rtl="1">
                        <a:lnSpc>
                          <a:spcPct val="115000"/>
                        </a:lnSpc>
                        <a:spcAft>
                          <a:spcPts val="1000"/>
                        </a:spcAft>
                      </a:pPr>
                      <a:r>
                        <a:rPr lang="ar-SA" sz="2000">
                          <a:solidFill>
                            <a:srgbClr val="FF0000"/>
                          </a:solidFill>
                          <a:effectLst/>
                        </a:rPr>
                        <a:t>الحساب</a:t>
                      </a:r>
                      <a:endParaRPr lang="en-US" sz="110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1949799920"/>
                  </a:ext>
                </a:extLst>
              </a:tr>
              <a:tr h="720249">
                <a:tc>
                  <a:txBody>
                    <a:bodyPr/>
                    <a:lstStyle/>
                    <a:p>
                      <a:pPr marR="90170" algn="ctr" rtl="1">
                        <a:lnSpc>
                          <a:spcPct val="115000"/>
                        </a:lnSpc>
                        <a:spcAft>
                          <a:spcPts val="1000"/>
                        </a:spcAft>
                      </a:pPr>
                      <a:r>
                        <a:rPr lang="ar-SA" sz="1800">
                          <a:solidFill>
                            <a:srgbClr val="FF0000"/>
                          </a:solidFill>
                          <a:effectLst/>
                        </a:rPr>
                        <a:t>تويتر</a:t>
                      </a:r>
                      <a:endParaRPr lang="en-US" sz="110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R="90170" algn="ctr" rtl="1">
                        <a:lnSpc>
                          <a:spcPct val="115000"/>
                        </a:lnSpc>
                        <a:spcAft>
                          <a:spcPts val="1000"/>
                        </a:spcAft>
                      </a:pPr>
                      <a:r>
                        <a:rPr lang="ar-SA" sz="2600">
                          <a:effectLst/>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297526489"/>
                  </a:ext>
                </a:extLst>
              </a:tr>
              <a:tr h="720249">
                <a:tc>
                  <a:txBody>
                    <a:bodyPr/>
                    <a:lstStyle/>
                    <a:p>
                      <a:pPr marR="90170" algn="ctr" rtl="1">
                        <a:lnSpc>
                          <a:spcPct val="115000"/>
                        </a:lnSpc>
                        <a:spcAft>
                          <a:spcPts val="1000"/>
                        </a:spcAft>
                      </a:pPr>
                      <a:r>
                        <a:rPr lang="ar-SA" sz="1800">
                          <a:solidFill>
                            <a:srgbClr val="FF0000"/>
                          </a:solidFill>
                          <a:effectLst/>
                        </a:rPr>
                        <a:t>البريد الالكتروني</a:t>
                      </a:r>
                      <a:endParaRPr lang="en-US" sz="110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R="90170" algn="ctr" rtl="1">
                        <a:lnSpc>
                          <a:spcPct val="115000"/>
                        </a:lnSpc>
                        <a:spcAft>
                          <a:spcPts val="1000"/>
                        </a:spcAft>
                      </a:pPr>
                      <a:r>
                        <a:rPr lang="ar-SA" sz="2600" dirty="0">
                          <a:effectLst/>
                        </a:rPr>
                        <a:t> </a:t>
                      </a:r>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547621243"/>
                  </a:ext>
                </a:extLst>
              </a:tr>
              <a:tr h="720249">
                <a:tc>
                  <a:txBody>
                    <a:bodyPr/>
                    <a:lstStyle/>
                    <a:p>
                      <a:pPr marR="90170" algn="ctr" rtl="1">
                        <a:lnSpc>
                          <a:spcPct val="115000"/>
                        </a:lnSpc>
                        <a:spcAft>
                          <a:spcPts val="1000"/>
                        </a:spcAft>
                      </a:pPr>
                      <a:r>
                        <a:rPr lang="ar-SA" sz="1800">
                          <a:solidFill>
                            <a:srgbClr val="FF0000"/>
                          </a:solidFill>
                          <a:effectLst/>
                        </a:rPr>
                        <a:t>الإنستغرام</a:t>
                      </a:r>
                      <a:endParaRPr lang="en-US" sz="110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R="90170" algn="ctr" rtl="1">
                        <a:lnSpc>
                          <a:spcPct val="115000"/>
                        </a:lnSpc>
                        <a:spcAft>
                          <a:spcPts val="1000"/>
                        </a:spcAft>
                      </a:pPr>
                      <a:r>
                        <a:rPr lang="ar-SA" sz="2600">
                          <a:effectLst/>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477462842"/>
                  </a:ext>
                </a:extLst>
              </a:tr>
              <a:tr h="720249">
                <a:tc>
                  <a:txBody>
                    <a:bodyPr/>
                    <a:lstStyle/>
                    <a:p>
                      <a:pPr marR="90170" algn="ctr" rtl="1">
                        <a:lnSpc>
                          <a:spcPct val="115000"/>
                        </a:lnSpc>
                        <a:spcAft>
                          <a:spcPts val="1000"/>
                        </a:spcAft>
                      </a:pPr>
                      <a:r>
                        <a:rPr lang="ar-SA" sz="1800" dirty="0">
                          <a:solidFill>
                            <a:srgbClr val="FF0000"/>
                          </a:solidFill>
                          <a:effectLst/>
                        </a:rPr>
                        <a:t>سناب شات</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R="90170" algn="ctr" rtl="1">
                        <a:lnSpc>
                          <a:spcPct val="115000"/>
                        </a:lnSpc>
                        <a:spcAft>
                          <a:spcPts val="1000"/>
                        </a:spcAft>
                      </a:pPr>
                      <a:r>
                        <a:rPr lang="ar-SA" sz="2600" dirty="0">
                          <a:effectLst/>
                        </a:rPr>
                        <a:t> </a:t>
                      </a:r>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570279288"/>
                  </a:ext>
                </a:extLst>
              </a:tr>
            </a:tbl>
          </a:graphicData>
        </a:graphic>
      </p:graphicFrame>
    </p:spTree>
    <p:extLst>
      <p:ext uri="{BB962C8B-B14F-4D97-AF65-F5344CB8AC3E}">
        <p14:creationId xmlns:p14="http://schemas.microsoft.com/office/powerpoint/2010/main" val="3377856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440180" y="203940"/>
            <a:ext cx="9850672" cy="984089"/>
          </a:xfrm>
        </p:spPr>
        <p:txBody>
          <a:bodyPr>
            <a:normAutofit fontScale="90000"/>
          </a:bodyPr>
          <a:lstStyle/>
          <a:p>
            <a:pPr algn="ctr" rtl="1">
              <a:lnSpc>
                <a:spcPct val="115000"/>
              </a:lnSpc>
              <a:spcAft>
                <a:spcPts val="1000"/>
              </a:spcAft>
            </a:pPr>
            <a:r>
              <a:rPr lang="ar-SA"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الشراكة والتواصل مع المجتمع المحلي ( الشراكة المجتمعية )</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3" name="جدول 2">
            <a:extLst>
              <a:ext uri="{FF2B5EF4-FFF2-40B4-BE49-F238E27FC236}">
                <a16:creationId xmlns:a16="http://schemas.microsoft.com/office/drawing/2014/main" id="{9ED54C2B-550C-4BE8-7966-C6C1C1CED6C1}"/>
              </a:ext>
            </a:extLst>
          </p:cNvPr>
          <p:cNvGraphicFramePr>
            <a:graphicFrameLocks noGrp="1"/>
          </p:cNvGraphicFramePr>
          <p:nvPr>
            <p:extLst>
              <p:ext uri="{D42A27DB-BD31-4B8C-83A1-F6EECF244321}">
                <p14:modId xmlns:p14="http://schemas.microsoft.com/office/powerpoint/2010/main" val="3738530339"/>
              </p:ext>
            </p:extLst>
          </p:nvPr>
        </p:nvGraphicFramePr>
        <p:xfrm>
          <a:off x="212035" y="1497494"/>
          <a:ext cx="11979965" cy="5241231"/>
        </p:xfrm>
        <a:graphic>
          <a:graphicData uri="http://schemas.openxmlformats.org/drawingml/2006/table">
            <a:tbl>
              <a:tblPr rtl="1" firstRow="1" firstCol="1" bandRow="1">
                <a:tableStyleId>{5C22544A-7EE6-4342-B048-85BDC9FD1C3A}</a:tableStyleId>
              </a:tblPr>
              <a:tblGrid>
                <a:gridCol w="1128441">
                  <a:extLst>
                    <a:ext uri="{9D8B030D-6E8A-4147-A177-3AD203B41FA5}">
                      <a16:colId xmlns:a16="http://schemas.microsoft.com/office/drawing/2014/main" val="2327986169"/>
                    </a:ext>
                  </a:extLst>
                </a:gridCol>
                <a:gridCol w="1346352">
                  <a:extLst>
                    <a:ext uri="{9D8B030D-6E8A-4147-A177-3AD203B41FA5}">
                      <a16:colId xmlns:a16="http://schemas.microsoft.com/office/drawing/2014/main" val="2546433906"/>
                    </a:ext>
                  </a:extLst>
                </a:gridCol>
                <a:gridCol w="1243633">
                  <a:extLst>
                    <a:ext uri="{9D8B030D-6E8A-4147-A177-3AD203B41FA5}">
                      <a16:colId xmlns:a16="http://schemas.microsoft.com/office/drawing/2014/main" val="1404016395"/>
                    </a:ext>
                  </a:extLst>
                </a:gridCol>
                <a:gridCol w="1129175">
                  <a:extLst>
                    <a:ext uri="{9D8B030D-6E8A-4147-A177-3AD203B41FA5}">
                      <a16:colId xmlns:a16="http://schemas.microsoft.com/office/drawing/2014/main" val="2856631426"/>
                    </a:ext>
                  </a:extLst>
                </a:gridCol>
                <a:gridCol w="1129175">
                  <a:extLst>
                    <a:ext uri="{9D8B030D-6E8A-4147-A177-3AD203B41FA5}">
                      <a16:colId xmlns:a16="http://schemas.microsoft.com/office/drawing/2014/main" val="525623588"/>
                    </a:ext>
                  </a:extLst>
                </a:gridCol>
                <a:gridCol w="1128441">
                  <a:extLst>
                    <a:ext uri="{9D8B030D-6E8A-4147-A177-3AD203B41FA5}">
                      <a16:colId xmlns:a16="http://schemas.microsoft.com/office/drawing/2014/main" val="1705229344"/>
                    </a:ext>
                  </a:extLst>
                </a:gridCol>
                <a:gridCol w="1308933">
                  <a:extLst>
                    <a:ext uri="{9D8B030D-6E8A-4147-A177-3AD203B41FA5}">
                      <a16:colId xmlns:a16="http://schemas.microsoft.com/office/drawing/2014/main" val="4001079289"/>
                    </a:ext>
                  </a:extLst>
                </a:gridCol>
                <a:gridCol w="1308933">
                  <a:extLst>
                    <a:ext uri="{9D8B030D-6E8A-4147-A177-3AD203B41FA5}">
                      <a16:colId xmlns:a16="http://schemas.microsoft.com/office/drawing/2014/main" val="1422314371"/>
                    </a:ext>
                  </a:extLst>
                </a:gridCol>
                <a:gridCol w="1128441">
                  <a:extLst>
                    <a:ext uri="{9D8B030D-6E8A-4147-A177-3AD203B41FA5}">
                      <a16:colId xmlns:a16="http://schemas.microsoft.com/office/drawing/2014/main" val="1411098044"/>
                    </a:ext>
                  </a:extLst>
                </a:gridCol>
                <a:gridCol w="1128441">
                  <a:extLst>
                    <a:ext uri="{9D8B030D-6E8A-4147-A177-3AD203B41FA5}">
                      <a16:colId xmlns:a16="http://schemas.microsoft.com/office/drawing/2014/main" val="1494223562"/>
                    </a:ext>
                  </a:extLst>
                </a:gridCol>
              </a:tblGrid>
              <a:tr h="616865">
                <a:tc rowSpan="2">
                  <a:txBody>
                    <a:bodyPr/>
                    <a:lstStyle/>
                    <a:p>
                      <a:pPr algn="ctr" rtl="1">
                        <a:lnSpc>
                          <a:spcPct val="115000"/>
                        </a:lnSpc>
                        <a:spcAft>
                          <a:spcPts val="1000"/>
                        </a:spcAft>
                        <a:tabLst>
                          <a:tab pos="1383030" algn="l"/>
                        </a:tabLst>
                      </a:pPr>
                      <a:r>
                        <a:rPr lang="ar-SA" sz="3600" dirty="0">
                          <a:solidFill>
                            <a:srgbClr val="FF0000"/>
                          </a:solidFill>
                          <a:effectLst/>
                        </a:rPr>
                        <a:t>م</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rowSpan="2">
                  <a:txBody>
                    <a:bodyPr/>
                    <a:lstStyle/>
                    <a:p>
                      <a:pPr algn="ctr" rtl="1">
                        <a:lnSpc>
                          <a:spcPct val="115000"/>
                        </a:lnSpc>
                        <a:spcAft>
                          <a:spcPts val="1000"/>
                        </a:spcAft>
                        <a:tabLst>
                          <a:tab pos="1383030" algn="l"/>
                        </a:tabLst>
                      </a:pPr>
                      <a:r>
                        <a:rPr lang="ar-SA" sz="2400" dirty="0">
                          <a:solidFill>
                            <a:srgbClr val="FF0000"/>
                          </a:solidFill>
                          <a:effectLst/>
                        </a:rPr>
                        <a:t>جهة الشراكة</a:t>
                      </a:r>
                      <a:endParaRPr lang="en-US" sz="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rowSpan="2">
                  <a:txBody>
                    <a:bodyPr/>
                    <a:lstStyle/>
                    <a:p>
                      <a:pPr algn="ctr" rtl="1">
                        <a:lnSpc>
                          <a:spcPct val="115000"/>
                        </a:lnSpc>
                        <a:spcAft>
                          <a:spcPts val="1000"/>
                        </a:spcAft>
                        <a:tabLst>
                          <a:tab pos="1383030" algn="l"/>
                        </a:tabLst>
                      </a:pPr>
                      <a:r>
                        <a:rPr lang="ar-SA" sz="2400" dirty="0">
                          <a:solidFill>
                            <a:srgbClr val="FF0000"/>
                          </a:solidFill>
                          <a:effectLst/>
                        </a:rPr>
                        <a:t>الهدف</a:t>
                      </a:r>
                      <a:endParaRPr lang="en-US" sz="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rowSpan="2">
                  <a:txBody>
                    <a:bodyPr/>
                    <a:lstStyle/>
                    <a:p>
                      <a:pPr algn="ctr" rtl="1">
                        <a:lnSpc>
                          <a:spcPct val="115000"/>
                        </a:lnSpc>
                        <a:spcAft>
                          <a:spcPts val="1000"/>
                        </a:spcAft>
                        <a:tabLst>
                          <a:tab pos="1383030" algn="l"/>
                        </a:tabLst>
                      </a:pPr>
                      <a:r>
                        <a:rPr lang="ar-SA" sz="2400" dirty="0">
                          <a:solidFill>
                            <a:srgbClr val="FF0000"/>
                          </a:solidFill>
                          <a:effectLst/>
                        </a:rPr>
                        <a:t>تاريخ التنفيذ</a:t>
                      </a:r>
                      <a:endParaRPr lang="en-US" sz="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rowSpan="2">
                  <a:txBody>
                    <a:bodyPr/>
                    <a:lstStyle/>
                    <a:p>
                      <a:pPr algn="ctr" rtl="1">
                        <a:lnSpc>
                          <a:spcPct val="115000"/>
                        </a:lnSpc>
                        <a:spcAft>
                          <a:spcPts val="1000"/>
                        </a:spcAft>
                        <a:tabLst>
                          <a:tab pos="1383030" algn="l"/>
                        </a:tabLst>
                      </a:pPr>
                      <a:r>
                        <a:rPr lang="ar-SA" sz="2400" dirty="0">
                          <a:solidFill>
                            <a:srgbClr val="FF0000"/>
                          </a:solidFill>
                          <a:effectLst/>
                        </a:rPr>
                        <a:t>التوقيع</a:t>
                      </a:r>
                      <a:endParaRPr lang="en-US" sz="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gridSpan="5">
                  <a:txBody>
                    <a:bodyPr/>
                    <a:lstStyle/>
                    <a:p>
                      <a:pPr algn="ctr" rtl="1">
                        <a:lnSpc>
                          <a:spcPct val="115000"/>
                        </a:lnSpc>
                        <a:spcAft>
                          <a:spcPts val="1000"/>
                        </a:spcAft>
                        <a:tabLst>
                          <a:tab pos="1383030" algn="l"/>
                        </a:tabLst>
                      </a:pPr>
                      <a:r>
                        <a:rPr lang="ar-SA" sz="2000" dirty="0">
                          <a:solidFill>
                            <a:srgbClr val="FF0000"/>
                          </a:solidFill>
                          <a:effectLst/>
                        </a:rPr>
                        <a:t>نوع الشراكة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40347326"/>
                  </a:ext>
                </a:extLst>
              </a:tr>
              <a:tr h="1278414">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15000"/>
                        </a:lnSpc>
                        <a:spcAft>
                          <a:spcPts val="1000"/>
                        </a:spcAft>
                        <a:tabLst>
                          <a:tab pos="1383030" algn="l"/>
                        </a:tabLst>
                      </a:pPr>
                      <a:r>
                        <a:rPr lang="ar-SA" sz="2000" dirty="0">
                          <a:solidFill>
                            <a:srgbClr val="FF0000"/>
                          </a:solidFill>
                          <a:effectLst/>
                        </a:rPr>
                        <a:t>دعم مادي</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ctr" rtl="1">
                        <a:lnSpc>
                          <a:spcPct val="115000"/>
                        </a:lnSpc>
                        <a:spcAft>
                          <a:spcPts val="1000"/>
                        </a:spcAft>
                        <a:tabLst>
                          <a:tab pos="1383030" algn="l"/>
                        </a:tabLst>
                      </a:pPr>
                      <a:r>
                        <a:rPr lang="ar-SA" sz="2000" dirty="0">
                          <a:solidFill>
                            <a:srgbClr val="FF0000"/>
                          </a:solidFill>
                          <a:effectLst/>
                        </a:rPr>
                        <a:t>دعم عيني</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ctr" rtl="1">
                        <a:lnSpc>
                          <a:spcPct val="115000"/>
                        </a:lnSpc>
                        <a:spcAft>
                          <a:spcPts val="1000"/>
                        </a:spcAft>
                        <a:tabLst>
                          <a:tab pos="1383030" algn="l"/>
                        </a:tabLst>
                      </a:pPr>
                      <a:r>
                        <a:rPr lang="ar-SA" sz="2000" dirty="0">
                          <a:solidFill>
                            <a:srgbClr val="FF0000"/>
                          </a:solidFill>
                          <a:effectLst/>
                        </a:rPr>
                        <a:t>ورشة تدريبية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ctr" rtl="1">
                        <a:lnSpc>
                          <a:spcPct val="115000"/>
                        </a:lnSpc>
                        <a:spcAft>
                          <a:spcPts val="1000"/>
                        </a:spcAft>
                        <a:tabLst>
                          <a:tab pos="1383030" algn="l"/>
                        </a:tabLst>
                      </a:pPr>
                      <a:r>
                        <a:rPr lang="ar-SA" sz="2000" dirty="0">
                          <a:solidFill>
                            <a:srgbClr val="FF0000"/>
                          </a:solidFill>
                          <a:effectLst/>
                        </a:rPr>
                        <a:t>محاضرة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ctr" rtl="1">
                        <a:lnSpc>
                          <a:spcPct val="115000"/>
                        </a:lnSpc>
                        <a:spcAft>
                          <a:spcPts val="1000"/>
                        </a:spcAft>
                        <a:tabLst>
                          <a:tab pos="1383030" algn="l"/>
                        </a:tabLst>
                      </a:pPr>
                      <a:r>
                        <a:rPr lang="ar-SA" sz="2000" dirty="0">
                          <a:solidFill>
                            <a:srgbClr val="FF0000"/>
                          </a:solidFill>
                          <a:effectLst/>
                        </a:rPr>
                        <a:t>أخرى تذكر</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extLst>
                  <a:ext uri="{0D108BD9-81ED-4DB2-BD59-A6C34878D82A}">
                    <a16:rowId xmlns:a16="http://schemas.microsoft.com/office/drawing/2014/main" val="905265650"/>
                  </a:ext>
                </a:extLst>
              </a:tr>
              <a:tr h="418244">
                <a:tc>
                  <a:txBody>
                    <a:bodyPr/>
                    <a:lstStyle/>
                    <a:p>
                      <a:pPr algn="ctr" rtl="1">
                        <a:lnSpc>
                          <a:spcPct val="115000"/>
                        </a:lnSpc>
                        <a:spcAft>
                          <a:spcPts val="1000"/>
                        </a:spcAft>
                        <a:tabLst>
                          <a:tab pos="1383030" algn="l"/>
                        </a:tabLst>
                      </a:pPr>
                      <a:r>
                        <a:rPr lang="ar-SA" sz="1800" dirty="0">
                          <a:solidFill>
                            <a:srgbClr val="FF0000"/>
                          </a:solidFill>
                          <a:effectLst/>
                        </a:rPr>
                        <a:t>  </a:t>
                      </a:r>
                      <a:r>
                        <a:rPr lang="ar-SA" sz="2000" dirty="0">
                          <a:solidFill>
                            <a:srgbClr val="FF0000"/>
                          </a:solidFill>
                          <a:effectLst/>
                        </a:rPr>
                        <a:t>1</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1815490689"/>
                  </a:ext>
                </a:extLst>
              </a:tr>
              <a:tr h="418244">
                <a:tc>
                  <a:txBody>
                    <a:bodyPr/>
                    <a:lstStyle/>
                    <a:p>
                      <a:pPr algn="ctr" rtl="1">
                        <a:lnSpc>
                          <a:spcPct val="115000"/>
                        </a:lnSpc>
                        <a:spcAft>
                          <a:spcPts val="1000"/>
                        </a:spcAft>
                        <a:tabLst>
                          <a:tab pos="1383030" algn="l"/>
                        </a:tabLst>
                      </a:pPr>
                      <a:r>
                        <a:rPr lang="ar-SA" sz="1800" dirty="0">
                          <a:solidFill>
                            <a:srgbClr val="FF0000"/>
                          </a:solidFill>
                          <a:effectLst/>
                        </a:rPr>
                        <a:t> 2</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1142886643"/>
                  </a:ext>
                </a:extLst>
              </a:tr>
              <a:tr h="418244">
                <a:tc>
                  <a:txBody>
                    <a:bodyPr/>
                    <a:lstStyle/>
                    <a:p>
                      <a:pPr algn="ctr" rtl="1">
                        <a:lnSpc>
                          <a:spcPct val="115000"/>
                        </a:lnSpc>
                        <a:spcAft>
                          <a:spcPts val="1000"/>
                        </a:spcAft>
                        <a:tabLst>
                          <a:tab pos="1383030" algn="l"/>
                        </a:tabLst>
                      </a:pPr>
                      <a:r>
                        <a:rPr lang="ar-SA" sz="1800" dirty="0">
                          <a:solidFill>
                            <a:srgbClr val="FF0000"/>
                          </a:solidFill>
                          <a:effectLst/>
                        </a:rPr>
                        <a:t> 3</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3940583625"/>
                  </a:ext>
                </a:extLst>
              </a:tr>
              <a:tr h="418244">
                <a:tc>
                  <a:txBody>
                    <a:bodyPr/>
                    <a:lstStyle/>
                    <a:p>
                      <a:pPr algn="ctr" rtl="1">
                        <a:lnSpc>
                          <a:spcPct val="115000"/>
                        </a:lnSpc>
                        <a:spcAft>
                          <a:spcPts val="1000"/>
                        </a:spcAft>
                        <a:tabLst>
                          <a:tab pos="1383030" algn="l"/>
                        </a:tabLst>
                      </a:pPr>
                      <a:r>
                        <a:rPr lang="ar-SA" sz="1800" dirty="0">
                          <a:solidFill>
                            <a:srgbClr val="FF0000"/>
                          </a:solidFill>
                          <a:effectLst/>
                        </a:rPr>
                        <a:t> 4</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1289120876"/>
                  </a:ext>
                </a:extLst>
              </a:tr>
              <a:tr h="418244">
                <a:tc>
                  <a:txBody>
                    <a:bodyPr/>
                    <a:lstStyle/>
                    <a:p>
                      <a:pPr algn="ctr" rtl="1">
                        <a:lnSpc>
                          <a:spcPct val="115000"/>
                        </a:lnSpc>
                        <a:spcAft>
                          <a:spcPts val="1000"/>
                        </a:spcAft>
                        <a:tabLst>
                          <a:tab pos="1383030" algn="l"/>
                        </a:tabLst>
                      </a:pPr>
                      <a:r>
                        <a:rPr lang="ar-SA" sz="1800" dirty="0">
                          <a:solidFill>
                            <a:srgbClr val="FF0000"/>
                          </a:solidFill>
                          <a:effectLst/>
                        </a:rPr>
                        <a:t> 5</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3988322256"/>
                  </a:ext>
                </a:extLst>
              </a:tr>
              <a:tr h="418244">
                <a:tc>
                  <a:txBody>
                    <a:bodyPr/>
                    <a:lstStyle/>
                    <a:p>
                      <a:pPr algn="ctr" rtl="1">
                        <a:lnSpc>
                          <a:spcPct val="115000"/>
                        </a:lnSpc>
                        <a:spcAft>
                          <a:spcPts val="1000"/>
                        </a:spcAft>
                        <a:tabLst>
                          <a:tab pos="1383030" algn="l"/>
                        </a:tabLst>
                      </a:pPr>
                      <a:r>
                        <a:rPr lang="ar-SA" sz="1800" dirty="0">
                          <a:solidFill>
                            <a:srgbClr val="FF0000"/>
                          </a:solidFill>
                          <a:effectLst/>
                        </a:rPr>
                        <a:t> 6</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1265938330"/>
                  </a:ext>
                </a:extLst>
              </a:tr>
              <a:tr h="418244">
                <a:tc>
                  <a:txBody>
                    <a:bodyPr/>
                    <a:lstStyle/>
                    <a:p>
                      <a:pPr algn="ctr" rtl="1">
                        <a:lnSpc>
                          <a:spcPct val="115000"/>
                        </a:lnSpc>
                        <a:spcAft>
                          <a:spcPts val="1000"/>
                        </a:spcAft>
                        <a:tabLst>
                          <a:tab pos="1383030" algn="l"/>
                        </a:tabLst>
                      </a:pPr>
                      <a:r>
                        <a:rPr lang="ar-SA" sz="1800" dirty="0">
                          <a:solidFill>
                            <a:srgbClr val="FF0000"/>
                          </a:solidFill>
                          <a:effectLst/>
                        </a:rPr>
                        <a:t> 7</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777506272"/>
                  </a:ext>
                </a:extLst>
              </a:tr>
              <a:tr h="418244">
                <a:tc>
                  <a:txBody>
                    <a:bodyPr/>
                    <a:lstStyle/>
                    <a:p>
                      <a:pPr algn="ctr" rtl="1">
                        <a:lnSpc>
                          <a:spcPct val="115000"/>
                        </a:lnSpc>
                        <a:spcAft>
                          <a:spcPts val="1000"/>
                        </a:spcAft>
                        <a:tabLst>
                          <a:tab pos="1383030" algn="l"/>
                        </a:tabLst>
                      </a:pPr>
                      <a:r>
                        <a:rPr lang="ar-SA" sz="1800" dirty="0">
                          <a:solidFill>
                            <a:srgbClr val="FF0000"/>
                          </a:solidFill>
                          <a:effectLst/>
                        </a:rPr>
                        <a:t> 8</a:t>
                      </a:r>
                      <a:endParaRPr lang="en-US" sz="18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solidFill>
                      <a:schemeClr val="bg1">
                        <a:lumMod val="85000"/>
                      </a:schemeClr>
                    </a:solidFill>
                  </a:tcPr>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a:effectLst/>
                        </a:rPr>
                        <a:t> </a:t>
                      </a:r>
                      <a:endParaRPr lang="en-US" sz="90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tc>
                  <a:txBody>
                    <a:bodyPr/>
                    <a:lstStyle/>
                    <a:p>
                      <a:pPr algn="r" rtl="1">
                        <a:lnSpc>
                          <a:spcPct val="115000"/>
                        </a:lnSpc>
                        <a:spcAft>
                          <a:spcPts val="1000"/>
                        </a:spcAft>
                        <a:tabLst>
                          <a:tab pos="1383030" algn="l"/>
                        </a:tabLst>
                      </a:pPr>
                      <a:r>
                        <a:rPr lang="ar-SA" sz="900" dirty="0">
                          <a:effectLst/>
                        </a:rPr>
                        <a:t> </a:t>
                      </a:r>
                      <a:endParaRPr lang="en-US" sz="900" dirty="0">
                        <a:effectLst/>
                        <a:latin typeface="Calibri" panose="020F0502020204030204" pitchFamily="34" charset="0"/>
                        <a:ea typeface="Times New Roman" panose="02020603050405020304" pitchFamily="18" charset="0"/>
                        <a:cs typeface="Arial" panose="020B0604020202020204" pitchFamily="34" charset="0"/>
                      </a:endParaRPr>
                    </a:p>
                  </a:txBody>
                  <a:tcPr marL="58970" marR="58970" marT="0" marB="0"/>
                </a:tc>
                <a:extLst>
                  <a:ext uri="{0D108BD9-81ED-4DB2-BD59-A6C34878D82A}">
                    <a16:rowId xmlns:a16="http://schemas.microsoft.com/office/drawing/2014/main" val="1460548280"/>
                  </a:ext>
                </a:extLst>
              </a:tr>
            </a:tbl>
          </a:graphicData>
        </a:graphic>
      </p:graphicFrame>
    </p:spTree>
    <p:extLst>
      <p:ext uri="{BB962C8B-B14F-4D97-AF65-F5344CB8AC3E}">
        <p14:creationId xmlns:p14="http://schemas.microsoft.com/office/powerpoint/2010/main" val="12267551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440180" y="203940"/>
            <a:ext cx="9850672" cy="984089"/>
          </a:xfrm>
        </p:spPr>
        <p:txBody>
          <a:bodyPr>
            <a:normAutofit/>
          </a:bodyPr>
          <a:lstStyle/>
          <a:p>
            <a:pPr algn="ctr" rtl="1">
              <a:lnSpc>
                <a:spcPct val="115000"/>
              </a:lnSpc>
              <a:spcAft>
                <a:spcPts val="1000"/>
              </a:spcAft>
            </a:pPr>
            <a:r>
              <a:rPr lang="ar-SA"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بيانات رائد النشاط</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4">
            <a:extLst>
              <a:ext uri="{FF2B5EF4-FFF2-40B4-BE49-F238E27FC236}">
                <a16:creationId xmlns:a16="http://schemas.microsoft.com/office/drawing/2014/main" id="{D1CC8E08-7F17-70A9-0C72-11D15BC111F8}"/>
              </a:ext>
            </a:extLst>
          </p:cNvPr>
          <p:cNvGraphicFramePr>
            <a:graphicFrameLocks noGrp="1"/>
          </p:cNvGraphicFramePr>
          <p:nvPr>
            <p:extLst>
              <p:ext uri="{D42A27DB-BD31-4B8C-83A1-F6EECF244321}">
                <p14:modId xmlns:p14="http://schemas.microsoft.com/office/powerpoint/2010/main" val="3628686666"/>
              </p:ext>
            </p:extLst>
          </p:nvPr>
        </p:nvGraphicFramePr>
        <p:xfrm>
          <a:off x="1440182" y="1188028"/>
          <a:ext cx="10566289" cy="5092640"/>
        </p:xfrm>
        <a:graphic>
          <a:graphicData uri="http://schemas.openxmlformats.org/drawingml/2006/table">
            <a:tbl>
              <a:tblPr rtl="1" firstRow="1" firstCol="1" bandRow="1">
                <a:tableStyleId>{5C22544A-7EE6-4342-B048-85BDC9FD1C3A}</a:tableStyleId>
              </a:tblPr>
              <a:tblGrid>
                <a:gridCol w="3494775">
                  <a:extLst>
                    <a:ext uri="{9D8B030D-6E8A-4147-A177-3AD203B41FA5}">
                      <a16:colId xmlns:a16="http://schemas.microsoft.com/office/drawing/2014/main" val="1274316707"/>
                    </a:ext>
                  </a:extLst>
                </a:gridCol>
                <a:gridCol w="2885547">
                  <a:extLst>
                    <a:ext uri="{9D8B030D-6E8A-4147-A177-3AD203B41FA5}">
                      <a16:colId xmlns:a16="http://schemas.microsoft.com/office/drawing/2014/main" val="3641082485"/>
                    </a:ext>
                  </a:extLst>
                </a:gridCol>
                <a:gridCol w="166253">
                  <a:extLst>
                    <a:ext uri="{9D8B030D-6E8A-4147-A177-3AD203B41FA5}">
                      <a16:colId xmlns:a16="http://schemas.microsoft.com/office/drawing/2014/main" val="4044768799"/>
                    </a:ext>
                  </a:extLst>
                </a:gridCol>
                <a:gridCol w="425621">
                  <a:extLst>
                    <a:ext uri="{9D8B030D-6E8A-4147-A177-3AD203B41FA5}">
                      <a16:colId xmlns:a16="http://schemas.microsoft.com/office/drawing/2014/main" val="429930256"/>
                    </a:ext>
                  </a:extLst>
                </a:gridCol>
                <a:gridCol w="295937">
                  <a:extLst>
                    <a:ext uri="{9D8B030D-6E8A-4147-A177-3AD203B41FA5}">
                      <a16:colId xmlns:a16="http://schemas.microsoft.com/office/drawing/2014/main" val="3822779014"/>
                    </a:ext>
                  </a:extLst>
                </a:gridCol>
                <a:gridCol w="3298156">
                  <a:extLst>
                    <a:ext uri="{9D8B030D-6E8A-4147-A177-3AD203B41FA5}">
                      <a16:colId xmlns:a16="http://schemas.microsoft.com/office/drawing/2014/main" val="491740538"/>
                    </a:ext>
                  </a:extLst>
                </a:gridCol>
              </a:tblGrid>
              <a:tr h="417868">
                <a:tc>
                  <a:txBody>
                    <a:bodyPr/>
                    <a:lstStyle/>
                    <a:p>
                      <a:pPr algn="r" rtl="0">
                        <a:lnSpc>
                          <a:spcPct val="115000"/>
                        </a:lnSpc>
                      </a:pPr>
                      <a:r>
                        <a:rPr lang="ar-SA" sz="2000" dirty="0">
                          <a:solidFill>
                            <a:srgbClr val="FF0000"/>
                          </a:solidFill>
                          <a:effectLst/>
                        </a:rPr>
                        <a:t>الاسم الرباعي</a:t>
                      </a:r>
                      <a:endParaRPr lang="en-US" sz="20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dirty="0">
                          <a:effectLst/>
                        </a:rPr>
                        <a:t> </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844816994"/>
                  </a:ext>
                </a:extLst>
              </a:tr>
              <a:tr h="925269">
                <a:tc>
                  <a:txBody>
                    <a:bodyPr/>
                    <a:lstStyle/>
                    <a:p>
                      <a:pPr algn="r" rtl="0">
                        <a:lnSpc>
                          <a:spcPct val="115000"/>
                        </a:lnSpc>
                      </a:pPr>
                      <a:r>
                        <a:rPr lang="ar-SA" sz="1400" dirty="0">
                          <a:solidFill>
                            <a:srgbClr val="FF0000"/>
                          </a:solidFill>
                          <a:effectLst/>
                        </a:rPr>
                        <a:t>المؤهل</a:t>
                      </a:r>
                      <a:endParaRPr lang="en-US" sz="14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3">
                  <a:txBody>
                    <a:bodyPr/>
                    <a:lstStyle/>
                    <a:p>
                      <a:pPr algn="r" rtl="0"/>
                      <a:endParaRPr lang="ar-SA" sz="1400" b="1" dirty="0"/>
                    </a:p>
                  </a:txBody>
                  <a:tcPr marL="68580" marR="68580" marT="0" marB="0" anchor="ctr"/>
                </a:tc>
                <a:tc hMerge="1">
                  <a:txBody>
                    <a:bodyPr/>
                    <a:lstStyle/>
                    <a:p>
                      <a:pPr algn="r" rtl="0"/>
                      <a:r>
                        <a:rPr lang="ar-SA" sz="3200">
                          <a:effectLst/>
                        </a:rPr>
                        <a:t>تربوي</a:t>
                      </a:r>
                      <a:endParaRPr lang="en-US" sz="40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2">
                  <a:txBody>
                    <a:bodyPr/>
                    <a:lstStyle/>
                    <a:p>
                      <a:pPr algn="r" rtl="0"/>
                      <a:endParaRPr lang="en-US" sz="32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extLst>
                  <a:ext uri="{0D108BD9-81ED-4DB2-BD59-A6C34878D82A}">
                    <a16:rowId xmlns:a16="http://schemas.microsoft.com/office/drawing/2014/main" val="2005556622"/>
                  </a:ext>
                </a:extLst>
              </a:tr>
              <a:tr h="417868">
                <a:tc>
                  <a:txBody>
                    <a:bodyPr/>
                    <a:lstStyle/>
                    <a:p>
                      <a:pPr algn="r" rtl="0">
                        <a:lnSpc>
                          <a:spcPct val="115000"/>
                        </a:lnSpc>
                      </a:pPr>
                      <a:r>
                        <a:rPr lang="ar-SA" sz="2000">
                          <a:solidFill>
                            <a:srgbClr val="FF0000"/>
                          </a:solidFill>
                          <a:effectLst/>
                        </a:rPr>
                        <a:t>التخصص</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r>
                        <a:rPr lang="ar-SA" sz="1100" dirty="0">
                          <a:effectLst/>
                        </a:rPr>
                        <a:t> </a:t>
                      </a:r>
                      <a:r>
                        <a:rPr lang="ar-SA" sz="2000" b="1" dirty="0">
                          <a:effectLst/>
                        </a:rPr>
                        <a:t>دراسات قرآنية</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631158635"/>
                  </a:ext>
                </a:extLst>
              </a:tr>
              <a:tr h="623436">
                <a:tc>
                  <a:txBody>
                    <a:bodyPr/>
                    <a:lstStyle/>
                    <a:p>
                      <a:pPr algn="r" rtl="0">
                        <a:lnSpc>
                          <a:spcPct val="115000"/>
                        </a:lnSpc>
                      </a:pPr>
                      <a:r>
                        <a:rPr lang="ar-SA" sz="2000">
                          <a:solidFill>
                            <a:srgbClr val="FF0000"/>
                          </a:solidFill>
                          <a:effectLst/>
                        </a:rPr>
                        <a:t>مصدره</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a:txBody>
                    <a:bodyPr/>
                    <a:lstStyle/>
                    <a:p>
                      <a:pPr algn="r" rtl="0"/>
                      <a:r>
                        <a:rPr lang="ar-SA" sz="2000" b="1" dirty="0">
                          <a:effectLst/>
                        </a:rPr>
                        <a:t> </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tc gridSpan="3">
                  <a:txBody>
                    <a:bodyPr/>
                    <a:lstStyle/>
                    <a:p>
                      <a:pPr algn="r" rtl="0"/>
                      <a:r>
                        <a:rPr lang="ar-SA" sz="2000" b="1" dirty="0">
                          <a:effectLst/>
                        </a:rPr>
                        <a:t>تاريخه</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a:txBody>
                    <a:bodyPr/>
                    <a:lstStyle/>
                    <a:p>
                      <a:pPr algn="r" rtl="0"/>
                      <a:r>
                        <a:rPr lang="ar-SA" sz="2000" b="1" dirty="0">
                          <a:effectLst/>
                        </a:rPr>
                        <a:t>   /       /      14هـ</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311504190"/>
                  </a:ext>
                </a:extLst>
              </a:tr>
              <a:tr h="417868">
                <a:tc>
                  <a:txBody>
                    <a:bodyPr/>
                    <a:lstStyle/>
                    <a:p>
                      <a:pPr algn="r" rtl="0">
                        <a:lnSpc>
                          <a:spcPct val="115000"/>
                        </a:lnSpc>
                      </a:pPr>
                      <a:r>
                        <a:rPr lang="ar-SA" sz="2000">
                          <a:solidFill>
                            <a:srgbClr val="FF0000"/>
                          </a:solidFill>
                          <a:effectLst/>
                        </a:rPr>
                        <a:t>سنوات الخدمة</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b="1" dirty="0">
                          <a:effectLst/>
                        </a:rPr>
                        <a:t> </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37724542"/>
                  </a:ext>
                </a:extLst>
              </a:tr>
              <a:tr h="674428">
                <a:tc>
                  <a:txBody>
                    <a:bodyPr/>
                    <a:lstStyle/>
                    <a:p>
                      <a:pPr algn="r" rtl="0">
                        <a:lnSpc>
                          <a:spcPct val="115000"/>
                        </a:lnSpc>
                      </a:pPr>
                      <a:r>
                        <a:rPr lang="ar-SA" sz="2000">
                          <a:solidFill>
                            <a:srgbClr val="FF0000"/>
                          </a:solidFill>
                          <a:effectLst/>
                        </a:rPr>
                        <a:t>سنوات الخبرة في النشاط</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b="1" dirty="0">
                          <a:effectLst/>
                        </a:rPr>
                        <a:t> </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183692681"/>
                  </a:ext>
                </a:extLst>
              </a:tr>
              <a:tr h="328368">
                <a:tc rowSpan="2">
                  <a:txBody>
                    <a:bodyPr/>
                    <a:lstStyle/>
                    <a:p>
                      <a:pPr algn="r" rtl="0">
                        <a:lnSpc>
                          <a:spcPct val="115000"/>
                        </a:lnSpc>
                      </a:pPr>
                      <a:r>
                        <a:rPr lang="ar-SA" sz="2000">
                          <a:solidFill>
                            <a:srgbClr val="FF0000"/>
                          </a:solidFill>
                          <a:effectLst/>
                        </a:rPr>
                        <a:t>التكليف</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2">
                  <a:txBody>
                    <a:bodyPr/>
                    <a:lstStyle/>
                    <a:p>
                      <a:pPr algn="r" rtl="0">
                        <a:lnSpc>
                          <a:spcPct val="115000"/>
                        </a:lnSpc>
                      </a:pPr>
                      <a:r>
                        <a:rPr lang="ar-SA" sz="1800" b="1" dirty="0">
                          <a:effectLst/>
                          <a:latin typeface="Times New Roman" panose="02020603050405020304" pitchFamily="18" charset="0"/>
                          <a:ea typeface="Times New Roman" panose="02020603050405020304" pitchFamily="18" charset="0"/>
                        </a:rPr>
                        <a:t>تكليف رسمي</a:t>
                      </a:r>
                      <a:endParaRPr lang="en-US" sz="1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3">
                  <a:txBody>
                    <a:bodyPr/>
                    <a:lstStyle/>
                    <a:p>
                      <a:pPr algn="r" rtl="0">
                        <a:lnSpc>
                          <a:spcPct val="115000"/>
                        </a:lnSpc>
                      </a:pP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643533149"/>
                  </a:ext>
                </a:extLst>
              </a:tr>
              <a:tr h="493267">
                <a:tc vMerge="1">
                  <a:txBody>
                    <a:bodyPr/>
                    <a:lstStyle/>
                    <a:p>
                      <a:pPr rtl="1"/>
                      <a:endParaRPr lang="ar-SA"/>
                    </a:p>
                  </a:txBody>
                  <a:tcPr/>
                </a:tc>
                <a:tc gridSpan="2">
                  <a:txBody>
                    <a:bodyPr/>
                    <a:lstStyle/>
                    <a:p>
                      <a:pPr algn="r" rtl="0">
                        <a:lnSpc>
                          <a:spcPct val="115000"/>
                        </a:lnSpc>
                      </a:pPr>
                      <a:r>
                        <a:rPr lang="ar-SA" sz="1400" b="1" dirty="0">
                          <a:effectLst/>
                        </a:rPr>
                        <a:t>تاريخ التكليف : </a:t>
                      </a:r>
                    </a:p>
                    <a:p>
                      <a:pPr algn="r" rtl="0">
                        <a:lnSpc>
                          <a:spcPct val="115000"/>
                        </a:lnSpc>
                      </a:pPr>
                      <a:r>
                        <a:rPr lang="ar-SA" sz="1400" b="1" dirty="0">
                          <a:effectLst/>
                        </a:rPr>
                        <a:t> </a:t>
                      </a:r>
                      <a:endParaRPr lang="en-US" sz="1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3">
                  <a:txBody>
                    <a:bodyPr/>
                    <a:lstStyle/>
                    <a:p>
                      <a:pPr algn="r" rtl="0">
                        <a:lnSpc>
                          <a:spcPct val="115000"/>
                        </a:lnSpc>
                      </a:pPr>
                      <a:r>
                        <a:rPr lang="ar-SA" sz="1800" b="1" dirty="0">
                          <a:effectLst/>
                        </a:rPr>
                        <a:t>عدد الحصص : </a:t>
                      </a:r>
                      <a:endParaRPr lang="en-US" sz="2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258917088"/>
                  </a:ext>
                </a:extLst>
              </a:tr>
              <a:tr h="328368">
                <a:tc rowSpan="2">
                  <a:txBody>
                    <a:bodyPr/>
                    <a:lstStyle/>
                    <a:p>
                      <a:pPr algn="r" rtl="0">
                        <a:lnSpc>
                          <a:spcPct val="115000"/>
                        </a:lnSpc>
                      </a:pPr>
                      <a:r>
                        <a:rPr lang="ar-SA" sz="2000" dirty="0">
                          <a:solidFill>
                            <a:srgbClr val="FF0000"/>
                          </a:solidFill>
                          <a:effectLst/>
                        </a:rPr>
                        <a:t>قنوات التواصل </a:t>
                      </a:r>
                      <a:endParaRPr lang="en-US" sz="20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2000" dirty="0">
                          <a:effectLst/>
                        </a:rPr>
                        <a:t>الجوال :   </a:t>
                      </a:r>
                      <a:r>
                        <a:rPr lang="ar-SA" sz="1100" dirty="0">
                          <a:effectLst/>
                        </a:rPr>
                        <a:t> </a:t>
                      </a:r>
                      <a:endParaRPr lang="en-US" sz="1400" dirty="0">
                        <a:effectLst/>
                        <a:latin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18635179"/>
                  </a:ext>
                </a:extLst>
              </a:tr>
              <a:tr h="328368">
                <a:tc vMerge="1">
                  <a:txBody>
                    <a:bodyPr/>
                    <a:lstStyle/>
                    <a:p>
                      <a:pPr rtl="1"/>
                      <a:endParaRPr lang="ar-SA"/>
                    </a:p>
                  </a:txBody>
                  <a:tcPr/>
                </a:tc>
                <a:tc gridSpan="5">
                  <a:txBody>
                    <a:bodyPr/>
                    <a:lstStyle/>
                    <a:p>
                      <a:pPr marL="0" marR="0" lvl="0" indent="0" algn="r" defTabSz="457200" rtl="0" eaLnBrk="1" fontAlgn="auto" latinLnBrk="0" hangingPunct="1">
                        <a:lnSpc>
                          <a:spcPct val="115000"/>
                        </a:lnSpc>
                        <a:spcBef>
                          <a:spcPts val="0"/>
                        </a:spcBef>
                        <a:spcAft>
                          <a:spcPts val="0"/>
                        </a:spcAft>
                        <a:buClrTx/>
                        <a:buSzTx/>
                        <a:buFontTx/>
                        <a:buNone/>
                        <a:tabLst/>
                        <a:defRPr/>
                      </a:pPr>
                      <a:r>
                        <a:rPr lang="ar-SA" sz="1400" b="1" dirty="0">
                          <a:effectLst/>
                        </a:rPr>
                        <a:t>                 البريد الإلكتروني</a:t>
                      </a:r>
                      <a:endParaRPr lang="en-US" sz="1800" b="1" kern="1200" dirty="0">
                        <a:solidFill>
                          <a:schemeClr val="dk1"/>
                        </a:solidFill>
                        <a:effectLst/>
                        <a:latin typeface="+mn-lt"/>
                        <a:ea typeface="+mn-ea"/>
                        <a:cs typeface="+mn-cs"/>
                      </a:endParaRPr>
                    </a:p>
                    <a:p>
                      <a:pPr algn="r" rtl="0">
                        <a:lnSpc>
                          <a:spcPct val="115000"/>
                        </a:lnSpc>
                      </a:pPr>
                      <a:endParaRPr lang="ar-SA" sz="1400" b="1" dirty="0">
                        <a:effectLst/>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891084130"/>
                  </a:ext>
                </a:extLst>
              </a:tr>
            </a:tbl>
          </a:graphicData>
        </a:graphic>
      </p:graphicFrame>
    </p:spTree>
    <p:extLst>
      <p:ext uri="{BB962C8B-B14F-4D97-AF65-F5344CB8AC3E}">
        <p14:creationId xmlns:p14="http://schemas.microsoft.com/office/powerpoint/2010/main" val="4272825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868557" y="610804"/>
            <a:ext cx="9422295" cy="681282"/>
          </a:xfrm>
        </p:spPr>
        <p:txBody>
          <a:bodyPr>
            <a:normAutofit fontScale="90000"/>
          </a:bodyPr>
          <a:lstStyle/>
          <a:p>
            <a:r>
              <a:rPr lang="ar-SA" b="1" dirty="0">
                <a:solidFill>
                  <a:srgbClr val="FF0000"/>
                </a:solidFill>
              </a:rPr>
              <a:t>الأهداف العامة النشاط الطلابي</a:t>
            </a: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970318"/>
          </a:xfrm>
          <a:prstGeom prst="rect">
            <a:avLst/>
          </a:prstGeom>
          <a:noFill/>
        </p:spPr>
        <p:txBody>
          <a:bodyPr wrap="square">
            <a:spAutoFit/>
          </a:bodyPr>
          <a:lstStyle/>
          <a:p>
            <a:pPr marL="457200" algn="justLow" rtl="1"/>
            <a:r>
              <a:rPr lang="ar-SA" sz="1800" dirty="0">
                <a:effectLst/>
                <a:latin typeface="Times New Roman" panose="02020603050405020304" pitchFamily="18" charset="0"/>
                <a:ea typeface="Times New Roman" panose="02020603050405020304" pitchFamily="18" charset="0"/>
                <a:cs typeface="mohammad bold art 1"/>
              </a:rPr>
              <a:t>تنبثق الأهداف العامة للنشاط الطلابي من الأهداف العامة لسياسة التعلم في المملكة العربية السعودية التي تتخلص فيما يلي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457200" algn="justLow" rtl="1"/>
            <a:r>
              <a:rPr lang="en-US" sz="1800" dirty="0">
                <a:effectLst/>
                <a:latin typeface="Times New Roman" panose="02020603050405020304" pitchFamily="18" charset="0"/>
                <a:ea typeface="Times New Roman" panose="02020603050405020304" pitchFamily="18" charset="0"/>
                <a:cs typeface="AL-Mohanad Bold"/>
              </a:rPr>
              <a:t>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غرس مبادئ وقيم ديننا الإسلامي الحنيف وترجمتها إلى واقع عملي وتعميقها في نفوس أبنائنا الطلاب.</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تقوية التلاحم الوطني وطاعة ولاة الأمر واحترام العلماء.</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ترسيخ القيم الاجتماعية كالتعاون والمنافسة الشريفة والحوار البناء وتقبل الرأي الآخر.</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توثيق العلاقات الإيجابية بين المدرسة والأسرة والمجتمع باعتبارها بيئات مؤثرة في سلوك الطالب.</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احترام العمل اليدوي والعاملين فيه وتقدير قيمة العمل والاستمتاع به.</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اكتشاف المهارات والمواهب الطلابية والعمل على تنميتها وتوجيهها التوجيه السليم لخدمة الفرد والمجتمع.</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خدمة المادة العلمية والعمل على تسهيل فهمها واستيعابها من خلال الممارسة الفعلية لها.</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تعويد الطالب على استثمار وقته فيما يعود عليه بالنفع والفائدة.</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تدريب الطلاب على الـتـفـكـيـر الإيجابي لحل المشكلات والصعوبات التي تواجههم.</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342900" lvl="0" indent="-342900" algn="justLow" rtl="1">
              <a:spcAft>
                <a:spcPts val="0"/>
              </a:spcAft>
              <a:buFont typeface="+mj-lt"/>
              <a:buAutoNum type="arabicPeriod"/>
            </a:pPr>
            <a:r>
              <a:rPr lang="ar-SA" sz="1800" dirty="0">
                <a:effectLst/>
                <a:latin typeface="Times New Roman" panose="02020603050405020304" pitchFamily="18" charset="0"/>
                <a:ea typeface="Times New Roman" panose="02020603050405020304" pitchFamily="18" charset="0"/>
                <a:cs typeface="mohammad bold art 1"/>
              </a:rPr>
              <a:t>الاهتمام بالمقدرات والمكتسبات الوطنية والمحافظة عليها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R="228600" algn="justLow" rtl="1">
              <a:tabLst>
                <a:tab pos="266700" algn="l"/>
              </a:tabLst>
            </a:pPr>
            <a:r>
              <a:rPr lang="ar-SA" sz="1800" b="1" dirty="0">
                <a:effectLst/>
                <a:latin typeface="Times New Roman" panose="02020603050405020304" pitchFamily="18" charset="0"/>
                <a:ea typeface="Times New Roman" panose="02020603050405020304" pitchFamily="18" charset="0"/>
                <a:cs typeface="Traditional Arabic" panose="02020603050405020304" pitchFamily="18" charset="-78"/>
              </a:rPr>
              <a:t>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383804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366054" y="407389"/>
            <a:ext cx="7235686" cy="681282"/>
          </a:xfrm>
        </p:spPr>
        <p:txBody>
          <a:bodyPr>
            <a:normAutofit fontScale="90000"/>
          </a:bodyPr>
          <a:lstStyle/>
          <a:p>
            <a:r>
              <a:rPr lang="ar-SA" b="1" dirty="0">
                <a:solidFill>
                  <a:srgbClr val="FF0000"/>
                </a:solidFill>
              </a:rPr>
              <a:t>خطة النشاط الطلابي</a:t>
            </a: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4247317"/>
          </a:xfrm>
          <a:prstGeom prst="rect">
            <a:avLst/>
          </a:prstGeom>
          <a:noFill/>
        </p:spPr>
        <p:txBody>
          <a:bodyPr wrap="square">
            <a:spAutoFit/>
          </a:bodyPr>
          <a:lstStyle/>
          <a:p>
            <a:pPr marL="228600" algn="r" rtl="1"/>
            <a:r>
              <a:rPr lang="ar-SA" sz="1800" b="1" dirty="0">
                <a:solidFill>
                  <a:srgbClr val="FF0000"/>
                </a:solidFill>
                <a:effectLst/>
                <a:latin typeface="Times New Roman" panose="02020603050405020304" pitchFamily="18" charset="0"/>
                <a:ea typeface="Times New Roman" panose="02020603050405020304" pitchFamily="18" charset="0"/>
                <a:cs typeface="mohammad bold art 1"/>
              </a:rPr>
              <a:t>تعريف الخطة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r" rtl="1"/>
            <a:r>
              <a:rPr lang="ar-SA" sz="1800" dirty="0">
                <a:effectLst/>
                <a:latin typeface="Times New Roman" panose="02020603050405020304" pitchFamily="18" charset="0"/>
                <a:ea typeface="Times New Roman" panose="02020603050405020304" pitchFamily="18" charset="0"/>
                <a:cs typeface="mohammad bold art 1"/>
              </a:rPr>
              <a:t>هي برمـجة العمل الفني والثقافي والتربوي على مدار فترة زمنيـة لتكـون خـير دلـيل على أداء العمل وفق تنظيـم زمني بما يتلاءم مع ظروف البيئة المدرسية 0</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ctr" rtl="1"/>
            <a:r>
              <a:rPr lang="ar-SA" sz="1800" b="1" dirty="0">
                <a:solidFill>
                  <a:srgbClr val="000080"/>
                </a:solidFill>
                <a:effectLst/>
                <a:latin typeface="Times New Roman" panose="02020603050405020304" pitchFamily="18" charset="0"/>
                <a:ea typeface="Times New Roman" panose="02020603050405020304" pitchFamily="18" charset="0"/>
                <a:cs typeface="mohammad bold art 1"/>
              </a:rPr>
              <a:t>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r" rtl="1"/>
            <a:r>
              <a:rPr lang="ar-SA" sz="1800" b="1" dirty="0">
                <a:solidFill>
                  <a:srgbClr val="FF0000"/>
                </a:solidFill>
                <a:effectLst/>
                <a:latin typeface="Times New Roman" panose="02020603050405020304" pitchFamily="18" charset="0"/>
                <a:ea typeface="Times New Roman" panose="02020603050405020304" pitchFamily="18" charset="0"/>
                <a:cs typeface="mohammad bold art 1"/>
              </a:rPr>
              <a:t>أهمية الخطة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justLow" rtl="1"/>
            <a:r>
              <a:rPr lang="ar-SA" sz="1800" b="0" dirty="0">
                <a:solidFill>
                  <a:srgbClr val="0000CC"/>
                </a:solidFill>
                <a:effectLst/>
                <a:latin typeface="Times New Roman" panose="02020603050405020304" pitchFamily="18" charset="0"/>
                <a:cs typeface="mohammad bold art 1"/>
              </a:rPr>
              <a:t>٭</a:t>
            </a:r>
            <a:r>
              <a:rPr lang="ar-SA" sz="1800" b="0" dirty="0">
                <a:effectLst/>
                <a:latin typeface="Times New Roman" panose="02020603050405020304" pitchFamily="18" charset="0"/>
                <a:cs typeface="mohammad bold art 1"/>
              </a:rPr>
              <a:t>برمجة العمل الفني والتربوي والثقافي وفق أسس علمية ثابتة 0</a:t>
            </a:r>
            <a:endParaRPr lang="en-US" sz="1800" b="1" dirty="0">
              <a:effectLst/>
              <a:latin typeface="Times New Roman" panose="02020603050405020304" pitchFamily="18" charset="0"/>
              <a:cs typeface="Traditional Arabic" panose="02020603050405020304" pitchFamily="18" charset="-78"/>
            </a:endParaRPr>
          </a:p>
          <a:p>
            <a:pPr algn="justLow" rtl="1"/>
            <a:r>
              <a:rPr lang="ar-SA" sz="1800" b="0" dirty="0">
                <a:effectLst/>
                <a:latin typeface="Times New Roman" panose="02020603050405020304" pitchFamily="18" charset="0"/>
                <a:cs typeface="mohammad bold art 1"/>
              </a:rPr>
              <a:t>٭مفكرة لعمل رائد النشاط على مدار العام 0 </a:t>
            </a:r>
            <a:endParaRPr lang="en-US" sz="1800" b="1" dirty="0">
              <a:effectLst/>
              <a:latin typeface="Times New Roman" panose="02020603050405020304" pitchFamily="18" charset="0"/>
              <a:cs typeface="Traditional Arabic" panose="02020603050405020304" pitchFamily="18" charset="-78"/>
            </a:endParaRPr>
          </a:p>
          <a:p>
            <a:pPr algn="justLow" rtl="1"/>
            <a:r>
              <a:rPr lang="ar-SA" sz="1800" b="0" dirty="0">
                <a:effectLst/>
                <a:latin typeface="Times New Roman" panose="02020603050405020304" pitchFamily="18" charset="0"/>
                <a:cs typeface="mohammad bold art 1"/>
              </a:rPr>
              <a:t>٭تعد مؤشر لتنفيذ الأعمال المطلوبة 0 </a:t>
            </a:r>
            <a:endParaRPr lang="en-US" sz="1800" b="1" dirty="0">
              <a:effectLst/>
              <a:latin typeface="Times New Roman" panose="02020603050405020304" pitchFamily="18" charset="0"/>
              <a:cs typeface="Traditional Arabic" panose="02020603050405020304" pitchFamily="18" charset="-78"/>
            </a:endParaRPr>
          </a:p>
          <a:p>
            <a:pPr algn="justLow" rtl="1"/>
            <a:r>
              <a:rPr lang="ar-SA" sz="1800" b="0" dirty="0">
                <a:effectLst/>
                <a:latin typeface="Times New Roman" panose="02020603050405020304" pitchFamily="18" charset="0"/>
                <a:cs typeface="mohammad bold art 1"/>
              </a:rPr>
              <a:t>٭تسهم في إعطاء تصور واضح عن قدرة رائد النشاط ودوره </a:t>
            </a:r>
            <a:r>
              <a:rPr lang="ar-SA" sz="1800" b="0" dirty="0">
                <a:solidFill>
                  <a:srgbClr val="0000CC"/>
                </a:solidFill>
                <a:effectLst/>
                <a:latin typeface="Times New Roman" panose="02020603050405020304" pitchFamily="18" charset="0"/>
                <a:cs typeface="mohammad bold art 1"/>
              </a:rPr>
              <a:t>0 </a:t>
            </a:r>
            <a:endParaRPr lang="en-US" sz="1800" b="1" dirty="0">
              <a:effectLst/>
              <a:latin typeface="Times New Roman" panose="02020603050405020304" pitchFamily="18" charset="0"/>
              <a:cs typeface="Traditional Arabic" panose="02020603050405020304" pitchFamily="18" charset="-78"/>
            </a:endParaRPr>
          </a:p>
          <a:p>
            <a:r>
              <a:rPr lang="ar-SA" sz="1800" dirty="0">
                <a:effectLst/>
                <a:latin typeface="Times New Roman" panose="02020603050405020304" pitchFamily="18" charset="0"/>
                <a:ea typeface="Times New Roman" panose="02020603050405020304" pitchFamily="18" charset="0"/>
                <a:cs typeface="mohammad bold art 1"/>
              </a:rPr>
              <a:t> </a:t>
            </a:r>
            <a:r>
              <a:rPr lang="ar-SA" sz="1800" b="1" dirty="0">
                <a:solidFill>
                  <a:srgbClr val="000080"/>
                </a:solidFill>
                <a:effectLst/>
                <a:latin typeface="Times New Roman" panose="02020603050405020304" pitchFamily="18" charset="0"/>
                <a:ea typeface="Times New Roman" panose="02020603050405020304" pitchFamily="18" charset="0"/>
                <a:cs typeface="AL-Mohanad Bold"/>
              </a:rPr>
              <a:t>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a:p>
            <a:pPr marL="228600" algn="r" rtl="1"/>
            <a:r>
              <a:rPr lang="ar-SA" sz="1800" b="1" dirty="0">
                <a:solidFill>
                  <a:srgbClr val="FF0000"/>
                </a:solidFill>
                <a:effectLst/>
                <a:latin typeface="Times New Roman" panose="02020603050405020304" pitchFamily="18" charset="0"/>
                <a:ea typeface="Times New Roman" panose="02020603050405020304" pitchFamily="18" charset="0"/>
                <a:cs typeface="mohammad bold art 1"/>
              </a:rPr>
              <a:t>شروط الخطة :</a:t>
            </a:r>
            <a:endParaRPr lang="en-US" sz="1800" dirty="0">
              <a:solidFill>
                <a:srgbClr val="FF0000"/>
              </a:solidFill>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justLow" rtl="1"/>
            <a:r>
              <a:rPr lang="ar-SA" sz="1800" b="0" dirty="0">
                <a:solidFill>
                  <a:srgbClr val="0000CC"/>
                </a:solidFill>
                <a:effectLst/>
                <a:latin typeface="Times New Roman" panose="02020603050405020304" pitchFamily="18" charset="0"/>
                <a:cs typeface="mohammad bold art 1"/>
              </a:rPr>
              <a:t>٭ </a:t>
            </a:r>
            <a:r>
              <a:rPr lang="ar-SA" sz="1800" b="0" dirty="0">
                <a:effectLst/>
                <a:latin typeface="Times New Roman" panose="02020603050405020304" pitchFamily="18" charset="0"/>
                <a:cs typeface="mohammad bold art 1"/>
              </a:rPr>
              <a:t>الشمولية + المرونة والتنسيق 0 </a:t>
            </a:r>
            <a:endParaRPr lang="en-US" sz="1800" b="1" dirty="0">
              <a:effectLst/>
              <a:latin typeface="Times New Roman" panose="02020603050405020304" pitchFamily="18" charset="0"/>
              <a:cs typeface="Traditional Arabic" panose="02020603050405020304" pitchFamily="18" charset="-78"/>
            </a:endParaRPr>
          </a:p>
          <a:p>
            <a:pPr algn="justLow" rtl="1"/>
            <a:r>
              <a:rPr lang="ar-SA" sz="1800" b="0" dirty="0">
                <a:effectLst/>
                <a:latin typeface="Times New Roman" panose="02020603050405020304" pitchFamily="18" charset="0"/>
                <a:cs typeface="mohammad bold art 1"/>
              </a:rPr>
              <a:t>٭ إمكانية تطبيقها بما يتلاءم وقدرة المدرسة 0 </a:t>
            </a:r>
            <a:endParaRPr lang="en-US" sz="1800" b="1" dirty="0">
              <a:effectLst/>
              <a:latin typeface="Times New Roman" panose="02020603050405020304" pitchFamily="18" charset="0"/>
              <a:cs typeface="Traditional Arabic" panose="02020603050405020304" pitchFamily="18" charset="-78"/>
            </a:endParaRPr>
          </a:p>
          <a:p>
            <a:pPr algn="justLow" rtl="1"/>
            <a:r>
              <a:rPr lang="ar-SA" sz="1800" b="0" dirty="0">
                <a:effectLst/>
                <a:latin typeface="Times New Roman" panose="02020603050405020304" pitchFamily="18" charset="0"/>
                <a:cs typeface="mohammad bold art 1"/>
              </a:rPr>
              <a:t>٭ إمكانية إضافة ما يستجد من أعمال 0 </a:t>
            </a:r>
            <a:endParaRPr lang="en-US" sz="1800" b="1" dirty="0">
              <a:effectLst/>
              <a:latin typeface="Times New Roman" panose="02020603050405020304" pitchFamily="18" charset="0"/>
              <a:cs typeface="Traditional Arabic" panose="02020603050405020304" pitchFamily="18" charset="-78"/>
            </a:endParaRPr>
          </a:p>
          <a:p>
            <a:pPr algn="r" rtl="1"/>
            <a:r>
              <a:rPr lang="ar-SA" sz="1800" dirty="0">
                <a:effectLst/>
                <a:latin typeface="Times New Roman" panose="02020603050405020304" pitchFamily="18" charset="0"/>
                <a:ea typeface="Times New Roman" panose="02020603050405020304" pitchFamily="18" charset="0"/>
                <a:cs typeface="mohammad bold art 1"/>
              </a:rPr>
              <a:t>٭ قبولها للتقويم المستمر من خلال مجريات العمل </a:t>
            </a:r>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699221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3551585" y="871215"/>
            <a:ext cx="7235686" cy="681282"/>
          </a:xfrm>
        </p:spPr>
        <p:txBody>
          <a:bodyPr>
            <a:normAutofit fontScale="90000"/>
          </a:bodyPr>
          <a:lstStyle/>
          <a:p>
            <a:pPr algn="r" rtl="1">
              <a:lnSpc>
                <a:spcPct val="150000"/>
              </a:lnSpc>
            </a:pPr>
            <a:r>
              <a:rPr lang="ar-SA" sz="5400" b="1" u="sng" kern="1200" dirty="0">
                <a:solidFill>
                  <a:srgbClr val="FF0000"/>
                </a:solidFill>
                <a:effectLst/>
                <a:latin typeface="Calibri" panose="020F0502020204030204" pitchFamily="34" charset="0"/>
                <a:ea typeface="+mn-ea"/>
                <a:cs typeface="Fanan"/>
              </a:rPr>
              <a:t>مستويات تنفيذ برنامج النشاط:</a:t>
            </a:r>
            <a:endParaRPr lang="en-US" sz="5400" dirty="0">
              <a:solidFill>
                <a:srgbClr val="FF0000"/>
              </a:solidFill>
              <a:effectLst/>
              <a:latin typeface="Times New Roman" panose="02020603050405020304" pitchFamily="18" charset="0"/>
              <a:ea typeface="Times New Roman" panose="02020603050405020304" pitchFamily="18"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2308324"/>
          </a:xfrm>
          <a:prstGeom prst="rect">
            <a:avLst/>
          </a:prstGeom>
          <a:noFill/>
        </p:spPr>
        <p:txBody>
          <a:bodyPr wrap="square">
            <a:spAutoFit/>
          </a:bodyPr>
          <a:lstStyle/>
          <a:p>
            <a:pPr algn="r" rtl="1">
              <a:lnSpc>
                <a:spcPct val="150000"/>
              </a:lnSpc>
            </a:pPr>
            <a:r>
              <a:rPr lang="ar-SA" sz="1800" b="1" u="sng" kern="1200" dirty="0">
                <a:solidFill>
                  <a:srgbClr val="0070C0"/>
                </a:solidFill>
                <a:effectLst/>
                <a:latin typeface="Arial" panose="020B0604020202020204" pitchFamily="34" charset="0"/>
                <a:ea typeface="+mn-ea"/>
                <a:cs typeface="Fanan"/>
              </a:rPr>
              <a:t>المستوى المدرسي</a:t>
            </a:r>
            <a:r>
              <a:rPr lang="ar-SA" sz="1800" u="sng" kern="1200" dirty="0">
                <a:solidFill>
                  <a:srgbClr val="0070C0"/>
                </a:solidFill>
                <a:effectLst/>
                <a:latin typeface="Arial" panose="020B0604020202020204" pitchFamily="34" charset="0"/>
                <a:ea typeface="+mn-ea"/>
                <a:cs typeface="Fanan"/>
              </a:rPr>
              <a:t>:</a:t>
            </a:r>
            <a:r>
              <a:rPr lang="ar-SA" sz="1800" kern="1200" dirty="0">
                <a:solidFill>
                  <a:srgbClr val="2F2B20"/>
                </a:solidFill>
                <a:effectLst/>
                <a:latin typeface="Arial" panose="020B0604020202020204" pitchFamily="34" charset="0"/>
                <a:ea typeface="+mn-ea"/>
                <a:cs typeface="Fanan"/>
              </a:rPr>
              <a:t> </a:t>
            </a:r>
            <a:r>
              <a:rPr lang="ar-SA" sz="1800" kern="1200" dirty="0">
                <a:solidFill>
                  <a:srgbClr val="000000"/>
                </a:solidFill>
                <a:effectLst/>
                <a:latin typeface="Arial" panose="020B0604020202020204" pitchFamily="34" charset="0"/>
                <a:ea typeface="+mn-ea"/>
                <a:cs typeface="Fanan"/>
              </a:rPr>
              <a:t>ويشمل الانشطة التي تمثلها المدرسة</a:t>
            </a:r>
            <a:r>
              <a:rPr lang="ar-SA" sz="1800" kern="1200" dirty="0">
                <a:solidFill>
                  <a:srgbClr val="2F2B20"/>
                </a:solidFill>
                <a:effectLst/>
                <a:latin typeface="Arial" panose="020B0604020202020204" pitchFamily="34" charset="0"/>
                <a:ea typeface="+mn-ea"/>
                <a:cs typeface="Fanan"/>
              </a:rPr>
              <a:t>.</a:t>
            </a:r>
            <a:endParaRPr lang="en-US" sz="1800" dirty="0">
              <a:effectLst/>
              <a:latin typeface="Times New Roman" panose="02020603050405020304" pitchFamily="18" charset="0"/>
              <a:ea typeface="Times New Roman" panose="02020603050405020304" pitchFamily="18" charset="0"/>
            </a:endParaRPr>
          </a:p>
          <a:p>
            <a:pPr algn="r" rtl="1">
              <a:lnSpc>
                <a:spcPct val="150000"/>
              </a:lnSpc>
            </a:pPr>
            <a:r>
              <a:rPr lang="ar-SA" sz="1800" b="1" u="sng" kern="1200" dirty="0">
                <a:solidFill>
                  <a:srgbClr val="0070C0"/>
                </a:solidFill>
                <a:effectLst/>
                <a:latin typeface="Arial" panose="020B0604020202020204" pitchFamily="34" charset="0"/>
                <a:ea typeface="+mn-ea"/>
                <a:cs typeface="Fanan"/>
              </a:rPr>
              <a:t>المستوى المحلي:</a:t>
            </a:r>
            <a:r>
              <a:rPr lang="ar-SA" sz="1800" kern="1200" dirty="0">
                <a:solidFill>
                  <a:srgbClr val="2F2B20"/>
                </a:solidFill>
                <a:effectLst/>
                <a:latin typeface="Arial" panose="020B0604020202020204" pitchFamily="34" charset="0"/>
                <a:ea typeface="+mn-ea"/>
                <a:cs typeface="Fanan"/>
              </a:rPr>
              <a:t> </a:t>
            </a:r>
            <a:r>
              <a:rPr lang="ar-SA" sz="1800" kern="1200" dirty="0">
                <a:solidFill>
                  <a:srgbClr val="000000"/>
                </a:solidFill>
                <a:effectLst/>
                <a:latin typeface="Arial" panose="020B0604020202020204" pitchFamily="34" charset="0"/>
                <a:ea typeface="+mn-ea"/>
                <a:cs typeface="Fanan"/>
              </a:rPr>
              <a:t>ويشمل الأنشطة التي تمثلها الوزارة وغالباً يمتد تنفيذها إلى المدرسة.</a:t>
            </a:r>
            <a:endParaRPr lang="en-US" sz="1800" dirty="0">
              <a:effectLst/>
              <a:latin typeface="Times New Roman" panose="02020603050405020304" pitchFamily="18" charset="0"/>
              <a:ea typeface="Times New Roman" panose="02020603050405020304" pitchFamily="18" charset="0"/>
            </a:endParaRPr>
          </a:p>
          <a:p>
            <a:pPr algn="r" rtl="1">
              <a:lnSpc>
                <a:spcPct val="150000"/>
              </a:lnSpc>
            </a:pPr>
            <a:r>
              <a:rPr lang="ar-SA" sz="1800" b="1" u="sng" kern="1200" dirty="0">
                <a:solidFill>
                  <a:srgbClr val="0070C0"/>
                </a:solidFill>
                <a:effectLst/>
                <a:latin typeface="Arial" panose="020B0604020202020204" pitchFamily="34" charset="0"/>
                <a:ea typeface="+mn-ea"/>
                <a:cs typeface="Fanan"/>
              </a:rPr>
              <a:t>المستوى المركزي:</a:t>
            </a:r>
            <a:r>
              <a:rPr lang="ar-SA" sz="1800" kern="1200" dirty="0">
                <a:solidFill>
                  <a:srgbClr val="2F2B20"/>
                </a:solidFill>
                <a:effectLst/>
                <a:latin typeface="Arial" panose="020B0604020202020204" pitchFamily="34" charset="0"/>
                <a:ea typeface="+mn-ea"/>
                <a:cs typeface="Fanan"/>
              </a:rPr>
              <a:t> </a:t>
            </a:r>
            <a:r>
              <a:rPr lang="ar-SA" sz="1800" kern="1200" dirty="0">
                <a:solidFill>
                  <a:srgbClr val="000000"/>
                </a:solidFill>
                <a:effectLst/>
                <a:latin typeface="Arial" panose="020B0604020202020204" pitchFamily="34" charset="0"/>
                <a:ea typeface="+mn-ea"/>
                <a:cs typeface="Fanan"/>
              </a:rPr>
              <a:t>ويشمل الأنشطة التي تمثلها الوزارة وغالباً إلى المدرسة أو إدارة التعليم.</a:t>
            </a:r>
            <a:endParaRPr lang="en-US" sz="1800" dirty="0">
              <a:effectLst/>
              <a:latin typeface="Times New Roman" panose="02020603050405020304" pitchFamily="18" charset="0"/>
              <a:ea typeface="Times New Roman" panose="02020603050405020304" pitchFamily="18" charset="0"/>
            </a:endParaRPr>
          </a:p>
          <a:p>
            <a:pPr algn="r" rtl="1">
              <a:lnSpc>
                <a:spcPct val="150000"/>
              </a:lnSpc>
            </a:pPr>
            <a:r>
              <a:rPr lang="ar-SA" sz="1800" b="1" u="sng" kern="1200" dirty="0">
                <a:solidFill>
                  <a:srgbClr val="0070C0"/>
                </a:solidFill>
                <a:effectLst/>
                <a:latin typeface="Arial" panose="020B0604020202020204" pitchFamily="34" charset="0"/>
                <a:ea typeface="+mn-ea"/>
                <a:cs typeface="Fanan"/>
              </a:rPr>
              <a:t>المستوى الوطني:</a:t>
            </a:r>
            <a:r>
              <a:rPr lang="ar-SA" sz="1800" kern="1200" dirty="0">
                <a:solidFill>
                  <a:srgbClr val="000000"/>
                </a:solidFill>
                <a:effectLst/>
                <a:latin typeface="Arial" panose="020B0604020202020204" pitchFamily="34" charset="0"/>
                <a:ea typeface="+mn-ea"/>
                <a:cs typeface="Fanan"/>
              </a:rPr>
              <a:t> ويشمل الأنشطة التي تنظمها الوزارة (أو تشارك فيها) مع الجهات ذات العلاقة</a:t>
            </a:r>
            <a:r>
              <a:rPr lang="ar-SA" sz="1800" kern="1200" dirty="0">
                <a:solidFill>
                  <a:srgbClr val="2F2B20"/>
                </a:solidFill>
                <a:effectLst/>
                <a:latin typeface="Arial" panose="020B0604020202020204" pitchFamily="34" charset="0"/>
                <a:ea typeface="+mn-ea"/>
                <a:cs typeface="Fanan"/>
              </a:rPr>
              <a:t>.</a:t>
            </a:r>
            <a:endParaRPr lang="en-US" sz="1800" dirty="0">
              <a:effectLst/>
              <a:latin typeface="Times New Roman" panose="02020603050405020304" pitchFamily="18" charset="0"/>
              <a:ea typeface="Times New Roman" panose="02020603050405020304" pitchFamily="18" charset="0"/>
            </a:endParaRPr>
          </a:p>
          <a:p>
            <a:pPr algn="r"/>
            <a:r>
              <a:rPr lang="ar-SA" sz="1800" b="1" u="sng" kern="1200" dirty="0">
                <a:solidFill>
                  <a:srgbClr val="0070C0"/>
                </a:solidFill>
                <a:effectLst/>
                <a:latin typeface="Arial" panose="020B0604020202020204" pitchFamily="34" charset="0"/>
                <a:ea typeface="+mn-ea"/>
                <a:cs typeface="Fanan"/>
              </a:rPr>
              <a:t>المستوى الدولي والعالمي:</a:t>
            </a:r>
            <a:r>
              <a:rPr lang="ar-SA" sz="1800" kern="1200" dirty="0">
                <a:solidFill>
                  <a:srgbClr val="2F2B20"/>
                </a:solidFill>
                <a:effectLst/>
                <a:latin typeface="Arial" panose="020B0604020202020204" pitchFamily="34" charset="0"/>
                <a:ea typeface="+mn-ea"/>
                <a:cs typeface="Fanan"/>
              </a:rPr>
              <a:t> </a:t>
            </a:r>
            <a:r>
              <a:rPr lang="ar-SA" sz="1800" kern="1200" dirty="0">
                <a:solidFill>
                  <a:srgbClr val="000000"/>
                </a:solidFill>
                <a:effectLst/>
                <a:latin typeface="Arial" panose="020B0604020202020204" pitchFamily="34" charset="0"/>
                <a:ea typeface="+mn-ea"/>
                <a:cs typeface="Fanan"/>
              </a:rPr>
              <a:t>ويشمل الانشطة التي تنظم بمشاركة المملكة العربية السعودية (ممثلة كلياً او جزئياً بوزارة التعليم) مع جهات دولية أو عالمية</a:t>
            </a:r>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092841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جدول 6">
            <a:extLst>
              <a:ext uri="{FF2B5EF4-FFF2-40B4-BE49-F238E27FC236}">
                <a16:creationId xmlns:a16="http://schemas.microsoft.com/office/drawing/2014/main" id="{04CD7257-7003-1D6E-6137-AC0B5D349DA7}"/>
              </a:ext>
            </a:extLst>
          </p:cNvPr>
          <p:cNvGraphicFramePr>
            <a:graphicFrameLocks noGrp="1"/>
          </p:cNvGraphicFramePr>
          <p:nvPr>
            <p:extLst>
              <p:ext uri="{D42A27DB-BD31-4B8C-83A1-F6EECF244321}">
                <p14:modId xmlns:p14="http://schemas.microsoft.com/office/powerpoint/2010/main" val="3578878351"/>
              </p:ext>
            </p:extLst>
          </p:nvPr>
        </p:nvGraphicFramePr>
        <p:xfrm>
          <a:off x="198783" y="866682"/>
          <a:ext cx="11993217" cy="5991318"/>
        </p:xfrm>
        <a:graphic>
          <a:graphicData uri="http://schemas.openxmlformats.org/drawingml/2006/table">
            <a:tbl>
              <a:tblPr rtl="1" firstRow="1" firstCol="1" bandRow="1">
                <a:tableStyleId>{5C22544A-7EE6-4342-B048-85BDC9FD1C3A}</a:tableStyleId>
              </a:tblPr>
              <a:tblGrid>
                <a:gridCol w="411936">
                  <a:extLst>
                    <a:ext uri="{9D8B030D-6E8A-4147-A177-3AD203B41FA5}">
                      <a16:colId xmlns:a16="http://schemas.microsoft.com/office/drawing/2014/main" val="1287317618"/>
                    </a:ext>
                  </a:extLst>
                </a:gridCol>
                <a:gridCol w="11581281">
                  <a:extLst>
                    <a:ext uri="{9D8B030D-6E8A-4147-A177-3AD203B41FA5}">
                      <a16:colId xmlns:a16="http://schemas.microsoft.com/office/drawing/2014/main" val="3499546095"/>
                    </a:ext>
                  </a:extLst>
                </a:gridCol>
              </a:tblGrid>
              <a:tr h="315701">
                <a:tc>
                  <a:txBody>
                    <a:bodyPr/>
                    <a:lstStyle/>
                    <a:p>
                      <a:pPr algn="r" rtl="1">
                        <a:lnSpc>
                          <a:spcPct val="115000"/>
                        </a:lnSpc>
                        <a:spcAft>
                          <a:spcPts val="1000"/>
                        </a:spcAft>
                        <a:tabLst>
                          <a:tab pos="612775" algn="l"/>
                        </a:tabLst>
                      </a:pPr>
                      <a:r>
                        <a:rPr lang="ar-SA" sz="800">
                          <a:effectLst/>
                        </a:rPr>
                        <a:t> </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ctr" rtl="1">
                        <a:lnSpc>
                          <a:spcPct val="115000"/>
                        </a:lnSpc>
                        <a:spcAft>
                          <a:spcPts val="1000"/>
                        </a:spcAft>
                        <a:tabLst>
                          <a:tab pos="612775" algn="l"/>
                        </a:tabLst>
                      </a:pPr>
                      <a:r>
                        <a:rPr lang="ar-SA" sz="1300" dirty="0">
                          <a:effectLst/>
                        </a:rPr>
                        <a:t> </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188945618"/>
                  </a:ext>
                </a:extLst>
              </a:tr>
              <a:tr h="194329">
                <a:tc>
                  <a:txBody>
                    <a:bodyPr/>
                    <a:lstStyle/>
                    <a:p>
                      <a:pPr algn="r" rtl="1">
                        <a:lnSpc>
                          <a:spcPct val="115000"/>
                        </a:lnSpc>
                        <a:spcAft>
                          <a:spcPts val="1000"/>
                        </a:spcAft>
                        <a:tabLst>
                          <a:tab pos="612775" algn="l"/>
                        </a:tabLst>
                      </a:pPr>
                      <a:r>
                        <a:rPr lang="ar-SA" sz="800">
                          <a:effectLst/>
                        </a:rPr>
                        <a:t>1</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تعزيز قيم الاعتزاز الإسلامي والانتماء والمواطنة، والمحافظة على أمن الوطن، ومتابعة البرامج والأنشطة الخاصة بذلك.</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4292807048"/>
                  </a:ext>
                </a:extLst>
              </a:tr>
              <a:tr h="194329">
                <a:tc>
                  <a:txBody>
                    <a:bodyPr/>
                    <a:lstStyle/>
                    <a:p>
                      <a:pPr algn="r" rtl="1">
                        <a:lnSpc>
                          <a:spcPct val="115000"/>
                        </a:lnSpc>
                        <a:spcAft>
                          <a:spcPts val="1000"/>
                        </a:spcAft>
                        <a:tabLst>
                          <a:tab pos="612775" algn="l"/>
                        </a:tabLst>
                      </a:pPr>
                      <a:r>
                        <a:rPr lang="ar-SA" sz="800">
                          <a:effectLst/>
                        </a:rPr>
                        <a:t>2</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دعم الأهداف التعليمية من خلال الأنشطة المدرسية وتحديد فرص التحسين وتقديم التوصية للمسؤولين.</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348739785"/>
                  </a:ext>
                </a:extLst>
              </a:tr>
              <a:tr h="194329">
                <a:tc>
                  <a:txBody>
                    <a:bodyPr/>
                    <a:lstStyle/>
                    <a:p>
                      <a:pPr algn="r" rtl="1">
                        <a:lnSpc>
                          <a:spcPct val="115000"/>
                        </a:lnSpc>
                        <a:spcAft>
                          <a:spcPts val="1000"/>
                        </a:spcAft>
                        <a:tabLst>
                          <a:tab pos="612775" algn="l"/>
                        </a:tabLst>
                      </a:pPr>
                      <a:r>
                        <a:rPr lang="ar-SA" sz="800">
                          <a:effectLst/>
                        </a:rPr>
                        <a:t>3</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تحقيق أهداف ومؤشرات الأداء للأنشطة والفعاليات الرئيسية حسب الخطة التشغيلية للمدرسة.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660967755"/>
                  </a:ext>
                </a:extLst>
              </a:tr>
              <a:tr h="194329">
                <a:tc>
                  <a:txBody>
                    <a:bodyPr/>
                    <a:lstStyle/>
                    <a:p>
                      <a:pPr algn="r" rtl="1">
                        <a:lnSpc>
                          <a:spcPct val="115000"/>
                        </a:lnSpc>
                        <a:spcAft>
                          <a:spcPts val="1000"/>
                        </a:spcAft>
                        <a:tabLst>
                          <a:tab pos="612775" algn="l"/>
                        </a:tabLst>
                      </a:pPr>
                      <a:r>
                        <a:rPr lang="ar-SA" sz="800">
                          <a:effectLst/>
                        </a:rPr>
                        <a:t>4</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تحديد الصعوبات المتعلقة بالأنشطة الطلابية وطلب الدعم / المشورة من الأطراف ذات العلاقة عند الضرورة.</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1400759037"/>
                  </a:ext>
                </a:extLst>
              </a:tr>
              <a:tr h="194329">
                <a:tc>
                  <a:txBody>
                    <a:bodyPr/>
                    <a:lstStyle/>
                    <a:p>
                      <a:pPr algn="r" rtl="1">
                        <a:lnSpc>
                          <a:spcPct val="115000"/>
                        </a:lnSpc>
                        <a:spcAft>
                          <a:spcPts val="1000"/>
                        </a:spcAft>
                        <a:tabLst>
                          <a:tab pos="612775" algn="l"/>
                        </a:tabLst>
                      </a:pPr>
                      <a:r>
                        <a:rPr lang="ar-SA" sz="800">
                          <a:effectLst/>
                        </a:rPr>
                        <a:t>5</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اكتشاف قدرات وميول واحتياجات الطلاب (غير التعليمية) بكفاءة عالية فيما يتعلق بمجال اختصاصه.</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4179825244"/>
                  </a:ext>
                </a:extLst>
              </a:tr>
              <a:tr h="402719">
                <a:tc>
                  <a:txBody>
                    <a:bodyPr/>
                    <a:lstStyle/>
                    <a:p>
                      <a:pPr algn="r" rtl="1">
                        <a:lnSpc>
                          <a:spcPct val="115000"/>
                        </a:lnSpc>
                        <a:spcAft>
                          <a:spcPts val="1000"/>
                        </a:spcAft>
                        <a:tabLst>
                          <a:tab pos="612775" algn="l"/>
                        </a:tabLst>
                      </a:pPr>
                      <a:r>
                        <a:rPr lang="ar-SA" sz="800">
                          <a:effectLst/>
                        </a:rPr>
                        <a:t>6</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الإشراف على تنفيذ الخطة التشغيلية للأنشطة الطلابية والبرامج المعدة لذلك، بما فيها حصص النشاط عبر منصة التعلم الالكتروني والتعليم عن بعد المعتمدة من الوزارة (مدرستي) بما يتفق مع الأنظمة واللوائح المنظمة لذلك، وتوثيقها، وتفعيل الاستبانات التي تقيس مدى تحقق برامج النشاط وتحليلها.</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1882678856"/>
                  </a:ext>
                </a:extLst>
              </a:tr>
              <a:tr h="402719">
                <a:tc>
                  <a:txBody>
                    <a:bodyPr/>
                    <a:lstStyle/>
                    <a:p>
                      <a:pPr algn="r" rtl="1">
                        <a:lnSpc>
                          <a:spcPct val="115000"/>
                        </a:lnSpc>
                        <a:spcAft>
                          <a:spcPts val="1000"/>
                        </a:spcAft>
                        <a:tabLst>
                          <a:tab pos="612775" algn="l"/>
                        </a:tabLst>
                      </a:pPr>
                      <a:r>
                        <a:rPr lang="ar-SA" sz="800">
                          <a:effectLst/>
                        </a:rPr>
                        <a:t>7</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التخطيط للأنشطة والبرامج ذات العلاقة قبل بداية الفصل الدراسي وفق الأسابيع الدراسية المعتمدة وضمان مناسبتها المرحلة العمرية المستهدفة، وحسب الإمكانيات والموارد المتاحة وشمولها للجانب التطويري للطلاب.</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954485574"/>
                  </a:ext>
                </a:extLst>
              </a:tr>
              <a:tr h="194329">
                <a:tc>
                  <a:txBody>
                    <a:bodyPr/>
                    <a:lstStyle/>
                    <a:p>
                      <a:pPr algn="r" rtl="1">
                        <a:lnSpc>
                          <a:spcPct val="115000"/>
                        </a:lnSpc>
                        <a:spcAft>
                          <a:spcPts val="1000"/>
                        </a:spcAft>
                        <a:tabLst>
                          <a:tab pos="612775" algn="l"/>
                        </a:tabLst>
                      </a:pPr>
                      <a:r>
                        <a:rPr lang="ar-SA" sz="800">
                          <a:effectLst/>
                        </a:rPr>
                        <a:t>8</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الإشراف على مشاركة الطلاب في إعداد الخطة التشغيلية للأنشطة الطلابية والبرامج المعدة لذلك.</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13812258"/>
                  </a:ext>
                </a:extLst>
              </a:tr>
              <a:tr h="194329">
                <a:tc>
                  <a:txBody>
                    <a:bodyPr/>
                    <a:lstStyle/>
                    <a:p>
                      <a:pPr algn="r" rtl="1">
                        <a:lnSpc>
                          <a:spcPct val="115000"/>
                        </a:lnSpc>
                        <a:spcAft>
                          <a:spcPts val="1000"/>
                        </a:spcAft>
                        <a:tabLst>
                          <a:tab pos="612775" algn="l"/>
                        </a:tabLst>
                      </a:pPr>
                      <a:r>
                        <a:rPr lang="ar-SA" sz="800">
                          <a:effectLst/>
                        </a:rPr>
                        <a:t>9</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تنفيذ أنشطة المدرسة بما يتوافق مع الميزانية المحددة لها من الميزانية التشغيلية وفق المستندات النظامية المنظمة لذلك.</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531725620"/>
                  </a:ext>
                </a:extLst>
              </a:tr>
              <a:tr h="194329">
                <a:tc>
                  <a:txBody>
                    <a:bodyPr/>
                    <a:lstStyle/>
                    <a:p>
                      <a:pPr algn="r" rtl="1">
                        <a:lnSpc>
                          <a:spcPct val="115000"/>
                        </a:lnSpc>
                        <a:spcAft>
                          <a:spcPts val="1000"/>
                        </a:spcAft>
                        <a:tabLst>
                          <a:tab pos="612775" algn="l"/>
                        </a:tabLst>
                      </a:pPr>
                      <a:r>
                        <a:rPr lang="ar-SA" sz="800">
                          <a:effectLst/>
                        </a:rPr>
                        <a:t>10</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المشاركة في تقييم ومتابعة عملية الموافقة على تشكيل الأندية (إن وجدت) والتحقق من تلبيتها لمتطلبات واهتمامات الطلاب.</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739382103"/>
                  </a:ext>
                </a:extLst>
              </a:tr>
              <a:tr h="194329">
                <a:tc>
                  <a:txBody>
                    <a:bodyPr/>
                    <a:lstStyle/>
                    <a:p>
                      <a:pPr algn="r" rtl="1">
                        <a:lnSpc>
                          <a:spcPct val="115000"/>
                        </a:lnSpc>
                        <a:spcAft>
                          <a:spcPts val="1000"/>
                        </a:spcAft>
                        <a:tabLst>
                          <a:tab pos="612775" algn="l"/>
                        </a:tabLst>
                      </a:pPr>
                      <a:r>
                        <a:rPr lang="ar-SA" sz="800">
                          <a:effectLst/>
                        </a:rPr>
                        <a:t>11</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توفير منصة عامة لتفعيل مشاركة الطلاب في الأنشطة وتطوير مجموعة واسعة من المهارات الجديدة ذات صلة.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219022381"/>
                  </a:ext>
                </a:extLst>
              </a:tr>
              <a:tr h="194329">
                <a:tc>
                  <a:txBody>
                    <a:bodyPr/>
                    <a:lstStyle/>
                    <a:p>
                      <a:pPr algn="r" rtl="1">
                        <a:lnSpc>
                          <a:spcPct val="115000"/>
                        </a:lnSpc>
                        <a:spcAft>
                          <a:spcPts val="1000"/>
                        </a:spcAft>
                        <a:tabLst>
                          <a:tab pos="612775" algn="l"/>
                        </a:tabLst>
                      </a:pPr>
                      <a:r>
                        <a:rPr lang="ar-SA" sz="800">
                          <a:effectLst/>
                        </a:rPr>
                        <a:t>12</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توجيه بعض برامج النشاط للمعلمين وأولياء الأمور والمجتمع المحلي، وتعزيز العلاقات الإيجابية بين المدرسة والأسرة والمجتمع باعتبارها مؤسسات تربوية تؤثر في الطالب.</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121518487"/>
                  </a:ext>
                </a:extLst>
              </a:tr>
              <a:tr h="194329">
                <a:tc>
                  <a:txBody>
                    <a:bodyPr/>
                    <a:lstStyle/>
                    <a:p>
                      <a:pPr algn="r" rtl="1">
                        <a:lnSpc>
                          <a:spcPct val="115000"/>
                        </a:lnSpc>
                        <a:spcAft>
                          <a:spcPts val="1000"/>
                        </a:spcAft>
                        <a:tabLst>
                          <a:tab pos="612775" algn="l"/>
                        </a:tabLst>
                      </a:pPr>
                      <a:r>
                        <a:rPr lang="ar-SA" sz="800">
                          <a:effectLst/>
                        </a:rPr>
                        <a:t>13</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إعداد تقرير يتضمن تفاصيل الأنشطة والإنجازات والمعوقات أثناء تنفيذ المهام المعينة (أو المطلوبة) والرفع بها لوكيل الشؤون التعليمية.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76641150"/>
                  </a:ext>
                </a:extLst>
              </a:tr>
              <a:tr h="194329">
                <a:tc>
                  <a:txBody>
                    <a:bodyPr/>
                    <a:lstStyle/>
                    <a:p>
                      <a:pPr algn="r" rtl="1">
                        <a:lnSpc>
                          <a:spcPct val="115000"/>
                        </a:lnSpc>
                        <a:spcAft>
                          <a:spcPts val="1000"/>
                        </a:spcAft>
                        <a:tabLst>
                          <a:tab pos="612775" algn="l"/>
                        </a:tabLst>
                      </a:pPr>
                      <a:r>
                        <a:rPr lang="ar-SA" sz="800">
                          <a:effectLst/>
                        </a:rPr>
                        <a:t>14</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التأكد من تطبيق الاشتراطات النظامية والأمنية قبل تنفيذ برامج النشاط الصفية وغير الصفية.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244770898"/>
                  </a:ext>
                </a:extLst>
              </a:tr>
              <a:tr h="194329">
                <a:tc>
                  <a:txBody>
                    <a:bodyPr/>
                    <a:lstStyle/>
                    <a:p>
                      <a:pPr algn="r" rtl="1">
                        <a:lnSpc>
                          <a:spcPct val="115000"/>
                        </a:lnSpc>
                        <a:spcAft>
                          <a:spcPts val="1000"/>
                        </a:spcAft>
                        <a:tabLst>
                          <a:tab pos="612775" algn="l"/>
                        </a:tabLst>
                      </a:pPr>
                      <a:r>
                        <a:rPr lang="ar-SA" sz="800">
                          <a:effectLst/>
                        </a:rPr>
                        <a:t>15</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تقديم الدعم للمتميزين في برامج النشاط من العلمين وأولياء الأمور والطلاب والرفع للجنة الإدارية / وكيل المدرسة لشؤون الطلاب ليتم تكريمهم من قبل مدير المدرسة.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407199081"/>
                  </a:ext>
                </a:extLst>
              </a:tr>
              <a:tr h="194329">
                <a:tc>
                  <a:txBody>
                    <a:bodyPr/>
                    <a:lstStyle/>
                    <a:p>
                      <a:pPr algn="r" rtl="1">
                        <a:lnSpc>
                          <a:spcPct val="115000"/>
                        </a:lnSpc>
                        <a:spcAft>
                          <a:spcPts val="1000"/>
                        </a:spcAft>
                        <a:tabLst>
                          <a:tab pos="612775" algn="l"/>
                        </a:tabLst>
                      </a:pPr>
                      <a:r>
                        <a:rPr lang="ar-SA" sz="800">
                          <a:effectLst/>
                        </a:rPr>
                        <a:t>16</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العمل بشكل وثيق مع المعلمين ودعمهم في تنفيذ معايير الأنشطة اللاصفية.</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789905922"/>
                  </a:ext>
                </a:extLst>
              </a:tr>
              <a:tr h="194329">
                <a:tc>
                  <a:txBody>
                    <a:bodyPr/>
                    <a:lstStyle/>
                    <a:p>
                      <a:pPr algn="r" rtl="1">
                        <a:lnSpc>
                          <a:spcPct val="115000"/>
                        </a:lnSpc>
                        <a:spcAft>
                          <a:spcPts val="1000"/>
                        </a:spcAft>
                        <a:tabLst>
                          <a:tab pos="612775" algn="l"/>
                        </a:tabLst>
                      </a:pPr>
                      <a:r>
                        <a:rPr lang="ar-SA" sz="800">
                          <a:effectLst/>
                        </a:rPr>
                        <a:t>17</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تنسيق جميع الأنشطة اللاصفية في المدرسة، وتوفير اساسياتها ذات الصلة ومرافق التدريب والتوجيه لضمان إعطاء فرص متكافئة للطلبة حسب الميول والقدرات.</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210483195"/>
                  </a:ext>
                </a:extLst>
              </a:tr>
              <a:tr h="194329">
                <a:tc>
                  <a:txBody>
                    <a:bodyPr/>
                    <a:lstStyle/>
                    <a:p>
                      <a:pPr algn="r" rtl="1">
                        <a:lnSpc>
                          <a:spcPct val="115000"/>
                        </a:lnSpc>
                        <a:spcAft>
                          <a:spcPts val="1000"/>
                        </a:spcAft>
                        <a:tabLst>
                          <a:tab pos="612775" algn="l"/>
                        </a:tabLst>
                      </a:pPr>
                      <a:r>
                        <a:rPr lang="ar-SA" sz="800">
                          <a:effectLst/>
                        </a:rPr>
                        <a:t>18</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تنظيم الأحداث المدرسية للأنشطة والبطولات من أجل رفع مستوى المشاركة والاهتمام بالأنشطة بين الطلاب.</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1324361156"/>
                  </a:ext>
                </a:extLst>
              </a:tr>
              <a:tr h="194329">
                <a:tc>
                  <a:txBody>
                    <a:bodyPr/>
                    <a:lstStyle/>
                    <a:p>
                      <a:pPr algn="r" rtl="1">
                        <a:lnSpc>
                          <a:spcPct val="115000"/>
                        </a:lnSpc>
                        <a:spcAft>
                          <a:spcPts val="1000"/>
                        </a:spcAft>
                        <a:tabLst>
                          <a:tab pos="612775" algn="l"/>
                        </a:tabLst>
                      </a:pPr>
                      <a:r>
                        <a:rPr lang="ar-SA" sz="800">
                          <a:effectLst/>
                        </a:rPr>
                        <a:t>19</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a:effectLst/>
                        </a:rPr>
                        <a:t>التواصل مع المدارس الأخرى في المنطقة عبر طرق التواصل المعتمدة للمشاركة في الأحداث الرياضية المدرسية. بعد موافقة مدير المدرسة.</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446761693"/>
                  </a:ext>
                </a:extLst>
              </a:tr>
              <a:tr h="402719">
                <a:tc>
                  <a:txBody>
                    <a:bodyPr/>
                    <a:lstStyle/>
                    <a:p>
                      <a:pPr algn="r" rtl="1">
                        <a:lnSpc>
                          <a:spcPct val="115000"/>
                        </a:lnSpc>
                        <a:spcAft>
                          <a:spcPts val="1000"/>
                        </a:spcAft>
                        <a:tabLst>
                          <a:tab pos="612775" algn="l"/>
                        </a:tabLst>
                      </a:pPr>
                      <a:r>
                        <a:rPr lang="ar-SA" sz="800">
                          <a:effectLst/>
                        </a:rPr>
                        <a:t>20</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القيام بأعمال المناوبة والإشراف على الطلاب بداية الدوام الرسمي من قبل الاصطفاف الصباحي وبعد نهايته وفق الجدول المعد من قبل اللجنة الإدارية والمعتمدة من مدير المدرسة، وبما لا يزيد في مجموعه الأسبوعي مع ساعات الدوام الرسمي عن 35 ساعة في الأسبوع.</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717962154"/>
                  </a:ext>
                </a:extLst>
              </a:tr>
              <a:tr h="386551">
                <a:tc>
                  <a:txBody>
                    <a:bodyPr/>
                    <a:lstStyle/>
                    <a:p>
                      <a:pPr algn="r" rtl="1">
                        <a:lnSpc>
                          <a:spcPct val="115000"/>
                        </a:lnSpc>
                        <a:spcAft>
                          <a:spcPts val="1000"/>
                        </a:spcAft>
                        <a:tabLst>
                          <a:tab pos="612775" algn="l"/>
                        </a:tabLst>
                      </a:pPr>
                      <a:r>
                        <a:rPr lang="ar-SA" sz="800">
                          <a:effectLst/>
                        </a:rPr>
                        <a:t>21</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متابعة وتقييم كافة البرامج بدقة والحرص على عدم احتوائها على ما يخالف التعليمات، وتوثيق العلاقات الإيجابية بين المدرسة والأسرة والمجتمع باعتبارها مؤسسات تربوية تعنى بالطالب.</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436981358"/>
                  </a:ext>
                </a:extLst>
              </a:tr>
              <a:tr h="194329">
                <a:tc>
                  <a:txBody>
                    <a:bodyPr/>
                    <a:lstStyle/>
                    <a:p>
                      <a:pPr algn="r" rtl="1">
                        <a:lnSpc>
                          <a:spcPct val="115000"/>
                        </a:lnSpc>
                        <a:spcAft>
                          <a:spcPts val="1000"/>
                        </a:spcAft>
                        <a:tabLst>
                          <a:tab pos="612775" algn="l"/>
                        </a:tabLst>
                      </a:pPr>
                      <a:r>
                        <a:rPr lang="ar-SA" sz="800">
                          <a:effectLst/>
                        </a:rPr>
                        <a:t>22</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تفعيل دليل الشراكات الأسرية وفق الدليل المنظم لذلك.</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731885618"/>
                  </a:ext>
                </a:extLst>
              </a:tr>
              <a:tr h="194329">
                <a:tc>
                  <a:txBody>
                    <a:bodyPr/>
                    <a:lstStyle/>
                    <a:p>
                      <a:pPr algn="r" rtl="1">
                        <a:lnSpc>
                          <a:spcPct val="115000"/>
                        </a:lnSpc>
                        <a:spcAft>
                          <a:spcPts val="1000"/>
                        </a:spcAft>
                        <a:tabLst>
                          <a:tab pos="612775" algn="l"/>
                        </a:tabLst>
                      </a:pPr>
                      <a:r>
                        <a:rPr lang="ar-SA" sz="800">
                          <a:effectLst/>
                        </a:rPr>
                        <a:t>23</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تأصيل حب التطوع في نفوس الطلاب، وابتكار مجالات ونشاطات تطوعية لخدمة المجتمع.</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2358398242"/>
                  </a:ext>
                </a:extLst>
              </a:tr>
              <a:tr h="194329">
                <a:tc>
                  <a:txBody>
                    <a:bodyPr/>
                    <a:lstStyle/>
                    <a:p>
                      <a:pPr algn="r" rtl="1">
                        <a:lnSpc>
                          <a:spcPct val="115000"/>
                        </a:lnSpc>
                        <a:spcAft>
                          <a:spcPts val="1000"/>
                        </a:spcAft>
                        <a:tabLst>
                          <a:tab pos="612775" algn="l"/>
                        </a:tabLst>
                      </a:pPr>
                      <a:r>
                        <a:rPr lang="ar-SA" sz="800">
                          <a:effectLst/>
                        </a:rPr>
                        <a:t>24</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العمل على تأهيل الطالب للمسابقات والمشاركات الوطنية والإقليمية والدولية، والاستعانة بالجهات ذات الاختصاص للمساعدة في ذلك.</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3422150844"/>
                  </a:ext>
                </a:extLst>
              </a:tr>
              <a:tr h="194329">
                <a:tc>
                  <a:txBody>
                    <a:bodyPr/>
                    <a:lstStyle/>
                    <a:p>
                      <a:pPr algn="r" rtl="1">
                        <a:lnSpc>
                          <a:spcPct val="115000"/>
                        </a:lnSpc>
                        <a:spcAft>
                          <a:spcPts val="1000"/>
                        </a:spcAft>
                        <a:tabLst>
                          <a:tab pos="612775" algn="l"/>
                        </a:tabLst>
                      </a:pPr>
                      <a:r>
                        <a:rPr lang="ar-SA" sz="800">
                          <a:effectLst/>
                        </a:rPr>
                        <a:t>25</a:t>
                      </a:r>
                      <a:endParaRPr lang="en-US" sz="80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tc>
                <a:tc>
                  <a:txBody>
                    <a:bodyPr/>
                    <a:lstStyle/>
                    <a:p>
                      <a:pPr algn="r" rtl="1">
                        <a:lnSpc>
                          <a:spcPct val="115000"/>
                        </a:lnSpc>
                        <a:spcAft>
                          <a:spcPts val="1000"/>
                        </a:spcAft>
                        <a:tabLst>
                          <a:tab pos="612775" algn="l"/>
                        </a:tabLst>
                      </a:pPr>
                      <a:r>
                        <a:rPr lang="ar-SA" sz="800" dirty="0">
                          <a:effectLst/>
                        </a:rPr>
                        <a:t>القيام بأي مهام يكلف بها تتناسب مع مهامه / مؤهلاته.</a:t>
                      </a:r>
                      <a:endParaRPr lang="en-US" sz="800" dirty="0">
                        <a:effectLst/>
                        <a:latin typeface="Calibri" panose="020F0502020204030204" pitchFamily="34" charset="0"/>
                        <a:ea typeface="Times New Roman" panose="02020603050405020304" pitchFamily="18" charset="0"/>
                        <a:cs typeface="Arial" panose="020B0604020202020204" pitchFamily="34" charset="0"/>
                      </a:endParaRPr>
                    </a:p>
                  </a:txBody>
                  <a:tcPr marL="47794" marR="47794" marT="0" marB="0">
                    <a:noFill/>
                  </a:tcPr>
                </a:tc>
                <a:extLst>
                  <a:ext uri="{0D108BD9-81ED-4DB2-BD59-A6C34878D82A}">
                    <a16:rowId xmlns:a16="http://schemas.microsoft.com/office/drawing/2014/main" val="1428470544"/>
                  </a:ext>
                </a:extLst>
              </a:tr>
            </a:tbl>
          </a:graphicData>
        </a:graphic>
      </p:graphicFrame>
      <p:sp>
        <p:nvSpPr>
          <p:cNvPr id="8" name="عنوان 1">
            <a:extLst>
              <a:ext uri="{FF2B5EF4-FFF2-40B4-BE49-F238E27FC236}">
                <a16:creationId xmlns:a16="http://schemas.microsoft.com/office/drawing/2014/main" id="{ED52F154-E1BB-C10E-8293-3B7857EED842}"/>
              </a:ext>
            </a:extLst>
          </p:cNvPr>
          <p:cNvSpPr txBox="1">
            <a:spLocks/>
          </p:cNvSpPr>
          <p:nvPr/>
        </p:nvSpPr>
        <p:spPr>
          <a:xfrm>
            <a:off x="2383009" y="178783"/>
            <a:ext cx="9422295" cy="681282"/>
          </a:xfrm>
          <a:prstGeom prst="rect">
            <a:avLst/>
          </a:prstGeom>
        </p:spPr>
        <p:txBody>
          <a:bodyPr vert="horz" lIns="91440" tIns="45720" rIns="91440" bIns="45720" rtlCol="0" anchor="b">
            <a:normAutofit fontScale="82500" lnSpcReduction="20000"/>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r>
              <a:rPr lang="ar-SA" b="1" dirty="0">
                <a:solidFill>
                  <a:srgbClr val="FF0000"/>
                </a:solidFill>
              </a:rPr>
              <a:t>مسؤوليات رائد النشاط الطلابي</a:t>
            </a:r>
          </a:p>
        </p:txBody>
      </p:sp>
    </p:spTree>
    <p:extLst>
      <p:ext uri="{BB962C8B-B14F-4D97-AF65-F5344CB8AC3E}">
        <p14:creationId xmlns:p14="http://schemas.microsoft.com/office/powerpoint/2010/main" val="2681084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440180" y="203940"/>
            <a:ext cx="9850672" cy="984089"/>
          </a:xfrm>
        </p:spPr>
        <p:txBody>
          <a:bodyPr>
            <a:normAutofit/>
          </a:bodyPr>
          <a:lstStyle/>
          <a:p>
            <a:pPr algn="ctr" rtl="1">
              <a:lnSpc>
                <a:spcPct val="115000"/>
              </a:lnSpc>
              <a:spcAft>
                <a:spcPts val="1000"/>
              </a:spcAft>
            </a:pPr>
            <a:r>
              <a:rPr lang="ar-SA"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بيانات رائد النشاط</a:t>
            </a:r>
            <a:endParaRPr lang="en-US" sz="40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مربع نص 3">
            <a:extLst>
              <a:ext uri="{FF2B5EF4-FFF2-40B4-BE49-F238E27FC236}">
                <a16:creationId xmlns:a16="http://schemas.microsoft.com/office/drawing/2014/main" id="{B1460A19-0055-DD69-DC6C-448D49D4D6BB}"/>
              </a:ext>
            </a:extLst>
          </p:cNvPr>
          <p:cNvSpPr txBox="1"/>
          <p:nvPr/>
        </p:nvSpPr>
        <p:spPr>
          <a:xfrm>
            <a:off x="1868557" y="1862653"/>
            <a:ext cx="9422295" cy="369332"/>
          </a:xfrm>
          <a:prstGeom prst="rect">
            <a:avLst/>
          </a:prstGeom>
          <a:noFill/>
        </p:spPr>
        <p:txBody>
          <a:bodyPr wrap="square">
            <a:spAutoFit/>
          </a:bodyPr>
          <a:lstStyle/>
          <a:p>
            <a:pPr marL="228600" algn="r" rtl="1"/>
            <a:r>
              <a:rPr lang="ar-SA" sz="1800" dirty="0">
                <a:solidFill>
                  <a:srgbClr val="0000CC"/>
                </a:solidFill>
                <a:effectLst/>
                <a:latin typeface="Times New Roman" panose="02020603050405020304" pitchFamily="18" charset="0"/>
                <a:ea typeface="Times New Roman" panose="02020603050405020304" pitchFamily="18" charset="0"/>
                <a:cs typeface="mohammad bold art 1"/>
              </a:rPr>
              <a:t>0  </a:t>
            </a:r>
            <a:endParaRPr lang="en-US" sz="1800" dirty="0">
              <a:effectLst/>
              <a:latin typeface="Times New Roman" panose="02020603050405020304" pitchFamily="18" charset="0"/>
              <a:ea typeface="Times New Roman" panose="02020603050405020304" pitchFamily="18" charset="0"/>
              <a:cs typeface="Traditional Arabic" panose="02020603050405020304" pitchFamily="18" charset="-78"/>
            </a:endParaRPr>
          </a:p>
        </p:txBody>
      </p:sp>
      <p:graphicFrame>
        <p:nvGraphicFramePr>
          <p:cNvPr id="5" name="جدول 4">
            <a:extLst>
              <a:ext uri="{FF2B5EF4-FFF2-40B4-BE49-F238E27FC236}">
                <a16:creationId xmlns:a16="http://schemas.microsoft.com/office/drawing/2014/main" id="{D1CC8E08-7F17-70A9-0C72-11D15BC111F8}"/>
              </a:ext>
            </a:extLst>
          </p:cNvPr>
          <p:cNvGraphicFramePr>
            <a:graphicFrameLocks noGrp="1"/>
          </p:cNvGraphicFramePr>
          <p:nvPr>
            <p:extLst>
              <p:ext uri="{D42A27DB-BD31-4B8C-83A1-F6EECF244321}">
                <p14:modId xmlns:p14="http://schemas.microsoft.com/office/powerpoint/2010/main" val="3369515428"/>
              </p:ext>
            </p:extLst>
          </p:nvPr>
        </p:nvGraphicFramePr>
        <p:xfrm>
          <a:off x="1440182" y="1188028"/>
          <a:ext cx="10566289" cy="5153854"/>
        </p:xfrm>
        <a:graphic>
          <a:graphicData uri="http://schemas.openxmlformats.org/drawingml/2006/table">
            <a:tbl>
              <a:tblPr rtl="1" firstRow="1" firstCol="1" bandRow="1">
                <a:tableStyleId>{5C22544A-7EE6-4342-B048-85BDC9FD1C3A}</a:tableStyleId>
              </a:tblPr>
              <a:tblGrid>
                <a:gridCol w="3494775">
                  <a:extLst>
                    <a:ext uri="{9D8B030D-6E8A-4147-A177-3AD203B41FA5}">
                      <a16:colId xmlns:a16="http://schemas.microsoft.com/office/drawing/2014/main" val="1274316707"/>
                    </a:ext>
                  </a:extLst>
                </a:gridCol>
                <a:gridCol w="2885547">
                  <a:extLst>
                    <a:ext uri="{9D8B030D-6E8A-4147-A177-3AD203B41FA5}">
                      <a16:colId xmlns:a16="http://schemas.microsoft.com/office/drawing/2014/main" val="3641082485"/>
                    </a:ext>
                  </a:extLst>
                </a:gridCol>
                <a:gridCol w="166253">
                  <a:extLst>
                    <a:ext uri="{9D8B030D-6E8A-4147-A177-3AD203B41FA5}">
                      <a16:colId xmlns:a16="http://schemas.microsoft.com/office/drawing/2014/main" val="4044768799"/>
                    </a:ext>
                  </a:extLst>
                </a:gridCol>
                <a:gridCol w="425621">
                  <a:extLst>
                    <a:ext uri="{9D8B030D-6E8A-4147-A177-3AD203B41FA5}">
                      <a16:colId xmlns:a16="http://schemas.microsoft.com/office/drawing/2014/main" val="429930256"/>
                    </a:ext>
                  </a:extLst>
                </a:gridCol>
                <a:gridCol w="295937">
                  <a:extLst>
                    <a:ext uri="{9D8B030D-6E8A-4147-A177-3AD203B41FA5}">
                      <a16:colId xmlns:a16="http://schemas.microsoft.com/office/drawing/2014/main" val="3822779014"/>
                    </a:ext>
                  </a:extLst>
                </a:gridCol>
                <a:gridCol w="3298156">
                  <a:extLst>
                    <a:ext uri="{9D8B030D-6E8A-4147-A177-3AD203B41FA5}">
                      <a16:colId xmlns:a16="http://schemas.microsoft.com/office/drawing/2014/main" val="491740538"/>
                    </a:ext>
                  </a:extLst>
                </a:gridCol>
              </a:tblGrid>
              <a:tr h="417868">
                <a:tc>
                  <a:txBody>
                    <a:bodyPr/>
                    <a:lstStyle/>
                    <a:p>
                      <a:pPr algn="r" rtl="0">
                        <a:lnSpc>
                          <a:spcPct val="115000"/>
                        </a:lnSpc>
                      </a:pPr>
                      <a:r>
                        <a:rPr lang="ar-SA" sz="2000" dirty="0">
                          <a:solidFill>
                            <a:srgbClr val="FF0000"/>
                          </a:solidFill>
                          <a:effectLst/>
                        </a:rPr>
                        <a:t>الاسم الرباعي</a:t>
                      </a:r>
                      <a:endParaRPr lang="en-US" sz="20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dirty="0">
                          <a:effectLst/>
                        </a:rPr>
                        <a:t> </a:t>
                      </a:r>
                      <a:endParaRPr lang="en-US" sz="14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844816994"/>
                  </a:ext>
                </a:extLst>
              </a:tr>
              <a:tr h="925269">
                <a:tc>
                  <a:txBody>
                    <a:bodyPr/>
                    <a:lstStyle/>
                    <a:p>
                      <a:pPr algn="r" rtl="0">
                        <a:lnSpc>
                          <a:spcPct val="115000"/>
                        </a:lnSpc>
                      </a:pPr>
                      <a:r>
                        <a:rPr lang="ar-SA" sz="1400" dirty="0">
                          <a:solidFill>
                            <a:srgbClr val="FF0000"/>
                          </a:solidFill>
                          <a:effectLst/>
                        </a:rPr>
                        <a:t>المؤهل</a:t>
                      </a:r>
                      <a:endParaRPr lang="en-US" sz="14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3">
                  <a:txBody>
                    <a:bodyPr/>
                    <a:lstStyle/>
                    <a:p>
                      <a:pPr algn="r" rtl="0"/>
                      <a:endParaRPr lang="ar-SA" sz="1400" b="1" dirty="0"/>
                    </a:p>
                  </a:txBody>
                  <a:tcPr marL="68580" marR="68580" marT="0" marB="0" anchor="ctr"/>
                </a:tc>
                <a:tc hMerge="1">
                  <a:txBody>
                    <a:bodyPr/>
                    <a:lstStyle/>
                    <a:p>
                      <a:pPr algn="r" rtl="0"/>
                      <a:r>
                        <a:rPr lang="ar-SA" sz="3200">
                          <a:effectLst/>
                        </a:rPr>
                        <a:t>تربوي</a:t>
                      </a:r>
                      <a:endParaRPr lang="en-US" sz="40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2">
                  <a:txBody>
                    <a:bodyPr/>
                    <a:lstStyle/>
                    <a:p>
                      <a:pPr algn="r" rtl="0"/>
                      <a:r>
                        <a:rPr lang="en-US" sz="2400" b="1" dirty="0">
                          <a:effectLst/>
                        </a:rPr>
                        <a:t> </a:t>
                      </a:r>
                      <a:endParaRPr lang="en-US" sz="32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extLst>
                  <a:ext uri="{0D108BD9-81ED-4DB2-BD59-A6C34878D82A}">
                    <a16:rowId xmlns:a16="http://schemas.microsoft.com/office/drawing/2014/main" val="2005556622"/>
                  </a:ext>
                </a:extLst>
              </a:tr>
              <a:tr h="417868">
                <a:tc>
                  <a:txBody>
                    <a:bodyPr/>
                    <a:lstStyle/>
                    <a:p>
                      <a:pPr algn="r" rtl="0">
                        <a:lnSpc>
                          <a:spcPct val="115000"/>
                        </a:lnSpc>
                      </a:pPr>
                      <a:r>
                        <a:rPr lang="ar-SA" sz="2000">
                          <a:solidFill>
                            <a:srgbClr val="FF0000"/>
                          </a:solidFill>
                          <a:effectLst/>
                        </a:rPr>
                        <a:t>التخصص</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r>
                        <a:rPr lang="ar-SA" sz="1100" dirty="0">
                          <a:effectLst/>
                        </a:rPr>
                        <a:t> </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631158635"/>
                  </a:ext>
                </a:extLst>
              </a:tr>
              <a:tr h="623436">
                <a:tc>
                  <a:txBody>
                    <a:bodyPr/>
                    <a:lstStyle/>
                    <a:p>
                      <a:pPr algn="r" rtl="0">
                        <a:lnSpc>
                          <a:spcPct val="115000"/>
                        </a:lnSpc>
                      </a:pPr>
                      <a:r>
                        <a:rPr lang="ar-SA" sz="2000">
                          <a:solidFill>
                            <a:srgbClr val="FF0000"/>
                          </a:solidFill>
                          <a:effectLst/>
                        </a:rPr>
                        <a:t>مصدره</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a:txBody>
                    <a:bodyPr/>
                    <a:lstStyle/>
                    <a:p>
                      <a:pPr algn="r" rtl="0"/>
                      <a:r>
                        <a:rPr lang="ar-SA" sz="2000" b="1" dirty="0">
                          <a:effectLst/>
                        </a:rPr>
                        <a:t> </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tc gridSpan="3">
                  <a:txBody>
                    <a:bodyPr/>
                    <a:lstStyle/>
                    <a:p>
                      <a:pPr algn="r" rtl="0"/>
                      <a:r>
                        <a:rPr lang="ar-SA" sz="2000" b="1" dirty="0">
                          <a:effectLst/>
                        </a:rPr>
                        <a:t>تاريخه</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a:txBody>
                    <a:bodyPr/>
                    <a:lstStyle/>
                    <a:p>
                      <a:pPr algn="r" rtl="0"/>
                      <a:r>
                        <a:rPr lang="ar-SA" sz="2000" b="1" dirty="0">
                          <a:effectLst/>
                        </a:rPr>
                        <a:t>         /     /      14هـ</a:t>
                      </a:r>
                      <a:endParaRPr lang="en-US" sz="28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311504190"/>
                  </a:ext>
                </a:extLst>
              </a:tr>
              <a:tr h="417868">
                <a:tc>
                  <a:txBody>
                    <a:bodyPr/>
                    <a:lstStyle/>
                    <a:p>
                      <a:pPr algn="r" rtl="0">
                        <a:lnSpc>
                          <a:spcPct val="115000"/>
                        </a:lnSpc>
                      </a:pPr>
                      <a:r>
                        <a:rPr lang="ar-SA" sz="2000">
                          <a:solidFill>
                            <a:srgbClr val="FF0000"/>
                          </a:solidFill>
                          <a:effectLst/>
                        </a:rPr>
                        <a:t>سنوات الخدمة</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b="1" dirty="0">
                          <a:effectLst/>
                        </a:rPr>
                        <a:t> </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37724542"/>
                  </a:ext>
                </a:extLst>
              </a:tr>
              <a:tr h="674428">
                <a:tc>
                  <a:txBody>
                    <a:bodyPr/>
                    <a:lstStyle/>
                    <a:p>
                      <a:pPr algn="r" rtl="0">
                        <a:lnSpc>
                          <a:spcPct val="115000"/>
                        </a:lnSpc>
                      </a:pPr>
                      <a:r>
                        <a:rPr lang="ar-SA" sz="2000">
                          <a:solidFill>
                            <a:srgbClr val="FF0000"/>
                          </a:solidFill>
                          <a:effectLst/>
                        </a:rPr>
                        <a:t>سنوات الخبرة في النشاط</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1100" b="1" dirty="0">
                          <a:effectLst/>
                        </a:rPr>
                        <a:t> </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183692681"/>
                  </a:ext>
                </a:extLst>
              </a:tr>
              <a:tr h="328368">
                <a:tc rowSpan="2">
                  <a:txBody>
                    <a:bodyPr/>
                    <a:lstStyle/>
                    <a:p>
                      <a:pPr algn="r" rtl="0">
                        <a:lnSpc>
                          <a:spcPct val="115000"/>
                        </a:lnSpc>
                      </a:pPr>
                      <a:r>
                        <a:rPr lang="ar-SA" sz="2000">
                          <a:solidFill>
                            <a:srgbClr val="FF0000"/>
                          </a:solidFill>
                          <a:effectLst/>
                        </a:rPr>
                        <a:t>التكليف</a:t>
                      </a:r>
                      <a:endParaRPr lang="en-US" sz="200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2">
                  <a:txBody>
                    <a:bodyPr/>
                    <a:lstStyle/>
                    <a:p>
                      <a:pPr algn="r" rtl="0">
                        <a:lnSpc>
                          <a:spcPct val="115000"/>
                        </a:lnSpc>
                      </a:pPr>
                      <a:endParaRPr lang="en-US" sz="1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3">
                  <a:txBody>
                    <a:bodyPr/>
                    <a:lstStyle/>
                    <a:p>
                      <a:pPr algn="r" rtl="0">
                        <a:lnSpc>
                          <a:spcPct val="115000"/>
                        </a:lnSpc>
                      </a:pP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643533149"/>
                  </a:ext>
                </a:extLst>
              </a:tr>
              <a:tr h="493267">
                <a:tc vMerge="1">
                  <a:txBody>
                    <a:bodyPr/>
                    <a:lstStyle/>
                    <a:p>
                      <a:pPr rtl="1"/>
                      <a:endParaRPr lang="ar-SA"/>
                    </a:p>
                  </a:txBody>
                  <a:tcPr/>
                </a:tc>
                <a:tc gridSpan="2">
                  <a:txBody>
                    <a:bodyPr/>
                    <a:lstStyle/>
                    <a:p>
                      <a:pPr algn="r" rtl="0">
                        <a:lnSpc>
                          <a:spcPct val="115000"/>
                        </a:lnSpc>
                      </a:pPr>
                      <a:r>
                        <a:rPr lang="ar-SA" sz="1400" b="1" dirty="0">
                          <a:effectLst/>
                        </a:rPr>
                        <a:t>تاريخ التكليف : </a:t>
                      </a:r>
                    </a:p>
                    <a:p>
                      <a:pPr algn="r" rtl="0">
                        <a:lnSpc>
                          <a:spcPct val="115000"/>
                        </a:lnSpc>
                      </a:pPr>
                      <a:r>
                        <a:rPr lang="ar-SA" sz="1400" b="1" dirty="0">
                          <a:effectLst/>
                        </a:rPr>
                        <a:t>        /    /1444</a:t>
                      </a:r>
                      <a:endParaRPr lang="en-US" sz="18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gridSpan="3">
                  <a:txBody>
                    <a:bodyPr/>
                    <a:lstStyle/>
                    <a:p>
                      <a:pPr algn="r" rtl="0">
                        <a:lnSpc>
                          <a:spcPct val="115000"/>
                        </a:lnSpc>
                      </a:pPr>
                      <a:r>
                        <a:rPr lang="ar-SA" sz="1800" b="1" dirty="0">
                          <a:effectLst/>
                        </a:rPr>
                        <a:t>عدد الحصص : </a:t>
                      </a:r>
                      <a:endParaRPr lang="en-US" sz="2400" b="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258917088"/>
                  </a:ext>
                </a:extLst>
              </a:tr>
              <a:tr h="328368">
                <a:tc rowSpan="2">
                  <a:txBody>
                    <a:bodyPr/>
                    <a:lstStyle/>
                    <a:p>
                      <a:pPr algn="r" rtl="0">
                        <a:lnSpc>
                          <a:spcPct val="115000"/>
                        </a:lnSpc>
                      </a:pPr>
                      <a:r>
                        <a:rPr lang="ar-SA" sz="2000" dirty="0">
                          <a:solidFill>
                            <a:srgbClr val="FF0000"/>
                          </a:solidFill>
                          <a:effectLst/>
                        </a:rPr>
                        <a:t>قنوات التواصل </a:t>
                      </a:r>
                      <a:endParaRPr lang="en-US" sz="20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bg1">
                        <a:lumMod val="85000"/>
                      </a:schemeClr>
                    </a:solidFill>
                  </a:tcPr>
                </a:tc>
                <a:tc gridSpan="5">
                  <a:txBody>
                    <a:bodyPr/>
                    <a:lstStyle/>
                    <a:p>
                      <a:pPr algn="r" rtl="0">
                        <a:lnSpc>
                          <a:spcPct val="115000"/>
                        </a:lnSpc>
                      </a:pPr>
                      <a:r>
                        <a:rPr lang="ar-SA" sz="2000" dirty="0">
                          <a:effectLst/>
                        </a:rPr>
                        <a:t>الجوال :</a:t>
                      </a:r>
                    </a:p>
                    <a:p>
                      <a:pPr algn="r" rtl="0">
                        <a:lnSpc>
                          <a:spcPct val="115000"/>
                        </a:lnSpc>
                      </a:pPr>
                      <a:r>
                        <a:rPr lang="ar-SA" sz="1100" dirty="0">
                          <a:effectLst/>
                        </a:rPr>
                        <a:t> </a:t>
                      </a:r>
                      <a:endParaRPr lang="en-US" sz="1400" dirty="0">
                        <a:effectLst/>
                        <a:latin typeface="Times New Roman" panose="02020603050405020304" pitchFamily="18" charset="0"/>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18635179"/>
                  </a:ext>
                </a:extLst>
              </a:tr>
              <a:tr h="328368">
                <a:tc vMerge="1">
                  <a:txBody>
                    <a:bodyPr/>
                    <a:lstStyle/>
                    <a:p>
                      <a:pPr rtl="1"/>
                      <a:endParaRPr lang="ar-SA"/>
                    </a:p>
                  </a:txBody>
                  <a:tcPr/>
                </a:tc>
                <a:tc gridSpan="5">
                  <a:txBody>
                    <a:bodyPr/>
                    <a:lstStyle/>
                    <a:p>
                      <a:pPr algn="r" rtl="0">
                        <a:lnSpc>
                          <a:spcPct val="115000"/>
                        </a:lnSpc>
                      </a:pPr>
                      <a:endParaRPr lang="ar-SA" sz="1400" b="1" dirty="0">
                        <a:effectLst/>
                      </a:endParaRPr>
                    </a:p>
                  </a:txBody>
                  <a:tcPr marL="68580" marR="6858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891084130"/>
                  </a:ext>
                </a:extLst>
              </a:tr>
            </a:tbl>
          </a:graphicData>
        </a:graphic>
      </p:graphicFrame>
    </p:spTree>
    <p:extLst>
      <p:ext uri="{BB962C8B-B14F-4D97-AF65-F5344CB8AC3E}">
        <p14:creationId xmlns:p14="http://schemas.microsoft.com/office/powerpoint/2010/main" val="3180526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C266B9-6F26-460B-A786-FE28340E75DD}"/>
              </a:ext>
            </a:extLst>
          </p:cNvPr>
          <p:cNvSpPr>
            <a:spLocks noGrp="1"/>
          </p:cNvSpPr>
          <p:nvPr>
            <p:ph type="ctrTitle"/>
          </p:nvPr>
        </p:nvSpPr>
        <p:spPr>
          <a:xfrm>
            <a:off x="1744613" y="331501"/>
            <a:ext cx="8959132" cy="681282"/>
          </a:xfrm>
        </p:spPr>
        <p:txBody>
          <a:bodyPr>
            <a:normAutofit fontScale="90000"/>
          </a:bodyPr>
          <a:lstStyle/>
          <a:p>
            <a:pPr algn="ctr" rtl="1">
              <a:lnSpc>
                <a:spcPct val="115000"/>
              </a:lnSpc>
              <a:spcAft>
                <a:spcPts val="1000"/>
              </a:spcAft>
            </a:pPr>
            <a:r>
              <a:rPr lang="ar-SA" sz="3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قاعدة بيانات المدرسة </a:t>
            </a:r>
            <a:endParaRPr lang="en-US" sz="36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graphicFrame>
        <p:nvGraphicFramePr>
          <p:cNvPr id="3" name="جدول 2">
            <a:extLst>
              <a:ext uri="{FF2B5EF4-FFF2-40B4-BE49-F238E27FC236}">
                <a16:creationId xmlns:a16="http://schemas.microsoft.com/office/drawing/2014/main" id="{758B1FCE-983F-922F-082B-666242A2F0AB}"/>
              </a:ext>
            </a:extLst>
          </p:cNvPr>
          <p:cNvGraphicFramePr>
            <a:graphicFrameLocks noGrp="1"/>
          </p:cNvGraphicFramePr>
          <p:nvPr>
            <p:extLst>
              <p:ext uri="{D42A27DB-BD31-4B8C-83A1-F6EECF244321}">
                <p14:modId xmlns:p14="http://schemas.microsoft.com/office/powerpoint/2010/main" val="1858122538"/>
              </p:ext>
            </p:extLst>
          </p:nvPr>
        </p:nvGraphicFramePr>
        <p:xfrm>
          <a:off x="278297" y="1437718"/>
          <a:ext cx="11891764" cy="588900"/>
        </p:xfrm>
        <a:graphic>
          <a:graphicData uri="http://schemas.openxmlformats.org/drawingml/2006/table">
            <a:tbl>
              <a:tblPr rtl="1" firstRow="1" firstCol="1" bandRow="1">
                <a:tableStyleId>{5C22544A-7EE6-4342-B048-85BDC9FD1C3A}</a:tableStyleId>
              </a:tblPr>
              <a:tblGrid>
                <a:gridCol w="2840531">
                  <a:extLst>
                    <a:ext uri="{9D8B030D-6E8A-4147-A177-3AD203B41FA5}">
                      <a16:colId xmlns:a16="http://schemas.microsoft.com/office/drawing/2014/main" val="4237304224"/>
                    </a:ext>
                  </a:extLst>
                </a:gridCol>
                <a:gridCol w="1987826">
                  <a:extLst>
                    <a:ext uri="{9D8B030D-6E8A-4147-A177-3AD203B41FA5}">
                      <a16:colId xmlns:a16="http://schemas.microsoft.com/office/drawing/2014/main" val="2452623570"/>
                    </a:ext>
                  </a:extLst>
                </a:gridCol>
                <a:gridCol w="2438400">
                  <a:extLst>
                    <a:ext uri="{9D8B030D-6E8A-4147-A177-3AD203B41FA5}">
                      <a16:colId xmlns:a16="http://schemas.microsoft.com/office/drawing/2014/main" val="1612897037"/>
                    </a:ext>
                  </a:extLst>
                </a:gridCol>
                <a:gridCol w="2186608">
                  <a:extLst>
                    <a:ext uri="{9D8B030D-6E8A-4147-A177-3AD203B41FA5}">
                      <a16:colId xmlns:a16="http://schemas.microsoft.com/office/drawing/2014/main" val="1288717466"/>
                    </a:ext>
                  </a:extLst>
                </a:gridCol>
                <a:gridCol w="2438399">
                  <a:extLst>
                    <a:ext uri="{9D8B030D-6E8A-4147-A177-3AD203B41FA5}">
                      <a16:colId xmlns:a16="http://schemas.microsoft.com/office/drawing/2014/main" val="554996794"/>
                    </a:ext>
                  </a:extLst>
                </a:gridCol>
              </a:tblGrid>
              <a:tr h="0">
                <a:tc>
                  <a:txBody>
                    <a:bodyPr/>
                    <a:lstStyle/>
                    <a:p>
                      <a:pPr marL="457200" algn="ctr" rtl="1">
                        <a:lnSpc>
                          <a:spcPct val="115000"/>
                        </a:lnSpc>
                        <a:spcAft>
                          <a:spcPts val="600"/>
                        </a:spcAft>
                      </a:pPr>
                      <a:r>
                        <a:rPr lang="ar-SA" sz="1600" dirty="0">
                          <a:solidFill>
                            <a:srgbClr val="FF0000"/>
                          </a:solidFill>
                          <a:effectLst/>
                        </a:rPr>
                        <a:t>المدرسة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600"/>
                        </a:spcAft>
                      </a:pPr>
                      <a:r>
                        <a:rPr lang="ar-SA" sz="1600" dirty="0">
                          <a:solidFill>
                            <a:srgbClr val="FF0000"/>
                          </a:solidFill>
                          <a:effectLst/>
                        </a:rPr>
                        <a:t>المرحلة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600"/>
                        </a:spcAft>
                      </a:pPr>
                      <a:r>
                        <a:rPr lang="ar-SA" sz="1600" dirty="0">
                          <a:solidFill>
                            <a:srgbClr val="FF0000"/>
                          </a:solidFill>
                          <a:effectLst/>
                        </a:rPr>
                        <a:t>هاتف المدرسة</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600"/>
                        </a:spcAft>
                      </a:pPr>
                      <a:r>
                        <a:rPr lang="ar-SA" sz="1600" dirty="0">
                          <a:solidFill>
                            <a:srgbClr val="FF0000"/>
                          </a:solidFill>
                          <a:effectLst/>
                        </a:rPr>
                        <a:t>نوع المبنى</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600"/>
                        </a:spcAft>
                      </a:pPr>
                      <a:r>
                        <a:rPr lang="ar-SA" sz="1600" dirty="0">
                          <a:solidFill>
                            <a:srgbClr val="FF0000"/>
                          </a:solidFill>
                          <a:effectLst/>
                        </a:rPr>
                        <a:t>الحي</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1205436717"/>
                  </a:ext>
                </a:extLst>
              </a:tr>
              <a:tr h="0">
                <a:tc>
                  <a:txBody>
                    <a:bodyPr/>
                    <a:lstStyle/>
                    <a:p>
                      <a:pPr marL="457200" algn="r" rtl="1">
                        <a:lnSpc>
                          <a:spcPct val="115000"/>
                        </a:lnSpc>
                        <a:spcAft>
                          <a:spcPts val="600"/>
                        </a:spcAft>
                      </a:pPr>
                      <a:r>
                        <a:rPr lang="ar-SA" sz="2000" b="1" dirty="0">
                          <a:solidFill>
                            <a:schemeClr val="tx1"/>
                          </a:solidFill>
                          <a:effectLst/>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Aft>
                          <a:spcPts val="600"/>
                        </a:spcAft>
                      </a:pPr>
                      <a:r>
                        <a:rPr lang="ar-SA" sz="2000" b="1" dirty="0">
                          <a:solidFill>
                            <a:schemeClr val="tx1"/>
                          </a:solidFill>
                          <a:effectLst/>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Aft>
                          <a:spcPts val="600"/>
                        </a:spcAft>
                      </a:pPr>
                      <a:r>
                        <a:rPr lang="ar-SA" sz="2000" b="1" dirty="0">
                          <a:solidFill>
                            <a:schemeClr val="tx1"/>
                          </a:solidFill>
                          <a:effectLst/>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Aft>
                          <a:spcPts val="600"/>
                        </a:spcAft>
                      </a:pPr>
                      <a:r>
                        <a:rPr lang="ar-SA" sz="2000" b="1" dirty="0">
                          <a:solidFill>
                            <a:schemeClr val="tx1"/>
                          </a:solidFill>
                          <a:effectLst/>
                        </a:rPr>
                        <a:t>O</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Aft>
                          <a:spcPts val="600"/>
                        </a:spcAft>
                      </a:pPr>
                      <a:r>
                        <a:rPr lang="ar-SA" sz="2000" b="1" dirty="0">
                          <a:solidFill>
                            <a:schemeClr val="tx1"/>
                          </a:solidFill>
                          <a:effectLst/>
                        </a:rPr>
                        <a:t> </a:t>
                      </a:r>
                      <a:endParaRPr lang="en-US" sz="16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424177697"/>
                  </a:ext>
                </a:extLst>
              </a:tr>
            </a:tbl>
          </a:graphicData>
        </a:graphic>
      </p:graphicFrame>
      <p:graphicFrame>
        <p:nvGraphicFramePr>
          <p:cNvPr id="5" name="جدول 4">
            <a:extLst>
              <a:ext uri="{FF2B5EF4-FFF2-40B4-BE49-F238E27FC236}">
                <a16:creationId xmlns:a16="http://schemas.microsoft.com/office/drawing/2014/main" id="{0F21B699-7E19-4578-B8F5-BFB14B1B04D9}"/>
              </a:ext>
            </a:extLst>
          </p:cNvPr>
          <p:cNvGraphicFramePr>
            <a:graphicFrameLocks noGrp="1"/>
          </p:cNvGraphicFramePr>
          <p:nvPr>
            <p:extLst>
              <p:ext uri="{D42A27DB-BD31-4B8C-83A1-F6EECF244321}">
                <p14:modId xmlns:p14="http://schemas.microsoft.com/office/powerpoint/2010/main" val="2327718198"/>
              </p:ext>
            </p:extLst>
          </p:nvPr>
        </p:nvGraphicFramePr>
        <p:xfrm>
          <a:off x="278297" y="2450918"/>
          <a:ext cx="11891764" cy="888940"/>
        </p:xfrm>
        <a:graphic>
          <a:graphicData uri="http://schemas.openxmlformats.org/drawingml/2006/table">
            <a:tbl>
              <a:tblPr rtl="1" firstRow="1" firstCol="1" bandRow="1">
                <a:tableStyleId>{5C22544A-7EE6-4342-B048-85BDC9FD1C3A}</a:tableStyleId>
              </a:tblPr>
              <a:tblGrid>
                <a:gridCol w="3565119">
                  <a:extLst>
                    <a:ext uri="{9D8B030D-6E8A-4147-A177-3AD203B41FA5}">
                      <a16:colId xmlns:a16="http://schemas.microsoft.com/office/drawing/2014/main" val="1227217155"/>
                    </a:ext>
                  </a:extLst>
                </a:gridCol>
                <a:gridCol w="2733130">
                  <a:extLst>
                    <a:ext uri="{9D8B030D-6E8A-4147-A177-3AD203B41FA5}">
                      <a16:colId xmlns:a16="http://schemas.microsoft.com/office/drawing/2014/main" val="2517935130"/>
                    </a:ext>
                  </a:extLst>
                </a:gridCol>
                <a:gridCol w="3142858">
                  <a:extLst>
                    <a:ext uri="{9D8B030D-6E8A-4147-A177-3AD203B41FA5}">
                      <a16:colId xmlns:a16="http://schemas.microsoft.com/office/drawing/2014/main" val="2364845966"/>
                    </a:ext>
                  </a:extLst>
                </a:gridCol>
                <a:gridCol w="2450657">
                  <a:extLst>
                    <a:ext uri="{9D8B030D-6E8A-4147-A177-3AD203B41FA5}">
                      <a16:colId xmlns:a16="http://schemas.microsoft.com/office/drawing/2014/main" val="3918403352"/>
                    </a:ext>
                  </a:extLst>
                </a:gridCol>
              </a:tblGrid>
              <a:tr h="526736">
                <a:tc>
                  <a:txBody>
                    <a:bodyPr/>
                    <a:lstStyle/>
                    <a:p>
                      <a:pPr marL="457200" algn="ctr" rtl="1">
                        <a:lnSpc>
                          <a:spcPct val="115000"/>
                        </a:lnSpc>
                        <a:spcBef>
                          <a:spcPts val="1200"/>
                        </a:spcBef>
                        <a:spcAft>
                          <a:spcPts val="1000"/>
                        </a:spcAft>
                      </a:pPr>
                      <a:r>
                        <a:rPr lang="ar-SA" sz="1600" dirty="0">
                          <a:solidFill>
                            <a:srgbClr val="FF0000"/>
                          </a:solidFill>
                          <a:effectLst/>
                        </a:rPr>
                        <a:t>اسم مدير</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Bef>
                          <a:spcPts val="1200"/>
                        </a:spcBef>
                        <a:spcAft>
                          <a:spcPts val="1000"/>
                        </a:spcAft>
                      </a:pPr>
                      <a:r>
                        <a:rPr lang="ar-SA" sz="1600" dirty="0">
                          <a:solidFill>
                            <a:srgbClr val="FF0000"/>
                          </a:solidFill>
                          <a:effectLst/>
                        </a:rPr>
                        <a:t>الجوال</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Bef>
                          <a:spcPts val="1200"/>
                        </a:spcBef>
                        <a:spcAft>
                          <a:spcPts val="1000"/>
                        </a:spcAft>
                      </a:pPr>
                      <a:r>
                        <a:rPr lang="ar-SA" sz="1600" dirty="0">
                          <a:solidFill>
                            <a:srgbClr val="FF0000"/>
                          </a:solidFill>
                          <a:effectLst/>
                        </a:rPr>
                        <a:t>اسم وكيل</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Bef>
                          <a:spcPts val="1200"/>
                        </a:spcBef>
                        <a:spcAft>
                          <a:spcPts val="1000"/>
                        </a:spcAft>
                      </a:pPr>
                      <a:r>
                        <a:rPr lang="ar-SA" sz="1600" dirty="0">
                          <a:solidFill>
                            <a:srgbClr val="FF0000"/>
                          </a:solidFill>
                          <a:effectLst/>
                        </a:rPr>
                        <a:t>الجوال</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3259231481"/>
                  </a:ext>
                </a:extLst>
              </a:tr>
              <a:tr h="362204">
                <a:tc>
                  <a:txBody>
                    <a:bodyPr/>
                    <a:lstStyle/>
                    <a:p>
                      <a:pPr marL="457200" algn="r" rtl="1">
                        <a:lnSpc>
                          <a:spcPct val="115000"/>
                        </a:lnSpc>
                        <a:spcBef>
                          <a:spcPts val="1200"/>
                        </a:spcBef>
                        <a:spcAft>
                          <a:spcPts val="1000"/>
                        </a:spcAft>
                      </a:pPr>
                      <a:r>
                        <a:rPr lang="ar-SA" sz="1800" b="1" dirty="0">
                          <a:solidFill>
                            <a:schemeClr val="tx1"/>
                          </a:solidFill>
                          <a:effectLst/>
                        </a:rPr>
                        <a:t> </a:t>
                      </a: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Bef>
                          <a:spcPts val="1200"/>
                        </a:spcBef>
                        <a:spcAft>
                          <a:spcPts val="1000"/>
                        </a:spcAft>
                      </a:pP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Bef>
                          <a:spcPts val="1200"/>
                        </a:spcBef>
                        <a:spcAft>
                          <a:spcPts val="1000"/>
                        </a:spcAft>
                      </a:pP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marL="457200" algn="r" rtl="1">
                        <a:lnSpc>
                          <a:spcPct val="115000"/>
                        </a:lnSpc>
                        <a:spcBef>
                          <a:spcPts val="1200"/>
                        </a:spcBef>
                        <a:spcAft>
                          <a:spcPts val="1000"/>
                        </a:spcAft>
                      </a:pPr>
                      <a:endParaRPr lang="en-US" sz="180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648778227"/>
                  </a:ext>
                </a:extLst>
              </a:tr>
            </a:tbl>
          </a:graphicData>
        </a:graphic>
      </p:graphicFrame>
      <p:graphicFrame>
        <p:nvGraphicFramePr>
          <p:cNvPr id="6" name="جدول 5">
            <a:extLst>
              <a:ext uri="{FF2B5EF4-FFF2-40B4-BE49-F238E27FC236}">
                <a16:creationId xmlns:a16="http://schemas.microsoft.com/office/drawing/2014/main" id="{854B1D17-B0EE-5835-659A-94BD10D677B9}"/>
              </a:ext>
            </a:extLst>
          </p:cNvPr>
          <p:cNvGraphicFramePr>
            <a:graphicFrameLocks noGrp="1"/>
          </p:cNvGraphicFramePr>
          <p:nvPr>
            <p:extLst>
              <p:ext uri="{D42A27DB-BD31-4B8C-83A1-F6EECF244321}">
                <p14:modId xmlns:p14="http://schemas.microsoft.com/office/powerpoint/2010/main" val="1636186187"/>
              </p:ext>
            </p:extLst>
          </p:nvPr>
        </p:nvGraphicFramePr>
        <p:xfrm>
          <a:off x="1406789" y="3806432"/>
          <a:ext cx="10345830" cy="528638"/>
        </p:xfrm>
        <a:graphic>
          <a:graphicData uri="http://schemas.openxmlformats.org/drawingml/2006/table">
            <a:tbl>
              <a:tblPr rtl="1" firstRow="1" firstCol="1" bandRow="1">
                <a:tableStyleId>{5C22544A-7EE6-4342-B048-85BDC9FD1C3A}</a:tableStyleId>
              </a:tblPr>
              <a:tblGrid>
                <a:gridCol w="2465363">
                  <a:extLst>
                    <a:ext uri="{9D8B030D-6E8A-4147-A177-3AD203B41FA5}">
                      <a16:colId xmlns:a16="http://schemas.microsoft.com/office/drawing/2014/main" val="784917906"/>
                    </a:ext>
                  </a:extLst>
                </a:gridCol>
                <a:gridCol w="2834951">
                  <a:extLst>
                    <a:ext uri="{9D8B030D-6E8A-4147-A177-3AD203B41FA5}">
                      <a16:colId xmlns:a16="http://schemas.microsoft.com/office/drawing/2014/main" val="1398564557"/>
                    </a:ext>
                  </a:extLst>
                </a:gridCol>
                <a:gridCol w="2834951">
                  <a:extLst>
                    <a:ext uri="{9D8B030D-6E8A-4147-A177-3AD203B41FA5}">
                      <a16:colId xmlns:a16="http://schemas.microsoft.com/office/drawing/2014/main" val="459070389"/>
                    </a:ext>
                  </a:extLst>
                </a:gridCol>
                <a:gridCol w="2210565">
                  <a:extLst>
                    <a:ext uri="{9D8B030D-6E8A-4147-A177-3AD203B41FA5}">
                      <a16:colId xmlns:a16="http://schemas.microsoft.com/office/drawing/2014/main" val="54608921"/>
                    </a:ext>
                  </a:extLst>
                </a:gridCol>
              </a:tblGrid>
              <a:tr h="0">
                <a:tc rowSpan="2">
                  <a:txBody>
                    <a:bodyPr/>
                    <a:lstStyle/>
                    <a:p>
                      <a:pPr algn="ctr" rtl="1">
                        <a:lnSpc>
                          <a:spcPct val="115000"/>
                        </a:lnSpc>
                        <a:spcAft>
                          <a:spcPts val="1000"/>
                        </a:spcAft>
                        <a:tabLst>
                          <a:tab pos="1891030" algn="l"/>
                        </a:tabLst>
                      </a:pPr>
                      <a:r>
                        <a:rPr lang="ar-SA" sz="800" dirty="0">
                          <a:solidFill>
                            <a:srgbClr val="FF0000"/>
                          </a:solidFill>
                          <a:effectLst/>
                        </a:rPr>
                        <a:t> </a:t>
                      </a:r>
                      <a:endParaRPr lang="en-US" sz="1100" dirty="0">
                        <a:solidFill>
                          <a:srgbClr val="FF0000"/>
                        </a:solidFill>
                        <a:effectLst/>
                      </a:endParaRPr>
                    </a:p>
                    <a:p>
                      <a:pPr algn="ctr" rtl="1">
                        <a:lnSpc>
                          <a:spcPct val="115000"/>
                        </a:lnSpc>
                        <a:spcAft>
                          <a:spcPts val="1000"/>
                        </a:spcAft>
                        <a:tabLst>
                          <a:tab pos="1891030" algn="l"/>
                        </a:tabLst>
                      </a:pPr>
                      <a:r>
                        <a:rPr lang="ar-SA" sz="1600" dirty="0">
                          <a:solidFill>
                            <a:srgbClr val="FF0000"/>
                          </a:solidFill>
                          <a:effectLst/>
                        </a:rPr>
                        <a:t>الإجمالي</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1000"/>
                        </a:spcAft>
                        <a:tabLst>
                          <a:tab pos="1891030" algn="l"/>
                        </a:tabLst>
                      </a:pPr>
                      <a:r>
                        <a:rPr lang="ar-SA" sz="1600" dirty="0">
                          <a:solidFill>
                            <a:srgbClr val="FF0000"/>
                          </a:solidFill>
                          <a:effectLst/>
                        </a:rPr>
                        <a:t>عدد الطلاب</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1000"/>
                        </a:spcAft>
                        <a:tabLst>
                          <a:tab pos="1891030" algn="l"/>
                        </a:tabLst>
                      </a:pPr>
                      <a:r>
                        <a:rPr lang="ar-SA" sz="1600" dirty="0">
                          <a:solidFill>
                            <a:srgbClr val="FF0000"/>
                          </a:solidFill>
                          <a:effectLst/>
                        </a:rPr>
                        <a:t>عدد المعلمين</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algn="ctr" rtl="1">
                        <a:lnSpc>
                          <a:spcPct val="115000"/>
                        </a:lnSpc>
                        <a:spcAft>
                          <a:spcPts val="1000"/>
                        </a:spcAft>
                        <a:tabLst>
                          <a:tab pos="1891030" algn="l"/>
                        </a:tabLst>
                      </a:pPr>
                      <a:r>
                        <a:rPr lang="ar-SA" sz="1600" dirty="0">
                          <a:solidFill>
                            <a:srgbClr val="FF0000"/>
                          </a:solidFill>
                          <a:effectLst/>
                        </a:rPr>
                        <a:t>عدد الفصول</a:t>
                      </a:r>
                      <a:endParaRPr lang="en-US" sz="11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3367987972"/>
                  </a:ext>
                </a:extLst>
              </a:tr>
              <a:tr h="0">
                <a:tc vMerge="1">
                  <a:txBody>
                    <a:bodyPr/>
                    <a:lstStyle/>
                    <a:p>
                      <a:pPr rtl="1"/>
                      <a:endParaRPr lang="ar-SA"/>
                    </a:p>
                  </a:txBody>
                  <a:tcPr/>
                </a:tc>
                <a:tc>
                  <a:txBody>
                    <a:bodyPr/>
                    <a:lstStyle/>
                    <a:p>
                      <a:pPr algn="ctr" rtl="1">
                        <a:lnSpc>
                          <a:spcPct val="115000"/>
                        </a:lnSpc>
                        <a:spcAft>
                          <a:spcPts val="1000"/>
                        </a:spcAft>
                        <a:tabLst>
                          <a:tab pos="1891030" algn="l"/>
                        </a:tabLst>
                      </a:pPr>
                      <a:r>
                        <a:rPr lang="ar-SA" sz="1600" dirty="0">
                          <a:effectLst/>
                        </a:rPr>
                        <a:t> </a:t>
                      </a:r>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algn="ctr" rtl="1">
                        <a:lnSpc>
                          <a:spcPct val="115000"/>
                        </a:lnSpc>
                        <a:spcAft>
                          <a:spcPts val="1000"/>
                        </a:spcAft>
                        <a:tabLst>
                          <a:tab pos="1891030" algn="l"/>
                        </a:tabLst>
                      </a:pPr>
                      <a:r>
                        <a:rPr lang="ar-SA" sz="1600" dirty="0">
                          <a:effectLst/>
                        </a:rPr>
                        <a:t> </a:t>
                      </a:r>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tc>
                  <a:txBody>
                    <a:bodyPr/>
                    <a:lstStyle/>
                    <a:p>
                      <a:pPr algn="ctr" rtl="1">
                        <a:lnSpc>
                          <a:spcPct val="115000"/>
                        </a:lnSpc>
                        <a:spcAft>
                          <a:spcPts val="1000"/>
                        </a:spcAft>
                        <a:tabLst>
                          <a:tab pos="1891030" algn="l"/>
                        </a:tabLst>
                      </a:pPr>
                      <a:r>
                        <a:rPr lang="ar-SA" sz="1600" dirty="0">
                          <a:effectLst/>
                        </a:rPr>
                        <a:t> 9</a:t>
                      </a:r>
                      <a:endParaRPr lang="en-US"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902751355"/>
                  </a:ext>
                </a:extLst>
              </a:tr>
            </a:tbl>
          </a:graphicData>
        </a:graphic>
      </p:graphicFrame>
    </p:spTree>
    <p:extLst>
      <p:ext uri="{BB962C8B-B14F-4D97-AF65-F5344CB8AC3E}">
        <p14:creationId xmlns:p14="http://schemas.microsoft.com/office/powerpoint/2010/main" val="1667154637"/>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749</TotalTime>
  <Words>3029</Words>
  <Application>Microsoft Office PowerPoint</Application>
  <PresentationFormat>شاشة عريضة</PresentationFormat>
  <Paragraphs>1018</Paragraphs>
  <Slides>34</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34</vt:i4>
      </vt:variant>
    </vt:vector>
  </HeadingPairs>
  <TitlesOfParts>
    <vt:vector size="42" baseType="lpstr">
      <vt:lpstr>Arial</vt:lpstr>
      <vt:lpstr>Calibri</vt:lpstr>
      <vt:lpstr>Century Gothic</vt:lpstr>
      <vt:lpstr>Fanan</vt:lpstr>
      <vt:lpstr>Sakkal Majalla</vt:lpstr>
      <vt:lpstr>Times New Roman</vt:lpstr>
      <vt:lpstr>Wingdings 3</vt:lpstr>
      <vt:lpstr>ربطة</vt:lpstr>
      <vt:lpstr>عرض تقديمي في PowerPoint</vt:lpstr>
      <vt:lpstr>عرض تقديمي في PowerPoint</vt:lpstr>
      <vt:lpstr>رؤية ومفهوم النشاط الطلابي</vt:lpstr>
      <vt:lpstr>الأهداف العامة النشاط الطلابي</vt:lpstr>
      <vt:lpstr>خطة النشاط الطلابي</vt:lpstr>
      <vt:lpstr>مستويات تنفيذ برنامج النشاط:</vt:lpstr>
      <vt:lpstr>عرض تقديمي في PowerPoint</vt:lpstr>
      <vt:lpstr>بيانات رائد النشاط</vt:lpstr>
      <vt:lpstr>قاعدة بيانات المدرسة </vt:lpstr>
      <vt:lpstr>لجنة النشاط الطلابي بالمدرسة</vt:lpstr>
      <vt:lpstr>محضر انعقاد مجلس النشاط الطلابي بالمدرسة</vt:lpstr>
      <vt:lpstr>محضر انعقاد مجلس النشاط الطلابي بالمدرسة</vt:lpstr>
      <vt:lpstr>محضر انعقاد مجلس النشاط (                       )</vt:lpstr>
      <vt:lpstr>عرض تقديمي في PowerPoint</vt:lpstr>
      <vt:lpstr>بيان بأسماء مشرفي الأنشطة بالمدرسية</vt:lpstr>
      <vt:lpstr>عرض تقديمي في PowerPoint</vt:lpstr>
      <vt:lpstr>لجنة الإذاعة المدرسية</vt:lpstr>
      <vt:lpstr>الخطة التشغيلية لنشاط الطلابي(  الفصل الدراسي الثاني ) لعام 1444 هــ</vt:lpstr>
      <vt:lpstr>الأسبوع الأول</vt:lpstr>
      <vt:lpstr>الأسبوع الثاني</vt:lpstr>
      <vt:lpstr>الأسبوع الثالث</vt:lpstr>
      <vt:lpstr>الأسبوع الرابع</vt:lpstr>
      <vt:lpstr>الأسبوع الخامس</vt:lpstr>
      <vt:lpstr>الأسبوع السادس</vt:lpstr>
      <vt:lpstr>الأسبوع السابع</vt:lpstr>
      <vt:lpstr>الأسبوع الثامن</vt:lpstr>
      <vt:lpstr>الأسبوع التاسع</vt:lpstr>
      <vt:lpstr>الأسبوع العاشر</vt:lpstr>
      <vt:lpstr>الأسبوع الحادي عشر</vt:lpstr>
      <vt:lpstr>الأسبوع الثاني عشر</vt:lpstr>
      <vt:lpstr>الأسبوع الثالث عشر</vt:lpstr>
      <vt:lpstr>حسابات مواقع التواصل الاجتماعي   لبرامج النشاط </vt:lpstr>
      <vt:lpstr>الشراكة والتواصل مع المجتمع المحلي ( الشراكة المجتمعية )</vt:lpstr>
      <vt:lpstr>بيانات رائد النشاط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الأسبوع الأول</dc:title>
  <dc:creator>سعدي بن الشمري</dc:creator>
  <cp:lastModifiedBy>سعدي بن الشمري</cp:lastModifiedBy>
  <cp:revision>48</cp:revision>
  <dcterms:created xsi:type="dcterms:W3CDTF">2023-01-01T22:51:27Z</dcterms:created>
  <dcterms:modified xsi:type="dcterms:W3CDTF">2023-01-09T21:16:32Z</dcterms:modified>
</cp:coreProperties>
</file>