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gif" ContentType="image/gif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56" r:id="rId2"/>
    <p:sldId id="270" r:id="rId3"/>
    <p:sldId id="291" r:id="rId4"/>
    <p:sldId id="287" r:id="rId5"/>
    <p:sldId id="289" r:id="rId6"/>
    <p:sldId id="296" r:id="rId7"/>
    <p:sldId id="290" r:id="rId8"/>
    <p:sldId id="298" r:id="rId9"/>
    <p:sldId id="299" r:id="rId10"/>
    <p:sldId id="300" r:id="rId11"/>
    <p:sldId id="301" r:id="rId12"/>
    <p:sldId id="28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2817"/>
  </p:normalViewPr>
  <p:slideViewPr>
    <p:cSldViewPr snapToGrid="0" snapToObjects="1">
      <p:cViewPr>
        <p:scale>
          <a:sx n="97" d="100"/>
          <a:sy n="97" d="100"/>
        </p:scale>
        <p:origin x="2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255FA-6722-A646-B356-62152B4562D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A600F-4F89-0847-AA07-BBAB4260B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6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r" defTabSz="457200" rtl="1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A600F-4F89-0847-AA07-BBAB4260BF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87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C3A7-EA0F-3740-928D-4CC3A40C49C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F523-1CDC-404E-B150-D55DC2CD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36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C3A7-EA0F-3740-928D-4CC3A40C49C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F523-1CDC-404E-B150-D55DC2CD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9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C3A7-EA0F-3740-928D-4CC3A40C49C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F523-1CDC-404E-B150-D55DC2CD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C3A7-EA0F-3740-928D-4CC3A40C49C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F523-1CDC-404E-B150-D55DC2CD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8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C3A7-EA0F-3740-928D-4CC3A40C49C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F523-1CDC-404E-B150-D55DC2CD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16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C3A7-EA0F-3740-928D-4CC3A40C49C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F523-1CDC-404E-B150-D55DC2CD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7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C3A7-EA0F-3740-928D-4CC3A40C49C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F523-1CDC-404E-B150-D55DC2CD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917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C3A7-EA0F-3740-928D-4CC3A40C49C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F523-1CDC-404E-B150-D55DC2CD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43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C3A7-EA0F-3740-928D-4CC3A40C49C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F523-1CDC-404E-B150-D55DC2CD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11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C3A7-EA0F-3740-928D-4CC3A40C49C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F523-1CDC-404E-B150-D55DC2CD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89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7C3A7-EA0F-3740-928D-4CC3A40C49C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EF523-1CDC-404E-B150-D55DC2CD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4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7C3A7-EA0F-3740-928D-4CC3A40C49CB}" type="datetimeFigureOut">
              <a:rPr lang="en-US" smtClean="0"/>
              <a:t>12/5/16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EF523-1CDC-404E-B150-D55DC2CD3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9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3D Printing Techniques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Powder Bed Fusion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581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</a:t>
            </a:r>
            <a:r>
              <a:rPr lang="en-US" sz="2400" dirty="0" smtClean="0"/>
              <a:t>this case, </a:t>
            </a:r>
            <a:r>
              <a:rPr lang="en-US" sz="2400" dirty="0"/>
              <a:t>a composite formed by coating structural particles with the binder material </a:t>
            </a:r>
            <a:endParaRPr lang="en-US" sz="2400" dirty="0" smtClean="0"/>
          </a:p>
          <a:p>
            <a:r>
              <a:rPr lang="en-US" sz="2400" dirty="0" smtClean="0"/>
              <a:t>This situation is </a:t>
            </a:r>
            <a:r>
              <a:rPr lang="en-US" sz="2400" dirty="0"/>
              <a:t>more effective than random agglomerations of binder and structural materials. </a:t>
            </a:r>
          </a:p>
          <a:p>
            <a:r>
              <a:rPr lang="en-US" sz="2400" dirty="0"/>
              <a:t>These coated particles can have several </a:t>
            </a:r>
            <a:r>
              <a:rPr lang="en-US" sz="2400" dirty="0" smtClean="0"/>
              <a:t>advantages including: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B</a:t>
            </a:r>
            <a:r>
              <a:rPr lang="en-US" sz="2000" dirty="0" smtClean="0"/>
              <a:t>etter </a:t>
            </a:r>
            <a:r>
              <a:rPr lang="en-US" sz="2000" dirty="0"/>
              <a:t>absorption of laser </a:t>
            </a:r>
            <a:r>
              <a:rPr lang="en-US" sz="2000" dirty="0" smtClean="0"/>
              <a:t>energy.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ore </a:t>
            </a:r>
            <a:r>
              <a:rPr lang="en-US" sz="2000" dirty="0"/>
              <a:t>effective binding of the structural </a:t>
            </a:r>
            <a:r>
              <a:rPr lang="en-US" sz="2000" dirty="0" smtClean="0"/>
              <a:t>particles.</a:t>
            </a:r>
          </a:p>
          <a:p>
            <a:pPr lvl="1"/>
            <a:r>
              <a:rPr lang="en-US" sz="2000" dirty="0"/>
              <a:t>B</a:t>
            </a:r>
            <a:r>
              <a:rPr lang="en-US" sz="2000" dirty="0" smtClean="0"/>
              <a:t>etter </a:t>
            </a:r>
            <a:r>
              <a:rPr lang="en-US" sz="2000" dirty="0"/>
              <a:t>flow properties. </a:t>
            </a:r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 defTabSz="800100">
              <a:spcAft>
                <a:spcPct val="350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3-Liquid-phase </a:t>
            </a:r>
            <a:r>
              <a:rPr lang="en-US" sz="3200" dirty="0">
                <a:solidFill>
                  <a:schemeClr val="tx1"/>
                </a:solidFill>
              </a:rPr>
              <a:t>Sintering and Partial Melting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Distinct Binder and Structural Materials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Coated Particles 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17982"/>
            <a:ext cx="7886700" cy="526111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We can describe this kind of fusion based on the sintered material as:</a:t>
            </a:r>
          </a:p>
          <a:p>
            <a:pPr>
              <a:lnSpc>
                <a:spcPct val="150000"/>
              </a:lnSpc>
            </a:pPr>
            <a:r>
              <a:rPr lang="en-US" dirty="0"/>
              <a:t>In </a:t>
            </a:r>
            <a:r>
              <a:rPr lang="en-US" dirty="0" smtClean="0"/>
              <a:t>polymers, </a:t>
            </a:r>
            <a:r>
              <a:rPr lang="en-US" dirty="0"/>
              <a:t>due to their low thermal conductivity, it is possible to melt smaller powder particles and the outer regions of larger powder particles without melting the entire </a:t>
            </a:r>
            <a:r>
              <a:rPr lang="en-US" dirty="0" smtClean="0"/>
              <a:t>structure, so it is partial </a:t>
            </a:r>
            <a:r>
              <a:rPr lang="en-US" dirty="0"/>
              <a:t>but not full </a:t>
            </a:r>
            <a:r>
              <a:rPr lang="en-US" dirty="0" smtClean="0"/>
              <a:t>melting.</a:t>
            </a:r>
          </a:p>
          <a:p>
            <a:pPr>
              <a:lnSpc>
                <a:spcPct val="150000"/>
              </a:lnSpc>
            </a:pPr>
            <a:r>
              <a:rPr lang="en-US" dirty="0"/>
              <a:t>In metals, LPS can occur between particles </a:t>
            </a:r>
            <a:r>
              <a:rPr lang="en-US" dirty="0" smtClean="0"/>
              <a:t>during </a:t>
            </a:r>
            <a:r>
              <a:rPr lang="en-US" dirty="0"/>
              <a:t>partial melting of a single particle </a:t>
            </a:r>
            <a:r>
              <a:rPr lang="en-US" dirty="0" smtClean="0"/>
              <a:t>type.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In </a:t>
            </a:r>
            <a:r>
              <a:rPr lang="en-US" dirty="0" err="1"/>
              <a:t>noneutectic</a:t>
            </a:r>
            <a:r>
              <a:rPr lang="en-US" dirty="0"/>
              <a:t> alloys, melting occurs between the </a:t>
            </a:r>
            <a:r>
              <a:rPr lang="en-US" dirty="0" err="1"/>
              <a:t>liquidus</a:t>
            </a:r>
            <a:r>
              <a:rPr lang="en-US" dirty="0"/>
              <a:t> and solidus temperature of the alloy, where only a portion of the alloy will melt when the temperature is maintained in this range. Regions of the alloy with higher concentrations of the lower-melting-temperature constituent(s) will melt first. </a:t>
            </a:r>
            <a:endParaRPr lang="ar-S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15114"/>
            <a:ext cx="7886700" cy="1095506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defTabSz="800100">
              <a:spcAft>
                <a:spcPct val="350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3-Liquid-phase </a:t>
            </a:r>
            <a:r>
              <a:rPr lang="en-US" sz="2800" dirty="0">
                <a:solidFill>
                  <a:schemeClr val="tx1"/>
                </a:solidFill>
              </a:rPr>
              <a:t>Sintering and Partial Melting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Indistinct Binder and Structural Materials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2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266824"/>
            <a:ext cx="7886700" cy="5227629"/>
          </a:xfrm>
        </p:spPr>
        <p:txBody>
          <a:bodyPr/>
          <a:lstStyle/>
          <a:p>
            <a:r>
              <a:rPr lang="en-US" dirty="0"/>
              <a:t>Full melting is the mechanism </a:t>
            </a:r>
            <a:r>
              <a:rPr lang="en-US" dirty="0" smtClean="0"/>
              <a:t>associated </a:t>
            </a:r>
            <a:r>
              <a:rPr lang="en-US" dirty="0"/>
              <a:t>with powder bed fusion processing of engineering metal alloys and semi-crystalline polymers.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these materials, the entire region of material subjected to impinging heat energy is melted to a depth exceeding the layer thickness. </a:t>
            </a:r>
            <a:endParaRPr lang="en-US" dirty="0" smtClean="0"/>
          </a:p>
          <a:p>
            <a:r>
              <a:rPr lang="en-US" dirty="0" smtClean="0"/>
              <a:t>Thermal </a:t>
            </a:r>
            <a:r>
              <a:rPr lang="en-US" dirty="0"/>
              <a:t>energy of subsequent scans of a laser or electron beam </a:t>
            </a:r>
            <a:r>
              <a:rPr lang="en-US" dirty="0" smtClean="0"/>
              <a:t>is </a:t>
            </a:r>
            <a:r>
              <a:rPr lang="en-US" dirty="0"/>
              <a:t>typically sufficient to re-melt a portion of the previously solidified solid structure; and thus, this type of full melting is very effective at creating well-bonded, high-density structures from engineering metals and polymers. </a:t>
            </a:r>
          </a:p>
          <a:p>
            <a:r>
              <a:rPr lang="en-US" dirty="0"/>
              <a:t>For metal powder bed fusion processes, the engineering alloys that are utilized in these machines (</a:t>
            </a:r>
            <a:r>
              <a:rPr lang="en-US" dirty="0" err="1"/>
              <a:t>Ti</a:t>
            </a:r>
            <a:r>
              <a:rPr lang="en-US" dirty="0"/>
              <a:t>, Stainless Steel, CoCr, etc.) are typically fully melted.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65918"/>
            <a:ext cx="7886700" cy="74824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 defTabSz="800100">
              <a:spcAft>
                <a:spcPct val="350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4-Full </a:t>
            </a:r>
            <a:r>
              <a:rPr lang="en-US" sz="2800" dirty="0">
                <a:solidFill>
                  <a:schemeClr val="tx1"/>
                </a:solidFill>
              </a:rPr>
              <a:t>Melting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5523" t="10200" r="23206" b="11703"/>
          <a:stretch/>
        </p:blipFill>
        <p:spPr>
          <a:xfrm>
            <a:off x="6241423" y="5047195"/>
            <a:ext cx="1402934" cy="144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93348" y="240923"/>
            <a:ext cx="7495309" cy="507552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chemeClr val="tx1"/>
                </a:solidFill>
              </a:rPr>
              <a:t>Selective Laser Sintering (SLS) </a:t>
            </a:r>
            <a:endParaRPr lang="en-US" sz="12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0133" y="967573"/>
            <a:ext cx="5029200" cy="561949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SLS fuses thin </a:t>
            </a:r>
            <a:r>
              <a:rPr lang="en-US" dirty="0" smtClean="0"/>
              <a:t>layers </a:t>
            </a:r>
            <a:r>
              <a:rPr lang="en-US" dirty="0"/>
              <a:t>of powder (typically ~0.1 mm thick) which have been spread across the build area using a counter-rotating powder leveling roller. The </a:t>
            </a:r>
            <a:r>
              <a:rPr lang="en-US" dirty="0" smtClean="0"/>
              <a:t>process </a:t>
            </a:r>
            <a:r>
              <a:rPr lang="en-US" dirty="0"/>
              <a:t>takes place inside an enclosed chamber filled with nitrogen </a:t>
            </a:r>
            <a:r>
              <a:rPr lang="en-US" dirty="0" smtClean="0"/>
              <a:t>gas.</a:t>
            </a:r>
          </a:p>
          <a:p>
            <a:r>
              <a:rPr lang="en-US" dirty="0" smtClean="0"/>
              <a:t>The </a:t>
            </a:r>
            <a:r>
              <a:rPr lang="en-US" dirty="0"/>
              <a:t>powder in the build platform is </a:t>
            </a:r>
            <a:r>
              <a:rPr lang="en-US" dirty="0" smtClean="0"/>
              <a:t>maintained </a:t>
            </a:r>
            <a:r>
              <a:rPr lang="en-US" dirty="0"/>
              <a:t>at an elevated temperature </a:t>
            </a:r>
            <a:r>
              <a:rPr lang="en-US" dirty="0" smtClean="0"/>
              <a:t>just </a:t>
            </a:r>
            <a:r>
              <a:rPr lang="en-US" dirty="0"/>
              <a:t>below the melting point and/or glass </a:t>
            </a:r>
            <a:r>
              <a:rPr lang="en-US" dirty="0" smtClean="0"/>
              <a:t>transition </a:t>
            </a:r>
            <a:r>
              <a:rPr lang="en-US" dirty="0"/>
              <a:t>temperature of the powdered material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Infrared heaters are placed above the build platform to maintain an elevated temperature just below the melting point and/or glass transition </a:t>
            </a:r>
            <a:r>
              <a:rPr lang="en-US" dirty="0" smtClean="0"/>
              <a:t>temperature.</a:t>
            </a:r>
          </a:p>
          <a:p>
            <a:r>
              <a:rPr lang="en-US" dirty="0" smtClean="0"/>
              <a:t>A </a:t>
            </a:r>
            <a:r>
              <a:rPr lang="en-US" dirty="0"/>
              <a:t>focused CO2 laser beam is directed onto the powder bed and is moved using galvanometers </a:t>
            </a:r>
            <a:r>
              <a:rPr lang="en-US" dirty="0" smtClean="0"/>
              <a:t>that </a:t>
            </a:r>
            <a:r>
              <a:rPr lang="en-US" dirty="0"/>
              <a:t>it thermally fuses the material to form the slice cross-section. </a:t>
            </a:r>
          </a:p>
          <a:p>
            <a:r>
              <a:rPr lang="en-US" dirty="0"/>
              <a:t>After completing a layer, the build platform is lowered by one layer thickness and a new layer of powder is laid and leveled using the counter-rotating roller. </a:t>
            </a:r>
          </a:p>
          <a:p>
            <a:r>
              <a:rPr lang="en-US" dirty="0"/>
              <a:t>This process repeats until the complete part is built. </a:t>
            </a:r>
          </a:p>
          <a:p>
            <a:r>
              <a:rPr lang="en-US" dirty="0"/>
              <a:t>Finally, the parts are removed from the powder bed, loose powder is cleaned off the </a:t>
            </a:r>
            <a:r>
              <a:rPr lang="en-US" dirty="0" smtClean="0"/>
              <a:t>parts.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3" y="901183"/>
            <a:ext cx="3816679" cy="3024718"/>
          </a:xfrm>
          <a:prstGeom prst="rect">
            <a:avLst/>
          </a:prstGeom>
        </p:spPr>
      </p:pic>
      <p:pic>
        <p:nvPicPr>
          <p:cNvPr id="11" name="Picture 10" descr="13bzsa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06" y="4404680"/>
            <a:ext cx="3036132" cy="1703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333" y="967573"/>
            <a:ext cx="3816679" cy="302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71" y="2060021"/>
            <a:ext cx="8482058" cy="371230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653785"/>
            <a:ext cx="7886700" cy="74824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AdvP6975" charset="0"/>
              </a:rPr>
              <a:t>There are 4 different fusion mechanisms: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1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658" y="1184355"/>
            <a:ext cx="3816679" cy="286250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79653"/>
            <a:ext cx="7886700" cy="74824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 defTabSz="800100">
              <a:spcAft>
                <a:spcPct val="350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1-Solid-state </a:t>
            </a:r>
            <a:r>
              <a:rPr lang="en-US" sz="2800" dirty="0">
                <a:solidFill>
                  <a:schemeClr val="tx1"/>
                </a:solidFill>
              </a:rPr>
              <a:t>Sintering 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340" y="1159288"/>
            <a:ext cx="4826000" cy="1816100"/>
          </a:xfrm>
          <a:prstGeom prst="rect">
            <a:avLst/>
          </a:prstGeom>
        </p:spPr>
      </p:pic>
      <p:sp>
        <p:nvSpPr>
          <p:cNvPr id="8" name="Line Callout 2 7"/>
          <p:cNvSpPr/>
          <p:nvPr/>
        </p:nvSpPr>
        <p:spPr>
          <a:xfrm>
            <a:off x="4445328" y="1129949"/>
            <a:ext cx="4070021" cy="1874778"/>
          </a:xfrm>
          <a:prstGeom prst="borderCallout2">
            <a:avLst>
              <a:gd name="adj1" fmla="val 17847"/>
              <a:gd name="adj2" fmla="val 255"/>
              <a:gd name="adj3" fmla="val 18750"/>
              <a:gd name="adj4" fmla="val -16667"/>
              <a:gd name="adj5" fmla="val 79984"/>
              <a:gd name="adj6" fmla="val -5082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1800" y="4046864"/>
            <a:ext cx="828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Solid-state Sintering </a:t>
            </a:r>
            <a:r>
              <a:rPr lang="en-US" dirty="0" smtClean="0"/>
              <a:t>is the </a:t>
            </a:r>
            <a:r>
              <a:rPr lang="en-US" dirty="0"/>
              <a:t>fusion of powder particles without melting </a:t>
            </a:r>
            <a:r>
              <a:rPr lang="en-US" dirty="0" smtClean="0"/>
              <a:t>at </a:t>
            </a:r>
            <a:r>
              <a:rPr lang="en-US" dirty="0"/>
              <a:t>temperatures between one half of the absolute melting temperature and the melting temperature.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mechanism for sintering is primarily diffusion between powder particles.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Smaller particles sinter more rapidly and initiate sintering at lower temperature than larger particles</a:t>
            </a:r>
            <a:r>
              <a:rPr lang="en-US" dirty="0" smtClean="0"/>
              <a:t>.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Few </a:t>
            </a:r>
            <a:r>
              <a:rPr lang="en-US" dirty="0"/>
              <a:t>AM processes use sintering as a </a:t>
            </a:r>
            <a:r>
              <a:rPr lang="en-US" dirty="0" smtClean="0"/>
              <a:t>fusion mechanism</a:t>
            </a:r>
            <a:r>
              <a:rPr lang="en-US" dirty="0"/>
              <a:t> </a:t>
            </a:r>
            <a:r>
              <a:rPr lang="en-US" dirty="0" smtClean="0"/>
              <a:t>because it takes </a:t>
            </a:r>
            <a:r>
              <a:rPr lang="en-US" dirty="0"/>
              <a:t>much longer </a:t>
            </a:r>
            <a:r>
              <a:rPr lang="en-US" dirty="0" smtClean="0"/>
              <a:t>time than melting </a:t>
            </a:r>
            <a:r>
              <a:rPr lang="en-US" dirty="0"/>
              <a:t>mechanism </a:t>
            </a:r>
            <a:r>
              <a:rPr lang="en-US" dirty="0" smtClean="0"/>
              <a:t>. </a:t>
            </a: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41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3376"/>
            <a:ext cx="7886700" cy="5371291"/>
          </a:xfrm>
        </p:spPr>
        <p:txBody>
          <a:bodyPr>
            <a:normAutofit/>
          </a:bodyPr>
          <a:lstStyle/>
          <a:p>
            <a:r>
              <a:rPr lang="en-US" dirty="0" smtClean="0"/>
              <a:t>Chemically-induced </a:t>
            </a:r>
            <a:r>
              <a:rPr lang="en-US" dirty="0"/>
              <a:t>sintering involves the use of thermally-activated chemical reactions between two types of powders or between powders and atmospheric gases to form </a:t>
            </a:r>
            <a:r>
              <a:rPr lang="en-US" dirty="0" smtClean="0"/>
              <a:t>the product </a:t>
            </a:r>
            <a:r>
              <a:rPr lang="en-US" dirty="0"/>
              <a:t>which binds the powders </a:t>
            </a:r>
            <a:r>
              <a:rPr lang="en-US" dirty="0" smtClean="0"/>
              <a:t>together.</a:t>
            </a:r>
            <a:endParaRPr lang="en-US" dirty="0"/>
          </a:p>
          <a:p>
            <a:r>
              <a:rPr lang="en-US" dirty="0"/>
              <a:t>Examples of reactions between powders and atmospheric gases include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laser processing of </a:t>
            </a:r>
            <a:r>
              <a:rPr lang="en-US" dirty="0" err="1"/>
              <a:t>SiC</a:t>
            </a:r>
            <a:r>
              <a:rPr lang="en-US" dirty="0"/>
              <a:t> in the presence of oxygen, whereby SiO2 forms and binds together a composite of </a:t>
            </a:r>
            <a:r>
              <a:rPr lang="en-US" dirty="0" err="1"/>
              <a:t>SiC</a:t>
            </a:r>
            <a:r>
              <a:rPr lang="en-US" dirty="0"/>
              <a:t> and SiO2; </a:t>
            </a:r>
          </a:p>
          <a:p>
            <a:r>
              <a:rPr lang="en-US" dirty="0" smtClean="0"/>
              <a:t> The resulted part of the chemically-induced </a:t>
            </a:r>
            <a:r>
              <a:rPr lang="en-US" dirty="0"/>
              <a:t>sintering is </a:t>
            </a:r>
            <a:r>
              <a:rPr lang="en-US" dirty="0" smtClean="0"/>
              <a:t>a porous part.</a:t>
            </a:r>
          </a:p>
          <a:p>
            <a:r>
              <a:rPr lang="en-US" dirty="0" smtClean="0"/>
              <a:t>As </a:t>
            </a:r>
            <a:r>
              <a:rPr lang="en-US" dirty="0"/>
              <a:t>a result, post-process infiltration or high-temperature furnace sintering to higher densities is often needed to achieve properties that are useful for most applications. </a:t>
            </a:r>
            <a:endParaRPr lang="en-US" dirty="0" smtClean="0"/>
          </a:p>
          <a:p>
            <a:r>
              <a:rPr lang="en-US" dirty="0"/>
              <a:t>The cost and time associated with </a:t>
            </a:r>
            <a:r>
              <a:rPr lang="en-US" dirty="0" smtClean="0"/>
              <a:t>post-processing </a:t>
            </a:r>
            <a:r>
              <a:rPr lang="en-US" dirty="0"/>
              <a:t>have limited the adoption of chemically-induced sintering in </a:t>
            </a:r>
            <a:r>
              <a:rPr lang="en-US" dirty="0" smtClean="0"/>
              <a:t>commercial </a:t>
            </a:r>
            <a:r>
              <a:rPr lang="en-US" dirty="0"/>
              <a:t>machines. 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13533"/>
            <a:ext cx="7886700" cy="74824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 defTabSz="800100">
              <a:spcAft>
                <a:spcPct val="350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2-Chemically-induced </a:t>
            </a:r>
            <a:r>
              <a:rPr lang="en-US" sz="2800" dirty="0">
                <a:solidFill>
                  <a:schemeClr val="tx1"/>
                </a:solidFill>
              </a:rPr>
              <a:t>Sintering </a:t>
            </a:r>
          </a:p>
        </p:txBody>
      </p:sp>
    </p:spTree>
    <p:extLst>
      <p:ext uri="{BB962C8B-B14F-4D97-AF65-F5344CB8AC3E}">
        <p14:creationId xmlns:p14="http://schemas.microsoft.com/office/powerpoint/2010/main" val="154482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49867"/>
            <a:ext cx="7886700" cy="51270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Liquid-phase sintering </a:t>
            </a:r>
            <a:r>
              <a:rPr lang="en-US" sz="2800" dirty="0" smtClean="0"/>
              <a:t>is the </a:t>
            </a:r>
            <a:r>
              <a:rPr lang="en-US" sz="2800" dirty="0"/>
              <a:t>fusion of powder particles when a portion of </a:t>
            </a:r>
            <a:r>
              <a:rPr lang="en-US" sz="2800" dirty="0" smtClean="0"/>
              <a:t>components within </a:t>
            </a:r>
            <a:r>
              <a:rPr lang="en-US" sz="2800" dirty="0"/>
              <a:t>a </a:t>
            </a:r>
            <a:r>
              <a:rPr lang="en-US" sz="2800" dirty="0" smtClean="0"/>
              <a:t>collection </a:t>
            </a:r>
            <a:r>
              <a:rPr lang="en-US" sz="2800" dirty="0"/>
              <a:t>of powder particles become molten, while other portions remain solid</a:t>
            </a:r>
            <a:r>
              <a:rPr lang="en-US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In LPS, the molten components act as the glue which binds the solid particles together.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en-US" sz="2800" dirty="0"/>
              <a:t>LPS can </a:t>
            </a:r>
            <a:r>
              <a:rPr lang="en-US" sz="2800" dirty="0" smtClean="0"/>
              <a:t>be classified to: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Distinct Binder and Structural </a:t>
            </a:r>
            <a:r>
              <a:rPr lang="en-US" sz="2400" dirty="0" smtClean="0"/>
              <a:t>Materials</a:t>
            </a:r>
          </a:p>
          <a:p>
            <a:pPr lvl="1">
              <a:lnSpc>
                <a:spcPct val="150000"/>
              </a:lnSpc>
            </a:pPr>
            <a:r>
              <a:rPr lang="en-US" sz="2400" dirty="0"/>
              <a:t>Indistinct Binder and Structural </a:t>
            </a:r>
            <a:r>
              <a:rPr lang="en-US" sz="2400" dirty="0" smtClean="0"/>
              <a:t>Materials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88024"/>
            <a:ext cx="7886700" cy="562168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 defTabSz="800100">
              <a:spcAft>
                <a:spcPct val="350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3-Liquid-phase </a:t>
            </a:r>
            <a:r>
              <a:rPr lang="en-US" sz="2800" dirty="0">
                <a:solidFill>
                  <a:schemeClr val="tx1"/>
                </a:solidFill>
              </a:rPr>
              <a:t>Sintering and Partial </a:t>
            </a:r>
            <a:r>
              <a:rPr lang="en-US" sz="2800" dirty="0" smtClean="0">
                <a:solidFill>
                  <a:schemeClr val="tx1"/>
                </a:solidFill>
              </a:rPr>
              <a:t>Melting (LPS) 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8000" l="4000" r="965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1927" y="3972931"/>
            <a:ext cx="1303423" cy="130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7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532" y="1503637"/>
            <a:ext cx="4324918" cy="526511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94993"/>
            <a:ext cx="7886700" cy="74824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lvl="0" algn="ctr" defTabSz="800100">
              <a:spcAft>
                <a:spcPct val="350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3-Liquid-phase </a:t>
            </a:r>
            <a:r>
              <a:rPr lang="en-US" sz="2800" dirty="0">
                <a:solidFill>
                  <a:schemeClr val="tx1"/>
                </a:solidFill>
              </a:rPr>
              <a:t>Sintering and Partial Melting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Distinct Binder and Structural Materials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7324" y="2285999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>
                <a:latin typeface="AdvP6975" charset="0"/>
              </a:rPr>
              <a:t>(</a:t>
            </a:r>
            <a:r>
              <a:rPr lang="en-US" sz="1600" dirty="0">
                <a:latin typeface="AdvP6960" charset="0"/>
              </a:rPr>
              <a:t>a</a:t>
            </a:r>
            <a:r>
              <a:rPr lang="en-US" sz="1600" dirty="0">
                <a:latin typeface="AdvP6975" charset="0"/>
              </a:rPr>
              <a:t>) separate </a:t>
            </a:r>
            <a:r>
              <a:rPr lang="en-US" sz="1600" dirty="0" smtClean="0">
                <a:latin typeface="AdvP6975" charset="0"/>
              </a:rPr>
              <a:t>particles.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latin typeface="AdvP6975" charset="0"/>
              </a:rPr>
              <a:t>(</a:t>
            </a:r>
            <a:r>
              <a:rPr lang="en-US" sz="1600" dirty="0" smtClean="0">
                <a:latin typeface="AdvP6960" charset="0"/>
              </a:rPr>
              <a:t>b</a:t>
            </a:r>
            <a:r>
              <a:rPr lang="en-US" sz="1600" dirty="0">
                <a:latin typeface="AdvP6975" charset="0"/>
              </a:rPr>
              <a:t>) composite </a:t>
            </a:r>
            <a:r>
              <a:rPr lang="en-US" sz="1600" dirty="0" smtClean="0">
                <a:latin typeface="AdvP6975" charset="0"/>
              </a:rPr>
              <a:t>particles.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latin typeface="AdvP6975" charset="0"/>
              </a:rPr>
              <a:t>(</a:t>
            </a:r>
            <a:r>
              <a:rPr lang="en-US" sz="1600" dirty="0" smtClean="0">
                <a:latin typeface="AdvP6960" charset="0"/>
              </a:rPr>
              <a:t>c</a:t>
            </a:r>
            <a:r>
              <a:rPr lang="en-US" sz="1600" dirty="0">
                <a:latin typeface="AdvP6975" charset="0"/>
              </a:rPr>
              <a:t>) coated </a:t>
            </a:r>
            <a:r>
              <a:rPr lang="en-US" sz="1600" dirty="0" smtClean="0">
                <a:latin typeface="AdvP6975" charset="0"/>
              </a:rPr>
              <a:t>particles.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latin typeface="AdvP6975" charset="0"/>
              </a:rPr>
              <a:t>(</a:t>
            </a:r>
            <a:r>
              <a:rPr lang="en-US" sz="1600" dirty="0" smtClean="0">
                <a:latin typeface="AdvP6960" charset="0"/>
              </a:rPr>
              <a:t>d</a:t>
            </a:r>
            <a:r>
              <a:rPr lang="en-US" sz="1600" dirty="0">
                <a:latin typeface="AdvP6975" charset="0"/>
              </a:rPr>
              <a:t>) indistinct mixtures. </a:t>
            </a:r>
            <a:endParaRPr lang="en-US" sz="1600" dirty="0" smtClean="0">
              <a:latin typeface="AdvP6975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latin typeface="AdvP6975" charset="0"/>
              </a:rPr>
              <a:t>Darker </a:t>
            </a:r>
            <a:r>
              <a:rPr lang="en-US" sz="1600" dirty="0">
                <a:latin typeface="AdvP6975" charset="0"/>
              </a:rPr>
              <a:t>regions represent the lower-melting-temperature binder material. </a:t>
            </a:r>
            <a:endParaRPr lang="en-US" sz="1600" dirty="0" smtClean="0">
              <a:latin typeface="AdvP6975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latin typeface="AdvP6975" charset="0"/>
              </a:rPr>
              <a:t>Lighter </a:t>
            </a:r>
            <a:r>
              <a:rPr lang="en-US" sz="1600" dirty="0">
                <a:latin typeface="AdvP6975" charset="0"/>
              </a:rPr>
              <a:t>regions represent the high- melting-temperature structural material. </a:t>
            </a:r>
            <a:endParaRPr lang="en-US" sz="1600" dirty="0" smtClean="0">
              <a:latin typeface="AdvP6975" charset="0"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en-US" sz="1600" dirty="0" smtClean="0">
                <a:latin typeface="AdvP6975" charset="0"/>
              </a:rPr>
              <a:t>For </a:t>
            </a:r>
            <a:r>
              <a:rPr lang="en-US" sz="1600" dirty="0">
                <a:latin typeface="AdvP6975" charset="0"/>
              </a:rPr>
              <a:t>indistinct mixtures, microstructural alloying </a:t>
            </a:r>
            <a:r>
              <a:rPr lang="en-US" sz="1600" dirty="0" smtClean="0">
                <a:latin typeface="AdvP6975" charset="0"/>
              </a:rPr>
              <a:t>eliminates </a:t>
            </a:r>
            <a:r>
              <a:rPr lang="en-US" sz="1600" dirty="0">
                <a:latin typeface="AdvP6975" charset="0"/>
              </a:rPr>
              <a:t>distinct binder and structural </a:t>
            </a:r>
            <a:r>
              <a:rPr lang="en-US" sz="1600" dirty="0" smtClean="0">
                <a:latin typeface="AdvP6975" charset="0"/>
              </a:rPr>
              <a:t>regions.</a:t>
            </a:r>
            <a:endParaRPr lang="en-US" sz="16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6116" y="943224"/>
            <a:ext cx="7886700" cy="13427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binding and structural material can be combined in three different ways: </a:t>
            </a:r>
          </a:p>
          <a:p>
            <a:pPr lvl="1"/>
            <a:r>
              <a:rPr lang="en-US" dirty="0" smtClean="0"/>
              <a:t>separate particles.</a:t>
            </a:r>
          </a:p>
          <a:p>
            <a:pPr lvl="1"/>
            <a:r>
              <a:rPr lang="en-US" dirty="0" smtClean="0"/>
              <a:t>Composite particles </a:t>
            </a:r>
          </a:p>
          <a:p>
            <a:pPr lvl="1"/>
            <a:r>
              <a:rPr lang="en-US" dirty="0" smtClean="0"/>
              <a:t>Coated particles.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It </a:t>
            </a:r>
            <a:r>
              <a:rPr lang="en-US" sz="2400" dirty="0"/>
              <a:t>is advantageous for the binder material to be smaller in particle size than the structural </a:t>
            </a:r>
            <a:r>
              <a:rPr lang="en-US" sz="2400" dirty="0" smtClean="0"/>
              <a:t>material to maintain the desired properties of </a:t>
            </a:r>
            <a:r>
              <a:rPr lang="en-US" sz="2400" dirty="0"/>
              <a:t>the structural </a:t>
            </a:r>
            <a:r>
              <a:rPr lang="en-US" sz="2400" dirty="0" smtClean="0"/>
              <a:t>material in the final structure.</a:t>
            </a:r>
            <a:endParaRPr lang="ar-SA" sz="2400" dirty="0" smtClean="0"/>
          </a:p>
          <a:p>
            <a:r>
              <a:rPr lang="en-US" sz="2400" dirty="0" smtClean="0"/>
              <a:t>Fine particles size of the binder enables </a:t>
            </a:r>
            <a:r>
              <a:rPr lang="en-US" sz="2400" dirty="0"/>
              <a:t>more efficient packing in the powder bed and less shrinkage and lower porosity after binding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Composite </a:t>
            </a:r>
            <a:r>
              <a:rPr lang="en-US" sz="2400" dirty="0"/>
              <a:t>structures formed from separate particles typically are quite </a:t>
            </a:r>
            <a:r>
              <a:rPr lang="en-US" sz="2400" dirty="0" smtClean="0"/>
              <a:t>porous, </a:t>
            </a:r>
            <a:r>
              <a:rPr lang="en-US" sz="2400" dirty="0"/>
              <a:t>which are then post-processed in a furnace to achieve the final part properties. </a:t>
            </a:r>
            <a:endParaRPr lang="en-US" sz="2400" dirty="0" smtClean="0"/>
          </a:p>
          <a:p>
            <a:r>
              <a:rPr lang="en-US" sz="2400" dirty="0" smtClean="0"/>
              <a:t>Parts including the binder </a:t>
            </a:r>
            <a:r>
              <a:rPr lang="en-US" sz="2400" dirty="0"/>
              <a:t>polymer </a:t>
            </a:r>
            <a:r>
              <a:rPr lang="en-US" sz="2400" dirty="0" smtClean="0"/>
              <a:t>before the </a:t>
            </a:r>
            <a:r>
              <a:rPr lang="en-US" sz="2400" dirty="0"/>
              <a:t>post- </a:t>
            </a:r>
            <a:r>
              <a:rPr lang="en-US" sz="2400" dirty="0" smtClean="0"/>
              <a:t>processing are </a:t>
            </a:r>
            <a:r>
              <a:rPr lang="en-US" sz="2400" dirty="0"/>
              <a:t>called “green” </a:t>
            </a:r>
            <a:r>
              <a:rPr lang="en-US" sz="2400" dirty="0" smtClean="0"/>
              <a:t>parts. 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462217"/>
            <a:ext cx="7886700" cy="995915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lvl="1" algn="ctr" defTabSz="8001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chemeClr val="tx1"/>
                </a:solidFill>
              </a:rPr>
              <a:t>3-Liquid-phase </a:t>
            </a:r>
            <a:r>
              <a:rPr lang="en-US" sz="2800" dirty="0">
                <a:solidFill>
                  <a:schemeClr val="tx1"/>
                </a:solidFill>
              </a:rPr>
              <a:t>Sintering and Partial Melting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Distinct Binder and Structural </a:t>
            </a:r>
            <a:r>
              <a:rPr lang="en-US" sz="2000" dirty="0" smtClean="0">
                <a:solidFill>
                  <a:schemeClr val="tx1"/>
                </a:solidFill>
              </a:rPr>
              <a:t>Materials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1400" dirty="0" smtClean="0">
                <a:solidFill>
                  <a:schemeClr val="tx1"/>
                </a:solidFill>
              </a:rPr>
              <a:t>Separate particles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1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00691"/>
            <a:ext cx="78867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Composite particles contain both the binder and structural material within each powder particle. </a:t>
            </a:r>
            <a:endParaRPr lang="ar-SA" dirty="0" smtClean="0"/>
          </a:p>
          <a:p>
            <a:r>
              <a:rPr lang="en-US" dirty="0" smtClean="0"/>
              <a:t>Mechanical </a:t>
            </a:r>
            <a:r>
              <a:rPr lang="en-US" dirty="0"/>
              <a:t>alloying of binder and structural particles or grinding of </a:t>
            </a:r>
            <a:r>
              <a:rPr lang="en-US" dirty="0" smtClean="0"/>
              <a:t>cast results </a:t>
            </a:r>
            <a:r>
              <a:rPr lang="en-US" dirty="0"/>
              <a:t>in powder particles that are made up of binder and structural materials agglomerated together</a:t>
            </a:r>
            <a:r>
              <a:rPr lang="en-US" dirty="0" smtClean="0"/>
              <a:t>.</a:t>
            </a:r>
            <a:endParaRPr lang="ar-SA" dirty="0" smtClean="0"/>
          </a:p>
          <a:p>
            <a:r>
              <a:rPr lang="en-US" dirty="0" smtClean="0"/>
              <a:t> </a:t>
            </a:r>
            <a:r>
              <a:rPr lang="en-US" dirty="0"/>
              <a:t>The benefits of composite particles are that they typically form higher density green parts and typically have better surface finish after processing than separate </a:t>
            </a:r>
            <a:r>
              <a:rPr lang="en-US" dirty="0" smtClean="0"/>
              <a:t>particles.</a:t>
            </a:r>
          </a:p>
          <a:p>
            <a:r>
              <a:rPr lang="en-US" dirty="0"/>
              <a:t>Composite particles can consist of mixtures of polymer binders with higher melting point polymer, metal or ceramic structural materials; or metal binders with higher melting point metal or ceramic structural materials. </a:t>
            </a:r>
          </a:p>
          <a:p>
            <a:r>
              <a:rPr lang="en-US" dirty="0" smtClean="0"/>
              <a:t>The </a:t>
            </a:r>
            <a:r>
              <a:rPr lang="en-US" dirty="0"/>
              <a:t>binder and structural portions of each particle, if viewed under a microscope, are distinct from each other and clearly discernable. </a:t>
            </a:r>
            <a:endParaRPr lang="en-US" dirty="0" smtClean="0"/>
          </a:p>
          <a:p>
            <a:r>
              <a:rPr lang="en-US" dirty="0" smtClean="0"/>
              <a:t>An example of this composite is the glass-filled nylon, where the </a:t>
            </a:r>
            <a:r>
              <a:rPr lang="en-US" dirty="0"/>
              <a:t>structural material (glass beads) is used to enhance the properties of the binding material (nylon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219626"/>
            <a:ext cx="7886700" cy="905377"/>
          </a:xfrm>
          <a:prstGeom prst="roundRect">
            <a:avLst/>
          </a:prstGeom>
          <a:gradFill>
            <a:gsLst>
              <a:gs pos="0">
                <a:schemeClr val="bg1">
                  <a:lumMod val="65000"/>
                </a:schemeClr>
              </a:gs>
              <a:gs pos="80000">
                <a:srgbClr val="FFFFFF">
                  <a:hueOff val="0"/>
                  <a:satOff val="0"/>
                  <a:lumOff val="0"/>
                  <a:alphaOff val="0"/>
                  <a:shade val="93000"/>
                  <a:satMod val="130000"/>
                </a:srgbClr>
              </a:gs>
              <a:gs pos="100000">
                <a:srgbClr val="FFFFFF">
                  <a:hueOff val="0"/>
                  <a:satOff val="0"/>
                  <a:lumOff val="0"/>
                  <a:alphaOff val="0"/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 w="120650" h="88900"/>
            <a:bevelB w="88900" h="31750"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 defTabSz="800100">
              <a:spcAft>
                <a:spcPct val="35000"/>
              </a:spcAft>
            </a:pPr>
            <a:r>
              <a:rPr lang="en-US" sz="3200" dirty="0" smtClean="0">
                <a:solidFill>
                  <a:schemeClr val="tx1"/>
                </a:solidFill>
              </a:rPr>
              <a:t>3-Liquid-phase </a:t>
            </a:r>
            <a:r>
              <a:rPr lang="en-US" sz="3200" dirty="0">
                <a:solidFill>
                  <a:schemeClr val="tx1"/>
                </a:solidFill>
              </a:rPr>
              <a:t>Sintering and Partial Melting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Distinct Binder and Structural Materials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400" dirty="0"/>
              <a:t> </a:t>
            </a:r>
            <a:r>
              <a:rPr lang="en-US" sz="2400" dirty="0">
                <a:solidFill>
                  <a:schemeClr val="tx1"/>
                </a:solidFill>
              </a:rPr>
              <a:t>Composite Particles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0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14470</TotalTime>
  <Words>1118</Words>
  <Application>Microsoft Macintosh PowerPoint</Application>
  <PresentationFormat>On-screen Show (4:3)</PresentationFormat>
  <Paragraphs>74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AdvP6960</vt:lpstr>
      <vt:lpstr>AdvP6975</vt:lpstr>
      <vt:lpstr>Calibri</vt:lpstr>
      <vt:lpstr>Calibri Light</vt:lpstr>
      <vt:lpstr>Arial</vt:lpstr>
      <vt:lpstr>Office Theme</vt:lpstr>
      <vt:lpstr>3D Printing Techniques </vt:lpstr>
      <vt:lpstr>PowerPoint Presentation</vt:lpstr>
      <vt:lpstr>There are 4 different fusion mechanisms: </vt:lpstr>
      <vt:lpstr>1-Solid-state Sintering </vt:lpstr>
      <vt:lpstr>2-Chemically-induced Sintering </vt:lpstr>
      <vt:lpstr>3-Liquid-phase Sintering and Partial Melting (LPS) </vt:lpstr>
      <vt:lpstr>3-Liquid-phase Sintering and Partial Melting  Distinct Binder and Structural Materials </vt:lpstr>
      <vt:lpstr>3-Liquid-phase Sintering and Partial Melting  Distinct Binder and Structural Materials Separate particles </vt:lpstr>
      <vt:lpstr>3-Liquid-phase Sintering and Partial Melting  Distinct Binder and Structural Materials   Composite Particles </vt:lpstr>
      <vt:lpstr>3-Liquid-phase Sintering and Partial Melting  Distinct Binder and Structural Materials  Coated Particles  </vt:lpstr>
      <vt:lpstr>3-Liquid-phase Sintering and Partial Melting  Indistinct Binder and Structural Materials </vt:lpstr>
      <vt:lpstr>4-Full Melting </vt:lpstr>
    </vt:vector>
  </TitlesOfParts>
  <Company>UNIVERSITY OF WATERLOO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Generalized Additive Manufacturing Process Chain  </dc:title>
  <dc:creator>Ahmad Basalah</dc:creator>
  <cp:lastModifiedBy>Microsoft Office User</cp:lastModifiedBy>
  <cp:revision>283</cp:revision>
  <dcterms:created xsi:type="dcterms:W3CDTF">2016-07-13T04:29:33Z</dcterms:created>
  <dcterms:modified xsi:type="dcterms:W3CDTF">2016-12-05T23:19:36Z</dcterms:modified>
</cp:coreProperties>
</file>