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7" r:id="rId4"/>
  </p:sldMasterIdLst>
  <p:notesMasterIdLst>
    <p:notesMasterId r:id="rId54"/>
  </p:notesMasterIdLst>
  <p:sldIdLst>
    <p:sldId id="256" r:id="rId5"/>
    <p:sldId id="269" r:id="rId6"/>
    <p:sldId id="267" r:id="rId7"/>
    <p:sldId id="322" r:id="rId8"/>
    <p:sldId id="321" r:id="rId9"/>
    <p:sldId id="257" r:id="rId10"/>
    <p:sldId id="268" r:id="rId11"/>
    <p:sldId id="270" r:id="rId12"/>
    <p:sldId id="266" r:id="rId13"/>
    <p:sldId id="324" r:id="rId14"/>
    <p:sldId id="273" r:id="rId15"/>
    <p:sldId id="275" r:id="rId16"/>
    <p:sldId id="264" r:id="rId17"/>
    <p:sldId id="323" r:id="rId18"/>
    <p:sldId id="277" r:id="rId19"/>
    <p:sldId id="278" r:id="rId20"/>
    <p:sldId id="279" r:id="rId21"/>
    <p:sldId id="281" r:id="rId22"/>
    <p:sldId id="282" r:id="rId23"/>
    <p:sldId id="283" r:id="rId24"/>
    <p:sldId id="284" r:id="rId25"/>
    <p:sldId id="326" r:id="rId26"/>
    <p:sldId id="327" r:id="rId27"/>
    <p:sldId id="312" r:id="rId28"/>
    <p:sldId id="313" r:id="rId29"/>
    <p:sldId id="306" r:id="rId30"/>
    <p:sldId id="307" r:id="rId31"/>
    <p:sldId id="308" r:id="rId32"/>
    <p:sldId id="309" r:id="rId33"/>
    <p:sldId id="310" r:id="rId34"/>
    <p:sldId id="285" r:id="rId35"/>
    <p:sldId id="289" r:id="rId36"/>
    <p:sldId id="290" r:id="rId37"/>
    <p:sldId id="314" r:id="rId38"/>
    <p:sldId id="315" r:id="rId39"/>
    <p:sldId id="292" r:id="rId40"/>
    <p:sldId id="302" r:id="rId41"/>
    <p:sldId id="317" r:id="rId42"/>
    <p:sldId id="294" r:id="rId43"/>
    <p:sldId id="316" r:id="rId44"/>
    <p:sldId id="299" r:id="rId45"/>
    <p:sldId id="304" r:id="rId46"/>
    <p:sldId id="328" r:id="rId47"/>
    <p:sldId id="318" r:id="rId48"/>
    <p:sldId id="319" r:id="rId49"/>
    <p:sldId id="320" r:id="rId50"/>
    <p:sldId id="329" r:id="rId51"/>
    <p:sldId id="330" r:id="rId52"/>
    <p:sldId id="331"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1C8A0-77EC-4573-9DD2-CA61925CEB11}" type="doc">
      <dgm:prSet loTypeId="urn:microsoft.com/office/officeart/2005/8/layout/venn1" loCatId="relationship" qsTypeId="urn:microsoft.com/office/officeart/2005/8/quickstyle/simple1" qsCatId="simple" csTypeId="urn:microsoft.com/office/officeart/2005/8/colors/colorful1" csCatId="colorful" phldr="1"/>
      <dgm:spPr/>
    </dgm:pt>
    <dgm:pt modelId="{4EFA9B28-1CEF-4D33-A316-F1432111263B}">
      <dgm:prSet phldrT="[نص]"/>
      <dgm:spPr/>
      <dgm:t>
        <a:bodyPr/>
        <a:lstStyle/>
        <a:p>
          <a:pPr rtl="1"/>
          <a:r>
            <a:rPr lang="ar-SY" b="1" dirty="0" smtClean="0">
              <a:solidFill>
                <a:schemeClr val="bg1"/>
              </a:solidFill>
            </a:rPr>
            <a:t>قانون التسارع </a:t>
          </a:r>
          <a:r>
            <a:rPr lang="en-US" b="1" dirty="0" smtClean="0">
              <a:solidFill>
                <a:schemeClr val="bg1"/>
              </a:solidFill>
            </a:rPr>
            <a:t>Law of Acceleration</a:t>
          </a:r>
          <a:endParaRPr lang="ar-SY" dirty="0">
            <a:solidFill>
              <a:schemeClr val="bg1"/>
            </a:solidFill>
          </a:endParaRPr>
        </a:p>
      </dgm:t>
    </dgm:pt>
    <dgm:pt modelId="{A247AE87-C304-4A38-BE1A-7CD2086100CA}" type="parTrans" cxnId="{9E4DD289-50B9-48B5-BA78-1F53DD93D0AB}">
      <dgm:prSet/>
      <dgm:spPr/>
      <dgm:t>
        <a:bodyPr/>
        <a:lstStyle/>
        <a:p>
          <a:pPr rtl="1"/>
          <a:endParaRPr lang="ar-SY">
            <a:solidFill>
              <a:schemeClr val="bg1"/>
            </a:solidFill>
          </a:endParaRPr>
        </a:p>
      </dgm:t>
    </dgm:pt>
    <dgm:pt modelId="{7E0894CA-2538-4259-8F19-6149784BCB84}" type="sibTrans" cxnId="{9E4DD289-50B9-48B5-BA78-1F53DD93D0AB}">
      <dgm:prSet/>
      <dgm:spPr/>
      <dgm:t>
        <a:bodyPr/>
        <a:lstStyle/>
        <a:p>
          <a:pPr rtl="1"/>
          <a:endParaRPr lang="ar-SY">
            <a:solidFill>
              <a:schemeClr val="bg1"/>
            </a:solidFill>
          </a:endParaRPr>
        </a:p>
      </dgm:t>
    </dgm:pt>
    <dgm:pt modelId="{7FBF3D9A-2124-4665-911A-4B7C957E7A79}">
      <dgm:prSet phldrT="[نص]"/>
      <dgm:spPr/>
      <dgm:t>
        <a:bodyPr/>
        <a:lstStyle/>
        <a:p>
          <a:pPr rtl="1"/>
          <a:r>
            <a:rPr lang="ar-SY" b="1" dirty="0" smtClean="0">
              <a:solidFill>
                <a:schemeClr val="bg1"/>
              </a:solidFill>
            </a:rPr>
            <a:t>قانون </a:t>
          </a:r>
          <a:r>
            <a:rPr lang="ar-SY" b="1" dirty="0" err="1" smtClean="0">
              <a:solidFill>
                <a:schemeClr val="bg1"/>
              </a:solidFill>
            </a:rPr>
            <a:t>العطالة</a:t>
          </a:r>
          <a:r>
            <a:rPr lang="ar-SY" b="1" dirty="0" smtClean="0">
              <a:solidFill>
                <a:schemeClr val="bg1"/>
              </a:solidFill>
            </a:rPr>
            <a:t> </a:t>
          </a:r>
          <a:r>
            <a:rPr lang="en-US" b="1" dirty="0" smtClean="0">
              <a:solidFill>
                <a:schemeClr val="bg1"/>
              </a:solidFill>
            </a:rPr>
            <a:t>Law of Inertia</a:t>
          </a:r>
          <a:endParaRPr lang="ar-SY" dirty="0">
            <a:solidFill>
              <a:schemeClr val="bg1"/>
            </a:solidFill>
          </a:endParaRPr>
        </a:p>
      </dgm:t>
    </dgm:pt>
    <dgm:pt modelId="{7425D652-8E7A-4ABE-9D83-61331114C922}" type="parTrans" cxnId="{FF862ACD-F866-4790-9395-9A9A0199E7DE}">
      <dgm:prSet/>
      <dgm:spPr/>
      <dgm:t>
        <a:bodyPr/>
        <a:lstStyle/>
        <a:p>
          <a:pPr rtl="1"/>
          <a:endParaRPr lang="ar-SY">
            <a:solidFill>
              <a:schemeClr val="bg1"/>
            </a:solidFill>
          </a:endParaRPr>
        </a:p>
      </dgm:t>
    </dgm:pt>
    <dgm:pt modelId="{A51B2EE7-58C5-4D69-9C03-E2C8BE3C147F}" type="sibTrans" cxnId="{FF862ACD-F866-4790-9395-9A9A0199E7DE}">
      <dgm:prSet/>
      <dgm:spPr/>
      <dgm:t>
        <a:bodyPr/>
        <a:lstStyle/>
        <a:p>
          <a:pPr rtl="1"/>
          <a:endParaRPr lang="ar-SY">
            <a:solidFill>
              <a:schemeClr val="bg1"/>
            </a:solidFill>
          </a:endParaRPr>
        </a:p>
      </dgm:t>
    </dgm:pt>
    <dgm:pt modelId="{97FA9A45-BB4E-4A38-8735-8A2188F5A903}">
      <dgm:prSet phldrT="[نص]"/>
      <dgm:spPr/>
      <dgm:t>
        <a:bodyPr/>
        <a:lstStyle/>
        <a:p>
          <a:pPr rtl="1"/>
          <a:r>
            <a:rPr lang="ar-SY" b="1" dirty="0" smtClean="0">
              <a:solidFill>
                <a:schemeClr val="bg1"/>
              </a:solidFill>
            </a:rPr>
            <a:t>قانون الفعل ورد الفعل</a:t>
          </a:r>
        </a:p>
        <a:p>
          <a:pPr rtl="1"/>
          <a:r>
            <a:rPr lang="ar-SY" b="1" dirty="0" smtClean="0">
              <a:solidFill>
                <a:schemeClr val="bg1"/>
              </a:solidFill>
            </a:rPr>
            <a:t> </a:t>
          </a:r>
          <a:r>
            <a:rPr lang="en-US" b="1" dirty="0" smtClean="0">
              <a:solidFill>
                <a:schemeClr val="bg1"/>
              </a:solidFill>
            </a:rPr>
            <a:t>Action &amp; Reaction</a:t>
          </a:r>
          <a:endParaRPr lang="ar-SY" dirty="0">
            <a:solidFill>
              <a:schemeClr val="bg1"/>
            </a:solidFill>
          </a:endParaRPr>
        </a:p>
      </dgm:t>
    </dgm:pt>
    <dgm:pt modelId="{C53BF93F-D10A-4F20-879C-A327209D2697}" type="sibTrans" cxnId="{7E8DB9D3-782A-416A-9769-60E761889173}">
      <dgm:prSet/>
      <dgm:spPr/>
      <dgm:t>
        <a:bodyPr/>
        <a:lstStyle/>
        <a:p>
          <a:pPr rtl="1"/>
          <a:endParaRPr lang="ar-SY">
            <a:solidFill>
              <a:schemeClr val="bg1"/>
            </a:solidFill>
          </a:endParaRPr>
        </a:p>
      </dgm:t>
    </dgm:pt>
    <dgm:pt modelId="{BF23B0A9-C6E5-4E7A-B361-51B226EB4CB5}" type="parTrans" cxnId="{7E8DB9D3-782A-416A-9769-60E761889173}">
      <dgm:prSet/>
      <dgm:spPr/>
      <dgm:t>
        <a:bodyPr/>
        <a:lstStyle/>
        <a:p>
          <a:pPr rtl="1"/>
          <a:endParaRPr lang="ar-SY">
            <a:solidFill>
              <a:schemeClr val="bg1"/>
            </a:solidFill>
          </a:endParaRPr>
        </a:p>
      </dgm:t>
    </dgm:pt>
    <dgm:pt modelId="{9DD54DB5-5890-4490-BCAD-494630952A7F}" type="pres">
      <dgm:prSet presAssocID="{0C11C8A0-77EC-4573-9DD2-CA61925CEB11}" presName="compositeShape" presStyleCnt="0">
        <dgm:presLayoutVars>
          <dgm:chMax val="7"/>
          <dgm:dir/>
          <dgm:resizeHandles val="exact"/>
        </dgm:presLayoutVars>
      </dgm:prSet>
      <dgm:spPr/>
    </dgm:pt>
    <dgm:pt modelId="{09F2F685-C940-4664-B6A6-447426C0A428}" type="pres">
      <dgm:prSet presAssocID="{97FA9A45-BB4E-4A38-8735-8A2188F5A903}" presName="circ1" presStyleLbl="vennNode1" presStyleIdx="0" presStyleCnt="3" custScaleX="107758"/>
      <dgm:spPr/>
      <dgm:t>
        <a:bodyPr/>
        <a:lstStyle/>
        <a:p>
          <a:pPr rtl="1"/>
          <a:endParaRPr lang="ar-SY"/>
        </a:p>
      </dgm:t>
    </dgm:pt>
    <dgm:pt modelId="{8D5891E2-45C7-4985-8F8E-367B7F35DCDA}" type="pres">
      <dgm:prSet presAssocID="{97FA9A45-BB4E-4A38-8735-8A2188F5A903}" presName="circ1Tx" presStyleLbl="revTx" presStyleIdx="0" presStyleCnt="0">
        <dgm:presLayoutVars>
          <dgm:chMax val="0"/>
          <dgm:chPref val="0"/>
          <dgm:bulletEnabled val="1"/>
        </dgm:presLayoutVars>
      </dgm:prSet>
      <dgm:spPr/>
      <dgm:t>
        <a:bodyPr/>
        <a:lstStyle/>
        <a:p>
          <a:pPr rtl="1"/>
          <a:endParaRPr lang="ar-SY"/>
        </a:p>
      </dgm:t>
    </dgm:pt>
    <dgm:pt modelId="{1CB9104E-27F6-4190-848B-2726C2EB6105}" type="pres">
      <dgm:prSet presAssocID="{4EFA9B28-1CEF-4D33-A316-F1432111263B}" presName="circ2" presStyleLbl="vennNode1" presStyleIdx="1" presStyleCnt="3"/>
      <dgm:spPr/>
      <dgm:t>
        <a:bodyPr/>
        <a:lstStyle/>
        <a:p>
          <a:pPr rtl="1"/>
          <a:endParaRPr lang="ar-SY"/>
        </a:p>
      </dgm:t>
    </dgm:pt>
    <dgm:pt modelId="{D1E161D9-E90D-4934-8C92-1020CA226341}" type="pres">
      <dgm:prSet presAssocID="{4EFA9B28-1CEF-4D33-A316-F1432111263B}" presName="circ2Tx" presStyleLbl="revTx" presStyleIdx="0" presStyleCnt="0">
        <dgm:presLayoutVars>
          <dgm:chMax val="0"/>
          <dgm:chPref val="0"/>
          <dgm:bulletEnabled val="1"/>
        </dgm:presLayoutVars>
      </dgm:prSet>
      <dgm:spPr/>
      <dgm:t>
        <a:bodyPr/>
        <a:lstStyle/>
        <a:p>
          <a:pPr rtl="1"/>
          <a:endParaRPr lang="ar-SY"/>
        </a:p>
      </dgm:t>
    </dgm:pt>
    <dgm:pt modelId="{6FA0231A-4FE2-449E-A80C-8885EFDE1F99}" type="pres">
      <dgm:prSet presAssocID="{7FBF3D9A-2124-4665-911A-4B7C957E7A79}" presName="circ3" presStyleLbl="vennNode1" presStyleIdx="2" presStyleCnt="3"/>
      <dgm:spPr/>
      <dgm:t>
        <a:bodyPr/>
        <a:lstStyle/>
        <a:p>
          <a:pPr rtl="1"/>
          <a:endParaRPr lang="ar-SY"/>
        </a:p>
      </dgm:t>
    </dgm:pt>
    <dgm:pt modelId="{8678DAD8-FB0D-4F8E-B4E3-566C0A41E3F1}" type="pres">
      <dgm:prSet presAssocID="{7FBF3D9A-2124-4665-911A-4B7C957E7A79}" presName="circ3Tx" presStyleLbl="revTx" presStyleIdx="0" presStyleCnt="0">
        <dgm:presLayoutVars>
          <dgm:chMax val="0"/>
          <dgm:chPref val="0"/>
          <dgm:bulletEnabled val="1"/>
        </dgm:presLayoutVars>
      </dgm:prSet>
      <dgm:spPr/>
      <dgm:t>
        <a:bodyPr/>
        <a:lstStyle/>
        <a:p>
          <a:pPr rtl="1"/>
          <a:endParaRPr lang="ar-SY"/>
        </a:p>
      </dgm:t>
    </dgm:pt>
  </dgm:ptLst>
  <dgm:cxnLst>
    <dgm:cxn modelId="{96C8CBD5-E324-4A11-B2A6-BDD3A86D6796}" type="presOf" srcId="{4EFA9B28-1CEF-4D33-A316-F1432111263B}" destId="{D1E161D9-E90D-4934-8C92-1020CA226341}" srcOrd="1" destOrd="0" presId="urn:microsoft.com/office/officeart/2005/8/layout/venn1"/>
    <dgm:cxn modelId="{FF862ACD-F866-4790-9395-9A9A0199E7DE}" srcId="{0C11C8A0-77EC-4573-9DD2-CA61925CEB11}" destId="{7FBF3D9A-2124-4665-911A-4B7C957E7A79}" srcOrd="2" destOrd="0" parTransId="{7425D652-8E7A-4ABE-9D83-61331114C922}" sibTransId="{A51B2EE7-58C5-4D69-9C03-E2C8BE3C147F}"/>
    <dgm:cxn modelId="{9B231F7E-874B-4187-9982-E7780CCC65BC}" type="presOf" srcId="{7FBF3D9A-2124-4665-911A-4B7C957E7A79}" destId="{6FA0231A-4FE2-449E-A80C-8885EFDE1F99}" srcOrd="0" destOrd="0" presId="urn:microsoft.com/office/officeart/2005/8/layout/venn1"/>
    <dgm:cxn modelId="{7E8DB9D3-782A-416A-9769-60E761889173}" srcId="{0C11C8A0-77EC-4573-9DD2-CA61925CEB11}" destId="{97FA9A45-BB4E-4A38-8735-8A2188F5A903}" srcOrd="0" destOrd="0" parTransId="{BF23B0A9-C6E5-4E7A-B361-51B226EB4CB5}" sibTransId="{C53BF93F-D10A-4F20-879C-A327209D2697}"/>
    <dgm:cxn modelId="{67E6A02E-CA18-450F-8545-29A2B233F779}" type="presOf" srcId="{0C11C8A0-77EC-4573-9DD2-CA61925CEB11}" destId="{9DD54DB5-5890-4490-BCAD-494630952A7F}" srcOrd="0" destOrd="0" presId="urn:microsoft.com/office/officeart/2005/8/layout/venn1"/>
    <dgm:cxn modelId="{2C7D9415-7E09-4795-9F52-4234436DB30D}" type="presOf" srcId="{7FBF3D9A-2124-4665-911A-4B7C957E7A79}" destId="{8678DAD8-FB0D-4F8E-B4E3-566C0A41E3F1}" srcOrd="1" destOrd="0" presId="urn:microsoft.com/office/officeart/2005/8/layout/venn1"/>
    <dgm:cxn modelId="{E8905F6D-CD76-4DBF-AB1A-FBAA474DD004}" type="presOf" srcId="{4EFA9B28-1CEF-4D33-A316-F1432111263B}" destId="{1CB9104E-27F6-4190-848B-2726C2EB6105}" srcOrd="0" destOrd="0" presId="urn:microsoft.com/office/officeart/2005/8/layout/venn1"/>
    <dgm:cxn modelId="{B4A4EDF0-03E8-4094-9537-C7C4BF943671}" type="presOf" srcId="{97FA9A45-BB4E-4A38-8735-8A2188F5A903}" destId="{8D5891E2-45C7-4985-8F8E-367B7F35DCDA}" srcOrd="1" destOrd="0" presId="urn:microsoft.com/office/officeart/2005/8/layout/venn1"/>
    <dgm:cxn modelId="{932F54E5-CBCB-4BAE-A67D-565E4B359C2F}" type="presOf" srcId="{97FA9A45-BB4E-4A38-8735-8A2188F5A903}" destId="{09F2F685-C940-4664-B6A6-447426C0A428}" srcOrd="0" destOrd="0" presId="urn:microsoft.com/office/officeart/2005/8/layout/venn1"/>
    <dgm:cxn modelId="{9E4DD289-50B9-48B5-BA78-1F53DD93D0AB}" srcId="{0C11C8A0-77EC-4573-9DD2-CA61925CEB11}" destId="{4EFA9B28-1CEF-4D33-A316-F1432111263B}" srcOrd="1" destOrd="0" parTransId="{A247AE87-C304-4A38-BE1A-7CD2086100CA}" sibTransId="{7E0894CA-2538-4259-8F19-6149784BCB84}"/>
    <dgm:cxn modelId="{14B87D1C-A837-4A0D-8C48-48CDD606D057}" type="presParOf" srcId="{9DD54DB5-5890-4490-BCAD-494630952A7F}" destId="{09F2F685-C940-4664-B6A6-447426C0A428}" srcOrd="0" destOrd="0" presId="urn:microsoft.com/office/officeart/2005/8/layout/venn1"/>
    <dgm:cxn modelId="{9D4A4695-D759-48D4-AFE5-E4CFE1C022BC}" type="presParOf" srcId="{9DD54DB5-5890-4490-BCAD-494630952A7F}" destId="{8D5891E2-45C7-4985-8F8E-367B7F35DCDA}" srcOrd="1" destOrd="0" presId="urn:microsoft.com/office/officeart/2005/8/layout/venn1"/>
    <dgm:cxn modelId="{21EF0630-2E25-4EE0-9A97-806663B5C9A9}" type="presParOf" srcId="{9DD54DB5-5890-4490-BCAD-494630952A7F}" destId="{1CB9104E-27F6-4190-848B-2726C2EB6105}" srcOrd="2" destOrd="0" presId="urn:microsoft.com/office/officeart/2005/8/layout/venn1"/>
    <dgm:cxn modelId="{4E1466C5-0F54-4171-82F9-9BFC330460F1}" type="presParOf" srcId="{9DD54DB5-5890-4490-BCAD-494630952A7F}" destId="{D1E161D9-E90D-4934-8C92-1020CA226341}" srcOrd="3" destOrd="0" presId="urn:microsoft.com/office/officeart/2005/8/layout/venn1"/>
    <dgm:cxn modelId="{9C008EE7-6E54-42E3-B23A-4BD226DF7B32}" type="presParOf" srcId="{9DD54DB5-5890-4490-BCAD-494630952A7F}" destId="{6FA0231A-4FE2-449E-A80C-8885EFDE1F99}" srcOrd="4" destOrd="0" presId="urn:microsoft.com/office/officeart/2005/8/layout/venn1"/>
    <dgm:cxn modelId="{78E1D42A-AE76-4B9F-9633-30C47126BA4C}" type="presParOf" srcId="{9DD54DB5-5890-4490-BCAD-494630952A7F}" destId="{8678DAD8-FB0D-4F8E-B4E3-566C0A41E3F1}"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2F685-C940-4664-B6A6-447426C0A428}">
      <dsp:nvSpPr>
        <dsp:cNvPr id="0" name=""/>
        <dsp:cNvSpPr/>
      </dsp:nvSpPr>
      <dsp:spPr>
        <a:xfrm>
          <a:off x="1928828" y="57547"/>
          <a:ext cx="2976556" cy="27622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Y" sz="2400" b="1" kern="1200" dirty="0" smtClean="0">
              <a:solidFill>
                <a:schemeClr val="bg1"/>
              </a:solidFill>
            </a:rPr>
            <a:t>قانون الفعل ورد الفعل</a:t>
          </a:r>
        </a:p>
        <a:p>
          <a:pPr lvl="0" algn="ctr" defTabSz="1066800" rtl="1">
            <a:lnSpc>
              <a:spcPct val="90000"/>
            </a:lnSpc>
            <a:spcBef>
              <a:spcPct val="0"/>
            </a:spcBef>
            <a:spcAft>
              <a:spcPct val="35000"/>
            </a:spcAft>
          </a:pPr>
          <a:r>
            <a:rPr lang="ar-SY" sz="2400" b="1" kern="1200" dirty="0" smtClean="0">
              <a:solidFill>
                <a:schemeClr val="bg1"/>
              </a:solidFill>
            </a:rPr>
            <a:t> </a:t>
          </a:r>
          <a:r>
            <a:rPr lang="en-US" sz="2400" b="1" kern="1200" dirty="0" smtClean="0">
              <a:solidFill>
                <a:schemeClr val="bg1"/>
              </a:solidFill>
            </a:rPr>
            <a:t>Action &amp; Reaction</a:t>
          </a:r>
          <a:endParaRPr lang="ar-SY" sz="2400" kern="1200" dirty="0">
            <a:solidFill>
              <a:schemeClr val="bg1"/>
            </a:solidFill>
          </a:endParaRPr>
        </a:p>
      </dsp:txBody>
      <dsp:txXfrm>
        <a:off x="2325702" y="540942"/>
        <a:ext cx="2182808" cy="1243017"/>
      </dsp:txXfrm>
    </dsp:sp>
    <dsp:sp modelId="{1CB9104E-27F6-4190-848B-2726C2EB6105}">
      <dsp:nvSpPr>
        <dsp:cNvPr id="0" name=""/>
        <dsp:cNvSpPr/>
      </dsp:nvSpPr>
      <dsp:spPr>
        <a:xfrm>
          <a:off x="3032692" y="1783960"/>
          <a:ext cx="2762260" cy="276226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Y" sz="2400" b="1" kern="1200" dirty="0" smtClean="0">
              <a:solidFill>
                <a:schemeClr val="bg1"/>
              </a:solidFill>
            </a:rPr>
            <a:t>قانون التسارع </a:t>
          </a:r>
          <a:r>
            <a:rPr lang="en-US" sz="2400" b="1" kern="1200" dirty="0" smtClean="0">
              <a:solidFill>
                <a:schemeClr val="bg1"/>
              </a:solidFill>
            </a:rPr>
            <a:t>Law of Acceleration</a:t>
          </a:r>
          <a:endParaRPr lang="ar-SY" sz="2400" kern="1200" dirty="0">
            <a:solidFill>
              <a:schemeClr val="bg1"/>
            </a:solidFill>
          </a:endParaRPr>
        </a:p>
      </dsp:txBody>
      <dsp:txXfrm>
        <a:off x="3877483" y="2497544"/>
        <a:ext cx="1657356" cy="1519243"/>
      </dsp:txXfrm>
    </dsp:sp>
    <dsp:sp modelId="{6FA0231A-4FE2-449E-A80C-8885EFDE1F99}">
      <dsp:nvSpPr>
        <dsp:cNvPr id="0" name=""/>
        <dsp:cNvSpPr/>
      </dsp:nvSpPr>
      <dsp:spPr>
        <a:xfrm>
          <a:off x="1039260" y="1783960"/>
          <a:ext cx="2762260" cy="276226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SY" sz="2400" b="1" kern="1200" dirty="0" smtClean="0">
              <a:solidFill>
                <a:schemeClr val="bg1"/>
              </a:solidFill>
            </a:rPr>
            <a:t>قانون </a:t>
          </a:r>
          <a:r>
            <a:rPr lang="ar-SY" sz="2400" b="1" kern="1200" dirty="0" err="1" smtClean="0">
              <a:solidFill>
                <a:schemeClr val="bg1"/>
              </a:solidFill>
            </a:rPr>
            <a:t>العطالة</a:t>
          </a:r>
          <a:r>
            <a:rPr lang="ar-SY" sz="2400" b="1" kern="1200" dirty="0" smtClean="0">
              <a:solidFill>
                <a:schemeClr val="bg1"/>
              </a:solidFill>
            </a:rPr>
            <a:t> </a:t>
          </a:r>
          <a:r>
            <a:rPr lang="en-US" sz="2400" b="1" kern="1200" dirty="0" smtClean="0">
              <a:solidFill>
                <a:schemeClr val="bg1"/>
              </a:solidFill>
            </a:rPr>
            <a:t>Law of Inertia</a:t>
          </a:r>
          <a:endParaRPr lang="ar-SY" sz="2400" kern="1200" dirty="0">
            <a:solidFill>
              <a:schemeClr val="bg1"/>
            </a:solidFill>
          </a:endParaRPr>
        </a:p>
      </dsp:txBody>
      <dsp:txXfrm>
        <a:off x="1299373" y="2497544"/>
        <a:ext cx="1657356" cy="15192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993AE0D-C98C-4591-AF6E-4F23EFC240AD}" type="datetimeFigureOut">
              <a:rPr lang="ar-SA" smtClean="0"/>
              <a:pPr/>
              <a:t>26/09/1441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D210B6-9B47-46F1-AAD9-B1526E4E047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FD210B6-9B47-46F1-AAD9-B1526E4E047A}" type="slidenum">
              <a:rPr lang="ar-SA" smtClean="0"/>
              <a:pPr/>
              <a:t>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4B4162E4-C4A9-4964-9653-8B7043BD2B22}" type="datetimeFigureOut">
              <a:rPr lang="en-US"/>
              <a:pPr>
                <a:defRPr/>
              </a:pPr>
              <a:t>5/18/2020</a:t>
            </a:fld>
            <a:endParaRPr lang="en-GB"/>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GB"/>
          </a:p>
        </p:txBody>
      </p:sp>
      <p:sp>
        <p:nvSpPr>
          <p:cNvPr id="7" name="Slide Number Placeholder 28"/>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pPr>
              <a:defRPr/>
            </a:pPr>
            <a:fld id="{BA8E5F52-3D30-4B11-A97B-42225F6114EF}"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D769AE-0DB6-4AEC-B383-1A60E2FEB746}" type="datetimeFigureOut">
              <a:rPr lang="en-US"/>
              <a:pPr>
                <a:defRPr/>
              </a:pPr>
              <a:t>5/18/2020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2CE5510-F643-4B39-AC55-BEA0C82DF2AD}"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4FB4EAF-292F-4465-9160-B31F45AC8B60}" type="datetimeFigureOut">
              <a:rPr lang="en-US"/>
              <a:pPr>
                <a:defRPr/>
              </a:pPr>
              <a:t>5/18/2020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1BCFD502-21E8-496F-B0B1-BAA4EF877015}"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17" name="Footer Placeholder 16"/>
          <p:cNvSpPr>
            <a:spLocks noGrp="1"/>
          </p:cNvSpPr>
          <p:nvPr>
            <p:ph type="ftr" sz="quarter" idx="11"/>
          </p:nvPr>
        </p:nvSpPr>
        <p:spPr/>
        <p:txBody>
          <a:bodyPr/>
          <a:lstStyle>
            <a:extLst/>
          </a:lstStyle>
          <a:p>
            <a:endParaRPr lang="ar-SA"/>
          </a:p>
        </p:txBody>
      </p:sp>
      <p:sp>
        <p:nvSpPr>
          <p:cNvPr id="29" name="Slide Number Placeholder 28"/>
          <p:cNvSpPr>
            <a:spLocks noGrp="1"/>
          </p:cNvSpPr>
          <p:nvPr>
            <p:ph type="sldNum" sz="quarter" idx="12"/>
          </p:nvPr>
        </p:nvSpPr>
        <p:spPr/>
        <p:txBody>
          <a:bodyPr/>
          <a:lstStyle>
            <a:extLst/>
          </a:lstStyle>
          <a:p>
            <a:fld id="{95FAD2C2-F312-4CA3-BC8C-FCA73448A783}" type="slidenum">
              <a:rPr lang="ar-SA" smtClean="0"/>
              <a:pPr/>
              <a:t>‹#›</a:t>
            </a:fld>
            <a:endParaRPr lang="ar-SA"/>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95FAD2C2-F312-4CA3-BC8C-FCA73448A783}" type="slidenum">
              <a:rPr lang="ar-SA" smtClean="0"/>
              <a:pPr/>
              <a:t>‹#›</a:t>
            </a:fld>
            <a:endParaRPr lang="ar-SA"/>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95FAD2C2-F312-4CA3-BC8C-FCA73448A783}" type="slidenum">
              <a:rPr lang="ar-SA" smtClean="0"/>
              <a:pPr/>
              <a:t>‹#›</a:t>
            </a:fld>
            <a:endParaRPr lang="ar-SA"/>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856134B9-ACD6-4B80-A4CA-4286EC6821AD}" type="datetimeFigureOut">
              <a:rPr lang="en-US"/>
              <a:pPr>
                <a:defRPr/>
              </a:pPr>
              <a:t>5/18/2020</a:t>
            </a:fld>
            <a:endParaRPr lang="en-GB"/>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3AA2BE-8732-4724-9D42-7BEE7103A74C}" type="slidenum">
              <a:rPr lang="ar-SA"/>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08143C0-CB52-4CA7-A584-E22E8DA7CC7A}" type="datetimeFigureOut">
              <a:rPr lang="ar-SA" smtClean="0"/>
              <a:pPr/>
              <a:t>26/09/1441</a:t>
            </a:fld>
            <a:endParaRPr lang="ar-SA"/>
          </a:p>
        </p:txBody>
      </p:sp>
      <p:sp>
        <p:nvSpPr>
          <p:cNvPr id="6" name="Footer Placeholder 5"/>
          <p:cNvSpPr>
            <a:spLocks noGrp="1"/>
          </p:cNvSpPr>
          <p:nvPr>
            <p:ph type="ftr" sz="quarter" idx="11"/>
          </p:nvPr>
        </p:nvSpPr>
        <p:spPr>
          <a:xfrm>
            <a:off x="914400" y="55499"/>
            <a:ext cx="5562600" cy="365125"/>
          </a:xfrm>
        </p:spPr>
        <p:txBody>
          <a:bodyPr/>
          <a:lstStyle>
            <a:extLst/>
          </a:lstStyle>
          <a:p>
            <a:endParaRPr lang="ar-SA"/>
          </a:p>
        </p:txBody>
      </p:sp>
      <p:sp>
        <p:nvSpPr>
          <p:cNvPr id="7" name="Slide Number Placeholder 6"/>
          <p:cNvSpPr>
            <a:spLocks noGrp="1"/>
          </p:cNvSpPr>
          <p:nvPr>
            <p:ph type="sldNum" sz="quarter" idx="12"/>
          </p:nvPr>
        </p:nvSpPr>
        <p:spPr>
          <a:xfrm>
            <a:off x="8610600" y="55499"/>
            <a:ext cx="457200" cy="365125"/>
          </a:xfrm>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8143C0-CB52-4CA7-A584-E22E8DA7CC7A}" type="datetimeFigureOut">
              <a:rPr lang="ar-SA" smtClean="0"/>
              <a:pPr/>
              <a:t>26/09/1441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95FAD2C2-F312-4CA3-BC8C-FCA73448A783}" type="slidenum">
              <a:rPr lang="ar-SA" smtClean="0"/>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5E272CD1-0D8A-441B-910D-CC4B1532758E}" type="slidenum">
              <a:rPr lang="en-US" smtClean="0"/>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30953205-BF7A-4906-AD94-2F853E261137}" type="slidenum">
              <a:rPr lang="en-US" smtClean="0"/>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3E10C53F-9440-49C2-BF9F-0696E5487FF4}" type="slidenum">
              <a:rPr lang="en-US" smtClean="0"/>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B58E24A5-28A6-4DA6-BBF7-03E91F89AB24}" type="slidenum">
              <a:rPr lang="en-US" smtClean="0"/>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pPr>
              <a:defRPr/>
            </a:pPr>
            <a:endParaRPr lang="en-US"/>
          </a:p>
        </p:txBody>
      </p:sp>
      <p:sp>
        <p:nvSpPr>
          <p:cNvPr id="8" name="عنصر نائب للتذييل 7"/>
          <p:cNvSpPr>
            <a:spLocks noGrp="1"/>
          </p:cNvSpPr>
          <p:nvPr>
            <p:ph type="ftr" sz="quarter" idx="11"/>
          </p:nvPr>
        </p:nvSpPr>
        <p:spPr/>
        <p:txBody>
          <a:bodyPr/>
          <a:lstStyle/>
          <a:p>
            <a:pPr>
              <a:defRPr/>
            </a:pPr>
            <a:endParaRPr lang="en-US"/>
          </a:p>
        </p:txBody>
      </p:sp>
      <p:sp>
        <p:nvSpPr>
          <p:cNvPr id="9" name="عنصر نائب لرقم الشريحة 8"/>
          <p:cNvSpPr>
            <a:spLocks noGrp="1"/>
          </p:cNvSpPr>
          <p:nvPr>
            <p:ph type="sldNum" sz="quarter" idx="12"/>
          </p:nvPr>
        </p:nvSpPr>
        <p:spPr/>
        <p:txBody>
          <a:bodyPr/>
          <a:lstStyle/>
          <a:p>
            <a:pPr>
              <a:defRPr/>
            </a:pPr>
            <a:fld id="{47DCE9B9-F291-4D30-8FB0-4451D1EB1D64}" type="slidenum">
              <a:rPr lang="en-US" smtClean="0"/>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pPr>
              <a:defRPr/>
            </a:pPr>
            <a:endParaRPr lang="en-US"/>
          </a:p>
        </p:txBody>
      </p:sp>
      <p:sp>
        <p:nvSpPr>
          <p:cNvPr id="4" name="عنصر نائب للتذييل 3"/>
          <p:cNvSpPr>
            <a:spLocks noGrp="1"/>
          </p:cNvSpPr>
          <p:nvPr>
            <p:ph type="ftr" sz="quarter" idx="11"/>
          </p:nvPr>
        </p:nvSpPr>
        <p:spPr/>
        <p:txBody>
          <a:bodyPr/>
          <a:lstStyle/>
          <a:p>
            <a:pPr>
              <a:defRPr/>
            </a:pPr>
            <a:endParaRPr lang="en-US"/>
          </a:p>
        </p:txBody>
      </p:sp>
      <p:sp>
        <p:nvSpPr>
          <p:cNvPr id="5" name="عنصر نائب لرقم الشريحة 4"/>
          <p:cNvSpPr>
            <a:spLocks noGrp="1"/>
          </p:cNvSpPr>
          <p:nvPr>
            <p:ph type="sldNum" sz="quarter" idx="12"/>
          </p:nvPr>
        </p:nvSpPr>
        <p:spPr/>
        <p:txBody>
          <a:bodyPr/>
          <a:lstStyle/>
          <a:p>
            <a:pPr>
              <a:defRPr/>
            </a:pPr>
            <a:fld id="{07CEB0DA-9B4B-40A2-B61B-1F21050A5245}" type="slidenum">
              <a:rPr lang="en-US" smtClean="0"/>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p>
        </p:txBody>
      </p:sp>
      <p:sp>
        <p:nvSpPr>
          <p:cNvPr id="3" name="عنصر نائب للتذييل 2"/>
          <p:cNvSpPr>
            <a:spLocks noGrp="1"/>
          </p:cNvSpPr>
          <p:nvPr>
            <p:ph type="ftr" sz="quarter" idx="11"/>
          </p:nvPr>
        </p:nvSpPr>
        <p:spPr/>
        <p:txBody>
          <a:bodyPr/>
          <a:lstStyle/>
          <a:p>
            <a:pPr>
              <a:defRPr/>
            </a:pPr>
            <a:endParaRPr lang="en-US"/>
          </a:p>
        </p:txBody>
      </p:sp>
      <p:sp>
        <p:nvSpPr>
          <p:cNvPr id="4" name="عنصر نائب لرقم الشريحة 3"/>
          <p:cNvSpPr>
            <a:spLocks noGrp="1"/>
          </p:cNvSpPr>
          <p:nvPr>
            <p:ph type="sldNum" sz="quarter" idx="12"/>
          </p:nvPr>
        </p:nvSpPr>
        <p:spPr/>
        <p:txBody>
          <a:bodyPr/>
          <a:lstStyle/>
          <a:p>
            <a:pPr>
              <a:defRPr/>
            </a:pPr>
            <a:fld id="{E5021F56-A820-4906-8A25-B8D7D7EEB9A3}" type="slidenum">
              <a:rPr lang="en-US" smtClean="0"/>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43773AA6-F7EA-46D9-A1E6-C7DC682E1A3A}" type="datetimeFigureOut">
              <a:rPr lang="en-US"/>
              <a:pPr>
                <a:defRPr/>
              </a:pPr>
              <a:t>5/18/2020</a:t>
            </a:fld>
            <a:endParaRPr lang="en-GB"/>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9E4ABD26-54F1-474F-B90F-A386CA429FB3}" type="slidenum">
              <a:rPr lang="ar-SA"/>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F0900031-E719-47A0-A864-03A6015D6DF5}" type="slidenum">
              <a:rPr lang="en-US" smtClean="0"/>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p>
        </p:txBody>
      </p:sp>
      <p:sp>
        <p:nvSpPr>
          <p:cNvPr id="6" name="عنصر نائب للتذييل 5"/>
          <p:cNvSpPr>
            <a:spLocks noGrp="1"/>
          </p:cNvSpPr>
          <p:nvPr>
            <p:ph type="ftr" sz="quarter" idx="11"/>
          </p:nvPr>
        </p:nvSpPr>
        <p:spPr/>
        <p:txBody>
          <a:bodyPr/>
          <a:lstStyle/>
          <a:p>
            <a:pPr>
              <a:defRPr/>
            </a:pPr>
            <a:endParaRPr lang="en-US"/>
          </a:p>
        </p:txBody>
      </p:sp>
      <p:sp>
        <p:nvSpPr>
          <p:cNvPr id="7" name="عنصر نائب لرقم الشريحة 6"/>
          <p:cNvSpPr>
            <a:spLocks noGrp="1"/>
          </p:cNvSpPr>
          <p:nvPr>
            <p:ph type="sldNum" sz="quarter" idx="12"/>
          </p:nvPr>
        </p:nvSpPr>
        <p:spPr/>
        <p:txBody>
          <a:bodyPr/>
          <a:lstStyle/>
          <a:p>
            <a:pPr>
              <a:defRPr/>
            </a:pPr>
            <a:fld id="{A7689557-0D80-44D1-9300-37F882C419DE}" type="slidenum">
              <a:rPr lang="en-US" smtClean="0"/>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0B19B9D3-B098-4224-90AB-8B76EF152FD0}" type="slidenum">
              <a:rPr lang="en-US" smtClean="0"/>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pPr>
              <a:defRPr/>
            </a:pPr>
            <a:endParaRPr lang="en-US"/>
          </a:p>
        </p:txBody>
      </p:sp>
      <p:sp>
        <p:nvSpPr>
          <p:cNvPr id="5" name="عنصر نائب للتذييل 4"/>
          <p:cNvSpPr>
            <a:spLocks noGrp="1"/>
          </p:cNvSpPr>
          <p:nvPr>
            <p:ph type="ftr" sz="quarter" idx="11"/>
          </p:nvPr>
        </p:nvSpPr>
        <p:spPr/>
        <p:txBody>
          <a:bodyPr/>
          <a:lstStyle/>
          <a:p>
            <a:pPr>
              <a:defRPr/>
            </a:pPr>
            <a:endParaRPr lang="en-US"/>
          </a:p>
        </p:txBody>
      </p:sp>
      <p:sp>
        <p:nvSpPr>
          <p:cNvPr id="6" name="عنصر نائب لرقم الشريحة 5"/>
          <p:cNvSpPr>
            <a:spLocks noGrp="1"/>
          </p:cNvSpPr>
          <p:nvPr>
            <p:ph type="sldNum" sz="quarter" idx="12"/>
          </p:nvPr>
        </p:nvSpPr>
        <p:spPr/>
        <p:txBody>
          <a:bodyPr/>
          <a:lstStyle/>
          <a:p>
            <a:pPr>
              <a:defRPr/>
            </a:pPr>
            <a:fld id="{9E697657-0295-46B9-9A77-0AEEDEF526EE}" type="slidenum">
              <a:rPr lang="en-US" smtClean="0"/>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09600"/>
          </a:xfrm>
        </p:spPr>
        <p:txBody>
          <a:bodyPr/>
          <a:lstStyle/>
          <a:p>
            <a:r>
              <a:rPr lang="ar-SA" smtClean="0"/>
              <a:t>انقر لتحرير نمط العنوان الرئيسي</a:t>
            </a:r>
            <a:endParaRPr lang="ar-SY"/>
          </a:p>
        </p:txBody>
      </p:sp>
      <p:sp>
        <p:nvSpPr>
          <p:cNvPr id="3" name="عنصر نائب للنص 2"/>
          <p:cNvSpPr>
            <a:spLocks noGrp="1"/>
          </p:cNvSpPr>
          <p:nvPr>
            <p:ph type="body" sz="half" idx="1"/>
          </p:nvPr>
        </p:nvSpPr>
        <p:spPr>
          <a:xfrm>
            <a:off x="228600" y="1295400"/>
            <a:ext cx="438150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762500" y="1295400"/>
            <a:ext cx="438150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a:xfrm>
            <a:off x="0" y="6661150"/>
            <a:ext cx="2133600" cy="19685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689725"/>
            <a:ext cx="2895600" cy="168275"/>
          </a:xfrm>
        </p:spPr>
        <p:txBody>
          <a:bodyPr/>
          <a:lstStyle>
            <a:lvl1pPr>
              <a:defRPr/>
            </a:lvl1pPr>
          </a:lstStyle>
          <a:p>
            <a:r>
              <a:rPr lang="en-US" smtClean="0"/>
              <a:t>D.MONAYER</a:t>
            </a:r>
            <a:endParaRPr lang="en-US"/>
          </a:p>
        </p:txBody>
      </p:sp>
      <p:sp>
        <p:nvSpPr>
          <p:cNvPr id="7" name="عنصر نائب لرقم الشريحة 6"/>
          <p:cNvSpPr>
            <a:spLocks noGrp="1"/>
          </p:cNvSpPr>
          <p:nvPr>
            <p:ph type="sldNum" sz="quarter" idx="12"/>
          </p:nvPr>
        </p:nvSpPr>
        <p:spPr>
          <a:xfrm>
            <a:off x="7010400" y="6689725"/>
            <a:ext cx="2133600" cy="136525"/>
          </a:xfrm>
        </p:spPr>
        <p:txBody>
          <a:bodyPr/>
          <a:lstStyle>
            <a:lvl1pPr>
              <a:defRPr/>
            </a:lvl1pPr>
          </a:lstStyle>
          <a:p>
            <a:fld id="{B35BB6F6-06C7-435F-8379-C53C21D4A0D2}" type="slidenum">
              <a:rPr lang="en-US"/>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8C09697C-6137-4803-8DD3-ACAF922E82FD}" type="datetime1">
              <a:rPr lang="ar-SA" smtClean="0"/>
              <a:pPr/>
              <a:t>26/09/1441</a:t>
            </a:fld>
            <a:endParaRPr lang="ar-SA" dirty="0"/>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dirty="0"/>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F1D77A8C-7861-43D6-9FF4-55F5E146B313}" type="datetime1">
              <a:rPr lang="ar-SA" smtClean="0"/>
              <a:pPr/>
              <a:t>26/09/1441</a:t>
            </a:fld>
            <a:endParaRPr lang="ar-SA" dirty="0"/>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5C180798-D4C1-49C4-BABB-FBF19BF0C1E5}" type="datetime1">
              <a:rPr lang="ar-SA" smtClean="0"/>
              <a:pPr/>
              <a:t>26/09/1441</a:t>
            </a:fld>
            <a:endParaRPr lang="ar-SA" dirty="0"/>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dirty="0"/>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dirty="0"/>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E35FFEEF-5971-4991-B321-FC2F68097727}" type="datetime1">
              <a:rPr lang="ar-SA" smtClean="0"/>
              <a:pPr/>
              <a:t>26/09/1441</a:t>
            </a:fld>
            <a:endParaRPr lang="ar-SA" dirty="0"/>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dirty="0"/>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F6EC345C-B902-441A-A6DF-789A1F6D2C92}" type="datetime1">
              <a:rPr lang="ar-SA" smtClean="0"/>
              <a:pPr/>
              <a:t>26/09/1441</a:t>
            </a:fld>
            <a:endParaRPr lang="ar-SA" dirty="0"/>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dirty="0"/>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4DCD6F5-DA8E-4F10-B57E-5153A4DF1E11}" type="datetimeFigureOut">
              <a:rPr lang="en-US"/>
              <a:pPr>
                <a:defRPr/>
              </a:pPr>
              <a:t>5/18/2020</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767533D7-6EC3-4077-B916-0264FAD4911A}" type="slidenum">
              <a:rPr lang="ar-SA"/>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CE5736B-64E3-4DAB-B553-2F3701342296}" type="datetime1">
              <a:rPr lang="ar-SA" smtClean="0"/>
              <a:pPr/>
              <a:t>26/09/1441</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C120BB65-E2CB-4302-B0B0-C88E4A649315}" type="datetime1">
              <a:rPr lang="ar-SA" smtClean="0"/>
              <a:pPr/>
              <a:t>26/09/1441</a:t>
            </a:fld>
            <a:endParaRPr lang="ar-SA" dirty="0"/>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dirty="0"/>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5F7860CE-3C1D-45F6-B8D9-3427EE489E12}" type="datetime1">
              <a:rPr lang="ar-SA" smtClean="0"/>
              <a:pPr/>
              <a:t>26/09/1441</a:t>
            </a:fld>
            <a:endParaRPr lang="ar-SA" dirty="0"/>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dirty="0"/>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7155A89F-1532-45D8-92DA-43141215C627}" type="datetime1">
              <a:rPr lang="ar-SA" smtClean="0"/>
              <a:pPr/>
              <a:t>26/09/1441</a:t>
            </a:fld>
            <a:endParaRPr lang="ar-SA" dirty="0"/>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dirty="0"/>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0F5DAB-4F7F-4A72-87D8-E08B4CC9AAD0}" type="datetime1">
              <a:rPr lang="ar-SA" smtClean="0"/>
              <a:pPr/>
              <a:t>26/09/1441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25DCE63-5896-464E-9D23-A88B3674D843}" type="datetime1">
              <a:rPr lang="ar-SA" smtClean="0"/>
              <a:pPr/>
              <a:t>26/09/1441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70DCAEBD-CCEF-4C44-8391-B332D705EA3D}" type="datetimeFigureOut">
              <a:rPr lang="en-US"/>
              <a:pPr>
                <a:defRPr/>
              </a:pPr>
              <a:t>5/18/2020</a:t>
            </a:fld>
            <a:endParaRPr lang="en-GB"/>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7589838" y="6483350"/>
            <a:ext cx="503237" cy="301625"/>
          </a:xfrm>
        </p:spPr>
        <p:txBody>
          <a:bodyPr/>
          <a:lstStyle>
            <a:lvl1pPr>
              <a:defRPr/>
            </a:lvl1pPr>
          </a:lstStyle>
          <a:p>
            <a:pPr>
              <a:defRPr/>
            </a:pPr>
            <a:fld id="{F965C261-F0DD-4692-8FF8-A50A52EC555F}" type="slidenum">
              <a:rPr lang="ar-SA"/>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E1B8DC9-77B6-4655-8001-8680C7AF4CBA}" type="datetimeFigureOut">
              <a:rPr lang="en-US"/>
              <a:pPr>
                <a:defRPr/>
              </a:pPr>
              <a:t>5/18/2020</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7BB5084C-B977-4998-9D32-69E95386F76E}"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CC7B2F6-5806-40A8-AAE9-E45910BB7A87}" type="datetimeFigureOut">
              <a:rPr lang="en-US"/>
              <a:pPr>
                <a:defRPr/>
              </a:pPr>
              <a:t>5/18/2020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75E756A9-6241-439F-A0FB-E9433A103529}"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4D38D892-E73B-4A66-A5E8-E68BE9533024}" type="datetimeFigureOut">
              <a:rPr lang="en-US"/>
              <a:pPr>
                <a:defRPr/>
              </a:pPr>
              <a:t>5/18/2020</a:t>
            </a:fld>
            <a:endParaRPr lang="en-GB"/>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801C4CE9-25F8-4DFB-9232-1F678A476AA8}" type="slidenum">
              <a:rPr lang="ar-SA"/>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C30D66AC-22C5-4FBC-A0FB-B5F77D399969}" type="datetimeFigureOut">
              <a:rPr lang="en-US"/>
              <a:pPr>
                <a:defRPr/>
              </a:pPr>
              <a:t>5/18/2020</a:t>
            </a:fld>
            <a:endParaRPr lang="en-GB"/>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216900" y="6556375"/>
            <a:ext cx="366713" cy="301625"/>
          </a:xfrm>
        </p:spPr>
        <p:txBody>
          <a:bodyPr/>
          <a:lstStyle>
            <a:lvl1pPr>
              <a:defRPr sz="900"/>
            </a:lvl1pPr>
          </a:lstStyle>
          <a:p>
            <a:pPr>
              <a:defRPr/>
            </a:pPr>
            <a:fld id="{8200C699-4E49-49EA-88ED-999C9FC22C11}" type="slidenum">
              <a:rPr lang="ar-SA"/>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64675CC1-7ED9-48BD-B05C-A39F8927D79E}" type="datetimeFigureOut">
              <a:rPr lang="en-US"/>
              <a:pPr>
                <a:defRPr/>
              </a:pPr>
              <a:t>5/18/2020</a:t>
            </a:fld>
            <a:endParaRPr lang="en-GB"/>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GB"/>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itchFamily="34" charset="0"/>
              </a:defRPr>
            </a:lvl1pPr>
          </a:lstStyle>
          <a:p>
            <a:pPr>
              <a:defRPr/>
            </a:pPr>
            <a:fld id="{3D23B484-5AB5-4D41-B876-3C19153C397F}" type="slidenum">
              <a:rPr lang="ar-SA"/>
              <a:pPr>
                <a:defRPr/>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749CD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749CDC"/>
          </a:solidFill>
          <a:latin typeface="Century Gothic" pitchFamily="34" charset="0"/>
        </a:defRPr>
      </a:lvl2pPr>
      <a:lvl3pPr marL="484188" indent="-484188" algn="l" rtl="0" eaLnBrk="0" fontAlgn="base" hangingPunct="0">
        <a:spcBef>
          <a:spcPct val="0"/>
        </a:spcBef>
        <a:spcAft>
          <a:spcPct val="0"/>
        </a:spcAft>
        <a:defRPr sz="4200">
          <a:solidFill>
            <a:srgbClr val="749CDC"/>
          </a:solidFill>
          <a:latin typeface="Century Gothic" pitchFamily="34" charset="0"/>
        </a:defRPr>
      </a:lvl3pPr>
      <a:lvl4pPr marL="484188" indent="-484188" algn="l" rtl="0" eaLnBrk="0" fontAlgn="base" hangingPunct="0">
        <a:spcBef>
          <a:spcPct val="0"/>
        </a:spcBef>
        <a:spcAft>
          <a:spcPct val="0"/>
        </a:spcAft>
        <a:defRPr sz="4200">
          <a:solidFill>
            <a:srgbClr val="749CDC"/>
          </a:solidFill>
          <a:latin typeface="Century Gothic" pitchFamily="34" charset="0"/>
        </a:defRPr>
      </a:lvl4pPr>
      <a:lvl5pPr marL="484188" indent="-484188" algn="l" rtl="0" eaLnBrk="0" fontAlgn="base" hangingPunct="0">
        <a:spcBef>
          <a:spcPct val="0"/>
        </a:spcBef>
        <a:spcAft>
          <a:spcPct val="0"/>
        </a:spcAft>
        <a:defRPr sz="4200">
          <a:solidFill>
            <a:srgbClr val="749CDC"/>
          </a:solidFill>
          <a:latin typeface="Century Gothic" pitchFamily="34" charset="0"/>
        </a:defRPr>
      </a:lvl5pPr>
      <a:lvl6pPr marL="941388" indent="-484188" algn="l" rtl="0" fontAlgn="base">
        <a:spcBef>
          <a:spcPct val="0"/>
        </a:spcBef>
        <a:spcAft>
          <a:spcPct val="0"/>
        </a:spcAft>
        <a:defRPr sz="4200">
          <a:solidFill>
            <a:srgbClr val="749CDC"/>
          </a:solidFill>
          <a:latin typeface="Century Gothic" pitchFamily="34" charset="0"/>
        </a:defRPr>
      </a:lvl6pPr>
      <a:lvl7pPr marL="1398588" indent="-484188" algn="l" rtl="0" fontAlgn="base">
        <a:spcBef>
          <a:spcPct val="0"/>
        </a:spcBef>
        <a:spcAft>
          <a:spcPct val="0"/>
        </a:spcAft>
        <a:defRPr sz="4200">
          <a:solidFill>
            <a:srgbClr val="749CDC"/>
          </a:solidFill>
          <a:latin typeface="Century Gothic" pitchFamily="34" charset="0"/>
        </a:defRPr>
      </a:lvl7pPr>
      <a:lvl8pPr marL="1855788" indent="-484188" algn="l" rtl="0" fontAlgn="base">
        <a:spcBef>
          <a:spcPct val="0"/>
        </a:spcBef>
        <a:spcAft>
          <a:spcPct val="0"/>
        </a:spcAft>
        <a:defRPr sz="4200">
          <a:solidFill>
            <a:srgbClr val="749CDC"/>
          </a:solidFill>
          <a:latin typeface="Century Gothic" pitchFamily="34" charset="0"/>
        </a:defRPr>
      </a:lvl8pPr>
      <a:lvl9pPr marL="2312988" indent="-484188" algn="l" rtl="0" fontAlgn="base">
        <a:spcBef>
          <a:spcPct val="0"/>
        </a:spcBef>
        <a:spcAft>
          <a:spcPct val="0"/>
        </a:spcAft>
        <a:defRPr sz="4200">
          <a:solidFill>
            <a:srgbClr val="749CD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7ACD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08143C0-CB52-4CA7-A584-E22E8DA7CC7A}" type="datetimeFigureOut">
              <a:rPr lang="ar-SA" smtClean="0"/>
              <a:pPr/>
              <a:t>26/09/1441</a:t>
            </a:fld>
            <a:endParaRPr lang="ar-S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5FAD2C2-F312-4CA3-BC8C-FCA73448A783}"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26/09/1441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43BBF30-93B7-4767-86C6-59A062D2C95B}" type="datetime1">
              <a:rPr lang="ar-SA" smtClean="0"/>
              <a:pPr/>
              <a:t>26/09/1441</a:t>
            </a:fld>
            <a:endParaRPr lang="ar-SA" dirty="0"/>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dirty="0"/>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6.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6.xml"/><Relationship Id="rId1" Type="http://schemas.openxmlformats.org/officeDocument/2006/relationships/vmlDrawing" Target="../drawings/vmlDrawing2.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6.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0544" y="357167"/>
            <a:ext cx="8062912" cy="2928958"/>
          </a:xfrm>
        </p:spPr>
        <p:txBody>
          <a:bodyPr>
            <a:noAutofit/>
          </a:bodyPr>
          <a:lstStyle/>
          <a:p>
            <a:pPr algn="ctr"/>
            <a:r>
              <a:rPr lang="ar-SY" sz="8800" dirty="0" smtClean="0"/>
              <a:t>الدعم </a:t>
            </a:r>
            <a:r>
              <a:rPr lang="ar-SY" sz="8000" dirty="0" smtClean="0"/>
              <a:t>(الإرساء)</a:t>
            </a:r>
            <a:r>
              <a:rPr lang="ar-SA" sz="8000" dirty="0" smtClean="0"/>
              <a:t/>
            </a:r>
            <a:br>
              <a:rPr lang="ar-SA" sz="8000" dirty="0" smtClean="0"/>
            </a:br>
            <a:r>
              <a:rPr lang="en-US" sz="8000" dirty="0" smtClean="0"/>
              <a:t>Anchorage</a:t>
            </a:r>
            <a:endParaRPr lang="ar-SA" sz="8000" dirty="0"/>
          </a:p>
        </p:txBody>
      </p:sp>
      <p:sp>
        <p:nvSpPr>
          <p:cNvPr id="4" name="مستطيل 3"/>
          <p:cNvSpPr>
            <a:spLocks noGrp="1"/>
          </p:cNvSpPr>
          <p:nvPr>
            <p:ph type="subTitle" idx="1"/>
          </p:nvPr>
        </p:nvSpPr>
        <p:spPr>
          <a:xfrm>
            <a:off x="1142976" y="3786190"/>
            <a:ext cx="6500858" cy="1631216"/>
          </a:xfrm>
          <a:prstGeom prst="rect">
            <a:avLst/>
          </a:prstGeom>
        </p:spPr>
        <p:txBody>
          <a:bodyPr wrap="square">
            <a:spAutoFit/>
          </a:bodyPr>
          <a:lstStyle/>
          <a:p>
            <a:pPr algn="ctr"/>
            <a:r>
              <a:rPr lang="ar-SA" sz="6000" b="1" dirty="0" smtClean="0">
                <a:solidFill>
                  <a:schemeClr val="bg1"/>
                </a:solidFill>
                <a:effectLst>
                  <a:outerShdw blurRad="38100" dist="38100" dir="2700000" algn="tl">
                    <a:srgbClr val="000000">
                      <a:alpha val="43137"/>
                    </a:srgbClr>
                  </a:outerShdw>
                </a:effectLst>
                <a:latin typeface="Blackadder ITC" pitchFamily="82" charset="0"/>
              </a:rPr>
              <a:t>د.كندة سلطان</a:t>
            </a:r>
            <a:endParaRPr lang="en-US" sz="6000" b="1" dirty="0" smtClean="0">
              <a:solidFill>
                <a:schemeClr val="bg1"/>
              </a:solidFill>
              <a:effectLst>
                <a:outerShdw blurRad="38100" dist="38100" dir="2700000" algn="tl">
                  <a:srgbClr val="000000">
                    <a:alpha val="43137"/>
                  </a:srgbClr>
                </a:outerShdw>
              </a:effectLst>
              <a:latin typeface="Blackadder ITC" pitchFamily="82" charset="0"/>
            </a:endParaRPr>
          </a:p>
          <a:p>
            <a:pPr algn="ctr"/>
            <a:r>
              <a:rPr lang="ar-SA" sz="4000" b="1" dirty="0" smtClean="0">
                <a:solidFill>
                  <a:schemeClr val="bg1"/>
                </a:solidFill>
                <a:effectLst>
                  <a:outerShdw blurRad="38100" dist="38100" dir="2700000" algn="tl">
                    <a:srgbClr val="000000">
                      <a:alpha val="43137"/>
                    </a:srgbClr>
                  </a:outerShdw>
                </a:effectLst>
                <a:latin typeface="Blackadder ITC" pitchFamily="82" charset="0"/>
              </a:rPr>
              <a:t>سنة </a:t>
            </a:r>
            <a:r>
              <a:rPr lang="ar-SA" sz="4000" b="1" dirty="0" smtClean="0">
                <a:solidFill>
                  <a:schemeClr val="bg1"/>
                </a:solidFill>
                <a:effectLst>
                  <a:outerShdw blurRad="38100" dist="38100" dir="2700000" algn="tl">
                    <a:srgbClr val="000000">
                      <a:alpha val="43137"/>
                    </a:srgbClr>
                  </a:outerShdw>
                </a:effectLst>
                <a:latin typeface="Blackadder ITC" pitchFamily="82" charset="0"/>
              </a:rPr>
              <a:t>خامسة</a:t>
            </a:r>
            <a:r>
              <a:rPr lang="ar-SA" sz="4000" b="1" dirty="0" smtClean="0">
                <a:solidFill>
                  <a:schemeClr val="bg1"/>
                </a:solidFill>
                <a:effectLst>
                  <a:outerShdw blurRad="38100" dist="38100" dir="2700000" algn="tl">
                    <a:srgbClr val="000000">
                      <a:alpha val="43137"/>
                    </a:srgbClr>
                  </a:outerShdw>
                </a:effectLst>
                <a:latin typeface="Blackadder ITC" pitchFamily="82" charset="0"/>
              </a:rPr>
              <a:t>	 </a:t>
            </a:r>
            <a:r>
              <a:rPr lang="ar-SA" sz="2800" b="1" dirty="0" smtClean="0">
                <a:solidFill>
                  <a:schemeClr val="bg1"/>
                </a:solidFill>
                <a:effectLst>
                  <a:outerShdw blurRad="38100" dist="38100" dir="2700000" algn="tl">
                    <a:srgbClr val="000000">
                      <a:alpha val="43137"/>
                    </a:srgbClr>
                  </a:outerShdw>
                </a:effectLst>
                <a:latin typeface="Blackadder ITC" pitchFamily="82" charset="0"/>
              </a:rPr>
              <a:t>2020-2019 </a:t>
            </a:r>
            <a:endParaRPr lang="ar-SA" sz="2800" b="1" dirty="0">
              <a:solidFill>
                <a:schemeClr val="bg1"/>
              </a:solidFill>
              <a:effectLst>
                <a:outerShdw blurRad="38100" dist="38100" dir="2700000" algn="tl">
                  <a:srgbClr val="000000">
                    <a:alpha val="43137"/>
                  </a:srgbClr>
                </a:outerShdw>
              </a:effectLst>
              <a:latin typeface="Blackadder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0118" y="142860"/>
            <a:ext cx="8229600" cy="1143000"/>
          </a:xfrm>
        </p:spPr>
        <p:txBody>
          <a:bodyPr/>
          <a:lstStyle/>
          <a:p>
            <a:r>
              <a:rPr lang="ar-SY" dirty="0" smtClean="0"/>
              <a:t>أهمية تقييم الدعم</a:t>
            </a:r>
            <a:r>
              <a:rPr lang="ar-SA" dirty="0" smtClean="0"/>
              <a:t> المطلوب</a:t>
            </a:r>
            <a:endParaRPr lang="ar-SA" dirty="0"/>
          </a:p>
        </p:txBody>
      </p:sp>
      <p:pic>
        <p:nvPicPr>
          <p:cNvPr id="7" name="Picture 2"/>
          <p:cNvPicPr>
            <a:picLocks noChangeAspect="1" noChangeArrowheads="1"/>
          </p:cNvPicPr>
          <p:nvPr/>
        </p:nvPicPr>
        <p:blipFill>
          <a:blip r:embed="rId2" cstate="print"/>
          <a:srcRect/>
          <a:stretch>
            <a:fillRect/>
          </a:stretch>
        </p:blipFill>
        <p:spPr bwMode="auto">
          <a:xfrm>
            <a:off x="214282" y="3286124"/>
            <a:ext cx="4643470" cy="3275706"/>
          </a:xfrm>
          <a:prstGeom prst="rect">
            <a:avLst/>
          </a:prstGeom>
          <a:noFill/>
          <a:ln w="9525">
            <a:noFill/>
            <a:miter lim="800000"/>
            <a:headEnd/>
            <a:tailEnd/>
          </a:ln>
          <a:effectLst/>
        </p:spPr>
      </p:pic>
      <p:sp>
        <p:nvSpPr>
          <p:cNvPr id="5" name="مستطيل 4"/>
          <p:cNvSpPr/>
          <p:nvPr/>
        </p:nvSpPr>
        <p:spPr>
          <a:xfrm>
            <a:off x="285720" y="1071546"/>
            <a:ext cx="8429652" cy="2169825"/>
          </a:xfrm>
          <a:prstGeom prst="rect">
            <a:avLst/>
          </a:prstGeom>
        </p:spPr>
        <p:txBody>
          <a:bodyPr wrap="square">
            <a:spAutoFit/>
          </a:bodyPr>
          <a:lstStyle/>
          <a:p>
            <a:pPr algn="just">
              <a:lnSpc>
                <a:spcPct val="150000"/>
              </a:lnSpc>
            </a:pPr>
            <a:r>
              <a:rPr lang="ar-SY" sz="3000" dirty="0" smtClean="0">
                <a:solidFill>
                  <a:prstClr val="black"/>
                </a:solidFill>
                <a:latin typeface="Tw Cen MT"/>
              </a:rPr>
              <a:t>قد </a:t>
            </a:r>
            <a:r>
              <a:rPr lang="ar-SA" sz="3000" dirty="0" smtClean="0">
                <a:solidFill>
                  <a:prstClr val="black"/>
                </a:solidFill>
                <a:latin typeface="Tw Cen MT"/>
              </a:rPr>
              <a:t>تؤثر خسارة الدعم على نجاح المعالجة</a:t>
            </a:r>
          </a:p>
          <a:p>
            <a:pPr algn="just">
              <a:lnSpc>
                <a:spcPct val="150000"/>
              </a:lnSpc>
            </a:pPr>
            <a:r>
              <a:rPr lang="ar-SA" sz="3000" dirty="0" smtClean="0">
                <a:solidFill>
                  <a:prstClr val="black"/>
                </a:solidFill>
                <a:latin typeface="Tw Cen MT"/>
              </a:rPr>
              <a:t>فالحركة غير المناسبة للأسنان الداعمة تؤدي لضياع مسافات القلع</a:t>
            </a:r>
          </a:p>
          <a:p>
            <a:pPr algn="just">
              <a:lnSpc>
                <a:spcPct val="150000"/>
              </a:lnSpc>
            </a:pPr>
            <a:r>
              <a:rPr lang="ar-SA" sz="3000" dirty="0" smtClean="0">
                <a:solidFill>
                  <a:prstClr val="black"/>
                </a:solidFill>
                <a:latin typeface="Tw Cen MT"/>
              </a:rPr>
              <a:t>مما يعيق تحقيق أهداف المعالجة المرجوة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32" y="-24"/>
            <a:ext cx="8229600" cy="1143000"/>
          </a:xfrm>
        </p:spPr>
        <p:txBody>
          <a:bodyPr>
            <a:normAutofit fontScale="90000"/>
          </a:bodyPr>
          <a:lstStyle/>
          <a:p>
            <a:pPr algn="ctr"/>
            <a:r>
              <a:rPr lang="ar-SY" dirty="0" smtClean="0">
                <a:solidFill>
                  <a:srgbClr val="FF0000"/>
                </a:solidFill>
              </a:rPr>
              <a:t>أهمية تقييم متطلبات الدعم</a:t>
            </a:r>
            <a:r>
              <a:rPr lang="ar-SA" dirty="0" smtClean="0">
                <a:solidFill>
                  <a:srgbClr val="FF0000"/>
                </a:solidFill>
              </a:rPr>
              <a:t/>
            </a:r>
            <a:br>
              <a:rPr lang="ar-SA" dirty="0" smtClean="0">
                <a:solidFill>
                  <a:srgbClr val="FF0000"/>
                </a:solidFill>
              </a:rPr>
            </a:br>
            <a:r>
              <a:rPr lang="ar-SA" sz="3600" dirty="0" smtClean="0">
                <a:solidFill>
                  <a:schemeClr val="tx2">
                    <a:lumMod val="75000"/>
                  </a:schemeClr>
                </a:solidFill>
              </a:rPr>
              <a:t>تختلف من حالة إلى أخرى</a:t>
            </a:r>
            <a:endParaRPr lang="ar-SA" sz="3600" dirty="0">
              <a:solidFill>
                <a:schemeClr val="tx2">
                  <a:lumMod val="75000"/>
                </a:schemeClr>
              </a:solidFill>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857224" y="1857365"/>
            <a:ext cx="3143271" cy="2113424"/>
          </a:xfrm>
          <a:prstGeom prst="rect">
            <a:avLst/>
          </a:prstGeom>
          <a:noFill/>
          <a:ln w="9525">
            <a:noFill/>
            <a:miter lim="800000"/>
            <a:headEnd/>
            <a:tailEnd/>
          </a:ln>
          <a:effectLst/>
        </p:spPr>
      </p:pic>
      <p:sp>
        <p:nvSpPr>
          <p:cNvPr id="5" name="مستطيل 4"/>
          <p:cNvSpPr/>
          <p:nvPr/>
        </p:nvSpPr>
        <p:spPr>
          <a:xfrm>
            <a:off x="71406" y="3995678"/>
            <a:ext cx="4572000" cy="2862322"/>
          </a:xfrm>
          <a:prstGeom prst="rect">
            <a:avLst/>
          </a:prstGeom>
        </p:spPr>
        <p:txBody>
          <a:bodyPr>
            <a:spAutoFit/>
          </a:bodyPr>
          <a:lstStyle/>
          <a:p>
            <a:pPr algn="ctr">
              <a:lnSpc>
                <a:spcPct val="150000"/>
              </a:lnSpc>
            </a:pPr>
            <a:r>
              <a:rPr lang="ar-SA" sz="2400" dirty="0" smtClean="0">
                <a:solidFill>
                  <a:schemeClr val="bg1"/>
                </a:solidFill>
              </a:rPr>
              <a:t>فقدان الدعم (ضياع مسافة القلع):</a:t>
            </a:r>
          </a:p>
          <a:p>
            <a:pPr algn="ctr">
              <a:lnSpc>
                <a:spcPct val="150000"/>
              </a:lnSpc>
            </a:pPr>
            <a:r>
              <a:rPr lang="ar-SA" sz="2400" dirty="0" smtClean="0">
                <a:solidFill>
                  <a:schemeClr val="bg1"/>
                </a:solidFill>
              </a:rPr>
              <a:t>قد يجعل من الإطباق أسوأ</a:t>
            </a:r>
          </a:p>
          <a:p>
            <a:pPr algn="just">
              <a:lnSpc>
                <a:spcPct val="150000"/>
              </a:lnSpc>
            </a:pPr>
            <a:r>
              <a:rPr lang="ar-SA" sz="2400" dirty="0" smtClean="0">
                <a:solidFill>
                  <a:schemeClr val="bg1"/>
                </a:solidFill>
              </a:rPr>
              <a:t> كما في إرجاع الأنياب في الصنف الثاني </a:t>
            </a:r>
            <a:r>
              <a:rPr lang="ar-SY" sz="2400" dirty="0" smtClean="0">
                <a:solidFill>
                  <a:schemeClr val="bg1"/>
                </a:solidFill>
              </a:rPr>
              <a:t>ف</a:t>
            </a:r>
            <a:r>
              <a:rPr lang="ar-SA" sz="2400" dirty="0" smtClean="0">
                <a:solidFill>
                  <a:schemeClr val="bg1"/>
                </a:solidFill>
              </a:rPr>
              <a:t>الحركة الأمامية للأسنان الداعمة العلوية</a:t>
            </a:r>
          </a:p>
          <a:p>
            <a:pPr algn="ctr">
              <a:lnSpc>
                <a:spcPct val="150000"/>
              </a:lnSpc>
            </a:pPr>
            <a:r>
              <a:rPr lang="ar-SA" sz="2400" dirty="0" smtClean="0">
                <a:solidFill>
                  <a:schemeClr val="bg1"/>
                </a:solidFill>
              </a:rPr>
              <a:t>تنتهي بزيادة</a:t>
            </a:r>
            <a:r>
              <a:rPr lang="ar-SY" sz="2400" dirty="0" smtClean="0">
                <a:solidFill>
                  <a:schemeClr val="bg1"/>
                </a:solidFill>
              </a:rPr>
              <a:t> (البروز)</a:t>
            </a:r>
            <a:r>
              <a:rPr lang="ar-SA" sz="2400" dirty="0" smtClean="0">
                <a:solidFill>
                  <a:schemeClr val="bg1"/>
                </a:solidFill>
              </a:rPr>
              <a:t> </a:t>
            </a:r>
            <a:r>
              <a:rPr lang="en-US" sz="2400" dirty="0" smtClean="0">
                <a:solidFill>
                  <a:schemeClr val="bg1"/>
                </a:solidFill>
              </a:rPr>
              <a:t> </a:t>
            </a:r>
            <a:r>
              <a:rPr lang="en-US" sz="2400" dirty="0" err="1" smtClean="0">
                <a:solidFill>
                  <a:schemeClr val="bg1"/>
                </a:solidFill>
              </a:rPr>
              <a:t>overjet</a:t>
            </a:r>
            <a:endParaRPr lang="en-US" sz="2400" dirty="0" smtClean="0">
              <a:solidFill>
                <a:schemeClr val="bg1"/>
              </a:solidFill>
            </a:endParaRPr>
          </a:p>
        </p:txBody>
      </p:sp>
      <p:sp>
        <p:nvSpPr>
          <p:cNvPr id="6" name="مستطيل 5"/>
          <p:cNvSpPr/>
          <p:nvPr/>
        </p:nvSpPr>
        <p:spPr>
          <a:xfrm>
            <a:off x="5214942" y="3929066"/>
            <a:ext cx="3929058" cy="2928934"/>
          </a:xfrm>
          <a:prstGeom prst="rect">
            <a:avLst/>
          </a:prstGeom>
        </p:spPr>
        <p:txBody>
          <a:bodyPr wrap="square">
            <a:spAutoFit/>
          </a:bodyPr>
          <a:lstStyle/>
          <a:p>
            <a:pPr algn="ctr">
              <a:lnSpc>
                <a:spcPct val="150000"/>
              </a:lnSpc>
            </a:pPr>
            <a:r>
              <a:rPr lang="ar-SA" sz="2400" dirty="0" smtClean="0">
                <a:solidFill>
                  <a:schemeClr val="bg1"/>
                </a:solidFill>
              </a:rPr>
              <a:t>فقدان الدعم (ضياع مسافة القلع):</a:t>
            </a:r>
          </a:p>
          <a:p>
            <a:pPr algn="ctr">
              <a:lnSpc>
                <a:spcPct val="150000"/>
              </a:lnSpc>
            </a:pPr>
            <a:r>
              <a:rPr lang="ar-SA" sz="2400" dirty="0" smtClean="0">
                <a:solidFill>
                  <a:schemeClr val="bg1"/>
                </a:solidFill>
              </a:rPr>
              <a:t>مفيدة </a:t>
            </a:r>
          </a:p>
          <a:p>
            <a:pPr algn="just">
              <a:lnSpc>
                <a:spcPct val="150000"/>
              </a:lnSpc>
            </a:pPr>
            <a:r>
              <a:rPr lang="ar-SA" sz="2400" dirty="0" smtClean="0">
                <a:solidFill>
                  <a:schemeClr val="bg1"/>
                </a:solidFill>
              </a:rPr>
              <a:t>كما في حالات الصنف الثالث؛ </a:t>
            </a:r>
            <a:r>
              <a:rPr lang="ar-SY" sz="2400" dirty="0" smtClean="0">
                <a:solidFill>
                  <a:schemeClr val="bg1"/>
                </a:solidFill>
              </a:rPr>
              <a:t>ف</a:t>
            </a:r>
            <a:r>
              <a:rPr lang="ar-SA" sz="2400" dirty="0" smtClean="0">
                <a:solidFill>
                  <a:schemeClr val="bg1"/>
                </a:solidFill>
              </a:rPr>
              <a:t>الحركة الأمامية للأسنان الداعمة العلوية تؤدي إلى تحسين العلاقة الرحوية و البروز. </a:t>
            </a:r>
          </a:p>
        </p:txBody>
      </p:sp>
      <p:sp>
        <p:nvSpPr>
          <p:cNvPr id="16" name="مربع نص 15"/>
          <p:cNvSpPr txBox="1"/>
          <p:nvPr/>
        </p:nvSpPr>
        <p:spPr>
          <a:xfrm>
            <a:off x="928661" y="1285860"/>
            <a:ext cx="2949846" cy="523220"/>
          </a:xfrm>
          <a:prstGeom prst="rect">
            <a:avLst/>
          </a:prstGeom>
          <a:noFill/>
        </p:spPr>
        <p:txBody>
          <a:bodyPr wrap="none" rtlCol="1">
            <a:spAutoFit/>
          </a:bodyPr>
          <a:lstStyle/>
          <a:p>
            <a:r>
              <a:rPr lang="ar-SY" sz="2800" b="1" dirty="0" smtClean="0">
                <a:solidFill>
                  <a:schemeClr val="accent1">
                    <a:lumMod val="75000"/>
                  </a:schemeClr>
                </a:solidFill>
              </a:rPr>
              <a:t>تأثير سلبي لفقدان الدعم</a:t>
            </a:r>
            <a:endParaRPr lang="ar-SA" sz="2800" b="1" dirty="0">
              <a:solidFill>
                <a:schemeClr val="accent1">
                  <a:lumMod val="75000"/>
                </a:schemeClr>
              </a:solidFill>
            </a:endParaRPr>
          </a:p>
        </p:txBody>
      </p:sp>
      <p:pic>
        <p:nvPicPr>
          <p:cNvPr id="15" name="Picture 2"/>
          <p:cNvPicPr>
            <a:picLocks noChangeAspect="1" noChangeArrowheads="1"/>
          </p:cNvPicPr>
          <p:nvPr/>
        </p:nvPicPr>
        <p:blipFill>
          <a:blip r:embed="rId3" cstate="print"/>
          <a:srcRect/>
          <a:stretch>
            <a:fillRect/>
          </a:stretch>
        </p:blipFill>
        <p:spPr bwMode="auto">
          <a:xfrm>
            <a:off x="5619684" y="1857364"/>
            <a:ext cx="3000396" cy="2083066"/>
          </a:xfrm>
          <a:prstGeom prst="rect">
            <a:avLst/>
          </a:prstGeom>
          <a:noFill/>
          <a:ln w="9525">
            <a:noFill/>
            <a:miter lim="800000"/>
            <a:headEnd/>
            <a:tailEnd/>
          </a:ln>
          <a:effectLst/>
        </p:spPr>
      </p:pic>
      <p:cxnSp>
        <p:nvCxnSpPr>
          <p:cNvPr id="17" name="رابط كسهم مستقيم 7"/>
          <p:cNvCxnSpPr/>
          <p:nvPr/>
        </p:nvCxnSpPr>
        <p:spPr>
          <a:xfrm rot="10800000">
            <a:off x="7358082" y="2143116"/>
            <a:ext cx="928694"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8"/>
          <p:cNvCxnSpPr/>
          <p:nvPr/>
        </p:nvCxnSpPr>
        <p:spPr>
          <a:xfrm>
            <a:off x="1357290" y="2857496"/>
            <a:ext cx="71438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3"/>
          <p:cNvCxnSpPr/>
          <p:nvPr/>
        </p:nvCxnSpPr>
        <p:spPr>
          <a:xfrm>
            <a:off x="3214678" y="2786058"/>
            <a:ext cx="785818" cy="15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مربع نص 15"/>
          <p:cNvSpPr txBox="1"/>
          <p:nvPr/>
        </p:nvSpPr>
        <p:spPr>
          <a:xfrm>
            <a:off x="5548246" y="1285860"/>
            <a:ext cx="3095720" cy="523220"/>
          </a:xfrm>
          <a:prstGeom prst="rect">
            <a:avLst/>
          </a:prstGeom>
          <a:noFill/>
        </p:spPr>
        <p:txBody>
          <a:bodyPr wrap="none" rtlCol="1">
            <a:spAutoFit/>
          </a:bodyPr>
          <a:lstStyle/>
          <a:p>
            <a:r>
              <a:rPr lang="ar-SY" sz="2800" b="1" dirty="0" smtClean="0">
                <a:solidFill>
                  <a:schemeClr val="accent1">
                    <a:lumMod val="75000"/>
                  </a:schemeClr>
                </a:solidFill>
              </a:rPr>
              <a:t>تأثير </a:t>
            </a:r>
            <a:r>
              <a:rPr lang="ar-SA" sz="2800" b="1" dirty="0" smtClean="0">
                <a:solidFill>
                  <a:schemeClr val="accent1">
                    <a:lumMod val="75000"/>
                  </a:schemeClr>
                </a:solidFill>
              </a:rPr>
              <a:t>إيجابي </a:t>
            </a:r>
            <a:r>
              <a:rPr lang="ar-SY" sz="2800" b="1" dirty="0" smtClean="0">
                <a:solidFill>
                  <a:schemeClr val="accent1">
                    <a:lumMod val="75000"/>
                  </a:schemeClr>
                </a:solidFill>
              </a:rPr>
              <a:t>لفقدان الدعم</a:t>
            </a:r>
            <a:endParaRPr lang="ar-SA" sz="28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to="" calcmode="lin" valueType="num">
                                      <p:cBhvr>
                                        <p:cTn id="16" dur="1" fill="hold"/>
                                        <p:tgtEl>
                                          <p:spTgt spid="5">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to="" calcmode="lin" valueType="num">
                                      <p:cBhvr>
                                        <p:cTn id="21" dur="1" fill="hold"/>
                                        <p:tgtEl>
                                          <p:spTgt spid="5">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to="" calcmode="lin" valueType="num">
                                      <p:cBhvr>
                                        <p:cTn id="24" dur="1" fill="hold"/>
                                        <p:tgtEl>
                                          <p:spTgt spid="18"/>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to="" calcmode="lin" valueType="num">
                                      <p:cBhvr>
                                        <p:cTn id="29" dur="1" fill="hold"/>
                                        <p:tgtEl>
                                          <p:spTgt spid="5">
                                            <p:txEl>
                                              <p:pRg st="3" end="3"/>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to="" calcmode="lin" valueType="num">
                                      <p:cBhvr>
                                        <p:cTn id="32" dur="1" fill="hold"/>
                                        <p:tgtEl>
                                          <p:spTgt spid="1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to="" calcmode="lin" valueType="num">
                                      <p:cBhvr>
                                        <p:cTn id="37" dur="1" fill="hold"/>
                                        <p:tgtEl>
                                          <p:spTgt spid="21"/>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to="" calcmode="lin" valueType="num">
                                      <p:cBhvr>
                                        <p:cTn id="40" dur="1" fill="hold"/>
                                        <p:tgtEl>
                                          <p:spTgt spid="15"/>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to="" calcmode="lin" valueType="num">
                                      <p:cBhvr>
                                        <p:cTn id="43" dur="1" fill="hold"/>
                                        <p:tgtEl>
                                          <p:spTgt spid="6">
                                            <p:txEl>
                                              <p:pRg st="0" end="0"/>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to="" calcmode="lin" valueType="num">
                                      <p:cBhvr>
                                        <p:cTn id="46" dur="1" fill="hold"/>
                                        <p:tgtEl>
                                          <p:spTgt spid="6">
                                            <p:txEl>
                                              <p:pRg st="1" end="1"/>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to="" calcmode="lin" valueType="num">
                                      <p:cBhvr>
                                        <p:cTn id="51" dur="1" fill="hold"/>
                                        <p:tgtEl>
                                          <p:spTgt spid="6">
                                            <p:txEl>
                                              <p:pRg st="2" end="2"/>
                                            </p:txEl>
                                          </p:spTgt>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to="" calcmode="lin" valueType="num">
                                      <p:cBhvr>
                                        <p:cTn id="54"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214290"/>
            <a:ext cx="8229600" cy="1143000"/>
          </a:xfrm>
        </p:spPr>
        <p:txBody>
          <a:bodyPr>
            <a:normAutofit fontScale="90000"/>
          </a:bodyPr>
          <a:lstStyle/>
          <a:p>
            <a:pPr algn="ctr"/>
            <a:r>
              <a:rPr lang="ar-SY" dirty="0" smtClean="0">
                <a:ln w="6350">
                  <a:solidFill>
                    <a:srgbClr val="C00000"/>
                  </a:solidFill>
                </a:ln>
                <a:solidFill>
                  <a:srgbClr val="FF0000"/>
                </a:solidFill>
              </a:rPr>
              <a:t>أهمية تقييم متطلبات الدعم</a:t>
            </a:r>
            <a:r>
              <a:rPr lang="ar-SA" dirty="0" smtClean="0">
                <a:ln w="6350">
                  <a:solidFill>
                    <a:srgbClr val="C00000"/>
                  </a:solidFill>
                </a:ln>
                <a:solidFill>
                  <a:srgbClr val="FF0000"/>
                </a:solidFill>
              </a:rPr>
              <a:t/>
            </a:r>
            <a:br>
              <a:rPr lang="ar-SA" dirty="0" smtClean="0">
                <a:ln w="6350">
                  <a:solidFill>
                    <a:srgbClr val="C00000"/>
                  </a:solidFill>
                </a:ln>
                <a:solidFill>
                  <a:srgbClr val="FF0000"/>
                </a:solidFill>
              </a:rPr>
            </a:br>
            <a:r>
              <a:rPr lang="en-US" dirty="0" smtClean="0">
                <a:ln w="6350">
                  <a:solidFill>
                    <a:srgbClr val="C00000"/>
                  </a:solidFill>
                </a:ln>
                <a:solidFill>
                  <a:srgbClr val="FF0000"/>
                </a:solidFill>
              </a:rPr>
              <a:t> Assessing anchorage requirements</a:t>
            </a:r>
            <a:endParaRPr lang="ar-SA" dirty="0">
              <a:ln w="6350">
                <a:solidFill>
                  <a:srgbClr val="C00000"/>
                </a:solidFill>
              </a:ln>
              <a:solidFill>
                <a:srgbClr val="FF0000"/>
              </a:solidFill>
            </a:endParaRPr>
          </a:p>
        </p:txBody>
      </p:sp>
      <p:sp>
        <p:nvSpPr>
          <p:cNvPr id="17" name="مستطيل 16"/>
          <p:cNvSpPr/>
          <p:nvPr/>
        </p:nvSpPr>
        <p:spPr>
          <a:xfrm>
            <a:off x="214282" y="1285860"/>
            <a:ext cx="8786874" cy="1384995"/>
          </a:xfrm>
          <a:prstGeom prst="rect">
            <a:avLst/>
          </a:prstGeom>
        </p:spPr>
        <p:txBody>
          <a:bodyPr wrap="square">
            <a:spAutoFit/>
          </a:bodyPr>
          <a:lstStyle/>
          <a:p>
            <a:pPr marL="448056" lvl="0" indent="-384048" algn="ctr">
              <a:lnSpc>
                <a:spcPct val="150000"/>
              </a:lnSpc>
              <a:spcBef>
                <a:spcPct val="20000"/>
              </a:spcBef>
              <a:buClr>
                <a:srgbClr val="4F81BD"/>
              </a:buClr>
              <a:buSzPct val="80000"/>
            </a:pPr>
            <a:r>
              <a:rPr lang="ar-SY" sz="2800" dirty="0" smtClean="0">
                <a:solidFill>
                  <a:schemeClr val="bg1"/>
                </a:solidFill>
              </a:rPr>
              <a:t>لهذا السبب ينبغي تقييم متطلبات الدعم عند التخطيط للمعا</a:t>
            </a:r>
            <a:r>
              <a:rPr lang="ar-SA" sz="2800" dirty="0" smtClean="0">
                <a:solidFill>
                  <a:schemeClr val="bg1"/>
                </a:solidFill>
              </a:rPr>
              <a:t>ل</a:t>
            </a:r>
            <a:r>
              <a:rPr lang="ar-SY" sz="2800" dirty="0" smtClean="0">
                <a:solidFill>
                  <a:schemeClr val="bg1"/>
                </a:solidFill>
              </a:rPr>
              <a:t>جة،</a:t>
            </a:r>
            <a:endParaRPr lang="ar-SA" sz="2800" dirty="0" smtClean="0">
              <a:solidFill>
                <a:schemeClr val="bg1"/>
              </a:solidFill>
            </a:endParaRPr>
          </a:p>
          <a:p>
            <a:pPr marL="448056" lvl="0" indent="-384048" algn="ctr">
              <a:lnSpc>
                <a:spcPct val="150000"/>
              </a:lnSpc>
              <a:spcBef>
                <a:spcPct val="20000"/>
              </a:spcBef>
              <a:buClr>
                <a:srgbClr val="4F81BD"/>
              </a:buClr>
              <a:buSzPct val="80000"/>
            </a:pPr>
            <a:r>
              <a:rPr lang="ar-SY" sz="2800" dirty="0" smtClean="0">
                <a:solidFill>
                  <a:schemeClr val="bg1"/>
                </a:solidFill>
              </a:rPr>
              <a:t>ليكون </a:t>
            </a:r>
            <a:r>
              <a:rPr lang="ar-SA" sz="2800" dirty="0" smtClean="0">
                <a:solidFill>
                  <a:prstClr val="black"/>
                </a:solidFill>
                <a:latin typeface="Tw Cen MT"/>
              </a:rPr>
              <a:t>الهدف العام</a:t>
            </a:r>
            <a:r>
              <a:rPr lang="ar-SY" sz="2800" dirty="0" smtClean="0">
                <a:solidFill>
                  <a:prstClr val="black"/>
                </a:solidFill>
                <a:latin typeface="Tw Cen MT"/>
              </a:rPr>
              <a:t> </a:t>
            </a:r>
            <a:r>
              <a:rPr lang="ar-SA" sz="2800" dirty="0" smtClean="0">
                <a:solidFill>
                  <a:prstClr val="black"/>
                </a:solidFill>
                <a:latin typeface="Tw Cen MT"/>
              </a:rPr>
              <a:t>هو</a:t>
            </a:r>
            <a:endParaRPr lang="ar-SA" sz="2800" dirty="0"/>
          </a:p>
        </p:txBody>
      </p:sp>
      <p:pic>
        <p:nvPicPr>
          <p:cNvPr id="10242" name="Picture 2"/>
          <p:cNvPicPr>
            <a:picLocks noChangeAspect="1" noChangeArrowheads="1"/>
          </p:cNvPicPr>
          <p:nvPr/>
        </p:nvPicPr>
        <p:blipFill>
          <a:blip r:embed="rId2" cstate="print"/>
          <a:srcRect/>
          <a:stretch>
            <a:fillRect/>
          </a:stretch>
        </p:blipFill>
        <p:spPr bwMode="auto">
          <a:xfrm>
            <a:off x="2643174" y="2857496"/>
            <a:ext cx="4161683" cy="2813950"/>
          </a:xfrm>
          <a:prstGeom prst="rect">
            <a:avLst/>
          </a:prstGeom>
          <a:noFill/>
          <a:ln w="9525">
            <a:noFill/>
            <a:miter lim="800000"/>
            <a:headEnd/>
            <a:tailEnd/>
          </a:ln>
          <a:effectLst/>
        </p:spPr>
      </p:pic>
      <p:sp>
        <p:nvSpPr>
          <p:cNvPr id="11" name="Rectangle 10"/>
          <p:cNvSpPr/>
          <p:nvPr/>
        </p:nvSpPr>
        <p:spPr>
          <a:xfrm>
            <a:off x="227315" y="5786454"/>
            <a:ext cx="8735084" cy="646331"/>
          </a:xfrm>
          <a:prstGeom prst="rect">
            <a:avLst/>
          </a:prstGeom>
        </p:spPr>
        <p:txBody>
          <a:bodyPr wrap="none">
            <a:spAutoFit/>
          </a:bodyPr>
          <a:lstStyle/>
          <a:p>
            <a:r>
              <a:rPr lang="ar-SA" sz="3600" b="1" dirty="0" smtClean="0">
                <a:solidFill>
                  <a:srgbClr val="7030A0"/>
                </a:solidFill>
              </a:rPr>
              <a:t> تعزيز الحركات المرغوبة و تقليل الحركات غير المرغوبة</a:t>
            </a:r>
            <a:endParaRPr lang="ar-SA" sz="36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571472" y="3571876"/>
            <a:ext cx="3571900" cy="2305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ستطيل 5"/>
          <p:cNvSpPr/>
          <p:nvPr/>
        </p:nvSpPr>
        <p:spPr>
          <a:xfrm>
            <a:off x="0" y="1357298"/>
            <a:ext cx="9144000" cy="1692771"/>
          </a:xfrm>
          <a:prstGeom prst="rect">
            <a:avLst/>
          </a:prstGeom>
        </p:spPr>
        <p:txBody>
          <a:bodyPr wrap="square">
            <a:spAutoFit/>
          </a:bodyPr>
          <a:lstStyle/>
          <a:p>
            <a:pPr algn="just">
              <a:lnSpc>
                <a:spcPct val="200000"/>
              </a:lnSpc>
            </a:pPr>
            <a:r>
              <a:rPr lang="ar-SY" sz="2800" b="1" dirty="0" smtClean="0">
                <a:solidFill>
                  <a:srgbClr val="FF0000"/>
                </a:solidFill>
                <a:latin typeface="Arial" pitchFamily="34" charset="0"/>
                <a:cs typeface="Arial" pitchFamily="34" charset="0"/>
              </a:rPr>
              <a:t>1-</a:t>
            </a:r>
            <a:r>
              <a:rPr lang="ar-SY" sz="2800" b="1" dirty="0" smtClean="0">
                <a:latin typeface="Arial" pitchFamily="34" charset="0"/>
                <a:cs typeface="Arial" pitchFamily="34" charset="0"/>
              </a:rPr>
              <a:t> </a:t>
            </a:r>
            <a:r>
              <a:rPr lang="ar-SY" sz="2800" b="1" dirty="0" smtClean="0">
                <a:solidFill>
                  <a:srgbClr val="FF0000"/>
                </a:solidFill>
                <a:latin typeface="Arial" pitchFamily="34" charset="0"/>
                <a:cs typeface="Arial" pitchFamily="34" charset="0"/>
              </a:rPr>
              <a:t>عدد الأسنان المطلوب تحريكها</a:t>
            </a:r>
          </a:p>
          <a:p>
            <a:pPr algn="just">
              <a:lnSpc>
                <a:spcPct val="200000"/>
              </a:lnSpc>
            </a:pPr>
            <a:r>
              <a:rPr lang="ar-SY" sz="2400" dirty="0" smtClean="0">
                <a:latin typeface="Arial" pitchFamily="34" charset="0"/>
                <a:cs typeface="Arial" pitchFamily="34" charset="0"/>
              </a:rPr>
              <a:t>كلما زاد عدد الأسنان المراد تحريكها، كلما زاد مقدار الدعم المطلوب لمقاومة ردود الفعل.</a:t>
            </a:r>
          </a:p>
        </p:txBody>
      </p:sp>
      <p:sp>
        <p:nvSpPr>
          <p:cNvPr id="8"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5143504" y="3571876"/>
            <a:ext cx="358486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Oval 10"/>
          <p:cNvSpPr/>
          <p:nvPr/>
        </p:nvSpPr>
        <p:spPr>
          <a:xfrm>
            <a:off x="6429388" y="3929066"/>
            <a:ext cx="1000132"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42976" y="3357562"/>
            <a:ext cx="2428892" cy="1714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0" y="1500174"/>
            <a:ext cx="9144000" cy="2117503"/>
          </a:xfrm>
          <a:prstGeom prst="rect">
            <a:avLst/>
          </a:prstGeom>
        </p:spPr>
        <p:txBody>
          <a:bodyPr wrap="square">
            <a:spAutoFit/>
          </a:bodyPr>
          <a:lstStyle/>
          <a:p>
            <a:pPr lvl="0" algn="just" rtl="1">
              <a:lnSpc>
                <a:spcPct val="150000"/>
              </a:lnSpc>
              <a:buNone/>
              <a:defRPr/>
            </a:pPr>
            <a:r>
              <a:rPr lang="ar-SA" sz="2800" b="1" kern="0" dirty="0" smtClean="0">
                <a:solidFill>
                  <a:srgbClr val="FF0000"/>
                </a:solidFill>
                <a:latin typeface="Arial" pitchFamily="34" charset="0"/>
                <a:cs typeface="Arial" pitchFamily="34" charset="0"/>
              </a:rPr>
              <a:t>2- مقدار القوة التقويمية المطبقة:</a:t>
            </a:r>
          </a:p>
          <a:p>
            <a:pPr lvl="0" algn="just" rtl="1">
              <a:lnSpc>
                <a:spcPct val="150000"/>
              </a:lnSpc>
              <a:buNone/>
              <a:defRPr/>
            </a:pPr>
            <a:r>
              <a:rPr lang="ar-SA" sz="2800" kern="0" dirty="0" smtClean="0">
                <a:latin typeface="Arial" pitchFamily="34" charset="0"/>
                <a:cs typeface="Arial" pitchFamily="34" charset="0"/>
              </a:rPr>
              <a:t>كلما زاد مقدار القوة التقويمية المطبقة كلما زاد مقدار الدعم المطلوب لمقاومة الحركات غير المرغوبة</a:t>
            </a:r>
          </a:p>
        </p:txBody>
      </p:sp>
      <p:pic>
        <p:nvPicPr>
          <p:cNvPr id="5" name="Picture 2"/>
          <p:cNvPicPr>
            <a:picLocks noChangeAspect="1" noChangeArrowheads="1"/>
          </p:cNvPicPr>
          <p:nvPr/>
        </p:nvPicPr>
        <p:blipFill>
          <a:blip r:embed="rId2" cstate="print"/>
          <a:srcRect/>
          <a:stretch>
            <a:fillRect/>
          </a:stretch>
        </p:blipFill>
        <p:spPr bwMode="auto">
          <a:xfrm>
            <a:off x="5072066" y="4000504"/>
            <a:ext cx="3429024" cy="265095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r="7757"/>
          <a:stretch>
            <a:fillRect/>
          </a:stretch>
        </p:blipFill>
        <p:spPr bwMode="auto">
          <a:xfrm>
            <a:off x="640743" y="3929066"/>
            <a:ext cx="3645505" cy="2714644"/>
          </a:xfrm>
          <a:prstGeom prst="rect">
            <a:avLst/>
          </a:prstGeom>
          <a:noFill/>
          <a:ln w="9525">
            <a:noFill/>
            <a:miter lim="800000"/>
            <a:headEnd/>
            <a:tailEnd/>
          </a:ln>
          <a:effectLst/>
        </p:spPr>
      </p:pic>
      <p:sp>
        <p:nvSpPr>
          <p:cNvPr id="7" name="Title 1"/>
          <p:cNvSpPr>
            <a:spLocks noGrp="1"/>
          </p:cNvSpPr>
          <p:nvPr>
            <p:ph type="title"/>
          </p:nvPr>
        </p:nvSpPr>
        <p:spPr>
          <a:xfrm>
            <a:off x="428596" y="-24"/>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6" name="مستطيل 5"/>
          <p:cNvSpPr/>
          <p:nvPr/>
        </p:nvSpPr>
        <p:spPr>
          <a:xfrm>
            <a:off x="4857752" y="1643050"/>
            <a:ext cx="4000560" cy="3046988"/>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3</a:t>
            </a:r>
            <a:r>
              <a:rPr lang="ar-SY" sz="2800" b="1" dirty="0" smtClean="0">
                <a:solidFill>
                  <a:srgbClr val="FF0000"/>
                </a:solidFill>
                <a:latin typeface="Arial" pitchFamily="34" charset="0"/>
                <a:cs typeface="Arial" pitchFamily="34" charset="0"/>
              </a:rPr>
              <a:t>- المسافة التي ينبغي أن تتحركها الأسنان</a:t>
            </a:r>
            <a:endParaRPr lang="ar-SY" sz="2400" b="1" dirty="0" smtClean="0">
              <a:solidFill>
                <a:srgbClr val="FF0000"/>
              </a:solidFill>
              <a:latin typeface="Arial" pitchFamily="34" charset="0"/>
              <a:cs typeface="Arial" pitchFamily="34" charset="0"/>
            </a:endParaRPr>
          </a:p>
          <a:p>
            <a:pPr algn="just">
              <a:lnSpc>
                <a:spcPct val="150000"/>
              </a:lnSpc>
            </a:pPr>
            <a:r>
              <a:rPr lang="ar-SY" sz="2400" dirty="0" smtClean="0">
                <a:latin typeface="Arial" pitchFamily="34" charset="0"/>
                <a:cs typeface="Arial" pitchFamily="34" charset="0"/>
              </a:rPr>
              <a:t>كلما كانت المسافة التي </a:t>
            </a:r>
            <a:r>
              <a:rPr lang="ar-SY" sz="2400" dirty="0" err="1" smtClean="0">
                <a:latin typeface="Arial" pitchFamily="34" charset="0"/>
                <a:cs typeface="Arial" pitchFamily="34" charset="0"/>
              </a:rPr>
              <a:t>ستتحركها</a:t>
            </a:r>
            <a:r>
              <a:rPr lang="ar-SY" sz="2400" dirty="0" smtClean="0">
                <a:latin typeface="Arial" pitchFamily="34" charset="0"/>
                <a:cs typeface="Arial" pitchFamily="34" charset="0"/>
              </a:rPr>
              <a:t> الأسنان أكبر كلما كان مقدار الدعم المطلوب أكبر</a:t>
            </a:r>
          </a:p>
        </p:txBody>
      </p:sp>
      <p:pic>
        <p:nvPicPr>
          <p:cNvPr id="7" name="Picture 2"/>
          <p:cNvPicPr>
            <a:picLocks noChangeAspect="1" noChangeArrowheads="1"/>
          </p:cNvPicPr>
          <p:nvPr/>
        </p:nvPicPr>
        <p:blipFill>
          <a:blip r:embed="rId2" cstate="print"/>
          <a:srcRect b="5540"/>
          <a:stretch>
            <a:fillRect/>
          </a:stretch>
        </p:blipFill>
        <p:spPr bwMode="auto">
          <a:xfrm>
            <a:off x="125518" y="2143116"/>
            <a:ext cx="4517951" cy="2428892"/>
          </a:xfrm>
          <a:prstGeom prst="rect">
            <a:avLst/>
          </a:prstGeom>
          <a:noFill/>
          <a:ln w="9525">
            <a:noFill/>
            <a:miter lim="800000"/>
            <a:headEnd/>
            <a:tailEnd/>
          </a:ln>
          <a:effectLst/>
        </p:spPr>
      </p:pic>
      <p:cxnSp>
        <p:nvCxnSpPr>
          <p:cNvPr id="9" name="رابط كسهم مستقيم 8"/>
          <p:cNvCxnSpPr/>
          <p:nvPr/>
        </p:nvCxnSpPr>
        <p:spPr>
          <a:xfrm rot="10800000">
            <a:off x="1500166" y="3857628"/>
            <a:ext cx="642942"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0800000">
            <a:off x="785786" y="3143248"/>
            <a:ext cx="928694"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 y="4714884"/>
            <a:ext cx="5072099" cy="1685846"/>
          </a:xfrm>
          <a:prstGeom prst="rect">
            <a:avLst/>
          </a:prstGeom>
          <a:noFill/>
        </p:spPr>
        <p:txBody>
          <a:bodyPr wrap="square" rtlCol="0">
            <a:spAutoFit/>
          </a:bodyPr>
          <a:lstStyle/>
          <a:p>
            <a:pPr>
              <a:lnSpc>
                <a:spcPct val="150000"/>
              </a:lnSpc>
            </a:pPr>
            <a:r>
              <a:rPr lang="ar-SA" sz="2400" dirty="0" smtClean="0">
                <a:latin typeface="Arial" pitchFamily="34" charset="0"/>
                <a:cs typeface="Arial" pitchFamily="34" charset="0"/>
              </a:rPr>
              <a:t>إن إرجاع الناب السفلي بسبب الازدحام في القوس السنية السفلية سيتطلب إرجاع الناب العلوي لمسافة أكبر لتحقيق العلاقات من الصنف الأول</a:t>
            </a:r>
            <a:endParaRPr lang="en-US" sz="2400" dirty="0">
              <a:latin typeface="Arial" pitchFamily="34" charset="0"/>
              <a:cs typeface="Arial" pitchFamily="34" charset="0"/>
            </a:endParaRPr>
          </a:p>
        </p:txBody>
      </p:sp>
      <p:cxnSp>
        <p:nvCxnSpPr>
          <p:cNvPr id="12" name="Straight Connector 11"/>
          <p:cNvCxnSpPr/>
          <p:nvPr/>
        </p:nvCxnSpPr>
        <p:spPr>
          <a:xfrm rot="5400000">
            <a:off x="1358084" y="2928140"/>
            <a:ext cx="857256" cy="158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5400000">
            <a:off x="1715274" y="3999710"/>
            <a:ext cx="857256"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7"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7"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6" name="مستطيل 5"/>
          <p:cNvSpPr/>
          <p:nvPr/>
        </p:nvSpPr>
        <p:spPr>
          <a:xfrm>
            <a:off x="4357686" y="1857364"/>
            <a:ext cx="4786314" cy="5183150"/>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4 </a:t>
            </a:r>
            <a:r>
              <a:rPr lang="ar-SY" sz="2800" b="1" dirty="0" smtClean="0">
                <a:solidFill>
                  <a:srgbClr val="FF0000"/>
                </a:solidFill>
                <a:latin typeface="Arial" pitchFamily="34" charset="0"/>
                <a:cs typeface="Arial" pitchFamily="34" charset="0"/>
              </a:rPr>
              <a:t>- هدف المعالجة</a:t>
            </a:r>
          </a:p>
          <a:p>
            <a:pPr algn="just">
              <a:lnSpc>
                <a:spcPct val="150000"/>
              </a:lnSpc>
            </a:pPr>
            <a:r>
              <a:rPr lang="ar-SY" sz="2800" dirty="0" smtClean="0">
                <a:latin typeface="Arial" pitchFamily="34" charset="0"/>
                <a:cs typeface="Arial" pitchFamily="34" charset="0"/>
              </a:rPr>
              <a:t>يجب أن يكون هدف المعالجة واضحاً منذ التخطيط للمعالجة. فمقدار الدعم المطلوب يختلف فيما إذا كانت الحالة ستنتهي بعلاقات </a:t>
            </a:r>
            <a:r>
              <a:rPr lang="ar-SY" sz="2800" dirty="0" err="1" smtClean="0">
                <a:latin typeface="Arial" pitchFamily="34" charset="0"/>
                <a:cs typeface="Arial" pitchFamily="34" charset="0"/>
              </a:rPr>
              <a:t>رحوية</a:t>
            </a:r>
            <a:r>
              <a:rPr lang="ar-SY" sz="2800" dirty="0" smtClean="0">
                <a:latin typeface="Arial" pitchFamily="34" charset="0"/>
                <a:cs typeface="Arial" pitchFamily="34" charset="0"/>
              </a:rPr>
              <a:t> من الصنف الأول أو الثاني</a:t>
            </a:r>
          </a:p>
          <a:p>
            <a:pPr algn="just">
              <a:lnSpc>
                <a:spcPct val="150000"/>
              </a:lnSpc>
            </a:pPr>
            <a:endParaRPr lang="ar-SY" sz="2800" dirty="0" smtClean="0">
              <a:latin typeface="Arial" pitchFamily="34" charset="0"/>
              <a:cs typeface="Arial" pitchFamily="34" charset="0"/>
            </a:endParaRPr>
          </a:p>
          <a:p>
            <a:pPr algn="just">
              <a:lnSpc>
                <a:spcPct val="150000"/>
              </a:lnSpc>
            </a:pPr>
            <a:endParaRPr lang="ar-SY" sz="2800" dirty="0" smtClean="0">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14282" y="2428868"/>
            <a:ext cx="4157688" cy="2477692"/>
          </a:xfrm>
          <a:prstGeom prst="rect">
            <a:avLst/>
          </a:prstGeom>
          <a:noFill/>
          <a:ln w="9525">
            <a:noFill/>
            <a:miter lim="800000"/>
            <a:headEnd/>
            <a:tailEnd/>
          </a:ln>
          <a:effectLst/>
        </p:spPr>
      </p:pic>
      <p:cxnSp>
        <p:nvCxnSpPr>
          <p:cNvPr id="14" name="رابط كسهم مستقيم 13"/>
          <p:cNvCxnSpPr/>
          <p:nvPr/>
        </p:nvCxnSpPr>
        <p:spPr>
          <a:xfrm rot="10800000">
            <a:off x="1785918" y="3429000"/>
            <a:ext cx="500066"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571472" y="3714752"/>
            <a:ext cx="500066" cy="1588"/>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7"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0-#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0-#ppt_w/2"/>
                                          </p:val>
                                        </p:tav>
                                        <p:tav tm="100000">
                                          <p:val>
                                            <p:strVal val="#ppt_x"/>
                                          </p:val>
                                        </p:tav>
                                      </p:tavLst>
                                    </p:anim>
                                    <p:anim calcmode="lin" valueType="num">
                                      <p:cBhvr additive="base">
                                        <p:cTn id="2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7" name="مستطيل 6"/>
          <p:cNvSpPr/>
          <p:nvPr/>
        </p:nvSpPr>
        <p:spPr>
          <a:xfrm>
            <a:off x="0" y="1285860"/>
            <a:ext cx="9144000" cy="658835"/>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5- </a:t>
            </a:r>
            <a:r>
              <a:rPr lang="ar-SY" sz="2800" b="1" dirty="0" smtClean="0">
                <a:solidFill>
                  <a:srgbClr val="FF0000"/>
                </a:solidFill>
                <a:latin typeface="Arial" pitchFamily="34" charset="0"/>
                <a:cs typeface="Arial" pitchFamily="34" charset="0"/>
              </a:rPr>
              <a:t>نوع الحركة التقويمية السنية المخطط لها:</a:t>
            </a:r>
          </a:p>
        </p:txBody>
      </p:sp>
      <p:pic>
        <p:nvPicPr>
          <p:cNvPr id="11" name="Picture 3"/>
          <p:cNvPicPr>
            <a:picLocks noChangeAspect="1" noChangeArrowheads="1"/>
          </p:cNvPicPr>
          <p:nvPr/>
        </p:nvPicPr>
        <p:blipFill>
          <a:blip r:embed="rId2" cstate="print"/>
          <a:srcRect l="4081" r="15986"/>
          <a:stretch>
            <a:fillRect/>
          </a:stretch>
        </p:blipFill>
        <p:spPr bwMode="auto">
          <a:xfrm>
            <a:off x="1000100" y="4500570"/>
            <a:ext cx="2430634" cy="2166435"/>
          </a:xfrm>
          <a:prstGeom prst="rect">
            <a:avLst/>
          </a:prstGeom>
          <a:noFill/>
          <a:ln w="9525">
            <a:noFill/>
            <a:miter lim="800000"/>
            <a:headEnd/>
            <a:tailEnd/>
          </a:ln>
          <a:effectLst/>
        </p:spPr>
      </p:pic>
      <p:sp>
        <p:nvSpPr>
          <p:cNvPr id="5" name="Rectangle 4"/>
          <p:cNvSpPr/>
          <p:nvPr/>
        </p:nvSpPr>
        <p:spPr>
          <a:xfrm>
            <a:off x="0" y="1857364"/>
            <a:ext cx="4357686" cy="2677656"/>
          </a:xfrm>
          <a:prstGeom prst="rect">
            <a:avLst/>
          </a:prstGeom>
        </p:spPr>
        <p:txBody>
          <a:bodyPr wrap="square">
            <a:spAutoFit/>
          </a:bodyPr>
          <a:lstStyle/>
          <a:p>
            <a:pPr algn="ctr">
              <a:lnSpc>
                <a:spcPct val="150000"/>
              </a:lnSpc>
            </a:pPr>
            <a:r>
              <a:rPr lang="ar-SY" sz="2800" dirty="0" smtClean="0">
                <a:latin typeface="Arial" pitchFamily="34" charset="0"/>
                <a:cs typeface="Arial" pitchFamily="34" charset="0"/>
              </a:rPr>
              <a:t>تحتاج الحركة السنية الجسمية لإنجازها مقداراً أكبر من القوة التقويمية</a:t>
            </a:r>
            <a:r>
              <a:rPr lang="ar-SA" sz="2800" dirty="0" smtClean="0">
                <a:latin typeface="Arial" pitchFamily="34" charset="0"/>
                <a:cs typeface="Arial" pitchFamily="34" charset="0"/>
              </a:rPr>
              <a:t>؛</a:t>
            </a:r>
            <a:r>
              <a:rPr lang="ar-SY" sz="2800" dirty="0" smtClean="0">
                <a:latin typeface="Arial" pitchFamily="34" charset="0"/>
                <a:cs typeface="Arial" pitchFamily="34" charset="0"/>
              </a:rPr>
              <a:t> وبالتالي تتطلب مقداراً أكبر من الدعم  لمقاومة قوة رد الفعل </a:t>
            </a:r>
          </a:p>
        </p:txBody>
      </p:sp>
      <p:sp>
        <p:nvSpPr>
          <p:cNvPr id="6" name="Rectangle 5"/>
          <p:cNvSpPr/>
          <p:nvPr/>
        </p:nvSpPr>
        <p:spPr>
          <a:xfrm>
            <a:off x="4643438" y="1928802"/>
            <a:ext cx="4500562" cy="2597827"/>
          </a:xfrm>
          <a:prstGeom prst="rect">
            <a:avLst/>
          </a:prstGeom>
        </p:spPr>
        <p:txBody>
          <a:bodyPr wrap="square">
            <a:spAutoFit/>
          </a:bodyPr>
          <a:lstStyle/>
          <a:p>
            <a:pPr algn="ctr">
              <a:lnSpc>
                <a:spcPct val="150000"/>
              </a:lnSpc>
            </a:pPr>
            <a:r>
              <a:rPr lang="ar-SA" sz="2800" dirty="0" smtClean="0">
                <a:latin typeface="Arial" pitchFamily="34" charset="0"/>
                <a:cs typeface="Arial" pitchFamily="34" charset="0"/>
              </a:rPr>
              <a:t>تحتاج حركة الإمالة لإنجازها مقداراً أصغر من القوة التقويمية وبالتالي تتطلب مقداراً  أصغر من الدعم  لمقاومة قوة رد الفعل </a:t>
            </a:r>
          </a:p>
        </p:txBody>
      </p:sp>
      <p:pic>
        <p:nvPicPr>
          <p:cNvPr id="8" name="Picture 2"/>
          <p:cNvPicPr>
            <a:picLocks noChangeAspect="1" noChangeArrowheads="1"/>
          </p:cNvPicPr>
          <p:nvPr/>
        </p:nvPicPr>
        <p:blipFill>
          <a:blip r:embed="rId3" cstate="print"/>
          <a:srcRect l="4392"/>
          <a:stretch>
            <a:fillRect/>
          </a:stretch>
        </p:blipFill>
        <p:spPr bwMode="auto">
          <a:xfrm>
            <a:off x="5752098" y="4572008"/>
            <a:ext cx="2391802" cy="21861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7"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par>
                                <p:cTn id="23" presetID="7"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7" name="مستطيل 6"/>
          <p:cNvSpPr/>
          <p:nvPr/>
        </p:nvSpPr>
        <p:spPr>
          <a:xfrm>
            <a:off x="4143372" y="1357298"/>
            <a:ext cx="5000628" cy="5539978"/>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6</a:t>
            </a:r>
            <a:r>
              <a:rPr lang="ar-SY" sz="2800" b="1" dirty="0" smtClean="0">
                <a:solidFill>
                  <a:srgbClr val="FF0000"/>
                </a:solidFill>
                <a:latin typeface="Arial" pitchFamily="34" charset="0"/>
                <a:cs typeface="Arial" pitchFamily="34" charset="0"/>
              </a:rPr>
              <a:t>- مساحة سطح جذر الأسنان الداعمة</a:t>
            </a:r>
          </a:p>
          <a:p>
            <a:pPr marL="344488" indent="-344488" algn="just">
              <a:lnSpc>
                <a:spcPct val="150000"/>
              </a:lnSpc>
              <a:buFont typeface="Wingdings" pitchFamily="2" charset="2"/>
              <a:buChar char="Ø"/>
            </a:pPr>
            <a:r>
              <a:rPr lang="ar-SY" sz="2600" dirty="0" smtClean="0">
                <a:latin typeface="Arial" pitchFamily="34" charset="0"/>
                <a:cs typeface="Arial" pitchFamily="34" charset="0"/>
              </a:rPr>
              <a:t>كلما زادت مساحة سطح جذر الأسنان الداعمة كان الدعم أفضل كون قوى رد الفعل ستنتشر وتتبدد على مساحة جذرية أكبر .</a:t>
            </a:r>
            <a:endParaRPr lang="ar-SA" sz="2600" dirty="0" smtClean="0">
              <a:latin typeface="Arial" pitchFamily="34" charset="0"/>
              <a:cs typeface="Arial" pitchFamily="34" charset="0"/>
            </a:endParaRPr>
          </a:p>
          <a:p>
            <a:pPr marL="344488" indent="-344488" algn="just">
              <a:lnSpc>
                <a:spcPct val="150000"/>
              </a:lnSpc>
              <a:buFont typeface="Wingdings" pitchFamily="2" charset="2"/>
              <a:buChar char="Ø"/>
            </a:pPr>
            <a:r>
              <a:rPr lang="ar-SY" sz="2600" dirty="0" smtClean="0">
                <a:latin typeface="Arial" pitchFamily="34" charset="0"/>
                <a:cs typeface="Arial" pitchFamily="34" charset="0"/>
              </a:rPr>
              <a:t>ولهذا تفضل الرحى كوحدة دعم على الأسنان وحيدة الجذر</a:t>
            </a:r>
            <a:r>
              <a:rPr lang="ar-SA" sz="2600" dirty="0" smtClean="0">
                <a:latin typeface="Arial" pitchFamily="34" charset="0"/>
                <a:cs typeface="Arial" pitchFamily="34" charset="0"/>
              </a:rPr>
              <a:t>.</a:t>
            </a:r>
          </a:p>
          <a:p>
            <a:pPr marL="344488" indent="-344488" algn="just">
              <a:lnSpc>
                <a:spcPct val="150000"/>
              </a:lnSpc>
              <a:buFont typeface="Wingdings" pitchFamily="2" charset="2"/>
              <a:buChar char="Ø"/>
            </a:pPr>
            <a:r>
              <a:rPr lang="ar-SY" sz="2600" dirty="0" smtClean="0">
                <a:latin typeface="Arial" pitchFamily="34" charset="0"/>
                <a:cs typeface="Arial" pitchFamily="34" charset="0"/>
              </a:rPr>
              <a:t>كما أن إضافة الرحى الثانية لوحدة الدعم من شأنه أن يعزز الدعم ويمنع فقدانه.</a:t>
            </a:r>
          </a:p>
        </p:txBody>
      </p:sp>
      <p:pic>
        <p:nvPicPr>
          <p:cNvPr id="5" name="Picture 2"/>
          <p:cNvPicPr>
            <a:picLocks noChangeAspect="1" noChangeArrowheads="1"/>
          </p:cNvPicPr>
          <p:nvPr/>
        </p:nvPicPr>
        <p:blipFill>
          <a:blip r:embed="rId2" cstate="print"/>
          <a:srcRect b="11905"/>
          <a:stretch>
            <a:fillRect/>
          </a:stretch>
        </p:blipFill>
        <p:spPr bwMode="auto">
          <a:xfrm>
            <a:off x="111197" y="4071942"/>
            <a:ext cx="3603548" cy="2571768"/>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142844" y="1428736"/>
            <a:ext cx="3571900" cy="23056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to="" calcmode="lin" valueType="num">
                                      <p:cBhvr>
                                        <p:cTn id="7" dur="1" fill="hold"/>
                                        <p:tgtEl>
                                          <p:spTgt spid="7">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to="" calcmode="lin" valueType="num">
                                      <p:cBhvr>
                                        <p:cTn id="15" dur="1" fill="hold"/>
                                        <p:tgtEl>
                                          <p:spTgt spid="7">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to="" calcmode="lin" valueType="num">
                                      <p:cBhvr>
                                        <p:cTn id="20" dur="1" fill="hold"/>
                                        <p:tgtEl>
                                          <p:spTgt spid="7">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7" name="مستطيل 6"/>
          <p:cNvSpPr/>
          <p:nvPr/>
        </p:nvSpPr>
        <p:spPr>
          <a:xfrm>
            <a:off x="0" y="1142984"/>
            <a:ext cx="8929718" cy="658835"/>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7</a:t>
            </a:r>
            <a:r>
              <a:rPr lang="ar-SY" sz="2800" b="1" dirty="0" smtClean="0">
                <a:solidFill>
                  <a:srgbClr val="FF0000"/>
                </a:solidFill>
                <a:latin typeface="Arial" pitchFamily="34" charset="0"/>
                <a:cs typeface="Arial" pitchFamily="34" charset="0"/>
              </a:rPr>
              <a:t>- نموذج النمو</a:t>
            </a:r>
          </a:p>
        </p:txBody>
      </p:sp>
      <p:pic>
        <p:nvPicPr>
          <p:cNvPr id="1027" name="Picture 3"/>
          <p:cNvPicPr>
            <a:picLocks noChangeAspect="1" noChangeArrowheads="1"/>
          </p:cNvPicPr>
          <p:nvPr/>
        </p:nvPicPr>
        <p:blipFill>
          <a:blip r:embed="rId2" cstate="print"/>
          <a:srcRect/>
          <a:stretch>
            <a:fillRect/>
          </a:stretch>
        </p:blipFill>
        <p:spPr bwMode="auto">
          <a:xfrm>
            <a:off x="428596" y="3429000"/>
            <a:ext cx="2767530" cy="3429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643438" y="3643338"/>
            <a:ext cx="2993289" cy="3214686"/>
          </a:xfrm>
          <a:prstGeom prst="rect">
            <a:avLst/>
          </a:prstGeom>
          <a:noFill/>
          <a:ln w="9525">
            <a:noFill/>
            <a:miter lim="800000"/>
            <a:headEnd/>
            <a:tailEnd/>
          </a:ln>
          <a:effectLst/>
        </p:spPr>
      </p:pic>
      <p:sp>
        <p:nvSpPr>
          <p:cNvPr id="8" name="مربع نص 7"/>
          <p:cNvSpPr txBox="1"/>
          <p:nvPr/>
        </p:nvSpPr>
        <p:spPr>
          <a:xfrm>
            <a:off x="470993" y="6457890"/>
            <a:ext cx="2315057" cy="400110"/>
          </a:xfrm>
          <a:prstGeom prst="rect">
            <a:avLst/>
          </a:prstGeom>
          <a:solidFill>
            <a:srgbClr val="C00000"/>
          </a:solidFill>
        </p:spPr>
        <p:txBody>
          <a:bodyPr wrap="none" rtlCol="1">
            <a:spAutoFit/>
          </a:bodyPr>
          <a:lstStyle/>
          <a:p>
            <a:r>
              <a:rPr lang="ar-SY" sz="2000" b="1" dirty="0" smtClean="0"/>
              <a:t>خسارة أكبر للدعم</a:t>
            </a:r>
            <a:endParaRPr lang="ar-SA" sz="2000" b="1" dirty="0"/>
          </a:p>
        </p:txBody>
      </p:sp>
      <p:sp>
        <p:nvSpPr>
          <p:cNvPr id="9" name="مربع نص 8"/>
          <p:cNvSpPr txBox="1"/>
          <p:nvPr/>
        </p:nvSpPr>
        <p:spPr>
          <a:xfrm>
            <a:off x="4681234" y="6457914"/>
            <a:ext cx="2462534" cy="400110"/>
          </a:xfrm>
          <a:prstGeom prst="rect">
            <a:avLst/>
          </a:prstGeom>
          <a:solidFill>
            <a:srgbClr val="C00000"/>
          </a:solidFill>
        </p:spPr>
        <p:txBody>
          <a:bodyPr wrap="none" rtlCol="1">
            <a:spAutoFit/>
          </a:bodyPr>
          <a:lstStyle/>
          <a:p>
            <a:r>
              <a:rPr lang="ar-SY" sz="2000" b="1" dirty="0" smtClean="0"/>
              <a:t>خسارة أصغر للدعم</a:t>
            </a:r>
            <a:endParaRPr lang="ar-SA" sz="2000" b="1" dirty="0"/>
          </a:p>
        </p:txBody>
      </p:sp>
      <p:sp>
        <p:nvSpPr>
          <p:cNvPr id="10" name="مربع نص 9"/>
          <p:cNvSpPr txBox="1"/>
          <p:nvPr/>
        </p:nvSpPr>
        <p:spPr>
          <a:xfrm>
            <a:off x="7286644" y="3643314"/>
            <a:ext cx="1507144" cy="400110"/>
          </a:xfrm>
          <a:prstGeom prst="rect">
            <a:avLst/>
          </a:prstGeom>
          <a:solidFill>
            <a:schemeClr val="bg1"/>
          </a:solidFill>
        </p:spPr>
        <p:txBody>
          <a:bodyPr wrap="none" rtlCol="1">
            <a:spAutoFit/>
          </a:bodyPr>
          <a:lstStyle/>
          <a:p>
            <a:r>
              <a:rPr lang="ar-SY" sz="2000" b="1" dirty="0" smtClean="0">
                <a:latin typeface="Arial" pitchFamily="34" charset="0"/>
                <a:cs typeface="Arial" pitchFamily="34" charset="0"/>
              </a:rPr>
              <a:t>نموذج نمو أفقي</a:t>
            </a:r>
            <a:endParaRPr lang="ar-SA" sz="2000" b="1" dirty="0">
              <a:latin typeface="Arial" pitchFamily="34" charset="0"/>
              <a:cs typeface="Arial" pitchFamily="34" charset="0"/>
            </a:endParaRPr>
          </a:p>
        </p:txBody>
      </p:sp>
      <p:sp>
        <p:nvSpPr>
          <p:cNvPr id="11" name="مربع نص 10"/>
          <p:cNvSpPr txBox="1"/>
          <p:nvPr/>
        </p:nvSpPr>
        <p:spPr>
          <a:xfrm>
            <a:off x="2643174" y="3571876"/>
            <a:ext cx="1755609" cy="400110"/>
          </a:xfrm>
          <a:prstGeom prst="rect">
            <a:avLst/>
          </a:prstGeom>
          <a:solidFill>
            <a:schemeClr val="bg1"/>
          </a:solidFill>
        </p:spPr>
        <p:txBody>
          <a:bodyPr wrap="none" rtlCol="1">
            <a:spAutoFit/>
          </a:bodyPr>
          <a:lstStyle/>
          <a:p>
            <a:r>
              <a:rPr lang="ar-SY" sz="2000" b="1" dirty="0" smtClean="0">
                <a:latin typeface="Arial" pitchFamily="34" charset="0"/>
                <a:cs typeface="Arial" pitchFamily="34" charset="0"/>
              </a:rPr>
              <a:t>نموذج نمو عمودي</a:t>
            </a:r>
            <a:endParaRPr lang="ar-SA" sz="2000" b="1" dirty="0">
              <a:latin typeface="Arial" pitchFamily="34" charset="0"/>
              <a:cs typeface="Arial" pitchFamily="34" charset="0"/>
            </a:endParaRPr>
          </a:p>
        </p:txBody>
      </p:sp>
      <p:sp>
        <p:nvSpPr>
          <p:cNvPr id="12" name="Rectangle 11"/>
          <p:cNvSpPr/>
          <p:nvPr/>
        </p:nvSpPr>
        <p:spPr>
          <a:xfrm>
            <a:off x="1071538" y="1785926"/>
            <a:ext cx="7072362" cy="1384995"/>
          </a:xfrm>
          <a:prstGeom prst="rect">
            <a:avLst/>
          </a:prstGeom>
        </p:spPr>
        <p:txBody>
          <a:bodyPr wrap="square">
            <a:spAutoFit/>
          </a:bodyPr>
          <a:lstStyle/>
          <a:p>
            <a:pPr marL="630238" indent="-630238" algn="just">
              <a:lnSpc>
                <a:spcPct val="150000"/>
              </a:lnSpc>
              <a:buFont typeface="Wingdings" pitchFamily="2" charset="2"/>
              <a:buChar char="q"/>
            </a:pPr>
            <a:r>
              <a:rPr lang="ar-SA" sz="2800" dirty="0" smtClean="0">
                <a:latin typeface="Arial" pitchFamily="34" charset="0"/>
                <a:cs typeface="Arial" pitchFamily="34" charset="0"/>
              </a:rPr>
              <a:t>بسبب </a:t>
            </a:r>
            <a:r>
              <a:rPr lang="ar-SY" sz="2800" dirty="0" smtClean="0">
                <a:latin typeface="Arial" pitchFamily="34" charset="0"/>
                <a:cs typeface="Arial" pitchFamily="34" charset="0"/>
              </a:rPr>
              <a:t>الجهاز العضلي </a:t>
            </a:r>
            <a:r>
              <a:rPr lang="ar-SA" sz="2800" dirty="0" smtClean="0">
                <a:latin typeface="Arial" pitchFamily="34" charset="0"/>
                <a:cs typeface="Arial" pitchFamily="34" charset="0"/>
              </a:rPr>
              <a:t>و</a:t>
            </a:r>
          </a:p>
          <a:p>
            <a:pPr marL="630238" indent="-630238" algn="just">
              <a:lnSpc>
                <a:spcPct val="150000"/>
              </a:lnSpc>
              <a:buFont typeface="Wingdings" pitchFamily="2" charset="2"/>
              <a:buChar char="q"/>
            </a:pPr>
            <a:r>
              <a:rPr lang="ar-SA" sz="2800" dirty="0" smtClean="0">
                <a:latin typeface="Arial" pitchFamily="34" charset="0"/>
                <a:cs typeface="Arial" pitchFamily="34" charset="0"/>
              </a:rPr>
              <a:t>ميلان محاور الأسنان</a:t>
            </a:r>
            <a:endParaRPr lang="ar-SY"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1000" fill="hold"/>
                                        <p:tgtEl>
                                          <p:spTgt spid="1028"/>
                                        </p:tgtEl>
                                        <p:attrNameLst>
                                          <p:attrName>ppt_x</p:attrName>
                                        </p:attrNameLst>
                                      </p:cBhvr>
                                      <p:tavLst>
                                        <p:tav tm="0">
                                          <p:val>
                                            <p:strVal val="#ppt_x"/>
                                          </p:val>
                                        </p:tav>
                                        <p:tav tm="100000">
                                          <p:val>
                                            <p:strVal val="#ppt_x"/>
                                          </p:val>
                                        </p:tav>
                                      </p:tavLst>
                                    </p:anim>
                                    <p:anim calcmode="lin" valueType="num">
                                      <p:cBhvr additive="base">
                                        <p:cTn id="18" dur="1000" fill="hold"/>
                                        <p:tgtEl>
                                          <p:spTgt spid="1028"/>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1000" fill="hold"/>
                                        <p:tgtEl>
                                          <p:spTgt spid="1027"/>
                                        </p:tgtEl>
                                        <p:attrNameLst>
                                          <p:attrName>ppt_x</p:attrName>
                                        </p:attrNameLst>
                                      </p:cBhvr>
                                      <p:tavLst>
                                        <p:tav tm="0">
                                          <p:val>
                                            <p:strVal val="#ppt_x"/>
                                          </p:val>
                                        </p:tav>
                                        <p:tav tm="100000">
                                          <p:val>
                                            <p:strVal val="#ppt_x"/>
                                          </p:val>
                                        </p:tav>
                                      </p:tavLst>
                                    </p:anim>
                                    <p:anim calcmode="lin" valueType="num">
                                      <p:cBhvr additive="base">
                                        <p:cTn id="30" dur="1000" fill="hold"/>
                                        <p:tgtEl>
                                          <p:spTgt spid="1027"/>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ppt_x"/>
                                          </p:val>
                                        </p:tav>
                                        <p:tav tm="100000">
                                          <p:val>
                                            <p:strVal val="#ppt_x"/>
                                          </p:val>
                                        </p:tav>
                                      </p:tavLst>
                                    </p:anim>
                                    <p:anim calcmode="lin" valueType="num">
                                      <p:cBhvr additive="base">
                                        <p:cTn id="3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ckground FR 5332o 002 by Lucy Niet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 name="مربع نص 11"/>
          <p:cNvSpPr txBox="1"/>
          <p:nvPr/>
        </p:nvSpPr>
        <p:spPr>
          <a:xfrm>
            <a:off x="-5357882" y="6396335"/>
            <a:ext cx="646331" cy="461665"/>
          </a:xfrm>
          <a:prstGeom prst="rect">
            <a:avLst/>
          </a:prstGeom>
          <a:noFill/>
        </p:spPr>
        <p:txBody>
          <a:bodyPr wrap="none" rtlCol="1">
            <a:spAutoFit/>
          </a:bodyPr>
          <a:lstStyle/>
          <a:p>
            <a:r>
              <a:rPr lang="ar-SY" sz="2400" b="1" dirty="0" smtClean="0">
                <a:solidFill>
                  <a:schemeClr val="accent1">
                    <a:lumMod val="40000"/>
                    <a:lumOff val="60000"/>
                  </a:schemeClr>
                </a:solidFill>
              </a:rPr>
              <a:t>أسوأ</a:t>
            </a:r>
            <a:endParaRPr lang="ar-SY" sz="2400" b="1" dirty="0">
              <a:solidFill>
                <a:schemeClr val="accent1">
                  <a:lumMod val="40000"/>
                  <a:lumOff val="60000"/>
                </a:schemeClr>
              </a:solidFill>
            </a:endParaRPr>
          </a:p>
        </p:txBody>
      </p:sp>
      <p:sp>
        <p:nvSpPr>
          <p:cNvPr id="8" name="عنوان 7"/>
          <p:cNvSpPr>
            <a:spLocks noGrp="1"/>
          </p:cNvSpPr>
          <p:nvPr>
            <p:ph type="title"/>
          </p:nvPr>
        </p:nvSpPr>
        <p:spPr/>
        <p:txBody>
          <a:bodyPr/>
          <a:lstStyle/>
          <a:p>
            <a:r>
              <a:rPr lang="ar-SY" dirty="0" smtClean="0">
                <a:solidFill>
                  <a:schemeClr val="accent6">
                    <a:lumMod val="20000"/>
                    <a:lumOff val="80000"/>
                  </a:schemeClr>
                </a:solidFill>
              </a:rPr>
              <a:t>قوانين نيوتن</a:t>
            </a:r>
            <a:endParaRPr lang="ar-SY" dirty="0">
              <a:solidFill>
                <a:schemeClr val="accent6">
                  <a:lumMod val="20000"/>
                  <a:lumOff val="80000"/>
                </a:schemeClr>
              </a:solidFill>
            </a:endParaRPr>
          </a:p>
        </p:txBody>
      </p:sp>
      <p:graphicFrame>
        <p:nvGraphicFramePr>
          <p:cNvPr id="9" name="رسم تخطيطي 8"/>
          <p:cNvGraphicFramePr/>
          <p:nvPr/>
        </p:nvGraphicFramePr>
        <p:xfrm>
          <a:off x="1214414" y="1857364"/>
          <a:ext cx="6834214"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ربع نص 5"/>
          <p:cNvSpPr txBox="1"/>
          <p:nvPr/>
        </p:nvSpPr>
        <p:spPr>
          <a:xfrm>
            <a:off x="5532333" y="5643578"/>
            <a:ext cx="367409" cy="523220"/>
          </a:xfrm>
          <a:prstGeom prst="rect">
            <a:avLst/>
          </a:prstGeom>
          <a:noFill/>
        </p:spPr>
        <p:txBody>
          <a:bodyPr wrap="none" rtlCol="1">
            <a:spAutoFit/>
          </a:bodyPr>
          <a:lstStyle/>
          <a:p>
            <a:r>
              <a:rPr lang="en-US" sz="2800" dirty="0" smtClean="0">
                <a:solidFill>
                  <a:schemeClr val="bg1"/>
                </a:solidFill>
              </a:rPr>
              <a:t>1</a:t>
            </a:r>
            <a:endParaRPr lang="ar-SA" sz="2800" dirty="0">
              <a:solidFill>
                <a:schemeClr val="bg1"/>
              </a:solidFill>
            </a:endParaRPr>
          </a:p>
        </p:txBody>
      </p:sp>
      <p:sp>
        <p:nvSpPr>
          <p:cNvPr id="7" name="مربع نص 6"/>
          <p:cNvSpPr txBox="1"/>
          <p:nvPr/>
        </p:nvSpPr>
        <p:spPr>
          <a:xfrm>
            <a:off x="3202130" y="5643578"/>
            <a:ext cx="340158" cy="461665"/>
          </a:xfrm>
          <a:prstGeom prst="rect">
            <a:avLst/>
          </a:prstGeom>
          <a:noFill/>
        </p:spPr>
        <p:txBody>
          <a:bodyPr wrap="none" rtlCol="1">
            <a:spAutoFit/>
          </a:bodyPr>
          <a:lstStyle/>
          <a:p>
            <a:r>
              <a:rPr lang="en-US" sz="2400" b="1" dirty="0" smtClean="0">
                <a:solidFill>
                  <a:schemeClr val="bg1"/>
                </a:solidFill>
              </a:rPr>
              <a:t>2</a:t>
            </a:r>
            <a:endParaRPr lang="ar-SA" sz="2400" b="1" dirty="0">
              <a:solidFill>
                <a:schemeClr val="bg1"/>
              </a:solidFill>
            </a:endParaRPr>
          </a:p>
        </p:txBody>
      </p:sp>
      <p:sp>
        <p:nvSpPr>
          <p:cNvPr id="10" name="مربع نص 9"/>
          <p:cNvSpPr txBox="1"/>
          <p:nvPr/>
        </p:nvSpPr>
        <p:spPr>
          <a:xfrm>
            <a:off x="4357686" y="2000240"/>
            <a:ext cx="340157" cy="461665"/>
          </a:xfrm>
          <a:prstGeom prst="rect">
            <a:avLst/>
          </a:prstGeom>
          <a:noFill/>
        </p:spPr>
        <p:txBody>
          <a:bodyPr wrap="none" rtlCol="1">
            <a:spAutoFit/>
          </a:bodyPr>
          <a:lstStyle/>
          <a:p>
            <a:r>
              <a:rPr lang="en-US" sz="2400" b="1" dirty="0" smtClean="0">
                <a:solidFill>
                  <a:schemeClr val="bg1"/>
                </a:solidFill>
              </a:rPr>
              <a:t>3</a:t>
            </a:r>
            <a:endParaRPr lang="ar-SA"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7" name="مستطيل 6"/>
          <p:cNvSpPr/>
          <p:nvPr/>
        </p:nvSpPr>
        <p:spPr>
          <a:xfrm>
            <a:off x="4214810" y="1428736"/>
            <a:ext cx="4929190" cy="4616648"/>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8</a:t>
            </a:r>
            <a:r>
              <a:rPr lang="ar-SY" sz="2800" b="1" dirty="0" smtClean="0">
                <a:solidFill>
                  <a:srgbClr val="FF0000"/>
                </a:solidFill>
                <a:latin typeface="Arial" pitchFamily="34" charset="0"/>
                <a:cs typeface="Arial" pitchFamily="34" charset="0"/>
              </a:rPr>
              <a:t>- التشابك الحدبي</a:t>
            </a:r>
            <a:endParaRPr lang="ar-SA" sz="2800" b="1" dirty="0" smtClean="0">
              <a:solidFill>
                <a:srgbClr val="FF0000"/>
              </a:solidFill>
              <a:latin typeface="Arial" pitchFamily="34" charset="0"/>
              <a:cs typeface="Arial" pitchFamily="34" charset="0"/>
            </a:endParaRPr>
          </a:p>
          <a:p>
            <a:pPr algn="just">
              <a:lnSpc>
                <a:spcPct val="150000"/>
              </a:lnSpc>
            </a:pPr>
            <a:endParaRPr lang="ar-SY" sz="2800" b="1" dirty="0" smtClean="0">
              <a:solidFill>
                <a:srgbClr val="FF0000"/>
              </a:solidFill>
              <a:latin typeface="Arial" pitchFamily="34" charset="0"/>
              <a:cs typeface="Arial" pitchFamily="34" charset="0"/>
            </a:endParaRPr>
          </a:p>
          <a:p>
            <a:pPr marL="688975" indent="-688975" algn="just">
              <a:lnSpc>
                <a:spcPct val="150000"/>
              </a:lnSpc>
              <a:buFont typeface="Wingdings" pitchFamily="2" charset="2"/>
              <a:buChar char="q"/>
            </a:pPr>
            <a:r>
              <a:rPr lang="ar-SY" sz="2800" dirty="0" smtClean="0">
                <a:latin typeface="Arial" pitchFamily="34" charset="0"/>
                <a:cs typeface="Arial" pitchFamily="34" charset="0"/>
              </a:rPr>
              <a:t>قد يلعب التشابك الحدبي دوراً معيقاً أمام الحركات التقويمية غير المرغوبة</a:t>
            </a:r>
            <a:r>
              <a:rPr lang="ar-SA" sz="2800" dirty="0" smtClean="0">
                <a:latin typeface="Arial" pitchFamily="34" charset="0"/>
                <a:cs typeface="Arial" pitchFamily="34" charset="0"/>
              </a:rPr>
              <a:t> (فيزيد الدعم)</a:t>
            </a:r>
          </a:p>
          <a:p>
            <a:pPr marL="688975" indent="-688975" algn="just">
              <a:lnSpc>
                <a:spcPct val="150000"/>
              </a:lnSpc>
              <a:buFont typeface="Wingdings" pitchFamily="2" charset="2"/>
              <a:buChar char="q"/>
            </a:pPr>
            <a:r>
              <a:rPr lang="ar-SY" sz="2800" dirty="0" smtClean="0">
                <a:latin typeface="Arial" pitchFamily="34" charset="0"/>
                <a:cs typeface="Arial" pitchFamily="34" charset="0"/>
              </a:rPr>
              <a:t>لكنه قد يعيق أيضاً الحركات السنية المرغوبة. </a:t>
            </a:r>
          </a:p>
        </p:txBody>
      </p:sp>
      <p:pic>
        <p:nvPicPr>
          <p:cNvPr id="2050" name="Picture 2"/>
          <p:cNvPicPr>
            <a:picLocks noChangeAspect="1" noChangeArrowheads="1"/>
          </p:cNvPicPr>
          <p:nvPr/>
        </p:nvPicPr>
        <p:blipFill>
          <a:blip r:embed="rId2" cstate="print"/>
          <a:srcRect/>
          <a:stretch>
            <a:fillRect/>
          </a:stretch>
        </p:blipFill>
        <p:spPr bwMode="auto">
          <a:xfrm>
            <a:off x="419094" y="1785926"/>
            <a:ext cx="3295650" cy="21907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28596" y="4071942"/>
            <a:ext cx="3286148" cy="22238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1000" fill="hold"/>
                                        <p:tgtEl>
                                          <p:spTgt spid="2050"/>
                                        </p:tgtEl>
                                        <p:attrNameLst>
                                          <p:attrName>ppt_x</p:attrName>
                                        </p:attrNameLst>
                                      </p:cBhvr>
                                      <p:tavLst>
                                        <p:tav tm="0">
                                          <p:val>
                                            <p:strVal val="0-#ppt_w/2"/>
                                          </p:val>
                                        </p:tav>
                                        <p:tav tm="100000">
                                          <p:val>
                                            <p:strVal val="#ppt_x"/>
                                          </p:val>
                                        </p:tav>
                                      </p:tavLst>
                                    </p:anim>
                                    <p:anim calcmode="lin" valueType="num">
                                      <p:cBhvr additive="base">
                                        <p:cTn id="14" dur="1000" fill="hold"/>
                                        <p:tgtEl>
                                          <p:spTgt spid="2050"/>
                                        </p:tgtEl>
                                        <p:attrNameLst>
                                          <p:attrName>ppt_y</p:attrName>
                                        </p:attrNameLst>
                                      </p:cBhvr>
                                      <p:tavLst>
                                        <p:tav tm="0">
                                          <p:val>
                                            <p:strVal val="#ppt_y"/>
                                          </p:val>
                                        </p:tav>
                                        <p:tav tm="100000">
                                          <p:val>
                                            <p:strVal val="#ppt_y"/>
                                          </p:val>
                                        </p:tav>
                                      </p:tavLst>
                                    </p:anim>
                                  </p:childTnLst>
                                </p:cTn>
                              </p:par>
                              <p:par>
                                <p:cTn id="15" presetID="7" presetClass="entr" presetSubtype="8"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1000" fill="hold"/>
                                        <p:tgtEl>
                                          <p:spTgt spid="2052"/>
                                        </p:tgtEl>
                                        <p:attrNameLst>
                                          <p:attrName>ppt_x</p:attrName>
                                        </p:attrNameLst>
                                      </p:cBhvr>
                                      <p:tavLst>
                                        <p:tav tm="0">
                                          <p:val>
                                            <p:strVal val="0-#ppt_w/2"/>
                                          </p:val>
                                        </p:tav>
                                        <p:tav tm="100000">
                                          <p:val>
                                            <p:strVal val="#ppt_x"/>
                                          </p:val>
                                        </p:tav>
                                      </p:tavLst>
                                    </p:anim>
                                    <p:anim calcmode="lin" valueType="num">
                                      <p:cBhvr additive="base">
                                        <p:cTn id="18" dur="10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386894"/>
            <a:ext cx="8229600" cy="1399032"/>
          </a:xfrm>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sp>
        <p:nvSpPr>
          <p:cNvPr id="7" name="مستطيل 6"/>
          <p:cNvSpPr/>
          <p:nvPr/>
        </p:nvSpPr>
        <p:spPr>
          <a:xfrm>
            <a:off x="214282" y="1965790"/>
            <a:ext cx="8643998" cy="2677656"/>
          </a:xfrm>
          <a:prstGeom prst="rect">
            <a:avLst/>
          </a:prstGeom>
        </p:spPr>
        <p:txBody>
          <a:bodyPr wrap="square">
            <a:spAutoFit/>
          </a:bodyPr>
          <a:lstStyle/>
          <a:p>
            <a:pPr algn="just">
              <a:lnSpc>
                <a:spcPct val="150000"/>
              </a:lnSpc>
            </a:pPr>
            <a:r>
              <a:rPr lang="ar-SA" sz="2800" b="1" dirty="0" smtClean="0">
                <a:solidFill>
                  <a:srgbClr val="FF0000"/>
                </a:solidFill>
                <a:latin typeface="Arial" pitchFamily="34" charset="0"/>
                <a:cs typeface="Arial" pitchFamily="34" charset="0"/>
              </a:rPr>
              <a:t>9- </a:t>
            </a:r>
            <a:r>
              <a:rPr lang="ar-SY" sz="2800" b="1" dirty="0" smtClean="0">
                <a:solidFill>
                  <a:srgbClr val="FF0000"/>
                </a:solidFill>
                <a:latin typeface="Arial" pitchFamily="34" charset="0"/>
                <a:cs typeface="Arial" pitchFamily="34" charset="0"/>
              </a:rPr>
              <a:t>قابلية الأسنان للحركة في القوس السنية</a:t>
            </a:r>
          </a:p>
          <a:p>
            <a:pPr algn="just">
              <a:lnSpc>
                <a:spcPct val="150000"/>
              </a:lnSpc>
            </a:pPr>
            <a:r>
              <a:rPr lang="ar-SY" sz="2800" dirty="0" smtClean="0">
                <a:latin typeface="Arial" pitchFamily="34" charset="0"/>
                <a:cs typeface="Arial" pitchFamily="34" charset="0"/>
              </a:rPr>
              <a:t>تحدث خسارة الدعم في القوس السنية العلوية أسرع من القوس السنية السفلية، نظراً لأن عظم الفك العلوي </a:t>
            </a:r>
            <a:r>
              <a:rPr lang="ar-SY" sz="2800" dirty="0" err="1" smtClean="0">
                <a:latin typeface="Arial" pitchFamily="34" charset="0"/>
                <a:cs typeface="Arial" pitchFamily="34" charset="0"/>
              </a:rPr>
              <a:t>اسفنجياً</a:t>
            </a:r>
            <a:r>
              <a:rPr lang="ar-SY" sz="2800" dirty="0" smtClean="0">
                <a:latin typeface="Arial" pitchFamily="34" charset="0"/>
                <a:cs typeface="Arial" pitchFamily="34" charset="0"/>
              </a:rPr>
              <a:t> وقابلية الأسنان العلوية </a:t>
            </a:r>
            <a:r>
              <a:rPr lang="ar-SY" sz="2800" dirty="0" err="1" smtClean="0">
                <a:latin typeface="Arial" pitchFamily="34" charset="0"/>
                <a:cs typeface="Arial" pitchFamily="34" charset="0"/>
              </a:rPr>
              <a:t>للأنسلال</a:t>
            </a:r>
            <a:r>
              <a:rPr lang="ar-SY" sz="2800" dirty="0" smtClean="0">
                <a:latin typeface="Arial" pitchFamily="34" charset="0"/>
                <a:cs typeface="Arial" pitchFamily="34" charset="0"/>
              </a:rPr>
              <a:t> الأنسي أكبر من الأسنان السفلية.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buNone/>
            </a:pPr>
            <a:r>
              <a:rPr lang="ar-SA" sz="2800" b="1" dirty="0" smtClean="0">
                <a:solidFill>
                  <a:srgbClr val="FF0000"/>
                </a:solidFill>
                <a:latin typeface="Arial" pitchFamily="34" charset="0"/>
                <a:cs typeface="Arial" pitchFamily="34" charset="0"/>
              </a:rPr>
              <a:t>10- أشكال جذور الأسنان الداعمة:</a:t>
            </a:r>
            <a:r>
              <a:rPr lang="ar-SA" sz="2800" dirty="0" smtClean="0">
                <a:solidFill>
                  <a:schemeClr val="bg1"/>
                </a:solidFill>
              </a:rPr>
              <a:t> </a:t>
            </a:r>
          </a:p>
          <a:p>
            <a:pPr algn="just" rtl="1">
              <a:buNone/>
            </a:pPr>
            <a:r>
              <a:rPr lang="ar-SA" sz="2800" dirty="0" smtClean="0">
                <a:latin typeface="Arial" pitchFamily="34" charset="0"/>
                <a:cs typeface="Arial" pitchFamily="34" charset="0"/>
              </a:rPr>
              <a:t>تمتلك الجذور ثلاثة أشكال رئيسية  حسب المقطع العرضي </a:t>
            </a:r>
            <a:endParaRPr lang="ar-SA" sz="2800" b="1" dirty="0" smtClean="0">
              <a:latin typeface="Arial" pitchFamily="34" charset="0"/>
              <a:cs typeface="Arial" pitchFamily="34" charset="0"/>
            </a:endParaRPr>
          </a:p>
          <a:p>
            <a:pPr algn="just" rtl="1">
              <a:buNone/>
            </a:pPr>
            <a:endParaRPr lang="en-US" sz="2400" b="1" dirty="0">
              <a:latin typeface="Arial" pitchFamily="34" charset="0"/>
              <a:cs typeface="Arial" pitchFamily="34" charset="0"/>
            </a:endParaRPr>
          </a:p>
        </p:txBody>
      </p:sp>
      <p:sp>
        <p:nvSpPr>
          <p:cNvPr id="4" name="Title 1"/>
          <p:cNvSpPr>
            <a:spLocks noGrp="1"/>
          </p:cNvSpPr>
          <p:nvPr>
            <p:ph type="title"/>
          </p:nvPr>
        </p:nvSpPr>
        <p:spPr/>
        <p:txBody>
          <a:bodyPr>
            <a:normAutofit/>
          </a:bodyPr>
          <a:lstStyle/>
          <a:p>
            <a:pPr algn="ctr" rtl="1"/>
            <a:r>
              <a:rPr lang="ar-SY" sz="3200" b="1" dirty="0" smtClean="0">
                <a:solidFill>
                  <a:srgbClr val="FFFF66"/>
                </a:solidFill>
                <a:latin typeface="Arial" pitchFamily="34" charset="0"/>
                <a:cs typeface="Arial" pitchFamily="34" charset="0"/>
              </a:rPr>
              <a:t> العوامل المؤثرة في تقييم متطلبات الدعم </a:t>
            </a:r>
            <a:r>
              <a:rPr lang="en-GB" sz="3200" b="1" dirty="0" smtClean="0">
                <a:solidFill>
                  <a:srgbClr val="FFFF66"/>
                </a:solidFill>
                <a:latin typeface="Arial" pitchFamily="34" charset="0"/>
                <a:cs typeface="Arial" pitchFamily="34" charset="0"/>
              </a:rPr>
              <a:t/>
            </a:r>
            <a:br>
              <a:rPr lang="en-GB" sz="3200" b="1" dirty="0" smtClean="0">
                <a:solidFill>
                  <a:srgbClr val="FFFF66"/>
                </a:solidFill>
                <a:latin typeface="Arial" pitchFamily="34" charset="0"/>
                <a:cs typeface="Arial" pitchFamily="34" charset="0"/>
              </a:rPr>
            </a:br>
            <a:r>
              <a:rPr lang="en-GB" sz="3200" b="1" dirty="0" smtClean="0">
                <a:solidFill>
                  <a:srgbClr val="FFFF66"/>
                </a:solidFill>
                <a:latin typeface="Arial" pitchFamily="34" charset="0"/>
                <a:cs typeface="Arial" pitchFamily="34" charset="0"/>
              </a:rPr>
              <a:t>Assessing anchorage requirements</a:t>
            </a:r>
            <a:endParaRPr lang="en-GB" sz="3200" b="1" dirty="0">
              <a:solidFill>
                <a:srgbClr val="FFFF66"/>
              </a:solidFill>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b="29711"/>
          <a:stretch>
            <a:fillRect/>
          </a:stretch>
        </p:blipFill>
        <p:spPr bwMode="auto">
          <a:xfrm>
            <a:off x="1357290" y="3071810"/>
            <a:ext cx="6720780" cy="2071702"/>
          </a:xfrm>
          <a:prstGeom prst="rect">
            <a:avLst/>
          </a:prstGeom>
          <a:noFill/>
          <a:ln w="9525">
            <a:noFill/>
            <a:miter lim="800000"/>
            <a:headEnd/>
            <a:tailEnd/>
          </a:ln>
        </p:spPr>
      </p:pic>
      <p:sp>
        <p:nvSpPr>
          <p:cNvPr id="6" name="TextBox 5"/>
          <p:cNvSpPr txBox="1"/>
          <p:nvPr/>
        </p:nvSpPr>
        <p:spPr>
          <a:xfrm>
            <a:off x="2096205" y="5039037"/>
            <a:ext cx="830676" cy="461665"/>
          </a:xfrm>
          <a:prstGeom prst="rect">
            <a:avLst/>
          </a:prstGeom>
          <a:solidFill>
            <a:srgbClr val="FF0000"/>
          </a:solidFill>
        </p:spPr>
        <p:txBody>
          <a:bodyPr wrap="none" rtlCol="0">
            <a:spAutoFit/>
          </a:bodyPr>
          <a:lstStyle/>
          <a:p>
            <a:r>
              <a:rPr lang="ar-SA" sz="2400" b="1" dirty="0" smtClean="0">
                <a:latin typeface="Arial" pitchFamily="34" charset="0"/>
                <a:cs typeface="Arial" pitchFamily="34" charset="0"/>
              </a:rPr>
              <a:t>المدور</a:t>
            </a:r>
            <a:endParaRPr lang="en-US" sz="2400" b="1" dirty="0">
              <a:latin typeface="Arial" pitchFamily="34" charset="0"/>
              <a:cs typeface="Arial" pitchFamily="34" charset="0"/>
            </a:endParaRPr>
          </a:p>
        </p:txBody>
      </p:sp>
      <p:sp>
        <p:nvSpPr>
          <p:cNvPr id="7" name="TextBox 6"/>
          <p:cNvSpPr txBox="1"/>
          <p:nvPr/>
        </p:nvSpPr>
        <p:spPr>
          <a:xfrm>
            <a:off x="4143372" y="5072074"/>
            <a:ext cx="973343" cy="461665"/>
          </a:xfrm>
          <a:prstGeom prst="rect">
            <a:avLst/>
          </a:prstGeom>
          <a:solidFill>
            <a:srgbClr val="FF0000"/>
          </a:solidFill>
        </p:spPr>
        <p:txBody>
          <a:bodyPr wrap="none" rtlCol="0">
            <a:spAutoFit/>
          </a:bodyPr>
          <a:lstStyle/>
          <a:p>
            <a:r>
              <a:rPr lang="ar-SA" sz="2400" b="1" dirty="0" smtClean="0">
                <a:latin typeface="Arial" pitchFamily="34" charset="0"/>
                <a:cs typeface="Arial" pitchFamily="34" charset="0"/>
              </a:rPr>
              <a:t>المسطح</a:t>
            </a:r>
            <a:endParaRPr lang="en-US" sz="2400" b="1" dirty="0">
              <a:latin typeface="Arial" pitchFamily="34" charset="0"/>
              <a:cs typeface="Arial" pitchFamily="34" charset="0"/>
            </a:endParaRPr>
          </a:p>
        </p:txBody>
      </p:sp>
      <p:sp>
        <p:nvSpPr>
          <p:cNvPr id="8" name="TextBox 7"/>
          <p:cNvSpPr txBox="1"/>
          <p:nvPr/>
        </p:nvSpPr>
        <p:spPr>
          <a:xfrm>
            <a:off x="6560377" y="5072074"/>
            <a:ext cx="869149" cy="461665"/>
          </a:xfrm>
          <a:prstGeom prst="rect">
            <a:avLst/>
          </a:prstGeom>
          <a:solidFill>
            <a:srgbClr val="FF0000"/>
          </a:solidFill>
        </p:spPr>
        <p:txBody>
          <a:bodyPr wrap="none" rtlCol="0">
            <a:spAutoFit/>
          </a:bodyPr>
          <a:lstStyle/>
          <a:p>
            <a:r>
              <a:rPr lang="ar-SA" sz="2400" b="1" dirty="0" smtClean="0">
                <a:latin typeface="Arial" pitchFamily="34" charset="0"/>
                <a:cs typeface="Arial" pitchFamily="34" charset="0"/>
              </a:rPr>
              <a:t>المثلثي</a:t>
            </a:r>
            <a:endParaRPr lang="en-US" sz="2400" b="1" dirty="0">
              <a:latin typeface="Arial" pitchFamily="34" charset="0"/>
              <a:cs typeface="Arial" pitchFamily="34" charset="0"/>
            </a:endParaRPr>
          </a:p>
        </p:txBody>
      </p:sp>
      <p:sp>
        <p:nvSpPr>
          <p:cNvPr id="9" name="Content Placeholder 2"/>
          <p:cNvSpPr txBox="1">
            <a:spLocks/>
          </p:cNvSpPr>
          <p:nvPr/>
        </p:nvSpPr>
        <p:spPr bwMode="auto">
          <a:xfrm>
            <a:off x="485804" y="5500702"/>
            <a:ext cx="8229600" cy="1357298"/>
          </a:xfrm>
          <a:prstGeom prst="rect">
            <a:avLst/>
          </a:prstGeom>
          <a:solidFill>
            <a:schemeClr val="bg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447675" marR="0" lvl="0" indent="-382588" algn="ctr" defTabSz="914400" rtl="1" eaLnBrk="0" fontAlgn="base" latinLnBrk="0" hangingPunct="0">
              <a:lnSpc>
                <a:spcPct val="150000"/>
              </a:lnSpc>
              <a:spcBef>
                <a:spcPct val="20000"/>
              </a:spcBef>
              <a:spcAft>
                <a:spcPct val="0"/>
              </a:spcAft>
              <a:buClr>
                <a:schemeClr val="accent1"/>
              </a:buClr>
              <a:buSzPct val="80000"/>
              <a:buFont typeface="Wingdings 2" pitchFamily="18" charset="2"/>
              <a:buNone/>
              <a:tabLst/>
              <a:defRPr/>
            </a:pPr>
            <a:r>
              <a:rPr kumimoji="0" lang="ar-SA" sz="2800" b="1" i="0" u="none" strike="noStrike" kern="1200" cap="none" spc="0" normalizeH="0" baseline="0" noProof="0" dirty="0" smtClean="0">
                <a:ln>
                  <a:noFill/>
                </a:ln>
                <a:solidFill>
                  <a:schemeClr val="accent4">
                    <a:lumMod val="50000"/>
                  </a:schemeClr>
                </a:solidFill>
                <a:effectLst/>
                <a:uLnTx/>
                <a:uFillTx/>
                <a:latin typeface="Arial" pitchFamily="34" charset="0"/>
                <a:ea typeface="+mn-ea"/>
                <a:cs typeface="Arial" pitchFamily="34" charset="0"/>
              </a:rPr>
              <a:t>كلما زاد انتشار وتوزع الألياف الرباطية على سطح الجذر كلما </a:t>
            </a:r>
          </a:p>
          <a:p>
            <a:pPr marL="447675" marR="0" lvl="0" indent="-382588" algn="ctr" defTabSz="914400" rtl="1" eaLnBrk="0" fontAlgn="base" latinLnBrk="0" hangingPunct="0">
              <a:lnSpc>
                <a:spcPct val="150000"/>
              </a:lnSpc>
              <a:spcBef>
                <a:spcPct val="20000"/>
              </a:spcBef>
              <a:spcAft>
                <a:spcPct val="0"/>
              </a:spcAft>
              <a:buClr>
                <a:schemeClr val="accent1"/>
              </a:buClr>
              <a:buSzPct val="80000"/>
              <a:buFont typeface="Wingdings 2" pitchFamily="18" charset="2"/>
              <a:buNone/>
              <a:tabLst/>
              <a:defRPr/>
            </a:pPr>
            <a:r>
              <a:rPr kumimoji="0" lang="ar-SA" sz="2800" b="1" i="0" u="none" strike="noStrike" kern="1200" cap="none" spc="0" normalizeH="0" baseline="0" noProof="0" dirty="0" smtClean="0">
                <a:ln>
                  <a:noFill/>
                </a:ln>
                <a:solidFill>
                  <a:schemeClr val="accent4">
                    <a:lumMod val="50000"/>
                  </a:schemeClr>
                </a:solidFill>
                <a:effectLst/>
                <a:uLnTx/>
                <a:uFillTx/>
                <a:latin typeface="Arial" pitchFamily="34" charset="0"/>
                <a:ea typeface="+mn-ea"/>
                <a:cs typeface="Arial" pitchFamily="34" charset="0"/>
              </a:rPr>
              <a:t>زادت القيمة الداعمة.</a:t>
            </a:r>
          </a:p>
          <a:p>
            <a:pPr marL="447675" marR="0" lvl="0" indent="-382588" algn="ctr" defTabSz="914400" rtl="1" eaLnBrk="0" fontAlgn="base" latinLnBrk="0" hangingPunct="0">
              <a:lnSpc>
                <a:spcPct val="150000"/>
              </a:lnSpc>
              <a:spcBef>
                <a:spcPct val="20000"/>
              </a:spcBef>
              <a:spcAft>
                <a:spcPct val="0"/>
              </a:spcAft>
              <a:buClr>
                <a:schemeClr val="accent1"/>
              </a:buClr>
              <a:buSzPct val="80000"/>
              <a:buFont typeface="Wingdings 2" pitchFamily="18" charset="2"/>
              <a:buNone/>
              <a:tabLst/>
              <a:defRPr/>
            </a:pPr>
            <a:endParaRPr kumimoji="0" lang="ar-SA" sz="2800" b="1" i="0" u="none" strike="noStrike" kern="1200" cap="none" spc="0" normalizeH="0" baseline="0" noProof="0" dirty="0" smtClean="0">
              <a:ln>
                <a:noFill/>
              </a:ln>
              <a:solidFill>
                <a:schemeClr val="accent4">
                  <a:lumMod val="50000"/>
                </a:schemeClr>
              </a:solidFill>
              <a:effectLst/>
              <a:uLnTx/>
              <a:uFillTx/>
              <a:latin typeface="Arial" pitchFamily="34" charset="0"/>
              <a:ea typeface="+mn-ea"/>
              <a:cs typeface="Arial" pitchFamily="34" charset="0"/>
            </a:endParaRPr>
          </a:p>
          <a:p>
            <a:pPr marL="447675" marR="0" lvl="0" indent="-382588" algn="ctr" defTabSz="914400" rtl="1" eaLnBrk="0" fontAlgn="base" latinLnBrk="0" hangingPunct="0">
              <a:lnSpc>
                <a:spcPct val="150000"/>
              </a:lnSpc>
              <a:spcBef>
                <a:spcPct val="20000"/>
              </a:spcBef>
              <a:spcAft>
                <a:spcPct val="0"/>
              </a:spcAft>
              <a:buClr>
                <a:schemeClr val="accent1"/>
              </a:buClr>
              <a:buSzPct val="80000"/>
              <a:buFont typeface="Wingdings 2" pitchFamily="18" charset="2"/>
              <a:buNone/>
              <a:tabLst/>
              <a:defRPr/>
            </a:pPr>
            <a:endParaRPr kumimoji="0" lang="ar-SA" sz="2800" b="1" i="0" u="none" strike="noStrike" kern="1200" cap="none" spc="0" normalizeH="0" baseline="0" noProof="0" dirty="0" smtClean="0">
              <a:ln>
                <a:noFill/>
              </a:ln>
              <a:solidFill>
                <a:schemeClr val="accent4">
                  <a:lumMod val="50000"/>
                </a:schemeClr>
              </a:solidFill>
              <a:effectLst/>
              <a:uLnTx/>
              <a:uFillTx/>
              <a:latin typeface="Arial" pitchFamily="34" charset="0"/>
              <a:ea typeface="+mn-ea"/>
              <a:cs typeface="Arial" pitchFamily="34" charset="0"/>
            </a:endParaRPr>
          </a:p>
          <a:p>
            <a:pPr marL="447675" marR="0" lvl="0" indent="-382588" algn="ctr" defTabSz="914400" rtl="1" eaLnBrk="0" fontAlgn="base" latinLnBrk="0" hangingPunct="0">
              <a:lnSpc>
                <a:spcPct val="150000"/>
              </a:lnSpc>
              <a:spcBef>
                <a:spcPct val="20000"/>
              </a:spcBef>
              <a:spcAft>
                <a:spcPct val="0"/>
              </a:spcAft>
              <a:buClr>
                <a:schemeClr val="accent1"/>
              </a:buClr>
              <a:buSzPct val="80000"/>
              <a:buFont typeface="Wingdings 2" pitchFamily="18" charset="2"/>
              <a:buNone/>
              <a:tabLst/>
              <a:defRPr/>
            </a:pPr>
            <a:endParaRPr kumimoji="0" lang="ar-SA" sz="2800" b="1" i="0" u="none" strike="noStrike" kern="1200" cap="none" spc="0" normalizeH="0" baseline="0" noProof="0" dirty="0">
              <a:ln>
                <a:noFill/>
              </a:ln>
              <a:solidFill>
                <a:schemeClr val="accent4">
                  <a:lumMod val="5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9">
                                            <p:bg/>
                                          </p:spTgt>
                                        </p:tgtEl>
                                        <p:attrNameLst>
                                          <p:attrName>style.visibility</p:attrName>
                                        </p:attrNameLst>
                                      </p:cBhvr>
                                      <p:to>
                                        <p:strVal val="visible"/>
                                      </p:to>
                                    </p:set>
                                    <p:anim calcmode="lin" valueType="num">
                                      <p:cBhvr additive="base">
                                        <p:cTn id="41"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42" dur="1000" fill="hold"/>
                                        <p:tgtEl>
                                          <p:spTgt spid="9">
                                            <p:bg/>
                                          </p:spTgt>
                                        </p:tgtEl>
                                        <p:attrNameLst>
                                          <p:attrName>ppt_y</p:attrName>
                                        </p:attrNameLst>
                                      </p:cBhvr>
                                      <p:tavLst>
                                        <p:tav tm="0">
                                          <p:val>
                                            <p:strVal val="1+#ppt_h/2"/>
                                          </p:val>
                                        </p:tav>
                                        <p:tav tm="100000">
                                          <p:val>
                                            <p:strVal val="#ppt_y"/>
                                          </p:val>
                                        </p:tav>
                                      </p:tavLst>
                                    </p:anim>
                                  </p:childTnLst>
                                </p:cTn>
                              </p:par>
                              <p:par>
                                <p:cTn id="43" presetID="7" presetClass="entr" presetSubtype="4" fill="hold" grpId="0"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 calcmode="lin" valueType="num">
                                      <p:cBhvr additive="base">
                                        <p:cTn id="4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47" presetID="7" presetClass="entr" presetSubtype="4" fill="hold" grpId="0"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14810" y="428604"/>
            <a:ext cx="4342856" cy="523220"/>
          </a:xfrm>
          <a:prstGeom prst="rect">
            <a:avLst/>
          </a:prstGeom>
        </p:spPr>
        <p:txBody>
          <a:bodyPr wrap="none">
            <a:spAutoFit/>
          </a:bodyPr>
          <a:lstStyle/>
          <a:p>
            <a:pPr algn="just"/>
            <a:r>
              <a:rPr lang="ar-SA" sz="2800" b="1" dirty="0" smtClean="0">
                <a:solidFill>
                  <a:srgbClr val="FF0000"/>
                </a:solidFill>
                <a:latin typeface="Arial" pitchFamily="34" charset="0"/>
                <a:cs typeface="Arial" pitchFamily="34" charset="0"/>
              </a:rPr>
              <a:t>10- أشكال جذور الأسنان الداعمة:</a:t>
            </a:r>
            <a:r>
              <a:rPr lang="ar-SA" sz="2800" dirty="0" smtClean="0">
                <a:solidFill>
                  <a:schemeClr val="bg1"/>
                </a:solidFill>
                <a:latin typeface="Arial" pitchFamily="34" charset="0"/>
                <a:cs typeface="Arial" pitchFamily="34" charset="0"/>
              </a:rPr>
              <a:t> </a:t>
            </a:r>
          </a:p>
        </p:txBody>
      </p:sp>
      <p:sp>
        <p:nvSpPr>
          <p:cNvPr id="6" name="Content Placeholder 2"/>
          <p:cNvSpPr>
            <a:spLocks noGrp="1"/>
          </p:cNvSpPr>
          <p:nvPr>
            <p:ph idx="1"/>
          </p:nvPr>
        </p:nvSpPr>
        <p:spPr>
          <a:xfrm>
            <a:off x="500002" y="1142984"/>
            <a:ext cx="8643998" cy="5212552"/>
          </a:xfrm>
        </p:spPr>
        <p:txBody>
          <a:bodyPr>
            <a:normAutofit fontScale="92500" lnSpcReduction="20000"/>
          </a:bodyPr>
          <a:lstStyle/>
          <a:p>
            <a:pPr algn="just" rtl="1">
              <a:lnSpc>
                <a:spcPct val="150000"/>
              </a:lnSpc>
            </a:pPr>
            <a:r>
              <a:rPr lang="ar-SA" sz="3200" dirty="0" smtClean="0">
                <a:latin typeface="Arial" pitchFamily="34" charset="0"/>
                <a:cs typeface="Arial" pitchFamily="34" charset="0"/>
              </a:rPr>
              <a:t>مقاومة الجذور المدورة للحركة متساوية في جميع الاتجاهات (وتقدم الدعم الأقل)</a:t>
            </a:r>
            <a:endParaRPr lang="ar-SA" dirty="0" smtClean="0">
              <a:latin typeface="Arial" pitchFamily="34" charset="0"/>
              <a:cs typeface="Arial" pitchFamily="34" charset="0"/>
            </a:endParaRPr>
          </a:p>
          <a:p>
            <a:pPr algn="just" rtl="1">
              <a:lnSpc>
                <a:spcPct val="150000"/>
              </a:lnSpc>
            </a:pPr>
            <a:r>
              <a:rPr lang="ar-SA" sz="3200" dirty="0" smtClean="0">
                <a:latin typeface="Arial" pitchFamily="34" charset="0"/>
                <a:cs typeface="Arial" pitchFamily="34" charset="0"/>
              </a:rPr>
              <a:t>تمتلك الجذور المسطحة القدرة على مقاومة الحركة في الاتجاه الأنسي الوحشي ولكنها تمتلك مقاومة ضعيفة للحركة في الاتجاه الدهليزي اللساني وذلك كما في جذور القواطع السفلية, الأرحاء السفلية والجذور الدهليزية للأرحاء العلوية</a:t>
            </a:r>
            <a:endParaRPr lang="ar-SA" dirty="0" smtClean="0">
              <a:latin typeface="Arial" pitchFamily="34" charset="0"/>
              <a:cs typeface="Arial" pitchFamily="34" charset="0"/>
            </a:endParaRPr>
          </a:p>
          <a:p>
            <a:pPr algn="just" rtl="1">
              <a:lnSpc>
                <a:spcPct val="150000"/>
              </a:lnSpc>
            </a:pPr>
            <a:r>
              <a:rPr lang="ar-SA" sz="3200" dirty="0" smtClean="0">
                <a:latin typeface="Arial" pitchFamily="34" charset="0"/>
                <a:cs typeface="Arial" pitchFamily="34" charset="0"/>
              </a:rPr>
              <a:t>تمتلك الجذور </a:t>
            </a:r>
            <a:r>
              <a:rPr lang="ar-SA" sz="3200" dirty="0" err="1" smtClean="0">
                <a:latin typeface="Arial" pitchFamily="34" charset="0"/>
                <a:cs typeface="Arial" pitchFamily="34" charset="0"/>
              </a:rPr>
              <a:t>المثلثية</a:t>
            </a:r>
            <a:r>
              <a:rPr lang="ar-SA" sz="3200" dirty="0" smtClean="0">
                <a:latin typeface="Arial" pitchFamily="34" charset="0"/>
                <a:cs typeface="Arial" pitchFamily="34" charset="0"/>
              </a:rPr>
              <a:t> قدرة أكبر على مقاومة الحركة السنية وذلك كما في جذور الأنياب العلوية والثنايا العلوية</a:t>
            </a:r>
            <a:endParaRPr lang="ar-SA"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مصادر الإرساء</a:t>
            </a:r>
            <a:endParaRPr lang="en-US" dirty="0"/>
          </a:p>
        </p:txBody>
      </p:sp>
      <p:sp>
        <p:nvSpPr>
          <p:cNvPr id="3" name="Content Placeholder 2"/>
          <p:cNvSpPr>
            <a:spLocks noGrp="1"/>
          </p:cNvSpPr>
          <p:nvPr>
            <p:ph idx="1"/>
          </p:nvPr>
        </p:nvSpPr>
        <p:spPr>
          <a:xfrm>
            <a:off x="457200" y="1857364"/>
            <a:ext cx="8229600" cy="2786082"/>
          </a:xfrm>
        </p:spPr>
        <p:txBody>
          <a:bodyPr/>
          <a:lstStyle/>
          <a:p>
            <a:pPr>
              <a:buNone/>
            </a:pPr>
            <a:r>
              <a:rPr lang="ar-SA" dirty="0" smtClean="0">
                <a:solidFill>
                  <a:srgbClr val="C00000"/>
                </a:solidFill>
              </a:rPr>
              <a:t>1- </a:t>
            </a:r>
            <a:r>
              <a:rPr lang="ar-SA" dirty="0" smtClean="0">
                <a:solidFill>
                  <a:schemeClr val="bg1"/>
                </a:solidFill>
              </a:rPr>
              <a:t>الأسنان </a:t>
            </a:r>
            <a:r>
              <a:rPr lang="en-US" dirty="0" smtClean="0">
                <a:solidFill>
                  <a:schemeClr val="bg1"/>
                </a:solidFill>
              </a:rPr>
              <a:t>Teeth</a:t>
            </a:r>
          </a:p>
          <a:p>
            <a:pPr>
              <a:buNone/>
            </a:pPr>
            <a:r>
              <a:rPr lang="ar-SA" dirty="0" smtClean="0">
                <a:solidFill>
                  <a:srgbClr val="C00000"/>
                </a:solidFill>
              </a:rPr>
              <a:t>2- </a:t>
            </a:r>
            <a:r>
              <a:rPr lang="ar-SA" dirty="0" smtClean="0">
                <a:solidFill>
                  <a:schemeClr val="bg1"/>
                </a:solidFill>
              </a:rPr>
              <a:t>المخاطية الفموية والعظم المغطية له</a:t>
            </a:r>
          </a:p>
          <a:p>
            <a:pPr algn="ctr">
              <a:buNone/>
            </a:pPr>
            <a:r>
              <a:rPr lang="en-US" dirty="0" smtClean="0">
                <a:solidFill>
                  <a:schemeClr val="bg1"/>
                </a:solidFill>
              </a:rPr>
              <a:t>Oral mucosa and underlying bone</a:t>
            </a:r>
            <a:endParaRPr lang="ar-SA" dirty="0" smtClean="0">
              <a:solidFill>
                <a:schemeClr val="bg1"/>
              </a:solidFill>
            </a:endParaRPr>
          </a:p>
          <a:p>
            <a:pPr>
              <a:buNone/>
            </a:pPr>
            <a:r>
              <a:rPr lang="ar-SA" dirty="0" smtClean="0">
                <a:solidFill>
                  <a:srgbClr val="C00000"/>
                </a:solidFill>
              </a:rPr>
              <a:t>3- </a:t>
            </a:r>
            <a:r>
              <a:rPr lang="ar-SA" dirty="0" smtClean="0">
                <a:solidFill>
                  <a:schemeClr val="bg1"/>
                </a:solidFill>
              </a:rPr>
              <a:t>القوى خارج فموية </a:t>
            </a:r>
            <a:r>
              <a:rPr lang="en-US" dirty="0" smtClean="0">
                <a:solidFill>
                  <a:schemeClr val="bg1"/>
                </a:solidFill>
              </a:rPr>
              <a:t> Extra oral</a:t>
            </a:r>
            <a:r>
              <a:rPr lang="ar-SA" dirty="0" smtClean="0">
                <a:solidFill>
                  <a:schemeClr val="bg1"/>
                </a:solidFill>
              </a:rPr>
              <a:t> </a:t>
            </a:r>
            <a:endParaRPr lang="en-US" dirty="0" smtClean="0">
              <a:solidFill>
                <a:srgbClr val="C00000"/>
              </a:solidFill>
            </a:endParaRPr>
          </a:p>
          <a:p>
            <a:pPr>
              <a:buNone/>
            </a:pPr>
            <a:r>
              <a:rPr lang="ar-SA" dirty="0" smtClean="0">
                <a:solidFill>
                  <a:srgbClr val="C00000"/>
                </a:solidFill>
              </a:rPr>
              <a:t>4- </a:t>
            </a:r>
            <a:r>
              <a:rPr lang="ar-SA" dirty="0" smtClean="0">
                <a:solidFill>
                  <a:schemeClr val="bg1"/>
                </a:solidFill>
              </a:rPr>
              <a:t>الزريعات التقويمية </a:t>
            </a:r>
            <a:r>
              <a:rPr lang="en-US" dirty="0" smtClean="0">
                <a:solidFill>
                  <a:schemeClr val="bg1"/>
                </a:solidFill>
              </a:rPr>
              <a:t> Implants</a:t>
            </a:r>
          </a:p>
        </p:txBody>
      </p:sp>
      <p:sp>
        <p:nvSpPr>
          <p:cNvPr id="5" name="Slide Number Placeholder 4"/>
          <p:cNvSpPr>
            <a:spLocks noGrp="1"/>
          </p:cNvSpPr>
          <p:nvPr>
            <p:ph type="sldNum" sz="quarter" idx="12"/>
          </p:nvPr>
        </p:nvSpPr>
        <p:spPr/>
        <p:txBody>
          <a:bodyPr/>
          <a:lstStyle/>
          <a:p>
            <a:fld id="{0B34F065-1154-456A-91E3-76DE8E75E17B}" type="slidenum">
              <a:rPr lang="ar-SA" smtClean="0"/>
              <a:pPr/>
              <a:t>24</a:t>
            </a:fld>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82874"/>
            <a:ext cx="8229600" cy="1546192"/>
          </a:xfrm>
        </p:spPr>
        <p:txBody>
          <a:bodyPr>
            <a:normAutofit/>
          </a:bodyPr>
          <a:lstStyle/>
          <a:p>
            <a:pPr algn="just">
              <a:lnSpc>
                <a:spcPct val="150000"/>
              </a:lnSpc>
              <a:buNone/>
            </a:pPr>
            <a:r>
              <a:rPr lang="ar-SA" sz="2800" b="1" dirty="0" smtClean="0">
                <a:solidFill>
                  <a:srgbClr val="FF0000"/>
                </a:solidFill>
              </a:rPr>
              <a:t>1 ـ </a:t>
            </a:r>
            <a:r>
              <a:rPr lang="ar-SA" sz="2800" b="1" dirty="0" smtClean="0">
                <a:solidFill>
                  <a:schemeClr val="bg1"/>
                </a:solidFill>
              </a:rPr>
              <a:t>دعم داخل فموي </a:t>
            </a:r>
            <a:r>
              <a:rPr lang="en-GB" sz="2800" u="sng" dirty="0" smtClean="0">
                <a:solidFill>
                  <a:srgbClr val="FFC000"/>
                </a:solidFill>
                <a:latin typeface="Arial" pitchFamily="34" charset="0"/>
                <a:cs typeface="Arial" pitchFamily="34" charset="0"/>
              </a:rPr>
              <a:t>Intra-oral anchorage</a:t>
            </a:r>
            <a:endParaRPr lang="ar-SA" sz="2800" b="1" dirty="0" smtClean="0">
              <a:solidFill>
                <a:schemeClr val="bg1"/>
              </a:solidFill>
            </a:endParaRPr>
          </a:p>
          <a:p>
            <a:pPr algn="just">
              <a:lnSpc>
                <a:spcPct val="150000"/>
              </a:lnSpc>
              <a:buNone/>
            </a:pPr>
            <a:r>
              <a:rPr lang="ar-SA" sz="2800" b="1" dirty="0" smtClean="0">
                <a:solidFill>
                  <a:srgbClr val="FF0000"/>
                </a:solidFill>
              </a:rPr>
              <a:t>2 ـ </a:t>
            </a:r>
            <a:r>
              <a:rPr lang="ar-SA" sz="2800" b="1" dirty="0" smtClean="0">
                <a:solidFill>
                  <a:schemeClr val="bg1"/>
                </a:solidFill>
              </a:rPr>
              <a:t>دعم خارج فموي</a:t>
            </a:r>
            <a:r>
              <a:rPr lang="en-GB" sz="2800" u="sng" dirty="0" smtClean="0">
                <a:solidFill>
                  <a:srgbClr val="FFC000"/>
                </a:solidFill>
                <a:latin typeface="Arial" pitchFamily="34" charset="0"/>
                <a:cs typeface="Arial" pitchFamily="34" charset="0"/>
              </a:rPr>
              <a:t> Extra-oral anchorage</a:t>
            </a:r>
            <a:r>
              <a:rPr lang="en-US" sz="2800" b="1" dirty="0" smtClean="0">
                <a:solidFill>
                  <a:schemeClr val="bg1"/>
                </a:solidFill>
              </a:rPr>
              <a:t> </a:t>
            </a:r>
            <a:r>
              <a:rPr lang="ar-SA" sz="2800" b="1" dirty="0" smtClean="0">
                <a:solidFill>
                  <a:schemeClr val="bg1"/>
                </a:solidFill>
              </a:rPr>
              <a:t> </a:t>
            </a:r>
          </a:p>
        </p:txBody>
      </p:sp>
      <p:sp>
        <p:nvSpPr>
          <p:cNvPr id="5" name="Slide Number Placeholder 4"/>
          <p:cNvSpPr>
            <a:spLocks noGrp="1"/>
          </p:cNvSpPr>
          <p:nvPr>
            <p:ph type="sldNum" sz="quarter" idx="12"/>
          </p:nvPr>
        </p:nvSpPr>
        <p:spPr/>
        <p:txBody>
          <a:bodyPr/>
          <a:lstStyle/>
          <a:p>
            <a:fld id="{0B34F065-1154-456A-91E3-76DE8E75E17B}" type="slidenum">
              <a:rPr lang="ar-SA" smtClean="0"/>
              <a:pPr/>
              <a:t>25</a:t>
            </a:fld>
            <a:endParaRPr lang="ar-SA" dirty="0"/>
          </a:p>
        </p:txBody>
      </p:sp>
      <p:sp>
        <p:nvSpPr>
          <p:cNvPr id="7" name="عنوان 1"/>
          <p:cNvSpPr txBox="1">
            <a:spLocks/>
          </p:cNvSpPr>
          <p:nvPr/>
        </p:nvSpPr>
        <p:spPr>
          <a:xfrm>
            <a:off x="609600" y="419894"/>
            <a:ext cx="8229600" cy="1399032"/>
          </a:xfrm>
          <a:prstGeom prst="rect">
            <a:avLst/>
          </a:prstGeom>
        </p:spPr>
        <p:txBody>
          <a:bodyPr vert="horz" anchor="ctr">
            <a:normAutofit/>
          </a:bodyPr>
          <a:lstStyle/>
          <a:p>
            <a:pPr marL="484632" marR="0" lvl="0" indent="0" algn="ctr" defTabSz="914400" rtl="1" eaLnBrk="1" fontAlgn="auto" latinLnBrk="0" hangingPunct="1">
              <a:lnSpc>
                <a:spcPct val="100000"/>
              </a:lnSpc>
              <a:spcBef>
                <a:spcPct val="0"/>
              </a:spcBef>
              <a:spcAft>
                <a:spcPts val="0"/>
              </a:spcAft>
              <a:buClrTx/>
              <a:buSzTx/>
              <a:buFontTx/>
              <a:buNone/>
              <a:tabLst/>
              <a:defRPr/>
            </a:pPr>
            <a:r>
              <a:rPr kumimoji="0" lang="ar-SA" sz="4200" b="1" i="0" u="none" strike="noStrike" kern="1200" cap="none" spc="0" normalizeH="0" baseline="0" noProof="0" dirty="0" smtClean="0">
                <a:ln w="6350">
                  <a:solidFill>
                    <a:schemeClr val="accent1">
                      <a:shade val="43000"/>
                    </a:schemeClr>
                  </a:solidFill>
                </a:ln>
                <a:solidFill>
                  <a:srgbClr val="0070C0"/>
                </a:solidFill>
                <a:effectLst>
                  <a:outerShdw blurRad="26000" dist="26000" dir="14500000" algn="tl" rotWithShape="0">
                    <a:srgbClr val="000000">
                      <a:alpha val="40000"/>
                    </a:srgbClr>
                  </a:outerShdw>
                </a:effectLst>
                <a:uLnTx/>
                <a:uFillTx/>
                <a:latin typeface="+mj-lt"/>
                <a:ea typeface="+mj-ea"/>
                <a:cs typeface="+mj-cs"/>
              </a:rPr>
              <a:t>أنماط الإرساء (الدعم) </a:t>
            </a:r>
            <a:endParaRPr kumimoji="0" lang="ar-SA" sz="4200" b="1" i="0" u="none" strike="noStrike" kern="1200" cap="none" spc="0" normalizeH="0" baseline="0" noProof="0" dirty="0">
              <a:ln w="6350">
                <a:solidFill>
                  <a:schemeClr val="accent1">
                    <a:shade val="43000"/>
                  </a:schemeClr>
                </a:solidFill>
              </a:ln>
              <a:solidFill>
                <a:srgbClr val="0070C0"/>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785926"/>
            <a:ext cx="7786742" cy="4357718"/>
          </a:xfrm>
        </p:spPr>
        <p:txBody>
          <a:bodyPr>
            <a:noAutofit/>
          </a:bodyPr>
          <a:lstStyle/>
          <a:p>
            <a:pPr>
              <a:lnSpc>
                <a:spcPct val="170000"/>
              </a:lnSpc>
            </a:pPr>
            <a:r>
              <a:rPr lang="ar-SA" sz="2400" dirty="0" smtClean="0">
                <a:solidFill>
                  <a:schemeClr val="bg1"/>
                </a:solidFill>
              </a:rPr>
              <a:t>الإرساء البسيط        </a:t>
            </a:r>
            <a:r>
              <a:rPr lang="en-US" sz="2400" u="sng" dirty="0" smtClean="0">
                <a:solidFill>
                  <a:srgbClr val="0070C0"/>
                </a:solidFill>
              </a:rPr>
              <a:t>Simple anchorage</a:t>
            </a:r>
          </a:p>
          <a:p>
            <a:pPr>
              <a:lnSpc>
                <a:spcPct val="170000"/>
              </a:lnSpc>
            </a:pPr>
            <a:r>
              <a:rPr lang="ar-SA" sz="2400" dirty="0" smtClean="0">
                <a:solidFill>
                  <a:schemeClr val="bg1"/>
                </a:solidFill>
              </a:rPr>
              <a:t>الإرساء المركب </a:t>
            </a:r>
            <a:r>
              <a:rPr lang="en-US" sz="2400" u="sng" dirty="0" smtClean="0">
                <a:solidFill>
                  <a:srgbClr val="0070C0"/>
                </a:solidFill>
              </a:rPr>
              <a:t>Composed anchorage</a:t>
            </a:r>
          </a:p>
          <a:p>
            <a:pPr>
              <a:lnSpc>
                <a:spcPct val="170000"/>
              </a:lnSpc>
            </a:pPr>
            <a:r>
              <a:rPr lang="ar-SA" sz="2400" dirty="0" smtClean="0">
                <a:solidFill>
                  <a:schemeClr val="bg1"/>
                </a:solidFill>
              </a:rPr>
              <a:t>الإرساء الساكن</a:t>
            </a:r>
            <a:r>
              <a:rPr lang="en-US" sz="2400" u="sng" dirty="0" smtClean="0">
                <a:solidFill>
                  <a:srgbClr val="0070C0"/>
                </a:solidFill>
              </a:rPr>
              <a:t>Stationary anchorage </a:t>
            </a:r>
            <a:r>
              <a:rPr lang="en-US" sz="2400" u="sng" dirty="0" smtClean="0">
                <a:solidFill>
                  <a:srgbClr val="00B050"/>
                </a:solidFill>
              </a:rPr>
              <a:t>  </a:t>
            </a:r>
          </a:p>
          <a:p>
            <a:pPr>
              <a:lnSpc>
                <a:spcPct val="170000"/>
              </a:lnSpc>
            </a:pPr>
            <a:r>
              <a:rPr lang="ar-SA" sz="2400" dirty="0" smtClean="0">
                <a:solidFill>
                  <a:schemeClr val="bg1"/>
                </a:solidFill>
              </a:rPr>
              <a:t>الإرساء المتبادل</a:t>
            </a:r>
            <a:r>
              <a:rPr lang="en-US" sz="2400" u="sng" dirty="0" smtClean="0">
                <a:solidFill>
                  <a:srgbClr val="0070C0"/>
                </a:solidFill>
              </a:rPr>
              <a:t>Reciprocal  anchorage  </a:t>
            </a:r>
            <a:endParaRPr lang="ar-SA" sz="2400" u="sng" dirty="0" smtClean="0">
              <a:solidFill>
                <a:srgbClr val="0070C0"/>
              </a:solidFill>
            </a:endParaRPr>
          </a:p>
          <a:p>
            <a:pPr>
              <a:lnSpc>
                <a:spcPct val="170000"/>
              </a:lnSpc>
            </a:pPr>
            <a:r>
              <a:rPr lang="ar-SA" sz="2400" dirty="0" smtClean="0">
                <a:solidFill>
                  <a:schemeClr val="bg1"/>
                </a:solidFill>
              </a:rPr>
              <a:t>الإرساء المقوى </a:t>
            </a:r>
            <a:r>
              <a:rPr lang="en-US" sz="2400" u="sng" dirty="0" smtClean="0">
                <a:solidFill>
                  <a:srgbClr val="0070C0"/>
                </a:solidFill>
              </a:rPr>
              <a:t>Reinforced anchorage</a:t>
            </a:r>
          </a:p>
          <a:p>
            <a:pPr>
              <a:lnSpc>
                <a:spcPct val="170000"/>
              </a:lnSpc>
            </a:pPr>
            <a:r>
              <a:rPr lang="ar-SA" sz="2400" dirty="0" smtClean="0">
                <a:solidFill>
                  <a:schemeClr val="bg1"/>
                </a:solidFill>
              </a:rPr>
              <a:t>الإرساء القشري </a:t>
            </a:r>
            <a:r>
              <a:rPr lang="en-US" sz="2400" u="sng" dirty="0" smtClean="0">
                <a:solidFill>
                  <a:srgbClr val="0070C0"/>
                </a:solidFill>
              </a:rPr>
              <a:t>cortical Anchorage</a:t>
            </a:r>
          </a:p>
          <a:p>
            <a:pPr>
              <a:lnSpc>
                <a:spcPct val="170000"/>
              </a:lnSpc>
            </a:pPr>
            <a:endParaRPr lang="ar-SA" sz="2400" u="sng" dirty="0">
              <a:solidFill>
                <a:srgbClr val="FFC000"/>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26</a:t>
            </a:fld>
            <a:endParaRPr lang="ar-SA" dirty="0"/>
          </a:p>
        </p:txBody>
      </p:sp>
      <p:sp>
        <p:nvSpPr>
          <p:cNvPr id="7" name="Rectangle 6"/>
          <p:cNvSpPr/>
          <p:nvPr/>
        </p:nvSpPr>
        <p:spPr>
          <a:xfrm>
            <a:off x="2135386" y="842242"/>
            <a:ext cx="5808001" cy="523220"/>
          </a:xfrm>
          <a:prstGeom prst="rect">
            <a:avLst/>
          </a:prstGeom>
        </p:spPr>
        <p:txBody>
          <a:bodyPr wrap="none">
            <a:spAutoFit/>
          </a:bodyPr>
          <a:lstStyle/>
          <a:p>
            <a:pPr algn="ctr"/>
            <a:r>
              <a:rPr lang="ar-SA" sz="2800" b="1" dirty="0" smtClean="0">
                <a:solidFill>
                  <a:srgbClr val="FF0000"/>
                </a:solidFill>
              </a:rPr>
              <a:t>الإرساء داخل فموي </a:t>
            </a:r>
            <a:r>
              <a:rPr lang="en-GB" sz="2800" u="sng" dirty="0" smtClean="0">
                <a:solidFill>
                  <a:srgbClr val="FF0000"/>
                </a:solidFill>
                <a:latin typeface="Arial" pitchFamily="34" charset="0"/>
                <a:cs typeface="Arial" pitchFamily="34" charset="0"/>
              </a:rPr>
              <a:t>Intra-oral anchorage</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solidFill>
                  <a:schemeClr val="accent1">
                    <a:lumMod val="75000"/>
                  </a:schemeClr>
                </a:solidFill>
              </a:rPr>
              <a:t> </a:t>
            </a:r>
            <a:r>
              <a:rPr lang="ar-SA" sz="3100" dirty="0" smtClean="0">
                <a:ln w="6350">
                  <a:solidFill>
                    <a:srgbClr val="FF0000"/>
                  </a:solidFill>
                </a:ln>
                <a:solidFill>
                  <a:srgbClr val="FF0000"/>
                </a:solidFill>
                <a:effectLst/>
              </a:rPr>
              <a:t>الإرساء داخل الفموي</a:t>
            </a:r>
            <a:r>
              <a:rPr lang="ar-SA" dirty="0" smtClean="0">
                <a:solidFill>
                  <a:schemeClr val="accent1">
                    <a:lumMod val="75000"/>
                  </a:schemeClr>
                </a:solidFill>
              </a:rPr>
              <a:t/>
            </a:r>
            <a:br>
              <a:rPr lang="ar-SA" dirty="0" smtClean="0">
                <a:solidFill>
                  <a:schemeClr val="accent1">
                    <a:lumMod val="75000"/>
                  </a:schemeClr>
                </a:solidFill>
              </a:rPr>
            </a:br>
            <a:r>
              <a:rPr lang="ar-SA" dirty="0" smtClean="0">
                <a:solidFill>
                  <a:schemeClr val="accent1">
                    <a:lumMod val="75000"/>
                  </a:schemeClr>
                </a:solidFill>
              </a:rPr>
              <a:t>الإرساء البسيط</a:t>
            </a:r>
            <a:endParaRPr lang="ar-SA" dirty="0">
              <a:solidFill>
                <a:schemeClr val="accent1">
                  <a:lumMod val="75000"/>
                </a:schemeClr>
              </a:solidFill>
            </a:endParaRPr>
          </a:p>
        </p:txBody>
      </p:sp>
      <p:sp>
        <p:nvSpPr>
          <p:cNvPr id="3" name="عنصر نائب للمحتوى 2"/>
          <p:cNvSpPr>
            <a:spLocks noGrp="1"/>
          </p:cNvSpPr>
          <p:nvPr>
            <p:ph idx="1"/>
          </p:nvPr>
        </p:nvSpPr>
        <p:spPr/>
        <p:txBody>
          <a:bodyPr/>
          <a:lstStyle/>
          <a:p>
            <a:pPr>
              <a:buNone/>
            </a:pPr>
            <a:r>
              <a:rPr lang="ar-SA" dirty="0" smtClean="0">
                <a:solidFill>
                  <a:schemeClr val="bg1"/>
                </a:solidFill>
              </a:rPr>
              <a:t>هو الدعم الذي يسمح بحركة الأسنان الخلفية ويكون بين سنين لأحدهما مساحة جذرية أكبر من الآخر</a:t>
            </a:r>
          </a:p>
          <a:p>
            <a:pPr>
              <a:buNone/>
            </a:pPr>
            <a:endParaRPr lang="ar-SA" dirty="0" smtClean="0">
              <a:solidFill>
                <a:schemeClr val="bg1"/>
              </a:solidFill>
            </a:endParaRPr>
          </a:p>
          <a:p>
            <a:pPr>
              <a:buNone/>
            </a:pPr>
            <a:endParaRPr lang="ar-SA" dirty="0" smtClean="0">
              <a:solidFill>
                <a:schemeClr val="bg1"/>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27</a:t>
            </a:fld>
            <a:endParaRPr lang="ar-SA" dirty="0"/>
          </a:p>
        </p:txBody>
      </p:sp>
      <p:pic>
        <p:nvPicPr>
          <p:cNvPr id="4" name="Picture 5" descr="1-09"/>
          <p:cNvPicPr>
            <a:picLocks noChangeAspect="1" noChangeArrowheads="1"/>
          </p:cNvPicPr>
          <p:nvPr/>
        </p:nvPicPr>
        <p:blipFill>
          <a:blip r:embed="rId2" cstate="print"/>
          <a:srcRect r="55026" b="50241"/>
          <a:stretch>
            <a:fillRect/>
          </a:stretch>
        </p:blipFill>
        <p:spPr bwMode="auto">
          <a:xfrm>
            <a:off x="2214545" y="3071810"/>
            <a:ext cx="5000661" cy="32945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3200" dirty="0" smtClean="0">
                <a:ln w="6350">
                  <a:solidFill>
                    <a:srgbClr val="FF0000"/>
                  </a:solidFill>
                </a:ln>
                <a:solidFill>
                  <a:srgbClr val="FF0000"/>
                </a:solidFill>
              </a:rPr>
              <a:t>    </a:t>
            </a:r>
            <a:r>
              <a:rPr lang="ar-SA" sz="3100" dirty="0" smtClean="0">
                <a:ln w="6350">
                  <a:solidFill>
                    <a:srgbClr val="FF0000"/>
                  </a:solidFill>
                </a:ln>
                <a:solidFill>
                  <a:srgbClr val="FF0000"/>
                </a:solidFill>
              </a:rPr>
              <a:t>الإرساء داخل الفموي </a:t>
            </a:r>
            <a:r>
              <a:rPr lang="ar-SA" dirty="0" smtClean="0">
                <a:solidFill>
                  <a:schemeClr val="accent1">
                    <a:lumMod val="75000"/>
                  </a:schemeClr>
                </a:solidFill>
              </a:rPr>
              <a:t/>
            </a:r>
            <a:br>
              <a:rPr lang="ar-SA" dirty="0" smtClean="0">
                <a:solidFill>
                  <a:schemeClr val="accent1">
                    <a:lumMod val="75000"/>
                  </a:schemeClr>
                </a:solidFill>
              </a:rPr>
            </a:br>
            <a:r>
              <a:rPr lang="ar-SA" dirty="0" smtClean="0">
                <a:solidFill>
                  <a:schemeClr val="accent1">
                    <a:lumMod val="75000"/>
                  </a:schemeClr>
                </a:solidFill>
              </a:rPr>
              <a:t>الإرساء الساكن</a:t>
            </a:r>
            <a:endParaRPr lang="ar-SA" dirty="0">
              <a:solidFill>
                <a:schemeClr val="accent1">
                  <a:lumMod val="75000"/>
                </a:schemeClr>
              </a:solidFill>
            </a:endParaRPr>
          </a:p>
        </p:txBody>
      </p:sp>
      <p:sp>
        <p:nvSpPr>
          <p:cNvPr id="3" name="عنصر نائب للمحتوى 2"/>
          <p:cNvSpPr>
            <a:spLocks noGrp="1"/>
          </p:cNvSpPr>
          <p:nvPr>
            <p:ph idx="1"/>
          </p:nvPr>
        </p:nvSpPr>
        <p:spPr>
          <a:xfrm>
            <a:off x="0" y="1571612"/>
            <a:ext cx="9144032" cy="2286016"/>
          </a:xfrm>
        </p:spPr>
        <p:txBody>
          <a:bodyPr>
            <a:normAutofit fontScale="92500" lnSpcReduction="10000"/>
          </a:bodyPr>
          <a:lstStyle/>
          <a:p>
            <a:pPr>
              <a:buNone/>
            </a:pPr>
            <a:r>
              <a:rPr lang="ar-SA" dirty="0" smtClean="0">
                <a:solidFill>
                  <a:schemeClr val="bg1"/>
                </a:solidFill>
              </a:rPr>
              <a:t>هو الدعم الذي لا يسمح بحركة الأسنان الخلفية </a:t>
            </a:r>
          </a:p>
          <a:p>
            <a:pPr>
              <a:buNone/>
            </a:pPr>
            <a:r>
              <a:rPr lang="ar-SA" dirty="0" smtClean="0">
                <a:solidFill>
                  <a:schemeClr val="bg1"/>
                </a:solidFill>
              </a:rPr>
              <a:t>وينجز بتحقيق حركة إمالة مقابل حركة جسمية </a:t>
            </a:r>
          </a:p>
          <a:p>
            <a:pPr>
              <a:buNone/>
            </a:pPr>
            <a:r>
              <a:rPr lang="ar-SA" dirty="0" smtClean="0">
                <a:solidFill>
                  <a:schemeClr val="bg1"/>
                </a:solidFill>
              </a:rPr>
              <a:t>بإضافة طية داعمة أنسي الرحى لتحقيق حركة جسمية على الأرحاء مقابل حركة إمالة على الأسنان الأمامية.</a:t>
            </a:r>
          </a:p>
          <a:p>
            <a:pPr>
              <a:buNone/>
            </a:pPr>
            <a:r>
              <a:rPr lang="ar-SA" dirty="0" smtClean="0">
                <a:solidFill>
                  <a:schemeClr val="bg1"/>
                </a:solidFill>
              </a:rPr>
              <a:t>أو بتقريب نقطة تطبيق القوة من مركز مقاومة الأسنان الداعمة</a:t>
            </a:r>
          </a:p>
          <a:p>
            <a:pPr>
              <a:buNone/>
            </a:pPr>
            <a:endParaRPr lang="ar-SA" dirty="0" smtClean="0">
              <a:solidFill>
                <a:schemeClr val="bg1"/>
              </a:solidFill>
            </a:endParaRPr>
          </a:p>
          <a:p>
            <a:pPr>
              <a:buNone/>
            </a:pPr>
            <a:endParaRPr lang="ar-SA" dirty="0">
              <a:solidFill>
                <a:schemeClr val="bg1"/>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28</a:t>
            </a:fld>
            <a:endParaRPr lang="ar-SA" dirty="0"/>
          </a:p>
        </p:txBody>
      </p:sp>
      <p:pic>
        <p:nvPicPr>
          <p:cNvPr id="4" name="Picture 3" descr="1-09"/>
          <p:cNvPicPr>
            <a:picLocks noChangeAspect="1" noChangeArrowheads="1"/>
          </p:cNvPicPr>
          <p:nvPr/>
        </p:nvPicPr>
        <p:blipFill>
          <a:blip r:embed="rId2" cstate="print"/>
          <a:srcRect t="49759" r="41005"/>
          <a:stretch>
            <a:fillRect/>
          </a:stretch>
        </p:blipFill>
        <p:spPr bwMode="auto">
          <a:xfrm>
            <a:off x="5286379" y="4143380"/>
            <a:ext cx="3276341" cy="228897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print"/>
          <a:srcRect/>
          <a:stretch>
            <a:fillRect/>
          </a:stretch>
        </p:blipFill>
        <p:spPr bwMode="auto">
          <a:xfrm>
            <a:off x="357158" y="4357694"/>
            <a:ext cx="4223707" cy="214314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371936" y="3857628"/>
            <a:ext cx="1271502" cy="461665"/>
          </a:xfrm>
          <a:prstGeom prst="rect">
            <a:avLst/>
          </a:prstGeom>
          <a:solidFill>
            <a:schemeClr val="accent3"/>
          </a:solidFill>
        </p:spPr>
        <p:txBody>
          <a:bodyPr wrap="none" rtlCol="0">
            <a:spAutoFit/>
          </a:bodyPr>
          <a:lstStyle/>
          <a:p>
            <a:r>
              <a:rPr lang="ar-SA" sz="2400" b="1" dirty="0" smtClean="0">
                <a:solidFill>
                  <a:schemeClr val="bg1"/>
                </a:solidFill>
              </a:rPr>
              <a:t>حركة إمالة</a:t>
            </a:r>
            <a:endParaRPr lang="en-US" sz="2400" b="1" dirty="0">
              <a:solidFill>
                <a:schemeClr val="bg1"/>
              </a:solidFill>
            </a:endParaRPr>
          </a:p>
        </p:txBody>
      </p:sp>
      <p:sp>
        <p:nvSpPr>
          <p:cNvPr id="10" name="TextBox 9"/>
          <p:cNvSpPr txBox="1"/>
          <p:nvPr/>
        </p:nvSpPr>
        <p:spPr>
          <a:xfrm>
            <a:off x="428596" y="3857628"/>
            <a:ext cx="1492716" cy="461665"/>
          </a:xfrm>
          <a:prstGeom prst="rect">
            <a:avLst/>
          </a:prstGeom>
          <a:solidFill>
            <a:srgbClr val="00B0F0"/>
          </a:solidFill>
        </p:spPr>
        <p:txBody>
          <a:bodyPr wrap="none" rtlCol="0">
            <a:spAutoFit/>
          </a:bodyPr>
          <a:lstStyle/>
          <a:p>
            <a:r>
              <a:rPr lang="ar-SA" sz="2400" b="1" dirty="0" smtClean="0">
                <a:solidFill>
                  <a:schemeClr val="bg1"/>
                </a:solidFill>
              </a:rPr>
              <a:t>حركة جسمية</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3" end="3"/>
                                            </p:txEl>
                                          </p:spTgt>
                                        </p:tgtEl>
                                        <p:attrNameLst>
                                          <p:attrName>ppt_y</p:attrName>
                                        </p:attrNameLst>
                                      </p:cBhvr>
                                      <p:tavLst>
                                        <p:tav tm="0">
                                          <p:val>
                                            <p:strVal val="#ppt_y"/>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000" fill="hold"/>
                                        <p:tgtEl>
                                          <p:spTgt spid="4"/>
                                        </p:tgtEl>
                                        <p:attrNameLst>
                                          <p:attrName>ppt_x</p:attrName>
                                        </p:attrNameLst>
                                      </p:cBhvr>
                                      <p:tavLst>
                                        <p:tav tm="0">
                                          <p:val>
                                            <p:strVal val="#ppt_x"/>
                                          </p:val>
                                        </p:tav>
                                        <p:tav tm="100000">
                                          <p:val>
                                            <p:strVal val="#ppt_x"/>
                                          </p:val>
                                        </p:tav>
                                      </p:tavLst>
                                    </p:anim>
                                    <p:anim calcmode="lin" valueType="num">
                                      <p:cBhvr additive="base">
                                        <p:cTn id="4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3200" dirty="0" smtClean="0">
                <a:ln w="6350">
                  <a:solidFill>
                    <a:srgbClr val="C00000"/>
                  </a:solidFill>
                </a:ln>
                <a:solidFill>
                  <a:srgbClr val="FF0000"/>
                </a:solidFill>
              </a:rPr>
              <a:t>الإرساء داخل الفموي </a:t>
            </a:r>
            <a:r>
              <a:rPr lang="ar-SA" dirty="0" smtClean="0">
                <a:ln w="6350">
                  <a:solidFill>
                    <a:srgbClr val="C00000"/>
                  </a:solidFill>
                </a:ln>
                <a:solidFill>
                  <a:schemeClr val="accent1">
                    <a:lumMod val="75000"/>
                  </a:schemeClr>
                </a:solidFill>
              </a:rPr>
              <a:t/>
            </a:r>
            <a:br>
              <a:rPr lang="ar-SA" dirty="0" smtClean="0">
                <a:ln w="6350">
                  <a:solidFill>
                    <a:srgbClr val="C00000"/>
                  </a:solidFill>
                </a:ln>
                <a:solidFill>
                  <a:schemeClr val="accent1">
                    <a:lumMod val="75000"/>
                  </a:schemeClr>
                </a:solidFill>
              </a:rPr>
            </a:br>
            <a:r>
              <a:rPr lang="ar-SA" dirty="0" smtClean="0">
                <a:solidFill>
                  <a:schemeClr val="accent1">
                    <a:lumMod val="75000"/>
                  </a:schemeClr>
                </a:solidFill>
              </a:rPr>
              <a:t>الإرساء المتبادل</a:t>
            </a:r>
            <a:endParaRPr lang="ar-SA" dirty="0">
              <a:solidFill>
                <a:schemeClr val="accent1">
                  <a:lumMod val="75000"/>
                </a:schemeClr>
              </a:solidFill>
            </a:endParaRPr>
          </a:p>
        </p:txBody>
      </p:sp>
      <p:sp>
        <p:nvSpPr>
          <p:cNvPr id="3" name="عنصر نائب للمحتوى 2"/>
          <p:cNvSpPr>
            <a:spLocks noGrp="1"/>
          </p:cNvSpPr>
          <p:nvPr>
            <p:ph idx="1"/>
          </p:nvPr>
        </p:nvSpPr>
        <p:spPr>
          <a:xfrm>
            <a:off x="4714876" y="1571612"/>
            <a:ext cx="4429156" cy="4786346"/>
          </a:xfrm>
        </p:spPr>
        <p:txBody>
          <a:bodyPr>
            <a:normAutofit fontScale="92500"/>
          </a:bodyPr>
          <a:lstStyle/>
          <a:p>
            <a:pPr marL="447675" indent="-6350" algn="just">
              <a:lnSpc>
                <a:spcPct val="150000"/>
              </a:lnSpc>
              <a:buNone/>
            </a:pPr>
            <a:r>
              <a:rPr lang="ar-SA" dirty="0" smtClean="0">
                <a:solidFill>
                  <a:schemeClr val="bg1"/>
                </a:solidFill>
              </a:rPr>
              <a:t>كما في أجهزة التوسيع العلوية  </a:t>
            </a:r>
            <a:r>
              <a:rPr lang="ar-SY" dirty="0" smtClean="0">
                <a:solidFill>
                  <a:schemeClr val="bg1"/>
                </a:solidFill>
              </a:rPr>
              <a:t>حيث </a:t>
            </a:r>
            <a:r>
              <a:rPr lang="ar-SA" dirty="0" smtClean="0">
                <a:solidFill>
                  <a:schemeClr val="bg1"/>
                </a:solidFill>
              </a:rPr>
              <a:t>ينتج</a:t>
            </a:r>
            <a:r>
              <a:rPr lang="ar-SY" dirty="0" smtClean="0">
                <a:solidFill>
                  <a:schemeClr val="bg1"/>
                </a:solidFill>
              </a:rPr>
              <a:t> عن </a:t>
            </a:r>
            <a:r>
              <a:rPr lang="ar-SA" dirty="0" smtClean="0">
                <a:solidFill>
                  <a:schemeClr val="bg1"/>
                </a:solidFill>
              </a:rPr>
              <a:t>تنشيط الموسعة قو</a:t>
            </a:r>
            <a:r>
              <a:rPr lang="ar-SY" dirty="0" smtClean="0">
                <a:solidFill>
                  <a:schemeClr val="bg1"/>
                </a:solidFill>
              </a:rPr>
              <a:t>تين</a:t>
            </a:r>
            <a:r>
              <a:rPr lang="ar-SA" dirty="0" smtClean="0">
                <a:solidFill>
                  <a:schemeClr val="bg1"/>
                </a:solidFill>
              </a:rPr>
              <a:t> </a:t>
            </a:r>
            <a:r>
              <a:rPr lang="ar-SY" dirty="0" smtClean="0">
                <a:solidFill>
                  <a:schemeClr val="bg1"/>
                </a:solidFill>
              </a:rPr>
              <a:t>متساويتين في الشدة متعاكستين في الاتجاه </a:t>
            </a:r>
            <a:r>
              <a:rPr lang="ar-SA" dirty="0" err="1" smtClean="0">
                <a:solidFill>
                  <a:schemeClr val="bg1"/>
                </a:solidFill>
              </a:rPr>
              <a:t>تؤث</a:t>
            </a:r>
            <a:r>
              <a:rPr lang="ar-SY" dirty="0" smtClean="0">
                <a:solidFill>
                  <a:schemeClr val="bg1"/>
                </a:solidFill>
              </a:rPr>
              <a:t>ران</a:t>
            </a:r>
            <a:r>
              <a:rPr lang="ar-SA" dirty="0" smtClean="0">
                <a:solidFill>
                  <a:schemeClr val="bg1"/>
                </a:solidFill>
              </a:rPr>
              <a:t> </a:t>
            </a:r>
            <a:r>
              <a:rPr lang="ar-SY" dirty="0" smtClean="0">
                <a:solidFill>
                  <a:schemeClr val="bg1"/>
                </a:solidFill>
              </a:rPr>
              <a:t>في</a:t>
            </a:r>
            <a:r>
              <a:rPr lang="ar-SA" dirty="0" smtClean="0">
                <a:solidFill>
                  <a:schemeClr val="bg1"/>
                </a:solidFill>
              </a:rPr>
              <a:t> </a:t>
            </a:r>
            <a:r>
              <a:rPr lang="ar-SY" dirty="0" smtClean="0">
                <a:solidFill>
                  <a:schemeClr val="bg1"/>
                </a:solidFill>
              </a:rPr>
              <a:t>كتلتي </a:t>
            </a:r>
            <a:r>
              <a:rPr lang="ar-SA" dirty="0" smtClean="0">
                <a:solidFill>
                  <a:schemeClr val="bg1"/>
                </a:solidFill>
              </a:rPr>
              <a:t>الأسنان الخلفية العلوية</a:t>
            </a:r>
            <a:r>
              <a:rPr lang="ar-SY" dirty="0" smtClean="0">
                <a:solidFill>
                  <a:schemeClr val="bg1"/>
                </a:solidFill>
              </a:rPr>
              <a:t> (ذات المساحة الجذرية المتساوية)  في الجهتين اليمنى </a:t>
            </a:r>
            <a:r>
              <a:rPr lang="ar-SY" dirty="0" err="1" smtClean="0">
                <a:solidFill>
                  <a:schemeClr val="bg1"/>
                </a:solidFill>
              </a:rPr>
              <a:t>واليسرى</a:t>
            </a:r>
            <a:r>
              <a:rPr lang="ar-SA" dirty="0" smtClean="0">
                <a:solidFill>
                  <a:schemeClr val="bg1"/>
                </a:solidFill>
              </a:rPr>
              <a:t> .</a:t>
            </a:r>
            <a:endParaRPr lang="ar-SA" dirty="0">
              <a:solidFill>
                <a:schemeClr val="bg1"/>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29</a:t>
            </a:fld>
            <a:endParaRPr lang="ar-SA" dirty="0"/>
          </a:p>
        </p:txBody>
      </p:sp>
      <p:pic>
        <p:nvPicPr>
          <p:cNvPr id="7" name="Picture 2"/>
          <p:cNvPicPr>
            <a:picLocks noChangeAspect="1" noChangeArrowheads="1"/>
          </p:cNvPicPr>
          <p:nvPr/>
        </p:nvPicPr>
        <p:blipFill>
          <a:blip r:embed="rId2" cstate="print"/>
          <a:srcRect/>
          <a:stretch>
            <a:fillRect/>
          </a:stretch>
        </p:blipFill>
        <p:spPr bwMode="auto">
          <a:xfrm>
            <a:off x="285719" y="2122010"/>
            <a:ext cx="4071967" cy="3235816"/>
          </a:xfrm>
          <a:prstGeom prst="rect">
            <a:avLst/>
          </a:prstGeom>
          <a:noFill/>
          <a:ln w="9525">
            <a:noFill/>
            <a:miter lim="800000"/>
            <a:headEnd/>
            <a:tailEnd/>
          </a:ln>
          <a:effectLst/>
        </p:spPr>
      </p:pic>
      <p:cxnSp>
        <p:nvCxnSpPr>
          <p:cNvPr id="8" name="Straight Arrow Connector 7"/>
          <p:cNvCxnSpPr/>
          <p:nvPr/>
        </p:nvCxnSpPr>
        <p:spPr>
          <a:xfrm>
            <a:off x="2214546" y="4071942"/>
            <a:ext cx="785818"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214414" y="4071942"/>
            <a:ext cx="714380"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1371584" cy="914400"/>
          </a:xfrm>
        </p:spPr>
        <p:txBody>
          <a:bodyPr/>
          <a:lstStyle/>
          <a:p>
            <a:pPr lvl="0" algn="ctr"/>
            <a:r>
              <a:rPr lang="ar-SA" sz="4800" dirty="0" smtClean="0">
                <a:solidFill>
                  <a:schemeClr val="accent3">
                    <a:lumMod val="40000"/>
                    <a:lumOff val="60000"/>
                  </a:schemeClr>
                </a:solidFill>
                <a:cs typeface="Akhbar MT" pitchFamily="2" charset="-78"/>
              </a:rPr>
              <a:t>تمهيد</a:t>
            </a:r>
            <a:endParaRPr lang="ar-SA" sz="4800" dirty="0">
              <a:solidFill>
                <a:schemeClr val="accent3">
                  <a:lumMod val="40000"/>
                  <a:lumOff val="60000"/>
                </a:schemeClr>
              </a:solidFill>
              <a:cs typeface="Akhbar MT" pitchFamily="2" charset="-78"/>
            </a:endParaRPr>
          </a:p>
        </p:txBody>
      </p:sp>
      <p:sp>
        <p:nvSpPr>
          <p:cNvPr id="3" name="Content Placeholder 2"/>
          <p:cNvSpPr>
            <a:spLocks noGrp="1"/>
          </p:cNvSpPr>
          <p:nvPr>
            <p:ph idx="1"/>
          </p:nvPr>
        </p:nvSpPr>
        <p:spPr>
          <a:xfrm>
            <a:off x="0" y="928670"/>
            <a:ext cx="9001124" cy="5715040"/>
          </a:xfrm>
        </p:spPr>
        <p:txBody>
          <a:bodyPr>
            <a:normAutofit/>
          </a:bodyPr>
          <a:lstStyle/>
          <a:p>
            <a:pPr lvl="0">
              <a:buNone/>
            </a:pPr>
            <a:r>
              <a:rPr lang="ar-SA" sz="3200" dirty="0" smtClean="0">
                <a:cs typeface="Akhbar MT" pitchFamily="2" charset="-78"/>
              </a:rPr>
              <a:t> قوانين نيوتن التي أوجدها عام </a:t>
            </a:r>
            <a:r>
              <a:rPr lang="ar-SA" sz="2400" dirty="0" smtClean="0">
                <a:solidFill>
                  <a:srgbClr val="FFC000"/>
                </a:solidFill>
                <a:cs typeface="Akhbar MT" pitchFamily="2" charset="-78"/>
              </a:rPr>
              <a:t>1686</a:t>
            </a:r>
            <a:r>
              <a:rPr lang="ar-SA" sz="3200" dirty="0" smtClean="0">
                <a:cs typeface="Akhbar MT" pitchFamily="2" charset="-78"/>
              </a:rPr>
              <a:t>م  تعتبر الأساس في الميكانيك؛ و هي :</a:t>
            </a:r>
            <a:endParaRPr lang="en-US" sz="3200" dirty="0" smtClean="0">
              <a:cs typeface="Akhbar MT" pitchFamily="2" charset="-78"/>
            </a:endParaRPr>
          </a:p>
          <a:p>
            <a:pPr lvl="0">
              <a:buNone/>
            </a:pPr>
            <a:endParaRPr lang="ar-SA" sz="1600" dirty="0" smtClean="0">
              <a:cs typeface="Akhbar MT" pitchFamily="2" charset="-78"/>
            </a:endParaRPr>
          </a:p>
          <a:p>
            <a:pPr marL="582930" indent="-514350">
              <a:lnSpc>
                <a:spcPct val="150000"/>
              </a:lnSpc>
              <a:buFont typeface="+mj-lt"/>
              <a:buAutoNum type="arabicParenR"/>
            </a:pPr>
            <a:r>
              <a:rPr lang="ar-SA" sz="3300" dirty="0" smtClean="0">
                <a:solidFill>
                  <a:srgbClr val="FF0000"/>
                </a:solidFill>
                <a:cs typeface="Akhbar MT" pitchFamily="2" charset="-78"/>
              </a:rPr>
              <a:t>قانون التسارع: </a:t>
            </a:r>
            <a:r>
              <a:rPr lang="ar-SA" sz="3300" dirty="0" smtClean="0">
                <a:cs typeface="Akhbar MT" pitchFamily="2" charset="-78"/>
              </a:rPr>
              <a:t>يستمر كل جسم في حالته الساكنة أو في حركته المنتظمة  في خط مستقيم مالم يخضع لتغير في هذه الحالة بتأثير قوة عليه .</a:t>
            </a:r>
            <a:endParaRPr lang="en-US" sz="3300" dirty="0" smtClean="0">
              <a:cs typeface="Akhbar MT" pitchFamily="2" charset="-78"/>
            </a:endParaRPr>
          </a:p>
          <a:p>
            <a:pPr marL="582930" indent="-514350">
              <a:lnSpc>
                <a:spcPct val="150000"/>
              </a:lnSpc>
              <a:buFont typeface="+mj-lt"/>
              <a:buAutoNum type="arabicParenR"/>
            </a:pPr>
            <a:r>
              <a:rPr lang="ar-SA" sz="3300" dirty="0" smtClean="0">
                <a:solidFill>
                  <a:srgbClr val="FF0000"/>
                </a:solidFill>
                <a:cs typeface="Akhbar MT" pitchFamily="2" charset="-78"/>
              </a:rPr>
              <a:t>قانون العطالة:  </a:t>
            </a:r>
            <a:r>
              <a:rPr lang="ar-SA" sz="3300" dirty="0" smtClean="0">
                <a:cs typeface="Akhbar MT" pitchFamily="2" charset="-78"/>
              </a:rPr>
              <a:t>يتناسب تسارع جسم ما مع القوة التي أحدثته في إتجاهها ومع كتلة الجسم  </a:t>
            </a:r>
            <a:endParaRPr lang="ar-SY" sz="3300" dirty="0" smtClean="0">
              <a:cs typeface="Akhbar MT" pitchFamily="2" charset="-78"/>
            </a:endParaRPr>
          </a:p>
          <a:p>
            <a:pPr marL="582930" indent="-514350">
              <a:lnSpc>
                <a:spcPct val="150000"/>
              </a:lnSpc>
              <a:buFont typeface="+mj-lt"/>
              <a:buAutoNum type="arabicParenR"/>
            </a:pPr>
            <a:r>
              <a:rPr lang="ar-SA" sz="3300" dirty="0" smtClean="0">
                <a:solidFill>
                  <a:srgbClr val="FF0000"/>
                </a:solidFill>
                <a:cs typeface="Akhbar MT" pitchFamily="2" charset="-78"/>
              </a:rPr>
              <a:t>قانون الفعل ورد الفعل: </a:t>
            </a:r>
            <a:r>
              <a:rPr lang="ar-SA" sz="3300" dirty="0" smtClean="0">
                <a:cs typeface="Akhbar MT" pitchFamily="2" charset="-78"/>
              </a:rPr>
              <a:t>لكل فعل رد فعل يساويه في المقدار ويعاكسه  في الإتجاه </a:t>
            </a:r>
            <a:endParaRPr lang="en-US" sz="3300" dirty="0" smtClean="0">
              <a:cs typeface="Akhbar MT" pitchFamily="2" charset="-78"/>
            </a:endParaRPr>
          </a:p>
          <a:p>
            <a:pPr marL="582930" indent="-514350">
              <a:buFont typeface="+mj-lt"/>
              <a:buAutoNum type="arabicParenR"/>
            </a:pPr>
            <a:endParaRPr lang="ar-SY" sz="3200" dirty="0" smtClean="0">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pe"/>
          <p:cNvPicPr>
            <a:picLocks noGrp="1" noChangeAspect="1" noChangeArrowheads="1"/>
          </p:cNvPicPr>
          <p:nvPr>
            <p:ph idx="1"/>
          </p:nvPr>
        </p:nvPicPr>
        <p:blipFill>
          <a:blip r:embed="rId2" cstate="print">
            <a:lum contrast="42000"/>
          </a:blip>
          <a:srcRect/>
          <a:stretch>
            <a:fillRect/>
          </a:stretch>
        </p:blipFill>
        <p:spPr bwMode="auto">
          <a:xfrm>
            <a:off x="5357818" y="1643050"/>
            <a:ext cx="3419904" cy="2571768"/>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0B34F065-1154-456A-91E3-76DE8E75E17B}" type="slidenum">
              <a:rPr lang="ar-SA" smtClean="0"/>
              <a:pPr/>
              <a:t>30</a:t>
            </a:fld>
            <a:endParaRPr lang="ar-SA" dirty="0"/>
          </a:p>
        </p:txBody>
      </p:sp>
      <p:pic>
        <p:nvPicPr>
          <p:cNvPr id="5" name="Picture 5" descr="quadhelix"/>
          <p:cNvPicPr>
            <a:picLocks noChangeAspect="1" noChangeArrowheads="1"/>
          </p:cNvPicPr>
          <p:nvPr/>
        </p:nvPicPr>
        <p:blipFill>
          <a:blip r:embed="rId3" cstate="print">
            <a:lum contrast="36000"/>
          </a:blip>
          <a:srcRect/>
          <a:stretch>
            <a:fillRect/>
          </a:stretch>
        </p:blipFill>
        <p:spPr bwMode="auto">
          <a:xfrm>
            <a:off x="571472" y="1643050"/>
            <a:ext cx="3000396" cy="266701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92" r="13482" b="41175"/>
          <a:stretch>
            <a:fillRect/>
          </a:stretch>
        </p:blipFill>
        <p:spPr bwMode="auto">
          <a:xfrm>
            <a:off x="2543179" y="4571984"/>
            <a:ext cx="4243399" cy="1928850"/>
          </a:xfrm>
          <a:prstGeom prst="rect">
            <a:avLst/>
          </a:prstGeom>
          <a:noFill/>
          <a:ln w="9525">
            <a:noFill/>
            <a:miter lim="800000"/>
            <a:headEnd/>
            <a:tailEnd/>
          </a:ln>
          <a:effectLst/>
        </p:spPr>
      </p:pic>
      <p:sp>
        <p:nvSpPr>
          <p:cNvPr id="6" name="مستطيل 5"/>
          <p:cNvSpPr/>
          <p:nvPr/>
        </p:nvSpPr>
        <p:spPr>
          <a:xfrm>
            <a:off x="2143108" y="475758"/>
            <a:ext cx="4572032" cy="738664"/>
          </a:xfrm>
          <a:prstGeom prst="rect">
            <a:avLst/>
          </a:prstGeom>
        </p:spPr>
        <p:txBody>
          <a:bodyPr wrap="square">
            <a:spAutoFit/>
          </a:bodyPr>
          <a:lstStyle/>
          <a:p>
            <a:pPr algn="ctr"/>
            <a:r>
              <a:rPr lang="ar-SA" sz="4200" b="1" dirty="0" smtClean="0">
                <a:solidFill>
                  <a:schemeClr val="accent1">
                    <a:lumMod val="75000"/>
                  </a:schemeClr>
                </a:solidFill>
                <a:cs typeface="+mj-cs"/>
              </a:rPr>
              <a:t> الإرساء المتبادل</a:t>
            </a:r>
            <a:endParaRPr lang="ar-SA" sz="4200" b="1" dirty="0">
              <a:cs typeface="+mj-cs"/>
            </a:endParaRPr>
          </a:p>
        </p:txBody>
      </p:sp>
      <p:cxnSp>
        <p:nvCxnSpPr>
          <p:cNvPr id="11" name="Straight Arrow Connector 10"/>
          <p:cNvCxnSpPr/>
          <p:nvPr/>
        </p:nvCxnSpPr>
        <p:spPr>
          <a:xfrm>
            <a:off x="3000364" y="3214686"/>
            <a:ext cx="785818"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00034" y="3214686"/>
            <a:ext cx="714380"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15206" y="3213098"/>
            <a:ext cx="785818"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215074" y="3213098"/>
            <a:ext cx="714380"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ar-SA" b="1" dirty="0" smtClean="0">
                <a:ln w="6350">
                  <a:solidFill>
                    <a:srgbClr val="C00000"/>
                  </a:solidFill>
                </a:ln>
                <a:solidFill>
                  <a:srgbClr val="C00000"/>
                </a:solidFill>
              </a:rPr>
              <a:t>الإرساء داخل الفموي</a:t>
            </a:r>
            <a:r>
              <a:rPr lang="ar-SA" b="1" dirty="0" smtClean="0">
                <a:solidFill>
                  <a:schemeClr val="accent1">
                    <a:lumMod val="75000"/>
                  </a:schemeClr>
                </a:solidFill>
              </a:rPr>
              <a:t/>
            </a:r>
            <a:br>
              <a:rPr lang="ar-SA" b="1" dirty="0" smtClean="0">
                <a:solidFill>
                  <a:schemeClr val="accent1">
                    <a:lumMod val="75000"/>
                  </a:schemeClr>
                </a:solidFill>
              </a:rPr>
            </a:br>
            <a:r>
              <a:rPr lang="ar-SA" b="1" dirty="0" smtClean="0">
                <a:solidFill>
                  <a:schemeClr val="accent1">
                    <a:lumMod val="75000"/>
                  </a:schemeClr>
                </a:solidFill>
              </a:rPr>
              <a:t>الإرساء المركب</a:t>
            </a:r>
            <a:endParaRPr lang="ar-SA" b="1" dirty="0">
              <a:solidFill>
                <a:srgbClr val="FF00FF"/>
              </a:solidFill>
            </a:endParaRPr>
          </a:p>
        </p:txBody>
      </p:sp>
      <p:sp>
        <p:nvSpPr>
          <p:cNvPr id="3" name="عنصر نائب للمحتوى 2"/>
          <p:cNvSpPr>
            <a:spLocks noGrp="1"/>
          </p:cNvSpPr>
          <p:nvPr>
            <p:ph idx="1"/>
          </p:nvPr>
        </p:nvSpPr>
        <p:spPr>
          <a:xfrm>
            <a:off x="5243546" y="2525750"/>
            <a:ext cx="3614734" cy="2117696"/>
          </a:xfrm>
        </p:spPr>
        <p:txBody>
          <a:bodyPr>
            <a:noAutofit/>
          </a:bodyPr>
          <a:lstStyle/>
          <a:p>
            <a:pPr algn="just">
              <a:lnSpc>
                <a:spcPct val="150000"/>
              </a:lnSpc>
              <a:buNone/>
            </a:pPr>
            <a:r>
              <a:rPr lang="ar-SA" sz="2400" dirty="0" smtClean="0">
                <a:solidFill>
                  <a:schemeClr val="bg1"/>
                </a:solidFill>
              </a:rPr>
              <a:t>نحصل عليه بزيادة عدد الأسنان الداعمة، أي نقوم بتحريك سن مقابل عدة أسنان كوحدة دعم</a:t>
            </a:r>
            <a:r>
              <a:rPr lang="ar-SA" sz="2400" b="1" dirty="0" smtClean="0">
                <a:solidFill>
                  <a:srgbClr val="FF0000"/>
                </a:solidFill>
              </a:rPr>
              <a:t>.</a:t>
            </a:r>
            <a:endParaRPr lang="ar-SA" sz="2400" dirty="0" smtClean="0">
              <a:solidFill>
                <a:schemeClr val="bg1"/>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31</a:t>
            </a:fld>
            <a:endParaRPr lang="ar-SA" dirty="0"/>
          </a:p>
        </p:txBody>
      </p:sp>
      <p:pic>
        <p:nvPicPr>
          <p:cNvPr id="8" name="Picture 2"/>
          <p:cNvPicPr>
            <a:picLocks noChangeAspect="1" noChangeArrowheads="1"/>
          </p:cNvPicPr>
          <p:nvPr/>
        </p:nvPicPr>
        <p:blipFill>
          <a:blip r:embed="rId2" cstate="print"/>
          <a:srcRect/>
          <a:stretch>
            <a:fillRect/>
          </a:stretch>
        </p:blipFill>
        <p:spPr bwMode="auto">
          <a:xfrm>
            <a:off x="428596" y="2285992"/>
            <a:ext cx="4631258" cy="2810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Oval 8"/>
          <p:cNvSpPr/>
          <p:nvPr/>
        </p:nvSpPr>
        <p:spPr>
          <a:xfrm>
            <a:off x="2143108" y="2714620"/>
            <a:ext cx="1000132" cy="1428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86116" y="2786058"/>
            <a:ext cx="1785950" cy="1428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258204" cy="1643074"/>
          </a:xfrm>
        </p:spPr>
        <p:txBody>
          <a:bodyPr>
            <a:noAutofit/>
          </a:bodyPr>
          <a:lstStyle/>
          <a:p>
            <a:pPr algn="ctr"/>
            <a:r>
              <a:rPr lang="ar-SA" sz="3200" b="1" dirty="0" smtClean="0">
                <a:ln w="6350">
                  <a:solidFill>
                    <a:srgbClr val="C00000"/>
                  </a:solidFill>
                </a:ln>
                <a:solidFill>
                  <a:srgbClr val="C00000"/>
                </a:solidFill>
              </a:rPr>
              <a:t>الدعم داخل الفموي</a:t>
            </a:r>
            <a:r>
              <a:rPr lang="ar-SA" sz="4000" b="1" dirty="0" smtClean="0">
                <a:solidFill>
                  <a:schemeClr val="accent1"/>
                </a:solidFill>
              </a:rPr>
              <a:t/>
            </a:r>
            <a:br>
              <a:rPr lang="ar-SA" sz="4000" b="1" dirty="0" smtClean="0">
                <a:solidFill>
                  <a:schemeClr val="accent1"/>
                </a:solidFill>
              </a:rPr>
            </a:br>
            <a:r>
              <a:rPr lang="ar-SA" b="1" dirty="0" smtClean="0">
                <a:solidFill>
                  <a:schemeClr val="accent1"/>
                </a:solidFill>
              </a:rPr>
              <a:t>الدعم المقوى</a:t>
            </a:r>
            <a:endParaRPr lang="ar-SA" dirty="0">
              <a:solidFill>
                <a:schemeClr val="accent1"/>
              </a:solidFill>
            </a:endParaRPr>
          </a:p>
        </p:txBody>
      </p:sp>
      <p:sp>
        <p:nvSpPr>
          <p:cNvPr id="3" name="عنصر نائب للمحتوى 2"/>
          <p:cNvSpPr>
            <a:spLocks noGrp="1"/>
          </p:cNvSpPr>
          <p:nvPr>
            <p:ph idx="1"/>
          </p:nvPr>
        </p:nvSpPr>
        <p:spPr>
          <a:xfrm>
            <a:off x="428596" y="2357430"/>
            <a:ext cx="8286808" cy="3929090"/>
          </a:xfrm>
        </p:spPr>
        <p:txBody>
          <a:bodyPr>
            <a:noAutofit/>
          </a:bodyPr>
          <a:lstStyle/>
          <a:p>
            <a:pPr algn="just">
              <a:lnSpc>
                <a:spcPct val="210000"/>
              </a:lnSpc>
              <a:buNone/>
            </a:pPr>
            <a:r>
              <a:rPr lang="ar-SA" sz="2800" dirty="0" smtClean="0">
                <a:solidFill>
                  <a:schemeClr val="bg1"/>
                </a:solidFill>
              </a:rPr>
              <a:t>ويتم باستخدام وسائل ميكانيكية تستند على الأسنان أو على النسج الرخوة والعضلات، مثل:</a:t>
            </a:r>
          </a:p>
          <a:p>
            <a:pPr algn="ctr">
              <a:lnSpc>
                <a:spcPct val="210000"/>
              </a:lnSpc>
              <a:buNone/>
            </a:pPr>
            <a:r>
              <a:rPr lang="ar-SA" sz="2800" dirty="0" smtClean="0">
                <a:solidFill>
                  <a:schemeClr val="bg1"/>
                </a:solidFill>
              </a:rPr>
              <a:t> القوس الحنكي المعترض  ـ القوس اللساني ـ جهاز نانس ـ كابح الشفة ـ الصفائح الأكريلية</a:t>
            </a:r>
          </a:p>
          <a:p>
            <a:pPr algn="just">
              <a:lnSpc>
                <a:spcPct val="210000"/>
              </a:lnSpc>
              <a:buNone/>
            </a:pPr>
            <a:endParaRPr lang="ar-SA" sz="2800" dirty="0" smtClean="0">
              <a:solidFill>
                <a:schemeClr val="bg1"/>
              </a:solidFill>
            </a:endParaRPr>
          </a:p>
          <a:p>
            <a:pPr algn="just">
              <a:lnSpc>
                <a:spcPct val="210000"/>
              </a:lnSpc>
              <a:buNone/>
            </a:pPr>
            <a:endParaRPr lang="ar-SA" sz="2800" dirty="0">
              <a:solidFill>
                <a:schemeClr val="bg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32</a:t>
            </a:fld>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89738"/>
          </a:xfrm>
        </p:spPr>
        <p:txBody>
          <a:bodyPr>
            <a:noAutofit/>
          </a:bodyPr>
          <a:lstStyle/>
          <a:p>
            <a:pPr algn="ctr"/>
            <a:r>
              <a:rPr lang="ar-SA" sz="4400" b="1" dirty="0" smtClean="0"/>
              <a:t>الدعم المقوى</a:t>
            </a:r>
            <a:endParaRPr lang="ar-SA" sz="4400" b="1" dirty="0"/>
          </a:p>
        </p:txBody>
      </p:sp>
      <p:pic>
        <p:nvPicPr>
          <p:cNvPr id="4" name="Picture 5" descr="289a"/>
          <p:cNvPicPr>
            <a:picLocks noGrp="1" noChangeAspect="1" noChangeArrowheads="1"/>
          </p:cNvPicPr>
          <p:nvPr>
            <p:ph idx="1"/>
          </p:nvPr>
        </p:nvPicPr>
        <p:blipFill>
          <a:blip r:embed="rId2" cstate="print">
            <a:lum bright="12000" contrast="26000"/>
          </a:blip>
          <a:srcRect/>
          <a:stretch>
            <a:fillRect/>
          </a:stretch>
        </p:blipFill>
        <p:spPr bwMode="auto">
          <a:xfrm>
            <a:off x="642910" y="2071678"/>
            <a:ext cx="3643338" cy="2498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عنصر نائب لرقم الشريحة 8"/>
          <p:cNvSpPr>
            <a:spLocks noGrp="1"/>
          </p:cNvSpPr>
          <p:nvPr>
            <p:ph type="sldNum" sz="quarter" idx="12"/>
          </p:nvPr>
        </p:nvSpPr>
        <p:spPr/>
        <p:txBody>
          <a:bodyPr/>
          <a:lstStyle/>
          <a:p>
            <a:fld id="{0B34F065-1154-456A-91E3-76DE8E75E17B}" type="slidenum">
              <a:rPr lang="ar-SA" smtClean="0"/>
              <a:pPr/>
              <a:t>33</a:t>
            </a:fld>
            <a:endParaRPr lang="ar-SA" dirty="0"/>
          </a:p>
        </p:txBody>
      </p:sp>
      <p:sp>
        <p:nvSpPr>
          <p:cNvPr id="5" name="Rectangle 4"/>
          <p:cNvSpPr/>
          <p:nvPr/>
        </p:nvSpPr>
        <p:spPr>
          <a:xfrm>
            <a:off x="642910" y="4929198"/>
            <a:ext cx="3627078" cy="523220"/>
          </a:xfrm>
          <a:prstGeom prst="rect">
            <a:avLst/>
          </a:prstGeom>
        </p:spPr>
        <p:txBody>
          <a:bodyPr wrap="square">
            <a:spAutoFit/>
          </a:bodyPr>
          <a:lstStyle/>
          <a:p>
            <a:pPr algn="ctr"/>
            <a:r>
              <a:rPr lang="ar-SA" sz="2800" dirty="0" smtClean="0">
                <a:solidFill>
                  <a:schemeClr val="bg1"/>
                </a:solidFill>
              </a:rPr>
              <a:t>القوس الحنكي المعترض</a:t>
            </a:r>
            <a:endParaRPr lang="ar-SA" sz="2800" dirty="0">
              <a:solidFill>
                <a:schemeClr val="bg1"/>
              </a:solidFill>
            </a:endParaRPr>
          </a:p>
        </p:txBody>
      </p:sp>
      <p:pic>
        <p:nvPicPr>
          <p:cNvPr id="6" name="Picture 3" descr="C:\Documents and Settings\Mahran\Desktop\mm\989.bmp"/>
          <p:cNvPicPr>
            <a:picLocks noChangeAspect="1" noChangeArrowheads="1"/>
          </p:cNvPicPr>
          <p:nvPr/>
        </p:nvPicPr>
        <p:blipFill>
          <a:blip r:embed="rId3" cstate="print"/>
          <a:srcRect/>
          <a:stretch>
            <a:fillRect/>
          </a:stretch>
        </p:blipFill>
        <p:spPr bwMode="auto">
          <a:xfrm>
            <a:off x="4643438" y="2044160"/>
            <a:ext cx="3716334" cy="2527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143504" y="4896161"/>
            <a:ext cx="2714643" cy="523220"/>
          </a:xfrm>
          <a:prstGeom prst="rect">
            <a:avLst/>
          </a:prstGeom>
        </p:spPr>
        <p:txBody>
          <a:bodyPr wrap="square">
            <a:spAutoFit/>
          </a:bodyPr>
          <a:lstStyle/>
          <a:p>
            <a:pPr algn="ctr"/>
            <a:r>
              <a:rPr lang="ar-SA" sz="2800" dirty="0" smtClean="0">
                <a:solidFill>
                  <a:schemeClr val="bg1"/>
                </a:solidFill>
              </a:rPr>
              <a:t>   القوس اللساني</a:t>
            </a:r>
            <a:endParaRPr lang="ar-SA" sz="28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89738"/>
          </a:xfrm>
        </p:spPr>
        <p:txBody>
          <a:bodyPr>
            <a:noAutofit/>
          </a:bodyPr>
          <a:lstStyle/>
          <a:p>
            <a:pPr algn="ctr"/>
            <a:r>
              <a:rPr lang="ar-SA" sz="4400" b="1" dirty="0" smtClean="0"/>
              <a:t>الدعم المقوى</a:t>
            </a:r>
            <a:endParaRPr lang="ar-SA" sz="4400" b="1"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34</a:t>
            </a:fld>
            <a:endParaRPr lang="ar-SA" dirty="0"/>
          </a:p>
        </p:txBody>
      </p:sp>
      <p:pic>
        <p:nvPicPr>
          <p:cNvPr id="8" name="Picture 8" descr="expanderpic27"/>
          <p:cNvPicPr>
            <a:picLocks noChangeAspect="1" noChangeArrowheads="1"/>
          </p:cNvPicPr>
          <p:nvPr/>
        </p:nvPicPr>
        <p:blipFill>
          <a:blip r:embed="rId2" cstate="print">
            <a:lum bright="-10000" contrast="16000"/>
          </a:blip>
          <a:srcRect/>
          <a:stretch>
            <a:fillRect/>
          </a:stretch>
        </p:blipFill>
        <p:spPr bwMode="auto">
          <a:xfrm>
            <a:off x="369571" y="1785926"/>
            <a:ext cx="4202429"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3929058" y="5214950"/>
            <a:ext cx="2016899" cy="584775"/>
          </a:xfrm>
          <a:prstGeom prst="rect">
            <a:avLst/>
          </a:prstGeom>
          <a:noFill/>
        </p:spPr>
        <p:txBody>
          <a:bodyPr wrap="none" rtlCol="0">
            <a:spAutoFit/>
          </a:bodyPr>
          <a:lstStyle/>
          <a:p>
            <a:r>
              <a:rPr lang="ar-SA" sz="3200" dirty="0" smtClean="0">
                <a:solidFill>
                  <a:schemeClr val="bg1"/>
                </a:solidFill>
              </a:rPr>
              <a:t>جهاز </a:t>
            </a:r>
            <a:r>
              <a:rPr lang="en-US" sz="3200" dirty="0" smtClean="0">
                <a:solidFill>
                  <a:schemeClr val="bg1"/>
                </a:solidFill>
              </a:rPr>
              <a:t>Nance</a:t>
            </a:r>
            <a:endParaRPr lang="en-US" sz="3200" dirty="0">
              <a:solidFill>
                <a:schemeClr val="bg1"/>
              </a:solidFill>
            </a:endParaRPr>
          </a:p>
        </p:txBody>
      </p:sp>
      <p:pic>
        <p:nvPicPr>
          <p:cNvPr id="11" name="Picture 10" descr="p20_04"/>
          <p:cNvPicPr>
            <a:picLocks noChangeAspect="1" noChangeArrowheads="1"/>
          </p:cNvPicPr>
          <p:nvPr/>
        </p:nvPicPr>
        <p:blipFill>
          <a:blip r:embed="rId3" cstate="print"/>
          <a:srcRect/>
          <a:stretch>
            <a:fillRect/>
          </a:stretch>
        </p:blipFill>
        <p:spPr bwMode="auto">
          <a:xfrm>
            <a:off x="4857752" y="1643050"/>
            <a:ext cx="3839572" cy="317777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89738"/>
          </a:xfrm>
        </p:spPr>
        <p:txBody>
          <a:bodyPr>
            <a:noAutofit/>
          </a:bodyPr>
          <a:lstStyle/>
          <a:p>
            <a:pPr algn="ctr"/>
            <a:r>
              <a:rPr lang="ar-SA" sz="4400" b="1" dirty="0" smtClean="0"/>
              <a:t>الدعم المقوى</a:t>
            </a:r>
            <a:endParaRPr lang="ar-SA" sz="4400" b="1"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35</a:t>
            </a:fld>
            <a:endParaRPr lang="ar-SA" dirty="0"/>
          </a:p>
        </p:txBody>
      </p:sp>
      <p:pic>
        <p:nvPicPr>
          <p:cNvPr id="6" name="Picture 5" descr="lipbumper"/>
          <p:cNvPicPr>
            <a:picLocks noChangeAspect="1" noChangeArrowheads="1"/>
          </p:cNvPicPr>
          <p:nvPr/>
        </p:nvPicPr>
        <p:blipFill>
          <a:blip r:embed="rId2" cstate="print"/>
          <a:srcRect/>
          <a:stretch>
            <a:fillRect/>
          </a:stretch>
        </p:blipFill>
        <p:spPr bwMode="auto">
          <a:xfrm>
            <a:off x="369932" y="1857364"/>
            <a:ext cx="3773440" cy="2857520"/>
          </a:xfrm>
          <a:prstGeom prst="rect">
            <a:avLst/>
          </a:prstGeom>
          <a:ln>
            <a:noFill/>
          </a:ln>
          <a:effectLst>
            <a:softEdge rad="112500"/>
          </a:effectLst>
        </p:spPr>
      </p:pic>
      <p:pic>
        <p:nvPicPr>
          <p:cNvPr id="7" name="Picture 2" descr="Lipbump"/>
          <p:cNvPicPr>
            <a:picLocks noChangeAspect="1" noChangeArrowheads="1"/>
          </p:cNvPicPr>
          <p:nvPr/>
        </p:nvPicPr>
        <p:blipFill>
          <a:blip r:embed="rId3" cstate="print"/>
          <a:srcRect/>
          <a:stretch>
            <a:fillRect/>
          </a:stretch>
        </p:blipFill>
        <p:spPr bwMode="auto">
          <a:xfrm>
            <a:off x="4929190" y="1928802"/>
            <a:ext cx="3444177" cy="2643206"/>
          </a:xfrm>
          <a:prstGeom prst="rect">
            <a:avLst/>
          </a:prstGeom>
          <a:ln>
            <a:noFill/>
          </a:ln>
          <a:effectLst>
            <a:softEdge rad="112500"/>
          </a:effectLst>
        </p:spPr>
      </p:pic>
      <p:sp>
        <p:nvSpPr>
          <p:cNvPr id="11" name="TextBox 10"/>
          <p:cNvSpPr txBox="1"/>
          <p:nvPr/>
        </p:nvSpPr>
        <p:spPr>
          <a:xfrm>
            <a:off x="3929058" y="5000636"/>
            <a:ext cx="1622560" cy="584775"/>
          </a:xfrm>
          <a:prstGeom prst="rect">
            <a:avLst/>
          </a:prstGeom>
          <a:noFill/>
        </p:spPr>
        <p:txBody>
          <a:bodyPr wrap="none" rtlCol="0">
            <a:spAutoFit/>
          </a:bodyPr>
          <a:lstStyle/>
          <a:p>
            <a:r>
              <a:rPr lang="ar-SA" sz="3200" b="1" dirty="0" smtClean="0">
                <a:solidFill>
                  <a:schemeClr val="bg1"/>
                </a:solidFill>
              </a:rPr>
              <a:t>كابح الشفة</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7"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85958"/>
            <a:ext cx="8415342" cy="2214546"/>
          </a:xfrm>
        </p:spPr>
        <p:txBody>
          <a:bodyPr>
            <a:normAutofit/>
          </a:bodyPr>
          <a:lstStyle/>
          <a:p>
            <a:pPr algn="just">
              <a:buNone/>
            </a:pPr>
            <a:r>
              <a:rPr lang="ar-SA" sz="3200" dirty="0" smtClean="0">
                <a:solidFill>
                  <a:schemeClr val="bg1"/>
                </a:solidFill>
              </a:rPr>
              <a:t>نظراً لأن العظم القشري أكثر مقاومة للامتصاص وتتباطأ حركة السن عندما يصبح الجذر بتماس معه، يتم الاستفادة من ذلك في دفع جذور الأسنان الداعمة  باتجاه الصفيحة القشرية. </a:t>
            </a: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36</a:t>
            </a:fld>
            <a:endParaRPr lang="ar-SA" dirty="0"/>
          </a:p>
        </p:txBody>
      </p:sp>
      <p:pic>
        <p:nvPicPr>
          <p:cNvPr id="6" name="Picture 4" descr="1-20"/>
          <p:cNvPicPr>
            <a:picLocks noChangeAspect="1" noChangeArrowheads="1"/>
          </p:cNvPicPr>
          <p:nvPr/>
        </p:nvPicPr>
        <p:blipFill>
          <a:blip r:embed="rId2" cstate="print"/>
          <a:srcRect/>
          <a:stretch>
            <a:fillRect/>
          </a:stretch>
        </p:blipFill>
        <p:spPr bwMode="auto">
          <a:xfrm>
            <a:off x="928662" y="3357562"/>
            <a:ext cx="4419321" cy="3286125"/>
          </a:xfrm>
          <a:prstGeom prst="rect">
            <a:avLst/>
          </a:prstGeom>
          <a:ln>
            <a:noFill/>
          </a:ln>
          <a:effectLst>
            <a:softEdge rad="112500"/>
          </a:effectLst>
        </p:spPr>
      </p:pic>
      <p:sp>
        <p:nvSpPr>
          <p:cNvPr id="10" name="Title 1"/>
          <p:cNvSpPr>
            <a:spLocks noGrp="1"/>
          </p:cNvSpPr>
          <p:nvPr>
            <p:ph type="title"/>
          </p:nvPr>
        </p:nvSpPr>
        <p:spPr/>
        <p:txBody>
          <a:bodyPr>
            <a:normAutofit/>
          </a:bodyPr>
          <a:lstStyle/>
          <a:p>
            <a:pPr algn="ctr"/>
            <a:r>
              <a:rPr lang="ar-SA" sz="3200" b="1" dirty="0" smtClean="0">
                <a:ln w="6350">
                  <a:solidFill>
                    <a:srgbClr val="C00000"/>
                  </a:solidFill>
                </a:ln>
                <a:solidFill>
                  <a:srgbClr val="C00000"/>
                </a:solidFill>
              </a:rPr>
              <a:t>الإرساء داخل الفموي</a:t>
            </a:r>
            <a:r>
              <a:rPr lang="ar-SA" b="1" dirty="0" smtClean="0">
                <a:solidFill>
                  <a:schemeClr val="accent1"/>
                </a:solidFill>
              </a:rPr>
              <a:t/>
            </a:r>
            <a:br>
              <a:rPr lang="ar-SA" b="1" dirty="0" smtClean="0">
                <a:solidFill>
                  <a:schemeClr val="accent1"/>
                </a:solidFill>
              </a:rPr>
            </a:br>
            <a:r>
              <a:rPr lang="ar-SA" b="1" dirty="0" smtClean="0">
                <a:solidFill>
                  <a:schemeClr val="accent1"/>
                </a:solidFill>
              </a:rPr>
              <a:t>الإرساء القشري</a:t>
            </a:r>
            <a:endParaRPr lang="ar-SA" b="1" dirty="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ln w="6350">
                  <a:solidFill>
                    <a:srgbClr val="0070C0"/>
                  </a:solidFill>
                </a:ln>
                <a:solidFill>
                  <a:srgbClr val="0070C0"/>
                </a:solidFill>
                <a:latin typeface="Arial" pitchFamily="34" charset="0"/>
                <a:cs typeface="+mn-cs"/>
              </a:rPr>
              <a:t>الإرساء داخل الفموي</a:t>
            </a:r>
            <a:endParaRPr lang="ar-SA" b="1" dirty="0">
              <a:ln w="6350">
                <a:solidFill>
                  <a:srgbClr val="0070C0"/>
                </a:solidFill>
              </a:ln>
              <a:solidFill>
                <a:srgbClr val="0070C0"/>
              </a:solidFill>
              <a:cs typeface="+mn-cs"/>
            </a:endParaRPr>
          </a:p>
        </p:txBody>
      </p:sp>
      <p:sp>
        <p:nvSpPr>
          <p:cNvPr id="3" name="عنصر نائب للمحتوى 2"/>
          <p:cNvSpPr>
            <a:spLocks noGrp="1"/>
          </p:cNvSpPr>
          <p:nvPr>
            <p:ph idx="1"/>
          </p:nvPr>
        </p:nvSpPr>
        <p:spPr>
          <a:xfrm>
            <a:off x="285720" y="2357430"/>
            <a:ext cx="8658228" cy="785818"/>
          </a:xfrm>
        </p:spPr>
        <p:txBody>
          <a:bodyPr>
            <a:normAutofit fontScale="92500"/>
          </a:bodyPr>
          <a:lstStyle/>
          <a:p>
            <a:pPr algn="just">
              <a:buNone/>
            </a:pPr>
            <a:r>
              <a:rPr lang="ar-SA" sz="2800" b="1" u="sng" dirty="0" smtClean="0">
                <a:solidFill>
                  <a:srgbClr val="C00000"/>
                </a:solidFill>
              </a:rPr>
              <a:t>1 ـ إرساء ضمن فكي </a:t>
            </a:r>
            <a:r>
              <a:rPr lang="en-US" sz="2800" b="1" u="sng" dirty="0" smtClean="0">
                <a:solidFill>
                  <a:srgbClr val="C00000"/>
                </a:solidFill>
              </a:rPr>
              <a:t>intra – </a:t>
            </a:r>
            <a:r>
              <a:rPr lang="en-US" sz="2800" b="1" u="sng" dirty="0" err="1" smtClean="0">
                <a:solidFill>
                  <a:srgbClr val="C00000"/>
                </a:solidFill>
              </a:rPr>
              <a:t>maxilary</a:t>
            </a:r>
            <a:r>
              <a:rPr lang="ar-SA" sz="2800" b="1" u="sng" dirty="0" smtClean="0">
                <a:solidFill>
                  <a:srgbClr val="C00000"/>
                </a:solidFill>
              </a:rPr>
              <a:t>: </a:t>
            </a:r>
            <a:r>
              <a:rPr lang="ar-SA" sz="2800" dirty="0" smtClean="0">
                <a:solidFill>
                  <a:schemeClr val="bg1"/>
                </a:solidFill>
              </a:rPr>
              <a:t>يتم تأمين الدعم من الفك نفسه. </a:t>
            </a:r>
          </a:p>
          <a:p>
            <a:pPr>
              <a:buNone/>
            </a:pPr>
            <a:endParaRPr lang="ar-SA" sz="2800" dirty="0" smtClean="0">
              <a:solidFill>
                <a:schemeClr val="bg1"/>
              </a:solidFill>
            </a:endParaRPr>
          </a:p>
          <a:p>
            <a:endParaRPr lang="ar-SA" sz="2800" dirty="0">
              <a:solidFill>
                <a:schemeClr val="bg1"/>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37</a:t>
            </a:fld>
            <a:endParaRPr lang="ar-SA" dirty="0"/>
          </a:p>
        </p:txBody>
      </p:sp>
      <p:pic>
        <p:nvPicPr>
          <p:cNvPr id="5" name="Picture 3" descr="C:\Documents and Settings\Mahran\Desktop\mm\قق.jpg"/>
          <p:cNvPicPr>
            <a:picLocks noChangeAspect="1" noChangeArrowheads="1"/>
          </p:cNvPicPr>
          <p:nvPr/>
        </p:nvPicPr>
        <p:blipFill>
          <a:blip r:embed="rId2" cstate="print"/>
          <a:srcRect l="27269" t="12381"/>
          <a:stretch>
            <a:fillRect/>
          </a:stretch>
        </p:blipFill>
        <p:spPr bwMode="auto">
          <a:xfrm>
            <a:off x="68741" y="3286124"/>
            <a:ext cx="4288945" cy="284163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14348" y="1643050"/>
            <a:ext cx="7786710" cy="523220"/>
          </a:xfrm>
          <a:prstGeom prst="rect">
            <a:avLst/>
          </a:prstGeom>
        </p:spPr>
        <p:txBody>
          <a:bodyPr wrap="square">
            <a:spAutoFit/>
          </a:bodyPr>
          <a:lstStyle/>
          <a:p>
            <a:pPr algn="just">
              <a:buNone/>
            </a:pPr>
            <a:r>
              <a:rPr lang="ar-SA" sz="2800" dirty="0" smtClean="0">
                <a:solidFill>
                  <a:schemeClr val="bg1"/>
                </a:solidFill>
              </a:rPr>
              <a:t>نميز نوعين للإرساء داخل الفموي تبعاً للفك المستخدم للدعم:</a:t>
            </a:r>
          </a:p>
        </p:txBody>
      </p:sp>
      <p:pic>
        <p:nvPicPr>
          <p:cNvPr id="4098" name="Picture 2"/>
          <p:cNvPicPr>
            <a:picLocks noChangeAspect="1" noChangeArrowheads="1"/>
          </p:cNvPicPr>
          <p:nvPr/>
        </p:nvPicPr>
        <p:blipFill>
          <a:blip r:embed="rId3" cstate="print"/>
          <a:srcRect/>
          <a:stretch>
            <a:fillRect/>
          </a:stretch>
        </p:blipFill>
        <p:spPr bwMode="auto">
          <a:xfrm>
            <a:off x="4501886" y="3286124"/>
            <a:ext cx="4427832" cy="2752728"/>
          </a:xfrm>
          <a:prstGeom prst="rect">
            <a:avLst/>
          </a:prstGeom>
          <a:noFill/>
          <a:ln w="9525">
            <a:noFill/>
            <a:miter lim="800000"/>
            <a:headEnd/>
            <a:tailEnd/>
          </a:ln>
          <a:effectLst/>
        </p:spPr>
      </p:pic>
      <p:sp>
        <p:nvSpPr>
          <p:cNvPr id="9" name="Rounded Rectangle 8"/>
          <p:cNvSpPr/>
          <p:nvPr/>
        </p:nvSpPr>
        <p:spPr>
          <a:xfrm>
            <a:off x="4500562" y="3786190"/>
            <a:ext cx="2286016" cy="85725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1406" y="4429132"/>
            <a:ext cx="2071702" cy="71438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2808"/>
            <a:ext cx="8229600" cy="974688"/>
          </a:xfrm>
        </p:spPr>
        <p:txBody>
          <a:bodyPr>
            <a:normAutofit/>
          </a:bodyPr>
          <a:lstStyle/>
          <a:p>
            <a:pPr>
              <a:buNone/>
            </a:pPr>
            <a:r>
              <a:rPr lang="ar-SA" sz="2800" b="1" u="sng" dirty="0" smtClean="0">
                <a:solidFill>
                  <a:srgbClr val="C00000"/>
                </a:solidFill>
              </a:rPr>
              <a:t>2 ـ إرساء بين فكي </a:t>
            </a:r>
            <a:r>
              <a:rPr lang="en-US" sz="2800" b="1" u="sng" dirty="0" smtClean="0">
                <a:solidFill>
                  <a:srgbClr val="C00000"/>
                </a:solidFill>
              </a:rPr>
              <a:t>inter – </a:t>
            </a:r>
            <a:r>
              <a:rPr lang="en-US" sz="2800" b="1" u="sng" dirty="0" err="1" smtClean="0">
                <a:solidFill>
                  <a:srgbClr val="C00000"/>
                </a:solidFill>
              </a:rPr>
              <a:t>maxilary</a:t>
            </a:r>
            <a:r>
              <a:rPr lang="ar-SA" sz="2800" b="1" u="sng" dirty="0" smtClean="0">
                <a:solidFill>
                  <a:srgbClr val="C00000"/>
                </a:solidFill>
              </a:rPr>
              <a:t>:</a:t>
            </a:r>
            <a:r>
              <a:rPr lang="ar-SA" sz="2800" b="1" dirty="0" smtClean="0">
                <a:solidFill>
                  <a:schemeClr val="bg1"/>
                </a:solidFill>
              </a:rPr>
              <a:t> </a:t>
            </a:r>
            <a:r>
              <a:rPr lang="ar-SA" sz="2800" dirty="0" smtClean="0">
                <a:solidFill>
                  <a:schemeClr val="bg1"/>
                </a:solidFill>
              </a:rPr>
              <a:t>يتم تأمين الدعم من الفك المقابل. </a:t>
            </a:r>
          </a:p>
          <a:p>
            <a:pPr>
              <a:buNone/>
            </a:pPr>
            <a:endParaRPr lang="ar-SA" sz="2800" b="1" dirty="0" smtClean="0">
              <a:solidFill>
                <a:schemeClr val="bg1"/>
              </a:solidFill>
            </a:endParaRPr>
          </a:p>
          <a:p>
            <a:pPr>
              <a:buNone/>
            </a:pPr>
            <a:endParaRPr lang="ar-SA" sz="2800" b="1" dirty="0">
              <a:solidFill>
                <a:schemeClr val="bg1"/>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38</a:t>
            </a:fld>
            <a:endParaRPr lang="ar-SA" dirty="0"/>
          </a:p>
        </p:txBody>
      </p:sp>
      <p:pic>
        <p:nvPicPr>
          <p:cNvPr id="4" name="Picture 5" descr="C:\Documents and Settings\Mahran\Desktop\mm\8حهعا.jpg"/>
          <p:cNvPicPr>
            <a:picLocks noChangeAspect="1" noChangeArrowheads="1"/>
          </p:cNvPicPr>
          <p:nvPr/>
        </p:nvPicPr>
        <p:blipFill>
          <a:blip r:embed="rId2" cstate="print"/>
          <a:srcRect/>
          <a:stretch>
            <a:fillRect/>
          </a:stretch>
        </p:blipFill>
        <p:spPr bwMode="auto">
          <a:xfrm>
            <a:off x="4660044" y="3071810"/>
            <a:ext cx="3698170" cy="2634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Documents and Settings\Mahran\Desktop\mm\منم.jpg"/>
          <p:cNvPicPr>
            <a:picLocks noChangeAspect="1" noChangeArrowheads="1"/>
          </p:cNvPicPr>
          <p:nvPr/>
        </p:nvPicPr>
        <p:blipFill>
          <a:blip r:embed="rId3" cstate="print"/>
          <a:srcRect/>
          <a:stretch>
            <a:fillRect/>
          </a:stretch>
        </p:blipFill>
        <p:spPr bwMode="auto">
          <a:xfrm>
            <a:off x="714348" y="3143248"/>
            <a:ext cx="3633790" cy="2617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عنوان 1"/>
          <p:cNvSpPr>
            <a:spLocks noGrp="1"/>
          </p:cNvSpPr>
          <p:nvPr>
            <p:ph type="title"/>
          </p:nvPr>
        </p:nvSpPr>
        <p:spPr/>
        <p:txBody>
          <a:bodyPr/>
          <a:lstStyle/>
          <a:p>
            <a:pPr algn="ctr"/>
            <a:r>
              <a:rPr lang="ar-SA" b="1" dirty="0" smtClean="0">
                <a:ln w="6350">
                  <a:solidFill>
                    <a:srgbClr val="0070C0"/>
                  </a:solidFill>
                </a:ln>
                <a:solidFill>
                  <a:srgbClr val="0070C0"/>
                </a:solidFill>
                <a:latin typeface="Arial" pitchFamily="34" charset="0"/>
                <a:cs typeface="+mn-cs"/>
              </a:rPr>
              <a:t>الإرساء داخل الفموي</a:t>
            </a:r>
            <a:endParaRPr lang="ar-SA" b="1" dirty="0">
              <a:ln w="6350">
                <a:solidFill>
                  <a:srgbClr val="0070C0"/>
                </a:solidFill>
              </a:ln>
              <a:solidFill>
                <a:srgbClr val="0070C0"/>
              </a:solidFill>
              <a:cs typeface="+mn-cs"/>
            </a:endParaRPr>
          </a:p>
        </p:txBody>
      </p:sp>
      <p:sp>
        <p:nvSpPr>
          <p:cNvPr id="10" name="Rectangle 9"/>
          <p:cNvSpPr/>
          <p:nvPr/>
        </p:nvSpPr>
        <p:spPr>
          <a:xfrm>
            <a:off x="5500694" y="5786454"/>
            <a:ext cx="2286000" cy="954107"/>
          </a:xfrm>
          <a:prstGeom prst="rect">
            <a:avLst/>
          </a:prstGeom>
        </p:spPr>
        <p:txBody>
          <a:bodyPr>
            <a:spAutoFit/>
          </a:bodyPr>
          <a:lstStyle/>
          <a:p>
            <a:pPr marL="448056" lvl="0" indent="-384048">
              <a:spcBef>
                <a:spcPct val="20000"/>
              </a:spcBef>
              <a:buClr>
                <a:srgbClr val="4F81BD"/>
              </a:buClr>
              <a:buSzPct val="80000"/>
            </a:pPr>
            <a:r>
              <a:rPr lang="ar-SA" sz="2800" b="1" dirty="0" smtClean="0">
                <a:solidFill>
                  <a:prstClr val="black"/>
                </a:solidFill>
              </a:rPr>
              <a:t>مطاط بين فكي صنف </a:t>
            </a:r>
            <a:r>
              <a:rPr lang="en-US" sz="2800" b="1" dirty="0" smtClean="0">
                <a:solidFill>
                  <a:prstClr val="black"/>
                </a:solidFill>
              </a:rPr>
              <a:t>III</a:t>
            </a:r>
            <a:endParaRPr lang="ar-SA" sz="2800" b="1" dirty="0">
              <a:solidFill>
                <a:prstClr val="black"/>
              </a:solidFill>
            </a:endParaRPr>
          </a:p>
        </p:txBody>
      </p:sp>
      <p:sp>
        <p:nvSpPr>
          <p:cNvPr id="11" name="Rectangle 10"/>
          <p:cNvSpPr/>
          <p:nvPr/>
        </p:nvSpPr>
        <p:spPr>
          <a:xfrm>
            <a:off x="1500166" y="5857892"/>
            <a:ext cx="2286000" cy="954107"/>
          </a:xfrm>
          <a:prstGeom prst="rect">
            <a:avLst/>
          </a:prstGeom>
        </p:spPr>
        <p:txBody>
          <a:bodyPr>
            <a:spAutoFit/>
          </a:bodyPr>
          <a:lstStyle/>
          <a:p>
            <a:pPr marL="448056" lvl="0" indent="-384048">
              <a:spcBef>
                <a:spcPct val="20000"/>
              </a:spcBef>
              <a:buClr>
                <a:srgbClr val="4F81BD"/>
              </a:buClr>
              <a:buSzPct val="80000"/>
            </a:pPr>
            <a:r>
              <a:rPr lang="ar-SA" sz="2800" b="1" dirty="0" smtClean="0">
                <a:solidFill>
                  <a:prstClr val="black"/>
                </a:solidFill>
              </a:rPr>
              <a:t>مطاط بين فكي صنف </a:t>
            </a:r>
            <a:r>
              <a:rPr lang="en-US" sz="2800" b="1" dirty="0" smtClean="0">
                <a:solidFill>
                  <a:prstClr val="black"/>
                </a:solidFill>
              </a:rPr>
              <a:t>II</a:t>
            </a:r>
            <a:endParaRPr lang="ar-SA" sz="2800" b="1"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200" b="1" dirty="0" smtClean="0">
                <a:ln w="6350">
                  <a:solidFill>
                    <a:srgbClr val="C00000"/>
                  </a:solidFill>
                </a:ln>
                <a:solidFill>
                  <a:srgbClr val="FF0000"/>
                </a:solidFill>
              </a:rPr>
              <a:t>الإرساء خارج الفموي</a:t>
            </a:r>
            <a:br>
              <a:rPr lang="ar-SA" sz="3200" b="1" dirty="0" smtClean="0">
                <a:ln w="6350">
                  <a:solidFill>
                    <a:srgbClr val="C00000"/>
                  </a:solidFill>
                </a:ln>
                <a:solidFill>
                  <a:srgbClr val="FF0000"/>
                </a:solidFill>
              </a:rPr>
            </a:br>
            <a:r>
              <a:rPr lang="en-US" sz="3200" b="1" dirty="0" smtClean="0">
                <a:ln w="6350">
                  <a:solidFill>
                    <a:srgbClr val="C00000"/>
                  </a:solidFill>
                </a:ln>
                <a:solidFill>
                  <a:srgbClr val="FF0000"/>
                </a:solidFill>
              </a:rPr>
              <a:t>EXTRA-ORAL ANCHORAGE</a:t>
            </a:r>
            <a:r>
              <a:rPr lang="ar-SA" sz="2400" b="1" dirty="0" smtClean="0">
                <a:ln w="6350">
                  <a:solidFill>
                    <a:srgbClr val="C00000"/>
                  </a:solidFill>
                </a:ln>
                <a:solidFill>
                  <a:srgbClr val="FF0000"/>
                </a:solidFill>
                <a:cs typeface="Akhbar MT" pitchFamily="2" charset="-78"/>
              </a:rPr>
              <a:t/>
            </a:r>
            <a:br>
              <a:rPr lang="ar-SA" sz="2400" b="1" dirty="0" smtClean="0">
                <a:ln w="6350">
                  <a:solidFill>
                    <a:srgbClr val="C00000"/>
                  </a:solidFill>
                </a:ln>
                <a:solidFill>
                  <a:srgbClr val="FF0000"/>
                </a:solidFill>
                <a:cs typeface="Akhbar MT" pitchFamily="2" charset="-78"/>
              </a:rPr>
            </a:br>
            <a:endParaRPr lang="ar-SA" sz="2400" b="1" dirty="0">
              <a:ln w="6350">
                <a:solidFill>
                  <a:srgbClr val="C00000"/>
                </a:solidFill>
              </a:ln>
              <a:solidFill>
                <a:srgbClr val="FF0000"/>
              </a:solidFill>
              <a:cs typeface="Akhbar MT" pitchFamily="2" charset="-78"/>
            </a:endParaRPr>
          </a:p>
        </p:txBody>
      </p:sp>
      <p:sp>
        <p:nvSpPr>
          <p:cNvPr id="3" name="Content Placeholder 2"/>
          <p:cNvSpPr>
            <a:spLocks noGrp="1"/>
          </p:cNvSpPr>
          <p:nvPr>
            <p:ph idx="1"/>
          </p:nvPr>
        </p:nvSpPr>
        <p:spPr>
          <a:xfrm>
            <a:off x="571472" y="1357298"/>
            <a:ext cx="8129590" cy="1357322"/>
          </a:xfrm>
        </p:spPr>
        <p:txBody>
          <a:bodyPr>
            <a:noAutofit/>
          </a:bodyPr>
          <a:lstStyle/>
          <a:p>
            <a:pPr algn="just">
              <a:lnSpc>
                <a:spcPct val="150000"/>
              </a:lnSpc>
              <a:buNone/>
            </a:pPr>
            <a:r>
              <a:rPr lang="ar-SA" sz="2400" dirty="0" smtClean="0">
                <a:solidFill>
                  <a:schemeClr val="bg1"/>
                </a:solidFill>
              </a:rPr>
              <a:t>هنا يستخدم رأس المريض لتأمين الإرساء</a:t>
            </a:r>
            <a:r>
              <a:rPr lang="en-US" sz="2400" dirty="0" smtClean="0">
                <a:solidFill>
                  <a:schemeClr val="bg1"/>
                </a:solidFill>
              </a:rPr>
              <a:t> </a:t>
            </a:r>
            <a:r>
              <a:rPr lang="ar-SA" sz="2400" dirty="0" smtClean="0">
                <a:solidFill>
                  <a:schemeClr val="bg1"/>
                </a:solidFill>
              </a:rPr>
              <a:t> ومنع حركة الأسنان الداعمة (الأرحاء العلوية) في الفك العلوي باستخدام جهاز حزام الرأس </a:t>
            </a:r>
            <a:r>
              <a:rPr lang="en-US" sz="2400" dirty="0" smtClean="0">
                <a:solidFill>
                  <a:schemeClr val="bg1"/>
                </a:solidFill>
              </a:rPr>
              <a:t>Face Bow </a:t>
            </a:r>
            <a:endParaRPr lang="ar-SA" sz="2800" dirty="0" smtClean="0">
              <a:solidFill>
                <a:schemeClr val="bg1"/>
              </a:solidFill>
            </a:endParaRPr>
          </a:p>
          <a:p>
            <a:pPr algn="just">
              <a:lnSpc>
                <a:spcPct val="150000"/>
              </a:lnSpc>
              <a:buNone/>
              <a:defRPr/>
            </a:pPr>
            <a:endParaRPr lang="ar-SA" sz="2800" dirty="0" smtClean="0">
              <a:solidFill>
                <a:schemeClr val="bg1"/>
              </a:solidFill>
            </a:endParaRPr>
          </a:p>
          <a:p>
            <a:pPr algn="just">
              <a:lnSpc>
                <a:spcPct val="150000"/>
              </a:lnSpc>
              <a:buNone/>
            </a:pPr>
            <a:endParaRPr lang="ar-SA" sz="2800" dirty="0">
              <a:solidFill>
                <a:schemeClr val="bg1"/>
              </a:solidFill>
            </a:endParaRPr>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pPr/>
              <a:t>39</a:t>
            </a:fld>
            <a:endParaRPr lang="ar-SA" dirty="0"/>
          </a:p>
        </p:txBody>
      </p:sp>
      <p:pic>
        <p:nvPicPr>
          <p:cNvPr id="5" name="Picture 5" descr="DSCN4680"/>
          <p:cNvPicPr>
            <a:picLocks noChangeAspect="1" noChangeArrowheads="1"/>
          </p:cNvPicPr>
          <p:nvPr/>
        </p:nvPicPr>
        <p:blipFill>
          <a:blip r:embed="rId2" cstate="print"/>
          <a:srcRect l="27559" t="2106" r="25197" b="17894"/>
          <a:stretch>
            <a:fillRect/>
          </a:stretch>
        </p:blipFill>
        <p:spPr bwMode="auto">
          <a:xfrm>
            <a:off x="714348" y="3000372"/>
            <a:ext cx="2879690" cy="3093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4214810" y="3571876"/>
            <a:ext cx="4572000" cy="2502568"/>
          </a:xfrm>
          <a:prstGeom prst="rect">
            <a:avLst/>
          </a:prstGeom>
          <a:noFill/>
          <a:ln w="9525">
            <a:noFill/>
            <a:miter lim="800000"/>
            <a:headEnd/>
            <a:tailEnd/>
          </a:ln>
          <a:effectLst/>
        </p:spPr>
      </p:pic>
      <p:sp>
        <p:nvSpPr>
          <p:cNvPr id="11" name="TextBox 10"/>
          <p:cNvSpPr txBox="1"/>
          <p:nvPr/>
        </p:nvSpPr>
        <p:spPr>
          <a:xfrm>
            <a:off x="5572132" y="6143644"/>
            <a:ext cx="2071401" cy="461665"/>
          </a:xfrm>
          <a:prstGeom prst="rect">
            <a:avLst/>
          </a:prstGeom>
          <a:noFill/>
        </p:spPr>
        <p:txBody>
          <a:bodyPr wrap="none" rtlCol="0">
            <a:spAutoFit/>
          </a:bodyPr>
          <a:lstStyle/>
          <a:p>
            <a:r>
              <a:rPr lang="ar-SA" sz="2400" dirty="0" smtClean="0">
                <a:solidFill>
                  <a:schemeClr val="bg1"/>
                </a:solidFill>
              </a:rPr>
              <a:t>الجزء داخل الفموي</a:t>
            </a:r>
            <a:endParaRPr lang="en-US" sz="2400" dirty="0">
              <a:solidFill>
                <a:schemeClr val="bg1"/>
              </a:solidFill>
            </a:endParaRPr>
          </a:p>
        </p:txBody>
      </p:sp>
      <p:sp>
        <p:nvSpPr>
          <p:cNvPr id="12" name="TextBox 11"/>
          <p:cNvSpPr txBox="1"/>
          <p:nvPr/>
        </p:nvSpPr>
        <p:spPr>
          <a:xfrm>
            <a:off x="1215322" y="6215082"/>
            <a:ext cx="2141933" cy="461665"/>
          </a:xfrm>
          <a:prstGeom prst="rect">
            <a:avLst/>
          </a:prstGeom>
          <a:noFill/>
        </p:spPr>
        <p:txBody>
          <a:bodyPr wrap="none" rtlCol="0">
            <a:spAutoFit/>
          </a:bodyPr>
          <a:lstStyle/>
          <a:p>
            <a:r>
              <a:rPr lang="ar-SA" sz="2400" dirty="0" smtClean="0">
                <a:solidFill>
                  <a:schemeClr val="bg1"/>
                </a:solidFill>
              </a:rPr>
              <a:t>الجزء خارج الفموي</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43372" y="-24"/>
            <a:ext cx="5000628" cy="6786610"/>
          </a:xfrm>
        </p:spPr>
        <p:txBody>
          <a:bodyPr>
            <a:normAutofit/>
          </a:bodyPr>
          <a:lstStyle/>
          <a:p>
            <a:pPr lvl="0"/>
            <a:r>
              <a:rPr lang="ar-SY" dirty="0" smtClean="0">
                <a:solidFill>
                  <a:schemeClr val="bg1"/>
                </a:solidFill>
                <a:cs typeface="Akhbar MT" pitchFamily="2" charset="-78"/>
              </a:rPr>
              <a:t>تشمل</a:t>
            </a:r>
            <a:r>
              <a:rPr lang="ar-SA" dirty="0" smtClean="0">
                <a:solidFill>
                  <a:schemeClr val="bg1"/>
                </a:solidFill>
                <a:cs typeface="Akhbar MT" pitchFamily="2" charset="-78"/>
              </a:rPr>
              <a:t> المعالجة التقويمية تطبيق قوى </a:t>
            </a:r>
            <a:r>
              <a:rPr lang="ar-SY" dirty="0" smtClean="0">
                <a:solidFill>
                  <a:schemeClr val="bg1"/>
                </a:solidFill>
                <a:cs typeface="Akhbar MT" pitchFamily="2" charset="-78"/>
              </a:rPr>
              <a:t>ميكانيكية </a:t>
            </a:r>
            <a:r>
              <a:rPr lang="ar-SA" dirty="0" smtClean="0">
                <a:solidFill>
                  <a:schemeClr val="bg1"/>
                </a:solidFill>
                <a:cs typeface="Akhbar MT" pitchFamily="2" charset="-78"/>
              </a:rPr>
              <a:t>على الأسنان وهذه القوى تُولد عن طريق العناصر الفعالة في الجهاز مثل:</a:t>
            </a:r>
          </a:p>
          <a:p>
            <a:pPr marL="447675" lvl="0" indent="355600">
              <a:buFont typeface="Wingdings" pitchFamily="2" charset="2"/>
              <a:buChar char="§"/>
            </a:pPr>
            <a:r>
              <a:rPr lang="ar-SA" dirty="0" smtClean="0">
                <a:solidFill>
                  <a:schemeClr val="bg1"/>
                </a:solidFill>
                <a:cs typeface="Akhbar MT" pitchFamily="2" charset="-78"/>
              </a:rPr>
              <a:t> النوابض (</a:t>
            </a:r>
            <a:r>
              <a:rPr lang="en-US" dirty="0" smtClean="0">
                <a:solidFill>
                  <a:srgbClr val="FF0000"/>
                </a:solidFill>
                <a:cs typeface="Akhbar MT" pitchFamily="2" charset="-78"/>
              </a:rPr>
              <a:t>springs</a:t>
            </a:r>
            <a:r>
              <a:rPr lang="ar-SA" dirty="0" smtClean="0">
                <a:solidFill>
                  <a:schemeClr val="bg1"/>
                </a:solidFill>
                <a:cs typeface="Akhbar MT" pitchFamily="2" charset="-78"/>
              </a:rPr>
              <a:t>) و</a:t>
            </a:r>
          </a:p>
          <a:p>
            <a:pPr marL="447675" lvl="0" indent="355600">
              <a:buFont typeface="Wingdings" pitchFamily="2" charset="2"/>
              <a:buChar char="§"/>
            </a:pPr>
            <a:r>
              <a:rPr lang="ar-SA" dirty="0" smtClean="0">
                <a:solidFill>
                  <a:schemeClr val="bg1"/>
                </a:solidFill>
                <a:cs typeface="Akhbar MT" pitchFamily="2" charset="-78"/>
              </a:rPr>
              <a:t>المطاط (</a:t>
            </a:r>
            <a:r>
              <a:rPr lang="en-US" dirty="0" smtClean="0">
                <a:solidFill>
                  <a:srgbClr val="FF0000"/>
                </a:solidFill>
                <a:cs typeface="Akhbar MT" pitchFamily="2" charset="-78"/>
              </a:rPr>
              <a:t>elastics</a:t>
            </a:r>
            <a:r>
              <a:rPr lang="ar-SA" dirty="0" smtClean="0">
                <a:solidFill>
                  <a:schemeClr val="bg1"/>
                </a:solidFill>
                <a:cs typeface="Akhbar MT" pitchFamily="2" charset="-78"/>
              </a:rPr>
              <a:t>)  و</a:t>
            </a:r>
          </a:p>
          <a:p>
            <a:pPr marL="447675" lvl="0" indent="355600">
              <a:buFont typeface="Wingdings" pitchFamily="2" charset="2"/>
              <a:buChar char="§"/>
            </a:pPr>
            <a:r>
              <a:rPr lang="ar-SA" dirty="0" smtClean="0">
                <a:solidFill>
                  <a:schemeClr val="bg1"/>
                </a:solidFill>
                <a:cs typeface="Akhbar MT" pitchFamily="2" charset="-78"/>
              </a:rPr>
              <a:t>الأقواس(</a:t>
            </a:r>
            <a:r>
              <a:rPr lang="en-US" dirty="0" err="1" smtClean="0">
                <a:solidFill>
                  <a:srgbClr val="FF0000"/>
                </a:solidFill>
                <a:cs typeface="Akhbar MT" pitchFamily="2" charset="-78"/>
              </a:rPr>
              <a:t>archwires</a:t>
            </a:r>
            <a:r>
              <a:rPr lang="ar-SA" dirty="0" smtClean="0">
                <a:solidFill>
                  <a:schemeClr val="bg1"/>
                </a:solidFill>
                <a:cs typeface="Akhbar MT" pitchFamily="2" charset="-78"/>
              </a:rPr>
              <a:t>) .</a:t>
            </a:r>
          </a:p>
          <a:p>
            <a:pPr marL="346075" indent="-346075" algn="just"/>
            <a:r>
              <a:rPr lang="ar-SY" dirty="0" smtClean="0">
                <a:solidFill>
                  <a:schemeClr val="bg1"/>
                </a:solidFill>
                <a:cs typeface="Akhbar MT" pitchFamily="2" charset="-78"/>
              </a:rPr>
              <a:t>يؤدي تنشيط</a:t>
            </a:r>
            <a:r>
              <a:rPr lang="ar-SA" dirty="0" smtClean="0">
                <a:solidFill>
                  <a:schemeClr val="bg1"/>
                </a:solidFill>
                <a:cs typeface="Akhbar MT" pitchFamily="2" charset="-78"/>
              </a:rPr>
              <a:t> العنصر الفعال في الجهاز </a:t>
            </a:r>
            <a:r>
              <a:rPr lang="ar-SY" dirty="0" smtClean="0">
                <a:solidFill>
                  <a:schemeClr val="bg1"/>
                </a:solidFill>
                <a:cs typeface="Akhbar MT" pitchFamily="2" charset="-78"/>
              </a:rPr>
              <a:t>التقويمي إلى تطبيق</a:t>
            </a:r>
            <a:r>
              <a:rPr lang="ar-SA" dirty="0" smtClean="0">
                <a:solidFill>
                  <a:schemeClr val="bg1"/>
                </a:solidFill>
                <a:cs typeface="Akhbar MT" pitchFamily="2" charset="-78"/>
              </a:rPr>
              <a:t> قوة في أحد الاتجاهات </a:t>
            </a:r>
          </a:p>
          <a:p>
            <a:pPr marL="346075" indent="-346075" algn="just"/>
            <a:r>
              <a:rPr lang="ar-SY" dirty="0" smtClean="0">
                <a:solidFill>
                  <a:schemeClr val="bg1"/>
                </a:solidFill>
                <a:cs typeface="Akhbar MT" pitchFamily="2" charset="-78"/>
              </a:rPr>
              <a:t>وتترافق هذه القوة ب</a:t>
            </a:r>
            <a:r>
              <a:rPr lang="ar-SA" dirty="0" smtClean="0">
                <a:solidFill>
                  <a:schemeClr val="bg1"/>
                </a:solidFill>
                <a:cs typeface="Akhbar MT" pitchFamily="2" charset="-78"/>
              </a:rPr>
              <a:t>قوة مساوية لها في القيمة ومعاكسة لها في الاتجاه ، </a:t>
            </a:r>
          </a:p>
          <a:p>
            <a:pPr marL="346075" indent="-346075" algn="ctr"/>
            <a:r>
              <a:rPr lang="ar-SA" dirty="0" smtClean="0">
                <a:solidFill>
                  <a:schemeClr val="bg1"/>
                </a:solidFill>
                <a:cs typeface="Akhbar MT" pitchFamily="2" charset="-78"/>
              </a:rPr>
              <a:t>هذا ما عبر عنه نيوتن في نظريته بقانون الحركة </a:t>
            </a:r>
            <a:r>
              <a:rPr lang="ar-SA" sz="3200" dirty="0" smtClean="0">
                <a:solidFill>
                  <a:srgbClr val="00B050"/>
                </a:solidFill>
                <a:cs typeface="Akhbar MT" pitchFamily="2" charset="-78"/>
              </a:rPr>
              <a:t>لكل فعل رد فعل يساويه في الشدة </a:t>
            </a:r>
          </a:p>
          <a:p>
            <a:pPr marL="346075" indent="-346075" algn="ctr">
              <a:buNone/>
            </a:pPr>
            <a:r>
              <a:rPr lang="ar-SA" sz="3200" dirty="0" smtClean="0">
                <a:solidFill>
                  <a:srgbClr val="00B050"/>
                </a:solidFill>
                <a:cs typeface="Akhbar MT" pitchFamily="2" charset="-78"/>
              </a:rPr>
              <a:t>ويعاكسه في الاتجاه</a:t>
            </a:r>
            <a:endParaRPr lang="en-US" sz="3200" dirty="0" smtClean="0">
              <a:solidFill>
                <a:srgbClr val="00B050"/>
              </a:solidFill>
              <a:cs typeface="Akhbar MT" pitchFamily="2" charset="-78"/>
            </a:endParaRPr>
          </a:p>
          <a:p>
            <a:pPr lvl="7"/>
            <a:endParaRPr lang="ar-SA" dirty="0" smtClean="0">
              <a:solidFill>
                <a:schemeClr val="bg1"/>
              </a:solidFill>
              <a:cs typeface="Akhbar MT" pitchFamily="2" charset="-78"/>
            </a:endParaRPr>
          </a:p>
        </p:txBody>
      </p:sp>
      <p:pic>
        <p:nvPicPr>
          <p:cNvPr id="8194" name="Picture 2"/>
          <p:cNvPicPr>
            <a:picLocks noChangeAspect="1" noChangeArrowheads="1"/>
          </p:cNvPicPr>
          <p:nvPr/>
        </p:nvPicPr>
        <p:blipFill>
          <a:blip r:embed="rId2" cstate="print"/>
          <a:srcRect/>
          <a:stretch>
            <a:fillRect/>
          </a:stretch>
        </p:blipFill>
        <p:spPr bwMode="auto">
          <a:xfrm>
            <a:off x="0" y="428604"/>
            <a:ext cx="4133850" cy="232410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0" y="3571876"/>
            <a:ext cx="4171950" cy="2314575"/>
          </a:xfrm>
          <a:prstGeom prst="rect">
            <a:avLst/>
          </a:prstGeom>
          <a:noFill/>
          <a:ln w="9525">
            <a:noFill/>
            <a:miter lim="800000"/>
            <a:headEnd/>
            <a:tailEnd/>
          </a:ln>
          <a:effectLst/>
        </p:spPr>
      </p:pic>
      <p:cxnSp>
        <p:nvCxnSpPr>
          <p:cNvPr id="9" name="Straight Arrow Connector 8"/>
          <p:cNvCxnSpPr/>
          <p:nvPr/>
        </p:nvCxnSpPr>
        <p:spPr>
          <a:xfrm rot="10800000">
            <a:off x="2143108" y="1071546"/>
            <a:ext cx="785818"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00100" y="1071546"/>
            <a:ext cx="78581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643174" y="4143380"/>
            <a:ext cx="785818"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57290" y="5143512"/>
            <a:ext cx="78581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7" presetClass="entr" presetSubtype="8"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1000" fill="hold"/>
                                        <p:tgtEl>
                                          <p:spTgt spid="8194"/>
                                        </p:tgtEl>
                                        <p:attrNameLst>
                                          <p:attrName>ppt_x</p:attrName>
                                        </p:attrNameLst>
                                      </p:cBhvr>
                                      <p:tavLst>
                                        <p:tav tm="0">
                                          <p:val>
                                            <p:strVal val="0-#ppt_w/2"/>
                                          </p:val>
                                        </p:tav>
                                        <p:tav tm="100000">
                                          <p:val>
                                            <p:strVal val="#ppt_x"/>
                                          </p:val>
                                        </p:tav>
                                      </p:tavLst>
                                    </p:anim>
                                    <p:anim calcmode="lin" valueType="num">
                                      <p:cBhvr additive="base">
                                        <p:cTn id="18" dur="1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7" presetClass="entr" presetSubtype="8" fill="hold" nodeType="withEffect">
                                  <p:stCondLst>
                                    <p:cond delay="0"/>
                                  </p:stCondLst>
                                  <p:childTnLst>
                                    <p:set>
                                      <p:cBhvr>
                                        <p:cTn id="26" dur="1" fill="hold">
                                          <p:stCondLst>
                                            <p:cond delay="0"/>
                                          </p:stCondLst>
                                        </p:cTn>
                                        <p:tgtEl>
                                          <p:spTgt spid="9218"/>
                                        </p:tgtEl>
                                        <p:attrNameLst>
                                          <p:attrName>style.visibility</p:attrName>
                                        </p:attrNameLst>
                                      </p:cBhvr>
                                      <p:to>
                                        <p:strVal val="visible"/>
                                      </p:to>
                                    </p:set>
                                    <p:anim calcmode="lin" valueType="num">
                                      <p:cBhvr additive="base">
                                        <p:cTn id="27" dur="1000" fill="hold"/>
                                        <p:tgtEl>
                                          <p:spTgt spid="9218"/>
                                        </p:tgtEl>
                                        <p:attrNameLst>
                                          <p:attrName>ppt_x</p:attrName>
                                        </p:attrNameLst>
                                      </p:cBhvr>
                                      <p:tavLst>
                                        <p:tav tm="0">
                                          <p:val>
                                            <p:strVal val="0-#ppt_w/2"/>
                                          </p:val>
                                        </p:tav>
                                        <p:tav tm="100000">
                                          <p:val>
                                            <p:strVal val="#ppt_x"/>
                                          </p:val>
                                        </p:tav>
                                      </p:tavLst>
                                    </p:anim>
                                    <p:anim calcmode="lin" valueType="num">
                                      <p:cBhvr additive="base">
                                        <p:cTn id="28" dur="1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7" presetClass="entr" presetSubtype="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1+#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7" presetClass="entr" presetSubtype="2"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1+#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55" presetID="7"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par>
                                <p:cTn id="59" presetID="7" presetClass="entr" presetSubtype="8"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0-#ppt_w/2"/>
                                          </p:val>
                                        </p:tav>
                                        <p:tav tm="100000">
                                          <p:val>
                                            <p:strVal val="#ppt_x"/>
                                          </p:val>
                                        </p:tav>
                                      </p:tavLst>
                                    </p:anim>
                                    <p:anim calcmode="lin" valueType="num">
                                      <p:cBhvr additive="base">
                                        <p:cTn id="6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69" presetID="24" presetClass="entr" presetSubtype="0"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to="" calcmode="lin" valueType="num">
                                      <p:cBhvr>
                                        <p:cTn id="71"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200" b="1" dirty="0" smtClean="0">
                <a:ln w="6350">
                  <a:solidFill>
                    <a:srgbClr val="C00000"/>
                  </a:solidFill>
                </a:ln>
                <a:solidFill>
                  <a:srgbClr val="FF0000"/>
                </a:solidFill>
              </a:rPr>
              <a:t>الإرساء خارج الفموي</a:t>
            </a:r>
            <a:br>
              <a:rPr lang="ar-SA" sz="3200" b="1" dirty="0" smtClean="0">
                <a:ln w="6350">
                  <a:solidFill>
                    <a:srgbClr val="C00000"/>
                  </a:solidFill>
                </a:ln>
                <a:solidFill>
                  <a:srgbClr val="FF0000"/>
                </a:solidFill>
              </a:rPr>
            </a:br>
            <a:r>
              <a:rPr lang="en-US" sz="3200" b="1" dirty="0" smtClean="0">
                <a:ln w="6350">
                  <a:solidFill>
                    <a:srgbClr val="C00000"/>
                  </a:solidFill>
                </a:ln>
                <a:solidFill>
                  <a:srgbClr val="FF0000"/>
                </a:solidFill>
              </a:rPr>
              <a:t>EXTRA-ORAL ANCHORAGE</a:t>
            </a:r>
            <a:r>
              <a:rPr lang="ar-SA" sz="2400" b="1" dirty="0" smtClean="0">
                <a:ln w="6350">
                  <a:solidFill>
                    <a:srgbClr val="C00000"/>
                  </a:solidFill>
                </a:ln>
                <a:solidFill>
                  <a:srgbClr val="FF0000"/>
                </a:solidFill>
                <a:cs typeface="Akhbar MT" pitchFamily="2" charset="-78"/>
              </a:rPr>
              <a:t/>
            </a:r>
            <a:br>
              <a:rPr lang="ar-SA" sz="2400" b="1" dirty="0" smtClean="0">
                <a:ln w="6350">
                  <a:solidFill>
                    <a:srgbClr val="C00000"/>
                  </a:solidFill>
                </a:ln>
                <a:solidFill>
                  <a:srgbClr val="FF0000"/>
                </a:solidFill>
                <a:cs typeface="Akhbar MT" pitchFamily="2" charset="-78"/>
              </a:rPr>
            </a:br>
            <a:endParaRPr lang="ar-SA" sz="2400" b="1" dirty="0">
              <a:ln w="6350">
                <a:solidFill>
                  <a:srgbClr val="C00000"/>
                </a:solidFill>
              </a:ln>
              <a:solidFill>
                <a:srgbClr val="FF0000"/>
              </a:solidFill>
              <a:cs typeface="Akhbar MT" pitchFamily="2" charset="-78"/>
            </a:endParaRPr>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pPr/>
              <a:t>40</a:t>
            </a:fld>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285720" y="1428736"/>
            <a:ext cx="2505075" cy="38576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214678" y="1428736"/>
            <a:ext cx="2524125" cy="38576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143636" y="1428736"/>
            <a:ext cx="2524125" cy="3857625"/>
          </a:xfrm>
          <a:prstGeom prst="rect">
            <a:avLst/>
          </a:prstGeom>
          <a:noFill/>
          <a:ln w="9525">
            <a:noFill/>
            <a:miter lim="800000"/>
            <a:headEnd/>
            <a:tailEnd/>
          </a:ln>
          <a:effectLst/>
        </p:spPr>
      </p:pic>
      <p:sp>
        <p:nvSpPr>
          <p:cNvPr id="14" name="TextBox 13"/>
          <p:cNvSpPr txBox="1"/>
          <p:nvPr/>
        </p:nvSpPr>
        <p:spPr>
          <a:xfrm>
            <a:off x="214282" y="5500702"/>
            <a:ext cx="2725426" cy="830997"/>
          </a:xfrm>
          <a:prstGeom prst="rect">
            <a:avLst/>
          </a:prstGeom>
          <a:noFill/>
        </p:spPr>
        <p:txBody>
          <a:bodyPr wrap="none" rtlCol="0">
            <a:spAutoFit/>
          </a:bodyPr>
          <a:lstStyle/>
          <a:p>
            <a:pPr algn="ctr"/>
            <a:r>
              <a:rPr lang="ar-SA" sz="2400" dirty="0" smtClean="0">
                <a:solidFill>
                  <a:schemeClr val="bg1"/>
                </a:solidFill>
              </a:rPr>
              <a:t>حزام رأس ذو الشد الرقبي</a:t>
            </a:r>
          </a:p>
          <a:p>
            <a:pPr algn="ctr"/>
            <a:r>
              <a:rPr lang="ar-SA" sz="2400" dirty="0" smtClean="0">
                <a:solidFill>
                  <a:schemeClr val="bg1"/>
                </a:solidFill>
              </a:rPr>
              <a:t>نموذج النمو الأفقي</a:t>
            </a:r>
            <a:endParaRPr lang="en-US" sz="2400" dirty="0">
              <a:solidFill>
                <a:schemeClr val="bg1"/>
              </a:solidFill>
            </a:endParaRPr>
          </a:p>
        </p:txBody>
      </p:sp>
      <p:sp>
        <p:nvSpPr>
          <p:cNvPr id="15" name="TextBox 14"/>
          <p:cNvSpPr txBox="1"/>
          <p:nvPr/>
        </p:nvSpPr>
        <p:spPr>
          <a:xfrm>
            <a:off x="3214678" y="5500702"/>
            <a:ext cx="2674130" cy="830997"/>
          </a:xfrm>
          <a:prstGeom prst="rect">
            <a:avLst/>
          </a:prstGeom>
          <a:noFill/>
        </p:spPr>
        <p:txBody>
          <a:bodyPr wrap="none" rtlCol="0">
            <a:spAutoFit/>
          </a:bodyPr>
          <a:lstStyle/>
          <a:p>
            <a:pPr algn="ctr"/>
            <a:r>
              <a:rPr lang="ar-SA" sz="2400" dirty="0" smtClean="0">
                <a:solidFill>
                  <a:schemeClr val="bg1"/>
                </a:solidFill>
              </a:rPr>
              <a:t>حزام رأس ذو الشد العالي</a:t>
            </a:r>
          </a:p>
          <a:p>
            <a:pPr algn="ctr"/>
            <a:r>
              <a:rPr lang="ar-SA" sz="2400" dirty="0" smtClean="0">
                <a:solidFill>
                  <a:schemeClr val="bg1"/>
                </a:solidFill>
              </a:rPr>
              <a:t>نموذج النمو العمودي</a:t>
            </a:r>
            <a:endParaRPr lang="en-US" sz="2400" dirty="0">
              <a:solidFill>
                <a:schemeClr val="bg1"/>
              </a:solidFill>
            </a:endParaRPr>
          </a:p>
        </p:txBody>
      </p:sp>
      <p:sp>
        <p:nvSpPr>
          <p:cNvPr id="16" name="TextBox 15"/>
          <p:cNvSpPr txBox="1"/>
          <p:nvPr/>
        </p:nvSpPr>
        <p:spPr>
          <a:xfrm>
            <a:off x="6072198" y="5429264"/>
            <a:ext cx="2932214" cy="830997"/>
          </a:xfrm>
          <a:prstGeom prst="rect">
            <a:avLst/>
          </a:prstGeom>
          <a:noFill/>
        </p:spPr>
        <p:txBody>
          <a:bodyPr wrap="none" rtlCol="0">
            <a:spAutoFit/>
          </a:bodyPr>
          <a:lstStyle/>
          <a:p>
            <a:pPr algn="ctr"/>
            <a:r>
              <a:rPr lang="ar-SA" sz="2400" dirty="0" smtClean="0">
                <a:solidFill>
                  <a:schemeClr val="bg1"/>
                </a:solidFill>
              </a:rPr>
              <a:t>حزام رأس ذو الشد المشترك</a:t>
            </a:r>
          </a:p>
          <a:p>
            <a:pPr algn="ctr"/>
            <a:r>
              <a:rPr lang="ar-SA" sz="2400" dirty="0" smtClean="0">
                <a:solidFill>
                  <a:schemeClr val="bg1"/>
                </a:solidFill>
              </a:rPr>
              <a:t>نموذج النمو الطبيعي</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00109"/>
            <a:ext cx="8229600" cy="785817"/>
          </a:xfrm>
        </p:spPr>
        <p:txBody>
          <a:bodyPr>
            <a:normAutofit/>
          </a:bodyPr>
          <a:lstStyle/>
          <a:p>
            <a:pPr>
              <a:buNone/>
            </a:pPr>
            <a:r>
              <a:rPr lang="ar-SY" sz="3200" b="1" dirty="0" err="1" smtClean="0">
                <a:solidFill>
                  <a:srgbClr val="C00000"/>
                </a:solidFill>
                <a:latin typeface="Arial" pitchFamily="34" charset="0"/>
              </a:rPr>
              <a:t>مساوىء</a:t>
            </a:r>
            <a:r>
              <a:rPr lang="ar-SY" sz="3200" b="1" dirty="0" smtClean="0">
                <a:solidFill>
                  <a:srgbClr val="C00000"/>
                </a:solidFill>
                <a:latin typeface="Arial" pitchFamily="34" charset="0"/>
              </a:rPr>
              <a:t> الدعم خارج الفموي</a:t>
            </a:r>
            <a:endParaRPr lang="ar-SA" sz="3200" b="1" dirty="0" smtClean="0">
              <a:solidFill>
                <a:srgbClr val="C00000"/>
              </a:solidFill>
              <a:latin typeface="Arial" pitchFamily="34" charset="0"/>
            </a:endParaRPr>
          </a:p>
          <a:p>
            <a:pPr>
              <a:buNone/>
            </a:pPr>
            <a:endParaRPr lang="ar-SA" sz="3200" b="1" dirty="0">
              <a:solidFill>
                <a:schemeClr val="bg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41</a:t>
            </a:fld>
            <a:endParaRPr lang="ar-SA" dirty="0"/>
          </a:p>
        </p:txBody>
      </p:sp>
      <p:sp>
        <p:nvSpPr>
          <p:cNvPr id="6" name="Rectangle 5"/>
          <p:cNvSpPr/>
          <p:nvPr/>
        </p:nvSpPr>
        <p:spPr>
          <a:xfrm>
            <a:off x="500034" y="1928802"/>
            <a:ext cx="8143900" cy="523220"/>
          </a:xfrm>
          <a:prstGeom prst="rect">
            <a:avLst/>
          </a:prstGeom>
        </p:spPr>
        <p:txBody>
          <a:bodyPr wrap="square">
            <a:spAutoFit/>
          </a:bodyPr>
          <a:lstStyle/>
          <a:p>
            <a:pPr>
              <a:buNone/>
            </a:pPr>
            <a:r>
              <a:rPr lang="ar-SA" sz="2800" dirty="0" smtClean="0">
                <a:solidFill>
                  <a:schemeClr val="bg1"/>
                </a:solidFill>
                <a:latin typeface="Arial" pitchFamily="34" charset="0"/>
              </a:rPr>
              <a:t>1.تعاون المريض بالدرجة الأولى و هو الشيء الذي لا يمكن ضمانه .</a:t>
            </a:r>
          </a:p>
        </p:txBody>
      </p:sp>
      <p:sp>
        <p:nvSpPr>
          <p:cNvPr id="7" name="Rectangle 6"/>
          <p:cNvSpPr/>
          <p:nvPr/>
        </p:nvSpPr>
        <p:spPr>
          <a:xfrm>
            <a:off x="4071934" y="2643182"/>
            <a:ext cx="4559261" cy="523220"/>
          </a:xfrm>
          <a:prstGeom prst="rect">
            <a:avLst/>
          </a:prstGeom>
        </p:spPr>
        <p:txBody>
          <a:bodyPr wrap="none">
            <a:spAutoFit/>
          </a:bodyPr>
          <a:lstStyle/>
          <a:p>
            <a:pPr>
              <a:buNone/>
            </a:pPr>
            <a:r>
              <a:rPr lang="ar-SA" sz="2800" dirty="0" smtClean="0">
                <a:solidFill>
                  <a:schemeClr val="bg1"/>
                </a:solidFill>
                <a:latin typeface="Arial" pitchFamily="34" charset="0"/>
              </a:rPr>
              <a:t>2.الكتلة الكبيرة للجهاز خارج الفموي .</a:t>
            </a:r>
          </a:p>
        </p:txBody>
      </p:sp>
      <p:sp>
        <p:nvSpPr>
          <p:cNvPr id="8" name="Rectangle 7"/>
          <p:cNvSpPr/>
          <p:nvPr/>
        </p:nvSpPr>
        <p:spPr>
          <a:xfrm>
            <a:off x="428596" y="3357562"/>
            <a:ext cx="8215338" cy="523220"/>
          </a:xfrm>
          <a:prstGeom prst="rect">
            <a:avLst/>
          </a:prstGeom>
        </p:spPr>
        <p:txBody>
          <a:bodyPr wrap="square">
            <a:spAutoFit/>
          </a:bodyPr>
          <a:lstStyle/>
          <a:p>
            <a:pPr>
              <a:buNone/>
            </a:pPr>
            <a:r>
              <a:rPr lang="ar-SA" sz="2800" dirty="0" smtClean="0">
                <a:solidFill>
                  <a:schemeClr val="bg1"/>
                </a:solidFill>
                <a:latin typeface="Arial" pitchFamily="34" charset="0"/>
              </a:rPr>
              <a:t>3</a:t>
            </a:r>
            <a:r>
              <a:rPr lang="en-US" sz="2800" dirty="0" smtClean="0">
                <a:solidFill>
                  <a:schemeClr val="bg1"/>
                </a:solidFill>
                <a:latin typeface="Arial" pitchFamily="34" charset="0"/>
              </a:rPr>
              <a:t>.</a:t>
            </a:r>
            <a:r>
              <a:rPr lang="ar-SA" sz="2800" dirty="0" smtClean="0">
                <a:solidFill>
                  <a:schemeClr val="bg1"/>
                </a:solidFill>
                <a:latin typeface="Arial" pitchFamily="34" charset="0"/>
              </a:rPr>
              <a:t> يؤثر على مظهر المريض الخارجي مما يقلل فترات ارتداء الجهاز</a:t>
            </a:r>
            <a:endParaRPr lang="ar-SY" sz="2800" dirty="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10370"/>
            <a:ext cx="8229600" cy="1518432"/>
          </a:xfrm>
        </p:spPr>
        <p:txBody>
          <a:bodyPr>
            <a:normAutofit/>
          </a:bodyPr>
          <a:lstStyle/>
          <a:p>
            <a:pPr algn="ctr"/>
            <a:r>
              <a:rPr lang="ar-SA" sz="4400" b="1" dirty="0" smtClean="0">
                <a:ln w="6350">
                  <a:solidFill>
                    <a:srgbClr val="C00000"/>
                  </a:solidFill>
                </a:ln>
                <a:solidFill>
                  <a:srgbClr val="C00000"/>
                </a:solidFill>
                <a:effectLst/>
                <a:latin typeface="Arial" pitchFamily="34" charset="0"/>
                <a:cs typeface="Akhbar MT" pitchFamily="2" charset="-78"/>
              </a:rPr>
              <a:t>أنماط الدعم</a:t>
            </a:r>
            <a:r>
              <a:rPr lang="ar-SA" b="1" dirty="0" smtClean="0">
                <a:solidFill>
                  <a:schemeClr val="accent1"/>
                </a:solidFill>
                <a:latin typeface="Arial" pitchFamily="34" charset="0"/>
                <a:cs typeface="Akhbar MT" pitchFamily="2" charset="-78"/>
              </a:rPr>
              <a:t/>
            </a:r>
            <a:br>
              <a:rPr lang="ar-SA" b="1" dirty="0" smtClean="0">
                <a:solidFill>
                  <a:schemeClr val="accent1"/>
                </a:solidFill>
                <a:latin typeface="Arial" pitchFamily="34" charset="0"/>
                <a:cs typeface="Akhbar MT" pitchFamily="2" charset="-78"/>
              </a:rPr>
            </a:br>
            <a:r>
              <a:rPr lang="ar-SA" b="1" dirty="0" smtClean="0">
                <a:solidFill>
                  <a:schemeClr val="accent1"/>
                </a:solidFill>
                <a:latin typeface="Arial" pitchFamily="34" charset="0"/>
                <a:cs typeface="Akhbar MT" pitchFamily="2" charset="-78"/>
              </a:rPr>
              <a:t>حسب مقدار حركة الأسنان الداعمة:</a:t>
            </a:r>
            <a:endParaRPr lang="ar-SA" b="1" dirty="0">
              <a:solidFill>
                <a:schemeClr val="accent1"/>
              </a:solidFill>
            </a:endParaRPr>
          </a:p>
        </p:txBody>
      </p:sp>
      <p:sp>
        <p:nvSpPr>
          <p:cNvPr id="3" name="عنصر نائب للمحتوى 2"/>
          <p:cNvSpPr>
            <a:spLocks noGrp="1"/>
          </p:cNvSpPr>
          <p:nvPr>
            <p:ph idx="1"/>
          </p:nvPr>
        </p:nvSpPr>
        <p:spPr>
          <a:xfrm>
            <a:off x="457200" y="2311436"/>
            <a:ext cx="8229600" cy="2760638"/>
          </a:xfrm>
        </p:spPr>
        <p:txBody>
          <a:bodyPr/>
          <a:lstStyle/>
          <a:p>
            <a:pPr>
              <a:buClr>
                <a:srgbClr val="FFFF00"/>
              </a:buClr>
              <a:buFont typeface="Wingdings" pitchFamily="2" charset="2"/>
              <a:buChar char="Ø"/>
            </a:pPr>
            <a:r>
              <a:rPr lang="ar-SA" sz="3200" b="1" dirty="0" smtClean="0">
                <a:solidFill>
                  <a:schemeClr val="bg1"/>
                </a:solidFill>
              </a:rPr>
              <a:t>دعم مطلق </a:t>
            </a:r>
          </a:p>
          <a:p>
            <a:pPr>
              <a:buClr>
                <a:srgbClr val="FFFF00"/>
              </a:buClr>
              <a:buFont typeface="Wingdings" pitchFamily="2" charset="2"/>
              <a:buChar char="Ø"/>
            </a:pPr>
            <a:r>
              <a:rPr lang="ar-SA" b="1" dirty="0" smtClean="0">
                <a:solidFill>
                  <a:schemeClr val="bg1"/>
                </a:solidFill>
                <a:latin typeface="Arial" pitchFamily="34" charset="0"/>
              </a:rPr>
              <a:t>دعم أعظمي ( دعم المجموعة </a:t>
            </a:r>
            <a:r>
              <a:rPr lang="en-US" sz="2400" b="1" dirty="0" smtClean="0">
                <a:solidFill>
                  <a:schemeClr val="bg1"/>
                </a:solidFill>
                <a:latin typeface="Arial" pitchFamily="34" charset="0"/>
              </a:rPr>
              <a:t> ( A</a:t>
            </a:r>
          </a:p>
          <a:p>
            <a:pPr>
              <a:buClr>
                <a:srgbClr val="FFFF00"/>
              </a:buClr>
              <a:buFont typeface="Wingdings" pitchFamily="2" charset="2"/>
              <a:buChar char="Ø"/>
            </a:pPr>
            <a:r>
              <a:rPr lang="ar-SA" b="1" dirty="0" smtClean="0">
                <a:solidFill>
                  <a:schemeClr val="bg1"/>
                </a:solidFill>
                <a:latin typeface="Arial" pitchFamily="34" charset="0"/>
              </a:rPr>
              <a:t> دعم متوسط ( دعم المجموعة </a:t>
            </a:r>
            <a:r>
              <a:rPr lang="en-US" sz="2800" b="1" dirty="0" smtClean="0">
                <a:solidFill>
                  <a:schemeClr val="bg1"/>
                </a:solidFill>
                <a:latin typeface="Arial" pitchFamily="34" charset="0"/>
              </a:rPr>
              <a:t> ( B</a:t>
            </a:r>
          </a:p>
          <a:p>
            <a:pPr>
              <a:buClr>
                <a:srgbClr val="FFFF00"/>
              </a:buClr>
              <a:buFont typeface="Wingdings" pitchFamily="2" charset="2"/>
              <a:buChar char="Ø"/>
            </a:pPr>
            <a:r>
              <a:rPr lang="ar-SA" b="1" dirty="0" smtClean="0">
                <a:solidFill>
                  <a:schemeClr val="bg1"/>
                </a:solidFill>
                <a:latin typeface="Arial" pitchFamily="34" charset="0"/>
              </a:rPr>
              <a:t>دعم أصغري ( دعم المجموعة</a:t>
            </a:r>
            <a:r>
              <a:rPr lang="ar-SA" sz="2400" b="1" dirty="0" smtClean="0">
                <a:solidFill>
                  <a:schemeClr val="bg1"/>
                </a:solidFill>
                <a:latin typeface="Arial" pitchFamily="34" charset="0"/>
              </a:rPr>
              <a:t> </a:t>
            </a:r>
            <a:r>
              <a:rPr lang="en-US" sz="2400" b="1" dirty="0" smtClean="0">
                <a:solidFill>
                  <a:schemeClr val="bg1"/>
                </a:solidFill>
                <a:latin typeface="Arial" pitchFamily="34" charset="0"/>
              </a:rPr>
              <a:t> ( C</a:t>
            </a:r>
            <a:r>
              <a:rPr lang="ar-SA" sz="2400" b="1" dirty="0" smtClean="0">
                <a:solidFill>
                  <a:schemeClr val="bg1"/>
                </a:solidFill>
                <a:latin typeface="Arial" pitchFamily="34" charset="0"/>
              </a:rPr>
              <a:t> </a:t>
            </a:r>
          </a:p>
          <a:p>
            <a:pPr>
              <a:buClr>
                <a:srgbClr val="FFFF00"/>
              </a:buClr>
              <a:buFont typeface="Wingdings" pitchFamily="2" charset="2"/>
              <a:buChar char="Ø"/>
            </a:pPr>
            <a:endParaRPr lang="ar-SA" b="1" dirty="0">
              <a:solidFill>
                <a:srgbClr val="FF0000"/>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42</a:t>
            </a:fld>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52"/>
            <a:ext cx="8229600" cy="1518432"/>
          </a:xfrm>
        </p:spPr>
        <p:txBody>
          <a:bodyPr>
            <a:normAutofit/>
          </a:bodyPr>
          <a:lstStyle/>
          <a:p>
            <a:pPr algn="ctr"/>
            <a:r>
              <a:rPr lang="ar-SA" sz="4400" b="1" dirty="0" smtClean="0">
                <a:ln w="6350">
                  <a:solidFill>
                    <a:srgbClr val="C00000"/>
                  </a:solidFill>
                </a:ln>
                <a:solidFill>
                  <a:srgbClr val="C00000"/>
                </a:solidFill>
                <a:effectLst/>
                <a:latin typeface="Arial" pitchFamily="34" charset="0"/>
              </a:rPr>
              <a:t>أنماط الدعم</a:t>
            </a:r>
            <a:r>
              <a:rPr lang="ar-SA" b="1" dirty="0" smtClean="0">
                <a:solidFill>
                  <a:schemeClr val="accent1"/>
                </a:solidFill>
                <a:latin typeface="Arial" pitchFamily="34" charset="0"/>
                <a:cs typeface="Akhbar MT" pitchFamily="2" charset="-78"/>
              </a:rPr>
              <a:t/>
            </a:r>
            <a:br>
              <a:rPr lang="ar-SA" b="1" dirty="0" smtClean="0">
                <a:solidFill>
                  <a:schemeClr val="accent1"/>
                </a:solidFill>
                <a:latin typeface="Arial" pitchFamily="34" charset="0"/>
                <a:cs typeface="Akhbar MT" pitchFamily="2" charset="-78"/>
              </a:rPr>
            </a:br>
            <a:r>
              <a:rPr lang="ar-SA" b="1" dirty="0" smtClean="0">
                <a:solidFill>
                  <a:schemeClr val="accent1"/>
                </a:solidFill>
                <a:latin typeface="Arial" pitchFamily="34" charset="0"/>
                <a:cs typeface="Akhbar MT" pitchFamily="2" charset="-78"/>
              </a:rPr>
              <a:t>حسب مقدار حركة الأسنان الداعمة:</a:t>
            </a:r>
            <a:endParaRPr lang="ar-SA" b="1" dirty="0">
              <a:solidFill>
                <a:schemeClr val="accent1"/>
              </a:solidFill>
            </a:endParaRPr>
          </a:p>
        </p:txBody>
      </p:sp>
      <p:sp>
        <p:nvSpPr>
          <p:cNvPr id="3" name="عنصر نائب للمحتوى 2"/>
          <p:cNvSpPr>
            <a:spLocks noGrp="1"/>
          </p:cNvSpPr>
          <p:nvPr>
            <p:ph idx="1"/>
          </p:nvPr>
        </p:nvSpPr>
        <p:spPr>
          <a:xfrm>
            <a:off x="214282" y="1714488"/>
            <a:ext cx="8472518" cy="1974820"/>
          </a:xfrm>
        </p:spPr>
        <p:txBody>
          <a:bodyPr/>
          <a:lstStyle/>
          <a:p>
            <a:pPr algn="just">
              <a:buClr>
                <a:srgbClr val="FFFF00"/>
              </a:buClr>
              <a:buFont typeface="Wingdings" pitchFamily="2" charset="2"/>
              <a:buChar char="Ø"/>
            </a:pPr>
            <a:r>
              <a:rPr lang="ar-SA" sz="3200" b="1" dirty="0" smtClean="0">
                <a:solidFill>
                  <a:srgbClr val="00B050"/>
                </a:solidFill>
              </a:rPr>
              <a:t>الدعم المطلق </a:t>
            </a:r>
          </a:p>
          <a:p>
            <a:pPr algn="just">
              <a:buClr>
                <a:srgbClr val="FFFF00"/>
              </a:buClr>
              <a:buNone/>
            </a:pPr>
            <a:r>
              <a:rPr lang="ar-SA" b="1" dirty="0" smtClean="0">
                <a:solidFill>
                  <a:schemeClr val="bg1"/>
                </a:solidFill>
              </a:rPr>
              <a:t>لا يمكن تحقيق هذا النوع من الإرساء إلا باستخدام الزريعات.</a:t>
            </a:r>
            <a:endParaRPr lang="ar-SA" b="1" dirty="0">
              <a:solidFill>
                <a:schemeClr val="bg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43</a:t>
            </a:fld>
            <a:endParaRPr lang="ar-SA" dirty="0"/>
          </a:p>
        </p:txBody>
      </p:sp>
      <p:pic>
        <p:nvPicPr>
          <p:cNvPr id="5" name="Picture 2"/>
          <p:cNvPicPr>
            <a:picLocks noChangeAspect="1" noChangeArrowheads="1"/>
          </p:cNvPicPr>
          <p:nvPr/>
        </p:nvPicPr>
        <p:blipFill>
          <a:blip r:embed="rId2" cstate="print"/>
          <a:srcRect l="41016" t="21318" r="3906" b="18604"/>
          <a:stretch>
            <a:fillRect/>
          </a:stretch>
        </p:blipFill>
        <p:spPr bwMode="auto">
          <a:xfrm>
            <a:off x="428596" y="3000372"/>
            <a:ext cx="5072098" cy="3345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831812"/>
          </a:xfrm>
        </p:spPr>
        <p:txBody>
          <a:bodyPr/>
          <a:lstStyle/>
          <a:p>
            <a:pPr>
              <a:buClr>
                <a:srgbClr val="FFFF00"/>
              </a:buClr>
              <a:buFont typeface="Wingdings" pitchFamily="2" charset="2"/>
              <a:buChar char="Ø"/>
            </a:pPr>
            <a:r>
              <a:rPr lang="ar-SA" b="1" dirty="0" smtClean="0">
                <a:solidFill>
                  <a:schemeClr val="bg1"/>
                </a:solidFill>
                <a:latin typeface="Arial" pitchFamily="34" charset="0"/>
              </a:rPr>
              <a:t>دعم أعظمي ( دعم المجموعة </a:t>
            </a:r>
            <a:r>
              <a:rPr lang="en-US" sz="2400" b="1" dirty="0" smtClean="0">
                <a:solidFill>
                  <a:schemeClr val="bg1"/>
                </a:solidFill>
                <a:latin typeface="Arial" pitchFamily="34" charset="0"/>
              </a:rPr>
              <a:t> ( A</a:t>
            </a:r>
            <a:endParaRPr lang="ar-SA" sz="3200" b="1" dirty="0" smtClean="0">
              <a:solidFill>
                <a:schemeClr val="bg1"/>
              </a:solidFill>
            </a:endParaRPr>
          </a:p>
          <a:p>
            <a:pPr>
              <a:buClr>
                <a:srgbClr val="FFFF00"/>
              </a:buClr>
              <a:buFont typeface="Wingdings" pitchFamily="2" charset="2"/>
              <a:buChar char="Ø"/>
            </a:pPr>
            <a:endParaRPr lang="ar-SA" b="1" dirty="0">
              <a:solidFill>
                <a:srgbClr val="FF0000"/>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44</a:t>
            </a:fld>
            <a:endParaRPr lang="ar-SA" dirty="0"/>
          </a:p>
        </p:txBody>
      </p:sp>
      <p:sp>
        <p:nvSpPr>
          <p:cNvPr id="5" name="Rectangle 4"/>
          <p:cNvSpPr/>
          <p:nvPr/>
        </p:nvSpPr>
        <p:spPr>
          <a:xfrm>
            <a:off x="0" y="1571612"/>
            <a:ext cx="8858264" cy="2308324"/>
          </a:xfrm>
          <a:prstGeom prst="rect">
            <a:avLst/>
          </a:prstGeom>
        </p:spPr>
        <p:txBody>
          <a:bodyPr wrap="square">
            <a:spAutoFit/>
          </a:bodyPr>
          <a:lstStyle/>
          <a:p>
            <a:pPr algn="just">
              <a:lnSpc>
                <a:spcPct val="150000"/>
              </a:lnSpc>
              <a:buNone/>
            </a:pPr>
            <a:r>
              <a:rPr lang="ar-SA" sz="2400" dirty="0" smtClean="0">
                <a:solidFill>
                  <a:schemeClr val="bg1"/>
                </a:solidFill>
              </a:rPr>
              <a:t>الحالات التي نكون فيها بحاجة إلى كامل مسافة القلع تقريباً لإرجاع الكتلة الأمامية ولا يسمح بالحركة الأنسية للأجزاء الخلفية لأكثر من ثلث المسافة( </a:t>
            </a:r>
            <a:r>
              <a:rPr lang="ar-SA" sz="2400" dirty="0" smtClean="0">
                <a:solidFill>
                  <a:srgbClr val="C00000"/>
                </a:solidFill>
              </a:rPr>
              <a:t>30</a:t>
            </a:r>
            <a:r>
              <a:rPr lang="ar-SA" sz="2400" dirty="0" smtClean="0">
                <a:solidFill>
                  <a:schemeClr val="bg1"/>
                </a:solidFill>
              </a:rPr>
              <a:t> </a:t>
            </a:r>
            <a:r>
              <a:rPr lang="ar-SA" sz="2400" dirty="0" smtClean="0">
                <a:solidFill>
                  <a:srgbClr val="FF0000"/>
                </a:solidFill>
              </a:rPr>
              <a:t>%</a:t>
            </a:r>
            <a:r>
              <a:rPr lang="ar-SA" sz="2400" dirty="0" smtClean="0">
                <a:solidFill>
                  <a:schemeClr val="bg1"/>
                </a:solidFill>
              </a:rPr>
              <a:t> من مسافة القلع ).</a:t>
            </a:r>
          </a:p>
          <a:p>
            <a:pPr algn="just">
              <a:lnSpc>
                <a:spcPct val="150000"/>
              </a:lnSpc>
              <a:buNone/>
            </a:pPr>
            <a:r>
              <a:rPr lang="ar-SA" sz="2400" dirty="0" smtClean="0">
                <a:solidFill>
                  <a:schemeClr val="bg1"/>
                </a:solidFill>
              </a:rPr>
              <a:t>في هذه الحالة يجب أن تبقى وحدات الدعم في مكانها . </a:t>
            </a:r>
          </a:p>
          <a:p>
            <a:pPr algn="just">
              <a:lnSpc>
                <a:spcPct val="150000"/>
              </a:lnSpc>
              <a:buNone/>
            </a:pPr>
            <a:r>
              <a:rPr lang="ar-SA" sz="2400" dirty="0" smtClean="0">
                <a:solidFill>
                  <a:schemeClr val="bg1"/>
                </a:solidFill>
              </a:rPr>
              <a:t> </a:t>
            </a:r>
          </a:p>
        </p:txBody>
      </p:sp>
      <p:sp>
        <p:nvSpPr>
          <p:cNvPr id="8" name="Rectangle 7"/>
          <p:cNvSpPr/>
          <p:nvPr/>
        </p:nvSpPr>
        <p:spPr>
          <a:xfrm>
            <a:off x="4643470" y="3357562"/>
            <a:ext cx="4500562" cy="2308324"/>
          </a:xfrm>
          <a:prstGeom prst="rect">
            <a:avLst/>
          </a:prstGeom>
        </p:spPr>
        <p:txBody>
          <a:bodyPr wrap="square">
            <a:spAutoFit/>
          </a:bodyPr>
          <a:lstStyle/>
          <a:p>
            <a:pPr algn="just">
              <a:lnSpc>
                <a:spcPct val="150000"/>
              </a:lnSpc>
            </a:pPr>
            <a:r>
              <a:rPr lang="ar-SA" sz="2400" dirty="0" smtClean="0">
                <a:solidFill>
                  <a:schemeClr val="accent6">
                    <a:lumMod val="75000"/>
                  </a:schemeClr>
                </a:solidFill>
              </a:rPr>
              <a:t>نحتاج لهذا الدعم في حالات </a:t>
            </a:r>
          </a:p>
          <a:p>
            <a:pPr algn="just">
              <a:lnSpc>
                <a:spcPct val="150000"/>
              </a:lnSpc>
              <a:buFont typeface="Wingdings" pitchFamily="2" charset="2"/>
              <a:buChar char="§"/>
            </a:pPr>
            <a:r>
              <a:rPr lang="ar-SA" sz="2400" dirty="0" smtClean="0">
                <a:solidFill>
                  <a:schemeClr val="accent6">
                    <a:lumMod val="75000"/>
                  </a:schemeClr>
                </a:solidFill>
              </a:rPr>
              <a:t>الازدحام الشديد أو </a:t>
            </a:r>
          </a:p>
          <a:p>
            <a:pPr algn="just">
              <a:lnSpc>
                <a:spcPct val="150000"/>
              </a:lnSpc>
              <a:buFont typeface="Wingdings" pitchFamily="2" charset="2"/>
              <a:buChar char="§"/>
            </a:pPr>
            <a:r>
              <a:rPr lang="ar-SA" sz="2400" dirty="0" smtClean="0">
                <a:solidFill>
                  <a:schemeClr val="accent6">
                    <a:lumMod val="75000"/>
                  </a:schemeClr>
                </a:solidFill>
              </a:rPr>
              <a:t>حالات البروز المضاعف أو</a:t>
            </a:r>
          </a:p>
          <a:p>
            <a:pPr algn="just">
              <a:lnSpc>
                <a:spcPct val="150000"/>
              </a:lnSpc>
              <a:buFont typeface="Wingdings" pitchFamily="2" charset="2"/>
              <a:buChar char="§"/>
            </a:pPr>
            <a:r>
              <a:rPr lang="ar-SA" sz="2400" dirty="0" smtClean="0">
                <a:solidFill>
                  <a:schemeClr val="accent6">
                    <a:lumMod val="75000"/>
                  </a:schemeClr>
                </a:solidFill>
              </a:rPr>
              <a:t>الصنف الثاني نموذج أول متوسط الشدة</a:t>
            </a:r>
            <a:endParaRPr lang="en-US" sz="2400" dirty="0">
              <a:solidFill>
                <a:schemeClr val="accent6">
                  <a:lumMod val="75000"/>
                </a:schemeClr>
              </a:solidFill>
            </a:endParaRPr>
          </a:p>
        </p:txBody>
      </p:sp>
      <p:graphicFrame>
        <p:nvGraphicFramePr>
          <p:cNvPr id="5122" name="Object 3"/>
          <p:cNvGraphicFramePr>
            <a:graphicFrameLocks noChangeAspect="1"/>
          </p:cNvGraphicFramePr>
          <p:nvPr/>
        </p:nvGraphicFramePr>
        <p:xfrm>
          <a:off x="357158" y="3286124"/>
          <a:ext cx="4503460" cy="2962276"/>
        </p:xfrm>
        <a:graphic>
          <a:graphicData uri="http://schemas.openxmlformats.org/presentationml/2006/ole">
            <p:oleObj spid="_x0000_s5122" name="Bitmap Image" r:id="rId3" imgW="4580952" imgH="8535591" progId="PBrush">
              <p:embed/>
            </p:oleObj>
          </a:graphicData>
        </a:graphic>
      </p:graphicFrame>
      <p:cxnSp>
        <p:nvCxnSpPr>
          <p:cNvPr id="11" name="Straight Arrow Connector 10"/>
          <p:cNvCxnSpPr/>
          <p:nvPr/>
        </p:nvCxnSpPr>
        <p:spPr>
          <a:xfrm rot="10800000">
            <a:off x="2928926" y="5429264"/>
            <a:ext cx="785818"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71604" y="5429264"/>
            <a:ext cx="35719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7158" y="5214950"/>
            <a:ext cx="886781" cy="461665"/>
          </a:xfrm>
          <a:prstGeom prst="rect">
            <a:avLst/>
          </a:prstGeom>
          <a:solidFill>
            <a:srgbClr val="00B0F0"/>
          </a:solidFill>
        </p:spPr>
        <p:txBody>
          <a:bodyPr wrap="none" rtlCol="0">
            <a:spAutoFit/>
          </a:bodyPr>
          <a:lstStyle/>
          <a:p>
            <a:r>
              <a:rPr lang="ar-SA" sz="2400" b="1" dirty="0" smtClean="0">
                <a:solidFill>
                  <a:schemeClr val="bg1"/>
                </a:solidFill>
              </a:rPr>
              <a:t>30 %</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1000" fill="hold"/>
                                        <p:tgtEl>
                                          <p:spTgt spid="5122"/>
                                        </p:tgtEl>
                                        <p:attrNameLst>
                                          <p:attrName>ppt_x</p:attrName>
                                        </p:attrNameLst>
                                      </p:cBhvr>
                                      <p:tavLst>
                                        <p:tav tm="0">
                                          <p:val>
                                            <p:strVal val="0-#ppt_w/2"/>
                                          </p:val>
                                        </p:tav>
                                        <p:tav tm="100000">
                                          <p:val>
                                            <p:strVal val="#ppt_x"/>
                                          </p:val>
                                        </p:tav>
                                      </p:tavLst>
                                    </p:anim>
                                    <p:anim calcmode="lin" valueType="num">
                                      <p:cBhvr additive="base">
                                        <p:cTn id="14" dur="1000" fill="hold"/>
                                        <p:tgtEl>
                                          <p:spTgt spid="5122"/>
                                        </p:tgtEl>
                                        <p:attrNameLst>
                                          <p:attrName>ppt_y</p:attrName>
                                        </p:attrNameLst>
                                      </p:cBhvr>
                                      <p:tavLst>
                                        <p:tav tm="0">
                                          <p:val>
                                            <p:strVal val="#ppt_y"/>
                                          </p:val>
                                        </p:tav>
                                        <p:tav tm="100000">
                                          <p:val>
                                            <p:strVal val="#ppt_y"/>
                                          </p:val>
                                        </p:tav>
                                      </p:tavLst>
                                    </p:anim>
                                  </p:childTnLst>
                                </p:cTn>
                              </p:par>
                              <p:par>
                                <p:cTn id="15" presetID="7"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0-#ppt_w/2"/>
                                          </p:val>
                                        </p:tav>
                                        <p:tav tm="100000">
                                          <p:val>
                                            <p:strVal val="#ppt_x"/>
                                          </p:val>
                                        </p:tav>
                                      </p:tavLst>
                                    </p:anim>
                                    <p:anim calcmode="lin" valueType="num">
                                      <p:cBhvr additive="base">
                                        <p:cTn id="22" dur="1000" fill="hold"/>
                                        <p:tgtEl>
                                          <p:spTgt spid="15"/>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to="" calcmode="lin" valueType="num">
                                      <p:cBhvr>
                                        <p:cTn id="31" dur="1" fill="hold"/>
                                        <p:tgtEl>
                                          <p:spTgt spid="8">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to="" calcmode="lin" valueType="num">
                                      <p:cBhvr>
                                        <p:cTn id="36" dur="1" fill="hold"/>
                                        <p:tgtEl>
                                          <p:spTgt spid="8">
                                            <p:txEl>
                                              <p:pRg st="1" end="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to="" calcmode="lin" valueType="num">
                                      <p:cBhvr>
                                        <p:cTn id="41" dur="1" fill="hold"/>
                                        <p:tgtEl>
                                          <p:spTgt spid="8">
                                            <p:txEl>
                                              <p:pRg st="2" end="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to="" calcmode="lin" valueType="num">
                                      <p:cBhvr>
                                        <p:cTn id="46" dur="1" fill="hold"/>
                                        <p:tgtEl>
                                          <p:spTgt spid="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831812"/>
          </a:xfrm>
        </p:spPr>
        <p:txBody>
          <a:bodyPr/>
          <a:lstStyle/>
          <a:p>
            <a:pPr>
              <a:buClr>
                <a:srgbClr val="FFFF00"/>
              </a:buClr>
              <a:buFont typeface="Wingdings" pitchFamily="2" charset="2"/>
              <a:buChar char="Ø"/>
            </a:pPr>
            <a:r>
              <a:rPr lang="ar-SA" b="1" dirty="0" smtClean="0">
                <a:solidFill>
                  <a:schemeClr val="bg1"/>
                </a:solidFill>
                <a:latin typeface="Arial" pitchFamily="34" charset="0"/>
              </a:rPr>
              <a:t> دعم متوسط ( دعم المجموعة </a:t>
            </a:r>
            <a:r>
              <a:rPr lang="en-US" sz="2800" b="1" dirty="0" smtClean="0">
                <a:solidFill>
                  <a:schemeClr val="bg1"/>
                </a:solidFill>
                <a:latin typeface="Arial" pitchFamily="34" charset="0"/>
              </a:rPr>
              <a:t> ( B</a:t>
            </a:r>
          </a:p>
          <a:p>
            <a:pPr>
              <a:buClr>
                <a:srgbClr val="FFFF00"/>
              </a:buClr>
              <a:buFont typeface="Wingdings" pitchFamily="2" charset="2"/>
              <a:buChar char="Ø"/>
            </a:pPr>
            <a:endParaRPr lang="ar-SA" b="1" dirty="0">
              <a:solidFill>
                <a:srgbClr val="FF0000"/>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45</a:t>
            </a:fld>
            <a:endParaRPr lang="ar-SA" dirty="0"/>
          </a:p>
        </p:txBody>
      </p:sp>
      <p:sp>
        <p:nvSpPr>
          <p:cNvPr id="9" name="Rectangle 8"/>
          <p:cNvSpPr/>
          <p:nvPr/>
        </p:nvSpPr>
        <p:spPr>
          <a:xfrm>
            <a:off x="571472" y="1857364"/>
            <a:ext cx="8143932" cy="830997"/>
          </a:xfrm>
          <a:prstGeom prst="rect">
            <a:avLst/>
          </a:prstGeom>
        </p:spPr>
        <p:txBody>
          <a:bodyPr wrap="square">
            <a:spAutoFit/>
          </a:bodyPr>
          <a:lstStyle/>
          <a:p>
            <a:pPr algn="just">
              <a:buNone/>
            </a:pPr>
            <a:r>
              <a:rPr lang="ar-SA" sz="2400" dirty="0" smtClean="0">
                <a:solidFill>
                  <a:schemeClr val="bg1"/>
                </a:solidFill>
              </a:rPr>
              <a:t>وهي الحالات التي يسمح فيها بإغلاق ثلث أو نصف </a:t>
            </a:r>
            <a:r>
              <a:rPr lang="ar-SA" sz="2400" dirty="0" smtClean="0">
                <a:solidFill>
                  <a:srgbClr val="FF0000"/>
                </a:solidFill>
              </a:rPr>
              <a:t>(50%) </a:t>
            </a:r>
            <a:r>
              <a:rPr lang="ar-SA" sz="2400" dirty="0" smtClean="0">
                <a:solidFill>
                  <a:schemeClr val="bg1"/>
                </a:solidFill>
              </a:rPr>
              <a:t>من مسافة القلع على حساب الحركة الأنسية للأسنان الخلفية </a:t>
            </a:r>
          </a:p>
        </p:txBody>
      </p:sp>
      <p:graphicFrame>
        <p:nvGraphicFramePr>
          <p:cNvPr id="6147" name="Object 6"/>
          <p:cNvGraphicFramePr>
            <a:graphicFrameLocks noChangeAspect="1"/>
          </p:cNvGraphicFramePr>
          <p:nvPr/>
        </p:nvGraphicFramePr>
        <p:xfrm>
          <a:off x="285720" y="3286124"/>
          <a:ext cx="4500594" cy="2916778"/>
        </p:xfrm>
        <a:graphic>
          <a:graphicData uri="http://schemas.openxmlformats.org/presentationml/2006/ole">
            <p:oleObj spid="_x0000_s6147" name="Bitmap Image" r:id="rId3" imgW="4580952" imgH="8535591" progId="PBrush">
              <p:embed/>
            </p:oleObj>
          </a:graphicData>
        </a:graphic>
      </p:graphicFrame>
      <p:cxnSp>
        <p:nvCxnSpPr>
          <p:cNvPr id="11" name="Straight Arrow Connector 10"/>
          <p:cNvCxnSpPr/>
          <p:nvPr/>
        </p:nvCxnSpPr>
        <p:spPr>
          <a:xfrm rot="10800000">
            <a:off x="2928927" y="5641990"/>
            <a:ext cx="785818"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00166" y="5641990"/>
            <a:ext cx="785818"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43108" y="6000768"/>
            <a:ext cx="801823" cy="461665"/>
          </a:xfrm>
          <a:prstGeom prst="rect">
            <a:avLst/>
          </a:prstGeom>
          <a:solidFill>
            <a:srgbClr val="00B0F0"/>
          </a:solidFill>
        </p:spPr>
        <p:txBody>
          <a:bodyPr wrap="none" rtlCol="0">
            <a:spAutoFit/>
          </a:bodyPr>
          <a:lstStyle/>
          <a:p>
            <a:r>
              <a:rPr lang="ar-SA" sz="2400" b="1" dirty="0" smtClean="0">
                <a:solidFill>
                  <a:schemeClr val="bg1"/>
                </a:solidFill>
              </a:rPr>
              <a:t>50%</a:t>
            </a:r>
            <a:endParaRPr lang="en-US" sz="2400" b="1" dirty="0">
              <a:solidFill>
                <a:schemeClr val="bg1"/>
              </a:solidFill>
            </a:endParaRPr>
          </a:p>
        </p:txBody>
      </p:sp>
      <p:sp>
        <p:nvSpPr>
          <p:cNvPr id="16" name="Rectangle 15"/>
          <p:cNvSpPr/>
          <p:nvPr/>
        </p:nvSpPr>
        <p:spPr>
          <a:xfrm>
            <a:off x="4929190" y="4000504"/>
            <a:ext cx="4071934" cy="1685846"/>
          </a:xfrm>
          <a:prstGeom prst="rect">
            <a:avLst/>
          </a:prstGeom>
        </p:spPr>
        <p:txBody>
          <a:bodyPr wrap="square">
            <a:spAutoFit/>
          </a:bodyPr>
          <a:lstStyle/>
          <a:p>
            <a:pPr algn="just">
              <a:lnSpc>
                <a:spcPct val="150000"/>
              </a:lnSpc>
              <a:buNone/>
            </a:pPr>
            <a:r>
              <a:rPr lang="ar-SA" sz="2400" dirty="0" smtClean="0">
                <a:solidFill>
                  <a:schemeClr val="bg1"/>
                </a:solidFill>
              </a:rPr>
              <a:t>أيضاً يسمى </a:t>
            </a:r>
            <a:r>
              <a:rPr lang="ar-SA" sz="2400" b="1" u="sng" dirty="0" smtClean="0">
                <a:solidFill>
                  <a:srgbClr val="C00000"/>
                </a:solidFill>
              </a:rPr>
              <a:t>دعم متبادل</a:t>
            </a:r>
            <a:r>
              <a:rPr lang="ar-SA" sz="2400" u="sng" dirty="0" smtClean="0">
                <a:solidFill>
                  <a:srgbClr val="C00000"/>
                </a:solidFill>
              </a:rPr>
              <a:t> </a:t>
            </a:r>
            <a:r>
              <a:rPr lang="ar-SA" sz="2400" dirty="0" smtClean="0">
                <a:solidFill>
                  <a:schemeClr val="bg1"/>
                </a:solidFill>
              </a:rPr>
              <a:t>لأن الأسنان الأمامية والخلفية تنزاح باتجاه بعضها  بنفس المقدار أثناء إغلاق المسافة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1000" fill="hold"/>
                                        <p:tgtEl>
                                          <p:spTgt spid="6147"/>
                                        </p:tgtEl>
                                        <p:attrNameLst>
                                          <p:attrName>ppt_x</p:attrName>
                                        </p:attrNameLst>
                                      </p:cBhvr>
                                      <p:tavLst>
                                        <p:tav tm="0">
                                          <p:val>
                                            <p:strVal val="0-#ppt_w/2"/>
                                          </p:val>
                                        </p:tav>
                                        <p:tav tm="100000">
                                          <p:val>
                                            <p:strVal val="#ppt_x"/>
                                          </p:val>
                                        </p:tav>
                                      </p:tavLst>
                                    </p:anim>
                                    <p:anim calcmode="lin" valueType="num">
                                      <p:cBhvr additive="base">
                                        <p:cTn id="14" dur="1000" fill="hold"/>
                                        <p:tgtEl>
                                          <p:spTgt spid="6147"/>
                                        </p:tgtEl>
                                        <p:attrNameLst>
                                          <p:attrName>ppt_y</p:attrName>
                                        </p:attrNameLst>
                                      </p:cBhvr>
                                      <p:tavLst>
                                        <p:tav tm="0">
                                          <p:val>
                                            <p:strVal val="#ppt_y"/>
                                          </p:val>
                                        </p:tav>
                                        <p:tav tm="100000">
                                          <p:val>
                                            <p:strVal val="#ppt_y"/>
                                          </p:val>
                                        </p:tav>
                                      </p:tavLst>
                                    </p:anim>
                                  </p:childTnLst>
                                </p:cTn>
                              </p:par>
                              <p:par>
                                <p:cTn id="15" presetID="7"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0-#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9"/>
          <p:cNvGraphicFramePr>
            <a:graphicFrameLocks noChangeAspect="1"/>
          </p:cNvGraphicFramePr>
          <p:nvPr/>
        </p:nvGraphicFramePr>
        <p:xfrm>
          <a:off x="1071571" y="3143248"/>
          <a:ext cx="4786313" cy="2968625"/>
        </p:xfrm>
        <a:graphic>
          <a:graphicData uri="http://schemas.openxmlformats.org/presentationml/2006/ole">
            <p:oleObj spid="_x0000_s7171" name="Bitmap Image" r:id="rId3" imgW="4580952" imgH="8535591" progId="PBrush">
              <p:embed/>
            </p:oleObj>
          </a:graphicData>
        </a:graphic>
      </p:graphicFrame>
      <p:sp>
        <p:nvSpPr>
          <p:cNvPr id="3" name="عنصر نائب للمحتوى 2"/>
          <p:cNvSpPr>
            <a:spLocks noGrp="1"/>
          </p:cNvSpPr>
          <p:nvPr>
            <p:ph idx="1"/>
          </p:nvPr>
        </p:nvSpPr>
        <p:spPr>
          <a:xfrm>
            <a:off x="457200" y="571480"/>
            <a:ext cx="8229600" cy="831812"/>
          </a:xfrm>
        </p:spPr>
        <p:txBody>
          <a:bodyPr/>
          <a:lstStyle/>
          <a:p>
            <a:pPr>
              <a:buClr>
                <a:srgbClr val="FFFF00"/>
              </a:buClr>
              <a:buFont typeface="Wingdings" pitchFamily="2" charset="2"/>
              <a:buChar char="Ø"/>
            </a:pPr>
            <a:r>
              <a:rPr lang="ar-SA" b="1" dirty="0" smtClean="0">
                <a:solidFill>
                  <a:schemeClr val="bg1"/>
                </a:solidFill>
                <a:latin typeface="Arial" pitchFamily="34" charset="0"/>
              </a:rPr>
              <a:t>دعم أصغري ( دعم المجموعة</a:t>
            </a:r>
            <a:r>
              <a:rPr lang="ar-SA" sz="2400" b="1" dirty="0" smtClean="0">
                <a:solidFill>
                  <a:schemeClr val="bg1"/>
                </a:solidFill>
                <a:latin typeface="Arial" pitchFamily="34" charset="0"/>
              </a:rPr>
              <a:t> </a:t>
            </a:r>
            <a:r>
              <a:rPr lang="en-US" sz="2400" b="1" dirty="0" smtClean="0">
                <a:solidFill>
                  <a:schemeClr val="bg1"/>
                </a:solidFill>
                <a:latin typeface="Arial" pitchFamily="34" charset="0"/>
              </a:rPr>
              <a:t> ( C</a:t>
            </a:r>
            <a:r>
              <a:rPr lang="ar-SA" sz="2400" b="1" dirty="0" smtClean="0">
                <a:solidFill>
                  <a:schemeClr val="bg1"/>
                </a:solidFill>
                <a:latin typeface="Arial" pitchFamily="34" charset="0"/>
              </a:rPr>
              <a:t> </a:t>
            </a:r>
          </a:p>
          <a:p>
            <a:pPr>
              <a:buClr>
                <a:srgbClr val="FFFF00"/>
              </a:buClr>
              <a:buFont typeface="Wingdings" pitchFamily="2" charset="2"/>
              <a:buChar char="Ø"/>
            </a:pPr>
            <a:endParaRPr lang="ar-SA" b="1" dirty="0">
              <a:solidFill>
                <a:srgbClr val="FF0000"/>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46</a:t>
            </a:fld>
            <a:endParaRPr lang="ar-SA" dirty="0"/>
          </a:p>
        </p:txBody>
      </p:sp>
      <p:cxnSp>
        <p:nvCxnSpPr>
          <p:cNvPr id="11" name="Straight Arrow Connector 10"/>
          <p:cNvCxnSpPr/>
          <p:nvPr/>
        </p:nvCxnSpPr>
        <p:spPr>
          <a:xfrm rot="10800000">
            <a:off x="3571868" y="5570551"/>
            <a:ext cx="785818" cy="15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5984" y="5570552"/>
            <a:ext cx="107157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27301" y="5786454"/>
            <a:ext cx="801823" cy="461665"/>
          </a:xfrm>
          <a:prstGeom prst="rect">
            <a:avLst/>
          </a:prstGeom>
          <a:solidFill>
            <a:srgbClr val="00B0F0"/>
          </a:solidFill>
        </p:spPr>
        <p:txBody>
          <a:bodyPr wrap="none" rtlCol="0">
            <a:spAutoFit/>
          </a:bodyPr>
          <a:lstStyle/>
          <a:p>
            <a:r>
              <a:rPr lang="ar-SA" sz="2400" b="1" dirty="0" smtClean="0">
                <a:solidFill>
                  <a:schemeClr val="bg1"/>
                </a:solidFill>
              </a:rPr>
              <a:t>75%</a:t>
            </a:r>
            <a:endParaRPr lang="en-US" sz="2400" b="1" dirty="0">
              <a:solidFill>
                <a:schemeClr val="bg1"/>
              </a:solidFill>
            </a:endParaRPr>
          </a:p>
        </p:txBody>
      </p:sp>
      <p:sp>
        <p:nvSpPr>
          <p:cNvPr id="12" name="Rectangle 11"/>
          <p:cNvSpPr/>
          <p:nvPr/>
        </p:nvSpPr>
        <p:spPr>
          <a:xfrm>
            <a:off x="285720" y="1714488"/>
            <a:ext cx="8429684" cy="1131848"/>
          </a:xfrm>
          <a:prstGeom prst="rect">
            <a:avLst/>
          </a:prstGeom>
        </p:spPr>
        <p:txBody>
          <a:bodyPr wrap="square">
            <a:spAutoFit/>
          </a:bodyPr>
          <a:lstStyle/>
          <a:p>
            <a:pPr>
              <a:lnSpc>
                <a:spcPct val="150000"/>
              </a:lnSpc>
              <a:buNone/>
            </a:pPr>
            <a:r>
              <a:rPr lang="ar-SA" sz="2400" dirty="0" smtClean="0">
                <a:solidFill>
                  <a:schemeClr val="bg1"/>
                </a:solidFill>
              </a:rPr>
              <a:t>الحالات التي يسمح فيها بإغلاق ثلثي مسافة القلع </a:t>
            </a:r>
            <a:r>
              <a:rPr lang="ar-SA" sz="2400" dirty="0" smtClean="0">
                <a:solidFill>
                  <a:srgbClr val="FF0000"/>
                </a:solidFill>
              </a:rPr>
              <a:t>(75%) </a:t>
            </a:r>
            <a:r>
              <a:rPr lang="ar-SA" sz="2400" dirty="0" smtClean="0">
                <a:solidFill>
                  <a:schemeClr val="bg1"/>
                </a:solidFill>
              </a:rPr>
              <a:t>على حساب الحركة الأنسية للأسنان الخلفية.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1000" fill="hold"/>
                                        <p:tgtEl>
                                          <p:spTgt spid="7171"/>
                                        </p:tgtEl>
                                        <p:attrNameLst>
                                          <p:attrName>ppt_x</p:attrName>
                                        </p:attrNameLst>
                                      </p:cBhvr>
                                      <p:tavLst>
                                        <p:tav tm="0">
                                          <p:val>
                                            <p:strVal val="0-#ppt_w/2"/>
                                          </p:val>
                                        </p:tav>
                                        <p:tav tm="100000">
                                          <p:val>
                                            <p:strVal val="#ppt_x"/>
                                          </p:val>
                                        </p:tav>
                                      </p:tavLst>
                                    </p:anim>
                                    <p:anim calcmode="lin" valueType="num">
                                      <p:cBhvr additive="base">
                                        <p:cTn id="14" dur="1000" fill="hold"/>
                                        <p:tgtEl>
                                          <p:spTgt spid="7171"/>
                                        </p:tgtEl>
                                        <p:attrNameLst>
                                          <p:attrName>ppt_y</p:attrName>
                                        </p:attrNameLst>
                                      </p:cBhvr>
                                      <p:tavLst>
                                        <p:tav tm="0">
                                          <p:val>
                                            <p:strVal val="#ppt_y"/>
                                          </p:val>
                                        </p:tav>
                                        <p:tav tm="100000">
                                          <p:val>
                                            <p:strVal val="#ppt_y"/>
                                          </p:val>
                                        </p:tav>
                                      </p:tavLst>
                                    </p:anim>
                                  </p:childTnLst>
                                </p:cTn>
                              </p:par>
                              <p:par>
                                <p:cTn id="15" presetID="7"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0-#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effectLst/>
              </a:rPr>
              <a:t>طرق السيطرة على الدعم سريرياً</a:t>
            </a:r>
            <a:endParaRPr lang="en-US" dirty="0">
              <a:effectLst/>
            </a:endParaRPr>
          </a:p>
        </p:txBody>
      </p:sp>
      <p:sp>
        <p:nvSpPr>
          <p:cNvPr id="3" name="Content Placeholder 2"/>
          <p:cNvSpPr>
            <a:spLocks noGrp="1"/>
          </p:cNvSpPr>
          <p:nvPr>
            <p:ph idx="1"/>
          </p:nvPr>
        </p:nvSpPr>
        <p:spPr>
          <a:xfrm>
            <a:off x="457200" y="1428736"/>
            <a:ext cx="8229600" cy="760374"/>
          </a:xfrm>
        </p:spPr>
        <p:txBody>
          <a:bodyPr/>
          <a:lstStyle/>
          <a:p>
            <a:pPr>
              <a:buNone/>
            </a:pPr>
            <a:r>
              <a:rPr lang="ar-SA" b="1" dirty="0" smtClean="0">
                <a:solidFill>
                  <a:srgbClr val="FF0000"/>
                </a:solidFill>
              </a:rPr>
              <a:t>1- زيادة السطح الجذري للأسنان الداعمة</a:t>
            </a:r>
          </a:p>
          <a:p>
            <a:pPr>
              <a:buNone/>
            </a:pP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pPr/>
              <a:t>47</a:t>
            </a:fld>
            <a:endParaRPr lang="ar-SA" dirty="0"/>
          </a:p>
        </p:txBody>
      </p:sp>
      <p:sp>
        <p:nvSpPr>
          <p:cNvPr id="6" name="Rectangle 5"/>
          <p:cNvSpPr/>
          <p:nvPr/>
        </p:nvSpPr>
        <p:spPr>
          <a:xfrm>
            <a:off x="285720" y="2071678"/>
            <a:ext cx="8501122" cy="1131848"/>
          </a:xfrm>
          <a:prstGeom prst="rect">
            <a:avLst/>
          </a:prstGeom>
        </p:spPr>
        <p:txBody>
          <a:bodyPr wrap="square">
            <a:spAutoFit/>
          </a:bodyPr>
          <a:lstStyle/>
          <a:p>
            <a:pPr marL="549275" indent="-549275" algn="ctr">
              <a:lnSpc>
                <a:spcPct val="150000"/>
              </a:lnSpc>
              <a:buNone/>
            </a:pPr>
            <a:r>
              <a:rPr lang="ar-SA" sz="2400" dirty="0" smtClean="0">
                <a:solidFill>
                  <a:schemeClr val="bg1"/>
                </a:solidFill>
              </a:rPr>
              <a:t>ربط أكبر عدد ممكن من الأسنان بحيث تصبح سن واحدة متعددة الجذور مما يزيد من قوة الدعم. </a:t>
            </a:r>
          </a:p>
        </p:txBody>
      </p:sp>
      <p:pic>
        <p:nvPicPr>
          <p:cNvPr id="11266" name="Picture 2"/>
          <p:cNvPicPr>
            <a:picLocks noChangeAspect="1" noChangeArrowheads="1"/>
          </p:cNvPicPr>
          <p:nvPr/>
        </p:nvPicPr>
        <p:blipFill>
          <a:blip r:embed="rId2" cstate="print"/>
          <a:srcRect/>
          <a:stretch>
            <a:fillRect/>
          </a:stretch>
        </p:blipFill>
        <p:spPr bwMode="auto">
          <a:xfrm>
            <a:off x="1068792" y="3286124"/>
            <a:ext cx="5527272" cy="30432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1000" fill="hold"/>
                                        <p:tgtEl>
                                          <p:spTgt spid="11266"/>
                                        </p:tgtEl>
                                        <p:attrNameLst>
                                          <p:attrName>ppt_x</p:attrName>
                                        </p:attrNameLst>
                                      </p:cBhvr>
                                      <p:tavLst>
                                        <p:tav tm="0">
                                          <p:val>
                                            <p:strVal val="#ppt_x"/>
                                          </p:val>
                                        </p:tav>
                                        <p:tav tm="100000">
                                          <p:val>
                                            <p:strVal val="#ppt_x"/>
                                          </p:val>
                                        </p:tav>
                                      </p:tavLst>
                                    </p:anim>
                                    <p:anim calcmode="lin" valueType="num">
                                      <p:cBhvr additive="base">
                                        <p:cTn id="20"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effectLst/>
              </a:rPr>
              <a:t>طرق السيطرة على الدعم سريرياً</a:t>
            </a:r>
            <a:endParaRPr lang="en-US" dirty="0">
              <a:effectLst/>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pPr/>
              <a:t>48</a:t>
            </a:fld>
            <a:endParaRPr lang="ar-SA" dirty="0"/>
          </a:p>
        </p:txBody>
      </p:sp>
      <p:sp>
        <p:nvSpPr>
          <p:cNvPr id="8" name="Rectangle 7"/>
          <p:cNvSpPr/>
          <p:nvPr/>
        </p:nvSpPr>
        <p:spPr>
          <a:xfrm>
            <a:off x="500034" y="1785926"/>
            <a:ext cx="8286808" cy="1754326"/>
          </a:xfrm>
          <a:prstGeom prst="rect">
            <a:avLst/>
          </a:prstGeom>
        </p:spPr>
        <p:txBody>
          <a:bodyPr wrap="square">
            <a:spAutoFit/>
          </a:bodyPr>
          <a:lstStyle/>
          <a:p>
            <a:pPr>
              <a:lnSpc>
                <a:spcPct val="150000"/>
              </a:lnSpc>
              <a:buNone/>
            </a:pPr>
            <a:r>
              <a:rPr lang="ar-SA" sz="2400" b="1" dirty="0" smtClean="0">
                <a:solidFill>
                  <a:srgbClr val="C00000"/>
                </a:solidFill>
              </a:rPr>
              <a:t>2- دراسة العلاقة بين حركة السن والقوة : </a:t>
            </a:r>
          </a:p>
          <a:p>
            <a:pPr>
              <a:lnSpc>
                <a:spcPct val="150000"/>
              </a:lnSpc>
              <a:buNone/>
            </a:pPr>
            <a:r>
              <a:rPr lang="ar-SA" sz="2400" dirty="0" smtClean="0">
                <a:solidFill>
                  <a:schemeClr val="bg1"/>
                </a:solidFill>
              </a:rPr>
              <a:t>هذا يعني تركيز القوى المطلوبة لإنتاج حركة سنية في المكان المطلوب وإلغاء قوى رد الفعل على مستوى الأسنان الأخرى قدر الإمكان.</a:t>
            </a:r>
          </a:p>
        </p:txBody>
      </p:sp>
      <p:sp>
        <p:nvSpPr>
          <p:cNvPr id="9" name="Rectangle 8"/>
          <p:cNvSpPr/>
          <p:nvPr/>
        </p:nvSpPr>
        <p:spPr>
          <a:xfrm>
            <a:off x="357158" y="3714752"/>
            <a:ext cx="8501122" cy="830997"/>
          </a:xfrm>
          <a:prstGeom prst="rect">
            <a:avLst/>
          </a:prstGeom>
        </p:spPr>
        <p:txBody>
          <a:bodyPr wrap="square">
            <a:spAutoFit/>
          </a:bodyPr>
          <a:lstStyle/>
          <a:p>
            <a:r>
              <a:rPr lang="ar-SA" sz="2400" b="1" dirty="0" smtClean="0">
                <a:solidFill>
                  <a:srgbClr val="C00000"/>
                </a:solidFill>
              </a:rPr>
              <a:t>3- تجزئة الحركة السنية :</a:t>
            </a:r>
          </a:p>
          <a:p>
            <a:r>
              <a:rPr lang="ar-SA" sz="2400" b="1" dirty="0" smtClean="0">
                <a:solidFill>
                  <a:srgbClr val="C00000"/>
                </a:solidFill>
              </a:rPr>
              <a:t> </a:t>
            </a:r>
            <a:r>
              <a:rPr lang="ar-SA" sz="2400" dirty="0" smtClean="0">
                <a:solidFill>
                  <a:schemeClr val="bg1"/>
                </a:solidFill>
              </a:rPr>
              <a:t>فمثلاً يتم أولاً إرجاع الأنياب، ثم إرجاع القطاع الأمامي مع سيئة مضاعفة الوقت.</a:t>
            </a:r>
            <a:endParaRPr lang="en-US" sz="2400" dirty="0"/>
          </a:p>
        </p:txBody>
      </p:sp>
      <p:sp>
        <p:nvSpPr>
          <p:cNvPr id="10" name="Rectangle 9"/>
          <p:cNvSpPr/>
          <p:nvPr/>
        </p:nvSpPr>
        <p:spPr>
          <a:xfrm>
            <a:off x="-32" y="4826675"/>
            <a:ext cx="8858280" cy="1569660"/>
          </a:xfrm>
          <a:prstGeom prst="rect">
            <a:avLst/>
          </a:prstGeom>
        </p:spPr>
        <p:txBody>
          <a:bodyPr wrap="square">
            <a:spAutoFit/>
          </a:bodyPr>
          <a:lstStyle/>
          <a:p>
            <a:pPr algn="just">
              <a:buNone/>
            </a:pPr>
            <a:r>
              <a:rPr lang="ar-SA" sz="2000" b="1" dirty="0" smtClean="0">
                <a:solidFill>
                  <a:srgbClr val="C00000"/>
                </a:solidFill>
              </a:rPr>
              <a:t>4 </a:t>
            </a:r>
            <a:r>
              <a:rPr lang="ar-SA" sz="2400" b="1" dirty="0" smtClean="0">
                <a:solidFill>
                  <a:srgbClr val="C00000"/>
                </a:solidFill>
              </a:rPr>
              <a:t>-إنقاص القوى المستخدمة الى المقدار المثالي لإنجاز حركة السن المطلوبة :</a:t>
            </a:r>
            <a:endParaRPr lang="ar-SA" sz="2800" b="1" dirty="0" smtClean="0">
              <a:solidFill>
                <a:srgbClr val="C00000"/>
              </a:solidFill>
            </a:endParaRPr>
          </a:p>
          <a:p>
            <a:pPr algn="just">
              <a:buNone/>
            </a:pPr>
            <a:r>
              <a:rPr lang="ar-SA" sz="2400" dirty="0" smtClean="0">
                <a:solidFill>
                  <a:schemeClr val="tx1">
                    <a:lumMod val="85000"/>
                  </a:schemeClr>
                </a:solidFill>
              </a:rPr>
              <a:t>   </a:t>
            </a:r>
            <a:r>
              <a:rPr lang="ar-SA" sz="2400" dirty="0" smtClean="0">
                <a:solidFill>
                  <a:schemeClr val="bg1"/>
                </a:solidFill>
              </a:rPr>
              <a:t>يجب أن نستخدم  دائماَ أقل قوة لازمة لتحقيق الحركة السنية المطلوبة ، لأن زيادة القوة من شأنه أن يزيد قوى ردود الفعل المطبقة على الأسنان الداعمة مما يجعلها أكثر عرضة للحركة . </a:t>
            </a:r>
            <a:endParaRPr lang="en-US"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B34F065-1154-456A-91E3-76DE8E75E17B}" type="slidenum">
              <a:rPr lang="ar-SA" smtClean="0"/>
              <a:pPr/>
              <a:t>49</a:t>
            </a:fld>
            <a:endParaRPr lang="ar-SA" dirty="0"/>
          </a:p>
        </p:txBody>
      </p:sp>
      <p:sp>
        <p:nvSpPr>
          <p:cNvPr id="6" name="Content Placeholder 2"/>
          <p:cNvSpPr>
            <a:spLocks noGrp="1"/>
          </p:cNvSpPr>
          <p:nvPr>
            <p:ph idx="1"/>
          </p:nvPr>
        </p:nvSpPr>
        <p:spPr>
          <a:xfrm>
            <a:off x="500034" y="1643050"/>
            <a:ext cx="8229600" cy="4572000"/>
          </a:xfrm>
        </p:spPr>
        <p:txBody>
          <a:bodyPr>
            <a:normAutofit fontScale="92500"/>
          </a:bodyPr>
          <a:lstStyle/>
          <a:p>
            <a:pPr algn="just">
              <a:buNone/>
            </a:pPr>
            <a:r>
              <a:rPr lang="ar-SA" sz="2800" b="1" dirty="0" smtClean="0">
                <a:solidFill>
                  <a:srgbClr val="C00000"/>
                </a:solidFill>
              </a:rPr>
              <a:t>5-استخدام القوى بين الفكية:</a:t>
            </a:r>
          </a:p>
          <a:p>
            <a:pPr algn="just">
              <a:buNone/>
            </a:pPr>
            <a:r>
              <a:rPr lang="ar-SA" sz="2800" dirty="0" smtClean="0">
                <a:solidFill>
                  <a:schemeClr val="bg1"/>
                </a:solidFill>
              </a:rPr>
              <a:t>   عن طريق استخدام المطاط بين الفكي تستطيع القوس السنية السفلية أن تزود الدعم اللازم للسن المتحرك في الفك العلوي والعكس بالعكس . </a:t>
            </a:r>
          </a:p>
          <a:p>
            <a:pPr algn="just">
              <a:lnSpc>
                <a:spcPct val="120000"/>
              </a:lnSpc>
              <a:spcBef>
                <a:spcPct val="0"/>
              </a:spcBef>
              <a:buNone/>
            </a:pPr>
            <a:endParaRPr lang="ar-SA" sz="2800" b="1" dirty="0" smtClean="0">
              <a:solidFill>
                <a:srgbClr val="C00000"/>
              </a:solidFill>
            </a:endParaRPr>
          </a:p>
          <a:p>
            <a:pPr algn="just">
              <a:lnSpc>
                <a:spcPct val="120000"/>
              </a:lnSpc>
              <a:spcBef>
                <a:spcPct val="0"/>
              </a:spcBef>
              <a:buNone/>
            </a:pPr>
            <a:r>
              <a:rPr lang="ar-SA" sz="2800" b="1" dirty="0" smtClean="0">
                <a:solidFill>
                  <a:srgbClr val="C00000"/>
                </a:solidFill>
              </a:rPr>
              <a:t>6- استخدام الوسائل المساعدة في السيطرة على الدعم مثل:</a:t>
            </a:r>
            <a:r>
              <a:rPr lang="ar-SA" sz="2800" dirty="0" smtClean="0">
                <a:solidFill>
                  <a:srgbClr val="FFFF00"/>
                </a:solidFill>
              </a:rPr>
              <a:t> </a:t>
            </a:r>
          </a:p>
          <a:p>
            <a:pPr algn="just">
              <a:lnSpc>
                <a:spcPct val="120000"/>
              </a:lnSpc>
              <a:spcBef>
                <a:spcPct val="0"/>
              </a:spcBef>
            </a:pPr>
            <a:r>
              <a:rPr lang="ar-SA" sz="2800" dirty="0" smtClean="0">
                <a:solidFill>
                  <a:schemeClr val="bg1"/>
                </a:solidFill>
              </a:rPr>
              <a:t>القوى خارج الفموية مثل حزام الرأس</a:t>
            </a:r>
          </a:p>
          <a:p>
            <a:pPr algn="just">
              <a:lnSpc>
                <a:spcPct val="120000"/>
              </a:lnSpc>
              <a:spcBef>
                <a:spcPct val="0"/>
              </a:spcBef>
            </a:pPr>
            <a:r>
              <a:rPr lang="ar-SA" sz="2800" dirty="0" smtClean="0">
                <a:solidFill>
                  <a:schemeClr val="bg1"/>
                </a:solidFill>
              </a:rPr>
              <a:t>الزريعات</a:t>
            </a:r>
          </a:p>
          <a:p>
            <a:pPr algn="just">
              <a:lnSpc>
                <a:spcPct val="120000"/>
              </a:lnSpc>
              <a:spcBef>
                <a:spcPct val="0"/>
              </a:spcBef>
            </a:pPr>
            <a:r>
              <a:rPr lang="ar-SA" sz="2800" dirty="0" smtClean="0">
                <a:solidFill>
                  <a:schemeClr val="bg1"/>
                </a:solidFill>
              </a:rPr>
              <a:t> والقوى الفموية والعضلية </a:t>
            </a:r>
          </a:p>
          <a:p>
            <a:pPr algn="just">
              <a:lnSpc>
                <a:spcPct val="120000"/>
              </a:lnSpc>
              <a:spcBef>
                <a:spcPct val="0"/>
              </a:spcBef>
            </a:pPr>
            <a:r>
              <a:rPr lang="ar-SA" sz="2800" dirty="0" smtClean="0">
                <a:solidFill>
                  <a:schemeClr val="bg1"/>
                </a:solidFill>
              </a:rPr>
              <a:t>وسائل الدعم (القوس اللساني والقوس الحنكي المعترض وكابح الشفة…)</a:t>
            </a:r>
            <a:endParaRPr lang="en-US" sz="2800" dirty="0" smtClean="0">
              <a:solidFill>
                <a:schemeClr val="bg1"/>
              </a:solidFill>
            </a:endParaRPr>
          </a:p>
          <a:p>
            <a:pPr>
              <a:buNone/>
            </a:pPr>
            <a:endParaRPr lang="en-US" sz="2800" dirty="0" smtClean="0">
              <a:solidFill>
                <a:schemeClr val="bg1"/>
              </a:solidFill>
            </a:endParaRPr>
          </a:p>
        </p:txBody>
      </p:sp>
      <p:sp>
        <p:nvSpPr>
          <p:cNvPr id="7" name="Title 1"/>
          <p:cNvSpPr>
            <a:spLocks noGrp="1"/>
          </p:cNvSpPr>
          <p:nvPr>
            <p:ph type="title"/>
          </p:nvPr>
        </p:nvSpPr>
        <p:spPr/>
        <p:txBody>
          <a:bodyPr/>
          <a:lstStyle/>
          <a:p>
            <a:pPr algn="ctr"/>
            <a:r>
              <a:rPr lang="ar-SA" dirty="0" smtClean="0">
                <a:effectLst/>
              </a:rPr>
              <a:t>طرق السيطرة على الدعم سريرياً</a:t>
            </a:r>
            <a:endParaRPr lang="en-US"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6">
                                            <p:txEl>
                                              <p:pRg st="3" end="3"/>
                                            </p:txEl>
                                          </p:spTgt>
                                        </p:tgtEl>
                                        <p:attrNameLst>
                                          <p:attrName>ppt_y</p:attrName>
                                        </p:attrNameLst>
                                      </p:cBhvr>
                                      <p:tavLst>
                                        <p:tav tm="0">
                                          <p:val>
                                            <p:strVal val="#ppt_y"/>
                                          </p:val>
                                        </p:tav>
                                        <p:tav tm="100000">
                                          <p:val>
                                            <p:strVal val="#ppt_y"/>
                                          </p:val>
                                        </p:tav>
                                      </p:tavLst>
                                    </p:anim>
                                  </p:childTnLst>
                                </p:cTn>
                              </p:par>
                              <p:par>
                                <p:cTn id="19" presetID="7" presetClass="entr" presetSubtype="2"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2" dur="5000" fill="hold"/>
                                        <p:tgtEl>
                                          <p:spTgt spid="6">
                                            <p:txEl>
                                              <p:pRg st="4" end="4"/>
                                            </p:txEl>
                                          </p:spTgt>
                                        </p:tgtEl>
                                        <p:attrNameLst>
                                          <p:attrName>ppt_y</p:attrName>
                                        </p:attrNameLst>
                                      </p:cBhvr>
                                      <p:tavLst>
                                        <p:tav tm="0">
                                          <p:val>
                                            <p:strVal val="#ppt_y"/>
                                          </p:val>
                                        </p:tav>
                                        <p:tav tm="100000">
                                          <p:val>
                                            <p:strVal val="#ppt_y"/>
                                          </p:val>
                                        </p:tav>
                                      </p:tavLst>
                                    </p:anim>
                                  </p:childTnLst>
                                </p:cTn>
                              </p:par>
                              <p:par>
                                <p:cTn id="23" presetID="7" presetClass="entr" presetSubtype="2"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6">
                                            <p:txEl>
                                              <p:pRg st="5" end="5"/>
                                            </p:txEl>
                                          </p:spTgt>
                                        </p:tgtEl>
                                        <p:attrNameLst>
                                          <p:attrName>ppt_y</p:attrName>
                                        </p:attrNameLst>
                                      </p:cBhvr>
                                      <p:tavLst>
                                        <p:tav tm="0">
                                          <p:val>
                                            <p:strVal val="#ppt_y"/>
                                          </p:val>
                                        </p:tav>
                                        <p:tav tm="100000">
                                          <p:val>
                                            <p:strVal val="#ppt_y"/>
                                          </p:val>
                                        </p:tav>
                                      </p:tavLst>
                                    </p:anim>
                                  </p:childTnLst>
                                </p:cTn>
                              </p:par>
                              <p:par>
                                <p:cTn id="27" presetID="7" presetClass="entr" presetSubtype="2"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0" dur="5000" fill="hold"/>
                                        <p:tgtEl>
                                          <p:spTgt spid="6">
                                            <p:txEl>
                                              <p:pRg st="6" end="6"/>
                                            </p:txEl>
                                          </p:spTgt>
                                        </p:tgtEl>
                                        <p:attrNameLst>
                                          <p:attrName>ppt_y</p:attrName>
                                        </p:attrNameLst>
                                      </p:cBhvr>
                                      <p:tavLst>
                                        <p:tav tm="0">
                                          <p:val>
                                            <p:strVal val="#ppt_y"/>
                                          </p:val>
                                        </p:tav>
                                        <p:tav tm="100000">
                                          <p:val>
                                            <p:strVal val="#ppt_y"/>
                                          </p:val>
                                        </p:tav>
                                      </p:tavLst>
                                    </p:anim>
                                  </p:childTnLst>
                                </p:cTn>
                              </p:par>
                              <p:par>
                                <p:cTn id="31" presetID="7" presetClass="entr" presetSubtype="2"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4" dur="5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0232" y="285728"/>
            <a:ext cx="6858016" cy="2857520"/>
          </a:xfrm>
        </p:spPr>
        <p:txBody>
          <a:bodyPr>
            <a:noAutofit/>
          </a:bodyPr>
          <a:lstStyle/>
          <a:p>
            <a:pPr lvl="0" algn="just">
              <a:lnSpc>
                <a:spcPct val="170000"/>
              </a:lnSpc>
              <a:buNone/>
            </a:pPr>
            <a:r>
              <a:rPr lang="ar-SY" sz="2400" b="1" dirty="0" smtClean="0">
                <a:solidFill>
                  <a:schemeClr val="accent5">
                    <a:lumMod val="50000"/>
                  </a:schemeClr>
                </a:solidFill>
              </a:rPr>
              <a:t> إ</a:t>
            </a:r>
            <a:r>
              <a:rPr lang="ar-SA" sz="2400" b="1" dirty="0" smtClean="0">
                <a:solidFill>
                  <a:schemeClr val="accent5">
                    <a:lumMod val="50000"/>
                  </a:schemeClr>
                </a:solidFill>
              </a:rPr>
              <a:t>ن القوة اللازمة لتحريك أي سن ستكون مترافقة دوماَ مع: </a:t>
            </a:r>
          </a:p>
          <a:p>
            <a:pPr lvl="0" algn="just">
              <a:lnSpc>
                <a:spcPct val="170000"/>
              </a:lnSpc>
              <a:buNone/>
            </a:pPr>
            <a:r>
              <a:rPr lang="ar-SA" sz="2400" b="1" dirty="0" smtClean="0">
                <a:solidFill>
                  <a:srgbClr val="FF0000"/>
                </a:solidFill>
              </a:rPr>
              <a:t>- </a:t>
            </a:r>
            <a:r>
              <a:rPr lang="ar-SA" sz="2400" b="1" dirty="0" smtClean="0">
                <a:solidFill>
                  <a:schemeClr val="accent5">
                    <a:lumMod val="50000"/>
                  </a:schemeClr>
                </a:solidFill>
              </a:rPr>
              <a:t>قوة معاكسة لها في الاتجاه </a:t>
            </a:r>
          </a:p>
          <a:p>
            <a:pPr lvl="0" algn="just">
              <a:lnSpc>
                <a:spcPct val="170000"/>
              </a:lnSpc>
              <a:buNone/>
            </a:pPr>
            <a:r>
              <a:rPr lang="ar-SA" sz="2400" b="1" dirty="0" smtClean="0">
                <a:solidFill>
                  <a:srgbClr val="FF0000"/>
                </a:solidFill>
              </a:rPr>
              <a:t>- </a:t>
            </a:r>
            <a:r>
              <a:rPr lang="ar-SA" sz="2400" b="1" dirty="0" smtClean="0">
                <a:solidFill>
                  <a:schemeClr val="accent5">
                    <a:lumMod val="50000"/>
                  </a:schemeClr>
                </a:solidFill>
              </a:rPr>
              <a:t>ومساوية لها في القيمة</a:t>
            </a:r>
            <a:r>
              <a:rPr lang="ar-SY" sz="2400" b="1" dirty="0" smtClean="0">
                <a:solidFill>
                  <a:schemeClr val="accent5">
                    <a:lumMod val="50000"/>
                  </a:schemeClr>
                </a:solidFill>
              </a:rPr>
              <a:t>، </a:t>
            </a:r>
            <a:endParaRPr lang="ar-SA" sz="2400" b="1" dirty="0" smtClean="0">
              <a:solidFill>
                <a:schemeClr val="accent5">
                  <a:lumMod val="50000"/>
                </a:schemeClr>
              </a:solidFill>
            </a:endParaRPr>
          </a:p>
          <a:p>
            <a:pPr lvl="0" algn="just">
              <a:lnSpc>
                <a:spcPct val="170000"/>
              </a:lnSpc>
              <a:buNone/>
            </a:pPr>
            <a:r>
              <a:rPr lang="ar-SA" sz="2400" b="1" dirty="0" smtClean="0">
                <a:solidFill>
                  <a:srgbClr val="FF0000"/>
                </a:solidFill>
              </a:rPr>
              <a:t>- </a:t>
            </a:r>
            <a:r>
              <a:rPr lang="ar-SY" sz="2400" b="1" dirty="0" smtClean="0">
                <a:solidFill>
                  <a:schemeClr val="accent5">
                    <a:lumMod val="50000"/>
                  </a:schemeClr>
                </a:solidFill>
              </a:rPr>
              <a:t>غالباً ما تؤدي إلى حركات سنية غير مرغوبة</a:t>
            </a:r>
            <a:endParaRPr lang="en-US" sz="2400" b="1" dirty="0" smtClean="0">
              <a:solidFill>
                <a:schemeClr val="accent5">
                  <a:lumMod val="50000"/>
                </a:schemeClr>
              </a:solidFill>
            </a:endParaRPr>
          </a:p>
          <a:p>
            <a:pPr lvl="8" algn="just">
              <a:lnSpc>
                <a:spcPct val="170000"/>
              </a:lnSpc>
              <a:buNone/>
            </a:pPr>
            <a:endParaRPr lang="en-US" sz="2400" b="1" dirty="0" smtClean="0">
              <a:solidFill>
                <a:schemeClr val="accent5">
                  <a:lumMod val="5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428596" y="3071810"/>
            <a:ext cx="5072098" cy="3714776"/>
          </a:xfrm>
          <a:prstGeom prst="rect">
            <a:avLst/>
          </a:prstGeom>
          <a:ln>
            <a:noFill/>
          </a:ln>
          <a:effectLst>
            <a:outerShdw blurRad="292100" dist="139700" dir="2700000" algn="tl" rotWithShape="0">
              <a:srgbClr val="333333">
                <a:alpha val="65000"/>
              </a:srgbClr>
            </a:outerShdw>
          </a:effectLst>
        </p:spPr>
      </p:pic>
      <p:cxnSp>
        <p:nvCxnSpPr>
          <p:cNvPr id="5" name="رابط كسهم مستقيم 4"/>
          <p:cNvCxnSpPr/>
          <p:nvPr/>
        </p:nvCxnSpPr>
        <p:spPr>
          <a:xfrm rot="10800000">
            <a:off x="3786182" y="4643446"/>
            <a:ext cx="714382"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2285984" y="4572008"/>
            <a:ext cx="71438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13888" y="3286124"/>
            <a:ext cx="1372492" cy="646331"/>
          </a:xfrm>
          <a:prstGeom prst="rect">
            <a:avLst/>
          </a:prstGeom>
          <a:noFill/>
        </p:spPr>
        <p:txBody>
          <a:bodyPr wrap="none" rtlCol="0">
            <a:spAutoFit/>
          </a:bodyPr>
          <a:lstStyle/>
          <a:p>
            <a:r>
              <a:rPr lang="ar-SA" sz="3600" b="1" dirty="0" smtClean="0">
                <a:solidFill>
                  <a:srgbClr val="002060"/>
                </a:solidFill>
              </a:rPr>
              <a:t>الأقواس</a:t>
            </a:r>
            <a:endParaRPr 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2"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Y" sz="4400" dirty="0" smtClean="0"/>
              <a:t>تعريف ال</a:t>
            </a:r>
            <a:r>
              <a:rPr lang="ar-SA" sz="4400" dirty="0" smtClean="0"/>
              <a:t>دعم</a:t>
            </a:r>
            <a:r>
              <a:rPr lang="ar-SY" sz="4400" dirty="0" smtClean="0"/>
              <a:t/>
            </a:r>
            <a:br>
              <a:rPr lang="ar-SY" sz="4400" dirty="0" smtClean="0"/>
            </a:br>
            <a:r>
              <a:rPr lang="en-US" sz="4400" dirty="0" smtClean="0"/>
              <a:t>Anchorage</a:t>
            </a:r>
            <a:endParaRPr lang="ar-SA" sz="4400" dirty="0"/>
          </a:p>
        </p:txBody>
      </p:sp>
      <p:sp>
        <p:nvSpPr>
          <p:cNvPr id="3" name="عنصر نائب للمحتوى 2"/>
          <p:cNvSpPr>
            <a:spLocks noGrp="1"/>
          </p:cNvSpPr>
          <p:nvPr>
            <p:ph idx="1"/>
          </p:nvPr>
        </p:nvSpPr>
        <p:spPr>
          <a:xfrm>
            <a:off x="457200" y="1600200"/>
            <a:ext cx="8229600" cy="4686320"/>
          </a:xfrm>
        </p:spPr>
        <p:txBody>
          <a:bodyPr>
            <a:normAutofit/>
          </a:bodyPr>
          <a:lstStyle/>
          <a:p>
            <a:pPr>
              <a:buNone/>
            </a:pPr>
            <a:r>
              <a:rPr lang="ar-SA" dirty="0" smtClean="0">
                <a:solidFill>
                  <a:srgbClr val="FF0000"/>
                </a:solidFill>
                <a:latin typeface="Tw Cen MT"/>
              </a:rPr>
              <a:t>-</a:t>
            </a:r>
            <a:r>
              <a:rPr lang="ar-SA" dirty="0" smtClean="0">
                <a:solidFill>
                  <a:prstClr val="black"/>
                </a:solidFill>
                <a:latin typeface="Tw Cen MT"/>
              </a:rPr>
              <a:t> هو الإرساء أو </a:t>
            </a:r>
            <a:r>
              <a:rPr lang="ar-SY" dirty="0" smtClean="0">
                <a:solidFill>
                  <a:prstClr val="black"/>
                </a:solidFill>
                <a:latin typeface="Tw Cen MT"/>
              </a:rPr>
              <a:t>م</a:t>
            </a:r>
            <a:r>
              <a:rPr lang="ar-SA" dirty="0" err="1" smtClean="0">
                <a:solidFill>
                  <a:prstClr val="black"/>
                </a:solidFill>
                <a:latin typeface="Tw Cen MT"/>
              </a:rPr>
              <a:t>قاومة</a:t>
            </a:r>
            <a:r>
              <a:rPr lang="ar-SA" dirty="0" smtClean="0">
                <a:solidFill>
                  <a:prstClr val="black"/>
                </a:solidFill>
                <a:latin typeface="Tw Cen MT"/>
              </a:rPr>
              <a:t> </a:t>
            </a:r>
            <a:r>
              <a:rPr lang="ar-SY" dirty="0" smtClean="0">
                <a:solidFill>
                  <a:prstClr val="black"/>
                </a:solidFill>
                <a:latin typeface="Tw Cen MT"/>
              </a:rPr>
              <a:t>ا</a:t>
            </a:r>
            <a:r>
              <a:rPr lang="ar-SA" dirty="0" smtClean="0">
                <a:solidFill>
                  <a:prstClr val="black"/>
                </a:solidFill>
                <a:latin typeface="Tw Cen MT"/>
              </a:rPr>
              <a:t>لحركة </a:t>
            </a:r>
            <a:endParaRPr lang="ar-SY" dirty="0" smtClean="0">
              <a:solidFill>
                <a:prstClr val="black"/>
              </a:solidFill>
              <a:latin typeface="Tw Cen MT"/>
            </a:endParaRPr>
          </a:p>
          <a:p>
            <a:pPr algn="just">
              <a:buNone/>
            </a:pPr>
            <a:r>
              <a:rPr lang="ar-SA" dirty="0" smtClean="0">
                <a:solidFill>
                  <a:srgbClr val="FF0000"/>
                </a:solidFill>
                <a:latin typeface="Tw Cen MT"/>
              </a:rPr>
              <a:t>- </a:t>
            </a:r>
            <a:r>
              <a:rPr lang="ar-SA" dirty="0" smtClean="0">
                <a:solidFill>
                  <a:prstClr val="black"/>
                </a:solidFill>
                <a:latin typeface="Tw Cen MT"/>
              </a:rPr>
              <a:t> </a:t>
            </a:r>
            <a:r>
              <a:rPr lang="ar-SY" dirty="0" smtClean="0">
                <a:solidFill>
                  <a:prstClr val="black"/>
                </a:solidFill>
                <a:latin typeface="Tw Cen MT"/>
              </a:rPr>
              <a:t>في </a:t>
            </a:r>
            <a:r>
              <a:rPr lang="ar-SA" dirty="0" smtClean="0">
                <a:solidFill>
                  <a:prstClr val="black"/>
                </a:solidFill>
                <a:latin typeface="Tw Cen MT"/>
              </a:rPr>
              <a:t>علم تقويم </a:t>
            </a:r>
            <a:r>
              <a:rPr lang="ar-SA" dirty="0" err="1" smtClean="0">
                <a:solidFill>
                  <a:prstClr val="black"/>
                </a:solidFill>
                <a:latin typeface="Tw Cen MT"/>
              </a:rPr>
              <a:t>الاسنان</a:t>
            </a:r>
            <a:r>
              <a:rPr lang="ar-SY" dirty="0" smtClean="0">
                <a:solidFill>
                  <a:prstClr val="black"/>
                </a:solidFill>
                <a:latin typeface="Tw Cen MT"/>
              </a:rPr>
              <a:t> يشير مصطلح الدعم إلى:</a:t>
            </a:r>
            <a:endParaRPr lang="ar-SA" dirty="0" smtClean="0">
              <a:solidFill>
                <a:prstClr val="black"/>
              </a:solidFill>
              <a:latin typeface="Tw Cen MT"/>
            </a:endParaRPr>
          </a:p>
          <a:p>
            <a:pPr algn="just">
              <a:buNone/>
            </a:pPr>
            <a:r>
              <a:rPr lang="ar-SY" sz="3000" dirty="0" smtClean="0">
                <a:solidFill>
                  <a:prstClr val="black"/>
                </a:solidFill>
                <a:latin typeface="Tw Cen MT"/>
              </a:rPr>
              <a:t> مقاومة</a:t>
            </a:r>
            <a:r>
              <a:rPr lang="ar-SA" sz="3000" dirty="0" smtClean="0">
                <a:solidFill>
                  <a:prstClr val="black"/>
                </a:solidFill>
                <a:latin typeface="Tw Cen MT"/>
              </a:rPr>
              <a:t> </a:t>
            </a:r>
            <a:r>
              <a:rPr lang="ar-SY" sz="3000" dirty="0" smtClean="0">
                <a:solidFill>
                  <a:prstClr val="black"/>
                </a:solidFill>
                <a:latin typeface="Tw Cen MT"/>
              </a:rPr>
              <a:t>قوى </a:t>
            </a:r>
            <a:r>
              <a:rPr lang="ar-SA" sz="3000" dirty="0" smtClean="0">
                <a:solidFill>
                  <a:prstClr val="black"/>
                </a:solidFill>
                <a:latin typeface="Tw Cen MT"/>
              </a:rPr>
              <a:t>ردود الفعل الناتجة عن القوى التقويمية الم</a:t>
            </a:r>
            <a:r>
              <a:rPr lang="ar-SY" sz="3000" dirty="0" smtClean="0">
                <a:solidFill>
                  <a:prstClr val="black"/>
                </a:solidFill>
                <a:latin typeface="Tw Cen MT"/>
              </a:rPr>
              <a:t>طبقة</a:t>
            </a:r>
            <a:r>
              <a:rPr lang="ar-SA" sz="3000" dirty="0" smtClean="0">
                <a:solidFill>
                  <a:prstClr val="black"/>
                </a:solidFill>
                <a:latin typeface="Tw Cen MT"/>
              </a:rPr>
              <a:t> لتحريك الأسنان </a:t>
            </a:r>
            <a:r>
              <a:rPr lang="ar-SY" sz="3000" dirty="0" smtClean="0">
                <a:solidFill>
                  <a:prstClr val="black"/>
                </a:solidFill>
                <a:latin typeface="Tw Cen MT"/>
              </a:rPr>
              <a:t>وبالتالي مقاومة </a:t>
            </a:r>
            <a:r>
              <a:rPr lang="ar-SA" sz="3000" dirty="0" smtClean="0">
                <a:solidFill>
                  <a:prstClr val="black"/>
                </a:solidFill>
                <a:latin typeface="Tw Cen MT"/>
              </a:rPr>
              <a:t>الحركات</a:t>
            </a:r>
            <a:r>
              <a:rPr lang="ar-SY" sz="3000" dirty="0" smtClean="0">
                <a:solidFill>
                  <a:prstClr val="black"/>
                </a:solidFill>
                <a:latin typeface="Tw Cen MT"/>
              </a:rPr>
              <a:t> السنية</a:t>
            </a:r>
            <a:r>
              <a:rPr lang="ar-SA" sz="3000" dirty="0" smtClean="0">
                <a:solidFill>
                  <a:prstClr val="black"/>
                </a:solidFill>
                <a:latin typeface="Tw Cen MT"/>
              </a:rPr>
              <a:t> غير المرغوب</a:t>
            </a:r>
            <a:r>
              <a:rPr lang="ar-SY" sz="3000" dirty="0" smtClean="0">
                <a:solidFill>
                  <a:prstClr val="black"/>
                </a:solidFill>
                <a:latin typeface="Tw Cen MT"/>
              </a:rPr>
              <a:t>ة</a:t>
            </a:r>
            <a:r>
              <a:rPr lang="ar-SA" sz="3000" dirty="0" smtClean="0">
                <a:solidFill>
                  <a:prstClr val="black"/>
                </a:solidFill>
                <a:latin typeface="Tw Cen MT"/>
              </a:rPr>
              <a:t>.</a:t>
            </a:r>
            <a:endParaRPr lang="ar-SY" sz="3000" dirty="0" smtClean="0">
              <a:solidFill>
                <a:prstClr val="black"/>
              </a:solidFill>
              <a:latin typeface="Tw Cen MT"/>
            </a:endParaRPr>
          </a:p>
          <a:p>
            <a:pPr marL="448056" lvl="0" indent="-384048">
              <a:buClr>
                <a:srgbClr val="4F81BD"/>
              </a:buClr>
              <a:buSzPct val="80000"/>
              <a:buNone/>
            </a:pPr>
            <a:r>
              <a:rPr lang="ar-SA" sz="3000" dirty="0" smtClean="0">
                <a:solidFill>
                  <a:prstClr val="black"/>
                </a:solidFill>
                <a:latin typeface="Tw Cen MT"/>
              </a:rPr>
              <a:t>وتدعى الأسنان التي تتلقى </a:t>
            </a:r>
            <a:r>
              <a:rPr lang="ar-SY" sz="3000" dirty="0" smtClean="0">
                <a:solidFill>
                  <a:prstClr val="black"/>
                </a:solidFill>
                <a:latin typeface="Tw Cen MT"/>
              </a:rPr>
              <a:t>قوى </a:t>
            </a:r>
            <a:r>
              <a:rPr lang="ar-SA" sz="3000" dirty="0" smtClean="0">
                <a:solidFill>
                  <a:prstClr val="black"/>
                </a:solidFill>
                <a:latin typeface="Tw Cen MT"/>
              </a:rPr>
              <a:t>ردود الفعل بالأسنان الداعمة</a:t>
            </a:r>
            <a:endParaRPr lang="ar-SY" sz="3000" dirty="0" smtClean="0">
              <a:solidFill>
                <a:prstClr val="black"/>
              </a:solidFill>
              <a:latin typeface="Tw Cen MT"/>
            </a:endParaRPr>
          </a:p>
          <a:p>
            <a:pPr marL="448056" lvl="0" indent="-384048">
              <a:buClr>
                <a:srgbClr val="4F81BD"/>
              </a:buClr>
              <a:buSzPct val="80000"/>
              <a:buNone/>
            </a:pPr>
            <a:r>
              <a:rPr lang="ar-SA" sz="3000" u="sng" dirty="0" smtClean="0">
                <a:solidFill>
                  <a:srgbClr val="C00000"/>
                </a:solidFill>
                <a:latin typeface="Tw Cen MT"/>
              </a:rPr>
              <a:t>عناصر الدعم:</a:t>
            </a:r>
            <a:r>
              <a:rPr lang="ar-SA" sz="3000" dirty="0" smtClean="0">
                <a:solidFill>
                  <a:prstClr val="black"/>
                </a:solidFill>
                <a:latin typeface="Tw Cen MT"/>
              </a:rPr>
              <a:t> هي التراكيب</a:t>
            </a:r>
            <a:r>
              <a:rPr lang="ar-SY" sz="3000" dirty="0" smtClean="0">
                <a:solidFill>
                  <a:prstClr val="black"/>
                </a:solidFill>
                <a:latin typeface="Tw Cen MT"/>
              </a:rPr>
              <a:t> (العناصر) الموجودة</a:t>
            </a:r>
            <a:r>
              <a:rPr lang="ar-SA" sz="3000" dirty="0" smtClean="0">
                <a:solidFill>
                  <a:prstClr val="black"/>
                </a:solidFill>
                <a:latin typeface="Tw Cen MT"/>
              </a:rPr>
              <a:t> في الأجهزة التقويمية </a:t>
            </a:r>
            <a:r>
              <a:rPr lang="ar-SY" sz="3000" dirty="0" smtClean="0">
                <a:solidFill>
                  <a:prstClr val="black"/>
                </a:solidFill>
                <a:latin typeface="Tw Cen MT"/>
              </a:rPr>
              <a:t>و </a:t>
            </a:r>
            <a:r>
              <a:rPr lang="ar-SY" sz="3000" dirty="0" err="1" smtClean="0">
                <a:solidFill>
                  <a:prstClr val="black"/>
                </a:solidFill>
                <a:latin typeface="Tw Cen MT"/>
              </a:rPr>
              <a:t>ال</a:t>
            </a:r>
            <a:r>
              <a:rPr lang="ar-SA" sz="3000" dirty="0" smtClean="0">
                <a:solidFill>
                  <a:prstClr val="black"/>
                </a:solidFill>
                <a:latin typeface="Tw Cen MT"/>
              </a:rPr>
              <a:t>مقاومة لردود الفعل والقوى العكسية.</a:t>
            </a:r>
            <a:endParaRPr lang="ar-SA" sz="3000" dirty="0" smtClean="0">
              <a:solidFill>
                <a:srgbClr val="C00000"/>
              </a:solidFill>
              <a:latin typeface="Tw Cen MT"/>
            </a:endParaRPr>
          </a:p>
          <a:p>
            <a:pPr marL="448056" lvl="0" indent="-384048">
              <a:buClr>
                <a:srgbClr val="4F81BD"/>
              </a:buClr>
              <a:buSzPct val="80000"/>
              <a:buFont typeface="Wingdings 2"/>
              <a:buChar char=""/>
            </a:pPr>
            <a:endParaRPr lang="ar-SA" sz="3000" dirty="0" smtClean="0">
              <a:solidFill>
                <a:prstClr val="black"/>
              </a:solidFill>
              <a:latin typeface="Tw Cen MT"/>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512064"/>
            <a:ext cx="7772400" cy="914400"/>
          </a:xfrm>
        </p:spPr>
        <p:txBody>
          <a:bodyPr/>
          <a:lstStyle/>
          <a:p>
            <a:pPr algn="ctr"/>
            <a:r>
              <a:rPr lang="ar-SY" dirty="0" smtClean="0">
                <a:solidFill>
                  <a:srgbClr val="FF0000"/>
                </a:solidFill>
                <a:latin typeface="Arial" pitchFamily="34" charset="0"/>
                <a:cs typeface="Arial" pitchFamily="34" charset="0"/>
              </a:rPr>
              <a:t>ال</a:t>
            </a:r>
            <a:r>
              <a:rPr lang="ar-SA" dirty="0" smtClean="0">
                <a:solidFill>
                  <a:srgbClr val="FF0000"/>
                </a:solidFill>
                <a:latin typeface="Arial" pitchFamily="34" charset="0"/>
                <a:cs typeface="Arial" pitchFamily="34" charset="0"/>
              </a:rPr>
              <a:t>إرساء التقويمي</a:t>
            </a:r>
            <a:endParaRPr lang="ar-SA" dirty="0">
              <a:solidFill>
                <a:srgbClr val="FF0000"/>
              </a:solidFill>
              <a:latin typeface="Arial" pitchFamily="34" charset="0"/>
              <a:cs typeface="Arial" pitchFamily="34" charset="0"/>
            </a:endParaRPr>
          </a:p>
        </p:txBody>
      </p:sp>
      <p:sp>
        <p:nvSpPr>
          <p:cNvPr id="5" name="عنصر نائب للمحتوى 2"/>
          <p:cNvSpPr>
            <a:spLocks noGrp="1"/>
          </p:cNvSpPr>
          <p:nvPr>
            <p:ph idx="1"/>
          </p:nvPr>
        </p:nvSpPr>
        <p:spPr>
          <a:xfrm>
            <a:off x="571472" y="5000636"/>
            <a:ext cx="8043890" cy="1288250"/>
          </a:xfrm>
          <a:prstGeom prst="rect">
            <a:avLst/>
          </a:prstGeom>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smtClean="0">
                <a:ln>
                  <a:noFill/>
                </a:ln>
                <a:solidFill>
                  <a:srgbClr val="FFC000"/>
                </a:solidFill>
                <a:effectLst/>
                <a:uLnTx/>
                <a:uFillTx/>
                <a:latin typeface="Arial" pitchFamily="34" charset="0"/>
                <a:cs typeface="Arial" pitchFamily="34" charset="0"/>
              </a:rPr>
              <a:t>مثال: </a:t>
            </a:r>
            <a:r>
              <a:rPr kumimoji="0" lang="ar-SA" sz="2800" b="0" i="0" u="none" strike="noStrike" kern="0" cap="none" spc="0" normalizeH="0" baseline="0" noProof="0" dirty="0" smtClean="0">
                <a:ln>
                  <a:noFill/>
                </a:ln>
                <a:effectLst/>
                <a:uLnTx/>
                <a:uFillTx/>
                <a:latin typeface="Arial" pitchFamily="34" charset="0"/>
                <a:cs typeface="Arial" pitchFamily="34" charset="0"/>
              </a:rPr>
              <a:t>عند إرجاع الأنياب العلوية بجهاز ثابت تتولد قوة مساوية ومعاكسة بالاتجاه تؤثر على الأسنان الأخرى في القوس</a:t>
            </a:r>
            <a:endParaRPr kumimoji="0" lang="ar-SY" sz="2800" b="0" i="0" u="none" strike="noStrike" kern="0" cap="none" spc="0" normalizeH="0" baseline="0" noProof="0" dirty="0" smtClean="0">
              <a:ln>
                <a:noFill/>
              </a:ln>
              <a:effectLst/>
              <a:uLnTx/>
              <a:uFillTx/>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ar-SY" sz="2800" kern="0" dirty="0" smtClean="0">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ar-SA" sz="2800" b="0" i="0" u="none" strike="noStrike" kern="0" cap="none" spc="0" normalizeH="0" baseline="0" noProof="0" dirty="0" smtClean="0">
              <a:ln>
                <a:noFill/>
              </a:ln>
              <a:effectLst/>
              <a:uLnTx/>
              <a:uFillTx/>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ar-SA" sz="2800" b="0" i="0" u="none" strike="noStrike" kern="0" cap="none" spc="0" normalizeH="0" baseline="0" noProof="0" dirty="0" smtClean="0">
              <a:ln>
                <a:noFill/>
              </a:ln>
              <a:effectLst/>
              <a:uLnTx/>
              <a:uFillTx/>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ar-SA" sz="2800" b="0" i="0" u="none" strike="noStrike" kern="0" cap="none" spc="0" normalizeH="0" baseline="0" noProof="0" dirty="0" smtClean="0">
              <a:ln>
                <a:noFill/>
              </a:ln>
              <a:effectLst/>
              <a:uLnTx/>
              <a:uFillTx/>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ar-SA" sz="2800" b="0" i="0" u="none" strike="noStrike" kern="0" cap="none" spc="0" normalizeH="0" baseline="0" noProof="0" dirty="0" smtClean="0">
              <a:ln>
                <a:noFill/>
              </a:ln>
              <a:effectLst/>
              <a:uLnTx/>
              <a:uFillTx/>
              <a:latin typeface="Arial" pitchFamily="34" charset="0"/>
              <a:cs typeface="Arial"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ar-SA" sz="2800" b="0" i="0" u="none" strike="noStrike" kern="0" cap="none" spc="0" normalizeH="0" baseline="0" noProof="0" dirty="0">
              <a:ln>
                <a:noFill/>
              </a:ln>
              <a:effectLst/>
              <a:uLnTx/>
              <a:uFillTx/>
              <a:latin typeface="Arial" pitchFamily="34" charset="0"/>
              <a:cs typeface="Arial"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2668177" y="1857364"/>
            <a:ext cx="3975525" cy="3000396"/>
          </a:xfrm>
          <a:prstGeom prst="rect">
            <a:avLst/>
          </a:prstGeom>
          <a:noFill/>
          <a:ln w="9525">
            <a:noFill/>
            <a:miter lim="800000"/>
            <a:headEnd/>
            <a:tailEnd/>
          </a:ln>
          <a:effectLst/>
        </p:spPr>
      </p:pic>
      <p:sp>
        <p:nvSpPr>
          <p:cNvPr id="8" name="Freeform 7"/>
          <p:cNvSpPr/>
          <p:nvPr/>
        </p:nvSpPr>
        <p:spPr>
          <a:xfrm>
            <a:off x="4804229" y="2307771"/>
            <a:ext cx="1712685" cy="1915886"/>
          </a:xfrm>
          <a:custGeom>
            <a:avLst/>
            <a:gdLst>
              <a:gd name="connsiteX0" fmla="*/ 1712685 w 1712685"/>
              <a:gd name="connsiteY0" fmla="*/ 1915886 h 1915886"/>
              <a:gd name="connsiteX1" fmla="*/ 1088571 w 1712685"/>
              <a:gd name="connsiteY1" fmla="*/ 508000 h 1915886"/>
              <a:gd name="connsiteX2" fmla="*/ 0 w 1712685"/>
              <a:gd name="connsiteY2" fmla="*/ 0 h 1915886"/>
            </a:gdLst>
            <a:ahLst/>
            <a:cxnLst>
              <a:cxn ang="0">
                <a:pos x="connsiteX0" y="connsiteY0"/>
              </a:cxn>
              <a:cxn ang="0">
                <a:pos x="connsiteX1" y="connsiteY1"/>
              </a:cxn>
              <a:cxn ang="0">
                <a:pos x="connsiteX2" y="connsiteY2"/>
              </a:cxn>
            </a:cxnLst>
            <a:rect l="l" t="t" r="r" b="b"/>
            <a:pathLst>
              <a:path w="1712685" h="1915886">
                <a:moveTo>
                  <a:pt x="1712685" y="1915886"/>
                </a:moveTo>
                <a:cubicBezTo>
                  <a:pt x="1543352" y="1371600"/>
                  <a:pt x="1374019" y="827314"/>
                  <a:pt x="1088571" y="508000"/>
                </a:cubicBezTo>
                <a:cubicBezTo>
                  <a:pt x="803124" y="188686"/>
                  <a:pt x="401562" y="94343"/>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801257" y="2259391"/>
            <a:ext cx="2119086" cy="1746552"/>
          </a:xfrm>
          <a:custGeom>
            <a:avLst/>
            <a:gdLst>
              <a:gd name="connsiteX0" fmla="*/ 2119086 w 2119086"/>
              <a:gd name="connsiteY0" fmla="*/ 91923 h 1746552"/>
              <a:gd name="connsiteX1" fmla="*/ 1538514 w 2119086"/>
              <a:gd name="connsiteY1" fmla="*/ 77409 h 1746552"/>
              <a:gd name="connsiteX2" fmla="*/ 696686 w 2119086"/>
              <a:gd name="connsiteY2" fmla="*/ 556380 h 1746552"/>
              <a:gd name="connsiteX3" fmla="*/ 0 w 2119086"/>
              <a:gd name="connsiteY3" fmla="*/ 1746552 h 1746552"/>
              <a:gd name="connsiteX4" fmla="*/ 0 w 2119086"/>
              <a:gd name="connsiteY4" fmla="*/ 1746552 h 174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086" h="1746552">
                <a:moveTo>
                  <a:pt x="2119086" y="91923"/>
                </a:moveTo>
                <a:cubicBezTo>
                  <a:pt x="1947333" y="45961"/>
                  <a:pt x="1775581" y="0"/>
                  <a:pt x="1538514" y="77409"/>
                </a:cubicBezTo>
                <a:cubicBezTo>
                  <a:pt x="1301447" y="154819"/>
                  <a:pt x="953105" y="278190"/>
                  <a:pt x="696686" y="556380"/>
                </a:cubicBezTo>
                <a:cubicBezTo>
                  <a:pt x="440267" y="834570"/>
                  <a:pt x="0" y="1746552"/>
                  <a:pt x="0" y="1746552"/>
                </a:cubicBezTo>
                <a:lnTo>
                  <a:pt x="0" y="174655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785926"/>
            <a:ext cx="8929718" cy="785818"/>
          </a:xfrm>
        </p:spPr>
        <p:txBody>
          <a:bodyPr>
            <a:normAutofit/>
          </a:bodyPr>
          <a:lstStyle/>
          <a:p>
            <a:pPr marL="0" lvl="0" indent="0">
              <a:lnSpc>
                <a:spcPct val="150000"/>
              </a:lnSpc>
              <a:spcBef>
                <a:spcPts val="0"/>
              </a:spcBef>
              <a:buClrTx/>
              <a:buSzTx/>
              <a:buNone/>
              <a:defRPr/>
            </a:pPr>
            <a:r>
              <a:rPr lang="ar-SA" sz="2400" kern="0" dirty="0" smtClean="0">
                <a:latin typeface="Arial" pitchFamily="34" charset="0"/>
                <a:cs typeface="Arial" pitchFamily="34" charset="0"/>
              </a:rPr>
              <a:t>الدعم ليس ظاهرة </a:t>
            </a:r>
            <a:r>
              <a:rPr lang="ar-SA" sz="2400" kern="0" dirty="0" smtClean="0">
                <a:solidFill>
                  <a:srgbClr val="FFFF00"/>
                </a:solidFill>
                <a:latin typeface="Arial" pitchFamily="34" charset="0"/>
                <a:cs typeface="Arial" pitchFamily="34" charset="0"/>
              </a:rPr>
              <a:t>بالاتجاه الأمامي الخلفي </a:t>
            </a:r>
            <a:r>
              <a:rPr lang="ar-SA" sz="2400" kern="0" dirty="0" smtClean="0">
                <a:latin typeface="Arial" pitchFamily="34" charset="0"/>
                <a:cs typeface="Arial" pitchFamily="34" charset="0"/>
              </a:rPr>
              <a:t>فقط</a:t>
            </a:r>
            <a:r>
              <a:rPr lang="ar-SY" sz="2400" kern="0" dirty="0" smtClean="0">
                <a:latin typeface="Arial" pitchFamily="34" charset="0"/>
                <a:cs typeface="Arial" pitchFamily="34" charset="0"/>
              </a:rPr>
              <a:t> </a:t>
            </a:r>
            <a:r>
              <a:rPr lang="ar-SA" sz="2400" kern="0" dirty="0" smtClean="0">
                <a:latin typeface="Arial" pitchFamily="34" charset="0"/>
                <a:cs typeface="Arial" pitchFamily="34" charset="0"/>
              </a:rPr>
              <a:t>فالحركة</a:t>
            </a:r>
            <a:r>
              <a:rPr lang="ar-SY" sz="2400" kern="0" dirty="0" smtClean="0">
                <a:latin typeface="Arial" pitchFamily="34" charset="0"/>
                <a:cs typeface="Arial" pitchFamily="34" charset="0"/>
              </a:rPr>
              <a:t> </a:t>
            </a:r>
            <a:r>
              <a:rPr lang="ar-SA" sz="2400" kern="0" dirty="0" smtClean="0">
                <a:latin typeface="Arial" pitchFamily="34" charset="0"/>
                <a:cs typeface="Arial" pitchFamily="34" charset="0"/>
              </a:rPr>
              <a:t>غير المرغوبة</a:t>
            </a:r>
            <a:r>
              <a:rPr lang="ar-SY" sz="2400" kern="0" dirty="0" smtClean="0">
                <a:latin typeface="Arial" pitchFamily="34" charset="0"/>
                <a:cs typeface="Arial" pitchFamily="34" charset="0"/>
              </a:rPr>
              <a:t> </a:t>
            </a:r>
            <a:r>
              <a:rPr lang="ar-SA" sz="2400" kern="0" dirty="0" smtClean="0">
                <a:latin typeface="Arial" pitchFamily="34" charset="0"/>
                <a:cs typeface="Arial" pitchFamily="34" charset="0"/>
              </a:rPr>
              <a:t>للأسنان تحدث أيضاً </a:t>
            </a:r>
            <a:endParaRPr lang="ar-SA" sz="2400" kern="0" dirty="0" smtClean="0">
              <a:solidFill>
                <a:srgbClr val="FFFF00"/>
              </a:solidFill>
              <a:latin typeface="Arial" pitchFamily="34" charset="0"/>
              <a:cs typeface="Arial" pitchFamily="34" charset="0"/>
            </a:endParaRPr>
          </a:p>
        </p:txBody>
      </p:sp>
      <p:sp>
        <p:nvSpPr>
          <p:cNvPr id="4" name="عنوان 1"/>
          <p:cNvSpPr>
            <a:spLocks noGrp="1"/>
          </p:cNvSpPr>
          <p:nvPr>
            <p:ph type="title"/>
          </p:nvPr>
        </p:nvSpPr>
        <p:spPr>
          <a:xfrm>
            <a:off x="914400" y="512064"/>
            <a:ext cx="7772400" cy="914400"/>
          </a:xfrm>
        </p:spPr>
        <p:txBody>
          <a:bodyPr/>
          <a:lstStyle/>
          <a:p>
            <a:pPr algn="ctr"/>
            <a:r>
              <a:rPr lang="ar-SY" dirty="0" smtClean="0">
                <a:solidFill>
                  <a:srgbClr val="FF0000"/>
                </a:solidFill>
              </a:rPr>
              <a:t>الدعم</a:t>
            </a:r>
            <a:endParaRPr lang="ar-SA" dirty="0">
              <a:solidFill>
                <a:srgbClr val="FF0000"/>
              </a:solidFill>
            </a:endParaRPr>
          </a:p>
        </p:txBody>
      </p:sp>
      <p:pic>
        <p:nvPicPr>
          <p:cNvPr id="5" name="Picture 2"/>
          <p:cNvPicPr>
            <a:picLocks noChangeAspect="1" noChangeArrowheads="1"/>
          </p:cNvPicPr>
          <p:nvPr/>
        </p:nvPicPr>
        <p:blipFill>
          <a:blip r:embed="rId3" cstate="print">
            <a:lum bright="-52000" contrast="72000"/>
          </a:blip>
          <a:srcRect/>
          <a:stretch>
            <a:fillRect/>
          </a:stretch>
        </p:blipFill>
        <p:spPr>
          <a:xfrm>
            <a:off x="4643438" y="3357562"/>
            <a:ext cx="4286280" cy="2930746"/>
          </a:xfrm>
          <a:prstGeom prst="rect">
            <a:avLst/>
          </a:prstGeom>
          <a:ln>
            <a:noFill/>
          </a:ln>
          <a:effectLst>
            <a:softEdge rad="112500"/>
          </a:effectLst>
        </p:spPr>
      </p:pic>
      <p:pic>
        <p:nvPicPr>
          <p:cNvPr id="1026" name="Picture 2"/>
          <p:cNvPicPr>
            <a:picLocks noChangeAspect="1" noChangeArrowheads="1"/>
          </p:cNvPicPr>
          <p:nvPr/>
        </p:nvPicPr>
        <p:blipFill>
          <a:blip r:embed="rId4" cstate="print"/>
          <a:srcRect b="3571"/>
          <a:stretch>
            <a:fillRect/>
          </a:stretch>
        </p:blipFill>
        <p:spPr bwMode="auto">
          <a:xfrm>
            <a:off x="571472" y="3500438"/>
            <a:ext cx="3857625" cy="2643206"/>
          </a:xfrm>
          <a:prstGeom prst="rect">
            <a:avLst/>
          </a:prstGeom>
          <a:noFill/>
          <a:ln w="9525">
            <a:noFill/>
            <a:miter lim="800000"/>
            <a:headEnd/>
            <a:tailEnd/>
          </a:ln>
          <a:effectLst/>
        </p:spPr>
      </p:pic>
      <p:cxnSp>
        <p:nvCxnSpPr>
          <p:cNvPr id="8" name="رابط كسهم مستقيم 7"/>
          <p:cNvCxnSpPr/>
          <p:nvPr/>
        </p:nvCxnSpPr>
        <p:spPr>
          <a:xfrm>
            <a:off x="3428992" y="5072074"/>
            <a:ext cx="857256"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0800000">
            <a:off x="928662" y="5072074"/>
            <a:ext cx="785818"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43570" y="2928934"/>
            <a:ext cx="2173992" cy="461665"/>
          </a:xfrm>
          <a:prstGeom prst="rect">
            <a:avLst/>
          </a:prstGeom>
        </p:spPr>
        <p:txBody>
          <a:bodyPr wrap="none">
            <a:spAutoFit/>
          </a:bodyPr>
          <a:lstStyle/>
          <a:p>
            <a:r>
              <a:rPr lang="ar-SA" sz="2400" b="1" kern="0" dirty="0" smtClean="0">
                <a:solidFill>
                  <a:srgbClr val="FFFF00"/>
                </a:solidFill>
                <a:latin typeface="Arial" pitchFamily="34" charset="0"/>
                <a:cs typeface="Arial" pitchFamily="34" charset="0"/>
              </a:rPr>
              <a:t>في الاتجاه  العمودي</a:t>
            </a:r>
            <a:endParaRPr lang="en-US" sz="2400" b="1" dirty="0">
              <a:solidFill>
                <a:srgbClr val="FFFF00"/>
              </a:solidFill>
              <a:latin typeface="Arial" pitchFamily="34" charset="0"/>
              <a:cs typeface="Arial" pitchFamily="34" charset="0"/>
            </a:endParaRPr>
          </a:p>
        </p:txBody>
      </p:sp>
      <p:sp>
        <p:nvSpPr>
          <p:cNvPr id="11" name="Rectangle 10"/>
          <p:cNvSpPr/>
          <p:nvPr/>
        </p:nvSpPr>
        <p:spPr>
          <a:xfrm>
            <a:off x="1357290" y="2928934"/>
            <a:ext cx="2050561" cy="461665"/>
          </a:xfrm>
          <a:prstGeom prst="rect">
            <a:avLst/>
          </a:prstGeom>
        </p:spPr>
        <p:txBody>
          <a:bodyPr wrap="none">
            <a:spAutoFit/>
          </a:bodyPr>
          <a:lstStyle/>
          <a:p>
            <a:r>
              <a:rPr lang="ar-SA" sz="2400" b="1" kern="0" dirty="0" smtClean="0">
                <a:solidFill>
                  <a:srgbClr val="FFFF00"/>
                </a:solidFill>
                <a:latin typeface="Arial" pitchFamily="34" charset="0"/>
                <a:cs typeface="Arial" pitchFamily="34" charset="0"/>
              </a:rPr>
              <a:t>و الاتجاه المعترض</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7" presetClass="entr" presetSubtype="8"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1000" fill="hold"/>
                                        <p:tgtEl>
                                          <p:spTgt spid="1026"/>
                                        </p:tgtEl>
                                        <p:attrNameLst>
                                          <p:attrName>ppt_x</p:attrName>
                                        </p:attrNameLst>
                                      </p:cBhvr>
                                      <p:tavLst>
                                        <p:tav tm="0">
                                          <p:val>
                                            <p:strVal val="0-#ppt_w/2"/>
                                          </p:val>
                                        </p:tav>
                                        <p:tav tm="100000">
                                          <p:val>
                                            <p:strVal val="#ppt_x"/>
                                          </p:val>
                                        </p:tav>
                                      </p:tavLst>
                                    </p:anim>
                                    <p:anim calcmode="lin" valueType="num">
                                      <p:cBhvr additive="base">
                                        <p:cTn id="22" dur="1000" fill="hold"/>
                                        <p:tgtEl>
                                          <p:spTgt spid="1026"/>
                                        </p:tgtEl>
                                        <p:attrNameLst>
                                          <p:attrName>ppt_y</p:attrName>
                                        </p:attrNameLst>
                                      </p:cBhvr>
                                      <p:tavLst>
                                        <p:tav tm="0">
                                          <p:val>
                                            <p:strVal val="#ppt_y"/>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0118" y="142860"/>
            <a:ext cx="8229600" cy="1143000"/>
          </a:xfrm>
        </p:spPr>
        <p:txBody>
          <a:bodyPr/>
          <a:lstStyle/>
          <a:p>
            <a:r>
              <a:rPr lang="ar-SY" dirty="0" smtClean="0"/>
              <a:t>أهمية تقييم الدعم</a:t>
            </a:r>
            <a:endParaRPr lang="ar-SA" dirty="0"/>
          </a:p>
        </p:txBody>
      </p:sp>
      <p:sp>
        <p:nvSpPr>
          <p:cNvPr id="3" name="عنصر نائب للمحتوى 2"/>
          <p:cNvSpPr>
            <a:spLocks noGrp="1"/>
          </p:cNvSpPr>
          <p:nvPr>
            <p:ph idx="1"/>
          </p:nvPr>
        </p:nvSpPr>
        <p:spPr>
          <a:xfrm>
            <a:off x="500034" y="1928802"/>
            <a:ext cx="8229600" cy="3071834"/>
          </a:xfrm>
        </p:spPr>
        <p:txBody>
          <a:bodyPr>
            <a:normAutofit/>
          </a:bodyPr>
          <a:lstStyle/>
          <a:p>
            <a:pPr marL="448056" lvl="0" indent="-384048" algn="justLow">
              <a:buClr>
                <a:srgbClr val="4F81BD"/>
              </a:buClr>
              <a:buSzPct val="80000"/>
              <a:buNone/>
            </a:pPr>
            <a:r>
              <a:rPr lang="ar-SA" sz="3000" dirty="0" smtClean="0">
                <a:solidFill>
                  <a:prstClr val="black"/>
                </a:solidFill>
                <a:latin typeface="Tw Cen MT"/>
              </a:rPr>
              <a:t>تعتبر السيطرة على الدعم العامل الأساسي: </a:t>
            </a:r>
          </a:p>
          <a:p>
            <a:pPr marL="448056" lvl="0" indent="-384048" algn="justLow">
              <a:buClr>
                <a:srgbClr val="4F81BD"/>
              </a:buClr>
              <a:buSzPct val="80000"/>
              <a:buNone/>
            </a:pPr>
            <a:r>
              <a:rPr lang="ar-SA" dirty="0" smtClean="0">
                <a:solidFill>
                  <a:srgbClr val="FF0000"/>
                </a:solidFill>
                <a:latin typeface="Tw Cen MT"/>
              </a:rPr>
              <a:t>- </a:t>
            </a:r>
            <a:r>
              <a:rPr lang="ar-SA" sz="3000" dirty="0" smtClean="0">
                <a:solidFill>
                  <a:prstClr val="black"/>
                </a:solidFill>
                <a:latin typeface="Tw Cen MT"/>
              </a:rPr>
              <a:t>لنجاح المعالجة </a:t>
            </a:r>
          </a:p>
          <a:p>
            <a:pPr marL="448056" lvl="0" indent="-384048" algn="justLow">
              <a:buClr>
                <a:srgbClr val="4F81BD"/>
              </a:buClr>
              <a:buSzPct val="80000"/>
              <a:buNone/>
            </a:pPr>
            <a:r>
              <a:rPr lang="ar-SA" dirty="0" smtClean="0">
                <a:solidFill>
                  <a:srgbClr val="FF0000"/>
                </a:solidFill>
                <a:latin typeface="Tw Cen MT"/>
              </a:rPr>
              <a:t>- </a:t>
            </a:r>
            <a:r>
              <a:rPr lang="ar-SY" sz="3000" dirty="0" smtClean="0">
                <a:solidFill>
                  <a:prstClr val="black"/>
                </a:solidFill>
                <a:latin typeface="Tw Cen MT"/>
              </a:rPr>
              <a:t>و</a:t>
            </a:r>
            <a:r>
              <a:rPr lang="ar-SA" sz="3000" dirty="0" smtClean="0">
                <a:solidFill>
                  <a:prstClr val="black"/>
                </a:solidFill>
                <a:latin typeface="Tw Cen MT"/>
              </a:rPr>
              <a:t>توجيه الحركة التقويمية بالاتجاه المناسب </a:t>
            </a:r>
          </a:p>
          <a:p>
            <a:pPr marL="448056" lvl="0" indent="-384048" algn="justLow">
              <a:buClr>
                <a:srgbClr val="4F81BD"/>
              </a:buClr>
              <a:buSzPct val="80000"/>
              <a:buNone/>
            </a:pPr>
            <a:r>
              <a:rPr lang="ar-SA" sz="3000" dirty="0" smtClean="0">
                <a:solidFill>
                  <a:srgbClr val="FF0000"/>
                </a:solidFill>
                <a:latin typeface="Tw Cen MT"/>
              </a:rPr>
              <a:t>- </a:t>
            </a:r>
            <a:r>
              <a:rPr lang="ar-SA" sz="3000" dirty="0" smtClean="0">
                <a:solidFill>
                  <a:prstClr val="black"/>
                </a:solidFill>
                <a:latin typeface="Tw Cen MT"/>
              </a:rPr>
              <a:t>ومنع ردود الفعل غير المرغوبة </a:t>
            </a:r>
          </a:p>
          <a:p>
            <a:pPr marL="448056" lvl="0" indent="-384048" algn="justLow">
              <a:buClr>
                <a:srgbClr val="4F81BD"/>
              </a:buClr>
              <a:buSzPct val="80000"/>
              <a:buNone/>
            </a:pPr>
            <a:r>
              <a:rPr lang="ar-SA" dirty="0" smtClean="0">
                <a:solidFill>
                  <a:srgbClr val="FF0000"/>
                </a:solidFill>
                <a:latin typeface="Tw Cen MT"/>
              </a:rPr>
              <a:t>- </a:t>
            </a:r>
            <a:r>
              <a:rPr lang="ar-SA" sz="3000" dirty="0" smtClean="0">
                <a:solidFill>
                  <a:prstClr val="black"/>
                </a:solidFill>
                <a:latin typeface="Tw Cen MT"/>
              </a:rPr>
              <a:t>أو إنقاصها إلى الحد الأدنى لنحصل على نتائج مرضية.</a:t>
            </a:r>
          </a:p>
          <a:p>
            <a:pPr algn="justLow"/>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حيوية">
  <a:themeElements>
    <a:clrScheme name="مخصص 1">
      <a:dk1>
        <a:sysClr val="windowText" lastClr="000000"/>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1814</Words>
  <Application>Microsoft Office PowerPoint</Application>
  <PresentationFormat>On-screen Show (4:3)</PresentationFormat>
  <Paragraphs>256</Paragraphs>
  <Slides>49</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54" baseType="lpstr">
      <vt:lpstr>Verve</vt:lpstr>
      <vt:lpstr>Metro</vt:lpstr>
      <vt:lpstr>5_سمة Office</vt:lpstr>
      <vt:lpstr>حيوية</vt:lpstr>
      <vt:lpstr>Bitmap Image</vt:lpstr>
      <vt:lpstr>الدعم (الإرساء) Anchorage</vt:lpstr>
      <vt:lpstr>قوانين نيوتن</vt:lpstr>
      <vt:lpstr>تمهيد</vt:lpstr>
      <vt:lpstr>Slide 4</vt:lpstr>
      <vt:lpstr>Slide 5</vt:lpstr>
      <vt:lpstr>تعريف الدعم Anchorage</vt:lpstr>
      <vt:lpstr>الإرساء التقويمي</vt:lpstr>
      <vt:lpstr>الدعم</vt:lpstr>
      <vt:lpstr>أهمية تقييم الدعم</vt:lpstr>
      <vt:lpstr>أهمية تقييم الدعم المطلوب</vt:lpstr>
      <vt:lpstr>أهمية تقييم متطلبات الدعم تختلف من حالة إلى أخرى</vt:lpstr>
      <vt:lpstr>أهمية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 العوامل المؤثرة في تقييم متطلبات الدعم  Assessing anchorage requirements</vt:lpstr>
      <vt:lpstr>Slide 23</vt:lpstr>
      <vt:lpstr>مصادر الإرساء</vt:lpstr>
      <vt:lpstr>Slide 25</vt:lpstr>
      <vt:lpstr>Slide 26</vt:lpstr>
      <vt:lpstr> الإرساء داخل الفموي الإرساء البسيط</vt:lpstr>
      <vt:lpstr>    الإرساء داخل الفموي  الإرساء الساكن</vt:lpstr>
      <vt:lpstr>الإرساء داخل الفموي  الإرساء المتبادل</vt:lpstr>
      <vt:lpstr>Slide 30</vt:lpstr>
      <vt:lpstr>الإرساء داخل الفموي الإرساء المركب</vt:lpstr>
      <vt:lpstr>الدعم داخل الفموي الدعم المقوى</vt:lpstr>
      <vt:lpstr>الدعم المقوى</vt:lpstr>
      <vt:lpstr>الدعم المقوى</vt:lpstr>
      <vt:lpstr>الدعم المقوى</vt:lpstr>
      <vt:lpstr>الإرساء داخل الفموي الإرساء القشري</vt:lpstr>
      <vt:lpstr>الإرساء داخل الفموي</vt:lpstr>
      <vt:lpstr>الإرساء داخل الفموي</vt:lpstr>
      <vt:lpstr>الإرساء خارج الفموي EXTRA-ORAL ANCHORAGE </vt:lpstr>
      <vt:lpstr>الإرساء خارج الفموي EXTRA-ORAL ANCHORAGE </vt:lpstr>
      <vt:lpstr>Slide 41</vt:lpstr>
      <vt:lpstr>أنماط الدعم حسب مقدار حركة الأسنان الداعمة:</vt:lpstr>
      <vt:lpstr>أنماط الدعم حسب مقدار حركة الأسنان الداعمة:</vt:lpstr>
      <vt:lpstr>Slide 44</vt:lpstr>
      <vt:lpstr>Slide 45</vt:lpstr>
      <vt:lpstr>Slide 46</vt:lpstr>
      <vt:lpstr>طرق السيطرة على الدعم سريرياً</vt:lpstr>
      <vt:lpstr>طرق السيطرة على الدعم سريرياً</vt:lpstr>
      <vt:lpstr>طرق السيطرة على الدعم سريرياً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الدعم (الإرساء)</dc:title>
  <cp:lastModifiedBy>شادي عزاوي</cp:lastModifiedBy>
  <cp:revision>183</cp:revision>
  <dcterms:modified xsi:type="dcterms:W3CDTF">2020-05-18T07:56:52Z</dcterms:modified>
</cp:coreProperties>
</file>