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2" r:id="rId1"/>
  </p:sldMasterIdLst>
  <p:notesMasterIdLst>
    <p:notesMasterId r:id="rId82"/>
  </p:notesMasterIdLst>
  <p:handoutMasterIdLst>
    <p:handoutMasterId r:id="rId83"/>
  </p:handoutMasterIdLst>
  <p:sldIdLst>
    <p:sldId id="339" r:id="rId2"/>
    <p:sldId id="345" r:id="rId3"/>
    <p:sldId id="341" r:id="rId4"/>
    <p:sldId id="342" r:id="rId5"/>
    <p:sldId id="260" r:id="rId6"/>
    <p:sldId id="308" r:id="rId7"/>
    <p:sldId id="309" r:id="rId8"/>
    <p:sldId id="347" r:id="rId9"/>
    <p:sldId id="261" r:id="rId10"/>
    <p:sldId id="348" r:id="rId11"/>
    <p:sldId id="262" r:id="rId12"/>
    <p:sldId id="298" r:id="rId13"/>
    <p:sldId id="263" r:id="rId14"/>
    <p:sldId id="346" r:id="rId15"/>
    <p:sldId id="288" r:id="rId16"/>
    <p:sldId id="277" r:id="rId17"/>
    <p:sldId id="278" r:id="rId18"/>
    <p:sldId id="280" r:id="rId19"/>
    <p:sldId id="301" r:id="rId20"/>
    <p:sldId id="300" r:id="rId21"/>
    <p:sldId id="314" r:id="rId22"/>
    <p:sldId id="315" r:id="rId23"/>
    <p:sldId id="276" r:id="rId24"/>
    <p:sldId id="316" r:id="rId25"/>
    <p:sldId id="317" r:id="rId26"/>
    <p:sldId id="283" r:id="rId27"/>
    <p:sldId id="336" r:id="rId28"/>
    <p:sldId id="319" r:id="rId29"/>
    <p:sldId id="343" r:id="rId30"/>
    <p:sldId id="320" r:id="rId31"/>
    <p:sldId id="349" r:id="rId32"/>
    <p:sldId id="264" r:id="rId33"/>
    <p:sldId id="350" r:id="rId34"/>
    <p:sldId id="265" r:id="rId35"/>
    <p:sldId id="351" r:id="rId36"/>
    <p:sldId id="266" r:id="rId37"/>
    <p:sldId id="303" r:id="rId38"/>
    <p:sldId id="321" r:id="rId39"/>
    <p:sldId id="289" r:id="rId40"/>
    <p:sldId id="322" r:id="rId41"/>
    <p:sldId id="337" r:id="rId42"/>
    <p:sldId id="324" r:id="rId43"/>
    <p:sldId id="352" r:id="rId44"/>
    <p:sldId id="267" r:id="rId45"/>
    <p:sldId id="323" r:id="rId46"/>
    <p:sldId id="338" r:id="rId47"/>
    <p:sldId id="290" r:id="rId48"/>
    <p:sldId id="325" r:id="rId49"/>
    <p:sldId id="353" r:id="rId50"/>
    <p:sldId id="268" r:id="rId51"/>
    <p:sldId id="326" r:id="rId52"/>
    <p:sldId id="291" r:id="rId53"/>
    <p:sldId id="327" r:id="rId54"/>
    <p:sldId id="302" r:id="rId55"/>
    <p:sldId id="354" r:id="rId56"/>
    <p:sldId id="293" r:id="rId57"/>
    <p:sldId id="328" r:id="rId58"/>
    <p:sldId id="329" r:id="rId59"/>
    <p:sldId id="330" r:id="rId60"/>
    <p:sldId id="355" r:id="rId61"/>
    <p:sldId id="285" r:id="rId62"/>
    <p:sldId id="294" r:id="rId63"/>
    <p:sldId id="331" r:id="rId64"/>
    <p:sldId id="332" r:id="rId65"/>
    <p:sldId id="333" r:id="rId66"/>
    <p:sldId id="334" r:id="rId67"/>
    <p:sldId id="335" r:id="rId68"/>
    <p:sldId id="269" r:id="rId69"/>
    <p:sldId id="356" r:id="rId70"/>
    <p:sldId id="270" r:id="rId71"/>
    <p:sldId id="357" r:id="rId72"/>
    <p:sldId id="271" r:id="rId73"/>
    <p:sldId id="304" r:id="rId74"/>
    <p:sldId id="272" r:id="rId75"/>
    <p:sldId id="273" r:id="rId76"/>
    <p:sldId id="274" r:id="rId77"/>
    <p:sldId id="275" r:id="rId78"/>
    <p:sldId id="305" r:id="rId79"/>
    <p:sldId id="295" r:id="rId80"/>
    <p:sldId id="34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130D2-8360-4CE8-B41A-FC2304432AB0}">
          <p14:sldIdLst>
            <p14:sldId id="339"/>
            <p14:sldId id="345"/>
            <p14:sldId id="341"/>
            <p14:sldId id="342"/>
            <p14:sldId id="260"/>
            <p14:sldId id="308"/>
            <p14:sldId id="309"/>
            <p14:sldId id="347"/>
            <p14:sldId id="261"/>
            <p14:sldId id="348"/>
            <p14:sldId id="262"/>
            <p14:sldId id="298"/>
            <p14:sldId id="263"/>
            <p14:sldId id="346"/>
            <p14:sldId id="288"/>
            <p14:sldId id="277"/>
            <p14:sldId id="278"/>
            <p14:sldId id="280"/>
            <p14:sldId id="301"/>
            <p14:sldId id="300"/>
            <p14:sldId id="314"/>
            <p14:sldId id="315"/>
            <p14:sldId id="276"/>
            <p14:sldId id="316"/>
            <p14:sldId id="317"/>
            <p14:sldId id="283"/>
            <p14:sldId id="336"/>
            <p14:sldId id="319"/>
            <p14:sldId id="343"/>
            <p14:sldId id="320"/>
            <p14:sldId id="349"/>
            <p14:sldId id="264"/>
            <p14:sldId id="350"/>
            <p14:sldId id="265"/>
            <p14:sldId id="351"/>
            <p14:sldId id="266"/>
            <p14:sldId id="303"/>
            <p14:sldId id="321"/>
            <p14:sldId id="289"/>
            <p14:sldId id="322"/>
            <p14:sldId id="337"/>
            <p14:sldId id="324"/>
            <p14:sldId id="352"/>
            <p14:sldId id="267"/>
            <p14:sldId id="323"/>
            <p14:sldId id="338"/>
            <p14:sldId id="290"/>
            <p14:sldId id="325"/>
            <p14:sldId id="353"/>
            <p14:sldId id="268"/>
            <p14:sldId id="326"/>
            <p14:sldId id="291"/>
            <p14:sldId id="327"/>
            <p14:sldId id="302"/>
            <p14:sldId id="354"/>
            <p14:sldId id="293"/>
            <p14:sldId id="328"/>
            <p14:sldId id="329"/>
            <p14:sldId id="330"/>
            <p14:sldId id="355"/>
            <p14:sldId id="285"/>
            <p14:sldId id="294"/>
            <p14:sldId id="331"/>
            <p14:sldId id="332"/>
            <p14:sldId id="333"/>
            <p14:sldId id="334"/>
            <p14:sldId id="335"/>
            <p14:sldId id="269"/>
            <p14:sldId id="356"/>
            <p14:sldId id="270"/>
            <p14:sldId id="357"/>
            <p14:sldId id="271"/>
            <p14:sldId id="304"/>
            <p14:sldId id="272"/>
            <p14:sldId id="273"/>
            <p14:sldId id="274"/>
            <p14:sldId id="275"/>
            <p14:sldId id="305"/>
            <p14:sldId id="295"/>
            <p14:sldId id="34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3A80E-871D-435B-34CD-84F03519F5C2}" v="36" dt="2019-09-14T12:58:51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4" autoAdjust="0"/>
    <p:restoredTop sz="83303" autoAdjust="0"/>
  </p:normalViewPr>
  <p:slideViewPr>
    <p:cSldViewPr snapToGrid="0">
      <p:cViewPr>
        <p:scale>
          <a:sx n="81" d="100"/>
          <a:sy n="81" d="100"/>
        </p:scale>
        <p:origin x="-12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4D850BE-5455-451A-AE32-5F06EF2C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RESEARCH &amp; INNOVATION FORUM - Rome, April 24-26,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5C9D0E-8C51-4B69-8B17-973FCC689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188E-B270-496D-9642-9C620305B42D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4C2828-D26A-4FAD-A8AC-A3875F62F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15707B-D052-4A58-9450-19A3121A3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B11B8-5905-4356-9FC3-95F890DA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03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RESEARCH &amp; INNOVATION FORUM - Rome, April 24-26,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F4EE-8F24-4B24-B197-F10FDB4D4B4B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013B5-EAB7-486E-9B0D-3EF8CD05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92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8733497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87334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F3773D-E5F5-45D4-9C5A-55CCB89D28D6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Image result for new Uj.edu.sa logo">
            <a:extLst>
              <a:ext uri="{FF2B5EF4-FFF2-40B4-BE49-F238E27FC236}">
                <a16:creationId xmlns:a16="http://schemas.microsoft.com/office/drawing/2014/main" xmlns="" id="{7C521D3A-B164-463A-98DE-E71A257E1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82" y="767688"/>
            <a:ext cx="1854424" cy="19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B087-909A-482E-AACA-159FCE3E4DF2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EC078A-B932-4096-9145-EEB17BAD721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FB13-318E-418E-A75E-90C42F74888B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98DB06-AAD9-4FE0-9A09-E8B530568628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081E-B399-423F-8A5C-495E884254B0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007F-4534-4155-ABDC-771C8F6BAC7F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D8C-EE4C-416D-B483-0D8A03E712C8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3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AFB-9131-46B4-9F90-60138E5641D6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C85446-5C12-48B5-9FC9-601CF55663EC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AD8-DBCB-4C19-9E14-13A7715A596E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8CBF6D6-20B3-404C-A3B9-CCFB9A674F1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CCCS 100 - Introduction to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9CFB667-65A9-49D4-8A2F-7F09218220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47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lyas@uj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00051" y="3261360"/>
            <a:ext cx="10058400" cy="2907791"/>
          </a:xfrm>
        </p:spPr>
        <p:txBody>
          <a:bodyPr>
            <a:normAutofit/>
          </a:bodyPr>
          <a:lstStyle/>
          <a:p>
            <a:r>
              <a:rPr lang="en-US" sz="2000" b="1" dirty="0"/>
              <a:t>College of Computer Science and Engineering</a:t>
            </a:r>
          </a:p>
          <a:p>
            <a:r>
              <a:rPr lang="en-US" sz="2000" b="1" dirty="0"/>
              <a:t>University of Jeddah</a:t>
            </a:r>
          </a:p>
          <a:p>
            <a:r>
              <a:rPr lang="en-US" sz="2000" b="1" dirty="0"/>
              <a:t>Jeddah, Saudi Arabia</a:t>
            </a:r>
          </a:p>
          <a:p>
            <a:endParaRPr lang="en-US" dirty="0"/>
          </a:p>
          <a:p>
            <a:r>
              <a:rPr lang="en-US"/>
              <a:t>Muhammad U</a:t>
            </a:r>
            <a:r>
              <a:rPr lang="en-US" dirty="0"/>
              <a:t>. Ilyas 		(Asst. Prof)								</a:t>
            </a:r>
            <a:r>
              <a:rPr lang="en-US" dirty="0">
                <a:hlinkClick r:id="rId2"/>
              </a:rPr>
              <a:t>milyas@uj.edu.sa</a:t>
            </a:r>
            <a:r>
              <a:rPr lang="en-US" dirty="0"/>
              <a:t> </a:t>
            </a:r>
          </a:p>
        </p:txBody>
      </p:sp>
      <p:sp>
        <p:nvSpPr>
          <p:cNvPr id="1048591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C8B3-F0D7-4D54-B2EC-03D827E535D7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  <a:endParaRPr lang="en-US" dirty="0"/>
          </a:p>
        </p:txBody>
      </p:sp>
      <p:sp>
        <p:nvSpPr>
          <p:cNvPr id="10485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</a:t>
            </a:fld>
            <a:endParaRPr lang="en-US"/>
          </a:p>
        </p:txBody>
      </p:sp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9243293" cy="1475013"/>
          </a:xfrm>
        </p:spPr>
        <p:txBody>
          <a:bodyPr>
            <a:normAutofit/>
          </a:bodyPr>
          <a:lstStyle/>
          <a:p>
            <a:r>
              <a:rPr lang="en-US" cap="none" dirty="0"/>
              <a:t>Introduction to Computer Science</a:t>
            </a:r>
            <a:br>
              <a:rPr lang="en-US" cap="none" dirty="0"/>
            </a:br>
            <a:r>
              <a:rPr lang="en-US" cap="none" dirty="0"/>
              <a:t>CHAPTER 2: Problem Solving Using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3CF188B-6305-46E2-9266-3A61F925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2.4.1. Using Variables: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08EAAA9-C67C-442E-B4F1-4B483E128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CE365-914C-4288-8A90-D265D6DD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8CF2-5F42-496E-BFBA-F7A0E9F4B235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00851D-4161-498D-A8C4-DDFA6DE3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BCE04-FDDB-41BF-BA1D-C55EF744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Variable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27197"/>
            <a:ext cx="11029616" cy="4389739"/>
          </a:xfrm>
        </p:spPr>
        <p:txBody>
          <a:bodyPr>
            <a:noAutofit/>
          </a:bodyPr>
          <a:lstStyle/>
          <a:p>
            <a:r>
              <a:rPr lang="en-US" sz="2000" dirty="0"/>
              <a:t>In order to perform any non-trivial task, computers need the ability to store or remember values. This is done using </a:t>
            </a:r>
            <a:r>
              <a:rPr lang="en-US" sz="2000" b="1" dirty="0"/>
              <a:t>variables.</a:t>
            </a:r>
            <a:endParaRPr lang="en-US" sz="2000" dirty="0"/>
          </a:p>
          <a:p>
            <a:r>
              <a:rPr lang="en-US" sz="2000" dirty="0"/>
              <a:t>Variables in computer programs are containers that can store different kinds of numbers or text.</a:t>
            </a:r>
          </a:p>
          <a:p>
            <a:r>
              <a:rPr lang="en-US" sz="2000" dirty="0"/>
              <a:t>The values can be used by different mathematical, logical, or text editing operations.</a:t>
            </a:r>
          </a:p>
          <a:p>
            <a:r>
              <a:rPr lang="en-US" sz="2000" dirty="0"/>
              <a:t>Types of variables:</a:t>
            </a:r>
          </a:p>
          <a:p>
            <a:pPr lvl="3"/>
            <a:r>
              <a:rPr lang="en-US" sz="2000" dirty="0"/>
              <a:t>Integer.</a:t>
            </a:r>
          </a:p>
          <a:p>
            <a:pPr lvl="3"/>
            <a:r>
              <a:rPr lang="en-US" sz="2000" dirty="0"/>
              <a:t>Real.</a:t>
            </a:r>
          </a:p>
          <a:p>
            <a:pPr lvl="3"/>
            <a:r>
              <a:rPr lang="en-US" sz="2000" dirty="0"/>
              <a:t>String.</a:t>
            </a:r>
          </a:p>
          <a:p>
            <a:pPr lvl="3"/>
            <a:r>
              <a:rPr lang="en-US" sz="2000" dirty="0"/>
              <a:t>Boolean.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BB4156-D804-4DB0-B1DC-9A41D03E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F33-CA0E-459B-A731-E56EFECC3995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296826-2A9E-434D-8ECD-B11DF11D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13EB9-759E-4447-BD19-A18ED44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762375" y="3319463"/>
            <a:ext cx="90488" cy="11112"/>
            <a:chOff x="0" y="0"/>
            <a:chExt cx="142" cy="17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7" cy="17"/>
            </a:xfrm>
            <a:prstGeom prst="rect">
              <a:avLst/>
            </a:prstGeom>
            <a:solidFill>
              <a:srgbClr val="23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62" y="0"/>
              <a:ext cx="17" cy="17"/>
            </a:xfrm>
            <a:prstGeom prst="rect">
              <a:avLst/>
            </a:prstGeom>
            <a:solidFill>
              <a:srgbClr val="23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24" y="0"/>
              <a:ext cx="17" cy="17"/>
            </a:xfrm>
            <a:prstGeom prst="rect">
              <a:avLst/>
            </a:prstGeom>
            <a:solidFill>
              <a:srgbClr val="23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2-1: Types of Variables in </a:t>
            </a:r>
            <a:r>
              <a:rPr lang="en-US" dirty="0" err="1"/>
              <a:t>Flowgorithm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46109DA-B85C-4073-8C65-9D49DF1C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2699"/>
              </p:ext>
            </p:extLst>
          </p:nvPr>
        </p:nvGraphicFramePr>
        <p:xfrm>
          <a:off x="581192" y="1912450"/>
          <a:ext cx="11029615" cy="392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678">
                  <a:extLst>
                    <a:ext uri="{9D8B030D-6E8A-4147-A177-3AD203B41FA5}">
                      <a16:colId xmlns:a16="http://schemas.microsoft.com/office/drawing/2014/main" xmlns="" val="1206621479"/>
                    </a:ext>
                  </a:extLst>
                </a:gridCol>
                <a:gridCol w="4323356">
                  <a:extLst>
                    <a:ext uri="{9D8B030D-6E8A-4147-A177-3AD203B41FA5}">
                      <a16:colId xmlns:a16="http://schemas.microsoft.com/office/drawing/2014/main" xmlns="" val="2114234365"/>
                    </a:ext>
                  </a:extLst>
                </a:gridCol>
                <a:gridCol w="4544581">
                  <a:extLst>
                    <a:ext uri="{9D8B030D-6E8A-4147-A177-3AD203B41FA5}">
                      <a16:colId xmlns:a16="http://schemas.microsoft.com/office/drawing/2014/main" xmlns="" val="3134407970"/>
                    </a:ext>
                  </a:extLst>
                </a:gridCol>
              </a:tblGrid>
              <a:tr h="2738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Type of variable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Values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3767363"/>
                  </a:ext>
                </a:extLst>
              </a:tr>
              <a:tr h="806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Positive or negative whole numbers. Can be used for mathematical calculations.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…, -3, -2, -1, 0, 1, 2, 3, …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825395"/>
                  </a:ext>
                </a:extLst>
              </a:tr>
              <a:tr h="1075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 store real numbers, i.e., positive or negative numbers with or without fractions. Can be used for mathematical calculations.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-1.5, 0, 1000.34, 12986.354829, -205.32, …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2127646"/>
                  </a:ext>
                </a:extLst>
              </a:tr>
              <a:tr h="975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Text data. String values are written in double quotes to indicate their start and end (“…”).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“Hello, world!”, “Omar </a:t>
                      </a:r>
                      <a:r>
                        <a:rPr lang="en-US" sz="2000" dirty="0" err="1">
                          <a:effectLst/>
                        </a:rPr>
                        <a:t>Alzahrani</a:t>
                      </a:r>
                      <a:r>
                        <a:rPr lang="en-US" sz="2000" dirty="0">
                          <a:effectLst/>
                        </a:rPr>
                        <a:t>”, “743.12”, “85”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6324146"/>
                  </a:ext>
                </a:extLst>
              </a:tr>
              <a:tr h="53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Boolean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Stores only 1 bit of information, with only one of two possible options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(false) or 1 (true)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646908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5553B-A4D8-479D-9E37-C1B3386B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FBF-1630-4697-8FBA-D8408B0FA575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12F518-BF7B-4D0C-9C3C-0A3F69CE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36C178-40C0-43F9-A22A-6C31730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2.4.2 Simple Mathematics Operations for Numeric Variables: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83346"/>
            <a:ext cx="11029615" cy="3507153"/>
          </a:xfrm>
        </p:spPr>
        <p:txBody>
          <a:bodyPr/>
          <a:lstStyle/>
          <a:p>
            <a:r>
              <a:rPr lang="en-US" sz="2000" dirty="0"/>
              <a:t>The numeric variables (i.e., Integer and real type variables) can be operated upon using various operators.</a:t>
            </a:r>
          </a:p>
          <a:p>
            <a:r>
              <a:rPr lang="en-US" sz="2000" dirty="0"/>
              <a:t>Types of mainly used operations and it signs are:</a:t>
            </a:r>
          </a:p>
          <a:p>
            <a:pPr lvl="3"/>
            <a:r>
              <a:rPr lang="en-US" sz="2000" dirty="0"/>
              <a:t>Addition			</a:t>
            </a:r>
            <a:r>
              <a:rPr lang="en-US" sz="2000" b="1" dirty="0"/>
              <a:t>+</a:t>
            </a:r>
          </a:p>
          <a:p>
            <a:pPr lvl="3"/>
            <a:r>
              <a:rPr lang="en-US" sz="2000" dirty="0"/>
              <a:t>Subtraction		</a:t>
            </a:r>
            <a:r>
              <a:rPr lang="en-US" sz="2000" b="1" dirty="0"/>
              <a:t>-</a:t>
            </a:r>
          </a:p>
          <a:p>
            <a:pPr lvl="3"/>
            <a:r>
              <a:rPr lang="en-US" sz="2000" dirty="0"/>
              <a:t>Multiplication		</a:t>
            </a:r>
            <a:r>
              <a:rPr lang="en-US" sz="2000" b="1" dirty="0"/>
              <a:t>*</a:t>
            </a:r>
          </a:p>
          <a:p>
            <a:pPr lvl="3"/>
            <a:r>
              <a:rPr lang="en-US" sz="2000" dirty="0"/>
              <a:t>Division			</a:t>
            </a:r>
            <a:r>
              <a:rPr lang="en-US" sz="2000" b="1" dirty="0"/>
              <a:t>/</a:t>
            </a:r>
            <a:r>
              <a:rPr lang="en-US" sz="2000" dirty="0"/>
              <a:t> 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394E08-0A1A-4B66-8D7D-758254A8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DF16-AE04-4461-BBBD-EEAAC31D473B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1A862B-20F1-47AF-8867-FD2DA965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89D12-B820-4018-914A-DE3D2EDF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00FB1B4-E1AE-4FC0-B2B3-D6288984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2.4.2 Simple Mathematics Operations for Numeric Variables: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05305D4-C184-4B83-B857-CC65C2182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897F8-5623-4F8C-AE09-5984FEA7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F74-1C3B-481E-8359-80CD0002490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0FA297-58BE-4768-AAD8-50A2ACE6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48C20-E830-43C6-89F3-51D313A1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000"/>
            <a:ext cx="10515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2-2: : Basic mathematical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82308760-6F5A-4FF5-8B12-F42C60ECE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4398579"/>
                  </p:ext>
                </p:extLst>
              </p:nvPr>
            </p:nvGraphicFramePr>
            <p:xfrm>
              <a:off x="581192" y="1876489"/>
              <a:ext cx="11029616" cy="40753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6956">
                      <a:extLst>
                        <a:ext uri="{9D8B030D-6E8A-4147-A177-3AD203B41FA5}">
                          <a16:colId xmlns:a16="http://schemas.microsoft.com/office/drawing/2014/main" xmlns="" val="323250858"/>
                        </a:ext>
                      </a:extLst>
                    </a:gridCol>
                    <a:gridCol w="1164885">
                      <a:extLst>
                        <a:ext uri="{9D8B030D-6E8A-4147-A177-3AD203B41FA5}">
                          <a16:colId xmlns:a16="http://schemas.microsoft.com/office/drawing/2014/main" xmlns="" val="3443295934"/>
                        </a:ext>
                      </a:extLst>
                    </a:gridCol>
                    <a:gridCol w="7777775">
                      <a:extLst>
                        <a:ext uri="{9D8B030D-6E8A-4147-A177-3AD203B41FA5}">
                          <a16:colId xmlns:a16="http://schemas.microsoft.com/office/drawing/2014/main" xmlns="" val="3189496779"/>
                        </a:ext>
                      </a:extLst>
                    </a:gridCol>
                  </a:tblGrid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Expression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Result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Notes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00851148"/>
                      </a:ext>
                    </a:extLst>
                  </a:tr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 + 3 ^ 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70755865"/>
                      </a:ext>
                    </a:extLst>
                  </a:tr>
                  <a:tr h="8080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* 2 + 5 * 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* 2 and 5 * 6 have higher precedence than addition. The addition is done last.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553279105"/>
                      </a:ext>
                    </a:extLst>
                  </a:tr>
                  <a:tr h="8080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7 * (4 - 1)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21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Parentheses are used for subexpressions, which are evaluated as a whole.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616956199"/>
                      </a:ext>
                    </a:extLst>
                  </a:tr>
                  <a:tr h="7423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6 / 3 * 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In mathematics, multiplication and division have the same precedence levels. So, they are evaluated left-to-right.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06967161"/>
                      </a:ext>
                    </a:extLst>
                  </a:tr>
                  <a:tr h="53465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mod 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Modulo math gives the remainder from division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776128522"/>
                      </a:ext>
                    </a:extLst>
                  </a:tr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10 % 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Same expression, but using the C-Family operator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578562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308760-6F5A-4FF5-8B12-F42C60ECE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4398579"/>
                  </p:ext>
                </p:extLst>
              </p:nvPr>
            </p:nvGraphicFramePr>
            <p:xfrm>
              <a:off x="581192" y="1876489"/>
              <a:ext cx="11029616" cy="40753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69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3250858"/>
                        </a:ext>
                      </a:extLst>
                    </a:gridCol>
                    <a:gridCol w="116488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43295934"/>
                        </a:ext>
                      </a:extLst>
                    </a:gridCol>
                    <a:gridCol w="77777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9496779"/>
                        </a:ext>
                      </a:extLst>
                    </a:gridCol>
                  </a:tblGrid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Expression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Result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Notes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0851148"/>
                      </a:ext>
                    </a:extLst>
                  </a:tr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 + 3 ^ 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1928" t="-118462" r="-313" b="-8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0755865"/>
                      </a:ext>
                    </a:extLst>
                  </a:tr>
                  <a:tr h="8080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* 2 + 5 * 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* 2 and 5 * 6 have higher precedence than addition. The addition is done last.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3279105"/>
                      </a:ext>
                    </a:extLst>
                  </a:tr>
                  <a:tr h="8080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7 * (4 - 1)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21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Parentheses are used for subexpressions, which are evaluated as a whole.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16956199"/>
                      </a:ext>
                    </a:extLst>
                  </a:tr>
                  <a:tr h="7423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6 / 3 * 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In mathematics, multiplication and division have the same precedence levels. So, they are evaluated left-to-right.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06967161"/>
                      </a:ext>
                    </a:extLst>
                  </a:tr>
                  <a:tr h="53465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mod 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Modulo math gives the remainder from division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76128522"/>
                      </a:ext>
                    </a:extLst>
                  </a:tr>
                  <a:tr h="39403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/>
                            <a:t>10 % 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Same expression, but using the C-Family operator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78562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064E0-E128-4638-A9AB-6267EEDE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2D6-2122-4A1D-8E49-84621FB952AE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A028A5-EC5D-4BF5-9023-41735144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7E85CA-7058-4966-B276-B929BE2E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2846232"/>
            <a:ext cx="4457700" cy="285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97" y="2846233"/>
            <a:ext cx="1803399" cy="262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46" y="5508407"/>
            <a:ext cx="4152900" cy="190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2082800"/>
            <a:ext cx="11029615" cy="1502699"/>
          </a:xfrm>
        </p:spPr>
        <p:txBody>
          <a:bodyPr>
            <a:normAutofit/>
          </a:bodyPr>
          <a:lstStyle/>
          <a:p>
            <a:r>
              <a:rPr lang="en-US" sz="2000" dirty="0"/>
              <a:t>Start with a blank new </a:t>
            </a:r>
            <a:r>
              <a:rPr lang="en-US" sz="2000" b="1" dirty="0"/>
              <a:t>Flowgorithm </a:t>
            </a:r>
            <a:r>
              <a:rPr lang="en-US" sz="2000" dirty="0"/>
              <a:t>project.</a:t>
            </a:r>
          </a:p>
          <a:p>
            <a:r>
              <a:rPr lang="en-US" sz="2000" dirty="0"/>
              <a:t>Add a declare block between the </a:t>
            </a:r>
            <a:r>
              <a:rPr lang="en-US" sz="2000" b="1" dirty="0"/>
              <a:t>Main</a:t>
            </a:r>
            <a:r>
              <a:rPr lang="en-US" sz="2000" dirty="0"/>
              <a:t> &amp; </a:t>
            </a:r>
            <a:r>
              <a:rPr lang="en-US" sz="2000" b="1" dirty="0"/>
              <a:t>End</a:t>
            </a:r>
            <a:r>
              <a:rPr lang="en-US" sz="2000" dirty="0"/>
              <a:t> blocks.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347FEF-5A57-453C-8CE2-379104C1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CD04-5211-4814-964F-F5D596975F63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626ADE-2E02-4F11-8F58-DFFD0824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087F8C-05DA-4802-A60A-A14A4099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3151461"/>
            <a:ext cx="5029200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61" y="3151461"/>
            <a:ext cx="1533525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186" y="5475363"/>
            <a:ext cx="4333874" cy="485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1852284"/>
            <a:ext cx="11029615" cy="1375699"/>
          </a:xfrm>
        </p:spPr>
        <p:txBody>
          <a:bodyPr>
            <a:normAutofit/>
          </a:bodyPr>
          <a:lstStyle/>
          <a:p>
            <a:r>
              <a:rPr lang="en-US" sz="2000" dirty="0"/>
              <a:t>Double-click on the Declare block which will then display a property window for the Declare block.</a:t>
            </a:r>
          </a:p>
          <a:p>
            <a:r>
              <a:rPr lang="en-US" sz="2000" dirty="0"/>
              <a:t>We must give the variable a name and decide what type the variable is going to be.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0C77B3-2156-462D-817A-B6A9BE49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812A-6A61-4B05-9C24-7A5085B47572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33024E-4656-4E42-B110-32022898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A859B6-4F23-420E-A578-32BEFBF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2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78" y="2824223"/>
            <a:ext cx="3940935" cy="2963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0" y="1842228"/>
            <a:ext cx="11029615" cy="981995"/>
          </a:xfrm>
        </p:spPr>
        <p:txBody>
          <a:bodyPr>
            <a:normAutofit/>
          </a:bodyPr>
          <a:lstStyle/>
          <a:p>
            <a:r>
              <a:rPr lang="en-US" sz="2000" dirty="0"/>
              <a:t>After the variable </a:t>
            </a:r>
            <a:r>
              <a:rPr lang="en-US" sz="2000" b="1" dirty="0"/>
              <a:t>X </a:t>
            </a:r>
            <a:r>
              <a:rPr lang="en-US" sz="2000" dirty="0"/>
              <a:t> is created, we need to get a number from the user as the input and share it in </a:t>
            </a:r>
            <a:r>
              <a:rPr lang="en-US" sz="2000" b="1" dirty="0"/>
              <a:t>X.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881B64-E904-43F5-8AA6-C7C2F9F8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7EC6-5503-45EF-9B1E-5F781DE3055B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530575-6D12-4895-9289-8E0D9909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70597E-3B2B-4750-AC3E-164FBEA5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4927"/>
            <a:ext cx="10515600" cy="1109663"/>
          </a:xfrm>
        </p:spPr>
        <p:txBody>
          <a:bodyPr>
            <a:normAutofit/>
          </a:bodyPr>
          <a:lstStyle/>
          <a:p>
            <a:r>
              <a:rPr lang="en-US" sz="2000" dirty="0"/>
              <a:t>Now, double click on the </a:t>
            </a:r>
            <a:r>
              <a:rPr lang="en-US" sz="2000" b="1" dirty="0"/>
              <a:t>Input </a:t>
            </a:r>
            <a:r>
              <a:rPr lang="en-US" sz="2000" dirty="0"/>
              <a:t>block to open its property window.</a:t>
            </a:r>
          </a:p>
          <a:p>
            <a:r>
              <a:rPr lang="en-US" sz="2000" dirty="0"/>
              <a:t>It will require the name of the variable given by the user will be stored.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2964590"/>
            <a:ext cx="5057775" cy="2733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7A1971-B6D2-4B1A-9300-5563F6E2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F923-8FE9-43F1-B766-3E20A03A8A73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9C221B-7CEA-438C-8DF0-A2214EB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AFB588-B960-4F0C-B9F0-94B8C528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C796F-BF5F-46AA-9EFC-CC0D7124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67F555-27AA-4075-8774-68539AE7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Learn the basic elements of a programmatic flowchart to express algorithms.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Learn about variables, values and basic data types.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Learn to break down programs into steps small enough to be expressible in flowchart form.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Learn to use </a:t>
            </a:r>
            <a:r>
              <a:rPr lang="en-US" i="1" dirty="0"/>
              <a:t>Flowgorithm</a:t>
            </a:r>
            <a:r>
              <a:rPr lang="en-US" dirty="0"/>
              <a:t> to build executable flowcharts.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Learn basic debugging features like setting breakpoints, variable watches and stepping through programs.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DFFAE-1916-48EA-BF9C-451275E8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D75A-C22C-4074-B616-F9CBA41B8C5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2D2B4-3596-4CEA-BDBC-0BD30C2C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4B1D7-BE98-4844-9730-FDB28BBB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8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3900"/>
            <a:ext cx="10515600" cy="1236663"/>
          </a:xfrm>
        </p:spPr>
        <p:txBody>
          <a:bodyPr>
            <a:normAutofit/>
          </a:bodyPr>
          <a:lstStyle/>
          <a:p>
            <a:r>
              <a:rPr lang="en-US" sz="2000" dirty="0"/>
              <a:t>The flowchart creates a variable X, asks the user for a real number as input, &amp; stores that it in variable </a:t>
            </a:r>
            <a:r>
              <a:rPr lang="en-US" sz="2000" b="1" dirty="0"/>
              <a:t>X.</a:t>
            </a:r>
          </a:p>
          <a:p>
            <a:r>
              <a:rPr lang="en-US" sz="2000" dirty="0"/>
              <a:t>To display a value, we need an output block.</a:t>
            </a:r>
            <a:r>
              <a:rPr lang="en-US" sz="2000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49" y="3307475"/>
            <a:ext cx="1438275" cy="2316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5685110"/>
            <a:ext cx="5408751" cy="266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21" y="2691685"/>
            <a:ext cx="2234029" cy="293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333" y="5685110"/>
            <a:ext cx="4181475" cy="2052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60B943-85E1-4DBD-A2E0-93F0196C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9289-E273-43C4-A9D8-45F3B814D9DC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F4E7D-3CA7-4345-BAE0-6C1FEFD9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8B35E6-9B32-480C-A088-E70A141C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6611"/>
            <a:ext cx="10515600" cy="1439863"/>
          </a:xfrm>
        </p:spPr>
        <p:txBody>
          <a:bodyPr>
            <a:normAutofit/>
          </a:bodyPr>
          <a:lstStyle/>
          <a:p>
            <a:r>
              <a:rPr lang="en-US" sz="2000" dirty="0"/>
              <a:t>Double-click on the </a:t>
            </a:r>
            <a:r>
              <a:rPr lang="en-US" sz="2000" b="1" dirty="0"/>
              <a:t>Output </a:t>
            </a:r>
            <a:r>
              <a:rPr lang="en-US" sz="2000" dirty="0"/>
              <a:t>block to open its property windows.</a:t>
            </a:r>
          </a:p>
          <a:p>
            <a:r>
              <a:rPr lang="en-US" sz="2000" dirty="0"/>
              <a:t>Output block requires the name of a variable or an expression that produces a value that can displayed.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165613"/>
            <a:ext cx="5324475" cy="278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06" y="3165613"/>
            <a:ext cx="1638300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98" y="5732657"/>
            <a:ext cx="5070904" cy="2174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3AFFB-6929-4CFD-9FBB-5D6CFA84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AAA-AE79-4A73-81CE-7E1683EDB17A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C8E397-91C0-4136-A9DB-BC1A1A78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61EC87-C85B-4D9B-B598-7AF67640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2604"/>
            <a:ext cx="10515600" cy="1516063"/>
          </a:xfrm>
        </p:spPr>
        <p:txBody>
          <a:bodyPr>
            <a:normAutofit/>
          </a:bodyPr>
          <a:lstStyle/>
          <a:p>
            <a:r>
              <a:rPr lang="en-US" sz="2000" dirty="0"/>
              <a:t>To execute the flowchart, click the green arrow on the </a:t>
            </a:r>
            <a:r>
              <a:rPr lang="en-US" sz="2000" b="1" dirty="0"/>
              <a:t>Flowgorithm </a:t>
            </a:r>
            <a:r>
              <a:rPr lang="en-US" sz="2000" dirty="0"/>
              <a:t>toolbar.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That will open the console window below.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We could enter any number at this point.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220115"/>
            <a:ext cx="5260809" cy="236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3220114"/>
            <a:ext cx="5180011" cy="2363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5669016"/>
            <a:ext cx="4648200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642" y="5669378"/>
            <a:ext cx="2752725" cy="20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AE8AE2-11FD-4FAE-BD82-3B01D665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A9D-F4D7-42DA-9921-1125B826735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44285-D29B-44D1-977E-A83E8763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25D28-CAC2-4034-A9A5-9CF67734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16100"/>
            <a:ext cx="10515600" cy="3276761"/>
          </a:xfrm>
        </p:spPr>
        <p:txBody>
          <a:bodyPr>
            <a:normAutofit/>
          </a:bodyPr>
          <a:lstStyle/>
          <a:p>
            <a:r>
              <a:rPr lang="en-US" sz="2000" dirty="0"/>
              <a:t>If Block is different from other blocks.</a:t>
            </a:r>
          </a:p>
          <a:p>
            <a:r>
              <a:rPr lang="en-US" sz="2000" dirty="0"/>
              <a:t>If blocks checks a condition is Boolean.</a:t>
            </a:r>
          </a:p>
          <a:p>
            <a:r>
              <a:rPr lang="en-US" sz="2000" dirty="0"/>
              <a:t>i.e. it can be true or false. </a:t>
            </a:r>
          </a:p>
          <a:p>
            <a:r>
              <a:rPr lang="en-US" sz="2000" dirty="0"/>
              <a:t>If its true, execution will continue on according to condition of developer want to execute.</a:t>
            </a:r>
          </a:p>
          <a:p>
            <a:r>
              <a:rPr lang="en-US" sz="2000" dirty="0"/>
              <a:t>If its false execution may be stop or continue in different steps from true condition.</a:t>
            </a:r>
          </a:p>
          <a:p>
            <a:r>
              <a:rPr lang="en-US" sz="2000" dirty="0"/>
              <a:t>Assignment are the conditions from the developer on true or false.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2.4.3 If Block &amp; Assignment Block: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58FE22-F95C-494B-AC99-2EEABF05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9806-DB89-4082-9070-C13870EE026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958E9D-DA91-4A26-BAE8-D543A129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0180D-F4D5-413B-847D-19D743FB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60406"/>
            <a:ext cx="10515600" cy="2117113"/>
          </a:xfrm>
        </p:spPr>
        <p:txBody>
          <a:bodyPr>
            <a:normAutofit/>
          </a:bodyPr>
          <a:lstStyle/>
          <a:p>
            <a:r>
              <a:rPr lang="en-US" sz="2000" dirty="0"/>
              <a:t>Create the flowcharts below that create an integer variable called SPEED.</a:t>
            </a:r>
          </a:p>
          <a:p>
            <a:r>
              <a:rPr lang="en-US" sz="2000" dirty="0"/>
              <a:t>Assigns it a value provided by the user.</a:t>
            </a:r>
          </a:p>
          <a:p>
            <a:r>
              <a:rPr lang="en-US" sz="2000" dirty="0"/>
              <a:t>Creates a </a:t>
            </a:r>
            <a:r>
              <a:rPr lang="en-US" sz="2000" b="1" dirty="0"/>
              <a:t>String</a:t>
            </a:r>
            <a:r>
              <a:rPr lang="en-US" sz="2000" dirty="0"/>
              <a:t> variable called MESSAGE.</a:t>
            </a:r>
          </a:p>
          <a:p>
            <a:r>
              <a:rPr lang="en-US" sz="2000" dirty="0"/>
              <a:t>Add an </a:t>
            </a:r>
            <a:r>
              <a:rPr lang="en-US" sz="2000" b="1" dirty="0"/>
              <a:t>IF</a:t>
            </a:r>
            <a:r>
              <a:rPr lang="en-US" sz="2000" dirty="0"/>
              <a:t> block after the declaration of </a:t>
            </a:r>
            <a:r>
              <a:rPr lang="en-US" sz="2000" b="1" dirty="0"/>
              <a:t>String </a:t>
            </a:r>
            <a:r>
              <a:rPr lang="en-US" sz="2000" dirty="0"/>
              <a:t>Message.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91" y="3690235"/>
            <a:ext cx="2005014" cy="207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35" y="5851798"/>
            <a:ext cx="3971925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288" y="2404714"/>
            <a:ext cx="2514599" cy="336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951" y="5837510"/>
            <a:ext cx="3343275" cy="228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E9993-A2F2-483F-944E-8B773892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F3C2-0A59-4E64-9BF0-56321D290DA8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AC7674-2DEF-4BFC-90ED-C32350AF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AE03BAA-7949-4804-9451-B82BB85A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1"/>
            <a:ext cx="10515600" cy="952499"/>
          </a:xfrm>
        </p:spPr>
        <p:txBody>
          <a:bodyPr>
            <a:normAutofit/>
          </a:bodyPr>
          <a:lstStyle/>
          <a:p>
            <a:r>
              <a:rPr lang="en-US" sz="2000" dirty="0"/>
              <a:t>Let’s add a condition to check.</a:t>
            </a:r>
          </a:p>
          <a:p>
            <a:r>
              <a:rPr lang="en-US" sz="2000" dirty="0"/>
              <a:t>We will check if the value of the SPEED variable exceeds 120.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" y="2857500"/>
            <a:ext cx="5380037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902" y="1905001"/>
            <a:ext cx="2451894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36" y="5505451"/>
            <a:ext cx="5076825" cy="390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6ED1F0-7EAD-47F0-8293-CCD3FC5A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75A9-44DD-4708-8166-292D2274A421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DEE7BC-6CF3-415A-B243-CFA72650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FEBDCDA-0DCA-4412-BE00-BCBF38EA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4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0947"/>
            <a:ext cx="10415588" cy="977900"/>
          </a:xfrm>
        </p:spPr>
        <p:txBody>
          <a:bodyPr>
            <a:normAutofit/>
          </a:bodyPr>
          <a:lstStyle/>
          <a:p>
            <a:r>
              <a:rPr lang="en-US" sz="2000" dirty="0"/>
              <a:t>Add two </a:t>
            </a:r>
            <a:r>
              <a:rPr lang="en-US" sz="2000" b="1" dirty="0"/>
              <a:t>Assignment</a:t>
            </a:r>
            <a:r>
              <a:rPr lang="en-US" sz="2000" dirty="0"/>
              <a:t> blocks to the flowchart, one to the </a:t>
            </a:r>
            <a:r>
              <a:rPr lang="en-US" sz="2000" b="1" dirty="0"/>
              <a:t>True </a:t>
            </a:r>
            <a:r>
              <a:rPr lang="en-US" sz="2000" dirty="0"/>
              <a:t>branch and one to the </a:t>
            </a:r>
            <a:r>
              <a:rPr lang="en-US" sz="2000" b="1" dirty="0"/>
              <a:t>False</a:t>
            </a:r>
            <a:r>
              <a:rPr lang="en-US" sz="2000" dirty="0"/>
              <a:t>  branch of the </a:t>
            </a:r>
            <a:r>
              <a:rPr lang="en-US" sz="2000" b="1" dirty="0"/>
              <a:t>If </a:t>
            </a:r>
            <a:r>
              <a:rPr lang="en-US" sz="2000" dirty="0"/>
              <a:t> block.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81" y="2305318"/>
            <a:ext cx="3492500" cy="325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06" y="5643442"/>
            <a:ext cx="451485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237321-66EA-4F38-8AA0-3B468248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C820-2388-40CD-AB17-416DA8F7A8BD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A05E978-88BD-4D29-928C-6AA1D1C5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8D44646-FF8A-47D9-80D0-AD15B214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40" y="5572391"/>
            <a:ext cx="4724400" cy="27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3" y="1906219"/>
            <a:ext cx="5132735" cy="3567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06219"/>
            <a:ext cx="5780971" cy="3567302"/>
          </a:xfrm>
        </p:spPr>
        <p:txBody>
          <a:bodyPr>
            <a:normAutofit/>
          </a:bodyPr>
          <a:lstStyle/>
          <a:p>
            <a:r>
              <a:rPr lang="en-US" dirty="0"/>
              <a:t>Double-click the </a:t>
            </a:r>
            <a:r>
              <a:rPr lang="en-US" b="1" dirty="0"/>
              <a:t>Assignment</a:t>
            </a:r>
            <a:r>
              <a:rPr lang="en-US" dirty="0"/>
              <a:t> block of the </a:t>
            </a:r>
            <a:r>
              <a:rPr lang="en-US" b="1" dirty="0"/>
              <a:t>True</a:t>
            </a:r>
            <a:r>
              <a:rPr lang="en-US" dirty="0"/>
              <a:t> branch to open its property window.</a:t>
            </a:r>
          </a:p>
          <a:p>
            <a:pPr>
              <a:lnSpc>
                <a:spcPct val="90000"/>
              </a:lnSpc>
            </a:pPr>
            <a:r>
              <a:rPr lang="en-US" dirty="0"/>
              <a:t>When the value of the SPEED variable is greater than 120.</a:t>
            </a:r>
          </a:p>
          <a:p>
            <a:pPr>
              <a:lnSpc>
                <a:spcPct val="90000"/>
              </a:lnSpc>
            </a:pPr>
            <a:r>
              <a:rPr lang="en-US" dirty="0"/>
              <a:t>We assign the string “you are going over speed limit! Slow down” to the string variable MESSAGE.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309E90-AA05-44EF-8D4B-7C233804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51A-4C87-46BE-BF08-7977B10C1E1E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0D4FE5-D569-45C3-9480-C1737E6D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DF307-3DD0-4700-A0D6-93268130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68499"/>
            <a:ext cx="6463552" cy="3067140"/>
          </a:xfrm>
        </p:spPr>
        <p:txBody>
          <a:bodyPr>
            <a:normAutofit/>
          </a:bodyPr>
          <a:lstStyle/>
          <a:p>
            <a:r>
              <a:rPr lang="en-US" sz="2000" dirty="0"/>
              <a:t>Similarly, open the property windows of the </a:t>
            </a:r>
            <a:r>
              <a:rPr lang="en-US" dirty="0"/>
              <a:t>Assignment</a:t>
            </a:r>
            <a:r>
              <a:rPr lang="en-US" sz="2000" b="1" dirty="0"/>
              <a:t> </a:t>
            </a:r>
            <a:r>
              <a:rPr lang="en-US" sz="2000" dirty="0"/>
              <a:t>block in the </a:t>
            </a:r>
            <a:r>
              <a:rPr lang="en-US" sz="2000" b="1" dirty="0"/>
              <a:t>False </a:t>
            </a:r>
            <a:r>
              <a:rPr lang="en-US" sz="2000" dirty="0"/>
              <a:t>branch &amp; assign the string “You are going below the speed limit”. To string variable MESSAGE.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54" y="2129205"/>
            <a:ext cx="4114800" cy="3320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108" y="5656575"/>
            <a:ext cx="4838700" cy="2023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7AB69-D0CD-4E02-A3AB-CA4F9CD0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D950-348E-4479-A4AB-1678468A97F3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DEFBBB8-F432-4988-AEED-677625F7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3F0FA49-BF5D-4D1C-9A02-DB93D6D4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1892300"/>
            <a:ext cx="6077184" cy="3846583"/>
          </a:xfrm>
        </p:spPr>
        <p:txBody>
          <a:bodyPr>
            <a:normAutofit/>
          </a:bodyPr>
          <a:lstStyle/>
          <a:p>
            <a:r>
              <a:rPr lang="en-US" sz="2000" dirty="0"/>
              <a:t>Finally, add an output block before </a:t>
            </a:r>
            <a:r>
              <a:rPr lang="en-US" sz="2000" b="1" dirty="0"/>
              <a:t>End </a:t>
            </a:r>
            <a:r>
              <a:rPr lang="en-US" sz="2000" dirty="0"/>
              <a:t>block, as shown, to display the value of variable MESSAGE.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62" y="1928883"/>
            <a:ext cx="3819692" cy="3415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70" y="5545055"/>
            <a:ext cx="4410075" cy="2857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C587C60-BE00-4BB9-BD87-8C2F2AF2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B419-3235-4FBD-B894-724273C84B3B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7775175-8928-44B4-8A02-84470EBC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2F7EE20-96B3-4D44-9D52-187CCE7D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2.1.Computer Program Development: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u="sng" dirty="0"/>
              <a:t>Computer Program </a:t>
            </a:r>
          </a:p>
          <a:p>
            <a:pPr marL="305435" indent="-305435"/>
            <a:r>
              <a:rPr lang="en-US" sz="2000" dirty="0"/>
              <a:t>A sequence of very precise instructions that a computer executes for an intended purpose.</a:t>
            </a:r>
          </a:p>
          <a:p>
            <a:pPr marL="305435" indent="-305435"/>
            <a:endParaRPr lang="en-US" sz="2000" dirty="0"/>
          </a:p>
          <a:p>
            <a:pPr marL="305435" indent="-305435"/>
            <a:r>
              <a:rPr lang="en-US" sz="2000" dirty="0"/>
              <a:t>Developing a program involves steps similar to any problem-solving task. </a:t>
            </a:r>
          </a:p>
          <a:p>
            <a:pPr marL="305435" indent="-305435"/>
            <a:r>
              <a:rPr lang="en-US" sz="2000" dirty="0"/>
              <a:t>There are five main ingredients in the programming process:</a:t>
            </a:r>
          </a:p>
          <a:p>
            <a:pPr marL="1241425" lvl="3" indent="-233680"/>
            <a:r>
              <a:rPr lang="en-US" sz="2000" dirty="0"/>
              <a:t>Define the problem</a:t>
            </a:r>
          </a:p>
          <a:p>
            <a:pPr marL="1241425" lvl="3" indent="-233680"/>
            <a:r>
              <a:rPr lang="en-US" sz="2000" dirty="0"/>
              <a:t>Planning the solution.</a:t>
            </a:r>
            <a:endParaRPr lang="en-US" dirty="0"/>
          </a:p>
          <a:p>
            <a:pPr marL="1241425" lvl="3" indent="-233680"/>
            <a:r>
              <a:rPr lang="en-US" sz="2000" dirty="0"/>
              <a:t>Coding the program.</a:t>
            </a:r>
          </a:p>
          <a:p>
            <a:pPr marL="1241425" lvl="3" indent="-233680"/>
            <a:r>
              <a:rPr lang="en-US" sz="2000" dirty="0"/>
              <a:t>Testing the program.</a:t>
            </a:r>
          </a:p>
          <a:p>
            <a:pPr marL="1241425" lvl="3" indent="-233680"/>
            <a:r>
              <a:rPr lang="en-US" sz="2000" dirty="0"/>
              <a:t>Documenting the program.</a:t>
            </a:r>
            <a:br>
              <a:rPr lang="en-US" sz="2000" dirty="0"/>
            </a:br>
            <a:endParaRPr lang="en-US" sz="2000" dirty="0"/>
          </a:p>
          <a:p>
            <a:pPr marL="305435" indent="-305435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F0561C-020C-4E60-9C69-EA68F854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543C-647F-483F-BADF-95C9565E28F5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0FFA4E-252E-4653-B899-43D27C52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C221AA-A37F-4071-B55E-5231B06A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1185"/>
            <a:ext cx="10515600" cy="118109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Execute the completed flowchart.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console window will request a value for SPEED.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And what happens if you enter a value greater than 120.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4" y="3277789"/>
            <a:ext cx="4665663" cy="2208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0" y="3277789"/>
            <a:ext cx="4694237" cy="220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15" y="5647158"/>
            <a:ext cx="5080000" cy="341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950" y="5647158"/>
            <a:ext cx="4513262" cy="3540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2.3: Speed Check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773AC-E9BB-41DC-925A-BE9C7213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775E-35F7-4E0B-AE42-0D8A97F6F1B7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C021C-CEEC-46D1-8C8D-6F56281D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DDADD23-F080-44F1-9877-2A8ABC2D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4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DF26D45-E5DA-4ADD-9DE3-366667F0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2.4.4 Task Repetition Using Loops: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7E9DC48-0781-426F-8D7D-4C483262E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BDA0F7-DCD1-4E28-A8E7-07E4E3E8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0B78-4AF9-47DD-9443-8E13D24881C8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7620C-4602-4660-91AA-6415D3C5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88A51-D1A1-4D86-8E2F-7CB45D9A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79600"/>
            <a:ext cx="10515600" cy="4072211"/>
          </a:xfrm>
        </p:spPr>
        <p:txBody>
          <a:bodyPr>
            <a:noAutofit/>
          </a:bodyPr>
          <a:lstStyle/>
          <a:p>
            <a:r>
              <a:rPr lang="en-US" sz="1600" dirty="0"/>
              <a:t>The structure used to define repetition in computer programs is called </a:t>
            </a:r>
            <a:r>
              <a:rPr lang="en-US" sz="1600" b="1" dirty="0"/>
              <a:t>a loop.</a:t>
            </a:r>
          </a:p>
          <a:p>
            <a:r>
              <a:rPr lang="en-US" sz="1600" dirty="0"/>
              <a:t>Computer code, or in the case of executable flowcharts like we are using, sequences of blocks, is put inside a loop and is run repeatedly and is called the </a:t>
            </a:r>
            <a:r>
              <a:rPr lang="en-US" sz="1600" b="1" dirty="0"/>
              <a:t>body</a:t>
            </a:r>
            <a:r>
              <a:rPr lang="en-US" sz="1600" dirty="0"/>
              <a:t> of the loop. </a:t>
            </a:r>
          </a:p>
          <a:p>
            <a:r>
              <a:rPr lang="en-US" sz="1600" dirty="0"/>
              <a:t>Each execution of the code inside a loop is called an </a:t>
            </a:r>
            <a:r>
              <a:rPr lang="en-US" sz="1600" b="1" dirty="0"/>
              <a:t>iteration</a:t>
            </a:r>
            <a:r>
              <a:rPr lang="en-US" sz="1600" dirty="0"/>
              <a:t>. </a:t>
            </a:r>
          </a:p>
          <a:p>
            <a:r>
              <a:rPr lang="en-US" sz="1600" dirty="0"/>
              <a:t>All loops are the same in some key aspect:</a:t>
            </a:r>
          </a:p>
          <a:p>
            <a:pPr lvl="1"/>
            <a:r>
              <a:rPr lang="en-US" dirty="0"/>
              <a:t>Before or after each iteration, it checks if a certain condition specified by the programmer is still true or not. </a:t>
            </a:r>
          </a:p>
          <a:p>
            <a:pPr lvl="1"/>
            <a:r>
              <a:rPr lang="en-US" dirty="0"/>
              <a:t>If the condition is still true, it executes another iteration. </a:t>
            </a:r>
          </a:p>
          <a:p>
            <a:pPr lvl="1"/>
            <a:r>
              <a:rPr lang="en-US" dirty="0"/>
              <a:t>If it is not, the loop is exited, and the program continues to execute beyond the loop. </a:t>
            </a:r>
          </a:p>
          <a:p>
            <a:r>
              <a:rPr lang="en-US" sz="1600" dirty="0"/>
              <a:t>As we will see in this section, loops are mainly three different types: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For loop.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While loop.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Do-while loop.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F53240-BBF5-4A81-9637-AA43833E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E090-06E4-4317-A6CF-A110E68B40E9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A7A03-50C0-45ED-B140-96007418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903E0E-2B26-48EF-8545-5378047D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58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49613A4-BE8A-47FE-852B-26C02AD4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2.4.5 Arrays of Variables: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3876E59-09F1-4CA3-B832-7CD603290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AE95B-DB5E-44BF-93A9-0A9BE487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9AC-1A30-40D0-A425-DB338F372CCF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77BB27-2BDC-4042-A41E-6942AE09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26E302-621B-4822-A73E-892EA62B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17700"/>
            <a:ext cx="10515600" cy="2228719"/>
          </a:xfrm>
        </p:spPr>
        <p:txBody>
          <a:bodyPr>
            <a:normAutofit/>
          </a:bodyPr>
          <a:lstStyle/>
          <a:p>
            <a:r>
              <a:rPr lang="en-US" sz="2000" dirty="0"/>
              <a:t>If a variable is a container that stores a value, you can think of an array as a list of variables, each of which is called an element of that </a:t>
            </a:r>
            <a:r>
              <a:rPr lang="en-US" sz="2000" b="1" dirty="0"/>
              <a:t>array.</a:t>
            </a:r>
          </a:p>
          <a:p>
            <a:r>
              <a:rPr lang="en-US" sz="2000" dirty="0"/>
              <a:t>All elements of an array are of the same data type.</a:t>
            </a:r>
          </a:p>
          <a:p>
            <a:r>
              <a:rPr lang="en-US" sz="2000" dirty="0"/>
              <a:t>Each element of an array can  be accessed by the name given to the array and a number indicating its location in the array.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84" y="3963467"/>
            <a:ext cx="8151813" cy="1655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52" y="5723211"/>
            <a:ext cx="4714875" cy="228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a list of variables of the same Type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9A91B7-9608-47A0-AB88-39491E02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652-AE1C-435C-80F3-F48615DEEAEA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67DF2CC-4101-435A-9835-9263B3FE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2C29732-0C0A-42C6-BFCE-A0384363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D8CDE0C-85E0-4E39-B432-A480CA22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2.5.6 For Loop: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989EFCD-84BA-4E36-B15F-43DF5C181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C4797-7CF8-4B9D-8E25-7796E60B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DE4-CE57-472D-88CE-DC09A0A56CBB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67737-EF9E-4311-ACF5-8AA4B7D3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616641-CE64-40AB-B345-B47495D4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0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0"/>
            <a:ext cx="10515600" cy="2286001"/>
          </a:xfrm>
        </p:spPr>
        <p:txBody>
          <a:bodyPr>
            <a:normAutofit/>
          </a:bodyPr>
          <a:lstStyle/>
          <a:p>
            <a:r>
              <a:rPr lang="en-US" sz="2000" b="1" dirty="0"/>
              <a:t>For</a:t>
            </a:r>
            <a:r>
              <a:rPr lang="en-US" sz="2000" dirty="0"/>
              <a:t> loop is usually used when it is known beforehand how many times the body of the loop is to be executed.</a:t>
            </a:r>
          </a:p>
          <a:p>
            <a:r>
              <a:rPr lang="en-US" sz="2000" dirty="0"/>
              <a:t>The sequence of execution in a </a:t>
            </a:r>
            <a:r>
              <a:rPr lang="en-US" sz="2000" b="1" dirty="0"/>
              <a:t>For </a:t>
            </a:r>
            <a:r>
              <a:rPr lang="en-US" sz="2000" dirty="0"/>
              <a:t>loop is:</a:t>
            </a:r>
          </a:p>
          <a:p>
            <a:pPr lvl="2"/>
            <a:r>
              <a:rPr lang="en-US" sz="2000" dirty="0"/>
              <a:t>“</a:t>
            </a:r>
            <a:r>
              <a:rPr lang="en-US" sz="2000" dirty="0">
                <a:solidFill>
                  <a:schemeClr val="accent2"/>
                </a:solidFill>
              </a:rPr>
              <a:t>condition check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00B050"/>
                </a:solidFill>
              </a:rPr>
              <a:t>execute</a:t>
            </a:r>
            <a:r>
              <a:rPr lang="en-US" sz="2000" dirty="0"/>
              <a:t> – </a:t>
            </a:r>
            <a:r>
              <a:rPr lang="en-US" sz="2000" dirty="0">
                <a:solidFill>
                  <a:schemeClr val="accent2"/>
                </a:solidFill>
              </a:rPr>
              <a:t>condition check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00B050"/>
                </a:solidFill>
              </a:rPr>
              <a:t>execute</a:t>
            </a:r>
            <a:r>
              <a:rPr lang="en-US" sz="2000" dirty="0"/>
              <a:t> – … – </a:t>
            </a:r>
            <a:r>
              <a:rPr lang="en-US" sz="2000" dirty="0">
                <a:solidFill>
                  <a:schemeClr val="accent2"/>
                </a:solidFill>
              </a:rPr>
              <a:t>condition check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exit</a:t>
            </a:r>
            <a:r>
              <a:rPr lang="en-US" sz="2000" dirty="0"/>
              <a:t>”</a:t>
            </a:r>
          </a:p>
          <a:p>
            <a:pPr lvl="2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2.5.6 For Loop: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E316C6-8961-40B6-81D9-13AF8958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CEE-8312-4A3E-9E65-22CA2F84C349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46D69-DFD5-488F-A44D-D0811F0D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7246EB-5371-48AC-A392-96595307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4200"/>
            <a:ext cx="10515600" cy="1033463"/>
          </a:xfrm>
        </p:spPr>
        <p:txBody>
          <a:bodyPr>
            <a:normAutofit/>
          </a:bodyPr>
          <a:lstStyle/>
          <a:p>
            <a:r>
              <a:rPr lang="en-US" sz="2000" dirty="0"/>
              <a:t>Begin by creating the flowchart.</a:t>
            </a:r>
          </a:p>
          <a:p>
            <a:r>
              <a:rPr lang="en-US" sz="2000" dirty="0"/>
              <a:t>Using a </a:t>
            </a:r>
            <a:r>
              <a:rPr lang="en-US" sz="2000" b="1" dirty="0"/>
              <a:t>For </a:t>
            </a:r>
            <a:r>
              <a:rPr lang="en-US" sz="2000" dirty="0"/>
              <a:t>loop to access &amp; initialize the array elements.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6" y="3025908"/>
            <a:ext cx="5625122" cy="292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210" y="2263774"/>
            <a:ext cx="2133600" cy="3364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74" y="5812691"/>
            <a:ext cx="4456933" cy="176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2.5.6 For Loop: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27F1F35-8508-44B2-9FE8-F3B1215B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646E-007B-425A-AAFC-3DECA599DA88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A3C60D6-24EA-4A56-80C9-E447A07F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2C08D67-59B3-4E68-B5AA-7FCB0C9D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9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79600"/>
            <a:ext cx="10515600" cy="639763"/>
          </a:xfrm>
        </p:spPr>
        <p:txBody>
          <a:bodyPr>
            <a:normAutofit/>
          </a:bodyPr>
          <a:lstStyle/>
          <a:p>
            <a:r>
              <a:rPr lang="en-US" sz="2000" dirty="0"/>
              <a:t>Double-click on the </a:t>
            </a:r>
            <a:r>
              <a:rPr lang="en-US" sz="2000" b="1" dirty="0"/>
              <a:t>For-</a:t>
            </a:r>
            <a:r>
              <a:rPr lang="en-US" sz="2000" dirty="0"/>
              <a:t>loop block to open its property windows shown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519363"/>
            <a:ext cx="6781800" cy="34324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2.4: Using a For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13AC2B-178B-4097-8475-D23DAB2D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9CFE-9FE1-4A92-97A0-4291D335BE8E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6BE522-E68D-4F4D-AFC2-529B6BFD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1BB9D-D8FC-4583-9DFE-92126D32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2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2955"/>
            <a:ext cx="10515600" cy="1371599"/>
          </a:xfrm>
        </p:spPr>
        <p:txBody>
          <a:bodyPr>
            <a:normAutofit/>
          </a:bodyPr>
          <a:lstStyle/>
          <a:p>
            <a:r>
              <a:rPr lang="en-US" sz="2000" dirty="0"/>
              <a:t>We are going to configure the </a:t>
            </a:r>
            <a:r>
              <a:rPr lang="en-US" sz="2000" b="1" dirty="0"/>
              <a:t>For</a:t>
            </a:r>
            <a:r>
              <a:rPr lang="en-US" sz="2000" dirty="0"/>
              <a:t>-loop to run from 0 to 9, with the </a:t>
            </a:r>
            <a:r>
              <a:rPr lang="en-US" sz="2000" b="1" dirty="0"/>
              <a:t>COUNT</a:t>
            </a:r>
            <a:r>
              <a:rPr lang="en-US" sz="2000" dirty="0"/>
              <a:t> variable increased by 1 after each iteration.</a:t>
            </a:r>
          </a:p>
          <a:p>
            <a:pPr>
              <a:lnSpc>
                <a:spcPct val="50000"/>
              </a:lnSpc>
            </a:pPr>
            <a:r>
              <a:rPr lang="en-US" sz="2000" dirty="0"/>
              <a:t>Now, add an assignment block and an output block to the </a:t>
            </a:r>
            <a:r>
              <a:rPr lang="en-US" sz="2000" b="1" dirty="0"/>
              <a:t>Next </a:t>
            </a:r>
            <a:r>
              <a:rPr lang="en-US" sz="2000" dirty="0"/>
              <a:t>branch.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32" y="3039414"/>
            <a:ext cx="2239526" cy="2632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70" y="5714357"/>
            <a:ext cx="4895850" cy="247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58" y="3039414"/>
            <a:ext cx="2884884" cy="2632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034" y="5722161"/>
            <a:ext cx="4429774" cy="36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2.4: Using a For Loop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19B637-8B27-4910-BD77-F0E6878B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5483-BBF1-431F-BF03-6E52A93E2F9D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3F8FFB7-4424-4BD9-BCE5-CD62C526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513F2D-3E4B-45EF-B9BB-B025F369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161" y="2028979"/>
            <a:ext cx="5719850" cy="3609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623" y="5420183"/>
            <a:ext cx="4352925" cy="533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3" y="2057400"/>
            <a:ext cx="5227180" cy="3581388"/>
          </a:xfrm>
        </p:spPr>
        <p:txBody>
          <a:bodyPr>
            <a:normAutofit/>
          </a:bodyPr>
          <a:lstStyle/>
          <a:p>
            <a:r>
              <a:rPr lang="en-US" sz="2000" dirty="0"/>
              <a:t>In this section you will learn how you can use flowcharts to express a sequence of steps to perform a certain task.</a:t>
            </a:r>
          </a:p>
          <a:p>
            <a:r>
              <a:rPr lang="en-US" sz="2000" dirty="0"/>
              <a:t>Flowgorithm lets new programmers build flowcharts that can be executed step by step.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2.2.Flowgorithm: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134134-AAAB-49F1-9543-9F3B933E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2106-BCAE-4FEA-90C3-FEC234ADD03B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6D0810-18EE-4C26-BF63-102E32D1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17726A4-D47C-41C2-8B44-5AD0B668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3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63529"/>
            <a:ext cx="5651500" cy="2450171"/>
          </a:xfrm>
        </p:spPr>
        <p:txBody>
          <a:bodyPr>
            <a:normAutofit/>
          </a:bodyPr>
          <a:lstStyle/>
          <a:p>
            <a:r>
              <a:rPr lang="en-US" sz="2000" dirty="0"/>
              <a:t>We are going to extend the preceding.</a:t>
            </a:r>
          </a:p>
          <a:p>
            <a:r>
              <a:rPr lang="en-US" sz="2000" dirty="0"/>
              <a:t>To accumulate/add all values stored in array A.</a:t>
            </a:r>
          </a:p>
          <a:p>
            <a:r>
              <a:rPr lang="en-US" sz="2000" dirty="0"/>
              <a:t>&amp; store the sum of all elements, which we name sum.</a:t>
            </a:r>
          </a:p>
          <a:p>
            <a:r>
              <a:rPr lang="en-US" sz="2000" dirty="0"/>
              <a:t>Initialize it to 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0" y="2093117"/>
            <a:ext cx="4013200" cy="3320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51" y="5578335"/>
            <a:ext cx="5331057" cy="3889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2.4: Using a For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4D70A4-B6CB-4286-B34E-6FFE43CC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7E44-AD75-41A0-B323-9F1B5967316C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3D3796-F2F0-43C9-B337-42499257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03A46E-F3CF-4C76-8FF7-D9AF76F6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086100"/>
            <a:ext cx="6261100" cy="2341563"/>
          </a:xfrm>
        </p:spPr>
        <p:txBody>
          <a:bodyPr>
            <a:noAutofit/>
          </a:bodyPr>
          <a:lstStyle/>
          <a:p>
            <a:r>
              <a:rPr lang="en-US" sz="2000" dirty="0"/>
              <a:t>Computing the sum can now be performed by adding another 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sz="2000" b="1" dirty="0"/>
              <a:t>    For-</a:t>
            </a:r>
            <a:r>
              <a:rPr lang="en-US" sz="2000" dirty="0"/>
              <a:t>loop that runs for 10 iterations over array A.</a:t>
            </a:r>
          </a:p>
          <a:p>
            <a:r>
              <a:rPr lang="en-US" sz="2000" dirty="0"/>
              <a:t>&amp; adds each array element to SUM.</a:t>
            </a:r>
          </a:p>
          <a:p>
            <a:r>
              <a:rPr lang="en-US" sz="2000" dirty="0"/>
              <a:t>The value stored in the SUM variable is printed out using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sz="2000" dirty="0"/>
              <a:t>    an Output blocks.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1819418"/>
            <a:ext cx="3492500" cy="3608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23" y="5522474"/>
            <a:ext cx="4794250" cy="33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2.4: Using a For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29B3F-3585-4C85-B8CD-AE3C0E9A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207A-EC3E-43C6-ABB3-2655A3524FE4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3DC7FF6-DF95-4604-8096-6FF338E2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063512E-E164-4F34-93FF-A8E9E363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1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157685"/>
            <a:ext cx="5718008" cy="1676400"/>
          </a:xfrm>
        </p:spPr>
        <p:txBody>
          <a:bodyPr>
            <a:noAutofit/>
          </a:bodyPr>
          <a:lstStyle/>
          <a:p>
            <a:r>
              <a:rPr lang="en-US" sz="2000" dirty="0"/>
              <a:t>The output of executing the flowchart is shown below.</a:t>
            </a:r>
          </a:p>
          <a:p>
            <a:r>
              <a:rPr lang="en-US" sz="2000" dirty="0"/>
              <a:t>The first 10 outputs were produced inside the first </a:t>
            </a:r>
            <a:r>
              <a:rPr lang="en-US" sz="2000" b="1" dirty="0"/>
              <a:t>For</a:t>
            </a:r>
            <a:r>
              <a:rPr lang="en-US" sz="2000" dirty="0"/>
              <a:t>-loop.</a:t>
            </a:r>
          </a:p>
          <a:p>
            <a:r>
              <a:rPr lang="en-US" sz="2000" dirty="0"/>
              <a:t>The 11</a:t>
            </a:r>
            <a:r>
              <a:rPr lang="en-US" sz="2000" baseline="30000" dirty="0"/>
              <a:t>th</a:t>
            </a:r>
            <a:r>
              <a:rPr lang="en-US" sz="2000" dirty="0"/>
              <a:t> the &amp; last Output is the value of the SUM variable.</a:t>
            </a:r>
            <a:endParaRPr lang="en-US" sz="20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2287661"/>
            <a:ext cx="4962358" cy="3001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5391621"/>
            <a:ext cx="4962358" cy="4616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2.4: Using a For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40D6-7121-4578-8D9C-FE7842D6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342F-DDCA-44DF-8CE9-AB8C6EDBD996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EAA66A1-9081-4D05-9571-A0DD402D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A837E4F-313F-4121-AD46-9C843511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0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B79116B-4541-4EA0-BDAB-6228BD90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2.4.7. While Loop: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F3768EA-67C9-4205-981F-3BDA7255A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92DBF4-DF7A-49BE-AA43-44490D1B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29AA-4829-4368-A907-740C2354C00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BB60B7-5B45-4619-932B-E3984C27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A82990-65B5-40BB-A77F-36425B7E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0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0"/>
            <a:ext cx="10455275" cy="2705100"/>
          </a:xfrm>
        </p:spPr>
        <p:txBody>
          <a:bodyPr>
            <a:normAutofit/>
          </a:bodyPr>
          <a:lstStyle/>
          <a:p>
            <a:r>
              <a:rPr lang="en-US" sz="2000" dirty="0"/>
              <a:t>A While loop is usually used when it is not known beforehand.</a:t>
            </a:r>
          </a:p>
          <a:p>
            <a:r>
              <a:rPr lang="en-US" sz="2000" dirty="0"/>
              <a:t>How many times the body of the loop is to be executed.</a:t>
            </a:r>
          </a:p>
          <a:p>
            <a:r>
              <a:rPr lang="en-US" sz="2000" dirty="0"/>
              <a:t>The condition that is checked becomes true after an unknown number of times.</a:t>
            </a:r>
          </a:p>
          <a:p>
            <a:r>
              <a:rPr lang="en-US" sz="2000" dirty="0"/>
              <a:t>The sequence of executive in </a:t>
            </a:r>
            <a:r>
              <a:rPr lang="en-US" sz="2000" b="1" dirty="0"/>
              <a:t>While loop</a:t>
            </a:r>
            <a:r>
              <a:rPr lang="en-US" sz="2000" dirty="0"/>
              <a:t> is the same as in a </a:t>
            </a:r>
            <a:r>
              <a:rPr lang="en-US" sz="2000" b="1" dirty="0"/>
              <a:t>For loop:</a:t>
            </a:r>
          </a:p>
          <a:p>
            <a:pPr lvl="2"/>
            <a:r>
              <a:rPr lang="en-US" sz="2400" dirty="0"/>
              <a:t>“</a:t>
            </a:r>
            <a:r>
              <a:rPr lang="en-US" sz="2400" dirty="0">
                <a:solidFill>
                  <a:srgbClr val="00B0F0"/>
                </a:solidFill>
              </a:rPr>
              <a:t>condition check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00B050"/>
                </a:solidFill>
              </a:rPr>
              <a:t>execute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00B0F0"/>
                </a:solidFill>
              </a:rPr>
              <a:t>condition check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00B050"/>
                </a:solidFill>
              </a:rPr>
              <a:t>execute</a:t>
            </a:r>
            <a:r>
              <a:rPr lang="en-US" sz="2400" dirty="0"/>
              <a:t> – … – </a:t>
            </a:r>
            <a:r>
              <a:rPr lang="en-US" sz="2400" dirty="0">
                <a:solidFill>
                  <a:srgbClr val="00B0F0"/>
                </a:solidFill>
              </a:rPr>
              <a:t>condition check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exit</a:t>
            </a:r>
            <a:r>
              <a:rPr lang="en-US" sz="2400" dirty="0"/>
              <a:t>”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2.4.7 While Loop: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3EF19D-A106-4998-9538-154CDCAE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B842-C5D7-41F4-9A8D-CEAC73B32217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D8959-B9AB-448E-9F23-331A67D5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3CB027-7CEF-461D-9E7C-C5E772C1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2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5570"/>
            <a:ext cx="10515600" cy="1135063"/>
          </a:xfrm>
        </p:spPr>
        <p:txBody>
          <a:bodyPr>
            <a:normAutofit/>
          </a:bodyPr>
          <a:lstStyle/>
          <a:p>
            <a:r>
              <a:rPr lang="en-US" sz="2000" dirty="0"/>
              <a:t>Create the flowchart.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It creates a variable of type </a:t>
            </a:r>
            <a:r>
              <a:rPr lang="en-US" sz="2000" b="1" dirty="0"/>
              <a:t>real</a:t>
            </a:r>
            <a:r>
              <a:rPr lang="en-US" sz="2000" dirty="0"/>
              <a:t> and called </a:t>
            </a:r>
            <a:r>
              <a:rPr lang="en-US" sz="2000" b="1" dirty="0"/>
              <a:t>NUMBER </a:t>
            </a:r>
            <a:r>
              <a:rPr lang="en-US" sz="2000" dirty="0"/>
              <a:t>and then initialize s it with a user provided value using an INPUT block.	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3203542"/>
            <a:ext cx="2019300" cy="2267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475561"/>
            <a:ext cx="5791200" cy="476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2.6: Recursively divide user given number by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C4C5C3-24E2-43CE-8028-CC5B5CC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D18-F8DB-4BF6-9D8A-D34C21E48617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D94BE5-BC61-49F5-AFD8-D516CB42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9B032D-CB85-4212-94A6-919D1629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2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0400"/>
            <a:ext cx="10515600" cy="1287463"/>
          </a:xfrm>
        </p:spPr>
        <p:txBody>
          <a:bodyPr>
            <a:normAutofit/>
          </a:bodyPr>
          <a:lstStyle/>
          <a:p>
            <a:r>
              <a:rPr lang="en-US" sz="2000" dirty="0"/>
              <a:t>Add </a:t>
            </a:r>
            <a:r>
              <a:rPr lang="en-US" sz="2000" b="1" dirty="0"/>
              <a:t>While-</a:t>
            </a:r>
            <a:r>
              <a:rPr lang="en-US" sz="2000" dirty="0"/>
              <a:t>loop block.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While</a:t>
            </a:r>
            <a:r>
              <a:rPr lang="en-US" sz="2000" dirty="0"/>
              <a:t>-loop block has two branches exiting from it, one labeled </a:t>
            </a:r>
            <a:r>
              <a:rPr lang="en-US" sz="2000" b="1" dirty="0"/>
              <a:t>True</a:t>
            </a:r>
            <a:r>
              <a:rPr lang="en-US" sz="2000" dirty="0"/>
              <a:t> and one labeled </a:t>
            </a:r>
            <a:r>
              <a:rPr lang="en-US" sz="2000" b="1" dirty="0"/>
              <a:t>False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18" y="3149599"/>
            <a:ext cx="2671762" cy="257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4" y="5732736"/>
            <a:ext cx="44767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2.6: Recursively divide user given number by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E9116E-BE3F-4B75-A9BC-BAE974DD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F496-A1E0-4FBB-A7BD-944A0744FCBF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9B829AB-1863-486F-9DAC-6DA2E59E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602365A-D662-401A-8222-AAA169FC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4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3887"/>
            <a:ext cx="10515600" cy="1490663"/>
          </a:xfrm>
        </p:spPr>
        <p:txBody>
          <a:bodyPr>
            <a:normAutofit/>
          </a:bodyPr>
          <a:lstStyle/>
          <a:p>
            <a:r>
              <a:rPr lang="en-US" sz="2000" dirty="0"/>
              <a:t>The property window required only single condition that will be checked.</a:t>
            </a:r>
          </a:p>
          <a:p>
            <a:r>
              <a:rPr lang="en-US" sz="2000" dirty="0"/>
              <a:t>We want to print out the value of NUMBER, then divide NUMBER by 2.</a:t>
            </a:r>
          </a:p>
          <a:p>
            <a:r>
              <a:rPr lang="en-US" sz="2000" dirty="0"/>
              <a:t>&amp; repeat it until the value is still greater than 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350" y="2334976"/>
            <a:ext cx="2208212" cy="3177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54" y="3384551"/>
            <a:ext cx="4972050" cy="2398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66" y="5783016"/>
            <a:ext cx="4086225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333" y="5573466"/>
            <a:ext cx="3800475" cy="2095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2.6: Recursively divide user given number by 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93208A8-6D1B-447A-A65D-BE5976FB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186-2B9F-4377-8A15-A2EC291DD2F0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014D197-695D-47A1-A358-6B27F150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F8E518C-404F-4522-8F81-B202001E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4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6366"/>
            <a:ext cx="10515600" cy="990598"/>
          </a:xfrm>
        </p:spPr>
        <p:txBody>
          <a:bodyPr>
            <a:noAutofit/>
          </a:bodyPr>
          <a:lstStyle/>
          <a:p>
            <a:r>
              <a:rPr lang="en-US" sz="2000" dirty="0"/>
              <a:t>Finally, we have to add an </a:t>
            </a:r>
            <a:r>
              <a:rPr lang="en-US" sz="2000" b="1" dirty="0"/>
              <a:t>Assignment</a:t>
            </a:r>
            <a:r>
              <a:rPr lang="en-US" sz="2000" dirty="0"/>
              <a:t> and </a:t>
            </a:r>
            <a:r>
              <a:rPr lang="en-US" sz="2000" b="1" dirty="0"/>
              <a:t>Output</a:t>
            </a:r>
            <a:r>
              <a:rPr lang="en-US" sz="2000" dirty="0"/>
              <a:t> block to the </a:t>
            </a:r>
            <a:r>
              <a:rPr lang="en-US" sz="2000" b="1" dirty="0"/>
              <a:t>True </a:t>
            </a:r>
            <a:r>
              <a:rPr lang="en-US" sz="2000" dirty="0"/>
              <a:t>branch.</a:t>
            </a:r>
          </a:p>
          <a:p>
            <a:r>
              <a:rPr lang="en-US" sz="2000" dirty="0"/>
              <a:t>When you execute the flowchart, the console window will prompt you to enter the number.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34" y="2978025"/>
            <a:ext cx="5190557" cy="3082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25" y="2889912"/>
            <a:ext cx="3225007" cy="2663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1" y="5532711"/>
            <a:ext cx="4810125" cy="419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2.6: Recursively divide user given number by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611BEB-D730-4ACD-B8CA-0DB208D0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F14-5ADF-45CD-B4C7-F4FE12132A22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ACA05A4-9E1A-4B5B-9470-B2A572F1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1EB156-2CF1-41F4-B00F-D9D8CD1F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5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B81987E-157B-41A9-8110-50BD7F72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2.4.8. Do-while Loop: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1FC1103-FCCC-4750-B65A-0FD74F9B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6FD92A-09E4-4F7B-87FC-2E244D70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FD6E-E919-4C01-B492-95034A800237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4C3F0-275A-41B2-819E-07254BD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2C13B-2795-4B8E-81AE-DDBF80F2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42" y="2914251"/>
            <a:ext cx="2476500" cy="226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17" y="5670551"/>
            <a:ext cx="363855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04" y="2914251"/>
            <a:ext cx="5666704" cy="2688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962" y="5670551"/>
            <a:ext cx="4086225" cy="228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2160852"/>
            <a:ext cx="11029615" cy="753399"/>
          </a:xfrm>
        </p:spPr>
        <p:txBody>
          <a:bodyPr>
            <a:noAutofit/>
          </a:bodyPr>
          <a:lstStyle/>
          <a:p>
            <a:r>
              <a:rPr lang="en-US" sz="2000" dirty="0"/>
              <a:t>We begin by creating what is traditionally the first program taught in any new language, called </a:t>
            </a:r>
            <a:r>
              <a:rPr lang="en-US" sz="2000" b="1" dirty="0"/>
              <a:t>Hello World.</a:t>
            </a:r>
          </a:p>
          <a:p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Hello World!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7A0071-1EAF-4DAB-B2C7-69714834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505F-F527-4889-89F3-CA696FAA1D3C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8C5AD8-75B8-42AE-B48B-0590923B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4CD7FB-14D3-49CC-B871-83DF0617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6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0"/>
            <a:ext cx="10515600" cy="2438400"/>
          </a:xfrm>
        </p:spPr>
        <p:txBody>
          <a:bodyPr>
            <a:normAutofit/>
          </a:bodyPr>
          <a:lstStyle/>
          <a:p>
            <a:r>
              <a:rPr lang="en-US" sz="2000" b="1" dirty="0"/>
              <a:t>Do-while</a:t>
            </a:r>
            <a:r>
              <a:rPr lang="en-US" sz="2000" dirty="0"/>
              <a:t> loop, like the while loop, is used when it is not known beforehand.</a:t>
            </a:r>
          </a:p>
          <a:p>
            <a:r>
              <a:rPr lang="en-US" sz="2000" dirty="0"/>
              <a:t>How many times the body of the loop is to be executed.</a:t>
            </a:r>
          </a:p>
          <a:p>
            <a:r>
              <a:rPr lang="en-US" sz="2000" dirty="0"/>
              <a:t>The sequence of execution in a </a:t>
            </a:r>
            <a:r>
              <a:rPr lang="en-US" sz="2000" b="1" dirty="0"/>
              <a:t>Do-while </a:t>
            </a:r>
            <a:r>
              <a:rPr lang="en-US" sz="2000" dirty="0"/>
              <a:t>loop is:</a:t>
            </a:r>
          </a:p>
          <a:p>
            <a:pPr lvl="2"/>
            <a:r>
              <a:rPr lang="en-US" sz="2000" dirty="0"/>
              <a:t>“</a:t>
            </a:r>
            <a:r>
              <a:rPr lang="en-US" sz="2000" dirty="0">
                <a:solidFill>
                  <a:srgbClr val="00B050"/>
                </a:solidFill>
              </a:rPr>
              <a:t>Execute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00B0F0"/>
                </a:solidFill>
              </a:rPr>
              <a:t>condition check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00B050"/>
                </a:solidFill>
              </a:rPr>
              <a:t>executive</a:t>
            </a:r>
            <a:r>
              <a:rPr lang="en-US" sz="2000" dirty="0"/>
              <a:t> – … – </a:t>
            </a:r>
            <a:r>
              <a:rPr lang="en-US" sz="2000" dirty="0">
                <a:solidFill>
                  <a:srgbClr val="00B0F0"/>
                </a:solidFill>
              </a:rPr>
              <a:t>condition check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exit</a:t>
            </a:r>
            <a:r>
              <a:rPr lang="en-US" sz="2000" dirty="0"/>
              <a:t>”.</a:t>
            </a:r>
          </a:p>
          <a:p>
            <a:pPr lvl="2"/>
            <a:r>
              <a:rPr lang="en-US" sz="2000" dirty="0"/>
              <a:t>The sequences execution is different from a </a:t>
            </a:r>
            <a:r>
              <a:rPr lang="en-US" sz="2000" b="1" dirty="0"/>
              <a:t>For</a:t>
            </a:r>
            <a:r>
              <a:rPr lang="en-US" sz="2000" dirty="0"/>
              <a:t> loop or a </a:t>
            </a:r>
            <a:r>
              <a:rPr lang="en-US" sz="2000" b="1" dirty="0"/>
              <a:t>While</a:t>
            </a:r>
            <a:r>
              <a:rPr lang="en-US" sz="2000" dirty="0"/>
              <a:t> loop.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2.4.8 Do-while Loop: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6155F8-4616-4E74-A5A3-F3F4B9DB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1F45-A3B4-4D22-9B0F-99AC669D30A8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5F4E0E-9F44-4E87-8334-D74500B2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6A8C28-ABCB-4A9D-9A49-2BF4D59C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8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0400"/>
            <a:ext cx="10515600" cy="1477963"/>
          </a:xfrm>
        </p:spPr>
        <p:txBody>
          <a:bodyPr>
            <a:normAutofit/>
          </a:bodyPr>
          <a:lstStyle/>
          <a:p>
            <a:r>
              <a:rPr lang="en-US" sz="2000" dirty="0"/>
              <a:t>We begin with the same two </a:t>
            </a:r>
            <a:r>
              <a:rPr lang="en-US" sz="2000" b="1" dirty="0"/>
              <a:t>Declaration</a:t>
            </a:r>
            <a:r>
              <a:rPr lang="en-US" sz="2000" dirty="0"/>
              <a:t> and </a:t>
            </a:r>
            <a:r>
              <a:rPr lang="en-US" sz="2000" b="1" dirty="0"/>
              <a:t>Input</a:t>
            </a:r>
            <a:r>
              <a:rPr lang="en-US" sz="2000" dirty="0"/>
              <a:t> blocks.</a:t>
            </a:r>
          </a:p>
          <a:p>
            <a:r>
              <a:rPr lang="en-US" sz="2000" dirty="0"/>
              <a:t>Add a </a:t>
            </a:r>
            <a:r>
              <a:rPr lang="en-US" sz="2000" b="1" dirty="0"/>
              <a:t>Do-while</a:t>
            </a:r>
            <a:r>
              <a:rPr lang="en-US" sz="2000" dirty="0"/>
              <a:t> loop block after the </a:t>
            </a:r>
            <a:r>
              <a:rPr lang="en-US" sz="2000" b="1" dirty="0"/>
              <a:t>Input</a:t>
            </a:r>
            <a:r>
              <a:rPr lang="en-US" sz="2000" dirty="0"/>
              <a:t> block.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Do-while </a:t>
            </a:r>
            <a:r>
              <a:rPr lang="en-US" sz="2000" dirty="0"/>
              <a:t>loop has two branches exiting, one labeled </a:t>
            </a:r>
            <a:r>
              <a:rPr lang="en-US" sz="2000" b="1" dirty="0"/>
              <a:t>True </a:t>
            </a:r>
            <a:r>
              <a:rPr lang="en-US" sz="2000" dirty="0"/>
              <a:t>and the other </a:t>
            </a:r>
            <a:r>
              <a:rPr lang="en-US" sz="2000" b="1" dirty="0"/>
              <a:t>false.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32" y="3258355"/>
            <a:ext cx="4149725" cy="2688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918" y="3258355"/>
            <a:ext cx="2173287" cy="2343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398" y="5765637"/>
            <a:ext cx="4124325" cy="19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2.7: Do-while-loop version of Example 2.6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62157-9FB6-4A61-A6DE-3E313D91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D70D-155E-42DC-A6E0-CC33D6CF86C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BE28E-AEFC-4F1C-8CCE-09B8B87B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6D474-F2BE-4860-8F2D-CB0E432F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6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95331"/>
            <a:ext cx="10515600" cy="1277937"/>
          </a:xfrm>
        </p:spPr>
        <p:txBody>
          <a:bodyPr>
            <a:normAutofit/>
          </a:bodyPr>
          <a:lstStyle/>
          <a:p>
            <a:r>
              <a:rPr lang="en-US" sz="2000" dirty="0"/>
              <a:t>Double-click on the </a:t>
            </a:r>
            <a:r>
              <a:rPr lang="en-US" sz="2000" b="1" dirty="0"/>
              <a:t>Do-while</a:t>
            </a:r>
            <a:r>
              <a:rPr lang="en-US" sz="2000" dirty="0"/>
              <a:t> block to open its property windows.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We are going to use the same condition we used in the previous example, i.e., NUMBER &gt; 1, in order preserve similarly.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4" y="2962142"/>
            <a:ext cx="5162550" cy="280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6" y="5751318"/>
            <a:ext cx="3667125" cy="20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36" y="2730322"/>
            <a:ext cx="2120900" cy="3000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48" y="5771031"/>
            <a:ext cx="3952875" cy="219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2.7: Do-while-loop version of Example 2.6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BEDEE-BB27-46A4-B240-CCB9BF4E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D232-A05B-4DBC-BEB2-EA1A1653D2CA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B08123-B142-4948-8D85-55A229AF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8D57A9-AB67-494D-969C-3132DDAB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2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773106"/>
            <a:ext cx="10515600" cy="1439863"/>
          </a:xfrm>
        </p:spPr>
        <p:txBody>
          <a:bodyPr>
            <a:normAutofit/>
          </a:bodyPr>
          <a:lstStyle/>
          <a:p>
            <a:r>
              <a:rPr lang="en-US" sz="2000" dirty="0"/>
              <a:t>Add the same </a:t>
            </a:r>
            <a:r>
              <a:rPr lang="en-US" sz="2000" b="1" dirty="0"/>
              <a:t>Assignment</a:t>
            </a:r>
            <a:r>
              <a:rPr lang="en-US" sz="2000" dirty="0"/>
              <a:t> &amp; </a:t>
            </a:r>
            <a:r>
              <a:rPr lang="en-US" sz="2000" b="1" dirty="0"/>
              <a:t>Output </a:t>
            </a:r>
            <a:r>
              <a:rPr lang="en-US" sz="2000" dirty="0"/>
              <a:t>blocks to the loop body branch as in the previous example.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Executing the flowchart yields the following output in the console window: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52" y="2948041"/>
            <a:ext cx="2755727" cy="251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61" y="5551761"/>
            <a:ext cx="4838700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00" y="3152772"/>
            <a:ext cx="4752975" cy="2799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2.7: Do-while-loop version of Example 2.6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FFAD62-E3B9-4571-BA9B-28D49DFF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FB5A-B4C6-4AAB-BB12-C92319C26AF4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3A7143-0F2B-4D2E-B2C9-B7547641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C9DBD3-F4A5-4932-8479-7056FDD7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0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2.4.9 Differences Between Different Loops: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282C671-A5D9-4EE6-A0E7-44C514D5B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678"/>
              </p:ext>
            </p:extLst>
          </p:nvPr>
        </p:nvGraphicFramePr>
        <p:xfrm>
          <a:off x="581191" y="1944710"/>
          <a:ext cx="11029614" cy="400710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75752">
                  <a:extLst>
                    <a:ext uri="{9D8B030D-6E8A-4147-A177-3AD203B41FA5}">
                      <a16:colId xmlns:a16="http://schemas.microsoft.com/office/drawing/2014/main" xmlns="" val="107932017"/>
                    </a:ext>
                  </a:extLst>
                </a:gridCol>
                <a:gridCol w="3676931">
                  <a:extLst>
                    <a:ext uri="{9D8B030D-6E8A-4147-A177-3AD203B41FA5}">
                      <a16:colId xmlns:a16="http://schemas.microsoft.com/office/drawing/2014/main" xmlns="" val="1791810319"/>
                    </a:ext>
                  </a:extLst>
                </a:gridCol>
                <a:gridCol w="3676931">
                  <a:extLst>
                    <a:ext uri="{9D8B030D-6E8A-4147-A177-3AD203B41FA5}">
                      <a16:colId xmlns:a16="http://schemas.microsoft.com/office/drawing/2014/main" xmlns="" val="1380223098"/>
                    </a:ext>
                  </a:extLst>
                </a:gridCol>
              </a:tblGrid>
              <a:tr h="488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For Loop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While Loop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Do-while Loop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6672847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Pre-test loop (checks condition to enter loop)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Pre-test loop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Post-test loop (checks condition to exit loop)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3497342"/>
                  </a:ext>
                </a:extLst>
              </a:tr>
              <a:tr h="15151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Loop condition is tested BEFORE executing the loop body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Loop condition is tested BEFORE executing the loop body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Loop condition is tested AFTER executing the loop body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659315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Loop body may not be executed at all.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Loop body may not be executed at all.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Loop body is always executed at least once.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4846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88863C-A71E-42B5-9BF9-2DFB85F8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02D-3E90-44AE-8520-A667B1B41762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C9FA29-DED2-4B72-970D-7D8ABB2C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5BB22-E0DC-4487-B868-849E3717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76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9534C97-232B-4D52-9267-65A496FC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2.8: While vs. Do-while Loop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F4A6CF6-8301-4CD7-838A-37A33B9DC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28493E-964C-4DC4-85B3-B571694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F6-0586-4956-8577-132A9AD9CFD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93838-9C1F-47D1-B0E7-2D23FF18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ABE665-8A84-4A3C-B542-F42F5BE0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5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0406"/>
            <a:ext cx="10515600" cy="550863"/>
          </a:xfrm>
        </p:spPr>
        <p:txBody>
          <a:bodyPr>
            <a:normAutofit/>
          </a:bodyPr>
          <a:lstStyle/>
          <a:p>
            <a:r>
              <a:rPr lang="en-US" sz="2000" dirty="0"/>
              <a:t>We are going to build one more example using a </a:t>
            </a:r>
            <a:r>
              <a:rPr lang="en-US" sz="2000" b="1" dirty="0"/>
              <a:t>While</a:t>
            </a:r>
            <a:r>
              <a:rPr lang="en-US" sz="2000" dirty="0"/>
              <a:t>-loop and </a:t>
            </a:r>
            <a:r>
              <a:rPr lang="en-US" sz="2000" b="1" dirty="0"/>
              <a:t>Do-while-</a:t>
            </a:r>
            <a:r>
              <a:rPr lang="en-US" sz="2000" dirty="0"/>
              <a:t>loop.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22" y="2531269"/>
            <a:ext cx="5771356" cy="3073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88" y="5604538"/>
            <a:ext cx="4467225" cy="3714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2.8: While vs Do-while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47903C-80C6-4CC6-A21F-B4543415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B7D0-991A-4312-87AB-786E9C0B39FF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B4E3EE7-DF5C-463E-B3D6-FDDB222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CCF17BB-3402-4E56-9D24-8A6983B8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11336"/>
            <a:ext cx="4712025" cy="4140474"/>
          </a:xfrm>
        </p:spPr>
        <p:txBody>
          <a:bodyPr>
            <a:normAutofit/>
          </a:bodyPr>
          <a:lstStyle/>
          <a:p>
            <a:r>
              <a:rPr lang="en-US" sz="2000" dirty="0"/>
              <a:t>Both programs take an integer as input from the console &amp; store it in an integer variable “N”.</a:t>
            </a:r>
          </a:p>
          <a:p>
            <a:r>
              <a:rPr lang="en-US" sz="2000" dirty="0"/>
              <a:t>Let us see what happens what N is given the value 3.</a:t>
            </a:r>
          </a:p>
          <a:p>
            <a:r>
              <a:rPr lang="en-US" sz="2000" dirty="0"/>
              <a:t>Outputs of both versions are the same.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85" y="2066631"/>
            <a:ext cx="6175923" cy="388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2.8: While vs Do-while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A1C93E-BAD4-4A33-AF08-B5FF60A2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63E7-1ABB-4E16-B8F6-9D2D28A29CDE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74006-953F-4C9A-9BD4-6F00253B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BB47E-85E3-4EAC-96A1-1E151829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2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1500"/>
            <a:ext cx="5343090" cy="4110311"/>
          </a:xfrm>
        </p:spPr>
        <p:txBody>
          <a:bodyPr>
            <a:normAutofit/>
          </a:bodyPr>
          <a:lstStyle/>
          <a:p>
            <a:r>
              <a:rPr lang="en-US" sz="2000" dirty="0"/>
              <a:t>Now, let us see what happens when N is given the value 0.</a:t>
            </a:r>
          </a:p>
          <a:p>
            <a:r>
              <a:rPr lang="en-US" sz="2000" dirty="0"/>
              <a:t>Now the Outputs produced by version A and version B differ.</a:t>
            </a:r>
          </a:p>
          <a:p>
            <a:r>
              <a:rPr lang="en-US" sz="2000" dirty="0"/>
              <a:t>The reason is that the given input 0 is not greater than 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34" y="2041021"/>
            <a:ext cx="5596374" cy="39107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2.8: While vs Do-while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97EEA2-41B1-4137-BB07-C86AC696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06B4-A746-4202-A91F-EDDCA8F0E63C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9314A-DA61-4F70-A1AA-479DE277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6FC7EA-1F77-423C-94CD-0A0E97AB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6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6900"/>
            <a:ext cx="10515600" cy="830263"/>
          </a:xfrm>
        </p:spPr>
        <p:txBody>
          <a:bodyPr>
            <a:normAutofit/>
          </a:bodyPr>
          <a:lstStyle/>
          <a:p>
            <a:r>
              <a:rPr lang="en-US" sz="2000" dirty="0"/>
              <a:t>In conclusion, the difference between the </a:t>
            </a:r>
            <a:r>
              <a:rPr lang="en-US" sz="2000" b="1" dirty="0"/>
              <a:t>While </a:t>
            </a:r>
            <a:r>
              <a:rPr lang="en-US" sz="2000" dirty="0"/>
              <a:t>and </a:t>
            </a:r>
            <a:r>
              <a:rPr lang="en-US" sz="2000" b="1" dirty="0"/>
              <a:t>Do-while</a:t>
            </a:r>
            <a:r>
              <a:rPr lang="en-US" sz="2000" dirty="0"/>
              <a:t> loops is often explained in the form of a meme of the Roadrunner and Wily Coyote.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97164"/>
            <a:ext cx="7924800" cy="325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vs. Do-while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8DB6E-60B0-43FF-9129-38D37BBE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5B05-35D2-4C17-9061-79B5B9447085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A2B01E-D175-4B89-9123-B188E9E2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9566BD-2435-4BFD-B5F2-74E907AA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41" y="3103807"/>
            <a:ext cx="5594349" cy="2848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Hello World!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787924"/>
            <a:ext cx="11029615" cy="1800227"/>
          </a:xfrm>
        </p:spPr>
        <p:txBody>
          <a:bodyPr>
            <a:noAutofit/>
          </a:bodyPr>
          <a:lstStyle/>
          <a:p>
            <a:r>
              <a:rPr lang="en-US" sz="2000" dirty="0"/>
              <a:t>Double-click or the right-click on the Output shape to edit it.</a:t>
            </a:r>
          </a:p>
          <a:p>
            <a:r>
              <a:rPr lang="en-US" sz="2000" dirty="0"/>
              <a:t>A window will appear titled ‘Output Properties’. </a:t>
            </a:r>
          </a:p>
          <a:p>
            <a:r>
              <a:rPr lang="en-US" sz="2000" dirty="0"/>
              <a:t>Using this window, you can specify what will be displayed on the screen.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43" y="3103807"/>
            <a:ext cx="4183062" cy="284800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074B47-9B7B-4A4C-AA91-9C7C522A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DFDC-AEED-4FF6-97E8-67B0993AFE3C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DB66DA-D93D-43E7-A0A9-65F8E9DD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C58FB91-75B0-433E-B604-2FC7F9D7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7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05443BF-CF24-4CB5-9C42-FCE3597C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 Function Calling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28E505-E4E5-4500-9965-D9A3DC1BA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00E79F-4D18-4BDE-AC9C-260F8FDA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8B3-C1A7-47F5-9D65-A2ED117F4CEB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E09BAF-7047-401D-8C29-C767878A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E03702-615F-410A-8DA0-4D477BD8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91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9617"/>
            <a:ext cx="8086290" cy="3499995"/>
          </a:xfrm>
        </p:spPr>
        <p:txBody>
          <a:bodyPr>
            <a:noAutofit/>
          </a:bodyPr>
          <a:lstStyle/>
          <a:p>
            <a:r>
              <a:rPr lang="en-US" sz="2000" dirty="0"/>
              <a:t>A call statement transfer control to a function.</a:t>
            </a:r>
          </a:p>
          <a:p>
            <a:r>
              <a:rPr lang="en-US" sz="2000" dirty="0"/>
              <a:t>Information (sets of values) being passed into the function is called </a:t>
            </a:r>
            <a:r>
              <a:rPr lang="en-US" sz="2000" b="1" dirty="0"/>
              <a:t>argument.</a:t>
            </a:r>
            <a:endParaRPr lang="en-US" sz="2000" dirty="0"/>
          </a:p>
          <a:p>
            <a:r>
              <a:rPr lang="en-US" sz="2000" dirty="0"/>
              <a:t>Functions allows us to divide complex sequences of operations into multiple smaller flowcharts.</a:t>
            </a:r>
          </a:p>
          <a:p>
            <a:r>
              <a:rPr lang="en-US" sz="2000" dirty="0"/>
              <a:t>Create a flowchart, contain an </a:t>
            </a:r>
            <a:r>
              <a:rPr lang="en-US" sz="2000" b="1" dirty="0"/>
              <a:t>Output</a:t>
            </a:r>
            <a:r>
              <a:rPr lang="en-US" sz="2000" dirty="0"/>
              <a:t> block printing the string “Goodbye!”.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6" y="2101375"/>
            <a:ext cx="2597004" cy="280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5279612"/>
            <a:ext cx="4324183" cy="2911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74803B-FDA4-4C2B-9ACC-0530E509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62CF-001F-4981-A6F3-A3C5DACA1160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8418C8-B63E-4EF6-8DEB-94413238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658BE24-D14B-40F2-BA81-0DB00E75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7381"/>
            <a:ext cx="10515600" cy="965199"/>
          </a:xfrm>
        </p:spPr>
        <p:txBody>
          <a:bodyPr/>
          <a:lstStyle/>
          <a:p>
            <a:r>
              <a:rPr lang="en-US" sz="2000" dirty="0"/>
              <a:t>Now let us add a second function to our flowchart.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This will open the </a:t>
            </a:r>
            <a:r>
              <a:rPr lang="en-US" sz="2000" b="1" dirty="0"/>
              <a:t>function Manager </a:t>
            </a:r>
            <a:r>
              <a:rPr lang="en-US" sz="2000" dirty="0"/>
              <a:t>window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206839"/>
            <a:ext cx="6228556" cy="2070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661" y="2057368"/>
            <a:ext cx="4008437" cy="3220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951" y="5422705"/>
            <a:ext cx="3456384" cy="1920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B318F137-BD3A-4B4F-9604-622F3BBC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ED34-73D9-45A6-B706-89722C13570C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307FB4-051C-444F-ACC7-B32B3148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72866-6F45-41FE-BCA6-060F24E0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4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30" y="1715957"/>
            <a:ext cx="10515600" cy="172172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/>
              <a:t>This will open the function properties window below. The name of our new function will be “Greeting”.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This will return you to the </a:t>
            </a:r>
            <a:r>
              <a:rPr lang="en-US" sz="2000" b="1" dirty="0"/>
              <a:t>Function Manager </a:t>
            </a:r>
            <a:r>
              <a:rPr lang="en-US" sz="2000" dirty="0"/>
              <a:t>window, with the name of the new </a:t>
            </a:r>
            <a:r>
              <a:rPr lang="en-US" sz="2000" b="1" dirty="0"/>
              <a:t>Greeting</a:t>
            </a:r>
            <a:r>
              <a:rPr lang="en-US" sz="2000" dirty="0"/>
              <a:t> function appearing in the list.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55" y="3246568"/>
            <a:ext cx="4752975" cy="241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4" y="5776422"/>
            <a:ext cx="2505075" cy="17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392" y="3200465"/>
            <a:ext cx="4610100" cy="2461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000" y="5695459"/>
            <a:ext cx="4076700" cy="3333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45A8F-9AC2-40C4-AC22-E22FD24F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3B85-2189-46A1-BAC6-9869D91D98CB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E49B0-EF58-42BE-8118-93D0D881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CD40751-4248-4776-99A8-55CCFA0F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43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0515600" cy="1524955"/>
          </a:xfrm>
        </p:spPr>
        <p:txBody>
          <a:bodyPr>
            <a:normAutofit/>
          </a:bodyPr>
          <a:lstStyle/>
          <a:p>
            <a:r>
              <a:rPr lang="en-US" sz="2000" dirty="0"/>
              <a:t>In the </a:t>
            </a:r>
            <a:r>
              <a:rPr lang="en-US" sz="2000" b="1" dirty="0"/>
              <a:t>Flowgorithm</a:t>
            </a:r>
            <a:r>
              <a:rPr lang="en-US" sz="2000" dirty="0"/>
              <a:t> window, you should now find yourself looking at a new, empty flowchart called </a:t>
            </a:r>
            <a:r>
              <a:rPr lang="en-US" sz="2000" b="1" dirty="0"/>
              <a:t>“Greeting”.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Add another </a:t>
            </a:r>
            <a:r>
              <a:rPr lang="en-US" sz="2000" b="1" dirty="0"/>
              <a:t>Output </a:t>
            </a:r>
            <a:r>
              <a:rPr lang="en-US" sz="2000" dirty="0"/>
              <a:t>block to the </a:t>
            </a:r>
            <a:r>
              <a:rPr lang="en-US" sz="2000" b="1" dirty="0"/>
              <a:t>Greeting</a:t>
            </a:r>
            <a:r>
              <a:rPr lang="en-US" sz="2000" dirty="0"/>
              <a:t> function to make it more interesting.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9" y="3094038"/>
            <a:ext cx="4953000" cy="2857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476" y="3094038"/>
            <a:ext cx="4092575" cy="2857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0F27B51-0D2B-4079-82C5-792F99C0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0431-4A5D-4A92-A954-CCE84C3FDFFB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639A3E1-BFAA-4D71-A121-E40CCCC1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D81FFA4-E8EA-4ED8-AB95-40C55DAB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0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0647592" cy="1623481"/>
          </a:xfrm>
        </p:spPr>
        <p:txBody>
          <a:bodyPr>
            <a:normAutofit/>
          </a:bodyPr>
          <a:lstStyle/>
          <a:p>
            <a:r>
              <a:rPr lang="en-US" sz="2000" dirty="0"/>
              <a:t>Now, add a </a:t>
            </a:r>
            <a:r>
              <a:rPr lang="en-US" sz="2000" b="1" dirty="0"/>
              <a:t>Call</a:t>
            </a:r>
            <a:r>
              <a:rPr lang="en-US" sz="2000" dirty="0"/>
              <a:t> block to the </a:t>
            </a:r>
            <a:r>
              <a:rPr lang="en-US" sz="2000" b="1" dirty="0"/>
              <a:t>Main</a:t>
            </a:r>
            <a:r>
              <a:rPr lang="en-US" sz="2000" dirty="0"/>
              <a:t> function.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Double-click on the </a:t>
            </a:r>
            <a:r>
              <a:rPr lang="en-US" sz="2000" b="1" dirty="0"/>
              <a:t>Call </a:t>
            </a:r>
            <a:r>
              <a:rPr lang="en-US" sz="2000" dirty="0"/>
              <a:t>block to open its properties window. It requires the name of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000" dirty="0"/>
              <a:t>    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4" y="3131475"/>
            <a:ext cx="5257800" cy="282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59" y="3131475"/>
            <a:ext cx="4772025" cy="282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8CC77DB-3257-425E-881C-D5EAD221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CCBC-040F-4FBC-9008-016B50ED6D83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6E143B3-C6BF-4E88-8AD0-4F2832F6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D00B374-A8E6-440E-AA01-A7FF79AD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5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580"/>
            <a:ext cx="10515600" cy="982663"/>
          </a:xfrm>
        </p:spPr>
        <p:txBody>
          <a:bodyPr>
            <a:normAutofit/>
          </a:bodyPr>
          <a:lstStyle/>
          <a:p>
            <a:r>
              <a:rPr lang="en-US" sz="2000" dirty="0"/>
              <a:t>That complete the flowchart.</a:t>
            </a:r>
          </a:p>
          <a:p>
            <a:r>
              <a:rPr lang="en-US" sz="2000" dirty="0"/>
              <a:t>Executing the flowchart produces the following Output.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66243"/>
            <a:ext cx="5054600" cy="298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966244"/>
            <a:ext cx="4867108" cy="2985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17C94B2-AAFF-4DF2-A287-72A0EA95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BB0B-0B4C-47B8-AAA5-B026801FA030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9FF6FB-20A9-46C1-B6A6-E6646F02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51D01EC-3700-4512-B351-54B176B9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4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8500"/>
            <a:ext cx="5471878" cy="3385113"/>
          </a:xfrm>
        </p:spPr>
        <p:txBody>
          <a:bodyPr>
            <a:normAutofit/>
          </a:bodyPr>
          <a:lstStyle/>
          <a:p>
            <a:r>
              <a:rPr lang="en-US" sz="2000" dirty="0"/>
              <a:t>The order in which blocks execute and control passes from </a:t>
            </a:r>
            <a:r>
              <a:rPr lang="en-US" sz="2000" b="1" dirty="0"/>
              <a:t>Main, </a:t>
            </a:r>
            <a:r>
              <a:rPr lang="en-US" sz="2000" dirty="0"/>
              <a:t> to the </a:t>
            </a:r>
            <a:r>
              <a:rPr lang="en-US" sz="2000" b="1" dirty="0"/>
              <a:t>Greeting </a:t>
            </a:r>
            <a:r>
              <a:rPr lang="en-US" sz="2000" dirty="0"/>
              <a:t> function and back to </a:t>
            </a:r>
            <a:r>
              <a:rPr lang="en-US" sz="2000" b="1" dirty="0"/>
              <a:t>Main</a:t>
            </a:r>
            <a:r>
              <a:rPr lang="en-US" sz="2000" dirty="0"/>
              <a:t> is shown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904"/>
          <a:stretch/>
        </p:blipFill>
        <p:spPr>
          <a:xfrm>
            <a:off x="5949474" y="5439229"/>
            <a:ext cx="6045200" cy="333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2.9: Greeting function call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A9E8A20-2AC3-4725-AF92-E447FF18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5CE40-D9C4-4B54-B9C5-C3BDEA9C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40" y="2309829"/>
            <a:ext cx="5277468" cy="304378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1A13D5-3769-4190-9295-95FFA0A5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6B62-4639-44D8-B634-2EA0A1CED6D6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DA84EB-C4B0-4CDA-B175-9D7E0711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EBEC79-ED3F-4616-8444-7197F18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91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7323"/>
            <a:ext cx="6917210" cy="4054488"/>
          </a:xfrm>
        </p:spPr>
        <p:txBody>
          <a:bodyPr>
            <a:normAutofit/>
          </a:bodyPr>
          <a:lstStyle/>
          <a:p>
            <a:r>
              <a:rPr lang="en-US" sz="2000" dirty="0"/>
              <a:t>Comments don’t affect how your program runs.</a:t>
            </a:r>
          </a:p>
          <a:p>
            <a:r>
              <a:rPr lang="en-US" sz="2000" dirty="0"/>
              <a:t>They are used to include documentation about the program for other programmers.</a:t>
            </a:r>
          </a:p>
          <a:p>
            <a:r>
              <a:rPr lang="en-US" sz="2000" dirty="0"/>
              <a:t>These can include: the logics of a loop, known issues. Changes made, future changes, etc.</a:t>
            </a:r>
          </a:p>
          <a:p>
            <a:r>
              <a:rPr lang="en-US" sz="2000" dirty="0"/>
              <a:t>As a rule, it is good programming practice to always comment on your code, not just for other’s sake, but for your own.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402" y="1897323"/>
            <a:ext cx="4112406" cy="3635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08" y="5593690"/>
            <a:ext cx="4305300" cy="419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 Comments: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A57F63-80D3-4B75-A171-DD507B59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085F-C9EC-4728-9D27-79DAA5771947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7F24E-8AB1-478B-A741-48D722B3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9EEA0A9-E0AF-43CB-92B7-29050F4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6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32B1E52-B1F9-483E-8179-889A3CBF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 Debugging a Program in </a:t>
            </a:r>
            <a:r>
              <a:rPr lang="en-US" i="1" dirty="0" err="1"/>
              <a:t>Flowgorithm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5526B08-0043-4295-93FB-CDD032C51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4943C-AAF6-430D-B5BC-6F3B90A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016-2190-4207-8F66-5091FB12732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8D0CE-964E-4FBD-95A5-E166827A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56D4EA-13CE-4F43-841C-4A1ADCFB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0515600" cy="1439863"/>
          </a:xfrm>
        </p:spPr>
        <p:txBody>
          <a:bodyPr>
            <a:normAutofit/>
          </a:bodyPr>
          <a:lstStyle/>
          <a:p>
            <a:r>
              <a:rPr lang="en-US" dirty="0"/>
              <a:t>On the main toolbar, you should see a green icon that looks like the Play Button             you use when playing a DVD or watching a video on YouTube.</a:t>
            </a:r>
          </a:p>
          <a:p>
            <a:r>
              <a:rPr lang="en-US" sz="2000" dirty="0"/>
              <a:t>The Output shape will now appear in green.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155819"/>
            <a:ext cx="6426200" cy="2795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Hello World!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609E2C-9F9B-4B46-8666-960E09B3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575" y="1827273"/>
            <a:ext cx="485775" cy="4762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A0F48A5-A441-4D31-9511-BADD5C39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03B9-2DC5-4565-8300-1F32E07EBC3E}" type="datetime1">
              <a:rPr lang="en-US" smtClean="0"/>
              <a:t>9/14/2019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247BBA5-241D-4D4D-9599-6FC7805B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7407AF2-EB33-4E84-BA36-1FB4172B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88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3099"/>
            <a:ext cx="10515600" cy="4094445"/>
          </a:xfrm>
        </p:spPr>
        <p:txBody>
          <a:bodyPr>
            <a:normAutofit/>
          </a:bodyPr>
          <a:lstStyle/>
          <a:p>
            <a:r>
              <a:rPr lang="en-US" sz="2400" dirty="0"/>
              <a:t>One of the greatest skills a programmer can develop is debugging.</a:t>
            </a:r>
          </a:p>
          <a:p>
            <a:r>
              <a:rPr lang="en-US" sz="2400" dirty="0"/>
              <a:t>Which means </a:t>
            </a:r>
            <a:r>
              <a:rPr lang="en-US" sz="2400" b="1" dirty="0"/>
              <a:t>locating and fixing errors</a:t>
            </a:r>
            <a:r>
              <a:rPr lang="en-US" sz="2400" dirty="0"/>
              <a:t> in a program.</a:t>
            </a:r>
          </a:p>
          <a:p>
            <a:r>
              <a:rPr lang="en-US" sz="2400" dirty="0"/>
              <a:t>The term debugging refers to the process of removing any errors in a computer program.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990ECC-E589-48B2-8FB4-6ABFEF8E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D125-B7AD-4408-9318-2567FFA2C54A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D6FDD-DA89-47C6-B6D7-A06886E8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F73BD-9F70-40BC-A419-44011488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79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080FBC2-3D84-4CAE-9A95-4305BBC1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2.7.1. Watching Variables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07B0484-A11D-4D1A-B30C-545996524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D6C41-8E37-4BB2-9A9D-679B39B0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C71C-7F86-49D9-AFC7-143336D6DCD3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5AECF-A5C4-4078-886D-240173CB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D5EA9D-9B13-4ABA-BC1F-1607F32F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24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0400"/>
            <a:ext cx="10515600" cy="2247900"/>
          </a:xfrm>
        </p:spPr>
        <p:txBody>
          <a:bodyPr>
            <a:normAutofit/>
          </a:bodyPr>
          <a:lstStyle/>
          <a:p>
            <a:r>
              <a:rPr lang="en-US" sz="2000" dirty="0"/>
              <a:t>As a program executes, the values stored by the different variables.</a:t>
            </a:r>
          </a:p>
          <a:p>
            <a:r>
              <a:rPr lang="en-US" sz="2000" dirty="0"/>
              <a:t>Created in it may change from one step to the next.</a:t>
            </a:r>
          </a:p>
          <a:p>
            <a:r>
              <a:rPr lang="en-US" sz="2000" dirty="0"/>
              <a:t>In such situations, it is helpful for programmers to be able to observe the values of all variables at every step of the program.</a:t>
            </a:r>
          </a:p>
          <a:p>
            <a:r>
              <a:rPr lang="en-US" sz="2000" dirty="0"/>
              <a:t>This is called </a:t>
            </a:r>
            <a:r>
              <a:rPr lang="en-US" sz="2000" b="1" dirty="0"/>
              <a:t>“watching variables”.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4178300"/>
            <a:ext cx="7353300" cy="17735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2.7.1 Watching Variables: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269B33-63BD-4CC6-A0B5-69E6A763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966F-3EC4-4A05-84E3-C4734D8C9064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4E57B0-E0DA-4F73-9E11-8DAAC439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259198-A2C6-42EE-8820-C84E53F8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19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2618"/>
            <a:ext cx="10515600" cy="893763"/>
          </a:xfrm>
        </p:spPr>
        <p:txBody>
          <a:bodyPr>
            <a:normAutofit/>
          </a:bodyPr>
          <a:lstStyle/>
          <a:p>
            <a:r>
              <a:rPr lang="en-US" sz="2000" dirty="0"/>
              <a:t>If you open the </a:t>
            </a:r>
            <a:r>
              <a:rPr lang="en-US" sz="2000" b="1" dirty="0"/>
              <a:t>Variable Watch Window</a:t>
            </a:r>
            <a:r>
              <a:rPr lang="en-US" sz="2000" dirty="0"/>
              <a:t> for either flowchart in the last example, you will see something like the one shown below.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92" y="2796382"/>
            <a:ext cx="6223000" cy="3155430"/>
          </a:xfrm>
          <a:prstGeom prst="rect">
            <a:avLst/>
          </a:prstGeom>
          <a:ln w="25400" cap="rnd" cmpd="dbl"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2.7.1 Watching Variables: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F91E56-3C1D-4597-BA4B-F036966D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3224-15FE-4871-927F-12CC5FDDBA47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94B1FC-B5B9-4F65-9955-01212A8B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D9657E-A4BF-4AFE-A7D8-5A5335CD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76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7400"/>
            <a:ext cx="10140681" cy="3200400"/>
          </a:xfrm>
        </p:spPr>
        <p:txBody>
          <a:bodyPr>
            <a:normAutofit/>
          </a:bodyPr>
          <a:lstStyle/>
          <a:p>
            <a:r>
              <a:rPr lang="en-US" sz="2000" b="1" dirty="0"/>
              <a:t>Flowgorithm</a:t>
            </a:r>
            <a:r>
              <a:rPr lang="en-US" sz="2000" dirty="0"/>
              <a:t> allows you to control the speed at which a flowchart executes.</a:t>
            </a:r>
          </a:p>
          <a:p>
            <a:r>
              <a:rPr lang="en-US" sz="2000" dirty="0"/>
              <a:t>By slowing it down enough for a human to follow its execution steps.</a:t>
            </a:r>
          </a:p>
          <a:p>
            <a:r>
              <a:rPr lang="en-US" sz="2000" dirty="0"/>
              <a:t>When you click the </a:t>
            </a:r>
            <a:r>
              <a:rPr lang="en-US" sz="2000" b="1" dirty="0"/>
              <a:t>Run Speed </a:t>
            </a:r>
            <a:r>
              <a:rPr lang="en-US" sz="2000" dirty="0"/>
              <a:t>button on the menu bar, a menu containing three execution speed:</a:t>
            </a:r>
          </a:p>
          <a:p>
            <a:pPr lvl="3"/>
            <a:r>
              <a:rPr lang="en-US" sz="2000" b="1" dirty="0"/>
              <a:t>Fast. 	</a:t>
            </a:r>
            <a:r>
              <a:rPr lang="en-US" sz="2000" dirty="0"/>
              <a:t>(default).</a:t>
            </a:r>
          </a:p>
          <a:p>
            <a:pPr lvl="3"/>
            <a:r>
              <a:rPr lang="en-US" sz="2000" b="1" dirty="0"/>
              <a:t>Medium.</a:t>
            </a:r>
          </a:p>
          <a:p>
            <a:pPr lvl="3"/>
            <a:r>
              <a:rPr lang="en-US" sz="2000" b="1" dirty="0"/>
              <a:t>Slow.</a:t>
            </a:r>
          </a:p>
          <a:p>
            <a:pPr lvl="3"/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88" y="3296992"/>
            <a:ext cx="7530220" cy="2654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2.7.2. Controlling Flowchart Executive  Speed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E3ACCE-DD0C-45F0-9E40-4A326DBD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B946-BAFF-42D5-BC2C-039E53E9DA1D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915CF-CEAB-4E13-87B8-8275F884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8F70DA-0992-45A8-89BE-B505AC0F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90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6900"/>
            <a:ext cx="10515600" cy="2135056"/>
          </a:xfrm>
        </p:spPr>
        <p:txBody>
          <a:bodyPr>
            <a:normAutofit/>
          </a:bodyPr>
          <a:lstStyle/>
          <a:p>
            <a:r>
              <a:rPr lang="en-US" sz="2000" dirty="0"/>
              <a:t>To control the execution of each step of the flowchart.</a:t>
            </a:r>
          </a:p>
          <a:p>
            <a:r>
              <a:rPr lang="en-US" sz="2000" dirty="0"/>
              <a:t>i.e., the transition from each block to the next, </a:t>
            </a:r>
            <a:r>
              <a:rPr lang="en-US" sz="2000" b="1" dirty="0"/>
              <a:t>Flowgorithm </a:t>
            </a:r>
            <a:r>
              <a:rPr lang="en-US" sz="2000" dirty="0"/>
              <a:t> has another feature called </a:t>
            </a:r>
            <a:r>
              <a:rPr lang="en-US" sz="2000" b="1" dirty="0"/>
              <a:t>Stepping.</a:t>
            </a:r>
          </a:p>
          <a:p>
            <a:r>
              <a:rPr lang="en-US" sz="2000" b="1" dirty="0"/>
              <a:t>Stepping </a:t>
            </a:r>
            <a:r>
              <a:rPr lang="en-US" sz="2000" dirty="0"/>
              <a:t>is a very important feature that is typically available in code development environments for  most programming languages.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06" y="3910525"/>
            <a:ext cx="8332788" cy="1866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2.7.3. Stepping Through a Flowchart: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E088C9-5B49-4073-BBEE-3FD49375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BB84-C85E-4ED9-8027-549272D81688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CC07D0-E3FF-4297-AE73-9D820154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ADBAE7-8816-4BFF-B79A-027891DF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1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9500"/>
            <a:ext cx="7696200" cy="3721100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Breakpoint </a:t>
            </a:r>
            <a:r>
              <a:rPr lang="en-US" sz="2000" dirty="0"/>
              <a:t> shape temporarily halts the execution of the programs.</a:t>
            </a:r>
          </a:p>
          <a:p>
            <a:r>
              <a:rPr lang="en-US" sz="2000" dirty="0"/>
              <a:t>This is useful both for debugging programs and for demonstrations.</a:t>
            </a:r>
          </a:p>
          <a:p>
            <a:r>
              <a:rPr lang="en-US" sz="2000" dirty="0"/>
              <a:t>Most professional software development applications have some form of the breakpoint.</a:t>
            </a:r>
          </a:p>
          <a:p>
            <a:r>
              <a:rPr lang="en-US" sz="2000" dirty="0"/>
              <a:t>In </a:t>
            </a:r>
            <a:r>
              <a:rPr lang="en-US" sz="2000" b="1" dirty="0"/>
              <a:t>Flowgorithm,</a:t>
            </a:r>
            <a:r>
              <a:rPr lang="en-US" sz="2000" dirty="0"/>
              <a:t> a </a:t>
            </a:r>
            <a:r>
              <a:rPr lang="en-US" sz="2000" b="1" dirty="0"/>
              <a:t>Breakpoint </a:t>
            </a:r>
            <a:r>
              <a:rPr lang="en-US" sz="2000" dirty="0"/>
              <a:t>is inserted in the same manner as any other block.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039" y="2349500"/>
            <a:ext cx="2689769" cy="333008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2.7.4. Breakpoints: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44" y="5705474"/>
            <a:ext cx="4566065" cy="2463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57C018-2798-4EC4-85C3-51B79487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9BFB-C873-4A66-B013-C9D0D284FBF2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BD45B-E34F-4887-8D8C-6D7AEB53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16C08B7-AF68-46ED-BFE4-AD6D3185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09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3100"/>
            <a:ext cx="10515600" cy="2074863"/>
          </a:xfrm>
        </p:spPr>
        <p:txBody>
          <a:bodyPr>
            <a:normAutofit/>
          </a:bodyPr>
          <a:lstStyle/>
          <a:p>
            <a:r>
              <a:rPr lang="en-US" sz="2000" b="1" dirty="0"/>
              <a:t>Flowgorithm </a:t>
            </a:r>
            <a:r>
              <a:rPr lang="en-US" sz="2000" dirty="0"/>
              <a:t> is an introductory learning tools for new programmers.</a:t>
            </a:r>
          </a:p>
          <a:p>
            <a:r>
              <a:rPr lang="en-US" sz="2000" dirty="0"/>
              <a:t>To helps them start thinking in terms of small chunks comparable to how most programming languages function.</a:t>
            </a:r>
          </a:p>
          <a:p>
            <a:r>
              <a:rPr lang="en-US" sz="2000" b="1" dirty="0"/>
              <a:t>Flowgorithm’s </a:t>
            </a:r>
            <a:r>
              <a:rPr lang="en-US" sz="2000" dirty="0"/>
              <a:t> code generation function can produce the equivalent code in any of 21 programming languages.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92" y="4017963"/>
            <a:ext cx="8001000" cy="19338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2.7.5. Code Generation: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2E1B4A-F007-4B01-99CE-A515CC5B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F816-BCDF-48B4-8980-04D4CEB2E762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A7A2BF-498A-44F5-A255-F86CA84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A233CB-D1DE-4461-8F22-5A7EA8E9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0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0400"/>
            <a:ext cx="10515600" cy="919163"/>
          </a:xfrm>
        </p:spPr>
        <p:txBody>
          <a:bodyPr>
            <a:normAutofit/>
          </a:bodyPr>
          <a:lstStyle/>
          <a:p>
            <a:r>
              <a:rPr lang="en-US" sz="2000" dirty="0"/>
              <a:t>When you click the code generation button for Version “B” flowchart of the last example, it will open the </a:t>
            </a:r>
            <a:r>
              <a:rPr lang="en-US" sz="2000" b="1" dirty="0"/>
              <a:t>Source Code Viewer </a:t>
            </a:r>
            <a:r>
              <a:rPr lang="en-US" sz="2000" dirty="0"/>
              <a:t>window shown below.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2747524"/>
            <a:ext cx="7175500" cy="3204287"/>
          </a:xfrm>
          <a:prstGeom prst="rect">
            <a:avLst/>
          </a:prstGeom>
          <a:ln w="25400" cap="rnd" cmpd="dbl"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2.7.5. Code Generation: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1D2BD4-AE64-40A6-9010-E33FEC6F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9BF6-EE6A-403C-9A9F-D320BBA1C8F8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B4D34F-69AB-4ACB-88BC-CB1ABC56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7B9E31-17BD-4094-8E60-F57CFDB0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45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1036"/>
            <a:ext cx="5019508" cy="4475164"/>
          </a:xfrm>
        </p:spPr>
        <p:txBody>
          <a:bodyPr>
            <a:normAutofit/>
          </a:bodyPr>
          <a:lstStyle/>
          <a:p>
            <a:r>
              <a:rPr lang="en-US" sz="2000" dirty="0"/>
              <a:t>If you click the black </a:t>
            </a:r>
            <a:r>
              <a:rPr lang="en-US" sz="2000" b="1" dirty="0"/>
              <a:t>Down </a:t>
            </a:r>
            <a:r>
              <a:rPr lang="en-US" sz="2000" dirty="0"/>
              <a:t> arrow next to the name of the programming language, you will see menu that contains a list of programming languages.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2.7.5. Code Generation: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965324"/>
            <a:ext cx="6010108" cy="39864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059830-A4A1-4D4E-BBEA-89F4DE5F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9550-A4D2-4BD8-9EB4-FD3F23AFDBA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96EA7-3467-4B1B-9D19-796AEE25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8AEF9-52AF-4620-8A7D-3023F9D7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3E58C1-642B-4DCB-83D1-1B2B57CB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2.4. More Flowchart Elements: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B5A527-10B6-48A5-BDFE-BC7485014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2FF467-C50B-45D2-A196-CD4E5FFB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6A4-9CCA-4C6B-A421-D0D75092EE83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AF561-E32E-4D04-8E71-4C47DB8E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66924-6C4C-413A-BB2B-20D32C4B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96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That’s 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0DB56-F563-4107-B4AA-2FDC8E2B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0C6C-A740-4072-BD2A-0DCEC2D40EE7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CC23E-46CD-489A-B259-28C84234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4B8AE-6440-4D7B-94C7-35BA3CF6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elements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2908147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There are a number of elements, like the output element that you used, that can be added into a flowchart.</a:t>
            </a:r>
          </a:p>
          <a:p>
            <a:r>
              <a:rPr lang="en-US" sz="2000" dirty="0"/>
              <a:t>Using this approach, the program displays output on a text-only screen and the user inputs data using the keyboard.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836071-CFAA-40EC-BF48-314B1BDE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2FDD-288E-4DB0-B14B-643468CE944A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E5E73C-AEAD-488E-B609-7E80D2B0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CCCS 100 - Introduction to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81611-2F0E-4AE6-93AE-81023999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B667-65A9-49D4-8A2F-7F09218220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13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X Template for CCSE-University of Jeddah.potx" id="{907DE147-62AC-4E70-AC6C-DAA32E7150CA}" vid="{73F034C0-D159-40B7-BBDD-4446DF9929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PPTX Template for CCSE-University of Jeddah (2) (1)</Template>
  <TotalTime>141</TotalTime>
  <Words>3942</Words>
  <Application>Microsoft Office PowerPoint</Application>
  <PresentationFormat>مخصص</PresentationFormat>
  <Paragraphs>565</Paragraphs>
  <Slides>80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80</vt:i4>
      </vt:variant>
    </vt:vector>
  </HeadingPairs>
  <TitlesOfParts>
    <vt:vector size="81" baseType="lpstr">
      <vt:lpstr>Dividend</vt:lpstr>
      <vt:lpstr>Introduction to Computer Science CHAPTER 2: Problem Solving Using Computers</vt:lpstr>
      <vt:lpstr>Learning Outcomes</vt:lpstr>
      <vt:lpstr>2.1.Computer Program Development:</vt:lpstr>
      <vt:lpstr>2.2.Flowgorithm:</vt:lpstr>
      <vt:lpstr>Example 2.1: Hello World!</vt:lpstr>
      <vt:lpstr>Example 2.1: Hello World!</vt:lpstr>
      <vt:lpstr>Example 2.1: Hello World!</vt:lpstr>
      <vt:lpstr>2.4. More Flowchart Elements:</vt:lpstr>
      <vt:lpstr>Flowchart elements</vt:lpstr>
      <vt:lpstr>2.4.1. Using Variables:</vt:lpstr>
      <vt:lpstr>Common Variable Types</vt:lpstr>
      <vt:lpstr>Table 2-1: Types of Variables in Flowgorithm</vt:lpstr>
      <vt:lpstr>2.4.2 Simple Mathematics Operations for Numeric Variables:</vt:lpstr>
      <vt:lpstr>2.4.2 Simple Mathematics Operations for Numeric Variables:</vt:lpstr>
      <vt:lpstr>Table 2-2: : Basic mathematical operations</vt:lpstr>
      <vt:lpstr>Example 2.2:</vt:lpstr>
      <vt:lpstr>Example 2.2:</vt:lpstr>
      <vt:lpstr>Example 2.2:</vt:lpstr>
      <vt:lpstr>Example 2.2:</vt:lpstr>
      <vt:lpstr>Example 2.2:</vt:lpstr>
      <vt:lpstr>Example 2.2:</vt:lpstr>
      <vt:lpstr>Example 2.2:</vt:lpstr>
      <vt:lpstr>2.4.3 If Block &amp; Assignment Block:</vt:lpstr>
      <vt:lpstr>Example 2.3: Speed Check </vt:lpstr>
      <vt:lpstr>Example 2.3: Speed Check </vt:lpstr>
      <vt:lpstr>Example 2.3: Speed Check </vt:lpstr>
      <vt:lpstr>Example 2.3: Speed Check </vt:lpstr>
      <vt:lpstr>Example 2.3: Speed Check </vt:lpstr>
      <vt:lpstr>Example 2.3: Speed Check </vt:lpstr>
      <vt:lpstr>Example 2.3: Speed Check </vt:lpstr>
      <vt:lpstr>2.4.4 Task Repetition Using Loops:</vt:lpstr>
      <vt:lpstr>Loops</vt:lpstr>
      <vt:lpstr>2.4.5 Arrays of Variables:</vt:lpstr>
      <vt:lpstr>Storing a list of variables of the same Type</vt:lpstr>
      <vt:lpstr>2.5.6 For Loop:</vt:lpstr>
      <vt:lpstr>2.5.6 For Loop:</vt:lpstr>
      <vt:lpstr>2.5.6 For Loop:</vt:lpstr>
      <vt:lpstr>Example 2.4: Using a For Loop</vt:lpstr>
      <vt:lpstr>Example 2.4: Using a For Loop</vt:lpstr>
      <vt:lpstr>Example 2.4: Using a For Loop</vt:lpstr>
      <vt:lpstr>Example 2.4: Using a For Loop</vt:lpstr>
      <vt:lpstr>Example 2.4: Using a For Loop</vt:lpstr>
      <vt:lpstr>2.4.7. While Loop:</vt:lpstr>
      <vt:lpstr>2.4.7 While Loop:</vt:lpstr>
      <vt:lpstr>Example 2.6: Recursively divide user given number by 2</vt:lpstr>
      <vt:lpstr>Example 2.6: Recursively divide user given number by 2</vt:lpstr>
      <vt:lpstr>Example 2.6: Recursively divide user given number by 2</vt:lpstr>
      <vt:lpstr>Example 2.6: Recursively divide user given number by 2</vt:lpstr>
      <vt:lpstr>2.4.8. Do-while Loop:</vt:lpstr>
      <vt:lpstr>2.4.8 Do-while Loop:</vt:lpstr>
      <vt:lpstr>Example 2.7: Do-while-loop version of Example 2.6</vt:lpstr>
      <vt:lpstr>Example 2.7: Do-while-loop version of Example 2.6</vt:lpstr>
      <vt:lpstr>Example 2.7: Do-while-loop version of Example 2.6</vt:lpstr>
      <vt:lpstr>2.4.9 Differences Between Different Loops:</vt:lpstr>
      <vt:lpstr>Example 2.8: While vs. Do-while Loop</vt:lpstr>
      <vt:lpstr>Example 2.8: While vs Do-while</vt:lpstr>
      <vt:lpstr>Example 2.8: While vs Do-while</vt:lpstr>
      <vt:lpstr>Example 2.8: While vs Do-while</vt:lpstr>
      <vt:lpstr>While vs. Do-while</vt:lpstr>
      <vt:lpstr>2.5 Function Calling</vt:lpstr>
      <vt:lpstr>Example 2.9: Greeting function call</vt:lpstr>
      <vt:lpstr>Example 2.9: Greeting function call</vt:lpstr>
      <vt:lpstr>Example 2.9: Greeting function call</vt:lpstr>
      <vt:lpstr>Example 2.9: Greeting function call</vt:lpstr>
      <vt:lpstr>Example 2.9: Greeting function call</vt:lpstr>
      <vt:lpstr>Example 2.9: Greeting function call</vt:lpstr>
      <vt:lpstr>Example 2.9: Greeting function call</vt:lpstr>
      <vt:lpstr>2.6 Comments:</vt:lpstr>
      <vt:lpstr>2.7. Debugging a Program in Flowgorithm</vt:lpstr>
      <vt:lpstr>Debugging</vt:lpstr>
      <vt:lpstr>2.7.1. Watching Variables</vt:lpstr>
      <vt:lpstr>2.7.1 Watching Variables:</vt:lpstr>
      <vt:lpstr>2.7.1 Watching Variables:</vt:lpstr>
      <vt:lpstr>2.7.2. Controlling Flowchart Executive  Speed</vt:lpstr>
      <vt:lpstr>2.7.3. Stepping Through a Flowchart:</vt:lpstr>
      <vt:lpstr>2.7.4. Breakpoints:</vt:lpstr>
      <vt:lpstr>2.7.5. Code Generation:</vt:lpstr>
      <vt:lpstr>2.7.5. Code Generation:</vt:lpstr>
      <vt:lpstr>2.7.5. Code Generation: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 CHAPTER 2: Problem Solving Using Computers</dc:title>
  <dc:creator>MOHAMMAD MUSHABBAB ALI ALQAHTANI</dc:creator>
  <cp:lastModifiedBy>DELL</cp:lastModifiedBy>
  <cp:revision>122</cp:revision>
  <dcterms:created xsi:type="dcterms:W3CDTF">2019-09-04T16:33:15Z</dcterms:created>
  <dcterms:modified xsi:type="dcterms:W3CDTF">2019-09-14T15:04:56Z</dcterms:modified>
</cp:coreProperties>
</file>