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0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209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978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007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123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871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26/03/35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258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26/03/35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508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26/03/35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999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26/03/35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737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26/03/35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258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33AF-CC92-45D9-A107-F627C2801AEA}" type="datetimeFigureOut">
              <a:rPr lang="ar-SA" smtClean="0"/>
              <a:t>26/03/35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945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133AF-CC92-45D9-A107-F627C2801AEA}" type="datetimeFigureOut">
              <a:rPr lang="ar-SA" smtClean="0"/>
              <a:t>26/03/35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B87B8-5EF3-4027-A0FD-B673A3C349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58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مجموعة 15"/>
          <p:cNvGrpSpPr/>
          <p:nvPr/>
        </p:nvGrpSpPr>
        <p:grpSpPr>
          <a:xfrm>
            <a:off x="467544" y="2233892"/>
            <a:ext cx="891299" cy="4075428"/>
            <a:chOff x="4932040" y="1196752"/>
            <a:chExt cx="891299" cy="4075428"/>
          </a:xfrm>
        </p:grpSpPr>
        <p:sp>
          <p:nvSpPr>
            <p:cNvPr id="5" name="مربع نص 4"/>
            <p:cNvSpPr txBox="1"/>
            <p:nvPr/>
          </p:nvSpPr>
          <p:spPr>
            <a:xfrm>
              <a:off x="4932040" y="1196752"/>
              <a:ext cx="86409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100٪</a:t>
              </a:r>
            </a:p>
          </p:txBody>
        </p:sp>
        <p:sp>
          <p:nvSpPr>
            <p:cNvPr id="6" name="مربع نص 5"/>
            <p:cNvSpPr txBox="1"/>
            <p:nvPr/>
          </p:nvSpPr>
          <p:spPr>
            <a:xfrm>
              <a:off x="4932040" y="1559702"/>
              <a:ext cx="86409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90٪</a:t>
              </a:r>
            </a:p>
          </p:txBody>
        </p:sp>
        <p:sp>
          <p:nvSpPr>
            <p:cNvPr id="7" name="مربع نص 6"/>
            <p:cNvSpPr txBox="1"/>
            <p:nvPr/>
          </p:nvSpPr>
          <p:spPr>
            <a:xfrm>
              <a:off x="4952617" y="1931908"/>
              <a:ext cx="86409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80٪</a:t>
              </a:r>
            </a:p>
          </p:txBody>
        </p:sp>
        <p:sp>
          <p:nvSpPr>
            <p:cNvPr id="8" name="مربع نص 7"/>
            <p:cNvSpPr txBox="1"/>
            <p:nvPr/>
          </p:nvSpPr>
          <p:spPr>
            <a:xfrm>
              <a:off x="4952617" y="2294858"/>
              <a:ext cx="86409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70٪</a:t>
              </a:r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4932040" y="2665378"/>
              <a:ext cx="86409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60٪</a:t>
              </a:r>
            </a:p>
          </p:txBody>
        </p:sp>
        <p:sp>
          <p:nvSpPr>
            <p:cNvPr id="10" name="مربع نص 9"/>
            <p:cNvSpPr txBox="1"/>
            <p:nvPr/>
          </p:nvSpPr>
          <p:spPr>
            <a:xfrm>
              <a:off x="4932040" y="3028328"/>
              <a:ext cx="86409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50٪</a:t>
              </a:r>
            </a:p>
          </p:txBody>
        </p:sp>
        <p:sp>
          <p:nvSpPr>
            <p:cNvPr id="11" name="مربع نص 10"/>
            <p:cNvSpPr txBox="1"/>
            <p:nvPr/>
          </p:nvSpPr>
          <p:spPr>
            <a:xfrm>
              <a:off x="4952617" y="3400534"/>
              <a:ext cx="86409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40٪</a:t>
              </a:r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4952617" y="3763484"/>
              <a:ext cx="86409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30٪</a:t>
              </a:r>
            </a:p>
          </p:txBody>
        </p:sp>
        <p:sp>
          <p:nvSpPr>
            <p:cNvPr id="13" name="مربع نص 12"/>
            <p:cNvSpPr txBox="1"/>
            <p:nvPr/>
          </p:nvSpPr>
          <p:spPr>
            <a:xfrm>
              <a:off x="4938666" y="4136914"/>
              <a:ext cx="86409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20٪</a:t>
              </a:r>
            </a:p>
          </p:txBody>
        </p:sp>
        <p:sp>
          <p:nvSpPr>
            <p:cNvPr id="14" name="مربع نص 13"/>
            <p:cNvSpPr txBox="1"/>
            <p:nvPr/>
          </p:nvSpPr>
          <p:spPr>
            <a:xfrm>
              <a:off x="4959243" y="4509120"/>
              <a:ext cx="86409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10٪</a:t>
              </a:r>
            </a:p>
          </p:txBody>
        </p:sp>
        <p:sp>
          <p:nvSpPr>
            <p:cNvPr id="15" name="مربع نص 14"/>
            <p:cNvSpPr txBox="1"/>
            <p:nvPr/>
          </p:nvSpPr>
          <p:spPr>
            <a:xfrm>
              <a:off x="4959243" y="4872070"/>
              <a:ext cx="86409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0</a:t>
              </a:r>
            </a:p>
          </p:txBody>
        </p:sp>
      </p:grpSp>
      <p:grpSp>
        <p:nvGrpSpPr>
          <p:cNvPr id="17" name="مجموعة 16"/>
          <p:cNvGrpSpPr/>
          <p:nvPr/>
        </p:nvGrpSpPr>
        <p:grpSpPr>
          <a:xfrm>
            <a:off x="3189334" y="2212308"/>
            <a:ext cx="792088" cy="3996000"/>
            <a:chOff x="4932040" y="1196752"/>
            <a:chExt cx="891299" cy="4990878"/>
          </a:xfrm>
        </p:grpSpPr>
        <p:sp>
          <p:nvSpPr>
            <p:cNvPr id="18" name="مربع نص 17"/>
            <p:cNvSpPr txBox="1"/>
            <p:nvPr/>
          </p:nvSpPr>
          <p:spPr>
            <a:xfrm>
              <a:off x="4932040" y="1196752"/>
              <a:ext cx="864096" cy="53654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520</a:t>
              </a: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4932040" y="1559702"/>
              <a:ext cx="864096" cy="53654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480</a:t>
              </a: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4952617" y="1895654"/>
              <a:ext cx="864096" cy="5365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440</a:t>
              </a:r>
            </a:p>
          </p:txBody>
        </p:sp>
        <p:sp>
          <p:nvSpPr>
            <p:cNvPr id="21" name="مربع نص 20"/>
            <p:cNvSpPr txBox="1"/>
            <p:nvPr/>
          </p:nvSpPr>
          <p:spPr>
            <a:xfrm>
              <a:off x="4952617" y="2258026"/>
              <a:ext cx="864096" cy="53654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400</a:t>
              </a:r>
            </a:p>
          </p:txBody>
        </p:sp>
        <p:sp>
          <p:nvSpPr>
            <p:cNvPr id="22" name="مربع نص 21"/>
            <p:cNvSpPr txBox="1"/>
            <p:nvPr/>
          </p:nvSpPr>
          <p:spPr>
            <a:xfrm>
              <a:off x="4932040" y="2610130"/>
              <a:ext cx="864096" cy="53654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360</a:t>
              </a:r>
            </a:p>
          </p:txBody>
        </p:sp>
        <p:sp>
          <p:nvSpPr>
            <p:cNvPr id="23" name="مربع نص 22"/>
            <p:cNvSpPr txBox="1"/>
            <p:nvPr/>
          </p:nvSpPr>
          <p:spPr>
            <a:xfrm>
              <a:off x="4932040" y="2991496"/>
              <a:ext cx="864096" cy="53654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320</a:t>
              </a: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4952617" y="3327448"/>
              <a:ext cx="864096" cy="5365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280</a:t>
              </a:r>
            </a:p>
          </p:txBody>
        </p:sp>
        <p:sp>
          <p:nvSpPr>
            <p:cNvPr id="25" name="مربع نص 24"/>
            <p:cNvSpPr txBox="1"/>
            <p:nvPr/>
          </p:nvSpPr>
          <p:spPr>
            <a:xfrm>
              <a:off x="4952617" y="3653565"/>
              <a:ext cx="864096" cy="5365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240</a:t>
              </a:r>
            </a:p>
          </p:txBody>
        </p:sp>
        <p:sp>
          <p:nvSpPr>
            <p:cNvPr id="26" name="مربع نص 25"/>
            <p:cNvSpPr txBox="1"/>
            <p:nvPr/>
          </p:nvSpPr>
          <p:spPr>
            <a:xfrm>
              <a:off x="4938665" y="4065941"/>
              <a:ext cx="864096" cy="53654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200</a:t>
              </a:r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4959243" y="4394575"/>
              <a:ext cx="864096" cy="53654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160</a:t>
              </a:r>
            </a:p>
          </p:txBody>
        </p:sp>
        <p:sp>
          <p:nvSpPr>
            <p:cNvPr id="28" name="مربع نص 27"/>
            <p:cNvSpPr txBox="1"/>
            <p:nvPr/>
          </p:nvSpPr>
          <p:spPr>
            <a:xfrm>
              <a:off x="4959242" y="4725320"/>
              <a:ext cx="864097" cy="9492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120</a:t>
              </a:r>
            </a:p>
          </p:txBody>
        </p:sp>
        <p:sp>
          <p:nvSpPr>
            <p:cNvPr id="60" name="مربع نص 59"/>
            <p:cNvSpPr txBox="1"/>
            <p:nvPr/>
          </p:nvSpPr>
          <p:spPr>
            <a:xfrm>
              <a:off x="4959242" y="5070781"/>
              <a:ext cx="864097" cy="5365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80</a:t>
              </a:r>
            </a:p>
          </p:txBody>
        </p:sp>
        <p:sp>
          <p:nvSpPr>
            <p:cNvPr id="61" name="مربع نص 60"/>
            <p:cNvSpPr txBox="1"/>
            <p:nvPr/>
          </p:nvSpPr>
          <p:spPr>
            <a:xfrm>
              <a:off x="4959242" y="5417400"/>
              <a:ext cx="864097" cy="5365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40</a:t>
              </a:r>
            </a:p>
          </p:txBody>
        </p:sp>
        <p:sp>
          <p:nvSpPr>
            <p:cNvPr id="62" name="مربع نص 61"/>
            <p:cNvSpPr txBox="1"/>
            <p:nvPr/>
          </p:nvSpPr>
          <p:spPr>
            <a:xfrm>
              <a:off x="4959242" y="5787520"/>
              <a:ext cx="864097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0</a:t>
              </a:r>
            </a:p>
          </p:txBody>
        </p:sp>
      </p:grpSp>
      <p:sp>
        <p:nvSpPr>
          <p:cNvPr id="2" name="مستطيل 1"/>
          <p:cNvSpPr/>
          <p:nvPr/>
        </p:nvSpPr>
        <p:spPr>
          <a:xfrm>
            <a:off x="1921696" y="3904590"/>
            <a:ext cx="900000" cy="2196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noFill/>
            </a:endParaRPr>
          </a:p>
        </p:txBody>
      </p:sp>
      <p:grpSp>
        <p:nvGrpSpPr>
          <p:cNvPr id="45" name="مجموعة 44"/>
          <p:cNvGrpSpPr/>
          <p:nvPr/>
        </p:nvGrpSpPr>
        <p:grpSpPr>
          <a:xfrm>
            <a:off x="2829294" y="2391860"/>
            <a:ext cx="432048" cy="3708000"/>
            <a:chOff x="4355976" y="1396807"/>
            <a:chExt cx="914400" cy="4181450"/>
          </a:xfrm>
        </p:grpSpPr>
        <p:sp>
          <p:nvSpPr>
            <p:cNvPr id="31" name="مستطيل 30"/>
            <p:cNvSpPr/>
            <p:nvPr/>
          </p:nvSpPr>
          <p:spPr>
            <a:xfrm>
              <a:off x="4355976" y="1396807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مستطيل 31"/>
            <p:cNvSpPr/>
            <p:nvPr/>
          </p:nvSpPr>
          <p:spPr>
            <a:xfrm>
              <a:off x="4355976" y="1729836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3" name="مستطيل 32"/>
            <p:cNvSpPr/>
            <p:nvPr/>
          </p:nvSpPr>
          <p:spPr>
            <a:xfrm>
              <a:off x="4355976" y="2060848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" name="مستطيل 33"/>
            <p:cNvSpPr/>
            <p:nvPr/>
          </p:nvSpPr>
          <p:spPr>
            <a:xfrm>
              <a:off x="4355976" y="2379363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5" name="مستطيل 34"/>
            <p:cNvSpPr/>
            <p:nvPr/>
          </p:nvSpPr>
          <p:spPr>
            <a:xfrm>
              <a:off x="4355976" y="2694406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ستطيل 35"/>
            <p:cNvSpPr/>
            <p:nvPr/>
          </p:nvSpPr>
          <p:spPr>
            <a:xfrm>
              <a:off x="4355976" y="3012921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" name="مستطيل 37"/>
            <p:cNvSpPr/>
            <p:nvPr/>
          </p:nvSpPr>
          <p:spPr>
            <a:xfrm>
              <a:off x="4355976" y="3342478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مستطيل 38"/>
            <p:cNvSpPr/>
            <p:nvPr/>
          </p:nvSpPr>
          <p:spPr>
            <a:xfrm>
              <a:off x="4355976" y="3658824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4355976" y="3973154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" name="مستطيل 40"/>
            <p:cNvSpPr/>
            <p:nvPr/>
          </p:nvSpPr>
          <p:spPr>
            <a:xfrm>
              <a:off x="4355976" y="4291668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2" name="مستطيل 41"/>
            <p:cNvSpPr/>
            <p:nvPr/>
          </p:nvSpPr>
          <p:spPr>
            <a:xfrm>
              <a:off x="4355976" y="4606712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3" name="مستطيل 42"/>
            <p:cNvSpPr/>
            <p:nvPr/>
          </p:nvSpPr>
          <p:spPr>
            <a:xfrm>
              <a:off x="4355976" y="4925226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4" name="مستطيل 43"/>
            <p:cNvSpPr/>
            <p:nvPr/>
          </p:nvSpPr>
          <p:spPr>
            <a:xfrm>
              <a:off x="4355976" y="5253328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1475656" y="2419432"/>
            <a:ext cx="432048" cy="3681389"/>
            <a:chOff x="4355976" y="1396807"/>
            <a:chExt cx="914400" cy="3253156"/>
          </a:xfrm>
        </p:grpSpPr>
        <p:sp>
          <p:nvSpPr>
            <p:cNvPr id="47" name="مستطيل 46"/>
            <p:cNvSpPr/>
            <p:nvPr/>
          </p:nvSpPr>
          <p:spPr>
            <a:xfrm>
              <a:off x="4355976" y="1396807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8" name="مستطيل 47"/>
            <p:cNvSpPr/>
            <p:nvPr/>
          </p:nvSpPr>
          <p:spPr>
            <a:xfrm>
              <a:off x="4355976" y="1729836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مستطيل 48"/>
            <p:cNvSpPr/>
            <p:nvPr/>
          </p:nvSpPr>
          <p:spPr>
            <a:xfrm>
              <a:off x="4355976" y="2060848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0" name="مستطيل 49"/>
            <p:cNvSpPr/>
            <p:nvPr/>
          </p:nvSpPr>
          <p:spPr>
            <a:xfrm>
              <a:off x="4355976" y="2379363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1" name="مستطيل 50"/>
            <p:cNvSpPr/>
            <p:nvPr/>
          </p:nvSpPr>
          <p:spPr>
            <a:xfrm>
              <a:off x="4355976" y="2694406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" name="مستطيل 51"/>
            <p:cNvSpPr/>
            <p:nvPr/>
          </p:nvSpPr>
          <p:spPr>
            <a:xfrm>
              <a:off x="4355976" y="3012921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3" name="مستطيل 52"/>
            <p:cNvSpPr/>
            <p:nvPr/>
          </p:nvSpPr>
          <p:spPr>
            <a:xfrm>
              <a:off x="4355976" y="3342478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4" name="مستطيل 53"/>
            <p:cNvSpPr/>
            <p:nvPr/>
          </p:nvSpPr>
          <p:spPr>
            <a:xfrm>
              <a:off x="4355976" y="3675507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" name="مستطيل 54"/>
            <p:cNvSpPr/>
            <p:nvPr/>
          </p:nvSpPr>
          <p:spPr>
            <a:xfrm>
              <a:off x="4355976" y="4006519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" name="مستطيل 55"/>
            <p:cNvSpPr/>
            <p:nvPr/>
          </p:nvSpPr>
          <p:spPr>
            <a:xfrm>
              <a:off x="4355976" y="4325034"/>
              <a:ext cx="914400" cy="3249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رابط كسهم مستقيم 3"/>
          <p:cNvCxnSpPr/>
          <p:nvPr/>
        </p:nvCxnSpPr>
        <p:spPr>
          <a:xfrm>
            <a:off x="1475656" y="3909712"/>
            <a:ext cx="1332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مربع نص 58"/>
          <p:cNvSpPr txBox="1"/>
          <p:nvPr/>
        </p:nvSpPr>
        <p:spPr>
          <a:xfrm>
            <a:off x="7596336" y="836712"/>
            <a:ext cx="936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62٪  ≈</a:t>
            </a:r>
            <a:endParaRPr lang="ar-SA" sz="20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6732240" y="836712"/>
            <a:ext cx="936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60٪ 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5076056" y="1380838"/>
            <a:ext cx="34563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نلاحظ أن 60٪ تقابل نقطة تقع بين 280  ،  320 لا يمكن تحديدها بدقة .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076056" y="2329136"/>
            <a:ext cx="34563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لذلك نلجأ إلى تقدير النسبة المئوية .</a:t>
            </a:r>
            <a:endParaRPr lang="ar-SA" sz="2000" b="1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842" y="3284798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تمرير أفقي 66"/>
          <p:cNvSpPr/>
          <p:nvPr/>
        </p:nvSpPr>
        <p:spPr>
          <a:xfrm>
            <a:off x="4931948" y="3124783"/>
            <a:ext cx="2520280" cy="72008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62٪ من 520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7596336" y="4109010"/>
            <a:ext cx="936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62٪  ≈</a:t>
            </a:r>
            <a:endParaRPr lang="ar-SA" sz="20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6732240" y="4109010"/>
            <a:ext cx="936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60٪ </a:t>
            </a:r>
            <a:endParaRPr lang="ar-SA" sz="20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7596336" y="4821051"/>
            <a:ext cx="954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60٪ ≈</a:t>
            </a:r>
            <a:endParaRPr lang="ar-SA" sz="2400" b="1" dirty="0"/>
          </a:p>
        </p:txBody>
      </p:sp>
      <p:grpSp>
        <p:nvGrpSpPr>
          <p:cNvPr id="71" name="مجموعة 70"/>
          <p:cNvGrpSpPr/>
          <p:nvPr/>
        </p:nvGrpSpPr>
        <p:grpSpPr>
          <a:xfrm>
            <a:off x="6948264" y="4691366"/>
            <a:ext cx="734594" cy="753693"/>
            <a:chOff x="5872829" y="4212258"/>
            <a:chExt cx="734594" cy="753693"/>
          </a:xfrm>
        </p:grpSpPr>
        <p:sp>
          <p:nvSpPr>
            <p:cNvPr id="72" name="مربع نص 71"/>
            <p:cNvSpPr txBox="1"/>
            <p:nvPr/>
          </p:nvSpPr>
          <p:spPr>
            <a:xfrm>
              <a:off x="5882020" y="4212258"/>
              <a:ext cx="72540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60</a:t>
              </a:r>
              <a:endParaRPr lang="ar-SA" sz="2400" b="1" dirty="0"/>
            </a:p>
          </p:txBody>
        </p:sp>
        <p:sp>
          <p:nvSpPr>
            <p:cNvPr id="73" name="مربع نص 72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74" name="رابط مستقيم 73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مجموعة 74"/>
          <p:cNvGrpSpPr/>
          <p:nvPr/>
        </p:nvGrpSpPr>
        <p:grpSpPr>
          <a:xfrm>
            <a:off x="6840160" y="5627635"/>
            <a:ext cx="1836296" cy="753693"/>
            <a:chOff x="6143432" y="4043459"/>
            <a:chExt cx="1836296" cy="753693"/>
          </a:xfrm>
        </p:grpSpPr>
        <p:sp>
          <p:nvSpPr>
            <p:cNvPr id="76" name="مربع نص 75"/>
            <p:cNvSpPr txBox="1"/>
            <p:nvPr/>
          </p:nvSpPr>
          <p:spPr>
            <a:xfrm>
              <a:off x="6143432" y="4172979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520 ≈</a:t>
              </a:r>
              <a:endParaRPr lang="ar-SA" sz="2400" b="1" dirty="0"/>
            </a:p>
          </p:txBody>
        </p:sp>
        <p:grpSp>
          <p:nvGrpSpPr>
            <p:cNvPr id="77" name="مجموعة 76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78" name="مربع نص 77"/>
              <p:cNvSpPr txBox="1"/>
              <p:nvPr/>
            </p:nvSpPr>
            <p:spPr>
              <a:xfrm>
                <a:off x="5986071" y="4212258"/>
                <a:ext cx="606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60</a:t>
                </a:r>
                <a:endParaRPr lang="ar-SA" sz="2400" b="1" dirty="0"/>
              </a:p>
            </p:txBody>
          </p:sp>
          <p:sp>
            <p:nvSpPr>
              <p:cNvPr id="79" name="مربع نص 78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80" name="رابط مستقيم 79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مربع نص 80"/>
          <p:cNvSpPr txBox="1"/>
          <p:nvPr/>
        </p:nvSpPr>
        <p:spPr>
          <a:xfrm>
            <a:off x="6084168" y="5760168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312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91612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9" grpId="0"/>
      <p:bldP spid="63" grpId="0"/>
      <p:bldP spid="64" grpId="0"/>
      <p:bldP spid="65" grpId="0"/>
      <p:bldP spid="67" grpId="0" animBg="1"/>
      <p:bldP spid="68" grpId="0"/>
      <p:bldP spid="69" grpId="0"/>
      <p:bldP spid="70" grpId="0"/>
      <p:bldP spid="8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تمرير أفقي 4"/>
          <p:cNvSpPr/>
          <p:nvPr/>
        </p:nvSpPr>
        <p:spPr>
          <a:xfrm>
            <a:off x="4355976" y="1036736"/>
            <a:ext cx="2592288" cy="880096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قدر 0,25٪ من 789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90605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مربع نص 78"/>
          <p:cNvSpPr txBox="1"/>
          <p:nvPr/>
        </p:nvSpPr>
        <p:spPr>
          <a:xfrm>
            <a:off x="6197056" y="3338500"/>
            <a:ext cx="1255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0,25٪ =</a:t>
            </a:r>
            <a:endParaRPr lang="ar-SA" sz="2400" b="1" dirty="0"/>
          </a:p>
        </p:txBody>
      </p:sp>
      <p:grpSp>
        <p:nvGrpSpPr>
          <p:cNvPr id="80" name="مجموعة 79"/>
          <p:cNvGrpSpPr/>
          <p:nvPr/>
        </p:nvGrpSpPr>
        <p:grpSpPr>
          <a:xfrm>
            <a:off x="5364089" y="3140968"/>
            <a:ext cx="907638" cy="821540"/>
            <a:chOff x="5728814" y="4144411"/>
            <a:chExt cx="907638" cy="821540"/>
          </a:xfrm>
        </p:grpSpPr>
        <p:sp>
          <p:nvSpPr>
            <p:cNvPr id="81" name="مربع نص 80"/>
            <p:cNvSpPr txBox="1"/>
            <p:nvPr/>
          </p:nvSpPr>
          <p:spPr>
            <a:xfrm>
              <a:off x="5728814" y="4144411"/>
              <a:ext cx="90763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0,25</a:t>
              </a:r>
              <a:endParaRPr lang="ar-SA" sz="2400" b="1" dirty="0"/>
            </a:p>
          </p:txBody>
        </p:sp>
        <p:sp>
          <p:nvSpPr>
            <p:cNvPr id="82" name="مربع نص 8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83" name="رابط مستقيم 82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مجموعة 83"/>
          <p:cNvGrpSpPr/>
          <p:nvPr/>
        </p:nvGrpSpPr>
        <p:grpSpPr>
          <a:xfrm>
            <a:off x="5688032" y="4077072"/>
            <a:ext cx="1836296" cy="821705"/>
            <a:chOff x="6143432" y="3975447"/>
            <a:chExt cx="1836296" cy="821705"/>
          </a:xfrm>
        </p:grpSpPr>
        <p:sp>
          <p:nvSpPr>
            <p:cNvPr id="85" name="مربع نص 84"/>
            <p:cNvSpPr txBox="1"/>
            <p:nvPr/>
          </p:nvSpPr>
          <p:spPr>
            <a:xfrm>
              <a:off x="6143432" y="4172979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</a:t>
              </a:r>
              <a:r>
                <a:rPr lang="ar-SA" sz="2400" b="1" dirty="0"/>
                <a:t>8</a:t>
              </a:r>
              <a:r>
                <a:rPr lang="ar-SA" sz="2400" b="1" dirty="0" smtClean="0"/>
                <a:t>00 =</a:t>
              </a:r>
              <a:endParaRPr lang="ar-SA" sz="2400" b="1" dirty="0"/>
            </a:p>
          </p:txBody>
        </p:sp>
        <p:grpSp>
          <p:nvGrpSpPr>
            <p:cNvPr id="86" name="مجموعة 85"/>
            <p:cNvGrpSpPr/>
            <p:nvPr/>
          </p:nvGrpSpPr>
          <p:grpSpPr>
            <a:xfrm>
              <a:off x="7115632" y="3975447"/>
              <a:ext cx="864096" cy="821705"/>
              <a:chOff x="5728813" y="4144246"/>
              <a:chExt cx="864096" cy="821705"/>
            </a:xfrm>
          </p:grpSpPr>
          <p:sp>
            <p:nvSpPr>
              <p:cNvPr id="87" name="مربع نص 86"/>
              <p:cNvSpPr txBox="1"/>
              <p:nvPr/>
            </p:nvSpPr>
            <p:spPr>
              <a:xfrm>
                <a:off x="5728813" y="4144246"/>
                <a:ext cx="86409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0,25</a:t>
                </a:r>
                <a:endParaRPr lang="ar-SA" sz="2400" b="1" dirty="0"/>
              </a:p>
            </p:txBody>
          </p:sp>
          <p:sp>
            <p:nvSpPr>
              <p:cNvPr id="88" name="مربع نص 87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89" name="رابط مستقيم 88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" name="مربع نص 89"/>
          <p:cNvSpPr txBox="1"/>
          <p:nvPr/>
        </p:nvSpPr>
        <p:spPr>
          <a:xfrm>
            <a:off x="5292080" y="4277617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91" name="مربع نص 90"/>
          <p:cNvSpPr txBox="1"/>
          <p:nvPr/>
        </p:nvSpPr>
        <p:spPr>
          <a:xfrm>
            <a:off x="6300100" y="2564904"/>
            <a:ext cx="10802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789  ≈</a:t>
            </a:r>
            <a:endParaRPr lang="ar-SA" sz="2400" b="1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5508104" y="2564904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800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56004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9" grpId="0"/>
      <p:bldP spid="90" grpId="0"/>
      <p:bldP spid="91" grpId="0"/>
      <p:bldP spid="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تمرير أفقي 4"/>
          <p:cNvSpPr/>
          <p:nvPr/>
        </p:nvSpPr>
        <p:spPr>
          <a:xfrm>
            <a:off x="4283968" y="1114891"/>
            <a:ext cx="2592288" cy="880096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قدر 151٪ من 70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6300099" y="2267019"/>
            <a:ext cx="12242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151٪  ≈</a:t>
            </a:r>
            <a:endParaRPr lang="ar-SA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5436096" y="2267019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150٪ 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6444208" y="3813539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150٪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549375" y="5627211"/>
            <a:ext cx="352839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70       +        35        =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6444208" y="2987099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150٪ =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4716016" y="2987936"/>
            <a:ext cx="18722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+ 50٪</a:t>
            </a:r>
            <a:endParaRPr lang="ar-SA" sz="2400" b="1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4701502" y="3683854"/>
            <a:ext cx="1829228" cy="753693"/>
            <a:chOff x="4701502" y="3683854"/>
            <a:chExt cx="1829228" cy="753693"/>
          </a:xfrm>
        </p:grpSpPr>
        <p:grpSp>
          <p:nvGrpSpPr>
            <p:cNvPr id="39" name="مجموعة 38"/>
            <p:cNvGrpSpPr/>
            <p:nvPr/>
          </p:nvGrpSpPr>
          <p:grpSpPr>
            <a:xfrm>
              <a:off x="5284626" y="3683854"/>
              <a:ext cx="1246104" cy="753693"/>
              <a:chOff x="5361319" y="4212258"/>
              <a:chExt cx="1246104" cy="753693"/>
            </a:xfrm>
          </p:grpSpPr>
          <p:sp>
            <p:nvSpPr>
              <p:cNvPr id="40" name="مربع نص 39"/>
              <p:cNvSpPr txBox="1"/>
              <p:nvPr/>
            </p:nvSpPr>
            <p:spPr>
              <a:xfrm>
                <a:off x="5882020" y="4212258"/>
                <a:ext cx="72540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sp>
            <p:nvSpPr>
              <p:cNvPr id="41" name="مربع نص 40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2" name="رابط مستقيم 41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مربع نص 53"/>
              <p:cNvSpPr txBox="1"/>
              <p:nvPr/>
            </p:nvSpPr>
            <p:spPr>
              <a:xfrm>
                <a:off x="5361319" y="4336234"/>
                <a:ext cx="72540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+</a:t>
                </a:r>
                <a:endParaRPr lang="ar-SA" sz="2400" b="1" dirty="0"/>
              </a:p>
            </p:txBody>
          </p:sp>
        </p:grpSp>
        <p:grpSp>
          <p:nvGrpSpPr>
            <p:cNvPr id="55" name="مجموعة 54"/>
            <p:cNvGrpSpPr/>
            <p:nvPr/>
          </p:nvGrpSpPr>
          <p:grpSpPr>
            <a:xfrm>
              <a:off x="4701502" y="3683854"/>
              <a:ext cx="734594" cy="753693"/>
              <a:chOff x="5872829" y="4212258"/>
              <a:chExt cx="734594" cy="753693"/>
            </a:xfrm>
          </p:grpSpPr>
          <p:sp>
            <p:nvSpPr>
              <p:cNvPr id="56" name="مربع نص 55"/>
              <p:cNvSpPr txBox="1"/>
              <p:nvPr/>
            </p:nvSpPr>
            <p:spPr>
              <a:xfrm>
                <a:off x="5882020" y="4212258"/>
                <a:ext cx="72540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50</a:t>
                </a:r>
                <a:endParaRPr lang="ar-SA" sz="2400" b="1" dirty="0"/>
              </a:p>
            </p:txBody>
          </p:sp>
          <p:sp>
            <p:nvSpPr>
              <p:cNvPr id="57" name="مربع نص 56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58" name="رابط مستقيم 57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مجموعة 3"/>
          <p:cNvGrpSpPr/>
          <p:nvPr/>
        </p:nvGrpSpPr>
        <p:grpSpPr>
          <a:xfrm>
            <a:off x="4355976" y="4620123"/>
            <a:ext cx="3168352" cy="753693"/>
            <a:chOff x="4355976" y="4620123"/>
            <a:chExt cx="3168352" cy="753693"/>
          </a:xfrm>
        </p:grpSpPr>
        <p:grpSp>
          <p:nvGrpSpPr>
            <p:cNvPr id="43" name="مجموعة 42"/>
            <p:cNvGrpSpPr/>
            <p:nvPr/>
          </p:nvGrpSpPr>
          <p:grpSpPr>
            <a:xfrm>
              <a:off x="5688032" y="4620123"/>
              <a:ext cx="1836296" cy="753693"/>
              <a:chOff x="6143432" y="4043459"/>
              <a:chExt cx="1836296" cy="753693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6143432" y="4172979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400" b="1" dirty="0" smtClean="0"/>
                  <a:t>× 70  +</a:t>
                </a:r>
                <a:endParaRPr lang="ar-SA" sz="2400" b="1" dirty="0"/>
              </a:p>
            </p:txBody>
          </p:sp>
          <p:grpSp>
            <p:nvGrpSpPr>
              <p:cNvPr id="45" name="مجموعة 44"/>
              <p:cNvGrpSpPr/>
              <p:nvPr/>
            </p:nvGrpSpPr>
            <p:grpSpPr>
              <a:xfrm>
                <a:off x="7259648" y="4043459"/>
                <a:ext cx="720080" cy="753693"/>
                <a:chOff x="5872829" y="4212258"/>
                <a:chExt cx="720080" cy="753693"/>
              </a:xfrm>
            </p:grpSpPr>
            <p:sp>
              <p:nvSpPr>
                <p:cNvPr id="46" name="مربع نص 45"/>
                <p:cNvSpPr txBox="1"/>
                <p:nvPr/>
              </p:nvSpPr>
              <p:spPr>
                <a:xfrm>
                  <a:off x="5872829" y="4212258"/>
                  <a:ext cx="720079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100</a:t>
                  </a:r>
                  <a:endParaRPr lang="ar-SA" sz="2400" b="1" dirty="0"/>
                </a:p>
              </p:txBody>
            </p:sp>
            <p:sp>
              <p:nvSpPr>
                <p:cNvPr id="47" name="مربع نص 46"/>
                <p:cNvSpPr txBox="1"/>
                <p:nvPr/>
              </p:nvSpPr>
              <p:spPr>
                <a:xfrm>
                  <a:off x="5872829" y="4504286"/>
                  <a:ext cx="720080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100</a:t>
                  </a:r>
                  <a:endParaRPr lang="ar-SA" sz="2400" b="1" dirty="0"/>
                </a:p>
              </p:txBody>
            </p:sp>
            <p:cxnSp>
              <p:nvCxnSpPr>
                <p:cNvPr id="48" name="رابط مستقيم 47"/>
                <p:cNvCxnSpPr/>
                <p:nvPr/>
              </p:nvCxnSpPr>
              <p:spPr>
                <a:xfrm flipH="1">
                  <a:off x="6052757" y="4567067"/>
                  <a:ext cx="432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0" name="مجموعة 59"/>
            <p:cNvGrpSpPr/>
            <p:nvPr/>
          </p:nvGrpSpPr>
          <p:grpSpPr>
            <a:xfrm>
              <a:off x="4355976" y="4620123"/>
              <a:ext cx="1404248" cy="753693"/>
              <a:chOff x="6575480" y="4043459"/>
              <a:chExt cx="1404248" cy="753693"/>
            </a:xfrm>
          </p:grpSpPr>
          <p:sp>
            <p:nvSpPr>
              <p:cNvPr id="61" name="مربع نص 60"/>
              <p:cNvSpPr txBox="1"/>
              <p:nvPr/>
            </p:nvSpPr>
            <p:spPr>
              <a:xfrm>
                <a:off x="6575480" y="4172979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400" b="1" dirty="0" smtClean="0"/>
                  <a:t>× 70</a:t>
                </a:r>
                <a:endParaRPr lang="ar-SA" sz="2400" b="1" dirty="0"/>
              </a:p>
            </p:txBody>
          </p:sp>
          <p:grpSp>
            <p:nvGrpSpPr>
              <p:cNvPr id="62" name="مجموعة 61"/>
              <p:cNvGrpSpPr/>
              <p:nvPr/>
            </p:nvGrpSpPr>
            <p:grpSpPr>
              <a:xfrm>
                <a:off x="7259648" y="4043459"/>
                <a:ext cx="720080" cy="753693"/>
                <a:chOff x="5872829" y="4212258"/>
                <a:chExt cx="720080" cy="753693"/>
              </a:xfrm>
            </p:grpSpPr>
            <p:sp>
              <p:nvSpPr>
                <p:cNvPr id="63" name="مربع نص 62"/>
                <p:cNvSpPr txBox="1"/>
                <p:nvPr/>
              </p:nvSpPr>
              <p:spPr>
                <a:xfrm>
                  <a:off x="5872829" y="4212258"/>
                  <a:ext cx="720079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50</a:t>
                  </a:r>
                  <a:endParaRPr lang="ar-SA" sz="2400" b="1" dirty="0"/>
                </a:p>
              </p:txBody>
            </p:sp>
            <p:sp>
              <p:nvSpPr>
                <p:cNvPr id="64" name="مربع نص 63"/>
                <p:cNvSpPr txBox="1"/>
                <p:nvPr/>
              </p:nvSpPr>
              <p:spPr>
                <a:xfrm>
                  <a:off x="5872829" y="4504286"/>
                  <a:ext cx="720080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100</a:t>
                  </a:r>
                  <a:endParaRPr lang="ar-SA" sz="2400" b="1" dirty="0"/>
                </a:p>
              </p:txBody>
            </p:sp>
            <p:cxnSp>
              <p:nvCxnSpPr>
                <p:cNvPr id="65" name="رابط مستقيم 64"/>
                <p:cNvCxnSpPr/>
                <p:nvPr/>
              </p:nvCxnSpPr>
              <p:spPr>
                <a:xfrm flipH="1">
                  <a:off x="6052757" y="4567067"/>
                  <a:ext cx="432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6" name="مربع نص 65"/>
          <p:cNvSpPr txBox="1"/>
          <p:nvPr/>
        </p:nvSpPr>
        <p:spPr>
          <a:xfrm>
            <a:off x="3170059" y="5631631"/>
            <a:ext cx="7538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105</a:t>
            </a:r>
            <a:endParaRPr lang="ar-SA" sz="2400" b="1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761" y="1225699"/>
            <a:ext cx="1958727" cy="619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3977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6" grpId="0"/>
      <p:bldP spid="37" grpId="0"/>
      <p:bldP spid="38" grpId="0"/>
      <p:bldP spid="49" grpId="0"/>
      <p:bldP spid="52" grpId="0"/>
      <p:bldP spid="53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مربع نص 37"/>
          <p:cNvSpPr txBox="1"/>
          <p:nvPr/>
        </p:nvSpPr>
        <p:spPr>
          <a:xfrm>
            <a:off x="6444208" y="3813539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1٪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5999861" y="5627211"/>
            <a:ext cx="174049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0.8  ÷  2  =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4716016" y="3029036"/>
            <a:ext cx="18722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1٪  </a:t>
            </a:r>
            <a:endParaRPr lang="ar-SA" sz="2400" b="1" dirty="0"/>
          </a:p>
        </p:txBody>
      </p:sp>
      <p:grpSp>
        <p:nvGrpSpPr>
          <p:cNvPr id="39" name="مجموعة 38"/>
          <p:cNvGrpSpPr/>
          <p:nvPr/>
        </p:nvGrpSpPr>
        <p:grpSpPr>
          <a:xfrm>
            <a:off x="6156176" y="3688004"/>
            <a:ext cx="734594" cy="753693"/>
            <a:chOff x="5872829" y="4212258"/>
            <a:chExt cx="734594" cy="753693"/>
          </a:xfrm>
        </p:grpSpPr>
        <p:sp>
          <p:nvSpPr>
            <p:cNvPr id="40" name="مربع نص 39"/>
            <p:cNvSpPr txBox="1"/>
            <p:nvPr/>
          </p:nvSpPr>
          <p:spPr>
            <a:xfrm>
              <a:off x="5882020" y="4212258"/>
              <a:ext cx="72540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41" name="مربع نص 40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42" name="رابط مستقيم 41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مجموعة 42"/>
          <p:cNvGrpSpPr/>
          <p:nvPr/>
        </p:nvGrpSpPr>
        <p:grpSpPr>
          <a:xfrm>
            <a:off x="5940152" y="4620123"/>
            <a:ext cx="1872208" cy="753693"/>
            <a:chOff x="6107520" y="4043459"/>
            <a:chExt cx="1872208" cy="753693"/>
          </a:xfrm>
        </p:grpSpPr>
        <p:sp>
          <p:nvSpPr>
            <p:cNvPr id="44" name="مربع نص 43"/>
            <p:cNvSpPr txBox="1"/>
            <p:nvPr/>
          </p:nvSpPr>
          <p:spPr>
            <a:xfrm>
              <a:off x="6107520" y="4172979"/>
              <a:ext cx="126004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80  =</a:t>
              </a:r>
              <a:endParaRPr lang="ar-SA" sz="2400" b="1" dirty="0"/>
            </a:p>
          </p:txBody>
        </p:sp>
        <p:grpSp>
          <p:nvGrpSpPr>
            <p:cNvPr id="45" name="مجموعة 44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46" name="مربع نص 45"/>
              <p:cNvSpPr txBox="1"/>
              <p:nvPr/>
            </p:nvSpPr>
            <p:spPr>
              <a:xfrm>
                <a:off x="5872829" y="4212258"/>
                <a:ext cx="72007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</a:t>
                </a:r>
                <a:endParaRPr lang="ar-SA" sz="2400" b="1" dirty="0"/>
              </a:p>
            </p:txBody>
          </p:sp>
          <p:sp>
            <p:nvSpPr>
              <p:cNvPr id="47" name="مربع نص 46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8" name="رابط مستقيم 47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مربع نص 65"/>
          <p:cNvSpPr txBox="1"/>
          <p:nvPr/>
        </p:nvSpPr>
        <p:spPr>
          <a:xfrm>
            <a:off x="5344813" y="5631631"/>
            <a:ext cx="7538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0,4</a:t>
            </a:r>
            <a:endParaRPr lang="ar-SA" sz="2400" b="1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761" y="1225699"/>
            <a:ext cx="1958727" cy="619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grpSp>
        <p:nvGrpSpPr>
          <p:cNvPr id="51" name="مجموعة 50"/>
          <p:cNvGrpSpPr/>
          <p:nvPr/>
        </p:nvGrpSpPr>
        <p:grpSpPr>
          <a:xfrm>
            <a:off x="6571495" y="2924944"/>
            <a:ext cx="1312873" cy="753693"/>
            <a:chOff x="5294550" y="4212258"/>
            <a:chExt cx="1312873" cy="753693"/>
          </a:xfrm>
        </p:grpSpPr>
        <p:sp>
          <p:nvSpPr>
            <p:cNvPr id="70" name="مربع نص 69"/>
            <p:cNvSpPr txBox="1"/>
            <p:nvPr/>
          </p:nvSpPr>
          <p:spPr>
            <a:xfrm>
              <a:off x="5882020" y="4212258"/>
              <a:ext cx="72540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71" name="مربع نص 70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72" name="رابط مستقيم 71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مربع نص 72"/>
            <p:cNvSpPr txBox="1"/>
            <p:nvPr/>
          </p:nvSpPr>
          <p:spPr>
            <a:xfrm>
              <a:off x="5294550" y="4336234"/>
              <a:ext cx="72540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٪  ≈</a:t>
              </a:r>
              <a:endParaRPr lang="ar-SA" sz="2400" b="1" dirty="0"/>
            </a:p>
          </p:txBody>
        </p:sp>
      </p:grpSp>
      <p:sp>
        <p:nvSpPr>
          <p:cNvPr id="74" name="مربع نص 73"/>
          <p:cNvSpPr txBox="1"/>
          <p:nvPr/>
        </p:nvSpPr>
        <p:spPr>
          <a:xfrm>
            <a:off x="5157255" y="4744099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0,8</a:t>
            </a:r>
            <a:endParaRPr lang="ar-SA" sz="24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6006010" y="2348880"/>
            <a:ext cx="174049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82  ≈</a:t>
            </a:r>
            <a:endParaRPr lang="ar-SA" sz="24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6266403" y="2353300"/>
            <a:ext cx="7538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80٪</a:t>
            </a:r>
            <a:endParaRPr lang="ar-SA" sz="2400" b="1" dirty="0"/>
          </a:p>
        </p:txBody>
      </p:sp>
      <p:grpSp>
        <p:nvGrpSpPr>
          <p:cNvPr id="3" name="مجموعة 2"/>
          <p:cNvGrpSpPr/>
          <p:nvPr/>
        </p:nvGrpSpPr>
        <p:grpSpPr>
          <a:xfrm>
            <a:off x="4283968" y="1114891"/>
            <a:ext cx="2592288" cy="880096"/>
            <a:chOff x="4283968" y="1114891"/>
            <a:chExt cx="2592288" cy="880096"/>
          </a:xfrm>
        </p:grpSpPr>
        <p:sp>
          <p:nvSpPr>
            <p:cNvPr id="5" name="تمرير أفقي 4"/>
            <p:cNvSpPr/>
            <p:nvPr/>
          </p:nvSpPr>
          <p:spPr>
            <a:xfrm>
              <a:off x="4283968" y="1114891"/>
              <a:ext cx="2592288" cy="880096"/>
            </a:xfrm>
            <a:prstGeom prst="horizontalScroll">
              <a:avLst/>
            </a:prstGeom>
            <a:noFill/>
            <a:effectLst>
              <a:glow rad="101600">
                <a:srgbClr val="00B050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قدر       ٪ من 82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77" name="مجموعة 76"/>
            <p:cNvGrpSpPr/>
            <p:nvPr/>
          </p:nvGrpSpPr>
          <p:grpSpPr>
            <a:xfrm>
              <a:off x="5767108" y="1190029"/>
              <a:ext cx="734594" cy="753693"/>
              <a:chOff x="5872829" y="4212258"/>
              <a:chExt cx="734594" cy="753693"/>
            </a:xfrm>
          </p:grpSpPr>
          <p:sp>
            <p:nvSpPr>
              <p:cNvPr id="78" name="مربع نص 77"/>
              <p:cNvSpPr txBox="1"/>
              <p:nvPr/>
            </p:nvSpPr>
            <p:spPr>
              <a:xfrm>
                <a:off x="5882020" y="4212258"/>
                <a:ext cx="72540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</a:t>
                </a:r>
                <a:endParaRPr lang="ar-SA" sz="2400" b="1" dirty="0"/>
              </a:p>
            </p:txBody>
          </p:sp>
          <p:sp>
            <p:nvSpPr>
              <p:cNvPr id="79" name="مربع نص 78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dirty="0"/>
              </a:p>
            </p:txBody>
          </p:sp>
          <p:cxnSp>
            <p:nvCxnSpPr>
              <p:cNvPr id="80" name="رابط مستقيم 79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7309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3" grpId="0"/>
      <p:bldP spid="66" grpId="0"/>
      <p:bldP spid="74" grpId="0"/>
      <p:bldP spid="75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تمرير أفقي 4"/>
          <p:cNvSpPr/>
          <p:nvPr/>
        </p:nvSpPr>
        <p:spPr>
          <a:xfrm>
            <a:off x="251520" y="836712"/>
            <a:ext cx="6665970" cy="2103040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0" name="مربع نص 49"/>
          <p:cNvSpPr txBox="1"/>
          <p:nvPr/>
        </p:nvSpPr>
        <p:spPr>
          <a:xfrm>
            <a:off x="6156176" y="3039343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0,9٪  ≈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5364088" y="3039343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1٪ </a:t>
            </a:r>
            <a:endParaRPr lang="ar-SA" sz="24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6497692" y="4431394"/>
            <a:ext cx="954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1٪  =</a:t>
            </a:r>
            <a:endParaRPr lang="ar-SA" sz="2400" b="1" dirty="0"/>
          </a:p>
        </p:txBody>
      </p:sp>
      <p:grpSp>
        <p:nvGrpSpPr>
          <p:cNvPr id="67" name="مجموعة 66"/>
          <p:cNvGrpSpPr/>
          <p:nvPr/>
        </p:nvGrpSpPr>
        <p:grpSpPr>
          <a:xfrm>
            <a:off x="5796136" y="4301709"/>
            <a:ext cx="763622" cy="753693"/>
            <a:chOff x="5872829" y="4212258"/>
            <a:chExt cx="763622" cy="753693"/>
          </a:xfrm>
        </p:grpSpPr>
        <p:sp>
          <p:nvSpPr>
            <p:cNvPr id="68" name="مربع نص 67"/>
            <p:cNvSpPr txBox="1"/>
            <p:nvPr/>
          </p:nvSpPr>
          <p:spPr>
            <a:xfrm>
              <a:off x="5911048" y="4212258"/>
              <a:ext cx="72540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69" name="مربع نص 68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70" name="رابط مستقيم 69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مجموعة 70"/>
          <p:cNvGrpSpPr/>
          <p:nvPr/>
        </p:nvGrpSpPr>
        <p:grpSpPr>
          <a:xfrm>
            <a:off x="5688032" y="5237978"/>
            <a:ext cx="1836296" cy="753693"/>
            <a:chOff x="6143432" y="4043459"/>
            <a:chExt cx="1836296" cy="753693"/>
          </a:xfrm>
        </p:grpSpPr>
        <p:sp>
          <p:nvSpPr>
            <p:cNvPr id="72" name="مربع نص 71"/>
            <p:cNvSpPr txBox="1"/>
            <p:nvPr/>
          </p:nvSpPr>
          <p:spPr>
            <a:xfrm>
              <a:off x="6143432" y="4172979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600 =</a:t>
              </a:r>
              <a:endParaRPr lang="ar-SA" sz="2400" b="1" dirty="0"/>
            </a:p>
          </p:txBody>
        </p:sp>
        <p:grpSp>
          <p:nvGrpSpPr>
            <p:cNvPr id="73" name="مجموعة 72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74" name="مربع نص 73"/>
              <p:cNvSpPr txBox="1"/>
              <p:nvPr/>
            </p:nvSpPr>
            <p:spPr>
              <a:xfrm>
                <a:off x="5986071" y="4212258"/>
                <a:ext cx="606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</a:t>
                </a:r>
                <a:endParaRPr lang="ar-SA" sz="2400" b="1" dirty="0"/>
              </a:p>
            </p:txBody>
          </p:sp>
          <p:sp>
            <p:nvSpPr>
              <p:cNvPr id="75" name="مربع نص 74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76" name="رابط مستقيم 75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مربع نص 76"/>
          <p:cNvSpPr txBox="1"/>
          <p:nvPr/>
        </p:nvSpPr>
        <p:spPr>
          <a:xfrm>
            <a:off x="5004048" y="5370511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6300100" y="3657798"/>
            <a:ext cx="10802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639 ≈</a:t>
            </a:r>
            <a:endParaRPr lang="ar-SA" sz="24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580112" y="3657798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600</a:t>
            </a:r>
            <a:endParaRPr lang="ar-SA" sz="2400" b="1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084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26244"/>
            <a:ext cx="58388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مربع نص 22"/>
          <p:cNvSpPr txBox="1"/>
          <p:nvPr/>
        </p:nvSpPr>
        <p:spPr>
          <a:xfrm>
            <a:off x="5841402" y="6135687"/>
            <a:ext cx="1970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عدد الطلاب  ≈</a:t>
            </a:r>
            <a:endParaRPr lang="ar-SA" sz="24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4905298" y="6135687"/>
            <a:ext cx="1322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 طلاب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04518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0" grpId="0"/>
      <p:bldP spid="51" grpId="0"/>
      <p:bldP spid="59" grpId="0"/>
      <p:bldP spid="77" grpId="0"/>
      <p:bldP spid="19" grpId="0"/>
      <p:bldP spid="20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تمرير أفقي 4"/>
          <p:cNvSpPr/>
          <p:nvPr/>
        </p:nvSpPr>
        <p:spPr>
          <a:xfrm>
            <a:off x="251520" y="836712"/>
            <a:ext cx="7128792" cy="1584176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0" name="مربع نص 49"/>
          <p:cNvSpPr txBox="1"/>
          <p:nvPr/>
        </p:nvSpPr>
        <p:spPr>
          <a:xfrm>
            <a:off x="6048164" y="3039343"/>
            <a:ext cx="1332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0,23٪  ≈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5148064" y="3039343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25٪ </a:t>
            </a:r>
            <a:endParaRPr lang="ar-SA" sz="24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6408064" y="3774709"/>
            <a:ext cx="1044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25٪  =</a:t>
            </a:r>
            <a:endParaRPr lang="ar-SA" sz="2400" b="1" dirty="0"/>
          </a:p>
        </p:txBody>
      </p:sp>
      <p:grpSp>
        <p:nvGrpSpPr>
          <p:cNvPr id="67" name="مجموعة 66"/>
          <p:cNvGrpSpPr/>
          <p:nvPr/>
        </p:nvGrpSpPr>
        <p:grpSpPr>
          <a:xfrm>
            <a:off x="5796136" y="3645024"/>
            <a:ext cx="763622" cy="753693"/>
            <a:chOff x="5872829" y="4212258"/>
            <a:chExt cx="763622" cy="753693"/>
          </a:xfrm>
        </p:grpSpPr>
        <p:sp>
          <p:nvSpPr>
            <p:cNvPr id="68" name="مربع نص 67"/>
            <p:cNvSpPr txBox="1"/>
            <p:nvPr/>
          </p:nvSpPr>
          <p:spPr>
            <a:xfrm>
              <a:off x="5911048" y="4212258"/>
              <a:ext cx="72540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25</a:t>
              </a:r>
              <a:endParaRPr lang="ar-SA" sz="2400" b="1" dirty="0"/>
            </a:p>
          </p:txBody>
        </p:sp>
        <p:sp>
          <p:nvSpPr>
            <p:cNvPr id="69" name="مربع نص 68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70" name="رابط مستقيم 69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مجموعة 70"/>
          <p:cNvGrpSpPr/>
          <p:nvPr/>
        </p:nvGrpSpPr>
        <p:grpSpPr>
          <a:xfrm>
            <a:off x="5688032" y="4581293"/>
            <a:ext cx="1836296" cy="753693"/>
            <a:chOff x="6143432" y="4043459"/>
            <a:chExt cx="1836296" cy="753693"/>
          </a:xfrm>
        </p:grpSpPr>
        <p:sp>
          <p:nvSpPr>
            <p:cNvPr id="72" name="مربع نص 71"/>
            <p:cNvSpPr txBox="1"/>
            <p:nvPr/>
          </p:nvSpPr>
          <p:spPr>
            <a:xfrm>
              <a:off x="6143432" y="4172979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200 =</a:t>
              </a:r>
              <a:endParaRPr lang="ar-SA" sz="2400" b="1" dirty="0"/>
            </a:p>
          </p:txBody>
        </p:sp>
        <p:grpSp>
          <p:nvGrpSpPr>
            <p:cNvPr id="73" name="مجموعة 72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74" name="مربع نص 73"/>
              <p:cNvSpPr txBox="1"/>
              <p:nvPr/>
            </p:nvSpPr>
            <p:spPr>
              <a:xfrm>
                <a:off x="5930323" y="4212258"/>
                <a:ext cx="606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25</a:t>
                </a:r>
                <a:endParaRPr lang="ar-SA" sz="2400" b="1" dirty="0"/>
              </a:p>
            </p:txBody>
          </p:sp>
          <p:sp>
            <p:nvSpPr>
              <p:cNvPr id="75" name="مربع نص 74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76" name="رابط مستقيم 75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مربع نص 76"/>
          <p:cNvSpPr txBox="1"/>
          <p:nvPr/>
        </p:nvSpPr>
        <p:spPr>
          <a:xfrm>
            <a:off x="5004048" y="4713826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50</a:t>
            </a:r>
            <a:endParaRPr lang="ar-SA" sz="24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6300100" y="5479002"/>
            <a:ext cx="15122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الزيادة  ≈</a:t>
            </a:r>
            <a:endParaRPr lang="ar-SA" sz="2400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5337346" y="5479002"/>
            <a:ext cx="1322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50 ريالا</a:t>
            </a:r>
            <a:endParaRPr lang="ar-SA" sz="2400" b="1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184" y="1225699"/>
            <a:ext cx="1548312" cy="619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6696744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79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0" grpId="0"/>
      <p:bldP spid="51" grpId="0"/>
      <p:bldP spid="59" grpId="0"/>
      <p:bldP spid="77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تمرير أفقي 4"/>
          <p:cNvSpPr/>
          <p:nvPr/>
        </p:nvSpPr>
        <p:spPr>
          <a:xfrm>
            <a:off x="467544" y="964728"/>
            <a:ext cx="6480720" cy="1456159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02282"/>
            <a:ext cx="59055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مربع نص 18"/>
          <p:cNvSpPr txBox="1"/>
          <p:nvPr/>
        </p:nvSpPr>
        <p:spPr>
          <a:xfrm>
            <a:off x="6300100" y="2708920"/>
            <a:ext cx="10802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42٪  ≈</a:t>
            </a:r>
            <a:endParaRPr lang="ar-SA" sz="24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436096" y="2708920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40٪ </a:t>
            </a:r>
            <a:endParaRPr lang="ar-SA" sz="24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6444208" y="3420961"/>
            <a:ext cx="954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40٪ ≈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5796136" y="3291276"/>
            <a:ext cx="734594" cy="753693"/>
            <a:chOff x="5872829" y="4212258"/>
            <a:chExt cx="734594" cy="753693"/>
          </a:xfrm>
        </p:grpSpPr>
        <p:sp>
          <p:nvSpPr>
            <p:cNvPr id="23" name="مربع نص 22"/>
            <p:cNvSpPr txBox="1"/>
            <p:nvPr/>
          </p:nvSpPr>
          <p:spPr>
            <a:xfrm>
              <a:off x="5882020" y="4212258"/>
              <a:ext cx="72540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40</a:t>
              </a:r>
              <a:endParaRPr lang="ar-SA" sz="2400" b="1" dirty="0"/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25" name="رابط مستقيم 24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مجموعة 25"/>
          <p:cNvGrpSpPr/>
          <p:nvPr/>
        </p:nvGrpSpPr>
        <p:grpSpPr>
          <a:xfrm>
            <a:off x="5688032" y="4227545"/>
            <a:ext cx="1836296" cy="753693"/>
            <a:chOff x="6143432" y="4043459"/>
            <a:chExt cx="1836296" cy="753693"/>
          </a:xfrm>
        </p:grpSpPr>
        <p:sp>
          <p:nvSpPr>
            <p:cNvPr id="27" name="مربع نص 26"/>
            <p:cNvSpPr txBox="1"/>
            <p:nvPr/>
          </p:nvSpPr>
          <p:spPr>
            <a:xfrm>
              <a:off x="6143432" y="4172979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120 ≈</a:t>
              </a:r>
              <a:endParaRPr lang="ar-SA" sz="2400" b="1" dirty="0"/>
            </a:p>
          </p:txBody>
        </p:sp>
        <p:grpSp>
          <p:nvGrpSpPr>
            <p:cNvPr id="28" name="مجموعة 27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30" name="مربع نص 29"/>
              <p:cNvSpPr txBox="1"/>
              <p:nvPr/>
            </p:nvSpPr>
            <p:spPr>
              <a:xfrm>
                <a:off x="5986071" y="4212258"/>
                <a:ext cx="606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40</a:t>
                </a:r>
                <a:endParaRPr lang="ar-SA" sz="2400" b="1" dirty="0"/>
              </a:p>
            </p:txBody>
          </p:sp>
          <p:sp>
            <p:nvSpPr>
              <p:cNvPr id="31" name="مربع نص 30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2" name="رابط مستقيم 31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مربع نص 32"/>
          <p:cNvSpPr txBox="1"/>
          <p:nvPr/>
        </p:nvSpPr>
        <p:spPr>
          <a:xfrm>
            <a:off x="4932040" y="4360078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48</a:t>
            </a:r>
            <a:endParaRPr lang="ar-SA" sz="24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5436096" y="5517232"/>
            <a:ext cx="2025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عمر التمساح 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4427984" y="5517232"/>
            <a:ext cx="1260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48 عاما</a:t>
            </a:r>
            <a:endParaRPr lang="ar-SA" sz="2400" b="1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37683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26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/>
      <p:bldP spid="20" grpId="0"/>
      <p:bldP spid="21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تمرير أفقي 4"/>
          <p:cNvSpPr/>
          <p:nvPr/>
        </p:nvSpPr>
        <p:spPr>
          <a:xfrm>
            <a:off x="611560" y="964728"/>
            <a:ext cx="6480720" cy="1456159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6444208" y="3054629"/>
            <a:ext cx="954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80٪ ≈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5796136" y="2924944"/>
            <a:ext cx="734594" cy="753693"/>
            <a:chOff x="5872829" y="4212258"/>
            <a:chExt cx="734594" cy="753693"/>
          </a:xfrm>
        </p:grpSpPr>
        <p:sp>
          <p:nvSpPr>
            <p:cNvPr id="23" name="مربع نص 22"/>
            <p:cNvSpPr txBox="1"/>
            <p:nvPr/>
          </p:nvSpPr>
          <p:spPr>
            <a:xfrm>
              <a:off x="5882020" y="4212258"/>
              <a:ext cx="72540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80</a:t>
              </a:r>
              <a:endParaRPr lang="ar-SA" sz="2400" b="1" dirty="0"/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25" name="رابط مستقيم 24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مجموعة 25"/>
          <p:cNvGrpSpPr/>
          <p:nvPr/>
        </p:nvGrpSpPr>
        <p:grpSpPr>
          <a:xfrm>
            <a:off x="5436096" y="3861213"/>
            <a:ext cx="2088232" cy="753693"/>
            <a:chOff x="5891496" y="4043459"/>
            <a:chExt cx="2088232" cy="753693"/>
          </a:xfrm>
        </p:grpSpPr>
        <p:sp>
          <p:nvSpPr>
            <p:cNvPr id="27" name="مربع نص 26"/>
            <p:cNvSpPr txBox="1"/>
            <p:nvPr/>
          </p:nvSpPr>
          <p:spPr>
            <a:xfrm>
              <a:off x="5891496" y="4172979"/>
              <a:ext cx="147607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2950≈</a:t>
              </a:r>
              <a:endParaRPr lang="ar-SA" sz="2400" b="1" dirty="0"/>
            </a:p>
          </p:txBody>
        </p:sp>
        <p:grpSp>
          <p:nvGrpSpPr>
            <p:cNvPr id="28" name="مجموعة 27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30" name="مربع نص 29"/>
              <p:cNvSpPr txBox="1"/>
              <p:nvPr/>
            </p:nvSpPr>
            <p:spPr>
              <a:xfrm>
                <a:off x="5986071" y="4212258"/>
                <a:ext cx="606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80</a:t>
                </a:r>
                <a:endParaRPr lang="ar-SA" sz="2400" b="1" dirty="0"/>
              </a:p>
            </p:txBody>
          </p:sp>
          <p:sp>
            <p:nvSpPr>
              <p:cNvPr id="31" name="مربع نص 30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2" name="رابط مستقيم 31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مربع نص 32"/>
          <p:cNvSpPr txBox="1"/>
          <p:nvPr/>
        </p:nvSpPr>
        <p:spPr>
          <a:xfrm>
            <a:off x="4788024" y="3998772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2360</a:t>
            </a:r>
            <a:endParaRPr lang="ar-SA" sz="24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5436096" y="5150900"/>
            <a:ext cx="2025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مبلغ التوفير 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4067944" y="5150900"/>
            <a:ext cx="1620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2360 ريالا</a:t>
            </a:r>
            <a:endParaRPr lang="ar-SA" sz="2400" b="1" dirty="0"/>
          </a:p>
        </p:txBody>
      </p:sp>
      <p:pic>
        <p:nvPicPr>
          <p:cNvPr id="3" name="Picture 2" descr="C:\Users\4D11~1\AppData\Local\Temp\SNAGHTML191dd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356" y="1278469"/>
            <a:ext cx="567690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665" y="1412776"/>
            <a:ext cx="1548815" cy="4817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11059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تمرير أفقي 4"/>
          <p:cNvSpPr/>
          <p:nvPr/>
        </p:nvSpPr>
        <p:spPr>
          <a:xfrm>
            <a:off x="4139952" y="1114891"/>
            <a:ext cx="2592288" cy="880096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قدر 52٪ من 10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25699"/>
            <a:ext cx="1958727" cy="619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0" name="مربع نص 49"/>
          <p:cNvSpPr txBox="1"/>
          <p:nvPr/>
        </p:nvSpPr>
        <p:spPr>
          <a:xfrm>
            <a:off x="6300100" y="2708920"/>
            <a:ext cx="10802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52٪  ≈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5436096" y="2708920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50٪ </a:t>
            </a:r>
            <a:endParaRPr lang="ar-SA" sz="24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6444208" y="3420961"/>
            <a:ext cx="954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50٪ =</a:t>
            </a:r>
            <a:endParaRPr lang="ar-SA" sz="2400" b="1" dirty="0"/>
          </a:p>
        </p:txBody>
      </p:sp>
      <p:grpSp>
        <p:nvGrpSpPr>
          <p:cNvPr id="67" name="مجموعة 66"/>
          <p:cNvGrpSpPr/>
          <p:nvPr/>
        </p:nvGrpSpPr>
        <p:grpSpPr>
          <a:xfrm>
            <a:off x="5796136" y="3291276"/>
            <a:ext cx="734594" cy="753693"/>
            <a:chOff x="5872829" y="4212258"/>
            <a:chExt cx="734594" cy="753693"/>
          </a:xfrm>
        </p:grpSpPr>
        <p:sp>
          <p:nvSpPr>
            <p:cNvPr id="68" name="مربع نص 67"/>
            <p:cNvSpPr txBox="1"/>
            <p:nvPr/>
          </p:nvSpPr>
          <p:spPr>
            <a:xfrm>
              <a:off x="5882020" y="4212258"/>
              <a:ext cx="72540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50</a:t>
              </a:r>
              <a:endParaRPr lang="ar-SA" sz="2400" b="1" dirty="0"/>
            </a:p>
          </p:txBody>
        </p:sp>
        <p:sp>
          <p:nvSpPr>
            <p:cNvPr id="69" name="مربع نص 68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70" name="رابط مستقيم 69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مجموعة 70"/>
          <p:cNvGrpSpPr/>
          <p:nvPr/>
        </p:nvGrpSpPr>
        <p:grpSpPr>
          <a:xfrm>
            <a:off x="5688032" y="4227545"/>
            <a:ext cx="1836296" cy="753693"/>
            <a:chOff x="6143432" y="4043459"/>
            <a:chExt cx="1836296" cy="753693"/>
          </a:xfrm>
        </p:grpSpPr>
        <p:sp>
          <p:nvSpPr>
            <p:cNvPr id="72" name="مربع نص 71"/>
            <p:cNvSpPr txBox="1"/>
            <p:nvPr/>
          </p:nvSpPr>
          <p:spPr>
            <a:xfrm>
              <a:off x="6143432" y="4172979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10  =</a:t>
              </a:r>
              <a:endParaRPr lang="ar-SA" sz="2400" b="1" dirty="0"/>
            </a:p>
          </p:txBody>
        </p:sp>
        <p:grpSp>
          <p:nvGrpSpPr>
            <p:cNvPr id="73" name="مجموعة 72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74" name="مربع نص 73"/>
              <p:cNvSpPr txBox="1"/>
              <p:nvPr/>
            </p:nvSpPr>
            <p:spPr>
              <a:xfrm>
                <a:off x="5986071" y="4212258"/>
                <a:ext cx="606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50</a:t>
                </a:r>
                <a:endParaRPr lang="ar-SA" sz="2400" b="1" dirty="0"/>
              </a:p>
            </p:txBody>
          </p:sp>
          <p:sp>
            <p:nvSpPr>
              <p:cNvPr id="75" name="مربع نص 74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76" name="رابط مستقيم 75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مربع نص 76"/>
          <p:cNvSpPr txBox="1"/>
          <p:nvPr/>
        </p:nvSpPr>
        <p:spPr>
          <a:xfrm>
            <a:off x="5076056" y="4360078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64350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0" grpId="0"/>
      <p:bldP spid="51" grpId="0"/>
      <p:bldP spid="59" grpId="0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تمرير أفقي 4"/>
          <p:cNvSpPr/>
          <p:nvPr/>
        </p:nvSpPr>
        <p:spPr>
          <a:xfrm>
            <a:off x="4139952" y="1114891"/>
            <a:ext cx="2592288" cy="880096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قدر 7٪ من 20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25699"/>
            <a:ext cx="1958727" cy="619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0" name="مربع نص 49"/>
          <p:cNvSpPr txBox="1"/>
          <p:nvPr/>
        </p:nvSpPr>
        <p:spPr>
          <a:xfrm>
            <a:off x="6300100" y="2708920"/>
            <a:ext cx="10802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7٪  ≈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5652120" y="2708920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10٪ </a:t>
            </a:r>
            <a:endParaRPr lang="ar-SA" sz="24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6497692" y="3420961"/>
            <a:ext cx="954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10٪ =</a:t>
            </a:r>
            <a:endParaRPr lang="ar-SA" sz="2400" b="1" dirty="0"/>
          </a:p>
        </p:txBody>
      </p:sp>
      <p:grpSp>
        <p:nvGrpSpPr>
          <p:cNvPr id="67" name="مجموعة 66"/>
          <p:cNvGrpSpPr/>
          <p:nvPr/>
        </p:nvGrpSpPr>
        <p:grpSpPr>
          <a:xfrm>
            <a:off x="5796136" y="3291276"/>
            <a:ext cx="734594" cy="753693"/>
            <a:chOff x="5872829" y="4212258"/>
            <a:chExt cx="734594" cy="753693"/>
          </a:xfrm>
        </p:grpSpPr>
        <p:sp>
          <p:nvSpPr>
            <p:cNvPr id="68" name="مربع نص 67"/>
            <p:cNvSpPr txBox="1"/>
            <p:nvPr/>
          </p:nvSpPr>
          <p:spPr>
            <a:xfrm>
              <a:off x="5882020" y="4212258"/>
              <a:ext cx="72540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</a:t>
              </a:r>
              <a:endParaRPr lang="ar-SA" sz="2400" b="1" dirty="0"/>
            </a:p>
          </p:txBody>
        </p:sp>
        <p:sp>
          <p:nvSpPr>
            <p:cNvPr id="69" name="مربع نص 68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70" name="رابط مستقيم 69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مجموعة 70"/>
          <p:cNvGrpSpPr/>
          <p:nvPr/>
        </p:nvGrpSpPr>
        <p:grpSpPr>
          <a:xfrm>
            <a:off x="5688032" y="4227545"/>
            <a:ext cx="1836296" cy="753693"/>
            <a:chOff x="6143432" y="4043459"/>
            <a:chExt cx="1836296" cy="753693"/>
          </a:xfrm>
        </p:grpSpPr>
        <p:sp>
          <p:nvSpPr>
            <p:cNvPr id="72" name="مربع نص 71"/>
            <p:cNvSpPr txBox="1"/>
            <p:nvPr/>
          </p:nvSpPr>
          <p:spPr>
            <a:xfrm>
              <a:off x="6143432" y="4172979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20  =</a:t>
              </a:r>
              <a:endParaRPr lang="ar-SA" sz="2400" b="1" dirty="0"/>
            </a:p>
          </p:txBody>
        </p:sp>
        <p:grpSp>
          <p:nvGrpSpPr>
            <p:cNvPr id="73" name="مجموعة 72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74" name="مربع نص 73"/>
              <p:cNvSpPr txBox="1"/>
              <p:nvPr/>
            </p:nvSpPr>
            <p:spPr>
              <a:xfrm>
                <a:off x="5986071" y="4212258"/>
                <a:ext cx="606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</a:t>
                </a:r>
                <a:endParaRPr lang="ar-SA" sz="2400" b="1" dirty="0"/>
              </a:p>
            </p:txBody>
          </p:sp>
          <p:sp>
            <p:nvSpPr>
              <p:cNvPr id="75" name="مربع نص 74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76" name="رابط مستقيم 75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مربع نص 76"/>
          <p:cNvSpPr txBox="1"/>
          <p:nvPr/>
        </p:nvSpPr>
        <p:spPr>
          <a:xfrm>
            <a:off x="5076056" y="4360078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54859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0" grpId="0"/>
      <p:bldP spid="51" grpId="0"/>
      <p:bldP spid="59" grpId="0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تمرير أفقي 4"/>
          <p:cNvSpPr/>
          <p:nvPr/>
        </p:nvSpPr>
        <p:spPr>
          <a:xfrm>
            <a:off x="4139952" y="1114891"/>
            <a:ext cx="2592288" cy="880096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قدر 38٪ من 62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25699"/>
            <a:ext cx="1958727" cy="619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0" name="مربع نص 49"/>
          <p:cNvSpPr txBox="1"/>
          <p:nvPr/>
        </p:nvSpPr>
        <p:spPr>
          <a:xfrm>
            <a:off x="6300100" y="2708920"/>
            <a:ext cx="10802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38٪  ≈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5508104" y="2708920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40٪ </a:t>
            </a:r>
            <a:endParaRPr lang="ar-SA" sz="24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6497692" y="4100971"/>
            <a:ext cx="954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40٪ =</a:t>
            </a:r>
            <a:endParaRPr lang="ar-SA" sz="2400" b="1" dirty="0"/>
          </a:p>
        </p:txBody>
      </p:sp>
      <p:grpSp>
        <p:nvGrpSpPr>
          <p:cNvPr id="67" name="مجموعة 66"/>
          <p:cNvGrpSpPr/>
          <p:nvPr/>
        </p:nvGrpSpPr>
        <p:grpSpPr>
          <a:xfrm>
            <a:off x="5796136" y="3971286"/>
            <a:ext cx="734594" cy="753693"/>
            <a:chOff x="5872829" y="4212258"/>
            <a:chExt cx="734594" cy="753693"/>
          </a:xfrm>
        </p:grpSpPr>
        <p:sp>
          <p:nvSpPr>
            <p:cNvPr id="68" name="مربع نص 67"/>
            <p:cNvSpPr txBox="1"/>
            <p:nvPr/>
          </p:nvSpPr>
          <p:spPr>
            <a:xfrm>
              <a:off x="5882020" y="4212258"/>
              <a:ext cx="72540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40</a:t>
              </a:r>
              <a:endParaRPr lang="ar-SA" sz="2400" b="1" dirty="0"/>
            </a:p>
          </p:txBody>
        </p:sp>
        <p:sp>
          <p:nvSpPr>
            <p:cNvPr id="69" name="مربع نص 68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70" name="رابط مستقيم 69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مجموعة 70"/>
          <p:cNvGrpSpPr/>
          <p:nvPr/>
        </p:nvGrpSpPr>
        <p:grpSpPr>
          <a:xfrm>
            <a:off x="5688032" y="4907555"/>
            <a:ext cx="1836296" cy="753693"/>
            <a:chOff x="6143432" y="4043459"/>
            <a:chExt cx="1836296" cy="753693"/>
          </a:xfrm>
        </p:grpSpPr>
        <p:sp>
          <p:nvSpPr>
            <p:cNvPr id="72" name="مربع نص 71"/>
            <p:cNvSpPr txBox="1"/>
            <p:nvPr/>
          </p:nvSpPr>
          <p:spPr>
            <a:xfrm>
              <a:off x="6143432" y="4172979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60  =</a:t>
              </a:r>
              <a:endParaRPr lang="ar-SA" sz="2400" b="1" dirty="0"/>
            </a:p>
          </p:txBody>
        </p:sp>
        <p:grpSp>
          <p:nvGrpSpPr>
            <p:cNvPr id="73" name="مجموعة 72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74" name="مربع نص 73"/>
              <p:cNvSpPr txBox="1"/>
              <p:nvPr/>
            </p:nvSpPr>
            <p:spPr>
              <a:xfrm>
                <a:off x="5986071" y="4212258"/>
                <a:ext cx="606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40</a:t>
                </a:r>
                <a:endParaRPr lang="ar-SA" sz="2400" b="1" dirty="0"/>
              </a:p>
            </p:txBody>
          </p:sp>
          <p:sp>
            <p:nvSpPr>
              <p:cNvPr id="75" name="مربع نص 74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76" name="رابط مستقيم 75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مربع نص 76"/>
          <p:cNvSpPr txBox="1"/>
          <p:nvPr/>
        </p:nvSpPr>
        <p:spPr>
          <a:xfrm>
            <a:off x="5076056" y="5040088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24</a:t>
            </a:r>
            <a:endParaRPr lang="ar-SA" sz="24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6300100" y="3327375"/>
            <a:ext cx="10802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62  ≈</a:t>
            </a:r>
            <a:endParaRPr lang="ar-SA" sz="24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652120" y="3327375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60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31396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0" grpId="0"/>
      <p:bldP spid="51" grpId="0"/>
      <p:bldP spid="59" grpId="0"/>
      <p:bldP spid="77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تمرير أفقي 4"/>
          <p:cNvSpPr/>
          <p:nvPr/>
        </p:nvSpPr>
        <p:spPr>
          <a:xfrm>
            <a:off x="4139952" y="1114891"/>
            <a:ext cx="2592288" cy="880096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قدر 79٪ من 489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25699"/>
            <a:ext cx="1958727" cy="619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0" name="مربع نص 49"/>
          <p:cNvSpPr txBox="1"/>
          <p:nvPr/>
        </p:nvSpPr>
        <p:spPr>
          <a:xfrm>
            <a:off x="6300100" y="2708920"/>
            <a:ext cx="10802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79٪  ≈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5508104" y="2708920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80٪ </a:t>
            </a:r>
            <a:endParaRPr lang="ar-SA" sz="24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6497692" y="4100971"/>
            <a:ext cx="954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80٪ =</a:t>
            </a:r>
            <a:endParaRPr lang="ar-SA" sz="2400" b="1" dirty="0"/>
          </a:p>
        </p:txBody>
      </p:sp>
      <p:grpSp>
        <p:nvGrpSpPr>
          <p:cNvPr id="67" name="مجموعة 66"/>
          <p:cNvGrpSpPr/>
          <p:nvPr/>
        </p:nvGrpSpPr>
        <p:grpSpPr>
          <a:xfrm>
            <a:off x="5796136" y="3971286"/>
            <a:ext cx="763622" cy="753693"/>
            <a:chOff x="5872829" y="4212258"/>
            <a:chExt cx="763622" cy="753693"/>
          </a:xfrm>
        </p:grpSpPr>
        <p:sp>
          <p:nvSpPr>
            <p:cNvPr id="68" name="مربع نص 67"/>
            <p:cNvSpPr txBox="1"/>
            <p:nvPr/>
          </p:nvSpPr>
          <p:spPr>
            <a:xfrm>
              <a:off x="5911048" y="4212258"/>
              <a:ext cx="72540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80</a:t>
              </a:r>
              <a:endParaRPr lang="ar-SA" sz="2400" b="1" dirty="0"/>
            </a:p>
          </p:txBody>
        </p:sp>
        <p:sp>
          <p:nvSpPr>
            <p:cNvPr id="69" name="مربع نص 68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70" name="رابط مستقيم 69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مجموعة 70"/>
          <p:cNvGrpSpPr/>
          <p:nvPr/>
        </p:nvGrpSpPr>
        <p:grpSpPr>
          <a:xfrm>
            <a:off x="5688032" y="4907555"/>
            <a:ext cx="1836296" cy="753693"/>
            <a:chOff x="6143432" y="4043459"/>
            <a:chExt cx="1836296" cy="753693"/>
          </a:xfrm>
        </p:grpSpPr>
        <p:sp>
          <p:nvSpPr>
            <p:cNvPr id="72" name="مربع نص 71"/>
            <p:cNvSpPr txBox="1"/>
            <p:nvPr/>
          </p:nvSpPr>
          <p:spPr>
            <a:xfrm>
              <a:off x="6143432" y="4172979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500 =</a:t>
              </a:r>
              <a:endParaRPr lang="ar-SA" sz="2400" b="1" dirty="0"/>
            </a:p>
          </p:txBody>
        </p:sp>
        <p:grpSp>
          <p:nvGrpSpPr>
            <p:cNvPr id="73" name="مجموعة 72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74" name="مربع نص 73"/>
              <p:cNvSpPr txBox="1"/>
              <p:nvPr/>
            </p:nvSpPr>
            <p:spPr>
              <a:xfrm>
                <a:off x="5986071" y="4212258"/>
                <a:ext cx="60683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80</a:t>
                </a:r>
                <a:endParaRPr lang="ar-SA" sz="2400" b="1" dirty="0"/>
              </a:p>
            </p:txBody>
          </p:sp>
          <p:sp>
            <p:nvSpPr>
              <p:cNvPr id="75" name="مربع نص 74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76" name="رابط مستقيم 75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مربع نص 76"/>
          <p:cNvSpPr txBox="1"/>
          <p:nvPr/>
        </p:nvSpPr>
        <p:spPr>
          <a:xfrm>
            <a:off x="4860032" y="5040088"/>
            <a:ext cx="10081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400</a:t>
            </a:r>
            <a:endParaRPr lang="ar-SA" sz="24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6300100" y="3327375"/>
            <a:ext cx="10802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489 ≈</a:t>
            </a:r>
            <a:endParaRPr lang="ar-SA" sz="24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580112" y="3327375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500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54589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0" grpId="0"/>
      <p:bldP spid="51" grpId="0"/>
      <p:bldP spid="59" grpId="0"/>
      <p:bldP spid="77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تمرير أفقي 4"/>
          <p:cNvSpPr/>
          <p:nvPr/>
        </p:nvSpPr>
        <p:spPr>
          <a:xfrm>
            <a:off x="4355976" y="1114891"/>
            <a:ext cx="2592288" cy="880096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قدر 122٪ من 50</a:t>
            </a:r>
            <a:endParaRPr lang="ar-SA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844" y="1246441"/>
            <a:ext cx="1830636" cy="5055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6" name="مربع نص 35"/>
          <p:cNvSpPr txBox="1"/>
          <p:nvPr/>
        </p:nvSpPr>
        <p:spPr>
          <a:xfrm>
            <a:off x="6300099" y="2267019"/>
            <a:ext cx="12242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122٪  ≈</a:t>
            </a:r>
            <a:endParaRPr lang="ar-SA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5436096" y="2267019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120٪ 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6444208" y="3813539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120٪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549375" y="5627211"/>
            <a:ext cx="352839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50       +        10        =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6444208" y="2987099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120٪ =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4716016" y="2987936"/>
            <a:ext cx="18722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+ 20٪</a:t>
            </a:r>
            <a:endParaRPr lang="ar-SA" sz="2400" b="1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4701502" y="3683854"/>
            <a:ext cx="1829228" cy="753693"/>
            <a:chOff x="4701502" y="3683854"/>
            <a:chExt cx="1829228" cy="753693"/>
          </a:xfrm>
        </p:grpSpPr>
        <p:grpSp>
          <p:nvGrpSpPr>
            <p:cNvPr id="39" name="مجموعة 38"/>
            <p:cNvGrpSpPr/>
            <p:nvPr/>
          </p:nvGrpSpPr>
          <p:grpSpPr>
            <a:xfrm>
              <a:off x="5284626" y="3683854"/>
              <a:ext cx="1246104" cy="753693"/>
              <a:chOff x="5361319" y="4212258"/>
              <a:chExt cx="1246104" cy="753693"/>
            </a:xfrm>
          </p:grpSpPr>
          <p:sp>
            <p:nvSpPr>
              <p:cNvPr id="40" name="مربع نص 39"/>
              <p:cNvSpPr txBox="1"/>
              <p:nvPr/>
            </p:nvSpPr>
            <p:spPr>
              <a:xfrm>
                <a:off x="5882020" y="4212258"/>
                <a:ext cx="72540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sp>
            <p:nvSpPr>
              <p:cNvPr id="41" name="مربع نص 40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2" name="رابط مستقيم 41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مربع نص 53"/>
              <p:cNvSpPr txBox="1"/>
              <p:nvPr/>
            </p:nvSpPr>
            <p:spPr>
              <a:xfrm>
                <a:off x="5361319" y="4336234"/>
                <a:ext cx="72540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+</a:t>
                </a:r>
                <a:endParaRPr lang="ar-SA" sz="2400" b="1" dirty="0"/>
              </a:p>
            </p:txBody>
          </p:sp>
        </p:grpSp>
        <p:grpSp>
          <p:nvGrpSpPr>
            <p:cNvPr id="55" name="مجموعة 54"/>
            <p:cNvGrpSpPr/>
            <p:nvPr/>
          </p:nvGrpSpPr>
          <p:grpSpPr>
            <a:xfrm>
              <a:off x="4701502" y="3683854"/>
              <a:ext cx="734594" cy="753693"/>
              <a:chOff x="5872829" y="4212258"/>
              <a:chExt cx="734594" cy="753693"/>
            </a:xfrm>
          </p:grpSpPr>
          <p:sp>
            <p:nvSpPr>
              <p:cNvPr id="56" name="مربع نص 55"/>
              <p:cNvSpPr txBox="1"/>
              <p:nvPr/>
            </p:nvSpPr>
            <p:spPr>
              <a:xfrm>
                <a:off x="5882020" y="4212258"/>
                <a:ext cx="72540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20</a:t>
                </a:r>
                <a:endParaRPr lang="ar-SA" sz="2400" b="1" dirty="0"/>
              </a:p>
            </p:txBody>
          </p:sp>
          <p:sp>
            <p:nvSpPr>
              <p:cNvPr id="57" name="مربع نص 56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58" name="رابط مستقيم 57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مجموعة 3"/>
          <p:cNvGrpSpPr/>
          <p:nvPr/>
        </p:nvGrpSpPr>
        <p:grpSpPr>
          <a:xfrm>
            <a:off x="4355976" y="4620123"/>
            <a:ext cx="3168352" cy="753693"/>
            <a:chOff x="4355976" y="4620123"/>
            <a:chExt cx="3168352" cy="753693"/>
          </a:xfrm>
        </p:grpSpPr>
        <p:grpSp>
          <p:nvGrpSpPr>
            <p:cNvPr id="43" name="مجموعة 42"/>
            <p:cNvGrpSpPr/>
            <p:nvPr/>
          </p:nvGrpSpPr>
          <p:grpSpPr>
            <a:xfrm>
              <a:off x="5688032" y="4620123"/>
              <a:ext cx="1836296" cy="753693"/>
              <a:chOff x="6143432" y="4043459"/>
              <a:chExt cx="1836296" cy="753693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6143432" y="4172979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400" b="1" dirty="0" smtClean="0"/>
                  <a:t>× 50  +</a:t>
                </a:r>
                <a:endParaRPr lang="ar-SA" sz="2400" b="1" dirty="0"/>
              </a:p>
            </p:txBody>
          </p:sp>
          <p:grpSp>
            <p:nvGrpSpPr>
              <p:cNvPr id="45" name="مجموعة 44"/>
              <p:cNvGrpSpPr/>
              <p:nvPr/>
            </p:nvGrpSpPr>
            <p:grpSpPr>
              <a:xfrm>
                <a:off x="7259648" y="4043459"/>
                <a:ext cx="720080" cy="753693"/>
                <a:chOff x="5872829" y="4212258"/>
                <a:chExt cx="720080" cy="753693"/>
              </a:xfrm>
            </p:grpSpPr>
            <p:sp>
              <p:nvSpPr>
                <p:cNvPr id="46" name="مربع نص 45"/>
                <p:cNvSpPr txBox="1"/>
                <p:nvPr/>
              </p:nvSpPr>
              <p:spPr>
                <a:xfrm>
                  <a:off x="5872829" y="4212258"/>
                  <a:ext cx="720079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100</a:t>
                  </a:r>
                  <a:endParaRPr lang="ar-SA" sz="2400" b="1" dirty="0"/>
                </a:p>
              </p:txBody>
            </p:sp>
            <p:sp>
              <p:nvSpPr>
                <p:cNvPr id="47" name="مربع نص 46"/>
                <p:cNvSpPr txBox="1"/>
                <p:nvPr/>
              </p:nvSpPr>
              <p:spPr>
                <a:xfrm>
                  <a:off x="5872829" y="4504286"/>
                  <a:ext cx="720080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100</a:t>
                  </a:r>
                  <a:endParaRPr lang="ar-SA" sz="2400" b="1" dirty="0"/>
                </a:p>
              </p:txBody>
            </p:sp>
            <p:cxnSp>
              <p:nvCxnSpPr>
                <p:cNvPr id="48" name="رابط مستقيم 47"/>
                <p:cNvCxnSpPr/>
                <p:nvPr/>
              </p:nvCxnSpPr>
              <p:spPr>
                <a:xfrm flipH="1">
                  <a:off x="6052757" y="4567067"/>
                  <a:ext cx="432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0" name="مجموعة 59"/>
            <p:cNvGrpSpPr/>
            <p:nvPr/>
          </p:nvGrpSpPr>
          <p:grpSpPr>
            <a:xfrm>
              <a:off x="4355976" y="4620123"/>
              <a:ext cx="1404248" cy="753693"/>
              <a:chOff x="6575480" y="4043459"/>
              <a:chExt cx="1404248" cy="753693"/>
            </a:xfrm>
          </p:grpSpPr>
          <p:sp>
            <p:nvSpPr>
              <p:cNvPr id="61" name="مربع نص 60"/>
              <p:cNvSpPr txBox="1"/>
              <p:nvPr/>
            </p:nvSpPr>
            <p:spPr>
              <a:xfrm>
                <a:off x="6575480" y="4172979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400" b="1" dirty="0" smtClean="0"/>
                  <a:t>× 50</a:t>
                </a:r>
                <a:endParaRPr lang="ar-SA" sz="2400" b="1" dirty="0"/>
              </a:p>
            </p:txBody>
          </p:sp>
          <p:grpSp>
            <p:nvGrpSpPr>
              <p:cNvPr id="62" name="مجموعة 61"/>
              <p:cNvGrpSpPr/>
              <p:nvPr/>
            </p:nvGrpSpPr>
            <p:grpSpPr>
              <a:xfrm>
                <a:off x="7259648" y="4043459"/>
                <a:ext cx="720080" cy="753693"/>
                <a:chOff x="5872829" y="4212258"/>
                <a:chExt cx="720080" cy="753693"/>
              </a:xfrm>
            </p:grpSpPr>
            <p:sp>
              <p:nvSpPr>
                <p:cNvPr id="63" name="مربع نص 62"/>
                <p:cNvSpPr txBox="1"/>
                <p:nvPr/>
              </p:nvSpPr>
              <p:spPr>
                <a:xfrm>
                  <a:off x="5872829" y="4212258"/>
                  <a:ext cx="720079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20</a:t>
                  </a:r>
                  <a:endParaRPr lang="ar-SA" sz="2400" b="1" dirty="0"/>
                </a:p>
              </p:txBody>
            </p:sp>
            <p:sp>
              <p:nvSpPr>
                <p:cNvPr id="64" name="مربع نص 63"/>
                <p:cNvSpPr txBox="1"/>
                <p:nvPr/>
              </p:nvSpPr>
              <p:spPr>
                <a:xfrm>
                  <a:off x="5872829" y="4504286"/>
                  <a:ext cx="720080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100</a:t>
                  </a:r>
                  <a:endParaRPr lang="ar-SA" sz="2400" b="1" dirty="0"/>
                </a:p>
              </p:txBody>
            </p:sp>
            <p:cxnSp>
              <p:nvCxnSpPr>
                <p:cNvPr id="65" name="رابط مستقيم 64"/>
                <p:cNvCxnSpPr/>
                <p:nvPr/>
              </p:nvCxnSpPr>
              <p:spPr>
                <a:xfrm flipH="1">
                  <a:off x="6052757" y="4567067"/>
                  <a:ext cx="432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6" name="مربع نص 65"/>
          <p:cNvSpPr txBox="1"/>
          <p:nvPr/>
        </p:nvSpPr>
        <p:spPr>
          <a:xfrm>
            <a:off x="3170059" y="5631631"/>
            <a:ext cx="7538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60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42946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6" grpId="0"/>
      <p:bldP spid="37" grpId="0"/>
      <p:bldP spid="38" grpId="0"/>
      <p:bldP spid="49" grpId="0"/>
      <p:bldP spid="52" grpId="0"/>
      <p:bldP spid="53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88640"/>
            <a:ext cx="36480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تمرير أفقي 4"/>
          <p:cNvSpPr/>
          <p:nvPr/>
        </p:nvSpPr>
        <p:spPr>
          <a:xfrm>
            <a:off x="4355976" y="764704"/>
            <a:ext cx="2592288" cy="880096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قدر 289٪ من 45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6300099" y="1916832"/>
            <a:ext cx="12242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289٪  ≈</a:t>
            </a:r>
            <a:endParaRPr lang="ar-SA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5436096" y="1916832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300٪ 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6444208" y="3813539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300٪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2267744" y="5627211"/>
            <a:ext cx="48965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50       +         50      +       50        =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6444208" y="2987099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300٪ =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3170059" y="2987936"/>
            <a:ext cx="34181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+ 100٪  + 100٪</a:t>
            </a:r>
            <a:endParaRPr lang="ar-SA" sz="24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1619672" y="5631631"/>
            <a:ext cx="7538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150</a:t>
            </a:r>
            <a:endParaRPr lang="ar-SA" sz="2400" b="1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18573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مربع نص 49"/>
          <p:cNvSpPr txBox="1"/>
          <p:nvPr/>
        </p:nvSpPr>
        <p:spPr>
          <a:xfrm>
            <a:off x="6276083" y="2463279"/>
            <a:ext cx="12242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45  ≈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5724128" y="2463279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50</a:t>
            </a:r>
            <a:endParaRPr lang="ar-SA" sz="2400" b="1" dirty="0"/>
          </a:p>
        </p:txBody>
      </p:sp>
      <p:grpSp>
        <p:nvGrpSpPr>
          <p:cNvPr id="3" name="مجموعة 2"/>
          <p:cNvGrpSpPr/>
          <p:nvPr/>
        </p:nvGrpSpPr>
        <p:grpSpPr>
          <a:xfrm>
            <a:off x="2483768" y="4620123"/>
            <a:ext cx="5040560" cy="753693"/>
            <a:chOff x="2483768" y="4620123"/>
            <a:chExt cx="5040560" cy="753693"/>
          </a:xfrm>
        </p:grpSpPr>
        <p:grpSp>
          <p:nvGrpSpPr>
            <p:cNvPr id="43" name="مجموعة 42"/>
            <p:cNvGrpSpPr/>
            <p:nvPr/>
          </p:nvGrpSpPr>
          <p:grpSpPr>
            <a:xfrm>
              <a:off x="5688032" y="4620123"/>
              <a:ext cx="1836296" cy="753693"/>
              <a:chOff x="6143432" y="4043459"/>
              <a:chExt cx="1836296" cy="753693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6143432" y="4172979"/>
                <a:ext cx="122413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400" b="1" dirty="0" smtClean="0"/>
                  <a:t>× 50 +</a:t>
                </a:r>
                <a:endParaRPr lang="ar-SA" sz="2400" b="1" dirty="0"/>
              </a:p>
            </p:txBody>
          </p:sp>
          <p:grpSp>
            <p:nvGrpSpPr>
              <p:cNvPr id="45" name="مجموعة 44"/>
              <p:cNvGrpSpPr/>
              <p:nvPr/>
            </p:nvGrpSpPr>
            <p:grpSpPr>
              <a:xfrm>
                <a:off x="7259648" y="4043459"/>
                <a:ext cx="720080" cy="753693"/>
                <a:chOff x="5872829" y="4212258"/>
                <a:chExt cx="720080" cy="753693"/>
              </a:xfrm>
            </p:grpSpPr>
            <p:sp>
              <p:nvSpPr>
                <p:cNvPr id="46" name="مربع نص 45"/>
                <p:cNvSpPr txBox="1"/>
                <p:nvPr/>
              </p:nvSpPr>
              <p:spPr>
                <a:xfrm>
                  <a:off x="5872829" y="4212258"/>
                  <a:ext cx="720079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100</a:t>
                  </a:r>
                  <a:endParaRPr lang="ar-SA" sz="2400" b="1" dirty="0"/>
                </a:p>
              </p:txBody>
            </p:sp>
            <p:sp>
              <p:nvSpPr>
                <p:cNvPr id="47" name="مربع نص 46"/>
                <p:cNvSpPr txBox="1"/>
                <p:nvPr/>
              </p:nvSpPr>
              <p:spPr>
                <a:xfrm>
                  <a:off x="5872829" y="4504286"/>
                  <a:ext cx="720080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100</a:t>
                  </a:r>
                  <a:endParaRPr lang="ar-SA" sz="2400" b="1" dirty="0"/>
                </a:p>
              </p:txBody>
            </p:sp>
            <p:cxnSp>
              <p:nvCxnSpPr>
                <p:cNvPr id="48" name="رابط مستقيم 47"/>
                <p:cNvCxnSpPr/>
                <p:nvPr/>
              </p:nvCxnSpPr>
              <p:spPr>
                <a:xfrm flipH="1">
                  <a:off x="6052757" y="4567067"/>
                  <a:ext cx="432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0" name="مجموعة 59"/>
            <p:cNvGrpSpPr/>
            <p:nvPr/>
          </p:nvGrpSpPr>
          <p:grpSpPr>
            <a:xfrm>
              <a:off x="4067944" y="4620123"/>
              <a:ext cx="1692280" cy="753693"/>
              <a:chOff x="6287448" y="4043459"/>
              <a:chExt cx="1692280" cy="753693"/>
            </a:xfrm>
          </p:grpSpPr>
          <p:sp>
            <p:nvSpPr>
              <p:cNvPr id="61" name="مربع نص 60"/>
              <p:cNvSpPr txBox="1"/>
              <p:nvPr/>
            </p:nvSpPr>
            <p:spPr>
              <a:xfrm>
                <a:off x="6287448" y="4172979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400" b="1" dirty="0" smtClean="0"/>
                  <a:t>× 50 +</a:t>
                </a:r>
                <a:endParaRPr lang="ar-SA" sz="2400" b="1" dirty="0"/>
              </a:p>
            </p:txBody>
          </p:sp>
          <p:grpSp>
            <p:nvGrpSpPr>
              <p:cNvPr id="62" name="مجموعة 61"/>
              <p:cNvGrpSpPr/>
              <p:nvPr/>
            </p:nvGrpSpPr>
            <p:grpSpPr>
              <a:xfrm>
                <a:off x="7259648" y="4043459"/>
                <a:ext cx="720080" cy="753693"/>
                <a:chOff x="5872829" y="4212258"/>
                <a:chExt cx="720080" cy="753693"/>
              </a:xfrm>
            </p:grpSpPr>
            <p:sp>
              <p:nvSpPr>
                <p:cNvPr id="63" name="مربع نص 62"/>
                <p:cNvSpPr txBox="1"/>
                <p:nvPr/>
              </p:nvSpPr>
              <p:spPr>
                <a:xfrm>
                  <a:off x="5872829" y="4212258"/>
                  <a:ext cx="720079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100</a:t>
                  </a:r>
                  <a:endParaRPr lang="ar-SA" sz="2400" b="1" dirty="0"/>
                </a:p>
              </p:txBody>
            </p:sp>
            <p:sp>
              <p:nvSpPr>
                <p:cNvPr id="64" name="مربع نص 63"/>
                <p:cNvSpPr txBox="1"/>
                <p:nvPr/>
              </p:nvSpPr>
              <p:spPr>
                <a:xfrm>
                  <a:off x="5872829" y="4504286"/>
                  <a:ext cx="720080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100</a:t>
                  </a:r>
                  <a:endParaRPr lang="ar-SA" sz="2400" b="1" dirty="0"/>
                </a:p>
              </p:txBody>
            </p:sp>
            <p:cxnSp>
              <p:nvCxnSpPr>
                <p:cNvPr id="65" name="رابط مستقيم 64"/>
                <p:cNvCxnSpPr/>
                <p:nvPr/>
              </p:nvCxnSpPr>
              <p:spPr>
                <a:xfrm flipH="1">
                  <a:off x="6052757" y="4567067"/>
                  <a:ext cx="432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9" name="مجموعة 58"/>
            <p:cNvGrpSpPr/>
            <p:nvPr/>
          </p:nvGrpSpPr>
          <p:grpSpPr>
            <a:xfrm>
              <a:off x="2483768" y="4620123"/>
              <a:ext cx="1692280" cy="753693"/>
              <a:chOff x="6287448" y="4043459"/>
              <a:chExt cx="1692280" cy="753693"/>
            </a:xfrm>
          </p:grpSpPr>
          <p:sp>
            <p:nvSpPr>
              <p:cNvPr id="67" name="مربع نص 66"/>
              <p:cNvSpPr txBox="1"/>
              <p:nvPr/>
            </p:nvSpPr>
            <p:spPr>
              <a:xfrm>
                <a:off x="6287448" y="4172979"/>
                <a:ext cx="108012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ar-SA" sz="2400" b="1" dirty="0" smtClean="0"/>
                  <a:t>× 50</a:t>
                </a:r>
                <a:endParaRPr lang="ar-SA" sz="2400" b="1" dirty="0"/>
              </a:p>
            </p:txBody>
          </p:sp>
          <p:grpSp>
            <p:nvGrpSpPr>
              <p:cNvPr id="68" name="مجموعة 67"/>
              <p:cNvGrpSpPr/>
              <p:nvPr/>
            </p:nvGrpSpPr>
            <p:grpSpPr>
              <a:xfrm>
                <a:off x="7259648" y="4043459"/>
                <a:ext cx="720080" cy="753693"/>
                <a:chOff x="5872829" y="4212258"/>
                <a:chExt cx="720080" cy="753693"/>
              </a:xfrm>
            </p:grpSpPr>
            <p:sp>
              <p:nvSpPr>
                <p:cNvPr id="69" name="مربع نص 68"/>
                <p:cNvSpPr txBox="1"/>
                <p:nvPr/>
              </p:nvSpPr>
              <p:spPr>
                <a:xfrm>
                  <a:off x="5872829" y="4212258"/>
                  <a:ext cx="720079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100</a:t>
                  </a:r>
                  <a:endParaRPr lang="ar-SA" sz="2400" b="1" dirty="0"/>
                </a:p>
              </p:txBody>
            </p:sp>
            <p:sp>
              <p:nvSpPr>
                <p:cNvPr id="70" name="مربع نص 69"/>
                <p:cNvSpPr txBox="1"/>
                <p:nvPr/>
              </p:nvSpPr>
              <p:spPr>
                <a:xfrm>
                  <a:off x="5872829" y="4504286"/>
                  <a:ext cx="720080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ar-SA" sz="2400" b="1" dirty="0" smtClean="0"/>
                    <a:t>100</a:t>
                  </a:r>
                  <a:endParaRPr lang="ar-SA" sz="2400" b="1" dirty="0"/>
                </a:p>
              </p:txBody>
            </p:sp>
            <p:cxnSp>
              <p:nvCxnSpPr>
                <p:cNvPr id="71" name="رابط مستقيم 70"/>
                <p:cNvCxnSpPr/>
                <p:nvPr/>
              </p:nvCxnSpPr>
              <p:spPr>
                <a:xfrm flipH="1">
                  <a:off x="6052757" y="4567067"/>
                  <a:ext cx="432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6" name="مجموعة 5"/>
          <p:cNvGrpSpPr/>
          <p:nvPr/>
        </p:nvGrpSpPr>
        <p:grpSpPr>
          <a:xfrm>
            <a:off x="3621382" y="3683854"/>
            <a:ext cx="2909348" cy="753693"/>
            <a:chOff x="3621382" y="3683854"/>
            <a:chExt cx="2909348" cy="753693"/>
          </a:xfrm>
        </p:grpSpPr>
        <p:grpSp>
          <p:nvGrpSpPr>
            <p:cNvPr id="39" name="مجموعة 38"/>
            <p:cNvGrpSpPr/>
            <p:nvPr/>
          </p:nvGrpSpPr>
          <p:grpSpPr>
            <a:xfrm>
              <a:off x="5284626" y="3683854"/>
              <a:ext cx="1246104" cy="753693"/>
              <a:chOff x="5361319" y="4212258"/>
              <a:chExt cx="1246104" cy="753693"/>
            </a:xfrm>
          </p:grpSpPr>
          <p:sp>
            <p:nvSpPr>
              <p:cNvPr id="40" name="مربع نص 39"/>
              <p:cNvSpPr txBox="1"/>
              <p:nvPr/>
            </p:nvSpPr>
            <p:spPr>
              <a:xfrm>
                <a:off x="5882020" y="4212258"/>
                <a:ext cx="72540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sp>
            <p:nvSpPr>
              <p:cNvPr id="41" name="مربع نص 40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2" name="رابط مستقيم 41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مربع نص 53"/>
              <p:cNvSpPr txBox="1"/>
              <p:nvPr/>
            </p:nvSpPr>
            <p:spPr>
              <a:xfrm>
                <a:off x="5361319" y="4336234"/>
                <a:ext cx="72540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+</a:t>
                </a:r>
                <a:endParaRPr lang="ar-SA" sz="2400" b="1" dirty="0"/>
              </a:p>
            </p:txBody>
          </p:sp>
        </p:grpSp>
        <p:grpSp>
          <p:nvGrpSpPr>
            <p:cNvPr id="55" name="مجموعة 54"/>
            <p:cNvGrpSpPr/>
            <p:nvPr/>
          </p:nvGrpSpPr>
          <p:grpSpPr>
            <a:xfrm>
              <a:off x="3621382" y="3683854"/>
              <a:ext cx="734594" cy="753693"/>
              <a:chOff x="5872829" y="4212258"/>
              <a:chExt cx="734594" cy="753693"/>
            </a:xfrm>
          </p:grpSpPr>
          <p:sp>
            <p:nvSpPr>
              <p:cNvPr id="56" name="مربع نص 55"/>
              <p:cNvSpPr txBox="1"/>
              <p:nvPr/>
            </p:nvSpPr>
            <p:spPr>
              <a:xfrm>
                <a:off x="5882020" y="4212258"/>
                <a:ext cx="72540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sp>
            <p:nvSpPr>
              <p:cNvPr id="57" name="مربع نص 56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58" name="رابط مستقيم 57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مجموعة 71"/>
            <p:cNvGrpSpPr/>
            <p:nvPr/>
          </p:nvGrpSpPr>
          <p:grpSpPr>
            <a:xfrm>
              <a:off x="4211960" y="3683854"/>
              <a:ext cx="1246104" cy="753693"/>
              <a:chOff x="5361319" y="4212258"/>
              <a:chExt cx="1246104" cy="753693"/>
            </a:xfrm>
          </p:grpSpPr>
          <p:sp>
            <p:nvSpPr>
              <p:cNvPr id="73" name="مربع نص 72"/>
              <p:cNvSpPr txBox="1"/>
              <p:nvPr/>
            </p:nvSpPr>
            <p:spPr>
              <a:xfrm>
                <a:off x="5882020" y="4212258"/>
                <a:ext cx="72540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sp>
            <p:nvSpPr>
              <p:cNvPr id="74" name="مربع نص 73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75" name="رابط مستقيم 74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مربع نص 75"/>
              <p:cNvSpPr txBox="1"/>
              <p:nvPr/>
            </p:nvSpPr>
            <p:spPr>
              <a:xfrm>
                <a:off x="5361319" y="4336234"/>
                <a:ext cx="72540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+</a:t>
                </a:r>
                <a:endParaRPr lang="ar-SA" sz="24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1285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6" grpId="0"/>
      <p:bldP spid="37" grpId="0"/>
      <p:bldP spid="38" grpId="0"/>
      <p:bldP spid="49" grpId="0"/>
      <p:bldP spid="52" grpId="0"/>
      <p:bldP spid="53" grpId="0"/>
      <p:bldP spid="66" grpId="0"/>
      <p:bldP spid="50" grpId="0"/>
      <p:bldP spid="51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442</Words>
  <Application>Microsoft Office PowerPoint</Application>
  <PresentationFormat>عرض على الشاشة (3:4)‏</PresentationFormat>
  <Paragraphs>220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35</cp:revision>
  <dcterms:created xsi:type="dcterms:W3CDTF">2013-12-14T05:06:49Z</dcterms:created>
  <dcterms:modified xsi:type="dcterms:W3CDTF">2014-01-27T18:30:04Z</dcterms:modified>
</cp:coreProperties>
</file>