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>
        <p:scale>
          <a:sx n="79" d="100"/>
          <a:sy n="79" d="100"/>
        </p:scale>
        <p:origin x="1302" y="16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13/08/1441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3380" y="4523182"/>
            <a:ext cx="7878305" cy="2057113"/>
          </a:xfrm>
        </p:spPr>
        <p:txBody>
          <a:bodyPr>
            <a:normAutofit fontScale="90000"/>
          </a:bodyPr>
          <a:lstStyle/>
          <a:p>
            <a:r>
              <a:rPr lang="ar-EG" b="1" dirty="0" smtClean="0">
                <a:solidFill>
                  <a:schemeClr val="bg1"/>
                </a:solidFill>
              </a:rPr>
              <a:t>التفكير الابتكاري</a:t>
            </a:r>
            <a:br>
              <a:rPr lang="ar-EG" b="1" dirty="0" smtClean="0">
                <a:solidFill>
                  <a:schemeClr val="bg1"/>
                </a:solidFill>
              </a:rPr>
            </a:br>
            <a:r>
              <a:rPr lang="ar-EG" b="1" dirty="0" smtClean="0">
                <a:solidFill>
                  <a:schemeClr val="bg1"/>
                </a:solidFill>
              </a:rPr>
              <a:t/>
            </a:r>
            <a:br>
              <a:rPr lang="ar-EG" b="1" dirty="0" smtClean="0">
                <a:solidFill>
                  <a:schemeClr val="bg1"/>
                </a:solidFill>
              </a:rPr>
            </a:br>
            <a:r>
              <a:rPr lang="ar-EG" b="1" dirty="0" smtClean="0">
                <a:solidFill>
                  <a:schemeClr val="bg1"/>
                </a:solidFill>
              </a:rPr>
              <a:t>أ.م.د./ اميرة فؤاد</a:t>
            </a:r>
            <a:r>
              <a:rPr lang="ar-EG" dirty="0">
                <a:solidFill>
                  <a:schemeClr val="bg1"/>
                </a:solidFill>
              </a:rPr>
              <a:t/>
            </a:r>
            <a:br>
              <a:rPr lang="ar-EG" dirty="0">
                <a:solidFill>
                  <a:schemeClr val="bg1"/>
                </a:solidFill>
              </a:rPr>
            </a:b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/>
          <a:lstStyle/>
          <a:p>
            <a:endParaRPr lang="ar-E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8" y="152400"/>
            <a:ext cx="13193962" cy="7253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1885" y="3970419"/>
            <a:ext cx="5534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اداة سكامبر لتطوير الافكار</a:t>
            </a:r>
            <a:br>
              <a:rPr lang="ar-EG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</a:b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scamper</a:t>
            </a:r>
            <a:endParaRPr lang="ar-EG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596" y="-2791790"/>
            <a:ext cx="14241463" cy="9075738"/>
          </a:xfrm>
        </p:spPr>
      </p:pic>
      <p:sp>
        <p:nvSpPr>
          <p:cNvPr id="2" name="Rectangle 1"/>
          <p:cNvSpPr/>
          <p:nvPr/>
        </p:nvSpPr>
        <p:spPr>
          <a:xfrm>
            <a:off x="2494548" y="1239252"/>
            <a:ext cx="8622632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900" b="1" dirty="0" smtClean="0">
                <a:solidFill>
                  <a:srgbClr val="1F497D"/>
                </a:solidFill>
                <a:latin typeface="Constantia" pitchFamily="18" charset="0"/>
                <a:ea typeface="+mj-ea"/>
                <a:cs typeface="Times New Roman"/>
              </a:rPr>
              <a:t>طريقة </a:t>
            </a:r>
            <a:r>
              <a:rPr lang="ar-SA" sz="2900" b="1" dirty="0">
                <a:solidFill>
                  <a:srgbClr val="1F497D"/>
                </a:solidFill>
                <a:latin typeface="Constantia" pitchFamily="18" charset="0"/>
                <a:ea typeface="+mj-ea"/>
                <a:cs typeface="Times New Roman"/>
              </a:rPr>
              <a:t>سكامبر </a:t>
            </a:r>
            <a:r>
              <a:rPr lang="en-US" sz="2900" b="1" dirty="0">
                <a:solidFill>
                  <a:srgbClr val="1F497D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en-US" sz="2900" b="1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en-US" sz="2900" b="1" dirty="0">
                <a:solidFill>
                  <a:prstClr val="black"/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>هي</a:t>
            </a:r>
            <a:r>
              <a:rPr lang="ar-SA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> طريقة تهدف إلى الوصول إلى أفكار إبداعية، وتعتمد على </a:t>
            </a:r>
            <a:r>
              <a:rPr lang="en-US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en-US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ar-SA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>الأسئلة الموجهة والتي عادة ما تسفر عن أفكار جديدة.</a:t>
            </a:r>
            <a: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/>
            </a:r>
            <a:b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</a:br>
            <a: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>وهوبرنامج إجرائي يساعد</a:t>
            </a:r>
            <a:r>
              <a:rPr lang="en-US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+mj-cs"/>
              </a:rPr>
              <a:t/>
            </a:r>
            <a:br>
              <a:rPr lang="en-US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>على تنمية التفكير الإبداعي عن طريق الخيال، باستخدام أسلوب التفكير التباعدي</a:t>
            </a:r>
            <a:b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</a:br>
            <a:r>
              <a:rPr lang="ar-EG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>وتستخدم كتقنية ابداعية لاعادة تصميم المنتجات والخدمات.</a:t>
            </a:r>
            <a:r>
              <a:rPr lang="ar-SA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  <a:t/>
            </a:r>
            <a:br>
              <a:rPr lang="ar-SA" sz="29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  <a:ea typeface="+mj-ea"/>
                <a:cs typeface="Times New Roman"/>
              </a:rPr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6" y="-2061327"/>
            <a:ext cx="14241463" cy="9075738"/>
          </a:xfrm>
        </p:spPr>
      </p:pic>
      <p:sp>
        <p:nvSpPr>
          <p:cNvPr id="2" name="Rectangle 1"/>
          <p:cNvSpPr/>
          <p:nvPr/>
        </p:nvSpPr>
        <p:spPr>
          <a:xfrm>
            <a:off x="5017169" y="1864883"/>
            <a:ext cx="74756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هذه الكلمة اختصار للكلمات التالية: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Substitute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بدّل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Combine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ادمج أو أضف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Adapt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كيّف أو عدّل 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Modify or Magnify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غيّر أو كبّر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Put to other uses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استخدم في موضع آخر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Eliminate or Minify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احذف أو صغّر</a:t>
            </a:r>
            <a:b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en-US" sz="3200" b="1" dirty="0">
                <a:solidFill>
                  <a:srgbClr val="1F497D"/>
                </a:solidFill>
                <a:latin typeface="Constantia" pitchFamily="18" charset="0"/>
              </a:rPr>
              <a:t>Reverse or Rearrange - </a:t>
            </a:r>
            <a:r>
              <a:rPr lang="ar-SA" sz="3200" b="1" dirty="0">
                <a:solidFill>
                  <a:srgbClr val="1F497D"/>
                </a:solidFill>
                <a:latin typeface="Constantia" pitchFamily="18" charset="0"/>
              </a:rPr>
              <a:t>اعكس أو اقلب</a:t>
            </a:r>
          </a:p>
        </p:txBody>
      </p:sp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6" y="-2061327"/>
            <a:ext cx="14241463" cy="9075738"/>
          </a:xfrm>
        </p:spPr>
      </p:pic>
      <p:sp>
        <p:nvSpPr>
          <p:cNvPr id="2" name="Rectangle 1"/>
          <p:cNvSpPr/>
          <p:nvPr/>
        </p:nvSpPr>
        <p:spPr>
          <a:xfrm>
            <a:off x="4283242" y="1660346"/>
            <a:ext cx="7475621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ar-EG" sz="2800" b="1" dirty="0" smtClean="0">
                <a:solidFill>
                  <a:srgbClr val="1F497D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rgbClr val="1F497D"/>
                </a:solidFill>
                <a:latin typeface="Constantia" pitchFamily="18" charset="0"/>
              </a:rPr>
              <a:t>التبديل</a:t>
            </a:r>
            <a: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  <a:t>: يعني أن تبدل شيئاً ما في المنتج أو الفكرة بشرط أن يتغير إلى الأفضل.</a:t>
            </a:r>
            <a:r>
              <a:rPr lang="ar-EG" sz="2800" b="1" dirty="0">
                <a:solidFill>
                  <a:srgbClr val="1F497D"/>
                </a:solidFill>
                <a:latin typeface="Constantia" pitchFamily="18" charset="0"/>
              </a:rPr>
              <a:t> وهل يمكن ان تتغير القواعد او العمليات</a:t>
            </a:r>
            <a: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  <a:t> واسأل نفسك: ما الذي يجب تبديله في هذا حتى يصبح </a:t>
            </a:r>
            <a:r>
              <a:rPr lang="ar-SA" sz="2800" b="1" dirty="0" smtClean="0">
                <a:solidFill>
                  <a:srgbClr val="1F497D"/>
                </a:solidFill>
                <a:latin typeface="Constantia" pitchFamily="18" charset="0"/>
              </a:rPr>
              <a:t>أفضل</a:t>
            </a:r>
            <a:r>
              <a:rPr lang="ar-EG" sz="2800" b="1" dirty="0" smtClean="0">
                <a:solidFill>
                  <a:srgbClr val="1F497D"/>
                </a:solidFill>
                <a:latin typeface="Constantia" pitchFamily="18" charset="0"/>
              </a:rPr>
              <a:t>؟</a:t>
            </a:r>
          </a:p>
          <a:p>
            <a:pPr lvl="0">
              <a:spcBef>
                <a:spcPct val="20000"/>
              </a:spcBef>
            </a:pPr>
            <a: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  <a:t/>
            </a:r>
            <a:b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ar-EG" sz="2800" b="1" dirty="0" smtClean="0">
                <a:solidFill>
                  <a:srgbClr val="1F497D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rgbClr val="1F497D"/>
                </a:solidFill>
                <a:latin typeface="Constantia" pitchFamily="18" charset="0"/>
              </a:rPr>
              <a:t>الدمج</a:t>
            </a:r>
            <a: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  <a:t>: يعني أن تضيف فكرة إلى الشيء فيصبح أفضل وأحسن أو أن تدمج شيئين معاً. واسأل نفسك: ماذا أستطيع أن أضيفه إلى هذا حتى يتحسن أدائه</a:t>
            </a:r>
            <a:r>
              <a:rPr lang="ar-SA" sz="2800" b="1" dirty="0" smtClean="0">
                <a:solidFill>
                  <a:srgbClr val="1F497D"/>
                </a:solidFill>
                <a:latin typeface="Constantia" pitchFamily="18" charset="0"/>
              </a:rPr>
              <a:t>؟</a:t>
            </a:r>
            <a:endParaRPr lang="ar-EG" sz="2800" b="1" dirty="0" smtClean="0">
              <a:solidFill>
                <a:srgbClr val="1F497D"/>
              </a:solidFill>
              <a:latin typeface="Constantia" pitchFamily="18" charset="0"/>
            </a:endParaRPr>
          </a:p>
          <a:p>
            <a:pPr lvl="0">
              <a:spcBef>
                <a:spcPct val="20000"/>
              </a:spcBef>
            </a:pPr>
            <a: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  <a:t/>
            </a:r>
            <a:b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</a:br>
            <a:r>
              <a:rPr lang="ar-EG" sz="2800" b="1" dirty="0" smtClean="0">
                <a:solidFill>
                  <a:srgbClr val="1F497D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rgbClr val="1F497D"/>
                </a:solidFill>
                <a:latin typeface="Constantia" pitchFamily="18" charset="0"/>
              </a:rPr>
              <a:t>التكيف</a:t>
            </a:r>
            <a:r>
              <a:rPr lang="ar-SA" sz="2800" b="1" dirty="0">
                <a:solidFill>
                  <a:srgbClr val="1F497D"/>
                </a:solidFill>
                <a:latin typeface="Constantia" pitchFamily="18" charset="0"/>
              </a:rPr>
              <a:t>: يعني أن تغير في مواصفات أو خواص الشيء حتى يتكيف مع البيئة الجديدة له أو حتى يتناسب مع الحالة الجديدة. واسأل نفسك: ما الأشياء التي يمكن تعديلها ؟</a:t>
            </a:r>
            <a:endParaRPr lang="ar-SA" sz="2800" b="1" dirty="0">
              <a:solidFill>
                <a:srgbClr val="1F497D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6" y="-2061327"/>
            <a:ext cx="14241463" cy="9075738"/>
          </a:xfrm>
        </p:spPr>
      </p:pic>
      <p:sp>
        <p:nvSpPr>
          <p:cNvPr id="2" name="Rectangle 1"/>
          <p:cNvSpPr/>
          <p:nvPr/>
        </p:nvSpPr>
        <p:spPr>
          <a:xfrm>
            <a:off x="4283242" y="1660346"/>
            <a:ext cx="7475621" cy="534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 smtClean="0">
                <a:solidFill>
                  <a:schemeClr val="tx2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chemeClr val="tx2"/>
                </a:solidFill>
                <a:latin typeface="Constantia" pitchFamily="18" charset="0"/>
              </a:rPr>
              <a:t>التغيير</a:t>
            </a:r>
            <a:r>
              <a:rPr lang="ar-SA" sz="2800" b="1" dirty="0">
                <a:solidFill>
                  <a:schemeClr val="tx2"/>
                </a:solidFill>
                <a:latin typeface="Constantia" pitchFamily="18" charset="0"/>
              </a:rPr>
              <a:t>: غير في الشيء سواءً المساحة أو الشكل. واسأل نفسك: ما الشيء الذي يمكن تكبيره وتوسيعه؟</a:t>
            </a:r>
            <a:endParaRPr lang="en-US" sz="2800" b="1" dirty="0">
              <a:solidFill>
                <a:schemeClr val="tx2"/>
              </a:solidFill>
              <a:latin typeface="Constantia" pitchFamily="18" charset="0"/>
            </a:endParaRPr>
          </a:p>
          <a:p>
            <a:endParaRPr lang="ar-SA" sz="2800" b="1" dirty="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ar-EG" sz="2800" b="1" dirty="0" smtClean="0">
                <a:solidFill>
                  <a:schemeClr val="tx2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chemeClr val="tx2"/>
                </a:solidFill>
                <a:latin typeface="Constantia" pitchFamily="18" charset="0"/>
              </a:rPr>
              <a:t>الاستخدام </a:t>
            </a:r>
            <a:r>
              <a:rPr lang="ar-SA" sz="2800" b="1" dirty="0">
                <a:solidFill>
                  <a:schemeClr val="tx2"/>
                </a:solidFill>
                <a:latin typeface="Constantia" pitchFamily="18" charset="0"/>
              </a:rPr>
              <a:t>في موضع آخر: اسأل نفسك: كيف أستطيع أن استخدم هذا الشيء بصورة مختلفة أو لشيء آخر؟</a:t>
            </a:r>
            <a:endParaRPr lang="ar-EG" sz="2800" b="1" dirty="0">
              <a:solidFill>
                <a:schemeClr val="tx2"/>
              </a:solidFill>
              <a:latin typeface="Constantia" pitchFamily="18" charset="0"/>
            </a:endParaRPr>
          </a:p>
          <a:p>
            <a:endParaRPr lang="ar-SA" sz="2800" b="1" dirty="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ar-EG" sz="2800" b="1" dirty="0" smtClean="0">
                <a:solidFill>
                  <a:schemeClr val="tx2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chemeClr val="tx2"/>
                </a:solidFill>
                <a:latin typeface="Constantia" pitchFamily="18" charset="0"/>
              </a:rPr>
              <a:t>الحذف</a:t>
            </a:r>
            <a:r>
              <a:rPr lang="ar-SA" sz="2800" b="1" dirty="0">
                <a:solidFill>
                  <a:schemeClr val="tx2"/>
                </a:solidFill>
                <a:latin typeface="Constantia" pitchFamily="18" charset="0"/>
              </a:rPr>
              <a:t>: اسأل نفسك: ما الشيء الذي لا أحتاجه في هذه الفكرة وأستطيع حذفه؟</a:t>
            </a:r>
            <a:endParaRPr lang="ar-EG" sz="2800" b="1" dirty="0">
              <a:solidFill>
                <a:schemeClr val="tx2"/>
              </a:solidFill>
              <a:latin typeface="Constantia" pitchFamily="18" charset="0"/>
            </a:endParaRPr>
          </a:p>
          <a:p>
            <a:endParaRPr lang="ar-SA" sz="2800" b="1" dirty="0">
              <a:solidFill>
                <a:schemeClr val="tx2"/>
              </a:solidFill>
              <a:latin typeface="Constantia" pitchFamily="18" charset="0"/>
            </a:endParaRPr>
          </a:p>
          <a:p>
            <a:r>
              <a:rPr lang="ar-EG" sz="2800" b="1" dirty="0" smtClean="0">
                <a:solidFill>
                  <a:schemeClr val="tx2"/>
                </a:solidFill>
                <a:latin typeface="Constantia" pitchFamily="18" charset="0"/>
              </a:rPr>
              <a:t>- </a:t>
            </a:r>
            <a:r>
              <a:rPr lang="ar-SA" sz="2800" b="1" dirty="0" smtClean="0">
                <a:solidFill>
                  <a:schemeClr val="tx2"/>
                </a:solidFill>
                <a:latin typeface="Constantia" pitchFamily="18" charset="0"/>
              </a:rPr>
              <a:t>العكس</a:t>
            </a:r>
            <a:r>
              <a:rPr lang="ar-SA" sz="2800" b="1" dirty="0">
                <a:solidFill>
                  <a:schemeClr val="tx2"/>
                </a:solidFill>
                <a:latin typeface="Constantia" pitchFamily="18" charset="0"/>
              </a:rPr>
              <a:t>: ماذا يحدث لو عكست هذه الفكرة؟ كيف أستطيع أن أغير في ترتيب الفكرة؟</a:t>
            </a:r>
            <a:endParaRPr lang="ar-SA" sz="2800" b="1" dirty="0">
              <a:latin typeface="Constantia" pitchFamily="18" charset="0"/>
            </a:endParaRPr>
          </a:p>
          <a:p>
            <a:pPr lvl="0">
              <a:spcBef>
                <a:spcPct val="20000"/>
              </a:spcBef>
            </a:pPr>
            <a:endParaRPr lang="ar-SA" sz="2800" b="1" dirty="0">
              <a:solidFill>
                <a:srgbClr val="1F497D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131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التفكير الابتكاري  أ.م.د./ اميرة فؤاد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amira</cp:lastModifiedBy>
  <cp:revision>9</cp:revision>
  <dcterms:created xsi:type="dcterms:W3CDTF">2020-03-17T20:43:53Z</dcterms:created>
  <dcterms:modified xsi:type="dcterms:W3CDTF">2020-04-06T18:03:49Z</dcterms:modified>
</cp:coreProperties>
</file>