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Masters/slideMaster17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</p:sldMasterIdLst>
  <p:sldIdLst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CD04-833C-46A5-A5E5-C5354EAEEEAA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C137-225A-4E97-BE95-FAAD56779D77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7FA-1382-45C1-B754-71329FBD57C5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C137-225A-4E97-BE95-FAAD56779D77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C137-225A-4E97-BE95-FAAD56779D77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B818-4D6D-4F9A-B563-65DD06BEEBB8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B818-4D6D-4F9A-B563-65DD06BEEBB8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B818-4D6D-4F9A-B563-65DD06BEEBB8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B818-4D6D-4F9A-B563-65DD06BEEBB8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F638F0-F9AB-4C01-95D1-E28179F23301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B818-4D6D-4F9A-B563-65DD06BEEBB8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C137-225A-4E97-BE95-FAAD56779D77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F638F0-F9AB-4C01-95D1-E28179F23301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F638F0-F9AB-4C01-95D1-E28179F23301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EF38AEDB-FF7D-40CF-9FD4-E3624B36476B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C137-225A-4E97-BE95-FAAD56779D77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7FA-1382-45C1-B754-71329FBD57C5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7FA-1382-45C1-B754-71329FBD57C5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7FA-1382-45C1-B754-71329FBD57C5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7FA-1382-45C1-B754-71329FBD57C5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C137-225A-4E97-BE95-FAAD56779D77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7FA-1382-45C1-B754-71329FBD57C5}" type="slidenum">
              <a:rPr lang="en-US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2DBE6-C44F-46B2-B814-CB90AB0F9672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2DBE6-C44F-46B2-B814-CB90AB0F9672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2DBE6-C44F-46B2-B814-CB90AB0F9672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E52DBE6-C44F-46B2-B814-CB90AB0F9672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B4876D-1444-4062-B146-0D0AA6BC3176}" type="slidenum">
              <a:rPr lang="en-US" altLang="ar-SA">
                <a:solidFill>
                  <a:srgbClr val="000000"/>
                </a:solidFill>
                <a:ea typeface="MS PGothic" pitchFamily="34" charset="-128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809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92150" indent="-3476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Arial" pitchFamily="34" charset="0"/>
        </a:defRPr>
      </a:lvl2pPr>
      <a:lvl3pPr marL="987425" indent="-2936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Arial" pitchFamily="34" charset="0"/>
        </a:defRPr>
      </a:lvl3pPr>
      <a:lvl4pPr marL="1281113" indent="-2921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4pPr>
      <a:lvl5pPr marL="1598613" indent="-315913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Arial" pitchFamily="34" charset="0"/>
        </a:defRPr>
      </a:lvl5pPr>
      <a:lvl6pPr marL="20558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r" rtl="1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  <a:cs typeface="Arial" charset="0"/>
              </a:rPr>
              <a:t>Chapter 9 - part 1</a:t>
            </a:r>
            <a:endParaRPr lang="en-US" altLang="ar-SA" smtClean="0">
              <a:cs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068638"/>
            <a:ext cx="5545137" cy="533400"/>
          </a:xfrm>
        </p:spPr>
        <p:txBody>
          <a:bodyPr/>
          <a:lstStyle/>
          <a:p>
            <a:pPr algn="l" rtl="0" eaLnBrk="1" hangingPunct="1"/>
            <a:r>
              <a:rPr lang="en-US" altLang="ar-SA" b="1" smtClean="0">
                <a:cs typeface="Arial" charset="0"/>
              </a:rPr>
              <a:t>The Nature of Light and the Laws of Geometric Optics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543800" cy="723900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Index of Refraction</a:t>
            </a:r>
          </a:p>
        </p:txBody>
      </p:sp>
      <p:sp>
        <p:nvSpPr>
          <p:cNvPr id="2052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243888" cy="4411663"/>
          </a:xfrm>
        </p:spPr>
        <p:txBody>
          <a:bodyPr/>
          <a:lstStyle/>
          <a:p>
            <a:pPr marL="0" indent="0" algn="l" rtl="0" eaLnBrk="1" hangingPunct="1">
              <a:defRPr/>
            </a:pPr>
            <a:r>
              <a:rPr lang="en-US" altLang="ar-SA" sz="2400" dirty="0"/>
              <a:t>The </a:t>
            </a:r>
            <a:r>
              <a:rPr lang="en-US" altLang="ar-SA" sz="2400" dirty="0">
                <a:solidFill>
                  <a:srgbClr val="0070C0"/>
                </a:solidFill>
              </a:rPr>
              <a:t>speed of light </a:t>
            </a:r>
            <a:r>
              <a:rPr lang="en-US" altLang="ar-SA" sz="2400" dirty="0" smtClean="0">
                <a:solidFill>
                  <a:srgbClr val="0070C0"/>
                </a:solidFill>
              </a:rPr>
              <a:t>(v) </a:t>
            </a:r>
            <a:r>
              <a:rPr lang="en-US" altLang="ar-SA" sz="2400" dirty="0" smtClean="0"/>
              <a:t>in </a:t>
            </a:r>
            <a:r>
              <a:rPr lang="en-US" altLang="ar-SA" sz="2400" dirty="0"/>
              <a:t>any material is </a:t>
            </a:r>
            <a:r>
              <a:rPr lang="en-US" altLang="ar-SA" sz="2400" b="1" u="sng" dirty="0"/>
              <a:t>less than </a:t>
            </a:r>
            <a:r>
              <a:rPr lang="en-US" altLang="ar-SA" sz="2400" dirty="0"/>
              <a:t>its </a:t>
            </a:r>
            <a:r>
              <a:rPr lang="en-US" altLang="ar-SA" sz="2400" dirty="0">
                <a:solidFill>
                  <a:srgbClr val="0070C0"/>
                </a:solidFill>
              </a:rPr>
              <a:t>speed in </a:t>
            </a:r>
            <a:r>
              <a:rPr lang="en-US" altLang="ar-SA" sz="2400" dirty="0" smtClean="0">
                <a:solidFill>
                  <a:srgbClr val="0070C0"/>
                </a:solidFill>
              </a:rPr>
              <a:t>vacuum (c)</a:t>
            </a:r>
            <a:r>
              <a:rPr lang="en-US" altLang="ar-SA" sz="2400" dirty="0" smtClean="0"/>
              <a:t>.</a:t>
            </a:r>
          </a:p>
          <a:p>
            <a:pPr marL="0" indent="0" algn="l" rtl="0" eaLnBrk="1" hangingPunct="1">
              <a:defRPr/>
            </a:pPr>
            <a:endParaRPr lang="en-US" altLang="ar-SA" sz="2400" dirty="0" smtClean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GB" sz="2400" b="1" u="sng" dirty="0" smtClean="0">
                <a:solidFill>
                  <a:srgbClr val="7030A0"/>
                </a:solidFill>
              </a:rPr>
              <a:t>The maximum speed</a:t>
            </a:r>
            <a:r>
              <a:rPr lang="en-US" altLang="ar-SA" sz="2400" b="1" u="sng" dirty="0" smtClean="0">
                <a:solidFill>
                  <a:srgbClr val="7030A0"/>
                </a:solidFill>
              </a:rPr>
              <a:t> of light</a:t>
            </a:r>
            <a:r>
              <a:rPr lang="en-GB" sz="2400" b="1" u="sng" dirty="0" smtClean="0">
                <a:solidFill>
                  <a:srgbClr val="7030A0"/>
                </a:solidFill>
              </a:rPr>
              <a:t> in vacuum (air)</a:t>
            </a:r>
          </a:p>
          <a:p>
            <a:pPr marL="0" indent="0" algn="ctr" rtl="0" eaLnBrk="1" hangingPunct="1">
              <a:buFont typeface="Wingdings" pitchFamily="2" charset="2"/>
              <a:buNone/>
              <a:defRPr/>
            </a:pPr>
            <a:r>
              <a:rPr lang="en-US" altLang="ar-SA" sz="2400" b="1" dirty="0" smtClean="0">
                <a:solidFill>
                  <a:srgbClr val="7030A0"/>
                </a:solidFill>
              </a:rPr>
              <a:t>c = 3 x 10</a:t>
            </a:r>
            <a:r>
              <a:rPr lang="en-US" altLang="ar-SA" sz="2400" b="1" baseline="30000" dirty="0" smtClean="0">
                <a:solidFill>
                  <a:srgbClr val="7030A0"/>
                </a:solidFill>
              </a:rPr>
              <a:t>8</a:t>
            </a:r>
            <a:r>
              <a:rPr lang="en-US" altLang="ar-SA" sz="2400" b="1" dirty="0" smtClean="0">
                <a:solidFill>
                  <a:srgbClr val="7030A0"/>
                </a:solidFill>
              </a:rPr>
              <a:t> m/s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altLang="ar-SA" sz="2400" b="1" u="sng" dirty="0"/>
          </a:p>
          <a:p>
            <a:pPr marL="0" indent="0" algn="l" rtl="0" eaLnBrk="1" hangingPunct="1">
              <a:defRPr/>
            </a:pPr>
            <a:r>
              <a:rPr lang="en-US" altLang="ar-SA" sz="2400" u="sng" dirty="0">
                <a:solidFill>
                  <a:srgbClr val="00B050"/>
                </a:solidFill>
              </a:rPr>
              <a:t>The </a:t>
            </a:r>
            <a:r>
              <a:rPr lang="en-US" altLang="ar-SA" sz="2400" b="1" u="sng" dirty="0">
                <a:solidFill>
                  <a:srgbClr val="00B050"/>
                </a:solidFill>
              </a:rPr>
              <a:t>index of refraction</a:t>
            </a:r>
            <a:r>
              <a:rPr lang="en-US" altLang="ar-SA" sz="2400" b="1" dirty="0">
                <a:solidFill>
                  <a:srgbClr val="00B050"/>
                </a:solidFill>
              </a:rPr>
              <a:t>, n</a:t>
            </a:r>
            <a:r>
              <a:rPr lang="en-US" altLang="ar-SA" sz="2400" dirty="0"/>
              <a:t>, of a medium can be defined as</a:t>
            </a:r>
          </a:p>
          <a:p>
            <a:pPr marL="0" indent="0" algn="l" rtl="0" eaLnBrk="1" hangingPunct="1">
              <a:defRPr/>
            </a:pPr>
            <a:endParaRPr lang="en-US" altLang="ar-SA" sz="2400" dirty="0" smtClean="0"/>
          </a:p>
          <a:p>
            <a:pPr marL="0" indent="0" algn="l" rtl="0" eaLnBrk="1" hangingPunct="1">
              <a:defRPr/>
            </a:pPr>
            <a:endParaRPr lang="en-US" altLang="ar-SA" sz="2400" dirty="0"/>
          </a:p>
          <a:p>
            <a:pPr marL="285750" indent="-285750" algn="l" rtl="0" eaLnBrk="1" hangingPunct="1">
              <a:buFont typeface="Wingdings" pitchFamily="2" charset="2"/>
              <a:buNone/>
              <a:defRPr/>
            </a:pPr>
            <a:endParaRPr lang="en-US" altLang="ar-SA" sz="2400" dirty="0"/>
          </a:p>
          <a:p>
            <a:pPr marL="0" indent="0" algn="l" rtl="0" eaLnBrk="1" hangingPunct="1">
              <a:defRPr/>
            </a:pPr>
            <a:r>
              <a:rPr lang="en-US" altLang="ar-SA" sz="2400" b="1" u="sng" dirty="0" smtClean="0">
                <a:solidFill>
                  <a:srgbClr val="7030A0"/>
                </a:solidFill>
              </a:rPr>
              <a:t>For a vacuum (air), n = 1</a:t>
            </a:r>
          </a:p>
          <a:p>
            <a:pPr marL="0" indent="0" algn="l" rtl="0" eaLnBrk="1" hangingPunct="1">
              <a:defRPr/>
            </a:pPr>
            <a:r>
              <a:rPr lang="en-US" altLang="ar-SA" sz="2400" b="1" u="sng" dirty="0" smtClean="0">
                <a:solidFill>
                  <a:srgbClr val="7030A0"/>
                </a:solidFill>
              </a:rPr>
              <a:t>For </a:t>
            </a:r>
            <a:r>
              <a:rPr lang="en-US" altLang="ar-SA" sz="2400" b="1" u="sng" dirty="0">
                <a:solidFill>
                  <a:srgbClr val="7030A0"/>
                </a:solidFill>
              </a:rPr>
              <a:t>other media, n &gt; 1</a:t>
            </a:r>
          </a:p>
          <a:p>
            <a:pPr marL="285750" indent="-285750" eaLnBrk="1" hangingPunct="1">
              <a:buFont typeface="Wingdings" pitchFamily="2" charset="2"/>
              <a:buChar char="v"/>
              <a:defRPr/>
            </a:pPr>
            <a:endParaRPr lang="en-US" altLang="ar-SA" dirty="0"/>
          </a:p>
          <a:p>
            <a:pPr marL="0" indent="0" eaLnBrk="1" hangingPunct="1">
              <a:defRPr/>
            </a:pPr>
            <a:endParaRPr lang="en-US" altLang="ar-SA" dirty="0"/>
          </a:p>
        </p:txBody>
      </p:sp>
      <p:sp>
        <p:nvSpPr>
          <p:cNvPr id="59396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35.5</a:t>
            </a:r>
          </a:p>
        </p:txBody>
      </p:sp>
      <p:sp>
        <p:nvSpPr>
          <p:cNvPr id="593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628775"/>
            <a:ext cx="863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40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9401" name="مستطيل 9"/>
          <p:cNvSpPr>
            <a:spLocks noChangeArrowheads="1"/>
          </p:cNvSpPr>
          <p:nvPr/>
        </p:nvSpPr>
        <p:spPr bwMode="auto">
          <a:xfrm>
            <a:off x="6156325" y="4437063"/>
            <a:ext cx="2747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n is a </a:t>
            </a:r>
            <a:r>
              <a:rPr lang="en-US" sz="2200">
                <a:solidFill>
                  <a:srgbClr val="7E9CE8"/>
                </a:solidFill>
                <a:ea typeface="MS PGothic" pitchFamily="34" charset="-128"/>
              </a:rPr>
              <a:t>unitless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ratio</a:t>
            </a:r>
          </a:p>
        </p:txBody>
      </p:sp>
      <p:sp>
        <p:nvSpPr>
          <p:cNvPr id="5940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365625"/>
            <a:ext cx="5094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Rectangle 13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543800" cy="655637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Frequency Between Media</a:t>
            </a:r>
          </a:p>
        </p:txBody>
      </p:sp>
      <p:pic>
        <p:nvPicPr>
          <p:cNvPr id="60419" name="Picture 6" descr="35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0"/>
            <a:ext cx="3348037" cy="6597650"/>
          </a:xfrm>
        </p:spPr>
      </p:pic>
      <p:sp>
        <p:nvSpPr>
          <p:cNvPr id="60420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35.5</a:t>
            </a:r>
          </a:p>
        </p:txBody>
      </p:sp>
      <p:sp>
        <p:nvSpPr>
          <p:cNvPr id="60421" name="مستطيل 5"/>
          <p:cNvSpPr>
            <a:spLocks noChangeArrowheads="1"/>
          </p:cNvSpPr>
          <p:nvPr/>
        </p:nvSpPr>
        <p:spPr bwMode="auto">
          <a:xfrm>
            <a:off x="179388" y="908050"/>
            <a:ext cx="6408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As light travels from one medium to another,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2" name="مستطيل 6"/>
          <p:cNvSpPr>
            <a:spLocks noChangeArrowheads="1"/>
          </p:cNvSpPr>
          <p:nvPr/>
        </p:nvSpPr>
        <p:spPr bwMode="auto">
          <a:xfrm>
            <a:off x="179388" y="1484313"/>
            <a:ext cx="568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  Its 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frequency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(ƒ) </a:t>
            </a:r>
            <a:r>
              <a:rPr lang="en-US" altLang="ar-SA" sz="2400" u="sng">
                <a:solidFill>
                  <a:srgbClr val="000000"/>
                </a:solidFill>
                <a:ea typeface="MS PGothic" pitchFamily="34" charset="-128"/>
              </a:rPr>
              <a:t>does not change (constant)</a:t>
            </a:r>
            <a:r>
              <a:rPr lang="en-US" altLang="ar-SA" i="1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0423" name="مستطيل 7"/>
          <p:cNvSpPr>
            <a:spLocks noChangeArrowheads="1"/>
          </p:cNvSpPr>
          <p:nvPr/>
        </p:nvSpPr>
        <p:spPr bwMode="auto">
          <a:xfrm>
            <a:off x="-323850" y="3068638"/>
            <a:ext cx="640873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  Both the 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wave speed (v) </a:t>
            </a:r>
            <a:r>
              <a:rPr lang="en-US" altLang="ar-SA" sz="2400" b="1">
                <a:solidFill>
                  <a:srgbClr val="000000"/>
                </a:solidFill>
                <a:ea typeface="MS PGothic" pitchFamily="34" charset="-128"/>
              </a:rPr>
              <a:t>and the 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wavelength (λ)</a:t>
            </a: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ar-SA" sz="2400" u="sng">
                <a:solidFill>
                  <a:srgbClr val="000000"/>
                </a:solidFill>
                <a:ea typeface="MS PGothic" pitchFamily="34" charset="-128"/>
              </a:rPr>
              <a:t>do change</a:t>
            </a: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</p:txBody>
      </p:sp>
      <p:sp>
        <p:nvSpPr>
          <p:cNvPr id="60424" name="مستطيل 9"/>
          <p:cNvSpPr>
            <a:spLocks noChangeArrowheads="1"/>
          </p:cNvSpPr>
          <p:nvPr/>
        </p:nvSpPr>
        <p:spPr bwMode="auto">
          <a:xfrm>
            <a:off x="1979613" y="227647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ƒ = ƒ</a:t>
            </a:r>
            <a:r>
              <a:rPr lang="en-US" sz="2400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 = ƒ</a:t>
            </a:r>
            <a:r>
              <a:rPr lang="en-US" sz="2400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endParaRPr lang="ar-SA" sz="2400"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60425" name="مستطيل 10"/>
          <p:cNvSpPr>
            <a:spLocks noChangeArrowheads="1"/>
          </p:cNvSpPr>
          <p:nvPr/>
        </p:nvSpPr>
        <p:spPr bwMode="auto">
          <a:xfrm>
            <a:off x="323850" y="4076700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sz="2400">
                <a:solidFill>
                  <a:srgbClr val="000000"/>
                </a:solidFill>
                <a:ea typeface="MS PGothic" pitchFamily="34" charset="-128"/>
              </a:rPr>
              <a:t>medium 1:  </a:t>
            </a:r>
            <a:r>
              <a:rPr lang="nn-NO" sz="2400" b="1">
                <a:solidFill>
                  <a:srgbClr val="0070C0"/>
                </a:solidFill>
                <a:ea typeface="MS PGothic" pitchFamily="34" charset="-128"/>
              </a:rPr>
              <a:t>v</a:t>
            </a:r>
            <a:r>
              <a:rPr lang="nn-NO" sz="2400" b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 , λ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1 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, n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endParaRPr lang="ar-SA" sz="2400" b="1" baseline="-25000"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60426" name="مستطيل 11"/>
          <p:cNvSpPr>
            <a:spLocks noChangeArrowheads="1"/>
          </p:cNvSpPr>
          <p:nvPr/>
        </p:nvSpPr>
        <p:spPr bwMode="auto">
          <a:xfrm>
            <a:off x="323850" y="4652963"/>
            <a:ext cx="3003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sz="2400">
                <a:solidFill>
                  <a:srgbClr val="000000"/>
                </a:solidFill>
                <a:ea typeface="MS PGothic" pitchFamily="34" charset="-128"/>
              </a:rPr>
              <a:t>medium 2:  </a:t>
            </a:r>
            <a:r>
              <a:rPr lang="nn-NO" sz="2400" b="1">
                <a:solidFill>
                  <a:srgbClr val="0070C0"/>
                </a:solidFill>
                <a:ea typeface="MS PGothic" pitchFamily="34" charset="-128"/>
              </a:rPr>
              <a:t>v</a:t>
            </a:r>
            <a:r>
              <a:rPr lang="nn-NO" sz="2400" b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 , λ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2 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, n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endParaRPr lang="ar-SA" sz="2400" b="1" baseline="-25000">
              <a:solidFill>
                <a:srgbClr val="0070C0"/>
              </a:solidFill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Index of Refraction Extended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idx="1"/>
          </p:nvPr>
        </p:nvSpPr>
        <p:spPr>
          <a:xfrm>
            <a:off x="0" y="3284538"/>
            <a:ext cx="6156325" cy="2808287"/>
          </a:xfrm>
        </p:spPr>
        <p:txBody>
          <a:bodyPr/>
          <a:lstStyle/>
          <a:p>
            <a:pPr marL="0" indent="0" eaLnBrk="1" hangingPunct="1"/>
            <a:endParaRPr lang="en-US" altLang="ar-SA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ar-SA" smtClean="0">
              <a:cs typeface="Arial" charset="0"/>
            </a:endParaRPr>
          </a:p>
          <a:p>
            <a:pPr marL="0" indent="0" eaLnBrk="1" hangingPunct="1"/>
            <a:endParaRPr lang="en-US" altLang="ar-SA" sz="2000" smtClean="0">
              <a:cs typeface="Arial" charset="0"/>
            </a:endParaRPr>
          </a:p>
          <a:p>
            <a:pPr marL="0" indent="0" algn="l" rtl="0" eaLnBrk="1" hangingPunct="1"/>
            <a:r>
              <a:rPr lang="en-US" altLang="ar-SA" sz="2000" b="1" smtClean="0">
                <a:cs typeface="Arial" charset="0"/>
              </a:rPr>
              <a:t>The index of refraction </a:t>
            </a:r>
            <a:r>
              <a:rPr lang="en-US" altLang="ar-SA" sz="2000" smtClean="0">
                <a:cs typeface="Arial" charset="0"/>
              </a:rPr>
              <a:t>is </a:t>
            </a:r>
            <a:r>
              <a:rPr lang="en-US" altLang="ar-SA" sz="2000" b="1" smtClean="0">
                <a:solidFill>
                  <a:srgbClr val="00B050"/>
                </a:solidFill>
                <a:cs typeface="Arial" charset="0"/>
              </a:rPr>
              <a:t>inversely proportional </a:t>
            </a:r>
            <a:r>
              <a:rPr lang="en-US" altLang="ar-SA" sz="2000" smtClean="0">
                <a:cs typeface="Arial" charset="0"/>
              </a:rPr>
              <a:t>to </a:t>
            </a:r>
            <a:r>
              <a:rPr lang="en-US" altLang="ar-SA" sz="2000" b="1" smtClean="0">
                <a:cs typeface="Arial" charset="0"/>
              </a:rPr>
              <a:t>the wave speed</a:t>
            </a:r>
            <a:r>
              <a:rPr lang="en-US" altLang="ar-SA" sz="2000" smtClean="0">
                <a:cs typeface="Arial" charset="0"/>
              </a:rPr>
              <a:t>.</a:t>
            </a:r>
          </a:p>
          <a:p>
            <a:pPr lvl="1" algn="l" rtl="0" eaLnBrk="1" hangingPunct="1"/>
            <a:r>
              <a:rPr lang="en-US" altLang="ar-SA" sz="2000" smtClean="0">
                <a:cs typeface="Arial" charset="0"/>
              </a:rPr>
              <a:t>As the wave speed decreases, the index of refraction increases.</a:t>
            </a:r>
          </a:p>
          <a:p>
            <a:pPr lvl="1" algn="l" rtl="0" eaLnBrk="1" hangingPunct="1"/>
            <a:r>
              <a:rPr lang="en-US" altLang="ar-SA" sz="2000" smtClean="0">
                <a:cs typeface="Arial" charset="0"/>
              </a:rPr>
              <a:t>The higher the index of refraction, the more it slows downs the light wave speed.</a:t>
            </a:r>
          </a:p>
          <a:p>
            <a:pPr marL="0" indent="0" eaLnBrk="1" hangingPunct="1"/>
            <a:endParaRPr lang="en-US" altLang="ar-SA" smtClean="0">
              <a:cs typeface="Arial" charset="0"/>
            </a:endParaRPr>
          </a:p>
        </p:txBody>
      </p:sp>
      <p:sp>
        <p:nvSpPr>
          <p:cNvPr id="1029" name="TextBox 10"/>
          <p:cNvSpPr txBox="1">
            <a:spLocks noChangeArrowheads="1"/>
          </p:cNvSpPr>
          <p:nvPr/>
        </p:nvSpPr>
        <p:spPr bwMode="auto">
          <a:xfrm>
            <a:off x="4716463" y="6583363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35.5</a:t>
            </a:r>
          </a:p>
        </p:txBody>
      </p:sp>
      <p:sp>
        <p:nvSpPr>
          <p:cNvPr id="1030" name="مستطيل 5"/>
          <p:cNvSpPr>
            <a:spLocks noChangeArrowheads="1"/>
          </p:cNvSpPr>
          <p:nvPr/>
        </p:nvSpPr>
        <p:spPr bwMode="auto">
          <a:xfrm>
            <a:off x="1187450" y="765175"/>
            <a:ext cx="100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v = ƒ</a:t>
            </a:r>
            <a:r>
              <a:rPr lang="en-US" altLang="ar-SA" sz="2400">
                <a:solidFill>
                  <a:srgbClr val="000000"/>
                </a:solidFill>
                <a:latin typeface="Lucida Grande" pitchFamily="80" charset="0"/>
                <a:ea typeface="MS PGothic" pitchFamily="34" charset="-128"/>
              </a:rPr>
              <a:t>λ</a:t>
            </a:r>
            <a:endParaRPr lang="en-US" alt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31" name="مستطيل 6"/>
          <p:cNvSpPr>
            <a:spLocks noChangeArrowheads="1"/>
          </p:cNvSpPr>
          <p:nvPr/>
        </p:nvSpPr>
        <p:spPr bwMode="auto">
          <a:xfrm>
            <a:off x="0" y="1341438"/>
            <a:ext cx="5651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The frequency stays the same as the wave travels from one medium to the other.</a:t>
            </a:r>
          </a:p>
        </p:txBody>
      </p:sp>
      <p:sp>
        <p:nvSpPr>
          <p:cNvPr id="1032" name="مستطيل 7"/>
          <p:cNvSpPr>
            <a:spLocks noChangeArrowheads="1"/>
          </p:cNvSpPr>
          <p:nvPr/>
        </p:nvSpPr>
        <p:spPr bwMode="auto">
          <a:xfrm>
            <a:off x="4716463" y="1700213"/>
            <a:ext cx="1381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70C0"/>
                </a:solidFill>
                <a:ea typeface="MS PGothic" pitchFamily="34" charset="-128"/>
              </a:rPr>
              <a:t>ƒ = ƒ</a:t>
            </a:r>
            <a:r>
              <a:rPr lang="en-US" sz="2000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sz="2000">
                <a:solidFill>
                  <a:srgbClr val="0070C0"/>
                </a:solidFill>
                <a:ea typeface="MS PGothic" pitchFamily="34" charset="-128"/>
              </a:rPr>
              <a:t> = ƒ</a:t>
            </a:r>
            <a:r>
              <a:rPr lang="en-US" sz="2000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endParaRPr lang="ar-SA" sz="2000"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1033" name="مستطيل 8"/>
          <p:cNvSpPr>
            <a:spLocks noChangeArrowheads="1"/>
          </p:cNvSpPr>
          <p:nvPr/>
        </p:nvSpPr>
        <p:spPr bwMode="auto">
          <a:xfrm>
            <a:off x="827088" y="2205038"/>
            <a:ext cx="33877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v</a:t>
            </a:r>
            <a:r>
              <a:rPr lang="en-US" sz="2200" baseline="-25000">
                <a:solidFill>
                  <a:srgbClr val="000000"/>
                </a:solidFill>
                <a:ea typeface="MS PGothic" pitchFamily="34" charset="-128"/>
              </a:rPr>
              <a:t>1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= ƒ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  <a:cs typeface="Tahoma" pitchFamily="34" charset="0"/>
              </a:rPr>
              <a:t>λ</a:t>
            </a:r>
            <a:r>
              <a:rPr lang="en-US" sz="2200" baseline="-25000">
                <a:solidFill>
                  <a:srgbClr val="000000"/>
                </a:solidFill>
                <a:ea typeface="MS PGothic" pitchFamily="34" charset="-128"/>
              </a:rPr>
              <a:t>1    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and</a:t>
            </a:r>
            <a:r>
              <a:rPr lang="en-US" sz="2200" baseline="-25000">
                <a:solidFill>
                  <a:srgbClr val="000000"/>
                </a:solidFill>
                <a:ea typeface="MS PGothic" pitchFamily="34" charset="-128"/>
              </a:rPr>
              <a:t>      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v</a:t>
            </a:r>
            <a:r>
              <a:rPr lang="en-US" sz="2200" baseline="-25000">
                <a:solidFill>
                  <a:srgbClr val="000000"/>
                </a:solidFill>
                <a:ea typeface="MS PGothic" pitchFamily="34" charset="-128"/>
              </a:rPr>
              <a:t>2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= ƒ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  <a:cs typeface="Tahoma" pitchFamily="34" charset="0"/>
              </a:rPr>
              <a:t>λ</a:t>
            </a:r>
            <a:r>
              <a:rPr lang="en-US" sz="2200" baseline="-250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2200">
              <a:solidFill>
                <a:srgbClr val="000000"/>
              </a:solidFill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1034" name="مستطيل 9"/>
          <p:cNvSpPr>
            <a:spLocks noChangeArrowheads="1"/>
          </p:cNvSpPr>
          <p:nvPr/>
        </p:nvSpPr>
        <p:spPr bwMode="auto">
          <a:xfrm>
            <a:off x="0" y="2781300"/>
            <a:ext cx="5976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  <a:cs typeface="Tahoma" pitchFamily="34" charset="0"/>
              </a:rPr>
              <a:t>The ratio of the indices of refraction of the two media can be expressed as various ratios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116013" y="3500438"/>
          <a:ext cx="3409950" cy="1182687"/>
        </p:xfrm>
        <a:graphic>
          <a:graphicData uri="http://schemas.openxmlformats.org/presentationml/2006/ole">
            <p:oleObj spid="_x0000_s2050" name="Equation" r:id="rId3" imgW="1447560" imgH="685800" progId="Equation.DSMT4">
              <p:embed/>
            </p:oleObj>
          </a:graphicData>
        </a:graphic>
      </p:graphicFrame>
      <p:pic>
        <p:nvPicPr>
          <p:cNvPr id="1035" name="Picture 4" descr="Fig 22-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628775"/>
            <a:ext cx="3059112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8229600" cy="4411663"/>
          </a:xfrm>
        </p:spPr>
        <p:txBody>
          <a:bodyPr/>
          <a:lstStyle/>
          <a:p>
            <a:pPr marL="0" indent="0" algn="l" rtl="0" eaLnBrk="1" hangingPunct="1">
              <a:defRPr/>
            </a:pPr>
            <a:r>
              <a:rPr lang="en-US" altLang="ar-SA" sz="2400" dirty="0" smtClean="0"/>
              <a:t>The previous relationship can be simplified to compare wavelengths and indices: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altLang="ar-SA" sz="2400" dirty="0" smtClean="0"/>
              <a:t>  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altLang="ar-SA" sz="2400" i="1" dirty="0" smtClean="0">
                <a:latin typeface="Lucida Grande"/>
              </a:rPr>
              <a:t>                                          </a:t>
            </a:r>
            <a:r>
              <a:rPr lang="en-US" altLang="ar-SA" sz="2400" b="1" i="1" dirty="0" smtClean="0">
                <a:latin typeface="Lucida Grande"/>
              </a:rPr>
              <a:t>λ</a:t>
            </a:r>
            <a:r>
              <a:rPr lang="en-US" altLang="ar-SA" sz="2400" b="1" i="1" baseline="-25000" dirty="0" smtClean="0"/>
              <a:t>1</a:t>
            </a:r>
            <a:r>
              <a:rPr lang="en-US" altLang="ar-SA" sz="2400" b="1" i="1" dirty="0" smtClean="0"/>
              <a:t>n</a:t>
            </a:r>
            <a:r>
              <a:rPr lang="en-US" altLang="ar-SA" sz="2400" b="1" i="1" baseline="-25000" dirty="0" smtClean="0"/>
              <a:t>1</a:t>
            </a:r>
            <a:r>
              <a:rPr lang="en-US" altLang="ar-SA" sz="2400" b="1" i="1" dirty="0" smtClean="0"/>
              <a:t> = </a:t>
            </a:r>
            <a:r>
              <a:rPr lang="en-US" altLang="ar-SA" sz="2400" b="1" i="1" dirty="0" smtClean="0">
                <a:latin typeface="Lucida Grande"/>
              </a:rPr>
              <a:t>λ</a:t>
            </a:r>
            <a:r>
              <a:rPr lang="en-US" altLang="ar-SA" sz="2400" b="1" i="1" baseline="-25000" dirty="0" smtClean="0"/>
              <a:t>2</a:t>
            </a:r>
            <a:r>
              <a:rPr lang="en-US" altLang="ar-SA" sz="2400" b="1" i="1" dirty="0" smtClean="0"/>
              <a:t>n</a:t>
            </a:r>
            <a:r>
              <a:rPr lang="en-US" altLang="ar-SA" sz="2400" b="1" i="1" baseline="-25000" dirty="0" smtClean="0"/>
              <a:t>2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altLang="ar-SA" sz="2400" b="1" i="1" baseline="-25000" dirty="0" smtClean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altLang="ar-SA" sz="2400" b="1" i="1" baseline="-25000" dirty="0" smtClean="0"/>
          </a:p>
          <a:p>
            <a:pPr marL="0" indent="0" algn="l" rtl="0" eaLnBrk="1" hangingPunct="1">
              <a:defRPr/>
            </a:pPr>
            <a:r>
              <a:rPr lang="en-GB" sz="2400" dirty="0" smtClean="0"/>
              <a:t>If </a:t>
            </a:r>
            <a:r>
              <a:rPr lang="en-GB" sz="2400" b="1" dirty="0" smtClean="0"/>
              <a:t>medium 1</a:t>
            </a:r>
            <a:r>
              <a:rPr lang="en-GB" sz="2400" dirty="0" smtClean="0"/>
              <a:t> is </a:t>
            </a:r>
            <a:r>
              <a:rPr lang="en-GB" sz="2400" u="sng" dirty="0" smtClean="0"/>
              <a:t>vacuum</a:t>
            </a:r>
            <a:r>
              <a:rPr lang="en-US" altLang="ar-SA" sz="2400" u="sng" dirty="0" smtClean="0"/>
              <a:t> (air)</a:t>
            </a:r>
            <a:r>
              <a:rPr lang="en-US" altLang="ar-SA" sz="2400" dirty="0" smtClean="0"/>
              <a:t>, n</a:t>
            </a:r>
            <a:r>
              <a:rPr lang="en-US" altLang="ar-SA" sz="2400" baseline="-25000" dirty="0" smtClean="0"/>
              <a:t>1</a:t>
            </a:r>
            <a:r>
              <a:rPr lang="en-US" altLang="ar-SA" sz="2400" dirty="0" smtClean="0"/>
              <a:t> = 1 and </a:t>
            </a:r>
            <a:r>
              <a:rPr lang="en-US" altLang="ar-SA" sz="2400" b="1" dirty="0" smtClean="0">
                <a:solidFill>
                  <a:srgbClr val="0070C0"/>
                </a:solidFill>
              </a:rPr>
              <a:t>the index of refraction </a:t>
            </a:r>
            <a:r>
              <a:rPr lang="en-US" altLang="ar-SA" sz="2400" dirty="0" smtClean="0"/>
              <a:t>of the material can be defined </a:t>
            </a:r>
            <a:r>
              <a:rPr lang="en-US" altLang="ar-SA" sz="2400" dirty="0" smtClean="0">
                <a:solidFill>
                  <a:srgbClr val="0070C0"/>
                </a:solidFill>
              </a:rPr>
              <a:t>in terms of the wavelengths</a:t>
            </a:r>
            <a:r>
              <a:rPr lang="en-US" altLang="ar-SA" sz="2400" dirty="0" smtClean="0"/>
              <a:t>. </a:t>
            </a:r>
          </a:p>
          <a:p>
            <a:pPr marL="0" indent="0" algn="l" rtl="0" eaLnBrk="1" hangingPunct="1">
              <a:defRPr/>
            </a:pPr>
            <a:endParaRPr lang="en-US" altLang="ar-SA" sz="2400" dirty="0" smtClean="0"/>
          </a:p>
          <a:p>
            <a:pPr marL="0" indent="0" algn="l" rtl="0" eaLnBrk="1" hangingPunct="1">
              <a:defRPr/>
            </a:pPr>
            <a:endParaRPr lang="en-US" altLang="ar-SA" sz="2400" dirty="0" smtClean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en-US" altLang="ar-SA" sz="2400" dirty="0" smtClean="0"/>
          </a:p>
          <a:p>
            <a:pPr marL="0" indent="0" algn="l" rtl="0" eaLnBrk="1" hangingPunct="1">
              <a:defRPr/>
            </a:pPr>
            <a:endParaRPr lang="en-US" altLang="ar-SA" sz="2400" dirty="0" smtClean="0"/>
          </a:p>
          <a:p>
            <a:pPr algn="l" rtl="0">
              <a:defRPr/>
            </a:pPr>
            <a:r>
              <a:rPr lang="en-GB" sz="2400" dirty="0" smtClean="0"/>
              <a:t>we see that because</a:t>
            </a:r>
            <a:endParaRPr lang="en-US" altLang="ar-SA" sz="2400" b="1" dirty="0" smtClean="0">
              <a:solidFill>
                <a:srgbClr val="FF0000"/>
              </a:solidFill>
            </a:endParaRPr>
          </a:p>
          <a:p>
            <a:pPr marL="0" indent="0" algn="l" rtl="0" eaLnBrk="1" hangingPunct="1">
              <a:defRPr/>
            </a:pPr>
            <a:endParaRPr lang="en-US" altLang="ar-SA" sz="2400" b="1" dirty="0" smtClean="0">
              <a:solidFill>
                <a:srgbClr val="FF0000"/>
              </a:solidFill>
            </a:endParaRPr>
          </a:p>
          <a:p>
            <a:pPr marL="0" indent="0" eaLnBrk="1" hangingPunct="1">
              <a:defRPr/>
            </a:pPr>
            <a:endParaRPr lang="en-US" altLang="ar-SA" b="1" dirty="0" smtClean="0">
              <a:solidFill>
                <a:srgbClr val="FF0000"/>
              </a:solidFill>
            </a:endParaRPr>
          </a:p>
        </p:txBody>
      </p:sp>
      <p:sp>
        <p:nvSpPr>
          <p:cNvPr id="61443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35.5</a:t>
            </a:r>
          </a:p>
        </p:txBody>
      </p:sp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144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5589588"/>
            <a:ext cx="1758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14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145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076700"/>
            <a:ext cx="6556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933825"/>
            <a:ext cx="33131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Rectangle 14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مستطيل 1"/>
          <p:cNvSpPr>
            <a:spLocks noChangeArrowheads="1"/>
          </p:cNvSpPr>
          <p:nvPr/>
        </p:nvSpPr>
        <p:spPr bwMode="auto">
          <a:xfrm>
            <a:off x="179388" y="188913"/>
            <a:ext cx="648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7030A0"/>
                </a:solidFill>
                <a:ea typeface="MS PGothic" pitchFamily="34" charset="-128"/>
              </a:rPr>
              <a:t>Example 35.5</a:t>
            </a: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b="1">
                <a:solidFill>
                  <a:srgbClr val="000000"/>
                </a:solidFill>
                <a:ea typeface="MS PGothic" pitchFamily="34" charset="-128"/>
              </a:rPr>
              <a:t>Laser Light in a Compact Disc</a:t>
            </a: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467" name="مستطيل 2"/>
          <p:cNvSpPr>
            <a:spLocks noChangeArrowheads="1"/>
          </p:cNvSpPr>
          <p:nvPr/>
        </p:nvSpPr>
        <p:spPr bwMode="auto">
          <a:xfrm>
            <a:off x="179388" y="692150"/>
            <a:ext cx="77057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A laser in a compact disc player generates light that has 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wavelength of 780 nm in air.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0070C0"/>
              </a:solidFill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(A) </a:t>
            </a:r>
            <a:r>
              <a:rPr lang="en-US" sz="2200" b="1">
                <a:solidFill>
                  <a:srgbClr val="00B050"/>
                </a:solidFill>
                <a:ea typeface="MS PGothic" pitchFamily="34" charset="-128"/>
              </a:rPr>
              <a:t>Find the speed of this light once it enters the plastic 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of </a:t>
            </a:r>
            <a:r>
              <a:rPr lang="pt-BR" sz="2200">
                <a:solidFill>
                  <a:srgbClr val="000000"/>
                </a:solidFill>
                <a:ea typeface="MS PGothic" pitchFamily="34" charset="-128"/>
              </a:rPr>
              <a:t>a compact disc (</a:t>
            </a:r>
            <a:r>
              <a:rPr lang="pt-BR" sz="2200" i="1">
                <a:solidFill>
                  <a:srgbClr val="0070C0"/>
                </a:solidFill>
                <a:ea typeface="MS PGothic" pitchFamily="34" charset="-128"/>
              </a:rPr>
              <a:t>n =1.55</a:t>
            </a:r>
            <a:r>
              <a:rPr lang="pt-BR" sz="2200" i="1">
                <a:solidFill>
                  <a:srgbClr val="000000"/>
                </a:solidFill>
                <a:ea typeface="MS PGothic" pitchFamily="34" charset="-128"/>
              </a:rPr>
              <a:t>).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2738"/>
            <a:ext cx="418941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مستطيل 5"/>
          <p:cNvSpPr>
            <a:spLocks noChangeArrowheads="1"/>
          </p:cNvSpPr>
          <p:nvPr/>
        </p:nvSpPr>
        <p:spPr bwMode="auto">
          <a:xfrm>
            <a:off x="323850" y="4365625"/>
            <a:ext cx="79200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(B) </a:t>
            </a:r>
            <a:r>
              <a:rPr lang="en-US" sz="2200" b="1">
                <a:solidFill>
                  <a:srgbClr val="00B050"/>
                </a:solidFill>
                <a:ea typeface="MS PGothic" pitchFamily="34" charset="-128"/>
              </a:rPr>
              <a:t>What is the wavelength of this light in the plastic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?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5300663"/>
            <a:ext cx="30162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Rectangle 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62474" name="رابط كسهم مستقيم 11"/>
          <p:cNvCxnSpPr>
            <a:cxnSpLocks noChangeShapeType="1"/>
          </p:cNvCxnSpPr>
          <p:nvPr/>
        </p:nvCxnSpPr>
        <p:spPr bwMode="auto">
          <a:xfrm>
            <a:off x="3708400" y="5661025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24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76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4365625"/>
            <a:ext cx="381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7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1125538"/>
            <a:ext cx="12969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79" name="رابط كسهم مستقيم 11"/>
          <p:cNvCxnSpPr>
            <a:cxnSpLocks noChangeShapeType="1"/>
          </p:cNvCxnSpPr>
          <p:nvPr/>
        </p:nvCxnSpPr>
        <p:spPr bwMode="auto">
          <a:xfrm>
            <a:off x="3563938" y="3213100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248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773238"/>
            <a:ext cx="215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2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83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5300663"/>
            <a:ext cx="31051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4" name="Rectangle 22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248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852738"/>
            <a:ext cx="3276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مستطيل مستدير الزوايا 17"/>
          <p:cNvSpPr>
            <a:spLocks noChangeArrowheads="1"/>
          </p:cNvSpPr>
          <p:nvPr/>
        </p:nvSpPr>
        <p:spPr bwMode="auto">
          <a:xfrm>
            <a:off x="1187450" y="2349500"/>
            <a:ext cx="3455988" cy="1366838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1" name="مستطيل 1"/>
          <p:cNvSpPr>
            <a:spLocks noChangeArrowheads="1"/>
          </p:cNvSpPr>
          <p:nvPr/>
        </p:nvSpPr>
        <p:spPr bwMode="auto">
          <a:xfrm>
            <a:off x="179388" y="260350"/>
            <a:ext cx="50403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3200" b="1" u="sng">
                <a:solidFill>
                  <a:srgbClr val="FF0000"/>
                </a:solidFill>
                <a:ea typeface="MS PGothic" pitchFamily="34" charset="-128"/>
              </a:rPr>
              <a:t>Snell’s Law of Refraction</a:t>
            </a:r>
            <a:endParaRPr lang="ar-SA" sz="3200" u="sng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2" name="مستطيل 2"/>
          <p:cNvSpPr>
            <a:spLocks noChangeArrowheads="1"/>
          </p:cNvSpPr>
          <p:nvPr/>
        </p:nvSpPr>
        <p:spPr bwMode="auto">
          <a:xfrm>
            <a:off x="1476375" y="2997200"/>
            <a:ext cx="299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 = n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3493" name="مستطيل 3"/>
          <p:cNvSpPr>
            <a:spLocks noChangeArrowheads="1"/>
          </p:cNvSpPr>
          <p:nvPr/>
        </p:nvSpPr>
        <p:spPr bwMode="auto">
          <a:xfrm>
            <a:off x="468313" y="41497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 i="1">
                <a:solidFill>
                  <a:srgbClr val="00000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i="1" baseline="-25000">
                <a:solidFill>
                  <a:srgbClr val="000000"/>
                </a:solidFill>
                <a:ea typeface="MS PGothic" pitchFamily="34" charset="-128"/>
              </a:rPr>
              <a:t>1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 is the angle of incidence</a:t>
            </a:r>
          </a:p>
          <a:p>
            <a:pPr lvl="1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 i="1">
                <a:solidFill>
                  <a:srgbClr val="00000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i="1" baseline="-25000">
                <a:solidFill>
                  <a:srgbClr val="000000"/>
                </a:solidFill>
                <a:ea typeface="MS PGothic" pitchFamily="34" charset="-128"/>
              </a:rPr>
              <a:t>2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 is the angle of refraction</a:t>
            </a:r>
          </a:p>
        </p:txBody>
      </p:sp>
      <p:sp>
        <p:nvSpPr>
          <p:cNvPr id="634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349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908050"/>
            <a:ext cx="11525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349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981075"/>
            <a:ext cx="86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500" name="مستطيل 12"/>
          <p:cNvSpPr>
            <a:spLocks noChangeArrowheads="1"/>
          </p:cNvSpPr>
          <p:nvPr/>
        </p:nvSpPr>
        <p:spPr bwMode="auto">
          <a:xfrm>
            <a:off x="1979613" y="2492375"/>
            <a:ext cx="1931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400" b="1" u="sng">
                <a:solidFill>
                  <a:srgbClr val="FF0000"/>
                </a:solidFill>
                <a:ea typeface="MS PGothic" pitchFamily="34" charset="-128"/>
              </a:rPr>
              <a:t>Snell’s Law </a:t>
            </a:r>
            <a:endParaRPr 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63501" name="رابط كسهم مستقيم 14"/>
          <p:cNvCxnSpPr>
            <a:cxnSpLocks noChangeShapeType="1"/>
          </p:cNvCxnSpPr>
          <p:nvPr/>
        </p:nvCxnSpPr>
        <p:spPr bwMode="auto">
          <a:xfrm>
            <a:off x="2700338" y="1773238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63502" name="رابط كسهم مستقيم 16"/>
          <p:cNvCxnSpPr>
            <a:cxnSpLocks noChangeShapeType="1"/>
          </p:cNvCxnSpPr>
          <p:nvPr/>
        </p:nvCxnSpPr>
        <p:spPr bwMode="auto">
          <a:xfrm>
            <a:off x="2484438" y="1268413"/>
            <a:ext cx="6477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مستطيل 1"/>
          <p:cNvSpPr>
            <a:spLocks noChangeArrowheads="1"/>
          </p:cNvSpPr>
          <p:nvPr/>
        </p:nvSpPr>
        <p:spPr bwMode="auto">
          <a:xfrm>
            <a:off x="179388" y="188913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000000"/>
                </a:solidFill>
                <a:ea typeface="MS PGothic" pitchFamily="34" charset="-128"/>
              </a:rPr>
              <a:t>Example 35.3 </a:t>
            </a:r>
            <a:r>
              <a:rPr lang="en-US" sz="2000" b="1">
                <a:solidFill>
                  <a:srgbClr val="000000"/>
                </a:solidFill>
                <a:ea typeface="MS PGothic" pitchFamily="34" charset="-128"/>
              </a:rPr>
              <a:t>An Index of Refraction Measurement</a:t>
            </a:r>
            <a:endParaRPr lang="ar-SA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515" name="مستطيل 2"/>
          <p:cNvSpPr>
            <a:spLocks noChangeArrowheads="1"/>
          </p:cNvSpPr>
          <p:nvPr/>
        </p:nvSpPr>
        <p:spPr bwMode="auto">
          <a:xfrm>
            <a:off x="0" y="692150"/>
            <a:ext cx="81724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A beam of light of wavelength 550 nm traveling in </a:t>
            </a:r>
            <a:r>
              <a:rPr lang="en-US" sz="2200" b="1" u="sng">
                <a:solidFill>
                  <a:srgbClr val="00B050"/>
                </a:solidFill>
                <a:ea typeface="MS PGothic" pitchFamily="34" charset="-128"/>
              </a:rPr>
              <a:t>air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is incident on a slab of transparent material.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The incident beam makes an angle of 40.0</a:t>
            </a:r>
            <a:r>
              <a:rPr lang="en-US" sz="2200" baseline="30000">
                <a:solidFill>
                  <a:srgbClr val="0070C0"/>
                </a:solidFill>
                <a:ea typeface="MS PGothic" pitchFamily="34" charset="-128"/>
              </a:rPr>
              <a:t>0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 with the normal,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and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the refracted beam makes an angle of 26.0</a:t>
            </a:r>
            <a:r>
              <a:rPr lang="en-US" sz="2200" baseline="30000">
                <a:solidFill>
                  <a:srgbClr val="0070C0"/>
                </a:solidFill>
                <a:ea typeface="MS PGothic" pitchFamily="34" charset="-128"/>
              </a:rPr>
              <a:t>0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with the normal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. </a:t>
            </a:r>
            <a:r>
              <a:rPr lang="en-US" sz="2200" b="1">
                <a:solidFill>
                  <a:srgbClr val="00B050"/>
                </a:solidFill>
                <a:ea typeface="MS PGothic" pitchFamily="34" charset="-128"/>
              </a:rPr>
              <a:t>Find the index of refraction of the material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.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516" name="مستطيل 3"/>
          <p:cNvSpPr>
            <a:spLocks noChangeArrowheads="1"/>
          </p:cNvSpPr>
          <p:nvPr/>
        </p:nvSpPr>
        <p:spPr bwMode="auto">
          <a:xfrm>
            <a:off x="323850" y="2708275"/>
            <a:ext cx="6192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Using Snell’s law of refraction and taking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sz="2200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 =1 for air</a:t>
            </a:r>
            <a:r>
              <a:rPr lang="en-US" i="1">
                <a:solidFill>
                  <a:srgbClr val="000000"/>
                </a:solidFill>
                <a:ea typeface="MS PGothic" pitchFamily="34" charset="-128"/>
              </a:rPr>
              <a:t>, </a:t>
            </a: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517" name="مستطيل 4"/>
          <p:cNvSpPr>
            <a:spLocks noChangeArrowheads="1"/>
          </p:cNvSpPr>
          <p:nvPr/>
        </p:nvSpPr>
        <p:spPr bwMode="auto">
          <a:xfrm>
            <a:off x="1331913" y="3429000"/>
            <a:ext cx="299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 = n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400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45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45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45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437063"/>
            <a:ext cx="4679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 22-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636838"/>
            <a:ext cx="2944812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مستطيل 2"/>
          <p:cNvSpPr>
            <a:spLocks noChangeArrowheads="1"/>
          </p:cNvSpPr>
          <p:nvPr/>
        </p:nvSpPr>
        <p:spPr bwMode="auto">
          <a:xfrm>
            <a:off x="0" y="188913"/>
            <a:ext cx="712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7030A0"/>
                </a:solidFill>
                <a:ea typeface="MS PGothic" pitchFamily="34" charset="-128"/>
              </a:rPr>
              <a:t>Example 35.4 </a:t>
            </a:r>
            <a:r>
              <a:rPr lang="en-US" sz="2400" b="1">
                <a:solidFill>
                  <a:srgbClr val="000000"/>
                </a:solidFill>
                <a:ea typeface="MS PGothic" pitchFamily="34" charset="-128"/>
              </a:rPr>
              <a:t>Angle of Refraction for Glass</a:t>
            </a:r>
            <a:endParaRPr 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0" name="مستطيل 3"/>
          <p:cNvSpPr>
            <a:spLocks noChangeArrowheads="1"/>
          </p:cNvSpPr>
          <p:nvPr/>
        </p:nvSpPr>
        <p:spPr bwMode="auto">
          <a:xfrm>
            <a:off x="0" y="620713"/>
            <a:ext cx="78851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A light ray of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wavelength 589 nm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traveling through air is incident on a smooth, flat slab of crown glass at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an angle of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30</a:t>
            </a:r>
            <a:r>
              <a:rPr lang="en-US" sz="2200" baseline="30000">
                <a:solidFill>
                  <a:srgbClr val="0070C0"/>
                </a:solidFill>
                <a:ea typeface="MS PGothic" pitchFamily="34" charset="-128"/>
              </a:rPr>
              <a:t>0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to the normal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,. </a:t>
            </a:r>
            <a:r>
              <a:rPr lang="en-US" sz="2200" b="1">
                <a:solidFill>
                  <a:srgbClr val="00B050"/>
                </a:solidFill>
                <a:ea typeface="MS PGothic" pitchFamily="34" charset="-128"/>
              </a:rPr>
              <a:t>Find the </a:t>
            </a:r>
            <a:r>
              <a:rPr lang="en-GB" sz="2200" b="1">
                <a:solidFill>
                  <a:srgbClr val="00B050"/>
                </a:solidFill>
                <a:ea typeface="MS PGothic" pitchFamily="34" charset="-128"/>
              </a:rPr>
              <a:t>angle of refraction</a:t>
            </a:r>
            <a:r>
              <a:rPr lang="en-GB" sz="2200">
                <a:solidFill>
                  <a:srgbClr val="000000"/>
                </a:solidFill>
                <a:ea typeface="MS PGothic" pitchFamily="34" charset="-128"/>
              </a:rPr>
              <a:t>.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1" name="مستطيل 4"/>
          <p:cNvSpPr>
            <a:spLocks noChangeArrowheads="1"/>
          </p:cNvSpPr>
          <p:nvPr/>
        </p:nvSpPr>
        <p:spPr bwMode="auto">
          <a:xfrm>
            <a:off x="0" y="5876925"/>
            <a:ext cx="612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Because this is less than the incident angle of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30</a:t>
            </a:r>
            <a:r>
              <a:rPr lang="en-US" sz="2200" baseline="30000">
                <a:solidFill>
                  <a:srgbClr val="0070C0"/>
                </a:solidFill>
                <a:ea typeface="MS PGothic" pitchFamily="34" charset="-128"/>
              </a:rPr>
              <a:t>0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, the refracted ray is bent toward the normal,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2" name="مستطيل 5"/>
          <p:cNvSpPr>
            <a:spLocks noChangeArrowheads="1"/>
          </p:cNvSpPr>
          <p:nvPr/>
        </p:nvSpPr>
        <p:spPr bwMode="auto">
          <a:xfrm>
            <a:off x="6875463" y="3500438"/>
            <a:ext cx="450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70C0"/>
                </a:solidFill>
                <a:ea typeface="MS PGothic" pitchFamily="34" charset="-128"/>
              </a:rPr>
              <a:t>30</a:t>
            </a:r>
            <a:r>
              <a:rPr lang="en-US" sz="1400" baseline="30000">
                <a:solidFill>
                  <a:srgbClr val="0070C0"/>
                </a:solidFill>
                <a:ea typeface="MS PGothic" pitchFamily="34" charset="-128"/>
              </a:rPr>
              <a:t>0</a:t>
            </a:r>
            <a:endParaRPr lang="ar-SA" sz="1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3" name="مستطيل 6"/>
          <p:cNvSpPr>
            <a:spLocks noChangeArrowheads="1"/>
          </p:cNvSpPr>
          <p:nvPr/>
        </p:nvSpPr>
        <p:spPr bwMode="auto">
          <a:xfrm>
            <a:off x="900113" y="1844675"/>
            <a:ext cx="2771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200" b="1" i="1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altLang="ar-SA" sz="22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200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sz="22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200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200" b="1" i="1">
                <a:solidFill>
                  <a:srgbClr val="0070C0"/>
                </a:solidFill>
                <a:ea typeface="MS PGothic" pitchFamily="34" charset="-128"/>
              </a:rPr>
              <a:t> = n</a:t>
            </a:r>
            <a:r>
              <a:rPr lang="en-US" altLang="ar-SA" sz="22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200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sz="22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2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200" b="1">
                <a:solidFill>
                  <a:srgbClr val="0070C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55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55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420938"/>
            <a:ext cx="2087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7" name="مستطيل 10"/>
          <p:cNvSpPr>
            <a:spLocks noChangeArrowheads="1"/>
          </p:cNvSpPr>
          <p:nvPr/>
        </p:nvSpPr>
        <p:spPr bwMode="auto">
          <a:xfrm>
            <a:off x="0" y="3213100"/>
            <a:ext cx="5616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C00000"/>
                </a:solidFill>
                <a:ea typeface="MS PGothic" pitchFamily="34" charset="-128"/>
              </a:rPr>
              <a:t>From Table 35.1</a:t>
            </a: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, we find that </a:t>
            </a: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altLang="ar-SA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i="1">
                <a:solidFill>
                  <a:srgbClr val="0070C0"/>
                </a:solidFill>
                <a:ea typeface="MS PGothic" pitchFamily="34" charset="-128"/>
              </a:rPr>
              <a:t>= </a:t>
            </a:r>
            <a:r>
              <a:rPr lang="en-US">
                <a:solidFill>
                  <a:srgbClr val="0070C0"/>
                </a:solidFill>
                <a:ea typeface="MS PGothic" pitchFamily="34" charset="-128"/>
              </a:rPr>
              <a:t>1 </a:t>
            </a:r>
            <a:r>
              <a:rPr lang="en-US" i="1">
                <a:solidFill>
                  <a:srgbClr val="000000"/>
                </a:solidFill>
                <a:ea typeface="MS PGothic" pitchFamily="34" charset="-128"/>
              </a:rPr>
              <a:t>for air and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altLang="ar-SA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i="1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i="1">
                <a:solidFill>
                  <a:srgbClr val="0070C0"/>
                </a:solidFill>
                <a:ea typeface="MS PGothic" pitchFamily="34" charset="-128"/>
              </a:rPr>
              <a:t>=</a:t>
            </a:r>
            <a:r>
              <a:rPr lang="en-US">
                <a:solidFill>
                  <a:srgbClr val="0070C0"/>
                </a:solidFill>
                <a:ea typeface="MS PGothic" pitchFamily="34" charset="-128"/>
              </a:rPr>
              <a:t>1.52</a:t>
            </a:r>
            <a:r>
              <a:rPr lang="en-US" i="1">
                <a:solidFill>
                  <a:srgbClr val="0070C0"/>
                </a:solidFill>
                <a:ea typeface="MS PGothic" pitchFamily="34" charset="-128"/>
              </a:rPr>
              <a:t>  </a:t>
            </a:r>
            <a:r>
              <a:rPr lang="en-US" i="1">
                <a:solidFill>
                  <a:srgbClr val="000000"/>
                </a:solidFill>
                <a:ea typeface="MS PGothic" pitchFamily="34" charset="-128"/>
              </a:rPr>
              <a:t>for crown glass. Therefore,</a:t>
            </a: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554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554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076700"/>
            <a:ext cx="32400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555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941888"/>
            <a:ext cx="34893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2" name="Rectangle 9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Critical angle</a:t>
            </a:r>
          </a:p>
        </p:txBody>
      </p:sp>
      <p:pic>
        <p:nvPicPr>
          <p:cNvPr id="66563" name="صورة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524125"/>
            <a:ext cx="3203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صورة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23050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مستطيل 5"/>
          <p:cNvSpPr>
            <a:spLocks noChangeArrowheads="1"/>
          </p:cNvSpPr>
          <p:nvPr/>
        </p:nvSpPr>
        <p:spPr bwMode="auto">
          <a:xfrm>
            <a:off x="0" y="620713"/>
            <a:ext cx="7885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The critical angle (</a:t>
            </a:r>
            <a:r>
              <a:rPr lang="en-US" altLang="ar-SA" sz="24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400" b="1" i="1" baseline="-25000">
                <a:solidFill>
                  <a:srgbClr val="0070C0"/>
                </a:solidFill>
                <a:ea typeface="MS PGothic" pitchFamily="34" charset="-128"/>
              </a:rPr>
              <a:t>c</a:t>
            </a:r>
            <a:r>
              <a:rPr lang="en-US" sz="2400" i="1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)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: the angle of incidence producing an angle of refraction equal to 90</a:t>
            </a:r>
            <a:r>
              <a:rPr lang="en-US" sz="2400" baseline="30000">
                <a:solidFill>
                  <a:srgbClr val="000000"/>
                </a:solidFill>
                <a:ea typeface="MS PGothic" pitchFamily="34" charset="-128"/>
              </a:rPr>
              <a:t>o</a:t>
            </a:r>
            <a:r>
              <a:rPr lang="en-US" sz="2400" i="1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ea typeface="MS PGothic" pitchFamily="34" charset="-128"/>
              </a:rPr>
              <a:t> </a:t>
            </a: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6566" name="مستطيل 6"/>
          <p:cNvSpPr>
            <a:spLocks noChangeArrowheads="1"/>
          </p:cNvSpPr>
          <p:nvPr/>
        </p:nvSpPr>
        <p:spPr bwMode="auto">
          <a:xfrm>
            <a:off x="0" y="4508500"/>
            <a:ext cx="60118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GB" sz="2200">
                <a:solidFill>
                  <a:srgbClr val="000000"/>
                </a:solidFill>
                <a:ea typeface="MS PGothic" pitchFamily="34" charset="-128"/>
              </a:rPr>
              <a:t>The refracted rays 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are bent away from the normal because </a:t>
            </a:r>
            <a:r>
              <a:rPr lang="en-US" sz="2200" b="1">
                <a:solidFill>
                  <a:srgbClr val="00B050"/>
                </a:solidFill>
                <a:ea typeface="MS PGothic" pitchFamily="34" charset="-128"/>
              </a:rPr>
              <a:t>the index of refraction </a:t>
            </a:r>
            <a:r>
              <a:rPr lang="en-US" sz="2200" i="1">
                <a:solidFill>
                  <a:srgbClr val="00B050"/>
                </a:solidFill>
                <a:ea typeface="MS PGothic" pitchFamily="34" charset="-128"/>
              </a:rPr>
              <a:t>n</a:t>
            </a:r>
            <a:r>
              <a:rPr lang="en-US" sz="2200" i="1" baseline="-25000">
                <a:solidFill>
                  <a:srgbClr val="00B050"/>
                </a:solidFill>
                <a:ea typeface="MS PGothic" pitchFamily="34" charset="-128"/>
              </a:rPr>
              <a:t>1</a:t>
            </a:r>
            <a:r>
              <a:rPr lang="en-US" sz="2200" i="1">
                <a:solidFill>
                  <a:srgbClr val="00B050"/>
                </a:solidFill>
                <a:ea typeface="MS PGothic" pitchFamily="34" charset="-128"/>
              </a:rPr>
              <a:t> </a:t>
            </a:r>
            <a:r>
              <a:rPr lang="en-US" sz="2200">
                <a:solidFill>
                  <a:srgbClr val="00B050"/>
                </a:solidFill>
                <a:ea typeface="MS PGothic" pitchFamily="34" charset="-128"/>
              </a:rPr>
              <a:t>(Denser medium) </a:t>
            </a:r>
            <a:r>
              <a:rPr lang="en-US" sz="2200" b="1" u="sng">
                <a:solidFill>
                  <a:srgbClr val="0070C0"/>
                </a:solidFill>
                <a:ea typeface="MS PGothic" pitchFamily="34" charset="-128"/>
              </a:rPr>
              <a:t>is greater than </a:t>
            </a:r>
            <a:r>
              <a:rPr lang="en-US" sz="2200" i="1">
                <a:solidFill>
                  <a:srgbClr val="00B050"/>
                </a:solidFill>
                <a:ea typeface="MS PGothic" pitchFamily="34" charset="-128"/>
              </a:rPr>
              <a:t>n</a:t>
            </a:r>
            <a:r>
              <a:rPr lang="en-US" sz="2200" i="1" baseline="-25000">
                <a:solidFill>
                  <a:srgbClr val="00B050"/>
                </a:solidFill>
                <a:ea typeface="MS PGothic" pitchFamily="34" charset="-128"/>
              </a:rPr>
              <a:t>2</a:t>
            </a:r>
            <a:r>
              <a:rPr lang="en-US" sz="2200">
                <a:solidFill>
                  <a:srgbClr val="00B050"/>
                </a:solidFill>
                <a:ea typeface="MS PGothic" pitchFamily="34" charset="-128"/>
              </a:rPr>
              <a:t> (rare medium) </a:t>
            </a:r>
            <a:endParaRPr lang="ar-SA" sz="2200" baseline="-25000">
              <a:solidFill>
                <a:srgbClr val="00B050"/>
              </a:solidFill>
              <a:ea typeface="MS PGothic" pitchFamily="34" charset="-128"/>
            </a:endParaRPr>
          </a:p>
        </p:txBody>
      </p:sp>
      <p:sp>
        <p:nvSpPr>
          <p:cNvPr id="66567" name="مستطيل 11"/>
          <p:cNvSpPr>
            <a:spLocks noChangeArrowheads="1"/>
          </p:cNvSpPr>
          <p:nvPr/>
        </p:nvSpPr>
        <p:spPr bwMode="auto">
          <a:xfrm>
            <a:off x="0" y="1628775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The refracted light ray moves parallel to the boundary so that </a:t>
            </a:r>
            <a:r>
              <a:rPr lang="en-US" altLang="ar-SA" sz="22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200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=90°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65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656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789363"/>
            <a:ext cx="10080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مستطيل 14"/>
          <p:cNvSpPr>
            <a:spLocks noChangeArrowheads="1"/>
          </p:cNvSpPr>
          <p:nvPr/>
        </p:nvSpPr>
        <p:spPr bwMode="auto">
          <a:xfrm>
            <a:off x="6011863" y="2924175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2060"/>
                </a:solidFill>
                <a:ea typeface="MS PGothic" pitchFamily="34" charset="-128"/>
              </a:rPr>
              <a:t>rare medium</a:t>
            </a:r>
            <a:endParaRPr lang="ar-SA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66571" name="مستطيل 15"/>
          <p:cNvSpPr>
            <a:spLocks noChangeArrowheads="1"/>
          </p:cNvSpPr>
          <p:nvPr/>
        </p:nvSpPr>
        <p:spPr bwMode="auto">
          <a:xfrm>
            <a:off x="4716463" y="3860800"/>
            <a:ext cx="159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the boundary </a:t>
            </a: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6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657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205038"/>
            <a:ext cx="3321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4" name="مستطيل 18"/>
          <p:cNvSpPr>
            <a:spLocks noChangeArrowheads="1"/>
          </p:cNvSpPr>
          <p:nvPr/>
        </p:nvSpPr>
        <p:spPr bwMode="auto">
          <a:xfrm>
            <a:off x="1908175" y="2781300"/>
            <a:ext cx="2297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n</a:t>
            </a:r>
            <a:r>
              <a:rPr lang="en-US" altLang="ar-SA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b="1" i="1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 = n</a:t>
            </a:r>
            <a:r>
              <a:rPr lang="en-US" altLang="ar-SA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b="1" i="1">
                <a:solidFill>
                  <a:srgbClr val="0070C0"/>
                </a:solidFill>
                <a:ea typeface="MS PGothic" pitchFamily="34" charset="-128"/>
              </a:rPr>
              <a:t> sin </a:t>
            </a:r>
            <a:r>
              <a:rPr lang="en-US" altLang="ar-SA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b="1" i="1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b="1">
                <a:solidFill>
                  <a:srgbClr val="0070C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6575" name="مستطيل 19"/>
          <p:cNvSpPr>
            <a:spLocks noChangeArrowheads="1"/>
          </p:cNvSpPr>
          <p:nvPr/>
        </p:nvSpPr>
        <p:spPr bwMode="auto">
          <a:xfrm>
            <a:off x="0" y="2781300"/>
            <a:ext cx="1989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Using Snell’s law </a:t>
            </a: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6576" name="مربع نص 20"/>
          <p:cNvSpPr txBox="1">
            <a:spLocks noChangeArrowheads="1"/>
          </p:cNvSpPr>
          <p:nvPr/>
        </p:nvSpPr>
        <p:spPr bwMode="auto">
          <a:xfrm>
            <a:off x="2411413" y="3716338"/>
            <a:ext cx="561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for</a:t>
            </a:r>
            <a:endParaRPr lang="ar-SA" sz="2200" b="1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 22-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565400"/>
            <a:ext cx="399573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مستطيل 2"/>
          <p:cNvSpPr>
            <a:spLocks noChangeArrowheads="1"/>
          </p:cNvSpPr>
          <p:nvPr/>
        </p:nvSpPr>
        <p:spPr bwMode="auto">
          <a:xfrm>
            <a:off x="179388" y="188913"/>
            <a:ext cx="481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u="sng">
                <a:solidFill>
                  <a:srgbClr val="FF0000"/>
                </a:solidFill>
                <a:ea typeface="MS PGothic" pitchFamily="34" charset="-128"/>
              </a:rPr>
              <a:t>Total Internal Reflection</a:t>
            </a:r>
            <a:endParaRPr lang="ar-SA" sz="3200" b="1" u="sng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67588" name="مستطيل 3"/>
          <p:cNvSpPr>
            <a:spLocks noChangeArrowheads="1"/>
          </p:cNvSpPr>
          <p:nvPr/>
        </p:nvSpPr>
        <p:spPr bwMode="auto">
          <a:xfrm>
            <a:off x="0" y="2997200"/>
            <a:ext cx="5292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>
                <a:solidFill>
                  <a:srgbClr val="FF0000"/>
                </a:solidFill>
                <a:ea typeface="MS PGothic" pitchFamily="34" charset="-128"/>
              </a:rPr>
              <a:t>Total internal reflection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 can occur when light attempts to move from a </a:t>
            </a:r>
            <a:r>
              <a:rPr lang="en-US" sz="2200" b="1">
                <a:solidFill>
                  <a:srgbClr val="0070C0"/>
                </a:solidFill>
                <a:ea typeface="MS PGothic" pitchFamily="34" charset="-128"/>
              </a:rPr>
              <a:t>medium with a high index of refraction to one with a lower index of refraction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7589" name="مستطيل 4"/>
          <p:cNvSpPr>
            <a:spLocks noChangeArrowheads="1"/>
          </p:cNvSpPr>
          <p:nvPr/>
        </p:nvSpPr>
        <p:spPr bwMode="auto">
          <a:xfrm>
            <a:off x="0" y="908050"/>
            <a:ext cx="7885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At this angle of incidence( the critical angle (</a:t>
            </a:r>
            <a:r>
              <a:rPr lang="en-US" altLang="ar-SA" sz="2200" b="1" i="1">
                <a:solidFill>
                  <a:srgbClr val="0070C0"/>
                </a:solidFill>
                <a:latin typeface="Lucida Grande" pitchFamily="80" charset="0"/>
                <a:ea typeface="MS PGothic" pitchFamily="34" charset="-128"/>
              </a:rPr>
              <a:t>θ</a:t>
            </a:r>
            <a:r>
              <a:rPr lang="en-US" altLang="ar-SA" sz="2200" b="1" i="1" baseline="-25000">
                <a:solidFill>
                  <a:srgbClr val="0070C0"/>
                </a:solidFill>
                <a:ea typeface="MS PGothic" pitchFamily="34" charset="-128"/>
              </a:rPr>
              <a:t>c</a:t>
            </a:r>
            <a:r>
              <a:rPr lang="en-US" sz="2200" i="1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sz="2200">
                <a:solidFill>
                  <a:srgbClr val="0070C0"/>
                </a:solidFill>
                <a:ea typeface="MS PGothic" pitchFamily="34" charset="-128"/>
              </a:rPr>
              <a:t>))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, 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all of the energy of the incident light </a:t>
            </a:r>
            <a:r>
              <a:rPr lang="en-US" sz="2200" b="1" u="sng">
                <a:solidFill>
                  <a:srgbClr val="C00000"/>
                </a:solidFill>
                <a:ea typeface="MS PGothic" pitchFamily="34" charset="-128"/>
              </a:rPr>
              <a:t>is reflected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.</a:t>
            </a:r>
            <a:endParaRPr lang="ar-SA" sz="2200" b="1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759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581525"/>
            <a:ext cx="100806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مستطيل 6"/>
          <p:cNvSpPr>
            <a:spLocks noChangeArrowheads="1"/>
          </p:cNvSpPr>
          <p:nvPr/>
        </p:nvSpPr>
        <p:spPr bwMode="auto">
          <a:xfrm>
            <a:off x="0" y="5516563"/>
            <a:ext cx="4348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u="sng">
                <a:solidFill>
                  <a:srgbClr val="C00000"/>
                </a:solidFill>
                <a:ea typeface="MS PGothic" pitchFamily="34" charset="-128"/>
              </a:rPr>
              <a:t>Ray 5 shows internal reflection</a:t>
            </a:r>
          </a:p>
        </p:txBody>
      </p:sp>
      <p:cxnSp>
        <p:nvCxnSpPr>
          <p:cNvPr id="67592" name="رابط كسهم مستقيم 8"/>
          <p:cNvCxnSpPr>
            <a:cxnSpLocks noChangeShapeType="1"/>
          </p:cNvCxnSpPr>
          <p:nvPr/>
        </p:nvCxnSpPr>
        <p:spPr bwMode="auto">
          <a:xfrm flipV="1">
            <a:off x="4284663" y="5661025"/>
            <a:ext cx="647700" cy="144463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67593" name="مستطيل 9"/>
          <p:cNvSpPr>
            <a:spLocks noChangeArrowheads="1"/>
          </p:cNvSpPr>
          <p:nvPr/>
        </p:nvSpPr>
        <p:spPr bwMode="auto">
          <a:xfrm>
            <a:off x="0" y="1916113"/>
            <a:ext cx="7993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For any angle of incidence 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greater than the critical angle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, light will undergo </a:t>
            </a:r>
            <a:r>
              <a:rPr lang="en-US" sz="2200" b="1">
                <a:solidFill>
                  <a:srgbClr val="000000"/>
                </a:solidFill>
                <a:ea typeface="MS PGothic" pitchFamily="34" charset="-128"/>
              </a:rPr>
              <a:t>total internal reflection</a:t>
            </a:r>
            <a:r>
              <a:rPr lang="en-US" sz="220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6477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The Nature of Light</a:t>
            </a:r>
          </a:p>
        </p:txBody>
      </p:sp>
      <p:sp>
        <p:nvSpPr>
          <p:cNvPr id="1945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229600" cy="44116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the energy of a photon (</a:t>
            </a:r>
            <a:r>
              <a:rPr lang="en-US" sz="2400" i="1" dirty="0" smtClean="0">
                <a:solidFill>
                  <a:srgbClr val="0070C0"/>
                </a:solidFill>
              </a:rPr>
              <a:t>E 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b="1" dirty="0" smtClean="0"/>
              <a:t>proportional to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frequency( ƒ) </a:t>
            </a:r>
            <a:r>
              <a:rPr lang="en-US" sz="2400" dirty="0" smtClean="0"/>
              <a:t>of the electromagnetic wave</a:t>
            </a:r>
          </a:p>
          <a:p>
            <a:pPr algn="l" rtl="0" eaLnBrk="1" hangingPunct="1">
              <a:defRPr/>
            </a:pPr>
            <a:endParaRPr lang="en-US" altLang="ar-SA" sz="2400" i="1" dirty="0" smtClean="0"/>
          </a:p>
          <a:p>
            <a:pPr algn="l" rtl="0" eaLnBrk="1" hangingPunct="1">
              <a:defRPr/>
            </a:pPr>
            <a:endParaRPr lang="en-US" altLang="ar-SA" sz="2400" i="1" dirty="0" smtClean="0"/>
          </a:p>
          <a:p>
            <a:pPr lvl="2" algn="l" rtl="0" eaLnBrk="1" hangingPunct="1">
              <a:defRPr/>
            </a:pPr>
            <a:r>
              <a:rPr lang="en-US" altLang="ar-SA" sz="2400" dirty="0" smtClean="0">
                <a:ea typeface="+mn-ea"/>
              </a:rPr>
              <a:t>h </a:t>
            </a:r>
            <a:r>
              <a:rPr lang="en-US" altLang="ar-SA" sz="2400" dirty="0">
                <a:ea typeface="+mn-ea"/>
              </a:rPr>
              <a:t>is Planck’s Constant </a:t>
            </a:r>
            <a:r>
              <a:rPr lang="en-US" altLang="ar-SA" sz="2400" dirty="0" smtClean="0">
                <a:ea typeface="+mn-ea"/>
              </a:rPr>
              <a:t>(</a:t>
            </a:r>
            <a:r>
              <a:rPr lang="en-US" altLang="ar-SA" sz="2400" i="1" dirty="0" smtClean="0">
                <a:ea typeface="+mn-ea"/>
              </a:rPr>
              <a:t>h </a:t>
            </a:r>
            <a:r>
              <a:rPr lang="en-US" altLang="ar-SA" sz="2400" dirty="0">
                <a:ea typeface="+mn-ea"/>
              </a:rPr>
              <a:t>= 6.63 x 10</a:t>
            </a:r>
            <a:r>
              <a:rPr lang="en-US" altLang="ar-SA" sz="2400" baseline="30000" dirty="0">
                <a:ea typeface="+mn-ea"/>
              </a:rPr>
              <a:t>-34</a:t>
            </a:r>
            <a:r>
              <a:rPr lang="en-US" altLang="ar-SA" sz="2400" dirty="0">
                <a:ea typeface="+mn-ea"/>
              </a:rPr>
              <a:t> </a:t>
            </a:r>
            <a:r>
              <a:rPr lang="en-US" altLang="ar-SA" sz="2400" dirty="0" smtClean="0">
                <a:ea typeface="+mn-ea"/>
              </a:rPr>
              <a:t>J</a:t>
            </a:r>
            <a:r>
              <a:rPr lang="en-US" altLang="ar-SA" sz="2400" baseline="30000" dirty="0" smtClean="0">
                <a:ea typeface="+mn-ea"/>
              </a:rPr>
              <a:t>.</a:t>
            </a:r>
            <a:r>
              <a:rPr lang="en-US" altLang="ar-SA" sz="2400" dirty="0" smtClean="0">
                <a:ea typeface="+mn-ea"/>
              </a:rPr>
              <a:t>s)</a:t>
            </a:r>
            <a:endParaRPr lang="en-US" altLang="ar-SA" sz="2400" dirty="0">
              <a:ea typeface="+mn-ea"/>
            </a:endParaRPr>
          </a:p>
          <a:p>
            <a:pPr lvl="2" algn="l" rtl="0" eaLnBrk="1" hangingPunct="1">
              <a:defRPr/>
            </a:pPr>
            <a:endParaRPr lang="en-US" altLang="ar-SA" sz="2400" dirty="0">
              <a:ea typeface="+mn-ea"/>
            </a:endParaRPr>
          </a:p>
          <a:p>
            <a:pPr marL="0" indent="0" algn="l" rtl="0" eaLnBrk="1" hangingPunct="1">
              <a:buFont typeface="Wingdings" pitchFamily="2" charset="2"/>
              <a:buChar char="Ø"/>
              <a:defRPr/>
            </a:pPr>
            <a:r>
              <a:rPr lang="en-US" altLang="ar-SA" sz="2400" b="1" u="sng" dirty="0" smtClean="0">
                <a:solidFill>
                  <a:srgbClr val="00B050"/>
                </a:solidFill>
              </a:rPr>
              <a:t>Is </a:t>
            </a:r>
            <a:r>
              <a:rPr lang="en-US" altLang="ar-SA" sz="2400" b="1" u="sng" dirty="0">
                <a:solidFill>
                  <a:srgbClr val="00B050"/>
                </a:solidFill>
              </a:rPr>
              <a:t>light a wave or a particle?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en-US" altLang="ar-SA" sz="2400" dirty="0"/>
              <a:t>Sometimes light acts like a wave, and at other times it acts like a particle</a:t>
            </a:r>
            <a:r>
              <a:rPr lang="en-US" altLang="ar-SA" dirty="0"/>
              <a:t>.</a:t>
            </a:r>
          </a:p>
          <a:p>
            <a:pPr marL="0" indent="0" eaLnBrk="1" hangingPunct="1">
              <a:defRPr/>
            </a:pPr>
            <a:endParaRPr lang="en-US" altLang="ar-SA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ar-SA" dirty="0">
              <a:solidFill>
                <a:srgbClr val="FF0000"/>
              </a:solidFill>
            </a:endParaRPr>
          </a:p>
          <a:p>
            <a:pPr marL="0" indent="0" eaLnBrk="1" hangingPunct="1">
              <a:defRPr/>
            </a:pPr>
            <a:endParaRPr lang="en-US" altLang="ar-SA" dirty="0">
              <a:solidFill>
                <a:srgbClr val="FF0000"/>
              </a:solidFill>
            </a:endParaRPr>
          </a:p>
          <a:p>
            <a:pPr marL="566738" lvl="2" indent="0" eaLnBrk="1" hangingPunct="1">
              <a:buFont typeface="Wingdings" pitchFamily="2" charset="2"/>
              <a:buNone/>
              <a:defRPr/>
            </a:pPr>
            <a:endParaRPr lang="en-US" altLang="ar-SA" dirty="0">
              <a:ea typeface="+mn-ea"/>
            </a:endParaRPr>
          </a:p>
          <a:p>
            <a:pPr marL="566738" lvl="2" indent="0" eaLnBrk="1" hangingPunct="1">
              <a:buFont typeface="Wingdings" pitchFamily="2" charset="2"/>
              <a:buNone/>
              <a:defRPr/>
            </a:pPr>
            <a:endParaRPr lang="en-US" altLang="ar-SA" dirty="0">
              <a:ea typeface="+mn-ea"/>
            </a:endParaRPr>
          </a:p>
          <a:p>
            <a:pPr lvl="2" eaLnBrk="1" hangingPunct="1">
              <a:defRPr/>
            </a:pPr>
            <a:endParaRPr lang="en-US" altLang="ar-SA" dirty="0">
              <a:ea typeface="+mn-ea"/>
            </a:endParaRPr>
          </a:p>
          <a:p>
            <a:pPr lvl="2" eaLnBrk="1" hangingPunct="1">
              <a:defRPr/>
            </a:pPr>
            <a:endParaRPr lang="en-US" altLang="ar-SA" dirty="0">
              <a:ea typeface="+mn-ea"/>
            </a:endParaRPr>
          </a:p>
          <a:p>
            <a:pPr lvl="1" eaLnBrk="1" hangingPunct="1">
              <a:defRPr/>
            </a:pPr>
            <a:endParaRPr lang="en-US" altLang="ar-SA" dirty="0">
              <a:ea typeface="+mn-ea"/>
            </a:endParaRPr>
          </a:p>
        </p:txBody>
      </p:sp>
      <p:sp>
        <p:nvSpPr>
          <p:cNvPr id="51204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35.1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636838"/>
            <a:ext cx="1295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1208" name="مستطيل 7"/>
          <p:cNvSpPr>
            <a:spLocks noChangeArrowheads="1"/>
          </p:cNvSpPr>
          <p:nvPr/>
        </p:nvSpPr>
        <p:spPr bwMode="auto">
          <a:xfrm>
            <a:off x="-252413" y="765175"/>
            <a:ext cx="8208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 The quantization model assumes that the energy of a light wave is present in particles called 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photons.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مستطيل 6"/>
          <p:cNvSpPr>
            <a:spLocks noChangeArrowheads="1"/>
          </p:cNvSpPr>
          <p:nvPr/>
        </p:nvSpPr>
        <p:spPr bwMode="auto">
          <a:xfrm>
            <a:off x="179388" y="908050"/>
            <a:ext cx="7705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altLang="ar-SA" sz="2400" b="1" u="sng">
                <a:solidFill>
                  <a:srgbClr val="002060"/>
                </a:solidFill>
                <a:ea typeface="MS PGothic" pitchFamily="34" charset="-128"/>
              </a:rPr>
              <a:t>Q1 </a:t>
            </a:r>
            <a:r>
              <a:rPr lang="en-US" sz="2400">
                <a:solidFill>
                  <a:srgbClr val="002060"/>
                </a:solidFill>
                <a:ea typeface="MS PGothic" pitchFamily="34" charset="-128"/>
              </a:rPr>
              <a:t>Refractive index of glass is 1.52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and </a:t>
            </a:r>
            <a:r>
              <a:rPr lang="en-US" sz="2400">
                <a:solidFill>
                  <a:srgbClr val="002060"/>
                </a:solidFill>
                <a:ea typeface="MS PGothic" pitchFamily="34" charset="-128"/>
              </a:rPr>
              <a:t>refractive index of water is 1.33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, then </a:t>
            </a:r>
            <a:r>
              <a:rPr lang="en-US" sz="2400">
                <a:solidFill>
                  <a:srgbClr val="00B050"/>
                </a:solidFill>
                <a:ea typeface="MS PGothic" pitchFamily="34" charset="-128"/>
              </a:rPr>
              <a:t>the critical angle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 will be </a:t>
            </a:r>
            <a:endParaRPr 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مربع نص 8">
            <a:extLst>
              <a:ext uri="{FF2B5EF4-FFF2-40B4-BE49-F238E27FC236}"/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2895600"/>
            <a:ext cx="5943600" cy="2262992"/>
          </a:xfrm>
          <a:prstGeom prst="rect">
            <a:avLst/>
          </a:prstGeom>
          <a:blipFill>
            <a:blip r:embed="rId2" cstate="print"/>
            <a:stretch>
              <a:fillRect t="-536" r="-205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2400" dirty="0">
                <a:noFill/>
                <a:latin typeface="Tahoma" pitchFamily="34" charset="0"/>
                <a:ea typeface="MS PGothic" pitchFamily="34" charset="-128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mtClean="0">
                <a:solidFill>
                  <a:srgbClr val="FF0000"/>
                </a:solidFill>
                <a:cs typeface="Arial" charset="0"/>
              </a:rPr>
              <a:t>Note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8574088" cy="381635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altLang="ar-SA" sz="2800" smtClean="0">
                <a:cs typeface="Arial" charset="0"/>
              </a:rPr>
              <a:t> </a:t>
            </a:r>
            <a:r>
              <a:rPr lang="en-US" altLang="ar-SA" sz="2800" smtClean="0">
                <a:solidFill>
                  <a:srgbClr val="0070C0"/>
                </a:solidFill>
                <a:cs typeface="Arial" charset="0"/>
              </a:rPr>
              <a:t>Critical angle and total internal reflection </a:t>
            </a:r>
            <a:r>
              <a:rPr lang="en-US" altLang="ar-SA" sz="2800" smtClean="0">
                <a:cs typeface="Arial" charset="0"/>
              </a:rPr>
              <a:t>of light are possible only when light enters from </a:t>
            </a:r>
            <a:r>
              <a:rPr lang="en-US" altLang="ar-SA" sz="2800" b="1" smtClean="0">
                <a:solidFill>
                  <a:srgbClr val="00B050"/>
                </a:solidFill>
                <a:cs typeface="Arial" charset="0"/>
              </a:rPr>
              <a:t>denser</a:t>
            </a:r>
            <a:r>
              <a:rPr lang="en-US" altLang="ar-SA" sz="2800" smtClean="0">
                <a:solidFill>
                  <a:srgbClr val="00B050"/>
                </a:solidFill>
                <a:cs typeface="Arial" charset="0"/>
              </a:rPr>
              <a:t> to </a:t>
            </a:r>
            <a:r>
              <a:rPr lang="en-US" altLang="ar-SA" sz="2800" b="1" smtClean="0">
                <a:solidFill>
                  <a:srgbClr val="00B050"/>
                </a:solidFill>
                <a:cs typeface="Arial" charset="0"/>
              </a:rPr>
              <a:t>rarer</a:t>
            </a:r>
            <a:r>
              <a:rPr lang="en-US" altLang="ar-SA" sz="2800" smtClean="0">
                <a:solidFill>
                  <a:srgbClr val="00B050"/>
                </a:solidFill>
                <a:cs typeface="Arial" charset="0"/>
              </a:rPr>
              <a:t> medium</a:t>
            </a:r>
            <a:r>
              <a:rPr lang="en-US" altLang="ar-SA" sz="2800" smtClean="0">
                <a:cs typeface="Arial" charset="0"/>
              </a:rPr>
              <a:t>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altLang="ar-SA" sz="2800" b="1" smtClean="0">
              <a:solidFill>
                <a:srgbClr val="00B050"/>
              </a:solidFill>
              <a:cs typeface="Arial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altLang="ar-SA" sz="2800" b="1" smtClean="0">
                <a:solidFill>
                  <a:srgbClr val="00B050"/>
                </a:solidFill>
                <a:cs typeface="Arial" charset="0"/>
              </a:rPr>
              <a:t>           denser</a:t>
            </a:r>
            <a:r>
              <a:rPr lang="en-US" altLang="ar-SA" sz="2800" smtClean="0">
                <a:solidFill>
                  <a:srgbClr val="00B050"/>
                </a:solidFill>
                <a:cs typeface="Arial" charset="0"/>
              </a:rPr>
              <a:t> medium                   </a:t>
            </a:r>
            <a:r>
              <a:rPr lang="en-US" altLang="ar-SA" sz="2800" b="1" smtClean="0">
                <a:solidFill>
                  <a:srgbClr val="00B050"/>
                </a:solidFill>
                <a:cs typeface="Arial" charset="0"/>
              </a:rPr>
              <a:t> rarer</a:t>
            </a:r>
            <a:r>
              <a:rPr lang="en-US" altLang="ar-SA" sz="2800" smtClean="0">
                <a:solidFill>
                  <a:srgbClr val="00B050"/>
                </a:solidFill>
                <a:cs typeface="Arial" charset="0"/>
              </a:rPr>
              <a:t> medium</a:t>
            </a:r>
            <a:endParaRPr lang="en-US" altLang="ar-SA" sz="2800" smtClean="0">
              <a:cs typeface="Arial" charset="0"/>
            </a:endParaRPr>
          </a:p>
          <a:p>
            <a:pPr lvl="1" algn="l" rtl="0" eaLnBrk="1" hangingPunct="1">
              <a:buFont typeface="Wingdings" pitchFamily="2" charset="2"/>
              <a:buChar char="§"/>
            </a:pPr>
            <a:endParaRPr lang="en-US" altLang="ar-SA" sz="2400" smtClean="0">
              <a:cs typeface="Arial" charset="0"/>
            </a:endParaRPr>
          </a:p>
          <a:p>
            <a:pPr lvl="1" algn="l" rtl="0" eaLnBrk="1" hangingPunct="1">
              <a:buFont typeface="Wingdings" pitchFamily="2" charset="2"/>
              <a:buChar char="§"/>
            </a:pPr>
            <a:endParaRPr lang="en-US" altLang="ar-SA" sz="2400" smtClean="0">
              <a:cs typeface="Arial" charset="0"/>
            </a:endParaRPr>
          </a:p>
          <a:p>
            <a:pPr lvl="1" algn="l" rtl="0" eaLnBrk="1" hangingPunct="1">
              <a:buFont typeface="Wingdings" pitchFamily="2" charset="2"/>
              <a:buChar char="§"/>
            </a:pPr>
            <a:r>
              <a:rPr lang="en-US" altLang="ar-SA" sz="2400" smtClean="0">
                <a:cs typeface="Arial" charset="0"/>
              </a:rPr>
              <a:t> So it’s occur If:</a:t>
            </a:r>
          </a:p>
        </p:txBody>
      </p:sp>
      <p:pic>
        <p:nvPicPr>
          <p:cNvPr id="69636" name="صورة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300663"/>
            <a:ext cx="1874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9637" name="رابط كسهم مستقيم 5"/>
          <p:cNvCxnSpPr>
            <a:cxnSpLocks noChangeShapeType="1"/>
          </p:cNvCxnSpPr>
          <p:nvPr/>
        </p:nvCxnSpPr>
        <p:spPr bwMode="auto">
          <a:xfrm>
            <a:off x="4067175" y="4365625"/>
            <a:ext cx="865188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ÙØªÙØ¬Ø© Ø¨Ø­Ø« Ø§ÙØµÙØ± Ø¹Ù ØµÙØ± ÙØ¬ÙÙ ÙØ§ÙØ¹Ù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" descr="http://4arabz.tv/uploads/image/diamp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36613"/>
            <a:ext cx="38941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458788"/>
            <a:ext cx="7543800" cy="1295401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Reflection and Refraction of Light</a:t>
            </a:r>
          </a:p>
        </p:txBody>
      </p:sp>
      <p:sp>
        <p:nvSpPr>
          <p:cNvPr id="52227" name="TextBox 10"/>
          <p:cNvSpPr txBox="1">
            <a:spLocks noChangeArrowheads="1"/>
          </p:cNvSpPr>
          <p:nvPr/>
        </p:nvSpPr>
        <p:spPr bwMode="auto">
          <a:xfrm>
            <a:off x="3276600" y="6583363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35.4</a:t>
            </a:r>
          </a:p>
        </p:txBody>
      </p:sp>
      <p:pic>
        <p:nvPicPr>
          <p:cNvPr id="5" name="Picture 4" descr="Fig 22-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36877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مستطيل 5"/>
          <p:cNvSpPr>
            <a:spLocks noChangeArrowheads="1"/>
          </p:cNvSpPr>
          <p:nvPr/>
        </p:nvSpPr>
        <p:spPr bwMode="auto">
          <a:xfrm>
            <a:off x="4427538" y="2349500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MS PGothic" pitchFamily="34" charset="-128"/>
              </a:rPr>
              <a:t>The incident ray is reflected back into the first medium.</a:t>
            </a:r>
          </a:p>
        </p:txBody>
      </p:sp>
      <p:sp>
        <p:nvSpPr>
          <p:cNvPr id="52230" name="مستطيل 6"/>
          <p:cNvSpPr>
            <a:spLocks noChangeArrowheads="1"/>
          </p:cNvSpPr>
          <p:nvPr/>
        </p:nvSpPr>
        <p:spPr bwMode="auto">
          <a:xfrm>
            <a:off x="4427538" y="3141663"/>
            <a:ext cx="48974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000">
                <a:solidFill>
                  <a:srgbClr val="000000"/>
                </a:solidFill>
                <a:ea typeface="MS PGothic" pitchFamily="34" charset="-128"/>
              </a:rPr>
              <a:t>The incident ray and the </a:t>
            </a:r>
            <a:r>
              <a:rPr lang="en-US" sz="2000">
                <a:solidFill>
                  <a:srgbClr val="000000"/>
                </a:solidFill>
                <a:ea typeface="MS PGothic" pitchFamily="34" charset="-128"/>
              </a:rPr>
              <a:t>reflected ray in the same medium.</a:t>
            </a:r>
            <a:endParaRPr lang="ar-SA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2231" name="مستطيل 8"/>
          <p:cNvSpPr>
            <a:spLocks noChangeArrowheads="1"/>
          </p:cNvSpPr>
          <p:nvPr/>
        </p:nvSpPr>
        <p:spPr bwMode="auto">
          <a:xfrm>
            <a:off x="323850" y="836613"/>
            <a:ext cx="7561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000" b="1">
                <a:solidFill>
                  <a:srgbClr val="000000"/>
                </a:solidFill>
                <a:ea typeface="MS PGothic" pitchFamily="34" charset="-128"/>
              </a:rPr>
              <a:t>When a ray of light traveling through a transparent medium into another transparent medium,</a:t>
            </a:r>
            <a:r>
              <a:rPr lang="en-US" altLang="ar-SA" sz="200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52232" name="مستطيل 9"/>
          <p:cNvSpPr>
            <a:spLocks noChangeArrowheads="1"/>
          </p:cNvSpPr>
          <p:nvPr/>
        </p:nvSpPr>
        <p:spPr bwMode="auto">
          <a:xfrm>
            <a:off x="4284663" y="5445125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000">
                <a:solidFill>
                  <a:srgbClr val="000000"/>
                </a:solidFill>
                <a:ea typeface="MS PGothic" pitchFamily="34" charset="-128"/>
              </a:rPr>
              <a:t>The incident ray</a:t>
            </a:r>
            <a:r>
              <a:rPr lang="en-US" sz="2000">
                <a:solidFill>
                  <a:srgbClr val="000000"/>
                </a:solidFill>
                <a:ea typeface="MS PGothic" pitchFamily="34" charset="-128"/>
              </a:rPr>
              <a:t> in the first medium</a:t>
            </a:r>
            <a:r>
              <a:rPr lang="en-US" altLang="ar-SA" sz="2000">
                <a:solidFill>
                  <a:srgbClr val="000000"/>
                </a:solidFill>
                <a:ea typeface="MS PGothic" pitchFamily="34" charset="-128"/>
              </a:rPr>
              <a:t> and the </a:t>
            </a:r>
            <a:r>
              <a:rPr lang="en-US" sz="2000">
                <a:solidFill>
                  <a:srgbClr val="000000"/>
                </a:solidFill>
                <a:ea typeface="MS PGothic" pitchFamily="34" charset="-128"/>
              </a:rPr>
              <a:t>refracted ray in the </a:t>
            </a:r>
            <a:r>
              <a:rPr lang="en-US" altLang="ar-SA" sz="2000">
                <a:solidFill>
                  <a:srgbClr val="000000"/>
                </a:solidFill>
                <a:ea typeface="MS PGothic" pitchFamily="34" charset="-128"/>
              </a:rPr>
              <a:t>second</a:t>
            </a:r>
            <a:r>
              <a:rPr lang="en-US" sz="2000">
                <a:solidFill>
                  <a:srgbClr val="000000"/>
                </a:solidFill>
                <a:ea typeface="MS PGothic" pitchFamily="34" charset="-128"/>
              </a:rPr>
              <a:t> medium.</a:t>
            </a:r>
            <a:endParaRPr lang="ar-SA" sz="2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2233" name="مستطيل 10"/>
          <p:cNvSpPr>
            <a:spLocks noChangeArrowheads="1"/>
          </p:cNvSpPr>
          <p:nvPr/>
        </p:nvSpPr>
        <p:spPr bwMode="auto">
          <a:xfrm>
            <a:off x="4356100" y="1773238"/>
            <a:ext cx="454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part of the energy is </a:t>
            </a:r>
            <a:r>
              <a:rPr lang="en-US" altLang="ar-SA" sz="2400" b="1" u="sng">
                <a:solidFill>
                  <a:srgbClr val="0070C0"/>
                </a:solidFill>
                <a:ea typeface="MS PGothic" pitchFamily="34" charset="-128"/>
              </a:rPr>
              <a:t>reflected</a:t>
            </a:r>
            <a:endParaRPr lang="en-US" alt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2234" name="مستطيل 11"/>
          <p:cNvSpPr>
            <a:spLocks noChangeArrowheads="1"/>
          </p:cNvSpPr>
          <p:nvPr/>
        </p:nvSpPr>
        <p:spPr bwMode="auto">
          <a:xfrm>
            <a:off x="4284663" y="4508500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part </a:t>
            </a:r>
            <a:r>
              <a:rPr lang="en-US" altLang="ar-SA" sz="2400" b="1">
                <a:solidFill>
                  <a:srgbClr val="0070C0"/>
                </a:solidFill>
                <a:ea typeface="MS PGothic" pitchFamily="34" charset="-128"/>
              </a:rPr>
              <a:t>enters </a:t>
            </a: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the second medium, 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is said to be </a:t>
            </a:r>
            <a:r>
              <a:rPr lang="en-US" altLang="ar-SA" sz="2400" b="1" u="sng">
                <a:solidFill>
                  <a:srgbClr val="0070C0"/>
                </a:solidFill>
                <a:ea typeface="MS PGothic" pitchFamily="34" charset="-128"/>
              </a:rPr>
              <a:t>refracted</a:t>
            </a:r>
            <a:endParaRPr lang="ar-SA" sz="2400" b="1" u="sng">
              <a:solidFill>
                <a:srgbClr val="0070C0"/>
              </a:solidFill>
              <a:ea typeface="MS PGothic" pitchFamily="34" charset="-128"/>
            </a:endParaRPr>
          </a:p>
        </p:txBody>
      </p:sp>
      <p:cxnSp>
        <p:nvCxnSpPr>
          <p:cNvPr id="52235" name="رابط كسهم مستقيم 13"/>
          <p:cNvCxnSpPr>
            <a:cxnSpLocks noChangeShapeType="1"/>
          </p:cNvCxnSpPr>
          <p:nvPr/>
        </p:nvCxnSpPr>
        <p:spPr bwMode="auto">
          <a:xfrm flipV="1">
            <a:off x="3492500" y="2997200"/>
            <a:ext cx="863600" cy="3603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52236" name="رابط كسهم مستقيم 14"/>
          <p:cNvCxnSpPr>
            <a:cxnSpLocks noChangeShapeType="1"/>
          </p:cNvCxnSpPr>
          <p:nvPr/>
        </p:nvCxnSpPr>
        <p:spPr bwMode="auto">
          <a:xfrm>
            <a:off x="3276600" y="5084763"/>
            <a:ext cx="1008063" cy="3603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543800" cy="579437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Specular Reflection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5364163" cy="4411663"/>
          </a:xfrm>
        </p:spPr>
        <p:txBody>
          <a:bodyPr/>
          <a:lstStyle/>
          <a:p>
            <a:pPr marL="0" indent="0" algn="l" rtl="0" eaLnBrk="1" hangingPunct="1"/>
            <a:r>
              <a:rPr lang="en-US" altLang="ar-SA" sz="2400" b="1" u="sng" smtClean="0">
                <a:solidFill>
                  <a:srgbClr val="00B050"/>
                </a:solidFill>
                <a:cs typeface="Arial" charset="0"/>
              </a:rPr>
              <a:t>Specular reflection </a:t>
            </a:r>
            <a:r>
              <a:rPr lang="en-US" altLang="ar-SA" sz="2400" smtClean="0">
                <a:cs typeface="Arial" charset="0"/>
              </a:rPr>
              <a:t>is reflection from a smooth surface.</a:t>
            </a:r>
          </a:p>
          <a:p>
            <a:pPr marL="0" indent="0" algn="l" rtl="0" eaLnBrk="1" hangingPunct="1"/>
            <a:endParaRPr lang="en-US" altLang="ar-SA" sz="2400" smtClean="0">
              <a:cs typeface="Arial" charset="0"/>
            </a:endParaRPr>
          </a:p>
          <a:p>
            <a:pPr marL="0" indent="0" algn="l" rtl="0" eaLnBrk="1" hangingPunct="1"/>
            <a:r>
              <a:rPr lang="en-US" altLang="ar-SA" sz="2400" smtClean="0">
                <a:cs typeface="Arial" charset="0"/>
              </a:rPr>
              <a:t>The reflected rays are parallel to each other.</a:t>
            </a:r>
          </a:p>
          <a:p>
            <a:pPr marL="0" indent="0" algn="l" rtl="0" eaLnBrk="1" hangingPunct="1"/>
            <a:endParaRPr lang="en-US" altLang="ar-SA" sz="2400" smtClean="0">
              <a:cs typeface="Arial" charset="0"/>
            </a:endParaRPr>
          </a:p>
          <a:p>
            <a:pPr marL="0" indent="0" algn="l" rtl="0" eaLnBrk="1" hangingPunct="1"/>
            <a:r>
              <a:rPr lang="en-US" altLang="ar-SA" sz="2400" smtClean="0">
                <a:cs typeface="Arial" charset="0"/>
              </a:rPr>
              <a:t>All reflection in this text is assumed to be specular</a:t>
            </a:r>
            <a:r>
              <a:rPr lang="en-US" altLang="ar-SA" smtClean="0">
                <a:cs typeface="Arial" charset="0"/>
              </a:rPr>
              <a:t>.</a:t>
            </a:r>
            <a:endParaRPr lang="en-US" altLang="ar-SA" i="1" smtClean="0">
              <a:cs typeface="Arial" charset="0"/>
            </a:endParaRPr>
          </a:p>
        </p:txBody>
      </p:sp>
      <p:pic>
        <p:nvPicPr>
          <p:cNvPr id="53252" name="Picture 6" descr="350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5600" y="1268413"/>
            <a:ext cx="3384550" cy="2584450"/>
          </a:xfrm>
        </p:spPr>
      </p:pic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35.4</a:t>
            </a:r>
          </a:p>
        </p:txBody>
      </p:sp>
      <p:pic>
        <p:nvPicPr>
          <p:cNvPr id="53254" name="Picture 9" descr="35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933825"/>
            <a:ext cx="34480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543800" cy="579438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Diffuse Reflection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5364163" cy="4411663"/>
          </a:xfrm>
        </p:spPr>
        <p:txBody>
          <a:bodyPr/>
          <a:lstStyle/>
          <a:p>
            <a:pPr marL="0" indent="0" algn="l" rtl="0" eaLnBrk="1" hangingPunct="1"/>
            <a:r>
              <a:rPr lang="en-US" altLang="ar-SA" sz="2400" u="sng" smtClean="0">
                <a:solidFill>
                  <a:srgbClr val="00B050"/>
                </a:solidFill>
                <a:cs typeface="Arial" charset="0"/>
              </a:rPr>
              <a:t>Diffuse reflection </a:t>
            </a:r>
            <a:r>
              <a:rPr lang="en-US" altLang="ar-SA" sz="2400" smtClean="0">
                <a:cs typeface="Arial" charset="0"/>
              </a:rPr>
              <a:t>is reflection from </a:t>
            </a:r>
            <a:r>
              <a:rPr lang="en-US" altLang="ar-SA" sz="2400" u="sng" smtClean="0">
                <a:cs typeface="Arial" charset="0"/>
              </a:rPr>
              <a:t>a rough surface</a:t>
            </a:r>
            <a:r>
              <a:rPr lang="en-US" altLang="ar-SA" sz="2400" smtClean="0">
                <a:cs typeface="Arial" charset="0"/>
              </a:rPr>
              <a:t>.</a:t>
            </a:r>
          </a:p>
          <a:p>
            <a:pPr marL="0" indent="0" algn="l" rtl="0" eaLnBrk="1" hangingPunct="1"/>
            <a:endParaRPr lang="en-US" altLang="ar-SA" sz="2400" smtClean="0">
              <a:cs typeface="Arial" charset="0"/>
            </a:endParaRPr>
          </a:p>
          <a:p>
            <a:pPr marL="0" indent="0" algn="l" rtl="0" eaLnBrk="1" hangingPunct="1"/>
            <a:r>
              <a:rPr lang="en-US" altLang="ar-SA" sz="2400" smtClean="0">
                <a:cs typeface="Arial" charset="0"/>
              </a:rPr>
              <a:t>The reflected rays </a:t>
            </a:r>
            <a:r>
              <a:rPr lang="en-US" sz="2400" smtClean="0">
                <a:cs typeface="Arial" charset="0"/>
              </a:rPr>
              <a:t>not as a parallel set but in various directions</a:t>
            </a:r>
            <a:r>
              <a:rPr lang="en-US" altLang="ar-SA" sz="2400" smtClean="0">
                <a:cs typeface="Arial" charset="0"/>
              </a:rPr>
              <a:t>.</a:t>
            </a:r>
          </a:p>
          <a:p>
            <a:pPr marL="0" indent="0" algn="l" rtl="0" eaLnBrk="1" hangingPunct="1"/>
            <a:endParaRPr lang="en-US" altLang="ar-SA" sz="2400" smtClean="0">
              <a:cs typeface="Arial" charset="0"/>
            </a:endParaRPr>
          </a:p>
          <a:p>
            <a:pPr marL="0" indent="0" algn="l" rtl="0" eaLnBrk="1" hangingPunct="1"/>
            <a:r>
              <a:rPr lang="en-US" altLang="ar-SA" sz="2400" smtClean="0">
                <a:cs typeface="Arial" charset="0"/>
              </a:rPr>
              <a:t>A surface behaves as a smooth surface as long as the surface variations are much smaller than the wavelength of the</a:t>
            </a:r>
            <a:r>
              <a:rPr lang="en-GB" sz="2400" smtClean="0">
                <a:cs typeface="Arial" charset="0"/>
              </a:rPr>
              <a:t> incident</a:t>
            </a:r>
            <a:r>
              <a:rPr lang="en-US" altLang="ar-SA" sz="2400" smtClean="0">
                <a:cs typeface="Arial" charset="0"/>
              </a:rPr>
              <a:t> light.</a:t>
            </a:r>
            <a:endParaRPr lang="en-US" altLang="ar-SA" sz="2400" i="1" smtClean="0">
              <a:cs typeface="Arial" charset="0"/>
            </a:endParaRPr>
          </a:p>
        </p:txBody>
      </p:sp>
      <p:pic>
        <p:nvPicPr>
          <p:cNvPr id="54276" name="Picture 6" descr="3505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908050"/>
            <a:ext cx="3240087" cy="2636838"/>
          </a:xfrm>
        </p:spPr>
      </p:pic>
      <p:sp>
        <p:nvSpPr>
          <p:cNvPr id="54277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35.4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6384925" y="453866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 alt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4279" name="Picture 8" descr="350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933825"/>
            <a:ext cx="33274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543800" cy="579437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Law of Reflection</a:t>
            </a:r>
          </a:p>
        </p:txBody>
      </p:sp>
      <p:pic>
        <p:nvPicPr>
          <p:cNvPr id="55299" name="Picture 6" descr="35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91188" y="2565400"/>
            <a:ext cx="3452812" cy="4122738"/>
          </a:xfrm>
        </p:spPr>
      </p:pic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3635375" y="6583363"/>
            <a:ext cx="144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35.4</a:t>
            </a:r>
          </a:p>
        </p:txBody>
      </p:sp>
      <p:sp>
        <p:nvSpPr>
          <p:cNvPr id="55301" name="مستطيل 5"/>
          <p:cNvSpPr>
            <a:spLocks noChangeArrowheads="1"/>
          </p:cNvSpPr>
          <p:nvPr/>
        </p:nvSpPr>
        <p:spPr bwMode="auto">
          <a:xfrm>
            <a:off x="0" y="1341438"/>
            <a:ext cx="7885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0B050"/>
                </a:solidFill>
                <a:ea typeface="MS PGothic" pitchFamily="34" charset="-128"/>
              </a:rPr>
              <a:t>The </a:t>
            </a:r>
            <a:r>
              <a:rPr lang="en-US" sz="2400" b="1">
                <a:solidFill>
                  <a:srgbClr val="00B050"/>
                </a:solidFill>
                <a:ea typeface="MS PGothic" pitchFamily="34" charset="-128"/>
              </a:rPr>
              <a:t>normal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is 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a line drawn perpendicular to the surface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at the point where the incident ray </a:t>
            </a:r>
            <a:r>
              <a:rPr lang="en-GB" sz="2400">
                <a:solidFill>
                  <a:srgbClr val="000000"/>
                </a:solidFill>
                <a:ea typeface="MS PGothic" pitchFamily="34" charset="-128"/>
              </a:rPr>
              <a:t>strikes the surface.</a:t>
            </a:r>
            <a:endParaRPr 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5302" name="مستطيل 6"/>
          <p:cNvSpPr>
            <a:spLocks noChangeArrowheads="1"/>
          </p:cNvSpPr>
          <p:nvPr/>
        </p:nvSpPr>
        <p:spPr bwMode="auto">
          <a:xfrm>
            <a:off x="0" y="2349500"/>
            <a:ext cx="50768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The incident ray 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makes an angle of </a:t>
            </a:r>
            <a:r>
              <a:rPr lang="en-US" altLang="ar-SA" sz="2400" b="1" i="1">
                <a:solidFill>
                  <a:srgbClr val="00B050"/>
                </a:solidFill>
                <a:latin typeface="Lucida Grande" pitchFamily="80" charset="0"/>
                <a:ea typeface="MS PGothic" pitchFamily="34" charset="-128"/>
                <a:cs typeface="Tahoma" pitchFamily="34" charset="0"/>
              </a:rPr>
              <a:t>θ</a:t>
            </a:r>
            <a:r>
              <a:rPr lang="en-US" altLang="ar-SA" sz="2400" b="1" baseline="-25000">
                <a:solidFill>
                  <a:srgbClr val="00B050"/>
                </a:solidFill>
                <a:ea typeface="MS PGothic" pitchFamily="34" charset="-128"/>
                <a:cs typeface="Tahoma" pitchFamily="34" charset="0"/>
              </a:rPr>
              <a:t>1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  <a:cs typeface="Tahoma" pitchFamily="34" charset="0"/>
              </a:rPr>
              <a:t> with the normal.</a:t>
            </a: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70C0"/>
                </a:solidFill>
                <a:ea typeface="MS PGothic" pitchFamily="34" charset="-128"/>
              </a:rPr>
              <a:t>The reflected ray 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makes an angle of       </a:t>
            </a:r>
            <a:r>
              <a:rPr lang="en-US" altLang="ar-SA" sz="2400">
                <a:solidFill>
                  <a:srgbClr val="000000"/>
                </a:solidFill>
                <a:ea typeface="MS PGothic" pitchFamily="34" charset="-128"/>
                <a:cs typeface="Tahoma" pitchFamily="34" charset="0"/>
              </a:rPr>
              <a:t>with the normal.</a:t>
            </a:r>
          </a:p>
        </p:txBody>
      </p:sp>
      <p:sp>
        <p:nvSpPr>
          <p:cNvPr id="55303" name="مستطيل 7"/>
          <p:cNvSpPr>
            <a:spLocks noChangeArrowheads="1"/>
          </p:cNvSpPr>
          <p:nvPr/>
        </p:nvSpPr>
        <p:spPr bwMode="auto">
          <a:xfrm>
            <a:off x="0" y="4652963"/>
            <a:ext cx="57610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The angle of reflection is equal to the angle of incidence.</a:t>
            </a: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ar-SA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5304" name="مستطيل 8"/>
          <p:cNvSpPr>
            <a:spLocks noChangeArrowheads="1"/>
          </p:cNvSpPr>
          <p:nvPr/>
        </p:nvSpPr>
        <p:spPr bwMode="auto">
          <a:xfrm>
            <a:off x="611188" y="4005263"/>
            <a:ext cx="3900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b="1" u="sng">
                <a:solidFill>
                  <a:srgbClr val="C00000"/>
                </a:solidFill>
                <a:ea typeface="MS PGothic" pitchFamily="34" charset="-128"/>
              </a:rPr>
              <a:t>The Law of Reflection</a:t>
            </a:r>
            <a:endParaRPr lang="ar-SA" sz="2800" b="1" u="sng">
              <a:solidFill>
                <a:srgbClr val="C00000"/>
              </a:solidFill>
              <a:ea typeface="MS PGothic" pitchFamily="34" charset="-128"/>
            </a:endParaRPr>
          </a:p>
        </p:txBody>
      </p:sp>
      <p:sp>
        <p:nvSpPr>
          <p:cNvPr id="55305" name="مستطيل 9"/>
          <p:cNvSpPr>
            <a:spLocks noChangeArrowheads="1"/>
          </p:cNvSpPr>
          <p:nvPr/>
        </p:nvSpPr>
        <p:spPr bwMode="auto">
          <a:xfrm>
            <a:off x="0" y="5949950"/>
            <a:ext cx="57245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>
                <a:solidFill>
                  <a:srgbClr val="000000"/>
                </a:solidFill>
                <a:ea typeface="MS PGothic" pitchFamily="34" charset="-128"/>
              </a:rPr>
              <a:t>The incident ray, the reflected ray and the normal are all in the same plane.</a:t>
            </a:r>
          </a:p>
        </p:txBody>
      </p:sp>
      <p:sp>
        <p:nvSpPr>
          <p:cNvPr id="553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530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5445125"/>
            <a:ext cx="100806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530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357563"/>
            <a:ext cx="3190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0" name="مستطيل 13"/>
          <p:cNvSpPr>
            <a:spLocks noChangeArrowheads="1"/>
          </p:cNvSpPr>
          <p:nvPr/>
        </p:nvSpPr>
        <p:spPr bwMode="auto">
          <a:xfrm>
            <a:off x="0" y="83661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200" u="sng">
                <a:solidFill>
                  <a:srgbClr val="000000"/>
                </a:solidFill>
                <a:ea typeface="MS PGothic" pitchFamily="34" charset="-128"/>
              </a:rPr>
              <a:t>The incident ray is reflected back into the first medium.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655638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Refraction of Light</a:t>
            </a:r>
            <a:endParaRPr lang="en-US" altLang="ar-SA" smtClean="0">
              <a:cs typeface="Arial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6156325" cy="4411662"/>
          </a:xfrm>
        </p:spPr>
        <p:txBody>
          <a:bodyPr/>
          <a:lstStyle/>
          <a:p>
            <a:pPr marL="0" indent="0" algn="l" rtl="0" eaLnBrk="1" hangingPunct="1"/>
            <a:r>
              <a:rPr lang="en-US" altLang="ar-SA" sz="2400" smtClean="0">
                <a:cs typeface="Arial" charset="0"/>
              </a:rPr>
              <a:t>The incident ray, the reflected ray, the refracted ray, and the normal all lie on the same plane. </a:t>
            </a:r>
          </a:p>
          <a:p>
            <a:pPr marL="0" indent="0" algn="l" rtl="0" eaLnBrk="1" hangingPunct="1"/>
            <a:endParaRPr lang="en-US" altLang="ar-SA" sz="2400" smtClean="0">
              <a:cs typeface="Arial" charset="0"/>
            </a:endParaRPr>
          </a:p>
          <a:p>
            <a:pPr marL="0" indent="0" algn="l" rtl="0" eaLnBrk="1" hangingPunct="1"/>
            <a:r>
              <a:rPr lang="en-US" altLang="ar-SA" sz="2400" smtClean="0">
                <a:solidFill>
                  <a:srgbClr val="00B050"/>
                </a:solidFill>
                <a:cs typeface="Arial" charset="0"/>
              </a:rPr>
              <a:t>The angle of refraction      </a:t>
            </a:r>
            <a:r>
              <a:rPr lang="en-US" sz="2400" b="1" u="sng" smtClean="0">
                <a:cs typeface="Arial" charset="0"/>
              </a:rPr>
              <a:t>depends on </a:t>
            </a:r>
            <a:r>
              <a:rPr lang="en-US" sz="2400" smtClean="0">
                <a:cs typeface="Arial" charset="0"/>
              </a:rPr>
              <a:t>the properties of the two media and on</a:t>
            </a:r>
            <a:r>
              <a:rPr lang="en-US" altLang="ar-SA" sz="2400" smtClean="0">
                <a:cs typeface="Arial" charset="0"/>
              </a:rPr>
              <a:t> </a:t>
            </a:r>
            <a:r>
              <a:rPr lang="en-US" altLang="ar-SA" sz="2400" smtClean="0">
                <a:solidFill>
                  <a:srgbClr val="00B050"/>
                </a:solidFill>
                <a:cs typeface="Arial" charset="0"/>
              </a:rPr>
              <a:t>the angle of incidence</a:t>
            </a:r>
            <a:r>
              <a:rPr lang="en-US" altLang="ar-SA" sz="2400" b="1" i="1" smtClean="0">
                <a:solidFill>
                  <a:srgbClr val="00B050"/>
                </a:solidFill>
                <a:latin typeface="Lucida Grande" pitchFamily="80" charset="0"/>
                <a:cs typeface="Tahoma" pitchFamily="34" charset="0"/>
              </a:rPr>
              <a:t> </a:t>
            </a:r>
            <a:r>
              <a:rPr lang="en-US" altLang="ar-SA" sz="2800" b="1" i="1" smtClean="0">
                <a:solidFill>
                  <a:srgbClr val="00B050"/>
                </a:solidFill>
                <a:latin typeface="Lucida Grande" pitchFamily="80" charset="0"/>
                <a:cs typeface="Tahoma" pitchFamily="34" charset="0"/>
              </a:rPr>
              <a:t>θ</a:t>
            </a:r>
            <a:r>
              <a:rPr lang="en-US" altLang="ar-SA" sz="2800" b="1" baseline="-25000" smtClean="0">
                <a:solidFill>
                  <a:srgbClr val="00B050"/>
                </a:solidFill>
                <a:cs typeface="Tahoma" pitchFamily="34" charset="0"/>
              </a:rPr>
              <a:t>1</a:t>
            </a:r>
            <a:r>
              <a:rPr lang="en-US" altLang="ar-SA" sz="2400" smtClean="0">
                <a:cs typeface="Arial" charset="0"/>
              </a:rPr>
              <a:t>.</a:t>
            </a:r>
          </a:p>
          <a:p>
            <a:pPr marL="0" indent="0" eaLnBrk="1" hangingPunct="1"/>
            <a:endParaRPr lang="en-US" altLang="ar-SA" sz="2400" smtClean="0">
              <a:cs typeface="Arial" charset="0"/>
            </a:endParaRPr>
          </a:p>
          <a:p>
            <a:pPr lvl="1" eaLnBrk="1" hangingPunct="1"/>
            <a:endParaRPr lang="en-US" altLang="ar-SA" b="1" smtClean="0">
              <a:cs typeface="Arial" charset="0"/>
            </a:endParaRPr>
          </a:p>
          <a:p>
            <a:pPr marL="0" indent="0" eaLnBrk="1" hangingPunct="1"/>
            <a:endParaRPr lang="en-US" altLang="ar-SA" sz="2200" smtClean="0">
              <a:cs typeface="Arial" charset="0"/>
            </a:endParaRPr>
          </a:p>
        </p:txBody>
      </p:sp>
      <p:pic>
        <p:nvPicPr>
          <p:cNvPr id="56324" name="Picture 6" descr="3510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1844675"/>
            <a:ext cx="3059112" cy="4835525"/>
          </a:xfrm>
        </p:spPr>
      </p:pic>
      <p:sp>
        <p:nvSpPr>
          <p:cNvPr id="56325" name="TextBox 10"/>
          <p:cNvSpPr txBox="1">
            <a:spLocks noChangeArrowheads="1"/>
          </p:cNvSpPr>
          <p:nvPr/>
        </p:nvSpPr>
        <p:spPr bwMode="auto">
          <a:xfrm>
            <a:off x="3851275" y="638175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35.5</a:t>
            </a:r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652963"/>
            <a:ext cx="2808287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632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633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213100"/>
            <a:ext cx="374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مستطيل 10"/>
          <p:cNvSpPr>
            <a:spLocks noChangeArrowheads="1"/>
          </p:cNvSpPr>
          <p:nvPr/>
        </p:nvSpPr>
        <p:spPr bwMode="auto">
          <a:xfrm>
            <a:off x="0" y="692150"/>
            <a:ext cx="79565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The ray that enters the second medium changes its direction.</a:t>
            </a:r>
            <a:r>
              <a:rPr lang="en-US" altLang="ar-SA" sz="2000">
                <a:solidFill>
                  <a:srgbClr val="000000"/>
                </a:solidFill>
                <a:ea typeface="MS PGothic" pitchFamily="34" charset="-128"/>
              </a:rPr>
              <a:t> This bending of the ray is called </a:t>
            </a:r>
            <a:r>
              <a:rPr lang="en-US" altLang="ar-SA" sz="2000" i="1" u="sng">
                <a:solidFill>
                  <a:srgbClr val="00B050"/>
                </a:solidFill>
                <a:ea typeface="MS PGothic" pitchFamily="34" charset="-128"/>
              </a:rPr>
              <a:t>refraction</a:t>
            </a:r>
            <a:r>
              <a:rPr lang="en-US" altLang="ar-SA" sz="2000" i="1">
                <a:solidFill>
                  <a:srgbClr val="000000"/>
                </a:solidFill>
                <a:ea typeface="MS PGothic" pitchFamily="34" charset="-128"/>
              </a:rPr>
              <a:t>.</a:t>
            </a:r>
            <a:endParaRPr lang="ar-SA" sz="2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6332" name="مستطيل 11"/>
          <p:cNvSpPr>
            <a:spLocks noChangeArrowheads="1"/>
          </p:cNvSpPr>
          <p:nvPr/>
        </p:nvSpPr>
        <p:spPr bwMode="auto">
          <a:xfrm>
            <a:off x="-396875" y="5661025"/>
            <a:ext cx="7056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v</a:t>
            </a:r>
            <a:r>
              <a:rPr lang="en-US" altLang="ar-SA" sz="2200" baseline="-25000">
                <a:solidFill>
                  <a:srgbClr val="0070C0"/>
                </a:solidFill>
                <a:ea typeface="MS PGothic" pitchFamily="34" charset="-128"/>
              </a:rPr>
              <a:t>1</a:t>
            </a: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 is the </a:t>
            </a: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speed</a:t>
            </a: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 of the light in the </a:t>
            </a: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first medium </a:t>
            </a:r>
          </a:p>
          <a:p>
            <a:pPr lvl="1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v</a:t>
            </a:r>
            <a:r>
              <a:rPr lang="en-US" altLang="ar-SA" sz="2200" baseline="-25000">
                <a:solidFill>
                  <a:srgbClr val="0070C0"/>
                </a:solidFill>
                <a:ea typeface="MS PGothic" pitchFamily="34" charset="-128"/>
              </a:rPr>
              <a:t>2</a:t>
            </a: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 </a:t>
            </a: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is the </a:t>
            </a: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speed</a:t>
            </a: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 of the light in the </a:t>
            </a:r>
            <a:r>
              <a:rPr lang="en-US" altLang="ar-SA" sz="2200">
                <a:solidFill>
                  <a:srgbClr val="0070C0"/>
                </a:solidFill>
                <a:ea typeface="MS PGothic" pitchFamily="34" charset="-128"/>
              </a:rPr>
              <a:t>second medium</a:t>
            </a:r>
            <a:r>
              <a:rPr lang="en-US" altLang="ar-SA" sz="2200">
                <a:solidFill>
                  <a:srgbClr val="000000"/>
                </a:solidFill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63" name="Picture 7" descr="Fig 22-0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133600"/>
            <a:ext cx="4267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543800" cy="1295400"/>
          </a:xfrm>
        </p:spPr>
        <p:txBody>
          <a:bodyPr/>
          <a:lstStyle/>
          <a:p>
            <a:r>
              <a:rPr lang="en-US" sz="2800" u="sng" smtClean="0">
                <a:cs typeface="Arial" charset="0"/>
              </a:rPr>
              <a:t>Quick Quiz 35.2 </a:t>
            </a:r>
            <a:r>
              <a:rPr lang="en-US" sz="2200" smtClean="0">
                <a:cs typeface="Arial" charset="0"/>
              </a:rPr>
              <a:t>If beam is the incoming beam in Figure, which of the other four red lines are reflected beams and which are refracted beams?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876800" cy="4953000"/>
          </a:xfrm>
        </p:spPr>
        <p:txBody>
          <a:bodyPr/>
          <a:lstStyle/>
          <a:p>
            <a:pPr algn="l" rtl="0" eaLnBrk="1" hangingPunct="1"/>
            <a:r>
              <a:rPr lang="en-US" sz="2400" smtClean="0">
                <a:cs typeface="Arial" charset="0"/>
                <a:sym typeface="Wingdings 2" pitchFamily="18" charset="2"/>
              </a:rPr>
              <a:t>Ray  is the incident ray</a:t>
            </a:r>
          </a:p>
          <a:p>
            <a:pPr algn="l" rtl="0" eaLnBrk="1" hangingPunct="1"/>
            <a:r>
              <a:rPr lang="en-US" sz="2400" smtClean="0">
                <a:cs typeface="Arial" charset="0"/>
                <a:sym typeface="Wingdings 2" pitchFamily="18" charset="2"/>
              </a:rPr>
              <a:t>Ray  is the reflected ray</a:t>
            </a:r>
          </a:p>
          <a:p>
            <a:pPr algn="l" rtl="0" eaLnBrk="1" hangingPunct="1"/>
            <a:r>
              <a:rPr lang="en-US" sz="2400" smtClean="0">
                <a:cs typeface="Arial" charset="0"/>
                <a:sym typeface="Wingdings 2" pitchFamily="18" charset="2"/>
              </a:rPr>
              <a:t>Ray  is refracted into the crystal</a:t>
            </a:r>
          </a:p>
          <a:p>
            <a:pPr algn="l" rtl="0" eaLnBrk="1" hangingPunct="1"/>
            <a:r>
              <a:rPr lang="en-US" sz="2400" smtClean="0">
                <a:cs typeface="Arial" charset="0"/>
                <a:sym typeface="Wingdings 2" pitchFamily="18" charset="2"/>
              </a:rPr>
              <a:t>Ray  is internally reflected in the crystal</a:t>
            </a:r>
          </a:p>
          <a:p>
            <a:pPr algn="l" rtl="0" eaLnBrk="1" hangingPunct="1"/>
            <a:r>
              <a:rPr lang="en-US" sz="2400" smtClean="0">
                <a:cs typeface="Arial" charset="0"/>
                <a:sym typeface="Wingdings 2" pitchFamily="18" charset="2"/>
              </a:rPr>
              <a:t>Ray  is refracted as it enters the air from the 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3" grpId="0" build="p"/>
      <p:bldP spid="5058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579438"/>
          </a:xfrm>
        </p:spPr>
        <p:txBody>
          <a:bodyPr/>
          <a:lstStyle/>
          <a:p>
            <a:pPr eaLnBrk="1" hangingPunct="1"/>
            <a:r>
              <a:rPr lang="en-US" altLang="ar-SA" sz="3200" u="sng" smtClean="0">
                <a:solidFill>
                  <a:srgbClr val="FF0000"/>
                </a:solidFill>
                <a:cs typeface="Arial" charset="0"/>
              </a:rPr>
              <a:t>Refraction Details</a:t>
            </a:r>
            <a:endParaRPr lang="en-US" altLang="ar-SA" smtClean="0">
              <a:cs typeface="Arial" charset="0"/>
            </a:endParaRPr>
          </a:p>
        </p:txBody>
      </p:sp>
      <p:pic>
        <p:nvPicPr>
          <p:cNvPr id="58371" name="Picture 6" descr="35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0"/>
            <a:ext cx="4140200" cy="3376613"/>
          </a:xfrm>
        </p:spPr>
      </p:pic>
      <p:sp>
        <p:nvSpPr>
          <p:cNvPr id="58372" name="TextBox 10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ar-SA" sz="1200">
                <a:solidFill>
                  <a:srgbClr val="000000"/>
                </a:solidFill>
                <a:ea typeface="MS PGothic" pitchFamily="34" charset="-128"/>
              </a:rPr>
              <a:t>Section  35.5</a:t>
            </a:r>
          </a:p>
        </p:txBody>
      </p:sp>
      <p:sp>
        <p:nvSpPr>
          <p:cNvPr id="58373" name="مستطيل 5"/>
          <p:cNvSpPr>
            <a:spLocks noChangeArrowheads="1"/>
          </p:cNvSpPr>
          <p:nvPr/>
        </p:nvSpPr>
        <p:spPr bwMode="auto">
          <a:xfrm>
            <a:off x="0" y="765175"/>
            <a:ext cx="48593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u="sng">
                <a:solidFill>
                  <a:srgbClr val="000000"/>
                </a:solidFill>
                <a:ea typeface="MS PGothic" pitchFamily="34" charset="-128"/>
              </a:rPr>
              <a:t>When light moves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from a 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material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 in which its 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speed is high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to a 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material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 in which its </a:t>
            </a:r>
            <a:r>
              <a:rPr lang="en-US" sz="2400">
                <a:solidFill>
                  <a:srgbClr val="0070C0"/>
                </a:solidFill>
                <a:ea typeface="MS PGothic" pitchFamily="34" charset="-128"/>
              </a:rPr>
              <a:t>speed is lower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, Figure a,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the angle of refraction </a:t>
            </a:r>
            <a:r>
              <a:rPr lang="en-US" altLang="ar-SA" sz="2400" b="1" i="1">
                <a:solidFill>
                  <a:srgbClr val="00B050"/>
                </a:solidFill>
                <a:latin typeface="Lucida Grande" pitchFamily="80" charset="0"/>
                <a:ea typeface="MS PGothic" pitchFamily="34" charset="-128"/>
                <a:cs typeface="Tahoma" pitchFamily="34" charset="0"/>
              </a:rPr>
              <a:t>θ</a:t>
            </a:r>
            <a:r>
              <a:rPr lang="en-US" altLang="ar-SA" sz="2400" b="1" baseline="-25000">
                <a:solidFill>
                  <a:srgbClr val="00B050"/>
                </a:solidFill>
                <a:ea typeface="MS PGothic" pitchFamily="34" charset="-128"/>
                <a:cs typeface="Tahoma" pitchFamily="34" charset="0"/>
              </a:rPr>
              <a:t>2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is </a:t>
            </a:r>
            <a:r>
              <a:rPr lang="en-US" sz="2400" b="1" u="sng">
                <a:solidFill>
                  <a:srgbClr val="000000"/>
                </a:solidFill>
                <a:ea typeface="MS PGothic" pitchFamily="34" charset="-128"/>
              </a:rPr>
              <a:t>less than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the angle of incidence </a:t>
            </a:r>
            <a:r>
              <a:rPr lang="en-US" altLang="ar-SA" sz="2400" b="1" i="1">
                <a:solidFill>
                  <a:srgbClr val="00B050"/>
                </a:solidFill>
                <a:latin typeface="Lucida Grande" pitchFamily="80" charset="0"/>
                <a:ea typeface="MS PGothic" pitchFamily="34" charset="-128"/>
                <a:cs typeface="Tahoma" pitchFamily="34" charset="0"/>
              </a:rPr>
              <a:t>θ</a:t>
            </a:r>
            <a:r>
              <a:rPr lang="en-US" altLang="ar-SA" sz="2400" b="1" baseline="-25000">
                <a:solidFill>
                  <a:srgbClr val="00B050"/>
                </a:solidFill>
                <a:ea typeface="MS PGothic" pitchFamily="34" charset="-128"/>
                <a:cs typeface="Tahoma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the ray is bent </a:t>
            </a:r>
            <a:r>
              <a:rPr lang="en-US" sz="2400">
                <a:solidFill>
                  <a:srgbClr val="00B050"/>
                </a:solidFill>
                <a:ea typeface="MS PGothic" pitchFamily="34" charset="-128"/>
              </a:rPr>
              <a:t>toward the normal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 If the ray moves from a material in which </a:t>
            </a:r>
            <a:r>
              <a:rPr lang="en-US" sz="2400" u="sng">
                <a:solidFill>
                  <a:srgbClr val="000000"/>
                </a:solidFill>
                <a:ea typeface="MS PGothic" pitchFamily="34" charset="-128"/>
              </a:rPr>
              <a:t>light moves slowly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to a material in which it moves more rapidly, Figure b,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ar-SA" sz="2400" b="1" i="1">
                <a:solidFill>
                  <a:srgbClr val="00B050"/>
                </a:solidFill>
                <a:latin typeface="Lucida Grande" pitchFamily="80" charset="0"/>
                <a:ea typeface="MS PGothic" pitchFamily="34" charset="-128"/>
                <a:cs typeface="Tahoma" pitchFamily="34" charset="0"/>
              </a:rPr>
              <a:t>θ</a:t>
            </a:r>
            <a:r>
              <a:rPr lang="en-US" altLang="ar-SA" sz="2400" b="1" baseline="-25000">
                <a:solidFill>
                  <a:srgbClr val="00B050"/>
                </a:solidFill>
                <a:ea typeface="MS PGothic" pitchFamily="34" charset="-128"/>
                <a:cs typeface="Tahoma" pitchFamily="34" charset="0"/>
              </a:rPr>
              <a:t>2 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is </a:t>
            </a:r>
            <a:r>
              <a:rPr lang="en-US" sz="2400" b="1" u="sng">
                <a:solidFill>
                  <a:srgbClr val="000000"/>
                </a:solidFill>
                <a:ea typeface="MS PGothic" pitchFamily="34" charset="-128"/>
              </a:rPr>
              <a:t>greater than </a:t>
            </a:r>
            <a:r>
              <a:rPr lang="en-US" altLang="ar-SA" sz="2400" b="1" i="1">
                <a:solidFill>
                  <a:srgbClr val="00B050"/>
                </a:solidFill>
                <a:latin typeface="Lucida Grande" pitchFamily="80" charset="0"/>
                <a:ea typeface="MS PGothic" pitchFamily="34" charset="-128"/>
                <a:cs typeface="Tahoma" pitchFamily="34" charset="0"/>
              </a:rPr>
              <a:t>θ</a:t>
            </a:r>
            <a:r>
              <a:rPr lang="en-US" altLang="ar-SA" sz="2400" b="1" baseline="-25000">
                <a:solidFill>
                  <a:srgbClr val="00B050"/>
                </a:solidFill>
                <a:ea typeface="MS PGothic" pitchFamily="34" charset="-128"/>
                <a:cs typeface="Tahoma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,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</a:rPr>
              <a:t>The ray is bent </a:t>
            </a:r>
            <a:r>
              <a:rPr lang="en-US" sz="2400">
                <a:solidFill>
                  <a:srgbClr val="00B050"/>
                </a:solidFill>
                <a:ea typeface="MS PGothic" pitchFamily="34" charset="-128"/>
              </a:rPr>
              <a:t>away from the normal.</a:t>
            </a:r>
            <a:endParaRPr lang="ar-SA" sz="2400">
              <a:solidFill>
                <a:srgbClr val="00B050"/>
              </a:solidFill>
              <a:ea typeface="MS PGothic" pitchFamily="34" charset="-128"/>
            </a:endParaRPr>
          </a:p>
        </p:txBody>
      </p:sp>
      <p:pic>
        <p:nvPicPr>
          <p:cNvPr id="58374" name="Picture 6" descr="351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573463"/>
            <a:ext cx="40386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75" name="رابط كسهم مستقيم 7"/>
          <p:cNvCxnSpPr>
            <a:cxnSpLocks noChangeShapeType="1"/>
          </p:cNvCxnSpPr>
          <p:nvPr/>
        </p:nvCxnSpPr>
        <p:spPr bwMode="auto">
          <a:xfrm>
            <a:off x="4716463" y="2492375"/>
            <a:ext cx="10795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8379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205038"/>
            <a:ext cx="108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8382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2636838"/>
            <a:ext cx="10810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8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85" name="Rectangle 1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8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87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88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8389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429000"/>
            <a:ext cx="10668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0" name="Rectangle 2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91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58392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933825"/>
            <a:ext cx="1081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3" name="Rectangle 2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9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8395" name="Rectangle 30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58396" name="رابط كسهم مستقيم 32"/>
          <p:cNvCxnSpPr>
            <a:cxnSpLocks noChangeShapeType="1"/>
          </p:cNvCxnSpPr>
          <p:nvPr/>
        </p:nvCxnSpPr>
        <p:spPr bwMode="auto">
          <a:xfrm>
            <a:off x="4859338" y="3933825"/>
            <a:ext cx="273685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سمة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سمة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سمة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سمة1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1360</Words>
  <Application>Microsoft Office PowerPoint</Application>
  <PresentationFormat>عرض على الشاشة (3:4)‏</PresentationFormat>
  <Paragraphs>168</Paragraphs>
  <Slides>22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22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45" baseType="lpstr">
      <vt:lpstr>Network</vt:lpstr>
      <vt:lpstr>1_Network</vt:lpstr>
      <vt:lpstr>2_Network</vt:lpstr>
      <vt:lpstr>3_Network</vt:lpstr>
      <vt:lpstr>4_Network</vt:lpstr>
      <vt:lpstr>5_Network</vt:lpstr>
      <vt:lpstr>6_Network</vt:lpstr>
      <vt:lpstr>7_Network</vt:lpstr>
      <vt:lpstr>8_Network</vt:lpstr>
      <vt:lpstr>9_Network</vt:lpstr>
      <vt:lpstr>10_Network</vt:lpstr>
      <vt:lpstr>11_Network</vt:lpstr>
      <vt:lpstr>12_Network</vt:lpstr>
      <vt:lpstr>13_Network</vt:lpstr>
      <vt:lpstr>14_Network</vt:lpstr>
      <vt:lpstr>15_Network</vt:lpstr>
      <vt:lpstr>16_Network</vt:lpstr>
      <vt:lpstr>سمة1</vt:lpstr>
      <vt:lpstr>17_Network</vt:lpstr>
      <vt:lpstr>1_سمة1</vt:lpstr>
      <vt:lpstr>2_سمة1</vt:lpstr>
      <vt:lpstr>3_سمة1</vt:lpstr>
      <vt:lpstr>MathType 5.0 Equation</vt:lpstr>
      <vt:lpstr>Chapter 9 - part 1</vt:lpstr>
      <vt:lpstr>The Nature of Light</vt:lpstr>
      <vt:lpstr>Reflection and Refraction of Light</vt:lpstr>
      <vt:lpstr>Specular Reflection</vt:lpstr>
      <vt:lpstr>Diffuse Reflection</vt:lpstr>
      <vt:lpstr>Law of Reflection</vt:lpstr>
      <vt:lpstr>Refraction of Light</vt:lpstr>
      <vt:lpstr>Quick Quiz 35.2 If beam is the incoming beam in Figure, which of the other four red lines are reflected beams and which are refracted beams?</vt:lpstr>
      <vt:lpstr>Refraction Details</vt:lpstr>
      <vt:lpstr>Index of Refraction</vt:lpstr>
      <vt:lpstr>Frequency Between Media</vt:lpstr>
      <vt:lpstr>Index of Refraction Extended</vt:lpstr>
      <vt:lpstr>الشريحة 13</vt:lpstr>
      <vt:lpstr>الشريحة 14</vt:lpstr>
      <vt:lpstr>الشريحة 15</vt:lpstr>
      <vt:lpstr>الشريحة 16</vt:lpstr>
      <vt:lpstr>الشريحة 17</vt:lpstr>
      <vt:lpstr>Critical angle</vt:lpstr>
      <vt:lpstr>الشريحة 19</vt:lpstr>
      <vt:lpstr>الشريحة 20</vt:lpstr>
      <vt:lpstr>Note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9 - part 1</dc:title>
  <dc:creator>SONY</dc:creator>
  <cp:lastModifiedBy>SONY</cp:lastModifiedBy>
  <cp:revision>1</cp:revision>
  <dcterms:created xsi:type="dcterms:W3CDTF">2019-11-09T18:28:31Z</dcterms:created>
  <dcterms:modified xsi:type="dcterms:W3CDTF">2019-11-09T18:30:39Z</dcterms:modified>
</cp:coreProperties>
</file>