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  <a:srgbClr val="CC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A3AA-E502-4E77-AADE-5EA838292D15}" type="datetimeFigureOut">
              <a:rPr lang="ar-AE" smtClean="0"/>
              <a:pPr/>
              <a:t>10/07/1440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E393-C928-4FF8-A60E-2D5417AE6FE1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jpeg" /><Relationship Id="rId7" Type="http://schemas.openxmlformats.org/officeDocument/2006/relationships/image" Target="../media/image12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10" Type="http://schemas.openxmlformats.org/officeDocument/2006/relationships/image" Target="../media/image15.png" /><Relationship Id="rId4" Type="http://schemas.openxmlformats.org/officeDocument/2006/relationships/image" Target="../media/image9.jpeg" /><Relationship Id="rId9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ota de la barranca de la caí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87" b="38576"/>
          <a:stretch>
            <a:fillRect/>
          </a:stretch>
        </p:blipFill>
        <p:spPr bwMode="auto">
          <a:xfrm>
            <a:off x="683568" y="476672"/>
            <a:ext cx="7416824" cy="416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35696" y="260648"/>
            <a:ext cx="7056784" cy="50405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5926" t="12653" r="6481" b="7118"/>
          <a:stretch>
            <a:fillRect/>
          </a:stretch>
        </p:blipFill>
        <p:spPr bwMode="auto">
          <a:xfrm>
            <a:off x="7380312" y="404664"/>
            <a:ext cx="1115570" cy="47525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4815" t="11109" r="31481" b="21475"/>
          <a:stretch>
            <a:fillRect/>
          </a:stretch>
        </p:blipFill>
        <p:spPr bwMode="auto">
          <a:xfrm>
            <a:off x="2051719" y="476672"/>
            <a:ext cx="4205543" cy="39604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0648"/>
            <a:ext cx="1463427" cy="14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خماسي 8"/>
          <p:cNvSpPr/>
          <p:nvPr/>
        </p:nvSpPr>
        <p:spPr>
          <a:xfrm>
            <a:off x="395536" y="4725144"/>
            <a:ext cx="1224136" cy="432048"/>
          </a:xfrm>
          <a:prstGeom prst="homePlate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ربع نص 9"/>
          <p:cNvSpPr txBox="1"/>
          <p:nvPr/>
        </p:nvSpPr>
        <p:spPr>
          <a:xfrm>
            <a:off x="539552" y="4797152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dirty="0">
                <a:cs typeface="AL-Hor" pitchFamily="2" charset="-78"/>
              </a:rPr>
              <a:t>حالة الطقس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195736" y="4797152"/>
            <a:ext cx="403244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000" dirty="0">
                <a:cs typeface="AL-Hor" pitchFamily="2" charset="-78"/>
              </a:rPr>
              <a:t>ضع المؤشر على حالة الطقس لهذا اليوم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95536" y="332656"/>
            <a:ext cx="8424936" cy="61926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5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7092280" y="476672"/>
            <a:ext cx="1080120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ربع نص 7"/>
          <p:cNvSpPr txBox="1"/>
          <p:nvPr/>
        </p:nvSpPr>
        <p:spPr>
          <a:xfrm>
            <a:off x="6732240" y="404664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err="1">
                <a:latin typeface="Achour_Taalim_arabic" pitchFamily="2" charset="-78"/>
                <a:cs typeface="Achour_Taalim_arabic" pitchFamily="2" charset="-78"/>
              </a:rPr>
              <a:t>صـ</a:t>
            </a:r>
            <a:endParaRPr lang="ar-AE" sz="5400" b="1" dirty="0">
              <a:latin typeface="Achour_Taalim_arabic" pitchFamily="2" charset="-78"/>
              <a:cs typeface="Achour_Taalim_arabic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03648" y="476672"/>
            <a:ext cx="1080120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3419872" y="1484784"/>
            <a:ext cx="1080120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/>
          <p:cNvSpPr/>
          <p:nvPr/>
        </p:nvSpPr>
        <p:spPr>
          <a:xfrm>
            <a:off x="4788024" y="2132856"/>
            <a:ext cx="1080120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ربع نص 11"/>
          <p:cNvSpPr txBox="1"/>
          <p:nvPr/>
        </p:nvSpPr>
        <p:spPr>
          <a:xfrm>
            <a:off x="1331640" y="332656"/>
            <a:ext cx="11521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err="1">
                <a:latin typeface="Achour_Taalim_arabic" pitchFamily="2" charset="-78"/>
                <a:cs typeface="Achour_Taalim_arabic" pitchFamily="2" charset="-78"/>
              </a:rPr>
              <a:t>خـ</a:t>
            </a:r>
            <a:endParaRPr lang="ar-AE" sz="5400" b="1" dirty="0">
              <a:latin typeface="Achour_Taalim_arabic" pitchFamily="2" charset="-78"/>
              <a:cs typeface="Achour_Taalim_arabic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347864" y="1412776"/>
            <a:ext cx="11521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>
                <a:latin typeface="Achour_Taalim_arabic" pitchFamily="2" charset="-78"/>
                <a:cs typeface="Achour_Taalim_arabic" pitchFamily="2" charset="-78"/>
              </a:rPr>
              <a:t>شـ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788024" y="1700808"/>
            <a:ext cx="10801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>
                <a:latin typeface="Achour_Taalim_arabic" pitchFamily="2" charset="-78"/>
                <a:cs typeface="Achour_Taalim_arabic" pitchFamily="2" charset="-78"/>
              </a:rPr>
              <a:t>ر</a:t>
            </a:r>
            <a:endParaRPr lang="ar-AE" sz="5400" b="1" dirty="0">
              <a:latin typeface="Achour_Taalim_arabic" pitchFamily="2" charset="-78"/>
              <a:cs typeface="Achour_Taalim_arabic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32240" y="5949280"/>
            <a:ext cx="1872208" cy="504056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5"/>
          <p:cNvSpPr/>
          <p:nvPr/>
        </p:nvSpPr>
        <p:spPr>
          <a:xfrm>
            <a:off x="4716016" y="5949280"/>
            <a:ext cx="1872208" cy="504056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2627784" y="5949280"/>
            <a:ext cx="1872208" cy="50405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611560" y="5949280"/>
            <a:ext cx="1872208" cy="504056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ربع نص 18"/>
          <p:cNvSpPr txBox="1"/>
          <p:nvPr/>
        </p:nvSpPr>
        <p:spPr>
          <a:xfrm>
            <a:off x="2699792" y="5733256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>
                <a:latin typeface="Achour_Taalim_arabic" pitchFamily="2" charset="-78"/>
                <a:cs typeface="Achour_Taalim_arabic" pitchFamily="2" charset="-78"/>
              </a:rPr>
              <a:t>صـيف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4788024" y="5733256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>
                <a:latin typeface="Achour_Taalim_arabic" pitchFamily="2" charset="-78"/>
                <a:cs typeface="Achour_Taalim_arabic" pitchFamily="2" charset="-78"/>
              </a:rPr>
              <a:t>خـريف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611560" y="5589240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>
                <a:latin typeface="Achour_Taalim_arabic" pitchFamily="2" charset="-78"/>
                <a:cs typeface="Achour_Taalim_arabic" pitchFamily="2" charset="-78"/>
              </a:rPr>
              <a:t>ربيـع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804248" y="5733256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>
                <a:latin typeface="Achour_Taalim_arabic" pitchFamily="2" charset="-78"/>
                <a:cs typeface="Achour_Taalim_arabic" pitchFamily="2" charset="-78"/>
              </a:rPr>
              <a:t>شـتـاء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شرح حرف الكاف الصف الاول الابتدائي | ورقة عمل حرف الكاف PDF"/>
          <p:cNvPicPr>
            <a:picLocks noChangeAspect="1" noChangeArrowheads="1"/>
          </p:cNvPicPr>
          <p:nvPr/>
        </p:nvPicPr>
        <p:blipFill>
          <a:blip r:embed="rId2" cstate="print"/>
          <a:srcRect l="3150" r="2351" b="4320"/>
          <a:stretch>
            <a:fillRect/>
          </a:stretch>
        </p:blipFill>
        <p:spPr bwMode="auto">
          <a:xfrm>
            <a:off x="4644008" y="332656"/>
            <a:ext cx="4320480" cy="63367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2" descr="شرح حرف الكاف الصف الاول الابتدائي | ورقة عمل حرف الكاف PDF"/>
          <p:cNvPicPr>
            <a:picLocks noChangeAspect="1" noChangeArrowheads="1"/>
          </p:cNvPicPr>
          <p:nvPr/>
        </p:nvPicPr>
        <p:blipFill>
          <a:blip r:embed="rId2" cstate="print"/>
          <a:srcRect l="3150" r="2351" b="4320"/>
          <a:stretch>
            <a:fillRect/>
          </a:stretch>
        </p:blipFill>
        <p:spPr bwMode="auto">
          <a:xfrm>
            <a:off x="179512" y="332656"/>
            <a:ext cx="4320480" cy="63367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حرف الكاف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5004048" y="620688"/>
            <a:ext cx="3685401" cy="54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حرف الكاف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1043608" y="620688"/>
            <a:ext cx="3685401" cy="54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7524328" y="3645024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491880" y="3645024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/>
          <p:cNvSpPr txBox="1"/>
          <p:nvPr/>
        </p:nvSpPr>
        <p:spPr>
          <a:xfrm>
            <a:off x="5580112" y="332656"/>
            <a:ext cx="3168352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000" dirty="0">
                <a:cs typeface="AL-Hor" pitchFamily="2" charset="-78"/>
              </a:rPr>
              <a:t>نواتج تعلم </a:t>
            </a:r>
            <a:r>
              <a:rPr lang="ar-AE" sz="2000" dirty="0" err="1">
                <a:cs typeface="AL-Hor" pitchFamily="2" charset="-78"/>
              </a:rPr>
              <a:t>القصة </a:t>
            </a:r>
            <a:r>
              <a:rPr lang="ar-AE" sz="2000" dirty="0">
                <a:cs typeface="AL-Hor" pitchFamily="2" charset="-78"/>
              </a:rPr>
              <a:t>( </a:t>
            </a:r>
            <a:r>
              <a:rPr lang="ar-AE" sz="2000" u="sng" dirty="0">
                <a:solidFill>
                  <a:srgbClr val="FF0000"/>
                </a:solidFill>
                <a:cs typeface="AL-Hor" pitchFamily="2" charset="-78"/>
              </a:rPr>
              <a:t>من أين يأتي </a:t>
            </a:r>
            <a:r>
              <a:rPr lang="ar-AE" sz="2000" u="sng" dirty="0" err="1">
                <a:solidFill>
                  <a:srgbClr val="FF0000"/>
                </a:solidFill>
                <a:cs typeface="AL-Hor" pitchFamily="2" charset="-78"/>
              </a:rPr>
              <a:t>المـطـر ؟</a:t>
            </a:r>
            <a:r>
              <a:rPr lang="ar-AE" sz="2000" dirty="0" err="1">
                <a:cs typeface="AL-Hor" pitchFamily="2" charset="-78"/>
              </a:rPr>
              <a:t>)</a:t>
            </a:r>
            <a:endParaRPr lang="ar-AE" sz="2000" dirty="0">
              <a:cs typeface="AL-Hor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80112" y="1268760"/>
            <a:ext cx="1368152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الإسلامية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508104" y="1700808"/>
            <a:ext cx="151216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التعرف إلى مخلوقات الله </a:t>
            </a:r>
          </a:p>
          <a:p>
            <a:pPr algn="ctr"/>
            <a:r>
              <a:rPr lang="ar-AE" dirty="0">
                <a:cs typeface="AL-Hor" pitchFamily="2" charset="-78"/>
              </a:rPr>
              <a:t>المطر</a:t>
            </a:r>
          </a:p>
          <a:p>
            <a:pPr algn="ctr"/>
            <a:r>
              <a:rPr lang="ar-AE" dirty="0">
                <a:cs typeface="AL-Hor" pitchFamily="2" charset="-78"/>
              </a:rPr>
              <a:t>الغيوم </a:t>
            </a:r>
          </a:p>
          <a:p>
            <a:pPr algn="ctr"/>
            <a:r>
              <a:rPr lang="ar-AE" dirty="0">
                <a:cs typeface="AL-Hor" pitchFamily="2" charset="-78"/>
              </a:rPr>
              <a:t>الشمس</a:t>
            </a:r>
          </a:p>
          <a:p>
            <a:pPr algn="ctr"/>
            <a:r>
              <a:rPr lang="ar-AE" dirty="0">
                <a:cs typeface="AL-Hor" pitchFamily="2" charset="-78"/>
              </a:rPr>
              <a:t>الانسان</a:t>
            </a:r>
          </a:p>
          <a:p>
            <a:pPr algn="ctr"/>
            <a:r>
              <a:rPr lang="ar-AE" dirty="0">
                <a:cs typeface="AL-Hor" pitchFamily="2" charset="-78"/>
              </a:rPr>
              <a:t>دعاء نزول المطر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020272" y="4221088"/>
            <a:ext cx="1008112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الــعـلوم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436096" y="3933056"/>
            <a:ext cx="15121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 err="1">
                <a:solidFill>
                  <a:srgbClr val="FF0000"/>
                </a:solidFill>
                <a:cs typeface="AL-Hor" pitchFamily="2" charset="-78"/>
              </a:rPr>
              <a:t>الألوان</a:t>
            </a:r>
            <a:r>
              <a:rPr lang="ar-AE" dirty="0" err="1">
                <a:cs typeface="AL-Hor" pitchFamily="2" charset="-78"/>
              </a:rPr>
              <a:t> ..</a:t>
            </a:r>
            <a:r>
              <a:rPr lang="ar-AE" dirty="0">
                <a:cs typeface="AL-Hor" pitchFamily="2" charset="-78"/>
              </a:rPr>
              <a:t> الوان قوس المطر </a:t>
            </a:r>
          </a:p>
          <a:p>
            <a:pPr algn="ctr"/>
            <a:r>
              <a:rPr lang="ar-AE" dirty="0" err="1">
                <a:solidFill>
                  <a:srgbClr val="FF0000"/>
                </a:solidFill>
                <a:cs typeface="AL-Hor" pitchFamily="2" charset="-78"/>
              </a:rPr>
              <a:t>الوقت</a:t>
            </a:r>
            <a:r>
              <a:rPr lang="ar-AE" dirty="0" err="1">
                <a:cs typeface="AL-Hor" pitchFamily="2" charset="-78"/>
              </a:rPr>
              <a:t> ..</a:t>
            </a:r>
            <a:r>
              <a:rPr lang="ar-AE" dirty="0">
                <a:cs typeface="AL-Hor" pitchFamily="2" charset="-78"/>
              </a:rPr>
              <a:t> </a:t>
            </a:r>
            <a:r>
              <a:rPr lang="ar-AE" dirty="0" err="1">
                <a:cs typeface="AL-Hor" pitchFamily="2" charset="-78"/>
              </a:rPr>
              <a:t>الليل </a:t>
            </a:r>
            <a:r>
              <a:rPr lang="ar-AE" dirty="0">
                <a:cs typeface="AL-Hor" pitchFamily="2" charset="-78"/>
              </a:rPr>
              <a:t>, النهار </a:t>
            </a:r>
          </a:p>
          <a:p>
            <a:pPr algn="ctr"/>
            <a:r>
              <a:rPr lang="ar-AE" dirty="0" err="1">
                <a:cs typeface="AL-Hor" pitchFamily="2" charset="-78"/>
              </a:rPr>
              <a:t>مساءا </a:t>
            </a:r>
            <a:r>
              <a:rPr lang="ar-AE" dirty="0">
                <a:cs typeface="AL-Hor" pitchFamily="2" charset="-78"/>
              </a:rPr>
              <a:t>, صباحا </a:t>
            </a:r>
          </a:p>
          <a:p>
            <a:pPr algn="ctr"/>
            <a:r>
              <a:rPr lang="ar-AE" dirty="0">
                <a:solidFill>
                  <a:srgbClr val="FF0000"/>
                </a:solidFill>
                <a:cs typeface="AL-Hor" pitchFamily="2" charset="-78"/>
              </a:rPr>
              <a:t>كيفية نزول المطر </a:t>
            </a:r>
          </a:p>
          <a:p>
            <a:pPr algn="ctr"/>
            <a:r>
              <a:rPr lang="ar-AE" dirty="0">
                <a:cs typeface="AL-Hor" pitchFamily="2" charset="-78"/>
              </a:rPr>
              <a:t>من أين يأتي المطر </a:t>
            </a: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5292080" y="188640"/>
            <a:ext cx="0" cy="6480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3563888" y="332656"/>
            <a:ext cx="1656184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الدراسات </a:t>
            </a:r>
            <a:r>
              <a:rPr lang="ar-AE" dirty="0" err="1">
                <a:cs typeface="AL-Hor" pitchFamily="2" charset="-78"/>
              </a:rPr>
              <a:t>الإجتماعية</a:t>
            </a:r>
            <a:r>
              <a:rPr lang="ar-AE" dirty="0">
                <a:cs typeface="AL-Hor" pitchFamily="2" charset="-78"/>
              </a:rPr>
              <a:t>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979712" y="332656"/>
            <a:ext cx="15121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آداب المحادثة مع الكبار </a:t>
            </a:r>
          </a:p>
          <a:p>
            <a:pPr algn="ctr"/>
            <a:r>
              <a:rPr lang="ar-AE" dirty="0" err="1">
                <a:cs typeface="AL-Hor" pitchFamily="2" charset="-78"/>
              </a:rPr>
              <a:t>إحترام</a:t>
            </a:r>
            <a:r>
              <a:rPr lang="ar-AE" dirty="0">
                <a:cs typeface="AL-Hor" pitchFamily="2" charset="-78"/>
              </a:rPr>
              <a:t> الكبير </a:t>
            </a:r>
          </a:p>
          <a:p>
            <a:pPr algn="ctr"/>
            <a:endParaRPr lang="ar-AE" dirty="0">
              <a:cs typeface="AL-Hor" pitchFamily="2" charset="-78"/>
            </a:endParaRPr>
          </a:p>
          <a:p>
            <a:pPr algn="ctr"/>
            <a:endParaRPr lang="ar-AE" dirty="0">
              <a:cs typeface="AL-Hor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563888" y="2780928"/>
            <a:ext cx="1656184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الرياضيات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979712" y="2780928"/>
            <a:ext cx="151216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solidFill>
                  <a:srgbClr val="FF0000"/>
                </a:solidFill>
                <a:cs typeface="AL-Hor" pitchFamily="2" charset="-78"/>
              </a:rPr>
              <a:t>الأعداد </a:t>
            </a:r>
          </a:p>
          <a:p>
            <a:pPr algn="ctr"/>
            <a:r>
              <a:rPr lang="ar-AE" dirty="0">
                <a:cs typeface="AL-Hor" pitchFamily="2" charset="-78"/>
              </a:rPr>
              <a:t>عدد ألوان قوس المطر</a:t>
            </a:r>
          </a:p>
          <a:p>
            <a:pPr algn="ctr"/>
            <a:r>
              <a:rPr lang="ar-AE" dirty="0">
                <a:cs typeface="AL-Hor" pitchFamily="2" charset="-78"/>
              </a:rPr>
              <a:t>خطوات نزول المطر  </a:t>
            </a:r>
          </a:p>
          <a:p>
            <a:pPr algn="ctr"/>
            <a:endParaRPr lang="ar-AE" dirty="0">
              <a:cs typeface="AL-Hor" pitchFamily="2" charset="-78"/>
            </a:endParaRPr>
          </a:p>
          <a:p>
            <a:pPr algn="ctr"/>
            <a:r>
              <a:rPr lang="ar-AE" dirty="0">
                <a:solidFill>
                  <a:srgbClr val="FF0000"/>
                </a:solidFill>
                <a:cs typeface="AL-Hor" pitchFamily="2" charset="-78"/>
              </a:rPr>
              <a:t>الأشكال الهندسية </a:t>
            </a:r>
          </a:p>
          <a:p>
            <a:pPr algn="ctr"/>
            <a:r>
              <a:rPr lang="ar-AE" dirty="0">
                <a:cs typeface="AL-Hor" pitchFamily="2" charset="-78"/>
              </a:rPr>
              <a:t>شكل الشمس</a:t>
            </a:r>
          </a:p>
          <a:p>
            <a:pPr algn="ctr"/>
            <a:r>
              <a:rPr lang="ar-AE" dirty="0">
                <a:cs typeface="AL-Hor" pitchFamily="2" charset="-78"/>
              </a:rPr>
              <a:t>شكل المظلة 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043608" y="5229200"/>
            <a:ext cx="1656184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كلمات القصة 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323528" y="5661248"/>
            <a:ext cx="48965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solidFill>
                  <a:srgbClr val="FF0000"/>
                </a:solidFill>
                <a:cs typeface="AL-Hor" pitchFamily="2" charset="-78"/>
              </a:rPr>
              <a:t>الكلمات </a:t>
            </a:r>
            <a:r>
              <a:rPr lang="ar-AE" dirty="0" err="1">
                <a:solidFill>
                  <a:srgbClr val="FF0000"/>
                </a:solidFill>
                <a:cs typeface="AL-Hor" pitchFamily="2" charset="-78"/>
              </a:rPr>
              <a:t>البصرية </a:t>
            </a:r>
            <a:r>
              <a:rPr lang="ar-AE" dirty="0">
                <a:cs typeface="AL-Hor" pitchFamily="2" charset="-78"/>
              </a:rPr>
              <a:t>: </a:t>
            </a:r>
            <a:r>
              <a:rPr lang="ar-AE" dirty="0" err="1">
                <a:cs typeface="AL-Hor" pitchFamily="2" charset="-78"/>
              </a:rPr>
              <a:t>على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و ,في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بعض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عرفت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قال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كل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لماذا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ياتي</a:t>
            </a:r>
            <a:r>
              <a:rPr lang="ar-AE" dirty="0">
                <a:cs typeface="AL-Hor" pitchFamily="2" charset="-78"/>
              </a:rPr>
              <a:t> , الآن, </a:t>
            </a:r>
            <a:r>
              <a:rPr lang="ar-AE" dirty="0" err="1">
                <a:cs typeface="AL-Hor" pitchFamily="2" charset="-78"/>
              </a:rPr>
              <a:t>ابي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نظرت ,هو </a:t>
            </a:r>
            <a:r>
              <a:rPr lang="ar-AE" dirty="0">
                <a:cs typeface="AL-Hor" pitchFamily="2" charset="-78"/>
              </a:rPr>
              <a:t>, سمعت </a:t>
            </a:r>
          </a:p>
          <a:p>
            <a:pPr algn="ctr"/>
            <a:r>
              <a:rPr lang="ar-AE" dirty="0" err="1">
                <a:solidFill>
                  <a:srgbClr val="FF0000"/>
                </a:solidFill>
                <a:cs typeface="AL-Hor" pitchFamily="2" charset="-78"/>
              </a:rPr>
              <a:t>المتجانس </a:t>
            </a:r>
            <a:r>
              <a:rPr lang="ar-AE" dirty="0">
                <a:cs typeface="AL-Hor" pitchFamily="2" charset="-78"/>
              </a:rPr>
              <a:t>: سمعت, </a:t>
            </a:r>
            <a:r>
              <a:rPr lang="ar-AE" dirty="0" err="1">
                <a:cs typeface="AL-Hor" pitchFamily="2" charset="-78"/>
              </a:rPr>
              <a:t>نظرت –البحار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الأنهار </a:t>
            </a:r>
            <a:r>
              <a:rPr lang="ar-AE" dirty="0">
                <a:cs typeface="AL-Hor" pitchFamily="2" charset="-78"/>
              </a:rPr>
              <a:t>– </a:t>
            </a:r>
            <a:r>
              <a:rPr lang="ar-AE" dirty="0" err="1">
                <a:cs typeface="AL-Hor" pitchFamily="2" charset="-78"/>
              </a:rPr>
              <a:t>غيوم </a:t>
            </a:r>
            <a:r>
              <a:rPr lang="ar-AE" dirty="0">
                <a:cs typeface="AL-Hor" pitchFamily="2" charset="-78"/>
              </a:rPr>
              <a:t>, </a:t>
            </a:r>
            <a:r>
              <a:rPr lang="ar-AE" dirty="0" err="1">
                <a:cs typeface="AL-Hor" pitchFamily="2" charset="-78"/>
              </a:rPr>
              <a:t>ثلوج –شعرت </a:t>
            </a:r>
            <a:r>
              <a:rPr lang="ar-AE" dirty="0">
                <a:cs typeface="AL-Hor" pitchFamily="2" charset="-78"/>
              </a:rPr>
              <a:t>, عرفت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323528" y="1412776"/>
            <a:ext cx="151216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cs typeface="AL-Hor" pitchFamily="2" charset="-78"/>
              </a:rPr>
              <a:t>ماذا تتوقعون داخل </a:t>
            </a:r>
            <a:r>
              <a:rPr lang="ar-AE" dirty="0" err="1">
                <a:cs typeface="AL-Hor" pitchFamily="2" charset="-78"/>
              </a:rPr>
              <a:t>الكتاب ؟</a:t>
            </a:r>
            <a:r>
              <a:rPr lang="ar-AE" dirty="0">
                <a:cs typeface="AL-Hor" pitchFamily="2" charset="-78"/>
              </a:rPr>
              <a:t> </a:t>
            </a:r>
          </a:p>
          <a:p>
            <a:pPr algn="ctr"/>
            <a:r>
              <a:rPr lang="ar-AE" dirty="0">
                <a:cs typeface="AL-Hor" pitchFamily="2" charset="-78"/>
              </a:rPr>
              <a:t>ماذا تتوقعون أن يحصل </a:t>
            </a:r>
            <a:r>
              <a:rPr lang="ar-AE" dirty="0" err="1">
                <a:cs typeface="AL-Hor" pitchFamily="2" charset="-78"/>
              </a:rPr>
              <a:t>الان ؟</a:t>
            </a:r>
            <a:endParaRPr lang="ar-AE" dirty="0">
              <a:cs typeface="AL-Hor" pitchFamily="2" charset="-78"/>
            </a:endParaRPr>
          </a:p>
          <a:p>
            <a:pPr algn="ctr"/>
            <a:r>
              <a:rPr lang="ar-AE" dirty="0">
                <a:cs typeface="AL-Hor" pitchFamily="2" charset="-78"/>
              </a:rPr>
              <a:t>من يذكر لي خطوات نزول </a:t>
            </a:r>
            <a:r>
              <a:rPr lang="ar-AE" dirty="0" err="1">
                <a:cs typeface="AL-Hor" pitchFamily="2" charset="-78"/>
              </a:rPr>
              <a:t>المطر؟</a:t>
            </a:r>
            <a:endParaRPr lang="ar-AE" dirty="0">
              <a:cs typeface="AL-Hor" pitchFamily="2" charset="-78"/>
            </a:endParaRPr>
          </a:p>
          <a:p>
            <a:pPr algn="ctr"/>
            <a:r>
              <a:rPr lang="ar-AE" dirty="0">
                <a:cs typeface="AL-Hor" pitchFamily="2" charset="-78"/>
              </a:rPr>
              <a:t>من خلق لنا هذه السماء </a:t>
            </a:r>
            <a:r>
              <a:rPr lang="ar-AE" dirty="0" err="1">
                <a:cs typeface="AL-Hor" pitchFamily="2" charset="-78"/>
              </a:rPr>
              <a:t>الواسعه</a:t>
            </a:r>
            <a:r>
              <a:rPr lang="ar-AE" dirty="0">
                <a:cs typeface="AL-Hor" pitchFamily="2" charset="-78"/>
              </a:rPr>
              <a:t> </a:t>
            </a:r>
            <a:r>
              <a:rPr lang="ar-AE" dirty="0" err="1">
                <a:cs typeface="AL-Hor" pitchFamily="2" charset="-78"/>
              </a:rPr>
              <a:t>؟</a:t>
            </a:r>
            <a:endParaRPr lang="ar-AE" dirty="0">
              <a:cs typeface="AL-Hor" pitchFamily="2" charset="-78"/>
            </a:endParaRPr>
          </a:p>
          <a:p>
            <a:pPr algn="ctr"/>
            <a:r>
              <a:rPr lang="ar-AE" dirty="0">
                <a:cs typeface="AL-Hor" pitchFamily="2" charset="-78"/>
              </a:rPr>
              <a:t>لو لم يكون هناك مطراً </a:t>
            </a:r>
            <a:r>
              <a:rPr lang="ar-AE" dirty="0" err="1">
                <a:cs typeface="AL-Hor" pitchFamily="2" charset="-78"/>
              </a:rPr>
              <a:t>ماذذا</a:t>
            </a:r>
            <a:r>
              <a:rPr lang="ar-AE" dirty="0">
                <a:cs typeface="AL-Hor" pitchFamily="2" charset="-78"/>
              </a:rPr>
              <a:t> </a:t>
            </a:r>
            <a:r>
              <a:rPr lang="ar-AE" dirty="0" err="1">
                <a:cs typeface="AL-Hor" pitchFamily="2" charset="-78"/>
              </a:rPr>
              <a:t>سيحدث ؟</a:t>
            </a:r>
            <a:r>
              <a:rPr lang="ar-AE" dirty="0">
                <a:cs typeface="AL-Hor" pitchFamily="2" charset="-78"/>
              </a:rPr>
              <a:t> </a:t>
            </a:r>
          </a:p>
          <a:p>
            <a:pPr algn="ctr"/>
            <a:r>
              <a:rPr lang="ar-AE" dirty="0">
                <a:cs typeface="AL-Hor" pitchFamily="2" charset="-78"/>
              </a:rPr>
              <a:t>من أين نحصل على </a:t>
            </a:r>
            <a:r>
              <a:rPr lang="ar-AE" dirty="0" err="1">
                <a:cs typeface="AL-Hor" pitchFamily="2" charset="-78"/>
              </a:rPr>
              <a:t>الماء ؟</a:t>
            </a:r>
            <a:endParaRPr lang="ar-AE" dirty="0">
              <a:cs typeface="AL-Hor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23528" y="980728"/>
            <a:ext cx="1512168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dirty="0">
                <a:cs typeface="AL-Hor" pitchFamily="2" charset="-78"/>
              </a:rPr>
              <a:t>أسئلة منوعة  </a:t>
            </a:r>
          </a:p>
        </p:txBody>
      </p:sp>
      <p:pic>
        <p:nvPicPr>
          <p:cNvPr id="7174" name="Picture 6" descr="C:\Users\Admin\Desktop\صور منوعه للبطاقات\photo_2018-08-09_17-56-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152128" cy="1152128"/>
          </a:xfrm>
          <a:prstGeom prst="rect">
            <a:avLst/>
          </a:prstGeom>
          <a:noFill/>
        </p:spPr>
      </p:pic>
      <p:pic>
        <p:nvPicPr>
          <p:cNvPr id="7175" name="Picture 7" descr="C:\Users\Admin\Desktop\صور منوعه للبطاقات\photo_2018-08-09_18-03-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653136"/>
            <a:ext cx="1080120" cy="1080120"/>
          </a:xfrm>
          <a:prstGeom prst="rect">
            <a:avLst/>
          </a:prstGeom>
          <a:noFill/>
        </p:spPr>
      </p:pic>
      <p:pic>
        <p:nvPicPr>
          <p:cNvPr id="7176" name="Picture 8" descr="C:\Users\Admin\Desktop\صور منوعه للبطاقات\photo_2018-08-09_18-03-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7" y="1580059"/>
            <a:ext cx="1224136" cy="1224136"/>
          </a:xfrm>
          <a:prstGeom prst="rect">
            <a:avLst/>
          </a:prstGeom>
          <a:noFill/>
        </p:spPr>
      </p:pic>
      <p:pic>
        <p:nvPicPr>
          <p:cNvPr id="7177" name="Picture 9" descr="C:\Users\Admin\Desktop\صور منوعه للبطاقات\photo_2018-08-09_17-55-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68344" y="3573016"/>
            <a:ext cx="1031379" cy="1031379"/>
          </a:xfrm>
          <a:prstGeom prst="rect">
            <a:avLst/>
          </a:prstGeom>
          <a:noFill/>
        </p:spPr>
      </p:pic>
      <p:pic>
        <p:nvPicPr>
          <p:cNvPr id="7178" name="Picture 10" descr="C:\Users\Admin\Desktop\صور منوعه للبطاقات\photo_2018-08-21_22-25-4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910" r="48101"/>
          <a:stretch>
            <a:fillRect/>
          </a:stretch>
        </p:blipFill>
        <p:spPr bwMode="auto">
          <a:xfrm>
            <a:off x="6948264" y="692696"/>
            <a:ext cx="578359" cy="959371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 l="7352" t="12405" r="4429" b="22028"/>
          <a:stretch>
            <a:fillRect/>
          </a:stretch>
        </p:blipFill>
        <p:spPr bwMode="auto">
          <a:xfrm>
            <a:off x="7092280" y="1556792"/>
            <a:ext cx="1656184" cy="1998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/>
          <a:srcRect l="7352" t="6864" r="6530" b="20706"/>
          <a:stretch>
            <a:fillRect/>
          </a:stretch>
        </p:blipFill>
        <p:spPr bwMode="auto">
          <a:xfrm>
            <a:off x="7092280" y="4653136"/>
            <a:ext cx="1656184" cy="19025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 cstate="print"/>
          <a:srcRect l="6301" t="7088" r="5479" b="20847"/>
          <a:stretch>
            <a:fillRect/>
          </a:stretch>
        </p:blipFill>
        <p:spPr bwMode="auto">
          <a:xfrm>
            <a:off x="3563888" y="3212976"/>
            <a:ext cx="1656184" cy="21602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0" cstate="print"/>
          <a:srcRect l="7352" t="7088" r="6530" b="20481"/>
          <a:stretch>
            <a:fillRect/>
          </a:stretch>
        </p:blipFill>
        <p:spPr bwMode="auto">
          <a:xfrm>
            <a:off x="3563888" y="764704"/>
            <a:ext cx="1584176" cy="18722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172</Words>
  <Application>Microsoft Office PowerPoint</Application>
  <PresentationFormat>عرض على الشاشة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m hussean</cp:lastModifiedBy>
  <cp:revision>7</cp:revision>
  <dcterms:created xsi:type="dcterms:W3CDTF">2019-03-06T17:13:24Z</dcterms:created>
  <dcterms:modified xsi:type="dcterms:W3CDTF">2019-03-16T17:38:48Z</dcterms:modified>
</cp:coreProperties>
</file>