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57" r:id="rId4"/>
    <p:sldId id="310" r:id="rId5"/>
    <p:sldId id="290" r:id="rId6"/>
    <p:sldId id="300" r:id="rId7"/>
    <p:sldId id="301" r:id="rId8"/>
    <p:sldId id="308" r:id="rId9"/>
    <p:sldId id="309" r:id="rId10"/>
    <p:sldId id="410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BFD3-E7CE-45D0-835A-F424985BE4F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0A41-750F-4A5D-9EA3-F3D8E18BF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1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0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9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0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أعلم أنكم مميزين ومجتهدين ساعدوني في تحويل الكلمات من الجمع إلى المفرد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D0A41-750F-4A5D-9EA3-F3D8E18BF4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4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6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7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8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8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6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2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1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08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38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6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6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11" Type="http://schemas.openxmlformats.org/officeDocument/2006/relationships/audio" Target="../media/audio10.wav"/><Relationship Id="rId5" Type="http://schemas.openxmlformats.org/officeDocument/2006/relationships/audio" Target="../media/audio1.wav"/><Relationship Id="rId10" Type="http://schemas.microsoft.com/office/2007/relationships/hdphoto" Target="../media/hdphoto3.wdp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audio" Target="../media/audio10.wav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0.wav"/><Relationship Id="rId3" Type="http://schemas.openxmlformats.org/officeDocument/2006/relationships/slideLayout" Target="../slideLayouts/slideLayout13.xml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6.xml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3.wd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606754" y="66042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2606754" y="3061308"/>
            <a:ext cx="7677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"دُنْيانا مَرَحٌ"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528053" y="1399230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الصّفحة 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4542" y="1399230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الدَّرْسُ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FAAFA-8604-4464-9BD4-E8DDA15FE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3" y="3234066"/>
            <a:ext cx="2758809" cy="3901799"/>
          </a:xfrm>
          <a:prstGeom prst="rect">
            <a:avLst/>
          </a:prstGeom>
        </p:spPr>
      </p:pic>
      <p:pic>
        <p:nvPicPr>
          <p:cNvPr id="3" name="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8598" y="6248400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F11BAA-6119-4F67-AB6F-E87A83DAE8DF}"/>
              </a:ext>
            </a:extLst>
          </p:cNvPr>
          <p:cNvSpPr/>
          <p:nvPr/>
        </p:nvSpPr>
        <p:spPr>
          <a:xfrm>
            <a:off x="2144437" y="1475828"/>
            <a:ext cx="7903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dirty="0">
                <a:solidFill>
                  <a:prstClr val="black"/>
                </a:solidFill>
              </a:rPr>
              <a:t>الحَلْقَةُ الأولى- اللّغَةُ العربيّةُ – الصفُّ الثّالِثُ الابْتِدائِيُّ – الفَصْلُ الأوَّلُ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5" name="chimes.wav"/>
          </p:stSnd>
        </p:sndAc>
      </p:transition>
    </mc:Choice>
    <mc:Fallback xmlns="">
      <p:transition spd="slow">
        <p:dissolv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537545" y="248934"/>
            <a:ext cx="435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أهْدافُ الدَّرْسِ: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E2D5A-375F-483E-8ECB-04C1E55A668F}"/>
              </a:ext>
            </a:extLst>
          </p:cNvPr>
          <p:cNvSpPr txBox="1"/>
          <p:nvPr/>
        </p:nvSpPr>
        <p:spPr>
          <a:xfrm>
            <a:off x="3682181" y="1466713"/>
            <a:ext cx="81312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AutoNum type="arabicPeriod"/>
            </a:pPr>
            <a:r>
              <a:rPr lang="ar-BH" sz="3600" dirty="0"/>
              <a:t> قِراءةُ النَّصِّ قِراءَةً جَهْريَّةً واضِحَةً.</a:t>
            </a:r>
          </a:p>
          <a:p>
            <a:pPr marL="742950" indent="-742950" algn="r" rtl="1">
              <a:buAutoNum type="arabicPeriod"/>
            </a:pPr>
            <a:r>
              <a:rPr lang="ar-BH" sz="3600" dirty="0"/>
              <a:t>التَّعَرّفُ عَلى الكَلِمَةِ وَمُرادِفِها.</a:t>
            </a:r>
          </a:p>
          <a:p>
            <a:pPr marL="742950" indent="-742950" algn="r" rtl="1">
              <a:buAutoNum type="arabicPeriod"/>
            </a:pPr>
            <a:r>
              <a:rPr lang="ar-BH" sz="3600" dirty="0"/>
              <a:t>الإِجابَةُ عَنِ الأَسْئِلَةِ شَفَويًّا.</a:t>
            </a:r>
          </a:p>
          <a:p>
            <a:pPr algn="r" rtl="1"/>
            <a:endParaRPr lang="ar-BH" sz="3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B39F4-5D22-4CF5-BA41-FF1B408AC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85" b="93490" l="26364" r="92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1" b="-1362"/>
          <a:stretch/>
        </p:blipFill>
        <p:spPr>
          <a:xfrm flipH="1">
            <a:off x="538133" y="356692"/>
            <a:ext cx="3394769" cy="5857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261E4B-48BB-4EE4-BB18-2ABBD678A736}"/>
              </a:ext>
            </a:extLst>
          </p:cNvPr>
          <p:cNvSpPr/>
          <p:nvPr/>
        </p:nvSpPr>
        <p:spPr>
          <a:xfrm>
            <a:off x="158346" y="110508"/>
            <a:ext cx="2628586" cy="492369"/>
          </a:xfrm>
          <a:prstGeom prst="rect">
            <a:avLst/>
          </a:prstGeom>
          <a:solidFill>
            <a:srgbClr val="EA7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دُنْيانا مَرَحٌ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E272E-5119-4E49-A166-60DB6D26F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9" y="10551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380266" y="236012"/>
            <a:ext cx="200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نَقرَأْ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E2D5A-375F-483E-8ECB-04C1E55A668F}"/>
              </a:ext>
            </a:extLst>
          </p:cNvPr>
          <p:cNvSpPr txBox="1"/>
          <p:nvPr/>
        </p:nvSpPr>
        <p:spPr>
          <a:xfrm>
            <a:off x="388374" y="756431"/>
            <a:ext cx="81312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/>
              <a:t>دُنْيانا مَـرحٌ دُنْيانا ... تَغْمُرُنا صَفْـواً وَ أَمانا </a:t>
            </a:r>
          </a:p>
          <a:p>
            <a:pPr algn="ctr" rtl="1"/>
            <a:r>
              <a:rPr lang="ar-BH" sz="3600" dirty="0"/>
              <a:t>نَلْهو ، نَلْعَبُ ، نَشْدو طَرَباً ... مَا أَحْـلانا ، مَا أَحْـلانا</a:t>
            </a:r>
            <a:endParaRPr lang="en-GB" sz="3600" dirty="0"/>
          </a:p>
          <a:p>
            <a:pPr algn="ctr" rtl="1"/>
            <a:r>
              <a:rPr lang="ar-BH" sz="3600" dirty="0"/>
              <a:t> </a:t>
            </a:r>
          </a:p>
          <a:p>
            <a:pPr algn="ctr" rtl="1"/>
            <a:r>
              <a:rPr lang="ar-BH" sz="3600" dirty="0"/>
              <a:t>يُنْذِرُنا الْوَالِدُ إِنْ غَضِبا ... وَيُهَدِدُنا عَجَبَّا عَجَبا !</a:t>
            </a:r>
          </a:p>
          <a:p>
            <a:pPr algn="ctr" rtl="1"/>
            <a:r>
              <a:rPr lang="ar-BH" sz="3600" dirty="0"/>
              <a:t>أَتُراهُ قَدْ نَسِيَ اللَّعِبا ؟... طِفْلاً بِالأَمْسِ أَما كانا ؟ </a:t>
            </a:r>
          </a:p>
          <a:p>
            <a:pPr algn="ctr" rtl="1"/>
            <a:r>
              <a:rPr lang="ar-BH" sz="3600" dirty="0"/>
              <a:t>مَا أَحْـلانا  مَا أَحْـلانا</a:t>
            </a:r>
          </a:p>
          <a:p>
            <a:pPr algn="ctr" rtl="1"/>
            <a:r>
              <a:rPr lang="ar-BH" sz="3600" dirty="0"/>
              <a:t>نَحْنُ الأَطْفَالُ لَنَا الْمَرَحُ... وَالْوَجْهُ الْمُشرِقُ ، وَ الْفَرَحُ</a:t>
            </a:r>
          </a:p>
          <a:p>
            <a:pPr algn="ctr" rtl="1"/>
            <a:r>
              <a:rPr lang="ar-BH" sz="3600" dirty="0"/>
              <a:t>أَبْوابُ الْرَحْمَةِ تَنْفَتِحُ ... وَالْقَلْبُ يَحِـنُّ لِنَجْوانا</a:t>
            </a:r>
          </a:p>
          <a:p>
            <a:pPr algn="ctr" rtl="1"/>
            <a:r>
              <a:rPr lang="ar-BH" sz="3600" dirty="0"/>
              <a:t>مَا أَحْـلانا  مَا أَحْـلانا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864E7-CCF2-4012-AD0A-FD28BA45D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71" y="1042219"/>
            <a:ext cx="4085834" cy="3944732"/>
          </a:xfrm>
          <a:prstGeom prst="rect">
            <a:avLst/>
          </a:prstGeom>
        </p:spPr>
      </p:pic>
      <p:pic>
        <p:nvPicPr>
          <p:cNvPr id="3" name="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097" y="5914585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98AB0-5C19-479C-A8BF-432DADC61D0D}"/>
              </a:ext>
            </a:extLst>
          </p:cNvPr>
          <p:cNvSpPr/>
          <p:nvPr/>
        </p:nvSpPr>
        <p:spPr>
          <a:xfrm>
            <a:off x="158346" y="110508"/>
            <a:ext cx="2628586" cy="492369"/>
          </a:xfrm>
          <a:prstGeom prst="rect">
            <a:avLst/>
          </a:prstGeom>
          <a:solidFill>
            <a:srgbClr val="EA7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دُنْيانا مَرَحٌ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40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929D37D-DA6B-4506-92C6-91F820B70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34302"/>
              </p:ext>
            </p:extLst>
          </p:nvPr>
        </p:nvGraphicFramePr>
        <p:xfrm>
          <a:off x="158346" y="878596"/>
          <a:ext cx="1128640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9980">
                  <a:extLst>
                    <a:ext uri="{9D8B030D-6E8A-4147-A177-3AD203B41FA5}">
                      <a16:colId xmlns:a16="http://schemas.microsoft.com/office/drawing/2014/main" val="197362609"/>
                    </a:ext>
                  </a:extLst>
                </a:gridCol>
                <a:gridCol w="2126423">
                  <a:extLst>
                    <a:ext uri="{9D8B030D-6E8A-4147-A177-3AD203B41FA5}">
                      <a16:colId xmlns:a16="http://schemas.microsoft.com/office/drawing/2014/main" val="2469042932"/>
                    </a:ext>
                  </a:extLst>
                </a:gridCol>
              </a:tblGrid>
              <a:tr h="253957">
                <a:tc>
                  <a:txBody>
                    <a:bodyPr/>
                    <a:lstStyle/>
                    <a:p>
                      <a:pPr algn="ct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مُرادِفُها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الْكَلِمَةُ 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4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سَلامٌ ، طُمَأْنينَهٌ 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1.مَرَحٌ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6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يُهَدِدْ ، يُخَوِفْ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2.نَجْوَانا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96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الْنَّجوَى هِي الْحَديثُ بِصَوتٍ غِير مَسْمُوع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3.تَغْمُرُنا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0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خُلُوٌّ مِنْ الأحْزَانِ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4.يُنْذِرُنا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56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فَرَحٌ شَديدٌ وَنَشَاط 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5.أَمانا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2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نُغَنِّي فَرَحاً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6.نَشْدُو طَرَبًا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8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تَمْلأُ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7. صَفْوًا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0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نَلْعَبُ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8.نَلْهو 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4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يَشْتاقُ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9.يَحِـنُّ 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1819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663323E-AF9A-43FD-84CA-EBDB2AF99A4A}"/>
              </a:ext>
            </a:extLst>
          </p:cNvPr>
          <p:cNvSpPr/>
          <p:nvPr/>
        </p:nvSpPr>
        <p:spPr>
          <a:xfrm>
            <a:off x="8937522" y="1355181"/>
            <a:ext cx="272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3A0CAB-A967-4B98-A513-09BAAEAF59E6}"/>
              </a:ext>
            </a:extLst>
          </p:cNvPr>
          <p:cNvSpPr/>
          <p:nvPr/>
        </p:nvSpPr>
        <p:spPr>
          <a:xfrm>
            <a:off x="8931307" y="1862385"/>
            <a:ext cx="272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77D51-5E15-4010-BFCA-3D879E1242A5}"/>
              </a:ext>
            </a:extLst>
          </p:cNvPr>
          <p:cNvSpPr/>
          <p:nvPr/>
        </p:nvSpPr>
        <p:spPr>
          <a:xfrm>
            <a:off x="8937522" y="2387338"/>
            <a:ext cx="272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9BD123-53BB-4424-A054-31EE0469E0CD}"/>
              </a:ext>
            </a:extLst>
          </p:cNvPr>
          <p:cNvSpPr/>
          <p:nvPr/>
        </p:nvSpPr>
        <p:spPr>
          <a:xfrm>
            <a:off x="8915260" y="2875995"/>
            <a:ext cx="272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30FB96-F9A2-44E2-84A7-54C56AA51438}"/>
              </a:ext>
            </a:extLst>
          </p:cNvPr>
          <p:cNvSpPr/>
          <p:nvPr/>
        </p:nvSpPr>
        <p:spPr>
          <a:xfrm>
            <a:off x="8928814" y="3429000"/>
            <a:ext cx="272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FC5DD2-641A-49C8-AAB7-C580C3A1E7FA}"/>
              </a:ext>
            </a:extLst>
          </p:cNvPr>
          <p:cNvSpPr/>
          <p:nvPr/>
        </p:nvSpPr>
        <p:spPr>
          <a:xfrm>
            <a:off x="8915260" y="3885887"/>
            <a:ext cx="272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3DD08C-950F-4500-9EB5-EC014740D3F8}"/>
              </a:ext>
            </a:extLst>
          </p:cNvPr>
          <p:cNvSpPr/>
          <p:nvPr/>
        </p:nvSpPr>
        <p:spPr>
          <a:xfrm>
            <a:off x="8942368" y="4430848"/>
            <a:ext cx="272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E5A66B-CB1C-4628-BD47-9BC55A4562B3}"/>
              </a:ext>
            </a:extLst>
          </p:cNvPr>
          <p:cNvSpPr/>
          <p:nvPr/>
        </p:nvSpPr>
        <p:spPr>
          <a:xfrm>
            <a:off x="8969476" y="4935794"/>
            <a:ext cx="272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226DA6-B1B5-4BEC-9337-258A01CD20BC}"/>
              </a:ext>
            </a:extLst>
          </p:cNvPr>
          <p:cNvSpPr/>
          <p:nvPr/>
        </p:nvSpPr>
        <p:spPr>
          <a:xfrm>
            <a:off x="8969476" y="5516940"/>
            <a:ext cx="272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E52DB7-7786-4C5F-8687-487DB760FC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989" b="98425" l="56480" r="961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94" t="53289" r="-81"/>
          <a:stretch/>
        </p:blipFill>
        <p:spPr>
          <a:xfrm>
            <a:off x="658762" y="4060668"/>
            <a:ext cx="2005780" cy="2383068"/>
          </a:xfrm>
          <a:prstGeom prst="rect">
            <a:avLst/>
          </a:prstGeom>
        </p:spPr>
      </p:pic>
      <p:sp>
        <p:nvSpPr>
          <p:cNvPr id="15" name="مربع نص 1"/>
          <p:cNvSpPr txBox="1"/>
          <p:nvPr/>
        </p:nvSpPr>
        <p:spPr>
          <a:xfrm>
            <a:off x="1120878" y="134358"/>
            <a:ext cx="10648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أَضَعُ الرَّقْمَ المُناسِبَ بَيْنَ الْكَلِمَةِ وَمُرادِفِها: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135" y="6138936"/>
            <a:ext cx="609600" cy="609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6A2ADB-6D14-4EE6-9A6A-5B6D5CB66DE6}"/>
              </a:ext>
            </a:extLst>
          </p:cNvPr>
          <p:cNvSpPr/>
          <p:nvPr/>
        </p:nvSpPr>
        <p:spPr>
          <a:xfrm>
            <a:off x="158346" y="110508"/>
            <a:ext cx="2628586" cy="492369"/>
          </a:xfrm>
          <a:prstGeom prst="rect">
            <a:avLst/>
          </a:prstGeom>
          <a:solidFill>
            <a:srgbClr val="EA7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دُنْيانا مَرَحٌ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EEA456-33E1-4149-9071-939BE8EEBE4D}"/>
              </a:ext>
            </a:extLst>
          </p:cNvPr>
          <p:cNvGrpSpPr/>
          <p:nvPr/>
        </p:nvGrpSpPr>
        <p:grpSpPr>
          <a:xfrm>
            <a:off x="73114" y="639229"/>
            <a:ext cx="2205852" cy="1859304"/>
            <a:chOff x="25675" y="1743886"/>
            <a:chExt cx="2925727" cy="1477520"/>
          </a:xfrm>
        </p:grpSpPr>
        <p:sp>
          <p:nvSpPr>
            <p:cNvPr id="24" name="Flowchart: Punched Tape 23">
              <a:extLst>
                <a:ext uri="{FF2B5EF4-FFF2-40B4-BE49-F238E27FC236}">
                  <a16:creationId xmlns:a16="http://schemas.microsoft.com/office/drawing/2014/main" id="{17F00182-7D2E-449D-BF1B-A238E072CD3F}"/>
                </a:ext>
              </a:extLst>
            </p:cNvPr>
            <p:cNvSpPr/>
            <p:nvPr/>
          </p:nvSpPr>
          <p:spPr>
            <a:xfrm>
              <a:off x="633095" y="1743886"/>
              <a:ext cx="2318307" cy="1278194"/>
            </a:xfrm>
            <a:prstGeom prst="flowChartPunchedTape">
              <a:avLst/>
            </a:prstGeom>
            <a:solidFill>
              <a:srgbClr val="99CCF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/>
                <a:t>تَدْريبُ 1</a:t>
              </a:r>
              <a:endParaRPr lang="en-GB" sz="36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688F04F-7807-49A7-B6E3-F57B6C91C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827" b="88273" l="53509" r="702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8" t="72129" r="29354" b="10043"/>
            <a:stretch/>
          </p:blipFill>
          <p:spPr>
            <a:xfrm flipH="1">
              <a:off x="25675" y="2047152"/>
              <a:ext cx="1471191" cy="1174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8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5595" y="1486868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بِماذا وَصَفَ الأطفَالُ دُنْياهُمْ؟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17B0-442D-4313-B0E0-3BDB4FFBC13B}"/>
              </a:ext>
            </a:extLst>
          </p:cNvPr>
          <p:cNvSpPr txBox="1"/>
          <p:nvPr/>
        </p:nvSpPr>
        <p:spPr>
          <a:xfrm>
            <a:off x="1465595" y="2981035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بِماذا تَغْمُرُ الْدُّنْيا الأطْفالَ؟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D69C1-5543-410A-A855-D0E797C553B0}"/>
              </a:ext>
            </a:extLst>
          </p:cNvPr>
          <p:cNvSpPr txBox="1"/>
          <p:nvPr/>
        </p:nvSpPr>
        <p:spPr>
          <a:xfrm>
            <a:off x="1465595" y="4324557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كَيفَ يَقْضي الأَطْفَالُ حَيَاتَهُمْ؟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83158-0BC4-4DD5-9CC8-66E7EDC900F8}"/>
              </a:ext>
            </a:extLst>
          </p:cNvPr>
          <p:cNvSpPr txBox="1"/>
          <p:nvPr/>
        </p:nvSpPr>
        <p:spPr>
          <a:xfrm>
            <a:off x="704907" y="2171568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وَصَفَ الأَطْفالُ دُنْياهُمْ  بِالْمَرَحِ وَالأَمانِ.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DBA19-14EA-427B-877A-4825ECBDBD0A}"/>
              </a:ext>
            </a:extLst>
          </p:cNvPr>
          <p:cNvSpPr txBox="1"/>
          <p:nvPr/>
        </p:nvSpPr>
        <p:spPr>
          <a:xfrm>
            <a:off x="704907" y="3615686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تَغْمُرُ الدُّنْيا الأَطْفالَ بِالصَفوِ وَالأَمانِ.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6D744-0C90-43AC-A1A9-982ED082F0B3}"/>
              </a:ext>
            </a:extLst>
          </p:cNvPr>
          <p:cNvSpPr txBox="1"/>
          <p:nvPr/>
        </p:nvSpPr>
        <p:spPr>
          <a:xfrm>
            <a:off x="704907" y="5071484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يَقْضي الأَطْفالُ حَياتَهُمْ بِالْلهوِ وَالْلَعِبِ.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68FCC-2C1E-422B-8FEB-4EA5D9F21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7" y="2981035"/>
            <a:ext cx="4013874" cy="2837630"/>
          </a:xfrm>
          <a:prstGeom prst="rect">
            <a:avLst/>
          </a:prstGeom>
        </p:spPr>
      </p:pic>
      <p:sp>
        <p:nvSpPr>
          <p:cNvPr id="13" name="مربع نص 1"/>
          <p:cNvSpPr txBox="1"/>
          <p:nvPr/>
        </p:nvSpPr>
        <p:spPr>
          <a:xfrm>
            <a:off x="3526970" y="281000"/>
            <a:ext cx="82421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أُجيبُ عَنِ الأَسْئِلَةِ الآتيةِ، ثُمَّ أَقْرَأُ الإجابَةَ: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D13A6C-308C-4599-913A-31AAB7E4E3EF}"/>
              </a:ext>
            </a:extLst>
          </p:cNvPr>
          <p:cNvSpPr/>
          <p:nvPr/>
        </p:nvSpPr>
        <p:spPr>
          <a:xfrm>
            <a:off x="158346" y="110508"/>
            <a:ext cx="2628586" cy="492369"/>
          </a:xfrm>
          <a:prstGeom prst="rect">
            <a:avLst/>
          </a:prstGeom>
          <a:solidFill>
            <a:srgbClr val="EA7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دُنْيانا مَرَحٌ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295349-7D3F-4A25-A092-9779A8369E5D}"/>
              </a:ext>
            </a:extLst>
          </p:cNvPr>
          <p:cNvGrpSpPr/>
          <p:nvPr/>
        </p:nvGrpSpPr>
        <p:grpSpPr>
          <a:xfrm>
            <a:off x="73114" y="639229"/>
            <a:ext cx="2205852" cy="1859304"/>
            <a:chOff x="25675" y="1743886"/>
            <a:chExt cx="2925727" cy="1477520"/>
          </a:xfrm>
        </p:grpSpPr>
        <p:sp>
          <p:nvSpPr>
            <p:cNvPr id="19" name="Flowchart: Punched Tape 18">
              <a:extLst>
                <a:ext uri="{FF2B5EF4-FFF2-40B4-BE49-F238E27FC236}">
                  <a16:creationId xmlns:a16="http://schemas.microsoft.com/office/drawing/2014/main" id="{613C0762-443C-4F1D-A771-6F759C98EAD2}"/>
                </a:ext>
              </a:extLst>
            </p:cNvPr>
            <p:cNvSpPr/>
            <p:nvPr/>
          </p:nvSpPr>
          <p:spPr>
            <a:xfrm>
              <a:off x="633095" y="1743886"/>
              <a:ext cx="2318307" cy="1278194"/>
            </a:xfrm>
            <a:prstGeom prst="flowChartPunchedTape">
              <a:avLst/>
            </a:prstGeom>
            <a:solidFill>
              <a:srgbClr val="99CCF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/>
                <a:t>تَدْريبُ 2</a:t>
              </a:r>
              <a:endParaRPr lang="en-GB" sz="36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49B9EF-6B21-4F69-92A6-35D780A44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2827" b="88273" l="53509" r="702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8" t="72129" r="29354" b="10043"/>
            <a:stretch/>
          </p:blipFill>
          <p:spPr>
            <a:xfrm flipH="1">
              <a:off x="25675" y="2047152"/>
              <a:ext cx="1471191" cy="1174254"/>
            </a:xfrm>
            <a:prstGeom prst="rect">
              <a:avLst/>
            </a:prstGeom>
          </p:spPr>
        </p:pic>
      </p:grpSp>
      <p:pic>
        <p:nvPicPr>
          <p:cNvPr id="3" name="AUDIO-2020-09-14-13-48-01">
            <a:hlinkClick r:id="" action="ppaction://media"/>
            <a:extLst>
              <a:ext uri="{FF2B5EF4-FFF2-40B4-BE49-F238E27FC236}">
                <a16:creationId xmlns:a16="http://schemas.microsoft.com/office/drawing/2014/main" id="{9765571A-F4C0-4154-9E02-49AE6CE1A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543802" y="591953"/>
            <a:ext cx="10648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أُجيبُ عَنْ الأَسْئِلةِ الآتيةِ، ثُمَّ أقرأُ الإجابةَ: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5595" y="1869902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مَتى يُنْذِرُ الْوَالِدُ أَبْنَاءَه؟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17B0-442D-4313-B0E0-3BDB4FFBC13B}"/>
              </a:ext>
            </a:extLst>
          </p:cNvPr>
          <p:cNvSpPr txBox="1"/>
          <p:nvPr/>
        </p:nvSpPr>
        <p:spPr>
          <a:xfrm>
            <a:off x="1465595" y="3879237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بِمَاذا يُذَكِّرُ الأبْنَاءُ والِدَهُمْ كَما فَهِمْتَ مِنَ الْبَيْتِ الْرَّابِعِ؟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83158-0BC4-4DD5-9CC8-66E7EDC900F8}"/>
              </a:ext>
            </a:extLst>
          </p:cNvPr>
          <p:cNvSpPr txBox="1"/>
          <p:nvPr/>
        </p:nvSpPr>
        <p:spPr>
          <a:xfrm>
            <a:off x="621333" y="2535944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يُنْذُّرُ الْوالِدُ أَبْناءَهُ إِنْ غَضِبَ.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DBA19-14EA-427B-877A-4825ECBDBD0A}"/>
              </a:ext>
            </a:extLst>
          </p:cNvPr>
          <p:cNvSpPr txBox="1"/>
          <p:nvPr/>
        </p:nvSpPr>
        <p:spPr>
          <a:xfrm>
            <a:off x="621333" y="4591681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يُذَكِّرُ الأًبْناءُ وَاِلدَهُمْ بِالْلَعِبِ فِي مَرْحَلِةِ الطُّفولَةِ.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DBF115-777E-4631-B034-DAEE7B9F1C05}"/>
              </a:ext>
            </a:extLst>
          </p:cNvPr>
          <p:cNvGrpSpPr/>
          <p:nvPr/>
        </p:nvGrpSpPr>
        <p:grpSpPr>
          <a:xfrm>
            <a:off x="1381976" y="3429000"/>
            <a:ext cx="1739222" cy="2745454"/>
            <a:chOff x="-77570" y="3883755"/>
            <a:chExt cx="1739222" cy="27454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8EC26B-397E-4FF1-93B7-BB56213B5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26" b="8463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82"/>
            <a:stretch/>
          </p:blipFill>
          <p:spPr>
            <a:xfrm>
              <a:off x="-77570" y="3883755"/>
              <a:ext cx="1248559" cy="11464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ED62A3-9DFE-4E2C-A400-368AC35FC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643" b="41640" l="7848" r="355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7" t="8486" r="64407" b="60248"/>
            <a:stretch/>
          </p:blipFill>
          <p:spPr>
            <a:xfrm>
              <a:off x="216310" y="4848068"/>
              <a:ext cx="1445342" cy="161249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A237CB-65C7-4A36-997E-89B1477DC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591" b="38449" l="9037" r="1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7" t="8486" r="82087" b="60248"/>
            <a:stretch/>
          </p:blipFill>
          <p:spPr>
            <a:xfrm>
              <a:off x="216310" y="4861524"/>
              <a:ext cx="516330" cy="176768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C4814CF-9BE7-4482-B4C1-084CFA901EF8}"/>
              </a:ext>
            </a:extLst>
          </p:cNvPr>
          <p:cNvSpPr/>
          <p:nvPr/>
        </p:nvSpPr>
        <p:spPr>
          <a:xfrm>
            <a:off x="158346" y="110508"/>
            <a:ext cx="2472189" cy="492369"/>
          </a:xfrm>
          <a:prstGeom prst="rect">
            <a:avLst/>
          </a:prstGeom>
          <a:solidFill>
            <a:srgbClr val="EA7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دُنْيانا مَرَحٌ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  <p:pic>
        <p:nvPicPr>
          <p:cNvPr id="5" name="AUDIO-2020-09-14-13-48-01">
            <a:hlinkClick r:id="" action="ppaction://media"/>
            <a:extLst>
              <a:ext uri="{FF2B5EF4-FFF2-40B4-BE49-F238E27FC236}">
                <a16:creationId xmlns:a16="http://schemas.microsoft.com/office/drawing/2014/main" id="{CD5B9BA4-6A5E-42B2-9819-DFEF01E108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2D69C1-5543-410A-A855-D0E797C553B0}"/>
              </a:ext>
            </a:extLst>
          </p:cNvPr>
          <p:cNvSpPr txBox="1"/>
          <p:nvPr/>
        </p:nvSpPr>
        <p:spPr>
          <a:xfrm>
            <a:off x="1392441" y="1521407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ماذا قَالَ الأَطْفالُ عَنْ أَنْفُسِهِمْ؟وَمَا رَأْيُكَ فِي هَذَا الْقَوْلِ؟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6D744-0C90-43AC-A1A9-982ED082F0B3}"/>
              </a:ext>
            </a:extLst>
          </p:cNvPr>
          <p:cNvSpPr txBox="1"/>
          <p:nvPr/>
        </p:nvSpPr>
        <p:spPr>
          <a:xfrm>
            <a:off x="694487" y="2075406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قَالَ الأَطْفالُ عَنْ أَنْفُسِهِمْ بِأَنَّ لَهُمْ الْمَرَحَ وَالْفَرَحَ. 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115BD-B8AF-46CA-8C1D-23F9134A25F1}"/>
              </a:ext>
            </a:extLst>
          </p:cNvPr>
          <p:cNvSpPr txBox="1"/>
          <p:nvPr/>
        </p:nvSpPr>
        <p:spPr>
          <a:xfrm>
            <a:off x="1465595" y="3504084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مَا الأبْوابُ الْتِي تَنْفَتِحُ لِلأَطْفالِ؟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91755-D878-45BE-9F1B-07BB55F65024}"/>
              </a:ext>
            </a:extLst>
          </p:cNvPr>
          <p:cNvSpPr txBox="1"/>
          <p:nvPr/>
        </p:nvSpPr>
        <p:spPr>
          <a:xfrm>
            <a:off x="694487" y="4165844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تَنْفَتِحُ أَبْوابَ الْرَحْمَةِ وَالْحَنانِ لِلأَطْفالِ.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6B6BC-01D2-4212-9F15-3276CB3821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27" y="2416142"/>
            <a:ext cx="5881192" cy="4157741"/>
          </a:xfrm>
          <a:prstGeom prst="rect">
            <a:avLst/>
          </a:prstGeom>
        </p:spPr>
      </p:pic>
      <p:sp>
        <p:nvSpPr>
          <p:cNvPr id="9" name="مربع نص 1"/>
          <p:cNvSpPr txBox="1"/>
          <p:nvPr/>
        </p:nvSpPr>
        <p:spPr>
          <a:xfrm>
            <a:off x="3526970" y="281000"/>
            <a:ext cx="82421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أُجيبُ عَنِ الأَسْئِلَةِ الآتِيَةِ، ثُمَّ أَقْرَأُ الإجابَةَ: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B028F-49C7-4577-8C1E-E31FBAFD6C8C}"/>
              </a:ext>
            </a:extLst>
          </p:cNvPr>
          <p:cNvSpPr/>
          <p:nvPr/>
        </p:nvSpPr>
        <p:spPr>
          <a:xfrm>
            <a:off x="200783" y="162065"/>
            <a:ext cx="2628586" cy="492369"/>
          </a:xfrm>
          <a:prstGeom prst="rect">
            <a:avLst/>
          </a:prstGeom>
          <a:solidFill>
            <a:srgbClr val="EA7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دُنْيانا مَرَحٌ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  <p:pic>
        <p:nvPicPr>
          <p:cNvPr id="3" name="AUDIO-2020-09-14-13-48-01">
            <a:hlinkClick r:id="" action="ppaction://media"/>
            <a:extLst>
              <a:ext uri="{FF2B5EF4-FFF2-40B4-BE49-F238E27FC236}">
                <a16:creationId xmlns:a16="http://schemas.microsoft.com/office/drawing/2014/main" id="{38F042A8-DFFE-4DF8-A640-08E32957E7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2" grpId="0"/>
      <p:bldP spid="13" grpId="0"/>
      <p:bldP spid="1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/>
          </p:nvPr>
        </p:nvGraphicFramePr>
        <p:xfrm>
          <a:off x="2786931" y="1215582"/>
          <a:ext cx="5054482" cy="5043924"/>
        </p:xfrm>
        <a:graphic>
          <a:graphicData uri="http://schemas.openxmlformats.org/drawingml/2006/table">
            <a:tbl>
              <a:tblPr firstRow="1" firstCol="1" bandRow="1"/>
              <a:tblGrid>
                <a:gridCol w="312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المُفْرَد </a:t>
                      </a:r>
                      <a:r>
                        <a:rPr lang="ar-B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الجَمْع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aseline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6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ar-BH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BAA64D1-5AD8-4D9F-95C4-58F2D8AFDBF8}"/>
              </a:ext>
            </a:extLst>
          </p:cNvPr>
          <p:cNvSpPr txBox="1"/>
          <p:nvPr/>
        </p:nvSpPr>
        <p:spPr>
          <a:xfrm>
            <a:off x="5914448" y="3249919"/>
            <a:ext cx="1669774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أَبْوابٌ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A1771-5780-430F-B62B-4FE957110693}"/>
              </a:ext>
            </a:extLst>
          </p:cNvPr>
          <p:cNvSpPr txBox="1"/>
          <p:nvPr/>
        </p:nvSpPr>
        <p:spPr>
          <a:xfrm>
            <a:off x="3644398" y="3217491"/>
            <a:ext cx="1669774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بابٌ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DF420-3C14-40A7-AD66-15DBB5179107}"/>
              </a:ext>
            </a:extLst>
          </p:cNvPr>
          <p:cNvSpPr txBox="1"/>
          <p:nvPr/>
        </p:nvSpPr>
        <p:spPr>
          <a:xfrm>
            <a:off x="5985483" y="4349190"/>
            <a:ext cx="1547456" cy="5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وُجوهٌ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FDE8F-52B8-4588-B823-A3DAB633D3C8}"/>
              </a:ext>
            </a:extLst>
          </p:cNvPr>
          <p:cNvSpPr txBox="1"/>
          <p:nvPr/>
        </p:nvSpPr>
        <p:spPr>
          <a:xfrm>
            <a:off x="3753115" y="4298939"/>
            <a:ext cx="1452340" cy="5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07000"/>
              </a:lnSpc>
              <a:defRPr/>
            </a:pPr>
            <a:r>
              <a:rPr lang="ar-BH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وَجْهٌ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99739-10E4-49BA-8286-C6B7A2372612}"/>
              </a:ext>
            </a:extLst>
          </p:cNvPr>
          <p:cNvSpPr txBox="1"/>
          <p:nvPr/>
        </p:nvSpPr>
        <p:spPr>
          <a:xfrm>
            <a:off x="5525033" y="5346055"/>
            <a:ext cx="2570922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dirty="0"/>
              <a:t>قُلوبٌ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F6919D-B78E-483E-AA94-8660D6A48698}"/>
              </a:ext>
            </a:extLst>
          </p:cNvPr>
          <p:cNvSpPr txBox="1"/>
          <p:nvPr/>
        </p:nvSpPr>
        <p:spPr>
          <a:xfrm>
            <a:off x="3193824" y="5313627"/>
            <a:ext cx="2570922" cy="5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قَلْبٌ</a:t>
            </a:r>
            <a:endParaRPr lang="ar-BH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55AFF-84C8-47F0-90A7-02BE8DBFAF6A}"/>
              </a:ext>
            </a:extLst>
          </p:cNvPr>
          <p:cNvSpPr txBox="1"/>
          <p:nvPr/>
        </p:nvSpPr>
        <p:spPr>
          <a:xfrm>
            <a:off x="5975607" y="2254075"/>
            <a:ext cx="1669774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أَطْفالٌ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668424-630A-4735-A53B-A8E14A538B25}"/>
              </a:ext>
            </a:extLst>
          </p:cNvPr>
          <p:cNvSpPr txBox="1"/>
          <p:nvPr/>
        </p:nvSpPr>
        <p:spPr>
          <a:xfrm>
            <a:off x="3644398" y="2254075"/>
            <a:ext cx="1669774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طِفْلٌ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7273613" y="136491"/>
            <a:ext cx="4708479" cy="798822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solidFill>
                  <a:srgbClr val="FF0000"/>
                </a:solidFill>
                <a:cs typeface="+mn-cs"/>
              </a:rPr>
              <a:t>هيَّا نُحْوِلُ الجَمْعَ إلى مُفْرَدٍ:</a:t>
            </a:r>
            <a:endParaRPr lang="en-US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5ABD90-66B4-4F36-9535-7C8C45C3FAC8}"/>
              </a:ext>
            </a:extLst>
          </p:cNvPr>
          <p:cNvSpPr/>
          <p:nvPr/>
        </p:nvSpPr>
        <p:spPr>
          <a:xfrm>
            <a:off x="158346" y="110508"/>
            <a:ext cx="2628586" cy="492369"/>
          </a:xfrm>
          <a:prstGeom prst="rect">
            <a:avLst/>
          </a:prstGeom>
          <a:solidFill>
            <a:srgbClr val="EA7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دُنْيانا مَرَحٌ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03DC95-FBA1-42B7-A1AB-85C92BC2EE05}"/>
              </a:ext>
            </a:extLst>
          </p:cNvPr>
          <p:cNvGrpSpPr/>
          <p:nvPr/>
        </p:nvGrpSpPr>
        <p:grpSpPr>
          <a:xfrm>
            <a:off x="73114" y="639229"/>
            <a:ext cx="2205852" cy="1859304"/>
            <a:chOff x="25675" y="1743886"/>
            <a:chExt cx="2925727" cy="1477520"/>
          </a:xfrm>
        </p:grpSpPr>
        <p:sp>
          <p:nvSpPr>
            <p:cNvPr id="16" name="Flowchart: Punched Tape 15">
              <a:extLst>
                <a:ext uri="{FF2B5EF4-FFF2-40B4-BE49-F238E27FC236}">
                  <a16:creationId xmlns:a16="http://schemas.microsoft.com/office/drawing/2014/main" id="{B9A7518B-0C03-4540-A897-11EAC95CE3E4}"/>
                </a:ext>
              </a:extLst>
            </p:cNvPr>
            <p:cNvSpPr/>
            <p:nvPr/>
          </p:nvSpPr>
          <p:spPr>
            <a:xfrm>
              <a:off x="633095" y="1743886"/>
              <a:ext cx="2318307" cy="1278194"/>
            </a:xfrm>
            <a:prstGeom prst="flowChartPunchedTape">
              <a:avLst/>
            </a:prstGeom>
            <a:solidFill>
              <a:srgbClr val="99CCF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/>
                <a:t>تَدْريبُ 3</a:t>
              </a:r>
              <a:endParaRPr lang="en-GB" sz="36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5168CC-8BBF-49A7-9D6C-AB161C230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827" b="88273" l="53509" r="702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8" t="72129" r="29354" b="10043"/>
            <a:stretch/>
          </p:blipFill>
          <p:spPr>
            <a:xfrm flipH="1">
              <a:off x="25675" y="2047152"/>
              <a:ext cx="1471191" cy="1174254"/>
            </a:xfrm>
            <a:prstGeom prst="rect">
              <a:avLst/>
            </a:prstGeom>
          </p:spPr>
        </p:pic>
      </p:grpSp>
      <p:pic>
        <p:nvPicPr>
          <p:cNvPr id="4" name="AUDIO-2020-09-08-23-59-49">
            <a:hlinkClick r:id="" action="ppaction://media"/>
            <a:extLst>
              <a:ext uri="{FF2B5EF4-FFF2-40B4-BE49-F238E27FC236}">
                <a16:creationId xmlns:a16="http://schemas.microsoft.com/office/drawing/2014/main" id="{E878D302-E4F6-4582-B591-FA611DF0D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2916" y="5954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14" grpId="0"/>
      <p:bldP spid="15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0979" y="750951"/>
            <a:ext cx="47965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وَفَّقَكَ</a:t>
            </a:r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الله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99B93-C5B2-4AE0-9CE3-266F3D7CE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38" y="1791514"/>
            <a:ext cx="5468832" cy="5066486"/>
          </a:xfrm>
          <a:prstGeom prst="rect">
            <a:avLst/>
          </a:prstGeom>
        </p:spPr>
      </p:pic>
      <p:pic>
        <p:nvPicPr>
          <p:cNvPr id="4" name="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271" y="141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97475"/>
      </p:ext>
    </p:extLst>
  </p:cSld>
  <p:clrMapOvr>
    <a:masterClrMapping/>
  </p:clrMapOvr>
  <p:transition spd="slow">
    <p:randomBar dir="vert"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2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385</Words>
  <Application>Microsoft Office PowerPoint</Application>
  <PresentationFormat>Widescreen</PresentationFormat>
  <Paragraphs>115</Paragraphs>
  <Slides>9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قالب الدروس</vt:lpstr>
      <vt:lpstr>1_قالب الدروس</vt:lpstr>
      <vt:lpstr>2_قالب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Dell</cp:lastModifiedBy>
  <cp:revision>302</cp:revision>
  <dcterms:created xsi:type="dcterms:W3CDTF">2020-03-10T05:21:54Z</dcterms:created>
  <dcterms:modified xsi:type="dcterms:W3CDTF">2020-09-15T19:05:34Z</dcterms:modified>
</cp:coreProperties>
</file>