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Lst>
  <p:sldIdLst>
    <p:sldId id="275" r:id="rId10"/>
    <p:sldId id="256" r:id="rId11"/>
    <p:sldId id="257" r:id="rId12"/>
    <p:sldId id="258" r:id="rId13"/>
    <p:sldId id="259" r:id="rId14"/>
    <p:sldId id="260" r:id="rId15"/>
    <p:sldId id="261" r:id="rId16"/>
    <p:sldId id="262" r:id="rId17"/>
    <p:sldId id="263" r:id="rId18"/>
    <p:sldId id="264" r:id="rId19"/>
    <p:sldId id="265" r:id="rId20"/>
    <p:sldId id="266" r:id="rId21"/>
    <p:sldId id="268" r:id="rId22"/>
    <p:sldId id="267" r:id="rId23"/>
    <p:sldId id="269" r:id="rId24"/>
    <p:sldId id="270" r:id="rId25"/>
    <p:sldId id="272" r:id="rId26"/>
    <p:sldId id="273" r:id="rId27"/>
    <p:sldId id="274"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90" d="100"/>
          <a:sy n="90" d="100"/>
        </p:scale>
        <p:origin x="-7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04/01/1440</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48267872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46461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85587937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75063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210445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66404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2560329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15509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18427583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482191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462877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482678727"/>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46461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855879378"/>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7506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2104454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66404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25603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1550922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18427583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4821917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462877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482678727"/>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464613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855879378"/>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75063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21044541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6640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25603293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1550922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18427583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4821917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146287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770274946"/>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625634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023521174"/>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9001159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11697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04/01/1440</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81299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754992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9687000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24279474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97458040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69019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770274946"/>
      </p:ext>
    </p:extLst>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625634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023521174"/>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9001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04/01/1440</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1169794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812997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754992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968700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24279474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97458040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690197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770274946"/>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6256348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02352117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04/01/1440</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900115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1169794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812997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7549926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9687000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24279474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9745804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690197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770274946"/>
      </p:ext>
    </p:extLst>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62563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023521174"/>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9001159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1169794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812997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7549926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968700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24279474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97458040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690197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80228994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71559293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892690833"/>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3249374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12931801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92267048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59958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1606923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3069607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1149422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62243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04/01/1440</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1313732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1313732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13137320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36435965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36435965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36435965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36435965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27901789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1720" y="1988840"/>
            <a:ext cx="4616970" cy="1200329"/>
          </a:xfrm>
          <a:prstGeom prst="rect">
            <a:avLst/>
          </a:prstGeom>
          <a:solidFill>
            <a:srgbClr val="B258D3"/>
          </a:solidFill>
          <a:ln w="15875" cap="flat" cmpd="sng" algn="ctr">
            <a:solidFill>
              <a:srgbClr val="B258D3">
                <a:shade val="50000"/>
              </a:srgbClr>
            </a:solidFill>
            <a:prstDash val="solid"/>
          </a:ln>
          <a:effectLst/>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JO" sz="7200" b="1" i="0" u="none" strike="noStrike" kern="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Arial" panose="020B0604020202020204" pitchFamily="34" charset="0"/>
                <a:cs typeface="Arial"/>
              </a:rPr>
              <a:t>الفصل </a:t>
            </a:r>
            <a:r>
              <a:rPr lang="ar-JO" sz="7200" b="1" kern="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ial" panose="020B0604020202020204" pitchFamily="34" charset="0"/>
                <a:cs typeface="Arial"/>
              </a:rPr>
              <a:t>الخامس</a:t>
            </a:r>
            <a:endParaRPr kumimoji="0" lang="en-US" sz="1800" b="1" i="0" u="none" strike="noStrike" kern="0" normalizeH="0" baseline="0" noProof="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Tw Cen MT"/>
            </a:endParaRPr>
          </a:p>
        </p:txBody>
      </p:sp>
    </p:spTree>
    <p:extLst>
      <p:ext uri="{BB962C8B-B14F-4D97-AF65-F5344CB8AC3E}">
        <p14:creationId xmlns:p14="http://schemas.microsoft.com/office/powerpoint/2010/main" val="3621535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498198"/>
            <a:ext cx="8424936" cy="5684633"/>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تحليل السوق العقاري:</a:t>
            </a:r>
            <a:endParaRPr lang="en-US" sz="2800" b="1" u="sng" dirty="0">
              <a:solidFill>
                <a:srgbClr val="FF0000"/>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تحليل السوق يجب أن يشمل البيانات السكانية (التعداد, توزيع الأعمار, نوعيتهم, متوسط الدخل, التعليم, الزواج).</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يمكن تحسين تحليل السوق بتقسيمه إلى أجزاء ذات خواص محددة</a:t>
            </a:r>
            <a:r>
              <a:rPr lang="ar-SA" sz="2400" dirty="0">
                <a:solidFill>
                  <a:schemeClr val="bg1"/>
                </a:solidFill>
                <a:latin typeface="Arial"/>
                <a:ea typeface="Times New Roman"/>
              </a:rPr>
              <a:t> مثل: رغبات السكان في نوعية العقار: (سكن متوسط, فاخر..., أنشطة مهنية, أنشطة ترفيهية, خدمات تعليمية).</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معرفة بيانات السكان الديمغرافية يمكن تقدير الطلب المحتمل على العقارات ومستوى العقارات المطلوبة ونوعية وحجم الخدمات المطلوبة لأي منطقة.</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دراسة "الطاقة الاستيعابية" لأي منطقة أحد الدراسات الهامة لتحليل السوق</a:t>
            </a:r>
            <a:r>
              <a:rPr lang="ar-SA" sz="2400" dirty="0">
                <a:solidFill>
                  <a:schemeClr val="bg1"/>
                </a:solidFill>
                <a:latin typeface="Arial"/>
                <a:ea typeface="Times New Roman"/>
              </a:rPr>
              <a:t> فهي دراسة عدد الوحدات السكنية التي يمكن شغلها في فترة زمنية محددة في منطقة واحدة، والعروض الموجود لأي منطقة يجب وضعها عين الاعتبار في ضوء الطلب المتاح وضوء نسبة الإشغال والفراغات المتوقعة مستقبلا (هل هناك حاجة لبناء جديد أم لا؟).</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469500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19672" y="548680"/>
            <a:ext cx="6948264" cy="4198072"/>
          </a:xfrm>
          <a:prstGeom prst="rect">
            <a:avLst/>
          </a:prstGeom>
        </p:spPr>
        <p:txBody>
          <a:bodyPr wrap="square">
            <a:spAutoFit/>
          </a:bodyPr>
          <a:lstStyle/>
          <a:p>
            <a:pPr algn="just">
              <a:lnSpc>
                <a:spcPct val="115000"/>
              </a:lnSpc>
            </a:pPr>
            <a:r>
              <a:rPr lang="ar-SA" sz="3600" b="1" u="sng" dirty="0">
                <a:solidFill>
                  <a:srgbClr val="FF0000"/>
                </a:solidFill>
                <a:latin typeface="Arial"/>
                <a:ea typeface="Times New Roman"/>
              </a:rPr>
              <a:t>العناصر التي تخلق قيمة للسلعة</a:t>
            </a:r>
            <a:r>
              <a:rPr lang="ar-SA" sz="3600" b="1" u="sng" dirty="0" smtClean="0">
                <a:solidFill>
                  <a:srgbClr val="FF0000"/>
                </a:solidFill>
                <a:latin typeface="Arial"/>
                <a:ea typeface="Times New Roman"/>
              </a:rPr>
              <a:t>:</a:t>
            </a:r>
            <a:endParaRPr lang="en-US" sz="3600" b="1" u="sng" dirty="0" smtClean="0">
              <a:solidFill>
                <a:srgbClr val="FF0000"/>
              </a:solidFill>
              <a:latin typeface="Arial"/>
              <a:ea typeface="Times New Roman"/>
            </a:endParaRPr>
          </a:p>
          <a:p>
            <a:pPr algn="just">
              <a:lnSpc>
                <a:spcPct val="115000"/>
              </a:lnSpc>
            </a:pPr>
            <a:endParaRPr lang="en-US" sz="36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الطلب على السلعة.</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استخدام السلعة.</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ندرة السلعة.</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قابلية نقل الملكية.</a:t>
            </a:r>
            <a:endParaRPr lang="en-US" sz="3200" b="1" dirty="0">
              <a:solidFill>
                <a:schemeClr val="bg1"/>
              </a:solidFill>
              <a:latin typeface="Arial"/>
              <a:ea typeface="Times New Roman"/>
            </a:endParaRPr>
          </a:p>
          <a:p>
            <a:pPr marL="342900" indent="-342900" algn="just">
              <a:lnSpc>
                <a:spcPct val="115000"/>
              </a:lnSpc>
              <a:buFont typeface="Symbol"/>
              <a:buChar char=""/>
            </a:pPr>
            <a:r>
              <a:rPr lang="ar-SA" sz="3200" dirty="0">
                <a:solidFill>
                  <a:schemeClr val="bg1"/>
                </a:solidFill>
                <a:latin typeface="Arial"/>
                <a:ea typeface="Times New Roman"/>
              </a:rPr>
              <a:t>وجود قوة شرائية.</a:t>
            </a:r>
            <a:endParaRPr lang="en-US" sz="3200" dirty="0">
              <a:solidFill>
                <a:schemeClr val="bg1"/>
              </a:solidFill>
              <a:latin typeface="Arial"/>
              <a:ea typeface="Times New Roman"/>
            </a:endParaRPr>
          </a:p>
        </p:txBody>
      </p:sp>
    </p:spTree>
    <p:extLst>
      <p:ext uri="{BB962C8B-B14F-4D97-AF65-F5344CB8AC3E}">
        <p14:creationId xmlns:p14="http://schemas.microsoft.com/office/powerpoint/2010/main" val="754147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09957" y="539550"/>
            <a:ext cx="8640960" cy="5330690"/>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محددات الطلب على العقار</a:t>
            </a:r>
            <a:r>
              <a:rPr lang="ar-SA" sz="2800" b="1" u="sng" dirty="0" smtClean="0">
                <a:solidFill>
                  <a:srgbClr val="FF0000"/>
                </a:solidFill>
                <a:latin typeface="Arial"/>
                <a:ea typeface="Times New Roman"/>
              </a:rPr>
              <a:t>:</a:t>
            </a:r>
            <a:endParaRPr lang="en-US" sz="2800" b="1" u="sng" dirty="0" smtClean="0">
              <a:solidFill>
                <a:srgbClr val="FF0000"/>
              </a:solidFill>
              <a:latin typeface="Arial"/>
              <a:ea typeface="Times New Roman"/>
            </a:endParaRPr>
          </a:p>
          <a:p>
            <a:pPr algn="just">
              <a:lnSpc>
                <a:spcPct val="115000"/>
              </a:lnSpc>
            </a:pPr>
            <a:endParaRPr lang="en-US" sz="2800" b="1" u="sng" dirty="0">
              <a:solidFill>
                <a:srgbClr val="FF0000"/>
              </a:solidFill>
              <a:latin typeface="Arial"/>
              <a:ea typeface="Times New Roman"/>
            </a:endParaRPr>
          </a:p>
          <a:p>
            <a:pPr algn="just">
              <a:lnSpc>
                <a:spcPct val="115000"/>
              </a:lnSpc>
            </a:pPr>
            <a:r>
              <a:rPr lang="ar-SA" sz="2400" b="1" dirty="0">
                <a:solidFill>
                  <a:schemeClr val="bg1"/>
                </a:solidFill>
                <a:latin typeface="Arial"/>
                <a:ea typeface="Times New Roman"/>
              </a:rPr>
              <a:t>1/ العوامل الديموغرافية:</a:t>
            </a:r>
            <a:r>
              <a:rPr lang="ar-SA" sz="2400" dirty="0">
                <a:solidFill>
                  <a:schemeClr val="bg1"/>
                </a:solidFill>
                <a:latin typeface="Arial"/>
                <a:ea typeface="Times New Roman"/>
              </a:rPr>
              <a:t> العامل الرئيسي والأساس المتعلق بالسكان (حجم السكان، معدلات النمو السكاني، الفئات العمرية، طبيعة السكان وفئاتهم الاجتماعية، طبيعة أعمالهم، متوسط دخلهم..) فكلما زاد متوسط الدخل (عامل اقتصادي) أدى ذلك لزيادة الطلب على العقار، وكلما زاد عدد السكان كان هناك زيادة على طلب العقارات الكبيرة أو الواسعة.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مستويات التوظف والأجور:</a:t>
            </a:r>
            <a:r>
              <a:rPr lang="ar-SA" sz="2400" dirty="0">
                <a:solidFill>
                  <a:schemeClr val="bg1"/>
                </a:solidFill>
                <a:latin typeface="Arial"/>
                <a:ea typeface="Times New Roman"/>
              </a:rPr>
              <a:t> يحدد القدرة الشرائية للسكان، فكلما كان مستويات التوظف كبيره (البطالة منخفضة) كان الدخل أو متوسط الأجور مرتفعاً وكان هناك قدرة أكبر على امتلاك العقار.</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3/ مستويات الإشغال (معدل العقارات غير المستغلة):</a:t>
            </a:r>
            <a:r>
              <a:rPr lang="ar-SA" sz="2400" dirty="0">
                <a:solidFill>
                  <a:schemeClr val="bg1"/>
                </a:solidFill>
                <a:latin typeface="Arial"/>
                <a:ea typeface="Times New Roman"/>
              </a:rPr>
              <a:t> </a:t>
            </a:r>
            <a:endParaRPr lang="en-US" sz="2400" smtClean="0">
              <a:solidFill>
                <a:schemeClr val="bg1"/>
              </a:solidFill>
              <a:latin typeface="Arial"/>
              <a:ea typeface="Times New Roman"/>
            </a:endParaRPr>
          </a:p>
          <a:p>
            <a:pPr algn="just">
              <a:lnSpc>
                <a:spcPct val="115000"/>
              </a:lnSpc>
            </a:pPr>
            <a:r>
              <a:rPr lang="ar-SA" sz="2400" b="1" smtClean="0">
                <a:solidFill>
                  <a:schemeClr val="bg1"/>
                </a:solidFill>
                <a:latin typeface="Arial"/>
                <a:ea typeface="Times New Roman"/>
              </a:rPr>
              <a:t>4</a:t>
            </a:r>
            <a:r>
              <a:rPr lang="ar-SA" sz="2400" b="1" dirty="0">
                <a:solidFill>
                  <a:schemeClr val="bg1"/>
                </a:solidFill>
                <a:latin typeface="Arial"/>
                <a:ea typeface="Times New Roman"/>
              </a:rPr>
              <a:t>/ العوامل النفسية والتفضيلات الشخصية.</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4023592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11506" y="2132856"/>
            <a:ext cx="7526419" cy="966740"/>
          </a:xfrm>
          <a:prstGeom prst="rect">
            <a:avLst/>
          </a:prstGeom>
        </p:spPr>
        <p:style>
          <a:lnRef idx="0">
            <a:schemeClr val="accent5"/>
          </a:lnRef>
          <a:fillRef idx="3">
            <a:schemeClr val="accent5"/>
          </a:fillRef>
          <a:effectRef idx="3">
            <a:schemeClr val="accent5"/>
          </a:effectRef>
          <a:fontRef idx="minor">
            <a:schemeClr val="lt1"/>
          </a:fontRef>
        </p:style>
        <p:txBody>
          <a:bodyPr wrap="none">
            <a:spAutoFit/>
          </a:bodyPr>
          <a:lstStyle/>
          <a:p>
            <a:pPr lvl="0" algn="just">
              <a:lnSpc>
                <a:spcPct val="115000"/>
              </a:lnSpc>
            </a:pPr>
            <a:r>
              <a:rPr lang="ar-SA"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ea typeface="Times New Roman"/>
              </a:rPr>
              <a:t>محددات العرض في سوق العقار:</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ea typeface="Times New Roman"/>
            </a:endParaRPr>
          </a:p>
        </p:txBody>
      </p:sp>
    </p:spTree>
    <p:extLst>
      <p:ext uri="{BB962C8B-B14F-4D97-AF65-F5344CB8AC3E}">
        <p14:creationId xmlns:p14="http://schemas.microsoft.com/office/powerpoint/2010/main" val="4695001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0"/>
            <a:ext cx="8676456" cy="6888039"/>
          </a:xfrm>
          <a:prstGeom prst="rect">
            <a:avLst/>
          </a:prstGeom>
        </p:spPr>
        <p:txBody>
          <a:bodyPr wrap="square">
            <a:spAutoFit/>
          </a:bodyPr>
          <a:lstStyle/>
          <a:p>
            <a:pPr algn="just">
              <a:lnSpc>
                <a:spcPct val="115000"/>
              </a:lnSpc>
            </a:pPr>
            <a:r>
              <a:rPr lang="ar-SA" sz="2400" b="1" dirty="0" smtClean="0">
                <a:solidFill>
                  <a:schemeClr val="bg1"/>
                </a:solidFill>
                <a:latin typeface="Arial"/>
                <a:ea typeface="Times New Roman"/>
              </a:rPr>
              <a:t>1</a:t>
            </a:r>
            <a:r>
              <a:rPr lang="ar-SA" sz="2400" b="1" dirty="0">
                <a:solidFill>
                  <a:schemeClr val="bg1"/>
                </a:solidFill>
                <a:latin typeface="Arial"/>
                <a:ea typeface="Times New Roman"/>
              </a:rPr>
              <a:t>/ أسعار مدخلات الإنتاج والتكنولوجيا المستخدمة:</a:t>
            </a:r>
            <a:r>
              <a:rPr lang="ar-SA" sz="2400" dirty="0">
                <a:solidFill>
                  <a:schemeClr val="bg1"/>
                </a:solidFill>
                <a:latin typeface="Arial"/>
                <a:ea typeface="Times New Roman"/>
              </a:rPr>
              <a:t> التكلفة هي من العوامل الأساسية في العرض، فكلما زادت أسعار مدخلات الإنتاج التي نستخدمها في إنشاء العقارات وصيانتها كانت الأسعار أعلى، مثل أسعار مواد البناء، والتكنولوجيا المستخدمة كلما كانت أكثر تقدماً زادت من إنتاجية عناصر الإنتاج وأدى ذلك إلى تقليل التكلفة.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المعروض من مواد البناء والعمالة:</a:t>
            </a:r>
            <a:r>
              <a:rPr lang="ar-SA" sz="2400" dirty="0">
                <a:solidFill>
                  <a:schemeClr val="bg1"/>
                </a:solidFill>
                <a:latin typeface="Arial"/>
                <a:ea typeface="Times New Roman"/>
              </a:rPr>
              <a:t> مرتبط بأسعار مدخلات الإنتاج ونذكرها هنا بنقطة منفصلة لأهميتها، فإذا كان هنالك عرض كبير من مواد البناء وهناك عمالة متخصصة في البناء فهذا سينعكس على تكلفة الإنتاج وتقليلها.</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3/ أساليب الرقابة الحكومية.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4/ السياسات المالية الحكومية:</a:t>
            </a:r>
            <a:r>
              <a:rPr lang="ar-SA" sz="2400" dirty="0">
                <a:solidFill>
                  <a:schemeClr val="bg1"/>
                </a:solidFill>
                <a:latin typeface="Arial"/>
                <a:ea typeface="Times New Roman"/>
              </a:rPr>
              <a:t> (العوائد، الفائدة البنكية...) فإذا كانت السياسة المالية هي من نوع التوسعي التي تهدف إلى زيادة الإنفاق فهنا قد تختلف العوائد والفائدة البنكية وقد يكون هناك طلب أكبر على الفوائد، وإذا تحدثنا عن السياسة النقدية التوسعية فهدفها تقليل الفائدة وتقليل تكلفة الحصول على رأس المال؛ لكن بجميع الأحوال سواء كانت السياسة مالية أو نقدية أو سياسة حكومية بشكل عام فهذه السياسة تلعب دوراً في التأثير على عوائد الاستثمارات؛ والفوائد البنكية.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5/ المخزون العقاري: </a:t>
            </a:r>
            <a:r>
              <a:rPr lang="ar-SA" sz="2400" dirty="0">
                <a:solidFill>
                  <a:schemeClr val="bg1"/>
                </a:solidFill>
                <a:latin typeface="Arial"/>
                <a:ea typeface="Times New Roman"/>
              </a:rPr>
              <a:t>كلما كان المخزون العقاري كبيراً (كميات كبيرة من الشقق السكنية أو البيوت المبنية سابقاً) أدى ذلك إلى انخفاض سوق العقار لأن العرض يكون كبيراً.</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1325846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57420" y="692696"/>
            <a:ext cx="8640960" cy="4905958"/>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تصنيف السوق</a:t>
            </a:r>
            <a:r>
              <a:rPr lang="ar-SA" sz="2800" b="1" u="sng" dirty="0" smtClean="0">
                <a:solidFill>
                  <a:srgbClr val="FF0000"/>
                </a:solidFill>
                <a:latin typeface="Arial"/>
                <a:ea typeface="Times New Roman"/>
              </a:rPr>
              <a:t>:</a:t>
            </a:r>
            <a:endParaRPr lang="en-US" sz="2800" b="1" u="sng" dirty="0" smtClean="0">
              <a:solidFill>
                <a:srgbClr val="FF0000"/>
              </a:solidFill>
              <a:latin typeface="Arial"/>
              <a:ea typeface="Times New Roman"/>
            </a:endParaRPr>
          </a:p>
          <a:p>
            <a:pPr algn="just">
              <a:lnSpc>
                <a:spcPct val="115000"/>
              </a:lnSpc>
            </a:pPr>
            <a:endParaRPr lang="en-US" sz="2800" b="1" u="sng" dirty="0">
              <a:solidFill>
                <a:srgbClr val="FF0000"/>
              </a:solidFill>
              <a:latin typeface="Arial"/>
              <a:ea typeface="Times New Roman"/>
            </a:endParaRPr>
          </a:p>
          <a:p>
            <a:pPr algn="just">
              <a:lnSpc>
                <a:spcPct val="115000"/>
              </a:lnSpc>
            </a:pPr>
            <a:r>
              <a:rPr lang="ar-SA" sz="2400" b="1" dirty="0">
                <a:solidFill>
                  <a:srgbClr val="FFC000"/>
                </a:solidFill>
                <a:latin typeface="Arial"/>
                <a:ea typeface="Times New Roman"/>
              </a:rPr>
              <a:t>تقسيم السوق المستهدف إلى شرائح:</a:t>
            </a:r>
            <a:endParaRPr lang="en-US" sz="2400" dirty="0">
              <a:solidFill>
                <a:srgbClr val="FFC000"/>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حسب المنطقة:</a:t>
            </a:r>
            <a:r>
              <a:rPr lang="ar-SA" sz="2400" dirty="0">
                <a:solidFill>
                  <a:schemeClr val="bg1"/>
                </a:solidFill>
                <a:latin typeface="Arial"/>
                <a:ea typeface="Times New Roman"/>
              </a:rPr>
              <a:t> (الوسطى، الغربية، الشرقية، الشمالية، الجنوبية).</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أو حسب المدينة:</a:t>
            </a:r>
            <a:r>
              <a:rPr lang="ar-SA" sz="2400" dirty="0">
                <a:solidFill>
                  <a:schemeClr val="bg1"/>
                </a:solidFill>
                <a:latin typeface="Arial"/>
                <a:ea typeface="Times New Roman"/>
              </a:rPr>
              <a:t> (الرياض، مكة، المدينة...).</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smtClean="0">
                <a:solidFill>
                  <a:schemeClr val="bg1"/>
                </a:solidFill>
                <a:latin typeface="Arial"/>
                <a:ea typeface="Times New Roman"/>
              </a:rPr>
              <a:t>او</a:t>
            </a:r>
            <a:r>
              <a:rPr lang="en-US" sz="2400" b="1" dirty="0" smtClean="0">
                <a:solidFill>
                  <a:schemeClr val="bg1"/>
                </a:solidFill>
                <a:latin typeface="Arial"/>
                <a:ea typeface="Times New Roman"/>
              </a:rPr>
              <a:t> </a:t>
            </a:r>
            <a:r>
              <a:rPr lang="ar-SA" sz="2400" b="1" dirty="0" smtClean="0">
                <a:solidFill>
                  <a:schemeClr val="bg1"/>
                </a:solidFill>
                <a:latin typeface="Arial"/>
                <a:ea typeface="Times New Roman"/>
              </a:rPr>
              <a:t>حسب </a:t>
            </a:r>
            <a:r>
              <a:rPr lang="ar-SA" sz="2400" b="1" dirty="0">
                <a:solidFill>
                  <a:schemeClr val="bg1"/>
                </a:solidFill>
                <a:latin typeface="Arial"/>
                <a:ea typeface="Times New Roman"/>
              </a:rPr>
              <a:t>نوع المنشأة:</a:t>
            </a:r>
            <a:r>
              <a:rPr lang="ar-SA" sz="2400" dirty="0">
                <a:solidFill>
                  <a:schemeClr val="bg1"/>
                </a:solidFill>
                <a:latin typeface="Arial"/>
                <a:ea typeface="Times New Roman"/>
              </a:rPr>
              <a:t> (تجاري، سكني، ترفيهي، صناعي، زراعي).</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أكثر من تصنيف معاً:</a:t>
            </a:r>
            <a:r>
              <a:rPr lang="ar-SA" sz="2400" dirty="0">
                <a:solidFill>
                  <a:schemeClr val="bg1"/>
                </a:solidFill>
                <a:latin typeface="Arial"/>
                <a:ea typeface="Times New Roman"/>
              </a:rPr>
              <a:t> (المنطقة الوسطى ومدينة الرياض وحي العليا ونوع السكان فيه ونوع المنشأة).</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أو حسب الموقع: </a:t>
            </a:r>
            <a:r>
              <a:rPr lang="ar-SA" sz="2400" dirty="0">
                <a:solidFill>
                  <a:schemeClr val="bg1"/>
                </a:solidFill>
                <a:latin typeface="Arial"/>
                <a:ea typeface="Times New Roman"/>
              </a:rPr>
              <a:t>(طريق العليا، طريق الثمامة، طريق الخرج، الغدير، الشفا). </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أو حسب المستوى الاقتصادي:</a:t>
            </a:r>
            <a:r>
              <a:rPr lang="ar-SA" sz="2400" dirty="0">
                <a:solidFill>
                  <a:schemeClr val="bg1"/>
                </a:solidFill>
                <a:latin typeface="Arial"/>
                <a:ea typeface="Times New Roman"/>
              </a:rPr>
              <a:t> (مرتفعي الدخل، متوسطي الدخل، محدودي الدخل).</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أو حسب مستوى البناء:</a:t>
            </a:r>
            <a:r>
              <a:rPr lang="ar-SA" sz="2400" dirty="0">
                <a:solidFill>
                  <a:schemeClr val="bg1"/>
                </a:solidFill>
                <a:latin typeface="Arial"/>
                <a:ea typeface="Times New Roman"/>
              </a:rPr>
              <a:t> (فاخر، متوسط، اقتصادي).</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754147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692696"/>
            <a:ext cx="8496944" cy="5118324"/>
          </a:xfrm>
          <a:prstGeom prst="rect">
            <a:avLst/>
          </a:prstGeom>
        </p:spPr>
        <p:txBody>
          <a:bodyPr wrap="square">
            <a:spAutoFit/>
          </a:bodyPr>
          <a:lstStyle/>
          <a:p>
            <a:pPr algn="just">
              <a:lnSpc>
                <a:spcPct val="115000"/>
              </a:lnSpc>
            </a:pPr>
            <a:r>
              <a:rPr lang="ar-SA" sz="3200" b="1" u="sng" dirty="0">
                <a:solidFill>
                  <a:srgbClr val="FFC000"/>
                </a:solidFill>
                <a:latin typeface="Arial"/>
                <a:ea typeface="Times New Roman"/>
              </a:rPr>
              <a:t>القيمة السوقية:</a:t>
            </a:r>
            <a:endParaRPr lang="en-US" sz="3200" b="1" u="sng" dirty="0">
              <a:solidFill>
                <a:srgbClr val="FFC000"/>
              </a:solidFill>
              <a:latin typeface="Arial"/>
              <a:ea typeface="Times New Roman"/>
            </a:endParaRPr>
          </a:p>
          <a:p>
            <a:pPr algn="just">
              <a:lnSpc>
                <a:spcPct val="115000"/>
              </a:lnSpc>
            </a:pPr>
            <a:r>
              <a:rPr lang="ar-SA" sz="2800" b="1" dirty="0">
                <a:solidFill>
                  <a:schemeClr val="bg1"/>
                </a:solidFill>
                <a:latin typeface="Arial"/>
                <a:ea typeface="Times New Roman"/>
              </a:rPr>
              <a:t>هي التي يمكن تحديدها من خلال تفاعل العرض والطلب،</a:t>
            </a:r>
            <a:r>
              <a:rPr lang="ar-SA" sz="2800" dirty="0">
                <a:solidFill>
                  <a:schemeClr val="bg1"/>
                </a:solidFill>
                <a:latin typeface="Arial"/>
                <a:ea typeface="Times New Roman"/>
              </a:rPr>
              <a:t> والقيمة </a:t>
            </a:r>
            <a:r>
              <a:rPr lang="ar-SA" sz="2800" dirty="0" smtClean="0">
                <a:solidFill>
                  <a:schemeClr val="bg1"/>
                </a:solidFill>
                <a:latin typeface="Arial"/>
                <a:ea typeface="Times New Roman"/>
              </a:rPr>
              <a:t>التقديرية؛ </a:t>
            </a:r>
            <a:r>
              <a:rPr lang="ar-SA" sz="2800" dirty="0">
                <a:solidFill>
                  <a:schemeClr val="bg1"/>
                </a:solidFill>
                <a:latin typeface="Arial"/>
                <a:ea typeface="Times New Roman"/>
              </a:rPr>
              <a:t>أما القيمة السوقية فهي القيمة التقديرية الأكثر احتمالاً التي يمكن أن يستغلها العقار في سوق مفتوح ومنافس وبحيث يتصرف كل من البائع والمشتري بمهارة وعلم بحالة السوق...</a:t>
            </a:r>
            <a:endParaRPr lang="en-US" sz="2800" dirty="0">
              <a:solidFill>
                <a:schemeClr val="bg1"/>
              </a:solidFill>
              <a:latin typeface="Arial"/>
              <a:ea typeface="Times New Roman"/>
            </a:endParaRPr>
          </a:p>
          <a:p>
            <a:pPr algn="just">
              <a:lnSpc>
                <a:spcPct val="115000"/>
              </a:lnSpc>
            </a:pPr>
            <a:r>
              <a:rPr lang="ar-SA" sz="2800" b="1" dirty="0">
                <a:solidFill>
                  <a:srgbClr val="FFC000"/>
                </a:solidFill>
                <a:latin typeface="Arial"/>
                <a:ea typeface="Times New Roman"/>
              </a:rPr>
              <a:t>الشروط:</a:t>
            </a:r>
            <a:endParaRPr lang="en-US" sz="2800" b="1" dirty="0">
              <a:solidFill>
                <a:srgbClr val="FFC000"/>
              </a:solidFill>
              <a:latin typeface="Arial"/>
              <a:ea typeface="Times New Roman"/>
            </a:endParaRPr>
          </a:p>
          <a:p>
            <a:pPr marL="342900" lvl="0" indent="-342900" algn="just">
              <a:lnSpc>
                <a:spcPct val="115000"/>
              </a:lnSpc>
              <a:buFont typeface="Symbol"/>
              <a:buChar char=""/>
            </a:pPr>
            <a:r>
              <a:rPr lang="ar-SA" sz="2800" b="1" dirty="0">
                <a:solidFill>
                  <a:schemeClr val="bg1"/>
                </a:solidFill>
                <a:latin typeface="Arial"/>
                <a:ea typeface="Times New Roman"/>
              </a:rPr>
              <a:t>أن السعر نقدي.</a:t>
            </a:r>
            <a:endParaRPr lang="en-US" sz="2800" dirty="0">
              <a:solidFill>
                <a:schemeClr val="bg1"/>
              </a:solidFill>
              <a:latin typeface="Arial"/>
              <a:ea typeface="Times New Roman"/>
            </a:endParaRPr>
          </a:p>
          <a:p>
            <a:pPr marL="342900" lvl="0" indent="-342900" algn="just">
              <a:lnSpc>
                <a:spcPct val="115000"/>
              </a:lnSpc>
              <a:buFont typeface="Symbol"/>
              <a:buChar char=""/>
            </a:pPr>
            <a:r>
              <a:rPr lang="ar-SA" sz="2800" b="1" dirty="0">
                <a:solidFill>
                  <a:schemeClr val="bg1"/>
                </a:solidFill>
                <a:latin typeface="Arial"/>
                <a:ea typeface="Times New Roman"/>
              </a:rPr>
              <a:t>البائع والمشتري متحمسان لإتمام الصفقة.</a:t>
            </a:r>
            <a:endParaRPr lang="en-US" sz="2800" dirty="0">
              <a:solidFill>
                <a:schemeClr val="bg1"/>
              </a:solidFill>
              <a:latin typeface="Arial"/>
              <a:ea typeface="Times New Roman"/>
            </a:endParaRPr>
          </a:p>
          <a:p>
            <a:pPr marL="342900" lvl="0" indent="-342900" algn="just">
              <a:lnSpc>
                <a:spcPct val="115000"/>
              </a:lnSpc>
              <a:buFont typeface="Symbol"/>
              <a:buChar char=""/>
            </a:pPr>
            <a:r>
              <a:rPr lang="ar-SA" sz="2800" b="1" dirty="0">
                <a:solidFill>
                  <a:schemeClr val="bg1"/>
                </a:solidFill>
                <a:latin typeface="Arial"/>
                <a:ea typeface="Times New Roman"/>
              </a:rPr>
              <a:t>كل من الطرفين على دراية بالسوق ويتصرف لصالحه الشخصي.</a:t>
            </a:r>
            <a:endParaRPr lang="en-US" sz="2800" dirty="0">
              <a:solidFill>
                <a:schemeClr val="bg1"/>
              </a:solidFill>
              <a:latin typeface="Arial"/>
              <a:ea typeface="Times New Roman"/>
            </a:endParaRPr>
          </a:p>
          <a:p>
            <a:pPr marL="342900" lvl="0" indent="-342900" algn="just">
              <a:lnSpc>
                <a:spcPct val="115000"/>
              </a:lnSpc>
              <a:buFont typeface="Symbol"/>
              <a:buChar char=""/>
            </a:pPr>
            <a:r>
              <a:rPr lang="ar-SA" sz="2800" b="1" dirty="0">
                <a:solidFill>
                  <a:schemeClr val="bg1"/>
                </a:solidFill>
                <a:latin typeface="Arial"/>
                <a:ea typeface="Times New Roman"/>
              </a:rPr>
              <a:t>تم عرض العقار فترة مناسبة في السوق.</a:t>
            </a:r>
            <a:endParaRPr lang="en-US" sz="2800" dirty="0">
              <a:solidFill>
                <a:schemeClr val="bg1"/>
              </a:solidFill>
              <a:effectLst/>
              <a:latin typeface="Arial"/>
              <a:ea typeface="Times New Roman"/>
            </a:endParaRPr>
          </a:p>
        </p:txBody>
      </p:sp>
    </p:spTree>
    <p:extLst>
      <p:ext uri="{BB962C8B-B14F-4D97-AF65-F5344CB8AC3E}">
        <p14:creationId xmlns:p14="http://schemas.microsoft.com/office/powerpoint/2010/main" val="40235926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3010" y="1501837"/>
            <a:ext cx="8699470" cy="2145203"/>
          </a:xfrm>
          <a:prstGeom prst="rect">
            <a:avLst/>
          </a:prstGeom>
        </p:spPr>
        <p:txBody>
          <a:bodyPr wrap="square">
            <a:spAutoFit/>
          </a:bodyPr>
          <a:lstStyle/>
          <a:p>
            <a:pPr algn="just">
              <a:lnSpc>
                <a:spcPct val="115000"/>
              </a:lnSpc>
            </a:pPr>
            <a:r>
              <a:rPr lang="ar-SA" sz="3200" b="1" u="sng" dirty="0">
                <a:solidFill>
                  <a:srgbClr val="FFC000"/>
                </a:solidFill>
                <a:latin typeface="Arial"/>
                <a:ea typeface="Times New Roman"/>
              </a:rPr>
              <a:t>دراسة الطاقة الاستيعابية: </a:t>
            </a:r>
            <a:endParaRPr lang="en-US" sz="3200" b="1" u="sng" dirty="0">
              <a:solidFill>
                <a:srgbClr val="FFC000"/>
              </a:solidFill>
              <a:latin typeface="Arial"/>
              <a:ea typeface="Times New Roman"/>
            </a:endParaRPr>
          </a:p>
          <a:p>
            <a:pPr algn="just">
              <a:lnSpc>
                <a:spcPct val="115000"/>
              </a:lnSpc>
            </a:pPr>
            <a:r>
              <a:rPr lang="ar-SA" sz="2800" b="1" dirty="0">
                <a:solidFill>
                  <a:srgbClr val="000000"/>
                </a:solidFill>
                <a:latin typeface="Arial"/>
                <a:ea typeface="Times New Roman"/>
              </a:rPr>
              <a:t>تشمل دراسة عدد الوحدات السكنية وغير السكنية التي يمكن شغلها في فترة زمنية محددة في منطقة محددة ومعرفة حجم المعروض وتوقع حجم الطلب المستقبلي لمعرفة مدى الحاجة إلى بناء جديد من عدمه.</a:t>
            </a:r>
            <a:endParaRPr lang="en-US" sz="2800" dirty="0">
              <a:solidFill>
                <a:srgbClr val="000000"/>
              </a:solidFill>
              <a:effectLst/>
              <a:latin typeface="Arial"/>
              <a:ea typeface="Times New Roman"/>
            </a:endParaRPr>
          </a:p>
        </p:txBody>
      </p:sp>
    </p:spTree>
    <p:extLst>
      <p:ext uri="{BB962C8B-B14F-4D97-AF65-F5344CB8AC3E}">
        <p14:creationId xmlns:p14="http://schemas.microsoft.com/office/powerpoint/2010/main" val="469500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260648"/>
            <a:ext cx="8352928" cy="6038576"/>
          </a:xfrm>
          <a:prstGeom prst="rect">
            <a:avLst/>
          </a:prstGeom>
        </p:spPr>
        <p:txBody>
          <a:bodyPr wrap="square">
            <a:spAutoFit/>
          </a:bodyPr>
          <a:lstStyle/>
          <a:p>
            <a:pPr algn="ctr">
              <a:lnSpc>
                <a:spcPct val="115000"/>
              </a:lnSpc>
            </a:pPr>
            <a:r>
              <a:rPr lang="ar-SA" sz="2800" b="1" u="sng" dirty="0">
                <a:solidFill>
                  <a:srgbClr val="C00000"/>
                </a:solidFill>
                <a:latin typeface="Arial"/>
                <a:ea typeface="Times New Roman"/>
                <a:cs typeface="Monotype Koufi"/>
              </a:rPr>
              <a:t>مؤسسات التمويل العقاري: </a:t>
            </a:r>
            <a:endParaRPr lang="en-US" sz="2800" b="1" u="sng" dirty="0" smtClean="0">
              <a:solidFill>
                <a:srgbClr val="C00000"/>
              </a:solidFill>
              <a:latin typeface="Arial"/>
              <a:ea typeface="Times New Roman"/>
              <a:cs typeface="Monotype Koufi"/>
            </a:endParaRPr>
          </a:p>
          <a:p>
            <a:pPr algn="ctr">
              <a:lnSpc>
                <a:spcPct val="115000"/>
              </a:lnSpc>
            </a:pPr>
            <a:endParaRPr lang="en-US" sz="2800" b="1" u="sng" dirty="0">
              <a:solidFill>
                <a:srgbClr val="C00000"/>
              </a:solidFill>
              <a:latin typeface="Arial"/>
              <a:ea typeface="Times New Roman"/>
              <a:cs typeface="Monotype Koufi"/>
            </a:endParaRPr>
          </a:p>
          <a:p>
            <a:pPr algn="just">
              <a:lnSpc>
                <a:spcPct val="115000"/>
              </a:lnSpc>
            </a:pPr>
            <a:r>
              <a:rPr lang="ar-SA" sz="2800" b="1" dirty="0">
                <a:solidFill>
                  <a:srgbClr val="000000"/>
                </a:solidFill>
                <a:latin typeface="Arial"/>
                <a:ea typeface="Times New Roman"/>
              </a:rPr>
              <a:t>هي مؤسسات تقدم التمويل العقاري اللازم لتسوية العلاقات بين المشترين والبائعين بواسطة مجموعات عقارية معاونة للتمويل في السوق الأولية وهي:</a:t>
            </a:r>
            <a:endParaRPr lang="en-US" sz="2800" dirty="0">
              <a:solidFill>
                <a:srgbClr val="000000"/>
              </a:solidFill>
              <a:latin typeface="Arial"/>
              <a:ea typeface="Times New Roman"/>
            </a:endParaRPr>
          </a:p>
          <a:p>
            <a:pPr algn="just">
              <a:lnSpc>
                <a:spcPct val="115000"/>
              </a:lnSpc>
            </a:pPr>
            <a:r>
              <a:rPr lang="ar-SA" sz="2800" b="1" dirty="0">
                <a:solidFill>
                  <a:srgbClr val="FFC000"/>
                </a:solidFill>
                <a:latin typeface="Arial"/>
                <a:ea typeface="Times New Roman"/>
              </a:rPr>
              <a:t>1/ الوسيط العقاري.</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2/ خبير التقييم العقاري.</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3/ الوكيل العقاري.</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4/ شركات التامين.</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5/ وكالات الاستعلام الائتماني.</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6/ وكلاء إنهاء وتسوية الرهن العقاري.</a:t>
            </a:r>
            <a:endParaRPr lang="en-US" sz="2800" dirty="0">
              <a:solidFill>
                <a:srgbClr val="FFC000"/>
              </a:solidFill>
              <a:latin typeface="Arial"/>
              <a:ea typeface="Times New Roman"/>
            </a:endParaRPr>
          </a:p>
          <a:p>
            <a:pPr algn="just">
              <a:lnSpc>
                <a:spcPct val="115000"/>
              </a:lnSpc>
            </a:pPr>
            <a:r>
              <a:rPr lang="ar-SA" sz="2800" b="1" dirty="0">
                <a:solidFill>
                  <a:srgbClr val="FFC000"/>
                </a:solidFill>
                <a:latin typeface="Arial"/>
                <a:ea typeface="Times New Roman"/>
              </a:rPr>
              <a:t>7/ الجمعيات المهنية.</a:t>
            </a:r>
            <a:endParaRPr lang="en-US" sz="2800" dirty="0">
              <a:solidFill>
                <a:srgbClr val="FFC000"/>
              </a:solidFill>
              <a:effectLst/>
              <a:latin typeface="Arial"/>
              <a:ea typeface="Times New Roman"/>
            </a:endParaRPr>
          </a:p>
        </p:txBody>
      </p:sp>
    </p:spTree>
    <p:extLst>
      <p:ext uri="{BB962C8B-B14F-4D97-AF65-F5344CB8AC3E}">
        <p14:creationId xmlns:p14="http://schemas.microsoft.com/office/powerpoint/2010/main" val="7541476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548680"/>
            <a:ext cx="7992888" cy="4062651"/>
          </a:xfrm>
          <a:prstGeom prst="rect">
            <a:avLst/>
          </a:prstGeom>
        </p:spPr>
        <p:txBody>
          <a:bodyPr wrap="square">
            <a:spAutoFit/>
          </a:bodyPr>
          <a:lstStyle/>
          <a:p>
            <a:pPr algn="just">
              <a:lnSpc>
                <a:spcPct val="115000"/>
              </a:lnSpc>
            </a:pPr>
            <a:r>
              <a:rPr lang="ar-SA" sz="3200" b="1" dirty="0">
                <a:solidFill>
                  <a:srgbClr val="FFC000"/>
                </a:solidFill>
                <a:latin typeface="Arial"/>
                <a:ea typeface="Times New Roman"/>
              </a:rPr>
              <a:t>أقسام المؤسسات التمويلية:</a:t>
            </a:r>
            <a:endParaRPr lang="en-US" sz="3200" b="1" dirty="0">
              <a:solidFill>
                <a:srgbClr val="FFC000"/>
              </a:solidFill>
              <a:latin typeface="Arial"/>
              <a:ea typeface="Times New Roman"/>
            </a:endParaRPr>
          </a:p>
          <a:p>
            <a:pPr algn="just">
              <a:lnSpc>
                <a:spcPct val="115000"/>
              </a:lnSpc>
            </a:pPr>
            <a:r>
              <a:rPr lang="ar-SA" sz="2800" b="1" dirty="0">
                <a:solidFill>
                  <a:srgbClr val="FF0000"/>
                </a:solidFill>
                <a:latin typeface="Arial"/>
                <a:ea typeface="Times New Roman"/>
              </a:rPr>
              <a:t>أولاً: حسب نوعية مؤسسات التمويل:</a:t>
            </a:r>
            <a:endParaRPr lang="en-US" sz="2800" b="1" dirty="0">
              <a:solidFill>
                <a:srgbClr val="FF0000"/>
              </a:solidFill>
              <a:latin typeface="Arial"/>
              <a:ea typeface="Times New Roman"/>
            </a:endParaRPr>
          </a:p>
          <a:p>
            <a:pPr algn="just">
              <a:lnSpc>
                <a:spcPct val="115000"/>
              </a:lnSpc>
            </a:pPr>
            <a:r>
              <a:rPr lang="ar-SA" sz="2800" b="1" dirty="0">
                <a:solidFill>
                  <a:schemeClr val="bg1"/>
                </a:solidFill>
                <a:latin typeface="Arial"/>
                <a:ea typeface="Times New Roman"/>
              </a:rPr>
              <a:t>1/ مؤسسات إيداعيه: </a:t>
            </a:r>
            <a:r>
              <a:rPr lang="ar-SA" sz="2800" dirty="0">
                <a:solidFill>
                  <a:schemeClr val="bg1"/>
                </a:solidFill>
                <a:latin typeface="Arial"/>
                <a:ea typeface="Times New Roman"/>
              </a:rPr>
              <a:t>تقبل الودائع.</a:t>
            </a:r>
            <a:endParaRPr lang="en-US" sz="2800" dirty="0">
              <a:solidFill>
                <a:schemeClr val="bg1"/>
              </a:solidFill>
              <a:latin typeface="Arial"/>
              <a:ea typeface="Times New Roman"/>
            </a:endParaRPr>
          </a:p>
          <a:p>
            <a:pPr algn="just">
              <a:lnSpc>
                <a:spcPct val="115000"/>
              </a:lnSpc>
            </a:pPr>
            <a:r>
              <a:rPr lang="ar-SA" sz="2800" b="1" dirty="0">
                <a:solidFill>
                  <a:schemeClr val="bg1"/>
                </a:solidFill>
                <a:latin typeface="Arial"/>
                <a:ea typeface="Times New Roman"/>
              </a:rPr>
              <a:t>2/ مؤسسات غير إيداعيه:</a:t>
            </a:r>
            <a:r>
              <a:rPr lang="ar-SA" sz="2800" dirty="0">
                <a:solidFill>
                  <a:schemeClr val="bg1"/>
                </a:solidFill>
                <a:latin typeface="Arial"/>
                <a:ea typeface="Times New Roman"/>
              </a:rPr>
              <a:t> لا تقبل الودائع من الجمهور.</a:t>
            </a:r>
            <a:endParaRPr lang="en-US" sz="2800" dirty="0">
              <a:solidFill>
                <a:schemeClr val="bg1"/>
              </a:solidFill>
              <a:latin typeface="Arial"/>
              <a:ea typeface="Times New Roman"/>
            </a:endParaRPr>
          </a:p>
          <a:p>
            <a:pPr algn="just">
              <a:lnSpc>
                <a:spcPct val="115000"/>
              </a:lnSpc>
            </a:pPr>
            <a:r>
              <a:rPr lang="ar-SA" sz="2800" b="1" dirty="0">
                <a:solidFill>
                  <a:srgbClr val="FF0000"/>
                </a:solidFill>
                <a:latin typeface="Arial"/>
                <a:ea typeface="Times New Roman"/>
              </a:rPr>
              <a:t>ثانياً: حسب طرق تنشئة تمويل الرهون العقارية:</a:t>
            </a:r>
            <a:endParaRPr lang="en-US" sz="2800" b="1" dirty="0">
              <a:solidFill>
                <a:srgbClr val="FF0000"/>
              </a:solidFill>
              <a:latin typeface="Arial"/>
              <a:ea typeface="Times New Roman"/>
            </a:endParaRPr>
          </a:p>
          <a:p>
            <a:pPr algn="just">
              <a:lnSpc>
                <a:spcPct val="115000"/>
              </a:lnSpc>
            </a:pPr>
            <a:r>
              <a:rPr lang="ar-SA" sz="2800" b="1" dirty="0">
                <a:solidFill>
                  <a:schemeClr val="bg1"/>
                </a:solidFill>
                <a:latin typeface="Arial"/>
                <a:ea typeface="Times New Roman"/>
              </a:rPr>
              <a:t>1/ التمويل العقاري بالتجزئة.</a:t>
            </a:r>
            <a:endParaRPr lang="en-US" sz="2800" dirty="0">
              <a:solidFill>
                <a:schemeClr val="bg1"/>
              </a:solidFill>
              <a:latin typeface="Arial"/>
              <a:ea typeface="Times New Roman"/>
            </a:endParaRPr>
          </a:p>
          <a:p>
            <a:pPr algn="just">
              <a:lnSpc>
                <a:spcPct val="115000"/>
              </a:lnSpc>
            </a:pPr>
            <a:r>
              <a:rPr lang="ar-SA" sz="2800" b="1" dirty="0">
                <a:solidFill>
                  <a:schemeClr val="bg1"/>
                </a:solidFill>
                <a:latin typeface="Arial"/>
                <a:ea typeface="Times New Roman"/>
              </a:rPr>
              <a:t>2/ التمويل العقاري بالجملة.</a:t>
            </a:r>
            <a:endParaRPr lang="en-US" sz="2800" dirty="0">
              <a:solidFill>
                <a:schemeClr val="bg1"/>
              </a:solidFill>
              <a:latin typeface="Arial"/>
              <a:ea typeface="Times New Roman"/>
            </a:endParaRPr>
          </a:p>
          <a:p>
            <a:r>
              <a:rPr lang="ar-SA" sz="2800" b="1" dirty="0">
                <a:solidFill>
                  <a:schemeClr val="bg1"/>
                </a:solidFill>
                <a:latin typeface="Arial"/>
                <a:ea typeface="Times New Roman"/>
              </a:rPr>
              <a:t>3/ المراسلون </a:t>
            </a:r>
            <a:r>
              <a:rPr lang="ar-SA" sz="2800" b="1" dirty="0" smtClean="0">
                <a:solidFill>
                  <a:schemeClr val="bg1"/>
                </a:solidFill>
                <a:latin typeface="Arial"/>
                <a:ea typeface="Times New Roman"/>
              </a:rPr>
              <a:t>العقاريون.</a:t>
            </a:r>
            <a:endParaRPr lang="en-US" sz="2800" dirty="0">
              <a:solidFill>
                <a:schemeClr val="bg1"/>
              </a:solidFill>
            </a:endParaRPr>
          </a:p>
        </p:txBody>
      </p:sp>
    </p:spTree>
    <p:extLst>
      <p:ext uri="{BB962C8B-B14F-4D97-AF65-F5344CB8AC3E}">
        <p14:creationId xmlns:p14="http://schemas.microsoft.com/office/powerpoint/2010/main" val="4023592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23528" y="548680"/>
            <a:ext cx="8496944" cy="4835170"/>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الأهداف الرئيسية لقطاع الإسكان خلال خطة التنمية الثامنة:</a:t>
            </a:r>
            <a:endParaRPr lang="en-US" sz="2800" b="1" u="sng" dirty="0">
              <a:solidFill>
                <a:srgbClr val="FF0000"/>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توفير مسكن لكل أسرة لا يتوافر لها المسكن.</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زيادة ملكية المواطنين للمساكن.</a:t>
            </a:r>
            <a:endParaRPr lang="en-US" sz="2400" b="1"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يعتمد تحقيق الأهداف الرئيسية لقطاع الإسكان في خطة التنمية الثامنة على السياسات التالية:</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توفير الإسكان للفئات المحتاجة من ذوي الدخل المنخفض والمحدود.</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تنويع أساليب التمويل والدعم والمساندة الحكومية وغير الحكومية وإسهام القطاع الخاص في تنمية قطاع الإسكان.</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تخفيض تكاليف إنشاء المساكن وصيانتها.</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تغطية برامج الإسكان لجميع مناطق المملكة والتركيز على المدن الصغيرة والمتوسطة خاصة المجاورة للكبيرة</a:t>
            </a:r>
            <a:r>
              <a:rPr lang="ar-SA" sz="2400" dirty="0" smtClean="0">
                <a:solidFill>
                  <a:schemeClr val="bg1"/>
                </a:solidFill>
                <a:latin typeface="Arial"/>
                <a:ea typeface="Times New Roman"/>
              </a:rPr>
              <a:t>.</a:t>
            </a:r>
            <a:endParaRPr lang="en-US" sz="2400" b="1" dirty="0">
              <a:solidFill>
                <a:schemeClr val="bg1"/>
              </a:solidFill>
              <a:latin typeface="Arial"/>
              <a:ea typeface="Times New Roman"/>
            </a:endParaRPr>
          </a:p>
        </p:txBody>
      </p:sp>
    </p:spTree>
    <p:extLst>
      <p:ext uri="{BB962C8B-B14F-4D97-AF65-F5344CB8AC3E}">
        <p14:creationId xmlns:p14="http://schemas.microsoft.com/office/powerpoint/2010/main" val="36313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4968" y="692696"/>
            <a:ext cx="8568952" cy="5189113"/>
          </a:xfrm>
          <a:prstGeom prst="rect">
            <a:avLst/>
          </a:prstGeom>
        </p:spPr>
        <p:txBody>
          <a:bodyPr wrap="square">
            <a:spAutoFit/>
          </a:bodyPr>
          <a:lstStyle/>
          <a:p>
            <a:pPr marL="342900" lvl="0" indent="-342900" algn="just">
              <a:lnSpc>
                <a:spcPct val="115000"/>
              </a:lnSpc>
              <a:buFont typeface="Symbol"/>
              <a:buChar char=""/>
            </a:pPr>
            <a:r>
              <a:rPr lang="ar-SA" sz="3200" dirty="0">
                <a:solidFill>
                  <a:schemeClr val="bg1"/>
                </a:solidFill>
                <a:latin typeface="Arial"/>
                <a:ea typeface="Times New Roman"/>
              </a:rPr>
              <a:t>تحسين إدارة الأراضي السكنية وتنظيم جانب العرض منها وتوفير التجهيزات والخدمات العامة لها مع أحكام ضوابط توزيع منح الأراضي.</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تعزيز دور القطاع الخاص من خلال إسهام البنوك ومؤسسات وهيئات التمويل العقاري والسعي لاستصدار الأنظمة والتشريعات المنظمة لذلك.</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مراجعة أنظمة البناء والمواصفات بحيث تساعد على تخفيض التكلفة وزيادة المعروض من الأراضي والمساكن.</a:t>
            </a:r>
            <a:endParaRPr lang="en-US" sz="3200" b="1" dirty="0">
              <a:solidFill>
                <a:schemeClr val="bg1"/>
              </a:solidFill>
              <a:latin typeface="Arial"/>
              <a:ea typeface="Times New Roman"/>
            </a:endParaRPr>
          </a:p>
          <a:p>
            <a:pPr marL="342900" lvl="0" indent="-342900" algn="just">
              <a:lnSpc>
                <a:spcPct val="115000"/>
              </a:lnSpc>
              <a:buFont typeface="Symbol"/>
              <a:buChar char=""/>
            </a:pPr>
            <a:r>
              <a:rPr lang="ar-SA" sz="3200" dirty="0">
                <a:solidFill>
                  <a:schemeClr val="bg1"/>
                </a:solidFill>
                <a:latin typeface="Arial"/>
                <a:ea typeface="Times New Roman"/>
              </a:rPr>
              <a:t>التوسع في مشاريع الإسكان الخيرية وتقديم الدعم والمساندة لها.</a:t>
            </a:r>
            <a:endParaRPr lang="en-US" sz="3200" b="1" dirty="0">
              <a:solidFill>
                <a:schemeClr val="bg1"/>
              </a:solidFill>
              <a:latin typeface="Arial"/>
              <a:ea typeface="Times New Roman"/>
            </a:endParaRPr>
          </a:p>
        </p:txBody>
      </p:sp>
    </p:spTree>
    <p:extLst>
      <p:ext uri="{BB962C8B-B14F-4D97-AF65-F5344CB8AC3E}">
        <p14:creationId xmlns:p14="http://schemas.microsoft.com/office/powerpoint/2010/main" val="2104401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6512" y="2276872"/>
            <a:ext cx="9289032" cy="1047979"/>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ctr">
              <a:lnSpc>
                <a:spcPct val="115000"/>
              </a:lnSpc>
            </a:pPr>
            <a:r>
              <a:rPr lang="ar-SA"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ial"/>
                <a:ea typeface="Times New Roman"/>
                <a:cs typeface="Monotype Koufi"/>
              </a:rPr>
              <a:t>سوق العقار وتحليل الطلب والعرض: </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ial"/>
              <a:ea typeface="Times New Roman"/>
              <a:cs typeface="Monotype Koufi"/>
            </a:endParaRPr>
          </a:p>
        </p:txBody>
      </p:sp>
    </p:spTree>
    <p:extLst>
      <p:ext uri="{BB962C8B-B14F-4D97-AF65-F5344CB8AC3E}">
        <p14:creationId xmlns:p14="http://schemas.microsoft.com/office/powerpoint/2010/main" val="2104401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764704"/>
            <a:ext cx="8856984" cy="4622804"/>
          </a:xfrm>
          <a:prstGeom prst="rect">
            <a:avLst/>
          </a:prstGeom>
        </p:spPr>
        <p:txBody>
          <a:bodyPr wrap="square">
            <a:spAutoFit/>
          </a:bodyPr>
          <a:lstStyle/>
          <a:p>
            <a:pPr algn="just">
              <a:lnSpc>
                <a:spcPct val="115000"/>
              </a:lnSpc>
            </a:pPr>
            <a:r>
              <a:rPr lang="ar-SA" sz="3200" b="1" dirty="0">
                <a:solidFill>
                  <a:srgbClr val="FF0000"/>
                </a:solidFill>
                <a:latin typeface="Arial"/>
                <a:ea typeface="Times New Roman"/>
              </a:rPr>
              <a:t>أسواق التمويل العقاري:</a:t>
            </a:r>
            <a:endParaRPr lang="en-US" sz="3200" b="1" dirty="0">
              <a:solidFill>
                <a:srgbClr val="FF0000"/>
              </a:solidFill>
              <a:latin typeface="Arial"/>
              <a:ea typeface="Times New Roman"/>
            </a:endParaRPr>
          </a:p>
          <a:p>
            <a:pPr algn="just">
              <a:lnSpc>
                <a:spcPct val="115000"/>
              </a:lnSpc>
            </a:pPr>
            <a:r>
              <a:rPr lang="ar-SA" sz="2800" b="1" dirty="0">
                <a:solidFill>
                  <a:schemeClr val="bg1"/>
                </a:solidFill>
                <a:latin typeface="Arial"/>
                <a:ea typeface="Times New Roman"/>
              </a:rPr>
              <a:t>(1/ السوق الأولي، 2/ السوق الثانوي): </a:t>
            </a:r>
            <a:endParaRPr lang="en-US" sz="2800" dirty="0">
              <a:solidFill>
                <a:schemeClr val="bg1"/>
              </a:solidFill>
              <a:latin typeface="Arial"/>
              <a:ea typeface="Times New Roman"/>
            </a:endParaRPr>
          </a:p>
          <a:p>
            <a:pPr algn="just">
              <a:lnSpc>
                <a:spcPct val="115000"/>
              </a:lnSpc>
            </a:pPr>
            <a:r>
              <a:rPr lang="ar-SA" sz="2800" b="1" dirty="0">
                <a:solidFill>
                  <a:srgbClr val="FFC000"/>
                </a:solidFill>
                <a:latin typeface="Arial"/>
                <a:ea typeface="Times New Roman"/>
              </a:rPr>
              <a:t>السوق الأولي: </a:t>
            </a:r>
            <a:endParaRPr lang="en-US" sz="2800" b="1" dirty="0">
              <a:solidFill>
                <a:srgbClr val="FFC000"/>
              </a:solidFill>
              <a:latin typeface="Arial"/>
              <a:ea typeface="Times New Roman"/>
            </a:endParaRPr>
          </a:p>
          <a:p>
            <a:pPr algn="just">
              <a:lnSpc>
                <a:spcPct val="115000"/>
              </a:lnSpc>
            </a:pPr>
            <a:r>
              <a:rPr lang="ar-SA" sz="2800" b="1" dirty="0">
                <a:solidFill>
                  <a:schemeClr val="bg1"/>
                </a:solidFill>
                <a:latin typeface="Arial"/>
                <a:ea typeface="Times New Roman"/>
              </a:rPr>
              <a:t>هي السوق التي يتم فيها تنشئة وضمان وتسوية وخدمة قروض الرهن العقاري بواسطة مؤسسات التمويل العقاري.</a:t>
            </a:r>
            <a:endParaRPr lang="en-US" sz="2800" dirty="0">
              <a:solidFill>
                <a:schemeClr val="bg1"/>
              </a:solidFill>
              <a:latin typeface="Arial"/>
              <a:ea typeface="Times New Roman"/>
            </a:endParaRPr>
          </a:p>
          <a:p>
            <a:pPr indent="165100" algn="just">
              <a:lnSpc>
                <a:spcPct val="115000"/>
              </a:lnSpc>
            </a:pPr>
            <a:r>
              <a:rPr lang="ar-SA" sz="2800" b="1" u="sng" dirty="0">
                <a:solidFill>
                  <a:srgbClr val="FFC000"/>
                </a:solidFill>
                <a:latin typeface="Arial"/>
                <a:ea typeface="Times New Roman"/>
              </a:rPr>
              <a:t>يمكن تصنيف مؤسسات التمويل حسب: </a:t>
            </a:r>
            <a:endParaRPr lang="en-US" sz="2800" b="1" u="sng" dirty="0">
              <a:solidFill>
                <a:srgbClr val="FFC000"/>
              </a:solidFill>
              <a:latin typeface="Arial"/>
              <a:ea typeface="Times New Roman"/>
            </a:endParaRPr>
          </a:p>
          <a:p>
            <a:pPr marL="342900" lvl="0" indent="-342900" algn="just">
              <a:lnSpc>
                <a:spcPct val="115000"/>
              </a:lnSpc>
              <a:buFont typeface="Symbol"/>
              <a:buChar char=""/>
            </a:pPr>
            <a:r>
              <a:rPr lang="ar-SA" sz="2800" dirty="0">
                <a:solidFill>
                  <a:schemeClr val="bg1"/>
                </a:solidFill>
                <a:latin typeface="Arial"/>
                <a:ea typeface="Times New Roman"/>
              </a:rPr>
              <a:t>نوعية مؤسسات التمويل.</a:t>
            </a:r>
            <a:endParaRPr lang="en-US" sz="2800" dirty="0">
              <a:solidFill>
                <a:schemeClr val="bg1"/>
              </a:solidFill>
              <a:latin typeface="Arial"/>
              <a:ea typeface="Times New Roman"/>
            </a:endParaRPr>
          </a:p>
          <a:p>
            <a:pPr marL="342900" lvl="0" indent="-342900" algn="just">
              <a:lnSpc>
                <a:spcPct val="115000"/>
              </a:lnSpc>
              <a:buFont typeface="Symbol"/>
              <a:buChar char=""/>
            </a:pPr>
            <a:r>
              <a:rPr lang="ar-SA" sz="2800" dirty="0">
                <a:solidFill>
                  <a:schemeClr val="bg1"/>
                </a:solidFill>
                <a:latin typeface="Arial"/>
                <a:ea typeface="Times New Roman"/>
              </a:rPr>
              <a:t>طرق تنشئة تمويل الرهون العقارية.</a:t>
            </a:r>
            <a:endParaRPr lang="en-US" sz="2800" dirty="0">
              <a:solidFill>
                <a:schemeClr val="bg1"/>
              </a:solidFill>
              <a:latin typeface="Arial"/>
              <a:ea typeface="Times New Roman"/>
            </a:endParaRPr>
          </a:p>
          <a:p>
            <a:pPr marL="342900" lvl="0" indent="-342900" algn="just">
              <a:lnSpc>
                <a:spcPct val="115000"/>
              </a:lnSpc>
              <a:buFont typeface="Symbol"/>
              <a:buChar char=""/>
            </a:pPr>
            <a:r>
              <a:rPr lang="ar-SA" sz="2800" dirty="0">
                <a:solidFill>
                  <a:schemeClr val="bg1"/>
                </a:solidFill>
                <a:latin typeface="Arial"/>
                <a:ea typeface="Times New Roman"/>
              </a:rPr>
              <a:t>درجة المساهمة الحكومية. </a:t>
            </a:r>
            <a:endParaRPr lang="en-US" sz="2800" dirty="0">
              <a:solidFill>
                <a:schemeClr val="bg1"/>
              </a:solidFill>
              <a:effectLst/>
              <a:latin typeface="Arial"/>
              <a:ea typeface="Times New Roman"/>
            </a:endParaRPr>
          </a:p>
        </p:txBody>
      </p:sp>
    </p:spTree>
    <p:extLst>
      <p:ext uri="{BB962C8B-B14F-4D97-AF65-F5344CB8AC3E}">
        <p14:creationId xmlns:p14="http://schemas.microsoft.com/office/powerpoint/2010/main" val="2104401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548680"/>
            <a:ext cx="8424936" cy="4622804"/>
          </a:xfrm>
          <a:prstGeom prst="rect">
            <a:avLst/>
          </a:prstGeom>
        </p:spPr>
        <p:txBody>
          <a:bodyPr wrap="square">
            <a:spAutoFit/>
          </a:bodyPr>
          <a:lstStyle/>
          <a:p>
            <a:pPr algn="just">
              <a:lnSpc>
                <a:spcPct val="115000"/>
              </a:lnSpc>
            </a:pPr>
            <a:r>
              <a:rPr lang="ar-SA" sz="2800" b="1" dirty="0">
                <a:solidFill>
                  <a:srgbClr val="FF0000"/>
                </a:solidFill>
                <a:latin typeface="Arial"/>
                <a:ea typeface="Times New Roman"/>
              </a:rPr>
              <a:t>السوق الثانوي: </a:t>
            </a:r>
            <a:endParaRPr lang="en-US" sz="2800" b="1" dirty="0">
              <a:solidFill>
                <a:srgbClr val="FF0000"/>
              </a:solidFill>
              <a:latin typeface="Arial"/>
              <a:ea typeface="Times New Roman"/>
            </a:endParaRPr>
          </a:p>
          <a:p>
            <a:pPr algn="just">
              <a:lnSpc>
                <a:spcPct val="115000"/>
              </a:lnSpc>
            </a:pPr>
            <a:r>
              <a:rPr lang="ar-SA" sz="2800" b="1" dirty="0">
                <a:solidFill>
                  <a:schemeClr val="bg1"/>
                </a:solidFill>
                <a:latin typeface="Arial"/>
                <a:ea typeface="Times New Roman"/>
              </a:rPr>
              <a:t>التي يتم فيها تداول (بيع وشراء) الرهون العقارية والأوراق المالية المضمونة بالرهون العقارية، </a:t>
            </a:r>
            <a:r>
              <a:rPr lang="ar-SA" sz="2800" dirty="0">
                <a:solidFill>
                  <a:schemeClr val="bg1"/>
                </a:solidFill>
                <a:latin typeface="Arial"/>
                <a:ea typeface="Times New Roman"/>
              </a:rPr>
              <a:t>وذلك عندما يقوم المستثمرون في سوق رأس المال الثانوي بشراء تلك الأصول من مؤسسات التمويل العقاري المختلفة. </a:t>
            </a:r>
            <a:endParaRPr lang="en-US" sz="2800" dirty="0">
              <a:solidFill>
                <a:schemeClr val="bg1"/>
              </a:solidFill>
              <a:latin typeface="Arial"/>
              <a:ea typeface="Times New Roman"/>
            </a:endParaRPr>
          </a:p>
          <a:p>
            <a:pPr algn="just">
              <a:lnSpc>
                <a:spcPct val="115000"/>
              </a:lnSpc>
            </a:pPr>
            <a:r>
              <a:rPr lang="ar-SA" sz="3200" b="1" u="sng" dirty="0">
                <a:solidFill>
                  <a:srgbClr val="FF0000"/>
                </a:solidFill>
                <a:latin typeface="Arial"/>
                <a:ea typeface="Times New Roman"/>
              </a:rPr>
              <a:t>أقسام مؤسسات الرهن العقاري: </a:t>
            </a:r>
            <a:endParaRPr lang="en-US" sz="3200" b="1" u="sng" dirty="0">
              <a:solidFill>
                <a:srgbClr val="FF0000"/>
              </a:solidFill>
              <a:latin typeface="Arial"/>
              <a:ea typeface="Times New Roman"/>
            </a:endParaRPr>
          </a:p>
          <a:p>
            <a:pPr algn="just">
              <a:lnSpc>
                <a:spcPct val="115000"/>
              </a:lnSpc>
            </a:pPr>
            <a:r>
              <a:rPr lang="ar-SA" sz="2800" b="1" dirty="0">
                <a:solidFill>
                  <a:schemeClr val="bg1"/>
                </a:solidFill>
                <a:latin typeface="Arial"/>
                <a:ea typeface="Times New Roman"/>
              </a:rPr>
              <a:t>1/ وسطاء الاستثمار العقاري:</a:t>
            </a:r>
            <a:r>
              <a:rPr lang="ar-SA" sz="2800" dirty="0">
                <a:solidFill>
                  <a:schemeClr val="bg1"/>
                </a:solidFill>
                <a:latin typeface="Arial"/>
                <a:ea typeface="Times New Roman"/>
              </a:rPr>
              <a:t> (</a:t>
            </a:r>
            <a:r>
              <a:rPr lang="ar-SA" sz="2800" b="1" dirty="0">
                <a:solidFill>
                  <a:schemeClr val="bg1"/>
                </a:solidFill>
                <a:latin typeface="Arial"/>
                <a:ea typeface="Times New Roman"/>
              </a:rPr>
              <a:t>وسيط حكومي</a:t>
            </a:r>
            <a:r>
              <a:rPr lang="ar-SA" sz="2800" dirty="0">
                <a:solidFill>
                  <a:schemeClr val="bg1"/>
                </a:solidFill>
                <a:latin typeface="Arial"/>
                <a:ea typeface="Times New Roman"/>
              </a:rPr>
              <a:t>، </a:t>
            </a:r>
            <a:r>
              <a:rPr lang="ar-SA" sz="2800" b="1" dirty="0">
                <a:solidFill>
                  <a:schemeClr val="bg1"/>
                </a:solidFill>
                <a:latin typeface="Arial"/>
                <a:ea typeface="Times New Roman"/>
              </a:rPr>
              <a:t>وسيط غير حكومي</a:t>
            </a:r>
            <a:r>
              <a:rPr lang="ar-SA" sz="2800" dirty="0">
                <a:solidFill>
                  <a:schemeClr val="bg1"/>
                </a:solidFill>
                <a:latin typeface="Arial"/>
                <a:ea typeface="Times New Roman"/>
              </a:rPr>
              <a:t>، </a:t>
            </a:r>
            <a:r>
              <a:rPr lang="ar-SA" sz="2800" b="1" dirty="0">
                <a:solidFill>
                  <a:schemeClr val="bg1"/>
                </a:solidFill>
                <a:latin typeface="Arial"/>
                <a:ea typeface="Times New Roman"/>
              </a:rPr>
              <a:t>مؤسسة تمويل عقاري خاصة</a:t>
            </a:r>
            <a:r>
              <a:rPr lang="ar-SA" sz="2800" dirty="0">
                <a:solidFill>
                  <a:schemeClr val="bg1"/>
                </a:solidFill>
                <a:latin typeface="Arial"/>
                <a:ea typeface="Times New Roman"/>
              </a:rPr>
              <a:t>).</a:t>
            </a:r>
            <a:endParaRPr lang="en-US" sz="2800" dirty="0">
              <a:solidFill>
                <a:schemeClr val="bg1"/>
              </a:solidFill>
              <a:latin typeface="Arial"/>
              <a:ea typeface="Times New Roman"/>
            </a:endParaRPr>
          </a:p>
          <a:p>
            <a:pPr algn="just">
              <a:lnSpc>
                <a:spcPct val="115000"/>
              </a:lnSpc>
            </a:pPr>
            <a:r>
              <a:rPr lang="ar-SA" sz="2800" b="1" dirty="0">
                <a:solidFill>
                  <a:schemeClr val="bg1"/>
                </a:solidFill>
                <a:latin typeface="Arial"/>
                <a:ea typeface="Times New Roman"/>
              </a:rPr>
              <a:t>2/ مستثمرو الرهون العقارية.</a:t>
            </a:r>
            <a:endParaRPr lang="en-US" sz="2800" dirty="0">
              <a:solidFill>
                <a:schemeClr val="bg1"/>
              </a:solidFill>
              <a:effectLst/>
              <a:latin typeface="Arial"/>
              <a:ea typeface="Times New Roman"/>
            </a:endParaRPr>
          </a:p>
        </p:txBody>
      </p:sp>
    </p:spTree>
    <p:extLst>
      <p:ext uri="{BB962C8B-B14F-4D97-AF65-F5344CB8AC3E}">
        <p14:creationId xmlns:p14="http://schemas.microsoft.com/office/powerpoint/2010/main" val="469500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55576" y="620688"/>
            <a:ext cx="7848872" cy="4764381"/>
          </a:xfrm>
          <a:prstGeom prst="rect">
            <a:avLst/>
          </a:prstGeom>
        </p:spPr>
        <p:txBody>
          <a:bodyPr wrap="square">
            <a:spAutoFit/>
          </a:bodyPr>
          <a:lstStyle/>
          <a:p>
            <a:pPr algn="just">
              <a:lnSpc>
                <a:spcPct val="115000"/>
              </a:lnSpc>
            </a:pPr>
            <a:r>
              <a:rPr lang="ar-SA" sz="3600" b="1" u="sng" dirty="0">
                <a:solidFill>
                  <a:srgbClr val="92D050"/>
                </a:solidFill>
                <a:latin typeface="Arial"/>
                <a:ea typeface="Times New Roman"/>
              </a:rPr>
              <a:t>مميزات السوق الكفء</a:t>
            </a:r>
            <a:r>
              <a:rPr lang="ar-SA" sz="3600" b="1" u="sng" dirty="0" smtClean="0">
                <a:solidFill>
                  <a:srgbClr val="92D050"/>
                </a:solidFill>
                <a:latin typeface="Arial"/>
                <a:ea typeface="Times New Roman"/>
              </a:rPr>
              <a:t>:</a:t>
            </a:r>
            <a:endParaRPr lang="en-US" sz="3600" b="1" u="sng" dirty="0" smtClean="0">
              <a:solidFill>
                <a:srgbClr val="92D050"/>
              </a:solidFill>
              <a:latin typeface="Arial"/>
              <a:ea typeface="Times New Roman"/>
            </a:endParaRPr>
          </a:p>
          <a:p>
            <a:pPr algn="just">
              <a:lnSpc>
                <a:spcPct val="115000"/>
              </a:lnSpc>
            </a:pPr>
            <a:endParaRPr lang="en-US" sz="3600" b="1" u="sng" dirty="0">
              <a:solidFill>
                <a:srgbClr val="92D050"/>
              </a:solidFill>
              <a:latin typeface="Arial"/>
              <a:ea typeface="Times New Roman"/>
            </a:endParaRPr>
          </a:p>
          <a:p>
            <a:pPr algn="just">
              <a:lnSpc>
                <a:spcPct val="115000"/>
              </a:lnSpc>
            </a:pPr>
            <a:r>
              <a:rPr lang="ar-SA" sz="3200" b="1" dirty="0">
                <a:solidFill>
                  <a:schemeClr val="bg1"/>
                </a:solidFill>
                <a:latin typeface="Arial"/>
                <a:ea typeface="Times New Roman"/>
              </a:rPr>
              <a:t>1/ المنتجات قابلة للتبادل.</a:t>
            </a:r>
            <a:endParaRPr lang="en-US" sz="3200" dirty="0">
              <a:solidFill>
                <a:schemeClr val="bg1"/>
              </a:solidFill>
              <a:latin typeface="Arial"/>
              <a:ea typeface="Times New Roman"/>
            </a:endParaRPr>
          </a:p>
          <a:p>
            <a:pPr algn="just">
              <a:lnSpc>
                <a:spcPct val="115000"/>
              </a:lnSpc>
            </a:pPr>
            <a:r>
              <a:rPr lang="ar-SA" sz="3200" b="1" dirty="0">
                <a:solidFill>
                  <a:schemeClr val="bg1"/>
                </a:solidFill>
                <a:latin typeface="Arial"/>
                <a:ea typeface="Times New Roman"/>
              </a:rPr>
              <a:t>2/ يوجد عدد كافي من المشترين والبائعين.</a:t>
            </a:r>
            <a:endParaRPr lang="en-US" sz="3200" dirty="0">
              <a:solidFill>
                <a:schemeClr val="bg1"/>
              </a:solidFill>
              <a:latin typeface="Arial"/>
              <a:ea typeface="Times New Roman"/>
            </a:endParaRPr>
          </a:p>
          <a:p>
            <a:pPr algn="just">
              <a:lnSpc>
                <a:spcPct val="115000"/>
              </a:lnSpc>
            </a:pPr>
            <a:r>
              <a:rPr lang="ar-SA" sz="3200" b="1" dirty="0">
                <a:solidFill>
                  <a:schemeClr val="bg1"/>
                </a:solidFill>
                <a:latin typeface="Arial"/>
                <a:ea typeface="Times New Roman"/>
              </a:rPr>
              <a:t>3/ المعلومات عن المنتج متوفرة.</a:t>
            </a:r>
            <a:endParaRPr lang="en-US" sz="3200" dirty="0">
              <a:solidFill>
                <a:schemeClr val="bg1"/>
              </a:solidFill>
              <a:latin typeface="Arial"/>
              <a:ea typeface="Times New Roman"/>
            </a:endParaRPr>
          </a:p>
          <a:p>
            <a:pPr algn="just">
              <a:lnSpc>
                <a:spcPct val="115000"/>
              </a:lnSpc>
            </a:pPr>
            <a:r>
              <a:rPr lang="ar-SA" sz="3200" b="1" dirty="0">
                <a:solidFill>
                  <a:schemeClr val="bg1"/>
                </a:solidFill>
                <a:latin typeface="Arial"/>
                <a:ea typeface="Times New Roman"/>
              </a:rPr>
              <a:t>4/ التدخل الحكومي ضعيف </a:t>
            </a:r>
            <a:r>
              <a:rPr lang="ar-SA" sz="3200" b="1" dirty="0" smtClean="0">
                <a:solidFill>
                  <a:schemeClr val="bg1"/>
                </a:solidFill>
                <a:latin typeface="Arial"/>
                <a:ea typeface="Times New Roman"/>
              </a:rPr>
              <a:t>ولا</a:t>
            </a:r>
            <a:r>
              <a:rPr lang="en-US" sz="3200" b="1" dirty="0" smtClean="0">
                <a:solidFill>
                  <a:schemeClr val="bg1"/>
                </a:solidFill>
                <a:latin typeface="Arial"/>
                <a:ea typeface="Times New Roman"/>
              </a:rPr>
              <a:t> </a:t>
            </a:r>
            <a:r>
              <a:rPr lang="ar-SA" sz="3200" b="1" dirty="0" smtClean="0">
                <a:solidFill>
                  <a:schemeClr val="bg1"/>
                </a:solidFill>
                <a:latin typeface="Arial"/>
                <a:ea typeface="Times New Roman"/>
              </a:rPr>
              <a:t>يكاد </a:t>
            </a:r>
            <a:r>
              <a:rPr lang="ar-SA" sz="3200" b="1" dirty="0">
                <a:solidFill>
                  <a:schemeClr val="bg1"/>
                </a:solidFill>
                <a:latin typeface="Arial"/>
                <a:ea typeface="Times New Roman"/>
              </a:rPr>
              <a:t>يذكر.</a:t>
            </a:r>
            <a:endParaRPr lang="en-US" sz="3200" dirty="0">
              <a:solidFill>
                <a:schemeClr val="bg1"/>
              </a:solidFill>
              <a:latin typeface="Arial"/>
              <a:ea typeface="Times New Roman"/>
            </a:endParaRPr>
          </a:p>
          <a:p>
            <a:pPr algn="just">
              <a:lnSpc>
                <a:spcPct val="115000"/>
              </a:lnSpc>
            </a:pPr>
            <a:r>
              <a:rPr lang="ar-SA" sz="3200" b="1" dirty="0">
                <a:solidFill>
                  <a:schemeClr val="bg1"/>
                </a:solidFill>
                <a:latin typeface="Arial"/>
                <a:ea typeface="Times New Roman"/>
              </a:rPr>
              <a:t>5/ الأسعار مستقرة غالبا.</a:t>
            </a:r>
            <a:endParaRPr lang="en-US" sz="3200" dirty="0">
              <a:solidFill>
                <a:schemeClr val="bg1"/>
              </a:solidFill>
              <a:latin typeface="Arial"/>
              <a:ea typeface="Times New Roman"/>
            </a:endParaRPr>
          </a:p>
          <a:p>
            <a:pPr algn="just">
              <a:lnSpc>
                <a:spcPct val="115000"/>
              </a:lnSpc>
            </a:pPr>
            <a:r>
              <a:rPr lang="ar-SA" sz="3200" b="1" dirty="0">
                <a:solidFill>
                  <a:schemeClr val="bg1"/>
                </a:solidFill>
                <a:latin typeface="Arial"/>
                <a:ea typeface="Times New Roman"/>
              </a:rPr>
              <a:t>6/ سهولة توفر ونقل المنتج.</a:t>
            </a:r>
            <a:endParaRPr lang="en-US" sz="3200" dirty="0">
              <a:solidFill>
                <a:schemeClr val="bg1"/>
              </a:solidFill>
              <a:effectLst/>
              <a:latin typeface="Arial"/>
              <a:ea typeface="Times New Roman"/>
            </a:endParaRPr>
          </a:p>
        </p:txBody>
      </p:sp>
    </p:spTree>
    <p:extLst>
      <p:ext uri="{BB962C8B-B14F-4D97-AF65-F5344CB8AC3E}">
        <p14:creationId xmlns:p14="http://schemas.microsoft.com/office/powerpoint/2010/main" val="754147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976021"/>
            <a:ext cx="8892480" cy="5330690"/>
          </a:xfrm>
          <a:prstGeom prst="rect">
            <a:avLst/>
          </a:prstGeom>
        </p:spPr>
        <p:txBody>
          <a:bodyPr wrap="square">
            <a:spAutoFit/>
          </a:bodyPr>
          <a:lstStyle/>
          <a:p>
            <a:pPr algn="just">
              <a:lnSpc>
                <a:spcPct val="115000"/>
              </a:lnSpc>
            </a:pPr>
            <a:r>
              <a:rPr lang="ar-SA" sz="2800" b="1" u="sng" dirty="0">
                <a:solidFill>
                  <a:srgbClr val="C00000"/>
                </a:solidFill>
                <a:latin typeface="Arial"/>
                <a:ea typeface="Times New Roman"/>
              </a:rPr>
              <a:t>خواص السوق العقاري والعوامل المؤثرة عليه</a:t>
            </a:r>
            <a:r>
              <a:rPr lang="ar-SA" sz="2800" b="1" u="sng" dirty="0" smtClean="0">
                <a:solidFill>
                  <a:srgbClr val="C00000"/>
                </a:solidFill>
                <a:latin typeface="Arial"/>
                <a:ea typeface="Times New Roman"/>
              </a:rPr>
              <a:t>:</a:t>
            </a:r>
            <a:endParaRPr lang="en-US" sz="2800" b="1" u="sng" dirty="0" smtClean="0">
              <a:solidFill>
                <a:srgbClr val="C00000"/>
              </a:solidFill>
              <a:latin typeface="Arial"/>
              <a:ea typeface="Times New Roman"/>
            </a:endParaRPr>
          </a:p>
          <a:p>
            <a:pPr algn="just">
              <a:lnSpc>
                <a:spcPct val="115000"/>
              </a:lnSpc>
            </a:pPr>
            <a:endParaRPr lang="en-US" sz="2800" b="1" dirty="0">
              <a:solidFill>
                <a:srgbClr val="C00000"/>
              </a:solidFill>
              <a:latin typeface="Arial"/>
              <a:ea typeface="Times New Roman"/>
            </a:endParaRPr>
          </a:p>
          <a:p>
            <a:pPr algn="just">
              <a:lnSpc>
                <a:spcPct val="115000"/>
              </a:lnSpc>
            </a:pPr>
            <a:r>
              <a:rPr lang="ar-SA" sz="2400" b="1" dirty="0">
                <a:solidFill>
                  <a:schemeClr val="bg1"/>
                </a:solidFill>
                <a:latin typeface="Arial"/>
                <a:ea typeface="Times New Roman"/>
              </a:rPr>
              <a:t>1/ عدم قابلية نقل العقارات:</a:t>
            </a:r>
            <a:endParaRPr lang="en-US" sz="2400" b="1" dirty="0">
              <a:solidFill>
                <a:schemeClr val="bg1"/>
              </a:solidFill>
              <a:latin typeface="Arial"/>
              <a:ea typeface="Times New Roman"/>
            </a:endParaRPr>
          </a:p>
          <a:p>
            <a:pPr algn="just">
              <a:lnSpc>
                <a:spcPct val="115000"/>
              </a:lnSpc>
            </a:pPr>
            <a:r>
              <a:rPr lang="ar-SA" sz="2400" dirty="0">
                <a:solidFill>
                  <a:schemeClr val="bg1"/>
                </a:solidFill>
                <a:latin typeface="Arial"/>
                <a:ea typeface="Times New Roman"/>
              </a:rPr>
              <a:t>العقارات كسلعة تختلف اختلافاً أساسياً عن السلع الأخرى القابلة للنقل والتي يؤثر مكان بيعها على أسعار النقل فقط،  فأكبر واهم عامل مؤثر على سعر العقارات هو الموقع، لأن الأرض لا يمكن توفيرها حسب العرض الكبير ولا يمكن نقلها من حيث الطلب الضعيف ولا يمكن تخزينها إلى حين يراد استعمالها، وبائع العقار يمكنه عن طريق الإعلان إظهار خواص السلعة ولكن الشيء الوحيد الذي لا يمكن له عملة هو نقل السلعة.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توافر المعلومات:</a:t>
            </a:r>
            <a:endParaRPr lang="en-US" sz="2400" b="1" dirty="0">
              <a:solidFill>
                <a:schemeClr val="bg1"/>
              </a:solidFill>
              <a:latin typeface="Arial"/>
              <a:ea typeface="Times New Roman"/>
            </a:endParaRPr>
          </a:p>
          <a:p>
            <a:pPr algn="just">
              <a:lnSpc>
                <a:spcPct val="115000"/>
              </a:lnSpc>
            </a:pPr>
            <a:r>
              <a:rPr lang="ar-SA" sz="2400" dirty="0">
                <a:solidFill>
                  <a:schemeClr val="bg1"/>
                </a:solidFill>
                <a:latin typeface="Arial"/>
                <a:ea typeface="Times New Roman"/>
              </a:rPr>
              <a:t>يجب على المقيم البحث عن الكثير من المعلومات الخاصة بالاقتصاد والمناخ السياسي والاجتماعي وحالة البيئة لأي منطقة والتعداد ومتوسط الدخل لسكان المنطقة ليمكن له عمل تحليل مناسب لسعر أي عقار بالمنطقة.</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4023592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249" y="620688"/>
            <a:ext cx="8820472" cy="4401205"/>
          </a:xfrm>
          <a:prstGeom prst="rect">
            <a:avLst/>
          </a:prstGeom>
        </p:spPr>
        <p:txBody>
          <a:bodyPr wrap="square">
            <a:spAutoFit/>
          </a:bodyPr>
          <a:lstStyle/>
          <a:p>
            <a:r>
              <a:rPr lang="ar-JO" sz="2800" b="1" u="sng" dirty="0">
                <a:solidFill>
                  <a:srgbClr val="FF0000"/>
                </a:solidFill>
              </a:rPr>
              <a:t>أسباب </a:t>
            </a:r>
            <a:r>
              <a:rPr lang="ar-JO" sz="2800" b="1" u="sng" dirty="0" smtClean="0">
                <a:solidFill>
                  <a:srgbClr val="FF0000"/>
                </a:solidFill>
              </a:rPr>
              <a:t>عدم  كفاءة السوق </a:t>
            </a:r>
            <a:r>
              <a:rPr lang="ar-JO" sz="2800" b="1" u="sng">
                <a:solidFill>
                  <a:srgbClr val="FF0000"/>
                </a:solidFill>
              </a:rPr>
              <a:t>العقاري </a:t>
            </a:r>
            <a:r>
              <a:rPr lang="ar-JO" sz="2800" b="1" u="sng" smtClean="0">
                <a:solidFill>
                  <a:srgbClr val="FF0000"/>
                </a:solidFill>
              </a:rPr>
              <a:t>:</a:t>
            </a:r>
            <a:endParaRPr lang="en-US" sz="2800" b="1" u="sng" dirty="0" smtClean="0">
              <a:solidFill>
                <a:srgbClr val="FF0000"/>
              </a:solidFill>
            </a:endParaRPr>
          </a:p>
          <a:p>
            <a:endParaRPr lang="ar-JO" sz="2800" dirty="0">
              <a:solidFill>
                <a:srgbClr val="FF0000"/>
              </a:solidFill>
            </a:endParaRPr>
          </a:p>
          <a:p>
            <a:r>
              <a:rPr lang="ar-JO" sz="2800" dirty="0">
                <a:solidFill>
                  <a:schemeClr val="bg1"/>
                </a:solidFill>
              </a:rPr>
              <a:t>1/ المنتج مميز ولا يمكن تبادله: كل عقار له  مميزات خاصة.</a:t>
            </a:r>
          </a:p>
          <a:p>
            <a:r>
              <a:rPr lang="ar-JO" sz="2800" dirty="0">
                <a:solidFill>
                  <a:schemeClr val="bg1"/>
                </a:solidFill>
              </a:rPr>
              <a:t>2/ عدم توفر عدد كبير من البائعين والمشترين: ممن لديهم دراية كاملة بأسعار السوق والعوامل التي تؤثر عليه.</a:t>
            </a:r>
          </a:p>
          <a:p>
            <a:r>
              <a:rPr lang="ar-JO" sz="2800" dirty="0">
                <a:solidFill>
                  <a:schemeClr val="bg1"/>
                </a:solidFill>
              </a:rPr>
              <a:t>3/ تغير عداد البائعين والمشترين في كثير من الأحيان: من وضع الاتزان لتخلق "سوق بائعين" أو "سوق مشترين".</a:t>
            </a:r>
          </a:p>
          <a:p>
            <a:r>
              <a:rPr lang="ar-JO" sz="2800" dirty="0">
                <a:solidFill>
                  <a:schemeClr val="bg1"/>
                </a:solidFill>
              </a:rPr>
              <a:t>4/ تحكم السوق العقاري العديد من لقوانين والنظم  الحكومية: مثل قوانين تحديد الإيجارات.</a:t>
            </a:r>
          </a:p>
          <a:p>
            <a:r>
              <a:rPr lang="ar-JO" sz="2800" dirty="0">
                <a:solidFill>
                  <a:schemeClr val="bg1"/>
                </a:solidFill>
              </a:rPr>
              <a:t>5/ العقارات لا يمكن نقلها.</a:t>
            </a:r>
          </a:p>
        </p:txBody>
      </p:sp>
    </p:spTree>
    <p:extLst>
      <p:ext uri="{BB962C8B-B14F-4D97-AF65-F5344CB8AC3E}">
        <p14:creationId xmlns:p14="http://schemas.microsoft.com/office/powerpoint/2010/main" val="13258461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4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5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6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7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8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116</TotalTime>
  <Words>1376</Words>
  <Application>Microsoft Office PowerPoint</Application>
  <PresentationFormat>On-screen Show (4:3)</PresentationFormat>
  <Paragraphs>109</Paragraphs>
  <Slides>19</Slides>
  <Notes>0</Notes>
  <HiddenSlides>0</HiddenSlides>
  <MMClips>0</MMClips>
  <ScaleCrop>false</ScaleCrop>
  <HeadingPairs>
    <vt:vector size="4" baseType="variant">
      <vt:variant>
        <vt:lpstr>Theme</vt:lpstr>
      </vt:variant>
      <vt:variant>
        <vt:i4>9</vt:i4>
      </vt:variant>
      <vt:variant>
        <vt:lpstr>Slide Titles</vt:lpstr>
      </vt:variant>
      <vt:variant>
        <vt:i4>19</vt:i4>
      </vt:variant>
    </vt:vector>
  </HeadingPairs>
  <TitlesOfParts>
    <vt:vector size="28" baseType="lpstr">
      <vt:lpstr>تدفق</vt:lpstr>
      <vt:lpstr>1_تدفق</vt:lpstr>
      <vt:lpstr>2_تدفق</vt:lpstr>
      <vt:lpstr>3_تدفق</vt:lpstr>
      <vt:lpstr>4_تدفق</vt:lpstr>
      <vt:lpstr>5_تدفق</vt:lpstr>
      <vt:lpstr>6_تدفق</vt:lpstr>
      <vt:lpstr>7_تدفق</vt:lpstr>
      <vt:lpstr>8_تدفق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dr.zyood</dc:creator>
  <cp:lastModifiedBy>Dell</cp:lastModifiedBy>
  <cp:revision>31</cp:revision>
  <dcterms:created xsi:type="dcterms:W3CDTF">2016-11-17T18:10:00Z</dcterms:created>
  <dcterms:modified xsi:type="dcterms:W3CDTF">2018-09-14T15:13:24Z</dcterms:modified>
</cp:coreProperties>
</file>