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578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342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995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565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991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07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978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397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369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074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168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/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360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438400" y="381000"/>
            <a:ext cx="7162800" cy="11822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38366" y="3219607"/>
            <a:ext cx="1060753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0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رياضيات </a:t>
            </a:r>
            <a:r>
              <a:rPr lang="ar-SA" sz="40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الصف الأول </a:t>
            </a:r>
            <a:r>
              <a:rPr lang="ar-SA" sz="40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الابتدائي – الجزء الثاني</a:t>
            </a:r>
          </a:p>
          <a:p>
            <a:pPr algn="ctr"/>
            <a:r>
              <a:rPr lang="ar-BH" sz="4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+mj-cs"/>
              </a:rPr>
              <a:t>(17</a:t>
            </a:r>
            <a:r>
              <a:rPr lang="ar-SA" sz="4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+mj-cs"/>
              </a:rPr>
              <a:t> – </a:t>
            </a:r>
            <a:r>
              <a:rPr lang="ar-BH" sz="4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+mj-cs"/>
              </a:rPr>
              <a:t>1):</a:t>
            </a:r>
            <a:r>
              <a:rPr lang="ar-SA" sz="4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+mj-cs"/>
              </a:rPr>
              <a:t> جَمْعُ العَشَراتِ و طرْحُها</a:t>
            </a:r>
            <a:endParaRPr lang="ar-BH" sz="4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750422" y="2415205"/>
            <a:ext cx="662069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SA" sz="4000" b="1" dirty="0" smtClean="0">
                <a:solidFill>
                  <a:srgbClr val="FF0000"/>
                </a:solidFill>
              </a:rPr>
              <a:t>سَنتَعلَّمُ </a:t>
            </a:r>
            <a:r>
              <a:rPr lang="ar-SA" sz="4000" b="1" dirty="0">
                <a:solidFill>
                  <a:srgbClr val="FF0000"/>
                </a:solidFill>
              </a:rPr>
              <a:t>في هذا الدرس</a:t>
            </a:r>
            <a:r>
              <a:rPr lang="ar-SA" sz="4000" b="1" dirty="0" smtClean="0">
                <a:solidFill>
                  <a:srgbClr val="FF0000"/>
                </a:solidFill>
              </a:rPr>
              <a:t>:</a:t>
            </a:r>
            <a:r>
              <a:rPr lang="ar-SA" sz="4000" b="1" dirty="0" smtClean="0"/>
              <a:t> </a:t>
            </a:r>
            <a:endParaRPr lang="ar-BH" sz="4000" b="1" dirty="0" smtClean="0"/>
          </a:p>
          <a:p>
            <a:pPr algn="r"/>
            <a:r>
              <a:rPr lang="ar-SA" sz="4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جَمْعُ </a:t>
            </a:r>
            <a:r>
              <a:rPr lang="ar-SA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العَشَراتِ و </a:t>
            </a:r>
            <a:r>
              <a:rPr lang="ar-SA" sz="4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طَرْحُها</a:t>
            </a:r>
            <a:r>
              <a:rPr lang="ar-SA" sz="4000" b="1" dirty="0" smtClean="0">
                <a:solidFill>
                  <a:schemeClr val="accent5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5651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199594" y="6426024"/>
            <a:ext cx="9936000" cy="342261"/>
            <a:chOff x="1108361" y="6522840"/>
            <a:chExt cx="9936000" cy="40011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476500" y="381000"/>
            <a:ext cx="78105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4000" b="1" dirty="0" smtClean="0"/>
              <a:t>أَجِدُ ناتجَ الجَمْعِ  30 + 20 </a:t>
            </a:r>
            <a:endParaRPr lang="ar-BH" sz="4000" b="1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E47619D-BDE0-46B9-842E-92B0B97B8CFD}"/>
              </a:ext>
            </a:extLst>
          </p:cNvPr>
          <p:cNvGrpSpPr/>
          <p:nvPr/>
        </p:nvGrpSpPr>
        <p:grpSpPr>
          <a:xfrm>
            <a:off x="9685261" y="1834047"/>
            <a:ext cx="274320" cy="2178362"/>
            <a:chOff x="6324567" y="635434"/>
            <a:chExt cx="274320" cy="2178362"/>
          </a:xfrm>
          <a:solidFill>
            <a:srgbClr val="FFC000"/>
          </a:solidFill>
        </p:grpSpPr>
        <p:sp>
          <p:nvSpPr>
            <p:cNvPr id="9" name="Cube 8"/>
            <p:cNvSpPr/>
            <p:nvPr/>
          </p:nvSpPr>
          <p:spPr>
            <a:xfrm rot="5400000">
              <a:off x="6324567" y="63543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0" name="Cube 9"/>
            <p:cNvSpPr/>
            <p:nvPr/>
          </p:nvSpPr>
          <p:spPr>
            <a:xfrm rot="5400000">
              <a:off x="6324567" y="85124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1" name="Cube 10"/>
            <p:cNvSpPr/>
            <p:nvPr/>
          </p:nvSpPr>
          <p:spPr>
            <a:xfrm rot="5400000">
              <a:off x="6324567" y="1062867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2" name="Cube 11"/>
            <p:cNvSpPr/>
            <p:nvPr/>
          </p:nvSpPr>
          <p:spPr>
            <a:xfrm rot="5400000">
              <a:off x="6324567" y="127632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3" name="Cube 12"/>
            <p:cNvSpPr/>
            <p:nvPr/>
          </p:nvSpPr>
          <p:spPr>
            <a:xfrm rot="5400000">
              <a:off x="6324567" y="1487951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4" name="Cube 13"/>
            <p:cNvSpPr/>
            <p:nvPr/>
          </p:nvSpPr>
          <p:spPr>
            <a:xfrm rot="5400000">
              <a:off x="6324567" y="1689308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5" name="Cube 14"/>
            <p:cNvSpPr/>
            <p:nvPr/>
          </p:nvSpPr>
          <p:spPr>
            <a:xfrm rot="5400000">
              <a:off x="6324567" y="189858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6" name="Cube 15"/>
            <p:cNvSpPr/>
            <p:nvPr/>
          </p:nvSpPr>
          <p:spPr>
            <a:xfrm rot="5400000">
              <a:off x="6324567" y="2114392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7" name="Cube 16"/>
            <p:cNvSpPr/>
            <p:nvPr/>
          </p:nvSpPr>
          <p:spPr>
            <a:xfrm rot="5400000">
              <a:off x="6324567" y="232367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8" name="Cube 17"/>
            <p:cNvSpPr/>
            <p:nvPr/>
          </p:nvSpPr>
          <p:spPr>
            <a:xfrm rot="5400000">
              <a:off x="6324567" y="253947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E47619D-BDE0-46B9-842E-92B0B97B8CFD}"/>
              </a:ext>
            </a:extLst>
          </p:cNvPr>
          <p:cNvGrpSpPr/>
          <p:nvPr/>
        </p:nvGrpSpPr>
        <p:grpSpPr>
          <a:xfrm>
            <a:off x="8750541" y="1869354"/>
            <a:ext cx="274320" cy="2178362"/>
            <a:chOff x="6324567" y="635434"/>
            <a:chExt cx="274320" cy="2178362"/>
          </a:xfrm>
          <a:solidFill>
            <a:srgbClr val="FFC000"/>
          </a:solidFill>
        </p:grpSpPr>
        <p:sp>
          <p:nvSpPr>
            <p:cNvPr id="20" name="Cube 19"/>
            <p:cNvSpPr/>
            <p:nvPr/>
          </p:nvSpPr>
          <p:spPr>
            <a:xfrm rot="5400000">
              <a:off x="6324567" y="63543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21" name="Cube 20"/>
            <p:cNvSpPr/>
            <p:nvPr/>
          </p:nvSpPr>
          <p:spPr>
            <a:xfrm rot="5400000">
              <a:off x="6324567" y="85124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22" name="Cube 21"/>
            <p:cNvSpPr/>
            <p:nvPr/>
          </p:nvSpPr>
          <p:spPr>
            <a:xfrm rot="5400000">
              <a:off x="6324567" y="1062867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23" name="Cube 22"/>
            <p:cNvSpPr/>
            <p:nvPr/>
          </p:nvSpPr>
          <p:spPr>
            <a:xfrm rot="5400000">
              <a:off x="6324567" y="127632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24" name="Cube 23"/>
            <p:cNvSpPr/>
            <p:nvPr/>
          </p:nvSpPr>
          <p:spPr>
            <a:xfrm rot="5400000">
              <a:off x="6324567" y="1487951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25" name="Cube 24"/>
            <p:cNvSpPr/>
            <p:nvPr/>
          </p:nvSpPr>
          <p:spPr>
            <a:xfrm rot="5400000">
              <a:off x="6324567" y="1689308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26" name="Cube 25"/>
            <p:cNvSpPr/>
            <p:nvPr/>
          </p:nvSpPr>
          <p:spPr>
            <a:xfrm rot="5400000">
              <a:off x="6324567" y="189858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27" name="Cube 26"/>
            <p:cNvSpPr/>
            <p:nvPr/>
          </p:nvSpPr>
          <p:spPr>
            <a:xfrm rot="5400000">
              <a:off x="6324567" y="2114392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28" name="Cube 27"/>
            <p:cNvSpPr/>
            <p:nvPr/>
          </p:nvSpPr>
          <p:spPr>
            <a:xfrm rot="5400000">
              <a:off x="6324567" y="232367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29" name="Cube 28"/>
            <p:cNvSpPr/>
            <p:nvPr/>
          </p:nvSpPr>
          <p:spPr>
            <a:xfrm rot="5400000">
              <a:off x="6324567" y="253947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E47619D-BDE0-46B9-842E-92B0B97B8CFD}"/>
              </a:ext>
            </a:extLst>
          </p:cNvPr>
          <p:cNvGrpSpPr/>
          <p:nvPr/>
        </p:nvGrpSpPr>
        <p:grpSpPr>
          <a:xfrm>
            <a:off x="7815821" y="1871703"/>
            <a:ext cx="274320" cy="2178362"/>
            <a:chOff x="6324567" y="635434"/>
            <a:chExt cx="274320" cy="2178362"/>
          </a:xfrm>
          <a:solidFill>
            <a:srgbClr val="FFC000"/>
          </a:solidFill>
        </p:grpSpPr>
        <p:sp>
          <p:nvSpPr>
            <p:cNvPr id="31" name="Cube 30"/>
            <p:cNvSpPr/>
            <p:nvPr/>
          </p:nvSpPr>
          <p:spPr>
            <a:xfrm rot="5400000">
              <a:off x="6324567" y="63543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2" name="Cube 31"/>
            <p:cNvSpPr/>
            <p:nvPr/>
          </p:nvSpPr>
          <p:spPr>
            <a:xfrm rot="5400000">
              <a:off x="6324567" y="85124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3" name="Cube 32"/>
            <p:cNvSpPr/>
            <p:nvPr/>
          </p:nvSpPr>
          <p:spPr>
            <a:xfrm rot="5400000">
              <a:off x="6324567" y="1062867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4" name="Cube 33"/>
            <p:cNvSpPr/>
            <p:nvPr/>
          </p:nvSpPr>
          <p:spPr>
            <a:xfrm rot="5400000">
              <a:off x="6324567" y="127632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5" name="Cube 34"/>
            <p:cNvSpPr/>
            <p:nvPr/>
          </p:nvSpPr>
          <p:spPr>
            <a:xfrm rot="5400000">
              <a:off x="6324567" y="1487951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6" name="Cube 35"/>
            <p:cNvSpPr/>
            <p:nvPr/>
          </p:nvSpPr>
          <p:spPr>
            <a:xfrm rot="5400000">
              <a:off x="6324567" y="1689308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7" name="Cube 36"/>
            <p:cNvSpPr/>
            <p:nvPr/>
          </p:nvSpPr>
          <p:spPr>
            <a:xfrm rot="5400000">
              <a:off x="6324567" y="189858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8" name="Cube 37"/>
            <p:cNvSpPr/>
            <p:nvPr/>
          </p:nvSpPr>
          <p:spPr>
            <a:xfrm rot="5400000">
              <a:off x="6324567" y="2114392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9" name="Cube 38"/>
            <p:cNvSpPr/>
            <p:nvPr/>
          </p:nvSpPr>
          <p:spPr>
            <a:xfrm rot="5400000">
              <a:off x="6324567" y="232367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40" name="Cube 39"/>
            <p:cNvSpPr/>
            <p:nvPr/>
          </p:nvSpPr>
          <p:spPr>
            <a:xfrm rot="5400000">
              <a:off x="6324567" y="253947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2E47619D-BDE0-46B9-842E-92B0B97B8CFD}"/>
              </a:ext>
            </a:extLst>
          </p:cNvPr>
          <p:cNvGrpSpPr/>
          <p:nvPr/>
        </p:nvGrpSpPr>
        <p:grpSpPr>
          <a:xfrm>
            <a:off x="4592561" y="1869354"/>
            <a:ext cx="274320" cy="2178362"/>
            <a:chOff x="6324567" y="635434"/>
            <a:chExt cx="274320" cy="2178362"/>
          </a:xfrm>
          <a:solidFill>
            <a:srgbClr val="FFC000"/>
          </a:solidFill>
        </p:grpSpPr>
        <p:sp>
          <p:nvSpPr>
            <p:cNvPr id="42" name="Cube 41"/>
            <p:cNvSpPr/>
            <p:nvPr/>
          </p:nvSpPr>
          <p:spPr>
            <a:xfrm rot="5400000">
              <a:off x="6324567" y="63543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43" name="Cube 42"/>
            <p:cNvSpPr/>
            <p:nvPr/>
          </p:nvSpPr>
          <p:spPr>
            <a:xfrm rot="5400000">
              <a:off x="6324567" y="85124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44" name="Cube 43"/>
            <p:cNvSpPr/>
            <p:nvPr/>
          </p:nvSpPr>
          <p:spPr>
            <a:xfrm rot="5400000">
              <a:off x="6324567" y="1062867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45" name="Cube 44"/>
            <p:cNvSpPr/>
            <p:nvPr/>
          </p:nvSpPr>
          <p:spPr>
            <a:xfrm rot="5400000">
              <a:off x="6324567" y="127632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46" name="Cube 45"/>
            <p:cNvSpPr/>
            <p:nvPr/>
          </p:nvSpPr>
          <p:spPr>
            <a:xfrm rot="5400000">
              <a:off x="6324567" y="1487951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47" name="Cube 46"/>
            <p:cNvSpPr/>
            <p:nvPr/>
          </p:nvSpPr>
          <p:spPr>
            <a:xfrm rot="5400000">
              <a:off x="6324567" y="1689308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48" name="Cube 47"/>
            <p:cNvSpPr/>
            <p:nvPr/>
          </p:nvSpPr>
          <p:spPr>
            <a:xfrm rot="5400000">
              <a:off x="6324567" y="189858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49" name="Cube 48"/>
            <p:cNvSpPr/>
            <p:nvPr/>
          </p:nvSpPr>
          <p:spPr>
            <a:xfrm rot="5400000">
              <a:off x="6324567" y="2114392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50" name="Cube 49"/>
            <p:cNvSpPr/>
            <p:nvPr/>
          </p:nvSpPr>
          <p:spPr>
            <a:xfrm rot="5400000">
              <a:off x="6324567" y="232367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51" name="Cube 50"/>
            <p:cNvSpPr/>
            <p:nvPr/>
          </p:nvSpPr>
          <p:spPr>
            <a:xfrm rot="5400000">
              <a:off x="6324567" y="253947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2E47619D-BDE0-46B9-842E-92B0B97B8CFD}"/>
              </a:ext>
            </a:extLst>
          </p:cNvPr>
          <p:cNvGrpSpPr/>
          <p:nvPr/>
        </p:nvGrpSpPr>
        <p:grpSpPr>
          <a:xfrm>
            <a:off x="3924782" y="1869354"/>
            <a:ext cx="274320" cy="2178362"/>
            <a:chOff x="6324567" y="635434"/>
            <a:chExt cx="274320" cy="2178362"/>
          </a:xfrm>
          <a:solidFill>
            <a:srgbClr val="FFC000"/>
          </a:solidFill>
        </p:grpSpPr>
        <p:sp>
          <p:nvSpPr>
            <p:cNvPr id="53" name="Cube 52"/>
            <p:cNvSpPr/>
            <p:nvPr/>
          </p:nvSpPr>
          <p:spPr>
            <a:xfrm rot="5400000">
              <a:off x="6324567" y="63543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54" name="Cube 53"/>
            <p:cNvSpPr/>
            <p:nvPr/>
          </p:nvSpPr>
          <p:spPr>
            <a:xfrm rot="5400000">
              <a:off x="6324567" y="85124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55" name="Cube 54"/>
            <p:cNvSpPr/>
            <p:nvPr/>
          </p:nvSpPr>
          <p:spPr>
            <a:xfrm rot="5400000">
              <a:off x="6324567" y="1062867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56" name="Cube 55"/>
            <p:cNvSpPr/>
            <p:nvPr/>
          </p:nvSpPr>
          <p:spPr>
            <a:xfrm rot="5400000">
              <a:off x="6324567" y="127632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57" name="Cube 56"/>
            <p:cNvSpPr/>
            <p:nvPr/>
          </p:nvSpPr>
          <p:spPr>
            <a:xfrm rot="5400000">
              <a:off x="6324567" y="1487951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58" name="Cube 57"/>
            <p:cNvSpPr/>
            <p:nvPr/>
          </p:nvSpPr>
          <p:spPr>
            <a:xfrm rot="5400000">
              <a:off x="6324567" y="1689308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59" name="Cube 58"/>
            <p:cNvSpPr/>
            <p:nvPr/>
          </p:nvSpPr>
          <p:spPr>
            <a:xfrm rot="5400000">
              <a:off x="6324567" y="189858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60" name="Cube 59"/>
            <p:cNvSpPr/>
            <p:nvPr/>
          </p:nvSpPr>
          <p:spPr>
            <a:xfrm rot="5400000">
              <a:off x="6324567" y="2114392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61" name="Cube 60"/>
            <p:cNvSpPr/>
            <p:nvPr/>
          </p:nvSpPr>
          <p:spPr>
            <a:xfrm rot="5400000">
              <a:off x="6324567" y="232367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62" name="Cube 61"/>
            <p:cNvSpPr/>
            <p:nvPr/>
          </p:nvSpPr>
          <p:spPr>
            <a:xfrm rot="5400000">
              <a:off x="6324567" y="253947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997200" y="4610100"/>
            <a:ext cx="7594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3 عشَرَاتٍ + 2 عَشَراتٍ =        عَشَرَاتٍ </a:t>
            </a:r>
            <a:endParaRPr lang="ar-BH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322803" y="4610099"/>
            <a:ext cx="9525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5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2997200" y="5374935"/>
            <a:ext cx="7594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30 + 20 =  </a:t>
            </a:r>
            <a:endParaRPr lang="ar-BH" sz="4000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7339571" y="5388290"/>
            <a:ext cx="9525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50</a:t>
            </a:r>
            <a:endParaRPr lang="ar-BH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96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3" grpId="0"/>
      <p:bldP spid="6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9182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ar-SA" sz="4000" b="1" dirty="0" smtClean="0"/>
              <a:t>إِذَا عَرفْتَ أَنَّ ناتجَ جمْعِ  </a:t>
            </a:r>
            <a:r>
              <a:rPr lang="ar-SA" sz="4000" b="1" dirty="0" smtClean="0">
                <a:solidFill>
                  <a:srgbClr val="FF0000"/>
                </a:solidFill>
              </a:rPr>
              <a:t>3 + 2 = 5</a:t>
            </a:r>
            <a:r>
              <a:rPr lang="ar-SA" sz="4000" b="1" dirty="0" smtClean="0"/>
              <a:t> </a:t>
            </a:r>
            <a:endParaRPr lang="ar-BH" sz="40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51411" y="1494745"/>
            <a:ext cx="10402390" cy="17579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4000" b="1" dirty="0" smtClean="0"/>
              <a:t>فَإِنَّكَ سَتَعْرِفُ أَيضًا أَنَّ ناتجَ جمْعِ  </a:t>
            </a:r>
            <a:r>
              <a:rPr lang="ar-SA" sz="4000" b="1" dirty="0" smtClean="0">
                <a:solidFill>
                  <a:srgbClr val="FF0000"/>
                </a:solidFill>
              </a:rPr>
              <a:t>3عشراتٍ و2 عشَراتٍ </a:t>
            </a:r>
          </a:p>
          <a:p>
            <a:pPr algn="r"/>
            <a:r>
              <a:rPr lang="ar-SA" sz="4000" b="1" dirty="0" smtClean="0"/>
              <a:t>هو </a:t>
            </a:r>
            <a:r>
              <a:rPr lang="ar-SA" sz="4000" b="1" dirty="0" smtClean="0">
                <a:solidFill>
                  <a:srgbClr val="FF0000"/>
                </a:solidFill>
              </a:rPr>
              <a:t>5عشَراتٍ  </a:t>
            </a:r>
            <a:r>
              <a:rPr lang="ar-SA" sz="4000" b="1" dirty="0" smtClean="0"/>
              <a:t>أَي أَنَّ: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3487783"/>
            <a:ext cx="4898571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FF0000"/>
                </a:solidFill>
              </a:rPr>
              <a:t>30 + 20 = 50 </a:t>
            </a:r>
            <a:endParaRPr lang="ar-BH" sz="4000" b="1" dirty="0">
              <a:solidFill>
                <a:srgbClr val="FF0000"/>
              </a:solidFill>
            </a:endParaRPr>
          </a:p>
          <a:p>
            <a:endParaRPr lang="ar-BH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053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476500" y="381000"/>
            <a:ext cx="78105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4000" b="1" dirty="0" smtClean="0"/>
              <a:t>أَجِدُ ناتجَ الطَرْحِ  50 - 10 </a:t>
            </a:r>
            <a:endParaRPr lang="ar-BH" sz="4000" b="1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E47619D-BDE0-46B9-842E-92B0B97B8CFD}"/>
              </a:ext>
            </a:extLst>
          </p:cNvPr>
          <p:cNvGrpSpPr/>
          <p:nvPr/>
        </p:nvGrpSpPr>
        <p:grpSpPr>
          <a:xfrm>
            <a:off x="5129231" y="1871841"/>
            <a:ext cx="274320" cy="2178362"/>
            <a:chOff x="6324567" y="635434"/>
            <a:chExt cx="274320" cy="2178362"/>
          </a:xfrm>
          <a:solidFill>
            <a:srgbClr val="FFC000"/>
          </a:solidFill>
        </p:grpSpPr>
        <p:sp>
          <p:nvSpPr>
            <p:cNvPr id="9" name="Cube 8"/>
            <p:cNvSpPr/>
            <p:nvPr/>
          </p:nvSpPr>
          <p:spPr>
            <a:xfrm rot="5400000">
              <a:off x="6324567" y="63543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0" name="Cube 9"/>
            <p:cNvSpPr/>
            <p:nvPr/>
          </p:nvSpPr>
          <p:spPr>
            <a:xfrm rot="5400000">
              <a:off x="6324567" y="85124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1" name="Cube 10"/>
            <p:cNvSpPr/>
            <p:nvPr/>
          </p:nvSpPr>
          <p:spPr>
            <a:xfrm rot="5400000">
              <a:off x="6324567" y="1062867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2" name="Cube 11"/>
            <p:cNvSpPr/>
            <p:nvPr/>
          </p:nvSpPr>
          <p:spPr>
            <a:xfrm rot="5400000">
              <a:off x="6324567" y="127632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3" name="Cube 12"/>
            <p:cNvSpPr/>
            <p:nvPr/>
          </p:nvSpPr>
          <p:spPr>
            <a:xfrm rot="5400000">
              <a:off x="6324567" y="1487951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4" name="Cube 13"/>
            <p:cNvSpPr/>
            <p:nvPr/>
          </p:nvSpPr>
          <p:spPr>
            <a:xfrm rot="5400000">
              <a:off x="6324567" y="1689308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5" name="Cube 14"/>
            <p:cNvSpPr/>
            <p:nvPr/>
          </p:nvSpPr>
          <p:spPr>
            <a:xfrm rot="5400000">
              <a:off x="6324567" y="189858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6" name="Cube 15"/>
            <p:cNvSpPr/>
            <p:nvPr/>
          </p:nvSpPr>
          <p:spPr>
            <a:xfrm rot="5400000">
              <a:off x="6324567" y="2114392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7" name="Cube 16"/>
            <p:cNvSpPr/>
            <p:nvPr/>
          </p:nvSpPr>
          <p:spPr>
            <a:xfrm rot="5400000">
              <a:off x="6324567" y="232367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8" name="Cube 17"/>
            <p:cNvSpPr/>
            <p:nvPr/>
          </p:nvSpPr>
          <p:spPr>
            <a:xfrm rot="5400000">
              <a:off x="6324567" y="253947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E47619D-BDE0-46B9-842E-92B0B97B8CFD}"/>
              </a:ext>
            </a:extLst>
          </p:cNvPr>
          <p:cNvGrpSpPr/>
          <p:nvPr/>
        </p:nvGrpSpPr>
        <p:grpSpPr>
          <a:xfrm>
            <a:off x="4450809" y="1861708"/>
            <a:ext cx="274320" cy="2178362"/>
            <a:chOff x="6324567" y="635434"/>
            <a:chExt cx="274320" cy="2178362"/>
          </a:xfrm>
          <a:solidFill>
            <a:srgbClr val="FFC000"/>
          </a:solidFill>
        </p:grpSpPr>
        <p:sp>
          <p:nvSpPr>
            <p:cNvPr id="20" name="Cube 19"/>
            <p:cNvSpPr/>
            <p:nvPr/>
          </p:nvSpPr>
          <p:spPr>
            <a:xfrm rot="5400000">
              <a:off x="6324567" y="63543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21" name="Cube 20"/>
            <p:cNvSpPr/>
            <p:nvPr/>
          </p:nvSpPr>
          <p:spPr>
            <a:xfrm rot="5400000">
              <a:off x="6324567" y="85124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22" name="Cube 21"/>
            <p:cNvSpPr/>
            <p:nvPr/>
          </p:nvSpPr>
          <p:spPr>
            <a:xfrm rot="5400000">
              <a:off x="6324567" y="1062867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23" name="Cube 22"/>
            <p:cNvSpPr/>
            <p:nvPr/>
          </p:nvSpPr>
          <p:spPr>
            <a:xfrm rot="5400000">
              <a:off x="6324567" y="127632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24" name="Cube 23"/>
            <p:cNvSpPr/>
            <p:nvPr/>
          </p:nvSpPr>
          <p:spPr>
            <a:xfrm rot="5400000">
              <a:off x="6324567" y="1487951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25" name="Cube 24"/>
            <p:cNvSpPr/>
            <p:nvPr/>
          </p:nvSpPr>
          <p:spPr>
            <a:xfrm rot="5400000">
              <a:off x="6324567" y="1689308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26" name="Cube 25"/>
            <p:cNvSpPr/>
            <p:nvPr/>
          </p:nvSpPr>
          <p:spPr>
            <a:xfrm rot="5400000">
              <a:off x="6324567" y="189858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27" name="Cube 26"/>
            <p:cNvSpPr/>
            <p:nvPr/>
          </p:nvSpPr>
          <p:spPr>
            <a:xfrm rot="5400000">
              <a:off x="6324567" y="2114392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28" name="Cube 27"/>
            <p:cNvSpPr/>
            <p:nvPr/>
          </p:nvSpPr>
          <p:spPr>
            <a:xfrm rot="5400000">
              <a:off x="6324567" y="232367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29" name="Cube 28"/>
            <p:cNvSpPr/>
            <p:nvPr/>
          </p:nvSpPr>
          <p:spPr>
            <a:xfrm rot="5400000">
              <a:off x="6324567" y="253947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E47619D-BDE0-46B9-842E-92B0B97B8CFD}"/>
              </a:ext>
            </a:extLst>
          </p:cNvPr>
          <p:cNvGrpSpPr/>
          <p:nvPr/>
        </p:nvGrpSpPr>
        <p:grpSpPr>
          <a:xfrm>
            <a:off x="3797544" y="1861708"/>
            <a:ext cx="274320" cy="2178362"/>
            <a:chOff x="6324567" y="635434"/>
            <a:chExt cx="274320" cy="2178362"/>
          </a:xfrm>
          <a:solidFill>
            <a:srgbClr val="FFC000"/>
          </a:solidFill>
        </p:grpSpPr>
        <p:sp>
          <p:nvSpPr>
            <p:cNvPr id="31" name="Cube 30"/>
            <p:cNvSpPr/>
            <p:nvPr/>
          </p:nvSpPr>
          <p:spPr>
            <a:xfrm rot="5400000">
              <a:off x="6324567" y="63543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2" name="Cube 31"/>
            <p:cNvSpPr/>
            <p:nvPr/>
          </p:nvSpPr>
          <p:spPr>
            <a:xfrm rot="5400000">
              <a:off x="6324567" y="85124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3" name="Cube 32"/>
            <p:cNvSpPr/>
            <p:nvPr/>
          </p:nvSpPr>
          <p:spPr>
            <a:xfrm rot="5400000">
              <a:off x="6324567" y="1062867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4" name="Cube 33"/>
            <p:cNvSpPr/>
            <p:nvPr/>
          </p:nvSpPr>
          <p:spPr>
            <a:xfrm rot="5400000">
              <a:off x="6324567" y="127632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5" name="Cube 34"/>
            <p:cNvSpPr/>
            <p:nvPr/>
          </p:nvSpPr>
          <p:spPr>
            <a:xfrm rot="5400000">
              <a:off x="6324567" y="1487951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6" name="Cube 35"/>
            <p:cNvSpPr/>
            <p:nvPr/>
          </p:nvSpPr>
          <p:spPr>
            <a:xfrm rot="5400000">
              <a:off x="6324567" y="1689308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7" name="Cube 36"/>
            <p:cNvSpPr/>
            <p:nvPr/>
          </p:nvSpPr>
          <p:spPr>
            <a:xfrm rot="5400000">
              <a:off x="6324567" y="189858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8" name="Cube 37"/>
            <p:cNvSpPr/>
            <p:nvPr/>
          </p:nvSpPr>
          <p:spPr>
            <a:xfrm rot="5400000">
              <a:off x="6324567" y="2114392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9" name="Cube 38"/>
            <p:cNvSpPr/>
            <p:nvPr/>
          </p:nvSpPr>
          <p:spPr>
            <a:xfrm rot="5400000">
              <a:off x="6324567" y="232367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40" name="Cube 39"/>
            <p:cNvSpPr/>
            <p:nvPr/>
          </p:nvSpPr>
          <p:spPr>
            <a:xfrm rot="5400000">
              <a:off x="6324567" y="253947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2E47619D-BDE0-46B9-842E-92B0B97B8CFD}"/>
              </a:ext>
            </a:extLst>
          </p:cNvPr>
          <p:cNvGrpSpPr/>
          <p:nvPr/>
        </p:nvGrpSpPr>
        <p:grpSpPr>
          <a:xfrm>
            <a:off x="3144279" y="1830166"/>
            <a:ext cx="274320" cy="2178362"/>
            <a:chOff x="6324567" y="635434"/>
            <a:chExt cx="274320" cy="2178362"/>
          </a:xfrm>
          <a:solidFill>
            <a:srgbClr val="FFC000"/>
          </a:solidFill>
        </p:grpSpPr>
        <p:sp>
          <p:nvSpPr>
            <p:cNvPr id="42" name="Cube 41"/>
            <p:cNvSpPr/>
            <p:nvPr/>
          </p:nvSpPr>
          <p:spPr>
            <a:xfrm rot="5400000">
              <a:off x="6324567" y="63543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43" name="Cube 42"/>
            <p:cNvSpPr/>
            <p:nvPr/>
          </p:nvSpPr>
          <p:spPr>
            <a:xfrm rot="5400000">
              <a:off x="6324567" y="85124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44" name="Cube 43"/>
            <p:cNvSpPr/>
            <p:nvPr/>
          </p:nvSpPr>
          <p:spPr>
            <a:xfrm rot="5400000">
              <a:off x="6324567" y="1062867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45" name="Cube 44"/>
            <p:cNvSpPr/>
            <p:nvPr/>
          </p:nvSpPr>
          <p:spPr>
            <a:xfrm rot="5400000">
              <a:off x="6324567" y="127632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46" name="Cube 45"/>
            <p:cNvSpPr/>
            <p:nvPr/>
          </p:nvSpPr>
          <p:spPr>
            <a:xfrm rot="5400000">
              <a:off x="6324567" y="1487951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47" name="Cube 46"/>
            <p:cNvSpPr/>
            <p:nvPr/>
          </p:nvSpPr>
          <p:spPr>
            <a:xfrm rot="5400000">
              <a:off x="6324567" y="1689308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48" name="Cube 47"/>
            <p:cNvSpPr/>
            <p:nvPr/>
          </p:nvSpPr>
          <p:spPr>
            <a:xfrm rot="5400000">
              <a:off x="6324567" y="189858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49" name="Cube 48"/>
            <p:cNvSpPr/>
            <p:nvPr/>
          </p:nvSpPr>
          <p:spPr>
            <a:xfrm rot="5400000">
              <a:off x="6324567" y="2114392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50" name="Cube 49"/>
            <p:cNvSpPr/>
            <p:nvPr/>
          </p:nvSpPr>
          <p:spPr>
            <a:xfrm rot="5400000">
              <a:off x="6324567" y="232367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51" name="Cube 50"/>
            <p:cNvSpPr/>
            <p:nvPr/>
          </p:nvSpPr>
          <p:spPr>
            <a:xfrm rot="5400000">
              <a:off x="6324567" y="253947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2E47619D-BDE0-46B9-842E-92B0B97B8CFD}"/>
              </a:ext>
            </a:extLst>
          </p:cNvPr>
          <p:cNvGrpSpPr/>
          <p:nvPr/>
        </p:nvGrpSpPr>
        <p:grpSpPr>
          <a:xfrm>
            <a:off x="2476500" y="1830166"/>
            <a:ext cx="274320" cy="2178362"/>
            <a:chOff x="6324567" y="635434"/>
            <a:chExt cx="274320" cy="2178362"/>
          </a:xfrm>
          <a:solidFill>
            <a:srgbClr val="FFC000"/>
          </a:solidFill>
        </p:grpSpPr>
        <p:sp>
          <p:nvSpPr>
            <p:cNvPr id="53" name="Cube 52"/>
            <p:cNvSpPr/>
            <p:nvPr/>
          </p:nvSpPr>
          <p:spPr>
            <a:xfrm rot="5400000">
              <a:off x="6324567" y="63543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54" name="Cube 53"/>
            <p:cNvSpPr/>
            <p:nvPr/>
          </p:nvSpPr>
          <p:spPr>
            <a:xfrm rot="5400000">
              <a:off x="6324567" y="85124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55" name="Cube 54"/>
            <p:cNvSpPr/>
            <p:nvPr/>
          </p:nvSpPr>
          <p:spPr>
            <a:xfrm rot="5400000">
              <a:off x="6324567" y="1062867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56" name="Cube 55"/>
            <p:cNvSpPr/>
            <p:nvPr/>
          </p:nvSpPr>
          <p:spPr>
            <a:xfrm rot="5400000">
              <a:off x="6324567" y="127632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57" name="Cube 56"/>
            <p:cNvSpPr/>
            <p:nvPr/>
          </p:nvSpPr>
          <p:spPr>
            <a:xfrm rot="5400000">
              <a:off x="6324567" y="1487951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58" name="Cube 57"/>
            <p:cNvSpPr/>
            <p:nvPr/>
          </p:nvSpPr>
          <p:spPr>
            <a:xfrm rot="5400000">
              <a:off x="6324567" y="1689308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59" name="Cube 58"/>
            <p:cNvSpPr/>
            <p:nvPr/>
          </p:nvSpPr>
          <p:spPr>
            <a:xfrm rot="5400000">
              <a:off x="6324567" y="189858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60" name="Cube 59"/>
            <p:cNvSpPr/>
            <p:nvPr/>
          </p:nvSpPr>
          <p:spPr>
            <a:xfrm rot="5400000">
              <a:off x="6324567" y="2114392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61" name="Cube 60"/>
            <p:cNvSpPr/>
            <p:nvPr/>
          </p:nvSpPr>
          <p:spPr>
            <a:xfrm rot="5400000">
              <a:off x="6324567" y="232367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62" name="Cube 61"/>
            <p:cNvSpPr/>
            <p:nvPr/>
          </p:nvSpPr>
          <p:spPr>
            <a:xfrm rot="5400000">
              <a:off x="6324567" y="253947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2984137" y="4504875"/>
            <a:ext cx="7594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5 عشَرَاتٍ - 1 عَشَراتٍ =        عَشَرَاتٍ </a:t>
            </a:r>
            <a:endParaRPr lang="ar-BH" sz="4000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2984137" y="5269710"/>
            <a:ext cx="7594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50 - 10 =  </a:t>
            </a:r>
            <a:endParaRPr lang="ar-BH" sz="4000" b="1" dirty="0"/>
          </a:p>
        </p:txBody>
      </p:sp>
      <p:sp>
        <p:nvSpPr>
          <p:cNvPr id="65" name="TextBox 64"/>
          <p:cNvSpPr txBox="1"/>
          <p:nvPr/>
        </p:nvSpPr>
        <p:spPr>
          <a:xfrm>
            <a:off x="5322803" y="4520379"/>
            <a:ext cx="9525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4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339571" y="5298570"/>
            <a:ext cx="9525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40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2" name="Multiply 1"/>
          <p:cNvSpPr/>
          <p:nvPr/>
        </p:nvSpPr>
        <p:spPr>
          <a:xfrm>
            <a:off x="4998602" y="846809"/>
            <a:ext cx="535577" cy="428244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261895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3" grpId="0"/>
      <p:bldP spid="64" grpId="0"/>
      <p:bldP spid="65" grpId="0"/>
      <p:bldP spid="66" grpId="0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3095896" y="381000"/>
            <a:ext cx="71911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4000" b="1" dirty="0" smtClean="0"/>
              <a:t>أَجِدُ ناتجَ كُلٍّ منَ الجمْعِ والطَرْحِ، مُسْتعْمِلاً </a:t>
            </a:r>
            <a:endParaRPr lang="ar-BH" sz="4000" b="1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E47619D-BDE0-46B9-842E-92B0B97B8CFD}"/>
              </a:ext>
            </a:extLst>
          </p:cNvPr>
          <p:cNvGrpSpPr/>
          <p:nvPr/>
        </p:nvGrpSpPr>
        <p:grpSpPr>
          <a:xfrm rot="5400000">
            <a:off x="1869555" y="-354238"/>
            <a:ext cx="274320" cy="2178362"/>
            <a:chOff x="6324567" y="635434"/>
            <a:chExt cx="274320" cy="2178362"/>
          </a:xfrm>
          <a:solidFill>
            <a:srgbClr val="FFC000"/>
          </a:solidFill>
        </p:grpSpPr>
        <p:sp>
          <p:nvSpPr>
            <p:cNvPr id="9" name="Cube 8"/>
            <p:cNvSpPr/>
            <p:nvPr/>
          </p:nvSpPr>
          <p:spPr>
            <a:xfrm rot="5400000">
              <a:off x="6324567" y="63543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0" name="Cube 9"/>
            <p:cNvSpPr/>
            <p:nvPr/>
          </p:nvSpPr>
          <p:spPr>
            <a:xfrm rot="5400000">
              <a:off x="6324567" y="85124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1" name="Cube 10"/>
            <p:cNvSpPr/>
            <p:nvPr/>
          </p:nvSpPr>
          <p:spPr>
            <a:xfrm rot="5400000">
              <a:off x="6324567" y="1062867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2" name="Cube 11"/>
            <p:cNvSpPr/>
            <p:nvPr/>
          </p:nvSpPr>
          <p:spPr>
            <a:xfrm rot="5400000">
              <a:off x="6324567" y="127632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3" name="Cube 12"/>
            <p:cNvSpPr/>
            <p:nvPr/>
          </p:nvSpPr>
          <p:spPr>
            <a:xfrm rot="5400000">
              <a:off x="6324567" y="1487951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4" name="Cube 13"/>
            <p:cNvSpPr/>
            <p:nvPr/>
          </p:nvSpPr>
          <p:spPr>
            <a:xfrm rot="5400000">
              <a:off x="6324567" y="1689308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5" name="Cube 14"/>
            <p:cNvSpPr/>
            <p:nvPr/>
          </p:nvSpPr>
          <p:spPr>
            <a:xfrm rot="5400000">
              <a:off x="6324567" y="189858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6" name="Cube 15"/>
            <p:cNvSpPr/>
            <p:nvPr/>
          </p:nvSpPr>
          <p:spPr>
            <a:xfrm rot="5400000">
              <a:off x="6324567" y="2114392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7" name="Cube 16"/>
            <p:cNvSpPr/>
            <p:nvPr/>
          </p:nvSpPr>
          <p:spPr>
            <a:xfrm rot="5400000">
              <a:off x="6324567" y="232367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8" name="Cube 17"/>
            <p:cNvSpPr/>
            <p:nvPr/>
          </p:nvSpPr>
          <p:spPr>
            <a:xfrm rot="5400000">
              <a:off x="6324567" y="253947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3963852" y="2224695"/>
            <a:ext cx="7594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4 عشَرَاتٍ + 2 عَشَراتٍ =        عَشَرَاتٍ </a:t>
            </a:r>
            <a:endParaRPr lang="ar-BH" sz="4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963852" y="2989530"/>
            <a:ext cx="7594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40 + 20 =  </a:t>
            </a:r>
            <a:endParaRPr lang="ar-BH" sz="4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211077" y="2224695"/>
            <a:ext cx="9525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6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227845" y="3002886"/>
            <a:ext cx="9525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60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116252" y="3899853"/>
            <a:ext cx="7594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6 عشَرَاتٍ + 1 عَشَراتٍ =        عَشَرَاتٍ </a:t>
            </a:r>
            <a:endParaRPr lang="ar-BH" sz="4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4116252" y="4664688"/>
            <a:ext cx="7594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60 + 10 =  </a:t>
            </a:r>
            <a:endParaRPr lang="ar-BH" sz="4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363477" y="3899853"/>
            <a:ext cx="9525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7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380245" y="4678044"/>
            <a:ext cx="9525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70</a:t>
            </a:r>
            <a:endParaRPr lang="ar-BH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999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79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5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53" tmFilter="0, 0; 0.125,0.2665; 0.25,0.4; 0.375,0.465; 0.5,0.5;  0.625,0.535; 0.75,0.6; 0.875,0.7335; 1,1">
                                          <p:stCondLst>
                                            <p:cond delay="653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" tmFilter="0, 0; 0.125,0.2665; 0.25,0.4; 0.375,0.465; 0.5,0.5;  0.625,0.535; 0.75,0.6; 0.875,0.7335; 1,1">
                                          <p:stCondLst>
                                            <p:cond delay="130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" tmFilter="0, 0; 0.125,0.2665; 0.25,0.4; 0.375,0.465; 0.5,0.5;  0.625,0.535; 0.75,0.6; 0.875,0.7335; 1,1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1">
                                          <p:stCondLst>
                                            <p:cond delay="63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" decel="50000">
                                          <p:stCondLst>
                                            <p:cond delay="665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1">
                                          <p:stCondLst>
                                            <p:cond delay="129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" decel="50000">
                                          <p:stCondLst>
                                            <p:cond delay="131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" decel="50000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" decel="50000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79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5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53" tmFilter="0, 0; 0.125,0.2665; 0.25,0.4; 0.375,0.465; 0.5,0.5;  0.625,0.535; 0.75,0.6; 0.875,0.7335; 1,1">
                                          <p:stCondLst>
                                            <p:cond delay="653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" tmFilter="0, 0; 0.125,0.2665; 0.25,0.4; 0.375,0.465; 0.5,0.5;  0.625,0.535; 0.75,0.6; 0.875,0.7335; 1,1">
                                          <p:stCondLst>
                                            <p:cond delay="130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" tmFilter="0, 0; 0.125,0.2665; 0.25,0.4; 0.375,0.465; 0.5,0.5;  0.625,0.535; 0.75,0.6; 0.875,0.7335; 1,1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1">
                                          <p:stCondLst>
                                            <p:cond delay="63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" decel="50000">
                                          <p:stCondLst>
                                            <p:cond delay="665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">
                                          <p:stCondLst>
                                            <p:cond delay="129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" decel="50000">
                                          <p:stCondLst>
                                            <p:cond delay="131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1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" decel="50000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1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" decel="50000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79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5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53" tmFilter="0, 0; 0.125,0.2665; 0.25,0.4; 0.375,0.465; 0.5,0.5;  0.625,0.535; 0.75,0.6; 0.875,0.7335; 1,1">
                                          <p:stCondLst>
                                            <p:cond delay="653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" tmFilter="0, 0; 0.125,0.2665; 0.25,0.4; 0.375,0.465; 0.5,0.5;  0.625,0.535; 0.75,0.6; 0.875,0.7335; 1,1">
                                          <p:stCondLst>
                                            <p:cond delay="130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" tmFilter="0, 0; 0.125,0.2665; 0.25,0.4; 0.375,0.465; 0.5,0.5;  0.625,0.535; 0.75,0.6; 0.875,0.7335; 1,1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1">
                                          <p:stCondLst>
                                            <p:cond delay="63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" decel="50000">
                                          <p:stCondLst>
                                            <p:cond delay="66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1">
                                          <p:stCondLst>
                                            <p:cond delay="129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" decel="50000">
                                          <p:stCondLst>
                                            <p:cond delay="131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1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" decel="50000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1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" decel="50000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79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5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53" tmFilter="0, 0; 0.125,0.2665; 0.25,0.4; 0.375,0.465; 0.5,0.5;  0.625,0.535; 0.75,0.6; 0.875,0.7335; 1,1">
                                          <p:stCondLst>
                                            <p:cond delay="653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" tmFilter="0, 0; 0.125,0.2665; 0.25,0.4; 0.375,0.465; 0.5,0.5;  0.625,0.535; 0.75,0.6; 0.875,0.7335; 1,1">
                                          <p:stCondLst>
                                            <p:cond delay="130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" tmFilter="0, 0; 0.125,0.2665; 0.25,0.4; 0.375,0.465; 0.5,0.5;  0.625,0.535; 0.75,0.6; 0.875,0.7335; 1,1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1">
                                          <p:stCondLst>
                                            <p:cond delay="63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" decel="50000">
                                          <p:stCondLst>
                                            <p:cond delay="665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1">
                                          <p:stCondLst>
                                            <p:cond delay="129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" decel="50000">
                                          <p:stCondLst>
                                            <p:cond delay="131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1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" decel="50000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1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" decel="50000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3898538" y="1284169"/>
            <a:ext cx="7594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5 عشَرَاتٍ - 2 عَشَراتٍ =        عَشَرَاتٍ </a:t>
            </a:r>
            <a:endParaRPr lang="ar-BH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898538" y="2049004"/>
            <a:ext cx="7594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50 - 20 =  </a:t>
            </a:r>
            <a:endParaRPr lang="ar-BH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145763" y="1284169"/>
            <a:ext cx="9525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3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162531" y="2062360"/>
            <a:ext cx="9525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30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81417" y="3485879"/>
            <a:ext cx="7594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7 عشَرَاتٍ - 3 عَشَراتٍ =        عَشَرَاتٍ </a:t>
            </a:r>
            <a:endParaRPr lang="ar-BH" sz="4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081417" y="4250714"/>
            <a:ext cx="7594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70 - 30 =  </a:t>
            </a:r>
            <a:endParaRPr lang="ar-BH" sz="4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328642" y="3485879"/>
            <a:ext cx="9525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4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45410" y="4264070"/>
            <a:ext cx="9525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40</a:t>
            </a:r>
            <a:endParaRPr lang="ar-BH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689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3095896" y="381000"/>
            <a:ext cx="719110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4000" b="1" dirty="0" smtClean="0"/>
              <a:t>أَجِدُ ناتجَ كُلٍّ منَ الجمْعِ والطَرْحِ، مُسْتعْمِلاً </a:t>
            </a:r>
            <a:endParaRPr lang="ar-BH" sz="4000" b="1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E47619D-BDE0-46B9-842E-92B0B97B8CFD}"/>
              </a:ext>
            </a:extLst>
          </p:cNvPr>
          <p:cNvGrpSpPr/>
          <p:nvPr/>
        </p:nvGrpSpPr>
        <p:grpSpPr>
          <a:xfrm rot="5400000">
            <a:off x="1869555" y="-354238"/>
            <a:ext cx="274320" cy="2178362"/>
            <a:chOff x="6324567" y="635434"/>
            <a:chExt cx="274320" cy="2178362"/>
          </a:xfrm>
          <a:solidFill>
            <a:srgbClr val="FFC000"/>
          </a:solidFill>
        </p:grpSpPr>
        <p:sp>
          <p:nvSpPr>
            <p:cNvPr id="9" name="Cube 8"/>
            <p:cNvSpPr/>
            <p:nvPr/>
          </p:nvSpPr>
          <p:spPr>
            <a:xfrm rot="5400000">
              <a:off x="6324567" y="63543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0" name="Cube 9"/>
            <p:cNvSpPr/>
            <p:nvPr/>
          </p:nvSpPr>
          <p:spPr>
            <a:xfrm rot="5400000">
              <a:off x="6324567" y="85124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1" name="Cube 10"/>
            <p:cNvSpPr/>
            <p:nvPr/>
          </p:nvSpPr>
          <p:spPr>
            <a:xfrm rot="5400000">
              <a:off x="6324567" y="1062867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2" name="Cube 11"/>
            <p:cNvSpPr/>
            <p:nvPr/>
          </p:nvSpPr>
          <p:spPr>
            <a:xfrm rot="5400000">
              <a:off x="6324567" y="1276324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3" name="Cube 12"/>
            <p:cNvSpPr/>
            <p:nvPr/>
          </p:nvSpPr>
          <p:spPr>
            <a:xfrm rot="5400000">
              <a:off x="6324567" y="1487951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4" name="Cube 13"/>
            <p:cNvSpPr/>
            <p:nvPr/>
          </p:nvSpPr>
          <p:spPr>
            <a:xfrm rot="5400000">
              <a:off x="6324567" y="1689308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5" name="Cube 14"/>
            <p:cNvSpPr/>
            <p:nvPr/>
          </p:nvSpPr>
          <p:spPr>
            <a:xfrm rot="5400000">
              <a:off x="6324567" y="189858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6" name="Cube 15"/>
            <p:cNvSpPr/>
            <p:nvPr/>
          </p:nvSpPr>
          <p:spPr>
            <a:xfrm rot="5400000">
              <a:off x="6324567" y="2114392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7" name="Cube 16"/>
            <p:cNvSpPr/>
            <p:nvPr/>
          </p:nvSpPr>
          <p:spPr>
            <a:xfrm rot="5400000">
              <a:off x="6324567" y="2323670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8" name="Cube 17"/>
            <p:cNvSpPr/>
            <p:nvPr/>
          </p:nvSpPr>
          <p:spPr>
            <a:xfrm rot="5400000">
              <a:off x="6324567" y="2539476"/>
              <a:ext cx="274320" cy="274320"/>
            </a:xfrm>
            <a:prstGeom prst="cub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4532810" y="1336411"/>
            <a:ext cx="702564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3 عشَرَاتٍ + 5 عَشَراتٍ =      عَشَرَاتٍ </a:t>
            </a:r>
            <a:endParaRPr lang="ar-BH" sz="4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1342618" y="1336411"/>
            <a:ext cx="262345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30 + 50 =  </a:t>
            </a:r>
            <a:endParaRPr lang="ar-BH" sz="4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489517" y="1336411"/>
            <a:ext cx="9525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8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17534" y="1336411"/>
            <a:ext cx="9525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80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558221" y="2639504"/>
            <a:ext cx="702564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2 عشَرَاتٍ + 7 عَشَراتٍ =      عَشَرَاتٍ </a:t>
            </a:r>
            <a:endParaRPr lang="ar-BH" sz="4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1368029" y="2639504"/>
            <a:ext cx="262345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20 + 70 =  </a:t>
            </a:r>
            <a:endParaRPr lang="ar-BH" sz="4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514928" y="2639504"/>
            <a:ext cx="9525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9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42945" y="2639504"/>
            <a:ext cx="9525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90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80707" y="3808934"/>
            <a:ext cx="702564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8 عشَرَاتٍ - 4 عَشَراتٍ =      عَشَرَاتٍ </a:t>
            </a:r>
            <a:endParaRPr lang="ar-BH" sz="40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1479778" y="3932716"/>
            <a:ext cx="262345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80 - 40 =  </a:t>
            </a:r>
            <a:endParaRPr lang="ar-BH" sz="40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6619055" y="3824157"/>
            <a:ext cx="9525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4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88422" y="3926144"/>
            <a:ext cx="9525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40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644382" y="4966442"/>
            <a:ext cx="702564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7 عشَرَاتٍ - 1 عَشَراتٍ =      عَشَرَاتٍ </a:t>
            </a:r>
            <a:endParaRPr lang="ar-BH" sz="4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1454190" y="4966442"/>
            <a:ext cx="262345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70 - 10 =  </a:t>
            </a:r>
            <a:endParaRPr lang="ar-BH" sz="40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601089" y="4966442"/>
            <a:ext cx="9525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6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29106" y="4966442"/>
            <a:ext cx="9525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60</a:t>
            </a:r>
            <a:endParaRPr lang="ar-BH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747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500"/>
                            </p:stCondLst>
                            <p:childTnLst>
                              <p:par>
                                <p:cTn id="8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500"/>
                            </p:stCondLst>
                            <p:childTnLst>
                              <p:par>
                                <p:cTn id="12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2500"/>
                            </p:stCondLst>
                            <p:childTnLst>
                              <p:par>
                                <p:cTn id="17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theme/theme1.xml><?xml version="1.0" encoding="utf-8"?>
<a:theme xmlns:a="http://schemas.openxmlformats.org/drawingml/2006/main" name="moe-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e-e" id="{2EC78113-1E5F-44A1-AD06-31C7EF319AD1}" vid="{94148B9A-81FE-46DD-A09B-7C17D193A59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moe-e</Template>
  <TotalTime>388</TotalTime>
  <Words>238</Words>
  <Application>Microsoft Office PowerPoint</Application>
  <PresentationFormat>Widescreen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Yu Gothic UI Semilight</vt:lpstr>
      <vt:lpstr>Arial</vt:lpstr>
      <vt:lpstr>Calibri</vt:lpstr>
      <vt:lpstr>Calibri Light</vt:lpstr>
      <vt:lpstr>Times New Roman</vt:lpstr>
      <vt:lpstr>Traditional Arabic</vt:lpstr>
      <vt:lpstr>moe-e</vt:lpstr>
      <vt:lpstr>PowerPoint Presentation</vt:lpstr>
      <vt:lpstr>PowerPoint Presentation</vt:lpstr>
      <vt:lpstr>PowerPoint Presentation</vt:lpstr>
      <vt:lpstr>إِذَا عَرفْتَ أَنَّ ناتجَ جمْعِ  3 + 2 = 5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16</cp:revision>
  <dcterms:created xsi:type="dcterms:W3CDTF">2020-03-04T10:09:02Z</dcterms:created>
  <dcterms:modified xsi:type="dcterms:W3CDTF">2020-03-27T08:50:22Z</dcterms:modified>
</cp:coreProperties>
</file>