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8366" y="3219607"/>
            <a:ext cx="106075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رياضيات </a:t>
            </a:r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الصف الأول </a:t>
            </a:r>
            <a:r>
              <a:rPr lang="ar-SA" sz="4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الابتدائي – الجزء الثاني</a:t>
            </a:r>
          </a:p>
          <a:p>
            <a:pPr algn="ctr"/>
            <a:r>
              <a:rPr lang="ar-BH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(17</a:t>
            </a:r>
            <a:r>
              <a:rPr lang="ar-SA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 – </a:t>
            </a:r>
            <a:r>
              <a:rPr lang="ar-BH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1):</a:t>
            </a:r>
            <a:r>
              <a:rPr lang="ar-SA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 جَمْعُ العَشَراتِ و طرْحُها</a:t>
            </a:r>
            <a:endParaRPr lang="ar-BH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50422" y="2415205"/>
            <a:ext cx="66206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سَنتَعلَّمُ </a:t>
            </a:r>
            <a:r>
              <a:rPr lang="ar-SA" sz="4000" b="1" dirty="0">
                <a:solidFill>
                  <a:srgbClr val="FF0000"/>
                </a:solidFill>
              </a:rPr>
              <a:t>في هذا الدرس</a:t>
            </a:r>
            <a:r>
              <a:rPr lang="ar-SA" sz="4000" b="1" dirty="0" smtClean="0">
                <a:solidFill>
                  <a:srgbClr val="FF0000"/>
                </a:solidFill>
              </a:rPr>
              <a:t>:</a:t>
            </a:r>
            <a:r>
              <a:rPr lang="ar-SA" sz="4000" b="1" dirty="0" smtClean="0"/>
              <a:t> </a:t>
            </a:r>
            <a:endParaRPr lang="ar-BH" sz="4000" b="1" dirty="0" smtClean="0"/>
          </a:p>
          <a:p>
            <a:pPr algn="r"/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جَمْعُ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العَشَراتِ و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طَرْحُها</a:t>
            </a:r>
            <a:r>
              <a:rPr lang="ar-SA" sz="4000" b="1" dirty="0" smtClean="0">
                <a:solidFill>
                  <a:schemeClr val="accent5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476500" y="381000"/>
            <a:ext cx="7810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أَجِدُ ناتجَ الجَمْعِ  30 + 20 </a:t>
            </a:r>
            <a:endParaRPr lang="ar-BH" sz="40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9685261" y="1834047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9" name="Cube 8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0" name="Cube 9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1" name="Cube 10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2" name="Cube 11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3" name="Cube 12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" name="Cube 13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" name="Cube 14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" name="Cube 15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7" name="Cube 16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8" name="Cube 17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8750541" y="1869354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20" name="Cube 19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1" name="Cube 20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" name="Cube 21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3" name="Cube 22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4" name="Cube 23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5" name="Cube 24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6" name="Cube 25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7" name="Cube 26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8" name="Cube 27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9" name="Cube 28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7815821" y="1871703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31" name="Cube 30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2" name="Cube 31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3" name="Cube 32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4" name="Cube 33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5" name="Cube 34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6" name="Cube 35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7" name="Cube 36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8" name="Cube 37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9" name="Cube 38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0" name="Cube 39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4592561" y="1869354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42" name="Cube 41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3" name="Cube 42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4" name="Cube 43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5" name="Cube 44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6" name="Cube 45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7" name="Cube 46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8" name="Cube 47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9" name="Cube 48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0" name="Cube 49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1" name="Cube 50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3924782" y="1869354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53" name="Cube 52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4" name="Cube 53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5" name="Cube 54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6" name="Cube 55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7" name="Cube 56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8" name="Cube 57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9" name="Cube 58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0" name="Cube 59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1" name="Cube 60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2" name="Cube 61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997200" y="4610100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3 عشَرَاتٍ + 2 عَشَراتٍ =        عَشَرَاتٍ </a:t>
            </a:r>
            <a:endParaRPr lang="ar-BH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22803" y="4610099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5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997200" y="5374935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30 + 20 =  </a:t>
            </a:r>
            <a:endParaRPr lang="ar-BH" sz="40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339571" y="5388290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50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3" grpId="0"/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9182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ar-SA" sz="4000" b="1" dirty="0" smtClean="0"/>
              <a:t>إِذَا عَرفْتَ أَنَّ ناتجَ جمْعِ  </a:t>
            </a:r>
            <a:r>
              <a:rPr lang="ar-SA" sz="4000" b="1" dirty="0" smtClean="0">
                <a:solidFill>
                  <a:srgbClr val="FF0000"/>
                </a:solidFill>
              </a:rPr>
              <a:t>3 + 2 = 5</a:t>
            </a:r>
            <a:r>
              <a:rPr lang="ar-SA" sz="4000" b="1" dirty="0" smtClean="0"/>
              <a:t> </a:t>
            </a:r>
            <a:endParaRPr lang="ar-BH" sz="40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51411" y="1494745"/>
            <a:ext cx="10402390" cy="17579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SA" sz="4000" b="1" dirty="0" smtClean="0"/>
              <a:t>فَإِنَّكَ سَتَعْرِفُ أَيضًا أَنَّ ناتجَ جمْعِ  </a:t>
            </a:r>
            <a:r>
              <a:rPr lang="ar-SA" sz="4000" b="1" dirty="0" smtClean="0">
                <a:solidFill>
                  <a:srgbClr val="FF0000"/>
                </a:solidFill>
              </a:rPr>
              <a:t>3عشراتٍ و2 عشَراتٍ </a:t>
            </a:r>
          </a:p>
          <a:p>
            <a:pPr algn="r"/>
            <a:r>
              <a:rPr lang="ar-SA" sz="4000" b="1" dirty="0" smtClean="0"/>
              <a:t>هو </a:t>
            </a:r>
            <a:r>
              <a:rPr lang="ar-SA" sz="4000" b="1" dirty="0" smtClean="0">
                <a:solidFill>
                  <a:srgbClr val="FF0000"/>
                </a:solidFill>
              </a:rPr>
              <a:t>5عشَراتٍ  </a:t>
            </a:r>
            <a:r>
              <a:rPr lang="ar-SA" sz="4000" b="1" dirty="0" smtClean="0"/>
              <a:t>أَي أَنَّ: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0" y="3487783"/>
            <a:ext cx="489857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</a:rPr>
              <a:t>30 + 20 = 50 </a:t>
            </a:r>
            <a:endParaRPr lang="ar-BH" sz="4000" b="1" dirty="0">
              <a:solidFill>
                <a:srgbClr val="FF0000"/>
              </a:solidFill>
            </a:endParaRPr>
          </a:p>
          <a:p>
            <a:endParaRPr lang="ar-BH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05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476500" y="381000"/>
            <a:ext cx="7810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أَجِدُ ناتجَ الطَرْحِ  50 - 10 </a:t>
            </a:r>
            <a:endParaRPr lang="ar-BH" sz="40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5129231" y="1871841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9" name="Cube 8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0" name="Cube 9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1" name="Cube 10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2" name="Cube 11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3" name="Cube 12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" name="Cube 13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" name="Cube 14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" name="Cube 15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7" name="Cube 16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8" name="Cube 17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4450809" y="1861708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20" name="Cube 19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1" name="Cube 20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" name="Cube 21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3" name="Cube 22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4" name="Cube 23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5" name="Cube 24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6" name="Cube 25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7" name="Cube 26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8" name="Cube 27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9" name="Cube 28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3797544" y="1861708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31" name="Cube 30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2" name="Cube 31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3" name="Cube 32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4" name="Cube 33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5" name="Cube 34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6" name="Cube 35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7" name="Cube 36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8" name="Cube 37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9" name="Cube 38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0" name="Cube 39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3144279" y="1830166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42" name="Cube 41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3" name="Cube 42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4" name="Cube 43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5" name="Cube 44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6" name="Cube 45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7" name="Cube 46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8" name="Cube 47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9" name="Cube 48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0" name="Cube 49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1" name="Cube 50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>
            <a:off x="2476500" y="1830166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53" name="Cube 52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4" name="Cube 53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5" name="Cube 54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6" name="Cube 55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7" name="Cube 56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8" name="Cube 57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59" name="Cube 58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0" name="Cube 59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1" name="Cube 60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2" name="Cube 61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2984137" y="4504875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5 عشَرَاتٍ - 1 عَشَراتٍ =        عَشَرَاتٍ </a:t>
            </a:r>
            <a:endParaRPr lang="ar-BH" sz="40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2984137" y="5269710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50 - 10 =  </a:t>
            </a:r>
            <a:endParaRPr lang="ar-BH" sz="40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5322803" y="4520379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4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339571" y="5298570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40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" name="Multiply 1"/>
          <p:cNvSpPr/>
          <p:nvPr/>
        </p:nvSpPr>
        <p:spPr>
          <a:xfrm>
            <a:off x="4998602" y="846809"/>
            <a:ext cx="535577" cy="42824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3" grpId="0"/>
      <p:bldP spid="64" grpId="0"/>
      <p:bldP spid="65" grpId="0"/>
      <p:bldP spid="66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095896" y="381000"/>
            <a:ext cx="719110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أَجِدُ ناتجَ كُلٍّ منَ الجمْعِ والطَرْحِ، مُسْتعْمِلاً </a:t>
            </a:r>
            <a:endParaRPr lang="ar-BH" sz="40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 rot="5400000">
            <a:off x="1869555" y="-354238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9" name="Cube 8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0" name="Cube 9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1" name="Cube 10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2" name="Cube 11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3" name="Cube 12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" name="Cube 13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" name="Cube 14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" name="Cube 15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7" name="Cube 16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8" name="Cube 17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963852" y="2224695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4 عشَرَاتٍ + 2 عَشَراتٍ =        عَشَرَاتٍ </a:t>
            </a:r>
            <a:endParaRPr lang="ar-BH" sz="4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963852" y="2989530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40 + 20 =  </a:t>
            </a:r>
            <a:endParaRPr lang="ar-BH" sz="4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211077" y="2224695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6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27845" y="3002886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60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6252" y="3899853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6 عشَرَاتٍ + 1 عَشَراتٍ =        عَشَرَاتٍ </a:t>
            </a:r>
            <a:endParaRPr lang="ar-BH" sz="4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116252" y="4664688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60 + 10 =  </a:t>
            </a:r>
            <a:endParaRPr lang="ar-BH" sz="4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363477" y="3899853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7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80245" y="4678044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70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98538" y="1284169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5 عشَرَاتٍ - 2 عَشَراتٍ =        عَشَرَاتٍ </a:t>
            </a:r>
            <a:endParaRPr lang="ar-BH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898538" y="2049004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50 - 20 =  </a:t>
            </a:r>
            <a:endParaRPr lang="ar-BH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45763" y="1284169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3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62531" y="2062360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30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81417" y="3485879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7 عشَرَاتٍ - 3 عَشَراتٍ =        عَشَرَاتٍ </a:t>
            </a:r>
            <a:endParaRPr lang="ar-BH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081417" y="4250714"/>
            <a:ext cx="7594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70 - 30 =  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328642" y="3485879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4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45410" y="4264070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40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6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095896" y="381000"/>
            <a:ext cx="719110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 smtClean="0"/>
              <a:t>أَجِدُ ناتجَ كُلٍّ منَ الجمْعِ والطَرْحِ، مُسْتعْمِلاً </a:t>
            </a:r>
            <a:endParaRPr lang="ar-BH" sz="40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E47619D-BDE0-46B9-842E-92B0B97B8CFD}"/>
              </a:ext>
            </a:extLst>
          </p:cNvPr>
          <p:cNvGrpSpPr/>
          <p:nvPr/>
        </p:nvGrpSpPr>
        <p:grpSpPr>
          <a:xfrm rot="5400000">
            <a:off x="1869555" y="-354238"/>
            <a:ext cx="274320" cy="2178362"/>
            <a:chOff x="6324567" y="635434"/>
            <a:chExt cx="274320" cy="2178362"/>
          </a:xfrm>
          <a:solidFill>
            <a:srgbClr val="FFC000"/>
          </a:solidFill>
        </p:grpSpPr>
        <p:sp>
          <p:nvSpPr>
            <p:cNvPr id="9" name="Cube 8"/>
            <p:cNvSpPr/>
            <p:nvPr/>
          </p:nvSpPr>
          <p:spPr>
            <a:xfrm rot="5400000">
              <a:off x="6324567" y="63543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0" name="Cube 9"/>
            <p:cNvSpPr/>
            <p:nvPr/>
          </p:nvSpPr>
          <p:spPr>
            <a:xfrm rot="5400000">
              <a:off x="6324567" y="85124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1" name="Cube 10"/>
            <p:cNvSpPr/>
            <p:nvPr/>
          </p:nvSpPr>
          <p:spPr>
            <a:xfrm rot="5400000">
              <a:off x="6324567" y="1062867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2" name="Cube 11"/>
            <p:cNvSpPr/>
            <p:nvPr/>
          </p:nvSpPr>
          <p:spPr>
            <a:xfrm rot="5400000">
              <a:off x="6324567" y="1276324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3" name="Cube 12"/>
            <p:cNvSpPr/>
            <p:nvPr/>
          </p:nvSpPr>
          <p:spPr>
            <a:xfrm rot="5400000">
              <a:off x="6324567" y="1487951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" name="Cube 13"/>
            <p:cNvSpPr/>
            <p:nvPr/>
          </p:nvSpPr>
          <p:spPr>
            <a:xfrm rot="5400000">
              <a:off x="6324567" y="1689308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5" name="Cube 14"/>
            <p:cNvSpPr/>
            <p:nvPr/>
          </p:nvSpPr>
          <p:spPr>
            <a:xfrm rot="5400000">
              <a:off x="6324567" y="189858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6" name="Cube 15"/>
            <p:cNvSpPr/>
            <p:nvPr/>
          </p:nvSpPr>
          <p:spPr>
            <a:xfrm rot="5400000">
              <a:off x="6324567" y="2114392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7" name="Cube 16"/>
            <p:cNvSpPr/>
            <p:nvPr/>
          </p:nvSpPr>
          <p:spPr>
            <a:xfrm rot="5400000">
              <a:off x="6324567" y="2323670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8" name="Cube 17"/>
            <p:cNvSpPr/>
            <p:nvPr/>
          </p:nvSpPr>
          <p:spPr>
            <a:xfrm rot="5400000">
              <a:off x="6324567" y="2539476"/>
              <a:ext cx="274320" cy="274320"/>
            </a:xfrm>
            <a:prstGeom prst="cub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532810" y="1336411"/>
            <a:ext cx="702564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3 عشَرَاتٍ + 5 عَشَراتٍ =      عَشَرَاتٍ </a:t>
            </a:r>
            <a:endParaRPr lang="ar-BH" sz="4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342618" y="1336411"/>
            <a:ext cx="26234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30 + 50 =  </a:t>
            </a:r>
            <a:endParaRPr lang="ar-BH" sz="4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489517" y="1336411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8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7534" y="1336411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80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58221" y="2639504"/>
            <a:ext cx="702564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2 عشَرَاتٍ + 7 عَشَراتٍ =      عَشَرَاتٍ </a:t>
            </a:r>
            <a:endParaRPr lang="ar-BH" sz="4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368029" y="2639504"/>
            <a:ext cx="26234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20 + 70 =  </a:t>
            </a:r>
            <a:endParaRPr lang="ar-BH" sz="4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514928" y="2639504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9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42945" y="2639504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90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80707" y="3808934"/>
            <a:ext cx="702564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8 عشَرَاتٍ - 4 عَشَراتٍ =      عَشَرَاتٍ </a:t>
            </a:r>
            <a:endParaRPr lang="ar-BH" sz="4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479778" y="3932716"/>
            <a:ext cx="26234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80 - 40 =  </a:t>
            </a:r>
            <a:endParaRPr lang="ar-BH" sz="4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619055" y="3824157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4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88422" y="3926144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40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4382" y="4966442"/>
            <a:ext cx="702564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7 عشَرَاتٍ - 1 عَشَراتٍ =      عَشَرَاتٍ </a:t>
            </a:r>
            <a:endParaRPr lang="ar-BH" sz="4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454190" y="4966442"/>
            <a:ext cx="26234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70 - 10 =  </a:t>
            </a:r>
            <a:endParaRPr lang="ar-BH" sz="40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601089" y="4966442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6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29106" y="4966442"/>
            <a:ext cx="9525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60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74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0"/>
                            </p:stCondLst>
                            <p:childTnLst>
                              <p:par>
                                <p:cTn id="1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0"/>
                            </p:stCondLst>
                            <p:childTnLst>
                              <p:par>
                                <p:cTn id="1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388</TotalTime>
  <Words>238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Yu Gothic UI Semilight</vt:lpstr>
      <vt:lpstr>Arial</vt:lpstr>
      <vt:lpstr>Calibri</vt:lpstr>
      <vt:lpstr>Calibri Light</vt:lpstr>
      <vt:lpstr>Times New Roman</vt:lpstr>
      <vt:lpstr>Traditional Arabic</vt:lpstr>
      <vt:lpstr>moe-e</vt:lpstr>
      <vt:lpstr>PowerPoint Presentation</vt:lpstr>
      <vt:lpstr>PowerPoint Presentation</vt:lpstr>
      <vt:lpstr>PowerPoint Presentation</vt:lpstr>
      <vt:lpstr>إِذَا عَرفْتَ أَنَّ ناتجَ جمْعِ  3 + 2 = 5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16</cp:revision>
  <dcterms:created xsi:type="dcterms:W3CDTF">2020-03-04T10:09:02Z</dcterms:created>
  <dcterms:modified xsi:type="dcterms:W3CDTF">2020-03-27T08:50:22Z</dcterms:modified>
</cp:coreProperties>
</file>