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331" r:id="rId3"/>
    <p:sldId id="287" r:id="rId4"/>
    <p:sldId id="338" r:id="rId5"/>
    <p:sldId id="340" r:id="rId6"/>
    <p:sldId id="278" r:id="rId7"/>
    <p:sldId id="341" r:id="rId8"/>
    <p:sldId id="324" r:id="rId9"/>
    <p:sldId id="344" r:id="rId10"/>
    <p:sldId id="30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5EA"/>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نمط فاتح 2 - تميي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94660"/>
  </p:normalViewPr>
  <p:slideViewPr>
    <p:cSldViewPr snapToGrid="0">
      <p:cViewPr varScale="1">
        <p:scale>
          <a:sx n="74" d="100"/>
          <a:sy n="74" d="100"/>
        </p:scale>
        <p:origin x="49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6295D6-2EFE-4AFC-BA9B-2E0D1C1638BD}" type="datetimeFigureOut">
              <a:rPr lang="en-US" smtClean="0"/>
              <a:t>8/16/2020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098529-C437-4C10-BCF2-601D3101E17D}" type="slidenum">
              <a:rPr lang="en-US" smtClean="0"/>
              <a:t>‹#›</a:t>
            </a:fld>
            <a:endParaRPr lang="en-US"/>
          </a:p>
        </p:txBody>
      </p:sp>
    </p:spTree>
    <p:extLst>
      <p:ext uri="{BB962C8B-B14F-4D97-AF65-F5344CB8AC3E}">
        <p14:creationId xmlns:p14="http://schemas.microsoft.com/office/powerpoint/2010/main" val="2653561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105353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00245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283138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3087219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32676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93112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351120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8/16/2020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119183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8/16/2020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824672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8/16/2020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600261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62224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562966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8/16/2020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7859034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438400" y="381000"/>
            <a:ext cx="7162800" cy="1182210"/>
          </a:xfrm>
          <a:prstGeom prst="rect">
            <a:avLst/>
          </a:prstGeom>
        </p:spPr>
      </p:pic>
      <p:sp>
        <p:nvSpPr>
          <p:cNvPr id="6" name="Title 3">
            <a:extLst>
              <a:ext uri="{FF2B5EF4-FFF2-40B4-BE49-F238E27FC236}">
                <a16:creationId xmlns:a16="http://schemas.microsoft.com/office/drawing/2014/main" xmlns="" id="{640D4C09-C6A8-468D-9990-58CB03677283}"/>
              </a:ext>
            </a:extLst>
          </p:cNvPr>
          <p:cNvSpPr>
            <a:spLocks noGrp="1"/>
          </p:cNvSpPr>
          <p:nvPr>
            <p:ph type="ctrTitle"/>
          </p:nvPr>
        </p:nvSpPr>
        <p:spPr>
          <a:xfrm>
            <a:off x="993186" y="1794933"/>
            <a:ext cx="10205628" cy="4584706"/>
          </a:xfrm>
        </p:spPr>
        <p:txBody>
          <a:bodyPr>
            <a:normAutofit/>
          </a:bodyPr>
          <a:lstStyle/>
          <a:p>
            <a:r>
              <a:rPr lang="ar-BH" sz="3600" b="1" dirty="0">
                <a:solidFill>
                  <a:srgbClr val="7030A0"/>
                </a:solidFill>
                <a:latin typeface="Sakkal Majalla" panose="02000000000000000000" pitchFamily="2" charset="-78"/>
                <a:cs typeface="Sakkal Majalla" panose="02000000000000000000" pitchFamily="2" charset="-78"/>
              </a:rPr>
              <a:t>الل</a:t>
            </a:r>
            <a:r>
              <a:rPr lang="ar-SA" sz="3600" b="1" dirty="0">
                <a:solidFill>
                  <a:srgbClr val="7030A0"/>
                </a:solidFill>
                <a:latin typeface="Sakkal Majalla" panose="02000000000000000000" pitchFamily="2" charset="-78"/>
                <a:cs typeface="Sakkal Majalla" panose="02000000000000000000" pitchFamily="2" charset="-78"/>
              </a:rPr>
              <a:t>ّ</a:t>
            </a:r>
            <a:r>
              <a:rPr lang="ar-BH" sz="3600" b="1" dirty="0" err="1">
                <a:solidFill>
                  <a:srgbClr val="7030A0"/>
                </a:solidFill>
                <a:latin typeface="Sakkal Majalla" panose="02000000000000000000" pitchFamily="2" charset="-78"/>
                <a:cs typeface="Sakkal Majalla" panose="02000000000000000000" pitchFamily="2" charset="-78"/>
              </a:rPr>
              <a:t>غة</a:t>
            </a:r>
            <a:r>
              <a:rPr lang="ar-BH" sz="3600" b="1" dirty="0">
                <a:solidFill>
                  <a:srgbClr val="7030A0"/>
                </a:solidFill>
                <a:latin typeface="Sakkal Majalla" panose="02000000000000000000" pitchFamily="2" charset="-78"/>
                <a:cs typeface="Sakkal Majalla" panose="02000000000000000000" pitchFamily="2" charset="-78"/>
              </a:rPr>
              <a:t> العربيّة – الحلقة الثانية</a:t>
            </a:r>
            <a:br>
              <a:rPr lang="ar-BH" sz="3600" b="1" dirty="0">
                <a:solidFill>
                  <a:srgbClr val="7030A0"/>
                </a:solidFill>
                <a:latin typeface="Sakkal Majalla" panose="02000000000000000000" pitchFamily="2" charset="-78"/>
                <a:cs typeface="Sakkal Majalla" panose="02000000000000000000" pitchFamily="2" charset="-78"/>
              </a:rPr>
            </a:br>
            <a:r>
              <a:rPr lang="ar-BH" sz="3600" b="1" dirty="0">
                <a:solidFill>
                  <a:srgbClr val="7030A0"/>
                </a:solidFill>
                <a:latin typeface="Sakkal Majalla" panose="02000000000000000000" pitchFamily="2" charset="-78"/>
                <a:cs typeface="Sakkal Majalla" panose="02000000000000000000" pitchFamily="2" charset="-78"/>
              </a:rPr>
              <a:t>الصف الرابع الابتدائي  – الفصل الدراسي الأوّل.</a:t>
            </a:r>
            <a:r>
              <a:rPr lang="ar-BH" sz="4800" dirty="0">
                <a:latin typeface="Traditional Arabic" panose="02020603050405020304" pitchFamily="18" charset="-78"/>
                <a:cs typeface="Traditional Arabic" panose="02020603050405020304" pitchFamily="18" charset="-78"/>
              </a:rPr>
              <a:t/>
            </a:r>
            <a:br>
              <a:rPr lang="ar-BH" sz="4800" dirty="0">
                <a:latin typeface="Traditional Arabic" panose="02020603050405020304" pitchFamily="18" charset="-78"/>
                <a:cs typeface="Traditional Arabic" panose="02020603050405020304" pitchFamily="18" charset="-78"/>
              </a:rPr>
            </a:br>
            <a:r>
              <a:rPr lang="ar-BH" sz="4800" dirty="0">
                <a:latin typeface="Traditional Arabic" panose="02020603050405020304" pitchFamily="18" charset="-78"/>
                <a:cs typeface="Traditional Arabic" panose="02020603050405020304" pitchFamily="18" charset="-78"/>
              </a:rPr>
              <a:t/>
            </a:r>
            <a:br>
              <a:rPr lang="ar-BH" sz="4800" dirty="0">
                <a:latin typeface="Traditional Arabic" panose="02020603050405020304" pitchFamily="18" charset="-78"/>
                <a:cs typeface="Traditional Arabic" panose="02020603050405020304" pitchFamily="18" charset="-78"/>
              </a:rPr>
            </a:br>
            <a:r>
              <a:rPr lang="ar-BH" b="1" dirty="0">
                <a:solidFill>
                  <a:srgbClr val="FF0000"/>
                </a:solidFill>
                <a:latin typeface="Sakkal Majalla" panose="02000000000000000000" pitchFamily="2" charset="-78"/>
                <a:cs typeface="Sakkal Majalla" panose="02000000000000000000" pitchFamily="2" charset="-78"/>
              </a:rPr>
              <a:t>عنوان الدرس: </a:t>
            </a:r>
            <a:r>
              <a:rPr lang="ar-BH" b="1" dirty="0">
                <a:solidFill>
                  <a:srgbClr val="FF0000"/>
                </a:solidFill>
                <a:latin typeface="Sakkal Majalla" panose="02000000000000000000" pitchFamily="2" charset="-78"/>
                <a:ea typeface="+mn-ea"/>
                <a:cs typeface="Sakkal Majalla" panose="02000000000000000000" pitchFamily="2" charset="-78"/>
              </a:rPr>
              <a:t>التَّاءُ المَفْتوحَةُ</a:t>
            </a:r>
            <a:r>
              <a:rPr lang="en-US" b="1" dirty="0">
                <a:solidFill>
                  <a:srgbClr val="FF0000"/>
                </a:solidFill>
                <a:latin typeface="Sakkal Majalla" panose="02000000000000000000" pitchFamily="2" charset="-78"/>
                <a:ea typeface="+mn-ea"/>
                <a:cs typeface="Sakkal Majalla" panose="02000000000000000000" pitchFamily="2" charset="-78"/>
              </a:rPr>
              <a:t>  </a:t>
            </a:r>
            <a:r>
              <a:rPr lang="ar-BH" b="1" dirty="0">
                <a:solidFill>
                  <a:srgbClr val="FF0000"/>
                </a:solidFill>
                <a:latin typeface="Sakkal Majalla" panose="02000000000000000000" pitchFamily="2" charset="-78"/>
                <a:ea typeface="+mn-ea"/>
                <a:cs typeface="Sakkal Majalla" panose="02000000000000000000" pitchFamily="2" charset="-78"/>
              </a:rPr>
              <a:t>و</a:t>
            </a:r>
            <a:r>
              <a:rPr lang="ar-BH" b="1" dirty="0">
                <a:solidFill>
                  <a:srgbClr val="FF0000"/>
                </a:solidFill>
                <a:latin typeface="Sakkal Majalla" panose="02000000000000000000" pitchFamily="2" charset="-78"/>
                <a:cs typeface="Sakkal Majalla" panose="02000000000000000000" pitchFamily="2" charset="-78"/>
              </a:rPr>
              <a:t>التَّاءُ المَرْبُوطَةُ</a:t>
            </a:r>
            <a:r>
              <a:rPr lang="ar-SA" sz="4800" b="1" dirty="0">
                <a:solidFill>
                  <a:srgbClr val="FF0000"/>
                </a:solidFill>
                <a:latin typeface="Traditional Arabic" panose="02020603050405020304" pitchFamily="18" charset="-78"/>
                <a:cs typeface="Traditional Arabic" panose="02020603050405020304" pitchFamily="18" charset="-78"/>
              </a:rPr>
              <a:t/>
            </a:r>
            <a:br>
              <a:rPr lang="ar-SA" sz="4800" b="1" dirty="0">
                <a:solidFill>
                  <a:srgbClr val="FF0000"/>
                </a:solidFill>
                <a:latin typeface="Traditional Arabic" panose="02020603050405020304" pitchFamily="18" charset="-78"/>
                <a:cs typeface="Traditional Arabic" panose="02020603050405020304" pitchFamily="18" charset="-78"/>
              </a:rPr>
            </a:br>
            <a:r>
              <a:rPr lang="en-US" sz="4800" b="1" dirty="0">
                <a:solidFill>
                  <a:schemeClr val="tx1">
                    <a:lumMod val="95000"/>
                    <a:lumOff val="5000"/>
                  </a:schemeClr>
                </a:solidFill>
                <a:latin typeface="Traditional Arabic" panose="02020603050405020304" pitchFamily="18" charset="-78"/>
                <a:cs typeface="Traditional Arabic" panose="02020603050405020304" pitchFamily="18" charset="-78"/>
              </a:rPr>
              <a:t/>
            </a:r>
            <a:br>
              <a:rPr lang="en-US" sz="4800" b="1" dirty="0">
                <a:solidFill>
                  <a:schemeClr val="tx1">
                    <a:lumMod val="95000"/>
                    <a:lumOff val="5000"/>
                  </a:schemeClr>
                </a:solidFill>
                <a:latin typeface="Traditional Arabic" panose="02020603050405020304" pitchFamily="18" charset="-78"/>
                <a:cs typeface="Traditional Arabic" panose="02020603050405020304" pitchFamily="18" charset="-78"/>
              </a:rPr>
            </a:br>
            <a:endParaRPr lang="ar-BH" sz="4800" b="1" dirty="0">
              <a:solidFill>
                <a:schemeClr val="tx1">
                  <a:lumMod val="95000"/>
                  <a:lumOff val="5000"/>
                </a:schemeClr>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255457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xmlns="" id="{EEE0622F-40A2-4037-89C6-823F9AE0EBD1}"/>
              </a:ext>
            </a:extLst>
          </p:cNvPr>
          <p:cNvSpPr>
            <a:spLocks noGrp="1" noChangeArrowheads="1"/>
          </p:cNvSpPr>
          <p:nvPr>
            <p:ph type="title"/>
          </p:nvPr>
        </p:nvSpPr>
        <p:spPr>
          <a:xfrm>
            <a:off x="612775" y="2474913"/>
            <a:ext cx="10515600" cy="1325562"/>
          </a:xfrm>
        </p:spPr>
        <p:txBody>
          <a:bodyPr/>
          <a:lstStyle/>
          <a:p>
            <a:pPr algn="ctr" eaLnBrk="1" hangingPunct="1"/>
            <a:r>
              <a:rPr lang="ar-BH" altLang="en-US" sz="7200" b="1" dirty="0">
                <a:latin typeface="Sakkal Majalla" panose="02000000000000000000" pitchFamily="2" charset="-78"/>
                <a:cs typeface="Sakkal Majalla" panose="02000000000000000000" pitchFamily="2" charset="-78"/>
              </a:rPr>
              <a:t>ان</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ت</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ه</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ى الد</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ر</a:t>
            </a:r>
            <a:r>
              <a:rPr lang="ar-SA" altLang="en-US" sz="7200" b="1" dirty="0">
                <a:latin typeface="Sakkal Majalla" panose="02000000000000000000" pitchFamily="2" charset="-78"/>
                <a:cs typeface="Sakkal Majalla" panose="02000000000000000000" pitchFamily="2" charset="-78"/>
              </a:rPr>
              <a:t>ْ</a:t>
            </a:r>
            <a:r>
              <a:rPr lang="ar-BH" altLang="en-US" sz="7200" b="1" dirty="0">
                <a:latin typeface="Sakkal Majalla" panose="02000000000000000000" pitchFamily="2" charset="-78"/>
                <a:cs typeface="Sakkal Majalla" panose="02000000000000000000" pitchFamily="2" charset="-78"/>
              </a:rPr>
              <a:t>س</a:t>
            </a:r>
            <a:r>
              <a:rPr lang="ar-SA" altLang="en-US" sz="7200" b="1" dirty="0">
                <a:latin typeface="Sakkal Majalla" panose="02000000000000000000" pitchFamily="2" charset="-78"/>
                <a:cs typeface="Sakkal Majalla" panose="02000000000000000000" pitchFamily="2" charset="-78"/>
              </a:rPr>
              <a:t>ُ</a:t>
            </a:r>
            <a:endParaRPr lang="en-GB" altLang="en-US" sz="7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AC6FFC3F-B80E-4629-BC63-F1F9933D5B3B}"/>
              </a:ext>
            </a:extLst>
          </p:cNvPr>
          <p:cNvSpPr/>
          <p:nvPr/>
        </p:nvSpPr>
        <p:spPr>
          <a:xfrm>
            <a:off x="1363300" y="2518089"/>
            <a:ext cx="9397465"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الأوَّل: </a:t>
            </a:r>
            <a:r>
              <a:rPr lang="ar-BH" sz="3600" b="1" dirty="0">
                <a:solidFill>
                  <a:schemeClr val="tx1"/>
                </a:solidFill>
                <a:latin typeface="Sakkal Majalla" panose="02000000000000000000" pitchFamily="2" charset="-78"/>
                <a:cs typeface="Sakkal Majalla" panose="02000000000000000000" pitchFamily="2" charset="-78"/>
              </a:rPr>
              <a:t>التَّمييزُ بينَ التَّاءِ المفتوحَةِ والتَّاءِ المربوطةِ في الكتابَةِ.</a:t>
            </a:r>
          </a:p>
        </p:txBody>
      </p:sp>
      <p:sp>
        <p:nvSpPr>
          <p:cNvPr id="10" name="Rectangle 9">
            <a:extLst>
              <a:ext uri="{FF2B5EF4-FFF2-40B4-BE49-F238E27FC236}">
                <a16:creationId xmlns:a16="http://schemas.microsoft.com/office/drawing/2014/main" xmlns="" id="{C5F0BFDC-230F-412E-B90F-C57409A305F9}"/>
              </a:ext>
            </a:extLst>
          </p:cNvPr>
          <p:cNvSpPr/>
          <p:nvPr/>
        </p:nvSpPr>
        <p:spPr>
          <a:xfrm>
            <a:off x="1363300" y="3667027"/>
            <a:ext cx="9397465"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الثّاني: </a:t>
            </a:r>
            <a:r>
              <a:rPr lang="ar-BH" sz="3600" b="1" dirty="0">
                <a:solidFill>
                  <a:schemeClr val="tx1"/>
                </a:solidFill>
                <a:latin typeface="Sakkal Majalla" panose="02000000000000000000" pitchFamily="2" charset="-78"/>
                <a:cs typeface="Sakkal Majalla" panose="02000000000000000000" pitchFamily="2" charset="-78"/>
              </a:rPr>
              <a:t>استنتاجُ قاعدةِ الدَّرسِ مِنْ خلالِ الأمثلةِ المَعْرُوضَةِ. </a:t>
            </a:r>
          </a:p>
        </p:txBody>
      </p:sp>
      <p:sp>
        <p:nvSpPr>
          <p:cNvPr id="3" name="Rectangle 2"/>
          <p:cNvSpPr/>
          <p:nvPr/>
        </p:nvSpPr>
        <p:spPr>
          <a:xfrm>
            <a:off x="4691074" y="1001584"/>
            <a:ext cx="3294530" cy="91998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BH" sz="4800" b="1" dirty="0">
                <a:solidFill>
                  <a:schemeClr val="bg1"/>
                </a:solidFill>
                <a:latin typeface="Sakkal Majalla" panose="02000000000000000000" pitchFamily="2" charset="-78"/>
                <a:cs typeface="Sakkal Majalla" panose="02000000000000000000" pitchFamily="2" charset="-78"/>
              </a:rPr>
              <a:t>أهْدَافُ الدَّرْسِ</a:t>
            </a:r>
            <a:endParaRPr lang="en-US" sz="4800" b="1" dirty="0">
              <a:solidFill>
                <a:schemeClr val="bg1"/>
              </a:solidFill>
              <a:latin typeface="Sakkal Majalla" panose="02000000000000000000" pitchFamily="2" charset="-78"/>
              <a:cs typeface="Sakkal Majalla" panose="02000000000000000000" pitchFamily="2" charset="-78"/>
            </a:endParaRPr>
          </a:p>
        </p:txBody>
      </p:sp>
      <p:sp>
        <p:nvSpPr>
          <p:cNvPr id="5" name="Rectangle 4">
            <a:extLst>
              <a:ext uri="{FF2B5EF4-FFF2-40B4-BE49-F238E27FC236}">
                <a16:creationId xmlns:a16="http://schemas.microsoft.com/office/drawing/2014/main" xmlns="" id="{C5F0BFDC-230F-412E-B90F-C57409A305F9}"/>
              </a:ext>
            </a:extLst>
          </p:cNvPr>
          <p:cNvSpPr/>
          <p:nvPr/>
        </p:nvSpPr>
        <p:spPr>
          <a:xfrm>
            <a:off x="1397267" y="4694622"/>
            <a:ext cx="9397465"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الثّالث: </a:t>
            </a:r>
            <a:r>
              <a:rPr lang="ar-BH" sz="3600" b="1" dirty="0">
                <a:solidFill>
                  <a:schemeClr val="tx1"/>
                </a:solidFill>
                <a:latin typeface="Sakkal Majalla" panose="02000000000000000000" pitchFamily="2" charset="-78"/>
                <a:cs typeface="Sakkal Majalla" panose="02000000000000000000" pitchFamily="2" charset="-78"/>
              </a:rPr>
              <a:t>توظيفُ القاعِدَةِ في كتابَةِ الكَلِماتِ كتابَةً صحيحةً. </a:t>
            </a:r>
          </a:p>
        </p:txBody>
      </p:sp>
      <p:sp>
        <p:nvSpPr>
          <p:cNvPr id="6" name="مستطيل 4">
            <a:extLst>
              <a:ext uri="{FF2B5EF4-FFF2-40B4-BE49-F238E27FC236}">
                <a16:creationId xmlns:a16="http://schemas.microsoft.com/office/drawing/2014/main" xmlns="" id="{1501801A-5EDF-4939-AE64-EC289EE2A470}"/>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pic>
        <p:nvPicPr>
          <p:cNvPr id="7" name="Picture 5">
            <a:extLst>
              <a:ext uri="{FF2B5EF4-FFF2-40B4-BE49-F238E27FC236}">
                <a16:creationId xmlns:a16="http://schemas.microsoft.com/office/drawing/2014/main" xmlns="" id="{F258E211-A447-452C-BE34-E37934743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0922" y="0"/>
            <a:ext cx="2001078" cy="1541446"/>
          </a:xfrm>
          <a:prstGeom prst="rect">
            <a:avLst/>
          </a:prstGeom>
        </p:spPr>
      </p:pic>
    </p:spTree>
    <p:extLst>
      <p:ext uri="{BB962C8B-B14F-4D97-AF65-F5344CB8AC3E}">
        <p14:creationId xmlns:p14="http://schemas.microsoft.com/office/powerpoint/2010/main" val="25511954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xmlns="" id="{FD8A2EA4-E80F-4C35-88C4-5FB5E33F85D3}"/>
              </a:ext>
            </a:extLst>
          </p:cNvPr>
          <p:cNvSpPr txBox="1">
            <a:spLocks/>
          </p:cNvSpPr>
          <p:nvPr/>
        </p:nvSpPr>
        <p:spPr>
          <a:xfrm>
            <a:off x="10477885" y="0"/>
            <a:ext cx="1714115" cy="707886"/>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6" name="Rectangle 5"/>
          <p:cNvSpPr/>
          <p:nvPr/>
        </p:nvSpPr>
        <p:spPr>
          <a:xfrm>
            <a:off x="558800" y="1675146"/>
            <a:ext cx="11201400" cy="5319918"/>
          </a:xfrm>
          <a:prstGeom prst="rect">
            <a:avLst/>
          </a:prstGeom>
        </p:spPr>
        <p:txBody>
          <a:bodyPr wrap="square">
            <a:spAutoFit/>
          </a:bodyPr>
          <a:lstStyle/>
          <a:p>
            <a:pPr marL="0" lvl="1" algn="r" rtl="1">
              <a:lnSpc>
                <a:spcPct val="150000"/>
              </a:lnSpc>
              <a:spcBef>
                <a:spcPct val="0"/>
              </a:spcBef>
              <a:spcAft>
                <a:spcPts val="600"/>
              </a:spcAft>
              <a:buClr>
                <a:srgbClr val="83992A"/>
              </a:buClr>
              <a:buSzPct val="115000"/>
            </a:pPr>
            <a:r>
              <a:rPr lang="ar-BH" sz="3600" b="1" dirty="0">
                <a:latin typeface="Sakkal Majalla" panose="02000000000000000000" pitchFamily="2" charset="-78"/>
                <a:cs typeface="Sakkal Majalla" panose="02000000000000000000" pitchFamily="2" charset="-78"/>
              </a:rPr>
              <a:t>قِراءةُ الكُتُبِ عَادَةٌ جَيِّدَةٌ، فَالكِتَابُ عَالَمٌ مَلِيءٌ بِالمُغَامَرَاتِ والأَلْوَانِ والمَعْلُومَاتِ. عِنْدَمَا نَفْتَحُ الكتابَ وَنُقَلِّبُ الصَّفَحَاتِ نَسْتَطِيعُ أن نَغُوصَ في أَعْمَاقِ البَحْرِ، وَنُحَلِّقَ في السَّمَاءِ العَالِيَةِ، وَنَسْرَحَ وَنَمْرَحَ بينَ المرُوجِ والسُّهولِ. فالكِتَابُ يَرْوِي لي قِصَّةَ الأَجْدَادِ وَيُنِيرُ </a:t>
            </a:r>
            <a:r>
              <a:rPr lang="ar-BH" sz="3600" b="1" dirty="0" smtClean="0">
                <a:latin typeface="Sakkal Majalla" panose="02000000000000000000" pitchFamily="2" charset="-78"/>
                <a:cs typeface="Sakkal Majalla" panose="02000000000000000000" pitchFamily="2" charset="-78"/>
              </a:rPr>
              <a:t> لي </a:t>
            </a:r>
            <a:r>
              <a:rPr lang="ar-BH" sz="3600" b="1" dirty="0">
                <a:latin typeface="Sakkal Majalla" panose="02000000000000000000" pitchFamily="2" charset="-78"/>
                <a:cs typeface="Sakkal Majalla" panose="02000000000000000000" pitchFamily="2" charset="-78"/>
              </a:rPr>
              <a:t>عَلَامَاتِ المسْتَقْبَلِ، ويُسَاعِدُنِي على مَعْرِفَةِ سِيرَةِ الكَثِيرِ مِنَ النَّاسِ. إِنّهُ الصَّديِقُ الذِي يُسْمِعُني صَوتَ الأدَبِ، ويُدخِلُني بَيْتَ الأَخْلَاقِ</a:t>
            </a:r>
            <a:r>
              <a:rPr lang="ar-BH" sz="3200" b="1" dirty="0">
                <a:latin typeface="Sakkal Majalla" panose="02000000000000000000" pitchFamily="2" charset="-78"/>
                <a:cs typeface="Sakkal Majalla" panose="02000000000000000000" pitchFamily="2" charset="-78"/>
              </a:rPr>
              <a:t>.  </a:t>
            </a:r>
            <a:endParaRPr lang="ar-BH" sz="3200" b="1" dirty="0">
              <a:solidFill>
                <a:srgbClr val="FF0000"/>
              </a:solidFill>
              <a:latin typeface="Sakkal Majalla" panose="02000000000000000000" pitchFamily="2" charset="-78"/>
              <a:cs typeface="Sakkal Majalla" panose="02000000000000000000" pitchFamily="2" charset="-78"/>
            </a:endParaRPr>
          </a:p>
          <a:p>
            <a:pPr marL="0" lvl="1" algn="r" rtl="1">
              <a:lnSpc>
                <a:spcPct val="90000"/>
              </a:lnSpc>
              <a:spcBef>
                <a:spcPct val="0"/>
              </a:spcBef>
              <a:spcAft>
                <a:spcPts val="600"/>
              </a:spcAft>
              <a:buClr>
                <a:srgbClr val="83992A"/>
              </a:buClr>
              <a:buSzPct val="115000"/>
            </a:pPr>
            <a:endParaRPr lang="ar-BH" sz="3200" b="1" dirty="0">
              <a:solidFill>
                <a:srgbClr val="FF0000"/>
              </a:solidFill>
              <a:latin typeface="Sakkal Majalla" panose="02000000000000000000" pitchFamily="2" charset="-78"/>
              <a:cs typeface="Sakkal Majalla" panose="02000000000000000000" pitchFamily="2" charset="-78"/>
            </a:endParaRPr>
          </a:p>
          <a:p>
            <a:pPr lvl="1" indent="-457200" algn="r" rtl="1">
              <a:lnSpc>
                <a:spcPct val="90000"/>
              </a:lnSpc>
              <a:spcBef>
                <a:spcPct val="0"/>
              </a:spcBef>
              <a:spcAft>
                <a:spcPts val="600"/>
              </a:spcAft>
              <a:buClr>
                <a:srgbClr val="83992A"/>
              </a:buClr>
              <a:buSzPct val="115000"/>
              <a:buFontTx/>
              <a:buChar char="-"/>
            </a:pPr>
            <a:endParaRPr lang="ar-BH" sz="2800" b="1" dirty="0">
              <a:solidFill>
                <a:srgbClr val="FF0000"/>
              </a:solidFill>
              <a:latin typeface="Traditional Arabic" panose="02020603050405020304" pitchFamily="18" charset="-78"/>
              <a:ea typeface="+mj-ea"/>
              <a:cs typeface="Traditional Arabic" panose="02020603050405020304" pitchFamily="18" charset="-78"/>
            </a:endParaRPr>
          </a:p>
        </p:txBody>
      </p:sp>
      <p:sp>
        <p:nvSpPr>
          <p:cNvPr id="11" name="مربع نص 3">
            <a:extLst>
              <a:ext uri="{FF2B5EF4-FFF2-40B4-BE49-F238E27FC236}">
                <a16:creationId xmlns:a16="http://schemas.microsoft.com/office/drawing/2014/main" xmlns="" id="{A73D69AF-4C52-4910-8A39-AF20FFF67942}"/>
              </a:ext>
            </a:extLst>
          </p:cNvPr>
          <p:cNvSpPr txBox="1"/>
          <p:nvPr/>
        </p:nvSpPr>
        <p:spPr>
          <a:xfrm>
            <a:off x="2364538" y="967260"/>
            <a:ext cx="8771176" cy="707886"/>
          </a:xfrm>
          <a:prstGeom prst="rect">
            <a:avLst/>
          </a:prstGeom>
          <a:noFill/>
        </p:spPr>
        <p:txBody>
          <a:bodyPr wrap="square" rtlCol="0">
            <a:spAutoFit/>
          </a:bodyPr>
          <a:lstStyle/>
          <a:p>
            <a:pPr algn="r" rtl="1"/>
            <a:r>
              <a:rPr lang="ar-BH" sz="4000" b="1" dirty="0">
                <a:solidFill>
                  <a:srgbClr val="FF0000"/>
                </a:solidFill>
                <a:latin typeface="Sakkal Majalla" panose="02000000000000000000" pitchFamily="2" charset="-78"/>
                <a:cs typeface="Sakkal Majalla" panose="02000000000000000000" pitchFamily="2" charset="-78"/>
              </a:rPr>
              <a:t>أَقْرَأُ النَّصَّ الآتِي بِتَمعّنٍ، وأُجِيبُ عَمَّا يلِيه:</a:t>
            </a:r>
            <a:endParaRPr lang="en-US" sz="4000" b="1" dirty="0">
              <a:solidFill>
                <a:srgbClr val="FF0000"/>
              </a:solidFill>
              <a:latin typeface="Sakkal Majalla" panose="02000000000000000000" pitchFamily="2" charset="-78"/>
              <a:cs typeface="Sakkal Majalla" panose="02000000000000000000" pitchFamily="2" charset="-78"/>
            </a:endParaRPr>
          </a:p>
        </p:txBody>
      </p:sp>
      <p:sp>
        <p:nvSpPr>
          <p:cNvPr id="7" name="مستطيل 4">
            <a:extLst>
              <a:ext uri="{FF2B5EF4-FFF2-40B4-BE49-F238E27FC236}">
                <a16:creationId xmlns:a16="http://schemas.microsoft.com/office/drawing/2014/main" xmlns="" id="{6189E585-52B4-4771-B812-C6140EAF80B0}"/>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30773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36650" y="1320730"/>
            <a:ext cx="9918700" cy="4708981"/>
          </a:xfrm>
          <a:prstGeom prst="rect">
            <a:avLst/>
          </a:prstGeom>
          <a:noFill/>
        </p:spPr>
        <p:txBody>
          <a:bodyPr wrap="square" rtlCol="0">
            <a:spAutoFit/>
          </a:bodyPr>
          <a:lstStyle/>
          <a:p>
            <a:pPr algn="r" rtl="1"/>
            <a:r>
              <a:rPr lang="ar-BH" sz="4000" b="1" dirty="0">
                <a:latin typeface="Sakkal Majalla" panose="02000000000000000000" pitchFamily="2" charset="-78"/>
                <a:cs typeface="Sakkal Majalla" panose="02000000000000000000" pitchFamily="2" charset="-78"/>
              </a:rPr>
              <a:t>1-</a:t>
            </a:r>
            <a:r>
              <a:rPr lang="ar-BH" sz="2000" dirty="0"/>
              <a:t> </a:t>
            </a:r>
            <a:r>
              <a:rPr lang="ar-BH" sz="4000" b="1" dirty="0">
                <a:latin typeface="Sakkal Majalla" panose="02000000000000000000" pitchFamily="2" charset="-78"/>
                <a:cs typeface="Sakkal Majalla" panose="02000000000000000000" pitchFamily="2" charset="-78"/>
              </a:rPr>
              <a:t>أُحدّدُ ثلاثةَ جوانبَ مُفيدةٍ لِلكتابِ كما فهِمْتُ مِنْ النَّصِّ السابقِ. </a:t>
            </a:r>
          </a:p>
          <a:p>
            <a:pPr algn="r" rtl="1"/>
            <a:r>
              <a:rPr lang="ar-BH" sz="3600" b="1" dirty="0">
                <a:solidFill>
                  <a:srgbClr val="00B050"/>
                </a:solidFill>
                <a:latin typeface="Sakkal Majalla" panose="02000000000000000000" pitchFamily="2" charset="-78"/>
                <a:cs typeface="Sakkal Majalla" panose="02000000000000000000" pitchFamily="2" charset="-78"/>
              </a:rPr>
              <a:t>أ. يُزَوِّدُنَا بِالمعلُومَاتِ.  </a:t>
            </a:r>
          </a:p>
          <a:p>
            <a:pPr algn="r" rtl="1"/>
            <a:r>
              <a:rPr lang="ar-BH" sz="3600" b="1" dirty="0">
                <a:solidFill>
                  <a:srgbClr val="00B050"/>
                </a:solidFill>
                <a:latin typeface="Sakkal Majalla" panose="02000000000000000000" pitchFamily="2" charset="-78"/>
                <a:cs typeface="Sakkal Majalla" panose="02000000000000000000" pitchFamily="2" charset="-78"/>
              </a:rPr>
              <a:t>ب. يَرْوِي لنَا تَارِيخَ الأجدادِ.   </a:t>
            </a:r>
          </a:p>
          <a:p>
            <a:pPr algn="r" rtl="1"/>
            <a:r>
              <a:rPr lang="ar-BH" sz="3600" b="1" dirty="0">
                <a:solidFill>
                  <a:srgbClr val="00B050"/>
                </a:solidFill>
                <a:latin typeface="Sakkal Majalla" panose="02000000000000000000" pitchFamily="2" charset="-78"/>
                <a:cs typeface="Sakkal Majalla" panose="02000000000000000000" pitchFamily="2" charset="-78"/>
              </a:rPr>
              <a:t>ج. يَرْسُمُ لنَا آفاقَ المُسْتَقْبَلِ.  </a:t>
            </a:r>
          </a:p>
          <a:p>
            <a:pPr algn="r" rtl="1"/>
            <a:endParaRPr lang="ar-BH" sz="4000" b="1" dirty="0">
              <a:latin typeface="Sakkal Majalla" panose="02000000000000000000" pitchFamily="2" charset="-78"/>
              <a:cs typeface="Sakkal Majalla" panose="02000000000000000000" pitchFamily="2" charset="-78"/>
            </a:endParaRPr>
          </a:p>
          <a:p>
            <a:pPr algn="r" rtl="1"/>
            <a:r>
              <a:rPr lang="ar-BH" sz="4000" b="1" dirty="0">
                <a:latin typeface="Sakkal Majalla" panose="02000000000000000000" pitchFamily="2" charset="-78"/>
                <a:cs typeface="Sakkal Majalla" panose="02000000000000000000" pitchFamily="2" charset="-78"/>
              </a:rPr>
              <a:t>2- أشرحُ المقصودَ بـــــــــالعبارةِ الآتيةِ: (يُسمِعُني صْوتَ الأدَبِ). </a:t>
            </a:r>
          </a:p>
          <a:p>
            <a:pPr algn="r" rtl="1"/>
            <a:r>
              <a:rPr lang="ar-BH" sz="3600" b="1" dirty="0">
                <a:solidFill>
                  <a:srgbClr val="00B050"/>
                </a:solidFill>
                <a:latin typeface="Sakkal Majalla" panose="02000000000000000000" pitchFamily="2" charset="-78"/>
                <a:cs typeface="Sakkal Majalla" panose="02000000000000000000" pitchFamily="2" charset="-78"/>
              </a:rPr>
              <a:t>الكتابُ يساعِدُنِي على قراءَةِ الشِّعْرِ والفُنُونِ الأَدَبِيَّةِ مِثلَ القِصَّةِ، ويسْتَطِيعُ أنْ يُعَرِّفَنِي على الأُدَبَاءِ وجَمِيعِ أَعْمَالِهِمْ التي كَتَبُوهَا. </a:t>
            </a:r>
            <a:endParaRPr lang="en-US" sz="3600" b="1" dirty="0">
              <a:solidFill>
                <a:srgbClr val="00B050"/>
              </a:solidFill>
              <a:latin typeface="Sakkal Majalla" panose="02000000000000000000" pitchFamily="2" charset="-78"/>
              <a:cs typeface="Sakkal Majalla" panose="02000000000000000000" pitchFamily="2" charset="-78"/>
            </a:endParaRPr>
          </a:p>
        </p:txBody>
      </p:sp>
      <p:sp>
        <p:nvSpPr>
          <p:cNvPr id="5" name="Title 1">
            <a:extLst>
              <a:ext uri="{FF2B5EF4-FFF2-40B4-BE49-F238E27FC236}">
                <a16:creationId xmlns:a16="http://schemas.microsoft.com/office/drawing/2014/main" xmlns="" id="{FD8A2EA4-E80F-4C35-88C4-5FB5E33F85D3}"/>
              </a:ext>
            </a:extLst>
          </p:cNvPr>
          <p:cNvSpPr txBox="1">
            <a:spLocks/>
          </p:cNvSpPr>
          <p:nvPr/>
        </p:nvSpPr>
        <p:spPr>
          <a:xfrm>
            <a:off x="10477885" y="0"/>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6" name="Rectangle 5"/>
          <p:cNvSpPr/>
          <p:nvPr/>
        </p:nvSpPr>
        <p:spPr>
          <a:xfrm>
            <a:off x="6598775" y="209180"/>
            <a:ext cx="3740127" cy="707886"/>
          </a:xfrm>
          <a:prstGeom prst="rect">
            <a:avLst/>
          </a:prstGeom>
        </p:spPr>
        <p:txBody>
          <a:bodyPr wrap="none">
            <a:spAutoFit/>
          </a:bodyPr>
          <a:lstStyle/>
          <a:p>
            <a:pPr algn="r" rtl="1"/>
            <a:r>
              <a:rPr lang="ar-BH" sz="4000" b="1" dirty="0">
                <a:solidFill>
                  <a:srgbClr val="FF0000"/>
                </a:solidFill>
                <a:latin typeface="Sakkal Majalla" panose="02000000000000000000" pitchFamily="2" charset="-78"/>
                <a:cs typeface="Sakkal Majalla" panose="02000000000000000000" pitchFamily="2" charset="-78"/>
              </a:rPr>
              <a:t>أُجيبُ عن الأسئلةِ الآتِيَةِ:</a:t>
            </a:r>
            <a:endParaRPr lang="en-US" sz="4000" b="1" dirty="0">
              <a:solidFill>
                <a:srgbClr val="FF0000"/>
              </a:solidFill>
              <a:latin typeface="Sakkal Majalla" panose="02000000000000000000" pitchFamily="2" charset="-78"/>
              <a:cs typeface="Sakkal Majalla" panose="02000000000000000000" pitchFamily="2" charset="-78"/>
            </a:endParaRPr>
          </a:p>
        </p:txBody>
      </p:sp>
      <p:sp>
        <p:nvSpPr>
          <p:cNvPr id="8" name="مستطيل 4">
            <a:extLst>
              <a:ext uri="{FF2B5EF4-FFF2-40B4-BE49-F238E27FC236}">
                <a16:creationId xmlns:a16="http://schemas.microsoft.com/office/drawing/2014/main" xmlns="" id="{3E3239E2-417E-4FBD-8401-4A1A504064BE}"/>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372470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80">
                                          <p:stCondLst>
                                            <p:cond delay="0"/>
                                          </p:stCondLst>
                                        </p:cTn>
                                        <p:tgtEl>
                                          <p:spTgt spid="4">
                                            <p:txEl>
                                              <p:pRg st="1" end="1"/>
                                            </p:txEl>
                                          </p:spTgt>
                                        </p:tgtEl>
                                      </p:cBhvr>
                                    </p:animEffect>
                                    <p:anim calcmode="lin" valueType="num">
                                      <p:cBhvr>
                                        <p:cTn id="8"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1" end="1"/>
                                            </p:txEl>
                                          </p:spTgt>
                                        </p:tgtEl>
                                      </p:cBhvr>
                                      <p:to x="100000" y="60000"/>
                                    </p:animScale>
                                    <p:animScale>
                                      <p:cBhvr>
                                        <p:cTn id="14" dur="166" decel="50000">
                                          <p:stCondLst>
                                            <p:cond delay="676"/>
                                          </p:stCondLst>
                                        </p:cTn>
                                        <p:tgtEl>
                                          <p:spTgt spid="4">
                                            <p:txEl>
                                              <p:pRg st="1" end="1"/>
                                            </p:txEl>
                                          </p:spTgt>
                                        </p:tgtEl>
                                      </p:cBhvr>
                                      <p:to x="100000" y="100000"/>
                                    </p:animScale>
                                    <p:animScale>
                                      <p:cBhvr>
                                        <p:cTn id="15" dur="26">
                                          <p:stCondLst>
                                            <p:cond delay="1312"/>
                                          </p:stCondLst>
                                        </p:cTn>
                                        <p:tgtEl>
                                          <p:spTgt spid="4">
                                            <p:txEl>
                                              <p:pRg st="1" end="1"/>
                                            </p:txEl>
                                          </p:spTgt>
                                        </p:tgtEl>
                                      </p:cBhvr>
                                      <p:to x="100000" y="80000"/>
                                    </p:animScale>
                                    <p:animScale>
                                      <p:cBhvr>
                                        <p:cTn id="16" dur="166" decel="50000">
                                          <p:stCondLst>
                                            <p:cond delay="1338"/>
                                          </p:stCondLst>
                                        </p:cTn>
                                        <p:tgtEl>
                                          <p:spTgt spid="4">
                                            <p:txEl>
                                              <p:pRg st="1" end="1"/>
                                            </p:txEl>
                                          </p:spTgt>
                                        </p:tgtEl>
                                      </p:cBhvr>
                                      <p:to x="100000" y="100000"/>
                                    </p:animScale>
                                    <p:animScale>
                                      <p:cBhvr>
                                        <p:cTn id="17" dur="26">
                                          <p:stCondLst>
                                            <p:cond delay="1642"/>
                                          </p:stCondLst>
                                        </p:cTn>
                                        <p:tgtEl>
                                          <p:spTgt spid="4">
                                            <p:txEl>
                                              <p:pRg st="1" end="1"/>
                                            </p:txEl>
                                          </p:spTgt>
                                        </p:tgtEl>
                                      </p:cBhvr>
                                      <p:to x="100000" y="90000"/>
                                    </p:animScale>
                                    <p:animScale>
                                      <p:cBhvr>
                                        <p:cTn id="18" dur="166" decel="50000">
                                          <p:stCondLst>
                                            <p:cond delay="1668"/>
                                          </p:stCondLst>
                                        </p:cTn>
                                        <p:tgtEl>
                                          <p:spTgt spid="4">
                                            <p:txEl>
                                              <p:pRg st="1" end="1"/>
                                            </p:txEl>
                                          </p:spTgt>
                                        </p:tgtEl>
                                      </p:cBhvr>
                                      <p:to x="100000" y="100000"/>
                                    </p:animScale>
                                    <p:animScale>
                                      <p:cBhvr>
                                        <p:cTn id="19" dur="26">
                                          <p:stCondLst>
                                            <p:cond delay="1808"/>
                                          </p:stCondLst>
                                        </p:cTn>
                                        <p:tgtEl>
                                          <p:spTgt spid="4">
                                            <p:txEl>
                                              <p:pRg st="1" end="1"/>
                                            </p:txEl>
                                          </p:spTgt>
                                        </p:tgtEl>
                                      </p:cBhvr>
                                      <p:to x="100000" y="95000"/>
                                    </p:animScale>
                                    <p:animScale>
                                      <p:cBhvr>
                                        <p:cTn id="20" dur="166" decel="50000">
                                          <p:stCondLst>
                                            <p:cond delay="1834"/>
                                          </p:stCondLst>
                                        </p:cTn>
                                        <p:tgtEl>
                                          <p:spTgt spid="4">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p:cTn id="25"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7"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28" dur="10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2000"/>
                                        <p:tgtEl>
                                          <p:spTgt spid="4">
                                            <p:txEl>
                                              <p:pRg st="3" end="3"/>
                                            </p:txEl>
                                          </p:spTgt>
                                        </p:tgtEl>
                                      </p:cBhvr>
                                    </p:animEffect>
                                    <p:anim calcmode="lin" valueType="num">
                                      <p:cBhvr>
                                        <p:cTn id="34" dur="2000" fill="hold"/>
                                        <p:tgtEl>
                                          <p:spTgt spid="4">
                                            <p:txEl>
                                              <p:pRg st="3" end="3"/>
                                            </p:txEl>
                                          </p:spTgt>
                                        </p:tgtEl>
                                        <p:attrNameLst>
                                          <p:attrName>ppt_w</p:attrName>
                                        </p:attrNameLst>
                                      </p:cBhvr>
                                      <p:tavLst>
                                        <p:tav tm="0" fmla="#ppt_w*sin(2.5*pi*$)">
                                          <p:val>
                                            <p:fltVal val="0"/>
                                          </p:val>
                                        </p:tav>
                                        <p:tav tm="100000">
                                          <p:val>
                                            <p:fltVal val="1"/>
                                          </p:val>
                                        </p:tav>
                                      </p:tavLst>
                                    </p:anim>
                                    <p:anim calcmode="lin" valueType="num">
                                      <p:cBhvr>
                                        <p:cTn id="35" dur="2000" fill="hold"/>
                                        <p:tgtEl>
                                          <p:spTgt spid="4">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nodeType="click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Effect transition="in" filter="wipe(down)">
                                      <p:cBhvr>
                                        <p:cTn id="40" dur="580">
                                          <p:stCondLst>
                                            <p:cond delay="0"/>
                                          </p:stCondLst>
                                        </p:cTn>
                                        <p:tgtEl>
                                          <p:spTgt spid="4">
                                            <p:txEl>
                                              <p:pRg st="6" end="6"/>
                                            </p:txEl>
                                          </p:spTgt>
                                        </p:tgtEl>
                                      </p:cBhvr>
                                    </p:animEffect>
                                    <p:anim calcmode="lin" valueType="num">
                                      <p:cBhvr>
                                        <p:cTn id="41"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4">
                                            <p:txEl>
                                              <p:pRg st="6" end="6"/>
                                            </p:txEl>
                                          </p:spTgt>
                                        </p:tgtEl>
                                      </p:cBhvr>
                                      <p:to x="100000" y="60000"/>
                                    </p:animScale>
                                    <p:animScale>
                                      <p:cBhvr>
                                        <p:cTn id="47" dur="166" decel="50000">
                                          <p:stCondLst>
                                            <p:cond delay="676"/>
                                          </p:stCondLst>
                                        </p:cTn>
                                        <p:tgtEl>
                                          <p:spTgt spid="4">
                                            <p:txEl>
                                              <p:pRg st="6" end="6"/>
                                            </p:txEl>
                                          </p:spTgt>
                                        </p:tgtEl>
                                      </p:cBhvr>
                                      <p:to x="100000" y="100000"/>
                                    </p:animScale>
                                    <p:animScale>
                                      <p:cBhvr>
                                        <p:cTn id="48" dur="26">
                                          <p:stCondLst>
                                            <p:cond delay="1312"/>
                                          </p:stCondLst>
                                        </p:cTn>
                                        <p:tgtEl>
                                          <p:spTgt spid="4">
                                            <p:txEl>
                                              <p:pRg st="6" end="6"/>
                                            </p:txEl>
                                          </p:spTgt>
                                        </p:tgtEl>
                                      </p:cBhvr>
                                      <p:to x="100000" y="80000"/>
                                    </p:animScale>
                                    <p:animScale>
                                      <p:cBhvr>
                                        <p:cTn id="49" dur="166" decel="50000">
                                          <p:stCondLst>
                                            <p:cond delay="1338"/>
                                          </p:stCondLst>
                                        </p:cTn>
                                        <p:tgtEl>
                                          <p:spTgt spid="4">
                                            <p:txEl>
                                              <p:pRg st="6" end="6"/>
                                            </p:txEl>
                                          </p:spTgt>
                                        </p:tgtEl>
                                      </p:cBhvr>
                                      <p:to x="100000" y="100000"/>
                                    </p:animScale>
                                    <p:animScale>
                                      <p:cBhvr>
                                        <p:cTn id="50" dur="26">
                                          <p:stCondLst>
                                            <p:cond delay="1642"/>
                                          </p:stCondLst>
                                        </p:cTn>
                                        <p:tgtEl>
                                          <p:spTgt spid="4">
                                            <p:txEl>
                                              <p:pRg st="6" end="6"/>
                                            </p:txEl>
                                          </p:spTgt>
                                        </p:tgtEl>
                                      </p:cBhvr>
                                      <p:to x="100000" y="90000"/>
                                    </p:animScale>
                                    <p:animScale>
                                      <p:cBhvr>
                                        <p:cTn id="51" dur="166" decel="50000">
                                          <p:stCondLst>
                                            <p:cond delay="1668"/>
                                          </p:stCondLst>
                                        </p:cTn>
                                        <p:tgtEl>
                                          <p:spTgt spid="4">
                                            <p:txEl>
                                              <p:pRg st="6" end="6"/>
                                            </p:txEl>
                                          </p:spTgt>
                                        </p:tgtEl>
                                      </p:cBhvr>
                                      <p:to x="100000" y="100000"/>
                                    </p:animScale>
                                    <p:animScale>
                                      <p:cBhvr>
                                        <p:cTn id="52" dur="26">
                                          <p:stCondLst>
                                            <p:cond delay="1808"/>
                                          </p:stCondLst>
                                        </p:cTn>
                                        <p:tgtEl>
                                          <p:spTgt spid="4">
                                            <p:txEl>
                                              <p:pRg st="6" end="6"/>
                                            </p:txEl>
                                          </p:spTgt>
                                        </p:tgtEl>
                                      </p:cBhvr>
                                      <p:to x="100000" y="95000"/>
                                    </p:animScale>
                                    <p:animScale>
                                      <p:cBhvr>
                                        <p:cTn id="53" dur="166" decel="50000">
                                          <p:stCondLst>
                                            <p:cond delay="1834"/>
                                          </p:stCondLst>
                                        </p:cTn>
                                        <p:tgtEl>
                                          <p:spTgt spid="4">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47102456"/>
              </p:ext>
            </p:extLst>
          </p:nvPr>
        </p:nvGraphicFramePr>
        <p:xfrm>
          <a:off x="1657626" y="685800"/>
          <a:ext cx="7747000" cy="2743200"/>
        </p:xfrm>
        <a:graphic>
          <a:graphicData uri="http://schemas.openxmlformats.org/drawingml/2006/table">
            <a:tbl>
              <a:tblPr firstRow="1" bandRow="1">
                <a:tableStyleId>{21E4AEA4-8DFA-4A89-87EB-49C32662AFE0}</a:tableStyleId>
              </a:tblPr>
              <a:tblGrid>
                <a:gridCol w="3873500">
                  <a:extLst>
                    <a:ext uri="{9D8B030D-6E8A-4147-A177-3AD203B41FA5}">
                      <a16:colId xmlns:a16="http://schemas.microsoft.com/office/drawing/2014/main" xmlns="" val="20000"/>
                    </a:ext>
                  </a:extLst>
                </a:gridCol>
                <a:gridCol w="3873500">
                  <a:extLst>
                    <a:ext uri="{9D8B030D-6E8A-4147-A177-3AD203B41FA5}">
                      <a16:colId xmlns:a16="http://schemas.microsoft.com/office/drawing/2014/main" xmlns="" val="20001"/>
                    </a:ext>
                  </a:extLst>
                </a:gridCol>
              </a:tblGrid>
              <a:tr h="370840">
                <a:tc>
                  <a:txBody>
                    <a:bodyPr/>
                    <a:lstStyle/>
                    <a:p>
                      <a:pPr algn="ctr"/>
                      <a:r>
                        <a:rPr lang="ar-BH" sz="2400" b="1" kern="1200" dirty="0">
                          <a:solidFill>
                            <a:schemeClr val="tx1"/>
                          </a:solidFill>
                        </a:rPr>
                        <a:t>ب</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400" b="1" kern="1200" dirty="0">
                          <a:solidFill>
                            <a:schemeClr val="tx1"/>
                          </a:solidFill>
                        </a:rPr>
                        <a:t>أ</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0"/>
                  </a:ext>
                </a:extLst>
              </a:tr>
              <a:tr h="370840">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المغَامَرَاتُ</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قِرَاءَةٌ </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1"/>
                  </a:ext>
                </a:extLst>
              </a:tr>
              <a:tr h="370840">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المعْلُومَاتُ</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عَادَةٌ </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2"/>
                  </a:ext>
                </a:extLst>
              </a:tr>
              <a:tr h="370840">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عَلَامَاتٌ</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جيّدَةٌ </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3"/>
                  </a:ext>
                </a:extLst>
              </a:tr>
              <a:tr h="370840">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صَوْتٌ</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العَالِيَةُ</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4"/>
                  </a:ext>
                </a:extLst>
              </a:tr>
              <a:tr h="370840">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بَيْتٌ</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2400" b="1" kern="1200" dirty="0">
                          <a:latin typeface="Sakkal Majalla" panose="02000000000000000000" pitchFamily="2" charset="-78"/>
                          <a:cs typeface="Sakkal Majalla" panose="02000000000000000000" pitchFamily="2" charset="-78"/>
                        </a:rPr>
                        <a:t>قِصَّةٌ</a:t>
                      </a:r>
                      <a:endParaRPr lang="en-US" sz="24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5"/>
                  </a:ext>
                </a:extLst>
              </a:tr>
            </a:tbl>
          </a:graphicData>
        </a:graphic>
      </p:graphicFrame>
      <p:sp>
        <p:nvSpPr>
          <p:cNvPr id="5" name="Title 1">
            <a:extLst>
              <a:ext uri="{FF2B5EF4-FFF2-40B4-BE49-F238E27FC236}">
                <a16:creationId xmlns:a16="http://schemas.microsoft.com/office/drawing/2014/main" xmlns="" id="{FD8A2EA4-E80F-4C35-88C4-5FB5E33F85D3}"/>
              </a:ext>
            </a:extLst>
          </p:cNvPr>
          <p:cNvSpPr txBox="1">
            <a:spLocks/>
          </p:cNvSpPr>
          <p:nvPr/>
        </p:nvSpPr>
        <p:spPr>
          <a:xfrm>
            <a:off x="10477885" y="0"/>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Rectangle 1"/>
          <p:cNvSpPr/>
          <p:nvPr/>
        </p:nvSpPr>
        <p:spPr>
          <a:xfrm>
            <a:off x="3181171" y="3586663"/>
            <a:ext cx="8074258" cy="2814617"/>
          </a:xfrm>
          <a:prstGeom prst="rect">
            <a:avLst/>
          </a:prstGeom>
        </p:spPr>
        <p:txBody>
          <a:bodyPr wrap="square">
            <a:spAutoFit/>
          </a:bodyPr>
          <a:lstStyle/>
          <a:p>
            <a:pPr marL="0" lvl="1" algn="r" rtl="1">
              <a:lnSpc>
                <a:spcPct val="90000"/>
              </a:lnSpc>
              <a:spcBef>
                <a:spcPct val="0"/>
              </a:spcBef>
              <a:spcAft>
                <a:spcPts val="600"/>
              </a:spcAft>
              <a:buClr>
                <a:srgbClr val="83992A"/>
              </a:buClr>
              <a:buSzPct val="115000"/>
            </a:pPr>
            <a:r>
              <a:rPr lang="ar-BH" sz="2800" b="1" dirty="0">
                <a:solidFill>
                  <a:srgbClr val="FF0000"/>
                </a:solidFill>
                <a:latin typeface="Sakkal Majalla" panose="02000000000000000000" pitchFamily="2" charset="-78"/>
                <a:cs typeface="Sakkal Majalla" panose="02000000000000000000" pitchFamily="2" charset="-78"/>
              </a:rPr>
              <a:t>أُلاحِظُ الكَلِماتِ في العَمودِ (أ)، ثُمَّ أُجيبُ عمّا يأتِي:  </a:t>
            </a:r>
          </a:p>
          <a:p>
            <a:pPr marL="0" lvl="1" algn="r" rtl="1">
              <a:lnSpc>
                <a:spcPct val="90000"/>
              </a:lnSpc>
              <a:spcBef>
                <a:spcPct val="0"/>
              </a:spcBef>
              <a:spcAft>
                <a:spcPts val="600"/>
              </a:spcAft>
              <a:buClr>
                <a:srgbClr val="83992A"/>
              </a:buClr>
              <a:buSzPct val="115000"/>
            </a:pPr>
            <a:r>
              <a:rPr lang="ar-BH" sz="2800" b="1" dirty="0">
                <a:latin typeface="Sakkal Majalla" panose="02000000000000000000" pitchFamily="2" charset="-78"/>
                <a:cs typeface="Sakkal Majalla" panose="02000000000000000000" pitchFamily="2" charset="-78"/>
              </a:rPr>
              <a:t>1- بِمَ اِنْتَهت الكَلِمات؟ </a:t>
            </a:r>
          </a:p>
          <a:p>
            <a:pPr marL="0" lvl="1" algn="r" rtl="1">
              <a:lnSpc>
                <a:spcPct val="90000"/>
              </a:lnSpc>
              <a:spcBef>
                <a:spcPct val="0"/>
              </a:spcBef>
              <a:spcAft>
                <a:spcPts val="600"/>
              </a:spcAft>
              <a:buClr>
                <a:srgbClr val="83992A"/>
              </a:buClr>
              <a:buSzPct val="115000"/>
            </a:pPr>
            <a:r>
              <a:rPr lang="ar-BH" sz="2800" b="1" dirty="0">
                <a:latin typeface="Sakkal Majalla" panose="02000000000000000000" pitchFamily="2" charset="-78"/>
                <a:cs typeface="Sakkal Majalla" panose="02000000000000000000" pitchFamily="2" charset="-78"/>
              </a:rPr>
              <a:t>2- كَيْفَ رُسِمَتْ التَّاءُ في نِهايةِ الكَلِماتِ؟ </a:t>
            </a:r>
          </a:p>
          <a:p>
            <a:pPr marL="0" lvl="1" algn="r" rtl="1">
              <a:lnSpc>
                <a:spcPct val="90000"/>
              </a:lnSpc>
              <a:spcBef>
                <a:spcPct val="0"/>
              </a:spcBef>
              <a:spcAft>
                <a:spcPts val="600"/>
              </a:spcAft>
              <a:buClr>
                <a:srgbClr val="83992A"/>
              </a:buClr>
              <a:buSzPct val="115000"/>
            </a:pPr>
            <a:r>
              <a:rPr lang="ar-BH" sz="2800" b="1" dirty="0">
                <a:solidFill>
                  <a:srgbClr val="FF0000"/>
                </a:solidFill>
                <a:latin typeface="Sakkal Majalla" panose="02000000000000000000" pitchFamily="2" charset="-78"/>
                <a:cs typeface="Sakkal Majalla" panose="02000000000000000000" pitchFamily="2" charset="-78"/>
              </a:rPr>
              <a:t>أُلاحِظُ الكَلِماتِ في العَمودِ (ب</a:t>
            </a:r>
            <a:r>
              <a:rPr lang="ar-BH" sz="2800" b="1" dirty="0" smtClean="0">
                <a:solidFill>
                  <a:srgbClr val="FF0000"/>
                </a:solidFill>
                <a:latin typeface="Sakkal Majalla" panose="02000000000000000000" pitchFamily="2" charset="-78"/>
                <a:cs typeface="Sakkal Majalla" panose="02000000000000000000" pitchFamily="2" charset="-78"/>
              </a:rPr>
              <a:t>)، </a:t>
            </a:r>
            <a:r>
              <a:rPr lang="ar-BH" sz="2800" b="1" dirty="0">
                <a:solidFill>
                  <a:srgbClr val="FF0000"/>
                </a:solidFill>
                <a:latin typeface="Sakkal Majalla" panose="02000000000000000000" pitchFamily="2" charset="-78"/>
                <a:cs typeface="Sakkal Majalla" panose="02000000000000000000" pitchFamily="2" charset="-78"/>
              </a:rPr>
              <a:t>ثُمَّ أُجيبُ عمّا يأتِي: </a:t>
            </a:r>
          </a:p>
          <a:p>
            <a:pPr marL="0" lvl="1" algn="r" rtl="1">
              <a:lnSpc>
                <a:spcPct val="90000"/>
              </a:lnSpc>
              <a:spcBef>
                <a:spcPct val="0"/>
              </a:spcBef>
              <a:spcAft>
                <a:spcPts val="600"/>
              </a:spcAft>
              <a:buClr>
                <a:srgbClr val="83992A"/>
              </a:buClr>
              <a:buSzPct val="115000"/>
            </a:pPr>
            <a:r>
              <a:rPr lang="ar-BH" sz="2800" b="1" dirty="0">
                <a:latin typeface="Sakkal Majalla" panose="02000000000000000000" pitchFamily="2" charset="-78"/>
                <a:cs typeface="Sakkal Majalla" panose="02000000000000000000" pitchFamily="2" charset="-78"/>
              </a:rPr>
              <a:t>1- بِمَ اِنْتَهت الكَلِمات ؟ </a:t>
            </a:r>
          </a:p>
          <a:p>
            <a:pPr marL="0" lvl="1" algn="r" rtl="1">
              <a:lnSpc>
                <a:spcPct val="90000"/>
              </a:lnSpc>
              <a:spcBef>
                <a:spcPct val="0"/>
              </a:spcBef>
              <a:spcAft>
                <a:spcPts val="600"/>
              </a:spcAft>
              <a:buClr>
                <a:srgbClr val="83992A"/>
              </a:buClr>
              <a:buSzPct val="115000"/>
            </a:pPr>
            <a:r>
              <a:rPr lang="ar-BH" sz="2800" b="1" dirty="0">
                <a:latin typeface="Sakkal Majalla" panose="02000000000000000000" pitchFamily="2" charset="-78"/>
                <a:cs typeface="Sakkal Majalla" panose="02000000000000000000" pitchFamily="2" charset="-78"/>
              </a:rPr>
              <a:t>2- كَيْفَ رُسِمَتْ التَّاءُ في نِهايةِ </a:t>
            </a:r>
            <a:r>
              <a:rPr lang="ar-BH" sz="2800" b="1" dirty="0" smtClean="0">
                <a:latin typeface="Sakkal Majalla" panose="02000000000000000000" pitchFamily="2" charset="-78"/>
                <a:cs typeface="Sakkal Majalla" panose="02000000000000000000" pitchFamily="2" charset="-78"/>
              </a:rPr>
              <a:t>الكَلِماتِ؟ </a:t>
            </a:r>
            <a:endParaRPr lang="ar-BH" sz="2800" b="1" dirty="0">
              <a:latin typeface="Sakkal Majalla" panose="02000000000000000000" pitchFamily="2" charset="-78"/>
              <a:cs typeface="Sakkal Majalla" panose="02000000000000000000" pitchFamily="2" charset="-78"/>
            </a:endParaRPr>
          </a:p>
        </p:txBody>
      </p:sp>
      <p:sp>
        <p:nvSpPr>
          <p:cNvPr id="3" name="مربع نص 2">
            <a:extLst>
              <a:ext uri="{FF2B5EF4-FFF2-40B4-BE49-F238E27FC236}">
                <a16:creationId xmlns:a16="http://schemas.microsoft.com/office/drawing/2014/main" xmlns="" id="{9629F7EE-6602-48DB-ACE2-2BAD4F58A870}"/>
              </a:ext>
            </a:extLst>
          </p:cNvPr>
          <p:cNvSpPr txBox="1"/>
          <p:nvPr/>
        </p:nvSpPr>
        <p:spPr>
          <a:xfrm>
            <a:off x="6612835" y="4029744"/>
            <a:ext cx="2425148" cy="490904"/>
          </a:xfrm>
          <a:prstGeom prst="rect">
            <a:avLst/>
          </a:prstGeom>
          <a:noFill/>
        </p:spPr>
        <p:txBody>
          <a:bodyPr wrap="square" rtlCol="0">
            <a:spAutoFit/>
          </a:bodyPr>
          <a:lstStyle/>
          <a:p>
            <a:pPr marL="0" lvl="1" algn="r" rtl="1">
              <a:lnSpc>
                <a:spcPct val="90000"/>
              </a:lnSpc>
              <a:spcBef>
                <a:spcPct val="0"/>
              </a:spcBef>
              <a:spcAft>
                <a:spcPts val="600"/>
              </a:spcAft>
              <a:buClr>
                <a:srgbClr val="83992A"/>
              </a:buClr>
              <a:buSzPct val="115000"/>
            </a:pPr>
            <a:r>
              <a:rPr lang="ar-BH" sz="2800" b="1" dirty="0">
                <a:solidFill>
                  <a:srgbClr val="00B050"/>
                </a:solidFill>
                <a:latin typeface="Sakkal Majalla" panose="02000000000000000000" pitchFamily="2" charset="-78"/>
                <a:cs typeface="Sakkal Majalla" panose="02000000000000000000" pitchFamily="2" charset="-78"/>
              </a:rPr>
              <a:t>اِنْتَهت بِحرفِ التَّاء.</a:t>
            </a:r>
          </a:p>
        </p:txBody>
      </p:sp>
      <p:sp>
        <p:nvSpPr>
          <p:cNvPr id="7" name="مربع نص 6">
            <a:extLst>
              <a:ext uri="{FF2B5EF4-FFF2-40B4-BE49-F238E27FC236}">
                <a16:creationId xmlns:a16="http://schemas.microsoft.com/office/drawing/2014/main" xmlns="" id="{8EC50334-6AC4-41B3-BF35-33FC50583BBB}"/>
              </a:ext>
            </a:extLst>
          </p:cNvPr>
          <p:cNvSpPr txBox="1"/>
          <p:nvPr/>
        </p:nvSpPr>
        <p:spPr>
          <a:xfrm>
            <a:off x="4883426" y="4472825"/>
            <a:ext cx="2425148" cy="490904"/>
          </a:xfrm>
          <a:prstGeom prst="rect">
            <a:avLst/>
          </a:prstGeom>
          <a:noFill/>
        </p:spPr>
        <p:txBody>
          <a:bodyPr wrap="square" rtlCol="0">
            <a:spAutoFit/>
          </a:bodyPr>
          <a:lstStyle/>
          <a:p>
            <a:pPr marL="0" lvl="1" algn="r" rtl="1">
              <a:lnSpc>
                <a:spcPct val="90000"/>
              </a:lnSpc>
              <a:spcBef>
                <a:spcPct val="0"/>
              </a:spcBef>
              <a:spcAft>
                <a:spcPts val="600"/>
              </a:spcAft>
              <a:buClr>
                <a:srgbClr val="83992A"/>
              </a:buClr>
              <a:buSzPct val="115000"/>
            </a:pPr>
            <a:r>
              <a:rPr lang="ar-BH" sz="2800" b="1" dirty="0">
                <a:solidFill>
                  <a:srgbClr val="00B050"/>
                </a:solidFill>
                <a:latin typeface="Sakkal Majalla" panose="02000000000000000000" pitchFamily="2" charset="-78"/>
                <a:cs typeface="Sakkal Majalla" panose="02000000000000000000" pitchFamily="2" charset="-78"/>
              </a:rPr>
              <a:t>رُسِمَتْ التَّاءُ مَربوطةً. </a:t>
            </a:r>
          </a:p>
        </p:txBody>
      </p:sp>
      <p:sp>
        <p:nvSpPr>
          <p:cNvPr id="8" name="مربع نص 7">
            <a:extLst>
              <a:ext uri="{FF2B5EF4-FFF2-40B4-BE49-F238E27FC236}">
                <a16:creationId xmlns:a16="http://schemas.microsoft.com/office/drawing/2014/main" xmlns="" id="{3EA7D66B-E2F3-4F9D-A6A7-C00C37206847}"/>
              </a:ext>
            </a:extLst>
          </p:cNvPr>
          <p:cNvSpPr txBox="1"/>
          <p:nvPr/>
        </p:nvSpPr>
        <p:spPr>
          <a:xfrm>
            <a:off x="6477325" y="5398743"/>
            <a:ext cx="2425148" cy="490904"/>
          </a:xfrm>
          <a:prstGeom prst="rect">
            <a:avLst/>
          </a:prstGeom>
          <a:noFill/>
        </p:spPr>
        <p:txBody>
          <a:bodyPr wrap="square" rtlCol="0">
            <a:spAutoFit/>
          </a:bodyPr>
          <a:lstStyle/>
          <a:p>
            <a:pPr marL="0" lvl="1" algn="r" rtl="1">
              <a:lnSpc>
                <a:spcPct val="90000"/>
              </a:lnSpc>
              <a:spcBef>
                <a:spcPct val="0"/>
              </a:spcBef>
              <a:spcAft>
                <a:spcPts val="600"/>
              </a:spcAft>
              <a:buClr>
                <a:srgbClr val="83992A"/>
              </a:buClr>
              <a:buSzPct val="115000"/>
            </a:pPr>
            <a:r>
              <a:rPr lang="ar-BH" sz="2800" b="1" dirty="0">
                <a:solidFill>
                  <a:srgbClr val="00B050"/>
                </a:solidFill>
                <a:latin typeface="Sakkal Majalla" panose="02000000000000000000" pitchFamily="2" charset="-78"/>
                <a:cs typeface="Sakkal Majalla" panose="02000000000000000000" pitchFamily="2" charset="-78"/>
              </a:rPr>
              <a:t>اِنْتَهت بِحرفِ التَّاء.</a:t>
            </a:r>
            <a:endParaRPr lang="ar-BH" sz="28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xmlns="" id="{8D81E938-179C-4700-BC5B-E3D1EBC41117}"/>
              </a:ext>
            </a:extLst>
          </p:cNvPr>
          <p:cNvSpPr txBox="1"/>
          <p:nvPr/>
        </p:nvSpPr>
        <p:spPr>
          <a:xfrm>
            <a:off x="4793152" y="5863143"/>
            <a:ext cx="2425148" cy="490904"/>
          </a:xfrm>
          <a:prstGeom prst="rect">
            <a:avLst/>
          </a:prstGeom>
          <a:noFill/>
        </p:spPr>
        <p:txBody>
          <a:bodyPr wrap="square" rtlCol="0">
            <a:spAutoFit/>
          </a:bodyPr>
          <a:lstStyle/>
          <a:p>
            <a:pPr marL="0" lvl="1" algn="r" rtl="1">
              <a:lnSpc>
                <a:spcPct val="90000"/>
              </a:lnSpc>
              <a:spcBef>
                <a:spcPct val="0"/>
              </a:spcBef>
              <a:spcAft>
                <a:spcPts val="600"/>
              </a:spcAft>
              <a:buClr>
                <a:srgbClr val="83992A"/>
              </a:buClr>
              <a:buSzPct val="115000"/>
            </a:pPr>
            <a:r>
              <a:rPr lang="ar-BH" sz="2800" b="1" dirty="0">
                <a:solidFill>
                  <a:srgbClr val="00B050"/>
                </a:solidFill>
                <a:latin typeface="Sakkal Majalla" panose="02000000000000000000" pitchFamily="2" charset="-78"/>
                <a:cs typeface="Sakkal Majalla" panose="02000000000000000000" pitchFamily="2" charset="-78"/>
              </a:rPr>
              <a:t>رُسِمَتْ التَّاءُ مَفتوحةً.</a:t>
            </a:r>
          </a:p>
        </p:txBody>
      </p:sp>
      <p:sp>
        <p:nvSpPr>
          <p:cNvPr id="11" name="مستطيل 4">
            <a:extLst>
              <a:ext uri="{FF2B5EF4-FFF2-40B4-BE49-F238E27FC236}">
                <a16:creationId xmlns:a16="http://schemas.microsoft.com/office/drawing/2014/main" xmlns="" id="{4989A822-4565-4BEA-8F47-27258B19735D}"/>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375275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000"/>
                                        <p:tgtEl>
                                          <p:spTgt spid="7"/>
                                        </p:tgtEl>
                                      </p:cBhvr>
                                    </p:animEffect>
                                    <p:anim calcmode="lin" valueType="num">
                                      <p:cBhvr>
                                        <p:cTn id="26" dur="2000" fill="hold"/>
                                        <p:tgtEl>
                                          <p:spTgt spid="7"/>
                                        </p:tgtEl>
                                        <p:attrNameLst>
                                          <p:attrName>ppt_w</p:attrName>
                                        </p:attrNameLst>
                                      </p:cBhvr>
                                      <p:tavLst>
                                        <p:tav tm="0" fmla="#ppt_w*sin(2.5*pi*$)">
                                          <p:val>
                                            <p:fltVal val="0"/>
                                          </p:val>
                                        </p:tav>
                                        <p:tav tm="100000">
                                          <p:val>
                                            <p:fltVal val="1"/>
                                          </p:val>
                                        </p:tav>
                                      </p:tavLst>
                                    </p:anim>
                                    <p:anim calcmode="lin" valueType="num">
                                      <p:cBhvr>
                                        <p:cTn id="27"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1000" fill="hold"/>
                                        <p:tgtEl>
                                          <p:spTgt spid="9"/>
                                        </p:tgtEl>
                                        <p:attrNameLst>
                                          <p:attrName>ppt_w</p:attrName>
                                        </p:attrNameLst>
                                      </p:cBhvr>
                                      <p:tavLst>
                                        <p:tav tm="0">
                                          <p:val>
                                            <p:fltVal val="0"/>
                                          </p:val>
                                        </p:tav>
                                        <p:tav tm="100000">
                                          <p:val>
                                            <p:strVal val="#ppt_w"/>
                                          </p:val>
                                        </p:tav>
                                      </p:tavLst>
                                    </p:anim>
                                    <p:anim calcmode="lin" valueType="num">
                                      <p:cBhvr>
                                        <p:cTn id="51" dur="1000" fill="hold"/>
                                        <p:tgtEl>
                                          <p:spTgt spid="9"/>
                                        </p:tgtEl>
                                        <p:attrNameLst>
                                          <p:attrName>ppt_h</p:attrName>
                                        </p:attrNameLst>
                                      </p:cBhvr>
                                      <p:tavLst>
                                        <p:tav tm="0">
                                          <p:val>
                                            <p:fltVal val="0"/>
                                          </p:val>
                                        </p:tav>
                                        <p:tav tm="100000">
                                          <p:val>
                                            <p:strVal val="#ppt_h"/>
                                          </p:val>
                                        </p:tav>
                                      </p:tavLst>
                                    </p:anim>
                                    <p:anim calcmode="lin" valueType="num">
                                      <p:cBhvr>
                                        <p:cTn id="52" dur="1000" fill="hold"/>
                                        <p:tgtEl>
                                          <p:spTgt spid="9"/>
                                        </p:tgtEl>
                                        <p:attrNameLst>
                                          <p:attrName>style.rotation</p:attrName>
                                        </p:attrNameLst>
                                      </p:cBhvr>
                                      <p:tavLst>
                                        <p:tav tm="0">
                                          <p:val>
                                            <p:fltVal val="90"/>
                                          </p:val>
                                        </p:tav>
                                        <p:tav tm="100000">
                                          <p:val>
                                            <p:fltVal val="0"/>
                                          </p:val>
                                        </p:tav>
                                      </p:tavLst>
                                    </p:anim>
                                    <p:animEffect transition="in" filter="fade">
                                      <p:cBhvr>
                                        <p:cTn id="5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عنوان 1">
            <a:extLst>
              <a:ext uri="{FF2B5EF4-FFF2-40B4-BE49-F238E27FC236}">
                <a16:creationId xmlns:a16="http://schemas.microsoft.com/office/drawing/2014/main" xmlns="" id="{B5CD38D9-DD2C-49A9-8266-F4A1A105A670}"/>
              </a:ext>
            </a:extLst>
          </p:cNvPr>
          <p:cNvSpPr txBox="1">
            <a:spLocks/>
          </p:cNvSpPr>
          <p:nvPr/>
        </p:nvSpPr>
        <p:spPr>
          <a:xfrm>
            <a:off x="8766513" y="550569"/>
            <a:ext cx="3042088" cy="998352"/>
          </a:xfrm>
          <a:prstGeom prst="rect">
            <a:avLst/>
          </a:prstGeom>
        </p:spPr>
        <p:txBody>
          <a:bodyPr vert="horz" lIns="91440" tIns="45720" rIns="91440" bIns="45720" rtlCol="0" anchor="t">
            <a:no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defTabSz="914400" rtl="0"/>
            <a:r>
              <a:rPr lang="ar-SA" sz="6000" b="1" dirty="0">
                <a:solidFill>
                  <a:srgbClr val="FF0000"/>
                </a:solidFill>
                <a:latin typeface="Sakkal Majalla" panose="02000000000000000000" pitchFamily="2" charset="-78"/>
                <a:ea typeface="+mn-ea"/>
                <a:cs typeface="Sakkal Majalla" panose="02000000000000000000" pitchFamily="2" charset="-78"/>
              </a:rPr>
              <a:t>أَسْتَنْتِجُ </a:t>
            </a:r>
            <a:r>
              <a:rPr lang="ar-SA" sz="6000" b="1" dirty="0" smtClean="0">
                <a:solidFill>
                  <a:srgbClr val="FF0000"/>
                </a:solidFill>
                <a:latin typeface="Sakkal Majalla" panose="02000000000000000000" pitchFamily="2" charset="-78"/>
                <a:ea typeface="+mn-ea"/>
                <a:cs typeface="Sakkal Majalla" panose="02000000000000000000" pitchFamily="2" charset="-78"/>
              </a:rPr>
              <a:t>َ</a:t>
            </a:r>
            <a:r>
              <a:rPr lang="ar-BH" sz="6000" b="1" dirty="0">
                <a:solidFill>
                  <a:srgbClr val="FF0000"/>
                </a:solidFill>
                <a:latin typeface="Sakkal Majalla" panose="02000000000000000000" pitchFamily="2" charset="-78"/>
                <a:ea typeface="+mn-ea"/>
                <a:cs typeface="Sakkal Majalla" panose="02000000000000000000" pitchFamily="2" charset="-78"/>
              </a:rPr>
              <a:t>:</a:t>
            </a:r>
            <a:endParaRPr lang="en-US" sz="6000" b="1" dirty="0">
              <a:solidFill>
                <a:srgbClr val="FF0000"/>
              </a:solidFill>
              <a:latin typeface="Sakkal Majalla" panose="02000000000000000000" pitchFamily="2" charset="-78"/>
              <a:ea typeface="+mn-ea"/>
              <a:cs typeface="Sakkal Majalla" panose="02000000000000000000" pitchFamily="2" charset="-78"/>
            </a:endParaRPr>
          </a:p>
        </p:txBody>
      </p:sp>
      <p:sp>
        <p:nvSpPr>
          <p:cNvPr id="4" name="Round Diagonal Corner Rectangle 3"/>
          <p:cNvSpPr/>
          <p:nvPr/>
        </p:nvSpPr>
        <p:spPr>
          <a:xfrm>
            <a:off x="889000" y="1803400"/>
            <a:ext cx="10807700" cy="3289300"/>
          </a:xfrm>
          <a:prstGeom prst="round2Diag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ar-BH" sz="6000" b="1" dirty="0">
              <a:solidFill>
                <a:schemeClr val="tx1"/>
              </a:solidFill>
              <a:latin typeface="Sakkal Majalla" panose="02000000000000000000" pitchFamily="2" charset="-78"/>
              <a:cs typeface="Sakkal Majalla" panose="02000000000000000000" pitchFamily="2" charset="-78"/>
            </a:endParaRPr>
          </a:p>
          <a:p>
            <a:pPr algn="ctr"/>
            <a:r>
              <a:rPr lang="ar-BH" sz="4800" b="1" dirty="0">
                <a:solidFill>
                  <a:schemeClr val="tx1"/>
                </a:solidFill>
                <a:latin typeface="Sakkal Majalla" panose="02000000000000000000" pitchFamily="2" charset="-78"/>
                <a:cs typeface="Sakkal Majalla" panose="02000000000000000000" pitchFamily="2" charset="-78"/>
              </a:rPr>
              <a:t>تُكْتَبُ التَّاءُ في نِهايَةِ الكَلِمَةِ بِشَكْليْن مُخْتَلفَيْن:</a:t>
            </a:r>
          </a:p>
          <a:p>
            <a:pPr algn="ctr" rtl="1"/>
            <a:r>
              <a:rPr lang="ar-BH" sz="4800" b="1" dirty="0">
                <a:solidFill>
                  <a:schemeClr val="tx1">
                    <a:lumMod val="95000"/>
                    <a:lumOff val="5000"/>
                  </a:schemeClr>
                </a:solidFill>
                <a:latin typeface="Sakkal Majalla" panose="02000000000000000000" pitchFamily="2" charset="-78"/>
                <a:cs typeface="Sakkal Majalla" panose="02000000000000000000" pitchFamily="2" charset="-78"/>
              </a:rPr>
              <a:t> - مَرْبوطَة، مثل: السَّيّدة، خديجَة، امْرَأة. </a:t>
            </a:r>
          </a:p>
          <a:p>
            <a:pPr algn="ctr" rtl="1"/>
            <a:r>
              <a:rPr lang="ar-BH" sz="4800" b="1" dirty="0">
                <a:solidFill>
                  <a:schemeClr val="tx1">
                    <a:lumMod val="95000"/>
                    <a:lumOff val="5000"/>
                  </a:schemeClr>
                </a:solidFill>
                <a:latin typeface="Sakkal Majalla" panose="02000000000000000000" pitchFamily="2" charset="-78"/>
                <a:cs typeface="Sakkal Majalla" panose="02000000000000000000" pitchFamily="2" charset="-78"/>
              </a:rPr>
              <a:t>-مَفْتوحَة، مثل: بِنْت، زَوْجات، آمَنَتْ. </a:t>
            </a:r>
            <a:r>
              <a:rPr lang="ar-BH" sz="6000" b="1" dirty="0">
                <a:solidFill>
                  <a:schemeClr val="tx1"/>
                </a:solidFill>
                <a:latin typeface="Traditional Arabic" panose="02020603050405020304" pitchFamily="18" charset="-78"/>
                <a:cs typeface="Traditional Arabic" panose="02020603050405020304" pitchFamily="18" charset="-78"/>
              </a:rPr>
              <a:t>   </a:t>
            </a:r>
            <a:endParaRPr lang="en-US" sz="6000" b="1" dirty="0">
              <a:solidFill>
                <a:schemeClr val="tx1"/>
              </a:solidFill>
              <a:latin typeface="Traditional Arabic" panose="02020603050405020304" pitchFamily="18" charset="-78"/>
              <a:cs typeface="Traditional Arabic" panose="02020603050405020304" pitchFamily="18" charset="-78"/>
            </a:endParaRPr>
          </a:p>
        </p:txBody>
      </p:sp>
      <p:sp>
        <p:nvSpPr>
          <p:cNvPr id="6" name="مستطيل 4">
            <a:extLst>
              <a:ext uri="{FF2B5EF4-FFF2-40B4-BE49-F238E27FC236}">
                <a16:creationId xmlns:a16="http://schemas.microsoft.com/office/drawing/2014/main" xmlns="" id="{94BE4059-4932-4576-95C0-CA283A2DF275}"/>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2274055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xmlns="" id="{B5CD38D9-DD2C-49A9-8266-F4A1A105A670}"/>
              </a:ext>
            </a:extLst>
          </p:cNvPr>
          <p:cNvSpPr txBox="1">
            <a:spLocks/>
          </p:cNvSpPr>
          <p:nvPr/>
        </p:nvSpPr>
        <p:spPr>
          <a:xfrm>
            <a:off x="10897076" y="29499"/>
            <a:ext cx="129492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ar-SA" dirty="0"/>
              <a:t>أُطَبِّقُ</a:t>
            </a:r>
            <a:endParaRPr lang="en-US" dirty="0"/>
          </a:p>
        </p:txBody>
      </p:sp>
      <p:sp>
        <p:nvSpPr>
          <p:cNvPr id="6" name="TextBox 5"/>
          <p:cNvSpPr txBox="1"/>
          <p:nvPr/>
        </p:nvSpPr>
        <p:spPr>
          <a:xfrm>
            <a:off x="2305878" y="869077"/>
            <a:ext cx="8591198" cy="707886"/>
          </a:xfrm>
          <a:prstGeom prst="rect">
            <a:avLst/>
          </a:prstGeom>
          <a:noFill/>
        </p:spPr>
        <p:txBody>
          <a:bodyPr wrap="square" rtlCol="0">
            <a:spAutoFit/>
          </a:bodyPr>
          <a:lstStyle/>
          <a:p>
            <a:pPr algn="r" rtl="1"/>
            <a:r>
              <a:rPr lang="ar-BH" sz="4000" b="1" dirty="0">
                <a:solidFill>
                  <a:srgbClr val="FF0000"/>
                </a:solidFill>
                <a:latin typeface="Sakkal Majalla" panose="02000000000000000000" pitchFamily="2" charset="-78"/>
                <a:cs typeface="Sakkal Majalla" panose="02000000000000000000" pitchFamily="2" charset="-78"/>
              </a:rPr>
              <a:t>1- أُكْمِلُ الجَدولَ الآتِي بِمَا يُناسِبُ طِبْقًا لِلْمِثَالِ: (3 دقائق)   </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1809879405"/>
              </p:ext>
            </p:extLst>
          </p:nvPr>
        </p:nvGraphicFramePr>
        <p:xfrm>
          <a:off x="2565400" y="1927860"/>
          <a:ext cx="6324600" cy="3535680"/>
        </p:xfrm>
        <a:graphic>
          <a:graphicData uri="http://schemas.openxmlformats.org/drawingml/2006/table">
            <a:tbl>
              <a:tblPr firstRow="1" bandRow="1">
                <a:tableStyleId>{21E4AEA4-8DFA-4A89-87EB-49C32662AFE0}</a:tableStyleId>
              </a:tblPr>
              <a:tblGrid>
                <a:gridCol w="2971800">
                  <a:extLst>
                    <a:ext uri="{9D8B030D-6E8A-4147-A177-3AD203B41FA5}">
                      <a16:colId xmlns:a16="http://schemas.microsoft.com/office/drawing/2014/main" xmlns="" val="20000"/>
                    </a:ext>
                  </a:extLst>
                </a:gridCol>
                <a:gridCol w="3352800">
                  <a:extLst>
                    <a:ext uri="{9D8B030D-6E8A-4147-A177-3AD203B41FA5}">
                      <a16:colId xmlns:a16="http://schemas.microsoft.com/office/drawing/2014/main" xmlns="" val="20001"/>
                    </a:ext>
                  </a:extLst>
                </a:gridCol>
              </a:tblGrid>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600" b="1" dirty="0">
                          <a:solidFill>
                            <a:schemeClr val="accent5"/>
                          </a:solidFill>
                          <a:latin typeface="Sakkal Majalla" panose="02000000000000000000" pitchFamily="2" charset="-78"/>
                          <a:cs typeface="Sakkal Majalla" panose="02000000000000000000" pitchFamily="2" charset="-78"/>
                        </a:rPr>
                        <a:t>طَبِيبَاتٌ</a:t>
                      </a:r>
                      <a:endParaRPr lang="en-US" sz="3600" dirty="0">
                        <a:solidFill>
                          <a:schemeClr val="accent5"/>
                        </a:solidFill>
                        <a:latin typeface="Sakkal Majalla" panose="02000000000000000000" pitchFamily="2" charset="-78"/>
                        <a:cs typeface="Sakkal Majalla" panose="02000000000000000000" pitchFamily="2" charset="-78"/>
                      </a:endParaRPr>
                    </a:p>
                  </a:txBody>
                  <a:tcPr>
                    <a:solidFill>
                      <a:schemeClr val="accent2">
                        <a:lumMod val="20000"/>
                        <a:lumOff val="80000"/>
                      </a:schemeClr>
                    </a:solidFill>
                  </a:tcPr>
                </a:tc>
                <a:tc>
                  <a:txBody>
                    <a:bodyPr/>
                    <a:lstStyle/>
                    <a:p>
                      <a:pPr algn="ctr"/>
                      <a:r>
                        <a:rPr lang="ar-BH" sz="3600" b="1" dirty="0">
                          <a:solidFill>
                            <a:schemeClr val="accent5"/>
                          </a:solidFill>
                          <a:latin typeface="Sakkal Majalla" panose="02000000000000000000" pitchFamily="2" charset="-78"/>
                          <a:cs typeface="Sakkal Majalla" panose="02000000000000000000" pitchFamily="2" charset="-78"/>
                        </a:rPr>
                        <a:t>طَبِيبَةٌ</a:t>
                      </a:r>
                      <a:endParaRPr lang="en-US" sz="3600" dirty="0">
                        <a:solidFill>
                          <a:schemeClr val="accent5"/>
                        </a:solidFill>
                        <a:latin typeface="Sakkal Majalla" panose="02000000000000000000" pitchFamily="2" charset="-78"/>
                        <a:cs typeface="Sakkal Majalla" panose="02000000000000000000" pitchFamily="2" charset="-78"/>
                      </a:endParaRPr>
                    </a:p>
                  </a:txBody>
                  <a:tcPr>
                    <a:solidFill>
                      <a:schemeClr val="accent2">
                        <a:lumMod val="20000"/>
                        <a:lumOff val="80000"/>
                      </a:schemeClr>
                    </a:solidFill>
                  </a:tcPr>
                </a:tc>
                <a:extLst>
                  <a:ext uri="{0D108BD9-81ED-4DB2-BD59-A6C34878D82A}">
                    <a16:rowId xmlns:a16="http://schemas.microsoft.com/office/drawing/2014/main" xmlns="" val="10000"/>
                  </a:ext>
                </a:extLst>
              </a:tr>
              <a:tr h="370840">
                <a:tc>
                  <a:txBody>
                    <a:bodyPr/>
                    <a:lstStyle/>
                    <a:p>
                      <a:pPr algn="ct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سيَّارَةٌ</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1"/>
                  </a:ext>
                </a:extLst>
              </a:tr>
              <a:tr h="370840">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طالِباتٌ</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2"/>
                  </a:ext>
                </a:extLst>
              </a:tr>
              <a:tr h="370840">
                <a:tc>
                  <a:txBody>
                    <a:bodyPr/>
                    <a:lstStyle/>
                    <a:p>
                      <a:pPr algn="ct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كَلِمةٌ</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3"/>
                  </a:ext>
                </a:extLst>
              </a:tr>
              <a:tr h="370840">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طَائِرَاتٌ</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0004"/>
                  </a:ext>
                </a:extLst>
              </a:tr>
              <a:tr h="370840">
                <a:tc>
                  <a:txBody>
                    <a:bodyPr/>
                    <a:lstStyle/>
                    <a:p>
                      <a:pPr algn="ct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عَامِلَةٌ</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a16="http://schemas.microsoft.com/office/drawing/2014/main" xmlns="" val="1898889809"/>
                  </a:ext>
                </a:extLst>
              </a:tr>
            </a:tbl>
          </a:graphicData>
        </a:graphic>
      </p:graphicFrame>
      <p:sp>
        <p:nvSpPr>
          <p:cNvPr id="3" name="مربع نص 2">
            <a:extLst>
              <a:ext uri="{FF2B5EF4-FFF2-40B4-BE49-F238E27FC236}">
                <a16:creationId xmlns:a16="http://schemas.microsoft.com/office/drawing/2014/main" xmlns="" id="{8A7BC9B1-6177-4A76-B557-659F4589CEB7}"/>
              </a:ext>
            </a:extLst>
          </p:cNvPr>
          <p:cNvSpPr txBox="1"/>
          <p:nvPr/>
        </p:nvSpPr>
        <p:spPr>
          <a:xfrm>
            <a:off x="3299792" y="2543131"/>
            <a:ext cx="1417982"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سَيَّارَاتٌ</a:t>
            </a:r>
            <a:endParaRPr lang="en-US" sz="3200" dirty="0">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a16="http://schemas.microsoft.com/office/drawing/2014/main" xmlns="" id="{F9B7B7DC-EA89-41EE-BFC3-42BED9A7F833}"/>
              </a:ext>
            </a:extLst>
          </p:cNvPr>
          <p:cNvSpPr txBox="1"/>
          <p:nvPr/>
        </p:nvSpPr>
        <p:spPr>
          <a:xfrm>
            <a:off x="3412359" y="4903467"/>
            <a:ext cx="1417982"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عَامِلاتٌ</a:t>
            </a:r>
            <a:endParaRPr lang="en-US" sz="3200"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xmlns="" id="{87045250-C0DA-4E55-A59E-C6992E22C727}"/>
              </a:ext>
            </a:extLst>
          </p:cNvPr>
          <p:cNvSpPr txBox="1"/>
          <p:nvPr/>
        </p:nvSpPr>
        <p:spPr>
          <a:xfrm>
            <a:off x="6445726" y="4293782"/>
            <a:ext cx="1417982"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طَائِرةٌ</a:t>
            </a:r>
            <a:endParaRPr lang="en-US" sz="3200"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a16="http://schemas.microsoft.com/office/drawing/2014/main" xmlns="" id="{D565296C-9E94-49E7-A88A-EFD3DC145ECC}"/>
              </a:ext>
            </a:extLst>
          </p:cNvPr>
          <p:cNvSpPr txBox="1"/>
          <p:nvPr/>
        </p:nvSpPr>
        <p:spPr>
          <a:xfrm>
            <a:off x="3412359" y="3690169"/>
            <a:ext cx="1417982"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كَلِماتٌ</a:t>
            </a:r>
            <a:endParaRPr lang="en-US" sz="3200" dirty="0">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xmlns="" id="{769BD9EB-FD4E-4C65-8DC9-CF2E2B11A09D}"/>
              </a:ext>
            </a:extLst>
          </p:cNvPr>
          <p:cNvSpPr txBox="1"/>
          <p:nvPr/>
        </p:nvSpPr>
        <p:spPr>
          <a:xfrm>
            <a:off x="6445726" y="3146705"/>
            <a:ext cx="1417982"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طالِبةٌ</a:t>
            </a:r>
            <a:endParaRPr lang="en-US" sz="3200" dirty="0">
              <a:latin typeface="Sakkal Majalla" panose="02000000000000000000" pitchFamily="2" charset="-78"/>
              <a:cs typeface="Sakkal Majalla" panose="02000000000000000000" pitchFamily="2" charset="-78"/>
            </a:endParaRPr>
          </a:p>
        </p:txBody>
      </p:sp>
      <p:sp>
        <p:nvSpPr>
          <p:cNvPr id="13" name="مستطيل 4">
            <a:extLst>
              <a:ext uri="{FF2B5EF4-FFF2-40B4-BE49-F238E27FC236}">
                <a16:creationId xmlns:a16="http://schemas.microsoft.com/office/drawing/2014/main" xmlns="" id="{870EDC5A-29D7-4569-A5B4-D0D75C982DEF}"/>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140410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80">
                                          <p:stCondLst>
                                            <p:cond delay="0"/>
                                          </p:stCondLst>
                                        </p:cTn>
                                        <p:tgtEl>
                                          <p:spTgt spid="10"/>
                                        </p:tgtEl>
                                      </p:cBhvr>
                                    </p:animEffect>
                                    <p:anim calcmode="lin" valueType="num">
                                      <p:cBhvr>
                                        <p:cTn id="2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5" dur="26">
                                          <p:stCondLst>
                                            <p:cond delay="650"/>
                                          </p:stCondLst>
                                        </p:cTn>
                                        <p:tgtEl>
                                          <p:spTgt spid="10"/>
                                        </p:tgtEl>
                                      </p:cBhvr>
                                      <p:to x="100000" y="60000"/>
                                    </p:animScale>
                                    <p:animScale>
                                      <p:cBhvr>
                                        <p:cTn id="26" dur="166" decel="50000">
                                          <p:stCondLst>
                                            <p:cond delay="676"/>
                                          </p:stCondLst>
                                        </p:cTn>
                                        <p:tgtEl>
                                          <p:spTgt spid="10"/>
                                        </p:tgtEl>
                                      </p:cBhvr>
                                      <p:to x="100000" y="100000"/>
                                    </p:animScale>
                                    <p:animScale>
                                      <p:cBhvr>
                                        <p:cTn id="27" dur="26">
                                          <p:stCondLst>
                                            <p:cond delay="1312"/>
                                          </p:stCondLst>
                                        </p:cTn>
                                        <p:tgtEl>
                                          <p:spTgt spid="10"/>
                                        </p:tgtEl>
                                      </p:cBhvr>
                                      <p:to x="100000" y="80000"/>
                                    </p:animScale>
                                    <p:animScale>
                                      <p:cBhvr>
                                        <p:cTn id="28" dur="166" decel="50000">
                                          <p:stCondLst>
                                            <p:cond delay="1338"/>
                                          </p:stCondLst>
                                        </p:cTn>
                                        <p:tgtEl>
                                          <p:spTgt spid="10"/>
                                        </p:tgtEl>
                                      </p:cBhvr>
                                      <p:to x="100000" y="100000"/>
                                    </p:animScale>
                                    <p:animScale>
                                      <p:cBhvr>
                                        <p:cTn id="29" dur="26">
                                          <p:stCondLst>
                                            <p:cond delay="1642"/>
                                          </p:stCondLst>
                                        </p:cTn>
                                        <p:tgtEl>
                                          <p:spTgt spid="10"/>
                                        </p:tgtEl>
                                      </p:cBhvr>
                                      <p:to x="100000" y="90000"/>
                                    </p:animScale>
                                    <p:animScale>
                                      <p:cBhvr>
                                        <p:cTn id="30" dur="166" decel="50000">
                                          <p:stCondLst>
                                            <p:cond delay="1668"/>
                                          </p:stCondLst>
                                        </p:cTn>
                                        <p:tgtEl>
                                          <p:spTgt spid="10"/>
                                        </p:tgtEl>
                                      </p:cBhvr>
                                      <p:to x="100000" y="100000"/>
                                    </p:animScale>
                                    <p:animScale>
                                      <p:cBhvr>
                                        <p:cTn id="31" dur="26">
                                          <p:stCondLst>
                                            <p:cond delay="1808"/>
                                          </p:stCondLst>
                                        </p:cTn>
                                        <p:tgtEl>
                                          <p:spTgt spid="10"/>
                                        </p:tgtEl>
                                      </p:cBhvr>
                                      <p:to x="100000" y="95000"/>
                                    </p:animScale>
                                    <p:animScale>
                                      <p:cBhvr>
                                        <p:cTn id="32" dur="166" decel="50000">
                                          <p:stCondLst>
                                            <p:cond delay="1834"/>
                                          </p:stCondLst>
                                        </p:cTn>
                                        <p:tgtEl>
                                          <p:spTgt spid="10"/>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fltVal val="0"/>
                                          </p:val>
                                        </p:tav>
                                        <p:tav tm="100000">
                                          <p:val>
                                            <p:strVal val="#ppt_h"/>
                                          </p:val>
                                        </p:tav>
                                      </p:tavLst>
                                    </p:anim>
                                    <p:anim calcmode="lin" valueType="num">
                                      <p:cBhvr>
                                        <p:cTn id="39" dur="1000" fill="hold"/>
                                        <p:tgtEl>
                                          <p:spTgt spid="9"/>
                                        </p:tgtEl>
                                        <p:attrNameLst>
                                          <p:attrName>style.rotation</p:attrName>
                                        </p:attrNameLst>
                                      </p:cBhvr>
                                      <p:tavLst>
                                        <p:tav tm="0">
                                          <p:val>
                                            <p:fltVal val="90"/>
                                          </p:val>
                                        </p:tav>
                                        <p:tav tm="100000">
                                          <p:val>
                                            <p:fltVal val="0"/>
                                          </p:val>
                                        </p:tav>
                                      </p:tavLst>
                                    </p:anim>
                                    <p:animEffect transition="in" filter="fade">
                                      <p:cBhvr>
                                        <p:cTn id="40" dur="1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2000"/>
                                        <p:tgtEl>
                                          <p:spTgt spid="8"/>
                                        </p:tgtEl>
                                      </p:cBhvr>
                                    </p:animEffect>
                                    <p:anim calcmode="lin" valueType="num">
                                      <p:cBhvr>
                                        <p:cTn id="46" dur="2000" fill="hold"/>
                                        <p:tgtEl>
                                          <p:spTgt spid="8"/>
                                        </p:tgtEl>
                                        <p:attrNameLst>
                                          <p:attrName>ppt_w</p:attrName>
                                        </p:attrNameLst>
                                      </p:cBhvr>
                                      <p:tavLst>
                                        <p:tav tm="0" fmla="#ppt_w*sin(2.5*pi*$)">
                                          <p:val>
                                            <p:fltVal val="0"/>
                                          </p:val>
                                        </p:tav>
                                        <p:tav tm="100000">
                                          <p:val>
                                            <p:fltVal val="1"/>
                                          </p:val>
                                        </p:tav>
                                      </p:tavLst>
                                    </p:anim>
                                    <p:anim calcmode="lin" valueType="num">
                                      <p:cBhvr>
                                        <p:cTn id="47"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12817" y="1073492"/>
            <a:ext cx="9331402" cy="1023357"/>
          </a:xfrm>
          <a:prstGeom prst="rect">
            <a:avLst/>
          </a:prstGeom>
        </p:spPr>
        <p:txBody>
          <a:bodyPr wrap="none">
            <a:spAutoFit/>
          </a:bodyPr>
          <a:lstStyle/>
          <a:p>
            <a:pPr algn="r">
              <a:lnSpc>
                <a:spcPct val="150000"/>
              </a:lnSpc>
            </a:pPr>
            <a:r>
              <a:rPr lang="ar-BH" sz="4400" b="1" dirty="0">
                <a:solidFill>
                  <a:srgbClr val="FF0000"/>
                </a:solidFill>
                <a:latin typeface="Sakkal Majalla" panose="02000000000000000000" pitchFamily="2" charset="-78"/>
                <a:cs typeface="Sakkal Majalla" panose="02000000000000000000" pitchFamily="2" charset="-78"/>
              </a:rPr>
              <a:t>أكْملُ الكَلِماتَ النَّاقِصَةَ بِكِتابَةِ التَّاءِ في آخِرِها: (3 دقائق)    </a:t>
            </a:r>
            <a:endParaRPr lang="ar-SA" sz="4400" b="1" dirty="0">
              <a:solidFill>
                <a:srgbClr val="FF0000"/>
              </a:solidFill>
              <a:latin typeface="Traditional Arabic" panose="02020603050405020304" pitchFamily="18" charset="-78"/>
              <a:cs typeface="Traditional Arabic" panose="02020603050405020304" pitchFamily="18" charset="-78"/>
            </a:endParaRPr>
          </a:p>
        </p:txBody>
      </p:sp>
      <p:sp>
        <p:nvSpPr>
          <p:cNvPr id="5" name="TextBox 4"/>
          <p:cNvSpPr txBox="1"/>
          <p:nvPr/>
        </p:nvSpPr>
        <p:spPr>
          <a:xfrm>
            <a:off x="1181100" y="2077278"/>
            <a:ext cx="10363438" cy="4401205"/>
          </a:xfrm>
          <a:prstGeom prst="rect">
            <a:avLst/>
          </a:prstGeom>
          <a:noFill/>
        </p:spPr>
        <p:txBody>
          <a:bodyPr wrap="square" rtlCol="0">
            <a:spAutoFit/>
          </a:bodyPr>
          <a:lstStyle/>
          <a:p>
            <a:pPr algn="r" rtl="1">
              <a:lnSpc>
                <a:spcPct val="150000"/>
              </a:lnSpc>
            </a:pPr>
            <a:r>
              <a:rPr lang="ar-BH" sz="4000" b="1" dirty="0">
                <a:latin typeface="Sakkal Majalla" panose="02000000000000000000" pitchFamily="2" charset="-78"/>
                <a:cs typeface="Sakkal Majalla" panose="02000000000000000000" pitchFamily="2" charset="-78"/>
              </a:rPr>
              <a:t>أ. كَتَبــــ       سَارَّ     قَصِيدَ     فِي حُبِّ الوَطَنِ.</a:t>
            </a:r>
          </a:p>
          <a:p>
            <a:pPr algn="r" rtl="1">
              <a:lnSpc>
                <a:spcPct val="150000"/>
              </a:lnSpc>
            </a:pPr>
            <a:r>
              <a:rPr lang="ar-BH" sz="4000" b="1" dirty="0">
                <a:latin typeface="Sakkal Majalla" panose="02000000000000000000" pitchFamily="2" charset="-78"/>
                <a:cs typeface="Sakkal Majalla" panose="02000000000000000000" pitchFamily="2" charset="-78"/>
              </a:rPr>
              <a:t>ب. زَارَ أحْمَدُ حَلَبَـ    البَحرينِ لِسِبَاقِ </a:t>
            </a:r>
            <a:r>
              <a:rPr lang="ar-BH" sz="4000" b="1" dirty="0" err="1">
                <a:latin typeface="Sakkal Majalla" panose="02000000000000000000" pitchFamily="2" charset="-78"/>
                <a:cs typeface="Sakkal Majalla" panose="02000000000000000000" pitchFamily="2" charset="-78"/>
              </a:rPr>
              <a:t>السَّيَّارا</a:t>
            </a:r>
            <a:r>
              <a:rPr lang="ar-BH" sz="4000" b="1" dirty="0">
                <a:latin typeface="Sakkal Majalla" panose="02000000000000000000" pitchFamily="2" charset="-78"/>
                <a:cs typeface="Sakkal Majalla" panose="02000000000000000000" pitchFamily="2" charset="-78"/>
              </a:rPr>
              <a:t>    </a:t>
            </a:r>
          </a:p>
          <a:p>
            <a:pPr algn="r" rtl="1">
              <a:lnSpc>
                <a:spcPct val="150000"/>
              </a:lnSpc>
            </a:pPr>
            <a:r>
              <a:rPr lang="ar-BH" sz="4000" b="1" dirty="0">
                <a:latin typeface="Sakkal Majalla" panose="02000000000000000000" pitchFamily="2" charset="-78"/>
                <a:cs typeface="Sakkal Majalla" panose="02000000000000000000" pitchFamily="2" charset="-78"/>
              </a:rPr>
              <a:t>ج. رَسَمَـــ        سَلْوَى لَوحَــ       لِقَلْعَـــ      البَحرينِ. </a:t>
            </a:r>
          </a:p>
          <a:p>
            <a:pPr algn="r" rtl="1">
              <a:lnSpc>
                <a:spcPct val="150000"/>
              </a:lnSpc>
            </a:pPr>
            <a:r>
              <a:rPr lang="ar-BH" sz="4000" b="1" dirty="0">
                <a:latin typeface="Sakkal Majalla" panose="02000000000000000000" pitchFamily="2" charset="-78"/>
                <a:cs typeface="Sakkal Majalla" panose="02000000000000000000" pitchFamily="2" charset="-78"/>
              </a:rPr>
              <a:t>د. شَارَكَـــ        خَدِيجَـــ      فِي المسابَقَــــ     الثَّقَافِيَّةِ.</a:t>
            </a:r>
          </a:p>
          <a:p>
            <a:pPr algn="r" rtl="1"/>
            <a:r>
              <a:rPr lang="ar-BH" sz="4000" b="1" dirty="0">
                <a:latin typeface="Sakkal Majalla" panose="02000000000000000000" pitchFamily="2" charset="-78"/>
                <a:cs typeface="Sakkal Majalla" panose="02000000000000000000" pitchFamily="2" charset="-78"/>
              </a:rPr>
              <a:t> </a:t>
            </a:r>
            <a:endParaRPr lang="en-US" sz="4000" b="1" dirty="0">
              <a:latin typeface="Sakkal Majalla" panose="02000000000000000000" pitchFamily="2" charset="-78"/>
              <a:cs typeface="Sakkal Majalla" panose="02000000000000000000" pitchFamily="2" charset="-78"/>
            </a:endParaRPr>
          </a:p>
        </p:txBody>
      </p:sp>
      <p:sp>
        <p:nvSpPr>
          <p:cNvPr id="6" name="مربع نص 5">
            <a:extLst>
              <a:ext uri="{FF2B5EF4-FFF2-40B4-BE49-F238E27FC236}">
                <a16:creationId xmlns:a16="http://schemas.microsoft.com/office/drawing/2014/main" xmlns="" id="{B82F54DE-9D8A-4E9C-B1EC-D07B23A39130}"/>
              </a:ext>
            </a:extLst>
          </p:cNvPr>
          <p:cNvSpPr txBox="1"/>
          <p:nvPr/>
        </p:nvSpPr>
        <p:spPr>
          <a:xfrm>
            <a:off x="5712357" y="5054268"/>
            <a:ext cx="1880057" cy="707886"/>
          </a:xfrm>
          <a:prstGeom prst="rect">
            <a:avLst/>
          </a:prstGeom>
          <a:noFill/>
        </p:spPr>
        <p:txBody>
          <a:bodyPr wrap="square" rtlCol="0">
            <a:spAutoFit/>
          </a:bodyPr>
          <a:lstStyle/>
          <a:p>
            <a:pPr algn="ctr"/>
            <a:r>
              <a:rPr lang="ar-BH" sz="4000" b="1" dirty="0">
                <a:latin typeface="Sakkal Majalla" panose="02000000000000000000" pitchFamily="2" charset="-78"/>
                <a:cs typeface="Sakkal Majalla" panose="02000000000000000000" pitchFamily="2" charset="-78"/>
              </a:rPr>
              <a:t>ــــ</a:t>
            </a:r>
            <a:r>
              <a:rPr lang="ar-BH" sz="4000" b="1" dirty="0">
                <a:solidFill>
                  <a:srgbClr val="FF0000"/>
                </a:solidFill>
                <a:latin typeface="Sakkal Majalla" panose="02000000000000000000" pitchFamily="2" charset="-78"/>
                <a:cs typeface="Sakkal Majalla" panose="02000000000000000000" pitchFamily="2" charset="-78"/>
              </a:rPr>
              <a:t>ة</a:t>
            </a:r>
            <a:r>
              <a:rPr lang="ar-BH" sz="4000" b="1" dirty="0">
                <a:latin typeface="Sakkal Majalla" panose="02000000000000000000" pitchFamily="2" charset="-78"/>
                <a:cs typeface="Sakkal Majalla" panose="02000000000000000000" pitchFamily="2" charset="-78"/>
              </a:rPr>
              <a:t>ِ</a:t>
            </a:r>
            <a:endParaRPr lang="en-US" sz="4000" dirty="0">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a16="http://schemas.microsoft.com/office/drawing/2014/main" xmlns="" id="{4C92F8AA-2BB2-4BAF-B09B-4D249A303EE8}"/>
              </a:ext>
            </a:extLst>
          </p:cNvPr>
          <p:cNvSpPr txBox="1"/>
          <p:nvPr/>
        </p:nvSpPr>
        <p:spPr>
          <a:xfrm>
            <a:off x="7897814" y="5051897"/>
            <a:ext cx="1404731" cy="707886"/>
          </a:xfrm>
          <a:prstGeom prst="rect">
            <a:avLst/>
          </a:prstGeom>
          <a:noFill/>
        </p:spPr>
        <p:txBody>
          <a:bodyPr wrap="square" rtlCol="0">
            <a:spAutoFit/>
          </a:bodyPr>
          <a:lstStyle/>
          <a:p>
            <a:pPr algn="ctr"/>
            <a:r>
              <a:rPr lang="ar-BH" sz="4000" b="1" dirty="0">
                <a:latin typeface="Sakkal Majalla" panose="02000000000000000000" pitchFamily="2" charset="-78"/>
                <a:cs typeface="Sakkal Majalla" panose="02000000000000000000" pitchFamily="2" charset="-78"/>
              </a:rPr>
              <a:t>ــــ</a:t>
            </a:r>
            <a:r>
              <a:rPr lang="ar-BH" sz="4000" b="1" dirty="0">
                <a:solidFill>
                  <a:srgbClr val="FF0000"/>
                </a:solidFill>
                <a:latin typeface="Sakkal Majalla" panose="02000000000000000000" pitchFamily="2" charset="-78"/>
                <a:cs typeface="Sakkal Majalla" panose="02000000000000000000" pitchFamily="2" charset="-78"/>
              </a:rPr>
              <a:t>ة</a:t>
            </a:r>
            <a:r>
              <a:rPr lang="ar-BH" sz="4000" b="1" dirty="0">
                <a:latin typeface="Sakkal Majalla" panose="02000000000000000000" pitchFamily="2" charset="-78"/>
                <a:cs typeface="Sakkal Majalla" panose="02000000000000000000" pitchFamily="2" charset="-78"/>
              </a:rPr>
              <a:t>ُ</a:t>
            </a:r>
            <a:endParaRPr lang="en-US" sz="4000"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a16="http://schemas.microsoft.com/office/drawing/2014/main" xmlns="" id="{5DF9D472-324F-48A7-8C10-1644E6CE652A}"/>
              </a:ext>
            </a:extLst>
          </p:cNvPr>
          <p:cNvSpPr txBox="1"/>
          <p:nvPr/>
        </p:nvSpPr>
        <p:spPr>
          <a:xfrm>
            <a:off x="6017757" y="4135875"/>
            <a:ext cx="1404731" cy="707886"/>
          </a:xfrm>
          <a:prstGeom prst="rect">
            <a:avLst/>
          </a:prstGeom>
          <a:noFill/>
        </p:spPr>
        <p:txBody>
          <a:bodyPr wrap="square" rtlCol="0">
            <a:spAutoFit/>
          </a:bodyPr>
          <a:lstStyle/>
          <a:p>
            <a:pPr algn="ctr"/>
            <a:r>
              <a:rPr lang="ar-BH" sz="4000" b="1" dirty="0">
                <a:latin typeface="Sakkal Majalla" panose="02000000000000000000" pitchFamily="2" charset="-78"/>
                <a:cs typeface="Sakkal Majalla" panose="02000000000000000000" pitchFamily="2" charset="-78"/>
              </a:rPr>
              <a:t>ــــ</a:t>
            </a:r>
            <a:r>
              <a:rPr lang="ar-BH" sz="4000" b="1" dirty="0">
                <a:solidFill>
                  <a:srgbClr val="FF0000"/>
                </a:solidFill>
                <a:latin typeface="Sakkal Majalla" panose="02000000000000000000" pitchFamily="2" charset="-78"/>
                <a:cs typeface="Sakkal Majalla" panose="02000000000000000000" pitchFamily="2" charset="-78"/>
              </a:rPr>
              <a:t>ة</a:t>
            </a:r>
            <a:r>
              <a:rPr lang="ar-BH" sz="4000" b="1" dirty="0">
                <a:solidFill>
                  <a:srgbClr val="00B050"/>
                </a:solidFill>
                <a:latin typeface="Sakkal Majalla" panose="02000000000000000000" pitchFamily="2" charset="-78"/>
                <a:cs typeface="Sakkal Majalla" panose="02000000000000000000" pitchFamily="2" charset="-78"/>
              </a:rPr>
              <a:t>ِ</a:t>
            </a:r>
            <a:endParaRPr lang="en-US" sz="4000"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a16="http://schemas.microsoft.com/office/drawing/2014/main" xmlns="" id="{4FF3D87B-CD3B-4138-82C7-7193A7A48D70}"/>
              </a:ext>
            </a:extLst>
          </p:cNvPr>
          <p:cNvSpPr txBox="1"/>
          <p:nvPr/>
        </p:nvSpPr>
        <p:spPr>
          <a:xfrm>
            <a:off x="7269721" y="4139397"/>
            <a:ext cx="1404731" cy="707886"/>
          </a:xfrm>
          <a:prstGeom prst="rect">
            <a:avLst/>
          </a:prstGeom>
          <a:noFill/>
        </p:spPr>
        <p:txBody>
          <a:bodyPr wrap="square" rtlCol="0">
            <a:spAutoFit/>
          </a:bodyPr>
          <a:lstStyle/>
          <a:p>
            <a:pPr algn="ctr"/>
            <a:r>
              <a:rPr lang="ar-BH" sz="4000" b="1" dirty="0" smtClean="0">
                <a:latin typeface="Sakkal Majalla" panose="02000000000000000000" pitchFamily="2" charset="-78"/>
                <a:cs typeface="Sakkal Majalla" panose="02000000000000000000" pitchFamily="2" charset="-78"/>
              </a:rPr>
              <a:t>ـــ</a:t>
            </a:r>
            <a:r>
              <a:rPr lang="ar-BH" sz="4000" b="1" dirty="0" smtClean="0">
                <a:solidFill>
                  <a:srgbClr val="FF0000"/>
                </a:solidFill>
                <a:latin typeface="Sakkal Majalla" panose="02000000000000000000" pitchFamily="2" charset="-78"/>
                <a:cs typeface="Sakkal Majalla" panose="02000000000000000000" pitchFamily="2" charset="-78"/>
              </a:rPr>
              <a:t>ة</a:t>
            </a:r>
            <a:r>
              <a:rPr lang="ar-BH" sz="4000" b="1" dirty="0">
                <a:solidFill>
                  <a:srgbClr val="00B050"/>
                </a:solidFill>
                <a:latin typeface="Sakkal Majalla" panose="02000000000000000000" pitchFamily="2" charset="-78"/>
                <a:cs typeface="Sakkal Majalla" panose="02000000000000000000" pitchFamily="2" charset="-78"/>
              </a:rPr>
              <a:t>ً</a:t>
            </a:r>
            <a:endParaRPr lang="en-US" sz="4000" dirty="0">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a16="http://schemas.microsoft.com/office/drawing/2014/main" xmlns="" id="{B2B7133E-A6C7-4363-8565-22067D620A19}"/>
              </a:ext>
            </a:extLst>
          </p:cNvPr>
          <p:cNvSpPr txBox="1"/>
          <p:nvPr/>
        </p:nvSpPr>
        <p:spPr>
          <a:xfrm>
            <a:off x="9376817" y="4126962"/>
            <a:ext cx="1404731" cy="707886"/>
          </a:xfrm>
          <a:prstGeom prst="rect">
            <a:avLst/>
          </a:prstGeom>
          <a:noFill/>
        </p:spPr>
        <p:txBody>
          <a:bodyPr wrap="square" rtlCol="0">
            <a:spAutoFit/>
          </a:bodyPr>
          <a:lstStyle/>
          <a:p>
            <a:pPr algn="ctr"/>
            <a:r>
              <a:rPr lang="ar-BH" sz="4000" b="1" dirty="0">
                <a:latin typeface="Sakkal Majalla" panose="02000000000000000000" pitchFamily="2" charset="-78"/>
                <a:cs typeface="Sakkal Majalla" panose="02000000000000000000" pitchFamily="2" charset="-78"/>
              </a:rPr>
              <a:t>ـــــ</a:t>
            </a:r>
            <a:r>
              <a:rPr lang="ar-BH" sz="4000" b="1" dirty="0">
                <a:solidFill>
                  <a:srgbClr val="FF0000"/>
                </a:solidFill>
                <a:latin typeface="Sakkal Majalla" panose="02000000000000000000" pitchFamily="2" charset="-78"/>
                <a:cs typeface="Sakkal Majalla" panose="02000000000000000000" pitchFamily="2" charset="-78"/>
              </a:rPr>
              <a:t>تْ</a:t>
            </a:r>
            <a:endParaRPr lang="en-US" sz="4000" dirty="0">
              <a:latin typeface="Sakkal Majalla" panose="02000000000000000000" pitchFamily="2" charset="-78"/>
              <a:cs typeface="Sakkal Majalla" panose="02000000000000000000" pitchFamily="2" charset="-78"/>
            </a:endParaRPr>
          </a:p>
        </p:txBody>
      </p:sp>
      <p:sp>
        <p:nvSpPr>
          <p:cNvPr id="13" name="مربع نص 12">
            <a:extLst>
              <a:ext uri="{FF2B5EF4-FFF2-40B4-BE49-F238E27FC236}">
                <a16:creationId xmlns:a16="http://schemas.microsoft.com/office/drawing/2014/main" xmlns="" id="{A22E0E02-9574-4771-8CDB-E01A10635DB8}"/>
              </a:ext>
            </a:extLst>
          </p:cNvPr>
          <p:cNvSpPr txBox="1"/>
          <p:nvPr/>
        </p:nvSpPr>
        <p:spPr>
          <a:xfrm>
            <a:off x="4377264" y="3225949"/>
            <a:ext cx="1738992" cy="707886"/>
          </a:xfrm>
          <a:prstGeom prst="rect">
            <a:avLst/>
          </a:prstGeom>
          <a:noFill/>
        </p:spPr>
        <p:txBody>
          <a:bodyPr wrap="square" rtlCol="0">
            <a:spAutoFit/>
          </a:bodyPr>
          <a:lstStyle/>
          <a:p>
            <a:pPr algn="ctr"/>
            <a:r>
              <a:rPr lang="ar-BH" sz="4000" b="1" dirty="0">
                <a:solidFill>
                  <a:srgbClr val="FF0000"/>
                </a:solidFill>
                <a:latin typeface="Sakkal Majalla" panose="02000000000000000000" pitchFamily="2" charset="-78"/>
                <a:cs typeface="Sakkal Majalla" panose="02000000000000000000" pitchFamily="2" charset="-78"/>
              </a:rPr>
              <a:t>تِ.</a:t>
            </a:r>
            <a:endParaRPr lang="en-US" sz="4000" dirty="0">
              <a:latin typeface="Sakkal Majalla" panose="02000000000000000000" pitchFamily="2" charset="-78"/>
              <a:cs typeface="Sakkal Majalla" panose="02000000000000000000" pitchFamily="2" charset="-78"/>
            </a:endParaRPr>
          </a:p>
        </p:txBody>
      </p:sp>
      <p:sp>
        <p:nvSpPr>
          <p:cNvPr id="14" name="مربع نص 13">
            <a:extLst>
              <a:ext uri="{FF2B5EF4-FFF2-40B4-BE49-F238E27FC236}">
                <a16:creationId xmlns:a16="http://schemas.microsoft.com/office/drawing/2014/main" xmlns="" id="{647DE3F3-3AAB-4F3F-95CE-D6964F0DFA5C}"/>
              </a:ext>
            </a:extLst>
          </p:cNvPr>
          <p:cNvSpPr txBox="1"/>
          <p:nvPr/>
        </p:nvSpPr>
        <p:spPr>
          <a:xfrm>
            <a:off x="8269380" y="3225949"/>
            <a:ext cx="1404731" cy="707886"/>
          </a:xfrm>
          <a:prstGeom prst="rect">
            <a:avLst/>
          </a:prstGeom>
          <a:noFill/>
        </p:spPr>
        <p:txBody>
          <a:bodyPr wrap="square" rtlCol="0">
            <a:spAutoFit/>
          </a:bodyPr>
          <a:lstStyle/>
          <a:p>
            <a:pPr algn="ctr"/>
            <a:r>
              <a:rPr lang="ar-BH" sz="4000" b="1" dirty="0">
                <a:latin typeface="Sakkal Majalla" panose="02000000000000000000" pitchFamily="2" charset="-78"/>
                <a:cs typeface="Sakkal Majalla" panose="02000000000000000000" pitchFamily="2" charset="-78"/>
              </a:rPr>
              <a:t>ـ</a:t>
            </a:r>
            <a:r>
              <a:rPr lang="ar-BH" sz="4000" b="1" dirty="0">
                <a:solidFill>
                  <a:srgbClr val="FF0000"/>
                </a:solidFill>
                <a:latin typeface="Sakkal Majalla" panose="02000000000000000000" pitchFamily="2" charset="-78"/>
                <a:cs typeface="Sakkal Majalla" panose="02000000000000000000" pitchFamily="2" charset="-78"/>
              </a:rPr>
              <a:t>ـةَ</a:t>
            </a:r>
            <a:endParaRPr lang="en-US" sz="4000" dirty="0">
              <a:latin typeface="Sakkal Majalla" panose="02000000000000000000" pitchFamily="2" charset="-78"/>
              <a:cs typeface="Sakkal Majalla" panose="02000000000000000000" pitchFamily="2" charset="-78"/>
            </a:endParaRPr>
          </a:p>
        </p:txBody>
      </p:sp>
      <p:sp>
        <p:nvSpPr>
          <p:cNvPr id="15" name="مربع نص 14">
            <a:extLst>
              <a:ext uri="{FF2B5EF4-FFF2-40B4-BE49-F238E27FC236}">
                <a16:creationId xmlns:a16="http://schemas.microsoft.com/office/drawing/2014/main" xmlns="" id="{B6EA48A2-7A31-42A5-BE37-DA9E6657F863}"/>
              </a:ext>
            </a:extLst>
          </p:cNvPr>
          <p:cNvSpPr txBox="1"/>
          <p:nvPr/>
        </p:nvSpPr>
        <p:spPr>
          <a:xfrm>
            <a:off x="7329351" y="2315370"/>
            <a:ext cx="1404731" cy="707886"/>
          </a:xfrm>
          <a:prstGeom prst="rect">
            <a:avLst/>
          </a:prstGeom>
          <a:noFill/>
        </p:spPr>
        <p:txBody>
          <a:bodyPr wrap="square" rtlCol="0">
            <a:spAutoFit/>
          </a:bodyPr>
          <a:lstStyle/>
          <a:p>
            <a:pPr algn="ctr"/>
            <a:r>
              <a:rPr lang="ar-BH" sz="4000" b="1" dirty="0">
                <a:solidFill>
                  <a:srgbClr val="FF0000"/>
                </a:solidFill>
                <a:latin typeface="Sakkal Majalla" panose="02000000000000000000" pitchFamily="2" charset="-78"/>
                <a:cs typeface="Sakkal Majalla" panose="02000000000000000000" pitchFamily="2" charset="-78"/>
              </a:rPr>
              <a:t>ةً</a:t>
            </a:r>
            <a:endParaRPr lang="en-US" sz="4000" dirty="0">
              <a:latin typeface="Sakkal Majalla" panose="02000000000000000000" pitchFamily="2" charset="-78"/>
              <a:cs typeface="Sakkal Majalla" panose="02000000000000000000" pitchFamily="2" charset="-78"/>
            </a:endParaRPr>
          </a:p>
        </p:txBody>
      </p:sp>
      <p:sp>
        <p:nvSpPr>
          <p:cNvPr id="16" name="مربع نص 15">
            <a:extLst>
              <a:ext uri="{FF2B5EF4-FFF2-40B4-BE49-F238E27FC236}">
                <a16:creationId xmlns:a16="http://schemas.microsoft.com/office/drawing/2014/main" xmlns="" id="{41CB8757-00AC-494A-8C88-16ED6250FF28}"/>
              </a:ext>
            </a:extLst>
          </p:cNvPr>
          <p:cNvSpPr txBox="1"/>
          <p:nvPr/>
        </p:nvSpPr>
        <p:spPr>
          <a:xfrm>
            <a:off x="8657518" y="2324067"/>
            <a:ext cx="1404731" cy="707886"/>
          </a:xfrm>
          <a:prstGeom prst="rect">
            <a:avLst/>
          </a:prstGeom>
          <a:noFill/>
        </p:spPr>
        <p:txBody>
          <a:bodyPr wrap="square" rtlCol="0">
            <a:spAutoFit/>
          </a:bodyPr>
          <a:lstStyle/>
          <a:p>
            <a:pPr algn="ctr"/>
            <a:r>
              <a:rPr lang="ar-BH" sz="4000" b="1" dirty="0">
                <a:solidFill>
                  <a:srgbClr val="FF0000"/>
                </a:solidFill>
                <a:latin typeface="Sakkal Majalla" panose="02000000000000000000" pitchFamily="2" charset="-78"/>
                <a:cs typeface="Sakkal Majalla" panose="02000000000000000000" pitchFamily="2" charset="-78"/>
              </a:rPr>
              <a:t>ةُ</a:t>
            </a:r>
            <a:endParaRPr lang="en-US" sz="4000" dirty="0">
              <a:latin typeface="Sakkal Majalla" panose="02000000000000000000" pitchFamily="2" charset="-78"/>
              <a:cs typeface="Sakkal Majalla" panose="02000000000000000000" pitchFamily="2" charset="-78"/>
            </a:endParaRPr>
          </a:p>
        </p:txBody>
      </p:sp>
      <p:sp>
        <p:nvSpPr>
          <p:cNvPr id="17" name="مربع نص 16">
            <a:extLst>
              <a:ext uri="{FF2B5EF4-FFF2-40B4-BE49-F238E27FC236}">
                <a16:creationId xmlns:a16="http://schemas.microsoft.com/office/drawing/2014/main" xmlns="" id="{062F68AE-AECC-4DEF-8ACD-FF5731E09B10}"/>
              </a:ext>
            </a:extLst>
          </p:cNvPr>
          <p:cNvSpPr txBox="1"/>
          <p:nvPr/>
        </p:nvSpPr>
        <p:spPr>
          <a:xfrm>
            <a:off x="9690836" y="2304205"/>
            <a:ext cx="1404731" cy="707886"/>
          </a:xfrm>
          <a:prstGeom prst="rect">
            <a:avLst/>
          </a:prstGeom>
          <a:noFill/>
        </p:spPr>
        <p:txBody>
          <a:bodyPr wrap="square" rtlCol="0">
            <a:spAutoFit/>
          </a:bodyPr>
          <a:lstStyle/>
          <a:p>
            <a:pPr algn="ctr"/>
            <a:r>
              <a:rPr lang="ar-BH" sz="4000" b="1" dirty="0">
                <a:solidFill>
                  <a:srgbClr val="FF0000"/>
                </a:solidFill>
                <a:latin typeface="Sakkal Majalla" panose="02000000000000000000" pitchFamily="2" charset="-78"/>
                <a:cs typeface="Sakkal Majalla" panose="02000000000000000000" pitchFamily="2" charset="-78"/>
              </a:rPr>
              <a:t>ـتْ</a:t>
            </a:r>
            <a:endParaRPr lang="en-US" sz="4000" dirty="0">
              <a:latin typeface="Sakkal Majalla" panose="02000000000000000000" pitchFamily="2" charset="-78"/>
              <a:cs typeface="Sakkal Majalla" panose="02000000000000000000" pitchFamily="2" charset="-78"/>
            </a:endParaRPr>
          </a:p>
        </p:txBody>
      </p:sp>
      <p:sp>
        <p:nvSpPr>
          <p:cNvPr id="18" name="مربع نص 17">
            <a:extLst>
              <a:ext uri="{FF2B5EF4-FFF2-40B4-BE49-F238E27FC236}">
                <a16:creationId xmlns:a16="http://schemas.microsoft.com/office/drawing/2014/main" xmlns="" id="{4395EAF1-D532-4831-9F0A-533FD6E4999A}"/>
              </a:ext>
            </a:extLst>
          </p:cNvPr>
          <p:cNvSpPr txBox="1"/>
          <p:nvPr/>
        </p:nvSpPr>
        <p:spPr>
          <a:xfrm>
            <a:off x="9343309" y="5051897"/>
            <a:ext cx="1404731" cy="707886"/>
          </a:xfrm>
          <a:prstGeom prst="rect">
            <a:avLst/>
          </a:prstGeom>
          <a:noFill/>
        </p:spPr>
        <p:txBody>
          <a:bodyPr wrap="square" rtlCol="0">
            <a:spAutoFit/>
          </a:bodyPr>
          <a:lstStyle/>
          <a:p>
            <a:pPr algn="ctr"/>
            <a:r>
              <a:rPr lang="ar-BH" sz="4000" b="1" dirty="0">
                <a:latin typeface="Sakkal Majalla" panose="02000000000000000000" pitchFamily="2" charset="-78"/>
                <a:cs typeface="Sakkal Majalla" panose="02000000000000000000" pitchFamily="2" charset="-78"/>
              </a:rPr>
              <a:t>ــــ</a:t>
            </a:r>
            <a:r>
              <a:rPr lang="ar-BH" sz="4000" b="1" dirty="0">
                <a:solidFill>
                  <a:srgbClr val="FF0000"/>
                </a:solidFill>
                <a:latin typeface="Sakkal Majalla" panose="02000000000000000000" pitchFamily="2" charset="-78"/>
                <a:cs typeface="Sakkal Majalla" panose="02000000000000000000" pitchFamily="2" charset="-78"/>
              </a:rPr>
              <a:t>ـتْ</a:t>
            </a:r>
            <a:endParaRPr lang="en-US" sz="4000" dirty="0">
              <a:latin typeface="Sakkal Majalla" panose="02000000000000000000" pitchFamily="2" charset="-78"/>
              <a:cs typeface="Sakkal Majalla" panose="02000000000000000000" pitchFamily="2" charset="-78"/>
            </a:endParaRPr>
          </a:p>
        </p:txBody>
      </p:sp>
      <p:sp>
        <p:nvSpPr>
          <p:cNvPr id="19" name="عنوان 1">
            <a:extLst>
              <a:ext uri="{FF2B5EF4-FFF2-40B4-BE49-F238E27FC236}">
                <a16:creationId xmlns:a16="http://schemas.microsoft.com/office/drawing/2014/main" xmlns="" id="{9AEF2945-DF6A-4084-B6E5-B074088B6E54}"/>
              </a:ext>
            </a:extLst>
          </p:cNvPr>
          <p:cNvSpPr txBox="1">
            <a:spLocks/>
          </p:cNvSpPr>
          <p:nvPr/>
        </p:nvSpPr>
        <p:spPr>
          <a:xfrm>
            <a:off x="10887611" y="-20029"/>
            <a:ext cx="129492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a:r>
              <a:rPr lang="ar-SA" dirty="0"/>
              <a:t>أُطَبِّقُ</a:t>
            </a:r>
            <a:endParaRPr lang="en-US" dirty="0"/>
          </a:p>
        </p:txBody>
      </p:sp>
      <p:sp>
        <p:nvSpPr>
          <p:cNvPr id="21" name="مستطيل 4">
            <a:extLst>
              <a:ext uri="{FF2B5EF4-FFF2-40B4-BE49-F238E27FC236}">
                <a16:creationId xmlns:a16="http://schemas.microsoft.com/office/drawing/2014/main" xmlns="" id="{1CD56132-8884-4EFB-A38E-8C3D6F7CA15C}"/>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99910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80">
                                          <p:stCondLst>
                                            <p:cond delay="0"/>
                                          </p:stCondLst>
                                        </p:cTn>
                                        <p:tgtEl>
                                          <p:spTgt spid="16"/>
                                        </p:tgtEl>
                                      </p:cBhvr>
                                    </p:animEffect>
                                    <p:anim calcmode="lin" valueType="num">
                                      <p:cBhvr>
                                        <p:cTn id="1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0" dur="26">
                                          <p:stCondLst>
                                            <p:cond delay="650"/>
                                          </p:stCondLst>
                                        </p:cTn>
                                        <p:tgtEl>
                                          <p:spTgt spid="16"/>
                                        </p:tgtEl>
                                      </p:cBhvr>
                                      <p:to x="100000" y="60000"/>
                                    </p:animScale>
                                    <p:animScale>
                                      <p:cBhvr>
                                        <p:cTn id="21" dur="166" decel="50000">
                                          <p:stCondLst>
                                            <p:cond delay="676"/>
                                          </p:stCondLst>
                                        </p:cTn>
                                        <p:tgtEl>
                                          <p:spTgt spid="16"/>
                                        </p:tgtEl>
                                      </p:cBhvr>
                                      <p:to x="100000" y="100000"/>
                                    </p:animScale>
                                    <p:animScale>
                                      <p:cBhvr>
                                        <p:cTn id="22" dur="26">
                                          <p:stCondLst>
                                            <p:cond delay="1312"/>
                                          </p:stCondLst>
                                        </p:cTn>
                                        <p:tgtEl>
                                          <p:spTgt spid="16"/>
                                        </p:tgtEl>
                                      </p:cBhvr>
                                      <p:to x="100000" y="80000"/>
                                    </p:animScale>
                                    <p:animScale>
                                      <p:cBhvr>
                                        <p:cTn id="23" dur="166" decel="50000">
                                          <p:stCondLst>
                                            <p:cond delay="1338"/>
                                          </p:stCondLst>
                                        </p:cTn>
                                        <p:tgtEl>
                                          <p:spTgt spid="16"/>
                                        </p:tgtEl>
                                      </p:cBhvr>
                                      <p:to x="100000" y="100000"/>
                                    </p:animScale>
                                    <p:animScale>
                                      <p:cBhvr>
                                        <p:cTn id="24" dur="26">
                                          <p:stCondLst>
                                            <p:cond delay="1642"/>
                                          </p:stCondLst>
                                        </p:cTn>
                                        <p:tgtEl>
                                          <p:spTgt spid="16"/>
                                        </p:tgtEl>
                                      </p:cBhvr>
                                      <p:to x="100000" y="90000"/>
                                    </p:animScale>
                                    <p:animScale>
                                      <p:cBhvr>
                                        <p:cTn id="25" dur="166" decel="50000">
                                          <p:stCondLst>
                                            <p:cond delay="1668"/>
                                          </p:stCondLst>
                                        </p:cTn>
                                        <p:tgtEl>
                                          <p:spTgt spid="16"/>
                                        </p:tgtEl>
                                      </p:cBhvr>
                                      <p:to x="100000" y="100000"/>
                                    </p:animScale>
                                    <p:animScale>
                                      <p:cBhvr>
                                        <p:cTn id="26" dur="26">
                                          <p:stCondLst>
                                            <p:cond delay="1808"/>
                                          </p:stCondLst>
                                        </p:cTn>
                                        <p:tgtEl>
                                          <p:spTgt spid="16"/>
                                        </p:tgtEl>
                                      </p:cBhvr>
                                      <p:to x="100000" y="95000"/>
                                    </p:animScale>
                                    <p:animScale>
                                      <p:cBhvr>
                                        <p:cTn id="27" dur="166" decel="50000">
                                          <p:stCondLst>
                                            <p:cond delay="1834"/>
                                          </p:stCondLst>
                                        </p:cTn>
                                        <p:tgtEl>
                                          <p:spTgt spid="1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circle(in)">
                                      <p:cBhvr>
                                        <p:cTn id="47" dur="2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circle(in)">
                                      <p:cBhvr>
                                        <p:cTn id="52" dur="20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circle(in)">
                                      <p:cBhvr>
                                        <p:cTn id="57" dur="20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circle(in)">
                                      <p:cBhvr>
                                        <p:cTn id="62" dur="20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circle(in)">
                                      <p:cBhvr>
                                        <p:cTn id="67" dur="2000"/>
                                        <p:tgtEl>
                                          <p:spTgt spid="8"/>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circle(in)">
                                      <p:cBhvr>
                                        <p:cTn id="7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3" grpId="0"/>
      <p:bldP spid="14" grpId="0"/>
      <p:bldP spid="15" grpId="0"/>
      <p:bldP spid="16"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456452" y="2290889"/>
            <a:ext cx="11279095" cy="2426325"/>
            <a:chOff x="527382" y="1663454"/>
            <a:chExt cx="10515602" cy="2892655"/>
          </a:xfrm>
        </p:grpSpPr>
        <p:sp>
          <p:nvSpPr>
            <p:cNvPr id="19" name="Freeform 18"/>
            <p:cNvSpPr/>
            <p:nvPr/>
          </p:nvSpPr>
          <p:spPr>
            <a:xfrm>
              <a:off x="527382" y="1832339"/>
              <a:ext cx="6729985" cy="1128842"/>
            </a:xfrm>
            <a:custGeom>
              <a:avLst/>
              <a:gdLst>
                <a:gd name="connsiteX0" fmla="*/ 188144 w 1128841"/>
                <a:gd name="connsiteY0" fmla="*/ 0 h 6729984"/>
                <a:gd name="connsiteX1" fmla="*/ 940697 w 1128841"/>
                <a:gd name="connsiteY1" fmla="*/ 0 h 6729984"/>
                <a:gd name="connsiteX2" fmla="*/ 1128841 w 1128841"/>
                <a:gd name="connsiteY2" fmla="*/ 188144 h 6729984"/>
                <a:gd name="connsiteX3" fmla="*/ 1128841 w 1128841"/>
                <a:gd name="connsiteY3" fmla="*/ 6729984 h 6729984"/>
                <a:gd name="connsiteX4" fmla="*/ 1128841 w 1128841"/>
                <a:gd name="connsiteY4" fmla="*/ 6729984 h 6729984"/>
                <a:gd name="connsiteX5" fmla="*/ 0 w 1128841"/>
                <a:gd name="connsiteY5" fmla="*/ 6729984 h 6729984"/>
                <a:gd name="connsiteX6" fmla="*/ 0 w 1128841"/>
                <a:gd name="connsiteY6" fmla="*/ 6729984 h 6729984"/>
                <a:gd name="connsiteX7" fmla="*/ 0 w 1128841"/>
                <a:gd name="connsiteY7" fmla="*/ 188144 h 6729984"/>
                <a:gd name="connsiteX8" fmla="*/ 188144 w 1128841"/>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8841" h="6729984">
                  <a:moveTo>
                    <a:pt x="0" y="5608295"/>
                  </a:moveTo>
                  <a:lnTo>
                    <a:pt x="0" y="1121689"/>
                  </a:lnTo>
                  <a:cubicBezTo>
                    <a:pt x="0" y="502199"/>
                    <a:pt x="14129" y="3"/>
                    <a:pt x="31558" y="3"/>
                  </a:cubicBezTo>
                  <a:lnTo>
                    <a:pt x="1128841" y="3"/>
                  </a:lnTo>
                  <a:lnTo>
                    <a:pt x="1128841" y="3"/>
                  </a:lnTo>
                  <a:lnTo>
                    <a:pt x="1128841" y="6729981"/>
                  </a:lnTo>
                  <a:lnTo>
                    <a:pt x="1128841" y="6729981"/>
                  </a:lnTo>
                  <a:lnTo>
                    <a:pt x="31558" y="6729981"/>
                  </a:lnTo>
                  <a:cubicBezTo>
                    <a:pt x="14129" y="6729981"/>
                    <a:pt x="0" y="6227785"/>
                    <a:pt x="0" y="560829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72276" tIns="163690" rIns="217170" bIns="163691" numCol="1" spcCol="1270" anchor="ctr" anchorCtr="0">
              <a:noAutofit/>
            </a:bodyPr>
            <a:lstStyle/>
            <a:p>
              <a:pPr marL="0" lvl="1" algn="r" defTabSz="2533650" rtl="1">
                <a:lnSpc>
                  <a:spcPct val="90000"/>
                </a:lnSpc>
                <a:spcBef>
                  <a:spcPct val="0"/>
                </a:spcBef>
                <a:spcAft>
                  <a:spcPct val="15000"/>
                </a:spcAft>
              </a:pPr>
              <a:endParaRPr lang="ar-BH" sz="4400" b="1" dirty="0">
                <a:solidFill>
                  <a:srgbClr val="00B050"/>
                </a:solidFill>
                <a:latin typeface="Sakkal Majalla" panose="02000000000000000000" pitchFamily="2" charset="-78"/>
                <a:cs typeface="Sakkal Majalla" panose="02000000000000000000" pitchFamily="2" charset="-78"/>
              </a:endParaRPr>
            </a:p>
          </p:txBody>
        </p:sp>
        <p:sp>
          <p:nvSpPr>
            <p:cNvPr id="20" name="Freeform 19"/>
            <p:cNvSpPr/>
            <p:nvPr/>
          </p:nvSpPr>
          <p:spPr>
            <a:xfrm>
              <a:off x="7257368" y="1663454"/>
              <a:ext cx="3785616" cy="1411051"/>
            </a:xfrm>
            <a:custGeom>
              <a:avLst/>
              <a:gdLst>
                <a:gd name="connsiteX0" fmla="*/ 0 w 3785616"/>
                <a:gd name="connsiteY0" fmla="*/ 235180 h 1411051"/>
                <a:gd name="connsiteX1" fmla="*/ 235180 w 3785616"/>
                <a:gd name="connsiteY1" fmla="*/ 0 h 1411051"/>
                <a:gd name="connsiteX2" fmla="*/ 3550436 w 3785616"/>
                <a:gd name="connsiteY2" fmla="*/ 0 h 1411051"/>
                <a:gd name="connsiteX3" fmla="*/ 3785616 w 3785616"/>
                <a:gd name="connsiteY3" fmla="*/ 235180 h 1411051"/>
                <a:gd name="connsiteX4" fmla="*/ 3785616 w 3785616"/>
                <a:gd name="connsiteY4" fmla="*/ 1175871 h 1411051"/>
                <a:gd name="connsiteX5" fmla="*/ 3550436 w 3785616"/>
                <a:gd name="connsiteY5" fmla="*/ 1411051 h 1411051"/>
                <a:gd name="connsiteX6" fmla="*/ 235180 w 3785616"/>
                <a:gd name="connsiteY6" fmla="*/ 1411051 h 1411051"/>
                <a:gd name="connsiteX7" fmla="*/ 0 w 3785616"/>
                <a:gd name="connsiteY7" fmla="*/ 1175871 h 1411051"/>
                <a:gd name="connsiteX8" fmla="*/ 0 w 3785616"/>
                <a:gd name="connsiteY8" fmla="*/ 235180 h 14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616" h="1411051">
                  <a:moveTo>
                    <a:pt x="0" y="235180"/>
                  </a:moveTo>
                  <a:cubicBezTo>
                    <a:pt x="0" y="105294"/>
                    <a:pt x="105294" y="0"/>
                    <a:pt x="235180" y="0"/>
                  </a:cubicBezTo>
                  <a:lnTo>
                    <a:pt x="3550436" y="0"/>
                  </a:lnTo>
                  <a:cubicBezTo>
                    <a:pt x="3680322" y="0"/>
                    <a:pt x="3785616" y="105294"/>
                    <a:pt x="3785616" y="235180"/>
                  </a:cubicBezTo>
                  <a:lnTo>
                    <a:pt x="3785616" y="1175871"/>
                  </a:lnTo>
                  <a:cubicBezTo>
                    <a:pt x="3785616" y="1305757"/>
                    <a:pt x="3680322" y="1411051"/>
                    <a:pt x="3550436" y="1411051"/>
                  </a:cubicBezTo>
                  <a:lnTo>
                    <a:pt x="235180" y="1411051"/>
                  </a:lnTo>
                  <a:cubicBezTo>
                    <a:pt x="105294" y="1411051"/>
                    <a:pt x="0" y="1305757"/>
                    <a:pt x="0" y="1175871"/>
                  </a:cubicBezTo>
                  <a:lnTo>
                    <a:pt x="0" y="235180"/>
                  </a:lnTo>
                  <a:close/>
                </a:path>
              </a:pathLst>
            </a:custGeom>
            <a:solidFill>
              <a:schemeClr val="accent1">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6532" tIns="192707" rIns="316532" bIns="192707" numCol="1" spcCol="1270" anchor="ctr" anchorCtr="0">
              <a:noAutofit/>
            </a:bodyPr>
            <a:lstStyle/>
            <a:p>
              <a:pPr lvl="0" algn="ctr" defTabSz="2889250" rtl="1">
                <a:lnSpc>
                  <a:spcPct val="90000"/>
                </a:lnSpc>
                <a:spcBef>
                  <a:spcPct val="0"/>
                </a:spcBef>
                <a:spcAft>
                  <a:spcPct val="35000"/>
                </a:spcAft>
              </a:pPr>
              <a:r>
                <a:rPr lang="ar-BH" sz="4400" b="1" dirty="0">
                  <a:solidFill>
                    <a:schemeClr val="tx1"/>
                  </a:solidFill>
                  <a:latin typeface="Sakkal Majalla" panose="02000000000000000000" pitchFamily="2" charset="-78"/>
                  <a:cs typeface="Sakkal Majalla" panose="02000000000000000000" pitchFamily="2" charset="-78"/>
                </a:rPr>
                <a:t>طَاوِلَــــــ </a:t>
              </a:r>
            </a:p>
          </p:txBody>
        </p:sp>
        <p:sp>
          <p:nvSpPr>
            <p:cNvPr id="21" name="Freeform 20"/>
            <p:cNvSpPr/>
            <p:nvPr/>
          </p:nvSpPr>
          <p:spPr>
            <a:xfrm rot="21600000">
              <a:off x="527383" y="3286164"/>
              <a:ext cx="6729985" cy="1128842"/>
            </a:xfrm>
            <a:custGeom>
              <a:avLst/>
              <a:gdLst>
                <a:gd name="connsiteX0" fmla="*/ 188144 w 1128841"/>
                <a:gd name="connsiteY0" fmla="*/ 0 h 6729984"/>
                <a:gd name="connsiteX1" fmla="*/ 940697 w 1128841"/>
                <a:gd name="connsiteY1" fmla="*/ 0 h 6729984"/>
                <a:gd name="connsiteX2" fmla="*/ 1128841 w 1128841"/>
                <a:gd name="connsiteY2" fmla="*/ 188144 h 6729984"/>
                <a:gd name="connsiteX3" fmla="*/ 1128841 w 1128841"/>
                <a:gd name="connsiteY3" fmla="*/ 6729984 h 6729984"/>
                <a:gd name="connsiteX4" fmla="*/ 1128841 w 1128841"/>
                <a:gd name="connsiteY4" fmla="*/ 6729984 h 6729984"/>
                <a:gd name="connsiteX5" fmla="*/ 0 w 1128841"/>
                <a:gd name="connsiteY5" fmla="*/ 6729984 h 6729984"/>
                <a:gd name="connsiteX6" fmla="*/ 0 w 1128841"/>
                <a:gd name="connsiteY6" fmla="*/ 6729984 h 6729984"/>
                <a:gd name="connsiteX7" fmla="*/ 0 w 1128841"/>
                <a:gd name="connsiteY7" fmla="*/ 188144 h 6729984"/>
                <a:gd name="connsiteX8" fmla="*/ 188144 w 1128841"/>
                <a:gd name="connsiteY8" fmla="*/ 0 h 67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8841" h="6729984">
                  <a:moveTo>
                    <a:pt x="0" y="5608295"/>
                  </a:moveTo>
                  <a:lnTo>
                    <a:pt x="0" y="1121689"/>
                  </a:lnTo>
                  <a:cubicBezTo>
                    <a:pt x="0" y="502199"/>
                    <a:pt x="14129" y="3"/>
                    <a:pt x="31558" y="3"/>
                  </a:cubicBezTo>
                  <a:lnTo>
                    <a:pt x="1128841" y="3"/>
                  </a:lnTo>
                  <a:lnTo>
                    <a:pt x="1128841" y="3"/>
                  </a:lnTo>
                  <a:lnTo>
                    <a:pt x="1128841" y="6729981"/>
                  </a:lnTo>
                  <a:lnTo>
                    <a:pt x="1128841" y="6729981"/>
                  </a:lnTo>
                  <a:lnTo>
                    <a:pt x="31558" y="6729981"/>
                  </a:lnTo>
                  <a:cubicBezTo>
                    <a:pt x="14129" y="6729981"/>
                    <a:pt x="0" y="6227785"/>
                    <a:pt x="0" y="5608295"/>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272276" tIns="163690" rIns="217170" bIns="163691" numCol="1" spcCol="1270" anchor="ctr" anchorCtr="0">
              <a:noAutofit/>
            </a:bodyPr>
            <a:lstStyle/>
            <a:p>
              <a:pPr marL="0" lvl="1" algn="r" defTabSz="2533650" rtl="1">
                <a:lnSpc>
                  <a:spcPct val="90000"/>
                </a:lnSpc>
                <a:spcBef>
                  <a:spcPct val="0"/>
                </a:spcBef>
                <a:spcAft>
                  <a:spcPct val="15000"/>
                </a:spcAft>
              </a:pPr>
              <a:r>
                <a:rPr lang="ar-BH" sz="4400" b="1" dirty="0">
                  <a:solidFill>
                    <a:srgbClr val="00B050"/>
                  </a:solidFill>
                  <a:latin typeface="Sakkal Majalla" panose="02000000000000000000" pitchFamily="2" charset="-78"/>
                  <a:cs typeface="Sakkal Majalla" panose="02000000000000000000" pitchFamily="2" charset="-78"/>
                </a:rPr>
                <a:t> </a:t>
              </a:r>
              <a:endParaRPr lang="ar-BH" sz="5700" kern="1200" dirty="0"/>
            </a:p>
          </p:txBody>
        </p:sp>
        <p:sp>
          <p:nvSpPr>
            <p:cNvPr id="22" name="Freeform 21"/>
            <p:cNvSpPr/>
            <p:nvPr/>
          </p:nvSpPr>
          <p:spPr>
            <a:xfrm>
              <a:off x="7257368" y="3145058"/>
              <a:ext cx="3785616" cy="1411051"/>
            </a:xfrm>
            <a:custGeom>
              <a:avLst/>
              <a:gdLst>
                <a:gd name="connsiteX0" fmla="*/ 0 w 3785616"/>
                <a:gd name="connsiteY0" fmla="*/ 235180 h 1411051"/>
                <a:gd name="connsiteX1" fmla="*/ 235180 w 3785616"/>
                <a:gd name="connsiteY1" fmla="*/ 0 h 1411051"/>
                <a:gd name="connsiteX2" fmla="*/ 3550436 w 3785616"/>
                <a:gd name="connsiteY2" fmla="*/ 0 h 1411051"/>
                <a:gd name="connsiteX3" fmla="*/ 3785616 w 3785616"/>
                <a:gd name="connsiteY3" fmla="*/ 235180 h 1411051"/>
                <a:gd name="connsiteX4" fmla="*/ 3785616 w 3785616"/>
                <a:gd name="connsiteY4" fmla="*/ 1175871 h 1411051"/>
                <a:gd name="connsiteX5" fmla="*/ 3550436 w 3785616"/>
                <a:gd name="connsiteY5" fmla="*/ 1411051 h 1411051"/>
                <a:gd name="connsiteX6" fmla="*/ 235180 w 3785616"/>
                <a:gd name="connsiteY6" fmla="*/ 1411051 h 1411051"/>
                <a:gd name="connsiteX7" fmla="*/ 0 w 3785616"/>
                <a:gd name="connsiteY7" fmla="*/ 1175871 h 1411051"/>
                <a:gd name="connsiteX8" fmla="*/ 0 w 3785616"/>
                <a:gd name="connsiteY8" fmla="*/ 235180 h 14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616" h="1411051">
                  <a:moveTo>
                    <a:pt x="0" y="235180"/>
                  </a:moveTo>
                  <a:cubicBezTo>
                    <a:pt x="0" y="105294"/>
                    <a:pt x="105294" y="0"/>
                    <a:pt x="235180" y="0"/>
                  </a:cubicBezTo>
                  <a:lnTo>
                    <a:pt x="3550436" y="0"/>
                  </a:lnTo>
                  <a:cubicBezTo>
                    <a:pt x="3680322" y="0"/>
                    <a:pt x="3785616" y="105294"/>
                    <a:pt x="3785616" y="235180"/>
                  </a:cubicBezTo>
                  <a:lnTo>
                    <a:pt x="3785616" y="1175871"/>
                  </a:lnTo>
                  <a:cubicBezTo>
                    <a:pt x="3785616" y="1305757"/>
                    <a:pt x="3680322" y="1411051"/>
                    <a:pt x="3550436" y="1411051"/>
                  </a:cubicBezTo>
                  <a:lnTo>
                    <a:pt x="235180" y="1411051"/>
                  </a:lnTo>
                  <a:cubicBezTo>
                    <a:pt x="105294" y="1411051"/>
                    <a:pt x="0" y="1305757"/>
                    <a:pt x="0" y="1175871"/>
                  </a:cubicBezTo>
                  <a:lnTo>
                    <a:pt x="0" y="235180"/>
                  </a:lnTo>
                  <a:close/>
                </a:path>
              </a:pathLst>
            </a:custGeom>
            <a:solidFill>
              <a:schemeClr val="accent1">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6532" tIns="192707" rIns="316532" bIns="192707" numCol="1" spcCol="1270" anchor="ctr" anchorCtr="0">
              <a:noAutofit/>
            </a:bodyPr>
            <a:lstStyle/>
            <a:p>
              <a:pPr lvl="0" algn="ctr" defTabSz="2889250" rtl="1">
                <a:lnSpc>
                  <a:spcPct val="90000"/>
                </a:lnSpc>
                <a:spcBef>
                  <a:spcPct val="0"/>
                </a:spcBef>
                <a:spcAft>
                  <a:spcPct val="35000"/>
                </a:spcAft>
              </a:pPr>
              <a:r>
                <a:rPr lang="ar-BH" sz="4400" b="1" dirty="0">
                  <a:solidFill>
                    <a:schemeClr val="tx1"/>
                  </a:solidFill>
                  <a:latin typeface="Sakkal Majalla" panose="02000000000000000000" pitchFamily="2" charset="-78"/>
                  <a:cs typeface="Sakkal Majalla" panose="02000000000000000000" pitchFamily="2" charset="-78"/>
                </a:rPr>
                <a:t>بَيـــْـــــ</a:t>
              </a:r>
              <a:endParaRPr lang="ar-BH" sz="3600" b="1" dirty="0">
                <a:solidFill>
                  <a:schemeClr val="tx1"/>
                </a:solidFill>
                <a:latin typeface="Sakkal Majalla" panose="02000000000000000000" pitchFamily="2" charset="-78"/>
                <a:cs typeface="Sakkal Majalla" panose="02000000000000000000" pitchFamily="2" charset="-78"/>
              </a:endParaRPr>
            </a:p>
          </p:txBody>
        </p:sp>
      </p:grpSp>
      <p:sp>
        <p:nvSpPr>
          <p:cNvPr id="15" name="Rectangle 14"/>
          <p:cNvSpPr/>
          <p:nvPr/>
        </p:nvSpPr>
        <p:spPr>
          <a:xfrm>
            <a:off x="652891" y="1048464"/>
            <a:ext cx="10399422" cy="1323439"/>
          </a:xfrm>
          <a:prstGeom prst="rect">
            <a:avLst/>
          </a:prstGeom>
        </p:spPr>
        <p:txBody>
          <a:bodyPr wrap="square">
            <a:spAutoFit/>
          </a:bodyPr>
          <a:lstStyle/>
          <a:p>
            <a:pPr algn="r"/>
            <a:r>
              <a:rPr lang="ar-BH" sz="4000" b="1" dirty="0">
                <a:solidFill>
                  <a:srgbClr val="FF0000"/>
                </a:solidFill>
                <a:latin typeface="Sakkal Majalla" panose="02000000000000000000" pitchFamily="2" charset="-78"/>
                <a:cs typeface="Sakkal Majalla" panose="02000000000000000000" pitchFamily="2" charset="-78"/>
              </a:rPr>
              <a:t>أكْملُ النَّاقِصَ في كُلِّ كَلِمَةٍ مِمَّا يَأْتِي، ثُمَّ أضَعُها في جُمْلةٍ مُفيدةٍ: </a:t>
            </a:r>
          </a:p>
          <a:p>
            <a:pPr algn="ctr"/>
            <a:r>
              <a:rPr lang="ar-BH" sz="4000" b="1" dirty="0">
                <a:solidFill>
                  <a:srgbClr val="FF0000"/>
                </a:solidFill>
                <a:latin typeface="Sakkal Majalla" panose="02000000000000000000" pitchFamily="2" charset="-78"/>
                <a:cs typeface="Sakkal Majalla" panose="02000000000000000000" pitchFamily="2" charset="-78"/>
              </a:rPr>
              <a:t>(3 دقائق)  </a:t>
            </a:r>
            <a:endParaRPr lang="ar-SA" sz="4000" b="1" dirty="0">
              <a:solidFill>
                <a:srgbClr val="FF0000"/>
              </a:solidFill>
              <a:latin typeface="Traditional Arabic" panose="02020603050405020304" pitchFamily="18" charset="-78"/>
              <a:cs typeface="Traditional Arabic" panose="02020603050405020304" pitchFamily="18" charset="-78"/>
            </a:endParaRPr>
          </a:p>
        </p:txBody>
      </p:sp>
      <p:sp>
        <p:nvSpPr>
          <p:cNvPr id="12" name="عنوان 1">
            <a:extLst>
              <a:ext uri="{FF2B5EF4-FFF2-40B4-BE49-F238E27FC236}">
                <a16:creationId xmlns:a16="http://schemas.microsoft.com/office/drawing/2014/main" xmlns="" id="{02FE3B37-F4FC-4BA3-AA1F-50086A22B98E}"/>
              </a:ext>
            </a:extLst>
          </p:cNvPr>
          <p:cNvSpPr txBox="1">
            <a:spLocks/>
          </p:cNvSpPr>
          <p:nvPr/>
        </p:nvSpPr>
        <p:spPr>
          <a:xfrm>
            <a:off x="9912626" y="6581"/>
            <a:ext cx="2279374" cy="839578"/>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fontScale="92500"/>
          </a:bodyPr>
          <a:lstStyle>
            <a:defPPr>
              <a:defRPr lang="ar-BH"/>
            </a:defPPr>
            <a:lvl1pPr defTabSz="457200">
              <a:spcBef>
                <a:spcPct val="0"/>
              </a:spcBef>
              <a:buNone/>
              <a:defRPr sz="4400" b="1">
                <a:solidFill>
                  <a:schemeClr val="bg1"/>
                </a:solidFill>
                <a:latin typeface="Sakkal Majalla" panose="02000000000000000000" pitchFamily="2" charset="-78"/>
                <a:ea typeface="+mj-ea"/>
                <a:cs typeface="Sakkal Majalla" panose="02000000000000000000" pitchFamily="2" charset="-78"/>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ctr" rtl="1"/>
            <a:r>
              <a:rPr lang="ar-BH" dirty="0">
                <a:solidFill>
                  <a:prstClr val="white"/>
                </a:solidFill>
              </a:rPr>
              <a:t>نشاطٌ ختاميّ</a:t>
            </a:r>
            <a:endParaRPr lang="en-US" dirty="0">
              <a:solidFill>
                <a:prstClr val="white"/>
              </a:solidFill>
            </a:endParaRPr>
          </a:p>
        </p:txBody>
      </p:sp>
      <p:sp>
        <p:nvSpPr>
          <p:cNvPr id="13" name="مربع نص 12">
            <a:extLst>
              <a:ext uri="{FF2B5EF4-FFF2-40B4-BE49-F238E27FC236}">
                <a16:creationId xmlns:a16="http://schemas.microsoft.com/office/drawing/2014/main" xmlns="" id="{D1AEDE03-2859-47F0-AC77-9E41FD1FD76F}"/>
              </a:ext>
            </a:extLst>
          </p:cNvPr>
          <p:cNvSpPr txBox="1"/>
          <p:nvPr/>
        </p:nvSpPr>
        <p:spPr>
          <a:xfrm>
            <a:off x="8367577" y="2478227"/>
            <a:ext cx="1404731" cy="769441"/>
          </a:xfrm>
          <a:prstGeom prst="rect">
            <a:avLst/>
          </a:prstGeom>
          <a:noFill/>
        </p:spPr>
        <p:txBody>
          <a:bodyPr wrap="square" rtlCol="0">
            <a:spAutoFit/>
          </a:bodyPr>
          <a:lstStyle/>
          <a:p>
            <a:pPr algn="ctr"/>
            <a:r>
              <a:rPr lang="ar-BH" sz="4400" b="1" dirty="0">
                <a:latin typeface="Sakkal Majalla" panose="02000000000000000000" pitchFamily="2" charset="-78"/>
                <a:cs typeface="Sakkal Majalla" panose="02000000000000000000" pitchFamily="2" charset="-78"/>
              </a:rPr>
              <a:t>ـــــــ</a:t>
            </a:r>
            <a:r>
              <a:rPr lang="ar-BH" sz="4400" b="1" dirty="0">
                <a:solidFill>
                  <a:srgbClr val="FF0000"/>
                </a:solidFill>
                <a:latin typeface="Sakkal Majalla" panose="02000000000000000000" pitchFamily="2" charset="-78"/>
                <a:cs typeface="Sakkal Majalla" panose="02000000000000000000" pitchFamily="2" charset="-78"/>
              </a:rPr>
              <a:t>ةٌ</a:t>
            </a:r>
            <a:endParaRPr lang="en-US" sz="4400" dirty="0">
              <a:solidFill>
                <a:srgbClr val="FF0000"/>
              </a:solidFill>
              <a:latin typeface="Sakkal Majalla" panose="02000000000000000000" pitchFamily="2" charset="-78"/>
              <a:cs typeface="Sakkal Majalla" panose="02000000000000000000" pitchFamily="2" charset="-78"/>
            </a:endParaRPr>
          </a:p>
        </p:txBody>
      </p:sp>
      <p:sp>
        <p:nvSpPr>
          <p:cNvPr id="14" name="مربع نص 13">
            <a:extLst>
              <a:ext uri="{FF2B5EF4-FFF2-40B4-BE49-F238E27FC236}">
                <a16:creationId xmlns:a16="http://schemas.microsoft.com/office/drawing/2014/main" xmlns="" id="{5422FAF3-5482-4649-A6B7-B16ACD266206}"/>
              </a:ext>
            </a:extLst>
          </p:cNvPr>
          <p:cNvSpPr txBox="1"/>
          <p:nvPr/>
        </p:nvSpPr>
        <p:spPr>
          <a:xfrm>
            <a:off x="8492736" y="3722668"/>
            <a:ext cx="1404731" cy="769441"/>
          </a:xfrm>
          <a:prstGeom prst="rect">
            <a:avLst/>
          </a:prstGeom>
          <a:noFill/>
        </p:spPr>
        <p:txBody>
          <a:bodyPr wrap="square" rtlCol="0">
            <a:spAutoFit/>
          </a:bodyPr>
          <a:lstStyle/>
          <a:p>
            <a:pPr algn="ctr"/>
            <a:r>
              <a:rPr lang="ar-BH" sz="4400" b="1" dirty="0">
                <a:latin typeface="Sakkal Majalla" panose="02000000000000000000" pitchFamily="2" charset="-78"/>
                <a:cs typeface="Sakkal Majalla" panose="02000000000000000000" pitchFamily="2" charset="-78"/>
              </a:rPr>
              <a:t>ـــــــ</a:t>
            </a:r>
            <a:r>
              <a:rPr lang="ar-BH" sz="4400" b="1" dirty="0">
                <a:solidFill>
                  <a:srgbClr val="FF0000"/>
                </a:solidFill>
                <a:latin typeface="Sakkal Majalla" panose="02000000000000000000" pitchFamily="2" charset="-78"/>
                <a:cs typeface="Sakkal Majalla" panose="02000000000000000000" pitchFamily="2" charset="-78"/>
              </a:rPr>
              <a:t>تٌ</a:t>
            </a:r>
            <a:endParaRPr lang="en-US" sz="4400" dirty="0">
              <a:solidFill>
                <a:srgbClr val="FF0000"/>
              </a:solidFill>
              <a:latin typeface="Sakkal Majalla" panose="02000000000000000000" pitchFamily="2" charset="-78"/>
              <a:cs typeface="Sakkal Majalla" panose="02000000000000000000" pitchFamily="2" charset="-78"/>
            </a:endParaRPr>
          </a:p>
        </p:txBody>
      </p:sp>
      <p:sp>
        <p:nvSpPr>
          <p:cNvPr id="17" name="مربع نص 16">
            <a:extLst>
              <a:ext uri="{FF2B5EF4-FFF2-40B4-BE49-F238E27FC236}">
                <a16:creationId xmlns:a16="http://schemas.microsoft.com/office/drawing/2014/main" xmlns="" id="{285FB7F7-E8DB-4AB6-87D6-9F5ACDB5ECF1}"/>
              </a:ext>
            </a:extLst>
          </p:cNvPr>
          <p:cNvSpPr txBox="1"/>
          <p:nvPr/>
        </p:nvSpPr>
        <p:spPr>
          <a:xfrm>
            <a:off x="927652" y="2546648"/>
            <a:ext cx="6136790" cy="718658"/>
          </a:xfrm>
          <a:prstGeom prst="rect">
            <a:avLst/>
          </a:prstGeom>
          <a:noFill/>
        </p:spPr>
        <p:txBody>
          <a:bodyPr wrap="square" rtlCol="0">
            <a:spAutoFit/>
          </a:bodyPr>
          <a:lstStyle/>
          <a:p>
            <a:pPr marL="0" lvl="1" algn="r" defTabSz="2533650" rtl="1">
              <a:lnSpc>
                <a:spcPct val="90000"/>
              </a:lnSpc>
              <a:spcBef>
                <a:spcPct val="0"/>
              </a:spcBef>
              <a:spcAft>
                <a:spcPct val="15000"/>
              </a:spcAft>
            </a:pPr>
            <a:r>
              <a:rPr lang="ar-BH" sz="4400" b="1" dirty="0">
                <a:solidFill>
                  <a:srgbClr val="00B050"/>
                </a:solidFill>
                <a:latin typeface="Sakkal Majalla" panose="02000000000000000000" pitchFamily="2" charset="-78"/>
                <a:cs typeface="Sakkal Majalla" panose="02000000000000000000" pitchFamily="2" charset="-78"/>
              </a:rPr>
              <a:t>وضعتُ الكِتابَ عَلَى الطَاوِلةِ. </a:t>
            </a:r>
          </a:p>
        </p:txBody>
      </p:sp>
      <p:sp>
        <p:nvSpPr>
          <p:cNvPr id="23" name="مربع نص 22">
            <a:extLst>
              <a:ext uri="{FF2B5EF4-FFF2-40B4-BE49-F238E27FC236}">
                <a16:creationId xmlns:a16="http://schemas.microsoft.com/office/drawing/2014/main" xmlns="" id="{30BAAF43-326B-4BE2-9FB0-969D9CCE0592}"/>
              </a:ext>
            </a:extLst>
          </p:cNvPr>
          <p:cNvSpPr txBox="1"/>
          <p:nvPr/>
        </p:nvSpPr>
        <p:spPr>
          <a:xfrm>
            <a:off x="1219056" y="3739593"/>
            <a:ext cx="6136790" cy="718658"/>
          </a:xfrm>
          <a:prstGeom prst="rect">
            <a:avLst/>
          </a:prstGeom>
          <a:noFill/>
        </p:spPr>
        <p:txBody>
          <a:bodyPr wrap="square" rtlCol="0">
            <a:spAutoFit/>
          </a:bodyPr>
          <a:lstStyle/>
          <a:p>
            <a:pPr marL="0" lvl="1" algn="r" defTabSz="2533650" rtl="1">
              <a:lnSpc>
                <a:spcPct val="90000"/>
              </a:lnSpc>
              <a:spcBef>
                <a:spcPct val="0"/>
              </a:spcBef>
              <a:spcAft>
                <a:spcPct val="15000"/>
              </a:spcAft>
            </a:pPr>
            <a:r>
              <a:rPr lang="ar-BH" sz="4400" b="1" dirty="0">
                <a:solidFill>
                  <a:srgbClr val="00B050"/>
                </a:solidFill>
                <a:latin typeface="Sakkal Majalla" panose="02000000000000000000" pitchFamily="2" charset="-78"/>
                <a:cs typeface="Sakkal Majalla" panose="02000000000000000000" pitchFamily="2" charset="-78"/>
              </a:rPr>
              <a:t>زُرتُ بَيْتَ اللهِ الحَرَامِ فِي العَامِ المَاضِي.</a:t>
            </a:r>
          </a:p>
        </p:txBody>
      </p:sp>
      <p:sp>
        <p:nvSpPr>
          <p:cNvPr id="24" name="مستطيل 4">
            <a:extLst>
              <a:ext uri="{FF2B5EF4-FFF2-40B4-BE49-F238E27FC236}">
                <a16:creationId xmlns:a16="http://schemas.microsoft.com/office/drawing/2014/main" xmlns="" id="{B4DE3178-9D00-4BB1-94EE-A4448FC3E713}"/>
              </a:ext>
            </a:extLst>
          </p:cNvPr>
          <p:cNvSpPr/>
          <p:nvPr/>
        </p:nvSpPr>
        <p:spPr>
          <a:xfrm>
            <a:off x="38001" y="159027"/>
            <a:ext cx="5744732" cy="45057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التّاء المفتوحةُ والتّاءُ المربوطةُ</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اللّغة العربيَة –</a:t>
            </a:r>
            <a:r>
              <a:rPr lang="ar-SA" sz="2400" b="1" dirty="0">
                <a:solidFill>
                  <a:schemeClr val="bg1"/>
                </a:solidFill>
                <a:latin typeface="Sakkal Majalla" panose="02000000000000000000" pitchFamily="2" charset="-78"/>
                <a:cs typeface="Sakkal Majalla" panose="02000000000000000000" pitchFamily="2" charset="-78"/>
              </a:rPr>
              <a:t> </a:t>
            </a:r>
            <a:r>
              <a:rPr lang="ar-BH" sz="2400" b="1" dirty="0">
                <a:solidFill>
                  <a:schemeClr val="bg1"/>
                </a:solidFill>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417967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2000"/>
                                        <p:tgtEl>
                                          <p:spTgt spid="17"/>
                                        </p:tgtEl>
                                      </p:cBhvr>
                                    </p:animEffect>
                                    <p:anim calcmode="lin" valueType="num">
                                      <p:cBhvr>
                                        <p:cTn id="13" dur="2000" fill="hold"/>
                                        <p:tgtEl>
                                          <p:spTgt spid="17"/>
                                        </p:tgtEl>
                                        <p:attrNameLst>
                                          <p:attrName>ppt_w</p:attrName>
                                        </p:attrNameLst>
                                      </p:cBhvr>
                                      <p:tavLst>
                                        <p:tav tm="0" fmla="#ppt_w*sin(2.5*pi*$)">
                                          <p:val>
                                            <p:fltVal val="0"/>
                                          </p:val>
                                        </p:tav>
                                        <p:tav tm="100000">
                                          <p:val>
                                            <p:fltVal val="1"/>
                                          </p:val>
                                        </p:tav>
                                      </p:tavLst>
                                    </p:anim>
                                    <p:anim calcmode="lin" valueType="num">
                                      <p:cBhvr>
                                        <p:cTn id="14" dur="2000" fill="hold"/>
                                        <p:tgtEl>
                                          <p:spTgt spid="17"/>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1000" fill="hold"/>
                                        <p:tgtEl>
                                          <p:spTgt spid="23"/>
                                        </p:tgtEl>
                                        <p:attrNameLst>
                                          <p:attrName>ppt_w</p:attrName>
                                        </p:attrNameLst>
                                      </p:cBhvr>
                                      <p:tavLst>
                                        <p:tav tm="0">
                                          <p:val>
                                            <p:fltVal val="0"/>
                                          </p:val>
                                        </p:tav>
                                        <p:tav tm="100000">
                                          <p:val>
                                            <p:strVal val="#ppt_w"/>
                                          </p:val>
                                        </p:tav>
                                      </p:tavLst>
                                    </p:anim>
                                    <p:anim calcmode="lin" valueType="num">
                                      <p:cBhvr>
                                        <p:cTn id="25" dur="1000" fill="hold"/>
                                        <p:tgtEl>
                                          <p:spTgt spid="23"/>
                                        </p:tgtEl>
                                        <p:attrNameLst>
                                          <p:attrName>ppt_h</p:attrName>
                                        </p:attrNameLst>
                                      </p:cBhvr>
                                      <p:tavLst>
                                        <p:tav tm="0">
                                          <p:val>
                                            <p:fltVal val="0"/>
                                          </p:val>
                                        </p:tav>
                                        <p:tav tm="100000">
                                          <p:val>
                                            <p:strVal val="#ppt_h"/>
                                          </p:val>
                                        </p:tav>
                                      </p:tavLst>
                                    </p:anim>
                                    <p:anim calcmode="lin" valueType="num">
                                      <p:cBhvr>
                                        <p:cTn id="26" dur="1000" fill="hold"/>
                                        <p:tgtEl>
                                          <p:spTgt spid="23"/>
                                        </p:tgtEl>
                                        <p:attrNameLst>
                                          <p:attrName>style.rotation</p:attrName>
                                        </p:attrNameLst>
                                      </p:cBhvr>
                                      <p:tavLst>
                                        <p:tav tm="0">
                                          <p:val>
                                            <p:fltVal val="90"/>
                                          </p:val>
                                        </p:tav>
                                        <p:tav tm="100000">
                                          <p:val>
                                            <p:fltVal val="0"/>
                                          </p:val>
                                        </p:tav>
                                      </p:tavLst>
                                    </p:anim>
                                    <p:animEffect transition="in" filter="fade">
                                      <p:cBhvr>
                                        <p:cTn id="2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7" grpId="0"/>
      <p:bldP spid="23" grpId="0"/>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1350</TotalTime>
  <Words>541</Words>
  <Application>Microsoft Office PowerPoint</Application>
  <PresentationFormat>Widescreen</PresentationFormat>
  <Paragraphs>96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Sakkal Majalla</vt:lpstr>
      <vt:lpstr>Traditional Arabic</vt:lpstr>
      <vt:lpstr>قالب الدروس</vt:lpstr>
      <vt:lpstr>اللّغة العربيّة – الحلقة الثانية الصف الرابع الابتدائي  – الفصل الدراسي الأوّل.  عنوان الدرس: التَّاءُ المَفْتوحَةُ  والتَّاءُ المَرْبُوطَةُ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انْتَهَى الدَّرْسُ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درس في مادّة اللّغة العربيّة الإملاء  الهمزة الـمتوسِّطَةُ الـمَكْسُورَةُ</dc:title>
  <dc:creator>Tufik Ben Saleh Aldaaji</dc:creator>
  <cp:lastModifiedBy>Mohamed Salameh Mfadi Alsalimeh</cp:lastModifiedBy>
  <cp:revision>150</cp:revision>
  <dcterms:created xsi:type="dcterms:W3CDTF">2020-03-04T09:59:30Z</dcterms:created>
  <dcterms:modified xsi:type="dcterms:W3CDTF">2020-08-16T06:20:43Z</dcterms:modified>
</cp:coreProperties>
</file>