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303" r:id="rId25"/>
    <p:sldId id="279" r:id="rId26"/>
    <p:sldId id="280" r:id="rId27"/>
    <p:sldId id="281" r:id="rId28"/>
    <p:sldId id="282" r:id="rId29"/>
    <p:sldId id="283" r:id="rId30"/>
    <p:sldId id="311" r:id="rId31"/>
    <p:sldId id="312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313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4" r:id="rId52"/>
    <p:sldId id="305" r:id="rId53"/>
    <p:sldId id="306" r:id="rId54"/>
    <p:sldId id="307" r:id="rId55"/>
    <p:sldId id="308" r:id="rId56"/>
    <p:sldId id="309" r:id="rId57"/>
    <p:sldId id="310" r:id="rId5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912" autoAdjust="0"/>
    <p:restoredTop sz="94660"/>
  </p:normalViewPr>
  <p:slideViewPr>
    <p:cSldViewPr>
      <p:cViewPr varScale="1">
        <p:scale>
          <a:sx n="68" d="100"/>
          <a:sy n="68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779C89CB-7CE1-40BE-9E62-5F40F33DC64E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367362D0-40D7-4C01-BAC3-AFAC764245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C89CB-7CE1-40BE-9E62-5F40F33DC64E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62D0-40D7-4C01-BAC3-AFAC764245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C89CB-7CE1-40BE-9E62-5F40F33DC64E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62D0-40D7-4C01-BAC3-AFAC764245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C89CB-7CE1-40BE-9E62-5F40F33DC64E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62D0-40D7-4C01-BAC3-AFAC764245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779C89CB-7CE1-40BE-9E62-5F40F33DC64E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367362D0-40D7-4C01-BAC3-AFAC764245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C89CB-7CE1-40BE-9E62-5F40F33DC64E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62D0-40D7-4C01-BAC3-AFAC764245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C89CB-7CE1-40BE-9E62-5F40F33DC64E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62D0-40D7-4C01-BAC3-AFAC764245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C89CB-7CE1-40BE-9E62-5F40F33DC64E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62D0-40D7-4C01-BAC3-AFAC764245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C89CB-7CE1-40BE-9E62-5F40F33DC64E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62D0-40D7-4C01-BAC3-AFAC764245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C89CB-7CE1-40BE-9E62-5F40F33DC64E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62D0-40D7-4C01-BAC3-AFAC764245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C89CB-7CE1-40BE-9E62-5F40F33DC64E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62D0-40D7-4C01-BAC3-AFAC764245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79C89CB-7CE1-40BE-9E62-5F40F33DC64E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67362D0-40D7-4C01-BAC3-AFAC764245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11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7.bin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7" Type="http://schemas.openxmlformats.org/officeDocument/2006/relationships/image" Target="../media/image4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362200" y="-228600"/>
            <a:ext cx="4267200" cy="1041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Chapter(10)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52400" y="990600"/>
            <a:ext cx="8610600" cy="2819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6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Correlation </a:t>
            </a:r>
          </a:p>
          <a:p>
            <a:pPr algn="ctr">
              <a:lnSpc>
                <a:spcPct val="90000"/>
              </a:lnSpc>
            </a:pPr>
            <a:r>
              <a:rPr lang="en-US" sz="6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endParaRPr lang="en-US" sz="6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n-US" sz="6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Regression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371600" y="3733800"/>
            <a:ext cx="6019800" cy="9906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ar-SA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Lecturer : FATEN AL-HUSSAIN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685800"/>
            <a:ext cx="6553200" cy="42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>
          <a:xfrm>
            <a:off x="1752600" y="5562600"/>
            <a:ext cx="5791200" cy="609600"/>
          </a:xfrm>
          <a:noFill/>
          <a:ln w="79375" cmpd="thickThin">
            <a:solidFill>
              <a:srgbClr val="3333CC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2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There is a positive </a:t>
            </a:r>
            <a:r>
              <a:rPr lang="en-US" sz="32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relationship</a:t>
            </a:r>
            <a:endParaRPr lang="en-US" sz="3200" b="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43800" y="4419600"/>
            <a:ext cx="1447800" cy="60960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increase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2400" y="304800"/>
            <a:ext cx="1676400" cy="53340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increase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76200" y="762000"/>
            <a:ext cx="8991600" cy="5105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Construct a scatter plot for the data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obtained in a study on the number of absences and the final grades of seven randomly selected students from a statistics class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388" y="101025"/>
            <a:ext cx="27254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10-2:</a:t>
            </a:r>
            <a:endParaRPr lang="en-US" sz="32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2316480"/>
          <a:ext cx="73152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62519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Student 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Number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of absences</a:t>
                      </a:r>
                    </a:p>
                    <a:p>
                      <a:pPr algn="ctr"/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x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Final grade 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3372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353372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3372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3372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3372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3372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3372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0"/>
            <a:ext cx="16738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Solution :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5715000" cy="8822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Step 1: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Draw and label the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axes.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Step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Plot each point on the graph.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066800"/>
            <a:ext cx="6553200" cy="4492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>
            <a:spLocks noGrp="1" noChangeArrowheads="1"/>
          </p:cNvSpPr>
          <p:nvPr>
            <p:ph type="title"/>
          </p:nvPr>
        </p:nvSpPr>
        <p:spPr>
          <a:xfrm>
            <a:off x="1752600" y="5638800"/>
            <a:ext cx="6172200" cy="609600"/>
          </a:xfrm>
          <a:noFill/>
          <a:ln w="79375" cmpd="thickThin">
            <a:solidFill>
              <a:srgbClr val="3333CC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32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There is a negative </a:t>
            </a:r>
            <a:r>
              <a:rPr lang="en-US" sz="32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relationship</a:t>
            </a:r>
            <a:endParaRPr lang="en-US" sz="3200" b="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" y="1600200"/>
            <a:ext cx="1600200" cy="60960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decreases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7543800" y="4800600"/>
            <a:ext cx="1447800" cy="60960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increase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381000"/>
            <a:ext cx="8991600" cy="6248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Construct a scatter plot for the data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obtained in a study on the number of hours that nine people exercise each week  and the amount of milk (in ounces) each person consumes per week.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lang="en-US" sz="2800" b="1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baseline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27254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10-3:</a:t>
            </a:r>
            <a:endParaRPr lang="en-US" sz="32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43000" y="1742878"/>
          <a:ext cx="7391400" cy="4505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3800"/>
                <a:gridCol w="2463800"/>
                <a:gridCol w="2463800"/>
              </a:tblGrid>
              <a:tr h="93936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Student 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Hours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Amount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129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36129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129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129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129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129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129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129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129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2400" y="304800"/>
            <a:ext cx="7543800" cy="10054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Step 1: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Draw and label the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axes.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Step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Plot each point on the graph.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54944" y="-76200"/>
            <a:ext cx="16738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Solution :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990600"/>
            <a:ext cx="6705600" cy="4638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>
            <a:spLocks noGrp="1" noChangeArrowheads="1"/>
          </p:cNvSpPr>
          <p:nvPr>
            <p:ph type="title"/>
          </p:nvPr>
        </p:nvSpPr>
        <p:spPr>
          <a:xfrm>
            <a:off x="1295400" y="5562600"/>
            <a:ext cx="7315200" cy="685800"/>
          </a:xfrm>
          <a:noFill/>
          <a:ln w="79375" cmpd="thickThin">
            <a:solidFill>
              <a:srgbClr val="3333CC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32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There is no specific type of </a:t>
            </a:r>
            <a:r>
              <a:rPr lang="en-US" sz="32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relationship</a:t>
            </a:r>
            <a:endParaRPr lang="en-US" sz="3200" b="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" y="609600"/>
            <a:ext cx="7924800" cy="6096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Determine the type of relationship shown in the figure below: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0" y="4724400"/>
            <a:ext cx="3276600" cy="21336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Positive </a:t>
            </a:r>
          </a:p>
          <a:p>
            <a:pPr marL="342900" indent="-342900"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Negative </a:t>
            </a:r>
          </a:p>
          <a:p>
            <a:pPr marL="342900" indent="-342900"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 relationship  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895600" y="-152400"/>
            <a:ext cx="3276600" cy="6858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Questions ???</a:t>
            </a:r>
          </a:p>
        </p:txBody>
      </p:sp>
      <p:pic>
        <p:nvPicPr>
          <p:cNvPr id="7" name="Picture 1028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0" y="76201"/>
            <a:ext cx="1166742" cy="1142999"/>
          </a:xfrm>
          <a:prstGeom prst="rect">
            <a:avLst/>
          </a:prstGeom>
          <a:noFill/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1219200"/>
            <a:ext cx="50292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457200" y="63246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76600" y="4648200"/>
            <a:ext cx="3276600" cy="21336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Positive </a:t>
            </a:r>
          </a:p>
          <a:p>
            <a:pPr marL="342900" indent="-342900"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Negative </a:t>
            </a:r>
          </a:p>
          <a:p>
            <a:pPr marL="342900" indent="-342900"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 relationship  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057" descr="http://www.mtsu.edu/~stats/regression/images/corimag/noco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506362"/>
            <a:ext cx="5105400" cy="4446638"/>
          </a:xfrm>
          <a:prstGeom prst="rect">
            <a:avLst/>
          </a:prstGeom>
          <a:noFill/>
        </p:spPr>
      </p:pic>
      <p:pic>
        <p:nvPicPr>
          <p:cNvPr id="6" name="Picture 1028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76201"/>
            <a:ext cx="1166742" cy="1142999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429000" y="762000"/>
            <a:ext cx="31242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" y="63246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457200"/>
            <a:ext cx="7793038" cy="6858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How would you describe the graph?</a:t>
            </a:r>
          </a:p>
        </p:txBody>
      </p:sp>
      <p:sp>
        <p:nvSpPr>
          <p:cNvPr id="5" name="Rectangle 4"/>
          <p:cNvSpPr/>
          <p:nvPr/>
        </p:nvSpPr>
        <p:spPr>
          <a:xfrm>
            <a:off x="3089959" y="4491335"/>
            <a:ext cx="2929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Positive relationship 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52800" y="4960203"/>
            <a:ext cx="2438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both data sets increase together.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47078" y="4491335"/>
            <a:ext cx="29731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Negative relationship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29400" y="4876800"/>
            <a:ext cx="2438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as one data set increases, the other decreases.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52400" y="1371600"/>
            <a:ext cx="8630139" cy="3125601"/>
            <a:chOff x="152400" y="1141599"/>
            <a:chExt cx="8630139" cy="3125601"/>
          </a:xfrm>
        </p:grpSpPr>
        <p:pic>
          <p:nvPicPr>
            <p:cNvPr id="10" name="Picture 2" descr="\\Oto_187_95\c\Temp\82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200400" y="1322300"/>
              <a:ext cx="2438400" cy="2777520"/>
            </a:xfrm>
            <a:prstGeom prst="rect">
              <a:avLst/>
            </a:prstGeom>
            <a:noFill/>
          </p:spPr>
        </p:pic>
        <p:pic>
          <p:nvPicPr>
            <p:cNvPr id="11" name="Picture 2" descr="\\Oto_187_95\c\Temp\83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24600" y="1141599"/>
              <a:ext cx="2457939" cy="3049401"/>
            </a:xfrm>
            <a:prstGeom prst="rect">
              <a:avLst/>
            </a:prstGeom>
            <a:noFill/>
          </p:spPr>
        </p:pic>
        <p:pic>
          <p:nvPicPr>
            <p:cNvPr id="12" name="Picture 2" descr="\\Oto_187_95\c\Temp\85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52400" y="1166446"/>
              <a:ext cx="2687320" cy="3100754"/>
            </a:xfrm>
            <a:prstGeom prst="rect">
              <a:avLst/>
            </a:prstGeom>
            <a:noFill/>
          </p:spPr>
        </p:pic>
      </p:grpSp>
      <p:sp>
        <p:nvSpPr>
          <p:cNvPr id="13" name="Rectangle 12"/>
          <p:cNvSpPr/>
          <p:nvPr/>
        </p:nvSpPr>
        <p:spPr>
          <a:xfrm>
            <a:off x="304800" y="4491335"/>
            <a:ext cx="23591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No relationship  </a:t>
            </a:r>
            <a:endParaRPr lang="en-US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028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24800" y="76200"/>
            <a:ext cx="1166742" cy="1142999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457200" y="63246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88893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the data sets have a positive, a negative, or no relationship?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028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0" y="76201"/>
            <a:ext cx="1166742" cy="1142999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76200" y="1371600"/>
            <a:ext cx="800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 the relationship between exercise and weight 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" y="2438400"/>
            <a:ext cx="769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B. The speed of a runner and the number of races she wins.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3352800"/>
            <a:ext cx="723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6875" indent="-396875">
              <a:spcBef>
                <a:spcPct val="50000"/>
              </a:spcBef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C. The size of a person and the number of fingers he has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4272" y="2891135"/>
            <a:ext cx="2779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Positive relationship 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381000" y="1752600"/>
            <a:ext cx="28216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Negative relationship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424078" y="3810000"/>
            <a:ext cx="22429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No relationship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76200" y="4419600"/>
            <a:ext cx="844898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D.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When we study the relationship between the Number of hours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of studying and the final score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3333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" y="5257800"/>
            <a:ext cx="2779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Positive relationship </a:t>
            </a:r>
            <a:endParaRPr lang="en-US" sz="2400" dirty="0"/>
          </a:p>
        </p:txBody>
      </p:sp>
      <p:sp>
        <p:nvSpPr>
          <p:cNvPr id="13" name="Rectangle 12"/>
          <p:cNvSpPr/>
          <p:nvPr/>
        </p:nvSpPr>
        <p:spPr>
          <a:xfrm>
            <a:off x="457200" y="63246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2590800" y="228600"/>
            <a:ext cx="4343400" cy="838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Correlation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0" y="152400"/>
            <a:ext cx="3048000" cy="9144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0" y="1447800"/>
            <a:ext cx="9067800" cy="4724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The </a:t>
            </a: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correlation coefficient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computed from the sample data measures the strength and direction of a linear relationship between two variables.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tabLst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The symbol for the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sample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correlation coefficient is </a:t>
            </a: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The symbol for the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population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correlation coefficient is </a:t>
            </a: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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609600" y="1371600"/>
            <a:ext cx="7848600" cy="3352800"/>
          </a:xfrm>
          <a:prstGeom prst="rect">
            <a:avLst/>
          </a:prstGeom>
        </p:spPr>
        <p:txBody>
          <a:bodyPr vert="horz" lIns="90488" tIns="44450" rIns="90488" bIns="44450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Char char="q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10-1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Scatter plots 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Char char="q"/>
              <a:tabLst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10-2 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Correlation 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Char char="q"/>
              <a:tabLst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10-3  Correlation Coefficient 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Char char="q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10-4  Regression .</a:t>
            </a:r>
          </a:p>
        </p:txBody>
      </p:sp>
      <p:sp>
        <p:nvSpPr>
          <p:cNvPr id="7" name="Rectangle 6"/>
          <p:cNvSpPr/>
          <p:nvPr/>
        </p:nvSpPr>
        <p:spPr>
          <a:xfrm>
            <a:off x="2895600" y="228600"/>
            <a:ext cx="2971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4000" b="1" u="sng" dirty="0">
              <a:solidFill>
                <a:srgbClr val="00B05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76200" y="228600"/>
            <a:ext cx="8991600" cy="449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The range of the correlation coefficient is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from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1  to  1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If there is a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strong positive linear relationship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between the variables, the value of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will be close to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1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If there is a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strong negative linear relationship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between the variables, the value of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will be close to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1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4876800"/>
            <a:ext cx="8915400" cy="1371600"/>
          </a:xfrm>
          <a:prstGeom prst="rect">
            <a:avLst/>
          </a:prstGeom>
          <a:noFill/>
          <a:ln w="9525" cmpd="thickThin">
            <a:solidFill>
              <a:srgbClr val="00B0F0"/>
            </a:solidFill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362200" y="1371600"/>
            <a:ext cx="2286000" cy="685800"/>
          </a:xfrm>
          <a:prstGeom prst="rect">
            <a:avLst/>
          </a:prstGeom>
          <a:solidFill>
            <a:srgbClr val="CCFFCC"/>
          </a:solidFill>
          <a:ln w="76200" cmpd="thinThick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-1 ≤ r ≤ 1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279400"/>
            <a:ext cx="8991600" cy="574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09537" y="1062335"/>
            <a:ext cx="8882063" cy="4038600"/>
            <a:chOff x="382588" y="3406775"/>
            <a:chExt cx="8347075" cy="2003425"/>
          </a:xfrm>
        </p:grpSpPr>
        <p:pic>
          <p:nvPicPr>
            <p:cNvPr id="5" name="Picture 8" descr="scatterplot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2588" y="3409950"/>
              <a:ext cx="3103562" cy="1993900"/>
            </a:xfrm>
            <a:prstGeom prst="rect">
              <a:avLst/>
            </a:prstGeom>
            <a:noFill/>
          </p:spPr>
        </p:pic>
        <p:pic>
          <p:nvPicPr>
            <p:cNvPr id="6" name="Picture 9" descr="scatterplo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725863" y="3425825"/>
              <a:ext cx="1492250" cy="1273175"/>
            </a:xfrm>
            <a:prstGeom prst="rect">
              <a:avLst/>
            </a:prstGeom>
            <a:noFill/>
          </p:spPr>
        </p:pic>
        <p:pic>
          <p:nvPicPr>
            <p:cNvPr id="7" name="Picture 10" descr="scatterplot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572125" y="3406775"/>
              <a:ext cx="3157538" cy="2003425"/>
            </a:xfrm>
            <a:prstGeom prst="rect">
              <a:avLst/>
            </a:prstGeom>
            <a:noFill/>
          </p:spPr>
        </p:pic>
      </p:grpSp>
      <p:sp>
        <p:nvSpPr>
          <p:cNvPr id="8" name="Rectangle 7"/>
          <p:cNvSpPr/>
          <p:nvPr/>
        </p:nvSpPr>
        <p:spPr>
          <a:xfrm>
            <a:off x="152400" y="5100935"/>
            <a:ext cx="35381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positive linear relationship 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5410200" y="5100935"/>
            <a:ext cx="36054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negative linear relationship 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 flipH="1">
            <a:off x="2514600" y="1100137"/>
            <a:ext cx="1044575" cy="91440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533400" y="2243137"/>
            <a:ext cx="2971800" cy="792162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00B05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Pearson  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Ch(10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   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5562600" y="2128837"/>
            <a:ext cx="3005137" cy="876300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00B05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Spearman Rank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Ch(13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3581400"/>
            <a:ext cx="4038600" cy="1752600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Denoted by (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-Only  Used when Two </a:t>
            </a: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variables are 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quantitative.</a:t>
            </a:r>
          </a:p>
          <a:p>
            <a:pPr algn="ctr"/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876800" y="3581400"/>
            <a:ext cx="4191000" cy="2105025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Denoted by (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Used when Two </a:t>
            </a: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variables are 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Quantitative </a:t>
            </a:r>
          </a:p>
          <a:p>
            <a:pPr algn="ctr"/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or </a:t>
            </a:r>
          </a:p>
          <a:p>
            <a:pPr algn="ctr"/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Qualitative.</a:t>
            </a:r>
          </a:p>
          <a:p>
            <a:pPr algn="ctr"/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057400" y="304800"/>
            <a:ext cx="4495799" cy="719137"/>
          </a:xfrm>
          <a:prstGeom prst="rect">
            <a:avLst/>
          </a:prstGeom>
          <a:solidFill>
            <a:schemeClr val="bg1"/>
          </a:solidFill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correlation coefficient</a:t>
            </a: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5314950" y="1100137"/>
            <a:ext cx="1085850" cy="83820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1752600" y="3309143"/>
            <a:ext cx="457994" cy="794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6781006" y="3309937"/>
            <a:ext cx="457994" cy="794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838200" y="1981200"/>
            <a:ext cx="7391400" cy="2362200"/>
            <a:chOff x="838200" y="1478280"/>
            <a:chExt cx="7391400" cy="3070860"/>
          </a:xfrm>
        </p:grpSpPr>
        <p:sp>
          <p:nvSpPr>
            <p:cNvPr id="5" name="Rectangle 4"/>
            <p:cNvSpPr/>
            <p:nvPr/>
          </p:nvSpPr>
          <p:spPr>
            <a:xfrm>
              <a:off x="838200" y="1478280"/>
              <a:ext cx="7391400" cy="3070860"/>
            </a:xfrm>
            <a:prstGeom prst="rect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990600" y="1775460"/>
              <a:ext cx="7050841" cy="25206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6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Pearson Correlation </a:t>
              </a:r>
            </a:p>
            <a:p>
              <a:pPr algn="ctr"/>
              <a:r>
                <a:rPr lang="en-US" sz="6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Coefficient </a:t>
              </a:r>
              <a:endParaRPr lang="en-US" sz="6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52400" y="228600"/>
            <a:ext cx="8686800" cy="5791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320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The formula for the </a:t>
            </a:r>
            <a:r>
              <a:rPr kumimoji="0" lang="en-US" sz="3200" i="0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Pearson correlation coefficient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is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where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is the number of data pairs.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Rounding Rule: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Round to three decimal places.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228600" y="1676400"/>
          <a:ext cx="8534400" cy="1754490"/>
        </p:xfrm>
        <a:graphic>
          <a:graphicData uri="http://schemas.openxmlformats.org/presentationml/2006/ole">
            <p:oleObj spid="_x0000_s1026" name="Equation" r:id="rId3" imgW="2946240" imgH="660240" progId="">
              <p:embed/>
            </p:oleObj>
          </a:graphicData>
        </a:graphic>
      </p:graphicFrame>
      <p:sp>
        <p:nvSpPr>
          <p:cNvPr id="4" name="Rectangle 3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76200" y="685800"/>
            <a:ext cx="84582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Compute the correlation coefficient for the data in Example 10–1.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76200"/>
            <a:ext cx="27254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10-4:</a:t>
            </a:r>
            <a:endParaRPr lang="en-US" sz="32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1676400"/>
          <a:ext cx="7239000" cy="3352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500"/>
                <a:gridCol w="1206500"/>
                <a:gridCol w="1206500"/>
                <a:gridCol w="1206500"/>
                <a:gridCol w="1206500"/>
                <a:gridCol w="1206500"/>
              </a:tblGrid>
              <a:tr h="47897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company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Cars x 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Income y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xy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lang="en-US" sz="2000" baseline="30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baseline="30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lang="en-US" sz="2000" baseline="30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baseline="30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897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63.0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7.0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441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3969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47897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29.0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3.9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113.10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841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15.21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7897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20.8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2.1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43.68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432.64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4.41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7897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19.1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2.8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53.48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364.81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7.84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7897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13.4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1.4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18.76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179.56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1.96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7897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8.5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1.5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2.75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72.25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2.25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73"/>
          <p:cNvSpPr>
            <a:spLocks noChangeArrowheads="1"/>
          </p:cNvSpPr>
          <p:nvPr/>
        </p:nvSpPr>
        <p:spPr bwMode="auto">
          <a:xfrm>
            <a:off x="3322637" y="5519738"/>
            <a:ext cx="792163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</a:p>
          <a:p>
            <a:pPr algn="ctr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18.7</a:t>
            </a:r>
          </a:p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5"/>
          <p:cNvSpPr>
            <a:spLocks noChangeArrowheads="1"/>
          </p:cNvSpPr>
          <p:nvPr/>
        </p:nvSpPr>
        <p:spPr bwMode="auto">
          <a:xfrm>
            <a:off x="4473575" y="5486400"/>
            <a:ext cx="936625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</a:p>
          <a:p>
            <a:pPr algn="ctr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682.77</a:t>
            </a:r>
          </a:p>
        </p:txBody>
      </p:sp>
      <p:sp>
        <p:nvSpPr>
          <p:cNvPr id="9" name="Rectangle 76"/>
          <p:cNvSpPr>
            <a:spLocks noChangeArrowheads="1"/>
          </p:cNvSpPr>
          <p:nvPr/>
        </p:nvSpPr>
        <p:spPr bwMode="auto">
          <a:xfrm>
            <a:off x="5715000" y="5486400"/>
            <a:ext cx="863600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= </a:t>
            </a:r>
          </a:p>
          <a:p>
            <a:pPr algn="ctr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5859.26</a:t>
            </a:r>
          </a:p>
          <a:p>
            <a:pPr algn="ctr"/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7"/>
          <p:cNvSpPr>
            <a:spLocks noChangeArrowheads="1"/>
          </p:cNvSpPr>
          <p:nvPr/>
        </p:nvSpPr>
        <p:spPr bwMode="auto">
          <a:xfrm>
            <a:off x="6934200" y="5486400"/>
            <a:ext cx="863600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= </a:t>
            </a:r>
          </a:p>
          <a:p>
            <a:pPr algn="ctr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80.67</a:t>
            </a:r>
          </a:p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78"/>
          <p:cNvSpPr>
            <a:spLocks noChangeArrowheads="1"/>
          </p:cNvSpPr>
          <p:nvPr/>
        </p:nvSpPr>
        <p:spPr bwMode="auto">
          <a:xfrm>
            <a:off x="1889125" y="5486400"/>
            <a:ext cx="1006475" cy="576262"/>
          </a:xfrm>
          <a:prstGeom prst="rect">
            <a:avLst/>
          </a:prstGeom>
          <a:solidFill>
            <a:schemeClr val="bg1">
              <a:alpha val="47058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</a:p>
          <a:p>
            <a:pPr algn="ctr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153.8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144" y="162580"/>
            <a:ext cx="16738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Solution :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609600" y="1335088"/>
          <a:ext cx="6477000" cy="1331912"/>
        </p:xfrm>
        <a:graphic>
          <a:graphicData uri="http://schemas.openxmlformats.org/presentationml/2006/ole">
            <p:oleObj spid="_x0000_s2050" name="Equation" r:id="rId3" imgW="2946240" imgH="660240" progId="">
              <p:embed/>
            </p:oleObj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609600" y="3165475"/>
          <a:ext cx="7454900" cy="1177925"/>
        </p:xfrm>
        <a:graphic>
          <a:graphicData uri="http://schemas.openxmlformats.org/presentationml/2006/ole">
            <p:oleObj spid="_x0000_s2051" name="Equation" r:id="rId4" imgW="3390840" imgH="583920" progId="">
              <p:embed/>
            </p:oleObj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371600" y="5181600"/>
            <a:ext cx="66294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2800" i="1" dirty="0" smtClean="0">
                <a:latin typeface="Times New Roman" pitchFamily="18" charset="0"/>
                <a:ea typeface="Arial" pitchFamily="34" charset="0"/>
                <a:cs typeface="Arial" pitchFamily="34" charset="0"/>
              </a:rPr>
              <a:t>r 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=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 0.982  (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strong positive relationship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774" y="76200"/>
            <a:ext cx="27254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10-5:</a:t>
            </a:r>
            <a:endParaRPr lang="en-US" sz="3200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76200" y="762000"/>
            <a:ext cx="84582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Compute the correlation coefficient for the data in Example 10–2.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0" y="1371600"/>
          <a:ext cx="7239000" cy="4053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500"/>
                <a:gridCol w="1308100"/>
                <a:gridCol w="1219200"/>
                <a:gridCol w="1092200"/>
                <a:gridCol w="1206500"/>
                <a:gridCol w="1206500"/>
              </a:tblGrid>
              <a:tr h="47897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Student 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Number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of absences(</a:t>
                      </a:r>
                      <a:r>
                        <a:rPr lang="en-US" sz="18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x)</a:t>
                      </a:r>
                      <a:endParaRPr lang="en-US" sz="1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Final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grade (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y)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xy</a:t>
                      </a:r>
                      <a:endParaRPr lang="en-US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lang="en-US" sz="2000" baseline="30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baseline="30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lang="en-US" sz="2000" baseline="30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baseline="30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897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492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6.724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47897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172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7.396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7897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645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225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1.849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7897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666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5.476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7897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696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144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3.364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7897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450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8.100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7897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624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6.084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78"/>
          <p:cNvSpPr>
            <a:spLocks noChangeArrowheads="1"/>
          </p:cNvSpPr>
          <p:nvPr/>
        </p:nvSpPr>
        <p:spPr bwMode="auto">
          <a:xfrm>
            <a:off x="7070725" y="5748337"/>
            <a:ext cx="1006475" cy="576263"/>
          </a:xfrm>
          <a:prstGeom prst="rect">
            <a:avLst/>
          </a:prstGeom>
          <a:solidFill>
            <a:schemeClr val="bg1">
              <a:alpha val="4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=</a:t>
            </a:r>
          </a:p>
          <a:p>
            <a:pPr algn="ctr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38.993</a:t>
            </a:r>
          </a:p>
          <a:p>
            <a:pPr algn="ctr"/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8"/>
          <p:cNvSpPr>
            <a:spLocks noChangeArrowheads="1"/>
          </p:cNvSpPr>
          <p:nvPr/>
        </p:nvSpPr>
        <p:spPr bwMode="auto">
          <a:xfrm>
            <a:off x="4632325" y="5748337"/>
            <a:ext cx="1006475" cy="576263"/>
          </a:xfrm>
          <a:prstGeom prst="rect">
            <a:avLst/>
          </a:prstGeom>
          <a:solidFill>
            <a:schemeClr val="bg1">
              <a:alpha val="4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l-GR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</a:p>
          <a:p>
            <a:pPr algn="ctr"/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3745</a:t>
            </a:r>
          </a:p>
        </p:txBody>
      </p:sp>
      <p:sp>
        <p:nvSpPr>
          <p:cNvPr id="9" name="Rectangle 78"/>
          <p:cNvSpPr>
            <a:spLocks noChangeArrowheads="1"/>
          </p:cNvSpPr>
          <p:nvPr/>
        </p:nvSpPr>
        <p:spPr bwMode="auto">
          <a:xfrm>
            <a:off x="3336925" y="5748337"/>
            <a:ext cx="1006475" cy="576263"/>
          </a:xfrm>
          <a:prstGeom prst="rect">
            <a:avLst/>
          </a:prstGeom>
          <a:solidFill>
            <a:schemeClr val="bg1">
              <a:alpha val="4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511</a:t>
            </a:r>
          </a:p>
          <a:p>
            <a:pPr algn="ctr"/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8"/>
          <p:cNvSpPr>
            <a:spLocks noChangeArrowheads="1"/>
          </p:cNvSpPr>
          <p:nvPr/>
        </p:nvSpPr>
        <p:spPr bwMode="auto">
          <a:xfrm>
            <a:off x="2039938" y="5748337"/>
            <a:ext cx="1006475" cy="576263"/>
          </a:xfrm>
          <a:prstGeom prst="rect">
            <a:avLst/>
          </a:prstGeom>
          <a:solidFill>
            <a:schemeClr val="bg1">
              <a:alpha val="4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57</a:t>
            </a:r>
          </a:p>
        </p:txBody>
      </p:sp>
      <p:sp>
        <p:nvSpPr>
          <p:cNvPr id="11" name="Rectangle 78"/>
          <p:cNvSpPr>
            <a:spLocks noChangeArrowheads="1"/>
          </p:cNvSpPr>
          <p:nvPr/>
        </p:nvSpPr>
        <p:spPr bwMode="auto">
          <a:xfrm>
            <a:off x="5851525" y="5748337"/>
            <a:ext cx="1008062" cy="576263"/>
          </a:xfrm>
          <a:prstGeom prst="rect">
            <a:avLst/>
          </a:prstGeom>
          <a:solidFill>
            <a:schemeClr val="bg1">
              <a:alpha val="4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= </a:t>
            </a:r>
          </a:p>
          <a:p>
            <a:pPr algn="ctr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579</a:t>
            </a:r>
          </a:p>
          <a:p>
            <a:pPr algn="ctr"/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944" y="381000"/>
            <a:ext cx="16738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Solution :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609600" y="1447800"/>
          <a:ext cx="6477000" cy="1331913"/>
        </p:xfrm>
        <a:graphic>
          <a:graphicData uri="http://schemas.openxmlformats.org/presentationml/2006/ole">
            <p:oleObj spid="_x0000_s3074" name="Equation" r:id="rId3" imgW="2946240" imgH="660240" progId="">
              <p:embed/>
            </p:oleObj>
          </a:graphicData>
        </a:graphic>
      </p:graphicFrame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" y="3429000"/>
            <a:ext cx="7772400" cy="1035498"/>
          </a:xfrm>
          <a:prstGeom prst="rect">
            <a:avLst/>
          </a:prstGeom>
          <a:noFill/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219200" y="5410200"/>
            <a:ext cx="66294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2800" i="1" dirty="0" smtClean="0">
                <a:latin typeface="Times New Roman" pitchFamily="18" charset="0"/>
                <a:ea typeface="Arial" pitchFamily="34" charset="0"/>
                <a:cs typeface="Arial" pitchFamily="34" charset="0"/>
              </a:rPr>
              <a:t>r 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=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  -0.944  (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strong negative relationship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subSp spid="_x0000_s307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76200" y="304800"/>
            <a:ext cx="8839200" cy="1447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101000"/>
              <a:buFont typeface="Wingdings" pitchFamily="2" charset="2"/>
              <a:buChar char="q"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Correlation and Regression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inferential statistics involves determining whether a relationship between two or more numerical or quantitative variables exists.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2097881"/>
            <a:ext cx="8686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  <a:buClr>
                <a:schemeClr val="accent1"/>
              </a:buClr>
              <a:buSzPct val="101000"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Examples:</a:t>
            </a:r>
          </a:p>
          <a:p>
            <a:pPr>
              <a:spcBef>
                <a:spcPts val="400"/>
              </a:spcBef>
              <a:buClr>
                <a:schemeClr val="accent1"/>
              </a:buClr>
              <a:buSzPct val="101000"/>
            </a:pPr>
            <a:endParaRPr lang="en-US" sz="2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400"/>
              </a:spcBef>
              <a:buClr>
                <a:schemeClr val="accent1"/>
              </a:buClr>
              <a:buSzPct val="101000"/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TV viewing and class grades—students who spend more time watching TV tend to have lower grades . </a:t>
            </a:r>
          </a:p>
          <a:p>
            <a:pPr>
              <a:spcBef>
                <a:spcPts val="400"/>
              </a:spcBef>
              <a:buClr>
                <a:schemeClr val="accent1"/>
              </a:buClr>
              <a:buSzPct val="101000"/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In the summer as the temperature increases people are thirstier.</a:t>
            </a:r>
          </a:p>
          <a:p>
            <a:pPr>
              <a:buClr>
                <a:srgbClr val="0070C0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Height and weight.</a:t>
            </a:r>
          </a:p>
          <a:p>
            <a:pPr>
              <a:buClr>
                <a:srgbClr val="0070C0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Ice cream causes drowning.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 noChangeArrowheads="1"/>
          </p:cNvSpPr>
          <p:nvPr/>
        </p:nvSpPr>
        <p:spPr bwMode="auto">
          <a:xfrm>
            <a:off x="358275" y="1219200"/>
            <a:ext cx="863332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When we study the relationship between the Number of hours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of studying and the final score, the correlation coefficient could be: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3333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0.83</a:t>
            </a: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-0.75</a:t>
            </a: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0.3</a:t>
            </a: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895600" y="4572000"/>
          <a:ext cx="5791204" cy="841248"/>
        </p:xfrm>
        <a:graphic>
          <a:graphicData uri="http://schemas.openxmlformats.org/drawingml/2006/table">
            <a:tbl>
              <a:tblPr/>
              <a:tblGrid>
                <a:gridCol w="1447801"/>
                <a:gridCol w="1447801"/>
                <a:gridCol w="1447801"/>
                <a:gridCol w="1447801"/>
              </a:tblGrid>
              <a:tr h="28321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X values</a:t>
                      </a:r>
                      <a:endParaRPr lang="en-US" sz="2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-2</a:t>
                      </a:r>
                      <a:endParaRPr lang="en-US" sz="2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-3</a:t>
                      </a:r>
                      <a:endParaRPr lang="en-US" sz="2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5</a:t>
                      </a:r>
                      <a:endParaRPr lang="en-US" sz="2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8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Y values</a:t>
                      </a:r>
                      <a:endParaRPr lang="en-US" sz="2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7</a:t>
                      </a:r>
                      <a:endParaRPr lang="en-US" sz="2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-1</a:t>
                      </a:r>
                      <a:endParaRPr lang="en-US" sz="24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</a:t>
                      </a:r>
                      <a:endParaRPr lang="en-US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195028" y="3733800"/>
            <a:ext cx="803457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Compute the value of the Pearson product moment correlation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coefficient for the data below: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3333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 = +0.028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 = - 0.224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 = -0.789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 = -0.028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pic>
        <p:nvPicPr>
          <p:cNvPr id="9" name="Picture 1028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0"/>
            <a:ext cx="1166742" cy="1142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381000"/>
            <a:ext cx="8686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If the value of the correlation coefficient r = - </a:t>
            </a: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0.1</a:t>
            </a: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that means that the linear </a:t>
            </a: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relationship between </a:t>
            </a: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the variables is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positive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strong.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negative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strong.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positive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weak.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negative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weak.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8382000" cy="2514600"/>
          </a:xfrm>
          <a:prstGeom prst="rect">
            <a:avLst/>
          </a:prstGeom>
          <a:noFill/>
          <a:ln w="984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194608"/>
            <a:ext cx="7990201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Spearman Rank</a:t>
            </a:r>
          </a:p>
          <a:p>
            <a:pPr algn="ctr"/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Correlation Coefficient</a:t>
            </a:r>
            <a:endParaRPr lang="en-US" sz="6000" dirty="0"/>
          </a:p>
        </p:txBody>
      </p:sp>
      <p:sp>
        <p:nvSpPr>
          <p:cNvPr id="4" name="Rectangle 3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3124200"/>
            <a:ext cx="8915400" cy="2362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 both sets of data have the same ranks ,r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will be +1.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 the sets of data are ranked in exactly the opposite way , r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will be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-1.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 there is no relationship between the ranking ,r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will be near 0.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52400" y="228600"/>
            <a:ext cx="8915400" cy="5867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100000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 formula for </a:t>
            </a:r>
            <a:r>
              <a:rPr lang="en-US" sz="28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 Spearman Rank </a:t>
            </a:r>
            <a:r>
              <a:rPr lang="en-US" sz="28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correlation coefficient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</a:t>
            </a:r>
          </a:p>
          <a:p>
            <a:pPr marL="365125" indent="-255588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365125" indent="-255588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Where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d = difference in ranks.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n = number of data pairs.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2209800" y="1833985"/>
          <a:ext cx="4038600" cy="1595015"/>
        </p:xfrm>
        <a:graphic>
          <a:graphicData uri="http://schemas.openxmlformats.org/presentationml/2006/ole">
            <p:oleObj spid="_x0000_s41986" name="Equation" r:id="rId3" imgW="1028700" imgH="457200" progId="Equation.3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6200"/>
            <a:ext cx="26116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13-7</a:t>
            </a:r>
            <a:r>
              <a:rPr lang="en-US" sz="3200" b="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0" y="762000"/>
            <a:ext cx="8839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</a:pP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Two students were asked to rate eight different textbooks for a specific course on an ascending scale from 0 to 20 points. Compute the correlation coefficient for the data: </a:t>
            </a:r>
          </a:p>
        </p:txBody>
      </p:sp>
      <p:graphicFrame>
        <p:nvGraphicFramePr>
          <p:cNvPr id="6" name="Group 124"/>
          <p:cNvGraphicFramePr>
            <a:graphicFrameLocks noGrp="1"/>
          </p:cNvGraphicFramePr>
          <p:nvPr>
            <p:ph/>
          </p:nvPr>
        </p:nvGraphicFramePr>
        <p:xfrm>
          <a:off x="457199" y="2743200"/>
          <a:ext cx="7543801" cy="4151113"/>
        </p:xfrm>
        <a:graphic>
          <a:graphicData uri="http://schemas.openxmlformats.org/drawingml/2006/table">
            <a:tbl>
              <a:tblPr/>
              <a:tblGrid>
                <a:gridCol w="2708659"/>
                <a:gridCol w="2321706"/>
                <a:gridCol w="2513436"/>
              </a:tblGrid>
              <a:tr h="6377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Textbook.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Student 1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Student 2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16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67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07"/>
          <p:cNvGraphicFramePr>
            <a:graphicFrameLocks noGrp="1"/>
          </p:cNvGraphicFramePr>
          <p:nvPr>
            <p:ph sz="half" idx="1"/>
          </p:nvPr>
        </p:nvGraphicFramePr>
        <p:xfrm>
          <a:off x="1223884" y="1219201"/>
          <a:ext cx="1833916" cy="4952999"/>
        </p:xfrm>
        <a:graphic>
          <a:graphicData uri="http://schemas.openxmlformats.org/drawingml/2006/table">
            <a:tbl>
              <a:tblPr/>
              <a:tblGrid>
                <a:gridCol w="1833916"/>
              </a:tblGrid>
              <a:tr h="909735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Student 1’s rating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106"/>
          <p:cNvGraphicFramePr>
            <a:graphicFrameLocks/>
          </p:cNvGraphicFramePr>
          <p:nvPr/>
        </p:nvGraphicFramePr>
        <p:xfrm>
          <a:off x="5033884" y="1219201"/>
          <a:ext cx="1828800" cy="4952999"/>
        </p:xfrm>
        <a:graphic>
          <a:graphicData uri="http://schemas.openxmlformats.org/drawingml/2006/table">
            <a:tbl>
              <a:tblPr/>
              <a:tblGrid>
                <a:gridCol w="1828800"/>
              </a:tblGrid>
              <a:tr h="909735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Student 1’s rating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Line 75"/>
          <p:cNvSpPr>
            <a:spLocks noChangeShapeType="1"/>
          </p:cNvSpPr>
          <p:nvPr/>
        </p:nvSpPr>
        <p:spPr bwMode="auto">
          <a:xfrm>
            <a:off x="7015084" y="3429001"/>
            <a:ext cx="935038" cy="0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/>
            <a:tailEnd type="triangle" w="lg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108"/>
          <p:cNvSpPr>
            <a:spLocks noChangeShapeType="1"/>
          </p:cNvSpPr>
          <p:nvPr/>
        </p:nvSpPr>
        <p:spPr bwMode="auto">
          <a:xfrm>
            <a:off x="7015084" y="3886201"/>
            <a:ext cx="935038" cy="0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/>
            <a:tailEnd type="triangle" w="lg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109"/>
          <p:cNvSpPr>
            <a:spLocks noChangeShapeType="1"/>
          </p:cNvSpPr>
          <p:nvPr/>
        </p:nvSpPr>
        <p:spPr bwMode="auto">
          <a:xfrm>
            <a:off x="7015084" y="4419601"/>
            <a:ext cx="935038" cy="0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/>
            <a:tailEnd type="triangle" w="lg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Line 110"/>
          <p:cNvSpPr>
            <a:spLocks noChangeShapeType="1"/>
          </p:cNvSpPr>
          <p:nvPr/>
        </p:nvSpPr>
        <p:spPr bwMode="auto">
          <a:xfrm>
            <a:off x="7015084" y="4953001"/>
            <a:ext cx="935038" cy="0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/>
            <a:tailEnd type="triangle" w="lg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111"/>
          <p:cNvSpPr>
            <a:spLocks noChangeShapeType="1"/>
          </p:cNvSpPr>
          <p:nvPr/>
        </p:nvSpPr>
        <p:spPr bwMode="auto">
          <a:xfrm>
            <a:off x="7015084" y="5406589"/>
            <a:ext cx="935038" cy="0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/>
            <a:tailEnd type="triangle" w="lg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112"/>
          <p:cNvSpPr>
            <a:spLocks noChangeShapeType="1"/>
          </p:cNvSpPr>
          <p:nvPr/>
        </p:nvSpPr>
        <p:spPr bwMode="auto">
          <a:xfrm>
            <a:off x="7015084" y="5867401"/>
            <a:ext cx="935038" cy="0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/>
            <a:tailEnd type="triangle" w="lg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Line 114"/>
          <p:cNvSpPr>
            <a:spLocks noChangeShapeType="1"/>
          </p:cNvSpPr>
          <p:nvPr/>
        </p:nvSpPr>
        <p:spPr bwMode="auto">
          <a:xfrm>
            <a:off x="7015084" y="2362201"/>
            <a:ext cx="935038" cy="0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/>
            <a:tailEnd type="triangle" w="lg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Line 116"/>
          <p:cNvSpPr>
            <a:spLocks noChangeShapeType="1"/>
          </p:cNvSpPr>
          <p:nvPr/>
        </p:nvSpPr>
        <p:spPr bwMode="auto">
          <a:xfrm>
            <a:off x="7015084" y="2895601"/>
            <a:ext cx="935038" cy="0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/>
            <a:tailEnd type="triangle" w="lg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Oval 117"/>
          <p:cNvSpPr>
            <a:spLocks noChangeArrowheads="1"/>
          </p:cNvSpPr>
          <p:nvPr/>
        </p:nvSpPr>
        <p:spPr bwMode="auto">
          <a:xfrm>
            <a:off x="7929484" y="2109130"/>
            <a:ext cx="431800" cy="405471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5" name="Oval 118"/>
          <p:cNvSpPr>
            <a:spLocks noChangeArrowheads="1"/>
          </p:cNvSpPr>
          <p:nvPr/>
        </p:nvSpPr>
        <p:spPr bwMode="auto">
          <a:xfrm>
            <a:off x="7929484" y="2642529"/>
            <a:ext cx="431800" cy="40547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16" name="Oval 119"/>
          <p:cNvSpPr>
            <a:spLocks noChangeArrowheads="1"/>
          </p:cNvSpPr>
          <p:nvPr/>
        </p:nvSpPr>
        <p:spPr bwMode="auto">
          <a:xfrm>
            <a:off x="7929484" y="3175929"/>
            <a:ext cx="431800" cy="40547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7" name="Oval 120"/>
          <p:cNvSpPr>
            <a:spLocks noChangeArrowheads="1"/>
          </p:cNvSpPr>
          <p:nvPr/>
        </p:nvSpPr>
        <p:spPr bwMode="auto">
          <a:xfrm>
            <a:off x="7929484" y="3633129"/>
            <a:ext cx="431800" cy="40547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18" name="Oval 121"/>
          <p:cNvSpPr>
            <a:spLocks noChangeArrowheads="1"/>
          </p:cNvSpPr>
          <p:nvPr/>
        </p:nvSpPr>
        <p:spPr bwMode="auto">
          <a:xfrm>
            <a:off x="7929484" y="4191001"/>
            <a:ext cx="431800" cy="40547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19" name="Oval 122"/>
          <p:cNvSpPr>
            <a:spLocks noChangeArrowheads="1"/>
          </p:cNvSpPr>
          <p:nvPr/>
        </p:nvSpPr>
        <p:spPr bwMode="auto">
          <a:xfrm>
            <a:off x="7929484" y="4699929"/>
            <a:ext cx="431800" cy="40547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20" name="Oval 123"/>
          <p:cNvSpPr>
            <a:spLocks noChangeArrowheads="1"/>
          </p:cNvSpPr>
          <p:nvPr/>
        </p:nvSpPr>
        <p:spPr bwMode="auto">
          <a:xfrm>
            <a:off x="7929484" y="5181601"/>
            <a:ext cx="431800" cy="40547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21" name="Oval 124"/>
          <p:cNvSpPr>
            <a:spLocks noChangeArrowheads="1"/>
          </p:cNvSpPr>
          <p:nvPr/>
        </p:nvSpPr>
        <p:spPr bwMode="auto">
          <a:xfrm rot="180767">
            <a:off x="7939842" y="5679462"/>
            <a:ext cx="431800" cy="405471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2" name="Rectangle 153"/>
          <p:cNvSpPr>
            <a:spLocks noChangeArrowheads="1"/>
          </p:cNvSpPr>
          <p:nvPr/>
        </p:nvSpPr>
        <p:spPr bwMode="auto">
          <a:xfrm>
            <a:off x="3509884" y="3378201"/>
            <a:ext cx="1066800" cy="431800"/>
          </a:xfrm>
          <a:prstGeom prst="rect">
            <a:avLst/>
          </a:prstGeom>
          <a:solidFill>
            <a:schemeClr val="bg1">
              <a:alpha val="4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Rank 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128884" y="3886201"/>
            <a:ext cx="18288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07"/>
          <p:cNvGraphicFramePr>
            <a:graphicFrameLocks noGrp="1"/>
          </p:cNvGraphicFramePr>
          <p:nvPr>
            <p:ph sz="half" idx="1"/>
          </p:nvPr>
        </p:nvGraphicFramePr>
        <p:xfrm>
          <a:off x="1066800" y="1295401"/>
          <a:ext cx="1833916" cy="4952999"/>
        </p:xfrm>
        <a:graphic>
          <a:graphicData uri="http://schemas.openxmlformats.org/drawingml/2006/table">
            <a:tbl>
              <a:tblPr/>
              <a:tblGrid>
                <a:gridCol w="1833916"/>
              </a:tblGrid>
              <a:tr h="909735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Student 2’s rating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106"/>
          <p:cNvGraphicFramePr>
            <a:graphicFrameLocks/>
          </p:cNvGraphicFramePr>
          <p:nvPr/>
        </p:nvGraphicFramePr>
        <p:xfrm>
          <a:off x="4876800" y="1295401"/>
          <a:ext cx="1828800" cy="4952999"/>
        </p:xfrm>
        <a:graphic>
          <a:graphicData uri="http://schemas.openxmlformats.org/drawingml/2006/table">
            <a:tbl>
              <a:tblPr/>
              <a:tblGrid>
                <a:gridCol w="1828800"/>
              </a:tblGrid>
              <a:tr h="909735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Student 2’s rating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40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153"/>
          <p:cNvSpPr>
            <a:spLocks noChangeArrowheads="1"/>
          </p:cNvSpPr>
          <p:nvPr/>
        </p:nvSpPr>
        <p:spPr bwMode="auto">
          <a:xfrm>
            <a:off x="3352800" y="3454401"/>
            <a:ext cx="1066800" cy="431800"/>
          </a:xfrm>
          <a:prstGeom prst="rect">
            <a:avLst/>
          </a:prstGeom>
          <a:solidFill>
            <a:schemeClr val="bg1">
              <a:alpha val="4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Rank 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971800" y="3962401"/>
            <a:ext cx="18288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ine 75"/>
          <p:cNvSpPr>
            <a:spLocks noChangeShapeType="1"/>
          </p:cNvSpPr>
          <p:nvPr/>
        </p:nvSpPr>
        <p:spPr bwMode="auto">
          <a:xfrm>
            <a:off x="6862684" y="3505201"/>
            <a:ext cx="935038" cy="0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/>
            <a:tailEnd type="triangle" w="lg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Line 108"/>
          <p:cNvSpPr>
            <a:spLocks noChangeShapeType="1"/>
          </p:cNvSpPr>
          <p:nvPr/>
        </p:nvSpPr>
        <p:spPr bwMode="auto">
          <a:xfrm>
            <a:off x="6862684" y="3962401"/>
            <a:ext cx="935038" cy="0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/>
            <a:tailEnd type="triangle" w="lg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109"/>
          <p:cNvSpPr>
            <a:spLocks noChangeShapeType="1"/>
          </p:cNvSpPr>
          <p:nvPr/>
        </p:nvSpPr>
        <p:spPr bwMode="auto">
          <a:xfrm>
            <a:off x="6862684" y="4495801"/>
            <a:ext cx="935038" cy="0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/>
            <a:tailEnd type="triangle" w="lg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110"/>
          <p:cNvSpPr>
            <a:spLocks noChangeShapeType="1"/>
          </p:cNvSpPr>
          <p:nvPr/>
        </p:nvSpPr>
        <p:spPr bwMode="auto">
          <a:xfrm>
            <a:off x="6862684" y="5029201"/>
            <a:ext cx="935038" cy="0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/>
            <a:tailEnd type="triangle" w="lg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Line 111"/>
          <p:cNvSpPr>
            <a:spLocks noChangeShapeType="1"/>
          </p:cNvSpPr>
          <p:nvPr/>
        </p:nvSpPr>
        <p:spPr bwMode="auto">
          <a:xfrm>
            <a:off x="6862684" y="5482789"/>
            <a:ext cx="935038" cy="0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/>
            <a:tailEnd type="triangle" w="lg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Line 112"/>
          <p:cNvSpPr>
            <a:spLocks noChangeShapeType="1"/>
          </p:cNvSpPr>
          <p:nvPr/>
        </p:nvSpPr>
        <p:spPr bwMode="auto">
          <a:xfrm>
            <a:off x="6862684" y="5943601"/>
            <a:ext cx="935038" cy="0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/>
            <a:tailEnd type="triangle" w="lg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Line 114"/>
          <p:cNvSpPr>
            <a:spLocks noChangeShapeType="1"/>
          </p:cNvSpPr>
          <p:nvPr/>
        </p:nvSpPr>
        <p:spPr bwMode="auto">
          <a:xfrm>
            <a:off x="6862684" y="2438401"/>
            <a:ext cx="935038" cy="0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/>
            <a:tailEnd type="triangle" w="lg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116"/>
          <p:cNvSpPr>
            <a:spLocks noChangeShapeType="1"/>
          </p:cNvSpPr>
          <p:nvPr/>
        </p:nvSpPr>
        <p:spPr bwMode="auto">
          <a:xfrm>
            <a:off x="6862684" y="2971801"/>
            <a:ext cx="935038" cy="0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/>
            <a:tailEnd type="triangle" w="lg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Oval 117"/>
          <p:cNvSpPr>
            <a:spLocks noChangeArrowheads="1"/>
          </p:cNvSpPr>
          <p:nvPr/>
        </p:nvSpPr>
        <p:spPr bwMode="auto">
          <a:xfrm>
            <a:off x="7777084" y="2185330"/>
            <a:ext cx="431800" cy="405471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7" name="Oval 118"/>
          <p:cNvSpPr>
            <a:spLocks noChangeArrowheads="1"/>
          </p:cNvSpPr>
          <p:nvPr/>
        </p:nvSpPr>
        <p:spPr bwMode="auto">
          <a:xfrm>
            <a:off x="7777084" y="2718729"/>
            <a:ext cx="431800" cy="40547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18" name="Oval 119"/>
          <p:cNvSpPr>
            <a:spLocks noChangeArrowheads="1"/>
          </p:cNvSpPr>
          <p:nvPr/>
        </p:nvSpPr>
        <p:spPr bwMode="auto">
          <a:xfrm>
            <a:off x="7777084" y="3252129"/>
            <a:ext cx="431800" cy="40547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9" name="Oval 120"/>
          <p:cNvSpPr>
            <a:spLocks noChangeArrowheads="1"/>
          </p:cNvSpPr>
          <p:nvPr/>
        </p:nvSpPr>
        <p:spPr bwMode="auto">
          <a:xfrm>
            <a:off x="7777084" y="3709329"/>
            <a:ext cx="431800" cy="40547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0" name="Oval 121"/>
          <p:cNvSpPr>
            <a:spLocks noChangeArrowheads="1"/>
          </p:cNvSpPr>
          <p:nvPr/>
        </p:nvSpPr>
        <p:spPr bwMode="auto">
          <a:xfrm>
            <a:off x="7777084" y="4267201"/>
            <a:ext cx="431800" cy="40547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21" name="Oval 122"/>
          <p:cNvSpPr>
            <a:spLocks noChangeArrowheads="1"/>
          </p:cNvSpPr>
          <p:nvPr/>
        </p:nvSpPr>
        <p:spPr bwMode="auto">
          <a:xfrm>
            <a:off x="7777084" y="4776129"/>
            <a:ext cx="431800" cy="40547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22" name="Oval 123"/>
          <p:cNvSpPr>
            <a:spLocks noChangeArrowheads="1"/>
          </p:cNvSpPr>
          <p:nvPr/>
        </p:nvSpPr>
        <p:spPr bwMode="auto">
          <a:xfrm>
            <a:off x="7777084" y="5257801"/>
            <a:ext cx="431800" cy="40547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23" name="Oval 124"/>
          <p:cNvSpPr>
            <a:spLocks noChangeArrowheads="1"/>
          </p:cNvSpPr>
          <p:nvPr/>
        </p:nvSpPr>
        <p:spPr bwMode="auto">
          <a:xfrm rot="180767">
            <a:off x="7787442" y="5755662"/>
            <a:ext cx="431800" cy="405471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4"/>
          <p:cNvGraphicFramePr>
            <a:graphicFrameLocks noGrp="1"/>
          </p:cNvGraphicFramePr>
          <p:nvPr>
            <p:ph/>
          </p:nvPr>
        </p:nvGraphicFramePr>
        <p:xfrm>
          <a:off x="152400" y="1279679"/>
          <a:ext cx="8763000" cy="4892521"/>
        </p:xfrm>
        <a:graphic>
          <a:graphicData uri="http://schemas.openxmlformats.org/drawingml/2006/table">
            <a:tbl>
              <a:tblPr/>
              <a:tblGrid>
                <a:gridCol w="1415857"/>
                <a:gridCol w="1213592"/>
                <a:gridCol w="1236580"/>
                <a:gridCol w="1239371"/>
                <a:gridCol w="1295400"/>
                <a:gridCol w="1676400"/>
                <a:gridCol w="685800"/>
              </a:tblGrid>
              <a:tr h="7394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Textbook.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Student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Student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d=X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X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6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9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8600" y="381000"/>
            <a:ext cx="15840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Solution: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4"/>
          <p:cNvGraphicFramePr>
            <a:graphicFrameLocks noChangeAspect="1"/>
          </p:cNvGraphicFramePr>
          <p:nvPr>
            <p:ph idx="1"/>
          </p:nvPr>
        </p:nvGraphicFramePr>
        <p:xfrm>
          <a:off x="762000" y="1371600"/>
          <a:ext cx="7239000" cy="2290763"/>
        </p:xfrm>
        <a:graphic>
          <a:graphicData uri="http://schemas.openxmlformats.org/presentationml/2006/ole">
            <p:oleObj spid="_x0000_s43010" name="Equation" r:id="rId3" imgW="2070000" imgH="914400" progId="Equation.3">
              <p:embed/>
            </p:oleObj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066800" y="4419600"/>
            <a:ext cx="66294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US" sz="2800" i="1" dirty="0">
                <a:latin typeface="Times New Roman" pitchFamily="18" charset="0"/>
              </a:rPr>
              <a:t>r</a:t>
            </a:r>
            <a:r>
              <a:rPr lang="en-US" sz="1600" i="1" dirty="0">
                <a:latin typeface="Times New Roman" pitchFamily="18" charset="0"/>
              </a:rPr>
              <a:t>s</a:t>
            </a:r>
            <a:r>
              <a:rPr lang="en-US" sz="2800" i="1" dirty="0">
                <a:latin typeface="Times New Roman" pitchFamily="18" charset="0"/>
              </a:rPr>
              <a:t> =</a:t>
            </a:r>
            <a:r>
              <a:rPr lang="en-US" sz="2800" dirty="0">
                <a:latin typeface="Times New Roman" pitchFamily="18" charset="0"/>
              </a:rPr>
              <a:t>  0.643  (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strong positive relationship</a:t>
            </a:r>
            <a:r>
              <a:rPr lang="en-US" sz="2800" dirty="0">
                <a:latin typeface="Times New Roman" pitchFamily="18" charset="0"/>
              </a:rPr>
              <a:t>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895600" y="76200"/>
            <a:ext cx="3276600" cy="685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Questions ???</a:t>
            </a:r>
          </a:p>
        </p:txBody>
      </p:sp>
      <p:pic>
        <p:nvPicPr>
          <p:cNvPr id="8" name="Picture 2" descr="\\Oto_187_95\c\Temp\8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267199"/>
            <a:ext cx="1676400" cy="2133600"/>
          </a:xfrm>
          <a:prstGeom prst="rect">
            <a:avLst/>
          </a:prstGeom>
          <a:noFill/>
        </p:spPr>
      </p:pic>
      <p:pic>
        <p:nvPicPr>
          <p:cNvPr id="9" name="Picture 2" descr="\\Oto_187_95\c\Temp\8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4190999"/>
            <a:ext cx="1828800" cy="2281281"/>
          </a:xfrm>
          <a:prstGeom prst="rect">
            <a:avLst/>
          </a:prstGeom>
          <a:noFill/>
        </p:spPr>
      </p:pic>
      <p:pic>
        <p:nvPicPr>
          <p:cNvPr id="10" name="Picture 2" descr="\\Oto_187_95\c\Temp\8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0" y="3962400"/>
            <a:ext cx="2077038" cy="25908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52400" y="1524000"/>
            <a:ext cx="3276600" cy="2133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Weak negative  </a:t>
            </a:r>
          </a:p>
          <a:p>
            <a:pPr marL="342900" indent="-342900"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Strong negative </a:t>
            </a:r>
          </a:p>
          <a:p>
            <a:pPr marL="342900" indent="-342900"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Strong positive 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028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24800" y="76201"/>
            <a:ext cx="1166742" cy="1142999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152400" y="1219200"/>
            <a:ext cx="7239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correlation coefficient between two variables equals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(r = -0,8) this mean :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0370" y="3581400"/>
            <a:ext cx="710483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Which the graphic is perfect positive linear relationship:</a:t>
            </a:r>
          </a:p>
          <a:p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3400" y="63816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1295400"/>
            <a:ext cx="9067800" cy="2971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Correlation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is a statistical method used to determine whether a linear relationship between variables exists.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cs typeface="Times New Roman" pitchFamily="18" charset="0"/>
              </a:rPr>
              <a:t>Regression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66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is a statistical method used to describe the nature of the relationship between variables—that is, positive or negative, linear or nonlinear.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457200"/>
            <a:ext cx="8686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Two students were asked to rate six different television shows on a scale from 0 to </a:t>
            </a: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10 points</a:t>
            </a: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 The data are shown in the following table:</a:t>
            </a:r>
          </a:p>
          <a:p>
            <a:endParaRPr lang="en-US" sz="2400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What </a:t>
            </a: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is the Spearman Rank Correlation Coefficient for this set of data</a:t>
            </a: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sz="2400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A) 0.886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 0.114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C) 0.2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D) -0.886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1" y="1371600"/>
          <a:ext cx="8915399" cy="1803020"/>
        </p:xfrm>
        <a:graphic>
          <a:graphicData uri="http://schemas.openxmlformats.org/drawingml/2006/table">
            <a:tbl>
              <a:tblPr/>
              <a:tblGrid>
                <a:gridCol w="1421225"/>
                <a:gridCol w="1249029"/>
                <a:gridCol w="1249029"/>
                <a:gridCol w="1249029"/>
                <a:gridCol w="1249029"/>
                <a:gridCol w="1249029"/>
                <a:gridCol w="1249029"/>
              </a:tblGrid>
              <a:tr h="457200"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Show </a:t>
                      </a:r>
                      <a:endParaRPr lang="en-US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</a:t>
                      </a:r>
                      <a:endParaRPr lang="en-US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</a:t>
                      </a:r>
                      <a:endParaRPr lang="en-US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</a:t>
                      </a:r>
                      <a:endParaRPr lang="en-US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</a:t>
                      </a:r>
                      <a:endParaRPr lang="en-US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</a:t>
                      </a:r>
                      <a:endParaRPr lang="en-US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</a:t>
                      </a:r>
                      <a:endParaRPr lang="en-US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Student1</a:t>
                      </a:r>
                      <a:r>
                        <a:rPr lang="en-US" sz="20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en-US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en-US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en-US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en-US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en-US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en-US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en-US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Student</a:t>
                      </a:r>
                    </a:p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en-US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en-US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en-US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en-US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en-US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en-US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US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990600"/>
            <a:ext cx="7848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-76200" y="67270"/>
            <a:ext cx="9525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What does a scatter plot look like?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Below are 9 scatter plots that show three examples of a positive relationship in the top row (perfect, strong, weak), three examples of a negative relationship in the middle row (perfect, strong weak), and three examples of no relationship.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63054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762000" y="2438400"/>
            <a:ext cx="7620000" cy="1143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Regression 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209800"/>
            <a:ext cx="7391400" cy="1676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389132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76200"/>
            <a:ext cx="4191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3581400"/>
            <a:ext cx="4495800" cy="2814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81000" y="26670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00B0F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2400" b="1" kern="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Best </a:t>
            </a:r>
            <a:r>
              <a:rPr lang="en-US" sz="2400" b="1" u="sng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fit </a:t>
            </a:r>
            <a:r>
              <a:rPr lang="en-US" sz="2400" kern="0" dirty="0">
                <a:latin typeface="Times New Roman" pitchFamily="18" charset="0"/>
                <a:cs typeface="Times New Roman" pitchFamily="18" charset="0"/>
              </a:rPr>
              <a:t>means that the sum of the squares of the vertical distance from each point to the line is at a minimum.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76200"/>
            <a:ext cx="48768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800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Regression Line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3071812" y="1319212"/>
          <a:ext cx="2566988" cy="738188"/>
        </p:xfrm>
        <a:graphic>
          <a:graphicData uri="http://schemas.openxmlformats.org/presentationml/2006/ole">
            <p:oleObj spid="_x0000_s44034" name="Equation" r:id="rId3" imgW="685800" imgH="203040" progId="">
              <p:embed/>
            </p:oleObj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1752600" y="2362200"/>
            <a:ext cx="5867400" cy="3886200"/>
            <a:chOff x="1752600" y="1905000"/>
            <a:chExt cx="5867400" cy="3886200"/>
          </a:xfrm>
        </p:grpSpPr>
        <p:sp>
          <p:nvSpPr>
            <p:cNvPr id="7" name="Rectangle 6"/>
            <p:cNvSpPr/>
            <p:nvPr/>
          </p:nvSpPr>
          <p:spPr>
            <a:xfrm>
              <a:off x="6705600" y="4419600"/>
              <a:ext cx="9144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133600" y="1905000"/>
              <a:ext cx="9144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  <a:endParaRPr lang="en-US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9" name="Group 16"/>
            <p:cNvGrpSpPr/>
            <p:nvPr/>
          </p:nvGrpSpPr>
          <p:grpSpPr>
            <a:xfrm>
              <a:off x="1752600" y="2209800"/>
              <a:ext cx="5334000" cy="3581400"/>
              <a:chOff x="1143000" y="1905000"/>
              <a:chExt cx="5334000" cy="3581400"/>
            </a:xfrm>
          </p:grpSpPr>
          <p:cxnSp>
            <p:nvCxnSpPr>
              <p:cNvPr id="10" name="Straight Arrow Connector 9"/>
              <p:cNvCxnSpPr/>
              <p:nvPr/>
            </p:nvCxnSpPr>
            <p:spPr>
              <a:xfrm>
                <a:off x="1143000" y="4114800"/>
                <a:ext cx="5334000" cy="76200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/>
              <p:nvPr/>
            </p:nvCxnSpPr>
            <p:spPr>
              <a:xfrm rot="5400000" flipH="1" flipV="1">
                <a:off x="419894" y="3694906"/>
                <a:ext cx="3581400" cy="1588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2" name="Straight Connector 11"/>
          <p:cNvCxnSpPr/>
          <p:nvPr/>
        </p:nvCxnSpPr>
        <p:spPr>
          <a:xfrm rot="10800000" flipV="1">
            <a:off x="2438400" y="2743200"/>
            <a:ext cx="3810000" cy="17526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609600" y="1219200"/>
          <a:ext cx="8001000" cy="4876800"/>
        </p:xfrm>
        <a:graphic>
          <a:graphicData uri="http://schemas.openxmlformats.org/presentationml/2006/ole">
            <p:oleObj spid="_x0000_s45058" name="Equation" r:id="rId3" imgW="2577960" imgH="1815840" progId="">
              <p:embed/>
            </p:oleObj>
          </a:graphicData>
        </a:graphic>
      </p:graphicFrame>
      <p:sp>
        <p:nvSpPr>
          <p:cNvPr id="3" name="Rectangle 2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0" y="-76200"/>
            <a:ext cx="2819400" cy="685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 10-9: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76200" y="304800"/>
            <a:ext cx="8382000" cy="1600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Find the equation of the regression line for the data in Example 10–4, and graph the line on the scatter plot.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88"/>
          <p:cNvSpPr>
            <a:spLocks noChangeArrowheads="1"/>
          </p:cNvSpPr>
          <p:nvPr/>
        </p:nvSpPr>
        <p:spPr bwMode="auto">
          <a:xfrm>
            <a:off x="152400" y="1192649"/>
            <a:ext cx="84582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153.8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   </a:t>
            </a:r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18.7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l-G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682.77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      </a:t>
            </a:r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5859.26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80.67,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6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0" y="3048352"/>
          <a:ext cx="3647392" cy="882298"/>
        </p:xfrm>
        <a:graphic>
          <a:graphicData uri="http://schemas.openxmlformats.org/presentationml/2006/ole">
            <p:oleObj spid="_x0000_s46082" name="Equation" r:id="rId3" imgW="2120760" imgH="558720" progId="">
              <p:embed/>
            </p:oleObj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76200" y="4572000"/>
          <a:ext cx="3352800" cy="981075"/>
        </p:xfrm>
        <a:graphic>
          <a:graphicData uri="http://schemas.openxmlformats.org/presentationml/2006/ole">
            <p:oleObj spid="_x0000_s46083" name="Equation" r:id="rId4" imgW="1752480" imgH="558720" progId="">
              <p:embed/>
            </p:oleObj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3668712" y="3048000"/>
          <a:ext cx="4484688" cy="882650"/>
        </p:xfrm>
        <a:graphic>
          <a:graphicData uri="http://schemas.openxmlformats.org/presentationml/2006/ole">
            <p:oleObj spid="_x0000_s46084" name="Equation" r:id="rId5" imgW="2311200" imgH="495000" progId="">
              <p:embed/>
            </p:oleObj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8077200" y="3244850"/>
          <a:ext cx="985837" cy="315912"/>
        </p:xfrm>
        <a:graphic>
          <a:graphicData uri="http://schemas.openxmlformats.org/presentationml/2006/ole">
            <p:oleObj spid="_x0000_s46085" name="Equation" r:id="rId6" imgW="507960" imgH="177480" progId="">
              <p:embed/>
            </p:oleObj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3429000" y="4692650"/>
          <a:ext cx="4213226" cy="793750"/>
        </p:xfrm>
        <a:graphic>
          <a:graphicData uri="http://schemas.openxmlformats.org/presentationml/2006/ole">
            <p:oleObj spid="_x0000_s46086" name="Equation" r:id="rId7" imgW="1777680" imgH="495000" progId="">
              <p:embed/>
            </p:oleObj>
          </a:graphicData>
        </a:graphic>
      </p:graphicFrame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7696200" y="4800600"/>
          <a:ext cx="1183612" cy="381000"/>
        </p:xfrm>
        <a:graphic>
          <a:graphicData uri="http://schemas.openxmlformats.org/presentationml/2006/ole">
            <p:oleObj spid="_x0000_s46087" name="Equation" r:id="rId8" imgW="507960" imgH="177480" progId="">
              <p:embed/>
            </p:oleObj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/>
        </p:nvGraphicFramePr>
        <p:xfrm>
          <a:off x="1524000" y="5815012"/>
          <a:ext cx="6273586" cy="509588"/>
        </p:xfrm>
        <a:graphic>
          <a:graphicData uri="http://schemas.openxmlformats.org/presentationml/2006/ole">
            <p:oleObj spid="_x0000_s46088" name="Equation" r:id="rId9" imgW="2298600" imgH="203040" progId="">
              <p:embed/>
            </p:oleObj>
          </a:graphicData>
        </a:graphic>
      </p:graphicFrame>
      <p:sp>
        <p:nvSpPr>
          <p:cNvPr id="14" name="Title 2"/>
          <p:cNvSpPr>
            <a:spLocks noGrp="1"/>
          </p:cNvSpPr>
          <p:nvPr>
            <p:ph type="title"/>
          </p:nvPr>
        </p:nvSpPr>
        <p:spPr>
          <a:xfrm>
            <a:off x="76200" y="2255838"/>
            <a:ext cx="1981200" cy="715962"/>
          </a:xfrm>
        </p:spPr>
        <p:txBody>
          <a:bodyPr>
            <a:normAutofit/>
          </a:bodyPr>
          <a:lstStyle/>
          <a:p>
            <a:r>
              <a:rPr lang="en-US" sz="3200" b="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Solution :</a:t>
            </a:r>
            <a:endParaRPr lang="en-US" sz="3200" b="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3"/>
          <p:cNvSpPr>
            <a:spLocks noGrp="1"/>
          </p:cNvSpPr>
          <p:nvPr>
            <p:ph idx="1"/>
          </p:nvPr>
        </p:nvSpPr>
        <p:spPr>
          <a:xfrm>
            <a:off x="228600" y="304800"/>
            <a:ext cx="8229600" cy="4724400"/>
          </a:xfrm>
        </p:spPr>
        <p:txBody>
          <a:bodyPr>
            <a:noAutofit/>
          </a:bodyPr>
          <a:lstStyle/>
          <a:p>
            <a:pPr marL="0" indent="0">
              <a:buSzPct val="100000"/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Find two points to sketch the graph of the regression line.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Use any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values between 10 and 60. For example, let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equal 15 and 40. Substitute in the equation and find the corresponding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Font typeface="Wingdings" pitchFamily="2" charset="2"/>
              <a:buNone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None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None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None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Plot (15,1.986) and (40,4.636), and sketch the resulting line.</a:t>
            </a:r>
          </a:p>
          <a:p>
            <a:pPr marL="0" indent="0">
              <a:buFont typeface="Wingdings" pitchFamily="2" charset="2"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48217" y="3200400"/>
          <a:ext cx="3566583" cy="1534625"/>
        </p:xfrm>
        <a:graphic>
          <a:graphicData uri="http://schemas.openxmlformats.org/presentationml/2006/ole">
            <p:oleObj spid="_x0000_s47106" name="Equation" r:id="rId3" imgW="1409400" imgH="660240" progId="">
              <p:embed/>
            </p:oleObj>
          </a:graphicData>
        </a:graphic>
      </p:graphicFrame>
      <p:graphicFrame>
        <p:nvGraphicFramePr>
          <p:cNvPr id="6" name="Object 9"/>
          <p:cNvGraphicFramePr>
            <a:graphicFrameLocks noChangeAspect="1"/>
          </p:cNvGraphicFramePr>
          <p:nvPr/>
        </p:nvGraphicFramePr>
        <p:xfrm>
          <a:off x="5189361" y="3124200"/>
          <a:ext cx="3573639" cy="1524000"/>
        </p:xfrm>
        <a:graphic>
          <a:graphicData uri="http://schemas.openxmlformats.org/presentationml/2006/ole">
            <p:oleObj spid="_x0000_s47107" name="Equation" r:id="rId4" imgW="1422360" imgH="660240" progId="">
              <p:embed/>
            </p:oleObj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3772694" y="3999706"/>
            <a:ext cx="17526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85800" y="1371600"/>
            <a:ext cx="7772400" cy="4724400"/>
            <a:chOff x="838200" y="1066800"/>
            <a:chExt cx="7248525" cy="4295775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38200" y="1066800"/>
              <a:ext cx="7248525" cy="4295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3657600" y="1752600"/>
            <a:ext cx="2332038" cy="357188"/>
          </p:xfrm>
          <a:graphic>
            <a:graphicData uri="http://schemas.openxmlformats.org/presentationml/2006/ole">
              <p:oleObj spid="_x0000_s48130" name="Equation" r:id="rId4" imgW="1218960" imgH="203040" progId="">
                <p:embed/>
              </p:oleObj>
            </a:graphicData>
          </a:graphic>
        </p:graphicFrame>
        <p:cxnSp>
          <p:nvCxnSpPr>
            <p:cNvPr id="7" name="Straight Connector 6"/>
            <p:cNvCxnSpPr>
              <a:cxnSpLocks noChangeShapeType="1"/>
            </p:cNvCxnSpPr>
            <p:nvPr/>
          </p:nvCxnSpPr>
          <p:spPr bwMode="auto">
            <a:xfrm rot="10800000" flipV="1">
              <a:off x="2106613" y="1614488"/>
              <a:ext cx="5486400" cy="274320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graphicFrame>
          <p:nvGraphicFramePr>
            <p:cNvPr id="8" name="Object 3"/>
            <p:cNvGraphicFramePr>
              <a:graphicFrameLocks noChangeAspect="1"/>
            </p:cNvGraphicFramePr>
            <p:nvPr/>
          </p:nvGraphicFramePr>
          <p:xfrm>
            <a:off x="1792288" y="3516313"/>
            <a:ext cx="1360487" cy="446087"/>
          </p:xfrm>
          <a:graphic>
            <a:graphicData uri="http://schemas.openxmlformats.org/presentationml/2006/ole">
              <p:oleObj spid="_x0000_s48131" name="Equation" r:id="rId5" imgW="711000" imgH="253800" progId="">
                <p:embed/>
              </p:oleObj>
            </a:graphicData>
          </a:graphic>
        </p:graphicFrame>
        <p:graphicFrame>
          <p:nvGraphicFramePr>
            <p:cNvPr id="9" name="Object 11"/>
            <p:cNvGraphicFramePr>
              <a:graphicFrameLocks noChangeAspect="1"/>
            </p:cNvGraphicFramePr>
            <p:nvPr/>
          </p:nvGraphicFramePr>
          <p:xfrm>
            <a:off x="5462588" y="2667000"/>
            <a:ext cx="1409700" cy="446088"/>
          </p:xfrm>
          <a:graphic>
            <a:graphicData uri="http://schemas.openxmlformats.org/presentationml/2006/ole">
              <p:oleObj spid="_x0000_s48132" name="Equation" r:id="rId6" imgW="736560" imgH="253800" progId="">
                <p:embed/>
              </p:oleObj>
            </a:graphicData>
          </a:graphic>
        </p:graphicFrame>
      </p:grpSp>
      <p:sp>
        <p:nvSpPr>
          <p:cNvPr id="10" name="Rectangle 9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0" y="-76200"/>
            <a:ext cx="2819400" cy="685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 10-10: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52400" y="304800"/>
            <a:ext cx="8382000" cy="121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Find the equation of the regression line for the data in Example 10–5, and graph the line on the scatter plot.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88"/>
          <p:cNvSpPr>
            <a:spLocks noChangeArrowheads="1"/>
          </p:cNvSpPr>
          <p:nvPr/>
        </p:nvSpPr>
        <p:spPr bwMode="auto">
          <a:xfrm>
            <a:off x="152400" y="1371600"/>
            <a:ext cx="84582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57,     </a:t>
            </a:r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511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    </a:t>
            </a:r>
            <a:r>
              <a:rPr lang="el-G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3745,        </a:t>
            </a:r>
            <a:r>
              <a:rPr lang="el-G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579,      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76200" y="1874838"/>
            <a:ext cx="1981200" cy="715962"/>
          </a:xfrm>
        </p:spPr>
        <p:txBody>
          <a:bodyPr>
            <a:normAutofit/>
          </a:bodyPr>
          <a:lstStyle/>
          <a:p>
            <a:r>
              <a:rPr lang="en-US" sz="3200" b="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Solution :</a:t>
            </a:r>
            <a:endParaRPr lang="en-US" sz="3200" b="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152400" y="3003550"/>
          <a:ext cx="3648075" cy="882650"/>
        </p:xfrm>
        <a:graphic>
          <a:graphicData uri="http://schemas.openxmlformats.org/presentationml/2006/ole">
            <p:oleObj spid="_x0000_s49154" name="Equation" r:id="rId3" imgW="2120760" imgH="558720" progId="">
              <p:embed/>
            </p:oleObj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152400" y="4505325"/>
          <a:ext cx="3352800" cy="981075"/>
        </p:xfrm>
        <a:graphic>
          <a:graphicData uri="http://schemas.openxmlformats.org/presentationml/2006/ole">
            <p:oleObj spid="_x0000_s49155" name="Equation" r:id="rId4" imgW="1752480" imgH="558720" progId="">
              <p:embed/>
            </p:oleObj>
          </a:graphicData>
        </a:graphic>
      </p:graphicFrame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3633" y="4562475"/>
            <a:ext cx="4427367" cy="771525"/>
          </a:xfrm>
          <a:prstGeom prst="rect">
            <a:avLst/>
          </a:prstGeom>
          <a:noFill/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34472" y="3070225"/>
            <a:ext cx="4842803" cy="771525"/>
          </a:xfrm>
          <a:prstGeom prst="rect">
            <a:avLst/>
          </a:prstGeom>
          <a:noFill/>
        </p:spPr>
      </p:pic>
      <p:pic>
        <p:nvPicPr>
          <p:cNvPr id="12" name="Picture 10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66987" y="5715000"/>
            <a:ext cx="3833813" cy="533400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</p:pic>
      <p:sp>
        <p:nvSpPr>
          <p:cNvPr id="13" name="Rectangle 12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subSp spid="_x0000_s4915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subSp spid="_x0000_s4915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219200" y="152400"/>
            <a:ext cx="6324600" cy="914400"/>
            <a:chOff x="1295400" y="304800"/>
            <a:chExt cx="6324600" cy="914400"/>
          </a:xfrm>
        </p:grpSpPr>
        <p:sp>
          <p:nvSpPr>
            <p:cNvPr id="5" name="Rectangle 4"/>
            <p:cNvSpPr/>
            <p:nvPr/>
          </p:nvSpPr>
          <p:spPr>
            <a:xfrm>
              <a:off x="1295400" y="304800"/>
              <a:ext cx="6324600" cy="91440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676400" y="457200"/>
              <a:ext cx="5486400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>
                <a:buFont typeface="Wingdings" pitchFamily="2" charset="2"/>
                <a:buNone/>
              </a:pP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There are two types of relationships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066800" y="2057400"/>
            <a:ext cx="2133600" cy="914400"/>
            <a:chOff x="762000" y="2667000"/>
            <a:chExt cx="2133600" cy="914400"/>
          </a:xfrm>
        </p:grpSpPr>
        <p:sp>
          <p:nvSpPr>
            <p:cNvPr id="8" name="Oval 7"/>
            <p:cNvSpPr/>
            <p:nvPr/>
          </p:nvSpPr>
          <p:spPr>
            <a:xfrm>
              <a:off x="762000" y="2667000"/>
              <a:ext cx="21336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19200" y="2819400"/>
              <a:ext cx="1279517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simple</a:t>
              </a:r>
              <a:endParaRPr lang="en-US" sz="32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943600" y="1981200"/>
            <a:ext cx="2133600" cy="914400"/>
            <a:chOff x="6096000" y="2590800"/>
            <a:chExt cx="2133600" cy="914400"/>
          </a:xfrm>
        </p:grpSpPr>
        <p:sp>
          <p:nvSpPr>
            <p:cNvPr id="11" name="Oval 10"/>
            <p:cNvSpPr/>
            <p:nvPr/>
          </p:nvSpPr>
          <p:spPr>
            <a:xfrm>
              <a:off x="6096000" y="2590800"/>
              <a:ext cx="21336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400800" y="2768025"/>
              <a:ext cx="1600200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multiple</a:t>
              </a:r>
              <a:endParaRPr lang="en-US" sz="3200" dirty="0"/>
            </a:p>
          </p:txBody>
        </p:sp>
      </p:grpSp>
      <p:cxnSp>
        <p:nvCxnSpPr>
          <p:cNvPr id="13" name="Straight Arrow Connector 12"/>
          <p:cNvCxnSpPr/>
          <p:nvPr/>
        </p:nvCxnSpPr>
        <p:spPr>
          <a:xfrm rot="5400000">
            <a:off x="2209800" y="1066800"/>
            <a:ext cx="914400" cy="9144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562600" y="1066800"/>
            <a:ext cx="1066800" cy="8382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28600" y="3124200"/>
            <a:ext cx="4038600" cy="2819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04800" y="3124200"/>
            <a:ext cx="4038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a simple relationship, there are two variables: an</a:t>
            </a:r>
          </a:p>
          <a:p>
            <a:pPr>
              <a:buClr>
                <a:srgbClr val="00B0F0"/>
              </a:buClr>
            </a:pP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independent variable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(predictor variable) </a:t>
            </a:r>
          </a:p>
          <a:p>
            <a:pPr>
              <a:buClr>
                <a:srgbClr val="00B0F0"/>
              </a:buClr>
            </a:pP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dependent variable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(response variable).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953000" y="3124200"/>
            <a:ext cx="4038600" cy="2819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029200" y="3315831"/>
            <a:ext cx="3962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a multiple relationship, there are 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two or more independent variables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that are used to predict 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one dependent variable.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352800" y="-152400"/>
            <a:ext cx="2438400" cy="838200"/>
          </a:xfrm>
        </p:spPr>
        <p:txBody>
          <a:bodyPr>
            <a:normAutofit/>
          </a:bodyPr>
          <a:lstStyle/>
          <a:p>
            <a:pPr algn="l"/>
            <a:r>
              <a:rPr lang="en-US" sz="4400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Remark</a:t>
            </a:r>
            <a:endParaRPr lang="en-US" sz="4400" u="sng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28600" y="685800"/>
            <a:ext cx="8610600" cy="5711688"/>
            <a:chOff x="228600" y="762000"/>
            <a:chExt cx="8610600" cy="5711688"/>
          </a:xfrm>
        </p:grpSpPr>
        <p:sp>
          <p:nvSpPr>
            <p:cNvPr id="6" name="Rectangle 3"/>
            <p:cNvSpPr txBox="1">
              <a:spLocks noChangeArrowheads="1"/>
            </p:cNvSpPr>
            <p:nvPr/>
          </p:nvSpPr>
          <p:spPr>
            <a:xfrm>
              <a:off x="228600" y="762000"/>
              <a:ext cx="8610600" cy="4837113"/>
            </a:xfrm>
            <a:prstGeom prst="rect">
              <a:avLst/>
            </a:prstGeom>
          </p:spPr>
          <p:txBody>
            <a:bodyPr vert="horz">
              <a:noAutofit/>
            </a:bodyPr>
            <a:lstStyle/>
            <a:p>
              <a:pPr marL="365760" marR="0" lvl="0" indent="-256032" algn="l" defTabSz="914400" rtl="0" eaLnBrk="1" fontAlgn="auto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chemeClr val="accent1"/>
                </a:buClr>
                <a:buSzPct val="100000"/>
                <a:buFont typeface="Wingdings" pitchFamily="2" charset="2"/>
                <a:buChar char="q"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The sign of the correlation coefficient and the sign of the slope of the regression line will always be the same.</a:t>
              </a:r>
            </a:p>
            <a:p>
              <a:pPr marL="365760" marR="0" lvl="0" indent="-256032" algn="ctr" defTabSz="914400" rtl="0" eaLnBrk="1" fontAlgn="auto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chemeClr val="accent1"/>
                </a:buClr>
                <a:buSzPct val="68000"/>
                <a:buFontTx/>
                <a:buNone/>
                <a:tabLst/>
                <a:defRPr/>
              </a:pPr>
              <a:endPara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  <a:p>
              <a:pPr marL="365760" marR="0" lvl="0" indent="-256032" algn="ctr" defTabSz="914400" rtl="0" eaLnBrk="1" fontAlgn="auto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chemeClr val="accent1"/>
                </a:buClr>
                <a:buSzPct val="68000"/>
                <a:buFontTx/>
                <a:buNone/>
                <a:tabLst/>
                <a:defRPr/>
              </a:pPr>
              <a:r>
                <a:rPr kumimoji="0" lang="en-US" sz="2800" b="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         </a:t>
              </a:r>
              <a:r>
                <a:rPr kumimoji="0" lang="en-US" sz="2800" b="1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r (positive) ↔ b (positive)</a:t>
              </a:r>
            </a:p>
            <a:p>
              <a:pPr marL="365760" marR="0" lvl="0" indent="-256032" algn="ctr" defTabSz="914400" rtl="0" eaLnBrk="1" fontAlgn="auto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chemeClr val="accent1"/>
                </a:buClr>
                <a:buSzPct val="68000"/>
                <a:buFontTx/>
                <a:buNone/>
                <a:tabLst/>
                <a:defRPr/>
              </a:pPr>
              <a:endPara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  <a:p>
              <a:pPr marL="365760" marR="0" lvl="0" indent="-256032" algn="ctr" defTabSz="914400" rtl="0" eaLnBrk="1" fontAlgn="auto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chemeClr val="accent1"/>
                </a:buClr>
                <a:buSzPct val="68000"/>
                <a:buFontTx/>
                <a:buNone/>
                <a:tabLst/>
                <a:defRPr/>
              </a:pPr>
              <a:r>
                <a:rPr kumimoji="0" lang="en-US" sz="2800" b="1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0033CC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          r (negative) ↔ b (negative)</a:t>
              </a:r>
            </a:p>
            <a:p>
              <a:pPr marL="365760" marR="0" lvl="0" indent="-256032" algn="ctr" defTabSz="914400" rtl="0" eaLnBrk="1" fontAlgn="auto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chemeClr val="accent1"/>
                </a:buClr>
                <a:buSzPct val="68000"/>
                <a:buFontTx/>
                <a:buNone/>
                <a:tabLst/>
                <a:defRPr/>
              </a:pPr>
              <a:endPara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  <a:p>
              <a:pPr marL="365760" marR="0" lvl="0" indent="-256032" algn="l" defTabSz="914400" rtl="0" eaLnBrk="1" fontAlgn="auto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chemeClr val="accent1"/>
                </a:buClr>
                <a:buSzPct val="68000"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 Car Rental Companies:            </a:t>
              </a:r>
              <a:r>
                <a:rPr kumimoji="0" lang="en-US" sz="2800" b="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r =0.982   ,</a:t>
              </a:r>
              <a:r>
                <a:rPr kumimoji="0" lang="en-US" sz="2800" b="0" i="1" u="none" strike="noStrike" kern="1200" cap="none" spc="0" normalizeH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 </a:t>
              </a:r>
              <a:r>
                <a:rPr kumimoji="0" lang="en-US" sz="2800" b="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b=0.106</a:t>
              </a:r>
              <a:endPara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  <a:p>
              <a:pPr marL="365760" marR="0" lvl="0" indent="-256032" algn="l" defTabSz="914400" rtl="0" eaLnBrk="1" fontAlgn="auto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chemeClr val="accent1"/>
                </a:buClr>
                <a:buSzPct val="68000"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 Absences and Final Grade:      </a:t>
              </a:r>
              <a:r>
                <a:rPr kumimoji="0" lang="en-US" sz="2800" b="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r = -0.944   , b= -3.622</a:t>
              </a:r>
            </a:p>
            <a:p>
              <a:pPr marL="365760" marR="0" lvl="0" indent="-256032" algn="l" defTabSz="914400" rtl="0" eaLnBrk="1" fontAlgn="auto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chemeClr val="accent1"/>
                </a:buClr>
                <a:buSzPct val="68000"/>
                <a:buFontTx/>
                <a:buNone/>
                <a:tabLst/>
                <a:defRPr/>
              </a:pPr>
              <a:endPara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  <a:p>
              <a:pPr marL="365760" marR="0" lvl="0" indent="-256032" algn="l" defTabSz="914400" rtl="0" eaLnBrk="1" fontAlgn="auto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chemeClr val="accent1"/>
                </a:buClr>
                <a:buSzPct val="100000"/>
                <a:buFont typeface="Wingdings" pitchFamily="2" charset="2"/>
                <a:buChar char="q"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The regression line will always pass through the point</a:t>
              </a:r>
            </a:p>
            <a:p>
              <a:pPr marL="365760" marR="0" lvl="0" indent="-256032" algn="l" defTabSz="914400" rtl="0" eaLnBrk="1" fontAlgn="auto" latinLnBrk="0" hangingPunct="1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chemeClr val="accent1"/>
                </a:buClr>
                <a:buSzPct val="68000"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                              .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pic>
          <p:nvPicPr>
            <p:cNvPr id="7" name="Picture 1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133599" y="5943600"/>
              <a:ext cx="914401" cy="530088"/>
            </a:xfrm>
            <a:prstGeom prst="rect">
              <a:avLst/>
            </a:prstGeom>
            <a:noFill/>
          </p:spPr>
        </p:pic>
      </p:grpSp>
      <p:sp>
        <p:nvSpPr>
          <p:cNvPr id="8" name="Rectangle 7"/>
          <p:cNvSpPr/>
          <p:nvPr/>
        </p:nvSpPr>
        <p:spPr>
          <a:xfrm>
            <a:off x="-76200" y="3515380"/>
            <a:ext cx="2514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100000"/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For Example:</a:t>
            </a:r>
          </a:p>
        </p:txBody>
      </p:sp>
      <p:sp>
        <p:nvSpPr>
          <p:cNvPr id="9" name="Rectangle 8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76200" y="0"/>
            <a:ext cx="2819400" cy="685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 10-11:</a:t>
            </a:r>
          </a:p>
        </p:txBody>
      </p:sp>
      <p:sp>
        <p:nvSpPr>
          <p:cNvPr id="5" name="Content Placeholder 13"/>
          <p:cNvSpPr>
            <a:spLocks noGrp="1"/>
          </p:cNvSpPr>
          <p:nvPr>
            <p:ph idx="1"/>
          </p:nvPr>
        </p:nvSpPr>
        <p:spPr>
          <a:xfrm>
            <a:off x="228600" y="762000"/>
            <a:ext cx="8763000" cy="5181600"/>
          </a:xfrm>
        </p:spPr>
        <p:txBody>
          <a:bodyPr>
            <a:noAutofit/>
          </a:bodyPr>
          <a:lstStyle/>
          <a:p>
            <a:pPr marL="0" indent="0">
              <a:buFont typeface="Wingdings" pitchFamily="2" charset="2"/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Use the equation of the regression line to predict the income of a car rental agency that has 200,000 automobiles.</a:t>
            </a:r>
          </a:p>
          <a:p>
            <a:pPr marL="0" indent="0">
              <a:buFont typeface="Wingdings" pitchFamily="2" charset="2"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20 corresponds to 200,000 automobiles.</a:t>
            </a:r>
          </a:p>
          <a:p>
            <a:pPr marL="0" indent="0">
              <a:buFont typeface="Wingdings" pitchFamily="2" charset="2"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None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None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None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Hence, when a rental agency has 200,000 automobiles, its revenue will be approximately $2.516 billion.</a:t>
            </a:r>
          </a:p>
          <a:p>
            <a:pPr marL="0" indent="0">
              <a:buFont typeface="Wingdings" pitchFamily="2" charset="2"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33400" y="2971800"/>
          <a:ext cx="3933825" cy="1676400"/>
        </p:xfrm>
        <a:graphic>
          <a:graphicData uri="http://schemas.openxmlformats.org/presentationml/2006/ole">
            <p:oleObj spid="_x0000_s50178" name="Equation" r:id="rId3" imgW="1422360" imgH="660240" progId="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-76200" y="1182687"/>
            <a:ext cx="9296400" cy="4684713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The magnitude of the change in one variable when the other variable changes exactly 1 unit is called a </a:t>
            </a: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marginal change.</a:t>
            </a: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value of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slope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of the regression line equation represent the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marginal change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tabLst/>
              <a:defRPr/>
            </a:pPr>
            <a:endParaRPr lang="en-US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For Example: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Car Rental Companies: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b=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0.106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which means for each increase of 10,000 cars, the value of y changes 0.106 unit (the annual income increase $106 million) on average.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1066800"/>
            <a:ext cx="9067800" cy="5257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magnitude of the change in one variable when the other variable changes exactly 1 unit is called a </a:t>
            </a: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marginal change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the value of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slope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of the regression line equation represent the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marginal change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tabLst/>
              <a:defRPr/>
            </a:pPr>
            <a:endParaRPr lang="en-US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For Example: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Absences and Final Grade :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b= -3.622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which means for each increase of 1 absences, the value of y changes -3.62 unit (the final grade decrease 3.622 scores) on average.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895600" y="76200"/>
            <a:ext cx="3276600" cy="685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Questions ???</a:t>
            </a:r>
          </a:p>
        </p:txBody>
      </p:sp>
      <p:pic>
        <p:nvPicPr>
          <p:cNvPr id="5" name="Picture 1028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7258" y="0"/>
            <a:ext cx="1166742" cy="1142999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52400" y="1752600"/>
            <a:ext cx="3276600" cy="2133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Zero </a:t>
            </a:r>
          </a:p>
          <a:p>
            <a:pPr marL="342900" indent="-342900"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Negative  </a:t>
            </a:r>
          </a:p>
          <a:p>
            <a:pPr marL="342900" indent="-342900"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Positive  </a:t>
            </a:r>
          </a:p>
          <a:p>
            <a:pPr marL="342900" indent="-342900"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-4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" y="1143000"/>
            <a:ext cx="7848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 the regression line is given by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y`= 7- 4x ,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then the correlation coefficient (r) is -----.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3886200"/>
            <a:ext cx="51074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If the equation of the regression line is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656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3907302"/>
            <a:ext cx="2362200" cy="436098"/>
          </a:xfrm>
          <a:prstGeom prst="rect">
            <a:avLst/>
          </a:prstGeom>
          <a:noFill/>
        </p:spPr>
      </p:pic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304800" y="4343400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find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y'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when x = 2.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1.252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0.4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1.052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0.548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3400" y="63246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28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0" y="76201"/>
            <a:ext cx="1166742" cy="1142999"/>
          </a:xfrm>
          <a:prstGeom prst="rect">
            <a:avLst/>
          </a:prstGeom>
          <a:noFill/>
        </p:spPr>
      </p:pic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553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152400"/>
            <a:ext cx="7290955" cy="381000"/>
          </a:xfrm>
          <a:prstGeom prst="rect">
            <a:avLst/>
          </a:prstGeom>
          <a:noFill/>
        </p:spPr>
      </p:pic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302049" y="533400"/>
            <a:ext cx="4269951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slop of the regression line is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1.02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1.3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-1.3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-1.02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5543" name="Rectangle 7"/>
          <p:cNvSpPr>
            <a:spLocks noChangeArrowheads="1"/>
          </p:cNvSpPr>
          <p:nvPr/>
        </p:nvSpPr>
        <p:spPr bwMode="auto">
          <a:xfrm>
            <a:off x="0" y="2514600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equation of the regression line between the age of a car in years(x) and its price (y); is given by: Y=65.3-9.25x. The correct statement to represent this equation is :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When the age of the car increases by one year the price of it decreases by (65.3) Riyals on average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When the price of the car increases by one Riyals the age of the car decreases by (9.25) years on average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When the age of the car increases by one year the price of it decreases by (9.25)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When the price of the car increases by one Riyals the age of the car decreases by (65.3) on average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63816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28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0" y="0"/>
            <a:ext cx="1166742" cy="1142999"/>
          </a:xfrm>
          <a:prstGeom prst="rect">
            <a:avLst/>
          </a:prstGeom>
          <a:noFill/>
        </p:spPr>
      </p:pic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52400" y="228600"/>
          <a:ext cx="8382000" cy="4618929"/>
        </p:xfrm>
        <a:graphic>
          <a:graphicData uri="http://schemas.openxmlformats.org/drawingml/2006/table">
            <a:tbl>
              <a:tblPr/>
              <a:tblGrid>
                <a:gridCol w="2568324"/>
                <a:gridCol w="1498193"/>
                <a:gridCol w="1747159"/>
                <a:gridCol w="2568324"/>
              </a:tblGrid>
              <a:tr h="2515809">
                <a:tc gridSpan="3">
                  <a:txBody>
                    <a:bodyPr/>
                    <a:lstStyle/>
                    <a:p>
                      <a:pPr marL="47625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Which of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the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following 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linear regression equations represents the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graph below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59" marR="35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7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Calibri"/>
                          <a:cs typeface="Arial"/>
                        </a:rPr>
                        <a:t/>
                      </a:r>
                      <a:br>
                        <a:rPr lang="en-US" sz="2400">
                          <a:latin typeface="Calibri"/>
                          <a:ea typeface="Calibri"/>
                          <a:cs typeface="Arial"/>
                        </a:rPr>
                      </a:b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A)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59" marR="35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y`= 13 + 2 x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59" marR="35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B)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59" marR="35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y`= 13 – 2 x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59" marR="35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C)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59" marR="35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y`= -7 + 2 x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59" marR="35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7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D)</a:t>
                      </a:r>
                      <a:endParaRPr lang="en-US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59" marR="35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Times New Roman"/>
                        </a:rPr>
                        <a:t>y`= -7 – 2 x</a:t>
                      </a:r>
                      <a:endParaRPr lang="en-US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5059" marR="3505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4523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1219200"/>
            <a:ext cx="2543175" cy="2800350"/>
          </a:xfrm>
          <a:prstGeom prst="rect">
            <a:avLst/>
          </a:prstGeom>
          <a:noFill/>
        </p:spPr>
      </p:pic>
      <p:grpSp>
        <p:nvGrpSpPr>
          <p:cNvPr id="64513" name="Group 1"/>
          <p:cNvGrpSpPr>
            <a:grpSpLocks/>
          </p:cNvGrpSpPr>
          <p:nvPr/>
        </p:nvGrpSpPr>
        <p:grpSpPr bwMode="auto">
          <a:xfrm rot="21343346">
            <a:off x="718960" y="2814580"/>
            <a:ext cx="1441450" cy="942975"/>
            <a:chOff x="4631" y="4557"/>
            <a:chExt cx="2549" cy="1546"/>
          </a:xfrm>
        </p:grpSpPr>
        <p:sp>
          <p:nvSpPr>
            <p:cNvPr id="64522" name="Oval 10"/>
            <p:cNvSpPr>
              <a:spLocks noChangeArrowheads="1"/>
            </p:cNvSpPr>
            <p:nvPr/>
          </p:nvSpPr>
          <p:spPr bwMode="auto">
            <a:xfrm>
              <a:off x="4774" y="5540"/>
              <a:ext cx="143" cy="143"/>
            </a:xfrm>
            <a:prstGeom prst="ellipse">
              <a:avLst/>
            </a:prstGeom>
            <a:solidFill>
              <a:srgbClr val="000000">
                <a:alpha val="42000"/>
              </a:srgbClr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1" name="Oval 9"/>
            <p:cNvSpPr>
              <a:spLocks noChangeArrowheads="1"/>
            </p:cNvSpPr>
            <p:nvPr/>
          </p:nvSpPr>
          <p:spPr bwMode="auto">
            <a:xfrm>
              <a:off x="5037" y="5920"/>
              <a:ext cx="143" cy="143"/>
            </a:xfrm>
            <a:prstGeom prst="ellipse">
              <a:avLst/>
            </a:prstGeom>
            <a:solidFill>
              <a:srgbClr val="000000">
                <a:alpha val="42000"/>
              </a:srgbClr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0" name="Oval 8"/>
            <p:cNvSpPr>
              <a:spLocks noChangeArrowheads="1"/>
            </p:cNvSpPr>
            <p:nvPr/>
          </p:nvSpPr>
          <p:spPr bwMode="auto">
            <a:xfrm>
              <a:off x="5317" y="5200"/>
              <a:ext cx="143" cy="143"/>
            </a:xfrm>
            <a:prstGeom prst="ellipse">
              <a:avLst/>
            </a:prstGeom>
            <a:solidFill>
              <a:srgbClr val="000000">
                <a:alpha val="42000"/>
              </a:srgbClr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19" name="Oval 7"/>
            <p:cNvSpPr>
              <a:spLocks noChangeArrowheads="1"/>
            </p:cNvSpPr>
            <p:nvPr/>
          </p:nvSpPr>
          <p:spPr bwMode="auto">
            <a:xfrm>
              <a:off x="4631" y="5960"/>
              <a:ext cx="143" cy="143"/>
            </a:xfrm>
            <a:prstGeom prst="ellipse">
              <a:avLst/>
            </a:prstGeom>
            <a:solidFill>
              <a:srgbClr val="000000">
                <a:alpha val="42000"/>
              </a:srgbClr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18" name="Oval 6"/>
            <p:cNvSpPr>
              <a:spLocks noChangeArrowheads="1"/>
            </p:cNvSpPr>
            <p:nvPr/>
          </p:nvSpPr>
          <p:spPr bwMode="auto">
            <a:xfrm>
              <a:off x="6037" y="5463"/>
              <a:ext cx="143" cy="143"/>
            </a:xfrm>
            <a:prstGeom prst="ellipse">
              <a:avLst/>
            </a:prstGeom>
            <a:solidFill>
              <a:srgbClr val="000000">
                <a:alpha val="42000"/>
              </a:srgbClr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17" name="Oval 5"/>
            <p:cNvSpPr>
              <a:spLocks noChangeArrowheads="1"/>
            </p:cNvSpPr>
            <p:nvPr/>
          </p:nvSpPr>
          <p:spPr bwMode="auto">
            <a:xfrm>
              <a:off x="6037" y="4920"/>
              <a:ext cx="143" cy="143"/>
            </a:xfrm>
            <a:prstGeom prst="ellipse">
              <a:avLst/>
            </a:prstGeom>
            <a:solidFill>
              <a:srgbClr val="000000">
                <a:alpha val="42000"/>
              </a:srgbClr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16" name="Oval 4"/>
            <p:cNvSpPr>
              <a:spLocks noChangeArrowheads="1"/>
            </p:cNvSpPr>
            <p:nvPr/>
          </p:nvSpPr>
          <p:spPr bwMode="auto">
            <a:xfrm>
              <a:off x="6597" y="5177"/>
              <a:ext cx="143" cy="143"/>
            </a:xfrm>
            <a:prstGeom prst="ellipse">
              <a:avLst/>
            </a:prstGeom>
            <a:solidFill>
              <a:srgbClr val="000000">
                <a:alpha val="42000"/>
              </a:srgbClr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15" name="Oval 3"/>
            <p:cNvSpPr>
              <a:spLocks noChangeArrowheads="1"/>
            </p:cNvSpPr>
            <p:nvPr/>
          </p:nvSpPr>
          <p:spPr bwMode="auto">
            <a:xfrm>
              <a:off x="6597" y="4557"/>
              <a:ext cx="143" cy="143"/>
            </a:xfrm>
            <a:prstGeom prst="ellipse">
              <a:avLst/>
            </a:prstGeom>
            <a:solidFill>
              <a:srgbClr val="000000">
                <a:alpha val="42000"/>
              </a:srgbClr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14" name="Oval 2"/>
            <p:cNvSpPr>
              <a:spLocks noChangeArrowheads="1"/>
            </p:cNvSpPr>
            <p:nvPr/>
          </p:nvSpPr>
          <p:spPr bwMode="auto">
            <a:xfrm>
              <a:off x="7037" y="4920"/>
              <a:ext cx="143" cy="143"/>
            </a:xfrm>
            <a:prstGeom prst="ellipse">
              <a:avLst/>
            </a:prstGeom>
            <a:solidFill>
              <a:srgbClr val="000000">
                <a:alpha val="42000"/>
              </a:srgbClr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452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33400" y="63246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thank_you_comment_graphic_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1651" y="0"/>
            <a:ext cx="919328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-76200"/>
            <a:ext cx="9144000" cy="2895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Example1: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there a relationship between a person’s age and his or her blood pressure?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type of relationship: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independent variable(s):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dependent variable: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-76200" y="3048000"/>
            <a:ext cx="9296400" cy="3505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Example 2: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there a relationship between a students final score in math and factors such as the number of hours a student studies, the number of absences, and the IQ score.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type of relationship: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independent variable(s):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dependent variable: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B0F0"/>
              </a:buClr>
              <a:buSzPct val="68000"/>
              <a:buFont typeface="Wingdings" pitchFamily="2" charset="2"/>
              <a:buChar char="q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52400" y="533400"/>
            <a:ext cx="8915400" cy="68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Simple relationship can also be </a:t>
            </a:r>
            <a:r>
              <a:rPr kumimoji="0" lang="en-US" sz="27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positive 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or</a:t>
            </a:r>
            <a:r>
              <a:rPr kumimoji="0" lang="en-US" sz="27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negative.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q"/>
              <a:tabLst/>
              <a:defRPr/>
            </a:pPr>
            <a:endParaRPr kumimoji="0" lang="en-US" sz="2700" b="0" i="1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tabLst/>
              <a:defRPr/>
            </a:pPr>
            <a:endParaRPr kumimoji="0" lang="en-US" sz="2700" b="0" i="1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" y="1676400"/>
            <a:ext cx="4267200" cy="33528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Positive relationship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exists when both variables increase or decrease at the same time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 person’s height and perfect weight.</a:t>
            </a:r>
          </a:p>
        </p:txBody>
      </p:sp>
      <p:sp>
        <p:nvSpPr>
          <p:cNvPr id="7" name="Rectangle 6"/>
          <p:cNvSpPr/>
          <p:nvPr/>
        </p:nvSpPr>
        <p:spPr>
          <a:xfrm>
            <a:off x="4724400" y="1676400"/>
            <a:ext cx="4267200" cy="33528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Negative relationship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as one variable increases, the other variable decreases and vice versa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the strength of people over 60 years of age.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971800" y="76200"/>
            <a:ext cx="3048000" cy="914400"/>
            <a:chOff x="1600200" y="1752600"/>
            <a:chExt cx="3124200" cy="1219200"/>
          </a:xfrm>
        </p:grpSpPr>
        <p:sp>
          <p:nvSpPr>
            <p:cNvPr id="4" name="Rectangle 3"/>
            <p:cNvSpPr/>
            <p:nvPr/>
          </p:nvSpPr>
          <p:spPr>
            <a:xfrm>
              <a:off x="1600200" y="1752600"/>
              <a:ext cx="3124200" cy="12192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1676400" y="1955800"/>
              <a:ext cx="2954976" cy="707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Scatter Plots</a:t>
              </a:r>
              <a:endPara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76200" y="1173540"/>
            <a:ext cx="8915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B0F0"/>
              </a:buClr>
              <a:buFont typeface="Wingdings" pitchFamily="2" charset="2"/>
              <a:buChar char="q"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scatter plot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is a graph of the ordered pairs (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 of numbers consisting of the 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independent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variable </a:t>
            </a:r>
            <a:r>
              <a:rPr lang="en-US" sz="3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and the 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dependent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variable </a:t>
            </a:r>
            <a:r>
              <a:rPr lang="en-US" sz="3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" y="3124200"/>
            <a:ext cx="7772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Notation:</a:t>
            </a:r>
          </a:p>
          <a:p>
            <a:endParaRPr lang="en-US" sz="2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/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Explanatory (independent, predictor) variable</a:t>
            </a:r>
          </a:p>
          <a:p>
            <a:endParaRPr lang="en-US" sz="2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Response (dependent, outcome) variable</a:t>
            </a:r>
          </a:p>
          <a:p>
            <a:pPr lvl="1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76200" y="762000"/>
            <a:ext cx="8991600" cy="5105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Construct a scatter plot for the data shown for car rental companies in the United States for a recent year.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Step 1: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Draw and label the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and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y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axes.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Step 2: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Plot each point on the graph.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974" y="101025"/>
            <a:ext cx="27254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10-1:</a:t>
            </a:r>
            <a:endParaRPr lang="en-US" sz="3200" b="1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3344" y="2057400"/>
            <a:ext cx="7942456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04800" y="640080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283</TotalTime>
  <Words>3245</Words>
  <Application>Microsoft Office PowerPoint</Application>
  <PresentationFormat>On-screen Show (4:3)</PresentationFormat>
  <Paragraphs>730</Paragraphs>
  <Slides>57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9" baseType="lpstr">
      <vt:lpstr>Origin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There is a positive relationship</vt:lpstr>
      <vt:lpstr>Slide 11</vt:lpstr>
      <vt:lpstr>There is a negative relationship</vt:lpstr>
      <vt:lpstr>Slide 13</vt:lpstr>
      <vt:lpstr>There is no specific type of relationship</vt:lpstr>
      <vt:lpstr>Questions ???</vt:lpstr>
      <vt:lpstr>Slide 16</vt:lpstr>
      <vt:lpstr>How would you describe the graph?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Questions ???</vt:lpstr>
      <vt:lpstr>Slide 40</vt:lpstr>
      <vt:lpstr>Slide 41</vt:lpstr>
      <vt:lpstr>Slide 42</vt:lpstr>
      <vt:lpstr>Slide 43</vt:lpstr>
      <vt:lpstr>Regression Line</vt:lpstr>
      <vt:lpstr>Slide 45</vt:lpstr>
      <vt:lpstr>Solution :</vt:lpstr>
      <vt:lpstr>Slide 47</vt:lpstr>
      <vt:lpstr>Slide 48</vt:lpstr>
      <vt:lpstr>Solution :</vt:lpstr>
      <vt:lpstr>Remark</vt:lpstr>
      <vt:lpstr>Slide 51</vt:lpstr>
      <vt:lpstr>Slide 52</vt:lpstr>
      <vt:lpstr>Slide 53</vt:lpstr>
      <vt:lpstr>Questions ???</vt:lpstr>
      <vt:lpstr>Slide 55</vt:lpstr>
      <vt:lpstr>Slide 56</vt:lpstr>
      <vt:lpstr>Slide 57</vt:lpstr>
    </vt:vector>
  </TitlesOfParts>
  <Company>17-10-2010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FTR</dc:creator>
  <cp:lastModifiedBy>win7</cp:lastModifiedBy>
  <cp:revision>32</cp:revision>
  <dcterms:created xsi:type="dcterms:W3CDTF">2011-06-17T07:28:40Z</dcterms:created>
  <dcterms:modified xsi:type="dcterms:W3CDTF">2013-10-14T19:06:24Z</dcterms:modified>
</cp:coreProperties>
</file>