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60" r:id="rId1"/>
  </p:sldMasterIdLst>
  <p:notesMasterIdLst>
    <p:notesMasterId r:id="rId93"/>
  </p:notesMasterIdLst>
  <p:sldIdLst>
    <p:sldId id="384" r:id="rId2"/>
    <p:sldId id="259" r:id="rId3"/>
    <p:sldId id="469" r:id="rId4"/>
    <p:sldId id="386" r:id="rId5"/>
    <p:sldId id="385" r:id="rId6"/>
    <p:sldId id="387" r:id="rId7"/>
    <p:sldId id="388" r:id="rId8"/>
    <p:sldId id="471" r:id="rId9"/>
    <p:sldId id="472" r:id="rId10"/>
    <p:sldId id="473" r:id="rId11"/>
    <p:sldId id="474" r:id="rId12"/>
    <p:sldId id="468" r:id="rId13"/>
    <p:sldId id="391" r:id="rId14"/>
    <p:sldId id="390" r:id="rId15"/>
    <p:sldId id="470" r:id="rId16"/>
    <p:sldId id="392" r:id="rId17"/>
    <p:sldId id="393" r:id="rId18"/>
    <p:sldId id="394" r:id="rId19"/>
    <p:sldId id="395" r:id="rId20"/>
    <p:sldId id="396" r:id="rId21"/>
    <p:sldId id="397" r:id="rId22"/>
    <p:sldId id="398" r:id="rId23"/>
    <p:sldId id="399" r:id="rId24"/>
    <p:sldId id="400" r:id="rId25"/>
    <p:sldId id="401" r:id="rId26"/>
    <p:sldId id="402" r:id="rId27"/>
    <p:sldId id="403" r:id="rId28"/>
    <p:sldId id="404" r:id="rId29"/>
    <p:sldId id="405" r:id="rId30"/>
    <p:sldId id="406" r:id="rId31"/>
    <p:sldId id="407" r:id="rId32"/>
    <p:sldId id="408" r:id="rId33"/>
    <p:sldId id="409" r:id="rId34"/>
    <p:sldId id="410" r:id="rId35"/>
    <p:sldId id="411" r:id="rId36"/>
    <p:sldId id="412" r:id="rId37"/>
    <p:sldId id="413" r:id="rId38"/>
    <p:sldId id="414" r:id="rId39"/>
    <p:sldId id="415" r:id="rId40"/>
    <p:sldId id="416" r:id="rId41"/>
    <p:sldId id="417" r:id="rId42"/>
    <p:sldId id="418" r:id="rId43"/>
    <p:sldId id="419" r:id="rId44"/>
    <p:sldId id="420" r:id="rId45"/>
    <p:sldId id="421" r:id="rId46"/>
    <p:sldId id="422" r:id="rId47"/>
    <p:sldId id="430" r:id="rId48"/>
    <p:sldId id="423" r:id="rId49"/>
    <p:sldId id="424" r:id="rId50"/>
    <p:sldId id="425" r:id="rId51"/>
    <p:sldId id="426" r:id="rId52"/>
    <p:sldId id="427" r:id="rId53"/>
    <p:sldId id="428" r:id="rId54"/>
    <p:sldId id="429" r:id="rId55"/>
    <p:sldId id="431" r:id="rId56"/>
    <p:sldId id="432" r:id="rId57"/>
    <p:sldId id="433" r:id="rId58"/>
    <p:sldId id="434" r:id="rId59"/>
    <p:sldId id="435" r:id="rId60"/>
    <p:sldId id="436" r:id="rId61"/>
    <p:sldId id="437" r:id="rId62"/>
    <p:sldId id="438" r:id="rId63"/>
    <p:sldId id="439" r:id="rId64"/>
    <p:sldId id="440" r:id="rId65"/>
    <p:sldId id="441" r:id="rId66"/>
    <p:sldId id="442" r:id="rId67"/>
    <p:sldId id="443" r:id="rId68"/>
    <p:sldId id="444" r:id="rId69"/>
    <p:sldId id="445" r:id="rId70"/>
    <p:sldId id="446" r:id="rId71"/>
    <p:sldId id="447" r:id="rId72"/>
    <p:sldId id="448" r:id="rId73"/>
    <p:sldId id="449" r:id="rId74"/>
    <p:sldId id="450" r:id="rId75"/>
    <p:sldId id="451" r:id="rId76"/>
    <p:sldId id="452" r:id="rId77"/>
    <p:sldId id="453" r:id="rId78"/>
    <p:sldId id="454" r:id="rId79"/>
    <p:sldId id="455" r:id="rId80"/>
    <p:sldId id="456" r:id="rId81"/>
    <p:sldId id="457" r:id="rId82"/>
    <p:sldId id="458" r:id="rId83"/>
    <p:sldId id="459" r:id="rId84"/>
    <p:sldId id="460" r:id="rId85"/>
    <p:sldId id="461" r:id="rId86"/>
    <p:sldId id="462" r:id="rId87"/>
    <p:sldId id="463" r:id="rId88"/>
    <p:sldId id="464" r:id="rId89"/>
    <p:sldId id="465" r:id="rId90"/>
    <p:sldId id="466" r:id="rId91"/>
    <p:sldId id="467" r:id="rId92"/>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9A6"/>
    <a:srgbClr val="0F54AB"/>
    <a:srgbClr val="0E51AB"/>
    <a:srgbClr val="00A49D"/>
    <a:srgbClr val="17A7A6"/>
    <a:srgbClr val="263847"/>
    <a:srgbClr val="AB815E"/>
    <a:srgbClr val="FCB2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838" autoAdjust="0"/>
    <p:restoredTop sz="94674"/>
  </p:normalViewPr>
  <p:slideViewPr>
    <p:cSldViewPr snapToGrid="0">
      <p:cViewPr>
        <p:scale>
          <a:sx n="59" d="100"/>
          <a:sy n="59" d="100"/>
        </p:scale>
        <p:origin x="246"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69371E9-7529-4F1A-8A9A-416AEC70CD98}" type="datetimeFigureOut">
              <a:rPr lang="ar-SA" smtClean="0"/>
              <a:t>12/10/45</a:t>
            </a:fld>
            <a:endParaRPr lang="ar-SA"/>
          </a:p>
        </p:txBody>
      </p:sp>
      <p:sp>
        <p:nvSpPr>
          <p:cNvPr id="4" name="عنصر نائب لصورة الشريحة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25FF418-A219-4429-AA03-4717F1DD788A}" type="slidenum">
              <a:rPr lang="ar-SA" smtClean="0"/>
              <a:t>‹#›</a:t>
            </a:fld>
            <a:endParaRPr lang="ar-SA"/>
          </a:p>
        </p:txBody>
      </p:sp>
    </p:spTree>
    <p:extLst>
      <p:ext uri="{BB962C8B-B14F-4D97-AF65-F5344CB8AC3E}">
        <p14:creationId xmlns:p14="http://schemas.microsoft.com/office/powerpoint/2010/main" val="114952799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94177D-5EF1-433A-BC22-6FA6320735F2}" type="slidenum">
              <a:rPr lang="en-US" smtClean="0"/>
              <a:t>1</a:t>
            </a:fld>
            <a:endParaRPr lang="en-US"/>
          </a:p>
        </p:txBody>
      </p:sp>
    </p:spTree>
    <p:extLst>
      <p:ext uri="{BB962C8B-B14F-4D97-AF65-F5344CB8AC3E}">
        <p14:creationId xmlns:p14="http://schemas.microsoft.com/office/powerpoint/2010/main" val="3052341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94177D-5EF1-433A-BC22-6FA6320735F2}" type="slidenum">
              <a:rPr lang="en-US" smtClean="0"/>
              <a:t>91</a:t>
            </a:fld>
            <a:endParaRPr lang="en-US"/>
          </a:p>
        </p:txBody>
      </p:sp>
    </p:spTree>
    <p:extLst>
      <p:ext uri="{BB962C8B-B14F-4D97-AF65-F5344CB8AC3E}">
        <p14:creationId xmlns:p14="http://schemas.microsoft.com/office/powerpoint/2010/main" val="4136117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966F8C46-F453-9A4F-A998-0237FCC35559}" type="datetimeFigureOut">
              <a:rPr lang="ar-US" smtClean="0"/>
              <a:t>04/20/2024</a:t>
            </a:fld>
            <a:endParaRPr lang="ar-US"/>
          </a:p>
        </p:txBody>
      </p:sp>
      <p:sp>
        <p:nvSpPr>
          <p:cNvPr id="5" name="Footer Placeholder 4"/>
          <p:cNvSpPr>
            <a:spLocks noGrp="1"/>
          </p:cNvSpPr>
          <p:nvPr>
            <p:ph type="ftr" sz="quarter" idx="11"/>
          </p:nvPr>
        </p:nvSpPr>
        <p:spPr/>
        <p:txBody>
          <a:bodyPr/>
          <a:lstStyle/>
          <a:p>
            <a:endParaRPr lang="ar-US"/>
          </a:p>
        </p:txBody>
      </p:sp>
      <p:sp>
        <p:nvSpPr>
          <p:cNvPr id="6" name="Slide Number Placeholder 5"/>
          <p:cNvSpPr>
            <a:spLocks noGrp="1"/>
          </p:cNvSpPr>
          <p:nvPr>
            <p:ph type="sldNum" sz="quarter" idx="12"/>
          </p:nvPr>
        </p:nvSpPr>
        <p:spPr/>
        <p:txBody>
          <a:bodyPr/>
          <a:lstStyle/>
          <a:p>
            <a:fld id="{DDB212B9-4C15-9542-86BB-B7DAFA0E86F8}" type="slidenum">
              <a:rPr lang="ar-US" smtClean="0"/>
              <a:t>‹#›</a:t>
            </a:fld>
            <a:endParaRPr lang="ar-US"/>
          </a:p>
        </p:txBody>
      </p:sp>
    </p:spTree>
    <p:extLst>
      <p:ext uri="{BB962C8B-B14F-4D97-AF65-F5344CB8AC3E}">
        <p14:creationId xmlns:p14="http://schemas.microsoft.com/office/powerpoint/2010/main" val="3134979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966F8C46-F453-9A4F-A998-0237FCC35559}" type="datetimeFigureOut">
              <a:rPr lang="ar-US" smtClean="0"/>
              <a:t>04/20/2024</a:t>
            </a:fld>
            <a:endParaRPr lang="ar-US"/>
          </a:p>
        </p:txBody>
      </p:sp>
      <p:sp>
        <p:nvSpPr>
          <p:cNvPr id="5" name="Footer Placeholder 4"/>
          <p:cNvSpPr>
            <a:spLocks noGrp="1"/>
          </p:cNvSpPr>
          <p:nvPr>
            <p:ph type="ftr" sz="quarter" idx="11"/>
          </p:nvPr>
        </p:nvSpPr>
        <p:spPr/>
        <p:txBody>
          <a:bodyPr/>
          <a:lstStyle/>
          <a:p>
            <a:endParaRPr lang="ar-US"/>
          </a:p>
        </p:txBody>
      </p:sp>
      <p:sp>
        <p:nvSpPr>
          <p:cNvPr id="6" name="Slide Number Placeholder 5"/>
          <p:cNvSpPr>
            <a:spLocks noGrp="1"/>
          </p:cNvSpPr>
          <p:nvPr>
            <p:ph type="sldNum" sz="quarter" idx="12"/>
          </p:nvPr>
        </p:nvSpPr>
        <p:spPr/>
        <p:txBody>
          <a:bodyPr/>
          <a:lstStyle/>
          <a:p>
            <a:fld id="{DDB212B9-4C15-9542-86BB-B7DAFA0E86F8}" type="slidenum">
              <a:rPr lang="ar-US" smtClean="0"/>
              <a:t>‹#›</a:t>
            </a:fld>
            <a:endParaRPr lang="ar-US"/>
          </a:p>
        </p:txBody>
      </p:sp>
    </p:spTree>
    <p:extLst>
      <p:ext uri="{BB962C8B-B14F-4D97-AF65-F5344CB8AC3E}">
        <p14:creationId xmlns:p14="http://schemas.microsoft.com/office/powerpoint/2010/main" val="3938299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966F8C46-F453-9A4F-A998-0237FCC35559}" type="datetimeFigureOut">
              <a:rPr lang="ar-US" smtClean="0"/>
              <a:t>04/20/2024</a:t>
            </a:fld>
            <a:endParaRPr lang="ar-US"/>
          </a:p>
        </p:txBody>
      </p:sp>
      <p:sp>
        <p:nvSpPr>
          <p:cNvPr id="5" name="Footer Placeholder 4"/>
          <p:cNvSpPr>
            <a:spLocks noGrp="1"/>
          </p:cNvSpPr>
          <p:nvPr>
            <p:ph type="ftr" sz="quarter" idx="11"/>
          </p:nvPr>
        </p:nvSpPr>
        <p:spPr/>
        <p:txBody>
          <a:bodyPr/>
          <a:lstStyle/>
          <a:p>
            <a:endParaRPr lang="ar-US"/>
          </a:p>
        </p:txBody>
      </p:sp>
      <p:sp>
        <p:nvSpPr>
          <p:cNvPr id="6" name="Slide Number Placeholder 5"/>
          <p:cNvSpPr>
            <a:spLocks noGrp="1"/>
          </p:cNvSpPr>
          <p:nvPr>
            <p:ph type="sldNum" sz="quarter" idx="12"/>
          </p:nvPr>
        </p:nvSpPr>
        <p:spPr/>
        <p:txBody>
          <a:bodyPr/>
          <a:lstStyle/>
          <a:p>
            <a:fld id="{DDB212B9-4C15-9542-86BB-B7DAFA0E86F8}" type="slidenum">
              <a:rPr lang="ar-US" smtClean="0"/>
              <a:t>‹#›</a:t>
            </a:fld>
            <a:endParaRPr lang="ar-US"/>
          </a:p>
        </p:txBody>
      </p:sp>
    </p:spTree>
    <p:extLst>
      <p:ext uri="{BB962C8B-B14F-4D97-AF65-F5344CB8AC3E}">
        <p14:creationId xmlns:p14="http://schemas.microsoft.com/office/powerpoint/2010/main" val="537287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0"/>
            <a:ext cx="9906000" cy="6858000"/>
          </a:xfrm>
          <a:pattFill prst="pct20">
            <a:fgClr>
              <a:schemeClr val="accent1"/>
            </a:fgClr>
            <a:bgClr>
              <a:schemeClr val="bg1"/>
            </a:bgClr>
          </a:pattFill>
        </p:spPr>
        <p:txBody>
          <a:bodyPr>
            <a:normAutofit/>
          </a:bodyPr>
          <a:lstStyle>
            <a:lvl1pPr marL="0" indent="0" algn="r">
              <a:buNone/>
              <a:defRPr sz="1463"/>
            </a:lvl1pPr>
          </a:lstStyle>
          <a:p>
            <a:r>
              <a:rPr lang="ar-EG" dirty="0"/>
              <a:t>اضغط على الايقونة لاضافة صورة</a:t>
            </a:r>
            <a:endParaRPr lang="en-US" dirty="0"/>
          </a:p>
        </p:txBody>
      </p:sp>
    </p:spTree>
    <p:extLst>
      <p:ext uri="{BB962C8B-B14F-4D97-AF65-F5344CB8AC3E}">
        <p14:creationId xmlns:p14="http://schemas.microsoft.com/office/powerpoint/2010/main" val="2352389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966F8C46-F453-9A4F-A998-0237FCC35559}" type="datetimeFigureOut">
              <a:rPr lang="ar-US" smtClean="0"/>
              <a:t>04/20/2024</a:t>
            </a:fld>
            <a:endParaRPr lang="ar-US"/>
          </a:p>
        </p:txBody>
      </p:sp>
      <p:sp>
        <p:nvSpPr>
          <p:cNvPr id="5" name="Footer Placeholder 4"/>
          <p:cNvSpPr>
            <a:spLocks noGrp="1"/>
          </p:cNvSpPr>
          <p:nvPr>
            <p:ph type="ftr" sz="quarter" idx="11"/>
          </p:nvPr>
        </p:nvSpPr>
        <p:spPr/>
        <p:txBody>
          <a:bodyPr/>
          <a:lstStyle/>
          <a:p>
            <a:endParaRPr lang="ar-US"/>
          </a:p>
        </p:txBody>
      </p:sp>
      <p:sp>
        <p:nvSpPr>
          <p:cNvPr id="6" name="Slide Number Placeholder 5"/>
          <p:cNvSpPr>
            <a:spLocks noGrp="1"/>
          </p:cNvSpPr>
          <p:nvPr>
            <p:ph type="sldNum" sz="quarter" idx="12"/>
          </p:nvPr>
        </p:nvSpPr>
        <p:spPr/>
        <p:txBody>
          <a:bodyPr/>
          <a:lstStyle/>
          <a:p>
            <a:fld id="{DDB212B9-4C15-9542-86BB-B7DAFA0E86F8}" type="slidenum">
              <a:rPr lang="ar-US" smtClean="0"/>
              <a:t>‹#›</a:t>
            </a:fld>
            <a:endParaRPr lang="ar-US"/>
          </a:p>
        </p:txBody>
      </p:sp>
    </p:spTree>
    <p:extLst>
      <p:ext uri="{BB962C8B-B14F-4D97-AF65-F5344CB8AC3E}">
        <p14:creationId xmlns:p14="http://schemas.microsoft.com/office/powerpoint/2010/main" val="825458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966F8C46-F453-9A4F-A998-0237FCC35559}" type="datetimeFigureOut">
              <a:rPr lang="ar-US" smtClean="0"/>
              <a:t>04/20/2024</a:t>
            </a:fld>
            <a:endParaRPr lang="ar-US"/>
          </a:p>
        </p:txBody>
      </p:sp>
      <p:sp>
        <p:nvSpPr>
          <p:cNvPr id="5" name="Footer Placeholder 4"/>
          <p:cNvSpPr>
            <a:spLocks noGrp="1"/>
          </p:cNvSpPr>
          <p:nvPr>
            <p:ph type="ftr" sz="quarter" idx="11"/>
          </p:nvPr>
        </p:nvSpPr>
        <p:spPr/>
        <p:txBody>
          <a:bodyPr/>
          <a:lstStyle/>
          <a:p>
            <a:endParaRPr lang="ar-US"/>
          </a:p>
        </p:txBody>
      </p:sp>
      <p:sp>
        <p:nvSpPr>
          <p:cNvPr id="6" name="Slide Number Placeholder 5"/>
          <p:cNvSpPr>
            <a:spLocks noGrp="1"/>
          </p:cNvSpPr>
          <p:nvPr>
            <p:ph type="sldNum" sz="quarter" idx="12"/>
          </p:nvPr>
        </p:nvSpPr>
        <p:spPr/>
        <p:txBody>
          <a:bodyPr/>
          <a:lstStyle/>
          <a:p>
            <a:fld id="{DDB212B9-4C15-9542-86BB-B7DAFA0E86F8}" type="slidenum">
              <a:rPr lang="ar-US" smtClean="0"/>
              <a:t>‹#›</a:t>
            </a:fld>
            <a:endParaRPr lang="ar-US"/>
          </a:p>
        </p:txBody>
      </p:sp>
    </p:spTree>
    <p:extLst>
      <p:ext uri="{BB962C8B-B14F-4D97-AF65-F5344CB8AC3E}">
        <p14:creationId xmlns:p14="http://schemas.microsoft.com/office/powerpoint/2010/main" val="3334309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966F8C46-F453-9A4F-A998-0237FCC35559}" type="datetimeFigureOut">
              <a:rPr lang="ar-US" smtClean="0"/>
              <a:t>04/20/2024</a:t>
            </a:fld>
            <a:endParaRPr lang="ar-US"/>
          </a:p>
        </p:txBody>
      </p:sp>
      <p:sp>
        <p:nvSpPr>
          <p:cNvPr id="6" name="Footer Placeholder 5"/>
          <p:cNvSpPr>
            <a:spLocks noGrp="1"/>
          </p:cNvSpPr>
          <p:nvPr>
            <p:ph type="ftr" sz="quarter" idx="11"/>
          </p:nvPr>
        </p:nvSpPr>
        <p:spPr/>
        <p:txBody>
          <a:bodyPr/>
          <a:lstStyle/>
          <a:p>
            <a:endParaRPr lang="ar-US"/>
          </a:p>
        </p:txBody>
      </p:sp>
      <p:sp>
        <p:nvSpPr>
          <p:cNvPr id="7" name="Slide Number Placeholder 6"/>
          <p:cNvSpPr>
            <a:spLocks noGrp="1"/>
          </p:cNvSpPr>
          <p:nvPr>
            <p:ph type="sldNum" sz="quarter" idx="12"/>
          </p:nvPr>
        </p:nvSpPr>
        <p:spPr/>
        <p:txBody>
          <a:bodyPr/>
          <a:lstStyle/>
          <a:p>
            <a:fld id="{DDB212B9-4C15-9542-86BB-B7DAFA0E86F8}" type="slidenum">
              <a:rPr lang="ar-US" smtClean="0"/>
              <a:t>‹#›</a:t>
            </a:fld>
            <a:endParaRPr lang="ar-US"/>
          </a:p>
        </p:txBody>
      </p:sp>
    </p:spTree>
    <p:extLst>
      <p:ext uri="{BB962C8B-B14F-4D97-AF65-F5344CB8AC3E}">
        <p14:creationId xmlns:p14="http://schemas.microsoft.com/office/powerpoint/2010/main" val="203452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682329" y="2505075"/>
            <a:ext cx="4190702"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5014913" y="2505075"/>
            <a:ext cx="4211340"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966F8C46-F453-9A4F-A998-0237FCC35559}" type="datetimeFigureOut">
              <a:rPr lang="ar-US" smtClean="0"/>
              <a:t>04/20/2024</a:t>
            </a:fld>
            <a:endParaRPr lang="ar-US"/>
          </a:p>
        </p:txBody>
      </p:sp>
      <p:sp>
        <p:nvSpPr>
          <p:cNvPr id="8" name="Footer Placeholder 7"/>
          <p:cNvSpPr>
            <a:spLocks noGrp="1"/>
          </p:cNvSpPr>
          <p:nvPr>
            <p:ph type="ftr" sz="quarter" idx="11"/>
          </p:nvPr>
        </p:nvSpPr>
        <p:spPr/>
        <p:txBody>
          <a:bodyPr/>
          <a:lstStyle/>
          <a:p>
            <a:endParaRPr lang="ar-US"/>
          </a:p>
        </p:txBody>
      </p:sp>
      <p:sp>
        <p:nvSpPr>
          <p:cNvPr id="9" name="Slide Number Placeholder 8"/>
          <p:cNvSpPr>
            <a:spLocks noGrp="1"/>
          </p:cNvSpPr>
          <p:nvPr>
            <p:ph type="sldNum" sz="quarter" idx="12"/>
          </p:nvPr>
        </p:nvSpPr>
        <p:spPr/>
        <p:txBody>
          <a:bodyPr/>
          <a:lstStyle/>
          <a:p>
            <a:fld id="{DDB212B9-4C15-9542-86BB-B7DAFA0E86F8}" type="slidenum">
              <a:rPr lang="ar-US" smtClean="0"/>
              <a:t>‹#›</a:t>
            </a:fld>
            <a:endParaRPr lang="ar-US"/>
          </a:p>
        </p:txBody>
      </p:sp>
    </p:spTree>
    <p:extLst>
      <p:ext uri="{BB962C8B-B14F-4D97-AF65-F5344CB8AC3E}">
        <p14:creationId xmlns:p14="http://schemas.microsoft.com/office/powerpoint/2010/main" val="3648935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966F8C46-F453-9A4F-A998-0237FCC35559}" type="datetimeFigureOut">
              <a:rPr lang="ar-US" smtClean="0"/>
              <a:t>04/20/2024</a:t>
            </a:fld>
            <a:endParaRPr lang="ar-US"/>
          </a:p>
        </p:txBody>
      </p:sp>
      <p:sp>
        <p:nvSpPr>
          <p:cNvPr id="4" name="Footer Placeholder 3"/>
          <p:cNvSpPr>
            <a:spLocks noGrp="1"/>
          </p:cNvSpPr>
          <p:nvPr>
            <p:ph type="ftr" sz="quarter" idx="11"/>
          </p:nvPr>
        </p:nvSpPr>
        <p:spPr/>
        <p:txBody>
          <a:bodyPr/>
          <a:lstStyle/>
          <a:p>
            <a:endParaRPr lang="ar-US"/>
          </a:p>
        </p:txBody>
      </p:sp>
      <p:sp>
        <p:nvSpPr>
          <p:cNvPr id="5" name="Slide Number Placeholder 4"/>
          <p:cNvSpPr>
            <a:spLocks noGrp="1"/>
          </p:cNvSpPr>
          <p:nvPr>
            <p:ph type="sldNum" sz="quarter" idx="12"/>
          </p:nvPr>
        </p:nvSpPr>
        <p:spPr/>
        <p:txBody>
          <a:bodyPr/>
          <a:lstStyle/>
          <a:p>
            <a:fld id="{DDB212B9-4C15-9542-86BB-B7DAFA0E86F8}" type="slidenum">
              <a:rPr lang="ar-US" smtClean="0"/>
              <a:t>‹#›</a:t>
            </a:fld>
            <a:endParaRPr lang="ar-US"/>
          </a:p>
        </p:txBody>
      </p:sp>
    </p:spTree>
    <p:extLst>
      <p:ext uri="{BB962C8B-B14F-4D97-AF65-F5344CB8AC3E}">
        <p14:creationId xmlns:p14="http://schemas.microsoft.com/office/powerpoint/2010/main" val="2715444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F8C46-F453-9A4F-A998-0237FCC35559}" type="datetimeFigureOut">
              <a:rPr lang="ar-US" smtClean="0"/>
              <a:t>04/20/2024</a:t>
            </a:fld>
            <a:endParaRPr lang="ar-US"/>
          </a:p>
        </p:txBody>
      </p:sp>
      <p:sp>
        <p:nvSpPr>
          <p:cNvPr id="3" name="Footer Placeholder 2"/>
          <p:cNvSpPr>
            <a:spLocks noGrp="1"/>
          </p:cNvSpPr>
          <p:nvPr>
            <p:ph type="ftr" sz="quarter" idx="11"/>
          </p:nvPr>
        </p:nvSpPr>
        <p:spPr/>
        <p:txBody>
          <a:bodyPr/>
          <a:lstStyle/>
          <a:p>
            <a:endParaRPr lang="ar-US"/>
          </a:p>
        </p:txBody>
      </p:sp>
      <p:sp>
        <p:nvSpPr>
          <p:cNvPr id="4" name="Slide Number Placeholder 3"/>
          <p:cNvSpPr>
            <a:spLocks noGrp="1"/>
          </p:cNvSpPr>
          <p:nvPr>
            <p:ph type="sldNum" sz="quarter" idx="12"/>
          </p:nvPr>
        </p:nvSpPr>
        <p:spPr/>
        <p:txBody>
          <a:bodyPr/>
          <a:lstStyle/>
          <a:p>
            <a:fld id="{DDB212B9-4C15-9542-86BB-B7DAFA0E86F8}" type="slidenum">
              <a:rPr lang="ar-US" smtClean="0"/>
              <a:t>‹#›</a:t>
            </a:fld>
            <a:endParaRPr lang="ar-US"/>
          </a:p>
        </p:txBody>
      </p:sp>
    </p:spTree>
    <p:extLst>
      <p:ext uri="{BB962C8B-B14F-4D97-AF65-F5344CB8AC3E}">
        <p14:creationId xmlns:p14="http://schemas.microsoft.com/office/powerpoint/2010/main" val="3150368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966F8C46-F453-9A4F-A998-0237FCC35559}" type="datetimeFigureOut">
              <a:rPr lang="ar-US" smtClean="0"/>
              <a:t>04/20/2024</a:t>
            </a:fld>
            <a:endParaRPr lang="ar-US"/>
          </a:p>
        </p:txBody>
      </p:sp>
      <p:sp>
        <p:nvSpPr>
          <p:cNvPr id="6" name="Footer Placeholder 5"/>
          <p:cNvSpPr>
            <a:spLocks noGrp="1"/>
          </p:cNvSpPr>
          <p:nvPr>
            <p:ph type="ftr" sz="quarter" idx="11"/>
          </p:nvPr>
        </p:nvSpPr>
        <p:spPr/>
        <p:txBody>
          <a:bodyPr/>
          <a:lstStyle/>
          <a:p>
            <a:endParaRPr lang="ar-US"/>
          </a:p>
        </p:txBody>
      </p:sp>
      <p:sp>
        <p:nvSpPr>
          <p:cNvPr id="7" name="Slide Number Placeholder 6"/>
          <p:cNvSpPr>
            <a:spLocks noGrp="1"/>
          </p:cNvSpPr>
          <p:nvPr>
            <p:ph type="sldNum" sz="quarter" idx="12"/>
          </p:nvPr>
        </p:nvSpPr>
        <p:spPr/>
        <p:txBody>
          <a:bodyPr/>
          <a:lstStyle/>
          <a:p>
            <a:fld id="{DDB212B9-4C15-9542-86BB-B7DAFA0E86F8}" type="slidenum">
              <a:rPr lang="ar-US" smtClean="0"/>
              <a:t>‹#›</a:t>
            </a:fld>
            <a:endParaRPr lang="ar-US"/>
          </a:p>
        </p:txBody>
      </p:sp>
    </p:spTree>
    <p:extLst>
      <p:ext uri="{BB962C8B-B14F-4D97-AF65-F5344CB8AC3E}">
        <p14:creationId xmlns:p14="http://schemas.microsoft.com/office/powerpoint/2010/main" val="4162943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966F8C46-F453-9A4F-A998-0237FCC35559}" type="datetimeFigureOut">
              <a:rPr lang="ar-US" smtClean="0"/>
              <a:t>04/20/2024</a:t>
            </a:fld>
            <a:endParaRPr lang="ar-US"/>
          </a:p>
        </p:txBody>
      </p:sp>
      <p:sp>
        <p:nvSpPr>
          <p:cNvPr id="6" name="Footer Placeholder 5"/>
          <p:cNvSpPr>
            <a:spLocks noGrp="1"/>
          </p:cNvSpPr>
          <p:nvPr>
            <p:ph type="ftr" sz="quarter" idx="11"/>
          </p:nvPr>
        </p:nvSpPr>
        <p:spPr/>
        <p:txBody>
          <a:bodyPr/>
          <a:lstStyle/>
          <a:p>
            <a:endParaRPr lang="ar-US"/>
          </a:p>
        </p:txBody>
      </p:sp>
      <p:sp>
        <p:nvSpPr>
          <p:cNvPr id="7" name="Slide Number Placeholder 6"/>
          <p:cNvSpPr>
            <a:spLocks noGrp="1"/>
          </p:cNvSpPr>
          <p:nvPr>
            <p:ph type="sldNum" sz="quarter" idx="12"/>
          </p:nvPr>
        </p:nvSpPr>
        <p:spPr/>
        <p:txBody>
          <a:bodyPr/>
          <a:lstStyle/>
          <a:p>
            <a:fld id="{DDB212B9-4C15-9542-86BB-B7DAFA0E86F8}" type="slidenum">
              <a:rPr lang="ar-US" smtClean="0"/>
              <a:t>‹#›</a:t>
            </a:fld>
            <a:endParaRPr lang="ar-US"/>
          </a:p>
        </p:txBody>
      </p:sp>
    </p:spTree>
    <p:extLst>
      <p:ext uri="{BB962C8B-B14F-4D97-AF65-F5344CB8AC3E}">
        <p14:creationId xmlns:p14="http://schemas.microsoft.com/office/powerpoint/2010/main" val="450345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F8C46-F453-9A4F-A998-0237FCC35559}" type="datetimeFigureOut">
              <a:rPr lang="ar-US" smtClean="0"/>
              <a:t>04/20/2024</a:t>
            </a:fld>
            <a:endParaRPr lang="ar-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B212B9-4C15-9542-86BB-B7DAFA0E86F8}" type="slidenum">
              <a:rPr lang="ar-US" smtClean="0"/>
              <a:t>‹#›</a:t>
            </a:fld>
            <a:endParaRPr lang="ar-US"/>
          </a:p>
        </p:txBody>
      </p:sp>
    </p:spTree>
    <p:extLst>
      <p:ext uri="{BB962C8B-B14F-4D97-AF65-F5344CB8AC3E}">
        <p14:creationId xmlns:p14="http://schemas.microsoft.com/office/powerpoint/2010/main" val="3630052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drive.google.com/file/d/1rtxP8oUMiXywg3dChHKIE1b-ytISwaA5/view?usp=sharing" TargetMode="External"/><Relationship Id="rId5" Type="http://schemas.openxmlformats.org/officeDocument/2006/relationships/image" Target="../media/image29.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3.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6.png"/><Relationship Id="rId7" Type="http://schemas.openxmlformats.org/officeDocument/2006/relationships/image" Target="../media/image83.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82.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8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4.jpe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93.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6.png"/><Relationship Id="rId7" Type="http://schemas.openxmlformats.org/officeDocument/2006/relationships/image" Target="../media/image148.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2.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9.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Analyzing Company Financial Balance Sheet Working with Numbers and Insights">
            <a:extLst>
              <a:ext uri="{FF2B5EF4-FFF2-40B4-BE49-F238E27FC236}">
                <a16:creationId xmlns:a16="http://schemas.microsoft.com/office/drawing/2014/main" id="{76578EC2-8032-4B54-ACC4-F412B9E3A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96" y="-28826"/>
            <a:ext cx="10039054" cy="692672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9D419E91-9282-3B47-A24A-F5ACA485EF43}"/>
              </a:ext>
            </a:extLst>
          </p:cNvPr>
          <p:cNvSpPr/>
          <p:nvPr/>
        </p:nvSpPr>
        <p:spPr>
          <a:xfrm>
            <a:off x="-96796" y="-28825"/>
            <a:ext cx="10039054" cy="6926722"/>
          </a:xfrm>
          <a:prstGeom prst="rect">
            <a:avLst/>
          </a:prstGeom>
          <a:solidFill>
            <a:schemeClr val="tx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Arial" panose="020B0604020202020204" pitchFamily="34" charset="0"/>
            </a:endParaRPr>
          </a:p>
        </p:txBody>
      </p:sp>
      <p:sp>
        <p:nvSpPr>
          <p:cNvPr id="224" name="Rectangle 223">
            <a:extLst>
              <a:ext uri="{FF2B5EF4-FFF2-40B4-BE49-F238E27FC236}">
                <a16:creationId xmlns:a16="http://schemas.microsoft.com/office/drawing/2014/main" id="{2CDD3F19-8AFD-0E52-814F-25033DCD9116}"/>
              </a:ext>
            </a:extLst>
          </p:cNvPr>
          <p:cNvSpPr/>
          <p:nvPr/>
        </p:nvSpPr>
        <p:spPr>
          <a:xfrm>
            <a:off x="-96796" y="2196526"/>
            <a:ext cx="5989269" cy="2464947"/>
          </a:xfrm>
          <a:prstGeom prst="rect">
            <a:avLst/>
          </a:prstGeom>
          <a:gradFill>
            <a:gsLst>
              <a:gs pos="100000">
                <a:schemeClr val="tx1">
                  <a:alpha val="0"/>
                </a:schemeClr>
              </a:gs>
              <a:gs pos="16000">
                <a:schemeClr val="tx1">
                  <a:alpha val="7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Arial" panose="020B0604020202020204" pitchFamily="34" charset="0"/>
            </a:endParaRPr>
          </a:p>
        </p:txBody>
      </p:sp>
      <p:pic>
        <p:nvPicPr>
          <p:cNvPr id="5" name="صورة 4">
            <a:extLst>
              <a:ext uri="{FF2B5EF4-FFF2-40B4-BE49-F238E27FC236}">
                <a16:creationId xmlns:a16="http://schemas.microsoft.com/office/drawing/2014/main" id="{5D62B712-8AAE-44D7-A740-74D32CE10DED}"/>
              </a:ext>
            </a:extLst>
          </p:cNvPr>
          <p:cNvPicPr>
            <a:picLocks noChangeAspect="1"/>
          </p:cNvPicPr>
          <p:nvPr/>
        </p:nvPicPr>
        <p:blipFill>
          <a:blip r:embed="rId4"/>
          <a:stretch>
            <a:fillRect/>
          </a:stretch>
        </p:blipFill>
        <p:spPr>
          <a:xfrm>
            <a:off x="4197246" y="0"/>
            <a:ext cx="5745012" cy="6897898"/>
          </a:xfrm>
          <a:prstGeom prst="rect">
            <a:avLst/>
          </a:prstGeom>
        </p:spPr>
      </p:pic>
      <p:sp>
        <p:nvSpPr>
          <p:cNvPr id="7" name="مربع نص 6">
            <a:extLst>
              <a:ext uri="{FF2B5EF4-FFF2-40B4-BE49-F238E27FC236}">
                <a16:creationId xmlns:a16="http://schemas.microsoft.com/office/drawing/2014/main" id="{9E4496C1-5C4F-454E-9E1F-9C958E3F2EE3}"/>
              </a:ext>
            </a:extLst>
          </p:cNvPr>
          <p:cNvSpPr txBox="1"/>
          <p:nvPr/>
        </p:nvSpPr>
        <p:spPr>
          <a:xfrm>
            <a:off x="5430419" y="2157868"/>
            <a:ext cx="4209738" cy="2531462"/>
          </a:xfrm>
          <a:prstGeom prst="rect">
            <a:avLst/>
          </a:prstGeom>
          <a:noFill/>
        </p:spPr>
        <p:txBody>
          <a:bodyPr wrap="square" rtlCol="1">
            <a:spAutoFit/>
          </a:bodyPr>
          <a:lstStyle/>
          <a:p>
            <a:pPr algn="ctr">
              <a:lnSpc>
                <a:spcPct val="150000"/>
              </a:lnSpc>
            </a:pPr>
            <a:r>
              <a:rPr lang="ar-SA" sz="4000" dirty="0">
                <a:effectLst>
                  <a:outerShdw blurRad="38100" dist="38100" dir="2700000" algn="tl">
                    <a:srgbClr val="000000">
                      <a:alpha val="43137"/>
                    </a:srgbClr>
                  </a:outerShdw>
                </a:effectLst>
                <a:latin typeface="GE Dinar One" panose="020A0503020102020204" pitchFamily="18" charset="-78"/>
                <a:ea typeface="GE Dinar One" panose="020A0503020102020204" pitchFamily="18" charset="-78"/>
                <a:cs typeface="GE Dinar One" panose="020A0503020102020204" pitchFamily="18" charset="-78"/>
              </a:rPr>
              <a:t>مجلــــة  انجــــاز </a:t>
            </a:r>
          </a:p>
          <a:p>
            <a:pPr algn="ctr">
              <a:lnSpc>
                <a:spcPct val="150000"/>
              </a:lnSpc>
            </a:pPr>
            <a:r>
              <a:rPr lang="ar-SA" sz="4000" dirty="0">
                <a:effectLst>
                  <a:outerShdw blurRad="38100" dist="38100" dir="2700000" algn="tl">
                    <a:srgbClr val="000000">
                      <a:alpha val="43137"/>
                    </a:srgbClr>
                  </a:outerShdw>
                </a:effectLst>
                <a:latin typeface="GE Dinar One" panose="020A0503020102020204" pitchFamily="18" charset="-78"/>
                <a:ea typeface="GE Dinar One" panose="020A0503020102020204" pitchFamily="18" charset="-78"/>
                <a:cs typeface="GE Dinar One" panose="020A0503020102020204" pitchFamily="18" charset="-78"/>
              </a:rPr>
              <a:t>مجمع العز التعليمي </a:t>
            </a:r>
          </a:p>
          <a:p>
            <a:pPr algn="ctr">
              <a:lnSpc>
                <a:spcPct val="150000"/>
              </a:lnSpc>
            </a:pPr>
            <a:r>
              <a:rPr lang="ar-SA" sz="2800" dirty="0">
                <a:solidFill>
                  <a:schemeClr val="bg1"/>
                </a:solidFill>
                <a:effectLst>
                  <a:outerShdw blurRad="38100" dist="38100" dir="2700000" algn="tl">
                    <a:srgbClr val="000000">
                      <a:alpha val="43137"/>
                    </a:srgbClr>
                  </a:outerShdw>
                </a:effectLst>
                <a:latin typeface="Helvetica Neue W23 for SKY Bd" panose="020B0804020202020204" pitchFamily="34" charset="-78"/>
                <a:cs typeface="Helvetica Neue W23 for SKY Bd" panose="020B0804020202020204" pitchFamily="34" charset="-78"/>
              </a:rPr>
              <a:t>للعام الدراسي 1445هـ</a:t>
            </a:r>
          </a:p>
        </p:txBody>
      </p:sp>
      <p:sp>
        <p:nvSpPr>
          <p:cNvPr id="36" name="مربع نص 35">
            <a:extLst>
              <a:ext uri="{FF2B5EF4-FFF2-40B4-BE49-F238E27FC236}">
                <a16:creationId xmlns:a16="http://schemas.microsoft.com/office/drawing/2014/main" id="{7AD7D7B5-8251-4542-99C9-4E053A844AE1}"/>
              </a:ext>
            </a:extLst>
          </p:cNvPr>
          <p:cNvSpPr txBox="1"/>
          <p:nvPr/>
        </p:nvSpPr>
        <p:spPr>
          <a:xfrm>
            <a:off x="5430419" y="2146340"/>
            <a:ext cx="4209738" cy="2531462"/>
          </a:xfrm>
          <a:prstGeom prst="rect">
            <a:avLst/>
          </a:prstGeom>
          <a:noFill/>
        </p:spPr>
        <p:txBody>
          <a:bodyPr wrap="square" rtlCol="1">
            <a:spAutoFit/>
          </a:bodyPr>
          <a:lstStyle/>
          <a:p>
            <a:pPr algn="ctr">
              <a:lnSpc>
                <a:spcPct val="150000"/>
              </a:lnSpc>
            </a:pPr>
            <a:r>
              <a:rPr lang="ar-SA" sz="4000" dirty="0">
                <a:solidFill>
                  <a:srgbClr val="16A9A6"/>
                </a:solidFill>
                <a:latin typeface="GE Dinar One" panose="020A0503020102020204" pitchFamily="18" charset="-78"/>
                <a:ea typeface="GE Dinar One" panose="020A0503020102020204" pitchFamily="18" charset="-78"/>
                <a:cs typeface="GE Dinar One" panose="020A0503020102020204" pitchFamily="18" charset="-78"/>
              </a:rPr>
              <a:t>مجلــــة  انجــــاز </a:t>
            </a:r>
          </a:p>
          <a:p>
            <a:pPr algn="ctr">
              <a:lnSpc>
                <a:spcPct val="150000"/>
              </a:lnSpc>
            </a:pPr>
            <a:r>
              <a:rPr lang="ar-SA" sz="4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مجمع العز التعليمي </a:t>
            </a:r>
          </a:p>
          <a:p>
            <a:pPr algn="ctr">
              <a:lnSpc>
                <a:spcPct val="150000"/>
              </a:lnSpc>
            </a:pPr>
            <a:r>
              <a:rPr lang="ar-SA" sz="2800" dirty="0">
                <a:latin typeface="Helvetica Neue W23 for SKY Bd" panose="020B0804020202020204" pitchFamily="34" charset="-78"/>
                <a:cs typeface="Helvetica Neue W23 for SKY Bd" panose="020B0804020202020204" pitchFamily="34" charset="-78"/>
              </a:rPr>
              <a:t>للعام الدراسي 1445هـ</a:t>
            </a:r>
          </a:p>
        </p:txBody>
      </p:sp>
      <p:pic>
        <p:nvPicPr>
          <p:cNvPr id="37" name="صورة 36" descr="صورة تحتوي على لقطة شاشة, الخط, الرسومات, نص&#10;&#10;تم إنشاء الوصف تلقائياً">
            <a:extLst>
              <a:ext uri="{FF2B5EF4-FFF2-40B4-BE49-F238E27FC236}">
                <a16:creationId xmlns:a16="http://schemas.microsoft.com/office/drawing/2014/main" id="{B22537B4-BF81-4A99-BFFE-AF0FFB192D7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6209" y="2476431"/>
            <a:ext cx="2068033" cy="1646632"/>
          </a:xfrm>
          <a:prstGeom prst="rect">
            <a:avLst/>
          </a:prstGeom>
        </p:spPr>
      </p:pic>
      <p:sp>
        <p:nvSpPr>
          <p:cNvPr id="38" name="عنوان 1">
            <a:extLst>
              <a:ext uri="{FF2B5EF4-FFF2-40B4-BE49-F238E27FC236}">
                <a16:creationId xmlns:a16="http://schemas.microsoft.com/office/drawing/2014/main" id="{AE1B2C5F-3B87-4413-9846-C73D367151F6}"/>
              </a:ext>
            </a:extLst>
          </p:cNvPr>
          <p:cNvSpPr txBox="1">
            <a:spLocks/>
          </p:cNvSpPr>
          <p:nvPr/>
        </p:nvSpPr>
        <p:spPr>
          <a:xfrm>
            <a:off x="1011205" y="5569069"/>
            <a:ext cx="2845941" cy="1105810"/>
          </a:xfrm>
          <a:prstGeom prst="rect">
            <a:avLst/>
          </a:prstGeom>
        </p:spPr>
        <p:txBody>
          <a:bodyPr vert="horz" lIns="91440" tIns="45720" rIns="91440" bIns="45720" rtlCol="0" anchor="b">
            <a:normAutofit fontScale="97500" lnSpcReduction="100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ar-US" sz="2500" b="1" dirty="0">
                <a:latin typeface="GE Dinar One" panose="020A0503020102020204" pitchFamily="18" charset="-78"/>
                <a:ea typeface="GE Dinar One" panose="020A0503020102020204" pitchFamily="18" charset="-78"/>
                <a:cs typeface="GE Dinar One" panose="020A0503020102020204" pitchFamily="18" charset="-78"/>
              </a:rPr>
              <a:t>مدير المجمع</a:t>
            </a:r>
            <a:br>
              <a:rPr lang="ar-US" sz="4400" b="1" dirty="0">
                <a:latin typeface="GE Dinar One" panose="020A0503020102020204" pitchFamily="18" charset="-78"/>
                <a:ea typeface="GE Dinar One" panose="020A0503020102020204" pitchFamily="18" charset="-78"/>
                <a:cs typeface="GE Dinar One" panose="020A0503020102020204" pitchFamily="18" charset="-78"/>
              </a:rPr>
            </a:br>
            <a:r>
              <a:rPr lang="ar-SA" sz="2500" b="1" dirty="0">
                <a:latin typeface="GE Dinar One" panose="020A0503020102020204" pitchFamily="18" charset="-78"/>
                <a:ea typeface="GE Dinar One" panose="020A0503020102020204" pitchFamily="18" charset="-78"/>
                <a:cs typeface="GE Dinar One" panose="020A0503020102020204" pitchFamily="18" charset="-78"/>
              </a:rPr>
              <a:t>علي بن محمد كديش</a:t>
            </a:r>
            <a:endParaRPr lang="ar-US" sz="4400" b="1" dirty="0">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39" name="عنوان 1">
            <a:extLst>
              <a:ext uri="{FF2B5EF4-FFF2-40B4-BE49-F238E27FC236}">
                <a16:creationId xmlns:a16="http://schemas.microsoft.com/office/drawing/2014/main" id="{63754B61-5F54-4AC6-B395-0F1148F71363}"/>
              </a:ext>
            </a:extLst>
          </p:cNvPr>
          <p:cNvSpPr txBox="1">
            <a:spLocks/>
          </p:cNvSpPr>
          <p:nvPr/>
        </p:nvSpPr>
        <p:spPr>
          <a:xfrm>
            <a:off x="1016209" y="5539089"/>
            <a:ext cx="2845941" cy="1105810"/>
          </a:xfrm>
          <a:prstGeom prst="rect">
            <a:avLst/>
          </a:prstGeom>
        </p:spPr>
        <p:txBody>
          <a:bodyPr vert="horz" lIns="91440" tIns="45720" rIns="91440" bIns="45720" rtlCol="0" anchor="b">
            <a:normAutofit fontScale="97500" lnSpcReduction="100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ar-US" sz="2500" b="1" dirty="0">
                <a:solidFill>
                  <a:srgbClr val="00A49D"/>
                </a:solidFill>
                <a:latin typeface="GE Dinar One" panose="020A0503020102020204" pitchFamily="18" charset="-78"/>
                <a:ea typeface="GE Dinar One" panose="020A0503020102020204" pitchFamily="18" charset="-78"/>
                <a:cs typeface="GE Dinar One" panose="020A0503020102020204" pitchFamily="18" charset="-78"/>
              </a:rPr>
              <a:t>مدير المجمع</a:t>
            </a:r>
            <a:br>
              <a:rPr lang="ar-US" sz="44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br>
            <a:r>
              <a:rPr lang="ar-SA" sz="25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علي بن محمد كديش</a:t>
            </a:r>
            <a:endParaRPr lang="ar-US" sz="44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40" name="مربع نص 39">
            <a:extLst>
              <a:ext uri="{FF2B5EF4-FFF2-40B4-BE49-F238E27FC236}">
                <a16:creationId xmlns:a16="http://schemas.microsoft.com/office/drawing/2014/main" id="{F719385E-CA28-46C4-941D-4EEEC88245F3}"/>
              </a:ext>
            </a:extLst>
          </p:cNvPr>
          <p:cNvSpPr txBox="1"/>
          <p:nvPr/>
        </p:nvSpPr>
        <p:spPr>
          <a:xfrm>
            <a:off x="-536298" y="222189"/>
            <a:ext cx="4907407" cy="1177245"/>
          </a:xfrm>
          <a:prstGeom prst="rect">
            <a:avLst/>
          </a:prstGeom>
          <a:noFill/>
        </p:spPr>
        <p:txBody>
          <a:bodyPr wrap="square" rtlCol="1">
            <a:spAutoFit/>
          </a:bodyPr>
          <a:lstStyle/>
          <a:p>
            <a:pPr algn="ctr"/>
            <a:r>
              <a:rPr lang="ar-SA" sz="1200" dirty="0">
                <a:solidFill>
                  <a:schemeClr val="bg1"/>
                </a:soli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solidFill>
                  <a:schemeClr val="bg1"/>
                </a:soli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solidFill>
                  <a:schemeClr val="bg1"/>
                </a:soli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solidFill>
                  <a:schemeClr val="bg1"/>
                </a:soli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solidFill>
                  <a:schemeClr val="bg1"/>
                </a:soli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solidFill>
                  <a:schemeClr val="bg1"/>
                </a:soli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solidFill>
                  <a:schemeClr val="bg1"/>
                </a:soli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latin typeface="Helvetica Neue W23 for SKY Reg" panose="020B0604020202020204" pitchFamily="34" charset="-78"/>
              <a:cs typeface="Helvetica Neue W23 for SKY Reg" panose="020B0604020202020204" pitchFamily="34" charset="-78"/>
            </a:endParaRPr>
          </a:p>
        </p:txBody>
      </p:sp>
      <p:sp>
        <p:nvSpPr>
          <p:cNvPr id="13" name="عنوان 1">
            <a:extLst>
              <a:ext uri="{FF2B5EF4-FFF2-40B4-BE49-F238E27FC236}">
                <a16:creationId xmlns:a16="http://schemas.microsoft.com/office/drawing/2014/main" id="{0B2522FF-37BC-47A7-8A7D-DF74A96629B4}"/>
              </a:ext>
            </a:extLst>
          </p:cNvPr>
          <p:cNvSpPr txBox="1">
            <a:spLocks/>
          </p:cNvSpPr>
          <p:nvPr/>
        </p:nvSpPr>
        <p:spPr>
          <a:xfrm>
            <a:off x="942182" y="4568337"/>
            <a:ext cx="2845941" cy="1105810"/>
          </a:xfrm>
          <a:prstGeom prst="rect">
            <a:avLst/>
          </a:prstGeom>
        </p:spPr>
        <p:txBody>
          <a:bodyPr vert="horz" lIns="91440" tIns="45720" rIns="91440" bIns="45720" rtlCol="0" anchor="b">
            <a:normAutofit fontScale="97500" lnSpcReduction="100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ar-SA" sz="2500" b="1" dirty="0">
                <a:latin typeface="GE Dinar One" panose="020A0503020102020204" pitchFamily="18" charset="-78"/>
                <a:ea typeface="GE Dinar One" panose="020A0503020102020204" pitchFamily="18" charset="-78"/>
                <a:cs typeface="GE Dinar One" panose="020A0503020102020204" pitchFamily="18" charset="-78"/>
              </a:rPr>
              <a:t>اعــــداد </a:t>
            </a:r>
          </a:p>
          <a:p>
            <a:pPr>
              <a:lnSpc>
                <a:spcPct val="150000"/>
              </a:lnSpc>
            </a:pPr>
            <a:r>
              <a:rPr lang="ar-SA" sz="2500" b="1" dirty="0">
                <a:latin typeface="GE Dinar One" panose="020A0503020102020204" pitchFamily="18" charset="-78"/>
                <a:ea typeface="GE Dinar One" panose="020A0503020102020204" pitchFamily="18" charset="-78"/>
                <a:cs typeface="GE Dinar One" panose="020A0503020102020204" pitchFamily="18" charset="-78"/>
              </a:rPr>
              <a:t>أ. عادل علي كريري </a:t>
            </a:r>
            <a:endParaRPr lang="ar-US" sz="4400" b="1" dirty="0">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14" name="عنوان 1">
            <a:extLst>
              <a:ext uri="{FF2B5EF4-FFF2-40B4-BE49-F238E27FC236}">
                <a16:creationId xmlns:a16="http://schemas.microsoft.com/office/drawing/2014/main" id="{BD284498-8280-4201-93B7-A6B892E0C827}"/>
              </a:ext>
            </a:extLst>
          </p:cNvPr>
          <p:cNvSpPr txBox="1">
            <a:spLocks/>
          </p:cNvSpPr>
          <p:nvPr/>
        </p:nvSpPr>
        <p:spPr>
          <a:xfrm>
            <a:off x="937178" y="4545295"/>
            <a:ext cx="2845941" cy="1105810"/>
          </a:xfrm>
          <a:prstGeom prst="rect">
            <a:avLst/>
          </a:prstGeom>
        </p:spPr>
        <p:txBody>
          <a:bodyPr vert="horz" lIns="91440" tIns="45720" rIns="91440" bIns="45720" rtlCol="0" anchor="b">
            <a:normAutofit fontScale="97500" lnSpcReduction="100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ar-SA" sz="2500" b="1" dirty="0">
                <a:solidFill>
                  <a:srgbClr val="16A9A6"/>
                </a:solidFill>
                <a:latin typeface="GE Dinar One" panose="020A0503020102020204" pitchFamily="18" charset="-78"/>
                <a:ea typeface="GE Dinar One" panose="020A0503020102020204" pitchFamily="18" charset="-78"/>
                <a:cs typeface="GE Dinar One" panose="020A0503020102020204" pitchFamily="18" charset="-78"/>
              </a:rPr>
              <a:t>اعــــداد</a:t>
            </a:r>
            <a:r>
              <a:rPr lang="ar-SA" sz="25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 </a:t>
            </a:r>
          </a:p>
          <a:p>
            <a:pPr>
              <a:lnSpc>
                <a:spcPct val="150000"/>
              </a:lnSpc>
            </a:pPr>
            <a:r>
              <a:rPr lang="ar-SA" sz="25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أ. عادل علي كريري </a:t>
            </a:r>
            <a:endParaRPr lang="ar-US" sz="44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Tree>
    <p:extLst>
      <p:ext uri="{BB962C8B-B14F-4D97-AF65-F5344CB8AC3E}">
        <p14:creationId xmlns:p14="http://schemas.microsoft.com/office/powerpoint/2010/main" val="1889208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صورة 11">
            <a:extLst>
              <a:ext uri="{FF2B5EF4-FFF2-40B4-BE49-F238E27FC236}">
                <a16:creationId xmlns:a16="http://schemas.microsoft.com/office/drawing/2014/main" id="{65B3C123-C43C-4696-B0F1-1A2A76A1A2DD}"/>
              </a:ext>
            </a:extLst>
          </p:cNvPr>
          <p:cNvPicPr>
            <a:picLocks noChangeAspect="1"/>
          </p:cNvPicPr>
          <p:nvPr/>
        </p:nvPicPr>
        <p:blipFill>
          <a:blip r:embed="rId3"/>
          <a:stretch>
            <a:fillRect/>
          </a:stretch>
        </p:blipFill>
        <p:spPr>
          <a:xfrm>
            <a:off x="1227760" y="4657753"/>
            <a:ext cx="1167707" cy="1167707"/>
          </a:xfrm>
          <a:prstGeom prst="rect">
            <a:avLst/>
          </a:prstGeom>
        </p:spPr>
      </p:pic>
      <p:pic>
        <p:nvPicPr>
          <p:cNvPr id="9" name="صورة 8">
            <a:extLst>
              <a:ext uri="{FF2B5EF4-FFF2-40B4-BE49-F238E27FC236}">
                <a16:creationId xmlns:a16="http://schemas.microsoft.com/office/drawing/2014/main" id="{F4362A2F-36FB-4621-A6EE-2DD9162C470D}"/>
              </a:ext>
            </a:extLst>
          </p:cNvPr>
          <p:cNvPicPr>
            <a:picLocks noChangeAspect="1"/>
          </p:cNvPicPr>
          <p:nvPr/>
        </p:nvPicPr>
        <p:blipFill rotWithShape="1">
          <a:blip r:embed="rId4"/>
          <a:srcRect l="18613" r="15481" b="3601"/>
          <a:stretch/>
        </p:blipFill>
        <p:spPr>
          <a:xfrm>
            <a:off x="1044949" y="738202"/>
            <a:ext cx="1558363" cy="1686294"/>
          </a:xfrm>
          <a:prstGeom prst="rect">
            <a:avLst/>
          </a:prstGeom>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5"/>
          <a:stretch>
            <a:fillRect/>
          </a:stretch>
        </p:blipFill>
        <p:spPr>
          <a:xfrm>
            <a:off x="9576787" y="0"/>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5259715"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7" name="صورة 16">
            <a:extLst>
              <a:ext uri="{FF2B5EF4-FFF2-40B4-BE49-F238E27FC236}">
                <a16:creationId xmlns:a16="http://schemas.microsoft.com/office/drawing/2014/main" id="{840F8412-D5AA-4C8A-8EEF-9934A299A4D3}"/>
              </a:ext>
            </a:extLst>
          </p:cNvPr>
          <p:cNvPicPr>
            <a:picLocks noChangeAspect="1"/>
          </p:cNvPicPr>
          <p:nvPr/>
        </p:nvPicPr>
        <p:blipFill>
          <a:blip r:embed="rId5"/>
          <a:stretch>
            <a:fillRect/>
          </a:stretch>
        </p:blipFill>
        <p:spPr>
          <a:xfrm rot="5400000" flipV="1">
            <a:off x="2495988" y="3932356"/>
            <a:ext cx="446303" cy="5438275"/>
          </a:xfrm>
          <a:prstGeom prst="rect">
            <a:avLst/>
          </a:prstGeom>
        </p:spPr>
      </p:pic>
      <p:sp>
        <p:nvSpPr>
          <p:cNvPr id="18" name="مستطيل 17">
            <a:extLst>
              <a:ext uri="{FF2B5EF4-FFF2-40B4-BE49-F238E27FC236}">
                <a16:creationId xmlns:a16="http://schemas.microsoft.com/office/drawing/2014/main" id="{4DDBA342-1D7D-4B29-BC42-210F9E4C15E4}"/>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مستطيل: زوايا مستديرة 19">
            <a:extLst>
              <a:ext uri="{FF2B5EF4-FFF2-40B4-BE49-F238E27FC236}">
                <a16:creationId xmlns:a16="http://schemas.microsoft.com/office/drawing/2014/main" id="{769D6672-B2F3-4BC3-84F2-7381381283A6}"/>
              </a:ext>
            </a:extLst>
          </p:cNvPr>
          <p:cNvSpPr/>
          <p:nvPr/>
        </p:nvSpPr>
        <p:spPr>
          <a:xfrm>
            <a:off x="983470" y="2357688"/>
            <a:ext cx="1698219" cy="333727"/>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2" name="عنوان 1">
            <a:extLst>
              <a:ext uri="{FF2B5EF4-FFF2-40B4-BE49-F238E27FC236}">
                <a16:creationId xmlns:a16="http://schemas.microsoft.com/office/drawing/2014/main" id="{B57E75D0-3583-46D5-A323-18D45E620A80}"/>
              </a:ext>
            </a:extLst>
          </p:cNvPr>
          <p:cNvSpPr txBox="1">
            <a:spLocks/>
          </p:cNvSpPr>
          <p:nvPr/>
        </p:nvSpPr>
        <p:spPr>
          <a:xfrm>
            <a:off x="636306" y="2134165"/>
            <a:ext cx="2399735" cy="539049"/>
          </a:xfrm>
          <a:prstGeom prst="rect">
            <a:avLst/>
          </a:prstGeom>
        </p:spPr>
        <p:txBody>
          <a:bodyPr vert="horz" lIns="91440" tIns="45720" rIns="91440" bIns="45720" rtlCol="0" anchor="b">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ar-SA" sz="14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أ. محمد واصلي</a:t>
            </a:r>
            <a:endParaRPr lang="ar-US" sz="24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23" name="مستطيل 22">
            <a:extLst>
              <a:ext uri="{FF2B5EF4-FFF2-40B4-BE49-F238E27FC236}">
                <a16:creationId xmlns:a16="http://schemas.microsoft.com/office/drawing/2014/main" id="{1A42C39B-6AB1-4D85-B0ED-D841FBE4B557}"/>
              </a:ext>
            </a:extLst>
          </p:cNvPr>
          <p:cNvSpPr/>
          <p:nvPr/>
        </p:nvSpPr>
        <p:spPr>
          <a:xfrm>
            <a:off x="3100111" y="1457456"/>
            <a:ext cx="5665394" cy="1200329"/>
          </a:xfrm>
          <a:prstGeom prst="rect">
            <a:avLst/>
          </a:prstGeom>
        </p:spPr>
        <p:txBody>
          <a:bodyPr wrap="square">
            <a:spAutoFit/>
          </a:bodyPr>
          <a:lstStyle/>
          <a:p>
            <a:pPr algn="justLow" rtl="1"/>
            <a:r>
              <a:rPr lang="ar-SA"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rPr>
              <a:t>البيئة المدرسية الجاذبة مطلب اساسي لدعم تعلم الطلاب لذا نعمل على استثمار الموارد المادية للمدرسة من خلال متابعة الصيانة والنظافة ومتابعة خطط الأمن والسلامة ودعم كل ما يرقي بالعملية التعليمية</a:t>
            </a:r>
            <a:endParaRPr lang="ar-US"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3" name="مستطيل: زوايا مستديرة 2">
            <a:extLst>
              <a:ext uri="{FF2B5EF4-FFF2-40B4-BE49-F238E27FC236}">
                <a16:creationId xmlns:a16="http://schemas.microsoft.com/office/drawing/2014/main" id="{C586FA1B-1187-40AA-90AD-B633DE9985DA}"/>
              </a:ext>
            </a:extLst>
          </p:cNvPr>
          <p:cNvSpPr/>
          <p:nvPr/>
        </p:nvSpPr>
        <p:spPr>
          <a:xfrm>
            <a:off x="3018889" y="1439824"/>
            <a:ext cx="5817804" cy="1177246"/>
          </a:xfrm>
          <a:prstGeom prst="roundRect">
            <a:avLst/>
          </a:prstGeom>
          <a:noFill/>
          <a:ln>
            <a:solidFill>
              <a:srgbClr val="16A9A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7" name="مستطيل 26">
            <a:extLst>
              <a:ext uri="{FF2B5EF4-FFF2-40B4-BE49-F238E27FC236}">
                <a16:creationId xmlns:a16="http://schemas.microsoft.com/office/drawing/2014/main" id="{D1AA7020-3846-472B-87C7-F72A3CE7BEF3}"/>
              </a:ext>
            </a:extLst>
          </p:cNvPr>
          <p:cNvSpPr/>
          <p:nvPr/>
        </p:nvSpPr>
        <p:spPr>
          <a:xfrm>
            <a:off x="707450" y="2732238"/>
            <a:ext cx="2299947" cy="276999"/>
          </a:xfrm>
          <a:prstGeom prst="rect">
            <a:avLst/>
          </a:prstGeom>
        </p:spPr>
        <p:txBody>
          <a:bodyPr wrap="square">
            <a:spAutoFit/>
          </a:bodyPr>
          <a:lstStyle/>
          <a:p>
            <a:pPr algn="ctr" rtl="1"/>
            <a:r>
              <a:rPr lang="ar-SA" sz="12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rPr>
              <a:t>وكيل شؤون المدرسية</a:t>
            </a:r>
            <a:endParaRPr lang="ar-US" sz="12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endParaRPr>
          </a:p>
        </p:txBody>
      </p:sp>
      <p:pic>
        <p:nvPicPr>
          <p:cNvPr id="10" name="صورة 9">
            <a:extLst>
              <a:ext uri="{FF2B5EF4-FFF2-40B4-BE49-F238E27FC236}">
                <a16:creationId xmlns:a16="http://schemas.microsoft.com/office/drawing/2014/main" id="{851A3660-5163-4381-9FDF-0D0630FB8488}"/>
              </a:ext>
            </a:extLst>
          </p:cNvPr>
          <p:cNvPicPr>
            <a:picLocks noChangeAspect="1"/>
          </p:cNvPicPr>
          <p:nvPr/>
        </p:nvPicPr>
        <p:blipFill rotWithShape="1">
          <a:blip r:embed="rId6"/>
          <a:srcRect t="26114" r="2931" b="29494"/>
          <a:stretch/>
        </p:blipFill>
        <p:spPr>
          <a:xfrm>
            <a:off x="1161836" y="3050060"/>
            <a:ext cx="1395058" cy="1263410"/>
          </a:xfrm>
          <a:prstGeom prst="rect">
            <a:avLst/>
          </a:prstGeom>
        </p:spPr>
      </p:pic>
      <p:sp>
        <p:nvSpPr>
          <p:cNvPr id="40" name="مستطيل: زوايا مستديرة 39">
            <a:extLst>
              <a:ext uri="{FF2B5EF4-FFF2-40B4-BE49-F238E27FC236}">
                <a16:creationId xmlns:a16="http://schemas.microsoft.com/office/drawing/2014/main" id="{9EABB322-E950-4F4D-9317-671DB689BE06}"/>
              </a:ext>
            </a:extLst>
          </p:cNvPr>
          <p:cNvSpPr/>
          <p:nvPr/>
        </p:nvSpPr>
        <p:spPr>
          <a:xfrm>
            <a:off x="1000622" y="4118704"/>
            <a:ext cx="1698219" cy="333727"/>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1" name="عنوان 1">
            <a:extLst>
              <a:ext uri="{FF2B5EF4-FFF2-40B4-BE49-F238E27FC236}">
                <a16:creationId xmlns:a16="http://schemas.microsoft.com/office/drawing/2014/main" id="{90FAF429-623F-47FA-ADF7-E447A577CB63}"/>
              </a:ext>
            </a:extLst>
          </p:cNvPr>
          <p:cNvSpPr txBox="1">
            <a:spLocks/>
          </p:cNvSpPr>
          <p:nvPr/>
        </p:nvSpPr>
        <p:spPr>
          <a:xfrm>
            <a:off x="653458" y="3895181"/>
            <a:ext cx="2399735" cy="539049"/>
          </a:xfrm>
          <a:prstGeom prst="rect">
            <a:avLst/>
          </a:prstGeom>
        </p:spPr>
        <p:txBody>
          <a:bodyPr vert="horz" lIns="91440" tIns="45720" rIns="91440" bIns="45720" rtlCol="0" anchor="b">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ar-SA" sz="14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أ.محمد سهلي </a:t>
            </a:r>
            <a:endParaRPr lang="ar-US" sz="24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42" name="مستطيل 41">
            <a:extLst>
              <a:ext uri="{FF2B5EF4-FFF2-40B4-BE49-F238E27FC236}">
                <a16:creationId xmlns:a16="http://schemas.microsoft.com/office/drawing/2014/main" id="{07736647-DDA3-49D5-ACB3-525DAC0126F9}"/>
              </a:ext>
            </a:extLst>
          </p:cNvPr>
          <p:cNvSpPr/>
          <p:nvPr/>
        </p:nvSpPr>
        <p:spPr>
          <a:xfrm>
            <a:off x="3117263" y="3214355"/>
            <a:ext cx="5665394" cy="1200329"/>
          </a:xfrm>
          <a:prstGeom prst="rect">
            <a:avLst/>
          </a:prstGeom>
        </p:spPr>
        <p:txBody>
          <a:bodyPr wrap="square">
            <a:spAutoFit/>
          </a:bodyPr>
          <a:lstStyle/>
          <a:p>
            <a:pPr algn="justLow" rtl="1"/>
            <a:r>
              <a:rPr lang="ar-SA"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rPr>
              <a:t>نهدف في مجمع العز إلى متابعة انضباط الطلاب وتعزيز السلوكيات الايجابية ومعالجة المشكلات والصعوبات التي تواجه الطالب من خلال التعاون مع اللجان المدرسية والمشاركة في تحسين نواتج التعلم</a:t>
            </a:r>
            <a:endParaRPr lang="ar-US"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43" name="مستطيل: زوايا مستديرة 42">
            <a:extLst>
              <a:ext uri="{FF2B5EF4-FFF2-40B4-BE49-F238E27FC236}">
                <a16:creationId xmlns:a16="http://schemas.microsoft.com/office/drawing/2014/main" id="{7AD94A7B-1B34-437A-9524-8CBC09773E3D}"/>
              </a:ext>
            </a:extLst>
          </p:cNvPr>
          <p:cNvSpPr/>
          <p:nvPr/>
        </p:nvSpPr>
        <p:spPr>
          <a:xfrm>
            <a:off x="3036041" y="3196723"/>
            <a:ext cx="5817804" cy="1177246"/>
          </a:xfrm>
          <a:prstGeom prst="roundRect">
            <a:avLst/>
          </a:prstGeom>
          <a:noFill/>
          <a:ln>
            <a:solidFill>
              <a:srgbClr val="16A9A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4" name="مستطيل 43">
            <a:extLst>
              <a:ext uri="{FF2B5EF4-FFF2-40B4-BE49-F238E27FC236}">
                <a16:creationId xmlns:a16="http://schemas.microsoft.com/office/drawing/2014/main" id="{F96417C2-1AA7-420C-9480-176F2A4B971C}"/>
              </a:ext>
            </a:extLst>
          </p:cNvPr>
          <p:cNvSpPr/>
          <p:nvPr/>
        </p:nvSpPr>
        <p:spPr>
          <a:xfrm>
            <a:off x="682605" y="4474244"/>
            <a:ext cx="2299947" cy="276999"/>
          </a:xfrm>
          <a:prstGeom prst="rect">
            <a:avLst/>
          </a:prstGeom>
        </p:spPr>
        <p:txBody>
          <a:bodyPr wrap="square">
            <a:spAutoFit/>
          </a:bodyPr>
          <a:lstStyle/>
          <a:p>
            <a:pPr algn="ctr" rtl="1"/>
            <a:r>
              <a:rPr lang="ar-SA" sz="12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rPr>
              <a:t>وكيل شؤون الطلاب</a:t>
            </a:r>
            <a:endParaRPr lang="ar-US" sz="12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46" name="مستطيل: زوايا مستديرة 45">
            <a:extLst>
              <a:ext uri="{FF2B5EF4-FFF2-40B4-BE49-F238E27FC236}">
                <a16:creationId xmlns:a16="http://schemas.microsoft.com/office/drawing/2014/main" id="{B504185B-F96F-420A-B0EF-8A922736C307}"/>
              </a:ext>
            </a:extLst>
          </p:cNvPr>
          <p:cNvSpPr/>
          <p:nvPr/>
        </p:nvSpPr>
        <p:spPr>
          <a:xfrm>
            <a:off x="983470" y="5634600"/>
            <a:ext cx="1698219" cy="333727"/>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7" name="عنوان 1">
            <a:extLst>
              <a:ext uri="{FF2B5EF4-FFF2-40B4-BE49-F238E27FC236}">
                <a16:creationId xmlns:a16="http://schemas.microsoft.com/office/drawing/2014/main" id="{3A3C2485-4B5A-4853-BF52-8DB418B95C5D}"/>
              </a:ext>
            </a:extLst>
          </p:cNvPr>
          <p:cNvSpPr txBox="1">
            <a:spLocks/>
          </p:cNvSpPr>
          <p:nvPr/>
        </p:nvSpPr>
        <p:spPr>
          <a:xfrm>
            <a:off x="636306" y="5411077"/>
            <a:ext cx="2399735" cy="539049"/>
          </a:xfrm>
          <a:prstGeom prst="rect">
            <a:avLst/>
          </a:prstGeom>
        </p:spPr>
        <p:txBody>
          <a:bodyPr vert="horz" lIns="91440" tIns="45720" rIns="91440" bIns="45720" rtlCol="0" anchor="b">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ar-SA" sz="1400" b="1" dirty="0" err="1">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أ.يحيى</a:t>
            </a:r>
            <a:r>
              <a:rPr lang="ar-SA" sz="14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 زيلعي</a:t>
            </a:r>
            <a:endParaRPr lang="ar-US" sz="24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48" name="مستطيل 47">
            <a:extLst>
              <a:ext uri="{FF2B5EF4-FFF2-40B4-BE49-F238E27FC236}">
                <a16:creationId xmlns:a16="http://schemas.microsoft.com/office/drawing/2014/main" id="{87BAFCD5-5738-400E-BEE2-E8628DA36F4E}"/>
              </a:ext>
            </a:extLst>
          </p:cNvPr>
          <p:cNvSpPr/>
          <p:nvPr/>
        </p:nvSpPr>
        <p:spPr>
          <a:xfrm>
            <a:off x="3133677" y="4840025"/>
            <a:ext cx="5665394" cy="1200329"/>
          </a:xfrm>
          <a:prstGeom prst="rect">
            <a:avLst/>
          </a:prstGeom>
        </p:spPr>
        <p:txBody>
          <a:bodyPr wrap="square">
            <a:spAutoFit/>
          </a:bodyPr>
          <a:lstStyle/>
          <a:p>
            <a:pPr algn="justLow" rtl="1"/>
            <a:r>
              <a:rPr lang="ar-SA"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rPr>
              <a:t>دورنا في هذه المرحلة التركيز بشكل أساسيّ على تعليم المصطلحات والمفردات لدى الطلبة، فهي الأساس المعرفيّ الذي سيُبنى عليه في المستقبل، وسيكون بإمكانهم تكوين الأفكار والجمل حول موضوع معيّن بكلّ ثقة،</a:t>
            </a:r>
            <a:endParaRPr lang="ar-US"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49" name="مستطيل: زوايا مستديرة 48">
            <a:extLst>
              <a:ext uri="{FF2B5EF4-FFF2-40B4-BE49-F238E27FC236}">
                <a16:creationId xmlns:a16="http://schemas.microsoft.com/office/drawing/2014/main" id="{10B2FE18-8D08-4C8A-9797-AF391A3ABB35}"/>
              </a:ext>
            </a:extLst>
          </p:cNvPr>
          <p:cNvSpPr/>
          <p:nvPr/>
        </p:nvSpPr>
        <p:spPr>
          <a:xfrm>
            <a:off x="3018889" y="4822218"/>
            <a:ext cx="5817804" cy="1177246"/>
          </a:xfrm>
          <a:prstGeom prst="roundRect">
            <a:avLst/>
          </a:prstGeom>
          <a:noFill/>
          <a:ln>
            <a:solidFill>
              <a:srgbClr val="16A9A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0" name="مستطيل 49">
            <a:extLst>
              <a:ext uri="{FF2B5EF4-FFF2-40B4-BE49-F238E27FC236}">
                <a16:creationId xmlns:a16="http://schemas.microsoft.com/office/drawing/2014/main" id="{4A77C70D-8A54-49FF-8938-A535094168B3}"/>
              </a:ext>
            </a:extLst>
          </p:cNvPr>
          <p:cNvSpPr/>
          <p:nvPr/>
        </p:nvSpPr>
        <p:spPr>
          <a:xfrm>
            <a:off x="665453" y="5990140"/>
            <a:ext cx="2299947" cy="276999"/>
          </a:xfrm>
          <a:prstGeom prst="rect">
            <a:avLst/>
          </a:prstGeom>
        </p:spPr>
        <p:txBody>
          <a:bodyPr wrap="square">
            <a:spAutoFit/>
          </a:bodyPr>
          <a:lstStyle/>
          <a:p>
            <a:pPr algn="ctr" rtl="1"/>
            <a:r>
              <a:rPr lang="ar-SA" sz="12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rPr>
              <a:t>معلم مرحلة ابتدائية</a:t>
            </a:r>
            <a:endParaRPr lang="ar-US" sz="12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endParaRPr>
          </a:p>
        </p:txBody>
      </p:sp>
      <p:pic>
        <p:nvPicPr>
          <p:cNvPr id="51" name="صورة 50" descr="صورة تحتوي على لقطة شاشة, الخط, الرسومات, نص&#10;&#10;تم إنشاء الوصف تلقائياً">
            <a:extLst>
              <a:ext uri="{FF2B5EF4-FFF2-40B4-BE49-F238E27FC236}">
                <a16:creationId xmlns:a16="http://schemas.microsoft.com/office/drawing/2014/main" id="{4099CD8A-1905-45AA-B03D-32446C2563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79426" y="248492"/>
            <a:ext cx="1509336" cy="1201780"/>
          </a:xfrm>
          <a:prstGeom prst="rect">
            <a:avLst/>
          </a:prstGeom>
        </p:spPr>
      </p:pic>
    </p:spTree>
    <p:extLst>
      <p:ext uri="{BB962C8B-B14F-4D97-AF65-F5344CB8AC3E}">
        <p14:creationId xmlns:p14="http://schemas.microsoft.com/office/powerpoint/2010/main" val="2429078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a:extLst>
              <a:ext uri="{FF2B5EF4-FFF2-40B4-BE49-F238E27FC236}">
                <a16:creationId xmlns:a16="http://schemas.microsoft.com/office/drawing/2014/main" id="{9DD9BD6E-6488-4D89-A7F2-2C5620555D25}"/>
              </a:ext>
            </a:extLst>
          </p:cNvPr>
          <p:cNvPicPr>
            <a:picLocks noChangeAspect="1"/>
          </p:cNvPicPr>
          <p:nvPr/>
        </p:nvPicPr>
        <p:blipFill rotWithShape="1">
          <a:blip r:embed="rId3"/>
          <a:srcRect l="23720" t="-440" r="6556" b="19777"/>
          <a:stretch/>
        </p:blipFill>
        <p:spPr>
          <a:xfrm>
            <a:off x="7538582" y="3394093"/>
            <a:ext cx="1770764" cy="1367953"/>
          </a:xfrm>
          <a:prstGeom prst="rect">
            <a:avLst/>
          </a:prstGeom>
        </p:spPr>
      </p:pic>
      <p:pic>
        <p:nvPicPr>
          <p:cNvPr id="11" name="صورة 10">
            <a:extLst>
              <a:ext uri="{FF2B5EF4-FFF2-40B4-BE49-F238E27FC236}">
                <a16:creationId xmlns:a16="http://schemas.microsoft.com/office/drawing/2014/main" id="{0B169D2E-E46B-43F3-9F85-F83CAB02E1A0}"/>
              </a:ext>
            </a:extLst>
          </p:cNvPr>
          <p:cNvPicPr>
            <a:picLocks noChangeAspect="1"/>
          </p:cNvPicPr>
          <p:nvPr/>
        </p:nvPicPr>
        <p:blipFill rotWithShape="1">
          <a:blip r:embed="rId4"/>
          <a:srcRect b="30847"/>
          <a:stretch/>
        </p:blipFill>
        <p:spPr>
          <a:xfrm>
            <a:off x="7537089" y="1589109"/>
            <a:ext cx="1579350" cy="1376862"/>
          </a:xfrm>
          <a:prstGeom prst="rect">
            <a:avLst/>
          </a:prstGeom>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5"/>
          <a:stretch>
            <a:fillRect/>
          </a:stretch>
        </p:blipFill>
        <p:spPr>
          <a:xfrm>
            <a:off x="9576787" y="0"/>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5259715"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7" name="صورة 16">
            <a:extLst>
              <a:ext uri="{FF2B5EF4-FFF2-40B4-BE49-F238E27FC236}">
                <a16:creationId xmlns:a16="http://schemas.microsoft.com/office/drawing/2014/main" id="{840F8412-D5AA-4C8A-8EEF-9934A299A4D3}"/>
              </a:ext>
            </a:extLst>
          </p:cNvPr>
          <p:cNvPicPr>
            <a:picLocks noChangeAspect="1"/>
          </p:cNvPicPr>
          <p:nvPr/>
        </p:nvPicPr>
        <p:blipFill>
          <a:blip r:embed="rId5"/>
          <a:stretch>
            <a:fillRect/>
          </a:stretch>
        </p:blipFill>
        <p:spPr>
          <a:xfrm rot="5400000" flipV="1">
            <a:off x="2495988" y="3932356"/>
            <a:ext cx="446303" cy="5438275"/>
          </a:xfrm>
          <a:prstGeom prst="rect">
            <a:avLst/>
          </a:prstGeom>
        </p:spPr>
      </p:pic>
      <p:sp>
        <p:nvSpPr>
          <p:cNvPr id="18" name="مستطيل 17">
            <a:extLst>
              <a:ext uri="{FF2B5EF4-FFF2-40B4-BE49-F238E27FC236}">
                <a16:creationId xmlns:a16="http://schemas.microsoft.com/office/drawing/2014/main" id="{4DDBA342-1D7D-4B29-BC42-210F9E4C15E4}"/>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مستطيل: زوايا مستديرة 19">
            <a:extLst>
              <a:ext uri="{FF2B5EF4-FFF2-40B4-BE49-F238E27FC236}">
                <a16:creationId xmlns:a16="http://schemas.microsoft.com/office/drawing/2014/main" id="{769D6672-B2F3-4BC3-84F2-7381381283A6}"/>
              </a:ext>
            </a:extLst>
          </p:cNvPr>
          <p:cNvSpPr/>
          <p:nvPr/>
        </p:nvSpPr>
        <p:spPr>
          <a:xfrm>
            <a:off x="7507064" y="2899163"/>
            <a:ext cx="1698219" cy="333727"/>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2" name="عنوان 1">
            <a:extLst>
              <a:ext uri="{FF2B5EF4-FFF2-40B4-BE49-F238E27FC236}">
                <a16:creationId xmlns:a16="http://schemas.microsoft.com/office/drawing/2014/main" id="{B57E75D0-3583-46D5-A323-18D45E620A80}"/>
              </a:ext>
            </a:extLst>
          </p:cNvPr>
          <p:cNvSpPr txBox="1">
            <a:spLocks/>
          </p:cNvSpPr>
          <p:nvPr/>
        </p:nvSpPr>
        <p:spPr>
          <a:xfrm>
            <a:off x="7159900" y="2675640"/>
            <a:ext cx="2399735" cy="539049"/>
          </a:xfrm>
          <a:prstGeom prst="rect">
            <a:avLst/>
          </a:prstGeom>
        </p:spPr>
        <p:txBody>
          <a:bodyPr vert="horz" lIns="91440" tIns="45720" rIns="91440" bIns="45720" rtlCol="0" anchor="b">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ar-SA" sz="1200" b="1" dirty="0" err="1">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أ.محمود</a:t>
            </a:r>
            <a:r>
              <a:rPr lang="ar-SA" sz="12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 عطيف</a:t>
            </a:r>
            <a:endParaRPr lang="ar-US" sz="20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23" name="مستطيل 22">
            <a:extLst>
              <a:ext uri="{FF2B5EF4-FFF2-40B4-BE49-F238E27FC236}">
                <a16:creationId xmlns:a16="http://schemas.microsoft.com/office/drawing/2014/main" id="{1A42C39B-6AB1-4D85-B0ED-D841FBE4B557}"/>
              </a:ext>
            </a:extLst>
          </p:cNvPr>
          <p:cNvSpPr/>
          <p:nvPr/>
        </p:nvSpPr>
        <p:spPr>
          <a:xfrm>
            <a:off x="1563989" y="2101625"/>
            <a:ext cx="5665394" cy="1077218"/>
          </a:xfrm>
          <a:prstGeom prst="rect">
            <a:avLst/>
          </a:prstGeom>
        </p:spPr>
        <p:txBody>
          <a:bodyPr wrap="square">
            <a:spAutoFit/>
          </a:bodyPr>
          <a:lstStyle/>
          <a:p>
            <a:pPr algn="justLow" rtl="1"/>
            <a:r>
              <a:rPr lang="ar-SA" sz="16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rPr>
              <a:t>الدور الأساسي للمعلم هو نقل المعرفة والمهارات والأدوات اللازمة للنجاح في الحياة إلى طلابه، وتعليمهم بشكلٍ إيجابي وفعّال، مما يجعل له تأثير كبير في تكوين معتقداتهم الأخلاقية والاجتماعية والدينية، وتشكيل طموحاتهم واتجاهاتهم المستقبلية.</a:t>
            </a:r>
            <a:endParaRPr lang="ar-US" sz="16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3" name="مستطيل: زوايا مستديرة 2">
            <a:extLst>
              <a:ext uri="{FF2B5EF4-FFF2-40B4-BE49-F238E27FC236}">
                <a16:creationId xmlns:a16="http://schemas.microsoft.com/office/drawing/2014/main" id="{C586FA1B-1187-40AA-90AD-B633DE9985DA}"/>
              </a:ext>
            </a:extLst>
          </p:cNvPr>
          <p:cNvSpPr/>
          <p:nvPr/>
        </p:nvSpPr>
        <p:spPr>
          <a:xfrm>
            <a:off x="1482767" y="2083993"/>
            <a:ext cx="5817804" cy="1177246"/>
          </a:xfrm>
          <a:prstGeom prst="roundRect">
            <a:avLst/>
          </a:prstGeom>
          <a:noFill/>
          <a:ln>
            <a:solidFill>
              <a:srgbClr val="16A9A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7" name="مستطيل 26">
            <a:extLst>
              <a:ext uri="{FF2B5EF4-FFF2-40B4-BE49-F238E27FC236}">
                <a16:creationId xmlns:a16="http://schemas.microsoft.com/office/drawing/2014/main" id="{D1AA7020-3846-472B-87C7-F72A3CE7BEF3}"/>
              </a:ext>
            </a:extLst>
          </p:cNvPr>
          <p:cNvSpPr/>
          <p:nvPr/>
        </p:nvSpPr>
        <p:spPr>
          <a:xfrm>
            <a:off x="7231044" y="3273713"/>
            <a:ext cx="2299947" cy="276999"/>
          </a:xfrm>
          <a:prstGeom prst="rect">
            <a:avLst/>
          </a:prstGeom>
        </p:spPr>
        <p:txBody>
          <a:bodyPr wrap="square">
            <a:spAutoFit/>
          </a:bodyPr>
          <a:lstStyle/>
          <a:p>
            <a:pPr algn="ctr" rtl="1"/>
            <a:r>
              <a:rPr lang="ar-SA" sz="12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rPr>
              <a:t>معلم مرحلة ثانوية</a:t>
            </a:r>
            <a:endParaRPr lang="ar-US" sz="12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40" name="مستطيل: زوايا مستديرة 39">
            <a:extLst>
              <a:ext uri="{FF2B5EF4-FFF2-40B4-BE49-F238E27FC236}">
                <a16:creationId xmlns:a16="http://schemas.microsoft.com/office/drawing/2014/main" id="{9EABB322-E950-4F4D-9317-671DB689BE06}"/>
              </a:ext>
            </a:extLst>
          </p:cNvPr>
          <p:cNvSpPr/>
          <p:nvPr/>
        </p:nvSpPr>
        <p:spPr>
          <a:xfrm>
            <a:off x="7524216" y="4660179"/>
            <a:ext cx="1698219" cy="333727"/>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1" name="عنوان 1">
            <a:extLst>
              <a:ext uri="{FF2B5EF4-FFF2-40B4-BE49-F238E27FC236}">
                <a16:creationId xmlns:a16="http://schemas.microsoft.com/office/drawing/2014/main" id="{90FAF429-623F-47FA-ADF7-E447A577CB63}"/>
              </a:ext>
            </a:extLst>
          </p:cNvPr>
          <p:cNvSpPr txBox="1">
            <a:spLocks/>
          </p:cNvSpPr>
          <p:nvPr/>
        </p:nvSpPr>
        <p:spPr>
          <a:xfrm>
            <a:off x="7177052" y="4436656"/>
            <a:ext cx="2399735" cy="539049"/>
          </a:xfrm>
          <a:prstGeom prst="rect">
            <a:avLst/>
          </a:prstGeom>
        </p:spPr>
        <p:txBody>
          <a:bodyPr vert="horz" lIns="91440" tIns="45720" rIns="91440" bIns="45720" rtlCol="0" anchor="b">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ar-SA" sz="1200" b="1" dirty="0" err="1">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أ.ياسر</a:t>
            </a:r>
            <a:r>
              <a:rPr lang="ar-SA" sz="12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 كريري</a:t>
            </a:r>
            <a:endParaRPr lang="ar-US" sz="20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42" name="مستطيل 41">
            <a:extLst>
              <a:ext uri="{FF2B5EF4-FFF2-40B4-BE49-F238E27FC236}">
                <a16:creationId xmlns:a16="http://schemas.microsoft.com/office/drawing/2014/main" id="{07736647-DDA3-49D5-ACB3-525DAC0126F9}"/>
              </a:ext>
            </a:extLst>
          </p:cNvPr>
          <p:cNvSpPr/>
          <p:nvPr/>
        </p:nvSpPr>
        <p:spPr>
          <a:xfrm>
            <a:off x="1581141" y="3743089"/>
            <a:ext cx="5665394" cy="1169551"/>
          </a:xfrm>
          <a:prstGeom prst="rect">
            <a:avLst/>
          </a:prstGeom>
        </p:spPr>
        <p:txBody>
          <a:bodyPr wrap="square">
            <a:spAutoFit/>
          </a:bodyPr>
          <a:lstStyle/>
          <a:p>
            <a:pPr algn="justLow" rtl="1"/>
            <a:r>
              <a:rPr lang="ar-SA" sz="14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rPr>
              <a:t>نهدف في مجمع العز على تربية الطالب ليكون لبنه صالحة في المجتمع  وتزويده بالقدر المناسب من المعلومات والخبرات وتنمية روح البحث والتفكير  وفق لخصائص المرحلة  لخوض غمار المنافسات المحلية والدولية ونربط التعليم بالتنمية ونعمل على التربية المتكاملة المستمرة التي تراعي جميع جوانب الشخصية لكي يتكيف مع العالم المتغير .</a:t>
            </a:r>
            <a:endParaRPr lang="ar-US" sz="14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43" name="مستطيل: زوايا مستديرة 42">
            <a:extLst>
              <a:ext uri="{FF2B5EF4-FFF2-40B4-BE49-F238E27FC236}">
                <a16:creationId xmlns:a16="http://schemas.microsoft.com/office/drawing/2014/main" id="{7AD94A7B-1B34-437A-9524-8CBC09773E3D}"/>
              </a:ext>
            </a:extLst>
          </p:cNvPr>
          <p:cNvSpPr/>
          <p:nvPr/>
        </p:nvSpPr>
        <p:spPr>
          <a:xfrm>
            <a:off x="1499919" y="3725457"/>
            <a:ext cx="5817804" cy="1177246"/>
          </a:xfrm>
          <a:prstGeom prst="roundRect">
            <a:avLst/>
          </a:prstGeom>
          <a:noFill/>
          <a:ln>
            <a:solidFill>
              <a:srgbClr val="16A9A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4" name="مستطيل 43">
            <a:extLst>
              <a:ext uri="{FF2B5EF4-FFF2-40B4-BE49-F238E27FC236}">
                <a16:creationId xmlns:a16="http://schemas.microsoft.com/office/drawing/2014/main" id="{F96417C2-1AA7-420C-9480-176F2A4B971C}"/>
              </a:ext>
            </a:extLst>
          </p:cNvPr>
          <p:cNvSpPr/>
          <p:nvPr/>
        </p:nvSpPr>
        <p:spPr>
          <a:xfrm>
            <a:off x="7206199" y="5015719"/>
            <a:ext cx="2299947" cy="276999"/>
          </a:xfrm>
          <a:prstGeom prst="rect">
            <a:avLst/>
          </a:prstGeom>
        </p:spPr>
        <p:txBody>
          <a:bodyPr wrap="square">
            <a:spAutoFit/>
          </a:bodyPr>
          <a:lstStyle/>
          <a:p>
            <a:pPr algn="ctr" rtl="1"/>
            <a:r>
              <a:rPr lang="ar-SA" sz="12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rPr>
              <a:t>معلم المرحلة المتوسطة</a:t>
            </a:r>
            <a:endParaRPr lang="ar-US" sz="12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endParaRPr>
          </a:p>
        </p:txBody>
      </p:sp>
      <p:pic>
        <p:nvPicPr>
          <p:cNvPr id="28" name="صورة 27" descr="صورة تحتوي على لقطة شاشة, الخط, الرسومات, نص&#10;&#10;تم إنشاء الوصف تلقائياً">
            <a:extLst>
              <a:ext uri="{FF2B5EF4-FFF2-40B4-BE49-F238E27FC236}">
                <a16:creationId xmlns:a16="http://schemas.microsoft.com/office/drawing/2014/main" id="{60B30258-1FF2-4E91-9562-A861CF48B0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9426" y="248492"/>
            <a:ext cx="1509336" cy="1201780"/>
          </a:xfrm>
          <a:prstGeom prst="rect">
            <a:avLst/>
          </a:prstGeom>
        </p:spPr>
      </p:pic>
    </p:spTree>
    <p:extLst>
      <p:ext uri="{BB962C8B-B14F-4D97-AF65-F5344CB8AC3E}">
        <p14:creationId xmlns:p14="http://schemas.microsoft.com/office/powerpoint/2010/main" val="2033060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a:extLst>
              <a:ext uri="{FF2B5EF4-FFF2-40B4-BE49-F238E27FC236}">
                <a16:creationId xmlns:a16="http://schemas.microsoft.com/office/drawing/2014/main" id="{53235E61-8297-4355-AAEF-0610F1DA9D1C}"/>
              </a:ext>
            </a:extLst>
          </p:cNvPr>
          <p:cNvPicPr>
            <a:picLocks noChangeAspect="1"/>
          </p:cNvPicPr>
          <p:nvPr/>
        </p:nvPicPr>
        <p:blipFill>
          <a:blip r:embed="rId3"/>
          <a:stretch>
            <a:fillRect/>
          </a:stretch>
        </p:blipFill>
        <p:spPr>
          <a:xfrm>
            <a:off x="0" y="-13434"/>
            <a:ext cx="6053959" cy="5352752"/>
          </a:xfrm>
          <a:prstGeom prst="rect">
            <a:avLst/>
          </a:prstGeom>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4"/>
          <a:stretch>
            <a:fillRect/>
          </a:stretch>
        </p:blipFill>
        <p:spPr>
          <a:xfrm>
            <a:off x="9576787" y="0"/>
            <a:ext cx="329213" cy="4011516"/>
          </a:xfrm>
          <a:prstGeom prst="rect">
            <a:avLst/>
          </a:prstGeom>
        </p:spPr>
      </p:pic>
      <p:sp>
        <p:nvSpPr>
          <p:cNvPr id="12" name="TextBox 52">
            <a:extLst>
              <a:ext uri="{FF2B5EF4-FFF2-40B4-BE49-F238E27FC236}">
                <a16:creationId xmlns:a16="http://schemas.microsoft.com/office/drawing/2014/main" id="{84FF1330-A54A-4654-9709-51AB695F09C2}"/>
              </a:ext>
            </a:extLst>
          </p:cNvPr>
          <p:cNvSpPr txBox="1"/>
          <p:nvPr/>
        </p:nvSpPr>
        <p:spPr>
          <a:xfrm>
            <a:off x="4098699" y="3805159"/>
            <a:ext cx="5164091" cy="1323439"/>
          </a:xfrm>
          <a:prstGeom prst="rect">
            <a:avLst/>
          </a:prstGeom>
          <a:noFill/>
        </p:spPr>
        <p:txBody>
          <a:bodyPr wrap="square" rtlCol="0">
            <a:spAutoFit/>
          </a:bodyPr>
          <a:lstStyle/>
          <a:p>
            <a:pPr algn="ctr" rtl="1"/>
            <a:r>
              <a:rPr lang="ar-SA" sz="8000" b="1" dirty="0">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احصائيـــــات </a:t>
            </a:r>
          </a:p>
        </p:txBody>
      </p:sp>
      <p:sp>
        <p:nvSpPr>
          <p:cNvPr id="14" name="مربع نص 13">
            <a:extLst>
              <a:ext uri="{FF2B5EF4-FFF2-40B4-BE49-F238E27FC236}">
                <a16:creationId xmlns:a16="http://schemas.microsoft.com/office/drawing/2014/main" id="{08E10CC2-A0AE-4858-B0CE-D6142983CB4E}"/>
              </a:ext>
            </a:extLst>
          </p:cNvPr>
          <p:cNvSpPr txBox="1"/>
          <p:nvPr/>
        </p:nvSpPr>
        <p:spPr>
          <a:xfrm>
            <a:off x="5259715"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7" name="صورة 16">
            <a:extLst>
              <a:ext uri="{FF2B5EF4-FFF2-40B4-BE49-F238E27FC236}">
                <a16:creationId xmlns:a16="http://schemas.microsoft.com/office/drawing/2014/main" id="{840F8412-D5AA-4C8A-8EEF-9934A299A4D3}"/>
              </a:ext>
            </a:extLst>
          </p:cNvPr>
          <p:cNvPicPr>
            <a:picLocks noChangeAspect="1"/>
          </p:cNvPicPr>
          <p:nvPr/>
        </p:nvPicPr>
        <p:blipFill>
          <a:blip r:embed="rId4"/>
          <a:stretch>
            <a:fillRect/>
          </a:stretch>
        </p:blipFill>
        <p:spPr>
          <a:xfrm rot="5400000" flipV="1">
            <a:off x="2495988" y="3932356"/>
            <a:ext cx="446303" cy="5438275"/>
          </a:xfrm>
          <a:prstGeom prst="rect">
            <a:avLst/>
          </a:prstGeom>
        </p:spPr>
      </p:pic>
      <p:sp>
        <p:nvSpPr>
          <p:cNvPr id="18" name="مستطيل 17">
            <a:extLst>
              <a:ext uri="{FF2B5EF4-FFF2-40B4-BE49-F238E27FC236}">
                <a16:creationId xmlns:a16="http://schemas.microsoft.com/office/drawing/2014/main" id="{4DDBA342-1D7D-4B29-BC42-210F9E4C15E4}"/>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TextBox 52">
            <a:extLst>
              <a:ext uri="{FF2B5EF4-FFF2-40B4-BE49-F238E27FC236}">
                <a16:creationId xmlns:a16="http://schemas.microsoft.com/office/drawing/2014/main" id="{E4B5700D-DD61-4F04-B5B5-B9DE60C36220}"/>
              </a:ext>
            </a:extLst>
          </p:cNvPr>
          <p:cNvSpPr txBox="1"/>
          <p:nvPr/>
        </p:nvSpPr>
        <p:spPr>
          <a:xfrm>
            <a:off x="4083011" y="3741285"/>
            <a:ext cx="5164091" cy="1323439"/>
          </a:xfrm>
          <a:prstGeom prst="rect">
            <a:avLst/>
          </a:prstGeom>
          <a:noFill/>
        </p:spPr>
        <p:txBody>
          <a:bodyPr wrap="square" rtlCol="0">
            <a:spAutoFit/>
          </a:bodyPr>
          <a:lstStyle/>
          <a:p>
            <a:pPr algn="ctr" rtl="1"/>
            <a:r>
              <a:rPr lang="ar-SA" sz="8000" b="1" dirty="0">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احصائيـــــات </a:t>
            </a:r>
          </a:p>
        </p:txBody>
      </p:sp>
    </p:spTree>
    <p:extLst>
      <p:ext uri="{BB962C8B-B14F-4D97-AF65-F5344CB8AC3E}">
        <p14:creationId xmlns:p14="http://schemas.microsoft.com/office/powerpoint/2010/main" val="2663781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163714"/>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2" name="مستطيل 21">
            <a:extLst>
              <a:ext uri="{FF2B5EF4-FFF2-40B4-BE49-F238E27FC236}">
                <a16:creationId xmlns:a16="http://schemas.microsoft.com/office/drawing/2014/main" id="{C8FF42C1-E793-4243-9EF8-3AA3B1ACF9A3}"/>
              </a:ext>
            </a:extLst>
          </p:cNvPr>
          <p:cNvSpPr/>
          <p:nvPr/>
        </p:nvSpPr>
        <p:spPr>
          <a:xfrm>
            <a:off x="6008494" y="1322012"/>
            <a:ext cx="2677336" cy="400110"/>
          </a:xfrm>
          <a:prstGeom prst="rect">
            <a:avLst/>
          </a:prstGeom>
        </p:spPr>
        <p:txBody>
          <a:bodyPr wrap="none">
            <a:spAutoFit/>
          </a:bodyPr>
          <a:lstStyle/>
          <a:p>
            <a:pPr algn="ctr" rtl="1"/>
            <a:r>
              <a:rPr lang="ar-SA" sz="20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العاملــــــــون في المدرسة </a:t>
            </a:r>
            <a:endParaRPr lang="ar-US" sz="20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28" name="مستطيل: زوايا مستديرة 27">
            <a:extLst>
              <a:ext uri="{FF2B5EF4-FFF2-40B4-BE49-F238E27FC236}">
                <a16:creationId xmlns:a16="http://schemas.microsoft.com/office/drawing/2014/main" id="{FEE019CC-00FD-495E-831C-5B6BECF0EB8F}"/>
              </a:ext>
            </a:extLst>
          </p:cNvPr>
          <p:cNvSpPr/>
          <p:nvPr/>
        </p:nvSpPr>
        <p:spPr>
          <a:xfrm>
            <a:off x="5872136" y="1812523"/>
            <a:ext cx="3064437" cy="446303"/>
          </a:xfrm>
          <a:prstGeom prst="roundRect">
            <a:avLst>
              <a:gd name="adj" fmla="val 50000"/>
            </a:avLst>
          </a:prstGeom>
          <a:solidFill>
            <a:srgbClr val="16A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صورة 2">
            <a:extLst>
              <a:ext uri="{FF2B5EF4-FFF2-40B4-BE49-F238E27FC236}">
                <a16:creationId xmlns:a16="http://schemas.microsoft.com/office/drawing/2014/main" id="{B13A92A7-17FD-4D9D-B956-CB9CE6E7A31E}"/>
              </a:ext>
            </a:extLst>
          </p:cNvPr>
          <p:cNvPicPr>
            <a:picLocks noChangeAspect="1"/>
          </p:cNvPicPr>
          <p:nvPr/>
        </p:nvPicPr>
        <p:blipFill>
          <a:blip r:embed="rId5"/>
          <a:stretch>
            <a:fillRect/>
          </a:stretch>
        </p:blipFill>
        <p:spPr>
          <a:xfrm>
            <a:off x="8513630" y="1661789"/>
            <a:ext cx="741464" cy="741464"/>
          </a:xfrm>
          <a:prstGeom prst="ellipse">
            <a:avLst/>
          </a:prstGeom>
        </p:spPr>
      </p:pic>
      <p:sp>
        <p:nvSpPr>
          <p:cNvPr id="29" name="مستطيل: زوايا مستديرة 28">
            <a:extLst>
              <a:ext uri="{FF2B5EF4-FFF2-40B4-BE49-F238E27FC236}">
                <a16:creationId xmlns:a16="http://schemas.microsoft.com/office/drawing/2014/main" id="{894EDF19-F685-4F50-8125-917C61535F2C}"/>
              </a:ext>
            </a:extLst>
          </p:cNvPr>
          <p:cNvSpPr/>
          <p:nvPr/>
        </p:nvSpPr>
        <p:spPr>
          <a:xfrm>
            <a:off x="5850266" y="2446443"/>
            <a:ext cx="3064437" cy="446303"/>
          </a:xfrm>
          <a:prstGeom prst="roundRect">
            <a:avLst>
              <a:gd name="adj" fmla="val 50000"/>
            </a:avLst>
          </a:prstGeom>
          <a:solidFill>
            <a:srgbClr val="16A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0" name="صورة 29">
            <a:extLst>
              <a:ext uri="{FF2B5EF4-FFF2-40B4-BE49-F238E27FC236}">
                <a16:creationId xmlns:a16="http://schemas.microsoft.com/office/drawing/2014/main" id="{C5592D4A-BC68-4231-A9AB-BD675BDF631B}"/>
              </a:ext>
            </a:extLst>
          </p:cNvPr>
          <p:cNvPicPr>
            <a:picLocks noChangeAspect="1"/>
          </p:cNvPicPr>
          <p:nvPr/>
        </p:nvPicPr>
        <p:blipFill>
          <a:blip r:embed="rId5"/>
          <a:stretch>
            <a:fillRect/>
          </a:stretch>
        </p:blipFill>
        <p:spPr>
          <a:xfrm>
            <a:off x="5539502" y="2298862"/>
            <a:ext cx="741464" cy="741464"/>
          </a:xfrm>
          <a:prstGeom prst="rect">
            <a:avLst/>
          </a:prstGeom>
        </p:spPr>
      </p:pic>
      <p:sp>
        <p:nvSpPr>
          <p:cNvPr id="35" name="مستطيل: زوايا مستديرة 34">
            <a:extLst>
              <a:ext uri="{FF2B5EF4-FFF2-40B4-BE49-F238E27FC236}">
                <a16:creationId xmlns:a16="http://schemas.microsoft.com/office/drawing/2014/main" id="{05913BB3-38EF-4980-A4EE-CD47B1DE4753}"/>
              </a:ext>
            </a:extLst>
          </p:cNvPr>
          <p:cNvSpPr/>
          <p:nvPr/>
        </p:nvSpPr>
        <p:spPr>
          <a:xfrm>
            <a:off x="5894006" y="3105308"/>
            <a:ext cx="3064437" cy="446303"/>
          </a:xfrm>
          <a:prstGeom prst="roundRect">
            <a:avLst>
              <a:gd name="adj" fmla="val 50000"/>
            </a:avLst>
          </a:prstGeom>
          <a:solidFill>
            <a:srgbClr val="16A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6" name="صورة 35">
            <a:extLst>
              <a:ext uri="{FF2B5EF4-FFF2-40B4-BE49-F238E27FC236}">
                <a16:creationId xmlns:a16="http://schemas.microsoft.com/office/drawing/2014/main" id="{E2BDCE44-C879-415F-B686-5EFCDF6D5D36}"/>
              </a:ext>
            </a:extLst>
          </p:cNvPr>
          <p:cNvPicPr>
            <a:picLocks noChangeAspect="1"/>
          </p:cNvPicPr>
          <p:nvPr/>
        </p:nvPicPr>
        <p:blipFill>
          <a:blip r:embed="rId5"/>
          <a:stretch>
            <a:fillRect/>
          </a:stretch>
        </p:blipFill>
        <p:spPr>
          <a:xfrm>
            <a:off x="8535500" y="2954574"/>
            <a:ext cx="741464" cy="741464"/>
          </a:xfrm>
          <a:prstGeom prst="rect">
            <a:avLst/>
          </a:prstGeom>
        </p:spPr>
      </p:pic>
      <p:sp>
        <p:nvSpPr>
          <p:cNvPr id="37" name="مستطيل: زوايا مستديرة 36">
            <a:extLst>
              <a:ext uri="{FF2B5EF4-FFF2-40B4-BE49-F238E27FC236}">
                <a16:creationId xmlns:a16="http://schemas.microsoft.com/office/drawing/2014/main" id="{B9CF9B36-23C2-44A5-BE90-645EE68BF7C7}"/>
              </a:ext>
            </a:extLst>
          </p:cNvPr>
          <p:cNvSpPr/>
          <p:nvPr/>
        </p:nvSpPr>
        <p:spPr>
          <a:xfrm>
            <a:off x="5872136" y="3739228"/>
            <a:ext cx="3064437" cy="446303"/>
          </a:xfrm>
          <a:prstGeom prst="roundRect">
            <a:avLst>
              <a:gd name="adj" fmla="val 50000"/>
            </a:avLst>
          </a:prstGeom>
          <a:solidFill>
            <a:srgbClr val="16A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8" name="صورة 37">
            <a:extLst>
              <a:ext uri="{FF2B5EF4-FFF2-40B4-BE49-F238E27FC236}">
                <a16:creationId xmlns:a16="http://schemas.microsoft.com/office/drawing/2014/main" id="{97B514B9-0A00-4D7E-B1E0-25EE70CF3053}"/>
              </a:ext>
            </a:extLst>
          </p:cNvPr>
          <p:cNvPicPr>
            <a:picLocks noChangeAspect="1"/>
          </p:cNvPicPr>
          <p:nvPr/>
        </p:nvPicPr>
        <p:blipFill>
          <a:blip r:embed="rId5"/>
          <a:stretch>
            <a:fillRect/>
          </a:stretch>
        </p:blipFill>
        <p:spPr>
          <a:xfrm>
            <a:off x="5561372" y="3591647"/>
            <a:ext cx="741464" cy="741464"/>
          </a:xfrm>
          <a:prstGeom prst="rect">
            <a:avLst/>
          </a:prstGeom>
        </p:spPr>
      </p:pic>
      <p:sp>
        <p:nvSpPr>
          <p:cNvPr id="39" name="مستطيل: زوايا مستديرة 38">
            <a:extLst>
              <a:ext uri="{FF2B5EF4-FFF2-40B4-BE49-F238E27FC236}">
                <a16:creationId xmlns:a16="http://schemas.microsoft.com/office/drawing/2014/main" id="{E881F5FC-2232-469D-8F55-D631AE2426A5}"/>
              </a:ext>
            </a:extLst>
          </p:cNvPr>
          <p:cNvSpPr/>
          <p:nvPr/>
        </p:nvSpPr>
        <p:spPr>
          <a:xfrm>
            <a:off x="5971638" y="4376842"/>
            <a:ext cx="3064437" cy="446303"/>
          </a:xfrm>
          <a:prstGeom prst="roundRect">
            <a:avLst>
              <a:gd name="adj" fmla="val 50000"/>
            </a:avLst>
          </a:prstGeom>
          <a:solidFill>
            <a:srgbClr val="16A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0" name="صورة 39">
            <a:extLst>
              <a:ext uri="{FF2B5EF4-FFF2-40B4-BE49-F238E27FC236}">
                <a16:creationId xmlns:a16="http://schemas.microsoft.com/office/drawing/2014/main" id="{D86ED8B2-9C0A-4DD5-BF10-1A119F0DCBAF}"/>
              </a:ext>
            </a:extLst>
          </p:cNvPr>
          <p:cNvPicPr>
            <a:picLocks noChangeAspect="1"/>
          </p:cNvPicPr>
          <p:nvPr/>
        </p:nvPicPr>
        <p:blipFill>
          <a:blip r:embed="rId5"/>
          <a:stretch>
            <a:fillRect/>
          </a:stretch>
        </p:blipFill>
        <p:spPr>
          <a:xfrm>
            <a:off x="8613132" y="4226108"/>
            <a:ext cx="741464" cy="741464"/>
          </a:xfrm>
          <a:prstGeom prst="rect">
            <a:avLst/>
          </a:prstGeom>
        </p:spPr>
      </p:pic>
      <p:pic>
        <p:nvPicPr>
          <p:cNvPr id="4" name="صورة 3">
            <a:extLst>
              <a:ext uri="{FF2B5EF4-FFF2-40B4-BE49-F238E27FC236}">
                <a16:creationId xmlns:a16="http://schemas.microsoft.com/office/drawing/2014/main" id="{C1FF8D37-A6A6-44F1-8DBC-F44CB52083E6}"/>
              </a:ext>
            </a:extLst>
          </p:cNvPr>
          <p:cNvPicPr>
            <a:picLocks noChangeAspect="1"/>
          </p:cNvPicPr>
          <p:nvPr/>
        </p:nvPicPr>
        <p:blipFill>
          <a:blip r:embed="rId6"/>
          <a:stretch>
            <a:fillRect/>
          </a:stretch>
        </p:blipFill>
        <p:spPr>
          <a:xfrm>
            <a:off x="3232231" y="4206372"/>
            <a:ext cx="782662" cy="782662"/>
          </a:xfrm>
          <a:prstGeom prst="rect">
            <a:avLst/>
          </a:prstGeom>
        </p:spPr>
      </p:pic>
      <p:sp>
        <p:nvSpPr>
          <p:cNvPr id="41" name="مستطيل 40">
            <a:extLst>
              <a:ext uri="{FF2B5EF4-FFF2-40B4-BE49-F238E27FC236}">
                <a16:creationId xmlns:a16="http://schemas.microsoft.com/office/drawing/2014/main" id="{787D450A-CD41-4561-BB16-B42E03E78601}"/>
              </a:ext>
            </a:extLst>
          </p:cNvPr>
          <p:cNvSpPr/>
          <p:nvPr/>
        </p:nvSpPr>
        <p:spPr>
          <a:xfrm>
            <a:off x="6274429" y="1848497"/>
            <a:ext cx="2117888"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العدد الإجمـــــــــــــالي </a:t>
            </a:r>
            <a:endParaRPr lang="ar-US"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42" name="مستطيل 41">
            <a:extLst>
              <a:ext uri="{FF2B5EF4-FFF2-40B4-BE49-F238E27FC236}">
                <a16:creationId xmlns:a16="http://schemas.microsoft.com/office/drawing/2014/main" id="{34466101-8F31-416F-8D6D-B92EF97642FB}"/>
              </a:ext>
            </a:extLst>
          </p:cNvPr>
          <p:cNvSpPr/>
          <p:nvPr/>
        </p:nvSpPr>
        <p:spPr>
          <a:xfrm>
            <a:off x="6553058" y="2461169"/>
            <a:ext cx="1643400"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الإداريــــــــــــــون </a:t>
            </a:r>
            <a:endParaRPr lang="ar-US"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43" name="مستطيل 42">
            <a:extLst>
              <a:ext uri="{FF2B5EF4-FFF2-40B4-BE49-F238E27FC236}">
                <a16:creationId xmlns:a16="http://schemas.microsoft.com/office/drawing/2014/main" id="{7CC0F0D2-6970-42BB-A49F-9E8D315F58FD}"/>
              </a:ext>
            </a:extLst>
          </p:cNvPr>
          <p:cNvSpPr/>
          <p:nvPr/>
        </p:nvSpPr>
        <p:spPr>
          <a:xfrm>
            <a:off x="6484875" y="3117949"/>
            <a:ext cx="1838965"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المستخــــــــــــدم </a:t>
            </a:r>
            <a:endParaRPr lang="ar-US"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44" name="مستطيل 43">
            <a:extLst>
              <a:ext uri="{FF2B5EF4-FFF2-40B4-BE49-F238E27FC236}">
                <a16:creationId xmlns:a16="http://schemas.microsoft.com/office/drawing/2014/main" id="{30142B84-0FAA-47BF-850B-BCE9CE799994}"/>
              </a:ext>
            </a:extLst>
          </p:cNvPr>
          <p:cNvSpPr/>
          <p:nvPr/>
        </p:nvSpPr>
        <p:spPr>
          <a:xfrm>
            <a:off x="6503089" y="3754812"/>
            <a:ext cx="2024914"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محضرو المختبــــــر</a:t>
            </a:r>
            <a:endParaRPr lang="ar-US"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45" name="مستطيل 44">
            <a:extLst>
              <a:ext uri="{FF2B5EF4-FFF2-40B4-BE49-F238E27FC236}">
                <a16:creationId xmlns:a16="http://schemas.microsoft.com/office/drawing/2014/main" id="{753C8680-0F7C-4675-AD27-54ED0C27AB27}"/>
              </a:ext>
            </a:extLst>
          </p:cNvPr>
          <p:cNvSpPr/>
          <p:nvPr/>
        </p:nvSpPr>
        <p:spPr>
          <a:xfrm>
            <a:off x="6364481" y="4396785"/>
            <a:ext cx="2173993"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الكـــــــــــادر التعليمي </a:t>
            </a:r>
            <a:endParaRPr lang="ar-US"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46" name="مستطيل 45">
            <a:extLst>
              <a:ext uri="{FF2B5EF4-FFF2-40B4-BE49-F238E27FC236}">
                <a16:creationId xmlns:a16="http://schemas.microsoft.com/office/drawing/2014/main" id="{3B5FDF45-AE04-4E29-BD47-192935911871}"/>
              </a:ext>
            </a:extLst>
          </p:cNvPr>
          <p:cNvSpPr/>
          <p:nvPr/>
        </p:nvSpPr>
        <p:spPr>
          <a:xfrm>
            <a:off x="329213" y="1345973"/>
            <a:ext cx="4280339" cy="400110"/>
          </a:xfrm>
          <a:prstGeom prst="rect">
            <a:avLst/>
          </a:prstGeom>
        </p:spPr>
        <p:txBody>
          <a:bodyPr wrap="none">
            <a:spAutoFit/>
          </a:bodyPr>
          <a:lstStyle/>
          <a:p>
            <a:pPr algn="ctr" rtl="1"/>
            <a:r>
              <a:rPr lang="ar-SA" sz="20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المعلمون الحاصلون على الرخصة المهنية </a:t>
            </a:r>
            <a:endParaRPr lang="ar-US" sz="20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47" name="مستطيل: زوايا مستديرة 46">
            <a:extLst>
              <a:ext uri="{FF2B5EF4-FFF2-40B4-BE49-F238E27FC236}">
                <a16:creationId xmlns:a16="http://schemas.microsoft.com/office/drawing/2014/main" id="{95598A51-8FD2-465E-B4F2-3EFBB80B5F24}"/>
              </a:ext>
            </a:extLst>
          </p:cNvPr>
          <p:cNvSpPr/>
          <p:nvPr/>
        </p:nvSpPr>
        <p:spPr>
          <a:xfrm>
            <a:off x="1020508" y="1914262"/>
            <a:ext cx="3064437" cy="446303"/>
          </a:xfrm>
          <a:prstGeom prst="roundRect">
            <a:avLst>
              <a:gd name="adj" fmla="val 50000"/>
            </a:avLst>
          </a:prstGeom>
          <a:solidFill>
            <a:srgbClr val="0F54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8" name="صورة 47">
            <a:extLst>
              <a:ext uri="{FF2B5EF4-FFF2-40B4-BE49-F238E27FC236}">
                <a16:creationId xmlns:a16="http://schemas.microsoft.com/office/drawing/2014/main" id="{FAB0B587-F3C8-424A-8698-91E0EC14DA00}"/>
              </a:ext>
            </a:extLst>
          </p:cNvPr>
          <p:cNvPicPr>
            <a:picLocks noChangeAspect="1"/>
          </p:cNvPicPr>
          <p:nvPr/>
        </p:nvPicPr>
        <p:blipFill>
          <a:blip r:embed="rId6"/>
          <a:stretch>
            <a:fillRect/>
          </a:stretch>
        </p:blipFill>
        <p:spPr>
          <a:xfrm>
            <a:off x="3718169" y="1746083"/>
            <a:ext cx="782662" cy="782662"/>
          </a:xfrm>
          <a:prstGeom prst="rect">
            <a:avLst/>
          </a:prstGeom>
        </p:spPr>
      </p:pic>
      <p:sp>
        <p:nvSpPr>
          <p:cNvPr id="49" name="مستطيل: زوايا مستديرة 48">
            <a:extLst>
              <a:ext uri="{FF2B5EF4-FFF2-40B4-BE49-F238E27FC236}">
                <a16:creationId xmlns:a16="http://schemas.microsoft.com/office/drawing/2014/main" id="{56067AEA-7090-48BC-B241-7BBC80A5E363}"/>
              </a:ext>
            </a:extLst>
          </p:cNvPr>
          <p:cNvSpPr/>
          <p:nvPr/>
        </p:nvSpPr>
        <p:spPr>
          <a:xfrm>
            <a:off x="1014554" y="2461169"/>
            <a:ext cx="3064437" cy="446303"/>
          </a:xfrm>
          <a:prstGeom prst="roundRect">
            <a:avLst>
              <a:gd name="adj" fmla="val 50000"/>
            </a:avLst>
          </a:prstGeom>
          <a:solidFill>
            <a:srgbClr val="0F54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50" name="صورة 49">
            <a:extLst>
              <a:ext uri="{FF2B5EF4-FFF2-40B4-BE49-F238E27FC236}">
                <a16:creationId xmlns:a16="http://schemas.microsoft.com/office/drawing/2014/main" id="{2534C948-8311-4C61-B63F-BA58B99166C3}"/>
              </a:ext>
            </a:extLst>
          </p:cNvPr>
          <p:cNvPicPr>
            <a:picLocks noChangeAspect="1"/>
          </p:cNvPicPr>
          <p:nvPr/>
        </p:nvPicPr>
        <p:blipFill>
          <a:blip r:embed="rId6"/>
          <a:stretch>
            <a:fillRect/>
          </a:stretch>
        </p:blipFill>
        <p:spPr>
          <a:xfrm>
            <a:off x="3712215" y="2292990"/>
            <a:ext cx="782662" cy="782662"/>
          </a:xfrm>
          <a:prstGeom prst="rect">
            <a:avLst/>
          </a:prstGeom>
        </p:spPr>
      </p:pic>
      <p:sp>
        <p:nvSpPr>
          <p:cNvPr id="51" name="مستطيل: زوايا مستديرة 50">
            <a:extLst>
              <a:ext uri="{FF2B5EF4-FFF2-40B4-BE49-F238E27FC236}">
                <a16:creationId xmlns:a16="http://schemas.microsoft.com/office/drawing/2014/main" id="{48647908-8277-4F63-B05E-6C3FBCBAEDD4}"/>
              </a:ext>
            </a:extLst>
          </p:cNvPr>
          <p:cNvSpPr/>
          <p:nvPr/>
        </p:nvSpPr>
        <p:spPr>
          <a:xfrm>
            <a:off x="1017866" y="3020679"/>
            <a:ext cx="3064437" cy="446303"/>
          </a:xfrm>
          <a:prstGeom prst="roundRect">
            <a:avLst>
              <a:gd name="adj" fmla="val 50000"/>
            </a:avLst>
          </a:prstGeom>
          <a:solidFill>
            <a:srgbClr val="0F54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52" name="صورة 51">
            <a:extLst>
              <a:ext uri="{FF2B5EF4-FFF2-40B4-BE49-F238E27FC236}">
                <a16:creationId xmlns:a16="http://schemas.microsoft.com/office/drawing/2014/main" id="{B59B27D2-541E-4DA1-A4B1-18604F20CED7}"/>
              </a:ext>
            </a:extLst>
          </p:cNvPr>
          <p:cNvPicPr>
            <a:picLocks noChangeAspect="1"/>
          </p:cNvPicPr>
          <p:nvPr/>
        </p:nvPicPr>
        <p:blipFill>
          <a:blip r:embed="rId6"/>
          <a:stretch>
            <a:fillRect/>
          </a:stretch>
        </p:blipFill>
        <p:spPr>
          <a:xfrm>
            <a:off x="3715527" y="2852500"/>
            <a:ext cx="782662" cy="782662"/>
          </a:xfrm>
          <a:prstGeom prst="rect">
            <a:avLst/>
          </a:prstGeom>
        </p:spPr>
      </p:pic>
      <p:sp>
        <p:nvSpPr>
          <p:cNvPr id="53" name="مستطيل 52">
            <a:extLst>
              <a:ext uri="{FF2B5EF4-FFF2-40B4-BE49-F238E27FC236}">
                <a16:creationId xmlns:a16="http://schemas.microsoft.com/office/drawing/2014/main" id="{4F3A5407-ABD9-44B1-AD27-AD706A3EC85E}"/>
              </a:ext>
            </a:extLst>
          </p:cNvPr>
          <p:cNvSpPr/>
          <p:nvPr/>
        </p:nvSpPr>
        <p:spPr>
          <a:xfrm>
            <a:off x="1574611" y="1937358"/>
            <a:ext cx="1991251"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معلـــــــــم خبيـــــــر </a:t>
            </a:r>
            <a:endParaRPr lang="ar-US"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54" name="مستطيل 53">
            <a:extLst>
              <a:ext uri="{FF2B5EF4-FFF2-40B4-BE49-F238E27FC236}">
                <a16:creationId xmlns:a16="http://schemas.microsoft.com/office/drawing/2014/main" id="{AB620F13-6103-4FEC-ACD4-ED1B6F0592CC}"/>
              </a:ext>
            </a:extLst>
          </p:cNvPr>
          <p:cNvSpPr/>
          <p:nvPr/>
        </p:nvSpPr>
        <p:spPr>
          <a:xfrm>
            <a:off x="1411854" y="2501180"/>
            <a:ext cx="2153155"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معلـــــــــم متقــــدم  </a:t>
            </a:r>
            <a:endParaRPr lang="ar-US"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55" name="مستطيل 54">
            <a:extLst>
              <a:ext uri="{FF2B5EF4-FFF2-40B4-BE49-F238E27FC236}">
                <a16:creationId xmlns:a16="http://schemas.microsoft.com/office/drawing/2014/main" id="{536E036B-0764-4AC2-9545-68D1066F771F}"/>
              </a:ext>
            </a:extLst>
          </p:cNvPr>
          <p:cNvSpPr/>
          <p:nvPr/>
        </p:nvSpPr>
        <p:spPr>
          <a:xfrm>
            <a:off x="1341589" y="3043775"/>
            <a:ext cx="2239717"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معلـــــــــم ممـــارس   </a:t>
            </a:r>
            <a:endParaRPr lang="ar-US"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56" name="مستطيل 55">
            <a:extLst>
              <a:ext uri="{FF2B5EF4-FFF2-40B4-BE49-F238E27FC236}">
                <a16:creationId xmlns:a16="http://schemas.microsoft.com/office/drawing/2014/main" id="{C6734009-BA80-48B0-9678-7F8DAE195408}"/>
              </a:ext>
            </a:extLst>
          </p:cNvPr>
          <p:cNvSpPr/>
          <p:nvPr/>
        </p:nvSpPr>
        <p:spPr>
          <a:xfrm>
            <a:off x="650412" y="3783703"/>
            <a:ext cx="3937296" cy="400110"/>
          </a:xfrm>
          <a:prstGeom prst="rect">
            <a:avLst/>
          </a:prstGeom>
        </p:spPr>
        <p:txBody>
          <a:bodyPr wrap="none">
            <a:spAutoFit/>
          </a:bodyPr>
          <a:lstStyle/>
          <a:p>
            <a:pPr algn="ctr" rtl="1"/>
            <a:r>
              <a:rPr lang="ar-SA" sz="20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المعلمون الحاصلون على شهادات عليا</a:t>
            </a:r>
            <a:endParaRPr lang="ar-US" sz="20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endParaRPr>
          </a:p>
        </p:txBody>
      </p:sp>
      <p:pic>
        <p:nvPicPr>
          <p:cNvPr id="57" name="صورة 56">
            <a:extLst>
              <a:ext uri="{FF2B5EF4-FFF2-40B4-BE49-F238E27FC236}">
                <a16:creationId xmlns:a16="http://schemas.microsoft.com/office/drawing/2014/main" id="{5708F09B-A739-476A-807A-D92117B5E65B}"/>
              </a:ext>
            </a:extLst>
          </p:cNvPr>
          <p:cNvPicPr>
            <a:picLocks noChangeAspect="1"/>
          </p:cNvPicPr>
          <p:nvPr/>
        </p:nvPicPr>
        <p:blipFill>
          <a:blip r:embed="rId6"/>
          <a:stretch>
            <a:fillRect/>
          </a:stretch>
        </p:blipFill>
        <p:spPr>
          <a:xfrm>
            <a:off x="1411854" y="4206372"/>
            <a:ext cx="782662" cy="782662"/>
          </a:xfrm>
          <a:prstGeom prst="rect">
            <a:avLst/>
          </a:prstGeom>
        </p:spPr>
      </p:pic>
      <p:pic>
        <p:nvPicPr>
          <p:cNvPr id="58" name="صورة 57">
            <a:extLst>
              <a:ext uri="{FF2B5EF4-FFF2-40B4-BE49-F238E27FC236}">
                <a16:creationId xmlns:a16="http://schemas.microsoft.com/office/drawing/2014/main" id="{439BA3F3-520F-4E72-8209-74BF52E798D2}"/>
              </a:ext>
            </a:extLst>
          </p:cNvPr>
          <p:cNvPicPr>
            <a:picLocks noChangeAspect="1"/>
          </p:cNvPicPr>
          <p:nvPr/>
        </p:nvPicPr>
        <p:blipFill>
          <a:blip r:embed="rId5"/>
          <a:stretch>
            <a:fillRect/>
          </a:stretch>
        </p:blipFill>
        <p:spPr>
          <a:xfrm>
            <a:off x="6065907" y="5703587"/>
            <a:ext cx="741464" cy="741464"/>
          </a:xfrm>
          <a:prstGeom prst="rect">
            <a:avLst/>
          </a:prstGeom>
        </p:spPr>
      </p:pic>
      <p:pic>
        <p:nvPicPr>
          <p:cNvPr id="59" name="صورة 58">
            <a:extLst>
              <a:ext uri="{FF2B5EF4-FFF2-40B4-BE49-F238E27FC236}">
                <a16:creationId xmlns:a16="http://schemas.microsoft.com/office/drawing/2014/main" id="{601026D9-4B4F-46F0-A391-95DA08D1DE1C}"/>
              </a:ext>
            </a:extLst>
          </p:cNvPr>
          <p:cNvPicPr>
            <a:picLocks noChangeAspect="1"/>
          </p:cNvPicPr>
          <p:nvPr/>
        </p:nvPicPr>
        <p:blipFill>
          <a:blip r:embed="rId5"/>
          <a:stretch>
            <a:fillRect/>
          </a:stretch>
        </p:blipFill>
        <p:spPr>
          <a:xfrm>
            <a:off x="4878974" y="5703587"/>
            <a:ext cx="741464" cy="741464"/>
          </a:xfrm>
          <a:prstGeom prst="rect">
            <a:avLst/>
          </a:prstGeom>
        </p:spPr>
      </p:pic>
      <p:pic>
        <p:nvPicPr>
          <p:cNvPr id="60" name="صورة 59">
            <a:extLst>
              <a:ext uri="{FF2B5EF4-FFF2-40B4-BE49-F238E27FC236}">
                <a16:creationId xmlns:a16="http://schemas.microsoft.com/office/drawing/2014/main" id="{CAC76D1A-46B6-4A49-A306-898F28DFE829}"/>
              </a:ext>
            </a:extLst>
          </p:cNvPr>
          <p:cNvPicPr>
            <a:picLocks noChangeAspect="1"/>
          </p:cNvPicPr>
          <p:nvPr/>
        </p:nvPicPr>
        <p:blipFill>
          <a:blip r:embed="rId5"/>
          <a:stretch>
            <a:fillRect/>
          </a:stretch>
        </p:blipFill>
        <p:spPr>
          <a:xfrm>
            <a:off x="3672920" y="5703587"/>
            <a:ext cx="741464" cy="741464"/>
          </a:xfrm>
          <a:prstGeom prst="rect">
            <a:avLst/>
          </a:prstGeom>
        </p:spPr>
      </p:pic>
      <p:sp>
        <p:nvSpPr>
          <p:cNvPr id="61" name="مستطيل 60">
            <a:extLst>
              <a:ext uri="{FF2B5EF4-FFF2-40B4-BE49-F238E27FC236}">
                <a16:creationId xmlns:a16="http://schemas.microsoft.com/office/drawing/2014/main" id="{9A23BDBE-366D-4DF9-AA47-E9E9A9E9C247}"/>
              </a:ext>
            </a:extLst>
          </p:cNvPr>
          <p:cNvSpPr/>
          <p:nvPr/>
        </p:nvSpPr>
        <p:spPr>
          <a:xfrm>
            <a:off x="3272344" y="4443581"/>
            <a:ext cx="702435" cy="261610"/>
          </a:xfrm>
          <a:prstGeom prst="rect">
            <a:avLst/>
          </a:prstGeom>
        </p:spPr>
        <p:txBody>
          <a:bodyPr wrap="none">
            <a:spAutoFit/>
          </a:bodyPr>
          <a:lstStyle/>
          <a:p>
            <a:pPr algn="ctr" rtl="1"/>
            <a:r>
              <a:rPr lang="ar-SA" sz="11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ماجستير </a:t>
            </a:r>
            <a:endParaRPr lang="ar-US" sz="11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62" name="مستطيل 61">
            <a:extLst>
              <a:ext uri="{FF2B5EF4-FFF2-40B4-BE49-F238E27FC236}">
                <a16:creationId xmlns:a16="http://schemas.microsoft.com/office/drawing/2014/main" id="{5B5730AC-B885-4CC8-BF63-8AB1BEE6A317}"/>
              </a:ext>
            </a:extLst>
          </p:cNvPr>
          <p:cNvSpPr/>
          <p:nvPr/>
        </p:nvSpPr>
        <p:spPr>
          <a:xfrm>
            <a:off x="1463989" y="4469948"/>
            <a:ext cx="678392" cy="276999"/>
          </a:xfrm>
          <a:prstGeom prst="rect">
            <a:avLst/>
          </a:prstGeom>
        </p:spPr>
        <p:txBody>
          <a:bodyPr wrap="none">
            <a:spAutoFit/>
          </a:bodyPr>
          <a:lstStyle/>
          <a:p>
            <a:pPr algn="ctr" rtl="1"/>
            <a:r>
              <a:rPr lang="ar-SA" sz="12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دكتوراة </a:t>
            </a:r>
            <a:endParaRPr lang="ar-US" sz="12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63" name="مستطيل 62">
            <a:extLst>
              <a:ext uri="{FF2B5EF4-FFF2-40B4-BE49-F238E27FC236}">
                <a16:creationId xmlns:a16="http://schemas.microsoft.com/office/drawing/2014/main" id="{9C379031-B259-49E3-9385-BC655EA0E89C}"/>
              </a:ext>
            </a:extLst>
          </p:cNvPr>
          <p:cNvSpPr/>
          <p:nvPr/>
        </p:nvSpPr>
        <p:spPr>
          <a:xfrm>
            <a:off x="2935670" y="5007884"/>
            <a:ext cx="1258678" cy="430887"/>
          </a:xfrm>
          <a:prstGeom prst="rect">
            <a:avLst/>
          </a:prstGeom>
        </p:spPr>
        <p:txBody>
          <a:bodyPr wrap="none">
            <a:spAutoFit/>
          </a:bodyPr>
          <a:lstStyle/>
          <a:p>
            <a:pPr algn="ctr" rtl="1"/>
            <a:r>
              <a:rPr lang="ar-SA" sz="11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علي محمد كديش </a:t>
            </a:r>
          </a:p>
          <a:p>
            <a:pPr algn="ctr" rtl="1"/>
            <a:r>
              <a:rPr lang="ar-SA" sz="11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عبدالله يحيى راجحي </a:t>
            </a:r>
            <a:endParaRPr lang="ar-US" sz="11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64" name="مستطيل 63">
            <a:extLst>
              <a:ext uri="{FF2B5EF4-FFF2-40B4-BE49-F238E27FC236}">
                <a16:creationId xmlns:a16="http://schemas.microsoft.com/office/drawing/2014/main" id="{D8416112-9A92-477E-A366-08AC62657F3D}"/>
              </a:ext>
            </a:extLst>
          </p:cNvPr>
          <p:cNvSpPr/>
          <p:nvPr/>
        </p:nvSpPr>
        <p:spPr>
          <a:xfrm>
            <a:off x="1093497" y="5037018"/>
            <a:ext cx="1394934" cy="261610"/>
          </a:xfrm>
          <a:prstGeom prst="rect">
            <a:avLst/>
          </a:prstGeom>
        </p:spPr>
        <p:txBody>
          <a:bodyPr wrap="none">
            <a:spAutoFit/>
          </a:bodyPr>
          <a:lstStyle/>
          <a:p>
            <a:pPr algn="ctr" rtl="1"/>
            <a:r>
              <a:rPr lang="ar-SA" sz="11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عبدالله حسن </a:t>
            </a:r>
            <a:r>
              <a:rPr lang="ar-SA" sz="1100" dirty="0" err="1">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طوهري</a:t>
            </a:r>
            <a:r>
              <a:rPr lang="ar-SA" sz="11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 </a:t>
            </a:r>
            <a:endParaRPr lang="ar-US" sz="11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65" name="مستطيل 64">
            <a:extLst>
              <a:ext uri="{FF2B5EF4-FFF2-40B4-BE49-F238E27FC236}">
                <a16:creationId xmlns:a16="http://schemas.microsoft.com/office/drawing/2014/main" id="{43064323-9454-4C3E-A57A-5A370B42C837}"/>
              </a:ext>
            </a:extLst>
          </p:cNvPr>
          <p:cNvSpPr/>
          <p:nvPr/>
        </p:nvSpPr>
        <p:spPr>
          <a:xfrm>
            <a:off x="5920968" y="6438001"/>
            <a:ext cx="1151277" cy="261610"/>
          </a:xfrm>
          <a:prstGeom prst="rect">
            <a:avLst/>
          </a:prstGeom>
        </p:spPr>
        <p:txBody>
          <a:bodyPr wrap="none">
            <a:spAutoFit/>
          </a:bodyPr>
          <a:lstStyle/>
          <a:p>
            <a:pPr algn="ctr" rtl="1"/>
            <a:r>
              <a:rPr lang="ar-SA" sz="11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المرحلة الابتدائية </a:t>
            </a:r>
            <a:endParaRPr lang="ar-US" sz="11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66" name="مستطيل 65">
            <a:extLst>
              <a:ext uri="{FF2B5EF4-FFF2-40B4-BE49-F238E27FC236}">
                <a16:creationId xmlns:a16="http://schemas.microsoft.com/office/drawing/2014/main" id="{DAB42129-809C-4B64-9056-9AE2464ED6BF}"/>
              </a:ext>
            </a:extLst>
          </p:cNvPr>
          <p:cNvSpPr/>
          <p:nvPr/>
        </p:nvSpPr>
        <p:spPr>
          <a:xfrm>
            <a:off x="4630859" y="6431002"/>
            <a:ext cx="1300356" cy="261610"/>
          </a:xfrm>
          <a:prstGeom prst="rect">
            <a:avLst/>
          </a:prstGeom>
        </p:spPr>
        <p:txBody>
          <a:bodyPr wrap="none">
            <a:spAutoFit/>
          </a:bodyPr>
          <a:lstStyle/>
          <a:p>
            <a:pPr algn="ctr" rtl="1"/>
            <a:r>
              <a:rPr lang="ar-SA" sz="11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المرحلة المتوسطة  </a:t>
            </a:r>
            <a:endParaRPr lang="ar-US" sz="11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67" name="مستطيل 66">
            <a:extLst>
              <a:ext uri="{FF2B5EF4-FFF2-40B4-BE49-F238E27FC236}">
                <a16:creationId xmlns:a16="http://schemas.microsoft.com/office/drawing/2014/main" id="{60CAE9F4-83FD-417E-8067-AFB15D3E1689}"/>
              </a:ext>
            </a:extLst>
          </p:cNvPr>
          <p:cNvSpPr/>
          <p:nvPr/>
        </p:nvSpPr>
        <p:spPr>
          <a:xfrm>
            <a:off x="3393139" y="6441353"/>
            <a:ext cx="1117614" cy="261610"/>
          </a:xfrm>
          <a:prstGeom prst="rect">
            <a:avLst/>
          </a:prstGeom>
        </p:spPr>
        <p:txBody>
          <a:bodyPr wrap="none">
            <a:spAutoFit/>
          </a:bodyPr>
          <a:lstStyle/>
          <a:p>
            <a:pPr algn="ctr" rtl="1"/>
            <a:r>
              <a:rPr lang="ar-SA" sz="11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المرحلة الثانوية   </a:t>
            </a:r>
            <a:endParaRPr lang="ar-US" sz="11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68" name="مستطيل 67">
            <a:extLst>
              <a:ext uri="{FF2B5EF4-FFF2-40B4-BE49-F238E27FC236}">
                <a16:creationId xmlns:a16="http://schemas.microsoft.com/office/drawing/2014/main" id="{A2F48976-98F1-4694-84B9-BFAA984924DC}"/>
              </a:ext>
            </a:extLst>
          </p:cNvPr>
          <p:cNvSpPr/>
          <p:nvPr/>
        </p:nvSpPr>
        <p:spPr>
          <a:xfrm>
            <a:off x="4078991" y="5279082"/>
            <a:ext cx="2073004" cy="400110"/>
          </a:xfrm>
          <a:prstGeom prst="rect">
            <a:avLst/>
          </a:prstGeom>
        </p:spPr>
        <p:txBody>
          <a:bodyPr wrap="none">
            <a:spAutoFit/>
          </a:bodyPr>
          <a:lstStyle/>
          <a:p>
            <a:pPr algn="ctr" rtl="1"/>
            <a:r>
              <a:rPr lang="ar-SA" sz="20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اجمالي عدد الطلاب </a:t>
            </a:r>
            <a:endParaRPr lang="ar-US" sz="20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69" name="مستطيل 68">
            <a:extLst>
              <a:ext uri="{FF2B5EF4-FFF2-40B4-BE49-F238E27FC236}">
                <a16:creationId xmlns:a16="http://schemas.microsoft.com/office/drawing/2014/main" id="{DA81BF62-F6BE-4B29-B4C3-CB13A86BE41D}"/>
              </a:ext>
            </a:extLst>
          </p:cNvPr>
          <p:cNvSpPr/>
          <p:nvPr/>
        </p:nvSpPr>
        <p:spPr>
          <a:xfrm>
            <a:off x="8677644" y="1817719"/>
            <a:ext cx="457176" cy="461665"/>
          </a:xfrm>
          <a:prstGeom prst="rect">
            <a:avLst/>
          </a:prstGeom>
        </p:spPr>
        <p:txBody>
          <a:bodyPr wrap="none">
            <a:spAutoFit/>
          </a:bodyPr>
          <a:lstStyle/>
          <a:p>
            <a:pPr algn="ctr" rtl="1"/>
            <a:r>
              <a:rPr lang="ar-SA"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rPr>
              <a:t>66</a:t>
            </a:r>
            <a:endParaRPr lang="ar-US"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endParaRPr>
          </a:p>
        </p:txBody>
      </p:sp>
      <p:sp>
        <p:nvSpPr>
          <p:cNvPr id="70" name="مستطيل 69">
            <a:extLst>
              <a:ext uri="{FF2B5EF4-FFF2-40B4-BE49-F238E27FC236}">
                <a16:creationId xmlns:a16="http://schemas.microsoft.com/office/drawing/2014/main" id="{A3FBD31D-6DCA-4690-99A4-84A62C3689FA}"/>
              </a:ext>
            </a:extLst>
          </p:cNvPr>
          <p:cNvSpPr/>
          <p:nvPr/>
        </p:nvSpPr>
        <p:spPr>
          <a:xfrm>
            <a:off x="5664616" y="2458863"/>
            <a:ext cx="458780" cy="461665"/>
          </a:xfrm>
          <a:prstGeom prst="rect">
            <a:avLst/>
          </a:prstGeom>
        </p:spPr>
        <p:txBody>
          <a:bodyPr wrap="none">
            <a:spAutoFit/>
          </a:bodyPr>
          <a:lstStyle/>
          <a:p>
            <a:pPr algn="ctr" rtl="1"/>
            <a:r>
              <a:rPr lang="ar-SA"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rPr>
              <a:t>02</a:t>
            </a:r>
            <a:endParaRPr lang="ar-US"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endParaRPr>
          </a:p>
        </p:txBody>
      </p:sp>
      <p:sp>
        <p:nvSpPr>
          <p:cNvPr id="71" name="مستطيل 70">
            <a:extLst>
              <a:ext uri="{FF2B5EF4-FFF2-40B4-BE49-F238E27FC236}">
                <a16:creationId xmlns:a16="http://schemas.microsoft.com/office/drawing/2014/main" id="{602F6F53-BC3B-4CAB-9342-9A4FF40C8660}"/>
              </a:ext>
            </a:extLst>
          </p:cNvPr>
          <p:cNvSpPr/>
          <p:nvPr/>
        </p:nvSpPr>
        <p:spPr>
          <a:xfrm>
            <a:off x="8675009" y="3084142"/>
            <a:ext cx="418705" cy="461665"/>
          </a:xfrm>
          <a:prstGeom prst="rect">
            <a:avLst/>
          </a:prstGeom>
        </p:spPr>
        <p:txBody>
          <a:bodyPr wrap="none">
            <a:spAutoFit/>
          </a:bodyPr>
          <a:lstStyle/>
          <a:p>
            <a:pPr algn="ctr" rtl="1"/>
            <a:r>
              <a:rPr lang="ar-SA"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rPr>
              <a:t>01</a:t>
            </a:r>
            <a:endParaRPr lang="ar-US"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endParaRPr>
          </a:p>
        </p:txBody>
      </p:sp>
      <p:sp>
        <p:nvSpPr>
          <p:cNvPr id="72" name="مستطيل 71">
            <a:extLst>
              <a:ext uri="{FF2B5EF4-FFF2-40B4-BE49-F238E27FC236}">
                <a16:creationId xmlns:a16="http://schemas.microsoft.com/office/drawing/2014/main" id="{5E4B475D-B4B3-4975-9EF6-D07D706AD305}"/>
              </a:ext>
            </a:extLst>
          </p:cNvPr>
          <p:cNvSpPr/>
          <p:nvPr/>
        </p:nvSpPr>
        <p:spPr>
          <a:xfrm>
            <a:off x="5690777" y="3731254"/>
            <a:ext cx="460382" cy="461665"/>
          </a:xfrm>
          <a:prstGeom prst="rect">
            <a:avLst/>
          </a:prstGeom>
        </p:spPr>
        <p:txBody>
          <a:bodyPr wrap="none">
            <a:spAutoFit/>
          </a:bodyPr>
          <a:lstStyle/>
          <a:p>
            <a:pPr algn="ctr" rtl="1"/>
            <a:r>
              <a:rPr lang="ar-SA"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rPr>
              <a:t>03</a:t>
            </a:r>
            <a:endParaRPr lang="ar-US"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endParaRPr>
          </a:p>
        </p:txBody>
      </p:sp>
      <p:sp>
        <p:nvSpPr>
          <p:cNvPr id="73" name="مستطيل 72">
            <a:extLst>
              <a:ext uri="{FF2B5EF4-FFF2-40B4-BE49-F238E27FC236}">
                <a16:creationId xmlns:a16="http://schemas.microsoft.com/office/drawing/2014/main" id="{856EBED7-7D7D-43E1-97D0-ED2D14BFD3CE}"/>
              </a:ext>
            </a:extLst>
          </p:cNvPr>
          <p:cNvSpPr/>
          <p:nvPr/>
        </p:nvSpPr>
        <p:spPr>
          <a:xfrm>
            <a:off x="8744676" y="4373148"/>
            <a:ext cx="460382" cy="461665"/>
          </a:xfrm>
          <a:prstGeom prst="rect">
            <a:avLst/>
          </a:prstGeom>
        </p:spPr>
        <p:txBody>
          <a:bodyPr wrap="none">
            <a:spAutoFit/>
          </a:bodyPr>
          <a:lstStyle/>
          <a:p>
            <a:pPr algn="ctr" rtl="1"/>
            <a:r>
              <a:rPr lang="ar-SA"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rPr>
              <a:t>60</a:t>
            </a:r>
            <a:endParaRPr lang="ar-US"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endParaRPr>
          </a:p>
        </p:txBody>
      </p:sp>
      <p:sp>
        <p:nvSpPr>
          <p:cNvPr id="74" name="مستطيل 73">
            <a:extLst>
              <a:ext uri="{FF2B5EF4-FFF2-40B4-BE49-F238E27FC236}">
                <a16:creationId xmlns:a16="http://schemas.microsoft.com/office/drawing/2014/main" id="{DB5311C2-4BEE-4B26-BC0C-00A866C175BA}"/>
              </a:ext>
            </a:extLst>
          </p:cNvPr>
          <p:cNvSpPr/>
          <p:nvPr/>
        </p:nvSpPr>
        <p:spPr>
          <a:xfrm>
            <a:off x="3864784" y="1876110"/>
            <a:ext cx="471604" cy="461665"/>
          </a:xfrm>
          <a:prstGeom prst="rect">
            <a:avLst/>
          </a:prstGeom>
        </p:spPr>
        <p:txBody>
          <a:bodyPr wrap="none">
            <a:spAutoFit/>
          </a:bodyPr>
          <a:lstStyle/>
          <a:p>
            <a:pPr algn="ctr" rtl="1"/>
            <a:r>
              <a:rPr lang="ar-SA"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rPr>
              <a:t>04</a:t>
            </a:r>
            <a:endParaRPr lang="ar-US"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endParaRPr>
          </a:p>
        </p:txBody>
      </p:sp>
      <p:sp>
        <p:nvSpPr>
          <p:cNvPr id="75" name="مستطيل 74">
            <a:extLst>
              <a:ext uri="{FF2B5EF4-FFF2-40B4-BE49-F238E27FC236}">
                <a16:creationId xmlns:a16="http://schemas.microsoft.com/office/drawing/2014/main" id="{85810C30-8C0F-4AE4-8667-035557A9AA10}"/>
              </a:ext>
            </a:extLst>
          </p:cNvPr>
          <p:cNvSpPr/>
          <p:nvPr/>
        </p:nvSpPr>
        <p:spPr>
          <a:xfrm>
            <a:off x="3864784" y="2437502"/>
            <a:ext cx="458780" cy="461665"/>
          </a:xfrm>
          <a:prstGeom prst="rect">
            <a:avLst/>
          </a:prstGeom>
        </p:spPr>
        <p:txBody>
          <a:bodyPr wrap="none">
            <a:spAutoFit/>
          </a:bodyPr>
          <a:lstStyle/>
          <a:p>
            <a:pPr algn="ctr" rtl="1"/>
            <a:r>
              <a:rPr lang="ar-SA"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rPr>
              <a:t>02</a:t>
            </a:r>
            <a:endParaRPr lang="ar-US"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endParaRPr>
          </a:p>
        </p:txBody>
      </p:sp>
      <p:sp>
        <p:nvSpPr>
          <p:cNvPr id="76" name="مستطيل 75">
            <a:extLst>
              <a:ext uri="{FF2B5EF4-FFF2-40B4-BE49-F238E27FC236}">
                <a16:creationId xmlns:a16="http://schemas.microsoft.com/office/drawing/2014/main" id="{C82CAD06-97E6-4A1F-BF4E-F6CC633A9DD2}"/>
              </a:ext>
            </a:extLst>
          </p:cNvPr>
          <p:cNvSpPr/>
          <p:nvPr/>
        </p:nvSpPr>
        <p:spPr>
          <a:xfrm>
            <a:off x="3873601" y="3047062"/>
            <a:ext cx="466794" cy="461665"/>
          </a:xfrm>
          <a:prstGeom prst="rect">
            <a:avLst/>
          </a:prstGeom>
        </p:spPr>
        <p:txBody>
          <a:bodyPr wrap="none">
            <a:spAutoFit/>
          </a:bodyPr>
          <a:lstStyle/>
          <a:p>
            <a:pPr algn="ctr" rtl="1"/>
            <a:r>
              <a:rPr lang="ar-SA"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rPr>
              <a:t>54</a:t>
            </a:r>
            <a:endParaRPr lang="ar-US"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endParaRPr>
          </a:p>
        </p:txBody>
      </p:sp>
      <p:sp>
        <p:nvSpPr>
          <p:cNvPr id="77" name="مستطيل 76">
            <a:extLst>
              <a:ext uri="{FF2B5EF4-FFF2-40B4-BE49-F238E27FC236}">
                <a16:creationId xmlns:a16="http://schemas.microsoft.com/office/drawing/2014/main" id="{A8D40C72-0E77-4DBC-B0F0-8A28C1F7389E}"/>
              </a:ext>
            </a:extLst>
          </p:cNvPr>
          <p:cNvSpPr/>
          <p:nvPr/>
        </p:nvSpPr>
        <p:spPr>
          <a:xfrm>
            <a:off x="6140724" y="5885079"/>
            <a:ext cx="591829" cy="461665"/>
          </a:xfrm>
          <a:prstGeom prst="rect">
            <a:avLst/>
          </a:prstGeom>
        </p:spPr>
        <p:txBody>
          <a:bodyPr wrap="none">
            <a:spAutoFit/>
          </a:bodyPr>
          <a:lstStyle/>
          <a:p>
            <a:pPr algn="ctr" rtl="1"/>
            <a:r>
              <a:rPr lang="ar-SA"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rPr>
              <a:t>359</a:t>
            </a:r>
            <a:endParaRPr lang="ar-US"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endParaRPr>
          </a:p>
        </p:txBody>
      </p:sp>
      <p:sp>
        <p:nvSpPr>
          <p:cNvPr id="78" name="مستطيل 77">
            <a:extLst>
              <a:ext uri="{FF2B5EF4-FFF2-40B4-BE49-F238E27FC236}">
                <a16:creationId xmlns:a16="http://schemas.microsoft.com/office/drawing/2014/main" id="{6D2C7B2B-EB66-4E1A-B81A-F36B3CE868A9}"/>
              </a:ext>
            </a:extLst>
          </p:cNvPr>
          <p:cNvSpPr/>
          <p:nvPr/>
        </p:nvSpPr>
        <p:spPr>
          <a:xfrm>
            <a:off x="4963263" y="5869312"/>
            <a:ext cx="554960" cy="461665"/>
          </a:xfrm>
          <a:prstGeom prst="rect">
            <a:avLst/>
          </a:prstGeom>
        </p:spPr>
        <p:txBody>
          <a:bodyPr wrap="none">
            <a:spAutoFit/>
          </a:bodyPr>
          <a:lstStyle/>
          <a:p>
            <a:pPr algn="ctr" rtl="1"/>
            <a:r>
              <a:rPr lang="ar-SA"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rPr>
              <a:t>190</a:t>
            </a:r>
            <a:endParaRPr lang="ar-US"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endParaRPr>
          </a:p>
        </p:txBody>
      </p:sp>
      <p:sp>
        <p:nvSpPr>
          <p:cNvPr id="79" name="مستطيل 78">
            <a:extLst>
              <a:ext uri="{FF2B5EF4-FFF2-40B4-BE49-F238E27FC236}">
                <a16:creationId xmlns:a16="http://schemas.microsoft.com/office/drawing/2014/main" id="{E5C6BC94-9DE1-4697-99A5-45C541201B24}"/>
              </a:ext>
            </a:extLst>
          </p:cNvPr>
          <p:cNvSpPr/>
          <p:nvPr/>
        </p:nvSpPr>
        <p:spPr>
          <a:xfrm>
            <a:off x="3749973" y="5861739"/>
            <a:ext cx="561372" cy="461665"/>
          </a:xfrm>
          <a:prstGeom prst="rect">
            <a:avLst/>
          </a:prstGeom>
        </p:spPr>
        <p:txBody>
          <a:bodyPr wrap="none">
            <a:spAutoFit/>
          </a:bodyPr>
          <a:lstStyle/>
          <a:p>
            <a:pPr algn="ctr" rtl="1"/>
            <a:r>
              <a:rPr lang="ar-SA"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rPr>
              <a:t>142</a:t>
            </a:r>
            <a:endParaRPr lang="ar-US" sz="2400" dirty="0">
              <a:solidFill>
                <a:schemeClr val="bg1"/>
              </a:solidFill>
              <a:latin typeface="GE Dinar One" panose="020A0503020102020204" pitchFamily="18" charset="-78"/>
              <a:ea typeface="GE Dinar One" panose="020A0503020102020204" pitchFamily="18" charset="-78"/>
              <a:cs typeface="Amine_mod" panose="00000400000000000000" pitchFamily="2" charset="-78"/>
            </a:endParaRPr>
          </a:p>
        </p:txBody>
      </p:sp>
    </p:spTree>
    <p:extLst>
      <p:ext uri="{BB962C8B-B14F-4D97-AF65-F5344CB8AC3E}">
        <p14:creationId xmlns:p14="http://schemas.microsoft.com/office/powerpoint/2010/main" val="1907248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576787" y="0"/>
            <a:ext cx="329213" cy="4011516"/>
          </a:xfrm>
          <a:prstGeom prst="rect">
            <a:avLst/>
          </a:prstGeom>
        </p:spPr>
      </p:pic>
      <p:sp>
        <p:nvSpPr>
          <p:cNvPr id="11" name="TextBox 52">
            <a:extLst>
              <a:ext uri="{FF2B5EF4-FFF2-40B4-BE49-F238E27FC236}">
                <a16:creationId xmlns:a16="http://schemas.microsoft.com/office/drawing/2014/main" id="{35B9C78D-33D9-4437-906B-3257E38234B3}"/>
              </a:ext>
            </a:extLst>
          </p:cNvPr>
          <p:cNvSpPr txBox="1"/>
          <p:nvPr/>
        </p:nvSpPr>
        <p:spPr>
          <a:xfrm>
            <a:off x="4953001" y="2899171"/>
            <a:ext cx="3947519" cy="2123658"/>
          </a:xfrm>
          <a:prstGeom prst="rect">
            <a:avLst/>
          </a:prstGeom>
          <a:noFill/>
        </p:spPr>
        <p:txBody>
          <a:bodyPr wrap="square" rtlCol="0">
            <a:spAutoFit/>
          </a:bodyPr>
          <a:lstStyle/>
          <a:p>
            <a:pPr algn="ctr" rtl="1"/>
            <a:r>
              <a:rPr lang="ar-SA" sz="6600" b="1" dirty="0">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القيادة المدرسية</a:t>
            </a:r>
          </a:p>
        </p:txBody>
      </p:sp>
      <p:sp>
        <p:nvSpPr>
          <p:cNvPr id="12" name="TextBox 52">
            <a:extLst>
              <a:ext uri="{FF2B5EF4-FFF2-40B4-BE49-F238E27FC236}">
                <a16:creationId xmlns:a16="http://schemas.microsoft.com/office/drawing/2014/main" id="{84FF1330-A54A-4654-9709-51AB695F09C2}"/>
              </a:ext>
            </a:extLst>
          </p:cNvPr>
          <p:cNvSpPr txBox="1"/>
          <p:nvPr/>
        </p:nvSpPr>
        <p:spPr>
          <a:xfrm>
            <a:off x="4953000" y="2860514"/>
            <a:ext cx="3947519" cy="2123658"/>
          </a:xfrm>
          <a:prstGeom prst="rect">
            <a:avLst/>
          </a:prstGeom>
          <a:noFill/>
        </p:spPr>
        <p:txBody>
          <a:bodyPr wrap="square" rtlCol="0">
            <a:spAutoFit/>
          </a:bodyPr>
          <a:lstStyle/>
          <a:p>
            <a:pPr algn="ctr" rtl="1"/>
            <a:r>
              <a:rPr lang="ar-SA" sz="6600" b="1" dirty="0">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القيادة المدرسية</a:t>
            </a:r>
          </a:p>
        </p:txBody>
      </p:sp>
      <p:pic>
        <p:nvPicPr>
          <p:cNvPr id="3" name="صورة 2">
            <a:extLst>
              <a:ext uri="{FF2B5EF4-FFF2-40B4-BE49-F238E27FC236}">
                <a16:creationId xmlns:a16="http://schemas.microsoft.com/office/drawing/2014/main" id="{44CE4A5E-0F21-4EEA-88AE-0445BB782A70}"/>
              </a:ext>
            </a:extLst>
          </p:cNvPr>
          <p:cNvPicPr>
            <a:picLocks noChangeAspect="1"/>
          </p:cNvPicPr>
          <p:nvPr/>
        </p:nvPicPr>
        <p:blipFill>
          <a:blip r:embed="rId4"/>
          <a:stretch>
            <a:fillRect/>
          </a:stretch>
        </p:blipFill>
        <p:spPr>
          <a:xfrm>
            <a:off x="-31719" y="929780"/>
            <a:ext cx="4354982" cy="5800461"/>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5259715"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877102" y="185089"/>
            <a:ext cx="1509336" cy="1201780"/>
          </a:xfrm>
          <a:prstGeom prst="rect">
            <a:avLst/>
          </a:prstGeom>
        </p:spPr>
      </p:pic>
      <p:pic>
        <p:nvPicPr>
          <p:cNvPr id="17" name="صورة 16">
            <a:extLst>
              <a:ext uri="{FF2B5EF4-FFF2-40B4-BE49-F238E27FC236}">
                <a16:creationId xmlns:a16="http://schemas.microsoft.com/office/drawing/2014/main" id="{840F8412-D5AA-4C8A-8EEF-9934A299A4D3}"/>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18" name="مستطيل 17">
            <a:extLst>
              <a:ext uri="{FF2B5EF4-FFF2-40B4-BE49-F238E27FC236}">
                <a16:creationId xmlns:a16="http://schemas.microsoft.com/office/drawing/2014/main" id="{4DDBA342-1D7D-4B29-BC42-210F9E4C15E4}"/>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095504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sp>
        <p:nvSpPr>
          <p:cNvPr id="13" name="مربع نص 12">
            <a:extLst>
              <a:ext uri="{FF2B5EF4-FFF2-40B4-BE49-F238E27FC236}">
                <a16:creationId xmlns:a16="http://schemas.microsoft.com/office/drawing/2014/main" id="{87149632-26EE-4D93-AE41-EFB2582B8941}"/>
              </a:ext>
            </a:extLst>
          </p:cNvPr>
          <p:cNvSpPr txBox="1"/>
          <p:nvPr/>
        </p:nvSpPr>
        <p:spPr>
          <a:xfrm>
            <a:off x="4953000" y="2740885"/>
            <a:ext cx="4281626" cy="646331"/>
          </a:xfrm>
          <a:prstGeom prst="rect">
            <a:avLst/>
          </a:prstGeom>
          <a:noFill/>
        </p:spPr>
        <p:txBody>
          <a:bodyPr wrap="square" rtlCol="1">
            <a:spAutoFit/>
          </a:bodyPr>
          <a:lstStyle/>
          <a:p>
            <a:pPr marL="0" algn="ctr" defTabSz="457200" rtl="1" eaLnBrk="1" latinLnBrk="0" hangingPunct="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لدى مجمع العز خطة تشغيلية منسجمة </a:t>
            </a:r>
          </a:p>
          <a:p>
            <a:pPr marL="0" algn="ctr" defTabSz="457200" rtl="1" eaLnBrk="1" latinLnBrk="0" hangingPunct="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مع الخطة المقترحة من قبل إدارة التعليم</a:t>
            </a:r>
            <a:endParaRPr lang="ar-US"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endParaRPr>
          </a:p>
        </p:txBody>
      </p:sp>
      <p:pic>
        <p:nvPicPr>
          <p:cNvPr id="16" name="صورة 15">
            <a:extLst>
              <a:ext uri="{FF2B5EF4-FFF2-40B4-BE49-F238E27FC236}">
                <a16:creationId xmlns:a16="http://schemas.microsoft.com/office/drawing/2014/main" id="{27BABB0F-ABB1-4D97-8921-F99852896303}"/>
              </a:ext>
            </a:extLst>
          </p:cNvPr>
          <p:cNvPicPr>
            <a:picLocks noChangeAspect="1"/>
          </p:cNvPicPr>
          <p:nvPr/>
        </p:nvPicPr>
        <p:blipFill rotWithShape="1">
          <a:blip r:embed="rId5"/>
          <a:srcRect t="2048" b="15256"/>
          <a:stretch/>
        </p:blipFill>
        <p:spPr>
          <a:xfrm rot="16200000">
            <a:off x="5912134" y="3075098"/>
            <a:ext cx="2421898" cy="3624390"/>
          </a:xfrm>
          <a:prstGeom prst="snip2DiagRect">
            <a:avLst/>
          </a:prstGeom>
          <a:ln w="88900" cap="sq">
            <a:solidFill>
              <a:srgbClr val="16A9A6"/>
            </a:solidFill>
            <a:miter lim="800000"/>
          </a:ln>
          <a:effectLst>
            <a:outerShdw blurRad="254000" algn="tl" rotWithShape="0">
              <a:srgbClr val="000000">
                <a:alpha val="43000"/>
              </a:srgbClr>
            </a:outerShdw>
          </a:effectLst>
        </p:spPr>
      </p:pic>
      <p:sp>
        <p:nvSpPr>
          <p:cNvPr id="17" name="مربع نص 16">
            <a:extLst>
              <a:ext uri="{FF2B5EF4-FFF2-40B4-BE49-F238E27FC236}">
                <a16:creationId xmlns:a16="http://schemas.microsoft.com/office/drawing/2014/main" id="{2F6A3EDF-0CC0-43F7-B8B5-476BEB8AD0EC}"/>
              </a:ext>
            </a:extLst>
          </p:cNvPr>
          <p:cNvSpPr txBox="1"/>
          <p:nvPr/>
        </p:nvSpPr>
        <p:spPr>
          <a:xfrm>
            <a:off x="385011" y="2789446"/>
            <a:ext cx="4065409" cy="369332"/>
          </a:xfrm>
          <a:prstGeom prst="rect">
            <a:avLst/>
          </a:prstGeom>
          <a:noFill/>
        </p:spPr>
        <p:txBody>
          <a:bodyPr wrap="square" rtlCol="1">
            <a:spAutoFit/>
          </a:bodyPr>
          <a:lstStyle/>
          <a:p>
            <a:pPr marL="0" algn="r" defTabSz="457200" rtl="1" eaLnBrk="1" latinLnBrk="0" hangingPunct="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نماذج من تقارير برامج الخطة التشغيلية</a:t>
            </a:r>
            <a:endParaRPr lang="ar-US"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endParaRPr>
          </a:p>
        </p:txBody>
      </p:sp>
      <p:pic>
        <p:nvPicPr>
          <p:cNvPr id="18" name="صورة 17">
            <a:extLst>
              <a:ext uri="{FF2B5EF4-FFF2-40B4-BE49-F238E27FC236}">
                <a16:creationId xmlns:a16="http://schemas.microsoft.com/office/drawing/2014/main" id="{F59D9DDD-491A-4579-A653-05772B08DE9A}"/>
              </a:ext>
            </a:extLst>
          </p:cNvPr>
          <p:cNvPicPr>
            <a:picLocks noChangeAspect="1"/>
          </p:cNvPicPr>
          <p:nvPr/>
        </p:nvPicPr>
        <p:blipFill>
          <a:blip r:embed="rId6"/>
          <a:srcRect t="8652" b="8652"/>
          <a:stretch/>
        </p:blipFill>
        <p:spPr>
          <a:xfrm rot="16200000">
            <a:off x="1406247" y="2969787"/>
            <a:ext cx="2532995" cy="3723914"/>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زوايا مستديرة 20">
            <a:extLst>
              <a:ext uri="{FF2B5EF4-FFF2-40B4-BE49-F238E27FC236}">
                <a16:creationId xmlns:a16="http://schemas.microsoft.com/office/drawing/2014/main" id="{ACC0296F-DBF9-4256-81DA-CF2E9A3E3D72}"/>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2" name="مستطيل 21">
            <a:extLst>
              <a:ext uri="{FF2B5EF4-FFF2-40B4-BE49-F238E27FC236}">
                <a16:creationId xmlns:a16="http://schemas.microsoft.com/office/drawing/2014/main" id="{C8FF42C1-E793-4243-9EF8-3AA3B1ACF9A3}"/>
              </a:ext>
            </a:extLst>
          </p:cNvPr>
          <p:cNvSpPr/>
          <p:nvPr/>
        </p:nvSpPr>
        <p:spPr>
          <a:xfrm>
            <a:off x="6799147" y="2050311"/>
            <a:ext cx="2595582" cy="523220"/>
          </a:xfrm>
          <a:prstGeom prst="rect">
            <a:avLst/>
          </a:prstGeom>
        </p:spPr>
        <p:txBody>
          <a:bodyPr wrap="none">
            <a:spAutoFit/>
          </a:bodyPr>
          <a:lstStyle/>
          <a:p>
            <a:pPr algn="ctr" rtl="1"/>
            <a:r>
              <a:rPr lang="ar-US" sz="28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الخطة التشغيلية</a:t>
            </a:r>
          </a:p>
        </p:txBody>
      </p:sp>
    </p:spTree>
    <p:extLst>
      <p:ext uri="{BB962C8B-B14F-4D97-AF65-F5344CB8AC3E}">
        <p14:creationId xmlns:p14="http://schemas.microsoft.com/office/powerpoint/2010/main" val="1286200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ربع نص 20">
            <a:extLst>
              <a:ext uri="{FF2B5EF4-FFF2-40B4-BE49-F238E27FC236}">
                <a16:creationId xmlns:a16="http://schemas.microsoft.com/office/drawing/2014/main" id="{96C6339A-F7AC-4189-B3C4-8E28E132186F}"/>
              </a:ext>
            </a:extLst>
          </p:cNvPr>
          <p:cNvSpPr txBox="1"/>
          <p:nvPr/>
        </p:nvSpPr>
        <p:spPr>
          <a:xfrm>
            <a:off x="5090378" y="2812309"/>
            <a:ext cx="4065409" cy="369332"/>
          </a:xfrm>
          <a:prstGeom prst="rect">
            <a:avLst/>
          </a:prstGeom>
          <a:noFill/>
        </p:spPr>
        <p:txBody>
          <a:bodyPr wrap="square" rtlCol="1">
            <a:spAutoFit/>
          </a:bodyPr>
          <a:lstStyle/>
          <a:p>
            <a:pPr marL="0" algn="r" defTabSz="457200" rtl="1" eaLnBrk="1" latinLnBrk="0" hangingPunct="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متابعة برامج الخطة التشغيلية</a:t>
            </a:r>
            <a:endParaRPr lang="ar-US"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endParaRPr>
          </a:p>
        </p:txBody>
      </p:sp>
      <p:pic>
        <p:nvPicPr>
          <p:cNvPr id="22" name="صورة 21">
            <a:extLst>
              <a:ext uri="{FF2B5EF4-FFF2-40B4-BE49-F238E27FC236}">
                <a16:creationId xmlns:a16="http://schemas.microsoft.com/office/drawing/2014/main" id="{CCAA7DAC-E23A-4D74-B3B5-0C237A7BD5EA}"/>
              </a:ext>
            </a:extLst>
          </p:cNvPr>
          <p:cNvPicPr>
            <a:picLocks noChangeAspect="1"/>
          </p:cNvPicPr>
          <p:nvPr/>
        </p:nvPicPr>
        <p:blipFill>
          <a:blip r:embed="rId5"/>
          <a:srcRect t="8652" b="8652"/>
          <a:stretch/>
        </p:blipFill>
        <p:spPr>
          <a:xfrm rot="16200000">
            <a:off x="6183418" y="2817770"/>
            <a:ext cx="2600081" cy="3822542"/>
          </a:xfrm>
          <a:prstGeom prst="snip2DiagRect">
            <a:avLst/>
          </a:prstGeom>
          <a:ln w="88900" cap="sq">
            <a:solidFill>
              <a:srgbClr val="16A9A6"/>
            </a:solidFill>
            <a:miter lim="800000"/>
          </a:ln>
          <a:effectLst>
            <a:outerShdw blurRad="254000" algn="tl" rotWithShape="0">
              <a:srgbClr val="000000">
                <a:alpha val="43000"/>
              </a:srgbClr>
            </a:outerShdw>
          </a:effectLst>
        </p:spPr>
      </p:pic>
      <p:sp>
        <p:nvSpPr>
          <p:cNvPr id="23" name="مربع نص 22">
            <a:extLst>
              <a:ext uri="{FF2B5EF4-FFF2-40B4-BE49-F238E27FC236}">
                <a16:creationId xmlns:a16="http://schemas.microsoft.com/office/drawing/2014/main" id="{CB17F19E-5300-45C7-9018-FE83449856E1}"/>
              </a:ext>
            </a:extLst>
          </p:cNvPr>
          <p:cNvSpPr txBox="1"/>
          <p:nvPr/>
        </p:nvSpPr>
        <p:spPr>
          <a:xfrm>
            <a:off x="51771" y="2677495"/>
            <a:ext cx="5386506" cy="523220"/>
          </a:xfrm>
          <a:prstGeom prst="rect">
            <a:avLst/>
          </a:prstGeom>
          <a:noFill/>
        </p:spPr>
        <p:txBody>
          <a:bodyPr wrap="square" rtlCol="1">
            <a:spAutoFit/>
          </a:bodyPr>
          <a:lstStyle/>
          <a:p>
            <a:pPr marL="0" algn="ctr" defTabSz="457200" rtl="1" eaLnBrk="1" latinLnBrk="0" hangingPunct="1"/>
            <a:r>
              <a:rPr lang="ar-SA" sz="14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مشاركة أكثر من 90% في اعداد وتطوير </a:t>
            </a:r>
          </a:p>
          <a:p>
            <a:pPr marL="0" algn="ctr" defTabSz="457200" rtl="1" eaLnBrk="1" latinLnBrk="0" hangingPunct="1"/>
            <a:r>
              <a:rPr lang="ar-SA" sz="14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الخطة التشغيلية من قبل منسوبي المدرسة والمجتمع</a:t>
            </a:r>
            <a:endParaRPr lang="ar-US" sz="14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endParaRPr>
          </a:p>
        </p:txBody>
      </p:sp>
      <p:pic>
        <p:nvPicPr>
          <p:cNvPr id="24" name="صورة 23">
            <a:hlinkClick r:id="rId6"/>
            <a:extLst>
              <a:ext uri="{FF2B5EF4-FFF2-40B4-BE49-F238E27FC236}">
                <a16:creationId xmlns:a16="http://schemas.microsoft.com/office/drawing/2014/main" id="{67ABD7DB-B0B7-4BC2-A091-FB81FA5D806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333184" y="3320104"/>
            <a:ext cx="2823680" cy="2823680"/>
          </a:xfrm>
          <a:prstGeom prst="rect">
            <a:avLst/>
          </a:prstGeom>
        </p:spPr>
      </p:pic>
      <p:sp>
        <p:nvSpPr>
          <p:cNvPr id="25" name="مستطيل: زوايا مستديرة 24">
            <a:extLst>
              <a:ext uri="{FF2B5EF4-FFF2-40B4-BE49-F238E27FC236}">
                <a16:creationId xmlns:a16="http://schemas.microsoft.com/office/drawing/2014/main" id="{455F6F5D-E069-453D-BEC2-8EB7964DE72E}"/>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799147" y="2050311"/>
            <a:ext cx="2595582" cy="523220"/>
          </a:xfrm>
          <a:prstGeom prst="rect">
            <a:avLst/>
          </a:prstGeom>
        </p:spPr>
        <p:txBody>
          <a:bodyPr wrap="none">
            <a:spAutoFit/>
          </a:bodyPr>
          <a:lstStyle/>
          <a:p>
            <a:pPr algn="ctr" rtl="1"/>
            <a:r>
              <a:rPr lang="ar-US" sz="28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الخطة التشغيلية</a:t>
            </a:r>
          </a:p>
        </p:txBody>
      </p:sp>
    </p:spTree>
    <p:extLst>
      <p:ext uri="{BB962C8B-B14F-4D97-AF65-F5344CB8AC3E}">
        <p14:creationId xmlns:p14="http://schemas.microsoft.com/office/powerpoint/2010/main" val="2974462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458513" y="2687228"/>
            <a:ext cx="4339655" cy="646331"/>
          </a:xfrm>
          <a:prstGeom prst="rect">
            <a:avLst/>
          </a:prstGeom>
          <a:noFill/>
        </p:spPr>
        <p:txBody>
          <a:bodyPr wrap="square" rtlCol="1">
            <a:spAutoFit/>
          </a:bodyPr>
          <a:lstStyle/>
          <a:p>
            <a:pPr marL="0" algn="ctr" defTabSz="457200" rtl="1" eaLnBrk="1" latinLnBrk="0" hangingPunct="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لدى المدرسة هيكلة متدرجة حسب</a:t>
            </a:r>
          </a:p>
          <a:p>
            <a:pPr marL="0" algn="ctr" defTabSz="457200" rtl="1" eaLnBrk="1" latinLnBrk="0" hangingPunct="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 المسؤوليات وفقا لعدد الطلاب (ثلاثة وكلاء)</a:t>
            </a:r>
            <a:endParaRPr lang="ar-US"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endParaRPr>
          </a:p>
        </p:txBody>
      </p:sp>
      <p:pic>
        <p:nvPicPr>
          <p:cNvPr id="17" name="صورة 16">
            <a:extLst>
              <a:ext uri="{FF2B5EF4-FFF2-40B4-BE49-F238E27FC236}">
                <a16:creationId xmlns:a16="http://schemas.microsoft.com/office/drawing/2014/main" id="{C248858C-DEB2-4724-948E-5B72AC7E612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Lst>
          </a:blip>
          <a:srcRect l="4654" t="3707" r="4654" b="13411"/>
          <a:stretch/>
        </p:blipFill>
        <p:spPr>
          <a:xfrm>
            <a:off x="6346665" y="3524442"/>
            <a:ext cx="2563349" cy="2845870"/>
          </a:xfrm>
          <a:prstGeom prst="snip2DiagRect">
            <a:avLst/>
          </a:prstGeom>
          <a:ln w="88900" cap="sq">
            <a:solidFill>
              <a:srgbClr val="16A9A6"/>
            </a:solidFill>
            <a:miter lim="800000"/>
          </a:ln>
          <a:effectLst>
            <a:outerShdw blurRad="254000" algn="tl" rotWithShape="0">
              <a:srgbClr val="000000">
                <a:alpha val="43000"/>
              </a:srgbClr>
            </a:outerShdw>
          </a:effectLst>
        </p:spPr>
      </p:pic>
      <p:sp>
        <p:nvSpPr>
          <p:cNvPr id="18" name="مربع نص 17">
            <a:extLst>
              <a:ext uri="{FF2B5EF4-FFF2-40B4-BE49-F238E27FC236}">
                <a16:creationId xmlns:a16="http://schemas.microsoft.com/office/drawing/2014/main" id="{3FC521A5-7BD7-4FD1-B82A-9174776B397D}"/>
              </a:ext>
            </a:extLst>
          </p:cNvPr>
          <p:cNvSpPr txBox="1"/>
          <p:nvPr/>
        </p:nvSpPr>
        <p:spPr>
          <a:xfrm>
            <a:off x="442212" y="2734635"/>
            <a:ext cx="4907407" cy="369332"/>
          </a:xfrm>
          <a:prstGeom prst="rect">
            <a:avLst/>
          </a:prstGeom>
          <a:noFill/>
        </p:spPr>
        <p:txBody>
          <a:bodyPr wrap="square" rtlCol="1">
            <a:spAutoFit/>
          </a:bodyPr>
          <a:lstStyle/>
          <a:p>
            <a:pPr marL="0" algn="ctr" defTabSz="457200" rtl="1" eaLnBrk="1" latinLnBrk="0" hangingPunct="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تعرض المدرسة هيكلتها في شاشة العرض</a:t>
            </a:r>
            <a:endParaRPr lang="ar-US"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endParaRPr>
          </a:p>
        </p:txBody>
      </p:sp>
      <p:pic>
        <p:nvPicPr>
          <p:cNvPr id="25" name="صورة 24">
            <a:extLst>
              <a:ext uri="{FF2B5EF4-FFF2-40B4-BE49-F238E27FC236}">
                <a16:creationId xmlns:a16="http://schemas.microsoft.com/office/drawing/2014/main" id="{960265E2-3669-4281-8920-B3C98DED05B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40000" contrast="-40000"/>
                    </a14:imgEffect>
                  </a14:imgLayer>
                </a14:imgProps>
              </a:ext>
            </a:extLst>
          </a:blip>
          <a:srcRect l="21051" t="10270" r="7276" b="14819"/>
          <a:stretch/>
        </p:blipFill>
        <p:spPr>
          <a:xfrm>
            <a:off x="1595750" y="3429000"/>
            <a:ext cx="2419452" cy="2805152"/>
          </a:xfrm>
          <a:prstGeom prst="snip2DiagRect">
            <a:avLst/>
          </a:prstGeom>
          <a:ln w="88900" cap="sq">
            <a:solidFill>
              <a:srgbClr val="16A9A6"/>
            </a:solidFill>
            <a:miter lim="800000"/>
          </a:ln>
          <a:effectLst>
            <a:outerShdw blurRad="254000" algn="tl" rotWithShape="0">
              <a:srgbClr val="000000">
                <a:alpha val="43000"/>
              </a:srgbClr>
            </a:outerShdw>
          </a:effectLst>
        </p:spPr>
      </p:pic>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823077" y="2015007"/>
            <a:ext cx="2595582" cy="523220"/>
          </a:xfrm>
          <a:prstGeom prst="rect">
            <a:avLst/>
          </a:prstGeom>
        </p:spPr>
        <p:txBody>
          <a:bodyPr wrap="none">
            <a:spAutoFit/>
          </a:bodyPr>
          <a:lstStyle/>
          <a:p>
            <a:pPr algn="ctr" rtl="1"/>
            <a:r>
              <a:rPr lang="ar-SA" sz="28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الهيكل التنظيمي</a:t>
            </a:r>
          </a:p>
        </p:txBody>
      </p:sp>
    </p:spTree>
    <p:extLst>
      <p:ext uri="{BB962C8B-B14F-4D97-AF65-F5344CB8AC3E}">
        <p14:creationId xmlns:p14="http://schemas.microsoft.com/office/powerpoint/2010/main" val="1338446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458513" y="2687228"/>
            <a:ext cx="4339655"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لدى المدرسة ملف وصف وضيفي يحدد مهام لجميع منسوبي المدرسة</a:t>
            </a:r>
          </a:p>
        </p:txBody>
      </p:sp>
      <p:sp>
        <p:nvSpPr>
          <p:cNvPr id="18" name="مربع نص 17">
            <a:extLst>
              <a:ext uri="{FF2B5EF4-FFF2-40B4-BE49-F238E27FC236}">
                <a16:creationId xmlns:a16="http://schemas.microsoft.com/office/drawing/2014/main" id="{3FC521A5-7BD7-4FD1-B82A-9174776B397D}"/>
              </a:ext>
            </a:extLst>
          </p:cNvPr>
          <p:cNvSpPr txBox="1"/>
          <p:nvPr/>
        </p:nvSpPr>
        <p:spPr>
          <a:xfrm>
            <a:off x="551106" y="2789873"/>
            <a:ext cx="4907407"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للوصف الوظيفي</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936890" y="2015007"/>
            <a:ext cx="2367956" cy="523220"/>
          </a:xfrm>
          <a:prstGeom prst="rect">
            <a:avLst/>
          </a:prstGeom>
        </p:spPr>
        <p:txBody>
          <a:bodyPr wrap="none">
            <a:spAutoFit/>
          </a:bodyPr>
          <a:lstStyle/>
          <a:p>
            <a:pPr algn="ctr" rtl="1"/>
            <a:r>
              <a:rPr lang="ar-SA" sz="28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الوصف الوظيفي</a:t>
            </a:r>
          </a:p>
        </p:txBody>
      </p:sp>
      <p:pic>
        <p:nvPicPr>
          <p:cNvPr id="21" name="صورة 20">
            <a:extLst>
              <a:ext uri="{FF2B5EF4-FFF2-40B4-BE49-F238E27FC236}">
                <a16:creationId xmlns:a16="http://schemas.microsoft.com/office/drawing/2014/main" id="{50695CC8-DB0D-444E-8706-0D0383C2024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l="12724" t="8343" r="12534" b="25890"/>
          <a:stretch/>
        </p:blipFill>
        <p:spPr>
          <a:xfrm>
            <a:off x="6697915" y="3524442"/>
            <a:ext cx="2047884" cy="2402684"/>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2" name="صورة 21">
            <a:extLst>
              <a:ext uri="{FF2B5EF4-FFF2-40B4-BE49-F238E27FC236}">
                <a16:creationId xmlns:a16="http://schemas.microsoft.com/office/drawing/2014/main" id="{8200E3C8-AD19-4B00-8D95-2257CF07F82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40000" contrast="-40000"/>
                    </a14:imgEffect>
                  </a14:imgLayer>
                </a14:imgProps>
              </a:ext>
            </a:extLst>
          </a:blip>
          <a:srcRect t="6003" b="6003"/>
          <a:stretch/>
        </p:blipFill>
        <p:spPr>
          <a:xfrm>
            <a:off x="1788852" y="3524442"/>
            <a:ext cx="2271235" cy="2542757"/>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09193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1033740" y="2745200"/>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تم تشكيل لجان وفرق داخل المدرسة وفق الدليل التنظيمي</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7098794" y="2015007"/>
            <a:ext cx="2044149" cy="523220"/>
          </a:xfrm>
          <a:prstGeom prst="rect">
            <a:avLst/>
          </a:prstGeom>
        </p:spPr>
        <p:txBody>
          <a:bodyPr wrap="none">
            <a:spAutoFit/>
          </a:bodyPr>
          <a:lstStyle/>
          <a:p>
            <a:pPr algn="ctr" rtl="1"/>
            <a:r>
              <a:rPr lang="ar-SA" sz="28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اللجان والفرق</a:t>
            </a:r>
          </a:p>
        </p:txBody>
      </p:sp>
      <p:pic>
        <p:nvPicPr>
          <p:cNvPr id="23" name="صورة 22">
            <a:extLst>
              <a:ext uri="{FF2B5EF4-FFF2-40B4-BE49-F238E27FC236}">
                <a16:creationId xmlns:a16="http://schemas.microsoft.com/office/drawing/2014/main" id="{792B02E9-D995-4A17-8242-8C169E4E4939}"/>
              </a:ext>
            </a:extLst>
          </p:cNvPr>
          <p:cNvPicPr>
            <a:picLocks noChangeAspect="1"/>
          </p:cNvPicPr>
          <p:nvPr/>
        </p:nvPicPr>
        <p:blipFill>
          <a:blip r:embed="rId5"/>
          <a:srcRect t="6003" b="6003"/>
          <a:stretch/>
        </p:blipFill>
        <p:spPr>
          <a:xfrm>
            <a:off x="6886289" y="3495846"/>
            <a:ext cx="2159066" cy="2533129"/>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4" name="صورة 23">
            <a:extLst>
              <a:ext uri="{FF2B5EF4-FFF2-40B4-BE49-F238E27FC236}">
                <a16:creationId xmlns:a16="http://schemas.microsoft.com/office/drawing/2014/main" id="{DF71431F-6B56-4DA9-886D-387CBD13523B}"/>
              </a:ext>
            </a:extLst>
          </p:cNvPr>
          <p:cNvPicPr>
            <a:picLocks noChangeAspect="1"/>
          </p:cNvPicPr>
          <p:nvPr/>
        </p:nvPicPr>
        <p:blipFill>
          <a:blip r:embed="rId6"/>
          <a:srcRect t="6003" b="6003"/>
          <a:stretch/>
        </p:blipFill>
        <p:spPr>
          <a:xfrm>
            <a:off x="3955281" y="3473350"/>
            <a:ext cx="2222535" cy="2607594"/>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5" name="صورة 24">
            <a:extLst>
              <a:ext uri="{FF2B5EF4-FFF2-40B4-BE49-F238E27FC236}">
                <a16:creationId xmlns:a16="http://schemas.microsoft.com/office/drawing/2014/main" id="{5BD133EF-B1E4-49C1-BDAA-2F4099E24CB8}"/>
              </a:ext>
            </a:extLst>
          </p:cNvPr>
          <p:cNvPicPr>
            <a:picLocks noChangeAspect="1"/>
          </p:cNvPicPr>
          <p:nvPr/>
        </p:nvPicPr>
        <p:blipFill>
          <a:blip r:embed="rId7"/>
          <a:srcRect t="6003" b="6003"/>
          <a:stretch/>
        </p:blipFill>
        <p:spPr>
          <a:xfrm>
            <a:off x="1022182" y="3473351"/>
            <a:ext cx="2222535" cy="2607594"/>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69442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odern abstract white and gray gradient background with diagonal lines texture backdrop wallpaper">
            <a:extLst>
              <a:ext uri="{FF2B5EF4-FFF2-40B4-BE49-F238E27FC236}">
                <a16:creationId xmlns:a16="http://schemas.microsoft.com/office/drawing/2014/main" id="{F4784E55-5592-4683-8872-7C3FFF039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0"/>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a:extLst>
              <a:ext uri="{FF2B5EF4-FFF2-40B4-BE49-F238E27FC236}">
                <a16:creationId xmlns:a16="http://schemas.microsoft.com/office/drawing/2014/main" id="{BDCD085F-88E3-4204-999C-A66CC06EBF71}"/>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949162" y="708655"/>
            <a:ext cx="7694689" cy="5440689"/>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4"/>
          <a:stretch>
            <a:fillRect/>
          </a:stretch>
        </p:blipFill>
        <p:spPr>
          <a:xfrm>
            <a:off x="9576787" y="0"/>
            <a:ext cx="329213" cy="4011516"/>
          </a:xfrm>
          <a:prstGeom prst="rect">
            <a:avLst/>
          </a:prstGeom>
        </p:spPr>
      </p:pic>
      <p:sp>
        <p:nvSpPr>
          <p:cNvPr id="10" name="مربع نص 9">
            <a:extLst>
              <a:ext uri="{FF2B5EF4-FFF2-40B4-BE49-F238E27FC236}">
                <a16:creationId xmlns:a16="http://schemas.microsoft.com/office/drawing/2014/main" id="{3DAAB962-43A7-4A0D-9425-D9A8D179F0A7}"/>
              </a:ext>
            </a:extLst>
          </p:cNvPr>
          <p:cNvSpPr txBox="1"/>
          <p:nvPr/>
        </p:nvSpPr>
        <p:spPr>
          <a:xfrm>
            <a:off x="5259715"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1" name="صورة 10" descr="صورة تحتوي على لقطة شاشة, الخط, الرسومات, نص&#10;&#10;تم إنشاء الوصف تلقائياً">
            <a:extLst>
              <a:ext uri="{FF2B5EF4-FFF2-40B4-BE49-F238E27FC236}">
                <a16:creationId xmlns:a16="http://schemas.microsoft.com/office/drawing/2014/main" id="{5F86AB20-C8BC-449F-BFEF-38156AC4C6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9426" y="248492"/>
            <a:ext cx="1509336" cy="1201780"/>
          </a:xfrm>
          <a:prstGeom prst="rect">
            <a:avLst/>
          </a:prstGeom>
        </p:spPr>
      </p:pic>
      <p:pic>
        <p:nvPicPr>
          <p:cNvPr id="12" name="صورة 11">
            <a:extLst>
              <a:ext uri="{FF2B5EF4-FFF2-40B4-BE49-F238E27FC236}">
                <a16:creationId xmlns:a16="http://schemas.microsoft.com/office/drawing/2014/main" id="{FB296CEC-0C3C-4520-B062-6A3C5BB8C4E8}"/>
              </a:ext>
            </a:extLst>
          </p:cNvPr>
          <p:cNvPicPr>
            <a:picLocks noChangeAspect="1"/>
          </p:cNvPicPr>
          <p:nvPr/>
        </p:nvPicPr>
        <p:blipFill>
          <a:blip r:embed="rId4"/>
          <a:stretch>
            <a:fillRect/>
          </a:stretch>
        </p:blipFill>
        <p:spPr>
          <a:xfrm rot="5400000" flipV="1">
            <a:off x="2495988" y="3932356"/>
            <a:ext cx="446303" cy="5438275"/>
          </a:xfrm>
          <a:prstGeom prst="rect">
            <a:avLst/>
          </a:prstGeom>
        </p:spPr>
      </p:pic>
      <p:sp>
        <p:nvSpPr>
          <p:cNvPr id="15" name="مستطيل 14">
            <a:extLst>
              <a:ext uri="{FF2B5EF4-FFF2-40B4-BE49-F238E27FC236}">
                <a16:creationId xmlns:a16="http://schemas.microsoft.com/office/drawing/2014/main" id="{DC4B8731-8194-467D-84AA-43E05E7F3B12}"/>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566409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1033740" y="2745200"/>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لدى المدرسة قرارات تكليف بالمهام مع تحديد المسؤولية لكل تكليف</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666785" y="2015007"/>
            <a:ext cx="2908168" cy="523220"/>
          </a:xfrm>
          <a:prstGeom prst="rect">
            <a:avLst/>
          </a:prstGeom>
        </p:spPr>
        <p:txBody>
          <a:bodyPr wrap="none">
            <a:spAutoFit/>
          </a:bodyPr>
          <a:lstStyle/>
          <a:p>
            <a:pPr algn="ctr" rtl="1"/>
            <a:r>
              <a:rPr lang="ar-SA" sz="28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القرارات والتكليفات</a:t>
            </a:r>
          </a:p>
        </p:txBody>
      </p:sp>
      <p:pic>
        <p:nvPicPr>
          <p:cNvPr id="17" name="صورة 16">
            <a:extLst>
              <a:ext uri="{FF2B5EF4-FFF2-40B4-BE49-F238E27FC236}">
                <a16:creationId xmlns:a16="http://schemas.microsoft.com/office/drawing/2014/main" id="{2C56021F-EDBF-4C37-8E8D-8254067E3B33}"/>
              </a:ext>
            </a:extLst>
          </p:cNvPr>
          <p:cNvPicPr>
            <a:picLocks noChangeAspect="1"/>
          </p:cNvPicPr>
          <p:nvPr/>
        </p:nvPicPr>
        <p:blipFill rotWithShape="1">
          <a:blip r:embed="rId5"/>
          <a:srcRect l="952" t="12451" r="-952" b="21552"/>
          <a:stretch/>
        </p:blipFill>
        <p:spPr>
          <a:xfrm>
            <a:off x="6666785" y="3519466"/>
            <a:ext cx="2159066" cy="2533129"/>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18" name="صورة 17">
            <a:extLst>
              <a:ext uri="{FF2B5EF4-FFF2-40B4-BE49-F238E27FC236}">
                <a16:creationId xmlns:a16="http://schemas.microsoft.com/office/drawing/2014/main" id="{0CEC00BA-DC90-40D2-A132-08758BB1D5D4}"/>
              </a:ext>
            </a:extLst>
          </p:cNvPr>
          <p:cNvPicPr>
            <a:picLocks noChangeAspect="1"/>
          </p:cNvPicPr>
          <p:nvPr/>
        </p:nvPicPr>
        <p:blipFill rotWithShape="1">
          <a:blip r:embed="rId6"/>
          <a:srcRect l="679" t="7130" r="-679" b="26874"/>
          <a:stretch/>
        </p:blipFill>
        <p:spPr>
          <a:xfrm>
            <a:off x="3832923" y="3587950"/>
            <a:ext cx="2159067" cy="2533130"/>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1" name="صورة 20">
            <a:extLst>
              <a:ext uri="{FF2B5EF4-FFF2-40B4-BE49-F238E27FC236}">
                <a16:creationId xmlns:a16="http://schemas.microsoft.com/office/drawing/2014/main" id="{29EF293B-49B2-4B7B-BA4A-A4BFCD899A9B}"/>
              </a:ext>
            </a:extLst>
          </p:cNvPr>
          <p:cNvPicPr>
            <a:picLocks noChangeAspect="1"/>
          </p:cNvPicPr>
          <p:nvPr/>
        </p:nvPicPr>
        <p:blipFill rotWithShape="1">
          <a:blip r:embed="rId7"/>
          <a:srcRect l="-1224" t="9428" r="1224" b="24576"/>
          <a:stretch/>
        </p:blipFill>
        <p:spPr>
          <a:xfrm>
            <a:off x="866146" y="3613834"/>
            <a:ext cx="2159067" cy="2533131"/>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07868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1033740" y="2745200"/>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لدى الفرق واللجان في المدرسة محاضر اجتماع دورية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87646" y="2081068"/>
            <a:ext cx="3310522" cy="461665"/>
          </a:xfrm>
          <a:prstGeom prst="rect">
            <a:avLst/>
          </a:prstGeom>
        </p:spPr>
        <p:txBody>
          <a:bodyPr wrap="none">
            <a:spAutoFit/>
          </a:bodyPr>
          <a:lstStyle/>
          <a:p>
            <a:pPr algn="ctr" rtl="1"/>
            <a:r>
              <a:rPr lang="ar-SA" sz="24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محاضر الاجتماعات الدورية</a:t>
            </a:r>
          </a:p>
        </p:txBody>
      </p:sp>
      <p:pic>
        <p:nvPicPr>
          <p:cNvPr id="22" name="صورة 21">
            <a:extLst>
              <a:ext uri="{FF2B5EF4-FFF2-40B4-BE49-F238E27FC236}">
                <a16:creationId xmlns:a16="http://schemas.microsoft.com/office/drawing/2014/main" id="{96C355B2-35E6-49FB-8D4D-BDB723556D44}"/>
              </a:ext>
            </a:extLst>
          </p:cNvPr>
          <p:cNvPicPr>
            <a:picLocks noChangeAspect="1"/>
          </p:cNvPicPr>
          <p:nvPr/>
        </p:nvPicPr>
        <p:blipFill rotWithShape="1">
          <a:blip r:embed="rId5"/>
          <a:srcRect t="8574" b="12063"/>
          <a:stretch/>
        </p:blipFill>
        <p:spPr>
          <a:xfrm>
            <a:off x="4074555" y="3413033"/>
            <a:ext cx="2283051" cy="2678594"/>
          </a:xfrm>
          <a:prstGeom prst="snip2DiagRect">
            <a:avLst/>
          </a:prstGeom>
          <a:ln w="38100" cap="sq">
            <a:solidFill>
              <a:srgbClr val="16A9A6"/>
            </a:solidFill>
            <a:prstDash val="solid"/>
            <a:miter lim="800000"/>
          </a:ln>
          <a:effectLst>
            <a:outerShdw blurRad="50800" dist="38100" dir="2700000" algn="tl" rotWithShape="0">
              <a:srgbClr val="000000">
                <a:alpha val="43000"/>
              </a:srgbClr>
            </a:outerShdw>
          </a:effectLst>
        </p:spPr>
      </p:pic>
      <p:pic>
        <p:nvPicPr>
          <p:cNvPr id="23" name="صورة 22">
            <a:extLst>
              <a:ext uri="{FF2B5EF4-FFF2-40B4-BE49-F238E27FC236}">
                <a16:creationId xmlns:a16="http://schemas.microsoft.com/office/drawing/2014/main" id="{3A9A5FE2-6021-4787-9BF5-B9715E086E6D}"/>
              </a:ext>
            </a:extLst>
          </p:cNvPr>
          <p:cNvPicPr>
            <a:picLocks noChangeAspect="1"/>
          </p:cNvPicPr>
          <p:nvPr/>
        </p:nvPicPr>
        <p:blipFill rotWithShape="1">
          <a:blip r:embed="rId6"/>
          <a:srcRect t="5242" b="19384"/>
          <a:stretch/>
        </p:blipFill>
        <p:spPr>
          <a:xfrm>
            <a:off x="1134636" y="3451247"/>
            <a:ext cx="2283051" cy="2678595"/>
          </a:xfrm>
          <a:prstGeom prst="snip2DiagRect">
            <a:avLst/>
          </a:prstGeom>
          <a:ln w="38100" cap="sq">
            <a:solidFill>
              <a:srgbClr val="16A9A6"/>
            </a:solidFill>
            <a:prstDash val="solid"/>
            <a:miter lim="800000"/>
          </a:ln>
          <a:effectLst>
            <a:outerShdw blurRad="50800" dist="38100" dir="2700000" algn="tl" rotWithShape="0">
              <a:srgbClr val="000000">
                <a:alpha val="43000"/>
              </a:srgbClr>
            </a:outerShdw>
          </a:effectLst>
        </p:spPr>
      </p:pic>
      <p:pic>
        <p:nvPicPr>
          <p:cNvPr id="24" name="صورة 23">
            <a:extLst>
              <a:ext uri="{FF2B5EF4-FFF2-40B4-BE49-F238E27FC236}">
                <a16:creationId xmlns:a16="http://schemas.microsoft.com/office/drawing/2014/main" id="{336F5460-23DE-48AD-AE84-57CF93DFDF87}"/>
              </a:ext>
            </a:extLst>
          </p:cNvPr>
          <p:cNvPicPr>
            <a:picLocks noChangeAspect="1"/>
          </p:cNvPicPr>
          <p:nvPr/>
        </p:nvPicPr>
        <p:blipFill rotWithShape="1">
          <a:blip r:embed="rId7"/>
          <a:srcRect l="476" t="7656" r="-476" b="18173"/>
          <a:stretch/>
        </p:blipFill>
        <p:spPr>
          <a:xfrm>
            <a:off x="7014474" y="3374875"/>
            <a:ext cx="2159066" cy="2533129"/>
          </a:xfrm>
          <a:prstGeom prst="snip2DiagRect">
            <a:avLst/>
          </a:prstGeom>
          <a:ln w="38100" cap="sq">
            <a:solidFill>
              <a:srgbClr val="16A9A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12663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576787" y="0"/>
            <a:ext cx="329213" cy="4011516"/>
          </a:xfrm>
          <a:prstGeom prst="rect">
            <a:avLst/>
          </a:prstGeom>
        </p:spPr>
      </p:pic>
      <p:sp>
        <p:nvSpPr>
          <p:cNvPr id="11" name="TextBox 52">
            <a:extLst>
              <a:ext uri="{FF2B5EF4-FFF2-40B4-BE49-F238E27FC236}">
                <a16:creationId xmlns:a16="http://schemas.microsoft.com/office/drawing/2014/main" id="{35B9C78D-33D9-4437-906B-3257E38234B3}"/>
              </a:ext>
            </a:extLst>
          </p:cNvPr>
          <p:cNvSpPr txBox="1"/>
          <p:nvPr/>
        </p:nvSpPr>
        <p:spPr>
          <a:xfrm>
            <a:off x="4419541" y="2727448"/>
            <a:ext cx="4672113" cy="1754326"/>
          </a:xfrm>
          <a:prstGeom prst="rect">
            <a:avLst/>
          </a:prstGeom>
          <a:noFill/>
        </p:spPr>
        <p:txBody>
          <a:bodyPr wrap="square" rtlCol="0">
            <a:spAutoFit/>
          </a:bodyPr>
          <a:lstStyle/>
          <a:p>
            <a:pPr algn="ctr" rtl="1"/>
            <a:r>
              <a:rPr lang="ar-SA" sz="5400" b="1" dirty="0">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برامج وأنشطة التوجيه الطلابي</a:t>
            </a:r>
          </a:p>
        </p:txBody>
      </p:sp>
      <p:sp>
        <p:nvSpPr>
          <p:cNvPr id="12" name="TextBox 52">
            <a:extLst>
              <a:ext uri="{FF2B5EF4-FFF2-40B4-BE49-F238E27FC236}">
                <a16:creationId xmlns:a16="http://schemas.microsoft.com/office/drawing/2014/main" id="{84FF1330-A54A-4654-9709-51AB695F09C2}"/>
              </a:ext>
            </a:extLst>
          </p:cNvPr>
          <p:cNvSpPr txBox="1"/>
          <p:nvPr/>
        </p:nvSpPr>
        <p:spPr>
          <a:xfrm>
            <a:off x="3934406" y="2688210"/>
            <a:ext cx="5642381" cy="1754326"/>
          </a:xfrm>
          <a:prstGeom prst="rect">
            <a:avLst/>
          </a:prstGeom>
          <a:noFill/>
        </p:spPr>
        <p:txBody>
          <a:bodyPr wrap="square" rtlCol="0">
            <a:spAutoFit/>
          </a:bodyPr>
          <a:lstStyle/>
          <a:p>
            <a:pPr algn="ctr" rtl="1"/>
            <a:r>
              <a:rPr lang="ar-SA" sz="5400" b="1" dirty="0">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برامج وأنشطة التوجيه الطلابي</a:t>
            </a:r>
          </a:p>
        </p:txBody>
      </p:sp>
      <p:pic>
        <p:nvPicPr>
          <p:cNvPr id="18" name="صورة 17">
            <a:extLst>
              <a:ext uri="{FF2B5EF4-FFF2-40B4-BE49-F238E27FC236}">
                <a16:creationId xmlns:a16="http://schemas.microsoft.com/office/drawing/2014/main" id="{0457DCCD-7E40-4A85-A6BD-B9A48F7FDBE4}"/>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19" name="مستطيل 18">
            <a:extLst>
              <a:ext uri="{FF2B5EF4-FFF2-40B4-BE49-F238E27FC236}">
                <a16:creationId xmlns:a16="http://schemas.microsoft.com/office/drawing/2014/main" id="{B2C72859-9853-405C-8EE2-9BE912861B17}"/>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ربع نص 20">
            <a:extLst>
              <a:ext uri="{FF2B5EF4-FFF2-40B4-BE49-F238E27FC236}">
                <a16:creationId xmlns:a16="http://schemas.microsoft.com/office/drawing/2014/main" id="{52A2890C-2931-430F-B971-78377EF23526}"/>
              </a:ext>
            </a:extLst>
          </p:cNvPr>
          <p:cNvSpPr txBox="1"/>
          <p:nvPr/>
        </p:nvSpPr>
        <p:spPr>
          <a:xfrm>
            <a:off x="5438277" y="215321"/>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22" name="صورة 21" descr="صورة تحتوي على لقطة شاشة, الخط, الرسومات, نص&#10;&#10;تم إنشاء الوصف تلقائياً">
            <a:extLst>
              <a:ext uri="{FF2B5EF4-FFF2-40B4-BE49-F238E27FC236}">
                <a16:creationId xmlns:a16="http://schemas.microsoft.com/office/drawing/2014/main" id="{F92B37E5-0876-40FF-AF19-E3174295054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42663" y="114466"/>
            <a:ext cx="1509336" cy="1201780"/>
          </a:xfrm>
          <a:prstGeom prst="rect">
            <a:avLst/>
          </a:prstGeom>
        </p:spPr>
      </p:pic>
      <p:pic>
        <p:nvPicPr>
          <p:cNvPr id="3" name="صورة 2">
            <a:extLst>
              <a:ext uri="{FF2B5EF4-FFF2-40B4-BE49-F238E27FC236}">
                <a16:creationId xmlns:a16="http://schemas.microsoft.com/office/drawing/2014/main" id="{072D854D-4F76-47CB-B18E-61B6240434A1}"/>
              </a:ext>
            </a:extLst>
          </p:cNvPr>
          <p:cNvPicPr>
            <a:picLocks noChangeAspect="1"/>
          </p:cNvPicPr>
          <p:nvPr/>
        </p:nvPicPr>
        <p:blipFill>
          <a:blip r:embed="rId5"/>
          <a:stretch>
            <a:fillRect/>
          </a:stretch>
        </p:blipFill>
        <p:spPr>
          <a:xfrm>
            <a:off x="-55220" y="856389"/>
            <a:ext cx="4107152" cy="5375033"/>
          </a:xfrm>
          <a:prstGeom prst="rect">
            <a:avLst/>
          </a:prstGeom>
        </p:spPr>
      </p:pic>
    </p:spTree>
    <p:extLst>
      <p:ext uri="{BB962C8B-B14F-4D97-AF65-F5344CB8AC3E}">
        <p14:creationId xmlns:p14="http://schemas.microsoft.com/office/powerpoint/2010/main" val="2026925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3200180" y="2940214"/>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برنامج خط مساندة الطفل</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87646" y="2081068"/>
            <a:ext cx="3310522" cy="461665"/>
          </a:xfrm>
          <a:prstGeom prst="rect">
            <a:avLst/>
          </a:prstGeom>
        </p:spPr>
        <p:txBody>
          <a:bodyPr wrap="none">
            <a:spAutoFit/>
          </a:bodyPr>
          <a:lstStyle/>
          <a:p>
            <a:pPr algn="ctr" rtl="1"/>
            <a:r>
              <a:rPr lang="ar-SA" sz="24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البرامج والأنشطة الطلابية</a:t>
            </a:r>
          </a:p>
        </p:txBody>
      </p:sp>
      <p:pic>
        <p:nvPicPr>
          <p:cNvPr id="17" name="صورة 16">
            <a:extLst>
              <a:ext uri="{FF2B5EF4-FFF2-40B4-BE49-F238E27FC236}">
                <a16:creationId xmlns:a16="http://schemas.microsoft.com/office/drawing/2014/main" id="{A7B60600-667D-4C45-B11A-FEDA37AEC4B2}"/>
              </a:ext>
            </a:extLst>
          </p:cNvPr>
          <p:cNvPicPr>
            <a:picLocks noChangeAspect="1"/>
          </p:cNvPicPr>
          <p:nvPr/>
        </p:nvPicPr>
        <p:blipFill rotWithShape="1">
          <a:blip r:embed="rId5"/>
          <a:srcRect t="11011" b="11089"/>
          <a:stretch/>
        </p:blipFill>
        <p:spPr>
          <a:xfrm>
            <a:off x="6137019" y="3561337"/>
            <a:ext cx="2040243" cy="2628817"/>
          </a:xfrm>
          <a:prstGeom prst="snip2DiagRect">
            <a:avLst/>
          </a:prstGeom>
          <a:ln w="88900" cap="sq">
            <a:solidFill>
              <a:srgbClr val="16A9A6"/>
            </a:solidFill>
            <a:miter lim="800000"/>
          </a:ln>
          <a:effectLst>
            <a:outerShdw blurRad="254000" algn="tl" rotWithShape="0">
              <a:srgbClr val="000000">
                <a:alpha val="43000"/>
              </a:srgbClr>
            </a:outerShdw>
          </a:effectLst>
        </p:spPr>
      </p:pic>
      <p:sp>
        <p:nvSpPr>
          <p:cNvPr id="18" name="مربع نص 17">
            <a:extLst>
              <a:ext uri="{FF2B5EF4-FFF2-40B4-BE49-F238E27FC236}">
                <a16:creationId xmlns:a16="http://schemas.microsoft.com/office/drawing/2014/main" id="{60993D20-3B39-4BD5-BF63-76D6D623ADCE}"/>
              </a:ext>
            </a:extLst>
          </p:cNvPr>
          <p:cNvSpPr txBox="1"/>
          <p:nvPr/>
        </p:nvSpPr>
        <p:spPr>
          <a:xfrm>
            <a:off x="-933670" y="2903966"/>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برنامج لقاء مجلس أولياء الأمور</a:t>
            </a:r>
          </a:p>
        </p:txBody>
      </p:sp>
      <p:pic>
        <p:nvPicPr>
          <p:cNvPr id="21" name="صورة 20">
            <a:extLst>
              <a:ext uri="{FF2B5EF4-FFF2-40B4-BE49-F238E27FC236}">
                <a16:creationId xmlns:a16="http://schemas.microsoft.com/office/drawing/2014/main" id="{3558C832-F592-4065-B7AF-4EECD3C1A989}"/>
              </a:ext>
            </a:extLst>
          </p:cNvPr>
          <p:cNvPicPr>
            <a:picLocks noChangeAspect="1"/>
          </p:cNvPicPr>
          <p:nvPr/>
        </p:nvPicPr>
        <p:blipFill>
          <a:blip r:embed="rId6"/>
          <a:srcRect t="13761" b="13761"/>
          <a:stretch/>
        </p:blipFill>
        <p:spPr>
          <a:xfrm>
            <a:off x="1900207" y="3520905"/>
            <a:ext cx="2040243" cy="2746234"/>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73241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3200180" y="2940214"/>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تعزيز الانضباط المدرسي</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87646" y="2081068"/>
            <a:ext cx="3310522" cy="461665"/>
          </a:xfrm>
          <a:prstGeom prst="rect">
            <a:avLst/>
          </a:prstGeom>
        </p:spPr>
        <p:txBody>
          <a:bodyPr wrap="none">
            <a:spAutoFit/>
          </a:bodyPr>
          <a:lstStyle/>
          <a:p>
            <a:pPr algn="ctr" rtl="1"/>
            <a:r>
              <a:rPr lang="ar-SA" sz="24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البرامج والأنشطة الطلابية</a:t>
            </a:r>
          </a:p>
        </p:txBody>
      </p:sp>
      <p:sp>
        <p:nvSpPr>
          <p:cNvPr id="18" name="مربع نص 17">
            <a:extLst>
              <a:ext uri="{FF2B5EF4-FFF2-40B4-BE49-F238E27FC236}">
                <a16:creationId xmlns:a16="http://schemas.microsoft.com/office/drawing/2014/main" id="{60993D20-3B39-4BD5-BF63-76D6D623ADCE}"/>
              </a:ext>
            </a:extLst>
          </p:cNvPr>
          <p:cNvSpPr txBox="1"/>
          <p:nvPr/>
        </p:nvSpPr>
        <p:spPr>
          <a:xfrm>
            <a:off x="-933670" y="2903966"/>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برنامج دور الأسرة في تعزيز السلوك الايجابي</a:t>
            </a:r>
          </a:p>
        </p:txBody>
      </p:sp>
      <p:pic>
        <p:nvPicPr>
          <p:cNvPr id="22" name="صورة 21">
            <a:extLst>
              <a:ext uri="{FF2B5EF4-FFF2-40B4-BE49-F238E27FC236}">
                <a16:creationId xmlns:a16="http://schemas.microsoft.com/office/drawing/2014/main" id="{86EF3E1B-6783-4C34-B5F3-239F837ADDAB}"/>
              </a:ext>
            </a:extLst>
          </p:cNvPr>
          <p:cNvPicPr>
            <a:picLocks noChangeAspect="1"/>
          </p:cNvPicPr>
          <p:nvPr/>
        </p:nvPicPr>
        <p:blipFill rotWithShape="1">
          <a:blip r:embed="rId5"/>
          <a:srcRect t="6668" b="14893"/>
          <a:stretch/>
        </p:blipFill>
        <p:spPr>
          <a:xfrm>
            <a:off x="6137019" y="3535551"/>
            <a:ext cx="2131370" cy="2746233"/>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16BB5324-43E1-4DE6-8221-CAD98E2F50B5}"/>
              </a:ext>
            </a:extLst>
          </p:cNvPr>
          <p:cNvPicPr>
            <a:picLocks noChangeAspect="1"/>
          </p:cNvPicPr>
          <p:nvPr/>
        </p:nvPicPr>
        <p:blipFill rotWithShape="1">
          <a:blip r:embed="rId6"/>
          <a:srcRect l="4351" t="8994" r="3809" b="18025"/>
          <a:stretch/>
        </p:blipFill>
        <p:spPr>
          <a:xfrm>
            <a:off x="1765679" y="3445042"/>
            <a:ext cx="2175091" cy="2802567"/>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87519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3200180" y="2940214"/>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برنامج التهيئة الارشادية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87646" y="2081068"/>
            <a:ext cx="3310522" cy="461665"/>
          </a:xfrm>
          <a:prstGeom prst="rect">
            <a:avLst/>
          </a:prstGeom>
        </p:spPr>
        <p:txBody>
          <a:bodyPr wrap="none">
            <a:spAutoFit/>
          </a:bodyPr>
          <a:lstStyle/>
          <a:p>
            <a:pPr algn="ctr" rtl="1"/>
            <a:r>
              <a:rPr lang="ar-SA" sz="24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البرامج والأنشطة الطلابية</a:t>
            </a:r>
          </a:p>
        </p:txBody>
      </p:sp>
      <p:sp>
        <p:nvSpPr>
          <p:cNvPr id="18" name="مربع نص 17">
            <a:extLst>
              <a:ext uri="{FF2B5EF4-FFF2-40B4-BE49-F238E27FC236}">
                <a16:creationId xmlns:a16="http://schemas.microsoft.com/office/drawing/2014/main" id="{60993D20-3B39-4BD5-BF63-76D6D623ADCE}"/>
              </a:ext>
            </a:extLst>
          </p:cNvPr>
          <p:cNvSpPr txBox="1"/>
          <p:nvPr/>
        </p:nvSpPr>
        <p:spPr>
          <a:xfrm>
            <a:off x="-1086952" y="2881129"/>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برنامج الاستخدام الآمن للأنترنت</a:t>
            </a:r>
          </a:p>
        </p:txBody>
      </p:sp>
      <p:pic>
        <p:nvPicPr>
          <p:cNvPr id="17" name="صورة 16">
            <a:extLst>
              <a:ext uri="{FF2B5EF4-FFF2-40B4-BE49-F238E27FC236}">
                <a16:creationId xmlns:a16="http://schemas.microsoft.com/office/drawing/2014/main" id="{D8AE0C88-4C5D-439C-B854-ECF6D7799243}"/>
              </a:ext>
            </a:extLst>
          </p:cNvPr>
          <p:cNvPicPr>
            <a:picLocks noChangeAspect="1"/>
          </p:cNvPicPr>
          <p:nvPr/>
        </p:nvPicPr>
        <p:blipFill rotWithShape="1">
          <a:blip r:embed="rId5"/>
          <a:srcRect l="4331" t="9936" r="4265" b="16084"/>
          <a:stretch/>
        </p:blipFill>
        <p:spPr>
          <a:xfrm>
            <a:off x="6021345" y="3525493"/>
            <a:ext cx="2118976" cy="2668462"/>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1" name="صورة 20">
            <a:extLst>
              <a:ext uri="{FF2B5EF4-FFF2-40B4-BE49-F238E27FC236}">
                <a16:creationId xmlns:a16="http://schemas.microsoft.com/office/drawing/2014/main" id="{DFD9E490-1F33-4AA5-BEDA-EE824419BB8F}"/>
              </a:ext>
            </a:extLst>
          </p:cNvPr>
          <p:cNvPicPr>
            <a:picLocks noChangeAspect="1"/>
          </p:cNvPicPr>
          <p:nvPr/>
        </p:nvPicPr>
        <p:blipFill rotWithShape="1">
          <a:blip r:embed="rId6"/>
          <a:srcRect l="5042" t="10982" r="3554" b="16192"/>
          <a:stretch/>
        </p:blipFill>
        <p:spPr>
          <a:xfrm>
            <a:off x="1917422" y="3525493"/>
            <a:ext cx="2166046" cy="2727738"/>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9853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576787" y="0"/>
            <a:ext cx="329213" cy="4011516"/>
          </a:xfrm>
          <a:prstGeom prst="rect">
            <a:avLst/>
          </a:prstGeom>
        </p:spPr>
      </p:pic>
      <p:pic>
        <p:nvPicPr>
          <p:cNvPr id="18" name="صورة 17">
            <a:extLst>
              <a:ext uri="{FF2B5EF4-FFF2-40B4-BE49-F238E27FC236}">
                <a16:creationId xmlns:a16="http://schemas.microsoft.com/office/drawing/2014/main" id="{0457DCCD-7E40-4A85-A6BD-B9A48F7FDBE4}"/>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19" name="مستطيل 18">
            <a:extLst>
              <a:ext uri="{FF2B5EF4-FFF2-40B4-BE49-F238E27FC236}">
                <a16:creationId xmlns:a16="http://schemas.microsoft.com/office/drawing/2014/main" id="{B2C72859-9853-405C-8EE2-9BE912861B17}"/>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ربع نص 20">
            <a:extLst>
              <a:ext uri="{FF2B5EF4-FFF2-40B4-BE49-F238E27FC236}">
                <a16:creationId xmlns:a16="http://schemas.microsoft.com/office/drawing/2014/main" id="{52A2890C-2931-430F-B971-78377EF23526}"/>
              </a:ext>
            </a:extLst>
          </p:cNvPr>
          <p:cNvSpPr txBox="1"/>
          <p:nvPr/>
        </p:nvSpPr>
        <p:spPr>
          <a:xfrm>
            <a:off x="5438277" y="215321"/>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4" name="صورة 3">
            <a:extLst>
              <a:ext uri="{FF2B5EF4-FFF2-40B4-BE49-F238E27FC236}">
                <a16:creationId xmlns:a16="http://schemas.microsoft.com/office/drawing/2014/main" id="{9FD38DC7-5A13-441A-96B3-32432B58E54D}"/>
              </a:ext>
            </a:extLst>
          </p:cNvPr>
          <p:cNvPicPr>
            <a:picLocks noChangeAspect="1"/>
          </p:cNvPicPr>
          <p:nvPr/>
        </p:nvPicPr>
        <p:blipFill>
          <a:blip r:embed="rId4"/>
          <a:stretch>
            <a:fillRect/>
          </a:stretch>
        </p:blipFill>
        <p:spPr>
          <a:xfrm>
            <a:off x="-1239122" y="0"/>
            <a:ext cx="7321962" cy="5697332"/>
          </a:xfrm>
          <a:prstGeom prst="rect">
            <a:avLst/>
          </a:prstGeom>
        </p:spPr>
      </p:pic>
      <p:sp>
        <p:nvSpPr>
          <p:cNvPr id="12" name="TextBox 52">
            <a:extLst>
              <a:ext uri="{FF2B5EF4-FFF2-40B4-BE49-F238E27FC236}">
                <a16:creationId xmlns:a16="http://schemas.microsoft.com/office/drawing/2014/main" id="{84FF1330-A54A-4654-9709-51AB695F09C2}"/>
              </a:ext>
            </a:extLst>
          </p:cNvPr>
          <p:cNvSpPr txBox="1"/>
          <p:nvPr/>
        </p:nvSpPr>
        <p:spPr>
          <a:xfrm>
            <a:off x="3024890" y="3123466"/>
            <a:ext cx="6716503" cy="2123658"/>
          </a:xfrm>
          <a:prstGeom prst="rect">
            <a:avLst/>
          </a:prstGeom>
          <a:noFill/>
        </p:spPr>
        <p:txBody>
          <a:bodyPr wrap="square" rtlCol="0">
            <a:spAutoFit/>
          </a:bodyPr>
          <a:lstStyle/>
          <a:p>
            <a:pPr algn="ctr" rtl="1"/>
            <a:r>
              <a:rPr lang="ar-SA" sz="4400" b="1" dirty="0">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نمـــــــــــاذج</a:t>
            </a:r>
          </a:p>
          <a:p>
            <a:pPr algn="ctr" rtl="1"/>
            <a:r>
              <a:rPr lang="ar-SA" sz="4400" b="1" dirty="0">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 من ملفات </a:t>
            </a:r>
            <a:r>
              <a:rPr lang="ar-SA" sz="4400" b="1" dirty="0" err="1">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التوجية</a:t>
            </a:r>
            <a:r>
              <a:rPr lang="ar-SA" sz="4400" b="1" dirty="0">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 الطلابي بالمدرسة</a:t>
            </a:r>
          </a:p>
        </p:txBody>
      </p:sp>
      <p:sp>
        <p:nvSpPr>
          <p:cNvPr id="14" name="TextBox 52">
            <a:extLst>
              <a:ext uri="{FF2B5EF4-FFF2-40B4-BE49-F238E27FC236}">
                <a16:creationId xmlns:a16="http://schemas.microsoft.com/office/drawing/2014/main" id="{76AB46D6-C3E2-4E54-8CAC-D6F6E020F14B}"/>
              </a:ext>
            </a:extLst>
          </p:cNvPr>
          <p:cNvSpPr txBox="1"/>
          <p:nvPr/>
        </p:nvSpPr>
        <p:spPr>
          <a:xfrm>
            <a:off x="3024889" y="3075283"/>
            <a:ext cx="6716503" cy="2123658"/>
          </a:xfrm>
          <a:prstGeom prst="rect">
            <a:avLst/>
          </a:prstGeom>
          <a:noFill/>
        </p:spPr>
        <p:txBody>
          <a:bodyPr wrap="square" rtlCol="0">
            <a:spAutoFit/>
          </a:bodyPr>
          <a:lstStyle/>
          <a:p>
            <a:pPr algn="ctr" rtl="1"/>
            <a:r>
              <a:rPr lang="ar-SA" sz="4400" b="1" dirty="0">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نمـــــــــــاذج</a:t>
            </a:r>
          </a:p>
          <a:p>
            <a:pPr algn="ctr" rtl="1"/>
            <a:r>
              <a:rPr lang="ar-SA" sz="4400" b="1" dirty="0">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 من ملفات </a:t>
            </a:r>
            <a:r>
              <a:rPr lang="ar-SA" sz="4400" b="1" dirty="0" err="1">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التوجية</a:t>
            </a:r>
            <a:r>
              <a:rPr lang="ar-SA" sz="4400" b="1" dirty="0">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 الطلابي بالمدرسة</a:t>
            </a:r>
          </a:p>
        </p:txBody>
      </p:sp>
    </p:spTree>
    <p:extLst>
      <p:ext uri="{BB962C8B-B14F-4D97-AF65-F5344CB8AC3E}">
        <p14:creationId xmlns:p14="http://schemas.microsoft.com/office/powerpoint/2010/main" val="1688999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2954814" y="2893045"/>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ملف أعمال لجنة التوجيه الطلابي</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7145679" y="2081068"/>
            <a:ext cx="1994456" cy="461665"/>
          </a:xfrm>
          <a:prstGeom prst="rect">
            <a:avLst/>
          </a:prstGeom>
        </p:spPr>
        <p:txBody>
          <a:bodyPr wrap="none">
            <a:spAutoFit/>
          </a:bodyPr>
          <a:lstStyle/>
          <a:p>
            <a:pPr algn="ctr" rtl="1"/>
            <a:r>
              <a:rPr lang="ar-SA" sz="24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التوجيه الطلابي</a:t>
            </a:r>
          </a:p>
        </p:txBody>
      </p:sp>
      <p:sp>
        <p:nvSpPr>
          <p:cNvPr id="18" name="مربع نص 17">
            <a:extLst>
              <a:ext uri="{FF2B5EF4-FFF2-40B4-BE49-F238E27FC236}">
                <a16:creationId xmlns:a16="http://schemas.microsoft.com/office/drawing/2014/main" id="{60993D20-3B39-4BD5-BF63-76D6D623ADCE}"/>
              </a:ext>
            </a:extLst>
          </p:cNvPr>
          <p:cNvSpPr txBox="1"/>
          <p:nvPr/>
        </p:nvSpPr>
        <p:spPr>
          <a:xfrm>
            <a:off x="-939453" y="2913482"/>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ملف لجنة التحصيل الدراسي</a:t>
            </a:r>
          </a:p>
        </p:txBody>
      </p:sp>
      <p:pic>
        <p:nvPicPr>
          <p:cNvPr id="22" name="صورة 21">
            <a:extLst>
              <a:ext uri="{FF2B5EF4-FFF2-40B4-BE49-F238E27FC236}">
                <a16:creationId xmlns:a16="http://schemas.microsoft.com/office/drawing/2014/main" id="{CFF4DBB3-1654-40A8-A167-F30A2911365E}"/>
              </a:ext>
            </a:extLst>
          </p:cNvPr>
          <p:cNvPicPr>
            <a:picLocks noChangeAspect="1"/>
          </p:cNvPicPr>
          <p:nvPr/>
        </p:nvPicPr>
        <p:blipFill rotWithShape="1">
          <a:blip r:embed="rId5"/>
          <a:srcRect l="778" t="9332" r="-778" b="19832"/>
          <a:stretch/>
        </p:blipFill>
        <p:spPr>
          <a:xfrm>
            <a:off x="5866080" y="3463361"/>
            <a:ext cx="2257307" cy="2842664"/>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E5A273A3-A9CC-45BE-9094-FB6FD7B4D392}"/>
              </a:ext>
            </a:extLst>
          </p:cNvPr>
          <p:cNvPicPr>
            <a:picLocks noChangeAspect="1"/>
          </p:cNvPicPr>
          <p:nvPr/>
        </p:nvPicPr>
        <p:blipFill rotWithShape="1">
          <a:blip r:embed="rId6"/>
          <a:srcRect t="9327" b="15479"/>
          <a:stretch/>
        </p:blipFill>
        <p:spPr>
          <a:xfrm>
            <a:off x="1826161" y="3521592"/>
            <a:ext cx="2257307" cy="2842665"/>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8192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2719139" y="2829893"/>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ملف تعزيز الانضباط المدرسي</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7145679" y="2081068"/>
            <a:ext cx="1994456" cy="461665"/>
          </a:xfrm>
          <a:prstGeom prst="rect">
            <a:avLst/>
          </a:prstGeom>
        </p:spPr>
        <p:txBody>
          <a:bodyPr wrap="none">
            <a:spAutoFit/>
          </a:bodyPr>
          <a:lstStyle/>
          <a:p>
            <a:pPr algn="ctr" rtl="1"/>
            <a:r>
              <a:rPr lang="ar-SA" sz="24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التوجيه الطلابي</a:t>
            </a:r>
          </a:p>
        </p:txBody>
      </p:sp>
      <p:sp>
        <p:nvSpPr>
          <p:cNvPr id="18" name="مربع نص 17">
            <a:extLst>
              <a:ext uri="{FF2B5EF4-FFF2-40B4-BE49-F238E27FC236}">
                <a16:creationId xmlns:a16="http://schemas.microsoft.com/office/drawing/2014/main" id="{60993D20-3B39-4BD5-BF63-76D6D623ADCE}"/>
              </a:ext>
            </a:extLst>
          </p:cNvPr>
          <p:cNvSpPr txBox="1"/>
          <p:nvPr/>
        </p:nvSpPr>
        <p:spPr>
          <a:xfrm>
            <a:off x="-1217920" y="2805265"/>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ملف قواعد السلوك والمواظبة</a:t>
            </a:r>
          </a:p>
        </p:txBody>
      </p:sp>
      <p:pic>
        <p:nvPicPr>
          <p:cNvPr id="17" name="صورة 16">
            <a:extLst>
              <a:ext uri="{FF2B5EF4-FFF2-40B4-BE49-F238E27FC236}">
                <a16:creationId xmlns:a16="http://schemas.microsoft.com/office/drawing/2014/main" id="{4FF05E4C-6530-42A5-8072-91ACDB74B782}"/>
              </a:ext>
            </a:extLst>
          </p:cNvPr>
          <p:cNvPicPr>
            <a:picLocks noChangeAspect="1"/>
          </p:cNvPicPr>
          <p:nvPr/>
        </p:nvPicPr>
        <p:blipFill rotWithShape="1">
          <a:blip r:embed="rId5"/>
          <a:srcRect t="9681" b="18249"/>
          <a:stretch/>
        </p:blipFill>
        <p:spPr>
          <a:xfrm>
            <a:off x="5812304" y="3387405"/>
            <a:ext cx="2364858" cy="2978105"/>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1" name="صورة 20">
            <a:extLst>
              <a:ext uri="{FF2B5EF4-FFF2-40B4-BE49-F238E27FC236}">
                <a16:creationId xmlns:a16="http://schemas.microsoft.com/office/drawing/2014/main" id="{4F822746-0540-4CAE-819F-2B52E022C7AD}"/>
              </a:ext>
            </a:extLst>
          </p:cNvPr>
          <p:cNvPicPr>
            <a:picLocks noChangeAspect="1"/>
          </p:cNvPicPr>
          <p:nvPr/>
        </p:nvPicPr>
        <p:blipFill rotWithShape="1">
          <a:blip r:embed="rId6"/>
          <a:srcRect l="5290" t="10736" r="7045" b="17087"/>
          <a:stretch/>
        </p:blipFill>
        <p:spPr>
          <a:xfrm>
            <a:off x="1699782" y="3378763"/>
            <a:ext cx="2393915" cy="2912183"/>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68957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1595750" y="2695798"/>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ملف قائمة المشكلات الطلابية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7145679" y="2081068"/>
            <a:ext cx="1994456" cy="461665"/>
          </a:xfrm>
          <a:prstGeom prst="rect">
            <a:avLst/>
          </a:prstGeom>
        </p:spPr>
        <p:txBody>
          <a:bodyPr wrap="none">
            <a:spAutoFit/>
          </a:bodyPr>
          <a:lstStyle/>
          <a:p>
            <a:pPr algn="ctr" rtl="1"/>
            <a:r>
              <a:rPr lang="ar-SA" sz="24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التوجيه الطلابي</a:t>
            </a:r>
          </a:p>
        </p:txBody>
      </p:sp>
      <p:pic>
        <p:nvPicPr>
          <p:cNvPr id="22" name="صورة 21">
            <a:extLst>
              <a:ext uri="{FF2B5EF4-FFF2-40B4-BE49-F238E27FC236}">
                <a16:creationId xmlns:a16="http://schemas.microsoft.com/office/drawing/2014/main" id="{1E1036CE-77E1-4D3E-BBEA-5D93E2188B8D}"/>
              </a:ext>
            </a:extLst>
          </p:cNvPr>
          <p:cNvPicPr>
            <a:picLocks noChangeAspect="1"/>
          </p:cNvPicPr>
          <p:nvPr/>
        </p:nvPicPr>
        <p:blipFill rotWithShape="1">
          <a:blip r:embed="rId5"/>
          <a:srcRect t="7756" b="15747"/>
          <a:stretch/>
        </p:blipFill>
        <p:spPr>
          <a:xfrm>
            <a:off x="4199276" y="3214380"/>
            <a:ext cx="2457343" cy="3094573"/>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02661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6">
            <a:extLst>
              <a:ext uri="{FF2B5EF4-FFF2-40B4-BE49-F238E27FC236}">
                <a16:creationId xmlns:a16="http://schemas.microsoft.com/office/drawing/2014/main" id="{AA512F48-2D94-44B3-805C-1DC86534F8BD}"/>
              </a:ext>
            </a:extLst>
          </p:cNvPr>
          <p:cNvPicPr>
            <a:picLocks noGrp="1" noChangeAspect="1"/>
          </p:cNvPicPr>
          <p:nvPr>
            <p:ph type="pic" sz="quarter" idx="10"/>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906000" cy="6858000"/>
          </a:xfrm>
        </p:spPr>
      </p:pic>
      <p:sp>
        <p:nvSpPr>
          <p:cNvPr id="6" name="Rectangle 59">
            <a:extLst>
              <a:ext uri="{FF2B5EF4-FFF2-40B4-BE49-F238E27FC236}">
                <a16:creationId xmlns:a16="http://schemas.microsoft.com/office/drawing/2014/main" id="{7453D2B6-1325-4D39-A669-DA7819E9D195}"/>
              </a:ext>
            </a:extLst>
          </p:cNvPr>
          <p:cNvSpPr/>
          <p:nvPr/>
        </p:nvSpPr>
        <p:spPr>
          <a:xfrm>
            <a:off x="0" y="0"/>
            <a:ext cx="9906000" cy="685800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8" name="Picture Placeholder 12">
            <a:extLst>
              <a:ext uri="{FF2B5EF4-FFF2-40B4-BE49-F238E27FC236}">
                <a16:creationId xmlns:a16="http://schemas.microsoft.com/office/drawing/2014/main" id="{FB07806B-6486-45B4-B45C-2C3B74BA08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79223" y="283779"/>
            <a:ext cx="6766763" cy="6574221"/>
          </a:xfrm>
          <a:prstGeom prst="rect">
            <a:avLst/>
          </a:prstGeom>
        </p:spPr>
      </p:pic>
      <p:pic>
        <p:nvPicPr>
          <p:cNvPr id="11" name="صورة 10">
            <a:extLst>
              <a:ext uri="{FF2B5EF4-FFF2-40B4-BE49-F238E27FC236}">
                <a16:creationId xmlns:a16="http://schemas.microsoft.com/office/drawing/2014/main" id="{3E09F400-A2FE-43A8-BFFF-9A4BB2152259}"/>
              </a:ext>
            </a:extLst>
          </p:cNvPr>
          <p:cNvPicPr>
            <a:picLocks noChangeAspect="1"/>
          </p:cNvPicPr>
          <p:nvPr/>
        </p:nvPicPr>
        <p:blipFill>
          <a:blip r:embed="rId5"/>
          <a:stretch>
            <a:fillRect/>
          </a:stretch>
        </p:blipFill>
        <p:spPr>
          <a:xfrm>
            <a:off x="313563" y="2766976"/>
            <a:ext cx="4023162" cy="2535782"/>
          </a:xfrm>
          <a:prstGeom prst="rect">
            <a:avLst/>
          </a:prstGeom>
        </p:spPr>
      </p:pic>
      <p:pic>
        <p:nvPicPr>
          <p:cNvPr id="12" name="صورة 11">
            <a:extLst>
              <a:ext uri="{FF2B5EF4-FFF2-40B4-BE49-F238E27FC236}">
                <a16:creationId xmlns:a16="http://schemas.microsoft.com/office/drawing/2014/main" id="{681E3E4E-F60A-46BC-AA0C-6ABB4BFBD9B4}"/>
              </a:ext>
            </a:extLst>
          </p:cNvPr>
          <p:cNvPicPr>
            <a:picLocks noChangeAspect="1"/>
          </p:cNvPicPr>
          <p:nvPr/>
        </p:nvPicPr>
        <p:blipFill>
          <a:blip r:embed="rId6"/>
          <a:stretch>
            <a:fillRect/>
          </a:stretch>
        </p:blipFill>
        <p:spPr>
          <a:xfrm>
            <a:off x="561441" y="508209"/>
            <a:ext cx="3017782" cy="3395766"/>
          </a:xfrm>
          <a:prstGeom prst="rect">
            <a:avLst/>
          </a:prstGeom>
        </p:spPr>
      </p:pic>
      <p:sp>
        <p:nvSpPr>
          <p:cNvPr id="13" name="TextBox 26">
            <a:extLst>
              <a:ext uri="{FF2B5EF4-FFF2-40B4-BE49-F238E27FC236}">
                <a16:creationId xmlns:a16="http://schemas.microsoft.com/office/drawing/2014/main" id="{0C88067D-8A40-4D16-B80A-5BF8D145C601}"/>
              </a:ext>
            </a:extLst>
          </p:cNvPr>
          <p:cNvSpPr txBox="1"/>
          <p:nvPr/>
        </p:nvSpPr>
        <p:spPr>
          <a:xfrm>
            <a:off x="472171" y="3429000"/>
            <a:ext cx="3705945" cy="923330"/>
          </a:xfrm>
          <a:prstGeom prst="rect">
            <a:avLst/>
          </a:prstGeom>
          <a:noFill/>
        </p:spPr>
        <p:txBody>
          <a:bodyPr wrap="square">
            <a:spAutoFit/>
          </a:bodyPr>
          <a:lstStyle/>
          <a:p>
            <a:pPr algn="justLow" rtl="1"/>
            <a:r>
              <a:rPr lang="ar-EG"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a:t>
            </a:r>
            <a:r>
              <a:rPr lang="ar-SA"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ان للتعليم في السعودية ركيزة أساسية تحقق بها تطلعات شعبنا نحو التقدم والرقي في العلوم والمعارف </a:t>
            </a:r>
            <a:r>
              <a:rPr lang="ar-EG"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a:t>
            </a:r>
          </a:p>
        </p:txBody>
      </p:sp>
      <p:sp>
        <p:nvSpPr>
          <p:cNvPr id="14" name="TextBox 31">
            <a:extLst>
              <a:ext uri="{FF2B5EF4-FFF2-40B4-BE49-F238E27FC236}">
                <a16:creationId xmlns:a16="http://schemas.microsoft.com/office/drawing/2014/main" id="{E294B77B-33AF-4917-916B-38D58427E159}"/>
              </a:ext>
            </a:extLst>
          </p:cNvPr>
          <p:cNvSpPr txBox="1"/>
          <p:nvPr/>
        </p:nvSpPr>
        <p:spPr>
          <a:xfrm>
            <a:off x="472170" y="4446270"/>
            <a:ext cx="3705945" cy="830997"/>
          </a:xfrm>
          <a:prstGeom prst="rect">
            <a:avLst/>
          </a:prstGeom>
          <a:noFill/>
        </p:spPr>
        <p:txBody>
          <a:bodyPr wrap="square">
            <a:spAutoFit/>
          </a:bodyPr>
          <a:lstStyle/>
          <a:p>
            <a:pPr algn="ctr" rtl="1"/>
            <a:r>
              <a:rPr lang="ar-EG" sz="16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خادم الحرمين الشريفين</a:t>
            </a:r>
          </a:p>
          <a:p>
            <a:pPr algn="ctr" rtl="1"/>
            <a:r>
              <a:rPr lang="ar-EG" sz="16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الملك سلمان بن عبدالعزيز آل سعود</a:t>
            </a:r>
            <a:endParaRPr lang="ar-SA" sz="16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a:p>
            <a:pPr algn="ctr" rtl="1"/>
            <a:r>
              <a:rPr lang="ar-SA" sz="16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حفظه الله </a:t>
            </a:r>
            <a:endParaRPr lang="ar-EG" sz="16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grpSp>
        <p:nvGrpSpPr>
          <p:cNvPr id="15" name="Group 13">
            <a:extLst>
              <a:ext uri="{FF2B5EF4-FFF2-40B4-BE49-F238E27FC236}">
                <a16:creationId xmlns:a16="http://schemas.microsoft.com/office/drawing/2014/main" id="{4EFA8BAD-2A83-423F-851C-F73758DF41F5}"/>
              </a:ext>
            </a:extLst>
          </p:cNvPr>
          <p:cNvGrpSpPr/>
          <p:nvPr/>
        </p:nvGrpSpPr>
        <p:grpSpPr>
          <a:xfrm rot="10800000">
            <a:off x="3571948" y="2834152"/>
            <a:ext cx="535450" cy="482410"/>
            <a:chOff x="3230446" y="10347158"/>
            <a:chExt cx="1849255" cy="1997242"/>
          </a:xfrm>
          <a:solidFill>
            <a:schemeClr val="bg1"/>
          </a:solidFill>
          <a:effectLst/>
        </p:grpSpPr>
        <p:sp>
          <p:nvSpPr>
            <p:cNvPr id="16" name="Graphic 5">
              <a:extLst>
                <a:ext uri="{FF2B5EF4-FFF2-40B4-BE49-F238E27FC236}">
                  <a16:creationId xmlns:a16="http://schemas.microsoft.com/office/drawing/2014/main" id="{B60FC68F-CCE3-412A-AFF1-4F1416E3C3B1}"/>
                </a:ext>
              </a:extLst>
            </p:cNvPr>
            <p:cNvSpPr/>
            <p:nvPr/>
          </p:nvSpPr>
          <p:spPr>
            <a:xfrm>
              <a:off x="3230446"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endParaRPr lang="en-US" dirty="0">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17" name="Graphic 5">
              <a:extLst>
                <a:ext uri="{FF2B5EF4-FFF2-40B4-BE49-F238E27FC236}">
                  <a16:creationId xmlns:a16="http://schemas.microsoft.com/office/drawing/2014/main" id="{75EFB75C-9501-4716-8820-C374FE872A3A}"/>
                </a:ext>
              </a:extLst>
            </p:cNvPr>
            <p:cNvSpPr/>
            <p:nvPr/>
          </p:nvSpPr>
          <p:spPr>
            <a:xfrm>
              <a:off x="4295737"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endParaRPr lang="en-US" dirty="0">
                <a:latin typeface="GE Dinar One" panose="020A0503020102020204" pitchFamily="18" charset="-78"/>
                <a:ea typeface="GE Dinar One" panose="020A0503020102020204" pitchFamily="18" charset="-78"/>
                <a:cs typeface="GE Dinar One" panose="020A0503020102020204" pitchFamily="18" charset="-78"/>
              </a:endParaRPr>
            </a:p>
          </p:txBody>
        </p:sp>
      </p:grpSp>
    </p:spTree>
    <p:extLst>
      <p:ext uri="{BB962C8B-B14F-4D97-AF65-F5344CB8AC3E}">
        <p14:creationId xmlns:p14="http://schemas.microsoft.com/office/powerpoint/2010/main" val="817433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576787" y="0"/>
            <a:ext cx="329213" cy="4011516"/>
          </a:xfrm>
          <a:prstGeom prst="rect">
            <a:avLst/>
          </a:prstGeom>
        </p:spPr>
      </p:pic>
      <p:sp>
        <p:nvSpPr>
          <p:cNvPr id="21" name="مربع نص 20">
            <a:extLst>
              <a:ext uri="{FF2B5EF4-FFF2-40B4-BE49-F238E27FC236}">
                <a16:creationId xmlns:a16="http://schemas.microsoft.com/office/drawing/2014/main" id="{52A2890C-2931-430F-B971-78377EF23526}"/>
              </a:ext>
            </a:extLst>
          </p:cNvPr>
          <p:cNvSpPr txBox="1"/>
          <p:nvPr/>
        </p:nvSpPr>
        <p:spPr>
          <a:xfrm>
            <a:off x="5438277" y="215321"/>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sp>
        <p:nvSpPr>
          <p:cNvPr id="12" name="TextBox 52">
            <a:extLst>
              <a:ext uri="{FF2B5EF4-FFF2-40B4-BE49-F238E27FC236}">
                <a16:creationId xmlns:a16="http://schemas.microsoft.com/office/drawing/2014/main" id="{84FF1330-A54A-4654-9709-51AB695F09C2}"/>
              </a:ext>
            </a:extLst>
          </p:cNvPr>
          <p:cNvSpPr txBox="1"/>
          <p:nvPr/>
        </p:nvSpPr>
        <p:spPr>
          <a:xfrm>
            <a:off x="3409338" y="4551013"/>
            <a:ext cx="6716503" cy="584775"/>
          </a:xfrm>
          <a:prstGeom prst="rect">
            <a:avLst/>
          </a:prstGeom>
          <a:noFill/>
        </p:spPr>
        <p:txBody>
          <a:bodyPr wrap="square" rtlCol="0">
            <a:spAutoFit/>
          </a:bodyPr>
          <a:lstStyle/>
          <a:p>
            <a:pPr algn="ctr" rtl="1"/>
            <a:r>
              <a:rPr lang="ar-SA" sz="3200" b="1" dirty="0">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التي تنمي وتظهر قدرات الطلاب</a:t>
            </a:r>
          </a:p>
        </p:txBody>
      </p:sp>
      <p:sp>
        <p:nvSpPr>
          <p:cNvPr id="14" name="TextBox 52">
            <a:extLst>
              <a:ext uri="{FF2B5EF4-FFF2-40B4-BE49-F238E27FC236}">
                <a16:creationId xmlns:a16="http://schemas.microsoft.com/office/drawing/2014/main" id="{76AB46D6-C3E2-4E54-8CAC-D6F6E020F14B}"/>
              </a:ext>
            </a:extLst>
          </p:cNvPr>
          <p:cNvSpPr txBox="1"/>
          <p:nvPr/>
        </p:nvSpPr>
        <p:spPr>
          <a:xfrm>
            <a:off x="3409338" y="3027388"/>
            <a:ext cx="6716503" cy="1446550"/>
          </a:xfrm>
          <a:prstGeom prst="rect">
            <a:avLst/>
          </a:prstGeom>
          <a:noFill/>
        </p:spPr>
        <p:txBody>
          <a:bodyPr wrap="square" rtlCol="0">
            <a:spAutoFit/>
          </a:bodyPr>
          <a:lstStyle/>
          <a:p>
            <a:pPr algn="ctr" rtl="1"/>
            <a:r>
              <a:rPr lang="ar-SA" sz="4400" b="1" dirty="0">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تنفذ المدرسة برامج وأنشطة صفية ولا صفية</a:t>
            </a:r>
          </a:p>
        </p:txBody>
      </p:sp>
      <p:pic>
        <p:nvPicPr>
          <p:cNvPr id="3" name="صورة 2">
            <a:extLst>
              <a:ext uri="{FF2B5EF4-FFF2-40B4-BE49-F238E27FC236}">
                <a16:creationId xmlns:a16="http://schemas.microsoft.com/office/drawing/2014/main" id="{990B25A2-60FE-4FDF-A24F-68D1177AA9B0}"/>
              </a:ext>
            </a:extLst>
          </p:cNvPr>
          <p:cNvPicPr>
            <a:picLocks noChangeAspect="1"/>
          </p:cNvPicPr>
          <p:nvPr/>
        </p:nvPicPr>
        <p:blipFill>
          <a:blip r:embed="rId4"/>
          <a:stretch>
            <a:fillRect/>
          </a:stretch>
        </p:blipFill>
        <p:spPr>
          <a:xfrm>
            <a:off x="-1633406" y="-5535"/>
            <a:ext cx="7608467" cy="6718374"/>
          </a:xfrm>
          <a:prstGeom prst="rect">
            <a:avLst/>
          </a:prstGeom>
        </p:spPr>
      </p:pic>
      <p:pic>
        <p:nvPicPr>
          <p:cNvPr id="18" name="صورة 17">
            <a:extLst>
              <a:ext uri="{FF2B5EF4-FFF2-40B4-BE49-F238E27FC236}">
                <a16:creationId xmlns:a16="http://schemas.microsoft.com/office/drawing/2014/main" id="{0457DCCD-7E40-4A85-A6BD-B9A48F7FDBE4}"/>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19" name="مستطيل 18">
            <a:extLst>
              <a:ext uri="{FF2B5EF4-FFF2-40B4-BE49-F238E27FC236}">
                <a16:creationId xmlns:a16="http://schemas.microsoft.com/office/drawing/2014/main" id="{B2C72859-9853-405C-8EE2-9BE912861B17}"/>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456509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3057674" y="2829893"/>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سجل رائد النشاط</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61998" y="2081068"/>
            <a:ext cx="3361818"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البرامج وأنشطة صفية ولا صفية</a:t>
            </a:r>
          </a:p>
        </p:txBody>
      </p:sp>
      <p:sp>
        <p:nvSpPr>
          <p:cNvPr id="18" name="مربع نص 17">
            <a:extLst>
              <a:ext uri="{FF2B5EF4-FFF2-40B4-BE49-F238E27FC236}">
                <a16:creationId xmlns:a16="http://schemas.microsoft.com/office/drawing/2014/main" id="{60993D20-3B39-4BD5-BF63-76D6D623ADCE}"/>
              </a:ext>
            </a:extLst>
          </p:cNvPr>
          <p:cNvSpPr txBox="1"/>
          <p:nvPr/>
        </p:nvSpPr>
        <p:spPr>
          <a:xfrm>
            <a:off x="-1289062" y="2722392"/>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نشاط داخل المدرسة</a:t>
            </a:r>
          </a:p>
        </p:txBody>
      </p:sp>
      <p:pic>
        <p:nvPicPr>
          <p:cNvPr id="22" name="صورة 21">
            <a:extLst>
              <a:ext uri="{FF2B5EF4-FFF2-40B4-BE49-F238E27FC236}">
                <a16:creationId xmlns:a16="http://schemas.microsoft.com/office/drawing/2014/main" id="{3FC6FDB7-5406-41A8-9A05-308BFB96D38C}"/>
              </a:ext>
            </a:extLst>
          </p:cNvPr>
          <p:cNvPicPr>
            <a:picLocks noChangeAspect="1"/>
          </p:cNvPicPr>
          <p:nvPr/>
        </p:nvPicPr>
        <p:blipFill rotWithShape="1">
          <a:blip r:embed="rId5"/>
          <a:srcRect t="4289" r="3017" b="16339"/>
          <a:stretch/>
        </p:blipFill>
        <p:spPr>
          <a:xfrm>
            <a:off x="5762022" y="3353555"/>
            <a:ext cx="2393915" cy="3014698"/>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6FD5C8D9-364C-4E69-91D2-BAB6332BB36D}"/>
              </a:ext>
            </a:extLst>
          </p:cNvPr>
          <p:cNvPicPr>
            <a:picLocks noChangeAspect="1"/>
          </p:cNvPicPr>
          <p:nvPr/>
        </p:nvPicPr>
        <p:blipFill rotWithShape="1">
          <a:blip r:embed="rId6"/>
          <a:srcRect t="5827" b="16077"/>
          <a:stretch/>
        </p:blipFill>
        <p:spPr>
          <a:xfrm>
            <a:off x="1442323" y="3272302"/>
            <a:ext cx="2411348" cy="3036651"/>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29163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3057674" y="2829893"/>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نشاط داخل المدرسة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61998" y="2081068"/>
            <a:ext cx="3361818"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البرامج وأنشطة صفية ولا صفية</a:t>
            </a:r>
          </a:p>
        </p:txBody>
      </p:sp>
      <p:sp>
        <p:nvSpPr>
          <p:cNvPr id="18" name="مربع نص 17">
            <a:extLst>
              <a:ext uri="{FF2B5EF4-FFF2-40B4-BE49-F238E27FC236}">
                <a16:creationId xmlns:a16="http://schemas.microsoft.com/office/drawing/2014/main" id="{60993D20-3B39-4BD5-BF63-76D6D623ADCE}"/>
              </a:ext>
            </a:extLst>
          </p:cNvPr>
          <p:cNvSpPr txBox="1"/>
          <p:nvPr/>
        </p:nvSpPr>
        <p:spPr>
          <a:xfrm>
            <a:off x="-1217920" y="2772413"/>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نشاط داخل المدرسة</a:t>
            </a:r>
          </a:p>
        </p:txBody>
      </p:sp>
      <p:pic>
        <p:nvPicPr>
          <p:cNvPr id="17" name="صورة 16">
            <a:extLst>
              <a:ext uri="{FF2B5EF4-FFF2-40B4-BE49-F238E27FC236}">
                <a16:creationId xmlns:a16="http://schemas.microsoft.com/office/drawing/2014/main" id="{27B5B53B-84FB-437D-BD4E-0C358DCB8C36}"/>
              </a:ext>
            </a:extLst>
          </p:cNvPr>
          <p:cNvPicPr>
            <a:picLocks noChangeAspect="1"/>
          </p:cNvPicPr>
          <p:nvPr/>
        </p:nvPicPr>
        <p:blipFill rotWithShape="1">
          <a:blip r:embed="rId5"/>
          <a:srcRect t="6683" r="3503" b="23121"/>
          <a:stretch/>
        </p:blipFill>
        <p:spPr>
          <a:xfrm>
            <a:off x="5612899" y="3369354"/>
            <a:ext cx="2411348" cy="3036651"/>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1" name="صورة 20">
            <a:extLst>
              <a:ext uri="{FF2B5EF4-FFF2-40B4-BE49-F238E27FC236}">
                <a16:creationId xmlns:a16="http://schemas.microsoft.com/office/drawing/2014/main" id="{9CE1166A-5BE9-4332-AB3E-C13AB0D5317E}"/>
              </a:ext>
            </a:extLst>
          </p:cNvPr>
          <p:cNvPicPr>
            <a:picLocks noChangeAspect="1"/>
          </p:cNvPicPr>
          <p:nvPr/>
        </p:nvPicPr>
        <p:blipFill rotWithShape="1">
          <a:blip r:embed="rId6"/>
          <a:srcRect t="5333" r="3743" b="21180"/>
          <a:stretch/>
        </p:blipFill>
        <p:spPr>
          <a:xfrm>
            <a:off x="1453280" y="3272302"/>
            <a:ext cx="2411348" cy="3036651"/>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2054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2906017" y="2757463"/>
            <a:ext cx="7874118"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يوجد لدى المدرسة خطة نشاط</a:t>
            </a:r>
          </a:p>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متُابِعة من قبل لجنة النشاط</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61998" y="2081068"/>
            <a:ext cx="3361818"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البرامج وأنشطة صفية ولا صفية</a:t>
            </a:r>
          </a:p>
        </p:txBody>
      </p:sp>
      <p:sp>
        <p:nvSpPr>
          <p:cNvPr id="18" name="مربع نص 17">
            <a:extLst>
              <a:ext uri="{FF2B5EF4-FFF2-40B4-BE49-F238E27FC236}">
                <a16:creationId xmlns:a16="http://schemas.microsoft.com/office/drawing/2014/main" id="{60993D20-3B39-4BD5-BF63-76D6D623ADCE}"/>
              </a:ext>
            </a:extLst>
          </p:cNvPr>
          <p:cNvSpPr txBox="1"/>
          <p:nvPr/>
        </p:nvSpPr>
        <p:spPr>
          <a:xfrm>
            <a:off x="-1439722" y="2646153"/>
            <a:ext cx="7874118"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لدى رائد النشاط </a:t>
            </a:r>
          </a:p>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سجل متابعة كل فصل</a:t>
            </a:r>
          </a:p>
        </p:txBody>
      </p:sp>
      <p:pic>
        <p:nvPicPr>
          <p:cNvPr id="22" name="صورة 21">
            <a:extLst>
              <a:ext uri="{FF2B5EF4-FFF2-40B4-BE49-F238E27FC236}">
                <a16:creationId xmlns:a16="http://schemas.microsoft.com/office/drawing/2014/main" id="{DEEA9DFF-4BDD-474B-8E90-28E0A89C575F}"/>
              </a:ext>
            </a:extLst>
          </p:cNvPr>
          <p:cNvPicPr>
            <a:picLocks noChangeAspect="1"/>
          </p:cNvPicPr>
          <p:nvPr/>
        </p:nvPicPr>
        <p:blipFill rotWithShape="1">
          <a:blip r:embed="rId5"/>
          <a:srcRect l="5290" t="9741" r="7045" b="25665"/>
          <a:stretch/>
        </p:blipFill>
        <p:spPr>
          <a:xfrm>
            <a:off x="5722780" y="3575158"/>
            <a:ext cx="2265660" cy="2853184"/>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7E923862-7818-4054-8711-27D93F86E8EE}"/>
              </a:ext>
            </a:extLst>
          </p:cNvPr>
          <p:cNvPicPr>
            <a:picLocks noChangeAspect="1"/>
          </p:cNvPicPr>
          <p:nvPr/>
        </p:nvPicPr>
        <p:blipFill rotWithShape="1">
          <a:blip r:embed="rId6"/>
          <a:srcRect l="5713" t="5912" r="3529" b="22760"/>
          <a:stretch/>
        </p:blipFill>
        <p:spPr>
          <a:xfrm>
            <a:off x="1501729" y="3485121"/>
            <a:ext cx="2265660" cy="2782018"/>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05796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2906017" y="2757463"/>
            <a:ext cx="7874118"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يوجد لدى المدرسة سجل مسابقات </a:t>
            </a:r>
          </a:p>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علمية وابداعية وثقافية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61998" y="2081068"/>
            <a:ext cx="3361818"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البرامج وأنشطة صفية ولا صفية</a:t>
            </a:r>
          </a:p>
        </p:txBody>
      </p:sp>
      <p:sp>
        <p:nvSpPr>
          <p:cNvPr id="18" name="مربع نص 17">
            <a:extLst>
              <a:ext uri="{FF2B5EF4-FFF2-40B4-BE49-F238E27FC236}">
                <a16:creationId xmlns:a16="http://schemas.microsoft.com/office/drawing/2014/main" id="{60993D20-3B39-4BD5-BF63-76D6D623ADCE}"/>
              </a:ext>
            </a:extLst>
          </p:cNvPr>
          <p:cNvSpPr txBox="1"/>
          <p:nvPr/>
        </p:nvSpPr>
        <p:spPr>
          <a:xfrm>
            <a:off x="152644" y="2798317"/>
            <a:ext cx="4284970"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التزامن مع الأيام العالمية والوطنية</a:t>
            </a:r>
          </a:p>
        </p:txBody>
      </p:sp>
      <p:pic>
        <p:nvPicPr>
          <p:cNvPr id="17" name="صورة 16">
            <a:extLst>
              <a:ext uri="{FF2B5EF4-FFF2-40B4-BE49-F238E27FC236}">
                <a16:creationId xmlns:a16="http://schemas.microsoft.com/office/drawing/2014/main" id="{37E79A4B-7C82-4556-8861-F708EAC9F5A5}"/>
              </a:ext>
            </a:extLst>
          </p:cNvPr>
          <p:cNvPicPr>
            <a:picLocks noChangeAspect="1"/>
          </p:cNvPicPr>
          <p:nvPr/>
        </p:nvPicPr>
        <p:blipFill rotWithShape="1">
          <a:blip r:embed="rId5"/>
          <a:srcRect l="3153" t="6048" r="5226" b="19106"/>
          <a:stretch/>
        </p:blipFill>
        <p:spPr>
          <a:xfrm>
            <a:off x="5658901" y="3519544"/>
            <a:ext cx="2265660" cy="2853184"/>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1" name="صورة 20">
            <a:extLst>
              <a:ext uri="{FF2B5EF4-FFF2-40B4-BE49-F238E27FC236}">
                <a16:creationId xmlns:a16="http://schemas.microsoft.com/office/drawing/2014/main" id="{063DB4A1-D1DE-4403-99AF-361D7882166D}"/>
              </a:ext>
            </a:extLst>
          </p:cNvPr>
          <p:cNvPicPr>
            <a:picLocks noChangeAspect="1"/>
          </p:cNvPicPr>
          <p:nvPr/>
        </p:nvPicPr>
        <p:blipFill rotWithShape="1">
          <a:blip r:embed="rId6"/>
          <a:srcRect t="1116" b="12143"/>
          <a:stretch/>
        </p:blipFill>
        <p:spPr>
          <a:xfrm>
            <a:off x="1122676" y="3429000"/>
            <a:ext cx="2344906" cy="2818207"/>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44613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2979956" y="2847935"/>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مسابقة علمية (</a:t>
            </a:r>
            <a:r>
              <a:rPr lang="ar-SA" dirty="0" err="1">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الكانجارو</a:t>
            </a:r>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61998" y="2081068"/>
            <a:ext cx="3361818"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البرامج وأنشطة صفية ولا صفية</a:t>
            </a:r>
          </a:p>
        </p:txBody>
      </p:sp>
      <p:sp>
        <p:nvSpPr>
          <p:cNvPr id="18" name="مربع نص 17">
            <a:extLst>
              <a:ext uri="{FF2B5EF4-FFF2-40B4-BE49-F238E27FC236}">
                <a16:creationId xmlns:a16="http://schemas.microsoft.com/office/drawing/2014/main" id="{60993D20-3B39-4BD5-BF63-76D6D623ADCE}"/>
              </a:ext>
            </a:extLst>
          </p:cNvPr>
          <p:cNvSpPr txBox="1"/>
          <p:nvPr/>
        </p:nvSpPr>
        <p:spPr>
          <a:xfrm>
            <a:off x="207932" y="2848538"/>
            <a:ext cx="4284970"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مسابقة علمية داخل المدرسة</a:t>
            </a:r>
          </a:p>
        </p:txBody>
      </p:sp>
      <p:pic>
        <p:nvPicPr>
          <p:cNvPr id="22" name="صورة 21">
            <a:extLst>
              <a:ext uri="{FF2B5EF4-FFF2-40B4-BE49-F238E27FC236}">
                <a16:creationId xmlns:a16="http://schemas.microsoft.com/office/drawing/2014/main" id="{E5DEDBF5-DCA9-4951-9A89-664F0182AE10}"/>
              </a:ext>
            </a:extLst>
          </p:cNvPr>
          <p:cNvPicPr>
            <a:picLocks noChangeAspect="1"/>
          </p:cNvPicPr>
          <p:nvPr/>
        </p:nvPicPr>
        <p:blipFill rotWithShape="1">
          <a:blip r:embed="rId5"/>
          <a:srcRect l="1386" t="8295" r="3927" b="18769"/>
          <a:stretch/>
        </p:blipFill>
        <p:spPr>
          <a:xfrm>
            <a:off x="5818502" y="3445369"/>
            <a:ext cx="2197027" cy="2766753"/>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5A70DA65-C30A-4E9F-B78F-E1BBFD5419F8}"/>
              </a:ext>
            </a:extLst>
          </p:cNvPr>
          <p:cNvPicPr>
            <a:picLocks noChangeAspect="1"/>
          </p:cNvPicPr>
          <p:nvPr/>
        </p:nvPicPr>
        <p:blipFill rotWithShape="1">
          <a:blip r:embed="rId6"/>
          <a:srcRect l="7277" t="12705" b="14903"/>
          <a:stretch/>
        </p:blipFill>
        <p:spPr>
          <a:xfrm>
            <a:off x="1251904" y="3445369"/>
            <a:ext cx="2197027" cy="2710263"/>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02924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3126173" y="2848538"/>
            <a:ext cx="7874118"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يوجد لدى المدرسة سجل عام للشراكة المجتمعية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61998" y="2081068"/>
            <a:ext cx="3361818"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البرامج وأنشطة صفية ولا صفية</a:t>
            </a:r>
          </a:p>
        </p:txBody>
      </p:sp>
      <p:sp>
        <p:nvSpPr>
          <p:cNvPr id="18" name="مربع نص 17">
            <a:extLst>
              <a:ext uri="{FF2B5EF4-FFF2-40B4-BE49-F238E27FC236}">
                <a16:creationId xmlns:a16="http://schemas.microsoft.com/office/drawing/2014/main" id="{60993D20-3B39-4BD5-BF63-76D6D623ADCE}"/>
              </a:ext>
            </a:extLst>
          </p:cNvPr>
          <p:cNvSpPr txBox="1"/>
          <p:nvPr/>
        </p:nvSpPr>
        <p:spPr>
          <a:xfrm>
            <a:off x="207932" y="2756860"/>
            <a:ext cx="4284970"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عقد الشراكة المجتمعية</a:t>
            </a:r>
          </a:p>
        </p:txBody>
      </p:sp>
      <p:pic>
        <p:nvPicPr>
          <p:cNvPr id="17" name="صورة 16">
            <a:extLst>
              <a:ext uri="{FF2B5EF4-FFF2-40B4-BE49-F238E27FC236}">
                <a16:creationId xmlns:a16="http://schemas.microsoft.com/office/drawing/2014/main" id="{0877C0E9-C70E-47C8-9CC4-EDDCAF902C07}"/>
              </a:ext>
            </a:extLst>
          </p:cNvPr>
          <p:cNvPicPr>
            <a:picLocks noChangeAspect="1"/>
          </p:cNvPicPr>
          <p:nvPr/>
        </p:nvPicPr>
        <p:blipFill rotWithShape="1">
          <a:blip r:embed="rId5"/>
          <a:srcRect t="6775" r="6542" b="18837"/>
          <a:stretch/>
        </p:blipFill>
        <p:spPr>
          <a:xfrm>
            <a:off x="5964718" y="3456648"/>
            <a:ext cx="2197028" cy="2766754"/>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1" name="صورة 20">
            <a:extLst>
              <a:ext uri="{FF2B5EF4-FFF2-40B4-BE49-F238E27FC236}">
                <a16:creationId xmlns:a16="http://schemas.microsoft.com/office/drawing/2014/main" id="{A471F396-5852-4875-9671-661CA4E62728}"/>
              </a:ext>
            </a:extLst>
          </p:cNvPr>
          <p:cNvPicPr>
            <a:picLocks noChangeAspect="1"/>
          </p:cNvPicPr>
          <p:nvPr/>
        </p:nvPicPr>
        <p:blipFill rotWithShape="1">
          <a:blip r:embed="rId6"/>
          <a:srcRect t="824" r="1532" b="22920"/>
          <a:stretch/>
        </p:blipFill>
        <p:spPr>
          <a:xfrm>
            <a:off x="1132031" y="3333017"/>
            <a:ext cx="2333061" cy="2938063"/>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50717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576787" y="0"/>
            <a:ext cx="329213" cy="4011516"/>
          </a:xfrm>
          <a:prstGeom prst="rect">
            <a:avLst/>
          </a:prstGeom>
        </p:spPr>
      </p:pic>
      <p:sp>
        <p:nvSpPr>
          <p:cNvPr id="21" name="مربع نص 20">
            <a:extLst>
              <a:ext uri="{FF2B5EF4-FFF2-40B4-BE49-F238E27FC236}">
                <a16:creationId xmlns:a16="http://schemas.microsoft.com/office/drawing/2014/main" id="{52A2890C-2931-430F-B971-78377EF23526}"/>
              </a:ext>
            </a:extLst>
          </p:cNvPr>
          <p:cNvSpPr txBox="1"/>
          <p:nvPr/>
        </p:nvSpPr>
        <p:spPr>
          <a:xfrm>
            <a:off x="5438277" y="215321"/>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sp>
        <p:nvSpPr>
          <p:cNvPr id="12" name="TextBox 52">
            <a:extLst>
              <a:ext uri="{FF2B5EF4-FFF2-40B4-BE49-F238E27FC236}">
                <a16:creationId xmlns:a16="http://schemas.microsoft.com/office/drawing/2014/main" id="{84FF1330-A54A-4654-9709-51AB695F09C2}"/>
              </a:ext>
            </a:extLst>
          </p:cNvPr>
          <p:cNvSpPr txBox="1"/>
          <p:nvPr/>
        </p:nvSpPr>
        <p:spPr>
          <a:xfrm>
            <a:off x="3507159" y="4687806"/>
            <a:ext cx="6716503" cy="769441"/>
          </a:xfrm>
          <a:prstGeom prst="rect">
            <a:avLst/>
          </a:prstGeom>
          <a:noFill/>
        </p:spPr>
        <p:txBody>
          <a:bodyPr wrap="square" rtlCol="0">
            <a:spAutoFit/>
          </a:bodyPr>
          <a:lstStyle/>
          <a:p>
            <a:pPr algn="ctr" rtl="1"/>
            <a:r>
              <a:rPr lang="ar-SA" sz="4400" b="1" dirty="0">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داخــــــــــــل المدرسة </a:t>
            </a:r>
          </a:p>
        </p:txBody>
      </p:sp>
      <p:sp>
        <p:nvSpPr>
          <p:cNvPr id="14" name="TextBox 52">
            <a:extLst>
              <a:ext uri="{FF2B5EF4-FFF2-40B4-BE49-F238E27FC236}">
                <a16:creationId xmlns:a16="http://schemas.microsoft.com/office/drawing/2014/main" id="{76AB46D6-C3E2-4E54-8CAC-D6F6E020F14B}"/>
              </a:ext>
            </a:extLst>
          </p:cNvPr>
          <p:cNvSpPr txBox="1"/>
          <p:nvPr/>
        </p:nvSpPr>
        <p:spPr>
          <a:xfrm>
            <a:off x="3507159" y="3884637"/>
            <a:ext cx="6716503" cy="769441"/>
          </a:xfrm>
          <a:prstGeom prst="rect">
            <a:avLst/>
          </a:prstGeom>
          <a:noFill/>
        </p:spPr>
        <p:txBody>
          <a:bodyPr wrap="square" rtlCol="0">
            <a:spAutoFit/>
          </a:bodyPr>
          <a:lstStyle/>
          <a:p>
            <a:pPr algn="ctr" rtl="1"/>
            <a:r>
              <a:rPr lang="ar-SA" sz="4400" b="1" dirty="0">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نماذج من مسابقات  </a:t>
            </a:r>
          </a:p>
        </p:txBody>
      </p:sp>
      <p:pic>
        <p:nvPicPr>
          <p:cNvPr id="18" name="صورة 17">
            <a:extLst>
              <a:ext uri="{FF2B5EF4-FFF2-40B4-BE49-F238E27FC236}">
                <a16:creationId xmlns:a16="http://schemas.microsoft.com/office/drawing/2014/main" id="{0457DCCD-7E40-4A85-A6BD-B9A48F7FDBE4}"/>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19" name="مستطيل 18">
            <a:extLst>
              <a:ext uri="{FF2B5EF4-FFF2-40B4-BE49-F238E27FC236}">
                <a16:creationId xmlns:a16="http://schemas.microsoft.com/office/drawing/2014/main" id="{B2C72859-9853-405C-8EE2-9BE912861B17}"/>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 name="صورة 3">
            <a:extLst>
              <a:ext uri="{FF2B5EF4-FFF2-40B4-BE49-F238E27FC236}">
                <a16:creationId xmlns:a16="http://schemas.microsoft.com/office/drawing/2014/main" id="{58CDB905-F667-4E1F-A4B8-6C15B8699D63}"/>
              </a:ext>
            </a:extLst>
          </p:cNvPr>
          <p:cNvPicPr>
            <a:picLocks noChangeAspect="1"/>
          </p:cNvPicPr>
          <p:nvPr/>
        </p:nvPicPr>
        <p:blipFill>
          <a:blip r:embed="rId4"/>
          <a:stretch>
            <a:fillRect/>
          </a:stretch>
        </p:blipFill>
        <p:spPr>
          <a:xfrm>
            <a:off x="-286207" y="-549876"/>
            <a:ext cx="5236918" cy="6608637"/>
          </a:xfrm>
          <a:prstGeom prst="rect">
            <a:avLst/>
          </a:prstGeom>
        </p:spPr>
      </p:pic>
    </p:spTree>
    <p:extLst>
      <p:ext uri="{BB962C8B-B14F-4D97-AF65-F5344CB8AC3E}">
        <p14:creationId xmlns:p14="http://schemas.microsoft.com/office/powerpoint/2010/main" val="504593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525117" y="2816053"/>
            <a:ext cx="3195931"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مسابقة ساعة برمجة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847520" y="2081068"/>
            <a:ext cx="2590773"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مسابقات داخل المدرسة</a:t>
            </a:r>
          </a:p>
        </p:txBody>
      </p:sp>
      <p:sp>
        <p:nvSpPr>
          <p:cNvPr id="18" name="مربع نص 17">
            <a:extLst>
              <a:ext uri="{FF2B5EF4-FFF2-40B4-BE49-F238E27FC236}">
                <a16:creationId xmlns:a16="http://schemas.microsoft.com/office/drawing/2014/main" id="{60993D20-3B39-4BD5-BF63-76D6D623ADCE}"/>
              </a:ext>
            </a:extLst>
          </p:cNvPr>
          <p:cNvSpPr txBox="1"/>
          <p:nvPr/>
        </p:nvSpPr>
        <p:spPr>
          <a:xfrm>
            <a:off x="121872" y="2816053"/>
            <a:ext cx="4284970"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مسابقة افضل رسمة لبرنامج النزاهة</a:t>
            </a:r>
          </a:p>
        </p:txBody>
      </p:sp>
      <p:pic>
        <p:nvPicPr>
          <p:cNvPr id="22" name="صورة 21">
            <a:extLst>
              <a:ext uri="{FF2B5EF4-FFF2-40B4-BE49-F238E27FC236}">
                <a16:creationId xmlns:a16="http://schemas.microsoft.com/office/drawing/2014/main" id="{D70DD94D-85E0-4D43-80CA-BB99A83011FD}"/>
              </a:ext>
            </a:extLst>
          </p:cNvPr>
          <p:cNvPicPr>
            <a:picLocks noChangeAspect="1"/>
          </p:cNvPicPr>
          <p:nvPr/>
        </p:nvPicPr>
        <p:blipFill rotWithShape="1">
          <a:blip r:embed="rId5"/>
          <a:srcRect t="7244" b="757"/>
          <a:stretch/>
        </p:blipFill>
        <p:spPr>
          <a:xfrm>
            <a:off x="6125300" y="3456648"/>
            <a:ext cx="2333061" cy="2938063"/>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9A921FF6-7CE7-4A95-93C9-AB7CD1092D72}"/>
              </a:ext>
            </a:extLst>
          </p:cNvPr>
          <p:cNvPicPr>
            <a:picLocks noChangeAspect="1"/>
          </p:cNvPicPr>
          <p:nvPr/>
        </p:nvPicPr>
        <p:blipFill rotWithShape="1">
          <a:blip r:embed="rId6"/>
          <a:srcRect t="4941" b="2"/>
          <a:stretch/>
        </p:blipFill>
        <p:spPr>
          <a:xfrm>
            <a:off x="1154749" y="3395703"/>
            <a:ext cx="2333061" cy="2938063"/>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25987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525117" y="2816053"/>
            <a:ext cx="3195931"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مسابقة الاسبوع العربي للكيمياء</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847520" y="2081068"/>
            <a:ext cx="2590773"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مسابقات داخل المدرسة</a:t>
            </a:r>
          </a:p>
        </p:txBody>
      </p:sp>
      <p:sp>
        <p:nvSpPr>
          <p:cNvPr id="18" name="مربع نص 17">
            <a:extLst>
              <a:ext uri="{FF2B5EF4-FFF2-40B4-BE49-F238E27FC236}">
                <a16:creationId xmlns:a16="http://schemas.microsoft.com/office/drawing/2014/main" id="{60993D20-3B39-4BD5-BF63-76D6D623ADCE}"/>
              </a:ext>
            </a:extLst>
          </p:cNvPr>
          <p:cNvSpPr txBox="1"/>
          <p:nvPr/>
        </p:nvSpPr>
        <p:spPr>
          <a:xfrm>
            <a:off x="121872" y="2816053"/>
            <a:ext cx="4284970"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مسابقة أولمبياد الوطني للتاريخ</a:t>
            </a:r>
          </a:p>
        </p:txBody>
      </p:sp>
      <p:pic>
        <p:nvPicPr>
          <p:cNvPr id="17" name="صورة 16">
            <a:extLst>
              <a:ext uri="{FF2B5EF4-FFF2-40B4-BE49-F238E27FC236}">
                <a16:creationId xmlns:a16="http://schemas.microsoft.com/office/drawing/2014/main" id="{B4C3B737-DFFF-41A5-9BCD-DD17C2E204AD}"/>
              </a:ext>
            </a:extLst>
          </p:cNvPr>
          <p:cNvPicPr>
            <a:picLocks noChangeAspect="1"/>
          </p:cNvPicPr>
          <p:nvPr/>
        </p:nvPicPr>
        <p:blipFill rotWithShape="1">
          <a:blip r:embed="rId5"/>
          <a:srcRect t="2757" b="3288"/>
          <a:stretch/>
        </p:blipFill>
        <p:spPr>
          <a:xfrm>
            <a:off x="5927181" y="3395703"/>
            <a:ext cx="2333062" cy="2938064"/>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1" name="صورة 20">
            <a:extLst>
              <a:ext uri="{FF2B5EF4-FFF2-40B4-BE49-F238E27FC236}">
                <a16:creationId xmlns:a16="http://schemas.microsoft.com/office/drawing/2014/main" id="{0D205805-A084-463E-94F8-7238336FE2AF}"/>
              </a:ext>
            </a:extLst>
          </p:cNvPr>
          <p:cNvPicPr>
            <a:picLocks noChangeAspect="1"/>
          </p:cNvPicPr>
          <p:nvPr/>
        </p:nvPicPr>
        <p:blipFill rotWithShape="1">
          <a:blip r:embed="rId6"/>
          <a:srcRect t="2245" b="799"/>
          <a:stretch/>
        </p:blipFill>
        <p:spPr>
          <a:xfrm>
            <a:off x="1183887" y="3370889"/>
            <a:ext cx="2333062" cy="2938064"/>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98947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6">
            <a:extLst>
              <a:ext uri="{FF2B5EF4-FFF2-40B4-BE49-F238E27FC236}">
                <a16:creationId xmlns:a16="http://schemas.microsoft.com/office/drawing/2014/main" id="{AA512F48-2D94-44B3-805C-1DC86534F8BD}"/>
              </a:ext>
            </a:extLst>
          </p:cNvPr>
          <p:cNvPicPr>
            <a:picLocks noGrp="1" noChangeAspect="1"/>
          </p:cNvPicPr>
          <p:nvPr>
            <p:ph type="pic" sz="quarter" idx="10"/>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906000" cy="6858000"/>
          </a:xfrm>
        </p:spPr>
      </p:pic>
      <p:sp>
        <p:nvSpPr>
          <p:cNvPr id="6" name="Rectangle 59">
            <a:extLst>
              <a:ext uri="{FF2B5EF4-FFF2-40B4-BE49-F238E27FC236}">
                <a16:creationId xmlns:a16="http://schemas.microsoft.com/office/drawing/2014/main" id="{7453D2B6-1325-4D39-A669-DA7819E9D195}"/>
              </a:ext>
            </a:extLst>
          </p:cNvPr>
          <p:cNvSpPr/>
          <p:nvPr/>
        </p:nvSpPr>
        <p:spPr>
          <a:xfrm>
            <a:off x="0" y="0"/>
            <a:ext cx="9906000" cy="685800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1" name="صورة 10">
            <a:extLst>
              <a:ext uri="{FF2B5EF4-FFF2-40B4-BE49-F238E27FC236}">
                <a16:creationId xmlns:a16="http://schemas.microsoft.com/office/drawing/2014/main" id="{3E09F400-A2FE-43A8-BFFF-9A4BB2152259}"/>
              </a:ext>
            </a:extLst>
          </p:cNvPr>
          <p:cNvPicPr>
            <a:picLocks noChangeAspect="1"/>
          </p:cNvPicPr>
          <p:nvPr/>
        </p:nvPicPr>
        <p:blipFill>
          <a:blip r:embed="rId4"/>
          <a:stretch>
            <a:fillRect/>
          </a:stretch>
        </p:blipFill>
        <p:spPr>
          <a:xfrm>
            <a:off x="313563" y="2766976"/>
            <a:ext cx="4023162" cy="2535782"/>
          </a:xfrm>
          <a:prstGeom prst="rect">
            <a:avLst/>
          </a:prstGeom>
        </p:spPr>
      </p:pic>
      <p:pic>
        <p:nvPicPr>
          <p:cNvPr id="7" name="Picture Placeholder 4">
            <a:extLst>
              <a:ext uri="{FF2B5EF4-FFF2-40B4-BE49-F238E27FC236}">
                <a16:creationId xmlns:a16="http://schemas.microsoft.com/office/drawing/2014/main" id="{D64CCC98-FEDC-4C32-AD80-5001FAC343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798" t="-479" r="3595" b="7746"/>
          <a:stretch/>
        </p:blipFill>
        <p:spPr>
          <a:xfrm>
            <a:off x="3292100" y="693358"/>
            <a:ext cx="7416194" cy="6164642"/>
          </a:xfrm>
          <a:prstGeom prst="rect">
            <a:avLst/>
          </a:prstGeom>
        </p:spPr>
      </p:pic>
      <p:pic>
        <p:nvPicPr>
          <p:cNvPr id="12" name="صورة 11">
            <a:extLst>
              <a:ext uri="{FF2B5EF4-FFF2-40B4-BE49-F238E27FC236}">
                <a16:creationId xmlns:a16="http://schemas.microsoft.com/office/drawing/2014/main" id="{681E3E4E-F60A-46BC-AA0C-6ABB4BFBD9B4}"/>
              </a:ext>
            </a:extLst>
          </p:cNvPr>
          <p:cNvPicPr>
            <a:picLocks noChangeAspect="1"/>
          </p:cNvPicPr>
          <p:nvPr/>
        </p:nvPicPr>
        <p:blipFill>
          <a:blip r:embed="rId6"/>
          <a:stretch>
            <a:fillRect/>
          </a:stretch>
        </p:blipFill>
        <p:spPr>
          <a:xfrm>
            <a:off x="561441" y="508209"/>
            <a:ext cx="3017782" cy="3395766"/>
          </a:xfrm>
          <a:prstGeom prst="rect">
            <a:avLst/>
          </a:prstGeom>
        </p:spPr>
      </p:pic>
      <p:sp>
        <p:nvSpPr>
          <p:cNvPr id="13" name="TextBox 26">
            <a:extLst>
              <a:ext uri="{FF2B5EF4-FFF2-40B4-BE49-F238E27FC236}">
                <a16:creationId xmlns:a16="http://schemas.microsoft.com/office/drawing/2014/main" id="{0C88067D-8A40-4D16-B80A-5BF8D145C601}"/>
              </a:ext>
            </a:extLst>
          </p:cNvPr>
          <p:cNvSpPr txBox="1"/>
          <p:nvPr/>
        </p:nvSpPr>
        <p:spPr>
          <a:xfrm>
            <a:off x="472170" y="3289135"/>
            <a:ext cx="3705945" cy="1200329"/>
          </a:xfrm>
          <a:prstGeom prst="rect">
            <a:avLst/>
          </a:prstGeom>
          <a:noFill/>
        </p:spPr>
        <p:txBody>
          <a:bodyPr wrap="square">
            <a:spAutoFit/>
          </a:bodyPr>
          <a:lstStyle/>
          <a:p>
            <a:pPr algn="justLow" rtl="1"/>
            <a:r>
              <a:rPr lang="ar-EG"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a:t>
            </a:r>
            <a:r>
              <a:rPr lang="ar-SA"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طموحنا ان نبني وطنا يجد فيه كل مواطن ما يتمناه فمستقبل وطننا الذي نبنيه معا لن نقبل الا ان جعله في مقدمة دول العالم بالعلم والتأهيل </a:t>
            </a:r>
            <a:r>
              <a:rPr lang="ar-EG"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a:t>
            </a:r>
          </a:p>
        </p:txBody>
      </p:sp>
      <p:sp>
        <p:nvSpPr>
          <p:cNvPr id="14" name="TextBox 31">
            <a:extLst>
              <a:ext uri="{FF2B5EF4-FFF2-40B4-BE49-F238E27FC236}">
                <a16:creationId xmlns:a16="http://schemas.microsoft.com/office/drawing/2014/main" id="{E294B77B-33AF-4917-916B-38D58427E159}"/>
              </a:ext>
            </a:extLst>
          </p:cNvPr>
          <p:cNvSpPr txBox="1"/>
          <p:nvPr/>
        </p:nvSpPr>
        <p:spPr>
          <a:xfrm>
            <a:off x="313563" y="4654679"/>
            <a:ext cx="3864552" cy="646331"/>
          </a:xfrm>
          <a:prstGeom prst="rect">
            <a:avLst/>
          </a:prstGeom>
          <a:noFill/>
        </p:spPr>
        <p:txBody>
          <a:bodyPr wrap="square">
            <a:spAutoFit/>
          </a:bodyPr>
          <a:lstStyle/>
          <a:p>
            <a:pPr algn="ctr" rtl="1"/>
            <a:r>
              <a:rPr lang="ar-SA" sz="12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صاحب السمو الملكي ولي العهد رئيس مجلس الوزراء </a:t>
            </a:r>
            <a:endParaRPr lang="ar-EG" sz="12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a:p>
            <a:pPr algn="ctr" rtl="1"/>
            <a:r>
              <a:rPr lang="ar-SA" sz="12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الأمير محمد بن سلمان بن عبد العزيز ال </a:t>
            </a:r>
            <a:r>
              <a:rPr lang="ar-EG" sz="12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 سعود</a:t>
            </a:r>
            <a:endParaRPr lang="ar-SA" sz="12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a:p>
            <a:pPr algn="ctr" rtl="1"/>
            <a:r>
              <a:rPr lang="ar-SA" sz="12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حفظه الله </a:t>
            </a:r>
            <a:endParaRPr lang="ar-EG" sz="12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grpSp>
        <p:nvGrpSpPr>
          <p:cNvPr id="15" name="Group 13">
            <a:extLst>
              <a:ext uri="{FF2B5EF4-FFF2-40B4-BE49-F238E27FC236}">
                <a16:creationId xmlns:a16="http://schemas.microsoft.com/office/drawing/2014/main" id="{4EFA8BAD-2A83-423F-851C-F73758DF41F5}"/>
              </a:ext>
            </a:extLst>
          </p:cNvPr>
          <p:cNvGrpSpPr/>
          <p:nvPr/>
        </p:nvGrpSpPr>
        <p:grpSpPr>
          <a:xfrm rot="10800000">
            <a:off x="3571948" y="2834152"/>
            <a:ext cx="535450" cy="482410"/>
            <a:chOff x="3230446" y="10347158"/>
            <a:chExt cx="1849255" cy="1997242"/>
          </a:xfrm>
          <a:solidFill>
            <a:schemeClr val="bg1"/>
          </a:solidFill>
          <a:effectLst/>
        </p:grpSpPr>
        <p:sp>
          <p:nvSpPr>
            <p:cNvPr id="16" name="Graphic 5">
              <a:extLst>
                <a:ext uri="{FF2B5EF4-FFF2-40B4-BE49-F238E27FC236}">
                  <a16:creationId xmlns:a16="http://schemas.microsoft.com/office/drawing/2014/main" id="{B60FC68F-CCE3-412A-AFF1-4F1416E3C3B1}"/>
                </a:ext>
              </a:extLst>
            </p:cNvPr>
            <p:cNvSpPr/>
            <p:nvPr/>
          </p:nvSpPr>
          <p:spPr>
            <a:xfrm>
              <a:off x="3230446"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endParaRPr lang="en-US" dirty="0">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17" name="Graphic 5">
              <a:extLst>
                <a:ext uri="{FF2B5EF4-FFF2-40B4-BE49-F238E27FC236}">
                  <a16:creationId xmlns:a16="http://schemas.microsoft.com/office/drawing/2014/main" id="{75EFB75C-9501-4716-8820-C374FE872A3A}"/>
                </a:ext>
              </a:extLst>
            </p:cNvPr>
            <p:cNvSpPr/>
            <p:nvPr/>
          </p:nvSpPr>
          <p:spPr>
            <a:xfrm>
              <a:off x="4295737"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endParaRPr lang="en-US" dirty="0">
                <a:latin typeface="GE Dinar One" panose="020A0503020102020204" pitchFamily="18" charset="-78"/>
                <a:ea typeface="GE Dinar One" panose="020A0503020102020204" pitchFamily="18" charset="-78"/>
                <a:cs typeface="GE Dinar One" panose="020A0503020102020204" pitchFamily="18" charset="-78"/>
              </a:endParaRPr>
            </a:p>
          </p:txBody>
        </p:sp>
      </p:grpSp>
    </p:spTree>
    <p:extLst>
      <p:ext uri="{BB962C8B-B14F-4D97-AF65-F5344CB8AC3E}">
        <p14:creationId xmlns:p14="http://schemas.microsoft.com/office/powerpoint/2010/main" val="3490266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576787" y="0"/>
            <a:ext cx="329213" cy="4011516"/>
          </a:xfrm>
          <a:prstGeom prst="rect">
            <a:avLst/>
          </a:prstGeom>
        </p:spPr>
      </p:pic>
      <p:sp>
        <p:nvSpPr>
          <p:cNvPr id="21" name="مربع نص 20">
            <a:extLst>
              <a:ext uri="{FF2B5EF4-FFF2-40B4-BE49-F238E27FC236}">
                <a16:creationId xmlns:a16="http://schemas.microsoft.com/office/drawing/2014/main" id="{52A2890C-2931-430F-B971-78377EF23526}"/>
              </a:ext>
            </a:extLst>
          </p:cNvPr>
          <p:cNvSpPr txBox="1"/>
          <p:nvPr/>
        </p:nvSpPr>
        <p:spPr>
          <a:xfrm>
            <a:off x="5438277" y="215321"/>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sp>
        <p:nvSpPr>
          <p:cNvPr id="12" name="TextBox 52">
            <a:extLst>
              <a:ext uri="{FF2B5EF4-FFF2-40B4-BE49-F238E27FC236}">
                <a16:creationId xmlns:a16="http://schemas.microsoft.com/office/drawing/2014/main" id="{84FF1330-A54A-4654-9709-51AB695F09C2}"/>
              </a:ext>
            </a:extLst>
          </p:cNvPr>
          <p:cNvSpPr txBox="1"/>
          <p:nvPr/>
        </p:nvSpPr>
        <p:spPr>
          <a:xfrm>
            <a:off x="3507159" y="4687806"/>
            <a:ext cx="6716503" cy="923330"/>
          </a:xfrm>
          <a:prstGeom prst="rect">
            <a:avLst/>
          </a:prstGeom>
          <a:noFill/>
        </p:spPr>
        <p:txBody>
          <a:bodyPr wrap="square" rtlCol="0">
            <a:spAutoFit/>
          </a:bodyPr>
          <a:lstStyle/>
          <a:p>
            <a:pPr algn="ctr" rtl="1"/>
            <a:r>
              <a:rPr lang="ar-SA" sz="5400" b="1" dirty="0">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الموهـــــوبين </a:t>
            </a:r>
          </a:p>
        </p:txBody>
      </p:sp>
      <p:sp>
        <p:nvSpPr>
          <p:cNvPr id="14" name="TextBox 52">
            <a:extLst>
              <a:ext uri="{FF2B5EF4-FFF2-40B4-BE49-F238E27FC236}">
                <a16:creationId xmlns:a16="http://schemas.microsoft.com/office/drawing/2014/main" id="{76AB46D6-C3E2-4E54-8CAC-D6F6E020F14B}"/>
              </a:ext>
            </a:extLst>
          </p:cNvPr>
          <p:cNvSpPr txBox="1"/>
          <p:nvPr/>
        </p:nvSpPr>
        <p:spPr>
          <a:xfrm>
            <a:off x="3507159" y="3884637"/>
            <a:ext cx="6716503" cy="923330"/>
          </a:xfrm>
          <a:prstGeom prst="rect">
            <a:avLst/>
          </a:prstGeom>
          <a:noFill/>
        </p:spPr>
        <p:txBody>
          <a:bodyPr wrap="square" rtlCol="0">
            <a:spAutoFit/>
          </a:bodyPr>
          <a:lstStyle/>
          <a:p>
            <a:pPr algn="ctr" rtl="1"/>
            <a:r>
              <a:rPr lang="ar-SA" sz="5400" b="1" dirty="0">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رعـــــــــــــــايـــــة </a:t>
            </a:r>
          </a:p>
        </p:txBody>
      </p:sp>
      <p:pic>
        <p:nvPicPr>
          <p:cNvPr id="18" name="صورة 17">
            <a:extLst>
              <a:ext uri="{FF2B5EF4-FFF2-40B4-BE49-F238E27FC236}">
                <a16:creationId xmlns:a16="http://schemas.microsoft.com/office/drawing/2014/main" id="{0457DCCD-7E40-4A85-A6BD-B9A48F7FDBE4}"/>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19" name="مستطيل 18">
            <a:extLst>
              <a:ext uri="{FF2B5EF4-FFF2-40B4-BE49-F238E27FC236}">
                <a16:creationId xmlns:a16="http://schemas.microsoft.com/office/drawing/2014/main" id="{B2C72859-9853-405C-8EE2-9BE912861B17}"/>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صورة 2">
            <a:extLst>
              <a:ext uri="{FF2B5EF4-FFF2-40B4-BE49-F238E27FC236}">
                <a16:creationId xmlns:a16="http://schemas.microsoft.com/office/drawing/2014/main" id="{B081294A-CE77-4E38-B7FB-5C3E30258E58}"/>
              </a:ext>
            </a:extLst>
          </p:cNvPr>
          <p:cNvPicPr>
            <a:picLocks noChangeAspect="1"/>
          </p:cNvPicPr>
          <p:nvPr/>
        </p:nvPicPr>
        <p:blipFill>
          <a:blip r:embed="rId4"/>
          <a:stretch>
            <a:fillRect/>
          </a:stretch>
        </p:blipFill>
        <p:spPr>
          <a:xfrm>
            <a:off x="1" y="0"/>
            <a:ext cx="6321972" cy="5541744"/>
          </a:xfrm>
          <a:prstGeom prst="rect">
            <a:avLst/>
          </a:prstGeom>
        </p:spPr>
      </p:pic>
    </p:spTree>
    <p:extLst>
      <p:ext uri="{BB962C8B-B14F-4D97-AF65-F5344CB8AC3E}">
        <p14:creationId xmlns:p14="http://schemas.microsoft.com/office/powerpoint/2010/main" val="632916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525117" y="2816053"/>
            <a:ext cx="3195931"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لدى المدرسة خطة تنفيذية لرعاية الموهوبين في المدرسة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7226630" y="2081068"/>
            <a:ext cx="1832553"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رعاية الموهوبين</a:t>
            </a:r>
          </a:p>
        </p:txBody>
      </p:sp>
      <p:sp>
        <p:nvSpPr>
          <p:cNvPr id="18" name="مربع نص 17">
            <a:extLst>
              <a:ext uri="{FF2B5EF4-FFF2-40B4-BE49-F238E27FC236}">
                <a16:creationId xmlns:a16="http://schemas.microsoft.com/office/drawing/2014/main" id="{60993D20-3B39-4BD5-BF63-76D6D623ADCE}"/>
              </a:ext>
            </a:extLst>
          </p:cNvPr>
          <p:cNvSpPr txBox="1"/>
          <p:nvPr/>
        </p:nvSpPr>
        <p:spPr>
          <a:xfrm>
            <a:off x="147800" y="2815233"/>
            <a:ext cx="4284970"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حصر الطلاب الموهوبين داخل المدرسة</a:t>
            </a:r>
          </a:p>
        </p:txBody>
      </p:sp>
      <p:pic>
        <p:nvPicPr>
          <p:cNvPr id="22" name="صورة 21">
            <a:extLst>
              <a:ext uri="{FF2B5EF4-FFF2-40B4-BE49-F238E27FC236}">
                <a16:creationId xmlns:a16="http://schemas.microsoft.com/office/drawing/2014/main" id="{41951552-B64D-4F6B-AF72-DE9191287104}"/>
              </a:ext>
            </a:extLst>
          </p:cNvPr>
          <p:cNvPicPr>
            <a:picLocks noChangeAspect="1"/>
          </p:cNvPicPr>
          <p:nvPr/>
        </p:nvPicPr>
        <p:blipFill rotWithShape="1">
          <a:blip r:embed="rId5"/>
          <a:srcRect l="5663" t="8898" r="3364" b="12881"/>
          <a:stretch/>
        </p:blipFill>
        <p:spPr>
          <a:xfrm rot="16200000">
            <a:off x="6170453" y="3385366"/>
            <a:ext cx="2215439" cy="2789939"/>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99385EA2-3C8F-4729-B527-331F2310770A}"/>
              </a:ext>
            </a:extLst>
          </p:cNvPr>
          <p:cNvPicPr>
            <a:picLocks noChangeAspect="1"/>
          </p:cNvPicPr>
          <p:nvPr/>
        </p:nvPicPr>
        <p:blipFill rotWithShape="1">
          <a:blip r:embed="rId6"/>
          <a:srcRect l="1936" t="8172" r="4895" b="15676"/>
          <a:stretch/>
        </p:blipFill>
        <p:spPr>
          <a:xfrm rot="16200000">
            <a:off x="1197646" y="3373682"/>
            <a:ext cx="2305543" cy="2903409"/>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86834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525117" y="2816053"/>
            <a:ext cx="3195931"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اجتياز الطالب علي يوسف سهلي</a:t>
            </a:r>
          </a:p>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لاختبار موهبة للكيمياء</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7226630" y="2081068"/>
            <a:ext cx="1832553"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رعاية الموهوبين</a:t>
            </a:r>
          </a:p>
        </p:txBody>
      </p:sp>
      <p:sp>
        <p:nvSpPr>
          <p:cNvPr id="18" name="مربع نص 17">
            <a:extLst>
              <a:ext uri="{FF2B5EF4-FFF2-40B4-BE49-F238E27FC236}">
                <a16:creationId xmlns:a16="http://schemas.microsoft.com/office/drawing/2014/main" id="{60993D20-3B39-4BD5-BF63-76D6D623ADCE}"/>
              </a:ext>
            </a:extLst>
          </p:cNvPr>
          <p:cNvSpPr txBox="1"/>
          <p:nvPr/>
        </p:nvSpPr>
        <p:spPr>
          <a:xfrm>
            <a:off x="147800" y="2815233"/>
            <a:ext cx="4284970"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شهادات البرامج الاثرائية</a:t>
            </a:r>
          </a:p>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 للطلاب الموهوبين</a:t>
            </a:r>
          </a:p>
        </p:txBody>
      </p:sp>
      <p:pic>
        <p:nvPicPr>
          <p:cNvPr id="17" name="صورة 16">
            <a:extLst>
              <a:ext uri="{FF2B5EF4-FFF2-40B4-BE49-F238E27FC236}">
                <a16:creationId xmlns:a16="http://schemas.microsoft.com/office/drawing/2014/main" id="{2F01546B-9FEC-4A97-949E-059CBD6241E7}"/>
              </a:ext>
            </a:extLst>
          </p:cNvPr>
          <p:cNvPicPr>
            <a:picLocks noChangeAspect="1"/>
          </p:cNvPicPr>
          <p:nvPr/>
        </p:nvPicPr>
        <p:blipFill>
          <a:blip r:embed="rId5"/>
          <a:srcRect l="6000" r="6000"/>
          <a:stretch/>
        </p:blipFill>
        <p:spPr>
          <a:xfrm>
            <a:off x="6290511" y="3790815"/>
            <a:ext cx="1830790" cy="2305544"/>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1" name="صورة 20">
            <a:extLst>
              <a:ext uri="{FF2B5EF4-FFF2-40B4-BE49-F238E27FC236}">
                <a16:creationId xmlns:a16="http://schemas.microsoft.com/office/drawing/2014/main" id="{126E8563-0FB5-40DE-A1AF-035A0A3817AA}"/>
              </a:ext>
            </a:extLst>
          </p:cNvPr>
          <p:cNvPicPr>
            <a:picLocks noChangeAspect="1"/>
          </p:cNvPicPr>
          <p:nvPr/>
        </p:nvPicPr>
        <p:blipFill rotWithShape="1">
          <a:blip r:embed="rId6"/>
          <a:srcRect l="4210" t="7920" r="5032" b="18032"/>
          <a:stretch/>
        </p:blipFill>
        <p:spPr>
          <a:xfrm rot="5400000">
            <a:off x="1080855" y="3344805"/>
            <a:ext cx="2539125" cy="3197563"/>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01554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525117" y="2816053"/>
            <a:ext cx="3195931"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مشاركة الطلاب في معرض الابداع</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7226630" y="2081068"/>
            <a:ext cx="1832553"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رعاية الموهوبين</a:t>
            </a:r>
          </a:p>
        </p:txBody>
      </p:sp>
      <p:sp>
        <p:nvSpPr>
          <p:cNvPr id="18" name="مربع نص 17">
            <a:extLst>
              <a:ext uri="{FF2B5EF4-FFF2-40B4-BE49-F238E27FC236}">
                <a16:creationId xmlns:a16="http://schemas.microsoft.com/office/drawing/2014/main" id="{60993D20-3B39-4BD5-BF63-76D6D623ADCE}"/>
              </a:ext>
            </a:extLst>
          </p:cNvPr>
          <p:cNvSpPr txBox="1"/>
          <p:nvPr/>
        </p:nvSpPr>
        <p:spPr>
          <a:xfrm>
            <a:off x="147800" y="2815233"/>
            <a:ext cx="4284970"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تقرير نشر ثقافة الموهبة </a:t>
            </a:r>
          </a:p>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والابداع داخل المدرسة</a:t>
            </a:r>
          </a:p>
        </p:txBody>
      </p:sp>
      <p:pic>
        <p:nvPicPr>
          <p:cNvPr id="22" name="صورة 21">
            <a:extLst>
              <a:ext uri="{FF2B5EF4-FFF2-40B4-BE49-F238E27FC236}">
                <a16:creationId xmlns:a16="http://schemas.microsoft.com/office/drawing/2014/main" id="{31FD54E7-F2E6-4A16-82C7-B4942E1BE91B}"/>
              </a:ext>
            </a:extLst>
          </p:cNvPr>
          <p:cNvPicPr>
            <a:picLocks noChangeAspect="1"/>
          </p:cNvPicPr>
          <p:nvPr/>
        </p:nvPicPr>
        <p:blipFill rotWithShape="1">
          <a:blip r:embed="rId5"/>
          <a:srcRect t="11926" r="6289" b="12996"/>
          <a:stretch/>
        </p:blipFill>
        <p:spPr>
          <a:xfrm rot="16200000">
            <a:off x="5854167" y="3331926"/>
            <a:ext cx="2537829" cy="3195931"/>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070CF36E-2472-48E7-AB7C-7A1ED002E0B4}"/>
              </a:ext>
            </a:extLst>
          </p:cNvPr>
          <p:cNvPicPr>
            <a:picLocks noChangeAspect="1"/>
          </p:cNvPicPr>
          <p:nvPr/>
        </p:nvPicPr>
        <p:blipFill rotWithShape="1">
          <a:blip r:embed="rId6"/>
          <a:srcRect t="6760" b="26055"/>
          <a:stretch/>
        </p:blipFill>
        <p:spPr>
          <a:xfrm>
            <a:off x="1184953" y="3557059"/>
            <a:ext cx="2194248" cy="2537830"/>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29250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525117" y="2816053"/>
            <a:ext cx="3195931"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لدى المدرسة طرق وبرامج اكتشاف الموهوبين</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7226630" y="2081068"/>
            <a:ext cx="1832553"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رعاية الموهوبين</a:t>
            </a:r>
          </a:p>
        </p:txBody>
      </p:sp>
      <p:sp>
        <p:nvSpPr>
          <p:cNvPr id="18" name="مربع نص 17">
            <a:extLst>
              <a:ext uri="{FF2B5EF4-FFF2-40B4-BE49-F238E27FC236}">
                <a16:creationId xmlns:a16="http://schemas.microsoft.com/office/drawing/2014/main" id="{60993D20-3B39-4BD5-BF63-76D6D623ADCE}"/>
              </a:ext>
            </a:extLst>
          </p:cNvPr>
          <p:cNvSpPr txBox="1"/>
          <p:nvPr/>
        </p:nvSpPr>
        <p:spPr>
          <a:xfrm>
            <a:off x="147800" y="2815233"/>
            <a:ext cx="4284970"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تسجيل الطلاب</a:t>
            </a:r>
          </a:p>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 في الموهبة والابداع</a:t>
            </a:r>
          </a:p>
        </p:txBody>
      </p:sp>
      <p:pic>
        <p:nvPicPr>
          <p:cNvPr id="17" name="صورة 16">
            <a:extLst>
              <a:ext uri="{FF2B5EF4-FFF2-40B4-BE49-F238E27FC236}">
                <a16:creationId xmlns:a16="http://schemas.microsoft.com/office/drawing/2014/main" id="{F4D6DBA6-E08A-4EA8-B001-8927009883E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Lst>
          </a:blip>
          <a:srcRect t="4671" b="29557"/>
          <a:stretch/>
        </p:blipFill>
        <p:spPr>
          <a:xfrm>
            <a:off x="6032657" y="3729057"/>
            <a:ext cx="2001019" cy="2519917"/>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1" name="صورة 20">
            <a:extLst>
              <a:ext uri="{FF2B5EF4-FFF2-40B4-BE49-F238E27FC236}">
                <a16:creationId xmlns:a16="http://schemas.microsoft.com/office/drawing/2014/main" id="{7CEE8EB0-C68A-4A04-B502-F6E093CBB64C}"/>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40000" contrast="-40000"/>
                    </a14:imgEffect>
                  </a14:imgLayer>
                </a14:imgProps>
              </a:ext>
            </a:extLst>
          </a:blip>
          <a:srcRect t="7049" b="19896"/>
          <a:stretch/>
        </p:blipFill>
        <p:spPr>
          <a:xfrm>
            <a:off x="1224939" y="3607848"/>
            <a:ext cx="2001020" cy="2519918"/>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61014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3384849" y="2637965"/>
            <a:ext cx="3195931"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التواصل مع ولي الأمر فيما يخص الطلاب الموهوبين</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7226630" y="2081068"/>
            <a:ext cx="1832553"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رعاية الموهوبين</a:t>
            </a:r>
          </a:p>
        </p:txBody>
      </p:sp>
      <p:pic>
        <p:nvPicPr>
          <p:cNvPr id="22" name="صورة 21">
            <a:extLst>
              <a:ext uri="{FF2B5EF4-FFF2-40B4-BE49-F238E27FC236}">
                <a16:creationId xmlns:a16="http://schemas.microsoft.com/office/drawing/2014/main" id="{204A3B90-74B9-4A94-BEBF-A9FE773EF60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Lst>
          </a:blip>
          <a:srcRect l="2589" t="11945" r="6392" b="15032"/>
          <a:stretch/>
        </p:blipFill>
        <p:spPr>
          <a:xfrm>
            <a:off x="3946230" y="3582797"/>
            <a:ext cx="2044994" cy="2575295"/>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09168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3617489" y="2641713"/>
            <a:ext cx="3195931"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يوجد لدى المدرسة خطة لمتابعة السلوك الوظيفي</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7226630" y="2081068"/>
            <a:ext cx="1832553"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السلوك الوظيفي</a:t>
            </a:r>
          </a:p>
        </p:txBody>
      </p:sp>
      <p:pic>
        <p:nvPicPr>
          <p:cNvPr id="22" name="صورة 21">
            <a:extLst>
              <a:ext uri="{FF2B5EF4-FFF2-40B4-BE49-F238E27FC236}">
                <a16:creationId xmlns:a16="http://schemas.microsoft.com/office/drawing/2014/main" id="{CA9157BC-0317-4022-8BE7-B878A87681F2}"/>
              </a:ext>
            </a:extLst>
          </p:cNvPr>
          <p:cNvPicPr>
            <a:picLocks noChangeAspect="1"/>
          </p:cNvPicPr>
          <p:nvPr/>
        </p:nvPicPr>
        <p:blipFill>
          <a:blip r:embed="rId5"/>
          <a:srcRect t="14582" b="14582"/>
          <a:stretch/>
        </p:blipFill>
        <p:spPr>
          <a:xfrm>
            <a:off x="5677594" y="3429000"/>
            <a:ext cx="1887276" cy="2626804"/>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EF027CD1-FAC9-4B0C-86D1-2C4625120FB3}"/>
              </a:ext>
            </a:extLst>
          </p:cNvPr>
          <p:cNvPicPr>
            <a:picLocks noChangeAspect="1"/>
          </p:cNvPicPr>
          <p:nvPr/>
        </p:nvPicPr>
        <p:blipFill>
          <a:blip r:embed="rId6"/>
          <a:srcRect t="6125" b="6125"/>
          <a:stretch/>
        </p:blipFill>
        <p:spPr>
          <a:xfrm>
            <a:off x="2512051" y="3462384"/>
            <a:ext cx="1868833" cy="2652982"/>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19002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576787" y="0"/>
            <a:ext cx="329213" cy="4011516"/>
          </a:xfrm>
          <a:prstGeom prst="rect">
            <a:avLst/>
          </a:prstGeom>
        </p:spPr>
      </p:pic>
      <p:sp>
        <p:nvSpPr>
          <p:cNvPr id="21" name="مربع نص 20">
            <a:extLst>
              <a:ext uri="{FF2B5EF4-FFF2-40B4-BE49-F238E27FC236}">
                <a16:creationId xmlns:a16="http://schemas.microsoft.com/office/drawing/2014/main" id="{52A2890C-2931-430F-B971-78377EF23526}"/>
              </a:ext>
            </a:extLst>
          </p:cNvPr>
          <p:cNvSpPr txBox="1"/>
          <p:nvPr/>
        </p:nvSpPr>
        <p:spPr>
          <a:xfrm>
            <a:off x="5438277" y="215321"/>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sp>
        <p:nvSpPr>
          <p:cNvPr id="12" name="TextBox 52">
            <a:extLst>
              <a:ext uri="{FF2B5EF4-FFF2-40B4-BE49-F238E27FC236}">
                <a16:creationId xmlns:a16="http://schemas.microsoft.com/office/drawing/2014/main" id="{84FF1330-A54A-4654-9709-51AB695F09C2}"/>
              </a:ext>
            </a:extLst>
          </p:cNvPr>
          <p:cNvSpPr txBox="1"/>
          <p:nvPr/>
        </p:nvSpPr>
        <p:spPr>
          <a:xfrm>
            <a:off x="3507159" y="4687806"/>
            <a:ext cx="6716503" cy="923330"/>
          </a:xfrm>
          <a:prstGeom prst="rect">
            <a:avLst/>
          </a:prstGeom>
          <a:noFill/>
        </p:spPr>
        <p:txBody>
          <a:bodyPr wrap="square" rtlCol="0">
            <a:spAutoFit/>
          </a:bodyPr>
          <a:lstStyle/>
          <a:p>
            <a:pPr algn="ctr" rtl="1"/>
            <a:r>
              <a:rPr lang="ar-SA" sz="5400" b="1" dirty="0">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والتــــــــــــــكريم</a:t>
            </a:r>
          </a:p>
        </p:txBody>
      </p:sp>
      <p:sp>
        <p:nvSpPr>
          <p:cNvPr id="14" name="TextBox 52">
            <a:extLst>
              <a:ext uri="{FF2B5EF4-FFF2-40B4-BE49-F238E27FC236}">
                <a16:creationId xmlns:a16="http://schemas.microsoft.com/office/drawing/2014/main" id="{76AB46D6-C3E2-4E54-8CAC-D6F6E020F14B}"/>
              </a:ext>
            </a:extLst>
          </p:cNvPr>
          <p:cNvSpPr txBox="1"/>
          <p:nvPr/>
        </p:nvSpPr>
        <p:spPr>
          <a:xfrm>
            <a:off x="3507159" y="3884637"/>
            <a:ext cx="6716503" cy="923330"/>
          </a:xfrm>
          <a:prstGeom prst="rect">
            <a:avLst/>
          </a:prstGeom>
          <a:noFill/>
        </p:spPr>
        <p:txBody>
          <a:bodyPr wrap="square" rtlCol="0">
            <a:spAutoFit/>
          </a:bodyPr>
          <a:lstStyle/>
          <a:p>
            <a:pPr algn="ctr" rtl="1"/>
            <a:r>
              <a:rPr lang="ar-SA" sz="5400" b="1" dirty="0">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التحفيـــــــــــــــــــز </a:t>
            </a:r>
          </a:p>
        </p:txBody>
      </p:sp>
      <p:pic>
        <p:nvPicPr>
          <p:cNvPr id="18" name="صورة 17">
            <a:extLst>
              <a:ext uri="{FF2B5EF4-FFF2-40B4-BE49-F238E27FC236}">
                <a16:creationId xmlns:a16="http://schemas.microsoft.com/office/drawing/2014/main" id="{0457DCCD-7E40-4A85-A6BD-B9A48F7FDBE4}"/>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19" name="مستطيل 18">
            <a:extLst>
              <a:ext uri="{FF2B5EF4-FFF2-40B4-BE49-F238E27FC236}">
                <a16:creationId xmlns:a16="http://schemas.microsoft.com/office/drawing/2014/main" id="{B2C72859-9853-405C-8EE2-9BE912861B17}"/>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صورة 2">
            <a:extLst>
              <a:ext uri="{FF2B5EF4-FFF2-40B4-BE49-F238E27FC236}">
                <a16:creationId xmlns:a16="http://schemas.microsoft.com/office/drawing/2014/main" id="{C775AE59-2CC5-4A7A-98EA-788891B1CF74}"/>
              </a:ext>
            </a:extLst>
          </p:cNvPr>
          <p:cNvPicPr>
            <a:picLocks noChangeAspect="1"/>
          </p:cNvPicPr>
          <p:nvPr/>
        </p:nvPicPr>
        <p:blipFill>
          <a:blip r:embed="rId4"/>
          <a:stretch>
            <a:fillRect/>
          </a:stretch>
        </p:blipFill>
        <p:spPr>
          <a:xfrm>
            <a:off x="31455" y="-53605"/>
            <a:ext cx="6376682" cy="4511164"/>
          </a:xfrm>
          <a:prstGeom prst="rect">
            <a:avLst/>
          </a:prstGeom>
        </p:spPr>
      </p:pic>
    </p:spTree>
    <p:extLst>
      <p:ext uri="{BB962C8B-B14F-4D97-AF65-F5344CB8AC3E}">
        <p14:creationId xmlns:p14="http://schemas.microsoft.com/office/powerpoint/2010/main" val="41635199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438277" y="3264950"/>
            <a:ext cx="3669725" cy="1569660"/>
          </a:xfrm>
          <a:prstGeom prst="rect">
            <a:avLst/>
          </a:prstGeom>
          <a:noFill/>
        </p:spPr>
        <p:txBody>
          <a:bodyPr wrap="square" rtlCol="1">
            <a:spAutoFit/>
          </a:bodyPr>
          <a:lstStyle/>
          <a:p>
            <a:pPr algn="justLow" rtl="1"/>
            <a:r>
              <a:rPr lang="ar-SA" sz="24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تعمل المدرسة على التحفيز والتكريم المستمر لمنسوبيها وطلابها بهدف استدامة التميز والتحسين</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7200982" y="2081068"/>
            <a:ext cx="1883850"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التحفيز والتكريم</a:t>
            </a:r>
          </a:p>
        </p:txBody>
      </p:sp>
      <p:pic>
        <p:nvPicPr>
          <p:cNvPr id="13" name="صورة 12">
            <a:extLst>
              <a:ext uri="{FF2B5EF4-FFF2-40B4-BE49-F238E27FC236}">
                <a16:creationId xmlns:a16="http://schemas.microsoft.com/office/drawing/2014/main" id="{EA8A8DFB-6CA7-45A8-BF0B-D72F3608EFBE}"/>
              </a:ext>
            </a:extLst>
          </p:cNvPr>
          <p:cNvPicPr>
            <a:picLocks noChangeAspect="1"/>
          </p:cNvPicPr>
          <p:nvPr/>
        </p:nvPicPr>
        <p:blipFill>
          <a:blip r:embed="rId5"/>
          <a:srcRect t="7070" b="7070"/>
          <a:stretch/>
        </p:blipFill>
        <p:spPr>
          <a:xfrm>
            <a:off x="1065382" y="2706080"/>
            <a:ext cx="3624351" cy="3044785"/>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86277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438277" y="3264950"/>
            <a:ext cx="3669725" cy="1200329"/>
          </a:xfrm>
          <a:prstGeom prst="rect">
            <a:avLst/>
          </a:prstGeom>
          <a:noFill/>
        </p:spPr>
        <p:txBody>
          <a:bodyPr wrap="square" rtlCol="1">
            <a:spAutoFit/>
          </a:bodyPr>
          <a:lstStyle/>
          <a:p>
            <a:pPr algn="justLow" rtl="1"/>
            <a:r>
              <a:rPr lang="ar-SA" sz="24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تكريم الطلاب المشاركين في البرامج الوزارية (راوي الدرعية)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7200982" y="2081068"/>
            <a:ext cx="1883850"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التحفيز والتكريم</a:t>
            </a:r>
          </a:p>
        </p:txBody>
      </p:sp>
      <p:pic>
        <p:nvPicPr>
          <p:cNvPr id="12" name="صورة 11">
            <a:extLst>
              <a:ext uri="{FF2B5EF4-FFF2-40B4-BE49-F238E27FC236}">
                <a16:creationId xmlns:a16="http://schemas.microsoft.com/office/drawing/2014/main" id="{82A3533B-712D-4229-9B82-037F9B784EDA}"/>
              </a:ext>
            </a:extLst>
          </p:cNvPr>
          <p:cNvPicPr>
            <a:picLocks noChangeAspect="1"/>
          </p:cNvPicPr>
          <p:nvPr/>
        </p:nvPicPr>
        <p:blipFill>
          <a:blip r:embed="rId5"/>
          <a:srcRect l="17949" r="17949"/>
          <a:stretch/>
        </p:blipFill>
        <p:spPr>
          <a:xfrm>
            <a:off x="797998" y="2481178"/>
            <a:ext cx="4149981" cy="3563196"/>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67813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0"/>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576787" y="0"/>
            <a:ext cx="329213" cy="4011516"/>
          </a:xfrm>
          <a:prstGeom prst="rect">
            <a:avLst/>
          </a:prstGeom>
        </p:spPr>
      </p:pic>
      <p:pic>
        <p:nvPicPr>
          <p:cNvPr id="6" name="صورة 5">
            <a:extLst>
              <a:ext uri="{FF2B5EF4-FFF2-40B4-BE49-F238E27FC236}">
                <a16:creationId xmlns:a16="http://schemas.microsoft.com/office/drawing/2014/main" id="{58829897-CA5D-483E-ACAD-F8B4962E1997}"/>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Lst>
          </a:blip>
          <a:srcRect t="23645" b="38166"/>
          <a:stretch/>
        </p:blipFill>
        <p:spPr>
          <a:xfrm>
            <a:off x="651867" y="2146008"/>
            <a:ext cx="8633717" cy="2565984"/>
          </a:xfrm>
          <a:prstGeom prst="rect">
            <a:avLst/>
          </a:prstGeom>
        </p:spPr>
      </p:pic>
      <p:sp>
        <p:nvSpPr>
          <p:cNvPr id="10" name="TextBox 45">
            <a:extLst>
              <a:ext uri="{FF2B5EF4-FFF2-40B4-BE49-F238E27FC236}">
                <a16:creationId xmlns:a16="http://schemas.microsoft.com/office/drawing/2014/main" id="{A802536F-015B-480C-89B1-FDBA2B539587}"/>
              </a:ext>
            </a:extLst>
          </p:cNvPr>
          <p:cNvSpPr txBox="1"/>
          <p:nvPr/>
        </p:nvSpPr>
        <p:spPr>
          <a:xfrm>
            <a:off x="1659728" y="4859112"/>
            <a:ext cx="6617994" cy="523220"/>
          </a:xfrm>
          <a:prstGeom prst="rect">
            <a:avLst/>
          </a:prstGeom>
          <a:noFill/>
        </p:spPr>
        <p:txBody>
          <a:bodyPr wrap="square" rtlCol="0">
            <a:spAutoFit/>
          </a:bodyPr>
          <a:lstStyle/>
          <a:p>
            <a:pPr algn="ctr" rtl="1"/>
            <a:r>
              <a:rPr lang="ar-SA" sz="2800" b="1" dirty="0">
                <a:solidFill>
                  <a:srgbClr val="00A49D"/>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بكم في صروح العلم والمعرفة  </a:t>
            </a:r>
            <a:endParaRPr lang="ar-EG" sz="2800" b="1" dirty="0">
              <a:solidFill>
                <a:srgbClr val="00A49D"/>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11" name="مربع نص 10">
            <a:extLst>
              <a:ext uri="{FF2B5EF4-FFF2-40B4-BE49-F238E27FC236}">
                <a16:creationId xmlns:a16="http://schemas.microsoft.com/office/drawing/2014/main" id="{5472306B-2194-4B96-8F94-D283ADE73382}"/>
              </a:ext>
            </a:extLst>
          </p:cNvPr>
          <p:cNvSpPr txBox="1"/>
          <p:nvPr/>
        </p:nvSpPr>
        <p:spPr>
          <a:xfrm>
            <a:off x="5259715"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2" name="صورة 11" descr="صورة تحتوي على لقطة شاشة, الخط, الرسومات, نص&#10;&#10;تم إنشاء الوصف تلقائياً">
            <a:extLst>
              <a:ext uri="{FF2B5EF4-FFF2-40B4-BE49-F238E27FC236}">
                <a16:creationId xmlns:a16="http://schemas.microsoft.com/office/drawing/2014/main" id="{532A7CF8-12C3-4ECD-BB39-5EC70E0CBE4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9426" y="248492"/>
            <a:ext cx="1509336" cy="1201780"/>
          </a:xfrm>
          <a:prstGeom prst="rect">
            <a:avLst/>
          </a:prstGeom>
        </p:spPr>
      </p:pic>
      <p:pic>
        <p:nvPicPr>
          <p:cNvPr id="13" name="صورة 12">
            <a:extLst>
              <a:ext uri="{FF2B5EF4-FFF2-40B4-BE49-F238E27FC236}">
                <a16:creationId xmlns:a16="http://schemas.microsoft.com/office/drawing/2014/main" id="{26F83C7F-1F63-4A3A-9FC4-A861EA3F315F}"/>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14" name="مستطيل 13">
            <a:extLst>
              <a:ext uri="{FF2B5EF4-FFF2-40B4-BE49-F238E27FC236}">
                <a16:creationId xmlns:a16="http://schemas.microsoft.com/office/drawing/2014/main" id="{51E58BCF-F282-4934-9387-A4C520F0691F}"/>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1351848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438277" y="3264950"/>
            <a:ext cx="3669725" cy="1569660"/>
          </a:xfrm>
          <a:prstGeom prst="rect">
            <a:avLst/>
          </a:prstGeom>
          <a:noFill/>
        </p:spPr>
        <p:txBody>
          <a:bodyPr wrap="square" rtlCol="1">
            <a:spAutoFit/>
          </a:bodyPr>
          <a:lstStyle/>
          <a:p>
            <a:pPr algn="justLow" rtl="1"/>
            <a:r>
              <a:rPr lang="ar-SA" sz="24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تكريم الزملاء أ.محمد حسن كريري و </a:t>
            </a:r>
            <a:r>
              <a:rPr lang="ar-SA" sz="2400" dirty="0" err="1">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أ.منصور</a:t>
            </a:r>
            <a:r>
              <a:rPr lang="ar-SA" sz="24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 عطيف للطلاب لرفع التحصيل الدراسي</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7200982" y="2081068"/>
            <a:ext cx="1883850"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التحفيز والتكريم</a:t>
            </a:r>
          </a:p>
        </p:txBody>
      </p:sp>
      <p:pic>
        <p:nvPicPr>
          <p:cNvPr id="13" name="صورة 12">
            <a:extLst>
              <a:ext uri="{FF2B5EF4-FFF2-40B4-BE49-F238E27FC236}">
                <a16:creationId xmlns:a16="http://schemas.microsoft.com/office/drawing/2014/main" id="{E13BAD75-5561-424C-96EF-921D19FA656F}"/>
              </a:ext>
            </a:extLst>
          </p:cNvPr>
          <p:cNvPicPr>
            <a:picLocks noChangeAspect="1"/>
          </p:cNvPicPr>
          <p:nvPr/>
        </p:nvPicPr>
        <p:blipFill>
          <a:blip r:embed="rId5"/>
          <a:srcRect t="25852" b="25852"/>
          <a:stretch/>
        </p:blipFill>
        <p:spPr>
          <a:xfrm>
            <a:off x="889402" y="2585362"/>
            <a:ext cx="4034465" cy="3464013"/>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29525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438277" y="3264950"/>
            <a:ext cx="3669725" cy="1200329"/>
          </a:xfrm>
          <a:prstGeom prst="rect">
            <a:avLst/>
          </a:prstGeom>
          <a:noFill/>
        </p:spPr>
        <p:txBody>
          <a:bodyPr wrap="square" rtlCol="1">
            <a:spAutoFit/>
          </a:bodyPr>
          <a:lstStyle/>
          <a:p>
            <a:pPr algn="justLow" rtl="1"/>
            <a:r>
              <a:rPr lang="ar-SA" sz="24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تكريم الطلاب المشاركين في البرامج الدولية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7200982" y="2081068"/>
            <a:ext cx="1883850"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التحفيز والتكريم</a:t>
            </a:r>
          </a:p>
        </p:txBody>
      </p:sp>
      <p:pic>
        <p:nvPicPr>
          <p:cNvPr id="12" name="صورة 11">
            <a:extLst>
              <a:ext uri="{FF2B5EF4-FFF2-40B4-BE49-F238E27FC236}">
                <a16:creationId xmlns:a16="http://schemas.microsoft.com/office/drawing/2014/main" id="{7759C551-2A06-43D7-B1CE-7D6E76C66A3D}"/>
              </a:ext>
            </a:extLst>
          </p:cNvPr>
          <p:cNvPicPr>
            <a:picLocks noChangeAspect="1"/>
          </p:cNvPicPr>
          <p:nvPr/>
        </p:nvPicPr>
        <p:blipFill>
          <a:blip r:embed="rId5"/>
          <a:srcRect t="14784" b="14784"/>
          <a:stretch/>
        </p:blipFill>
        <p:spPr>
          <a:xfrm>
            <a:off x="900004" y="2081068"/>
            <a:ext cx="3669725" cy="3879649"/>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625333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438277" y="3264950"/>
            <a:ext cx="3669725" cy="1200329"/>
          </a:xfrm>
          <a:prstGeom prst="rect">
            <a:avLst/>
          </a:prstGeom>
          <a:noFill/>
        </p:spPr>
        <p:txBody>
          <a:bodyPr wrap="square" rtlCol="1">
            <a:spAutoFit/>
          </a:bodyPr>
          <a:lstStyle/>
          <a:p>
            <a:pPr algn="justLow" rtl="1"/>
            <a:r>
              <a:rPr lang="ar-SA" sz="24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تكريم معلمي المدرسة من قبل ادارة التعليم بمنطقة جازان</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7200982" y="2081068"/>
            <a:ext cx="1883850"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التحفيز والتكريم</a:t>
            </a:r>
          </a:p>
        </p:txBody>
      </p:sp>
      <p:pic>
        <p:nvPicPr>
          <p:cNvPr id="13" name="صورة 12">
            <a:extLst>
              <a:ext uri="{FF2B5EF4-FFF2-40B4-BE49-F238E27FC236}">
                <a16:creationId xmlns:a16="http://schemas.microsoft.com/office/drawing/2014/main" id="{037CA736-5158-4847-9C40-2050AF6D1EAE}"/>
              </a:ext>
            </a:extLst>
          </p:cNvPr>
          <p:cNvPicPr>
            <a:picLocks noChangeAspect="1"/>
          </p:cNvPicPr>
          <p:nvPr/>
        </p:nvPicPr>
        <p:blipFill>
          <a:blip r:embed="rId5"/>
          <a:srcRect l="11329" r="11329"/>
          <a:stretch/>
        </p:blipFill>
        <p:spPr>
          <a:xfrm>
            <a:off x="639683" y="1924069"/>
            <a:ext cx="4149981" cy="4071350"/>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49914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1024759" y="2706734"/>
            <a:ext cx="7118148" cy="461665"/>
          </a:xfrm>
          <a:prstGeom prst="rect">
            <a:avLst/>
          </a:prstGeom>
          <a:noFill/>
        </p:spPr>
        <p:txBody>
          <a:bodyPr wrap="square" rtlCol="1">
            <a:spAutoFit/>
          </a:bodyPr>
          <a:lstStyle/>
          <a:p>
            <a:pPr algn="justLow" rtl="1"/>
            <a:r>
              <a:rPr lang="ar-SA" sz="24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تكريم المعلمين المتميزين داخل المدرسة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7200982" y="2081068"/>
            <a:ext cx="1883850"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التحفيز والتكريم</a:t>
            </a:r>
          </a:p>
        </p:txBody>
      </p:sp>
      <p:pic>
        <p:nvPicPr>
          <p:cNvPr id="12" name="صورة 11">
            <a:extLst>
              <a:ext uri="{FF2B5EF4-FFF2-40B4-BE49-F238E27FC236}">
                <a16:creationId xmlns:a16="http://schemas.microsoft.com/office/drawing/2014/main" id="{29BD955B-F6CE-490F-B529-882A3937F7C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24056" b="13857"/>
          <a:stretch/>
        </p:blipFill>
        <p:spPr>
          <a:xfrm>
            <a:off x="5144403" y="3310669"/>
            <a:ext cx="2343617" cy="2903766"/>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17" name="صورة 16">
            <a:extLst>
              <a:ext uri="{FF2B5EF4-FFF2-40B4-BE49-F238E27FC236}">
                <a16:creationId xmlns:a16="http://schemas.microsoft.com/office/drawing/2014/main" id="{BBDF03A8-3899-4157-9F98-BE387E219DBC}"/>
              </a:ext>
            </a:extLst>
          </p:cNvPr>
          <p:cNvPicPr>
            <a:picLocks noChangeAspect="1"/>
          </p:cNvPicPr>
          <p:nvPr/>
        </p:nvPicPr>
        <p:blipFill>
          <a:blip r:embed="rId7"/>
          <a:srcRect t="3351" b="3351"/>
          <a:stretch/>
        </p:blipFill>
        <p:spPr>
          <a:xfrm>
            <a:off x="2332197" y="3329602"/>
            <a:ext cx="2380520" cy="2949489"/>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94710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369872" y="2706734"/>
            <a:ext cx="7118148" cy="461665"/>
          </a:xfrm>
          <a:prstGeom prst="rect">
            <a:avLst/>
          </a:prstGeom>
          <a:noFill/>
        </p:spPr>
        <p:txBody>
          <a:bodyPr wrap="square" rtlCol="1">
            <a:spAutoFit/>
          </a:bodyPr>
          <a:lstStyle/>
          <a:p>
            <a:pPr algn="justLow" rtl="1"/>
            <a:r>
              <a:rPr lang="ar-SA" sz="24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تكريم المعلمين داخل المدرسة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7200982" y="2081068"/>
            <a:ext cx="1883850"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التحفيز والتكريم</a:t>
            </a:r>
          </a:p>
        </p:txBody>
      </p:sp>
      <p:pic>
        <p:nvPicPr>
          <p:cNvPr id="13" name="صورة 12">
            <a:extLst>
              <a:ext uri="{FF2B5EF4-FFF2-40B4-BE49-F238E27FC236}">
                <a16:creationId xmlns:a16="http://schemas.microsoft.com/office/drawing/2014/main" id="{B996CCF4-12DB-471F-BDDA-0815BA4E0E28}"/>
              </a:ext>
            </a:extLst>
          </p:cNvPr>
          <p:cNvPicPr>
            <a:picLocks noChangeAspect="1"/>
          </p:cNvPicPr>
          <p:nvPr/>
        </p:nvPicPr>
        <p:blipFill>
          <a:blip r:embed="rId5"/>
          <a:srcRect t="1706" b="1706"/>
          <a:stretch/>
        </p:blipFill>
        <p:spPr>
          <a:xfrm>
            <a:off x="3609620" y="3611987"/>
            <a:ext cx="2850447" cy="2447409"/>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45302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576787" y="0"/>
            <a:ext cx="329213" cy="4011516"/>
          </a:xfrm>
          <a:prstGeom prst="rect">
            <a:avLst/>
          </a:prstGeom>
        </p:spPr>
      </p:pic>
      <p:sp>
        <p:nvSpPr>
          <p:cNvPr id="21" name="مربع نص 20">
            <a:extLst>
              <a:ext uri="{FF2B5EF4-FFF2-40B4-BE49-F238E27FC236}">
                <a16:creationId xmlns:a16="http://schemas.microsoft.com/office/drawing/2014/main" id="{52A2890C-2931-430F-B971-78377EF23526}"/>
              </a:ext>
            </a:extLst>
          </p:cNvPr>
          <p:cNvSpPr txBox="1"/>
          <p:nvPr/>
        </p:nvSpPr>
        <p:spPr>
          <a:xfrm>
            <a:off x="5438277" y="215321"/>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sp>
        <p:nvSpPr>
          <p:cNvPr id="12" name="TextBox 52">
            <a:extLst>
              <a:ext uri="{FF2B5EF4-FFF2-40B4-BE49-F238E27FC236}">
                <a16:creationId xmlns:a16="http://schemas.microsoft.com/office/drawing/2014/main" id="{84FF1330-A54A-4654-9709-51AB695F09C2}"/>
              </a:ext>
            </a:extLst>
          </p:cNvPr>
          <p:cNvSpPr txBox="1"/>
          <p:nvPr/>
        </p:nvSpPr>
        <p:spPr>
          <a:xfrm>
            <a:off x="1294329" y="4761211"/>
            <a:ext cx="6716503" cy="830997"/>
          </a:xfrm>
          <a:prstGeom prst="rect">
            <a:avLst/>
          </a:prstGeom>
          <a:noFill/>
        </p:spPr>
        <p:txBody>
          <a:bodyPr wrap="square" rtlCol="0">
            <a:spAutoFit/>
          </a:bodyPr>
          <a:lstStyle/>
          <a:p>
            <a:pPr algn="ctr" rtl="1"/>
            <a:r>
              <a:rPr lang="ar-SA" sz="4800" b="1" dirty="0">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لأعمال المعلمين</a:t>
            </a:r>
          </a:p>
        </p:txBody>
      </p:sp>
      <p:sp>
        <p:nvSpPr>
          <p:cNvPr id="14" name="TextBox 52">
            <a:extLst>
              <a:ext uri="{FF2B5EF4-FFF2-40B4-BE49-F238E27FC236}">
                <a16:creationId xmlns:a16="http://schemas.microsoft.com/office/drawing/2014/main" id="{76AB46D6-C3E2-4E54-8CAC-D6F6E020F14B}"/>
              </a:ext>
            </a:extLst>
          </p:cNvPr>
          <p:cNvSpPr txBox="1"/>
          <p:nvPr/>
        </p:nvSpPr>
        <p:spPr>
          <a:xfrm>
            <a:off x="-882868" y="4057168"/>
            <a:ext cx="11070898" cy="769441"/>
          </a:xfrm>
          <a:prstGeom prst="rect">
            <a:avLst/>
          </a:prstGeom>
          <a:noFill/>
        </p:spPr>
        <p:txBody>
          <a:bodyPr wrap="square" rtlCol="0">
            <a:spAutoFit/>
          </a:bodyPr>
          <a:lstStyle/>
          <a:p>
            <a:pPr algn="ctr" rtl="1"/>
            <a:r>
              <a:rPr lang="ar-SA" sz="4400" b="1" dirty="0">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متابعة وكيل الشؤون التعليمية</a:t>
            </a:r>
          </a:p>
        </p:txBody>
      </p:sp>
      <p:pic>
        <p:nvPicPr>
          <p:cNvPr id="18" name="صورة 17">
            <a:extLst>
              <a:ext uri="{FF2B5EF4-FFF2-40B4-BE49-F238E27FC236}">
                <a16:creationId xmlns:a16="http://schemas.microsoft.com/office/drawing/2014/main" id="{0457DCCD-7E40-4A85-A6BD-B9A48F7FDBE4}"/>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19" name="مستطيل 18">
            <a:extLst>
              <a:ext uri="{FF2B5EF4-FFF2-40B4-BE49-F238E27FC236}">
                <a16:creationId xmlns:a16="http://schemas.microsoft.com/office/drawing/2014/main" id="{B2C72859-9853-405C-8EE2-9BE912861B17}"/>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026" name="Picture 2" descr="برنامج المتابع المدرسي - تطبيق خاص للمدرسة والمعلمين - تطبيق خاص لأولياء  الأمور - تطبيق سجل متابعة الطلاب">
            <a:extLst>
              <a:ext uri="{FF2B5EF4-FFF2-40B4-BE49-F238E27FC236}">
                <a16:creationId xmlns:a16="http://schemas.microsoft.com/office/drawing/2014/main" id="{7E4492D0-51E2-48D2-A234-076C561E0F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791" y="1066034"/>
            <a:ext cx="3776662" cy="276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305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1794433" y="3473287"/>
            <a:ext cx="7118148" cy="461665"/>
          </a:xfrm>
          <a:prstGeom prst="rect">
            <a:avLst/>
          </a:prstGeom>
          <a:noFill/>
        </p:spPr>
        <p:txBody>
          <a:bodyPr wrap="square" rtlCol="1">
            <a:spAutoFit/>
          </a:bodyPr>
          <a:lstStyle/>
          <a:p>
            <a:pPr algn="justLow" rtl="1"/>
            <a:r>
              <a:rPr lang="ar-SA" sz="24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جدول الحصص الأسبوعي</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04378" y="1909203"/>
            <a:ext cx="3284874"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متابعة وكيل الشؤون التعليمية</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 لأعمال المعلمين</a:t>
            </a:r>
          </a:p>
        </p:txBody>
      </p:sp>
      <p:pic>
        <p:nvPicPr>
          <p:cNvPr id="12" name="صورة 11">
            <a:extLst>
              <a:ext uri="{FF2B5EF4-FFF2-40B4-BE49-F238E27FC236}">
                <a16:creationId xmlns:a16="http://schemas.microsoft.com/office/drawing/2014/main" id="{8ECE36FF-FC17-402C-9281-024E3CE9DD2F}"/>
              </a:ext>
            </a:extLst>
          </p:cNvPr>
          <p:cNvPicPr>
            <a:picLocks noChangeAspect="1"/>
          </p:cNvPicPr>
          <p:nvPr/>
        </p:nvPicPr>
        <p:blipFill rotWithShape="1">
          <a:blip r:embed="rId5"/>
          <a:srcRect t="30037" b="2458"/>
          <a:stretch/>
        </p:blipFill>
        <p:spPr>
          <a:xfrm rot="16200000">
            <a:off x="972529" y="2261116"/>
            <a:ext cx="3978092" cy="3415611"/>
          </a:xfrm>
          <a:prstGeom prst="snip2DiagRect">
            <a:avLst>
              <a:gd name="adj1" fmla="val 0"/>
              <a:gd name="adj2" fmla="val 18052"/>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53761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1794433" y="3473287"/>
            <a:ext cx="7118148" cy="461665"/>
          </a:xfrm>
          <a:prstGeom prst="rect">
            <a:avLst/>
          </a:prstGeom>
          <a:noFill/>
        </p:spPr>
        <p:txBody>
          <a:bodyPr wrap="square" rtlCol="1">
            <a:spAutoFit/>
          </a:bodyPr>
          <a:lstStyle/>
          <a:p>
            <a:pPr algn="justLow" rtl="1"/>
            <a:r>
              <a:rPr lang="ar-SA" sz="24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جدول المناوبة اليومي</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04378" y="1909203"/>
            <a:ext cx="3284874"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متابعة وكيل الشؤون التعليمية</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 لأعمال المعلمين</a:t>
            </a:r>
          </a:p>
        </p:txBody>
      </p:sp>
      <p:pic>
        <p:nvPicPr>
          <p:cNvPr id="13" name="صورة 12">
            <a:extLst>
              <a:ext uri="{FF2B5EF4-FFF2-40B4-BE49-F238E27FC236}">
                <a16:creationId xmlns:a16="http://schemas.microsoft.com/office/drawing/2014/main" id="{5C25F31B-C384-4CB7-B40F-FA51406D8DDD}"/>
              </a:ext>
            </a:extLst>
          </p:cNvPr>
          <p:cNvPicPr>
            <a:picLocks noChangeAspect="1"/>
          </p:cNvPicPr>
          <p:nvPr/>
        </p:nvPicPr>
        <p:blipFill rotWithShape="1">
          <a:blip r:embed="rId5"/>
          <a:srcRect t="-74" b="3281"/>
          <a:stretch/>
        </p:blipFill>
        <p:spPr>
          <a:xfrm>
            <a:off x="918534" y="1709487"/>
            <a:ext cx="3750845" cy="4469243"/>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63814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1794433" y="3473287"/>
            <a:ext cx="7118148" cy="461665"/>
          </a:xfrm>
          <a:prstGeom prst="rect">
            <a:avLst/>
          </a:prstGeom>
          <a:noFill/>
        </p:spPr>
        <p:txBody>
          <a:bodyPr wrap="square" rtlCol="1">
            <a:spAutoFit/>
          </a:bodyPr>
          <a:lstStyle/>
          <a:p>
            <a:pPr algn="justLow" rtl="1"/>
            <a:r>
              <a:rPr lang="ar-SA" sz="24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جدول الاشراف اليومي</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04378" y="1909203"/>
            <a:ext cx="3284874"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متابعة وكيل الشؤون التعليمية</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 لأعمال المعلمين</a:t>
            </a:r>
          </a:p>
        </p:txBody>
      </p:sp>
      <p:pic>
        <p:nvPicPr>
          <p:cNvPr id="12" name="صورة 11">
            <a:extLst>
              <a:ext uri="{FF2B5EF4-FFF2-40B4-BE49-F238E27FC236}">
                <a16:creationId xmlns:a16="http://schemas.microsoft.com/office/drawing/2014/main" id="{0202B7C1-C4EA-400E-827B-71EF1F841288}"/>
              </a:ext>
            </a:extLst>
          </p:cNvPr>
          <p:cNvPicPr>
            <a:picLocks noChangeAspect="1"/>
          </p:cNvPicPr>
          <p:nvPr/>
        </p:nvPicPr>
        <p:blipFill>
          <a:blip r:embed="rId5"/>
          <a:srcRect t="14045" b="14045"/>
          <a:stretch/>
        </p:blipFill>
        <p:spPr>
          <a:xfrm>
            <a:off x="918535" y="1689050"/>
            <a:ext cx="3905713" cy="4489680"/>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93989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675073" y="2779795"/>
            <a:ext cx="3312392" cy="646331"/>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تنفيذ دروس تطبيقية على مستوى مكتب التعليم في المدرسة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04378" y="1909203"/>
            <a:ext cx="3284874"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متابعة وكيل الشؤون التعليمية</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 لأعمال المعلمين</a:t>
            </a:r>
          </a:p>
        </p:txBody>
      </p:sp>
      <p:pic>
        <p:nvPicPr>
          <p:cNvPr id="13" name="صورة 12">
            <a:extLst>
              <a:ext uri="{FF2B5EF4-FFF2-40B4-BE49-F238E27FC236}">
                <a16:creationId xmlns:a16="http://schemas.microsoft.com/office/drawing/2014/main" id="{B04C6A27-BB78-40B6-8ED8-D4D8EC91FC6F}"/>
              </a:ext>
            </a:extLst>
          </p:cNvPr>
          <p:cNvPicPr>
            <a:picLocks noChangeAspect="1"/>
          </p:cNvPicPr>
          <p:nvPr/>
        </p:nvPicPr>
        <p:blipFill rotWithShape="1">
          <a:blip r:embed="rId5"/>
          <a:srcRect t="3903" b="3659"/>
          <a:stretch/>
        </p:blipFill>
        <p:spPr>
          <a:xfrm rot="16200000">
            <a:off x="6255221" y="3526052"/>
            <a:ext cx="2614045" cy="2850445"/>
          </a:xfrm>
          <a:prstGeom prst="snip2DiagRect">
            <a:avLst/>
          </a:prstGeom>
          <a:ln w="88900" cap="sq">
            <a:solidFill>
              <a:srgbClr val="16A9A6"/>
            </a:solidFill>
            <a:miter lim="800000"/>
          </a:ln>
          <a:effectLst>
            <a:outerShdw blurRad="254000" algn="tl" rotWithShape="0">
              <a:srgbClr val="000000">
                <a:alpha val="43000"/>
              </a:srgbClr>
            </a:outerShdw>
          </a:effectLst>
        </p:spPr>
      </p:pic>
      <p:sp>
        <p:nvSpPr>
          <p:cNvPr id="17" name="مربع نص 16">
            <a:extLst>
              <a:ext uri="{FF2B5EF4-FFF2-40B4-BE49-F238E27FC236}">
                <a16:creationId xmlns:a16="http://schemas.microsoft.com/office/drawing/2014/main" id="{BAB5CD53-2831-4568-8010-1AF7D44DDE28}"/>
              </a:ext>
            </a:extLst>
          </p:cNvPr>
          <p:cNvSpPr txBox="1"/>
          <p:nvPr/>
        </p:nvSpPr>
        <p:spPr>
          <a:xfrm>
            <a:off x="1197069" y="2898118"/>
            <a:ext cx="3312392" cy="369332"/>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نماذج من ملف انجاز معلم</a:t>
            </a:r>
          </a:p>
        </p:txBody>
      </p:sp>
      <p:pic>
        <p:nvPicPr>
          <p:cNvPr id="18" name="صورة 17">
            <a:extLst>
              <a:ext uri="{FF2B5EF4-FFF2-40B4-BE49-F238E27FC236}">
                <a16:creationId xmlns:a16="http://schemas.microsoft.com/office/drawing/2014/main" id="{88EB02C1-1BA9-43A9-B1CA-7FB524E5D86D}"/>
              </a:ext>
            </a:extLst>
          </p:cNvPr>
          <p:cNvPicPr>
            <a:picLocks noChangeAspect="1"/>
          </p:cNvPicPr>
          <p:nvPr/>
        </p:nvPicPr>
        <p:blipFill rotWithShape="1">
          <a:blip r:embed="rId6"/>
          <a:srcRect t="3008" b="2005"/>
          <a:stretch/>
        </p:blipFill>
        <p:spPr>
          <a:xfrm>
            <a:off x="1919314" y="3607516"/>
            <a:ext cx="2590147" cy="2614046"/>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96215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576787" y="0"/>
            <a:ext cx="329213" cy="4011516"/>
          </a:xfrm>
          <a:prstGeom prst="rect">
            <a:avLst/>
          </a:prstGeom>
        </p:spPr>
      </p:pic>
      <p:sp>
        <p:nvSpPr>
          <p:cNvPr id="8" name="TextBox 52">
            <a:extLst>
              <a:ext uri="{FF2B5EF4-FFF2-40B4-BE49-F238E27FC236}">
                <a16:creationId xmlns:a16="http://schemas.microsoft.com/office/drawing/2014/main" id="{77D5DF53-7209-4F46-B74B-88368D12CEF8}"/>
              </a:ext>
            </a:extLst>
          </p:cNvPr>
          <p:cNvSpPr txBox="1"/>
          <p:nvPr/>
        </p:nvSpPr>
        <p:spPr>
          <a:xfrm>
            <a:off x="4569213" y="3391527"/>
            <a:ext cx="4669439" cy="1569660"/>
          </a:xfrm>
          <a:prstGeom prst="rect">
            <a:avLst/>
          </a:prstGeom>
          <a:noFill/>
        </p:spPr>
        <p:txBody>
          <a:bodyPr wrap="square" rtlCol="0">
            <a:spAutoFit/>
          </a:bodyPr>
          <a:lstStyle/>
          <a:p>
            <a:pPr algn="r" rtl="1"/>
            <a:r>
              <a:rPr lang="ar-SA" sz="9600" b="1" dirty="0">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ال</a:t>
            </a:r>
            <a:r>
              <a:rPr lang="ar-EG" sz="9600" b="1" dirty="0">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مقدمة</a:t>
            </a:r>
            <a:endParaRPr lang="en-US" sz="16600" b="1" dirty="0">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endParaRPr>
          </a:p>
        </p:txBody>
      </p:sp>
      <p:pic>
        <p:nvPicPr>
          <p:cNvPr id="3" name="صورة 2">
            <a:extLst>
              <a:ext uri="{FF2B5EF4-FFF2-40B4-BE49-F238E27FC236}">
                <a16:creationId xmlns:a16="http://schemas.microsoft.com/office/drawing/2014/main" id="{8DAD1C7A-A795-4FC1-BD05-AA4B07C98DAD}"/>
              </a:ext>
            </a:extLst>
          </p:cNvPr>
          <p:cNvPicPr>
            <a:picLocks noChangeAspect="1"/>
          </p:cNvPicPr>
          <p:nvPr/>
        </p:nvPicPr>
        <p:blipFill>
          <a:blip r:embed="rId4"/>
          <a:stretch>
            <a:fillRect/>
          </a:stretch>
        </p:blipFill>
        <p:spPr>
          <a:xfrm>
            <a:off x="-590096" y="448049"/>
            <a:ext cx="4991387" cy="6409951"/>
          </a:xfrm>
          <a:prstGeom prst="rect">
            <a:avLst/>
          </a:prstGeom>
        </p:spPr>
      </p:pic>
      <p:sp>
        <p:nvSpPr>
          <p:cNvPr id="9" name="TextBox 52">
            <a:extLst>
              <a:ext uri="{FF2B5EF4-FFF2-40B4-BE49-F238E27FC236}">
                <a16:creationId xmlns:a16="http://schemas.microsoft.com/office/drawing/2014/main" id="{96DBB3FC-D41B-4D3D-82F1-9C70077108BE}"/>
              </a:ext>
            </a:extLst>
          </p:cNvPr>
          <p:cNvSpPr txBox="1"/>
          <p:nvPr/>
        </p:nvSpPr>
        <p:spPr>
          <a:xfrm>
            <a:off x="4569213" y="3333824"/>
            <a:ext cx="4669439" cy="1569660"/>
          </a:xfrm>
          <a:prstGeom prst="rect">
            <a:avLst/>
          </a:prstGeom>
          <a:noFill/>
        </p:spPr>
        <p:txBody>
          <a:bodyPr wrap="square" rtlCol="0">
            <a:spAutoFit/>
          </a:bodyPr>
          <a:lstStyle/>
          <a:p>
            <a:pPr algn="r" rtl="1"/>
            <a:r>
              <a:rPr lang="ar-SA" sz="9600" b="1" dirty="0">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ال</a:t>
            </a:r>
            <a:r>
              <a:rPr lang="ar-EG" sz="9600" b="1" dirty="0">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مقدمة</a:t>
            </a:r>
            <a:endParaRPr lang="en-US" sz="16600" b="1" dirty="0">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10" name="مربع نص 9">
            <a:extLst>
              <a:ext uri="{FF2B5EF4-FFF2-40B4-BE49-F238E27FC236}">
                <a16:creationId xmlns:a16="http://schemas.microsoft.com/office/drawing/2014/main" id="{98AC59A0-55BF-4D87-8D6E-7D4AE89A285A}"/>
              </a:ext>
            </a:extLst>
          </p:cNvPr>
          <p:cNvSpPr txBox="1"/>
          <p:nvPr/>
        </p:nvSpPr>
        <p:spPr>
          <a:xfrm>
            <a:off x="5259715"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2" name="صورة 11" descr="صورة تحتوي على لقطة شاشة, الخط, الرسومات, نص&#10;&#10;تم إنشاء الوصف تلقائياً">
            <a:extLst>
              <a:ext uri="{FF2B5EF4-FFF2-40B4-BE49-F238E27FC236}">
                <a16:creationId xmlns:a16="http://schemas.microsoft.com/office/drawing/2014/main" id="{CF361FBA-E728-48F6-ACBB-36BF1102313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84935" y="183194"/>
            <a:ext cx="1509336" cy="1201780"/>
          </a:xfrm>
          <a:prstGeom prst="rect">
            <a:avLst/>
          </a:prstGeom>
        </p:spPr>
      </p:pic>
      <p:pic>
        <p:nvPicPr>
          <p:cNvPr id="13" name="صورة 12">
            <a:extLst>
              <a:ext uri="{FF2B5EF4-FFF2-40B4-BE49-F238E27FC236}">
                <a16:creationId xmlns:a16="http://schemas.microsoft.com/office/drawing/2014/main" id="{5E82D451-A216-4320-881E-81A86FE7E2B3}"/>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14" name="مستطيل 13">
            <a:extLst>
              <a:ext uri="{FF2B5EF4-FFF2-40B4-BE49-F238E27FC236}">
                <a16:creationId xmlns:a16="http://schemas.microsoft.com/office/drawing/2014/main" id="{78E59E57-3D97-4209-9619-102ED1EF266B}"/>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813531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396539" y="2971865"/>
            <a:ext cx="3312392" cy="369332"/>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احصائيات منصة مدرستي</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04378" y="1909203"/>
            <a:ext cx="3284874"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متابعة وكيل الشؤون التعليمية</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 لأعمال المعلمين</a:t>
            </a:r>
          </a:p>
        </p:txBody>
      </p:sp>
      <p:sp>
        <p:nvSpPr>
          <p:cNvPr id="17" name="مربع نص 16">
            <a:extLst>
              <a:ext uri="{FF2B5EF4-FFF2-40B4-BE49-F238E27FC236}">
                <a16:creationId xmlns:a16="http://schemas.microsoft.com/office/drawing/2014/main" id="{BAB5CD53-2831-4568-8010-1AF7D44DDE28}"/>
              </a:ext>
            </a:extLst>
          </p:cNvPr>
          <p:cNvSpPr txBox="1"/>
          <p:nvPr/>
        </p:nvSpPr>
        <p:spPr>
          <a:xfrm>
            <a:off x="1197069" y="2898118"/>
            <a:ext cx="3312392" cy="369332"/>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خطة الزيارات الصفية</a:t>
            </a:r>
          </a:p>
        </p:txBody>
      </p:sp>
      <p:pic>
        <p:nvPicPr>
          <p:cNvPr id="21" name="صورة 20">
            <a:extLst>
              <a:ext uri="{FF2B5EF4-FFF2-40B4-BE49-F238E27FC236}">
                <a16:creationId xmlns:a16="http://schemas.microsoft.com/office/drawing/2014/main" id="{A251C0C5-1C92-4074-9907-C99F72132569}"/>
              </a:ext>
            </a:extLst>
          </p:cNvPr>
          <p:cNvPicPr>
            <a:picLocks noChangeAspect="1"/>
          </p:cNvPicPr>
          <p:nvPr/>
        </p:nvPicPr>
        <p:blipFill>
          <a:blip r:embed="rId5"/>
          <a:srcRect t="1528" b="1528"/>
          <a:stretch/>
        </p:blipFill>
        <p:spPr>
          <a:xfrm>
            <a:off x="6257388" y="3491514"/>
            <a:ext cx="2271757" cy="2787746"/>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2" name="صورة 21">
            <a:extLst>
              <a:ext uri="{FF2B5EF4-FFF2-40B4-BE49-F238E27FC236}">
                <a16:creationId xmlns:a16="http://schemas.microsoft.com/office/drawing/2014/main" id="{508418C9-5082-443A-800F-540C127D7E90}"/>
              </a:ext>
            </a:extLst>
          </p:cNvPr>
          <p:cNvPicPr>
            <a:picLocks noChangeAspect="1"/>
          </p:cNvPicPr>
          <p:nvPr/>
        </p:nvPicPr>
        <p:blipFill>
          <a:blip r:embed="rId6"/>
          <a:srcRect t="13800" b="13800"/>
          <a:stretch/>
        </p:blipFill>
        <p:spPr>
          <a:xfrm rot="16200000">
            <a:off x="1660967" y="3213724"/>
            <a:ext cx="2699297" cy="3312393"/>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945966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762524" y="2847703"/>
            <a:ext cx="3312392"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تبادل الزيارات</a:t>
            </a:r>
          </a:p>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 بين المعلمين</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04378" y="1909203"/>
            <a:ext cx="3284874"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متابعة وكيل الشؤون التعليمية</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 لأعمال المعلمين</a:t>
            </a:r>
          </a:p>
        </p:txBody>
      </p:sp>
      <p:sp>
        <p:nvSpPr>
          <p:cNvPr id="17" name="مربع نص 16">
            <a:extLst>
              <a:ext uri="{FF2B5EF4-FFF2-40B4-BE49-F238E27FC236}">
                <a16:creationId xmlns:a16="http://schemas.microsoft.com/office/drawing/2014/main" id="{BAB5CD53-2831-4568-8010-1AF7D44DDE28}"/>
              </a:ext>
            </a:extLst>
          </p:cNvPr>
          <p:cNvSpPr txBox="1"/>
          <p:nvPr/>
        </p:nvSpPr>
        <p:spPr>
          <a:xfrm>
            <a:off x="1240794" y="2782669"/>
            <a:ext cx="3312392" cy="646331"/>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الاستراتيجيات المطبقة في المدرسة</a:t>
            </a:r>
          </a:p>
        </p:txBody>
      </p:sp>
      <p:pic>
        <p:nvPicPr>
          <p:cNvPr id="18" name="صورة 17">
            <a:extLst>
              <a:ext uri="{FF2B5EF4-FFF2-40B4-BE49-F238E27FC236}">
                <a16:creationId xmlns:a16="http://schemas.microsoft.com/office/drawing/2014/main" id="{70C35108-A4E3-440D-86A2-2DFDD97CB97C}"/>
              </a:ext>
            </a:extLst>
          </p:cNvPr>
          <p:cNvPicPr>
            <a:picLocks noChangeAspect="1"/>
          </p:cNvPicPr>
          <p:nvPr/>
        </p:nvPicPr>
        <p:blipFill>
          <a:blip r:embed="rId5"/>
          <a:srcRect t="7050" b="7050"/>
          <a:stretch/>
        </p:blipFill>
        <p:spPr>
          <a:xfrm>
            <a:off x="6415212" y="3749273"/>
            <a:ext cx="2007017" cy="2462875"/>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E87B5059-8FD1-4557-A429-973ADF0DC20D}"/>
              </a:ext>
            </a:extLst>
          </p:cNvPr>
          <p:cNvPicPr>
            <a:picLocks noChangeAspect="1"/>
          </p:cNvPicPr>
          <p:nvPr/>
        </p:nvPicPr>
        <p:blipFill>
          <a:blip r:embed="rId6"/>
          <a:srcRect t="7338" b="7338"/>
          <a:stretch/>
        </p:blipFill>
        <p:spPr>
          <a:xfrm>
            <a:off x="1660201" y="3636229"/>
            <a:ext cx="2226878" cy="2642862"/>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026828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762524" y="2847703"/>
            <a:ext cx="3312392"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تفعيل مجموعات التعلم المهنية في المدرسة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04378" y="1909203"/>
            <a:ext cx="3284874"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متابعة وكيل الشؤون التعليمية</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 لأعمال المعلمين</a:t>
            </a:r>
          </a:p>
        </p:txBody>
      </p:sp>
      <p:sp>
        <p:nvSpPr>
          <p:cNvPr id="17" name="مربع نص 16">
            <a:extLst>
              <a:ext uri="{FF2B5EF4-FFF2-40B4-BE49-F238E27FC236}">
                <a16:creationId xmlns:a16="http://schemas.microsoft.com/office/drawing/2014/main" id="{BAB5CD53-2831-4568-8010-1AF7D44DDE28}"/>
              </a:ext>
            </a:extLst>
          </p:cNvPr>
          <p:cNvSpPr txBox="1"/>
          <p:nvPr/>
        </p:nvSpPr>
        <p:spPr>
          <a:xfrm>
            <a:off x="1240794" y="2782669"/>
            <a:ext cx="3312392" cy="646331"/>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تفعيل بحث الدرس لتخصص الرياضيات في المدرسة</a:t>
            </a:r>
          </a:p>
        </p:txBody>
      </p:sp>
      <p:pic>
        <p:nvPicPr>
          <p:cNvPr id="21" name="صورة 20">
            <a:extLst>
              <a:ext uri="{FF2B5EF4-FFF2-40B4-BE49-F238E27FC236}">
                <a16:creationId xmlns:a16="http://schemas.microsoft.com/office/drawing/2014/main" id="{FE305981-5EA6-4B91-BD38-4C14E804B297}"/>
              </a:ext>
            </a:extLst>
          </p:cNvPr>
          <p:cNvPicPr>
            <a:picLocks noChangeAspect="1"/>
          </p:cNvPicPr>
          <p:nvPr/>
        </p:nvPicPr>
        <p:blipFill>
          <a:blip r:embed="rId5"/>
          <a:srcRect t="7434" b="7434"/>
          <a:stretch/>
        </p:blipFill>
        <p:spPr>
          <a:xfrm>
            <a:off x="6276472" y="3700024"/>
            <a:ext cx="2068519" cy="2538346"/>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2" name="صورة 21">
            <a:extLst>
              <a:ext uri="{FF2B5EF4-FFF2-40B4-BE49-F238E27FC236}">
                <a16:creationId xmlns:a16="http://schemas.microsoft.com/office/drawing/2014/main" id="{045D95D6-0610-4BF5-ABB5-D13A055B301C}"/>
              </a:ext>
            </a:extLst>
          </p:cNvPr>
          <p:cNvPicPr>
            <a:picLocks noChangeAspect="1"/>
          </p:cNvPicPr>
          <p:nvPr/>
        </p:nvPicPr>
        <p:blipFill>
          <a:blip r:embed="rId6"/>
          <a:srcRect t="7338" b="7338"/>
          <a:stretch/>
        </p:blipFill>
        <p:spPr>
          <a:xfrm>
            <a:off x="1827899" y="3565637"/>
            <a:ext cx="2143200" cy="2629990"/>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804197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576787" y="0"/>
            <a:ext cx="329213" cy="4011516"/>
          </a:xfrm>
          <a:prstGeom prst="rect">
            <a:avLst/>
          </a:prstGeom>
        </p:spPr>
      </p:pic>
      <p:sp>
        <p:nvSpPr>
          <p:cNvPr id="21" name="مربع نص 20">
            <a:extLst>
              <a:ext uri="{FF2B5EF4-FFF2-40B4-BE49-F238E27FC236}">
                <a16:creationId xmlns:a16="http://schemas.microsoft.com/office/drawing/2014/main" id="{52A2890C-2931-430F-B971-78377EF23526}"/>
              </a:ext>
            </a:extLst>
          </p:cNvPr>
          <p:cNvSpPr txBox="1"/>
          <p:nvPr/>
        </p:nvSpPr>
        <p:spPr>
          <a:xfrm>
            <a:off x="5438277" y="215321"/>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sp>
        <p:nvSpPr>
          <p:cNvPr id="12" name="TextBox 52">
            <a:extLst>
              <a:ext uri="{FF2B5EF4-FFF2-40B4-BE49-F238E27FC236}">
                <a16:creationId xmlns:a16="http://schemas.microsoft.com/office/drawing/2014/main" id="{84FF1330-A54A-4654-9709-51AB695F09C2}"/>
              </a:ext>
            </a:extLst>
          </p:cNvPr>
          <p:cNvSpPr txBox="1"/>
          <p:nvPr/>
        </p:nvSpPr>
        <p:spPr>
          <a:xfrm>
            <a:off x="2615491" y="4411111"/>
            <a:ext cx="6716503" cy="1569660"/>
          </a:xfrm>
          <a:prstGeom prst="rect">
            <a:avLst/>
          </a:prstGeom>
          <a:noFill/>
        </p:spPr>
        <p:txBody>
          <a:bodyPr wrap="square" rtlCol="0">
            <a:spAutoFit/>
          </a:bodyPr>
          <a:lstStyle/>
          <a:p>
            <a:pPr algn="ctr" rtl="1"/>
            <a:r>
              <a:rPr lang="ar-SA" sz="4800" b="1" dirty="0">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ودعــــــــــــم الاختبارات المركزية في المدرسة</a:t>
            </a:r>
          </a:p>
        </p:txBody>
      </p:sp>
      <p:sp>
        <p:nvSpPr>
          <p:cNvPr id="14" name="TextBox 52">
            <a:extLst>
              <a:ext uri="{FF2B5EF4-FFF2-40B4-BE49-F238E27FC236}">
                <a16:creationId xmlns:a16="http://schemas.microsoft.com/office/drawing/2014/main" id="{76AB46D6-C3E2-4E54-8CAC-D6F6E020F14B}"/>
              </a:ext>
            </a:extLst>
          </p:cNvPr>
          <p:cNvSpPr txBox="1"/>
          <p:nvPr/>
        </p:nvSpPr>
        <p:spPr>
          <a:xfrm>
            <a:off x="438293" y="3645122"/>
            <a:ext cx="11070898" cy="769441"/>
          </a:xfrm>
          <a:prstGeom prst="rect">
            <a:avLst/>
          </a:prstGeom>
          <a:noFill/>
        </p:spPr>
        <p:txBody>
          <a:bodyPr wrap="square" rtlCol="0">
            <a:spAutoFit/>
          </a:bodyPr>
          <a:lstStyle/>
          <a:p>
            <a:pPr algn="ctr" rtl="1"/>
            <a:r>
              <a:rPr lang="ar-SA" sz="4400" b="1" dirty="0">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التحصيــــــــل الدراســــــــي</a:t>
            </a:r>
          </a:p>
        </p:txBody>
      </p:sp>
      <p:pic>
        <p:nvPicPr>
          <p:cNvPr id="18" name="صورة 17">
            <a:extLst>
              <a:ext uri="{FF2B5EF4-FFF2-40B4-BE49-F238E27FC236}">
                <a16:creationId xmlns:a16="http://schemas.microsoft.com/office/drawing/2014/main" id="{0457DCCD-7E40-4A85-A6BD-B9A48F7FDBE4}"/>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19" name="مستطيل 18">
            <a:extLst>
              <a:ext uri="{FF2B5EF4-FFF2-40B4-BE49-F238E27FC236}">
                <a16:creationId xmlns:a16="http://schemas.microsoft.com/office/drawing/2014/main" id="{B2C72859-9853-405C-8EE2-9BE912861B17}"/>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صورة 2">
            <a:extLst>
              <a:ext uri="{FF2B5EF4-FFF2-40B4-BE49-F238E27FC236}">
                <a16:creationId xmlns:a16="http://schemas.microsoft.com/office/drawing/2014/main" id="{B4E8A8DD-56C8-4759-84D2-9C8538D517CD}"/>
              </a:ext>
            </a:extLst>
          </p:cNvPr>
          <p:cNvPicPr>
            <a:picLocks noChangeAspect="1"/>
          </p:cNvPicPr>
          <p:nvPr/>
        </p:nvPicPr>
        <p:blipFill>
          <a:blip r:embed="rId4"/>
          <a:stretch>
            <a:fillRect/>
          </a:stretch>
        </p:blipFill>
        <p:spPr>
          <a:xfrm>
            <a:off x="-347233" y="15439"/>
            <a:ext cx="6905136" cy="4606922"/>
          </a:xfrm>
          <a:prstGeom prst="rect">
            <a:avLst/>
          </a:prstGeom>
        </p:spPr>
      </p:pic>
    </p:spTree>
    <p:extLst>
      <p:ext uri="{BB962C8B-B14F-4D97-AF65-F5344CB8AC3E}">
        <p14:creationId xmlns:p14="http://schemas.microsoft.com/office/powerpoint/2010/main" val="37278116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762524" y="2847703"/>
            <a:ext cx="3312392"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تشكيل لجنة التحصيل</a:t>
            </a:r>
          </a:p>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 الدراسي في المدرسة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265718" y="1909203"/>
            <a:ext cx="3562193"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التحصيل الدراسي ودعم الاختبارات </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المركزية في المدرسة</a:t>
            </a:r>
          </a:p>
        </p:txBody>
      </p:sp>
      <p:sp>
        <p:nvSpPr>
          <p:cNvPr id="17" name="مربع نص 16">
            <a:extLst>
              <a:ext uri="{FF2B5EF4-FFF2-40B4-BE49-F238E27FC236}">
                <a16:creationId xmlns:a16="http://schemas.microsoft.com/office/drawing/2014/main" id="{BAB5CD53-2831-4568-8010-1AF7D44DDE28}"/>
              </a:ext>
            </a:extLst>
          </p:cNvPr>
          <p:cNvSpPr txBox="1"/>
          <p:nvPr/>
        </p:nvSpPr>
        <p:spPr>
          <a:xfrm>
            <a:off x="1520372" y="2758103"/>
            <a:ext cx="2753236" cy="646331"/>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تحليل درجات الطلاب خلال فصل دراسي</a:t>
            </a:r>
          </a:p>
        </p:txBody>
      </p:sp>
      <p:pic>
        <p:nvPicPr>
          <p:cNvPr id="18" name="صورة 17">
            <a:extLst>
              <a:ext uri="{FF2B5EF4-FFF2-40B4-BE49-F238E27FC236}">
                <a16:creationId xmlns:a16="http://schemas.microsoft.com/office/drawing/2014/main" id="{6D8DD4F9-5B25-46EE-A437-CCCD31B63EF4}"/>
              </a:ext>
            </a:extLst>
          </p:cNvPr>
          <p:cNvPicPr>
            <a:picLocks noChangeAspect="1"/>
          </p:cNvPicPr>
          <p:nvPr/>
        </p:nvPicPr>
        <p:blipFill rotWithShape="1">
          <a:blip r:embed="rId5"/>
          <a:srcRect t="4951" b="1238"/>
          <a:stretch/>
        </p:blipFill>
        <p:spPr>
          <a:xfrm>
            <a:off x="6272534" y="3599524"/>
            <a:ext cx="2235271" cy="2596104"/>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31271AA3-1BC9-461C-897F-FCE22949CFFA}"/>
              </a:ext>
            </a:extLst>
          </p:cNvPr>
          <p:cNvPicPr>
            <a:picLocks noChangeAspect="1"/>
          </p:cNvPicPr>
          <p:nvPr/>
        </p:nvPicPr>
        <p:blipFill>
          <a:blip r:embed="rId6"/>
          <a:srcRect t="5286" b="5286"/>
          <a:stretch/>
        </p:blipFill>
        <p:spPr>
          <a:xfrm>
            <a:off x="1820993" y="3599524"/>
            <a:ext cx="2235271" cy="2742973"/>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123288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762524" y="2847703"/>
            <a:ext cx="3312392"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متابعة تدني نسبة التحصيل الدراسي للطلاب</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265718" y="1909203"/>
            <a:ext cx="3562193"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التحصيل الدراسي ودعم الاختبارات </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المركزية في المدرسة</a:t>
            </a:r>
          </a:p>
        </p:txBody>
      </p:sp>
      <p:sp>
        <p:nvSpPr>
          <p:cNvPr id="17" name="مربع نص 16">
            <a:extLst>
              <a:ext uri="{FF2B5EF4-FFF2-40B4-BE49-F238E27FC236}">
                <a16:creationId xmlns:a16="http://schemas.microsoft.com/office/drawing/2014/main" id="{BAB5CD53-2831-4568-8010-1AF7D44DDE28}"/>
              </a:ext>
            </a:extLst>
          </p:cNvPr>
          <p:cNvSpPr txBox="1"/>
          <p:nvPr/>
        </p:nvSpPr>
        <p:spPr>
          <a:xfrm>
            <a:off x="1520372" y="2758103"/>
            <a:ext cx="2753236" cy="646331"/>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الخطط العلاجية التفاعلية في المدرسة</a:t>
            </a:r>
          </a:p>
        </p:txBody>
      </p:sp>
      <p:pic>
        <p:nvPicPr>
          <p:cNvPr id="21" name="صورة 20">
            <a:extLst>
              <a:ext uri="{FF2B5EF4-FFF2-40B4-BE49-F238E27FC236}">
                <a16:creationId xmlns:a16="http://schemas.microsoft.com/office/drawing/2014/main" id="{900A8329-3942-498F-9944-3F7B6C031DD1}"/>
              </a:ext>
            </a:extLst>
          </p:cNvPr>
          <p:cNvPicPr>
            <a:picLocks noChangeAspect="1"/>
          </p:cNvPicPr>
          <p:nvPr/>
        </p:nvPicPr>
        <p:blipFill>
          <a:blip r:embed="rId5"/>
          <a:srcRect t="4673" b="4673"/>
          <a:stretch/>
        </p:blipFill>
        <p:spPr>
          <a:xfrm>
            <a:off x="6454935" y="3639478"/>
            <a:ext cx="1990631" cy="2442767"/>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2" name="صورة 21">
            <a:extLst>
              <a:ext uri="{FF2B5EF4-FFF2-40B4-BE49-F238E27FC236}">
                <a16:creationId xmlns:a16="http://schemas.microsoft.com/office/drawing/2014/main" id="{3333AD51-0284-45F3-A8A6-13016B15768B}"/>
              </a:ext>
            </a:extLst>
          </p:cNvPr>
          <p:cNvPicPr>
            <a:picLocks noChangeAspect="1"/>
          </p:cNvPicPr>
          <p:nvPr/>
        </p:nvPicPr>
        <p:blipFill>
          <a:blip r:embed="rId6"/>
          <a:srcRect t="6283" b="6283"/>
          <a:stretch/>
        </p:blipFill>
        <p:spPr>
          <a:xfrm>
            <a:off x="1880848" y="3575229"/>
            <a:ext cx="2095346" cy="2571266"/>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149107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762524" y="2847703"/>
            <a:ext cx="3312392"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استقطاب اعمال الطلاب</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265718" y="1909203"/>
            <a:ext cx="3562193"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التحصيل الدراسي ودعم الاختبارات </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المركزية في المدرسة</a:t>
            </a:r>
          </a:p>
        </p:txBody>
      </p:sp>
      <p:sp>
        <p:nvSpPr>
          <p:cNvPr id="17" name="مربع نص 16">
            <a:extLst>
              <a:ext uri="{FF2B5EF4-FFF2-40B4-BE49-F238E27FC236}">
                <a16:creationId xmlns:a16="http://schemas.microsoft.com/office/drawing/2014/main" id="{BAB5CD53-2831-4568-8010-1AF7D44DDE28}"/>
              </a:ext>
            </a:extLst>
          </p:cNvPr>
          <p:cNvSpPr txBox="1"/>
          <p:nvPr/>
        </p:nvSpPr>
        <p:spPr>
          <a:xfrm>
            <a:off x="1325366" y="2911635"/>
            <a:ext cx="2753236" cy="369332"/>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ملف انجاز طالب</a:t>
            </a:r>
          </a:p>
        </p:txBody>
      </p:sp>
      <p:pic>
        <p:nvPicPr>
          <p:cNvPr id="18" name="صورة 17">
            <a:extLst>
              <a:ext uri="{FF2B5EF4-FFF2-40B4-BE49-F238E27FC236}">
                <a16:creationId xmlns:a16="http://schemas.microsoft.com/office/drawing/2014/main" id="{F830F5F6-09E1-49B7-B531-5706D68D6ED9}"/>
              </a:ext>
            </a:extLst>
          </p:cNvPr>
          <p:cNvPicPr>
            <a:picLocks noChangeAspect="1"/>
          </p:cNvPicPr>
          <p:nvPr/>
        </p:nvPicPr>
        <p:blipFill>
          <a:blip r:embed="rId5"/>
          <a:srcRect t="7578" b="7578"/>
          <a:stretch/>
        </p:blipFill>
        <p:spPr>
          <a:xfrm>
            <a:off x="6462154" y="3634072"/>
            <a:ext cx="2095347" cy="2571267"/>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6891F9D8-326F-449B-AF68-F841718E7FC4}"/>
              </a:ext>
            </a:extLst>
          </p:cNvPr>
          <p:cNvPicPr>
            <a:picLocks noChangeAspect="1"/>
          </p:cNvPicPr>
          <p:nvPr/>
        </p:nvPicPr>
        <p:blipFill>
          <a:blip r:embed="rId6"/>
          <a:srcRect t="8047" b="8047"/>
          <a:stretch/>
        </p:blipFill>
        <p:spPr>
          <a:xfrm>
            <a:off x="1635212" y="3569021"/>
            <a:ext cx="2095347" cy="2571267"/>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476128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762524" y="2847703"/>
            <a:ext cx="3312392"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دعم الطلاب في الاختبارات التحصيلية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265718" y="1909203"/>
            <a:ext cx="3562193"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التحصيل الدراسي ودعم الاختبارات </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المركزية في المدرسة</a:t>
            </a:r>
          </a:p>
        </p:txBody>
      </p:sp>
      <p:sp>
        <p:nvSpPr>
          <p:cNvPr id="17" name="مربع نص 16">
            <a:extLst>
              <a:ext uri="{FF2B5EF4-FFF2-40B4-BE49-F238E27FC236}">
                <a16:creationId xmlns:a16="http://schemas.microsoft.com/office/drawing/2014/main" id="{BAB5CD53-2831-4568-8010-1AF7D44DDE28}"/>
              </a:ext>
            </a:extLst>
          </p:cNvPr>
          <p:cNvSpPr txBox="1"/>
          <p:nvPr/>
        </p:nvSpPr>
        <p:spPr>
          <a:xfrm>
            <a:off x="1390241" y="2847702"/>
            <a:ext cx="2753236" cy="646331"/>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دعم نواتج التعلم (</a:t>
            </a:r>
            <a:r>
              <a:rPr lang="ar-SA" dirty="0" err="1">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نافس_القدرات</a:t>
            </a:r>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 في المدرسة</a:t>
            </a:r>
          </a:p>
        </p:txBody>
      </p:sp>
      <p:pic>
        <p:nvPicPr>
          <p:cNvPr id="21" name="صورة 20">
            <a:extLst>
              <a:ext uri="{FF2B5EF4-FFF2-40B4-BE49-F238E27FC236}">
                <a16:creationId xmlns:a16="http://schemas.microsoft.com/office/drawing/2014/main" id="{91BC847A-576C-41F1-B590-295E90CCCD27}"/>
              </a:ext>
            </a:extLst>
          </p:cNvPr>
          <p:cNvPicPr>
            <a:picLocks noChangeAspect="1"/>
          </p:cNvPicPr>
          <p:nvPr/>
        </p:nvPicPr>
        <p:blipFill>
          <a:blip r:embed="rId5"/>
          <a:srcRect t="4750" b="4750"/>
          <a:stretch/>
        </p:blipFill>
        <p:spPr>
          <a:xfrm>
            <a:off x="6408334" y="3840700"/>
            <a:ext cx="2020772" cy="2479754"/>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2" name="صورة 21">
            <a:extLst>
              <a:ext uri="{FF2B5EF4-FFF2-40B4-BE49-F238E27FC236}">
                <a16:creationId xmlns:a16="http://schemas.microsoft.com/office/drawing/2014/main" id="{86FB3BA3-6BDD-4017-BC45-B29261B65369}"/>
              </a:ext>
            </a:extLst>
          </p:cNvPr>
          <p:cNvPicPr>
            <a:picLocks noChangeAspect="1"/>
          </p:cNvPicPr>
          <p:nvPr/>
        </p:nvPicPr>
        <p:blipFill>
          <a:blip r:embed="rId6"/>
          <a:srcRect t="5900" b="5900"/>
          <a:stretch/>
        </p:blipFill>
        <p:spPr>
          <a:xfrm>
            <a:off x="1649041" y="3747288"/>
            <a:ext cx="2020772" cy="2479754"/>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738384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3176313" y="2654975"/>
            <a:ext cx="3312392" cy="646331"/>
          </a:xfrm>
          <a:prstGeom prst="rect">
            <a:avLst/>
          </a:prstGeom>
          <a:noFill/>
        </p:spPr>
        <p:txBody>
          <a:bodyPr wrap="square" rtlCol="1">
            <a:spAutoFit/>
          </a:bodyPr>
          <a:lstStyle/>
          <a:p>
            <a:pPr algn="ctr" rtl="1"/>
            <a:r>
              <a:rPr lang="ar-SA">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خطة إجرائية لمتابعة التدريب على الاختبارات التحصيلية</a:t>
            </a:r>
            <a:endPar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265718" y="1909203"/>
            <a:ext cx="3562193"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التحصيل الدراسي ودعم الاختبارات </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المركزية في المدرسة</a:t>
            </a:r>
          </a:p>
        </p:txBody>
      </p:sp>
      <p:pic>
        <p:nvPicPr>
          <p:cNvPr id="18" name="صورة 17">
            <a:extLst>
              <a:ext uri="{FF2B5EF4-FFF2-40B4-BE49-F238E27FC236}">
                <a16:creationId xmlns:a16="http://schemas.microsoft.com/office/drawing/2014/main" id="{676D40B8-A28A-4436-B53C-D8A395D37045}"/>
              </a:ext>
            </a:extLst>
          </p:cNvPr>
          <p:cNvPicPr>
            <a:picLocks noChangeAspect="1"/>
          </p:cNvPicPr>
          <p:nvPr/>
        </p:nvPicPr>
        <p:blipFill>
          <a:blip r:embed="rId5"/>
          <a:srcRect t="5780" b="5780"/>
          <a:stretch/>
        </p:blipFill>
        <p:spPr>
          <a:xfrm>
            <a:off x="3708296" y="3519976"/>
            <a:ext cx="2248427" cy="2759116"/>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393881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576787" y="0"/>
            <a:ext cx="329213" cy="4011516"/>
          </a:xfrm>
          <a:prstGeom prst="rect">
            <a:avLst/>
          </a:prstGeom>
        </p:spPr>
      </p:pic>
      <p:sp>
        <p:nvSpPr>
          <p:cNvPr id="21" name="مربع نص 20">
            <a:extLst>
              <a:ext uri="{FF2B5EF4-FFF2-40B4-BE49-F238E27FC236}">
                <a16:creationId xmlns:a16="http://schemas.microsoft.com/office/drawing/2014/main" id="{52A2890C-2931-430F-B971-78377EF23526}"/>
              </a:ext>
            </a:extLst>
          </p:cNvPr>
          <p:cNvSpPr txBox="1"/>
          <p:nvPr/>
        </p:nvSpPr>
        <p:spPr>
          <a:xfrm>
            <a:off x="5438277" y="215321"/>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sp>
        <p:nvSpPr>
          <p:cNvPr id="12" name="TextBox 52">
            <a:extLst>
              <a:ext uri="{FF2B5EF4-FFF2-40B4-BE49-F238E27FC236}">
                <a16:creationId xmlns:a16="http://schemas.microsoft.com/office/drawing/2014/main" id="{84FF1330-A54A-4654-9709-51AB695F09C2}"/>
              </a:ext>
            </a:extLst>
          </p:cNvPr>
          <p:cNvSpPr txBox="1"/>
          <p:nvPr/>
        </p:nvSpPr>
        <p:spPr>
          <a:xfrm>
            <a:off x="2615491" y="5125343"/>
            <a:ext cx="6716503" cy="830997"/>
          </a:xfrm>
          <a:prstGeom prst="rect">
            <a:avLst/>
          </a:prstGeom>
          <a:noFill/>
        </p:spPr>
        <p:txBody>
          <a:bodyPr wrap="square" rtlCol="0">
            <a:spAutoFit/>
          </a:bodyPr>
          <a:lstStyle/>
          <a:p>
            <a:pPr algn="ctr" rtl="1"/>
            <a:r>
              <a:rPr lang="ar-SA" sz="4800" b="1" dirty="0">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فـــــــــــي المــــــــــــــدرسة</a:t>
            </a:r>
          </a:p>
        </p:txBody>
      </p:sp>
      <p:sp>
        <p:nvSpPr>
          <p:cNvPr id="14" name="TextBox 52">
            <a:extLst>
              <a:ext uri="{FF2B5EF4-FFF2-40B4-BE49-F238E27FC236}">
                <a16:creationId xmlns:a16="http://schemas.microsoft.com/office/drawing/2014/main" id="{76AB46D6-C3E2-4E54-8CAC-D6F6E020F14B}"/>
              </a:ext>
            </a:extLst>
          </p:cNvPr>
          <p:cNvSpPr txBox="1"/>
          <p:nvPr/>
        </p:nvSpPr>
        <p:spPr>
          <a:xfrm>
            <a:off x="438293" y="4194699"/>
            <a:ext cx="11070898" cy="769441"/>
          </a:xfrm>
          <a:prstGeom prst="rect">
            <a:avLst/>
          </a:prstGeom>
          <a:noFill/>
        </p:spPr>
        <p:txBody>
          <a:bodyPr wrap="square" rtlCol="0">
            <a:spAutoFit/>
          </a:bodyPr>
          <a:lstStyle/>
          <a:p>
            <a:pPr algn="ctr" rtl="1"/>
            <a:r>
              <a:rPr lang="ar-SA" sz="4400" b="1" dirty="0">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تعزيز الانضباط المدرسي</a:t>
            </a:r>
          </a:p>
        </p:txBody>
      </p:sp>
      <p:pic>
        <p:nvPicPr>
          <p:cNvPr id="18" name="صورة 17">
            <a:extLst>
              <a:ext uri="{FF2B5EF4-FFF2-40B4-BE49-F238E27FC236}">
                <a16:creationId xmlns:a16="http://schemas.microsoft.com/office/drawing/2014/main" id="{0457DCCD-7E40-4A85-A6BD-B9A48F7FDBE4}"/>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19" name="مستطيل 18">
            <a:extLst>
              <a:ext uri="{FF2B5EF4-FFF2-40B4-BE49-F238E27FC236}">
                <a16:creationId xmlns:a16="http://schemas.microsoft.com/office/drawing/2014/main" id="{B2C72859-9853-405C-8EE2-9BE912861B17}"/>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صورة 2">
            <a:extLst>
              <a:ext uri="{FF2B5EF4-FFF2-40B4-BE49-F238E27FC236}">
                <a16:creationId xmlns:a16="http://schemas.microsoft.com/office/drawing/2014/main" id="{BB900177-9867-4278-8AFF-4C4CB5A40209}"/>
              </a:ext>
            </a:extLst>
          </p:cNvPr>
          <p:cNvPicPr>
            <a:picLocks noChangeAspect="1"/>
          </p:cNvPicPr>
          <p:nvPr/>
        </p:nvPicPr>
        <p:blipFill>
          <a:blip r:embed="rId4"/>
          <a:stretch>
            <a:fillRect/>
          </a:stretch>
        </p:blipFill>
        <p:spPr>
          <a:xfrm>
            <a:off x="-168755" y="-20829"/>
            <a:ext cx="6716503" cy="4596782"/>
          </a:xfrm>
          <a:prstGeom prst="rect">
            <a:avLst/>
          </a:prstGeom>
        </p:spPr>
      </p:pic>
    </p:spTree>
    <p:extLst>
      <p:ext uri="{BB962C8B-B14F-4D97-AF65-F5344CB8AC3E}">
        <p14:creationId xmlns:p14="http://schemas.microsoft.com/office/powerpoint/2010/main" val="2763975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576787" y="0"/>
            <a:ext cx="329213" cy="4011516"/>
          </a:xfrm>
          <a:prstGeom prst="rect">
            <a:avLst/>
          </a:prstGeom>
        </p:spPr>
      </p:pic>
      <p:pic>
        <p:nvPicPr>
          <p:cNvPr id="3" name="صورة 2">
            <a:extLst>
              <a:ext uri="{FF2B5EF4-FFF2-40B4-BE49-F238E27FC236}">
                <a16:creationId xmlns:a16="http://schemas.microsoft.com/office/drawing/2014/main" id="{8DAD1C7A-A795-4FC1-BD05-AA4B07C98DAD}"/>
              </a:ext>
            </a:extLst>
          </p:cNvPr>
          <p:cNvPicPr>
            <a:picLocks noChangeAspect="1"/>
          </p:cNvPicPr>
          <p:nvPr/>
        </p:nvPicPr>
        <p:blipFill>
          <a:blip r:embed="rId4"/>
          <a:stretch>
            <a:fillRect/>
          </a:stretch>
        </p:blipFill>
        <p:spPr>
          <a:xfrm>
            <a:off x="-1059703" y="368828"/>
            <a:ext cx="4991387" cy="6409951"/>
          </a:xfrm>
          <a:prstGeom prst="rect">
            <a:avLst/>
          </a:prstGeom>
        </p:spPr>
      </p:pic>
      <p:sp>
        <p:nvSpPr>
          <p:cNvPr id="10" name="مربع نص 9">
            <a:extLst>
              <a:ext uri="{FF2B5EF4-FFF2-40B4-BE49-F238E27FC236}">
                <a16:creationId xmlns:a16="http://schemas.microsoft.com/office/drawing/2014/main" id="{7A689C16-C529-4541-8E8E-85E05BC81A19}"/>
              </a:ext>
            </a:extLst>
          </p:cNvPr>
          <p:cNvSpPr txBox="1"/>
          <p:nvPr/>
        </p:nvSpPr>
        <p:spPr>
          <a:xfrm>
            <a:off x="3645744" y="1939221"/>
            <a:ext cx="6095649" cy="4632037"/>
          </a:xfrm>
          <a:prstGeom prst="rect">
            <a:avLst/>
          </a:prstGeom>
          <a:noFill/>
        </p:spPr>
        <p:txBody>
          <a:bodyPr wrap="square" rtlCol="1">
            <a:spAutoFit/>
          </a:bodyPr>
          <a:lstStyle/>
          <a:p>
            <a:pPr algn="justLow" rtl="1">
              <a:lnSpc>
                <a:spcPct val="150000"/>
              </a:lnSpc>
            </a:pPr>
            <a:r>
              <a:rPr lang="ar-SA" b="1" dirty="0">
                <a:solidFill>
                  <a:srgbClr val="0F54AB"/>
                </a:solidFill>
                <a:effectLst/>
                <a:latin typeface="RB" pitchFamily="2" charset="-78"/>
                <a:cs typeface="RB" pitchFamily="2" charset="-78"/>
              </a:rPr>
              <a:t>ملف الإنجاز :</a:t>
            </a:r>
          </a:p>
          <a:p>
            <a:pPr algn="justLow" rtl="1">
              <a:lnSpc>
                <a:spcPct val="150000"/>
              </a:lnSpc>
            </a:pPr>
            <a:r>
              <a:rPr lang="ar-SA" sz="1600" b="1" dirty="0">
                <a:solidFill>
                  <a:srgbClr val="16A9A6"/>
                </a:solidFill>
                <a:effectLst/>
                <a:latin typeface="RB" pitchFamily="2" charset="-78"/>
                <a:cs typeface="RB" pitchFamily="2" charset="-78"/>
              </a:rPr>
              <a:t>هو توثيق منظم، يظم أدلة ملموسة على مهارات المعلم وأفكاره وإنجازاته، لذا يشمل أوراق منتقاة أو عينات من صحف التفكر المنقحة، أو وسيط تخزن فيه صوراً وأداءات وتفاعلات للمعلم على مستوى الصف أو المدرسة أو المجتمع، وأيا كانت الصيغة التي يتخذها ملف الإنجاز، فإنه يجب أن يكون أكثر من مجرد مجموعة من المواد والوثائق، وإنما عمل منظم متكامل يعطي رؤية واضحة المعالم عن المعلم.</a:t>
            </a:r>
          </a:p>
          <a:p>
            <a:pPr algn="justLow" rtl="1">
              <a:lnSpc>
                <a:spcPct val="150000"/>
              </a:lnSpc>
            </a:pPr>
            <a:endParaRPr lang="ar-SA" sz="200" b="1" dirty="0">
              <a:solidFill>
                <a:srgbClr val="AB815E"/>
              </a:solidFill>
              <a:effectLst/>
              <a:latin typeface="RB" pitchFamily="2" charset="-78"/>
              <a:cs typeface="RB" pitchFamily="2" charset="-78"/>
            </a:endParaRPr>
          </a:p>
          <a:p>
            <a:pPr algn="justLow" rtl="1">
              <a:lnSpc>
                <a:spcPct val="150000"/>
              </a:lnSpc>
            </a:pPr>
            <a:r>
              <a:rPr lang="ar-SA" b="1" dirty="0">
                <a:solidFill>
                  <a:srgbClr val="0F54AB"/>
                </a:solidFill>
                <a:effectLst/>
                <a:latin typeface="RB" pitchFamily="2" charset="-78"/>
                <a:cs typeface="RB" pitchFamily="2" charset="-78"/>
              </a:rPr>
              <a:t>أهداف ملف الإنجاز  :</a:t>
            </a:r>
            <a:endParaRPr lang="ar-SA" b="1" dirty="0">
              <a:solidFill>
                <a:srgbClr val="16A9A6"/>
              </a:solidFill>
              <a:effectLst/>
              <a:latin typeface="RB" pitchFamily="2" charset="-78"/>
              <a:cs typeface="RB" pitchFamily="2" charset="-78"/>
            </a:endParaRPr>
          </a:p>
          <a:p>
            <a:pPr algn="justLow" rtl="1">
              <a:lnSpc>
                <a:spcPct val="150000"/>
              </a:lnSpc>
              <a:buFont typeface="+mj-lt"/>
              <a:buAutoNum type="arabicPeriod"/>
            </a:pPr>
            <a:r>
              <a:rPr lang="ar-SA" sz="1600" b="1" dirty="0">
                <a:solidFill>
                  <a:srgbClr val="16A9A6"/>
                </a:solidFill>
                <a:effectLst/>
                <a:latin typeface="RB" pitchFamily="2" charset="-78"/>
                <a:cs typeface="RB" pitchFamily="2" charset="-78"/>
              </a:rPr>
              <a:t>جمع المعلومات وتنظيمها .</a:t>
            </a:r>
          </a:p>
          <a:p>
            <a:pPr algn="justLow" rtl="1">
              <a:lnSpc>
                <a:spcPct val="150000"/>
              </a:lnSpc>
              <a:buFont typeface="+mj-lt"/>
              <a:buAutoNum type="arabicPeriod"/>
            </a:pPr>
            <a:r>
              <a:rPr lang="ar-SA" sz="1600" b="1" dirty="0">
                <a:solidFill>
                  <a:srgbClr val="16A9A6"/>
                </a:solidFill>
                <a:effectLst/>
                <a:latin typeface="RB" pitchFamily="2" charset="-78"/>
                <a:cs typeface="RB" pitchFamily="2" charset="-78"/>
              </a:rPr>
              <a:t>يوفر مرجعية فنيه لتقويم وتطوير أداء المعلم .</a:t>
            </a:r>
          </a:p>
          <a:p>
            <a:pPr algn="justLow" rtl="1">
              <a:lnSpc>
                <a:spcPct val="150000"/>
              </a:lnSpc>
              <a:buFont typeface="+mj-lt"/>
              <a:buAutoNum type="arabicPeriod"/>
            </a:pPr>
            <a:r>
              <a:rPr lang="ar-SA" sz="1600" b="1" dirty="0">
                <a:solidFill>
                  <a:srgbClr val="16A9A6"/>
                </a:solidFill>
                <a:effectLst/>
                <a:latin typeface="RB" pitchFamily="2" charset="-78"/>
                <a:cs typeface="RB" pitchFamily="2" charset="-78"/>
              </a:rPr>
              <a:t>حصر الأعمال المكلف بها المعلم  والأنشطة اللاصفية وتقويمها .</a:t>
            </a:r>
          </a:p>
          <a:p>
            <a:pPr algn="justLow" rtl="1">
              <a:lnSpc>
                <a:spcPct val="150000"/>
              </a:lnSpc>
              <a:buFont typeface="+mj-lt"/>
              <a:buAutoNum type="arabicPeriod"/>
            </a:pPr>
            <a:r>
              <a:rPr lang="ar-SA" sz="1600" b="1" dirty="0">
                <a:solidFill>
                  <a:srgbClr val="16A9A6"/>
                </a:solidFill>
                <a:effectLst/>
                <a:latin typeface="RB" pitchFamily="2" charset="-78"/>
                <a:cs typeface="RB" pitchFamily="2" charset="-78"/>
              </a:rPr>
              <a:t>تطوير الذات  ومعالجة القصور</a:t>
            </a:r>
          </a:p>
        </p:txBody>
      </p:sp>
      <p:sp>
        <p:nvSpPr>
          <p:cNvPr id="11" name="مربع نص 10">
            <a:extLst>
              <a:ext uri="{FF2B5EF4-FFF2-40B4-BE49-F238E27FC236}">
                <a16:creationId xmlns:a16="http://schemas.microsoft.com/office/drawing/2014/main" id="{CB3FC06D-CD4E-4C67-9B26-8142AC0335C5}"/>
              </a:ext>
            </a:extLst>
          </p:cNvPr>
          <p:cNvSpPr txBox="1"/>
          <p:nvPr/>
        </p:nvSpPr>
        <p:spPr>
          <a:xfrm>
            <a:off x="5259715"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2" name="صورة 11" descr="صورة تحتوي على لقطة شاشة, الخط, الرسومات, نص&#10;&#10;تم إنشاء الوصف تلقائياً">
            <a:extLst>
              <a:ext uri="{FF2B5EF4-FFF2-40B4-BE49-F238E27FC236}">
                <a16:creationId xmlns:a16="http://schemas.microsoft.com/office/drawing/2014/main" id="{CC757EC9-846C-43C8-B46A-7D963692F37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31696" y="128530"/>
            <a:ext cx="1509336" cy="1201780"/>
          </a:xfrm>
          <a:prstGeom prst="rect">
            <a:avLst/>
          </a:prstGeom>
        </p:spPr>
      </p:pic>
      <p:pic>
        <p:nvPicPr>
          <p:cNvPr id="13" name="صورة 12">
            <a:extLst>
              <a:ext uri="{FF2B5EF4-FFF2-40B4-BE49-F238E27FC236}">
                <a16:creationId xmlns:a16="http://schemas.microsoft.com/office/drawing/2014/main" id="{29AF8168-8267-4CED-8FD4-DFCAAAFEA362}"/>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14" name="مستطيل 13">
            <a:extLst>
              <a:ext uri="{FF2B5EF4-FFF2-40B4-BE49-F238E27FC236}">
                <a16:creationId xmlns:a16="http://schemas.microsoft.com/office/drawing/2014/main" id="{A286D2AC-E817-4594-801D-59E4AF2E5FB8}"/>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6299351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762524" y="2847703"/>
            <a:ext cx="3312392"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تشكيل لجنة الانضباط في المدرسة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769061" y="1909203"/>
            <a:ext cx="2555507"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تعزيز الانضباط المدرسي</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 في المدرسة</a:t>
            </a:r>
          </a:p>
        </p:txBody>
      </p:sp>
      <p:sp>
        <p:nvSpPr>
          <p:cNvPr id="17" name="مربع نص 16">
            <a:extLst>
              <a:ext uri="{FF2B5EF4-FFF2-40B4-BE49-F238E27FC236}">
                <a16:creationId xmlns:a16="http://schemas.microsoft.com/office/drawing/2014/main" id="{BAB5CD53-2831-4568-8010-1AF7D44DDE28}"/>
              </a:ext>
            </a:extLst>
          </p:cNvPr>
          <p:cNvSpPr txBox="1"/>
          <p:nvPr/>
        </p:nvSpPr>
        <p:spPr>
          <a:xfrm>
            <a:off x="1390241" y="2847702"/>
            <a:ext cx="2753236" cy="646331"/>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لدى المدرسة خطة اجرائية لتعزيز الانضباط</a:t>
            </a:r>
          </a:p>
        </p:txBody>
      </p:sp>
      <p:pic>
        <p:nvPicPr>
          <p:cNvPr id="18" name="صورة 17">
            <a:extLst>
              <a:ext uri="{FF2B5EF4-FFF2-40B4-BE49-F238E27FC236}">
                <a16:creationId xmlns:a16="http://schemas.microsoft.com/office/drawing/2014/main" id="{97F3A914-16E7-4D3E-B3AB-F7ABA118587B}"/>
              </a:ext>
            </a:extLst>
          </p:cNvPr>
          <p:cNvPicPr>
            <a:picLocks noChangeAspect="1"/>
          </p:cNvPicPr>
          <p:nvPr/>
        </p:nvPicPr>
        <p:blipFill>
          <a:blip r:embed="rId5"/>
          <a:srcRect t="9351" b="9351"/>
          <a:stretch/>
        </p:blipFill>
        <p:spPr>
          <a:xfrm>
            <a:off x="6236189" y="3571190"/>
            <a:ext cx="2020773" cy="2479755"/>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7A105D9A-78B6-4316-A804-AC5F34DC3482}"/>
              </a:ext>
            </a:extLst>
          </p:cNvPr>
          <p:cNvPicPr>
            <a:picLocks noChangeAspect="1"/>
          </p:cNvPicPr>
          <p:nvPr/>
        </p:nvPicPr>
        <p:blipFill>
          <a:blip r:embed="rId6"/>
          <a:srcRect t="7434" b="7434"/>
          <a:stretch/>
        </p:blipFill>
        <p:spPr>
          <a:xfrm>
            <a:off x="1756472" y="3633733"/>
            <a:ext cx="2020774" cy="2479757"/>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068166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762524" y="2847703"/>
            <a:ext cx="3312392"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نماذج من تصاميم معلنه لتعزيز الانضباط</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769061" y="1909203"/>
            <a:ext cx="2555507"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تعزيز الانضباط المدرسي</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 في المدرسة</a:t>
            </a:r>
          </a:p>
        </p:txBody>
      </p:sp>
      <p:sp>
        <p:nvSpPr>
          <p:cNvPr id="17" name="مربع نص 16">
            <a:extLst>
              <a:ext uri="{FF2B5EF4-FFF2-40B4-BE49-F238E27FC236}">
                <a16:creationId xmlns:a16="http://schemas.microsoft.com/office/drawing/2014/main" id="{BAB5CD53-2831-4568-8010-1AF7D44DDE28}"/>
              </a:ext>
            </a:extLst>
          </p:cNvPr>
          <p:cNvSpPr txBox="1"/>
          <p:nvPr/>
        </p:nvSpPr>
        <p:spPr>
          <a:xfrm>
            <a:off x="1144014" y="2949936"/>
            <a:ext cx="3150249" cy="369332"/>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متابعة الغياب اليومي</a:t>
            </a:r>
          </a:p>
        </p:txBody>
      </p:sp>
      <p:pic>
        <p:nvPicPr>
          <p:cNvPr id="21" name="صورة 20">
            <a:extLst>
              <a:ext uri="{FF2B5EF4-FFF2-40B4-BE49-F238E27FC236}">
                <a16:creationId xmlns:a16="http://schemas.microsoft.com/office/drawing/2014/main" id="{9D7CED75-5505-4805-BF8F-7D5A630FBD82}"/>
              </a:ext>
            </a:extLst>
          </p:cNvPr>
          <p:cNvPicPr>
            <a:picLocks noChangeAspect="1"/>
          </p:cNvPicPr>
          <p:nvPr/>
        </p:nvPicPr>
        <p:blipFill>
          <a:blip r:embed="rId5"/>
          <a:srcRect t="4673" b="4673"/>
          <a:stretch/>
        </p:blipFill>
        <p:spPr>
          <a:xfrm>
            <a:off x="6575156" y="3700024"/>
            <a:ext cx="2020774" cy="2479757"/>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2" name="صورة 21">
            <a:extLst>
              <a:ext uri="{FF2B5EF4-FFF2-40B4-BE49-F238E27FC236}">
                <a16:creationId xmlns:a16="http://schemas.microsoft.com/office/drawing/2014/main" id="{27A83354-0A35-4C64-A661-7A619037D975}"/>
              </a:ext>
            </a:extLst>
          </p:cNvPr>
          <p:cNvPicPr>
            <a:picLocks noChangeAspect="1"/>
          </p:cNvPicPr>
          <p:nvPr/>
        </p:nvPicPr>
        <p:blipFill>
          <a:blip r:embed="rId6"/>
          <a:srcRect t="3599" b="3599"/>
          <a:stretch/>
        </p:blipFill>
        <p:spPr>
          <a:xfrm rot="16200000">
            <a:off x="1663711" y="3385386"/>
            <a:ext cx="2408012" cy="2954949"/>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010841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762524" y="2847703"/>
            <a:ext cx="3562044"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استفسار عن غياب طالب</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769061" y="1909203"/>
            <a:ext cx="2555507"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تعزيز الانضباط المدرسي</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 في المدرسة</a:t>
            </a:r>
          </a:p>
        </p:txBody>
      </p:sp>
      <p:sp>
        <p:nvSpPr>
          <p:cNvPr id="17" name="مربع نص 16">
            <a:extLst>
              <a:ext uri="{FF2B5EF4-FFF2-40B4-BE49-F238E27FC236}">
                <a16:creationId xmlns:a16="http://schemas.microsoft.com/office/drawing/2014/main" id="{BAB5CD53-2831-4568-8010-1AF7D44DDE28}"/>
              </a:ext>
            </a:extLst>
          </p:cNvPr>
          <p:cNvSpPr txBox="1"/>
          <p:nvPr/>
        </p:nvSpPr>
        <p:spPr>
          <a:xfrm>
            <a:off x="1646582" y="2674295"/>
            <a:ext cx="2733477" cy="646331"/>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التقرير اليومي للجنة الانضباط</a:t>
            </a:r>
          </a:p>
        </p:txBody>
      </p:sp>
      <p:pic>
        <p:nvPicPr>
          <p:cNvPr id="18" name="صورة 17">
            <a:extLst>
              <a:ext uri="{FF2B5EF4-FFF2-40B4-BE49-F238E27FC236}">
                <a16:creationId xmlns:a16="http://schemas.microsoft.com/office/drawing/2014/main" id="{249436C6-C208-46F2-8917-4D159BA6DDE7}"/>
              </a:ext>
            </a:extLst>
          </p:cNvPr>
          <p:cNvPicPr>
            <a:picLocks noChangeAspect="1"/>
          </p:cNvPicPr>
          <p:nvPr/>
        </p:nvPicPr>
        <p:blipFill>
          <a:blip r:embed="rId5"/>
          <a:srcRect t="8009" b="8009"/>
          <a:stretch/>
        </p:blipFill>
        <p:spPr>
          <a:xfrm>
            <a:off x="6276472" y="3395840"/>
            <a:ext cx="2306561" cy="2830455"/>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FBFC0368-7F6F-417B-A5B4-0F5D5A4ACE29}"/>
              </a:ext>
            </a:extLst>
          </p:cNvPr>
          <p:cNvPicPr>
            <a:picLocks noChangeAspect="1"/>
          </p:cNvPicPr>
          <p:nvPr/>
        </p:nvPicPr>
        <p:blipFill>
          <a:blip r:embed="rId6"/>
          <a:srcRect t="3216" b="3216"/>
          <a:stretch/>
        </p:blipFill>
        <p:spPr>
          <a:xfrm>
            <a:off x="2073498" y="3395840"/>
            <a:ext cx="2306561" cy="2830455"/>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267116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762524" y="2847703"/>
            <a:ext cx="3562044"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انذار غياب طالب</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769061" y="1909203"/>
            <a:ext cx="2555507"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تعزيز الانضباط المدرسي</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 في المدرسة</a:t>
            </a:r>
          </a:p>
        </p:txBody>
      </p:sp>
      <p:sp>
        <p:nvSpPr>
          <p:cNvPr id="17" name="مربع نص 16">
            <a:extLst>
              <a:ext uri="{FF2B5EF4-FFF2-40B4-BE49-F238E27FC236}">
                <a16:creationId xmlns:a16="http://schemas.microsoft.com/office/drawing/2014/main" id="{BAB5CD53-2831-4568-8010-1AF7D44DDE28}"/>
              </a:ext>
            </a:extLst>
          </p:cNvPr>
          <p:cNvSpPr txBox="1"/>
          <p:nvPr/>
        </p:nvSpPr>
        <p:spPr>
          <a:xfrm>
            <a:off x="1888969" y="2673425"/>
            <a:ext cx="2496895" cy="646331"/>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تكريم الطلاب المنضبطين</a:t>
            </a:r>
          </a:p>
        </p:txBody>
      </p:sp>
      <p:pic>
        <p:nvPicPr>
          <p:cNvPr id="21" name="صورة 20">
            <a:extLst>
              <a:ext uri="{FF2B5EF4-FFF2-40B4-BE49-F238E27FC236}">
                <a16:creationId xmlns:a16="http://schemas.microsoft.com/office/drawing/2014/main" id="{BACB949E-9B88-4F36-9998-4465B226ED0A}"/>
              </a:ext>
            </a:extLst>
          </p:cNvPr>
          <p:cNvPicPr>
            <a:picLocks noChangeAspect="1"/>
          </p:cNvPicPr>
          <p:nvPr/>
        </p:nvPicPr>
        <p:blipFill>
          <a:blip r:embed="rId5"/>
          <a:srcRect t="3599" b="3599"/>
          <a:stretch/>
        </p:blipFill>
        <p:spPr>
          <a:xfrm>
            <a:off x="6243379" y="3393060"/>
            <a:ext cx="2460672" cy="3019569"/>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2" name="صورة 21">
            <a:extLst>
              <a:ext uri="{FF2B5EF4-FFF2-40B4-BE49-F238E27FC236}">
                <a16:creationId xmlns:a16="http://schemas.microsoft.com/office/drawing/2014/main" id="{8FC54232-8149-4E85-B665-84BCDF99417D}"/>
              </a:ext>
            </a:extLst>
          </p:cNvPr>
          <p:cNvPicPr>
            <a:picLocks noChangeAspect="1"/>
          </p:cNvPicPr>
          <p:nvPr/>
        </p:nvPicPr>
        <p:blipFill rotWithShape="1">
          <a:blip r:embed="rId6"/>
          <a:srcRect t="17318" b="5498"/>
          <a:stretch/>
        </p:blipFill>
        <p:spPr>
          <a:xfrm>
            <a:off x="2039807" y="3429000"/>
            <a:ext cx="2346057" cy="2878922"/>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638280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576787" y="0"/>
            <a:ext cx="329213" cy="4011516"/>
          </a:xfrm>
          <a:prstGeom prst="rect">
            <a:avLst/>
          </a:prstGeom>
        </p:spPr>
      </p:pic>
      <p:sp>
        <p:nvSpPr>
          <p:cNvPr id="21" name="مربع نص 20">
            <a:extLst>
              <a:ext uri="{FF2B5EF4-FFF2-40B4-BE49-F238E27FC236}">
                <a16:creationId xmlns:a16="http://schemas.microsoft.com/office/drawing/2014/main" id="{52A2890C-2931-430F-B971-78377EF23526}"/>
              </a:ext>
            </a:extLst>
          </p:cNvPr>
          <p:cNvSpPr txBox="1"/>
          <p:nvPr/>
        </p:nvSpPr>
        <p:spPr>
          <a:xfrm>
            <a:off x="5438277" y="215321"/>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sp>
        <p:nvSpPr>
          <p:cNvPr id="12" name="TextBox 52">
            <a:extLst>
              <a:ext uri="{FF2B5EF4-FFF2-40B4-BE49-F238E27FC236}">
                <a16:creationId xmlns:a16="http://schemas.microsoft.com/office/drawing/2014/main" id="{84FF1330-A54A-4654-9709-51AB695F09C2}"/>
              </a:ext>
            </a:extLst>
          </p:cNvPr>
          <p:cNvSpPr txBox="1"/>
          <p:nvPr/>
        </p:nvSpPr>
        <p:spPr>
          <a:xfrm>
            <a:off x="2917144" y="4907211"/>
            <a:ext cx="6716503" cy="830997"/>
          </a:xfrm>
          <a:prstGeom prst="rect">
            <a:avLst/>
          </a:prstGeom>
          <a:noFill/>
        </p:spPr>
        <p:txBody>
          <a:bodyPr wrap="square" rtlCol="0">
            <a:spAutoFit/>
          </a:bodyPr>
          <a:lstStyle/>
          <a:p>
            <a:pPr algn="ctr" rtl="1"/>
            <a:r>
              <a:rPr lang="ar-SA" sz="4800" b="1" dirty="0">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فـــــــــــي المــــــــــــــدرسة</a:t>
            </a:r>
          </a:p>
        </p:txBody>
      </p:sp>
      <p:sp>
        <p:nvSpPr>
          <p:cNvPr id="14" name="TextBox 52">
            <a:extLst>
              <a:ext uri="{FF2B5EF4-FFF2-40B4-BE49-F238E27FC236}">
                <a16:creationId xmlns:a16="http://schemas.microsoft.com/office/drawing/2014/main" id="{76AB46D6-C3E2-4E54-8CAC-D6F6E020F14B}"/>
              </a:ext>
            </a:extLst>
          </p:cNvPr>
          <p:cNvSpPr txBox="1"/>
          <p:nvPr/>
        </p:nvSpPr>
        <p:spPr>
          <a:xfrm>
            <a:off x="739946" y="4050080"/>
            <a:ext cx="11070898" cy="769441"/>
          </a:xfrm>
          <a:prstGeom prst="rect">
            <a:avLst/>
          </a:prstGeom>
          <a:noFill/>
        </p:spPr>
        <p:txBody>
          <a:bodyPr wrap="square" rtlCol="0">
            <a:spAutoFit/>
          </a:bodyPr>
          <a:lstStyle/>
          <a:p>
            <a:pPr algn="ctr" rtl="1"/>
            <a:r>
              <a:rPr lang="ar-SA" sz="4400" b="1" dirty="0">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التوجيــــــــــه الصحـــــــــــــي </a:t>
            </a:r>
          </a:p>
        </p:txBody>
      </p:sp>
      <p:pic>
        <p:nvPicPr>
          <p:cNvPr id="18" name="صورة 17">
            <a:extLst>
              <a:ext uri="{FF2B5EF4-FFF2-40B4-BE49-F238E27FC236}">
                <a16:creationId xmlns:a16="http://schemas.microsoft.com/office/drawing/2014/main" id="{0457DCCD-7E40-4A85-A6BD-B9A48F7FDBE4}"/>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19" name="مستطيل 18">
            <a:extLst>
              <a:ext uri="{FF2B5EF4-FFF2-40B4-BE49-F238E27FC236}">
                <a16:creationId xmlns:a16="http://schemas.microsoft.com/office/drawing/2014/main" id="{B2C72859-9853-405C-8EE2-9BE912861B17}"/>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صورة 2">
            <a:extLst>
              <a:ext uri="{FF2B5EF4-FFF2-40B4-BE49-F238E27FC236}">
                <a16:creationId xmlns:a16="http://schemas.microsoft.com/office/drawing/2014/main" id="{BEF592BD-1F92-49A6-A92C-E0E85427EA55}"/>
              </a:ext>
            </a:extLst>
          </p:cNvPr>
          <p:cNvPicPr>
            <a:picLocks noChangeAspect="1"/>
          </p:cNvPicPr>
          <p:nvPr/>
        </p:nvPicPr>
        <p:blipFill>
          <a:blip r:embed="rId4"/>
          <a:stretch>
            <a:fillRect/>
          </a:stretch>
        </p:blipFill>
        <p:spPr>
          <a:xfrm>
            <a:off x="-132395" y="-58992"/>
            <a:ext cx="6408867" cy="5301100"/>
          </a:xfrm>
          <a:prstGeom prst="rect">
            <a:avLst/>
          </a:prstGeom>
        </p:spPr>
      </p:pic>
    </p:spTree>
    <p:extLst>
      <p:ext uri="{BB962C8B-B14F-4D97-AF65-F5344CB8AC3E}">
        <p14:creationId xmlns:p14="http://schemas.microsoft.com/office/powerpoint/2010/main" val="35806297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762524" y="2847703"/>
            <a:ext cx="3562044"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لدى المدرسة خطة للتوجيه الصحي</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610972" y="2070580"/>
            <a:ext cx="2868093"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التوجيه الصحي في المدرسة</a:t>
            </a:r>
          </a:p>
        </p:txBody>
      </p:sp>
      <p:sp>
        <p:nvSpPr>
          <p:cNvPr id="17" name="مربع نص 16">
            <a:extLst>
              <a:ext uri="{FF2B5EF4-FFF2-40B4-BE49-F238E27FC236}">
                <a16:creationId xmlns:a16="http://schemas.microsoft.com/office/drawing/2014/main" id="{BAB5CD53-2831-4568-8010-1AF7D44DDE28}"/>
              </a:ext>
            </a:extLst>
          </p:cNvPr>
          <p:cNvSpPr txBox="1"/>
          <p:nvPr/>
        </p:nvSpPr>
        <p:spPr>
          <a:xfrm>
            <a:off x="1241556" y="2688747"/>
            <a:ext cx="3791722" cy="646331"/>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لدى المدرسة أنشطة صحية بإشراف الموجه الصحي : أ.محمد </a:t>
            </a:r>
            <a:r>
              <a:rPr lang="ar-SA" dirty="0" err="1">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قطابري</a:t>
            </a:r>
            <a:endPar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endParaRPr>
          </a:p>
        </p:txBody>
      </p:sp>
      <p:pic>
        <p:nvPicPr>
          <p:cNvPr id="18" name="صورة 17">
            <a:extLst>
              <a:ext uri="{FF2B5EF4-FFF2-40B4-BE49-F238E27FC236}">
                <a16:creationId xmlns:a16="http://schemas.microsoft.com/office/drawing/2014/main" id="{E6B8A3FD-E0C8-46BE-9808-420655538ABD}"/>
              </a:ext>
            </a:extLst>
          </p:cNvPr>
          <p:cNvPicPr>
            <a:picLocks noChangeAspect="1"/>
          </p:cNvPicPr>
          <p:nvPr/>
        </p:nvPicPr>
        <p:blipFill>
          <a:blip r:embed="rId5"/>
          <a:srcRect t="6590" b="6590"/>
          <a:stretch/>
        </p:blipFill>
        <p:spPr>
          <a:xfrm rot="16200000">
            <a:off x="6395724" y="3307544"/>
            <a:ext cx="2522805" cy="3095815"/>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9AB2ACF4-D8EC-4A6A-A92C-C65C1603831C}"/>
              </a:ext>
            </a:extLst>
          </p:cNvPr>
          <p:cNvPicPr>
            <a:picLocks noChangeAspect="1"/>
          </p:cNvPicPr>
          <p:nvPr/>
        </p:nvPicPr>
        <p:blipFill>
          <a:blip r:embed="rId6"/>
          <a:srcRect t="15334" b="15334"/>
          <a:stretch/>
        </p:blipFill>
        <p:spPr>
          <a:xfrm rot="16200000">
            <a:off x="2023196" y="3372885"/>
            <a:ext cx="2522808" cy="3095818"/>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77663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6109218" y="2798711"/>
            <a:ext cx="3095815"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لدى الموجه الصحي استمارة اشراف ذاتي دورية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56475" y="2070580"/>
            <a:ext cx="2868093"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التوجيه الصحي في المدرسة</a:t>
            </a:r>
          </a:p>
        </p:txBody>
      </p:sp>
      <p:sp>
        <p:nvSpPr>
          <p:cNvPr id="17" name="مربع نص 16">
            <a:extLst>
              <a:ext uri="{FF2B5EF4-FFF2-40B4-BE49-F238E27FC236}">
                <a16:creationId xmlns:a16="http://schemas.microsoft.com/office/drawing/2014/main" id="{BAB5CD53-2831-4568-8010-1AF7D44DDE28}"/>
              </a:ext>
            </a:extLst>
          </p:cNvPr>
          <p:cNvSpPr txBox="1"/>
          <p:nvPr/>
        </p:nvSpPr>
        <p:spPr>
          <a:xfrm>
            <a:off x="1409204" y="2919871"/>
            <a:ext cx="3791722" cy="369332"/>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متابعة مستمرة للحالات الصحية للطلاب</a:t>
            </a:r>
          </a:p>
        </p:txBody>
      </p:sp>
      <p:pic>
        <p:nvPicPr>
          <p:cNvPr id="21" name="صورة 20">
            <a:extLst>
              <a:ext uri="{FF2B5EF4-FFF2-40B4-BE49-F238E27FC236}">
                <a16:creationId xmlns:a16="http://schemas.microsoft.com/office/drawing/2014/main" id="{06B28E9F-88B2-4126-A41D-7A738CAFBC12}"/>
              </a:ext>
            </a:extLst>
          </p:cNvPr>
          <p:cNvPicPr>
            <a:picLocks noChangeAspect="1"/>
          </p:cNvPicPr>
          <p:nvPr/>
        </p:nvPicPr>
        <p:blipFill rotWithShape="1">
          <a:blip r:embed="rId5"/>
          <a:srcRect l="324" t="25394" r="-324" b="3683"/>
          <a:stretch/>
        </p:blipFill>
        <p:spPr>
          <a:xfrm rot="16200000">
            <a:off x="6372193" y="3270247"/>
            <a:ext cx="2651280" cy="3253470"/>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2" name="صورة 21">
            <a:extLst>
              <a:ext uri="{FF2B5EF4-FFF2-40B4-BE49-F238E27FC236}">
                <a16:creationId xmlns:a16="http://schemas.microsoft.com/office/drawing/2014/main" id="{5502F45D-FCD1-4364-B5FB-3332923A37CA}"/>
              </a:ext>
            </a:extLst>
          </p:cNvPr>
          <p:cNvPicPr>
            <a:picLocks noChangeAspect="1"/>
          </p:cNvPicPr>
          <p:nvPr/>
        </p:nvPicPr>
        <p:blipFill rotWithShape="1">
          <a:blip r:embed="rId6"/>
          <a:srcRect t="2865" b="1185"/>
          <a:stretch/>
        </p:blipFill>
        <p:spPr>
          <a:xfrm rot="16200000">
            <a:off x="1962149" y="3288239"/>
            <a:ext cx="2685832" cy="3295871"/>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737923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3284602" y="2759142"/>
            <a:ext cx="3095815"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البرامج التوعية الصحية في المدرسة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56475" y="2070580"/>
            <a:ext cx="2868093"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التوجيه الصحي في المدرسة</a:t>
            </a:r>
          </a:p>
        </p:txBody>
      </p:sp>
      <p:pic>
        <p:nvPicPr>
          <p:cNvPr id="18" name="صورة 17">
            <a:extLst>
              <a:ext uri="{FF2B5EF4-FFF2-40B4-BE49-F238E27FC236}">
                <a16:creationId xmlns:a16="http://schemas.microsoft.com/office/drawing/2014/main" id="{757A73AD-2AD4-4B30-BE1E-5B884441D4FE}"/>
              </a:ext>
            </a:extLst>
          </p:cNvPr>
          <p:cNvPicPr>
            <a:picLocks noChangeAspect="1"/>
          </p:cNvPicPr>
          <p:nvPr/>
        </p:nvPicPr>
        <p:blipFill rotWithShape="1">
          <a:blip r:embed="rId5"/>
          <a:srcRect t="2280" b="1771"/>
          <a:stretch/>
        </p:blipFill>
        <p:spPr>
          <a:xfrm>
            <a:off x="3754058" y="3644251"/>
            <a:ext cx="2028804" cy="2489610"/>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094051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576787" y="0"/>
            <a:ext cx="329213" cy="4011516"/>
          </a:xfrm>
          <a:prstGeom prst="rect">
            <a:avLst/>
          </a:prstGeom>
        </p:spPr>
      </p:pic>
      <p:sp>
        <p:nvSpPr>
          <p:cNvPr id="21" name="مربع نص 20">
            <a:extLst>
              <a:ext uri="{FF2B5EF4-FFF2-40B4-BE49-F238E27FC236}">
                <a16:creationId xmlns:a16="http://schemas.microsoft.com/office/drawing/2014/main" id="{52A2890C-2931-430F-B971-78377EF23526}"/>
              </a:ext>
            </a:extLst>
          </p:cNvPr>
          <p:cNvSpPr txBox="1"/>
          <p:nvPr/>
        </p:nvSpPr>
        <p:spPr>
          <a:xfrm>
            <a:off x="5438277" y="215321"/>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sp>
        <p:nvSpPr>
          <p:cNvPr id="12" name="TextBox 52">
            <a:extLst>
              <a:ext uri="{FF2B5EF4-FFF2-40B4-BE49-F238E27FC236}">
                <a16:creationId xmlns:a16="http://schemas.microsoft.com/office/drawing/2014/main" id="{84FF1330-A54A-4654-9709-51AB695F09C2}"/>
              </a:ext>
            </a:extLst>
          </p:cNvPr>
          <p:cNvSpPr txBox="1"/>
          <p:nvPr/>
        </p:nvSpPr>
        <p:spPr>
          <a:xfrm>
            <a:off x="2947879" y="5011798"/>
            <a:ext cx="6716503" cy="830997"/>
          </a:xfrm>
          <a:prstGeom prst="rect">
            <a:avLst/>
          </a:prstGeom>
          <a:noFill/>
        </p:spPr>
        <p:txBody>
          <a:bodyPr wrap="square" rtlCol="0">
            <a:spAutoFit/>
          </a:bodyPr>
          <a:lstStyle/>
          <a:p>
            <a:pPr algn="ctr" rtl="1"/>
            <a:r>
              <a:rPr lang="ar-SA" sz="4800" b="1" dirty="0">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فـــــــــــي المــــــــــــــدرسة</a:t>
            </a:r>
          </a:p>
        </p:txBody>
      </p:sp>
      <p:sp>
        <p:nvSpPr>
          <p:cNvPr id="14" name="TextBox 52">
            <a:extLst>
              <a:ext uri="{FF2B5EF4-FFF2-40B4-BE49-F238E27FC236}">
                <a16:creationId xmlns:a16="http://schemas.microsoft.com/office/drawing/2014/main" id="{76AB46D6-C3E2-4E54-8CAC-D6F6E020F14B}"/>
              </a:ext>
            </a:extLst>
          </p:cNvPr>
          <p:cNvSpPr txBox="1"/>
          <p:nvPr/>
        </p:nvSpPr>
        <p:spPr>
          <a:xfrm>
            <a:off x="739228" y="4249030"/>
            <a:ext cx="11070898" cy="769441"/>
          </a:xfrm>
          <a:prstGeom prst="rect">
            <a:avLst/>
          </a:prstGeom>
          <a:noFill/>
        </p:spPr>
        <p:txBody>
          <a:bodyPr wrap="square" rtlCol="0">
            <a:spAutoFit/>
          </a:bodyPr>
          <a:lstStyle/>
          <a:p>
            <a:pPr algn="ctr" rtl="1"/>
            <a:r>
              <a:rPr lang="ar-SA" sz="4400" b="1" dirty="0">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الأمـــــن والسلامــــــــــــــــة </a:t>
            </a:r>
          </a:p>
        </p:txBody>
      </p:sp>
      <p:pic>
        <p:nvPicPr>
          <p:cNvPr id="18" name="صورة 17">
            <a:extLst>
              <a:ext uri="{FF2B5EF4-FFF2-40B4-BE49-F238E27FC236}">
                <a16:creationId xmlns:a16="http://schemas.microsoft.com/office/drawing/2014/main" id="{0457DCCD-7E40-4A85-A6BD-B9A48F7FDBE4}"/>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19" name="مستطيل 18">
            <a:extLst>
              <a:ext uri="{FF2B5EF4-FFF2-40B4-BE49-F238E27FC236}">
                <a16:creationId xmlns:a16="http://schemas.microsoft.com/office/drawing/2014/main" id="{B2C72859-9853-405C-8EE2-9BE912861B17}"/>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 name="صورة 3">
            <a:extLst>
              <a:ext uri="{FF2B5EF4-FFF2-40B4-BE49-F238E27FC236}">
                <a16:creationId xmlns:a16="http://schemas.microsoft.com/office/drawing/2014/main" id="{094FBB05-E5C2-4182-BAD0-E3E4076E36C8}"/>
              </a:ext>
            </a:extLst>
          </p:cNvPr>
          <p:cNvPicPr>
            <a:picLocks noChangeAspect="1"/>
          </p:cNvPicPr>
          <p:nvPr/>
        </p:nvPicPr>
        <p:blipFill>
          <a:blip r:embed="rId4"/>
          <a:stretch>
            <a:fillRect/>
          </a:stretch>
        </p:blipFill>
        <p:spPr>
          <a:xfrm>
            <a:off x="1" y="0"/>
            <a:ext cx="6274676" cy="5182049"/>
          </a:xfrm>
          <a:prstGeom prst="rect">
            <a:avLst/>
          </a:prstGeom>
        </p:spPr>
      </p:pic>
    </p:spTree>
    <p:extLst>
      <p:ext uri="{BB962C8B-B14F-4D97-AF65-F5344CB8AC3E}">
        <p14:creationId xmlns:p14="http://schemas.microsoft.com/office/powerpoint/2010/main" val="8363903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795976" y="2798711"/>
            <a:ext cx="3095815"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لدى المدرسة ملف متابعة اعمال الصيانة والنظافة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26021" y="2070580"/>
            <a:ext cx="2929008"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الأمن والسلامة في المدرسة</a:t>
            </a:r>
          </a:p>
        </p:txBody>
      </p:sp>
      <p:sp>
        <p:nvSpPr>
          <p:cNvPr id="17" name="مربع نص 16">
            <a:extLst>
              <a:ext uri="{FF2B5EF4-FFF2-40B4-BE49-F238E27FC236}">
                <a16:creationId xmlns:a16="http://schemas.microsoft.com/office/drawing/2014/main" id="{BAB5CD53-2831-4568-8010-1AF7D44DDE28}"/>
              </a:ext>
            </a:extLst>
          </p:cNvPr>
          <p:cNvSpPr txBox="1"/>
          <p:nvPr/>
        </p:nvSpPr>
        <p:spPr>
          <a:xfrm>
            <a:off x="454557" y="2955284"/>
            <a:ext cx="3791722" cy="369332"/>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طلب الصيانةً</a:t>
            </a:r>
          </a:p>
        </p:txBody>
      </p:sp>
      <p:pic>
        <p:nvPicPr>
          <p:cNvPr id="18" name="صورة 17">
            <a:extLst>
              <a:ext uri="{FF2B5EF4-FFF2-40B4-BE49-F238E27FC236}">
                <a16:creationId xmlns:a16="http://schemas.microsoft.com/office/drawing/2014/main" id="{ABF62917-DE65-4ADD-943B-94650AC7A085}"/>
              </a:ext>
            </a:extLst>
          </p:cNvPr>
          <p:cNvPicPr>
            <a:picLocks noChangeAspect="1"/>
          </p:cNvPicPr>
          <p:nvPr/>
        </p:nvPicPr>
        <p:blipFill>
          <a:blip r:embed="rId5"/>
          <a:srcRect t="6283" b="6283"/>
          <a:stretch/>
        </p:blipFill>
        <p:spPr>
          <a:xfrm>
            <a:off x="6271556" y="3644251"/>
            <a:ext cx="2144657" cy="2631777"/>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FC91CD3B-7D3D-4742-AF12-2841BF16C1CD}"/>
              </a:ext>
            </a:extLst>
          </p:cNvPr>
          <p:cNvPicPr>
            <a:picLocks noChangeAspect="1"/>
          </p:cNvPicPr>
          <p:nvPr/>
        </p:nvPicPr>
        <p:blipFill>
          <a:blip r:embed="rId6"/>
          <a:srcRect t="10042" b="10042"/>
          <a:stretch/>
        </p:blipFill>
        <p:spPr>
          <a:xfrm>
            <a:off x="1801255" y="3605043"/>
            <a:ext cx="2144657" cy="2631777"/>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92121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576787" y="0"/>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5259715"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7" name="صورة 16">
            <a:extLst>
              <a:ext uri="{FF2B5EF4-FFF2-40B4-BE49-F238E27FC236}">
                <a16:creationId xmlns:a16="http://schemas.microsoft.com/office/drawing/2014/main" id="{840F8412-D5AA-4C8A-8EEF-9934A299A4D3}"/>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18" name="مستطيل 17">
            <a:extLst>
              <a:ext uri="{FF2B5EF4-FFF2-40B4-BE49-F238E27FC236}">
                <a16:creationId xmlns:a16="http://schemas.microsoft.com/office/drawing/2014/main" id="{4DDBA342-1D7D-4B29-BC42-210F9E4C15E4}"/>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7" name="صورة 6">
            <a:extLst>
              <a:ext uri="{FF2B5EF4-FFF2-40B4-BE49-F238E27FC236}">
                <a16:creationId xmlns:a16="http://schemas.microsoft.com/office/drawing/2014/main" id="{F365E56F-1B8A-4FC4-8682-FD27C45ACDA8}"/>
              </a:ext>
            </a:extLst>
          </p:cNvPr>
          <p:cNvPicPr>
            <a:picLocks noChangeAspect="1"/>
          </p:cNvPicPr>
          <p:nvPr/>
        </p:nvPicPr>
        <p:blipFill>
          <a:blip r:embed="rId4"/>
          <a:stretch>
            <a:fillRect/>
          </a:stretch>
        </p:blipFill>
        <p:spPr>
          <a:xfrm>
            <a:off x="6634180" y="1238463"/>
            <a:ext cx="1954613" cy="1740308"/>
          </a:xfrm>
          <a:prstGeom prst="rect">
            <a:avLst/>
          </a:prstGeom>
        </p:spPr>
      </p:pic>
      <p:sp>
        <p:nvSpPr>
          <p:cNvPr id="20" name="مستطيل: زوايا مستديرة 19">
            <a:extLst>
              <a:ext uri="{FF2B5EF4-FFF2-40B4-BE49-F238E27FC236}">
                <a16:creationId xmlns:a16="http://schemas.microsoft.com/office/drawing/2014/main" id="{769D6672-B2F3-4BC3-84F2-7381381283A6}"/>
              </a:ext>
            </a:extLst>
          </p:cNvPr>
          <p:cNvSpPr/>
          <p:nvPr/>
        </p:nvSpPr>
        <p:spPr>
          <a:xfrm>
            <a:off x="6436788" y="2910757"/>
            <a:ext cx="2422303" cy="432585"/>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a:extLst>
              <a:ext uri="{FF2B5EF4-FFF2-40B4-BE49-F238E27FC236}">
                <a16:creationId xmlns:a16="http://schemas.microsoft.com/office/drawing/2014/main" id="{0C255B77-BD7C-4CEF-AF67-47DA585827EA}"/>
              </a:ext>
            </a:extLst>
          </p:cNvPr>
          <p:cNvSpPr/>
          <p:nvPr/>
        </p:nvSpPr>
        <p:spPr>
          <a:xfrm>
            <a:off x="6165725" y="3389724"/>
            <a:ext cx="2693366" cy="400110"/>
          </a:xfrm>
          <a:prstGeom prst="rect">
            <a:avLst/>
          </a:prstGeom>
        </p:spPr>
        <p:txBody>
          <a:bodyPr wrap="none">
            <a:spAutoFit/>
          </a:bodyPr>
          <a:lstStyle/>
          <a:p>
            <a:pPr algn="ctr" rtl="1"/>
            <a:r>
              <a:rPr lang="ar-SA" sz="20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rPr>
              <a:t>مدير مجمع العز التعليمي </a:t>
            </a:r>
            <a:endParaRPr lang="ar-US" sz="20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22" name="عنوان 1">
            <a:extLst>
              <a:ext uri="{FF2B5EF4-FFF2-40B4-BE49-F238E27FC236}">
                <a16:creationId xmlns:a16="http://schemas.microsoft.com/office/drawing/2014/main" id="{B57E75D0-3583-46D5-A323-18D45E620A80}"/>
              </a:ext>
            </a:extLst>
          </p:cNvPr>
          <p:cNvSpPr txBox="1">
            <a:spLocks/>
          </p:cNvSpPr>
          <p:nvPr/>
        </p:nvSpPr>
        <p:spPr>
          <a:xfrm>
            <a:off x="6188515" y="2784512"/>
            <a:ext cx="2845941" cy="539049"/>
          </a:xfrm>
          <a:prstGeom prst="rect">
            <a:avLst/>
          </a:prstGeom>
        </p:spPr>
        <p:txBody>
          <a:bodyPr vert="horz" lIns="91440" tIns="45720" rIns="91440" bIns="45720" rtlCol="0" anchor="b">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ar-SA" sz="18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علي بن محمد كديش</a:t>
            </a:r>
            <a:endParaRPr lang="ar-US" sz="32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23" name="مستطيل 22">
            <a:extLst>
              <a:ext uri="{FF2B5EF4-FFF2-40B4-BE49-F238E27FC236}">
                <a16:creationId xmlns:a16="http://schemas.microsoft.com/office/drawing/2014/main" id="{1A42C39B-6AB1-4D85-B0ED-D841FBE4B557}"/>
              </a:ext>
            </a:extLst>
          </p:cNvPr>
          <p:cNvSpPr/>
          <p:nvPr/>
        </p:nvSpPr>
        <p:spPr>
          <a:xfrm>
            <a:off x="621205" y="4011516"/>
            <a:ext cx="8695044" cy="1631216"/>
          </a:xfrm>
          <a:prstGeom prst="rect">
            <a:avLst/>
          </a:prstGeom>
        </p:spPr>
        <p:txBody>
          <a:bodyPr wrap="square">
            <a:spAutoFit/>
          </a:bodyPr>
          <a:lstStyle/>
          <a:p>
            <a:pPr algn="justLow" rtl="1"/>
            <a:r>
              <a:rPr lang="ar-SA" sz="20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rPr>
              <a:t>تلتزم مدارسنا بتقديم خدمة تربوية ذات جودة عالية ، وإعداد طلابها بالمعارف والقيم الإسلامية التي تمكنهم من الإبداع والتميز الاكاديمي لمواكبة تحديات المستقبل والتعلم مدى الحياة من خلال قيادة ملهمة  وهيئة تعليمية متميزة تستخدم أحدث استراتيجيات التعليم والمناهج والأنشطة والتقنيات الحديثة وبيئة تعلم جاذبة وامنة ومناخ مدرسي تعاوني والتواصل الفعال مع أولياء الأمور والمجتمع المحلي.   </a:t>
            </a:r>
            <a:endParaRPr lang="ar-US" sz="20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endParaRPr>
          </a:p>
        </p:txBody>
      </p:sp>
      <p:pic>
        <p:nvPicPr>
          <p:cNvPr id="24" name="صورة 23" descr="صورة تحتوي على لقطة شاشة, الخط, الرسومات, نص&#10;&#10;تم إنشاء الوصف تلقائياً">
            <a:extLst>
              <a:ext uri="{FF2B5EF4-FFF2-40B4-BE49-F238E27FC236}">
                <a16:creationId xmlns:a16="http://schemas.microsoft.com/office/drawing/2014/main" id="{038C60D8-AAFE-496D-BCFE-8DB3B16A5B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9426" y="248492"/>
            <a:ext cx="1509336" cy="1201780"/>
          </a:xfrm>
          <a:prstGeom prst="rect">
            <a:avLst/>
          </a:prstGeom>
        </p:spPr>
      </p:pic>
    </p:spTree>
    <p:extLst>
      <p:ext uri="{BB962C8B-B14F-4D97-AF65-F5344CB8AC3E}">
        <p14:creationId xmlns:p14="http://schemas.microsoft.com/office/powerpoint/2010/main" val="10525420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795976" y="2798711"/>
            <a:ext cx="3095815"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متابعة النظافة مع المتعهد</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26021" y="2070580"/>
            <a:ext cx="2929008"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الأمن والسلامة في المدرسة</a:t>
            </a:r>
          </a:p>
        </p:txBody>
      </p:sp>
      <p:sp>
        <p:nvSpPr>
          <p:cNvPr id="17" name="مربع نص 16">
            <a:extLst>
              <a:ext uri="{FF2B5EF4-FFF2-40B4-BE49-F238E27FC236}">
                <a16:creationId xmlns:a16="http://schemas.microsoft.com/office/drawing/2014/main" id="{BAB5CD53-2831-4568-8010-1AF7D44DDE28}"/>
              </a:ext>
            </a:extLst>
          </p:cNvPr>
          <p:cNvSpPr txBox="1"/>
          <p:nvPr/>
        </p:nvSpPr>
        <p:spPr>
          <a:xfrm>
            <a:off x="877658" y="2955284"/>
            <a:ext cx="3791722" cy="369332"/>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متابعة نظافة وصيانة المقصف</a:t>
            </a:r>
          </a:p>
        </p:txBody>
      </p:sp>
      <p:pic>
        <p:nvPicPr>
          <p:cNvPr id="21" name="صورة 20">
            <a:extLst>
              <a:ext uri="{FF2B5EF4-FFF2-40B4-BE49-F238E27FC236}">
                <a16:creationId xmlns:a16="http://schemas.microsoft.com/office/drawing/2014/main" id="{D54DA668-4992-4D20-8560-86E3EAB1C49C}"/>
              </a:ext>
            </a:extLst>
          </p:cNvPr>
          <p:cNvPicPr>
            <a:picLocks noChangeAspect="1"/>
          </p:cNvPicPr>
          <p:nvPr/>
        </p:nvPicPr>
        <p:blipFill>
          <a:blip r:embed="rId5"/>
          <a:srcRect t="6744" b="6744"/>
          <a:stretch/>
        </p:blipFill>
        <p:spPr>
          <a:xfrm>
            <a:off x="6276472" y="3663733"/>
            <a:ext cx="2144657" cy="2631777"/>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2" name="صورة 21">
            <a:extLst>
              <a:ext uri="{FF2B5EF4-FFF2-40B4-BE49-F238E27FC236}">
                <a16:creationId xmlns:a16="http://schemas.microsoft.com/office/drawing/2014/main" id="{E8C91DF2-B5B9-4A5C-8B2A-5E6994907F65}"/>
              </a:ext>
            </a:extLst>
          </p:cNvPr>
          <p:cNvPicPr>
            <a:picLocks noChangeAspect="1"/>
          </p:cNvPicPr>
          <p:nvPr/>
        </p:nvPicPr>
        <p:blipFill>
          <a:blip r:embed="rId6"/>
          <a:srcRect t="10962" b="10962"/>
          <a:stretch/>
        </p:blipFill>
        <p:spPr>
          <a:xfrm>
            <a:off x="1720984" y="3623117"/>
            <a:ext cx="2144657" cy="2631777"/>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220375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3121473" y="2687548"/>
            <a:ext cx="3095815"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لدى المدرسة ملف خاص بكل ما يتعلق بالأمن والسلامة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426021" y="2070580"/>
            <a:ext cx="2929008" cy="400110"/>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الأمن والسلامة في المدرسة</a:t>
            </a:r>
          </a:p>
        </p:txBody>
      </p:sp>
      <p:pic>
        <p:nvPicPr>
          <p:cNvPr id="18" name="صورة 17">
            <a:extLst>
              <a:ext uri="{FF2B5EF4-FFF2-40B4-BE49-F238E27FC236}">
                <a16:creationId xmlns:a16="http://schemas.microsoft.com/office/drawing/2014/main" id="{72299091-B6A0-416B-B4A1-015C8F577935}"/>
              </a:ext>
            </a:extLst>
          </p:cNvPr>
          <p:cNvPicPr>
            <a:picLocks noChangeAspect="1"/>
          </p:cNvPicPr>
          <p:nvPr/>
        </p:nvPicPr>
        <p:blipFill>
          <a:blip r:embed="rId5"/>
          <a:srcRect t="3906" b="3906"/>
          <a:stretch/>
        </p:blipFill>
        <p:spPr>
          <a:xfrm>
            <a:off x="3597051" y="3511953"/>
            <a:ext cx="2144657" cy="2631777"/>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540956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576787" y="0"/>
            <a:ext cx="329213" cy="4011516"/>
          </a:xfrm>
          <a:prstGeom prst="rect">
            <a:avLst/>
          </a:prstGeom>
        </p:spPr>
      </p:pic>
      <p:sp>
        <p:nvSpPr>
          <p:cNvPr id="21" name="مربع نص 20">
            <a:extLst>
              <a:ext uri="{FF2B5EF4-FFF2-40B4-BE49-F238E27FC236}">
                <a16:creationId xmlns:a16="http://schemas.microsoft.com/office/drawing/2014/main" id="{52A2890C-2931-430F-B971-78377EF23526}"/>
              </a:ext>
            </a:extLst>
          </p:cNvPr>
          <p:cNvSpPr txBox="1"/>
          <p:nvPr/>
        </p:nvSpPr>
        <p:spPr>
          <a:xfrm>
            <a:off x="5438277" y="215321"/>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sp>
        <p:nvSpPr>
          <p:cNvPr id="12" name="TextBox 52">
            <a:extLst>
              <a:ext uri="{FF2B5EF4-FFF2-40B4-BE49-F238E27FC236}">
                <a16:creationId xmlns:a16="http://schemas.microsoft.com/office/drawing/2014/main" id="{84FF1330-A54A-4654-9709-51AB695F09C2}"/>
              </a:ext>
            </a:extLst>
          </p:cNvPr>
          <p:cNvSpPr txBox="1"/>
          <p:nvPr/>
        </p:nvSpPr>
        <p:spPr>
          <a:xfrm>
            <a:off x="2615491" y="4411111"/>
            <a:ext cx="6716503" cy="830997"/>
          </a:xfrm>
          <a:prstGeom prst="rect">
            <a:avLst/>
          </a:prstGeom>
          <a:noFill/>
        </p:spPr>
        <p:txBody>
          <a:bodyPr wrap="square" rtlCol="0">
            <a:spAutoFit/>
          </a:bodyPr>
          <a:lstStyle/>
          <a:p>
            <a:pPr algn="ctr" rtl="1"/>
            <a:r>
              <a:rPr lang="ar-SA" sz="4800" b="1" dirty="0">
                <a:solidFill>
                  <a:srgbClr val="0F54AB"/>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لدى منسوبي المدرسة</a:t>
            </a:r>
          </a:p>
        </p:txBody>
      </p:sp>
      <p:sp>
        <p:nvSpPr>
          <p:cNvPr id="14" name="TextBox 52">
            <a:extLst>
              <a:ext uri="{FF2B5EF4-FFF2-40B4-BE49-F238E27FC236}">
                <a16:creationId xmlns:a16="http://schemas.microsoft.com/office/drawing/2014/main" id="{76AB46D6-C3E2-4E54-8CAC-D6F6E020F14B}"/>
              </a:ext>
            </a:extLst>
          </p:cNvPr>
          <p:cNvSpPr txBox="1"/>
          <p:nvPr/>
        </p:nvSpPr>
        <p:spPr>
          <a:xfrm>
            <a:off x="438293" y="3645122"/>
            <a:ext cx="11070898" cy="769441"/>
          </a:xfrm>
          <a:prstGeom prst="rect">
            <a:avLst/>
          </a:prstGeom>
          <a:noFill/>
        </p:spPr>
        <p:txBody>
          <a:bodyPr wrap="square" rtlCol="0">
            <a:spAutoFit/>
          </a:bodyPr>
          <a:lstStyle/>
          <a:p>
            <a:pPr algn="ctr" rtl="1"/>
            <a:r>
              <a:rPr lang="ar-SA" sz="4400" b="1" dirty="0">
                <a:solidFill>
                  <a:srgbClr val="17A7A6"/>
                </a:solidFill>
                <a:effectLst>
                  <a:outerShdw sx="1000" sy="1000" algn="ctr" rotWithShape="0">
                    <a:schemeClr val="tx1">
                      <a:lumMod val="95000"/>
                      <a:lumOff val="5000"/>
                      <a:alpha val="0"/>
                    </a:schemeClr>
                  </a:outerShdw>
                </a:effectLst>
                <a:latin typeface="GE Dinar One" panose="020A0503020102020204" pitchFamily="18" charset="-78"/>
                <a:ea typeface="GE Dinar One" panose="020A0503020102020204" pitchFamily="18" charset="-78"/>
                <a:cs typeface="GE Dinar One" panose="020A0503020102020204" pitchFamily="18" charset="-78"/>
              </a:rPr>
              <a:t>التطوير المهنـــــــــــــــــــــــــي</a:t>
            </a:r>
          </a:p>
        </p:txBody>
      </p:sp>
      <p:pic>
        <p:nvPicPr>
          <p:cNvPr id="18" name="صورة 17">
            <a:extLst>
              <a:ext uri="{FF2B5EF4-FFF2-40B4-BE49-F238E27FC236}">
                <a16:creationId xmlns:a16="http://schemas.microsoft.com/office/drawing/2014/main" id="{0457DCCD-7E40-4A85-A6BD-B9A48F7FDBE4}"/>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19" name="مستطيل 18">
            <a:extLst>
              <a:ext uri="{FF2B5EF4-FFF2-40B4-BE49-F238E27FC236}">
                <a16:creationId xmlns:a16="http://schemas.microsoft.com/office/drawing/2014/main" id="{B2C72859-9853-405C-8EE2-9BE912861B17}"/>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6" name="صورة 5">
            <a:extLst>
              <a:ext uri="{FF2B5EF4-FFF2-40B4-BE49-F238E27FC236}">
                <a16:creationId xmlns:a16="http://schemas.microsoft.com/office/drawing/2014/main" id="{E98D150C-A221-4215-8369-A53A1237F6FA}"/>
              </a:ext>
            </a:extLst>
          </p:cNvPr>
          <p:cNvPicPr>
            <a:picLocks noChangeAspect="1"/>
          </p:cNvPicPr>
          <p:nvPr/>
        </p:nvPicPr>
        <p:blipFill rotWithShape="1">
          <a:blip r:embed="rId4"/>
          <a:srcRect r="20950"/>
          <a:stretch/>
        </p:blipFill>
        <p:spPr>
          <a:xfrm>
            <a:off x="-139909" y="-20829"/>
            <a:ext cx="6342185" cy="4596782"/>
          </a:xfrm>
          <a:prstGeom prst="rect">
            <a:avLst/>
          </a:prstGeom>
        </p:spPr>
      </p:pic>
    </p:spTree>
    <p:extLst>
      <p:ext uri="{BB962C8B-B14F-4D97-AF65-F5344CB8AC3E}">
        <p14:creationId xmlns:p14="http://schemas.microsoft.com/office/powerpoint/2010/main" val="26648387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795976" y="2798711"/>
            <a:ext cx="3095815"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لدى المدرسة ملف لمتابعة التطوير المهني لدى منسوبيها</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5A756084-B852-48F3-AA56-B3F005562874}"/>
              </a:ext>
            </a:extLst>
          </p:cNvPr>
          <p:cNvSpPr/>
          <p:nvPr/>
        </p:nvSpPr>
        <p:spPr>
          <a:xfrm>
            <a:off x="6828763" y="1929622"/>
            <a:ext cx="2159566"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التطوير المهني لدى </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منسوبي المدرسة</a:t>
            </a:r>
          </a:p>
        </p:txBody>
      </p:sp>
      <p:sp>
        <p:nvSpPr>
          <p:cNvPr id="17" name="مربع نص 16">
            <a:extLst>
              <a:ext uri="{FF2B5EF4-FFF2-40B4-BE49-F238E27FC236}">
                <a16:creationId xmlns:a16="http://schemas.microsoft.com/office/drawing/2014/main" id="{BAB5CD53-2831-4568-8010-1AF7D44DDE28}"/>
              </a:ext>
            </a:extLst>
          </p:cNvPr>
          <p:cNvSpPr txBox="1"/>
          <p:nvPr/>
        </p:nvSpPr>
        <p:spPr>
          <a:xfrm>
            <a:off x="877658" y="2691981"/>
            <a:ext cx="3791722" cy="923330"/>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تحفيز ومتابعة منسوبي المدرسة لاختبار الرخصة المهنية و اصدار الرخصة</a:t>
            </a:r>
          </a:p>
        </p:txBody>
      </p:sp>
      <p:pic>
        <p:nvPicPr>
          <p:cNvPr id="18" name="صورة 17">
            <a:extLst>
              <a:ext uri="{FF2B5EF4-FFF2-40B4-BE49-F238E27FC236}">
                <a16:creationId xmlns:a16="http://schemas.microsoft.com/office/drawing/2014/main" id="{9C99C954-C10A-4E41-B2FC-C122EF057134}"/>
              </a:ext>
            </a:extLst>
          </p:cNvPr>
          <p:cNvPicPr>
            <a:picLocks noChangeAspect="1"/>
          </p:cNvPicPr>
          <p:nvPr/>
        </p:nvPicPr>
        <p:blipFill>
          <a:blip r:embed="rId5"/>
          <a:srcRect t="8431" b="8431"/>
          <a:stretch/>
        </p:blipFill>
        <p:spPr>
          <a:xfrm>
            <a:off x="6369583" y="3683820"/>
            <a:ext cx="2140722" cy="2626949"/>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31892D95-B915-411A-8FB4-E6C38CD2291F}"/>
              </a:ext>
            </a:extLst>
          </p:cNvPr>
          <p:cNvPicPr>
            <a:picLocks noChangeAspect="1"/>
          </p:cNvPicPr>
          <p:nvPr/>
        </p:nvPicPr>
        <p:blipFill>
          <a:blip r:embed="rId6"/>
          <a:srcRect t="8508" b="8508"/>
          <a:stretch/>
        </p:blipFill>
        <p:spPr>
          <a:xfrm>
            <a:off x="1545130" y="3615311"/>
            <a:ext cx="2140722" cy="2626948"/>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24878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948157" y="2936009"/>
            <a:ext cx="3095815" cy="369332"/>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قرار  ترقية معلم</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ربع نص 16">
            <a:extLst>
              <a:ext uri="{FF2B5EF4-FFF2-40B4-BE49-F238E27FC236}">
                <a16:creationId xmlns:a16="http://schemas.microsoft.com/office/drawing/2014/main" id="{BAB5CD53-2831-4568-8010-1AF7D44DDE28}"/>
              </a:ext>
            </a:extLst>
          </p:cNvPr>
          <p:cNvSpPr txBox="1"/>
          <p:nvPr/>
        </p:nvSpPr>
        <p:spPr>
          <a:xfrm>
            <a:off x="877658" y="2691981"/>
            <a:ext cx="3791722" cy="646331"/>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تكليف حضور برامج تدريبية لمنسوبي المدرسة</a:t>
            </a:r>
          </a:p>
        </p:txBody>
      </p:sp>
      <p:sp>
        <p:nvSpPr>
          <p:cNvPr id="21" name="مستطيل 20">
            <a:extLst>
              <a:ext uri="{FF2B5EF4-FFF2-40B4-BE49-F238E27FC236}">
                <a16:creationId xmlns:a16="http://schemas.microsoft.com/office/drawing/2014/main" id="{2B2388E6-642F-417E-8B58-B209319BC86C}"/>
              </a:ext>
            </a:extLst>
          </p:cNvPr>
          <p:cNvSpPr/>
          <p:nvPr/>
        </p:nvSpPr>
        <p:spPr>
          <a:xfrm>
            <a:off x="6828763" y="1929622"/>
            <a:ext cx="2159566"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التطوير المهني لدى </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منسوبي المدرسة</a:t>
            </a:r>
          </a:p>
        </p:txBody>
      </p:sp>
      <p:pic>
        <p:nvPicPr>
          <p:cNvPr id="22" name="صورة 21">
            <a:extLst>
              <a:ext uri="{FF2B5EF4-FFF2-40B4-BE49-F238E27FC236}">
                <a16:creationId xmlns:a16="http://schemas.microsoft.com/office/drawing/2014/main" id="{FF4115BF-BFEE-4436-A3CE-63CBC8283180}"/>
              </a:ext>
            </a:extLst>
          </p:cNvPr>
          <p:cNvPicPr>
            <a:picLocks noChangeAspect="1"/>
          </p:cNvPicPr>
          <p:nvPr/>
        </p:nvPicPr>
        <p:blipFill>
          <a:blip r:embed="rId5"/>
          <a:srcRect t="9351" b="9351"/>
          <a:stretch/>
        </p:blipFill>
        <p:spPr>
          <a:xfrm>
            <a:off x="6365824" y="3579273"/>
            <a:ext cx="2159567" cy="2650074"/>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4" name="صورة 23">
            <a:extLst>
              <a:ext uri="{FF2B5EF4-FFF2-40B4-BE49-F238E27FC236}">
                <a16:creationId xmlns:a16="http://schemas.microsoft.com/office/drawing/2014/main" id="{51857058-0074-4BC7-AC07-66940C805D94}"/>
              </a:ext>
            </a:extLst>
          </p:cNvPr>
          <p:cNvPicPr>
            <a:picLocks noChangeAspect="1"/>
          </p:cNvPicPr>
          <p:nvPr/>
        </p:nvPicPr>
        <p:blipFill>
          <a:blip r:embed="rId6"/>
          <a:srcRect t="5440" b="5440"/>
          <a:stretch/>
        </p:blipFill>
        <p:spPr>
          <a:xfrm>
            <a:off x="1821481" y="3519689"/>
            <a:ext cx="2159568" cy="2650075"/>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178748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932527" y="2779795"/>
            <a:ext cx="3095815"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حصر البرامج المنجزة لدى منسوبي المدرسة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ربع نص 16">
            <a:extLst>
              <a:ext uri="{FF2B5EF4-FFF2-40B4-BE49-F238E27FC236}">
                <a16:creationId xmlns:a16="http://schemas.microsoft.com/office/drawing/2014/main" id="{BAB5CD53-2831-4568-8010-1AF7D44DDE28}"/>
              </a:ext>
            </a:extLst>
          </p:cNvPr>
          <p:cNvSpPr txBox="1"/>
          <p:nvPr/>
        </p:nvSpPr>
        <p:spPr>
          <a:xfrm>
            <a:off x="877658" y="2836038"/>
            <a:ext cx="3791722" cy="369332"/>
          </a:xfrm>
          <a:prstGeom prst="rect">
            <a:avLst/>
          </a:prstGeom>
          <a:noFill/>
        </p:spPr>
        <p:txBody>
          <a:bodyPr wrap="square" rtlCol="1">
            <a:spAutoFit/>
          </a:bodyPr>
          <a:lstStyle/>
          <a:p>
            <a:pPr algn="justLow"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شهادة اتمام دورة تدريبية</a:t>
            </a:r>
          </a:p>
        </p:txBody>
      </p:sp>
      <p:sp>
        <p:nvSpPr>
          <p:cNvPr id="21" name="مستطيل 20">
            <a:extLst>
              <a:ext uri="{FF2B5EF4-FFF2-40B4-BE49-F238E27FC236}">
                <a16:creationId xmlns:a16="http://schemas.microsoft.com/office/drawing/2014/main" id="{2B2388E6-642F-417E-8B58-B209319BC86C}"/>
              </a:ext>
            </a:extLst>
          </p:cNvPr>
          <p:cNvSpPr/>
          <p:nvPr/>
        </p:nvSpPr>
        <p:spPr>
          <a:xfrm>
            <a:off x="6828763" y="1929622"/>
            <a:ext cx="2159566"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التطوير المهني لدى </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منسوبي المدرسة</a:t>
            </a:r>
          </a:p>
        </p:txBody>
      </p:sp>
      <p:pic>
        <p:nvPicPr>
          <p:cNvPr id="18" name="صورة 17">
            <a:extLst>
              <a:ext uri="{FF2B5EF4-FFF2-40B4-BE49-F238E27FC236}">
                <a16:creationId xmlns:a16="http://schemas.microsoft.com/office/drawing/2014/main" id="{CC08B718-55B2-439C-B710-92A872C63EBC}"/>
              </a:ext>
            </a:extLst>
          </p:cNvPr>
          <p:cNvPicPr>
            <a:picLocks noChangeAspect="1"/>
          </p:cNvPicPr>
          <p:nvPr/>
        </p:nvPicPr>
        <p:blipFill rotWithShape="1">
          <a:blip r:embed="rId5"/>
          <a:srcRect l="2349" t="33183" r="-2349" b="5205"/>
          <a:stretch/>
        </p:blipFill>
        <p:spPr>
          <a:xfrm rot="16200000">
            <a:off x="6238217" y="3496557"/>
            <a:ext cx="2716975" cy="2863276"/>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53B912BA-ADC4-4465-92C8-339A6DAADF90}"/>
              </a:ext>
            </a:extLst>
          </p:cNvPr>
          <p:cNvPicPr>
            <a:picLocks noChangeAspect="1"/>
          </p:cNvPicPr>
          <p:nvPr/>
        </p:nvPicPr>
        <p:blipFill rotWithShape="1">
          <a:blip r:embed="rId6"/>
          <a:srcRect l="10383" r="10221"/>
          <a:stretch/>
        </p:blipFill>
        <p:spPr>
          <a:xfrm>
            <a:off x="1369592" y="3569707"/>
            <a:ext cx="3037832" cy="2550019"/>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542180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3520743" y="2876514"/>
            <a:ext cx="3095815" cy="523220"/>
          </a:xfrm>
          <a:prstGeom prst="rect">
            <a:avLst/>
          </a:prstGeom>
          <a:noFill/>
        </p:spPr>
        <p:txBody>
          <a:bodyPr wrap="square" rtlCol="1">
            <a:spAutoFit/>
          </a:bodyPr>
          <a:lstStyle/>
          <a:p>
            <a:pPr algn="ctr" rtl="1"/>
            <a:r>
              <a:rPr lang="ar-SA" sz="28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الانشطة الابداعية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a:extLst>
              <a:ext uri="{FF2B5EF4-FFF2-40B4-BE49-F238E27FC236}">
                <a16:creationId xmlns:a16="http://schemas.microsoft.com/office/drawing/2014/main" id="{2B2388E6-642F-417E-8B58-B209319BC86C}"/>
              </a:ext>
            </a:extLst>
          </p:cNvPr>
          <p:cNvSpPr/>
          <p:nvPr/>
        </p:nvSpPr>
        <p:spPr>
          <a:xfrm>
            <a:off x="6888875" y="1929622"/>
            <a:ext cx="2039341" cy="707886"/>
          </a:xfrm>
          <a:prstGeom prst="rect">
            <a:avLst/>
          </a:prstGeom>
        </p:spPr>
        <p:txBody>
          <a:bodyPr wrap="none">
            <a:spAutoFit/>
          </a:bodyPr>
          <a:lstStyle/>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نماذج من الأنشطة</a:t>
            </a:r>
          </a:p>
          <a:p>
            <a:pPr algn="ctr" rtl="1"/>
            <a:r>
              <a:rPr lang="ar-SA" sz="20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 الابداعية للطلاب</a:t>
            </a:r>
          </a:p>
        </p:txBody>
      </p:sp>
      <p:pic>
        <p:nvPicPr>
          <p:cNvPr id="22" name="صورة 21">
            <a:extLst>
              <a:ext uri="{FF2B5EF4-FFF2-40B4-BE49-F238E27FC236}">
                <a16:creationId xmlns:a16="http://schemas.microsoft.com/office/drawing/2014/main" id="{26F15D64-57EC-436C-9712-DB8D4286977B}"/>
              </a:ext>
            </a:extLst>
          </p:cNvPr>
          <p:cNvPicPr>
            <a:picLocks noChangeAspect="1"/>
          </p:cNvPicPr>
          <p:nvPr/>
        </p:nvPicPr>
        <p:blipFill rotWithShape="1">
          <a:blip r:embed="rId5"/>
          <a:srcRect l="4148" r="35506"/>
          <a:stretch/>
        </p:blipFill>
        <p:spPr>
          <a:xfrm>
            <a:off x="7450651" y="3708874"/>
            <a:ext cx="1830238" cy="2245943"/>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4" name="صورة 23">
            <a:extLst>
              <a:ext uri="{FF2B5EF4-FFF2-40B4-BE49-F238E27FC236}">
                <a16:creationId xmlns:a16="http://schemas.microsoft.com/office/drawing/2014/main" id="{8C077A78-02A5-48DE-9506-F1C99865C8F8}"/>
              </a:ext>
            </a:extLst>
          </p:cNvPr>
          <p:cNvPicPr>
            <a:picLocks noChangeAspect="1"/>
          </p:cNvPicPr>
          <p:nvPr/>
        </p:nvPicPr>
        <p:blipFill>
          <a:blip r:embed="rId6"/>
          <a:srcRect t="15410" b="15410"/>
          <a:stretch/>
        </p:blipFill>
        <p:spPr>
          <a:xfrm>
            <a:off x="5294312" y="3748178"/>
            <a:ext cx="1830238" cy="2245943"/>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5" name="صورة 24">
            <a:extLst>
              <a:ext uri="{FF2B5EF4-FFF2-40B4-BE49-F238E27FC236}">
                <a16:creationId xmlns:a16="http://schemas.microsoft.com/office/drawing/2014/main" id="{A436678B-B9FF-4342-ADB4-5BA18FB8E877}"/>
              </a:ext>
            </a:extLst>
          </p:cNvPr>
          <p:cNvPicPr>
            <a:picLocks noChangeAspect="1"/>
          </p:cNvPicPr>
          <p:nvPr/>
        </p:nvPicPr>
        <p:blipFill>
          <a:blip r:embed="rId7"/>
          <a:srcRect t="15410" b="15410"/>
          <a:stretch/>
        </p:blipFill>
        <p:spPr>
          <a:xfrm>
            <a:off x="2998993" y="3791066"/>
            <a:ext cx="1830238" cy="2245943"/>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7" name="صورة 26">
            <a:extLst>
              <a:ext uri="{FF2B5EF4-FFF2-40B4-BE49-F238E27FC236}">
                <a16:creationId xmlns:a16="http://schemas.microsoft.com/office/drawing/2014/main" id="{1CB4BFDC-4835-4C19-B397-30A15FEA60B1}"/>
              </a:ext>
            </a:extLst>
          </p:cNvPr>
          <p:cNvPicPr>
            <a:picLocks noChangeAspect="1"/>
          </p:cNvPicPr>
          <p:nvPr/>
        </p:nvPicPr>
        <p:blipFill>
          <a:blip r:embed="rId8"/>
          <a:srcRect t="3983" b="3983"/>
          <a:stretch/>
        </p:blipFill>
        <p:spPr>
          <a:xfrm>
            <a:off x="633774" y="3783358"/>
            <a:ext cx="1900138" cy="2331720"/>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73059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1418897" y="2876514"/>
            <a:ext cx="7540121" cy="461665"/>
          </a:xfrm>
          <a:prstGeom prst="rect">
            <a:avLst/>
          </a:prstGeom>
          <a:noFill/>
        </p:spPr>
        <p:txBody>
          <a:bodyPr wrap="square" rtlCol="1">
            <a:spAutoFit/>
          </a:bodyPr>
          <a:lstStyle/>
          <a:p>
            <a:pPr algn="ctr" rtl="1"/>
            <a:r>
              <a:rPr lang="ar-SA" sz="2400"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نماذج من شهادات الشكر التي حصلت عليها المدرسة هذا العام</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a:extLst>
              <a:ext uri="{FF2B5EF4-FFF2-40B4-BE49-F238E27FC236}">
                <a16:creationId xmlns:a16="http://schemas.microsoft.com/office/drawing/2014/main" id="{2B2388E6-642F-417E-8B58-B209319BC86C}"/>
              </a:ext>
            </a:extLst>
          </p:cNvPr>
          <p:cNvSpPr/>
          <p:nvPr/>
        </p:nvSpPr>
        <p:spPr>
          <a:xfrm>
            <a:off x="6694100" y="2117323"/>
            <a:ext cx="2382383" cy="461665"/>
          </a:xfrm>
          <a:prstGeom prst="rect">
            <a:avLst/>
          </a:prstGeom>
        </p:spPr>
        <p:txBody>
          <a:bodyPr wrap="none">
            <a:spAutoFit/>
          </a:bodyPr>
          <a:lstStyle/>
          <a:p>
            <a:pPr algn="ctr" rtl="1"/>
            <a:r>
              <a:rPr lang="ar-SA" sz="24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تكريمات المدرسة</a:t>
            </a:r>
          </a:p>
        </p:txBody>
      </p:sp>
      <p:pic>
        <p:nvPicPr>
          <p:cNvPr id="17" name="صورة 16">
            <a:extLst>
              <a:ext uri="{FF2B5EF4-FFF2-40B4-BE49-F238E27FC236}">
                <a16:creationId xmlns:a16="http://schemas.microsoft.com/office/drawing/2014/main" id="{688493D2-0AF7-4595-9FA6-BFB9799448EC}"/>
              </a:ext>
            </a:extLst>
          </p:cNvPr>
          <p:cNvPicPr>
            <a:picLocks noChangeAspect="1"/>
          </p:cNvPicPr>
          <p:nvPr/>
        </p:nvPicPr>
        <p:blipFill>
          <a:blip r:embed="rId5"/>
          <a:srcRect t="4519" b="4519"/>
          <a:stretch/>
        </p:blipFill>
        <p:spPr>
          <a:xfrm>
            <a:off x="4142234" y="3777967"/>
            <a:ext cx="2318774" cy="2286001"/>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18" name="صورة 17">
            <a:extLst>
              <a:ext uri="{FF2B5EF4-FFF2-40B4-BE49-F238E27FC236}">
                <a16:creationId xmlns:a16="http://schemas.microsoft.com/office/drawing/2014/main" id="{65037877-8C52-4CBC-847C-EEDCFA13CDFF}"/>
              </a:ext>
            </a:extLst>
          </p:cNvPr>
          <p:cNvPicPr>
            <a:picLocks noChangeAspect="1"/>
          </p:cNvPicPr>
          <p:nvPr/>
        </p:nvPicPr>
        <p:blipFill rotWithShape="1">
          <a:blip r:embed="rId6"/>
          <a:srcRect l="8653" r="14383"/>
          <a:stretch/>
        </p:blipFill>
        <p:spPr>
          <a:xfrm>
            <a:off x="728696" y="3777967"/>
            <a:ext cx="2716298" cy="2147137"/>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C49A5897-C007-4745-97F5-77C46CB17848}"/>
              </a:ext>
            </a:extLst>
          </p:cNvPr>
          <p:cNvPicPr>
            <a:picLocks noChangeAspect="1"/>
          </p:cNvPicPr>
          <p:nvPr/>
        </p:nvPicPr>
        <p:blipFill rotWithShape="1">
          <a:blip r:embed="rId7"/>
          <a:srcRect t="3758" b="1962"/>
          <a:stretch/>
        </p:blipFill>
        <p:spPr>
          <a:xfrm rot="16200000">
            <a:off x="7181281" y="3628347"/>
            <a:ext cx="2061456" cy="2529679"/>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20820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689358" y="2710119"/>
            <a:ext cx="3330728"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لدى المدرسة ملف لتنفيذ اجراءات التقويم الذاتي المدرسي</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a:extLst>
              <a:ext uri="{FF2B5EF4-FFF2-40B4-BE49-F238E27FC236}">
                <a16:creationId xmlns:a16="http://schemas.microsoft.com/office/drawing/2014/main" id="{2B2388E6-642F-417E-8B58-B209319BC86C}"/>
              </a:ext>
            </a:extLst>
          </p:cNvPr>
          <p:cNvSpPr/>
          <p:nvPr/>
        </p:nvSpPr>
        <p:spPr>
          <a:xfrm>
            <a:off x="6717344" y="2029817"/>
            <a:ext cx="2335896" cy="584775"/>
          </a:xfrm>
          <a:prstGeom prst="rect">
            <a:avLst/>
          </a:prstGeom>
        </p:spPr>
        <p:txBody>
          <a:bodyPr wrap="none">
            <a:spAutoFit/>
          </a:bodyPr>
          <a:lstStyle/>
          <a:p>
            <a:pPr algn="ctr" rtl="1"/>
            <a:r>
              <a:rPr lang="ar-SA" sz="32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التقويم الذاتي</a:t>
            </a:r>
          </a:p>
        </p:txBody>
      </p:sp>
      <p:pic>
        <p:nvPicPr>
          <p:cNvPr id="22" name="صورة 21">
            <a:extLst>
              <a:ext uri="{FF2B5EF4-FFF2-40B4-BE49-F238E27FC236}">
                <a16:creationId xmlns:a16="http://schemas.microsoft.com/office/drawing/2014/main" id="{7C189E14-A6D9-4984-98F6-1E4757274894}"/>
              </a:ext>
            </a:extLst>
          </p:cNvPr>
          <p:cNvPicPr>
            <a:picLocks noChangeAspect="1"/>
          </p:cNvPicPr>
          <p:nvPr/>
        </p:nvPicPr>
        <p:blipFill>
          <a:blip r:embed="rId5"/>
          <a:srcRect t="6514" b="6514"/>
          <a:stretch/>
        </p:blipFill>
        <p:spPr>
          <a:xfrm>
            <a:off x="6175754" y="3501550"/>
            <a:ext cx="2357936" cy="2746991"/>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4" name="صورة 23">
            <a:extLst>
              <a:ext uri="{FF2B5EF4-FFF2-40B4-BE49-F238E27FC236}">
                <a16:creationId xmlns:a16="http://schemas.microsoft.com/office/drawing/2014/main" id="{CEFC46FF-D3DE-45BF-B5E9-B1A95FCFEEF6}"/>
              </a:ext>
            </a:extLst>
          </p:cNvPr>
          <p:cNvPicPr>
            <a:picLocks noChangeAspect="1"/>
          </p:cNvPicPr>
          <p:nvPr/>
        </p:nvPicPr>
        <p:blipFill rotWithShape="1">
          <a:blip r:embed="rId6"/>
          <a:srcRect l="26024" t="-264" r="4659" b="264"/>
          <a:stretch/>
        </p:blipFill>
        <p:spPr>
          <a:xfrm>
            <a:off x="2512487" y="3497645"/>
            <a:ext cx="2290958" cy="2811308"/>
          </a:xfrm>
          <a:prstGeom prst="snip2DiagRect">
            <a:avLst/>
          </a:prstGeom>
          <a:ln w="88900" cap="sq">
            <a:solidFill>
              <a:srgbClr val="16A9A6"/>
            </a:solidFill>
            <a:miter lim="800000"/>
          </a:ln>
          <a:effectLst>
            <a:outerShdw blurRad="254000" algn="tl" rotWithShape="0">
              <a:srgbClr val="000000">
                <a:alpha val="43000"/>
              </a:srgbClr>
            </a:outerShdw>
          </a:effectLst>
        </p:spPr>
      </p:pic>
      <p:sp>
        <p:nvSpPr>
          <p:cNvPr id="25" name="مربع نص 24">
            <a:extLst>
              <a:ext uri="{FF2B5EF4-FFF2-40B4-BE49-F238E27FC236}">
                <a16:creationId xmlns:a16="http://schemas.microsoft.com/office/drawing/2014/main" id="{42FE44D4-87BD-425F-929D-9294DB0B7669}"/>
              </a:ext>
            </a:extLst>
          </p:cNvPr>
          <p:cNvSpPr txBox="1"/>
          <p:nvPr/>
        </p:nvSpPr>
        <p:spPr>
          <a:xfrm>
            <a:off x="2095642" y="2642024"/>
            <a:ext cx="3330728"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يوجد لدى خطة زمنية لتنفيذ التقويم الذاتي</a:t>
            </a:r>
          </a:p>
        </p:txBody>
      </p:sp>
    </p:spTree>
    <p:extLst>
      <p:ext uri="{BB962C8B-B14F-4D97-AF65-F5344CB8AC3E}">
        <p14:creationId xmlns:p14="http://schemas.microsoft.com/office/powerpoint/2010/main" val="17466150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689358" y="2710119"/>
            <a:ext cx="3330728"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نموذج من الاجتماعات الدورية لفريق التقويم</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a:extLst>
              <a:ext uri="{FF2B5EF4-FFF2-40B4-BE49-F238E27FC236}">
                <a16:creationId xmlns:a16="http://schemas.microsoft.com/office/drawing/2014/main" id="{2B2388E6-642F-417E-8B58-B209319BC86C}"/>
              </a:ext>
            </a:extLst>
          </p:cNvPr>
          <p:cNvSpPr/>
          <p:nvPr/>
        </p:nvSpPr>
        <p:spPr>
          <a:xfrm>
            <a:off x="6717344" y="2029817"/>
            <a:ext cx="2335896" cy="584775"/>
          </a:xfrm>
          <a:prstGeom prst="rect">
            <a:avLst/>
          </a:prstGeom>
        </p:spPr>
        <p:txBody>
          <a:bodyPr wrap="none">
            <a:spAutoFit/>
          </a:bodyPr>
          <a:lstStyle/>
          <a:p>
            <a:pPr algn="ctr" rtl="1"/>
            <a:r>
              <a:rPr lang="ar-SA" sz="32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التقويم الذاتي</a:t>
            </a:r>
          </a:p>
        </p:txBody>
      </p:sp>
      <p:sp>
        <p:nvSpPr>
          <p:cNvPr id="25" name="مربع نص 24">
            <a:extLst>
              <a:ext uri="{FF2B5EF4-FFF2-40B4-BE49-F238E27FC236}">
                <a16:creationId xmlns:a16="http://schemas.microsoft.com/office/drawing/2014/main" id="{42FE44D4-87BD-425F-929D-9294DB0B7669}"/>
              </a:ext>
            </a:extLst>
          </p:cNvPr>
          <p:cNvSpPr txBox="1"/>
          <p:nvPr/>
        </p:nvSpPr>
        <p:spPr>
          <a:xfrm>
            <a:off x="2095642" y="2642024"/>
            <a:ext cx="3330728"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يمارس فريق التقويم الذاتي </a:t>
            </a:r>
          </a:p>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مهامه في المدرسة</a:t>
            </a:r>
          </a:p>
        </p:txBody>
      </p:sp>
      <p:pic>
        <p:nvPicPr>
          <p:cNvPr id="17" name="صورة 16">
            <a:extLst>
              <a:ext uri="{FF2B5EF4-FFF2-40B4-BE49-F238E27FC236}">
                <a16:creationId xmlns:a16="http://schemas.microsoft.com/office/drawing/2014/main" id="{2CEDCE04-4D46-40FE-A1C3-DBDEFE9A75DD}"/>
              </a:ext>
            </a:extLst>
          </p:cNvPr>
          <p:cNvPicPr>
            <a:picLocks noChangeAspect="1"/>
          </p:cNvPicPr>
          <p:nvPr/>
        </p:nvPicPr>
        <p:blipFill>
          <a:blip r:embed="rId5"/>
          <a:srcRect t="3752" b="3752"/>
          <a:stretch/>
        </p:blipFill>
        <p:spPr>
          <a:xfrm>
            <a:off x="6282393" y="3556300"/>
            <a:ext cx="2144657" cy="2631777"/>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18" name="صورة 17">
            <a:extLst>
              <a:ext uri="{FF2B5EF4-FFF2-40B4-BE49-F238E27FC236}">
                <a16:creationId xmlns:a16="http://schemas.microsoft.com/office/drawing/2014/main" id="{73BA8E8F-BC66-4048-972B-BA83496FCFDC}"/>
              </a:ext>
            </a:extLst>
          </p:cNvPr>
          <p:cNvPicPr>
            <a:picLocks noChangeAspect="1"/>
          </p:cNvPicPr>
          <p:nvPr/>
        </p:nvPicPr>
        <p:blipFill>
          <a:blip r:embed="rId6"/>
          <a:srcRect t="7357" b="7357"/>
          <a:stretch/>
        </p:blipFill>
        <p:spPr>
          <a:xfrm>
            <a:off x="2663510" y="3527133"/>
            <a:ext cx="2139934" cy="2751959"/>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06120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a:extLst>
              <a:ext uri="{FF2B5EF4-FFF2-40B4-BE49-F238E27FC236}">
                <a16:creationId xmlns:a16="http://schemas.microsoft.com/office/drawing/2014/main" id="{24DAFBDE-6F4B-45C2-9933-7227E8766C68}"/>
              </a:ext>
            </a:extLst>
          </p:cNvPr>
          <p:cNvPicPr>
            <a:picLocks noChangeAspect="1"/>
          </p:cNvPicPr>
          <p:nvPr/>
        </p:nvPicPr>
        <p:blipFill rotWithShape="1">
          <a:blip r:embed="rId3"/>
          <a:srcRect r="15092" b="35226"/>
          <a:stretch/>
        </p:blipFill>
        <p:spPr>
          <a:xfrm>
            <a:off x="6660117" y="2915603"/>
            <a:ext cx="1799191" cy="1282773"/>
          </a:xfrm>
          <a:prstGeom prst="rect">
            <a:avLst/>
          </a:prstGeom>
        </p:spPr>
      </p:pic>
      <p:pic>
        <p:nvPicPr>
          <p:cNvPr id="4" name="صورة 3">
            <a:extLst>
              <a:ext uri="{FF2B5EF4-FFF2-40B4-BE49-F238E27FC236}">
                <a16:creationId xmlns:a16="http://schemas.microsoft.com/office/drawing/2014/main" id="{66104DDB-BAC4-424B-99EC-F7C32A035495}"/>
              </a:ext>
            </a:extLst>
          </p:cNvPr>
          <p:cNvPicPr>
            <a:picLocks noChangeAspect="1"/>
          </p:cNvPicPr>
          <p:nvPr/>
        </p:nvPicPr>
        <p:blipFill>
          <a:blip r:embed="rId4"/>
          <a:stretch>
            <a:fillRect/>
          </a:stretch>
        </p:blipFill>
        <p:spPr>
          <a:xfrm>
            <a:off x="6933350" y="1193487"/>
            <a:ext cx="1433924" cy="1334269"/>
          </a:xfrm>
          <a:prstGeom prst="rect">
            <a:avLst/>
          </a:prstGeom>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5"/>
          <a:stretch>
            <a:fillRect/>
          </a:stretch>
        </p:blipFill>
        <p:spPr>
          <a:xfrm>
            <a:off x="9576787" y="0"/>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5259715"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7" name="صورة 16">
            <a:extLst>
              <a:ext uri="{FF2B5EF4-FFF2-40B4-BE49-F238E27FC236}">
                <a16:creationId xmlns:a16="http://schemas.microsoft.com/office/drawing/2014/main" id="{840F8412-D5AA-4C8A-8EEF-9934A299A4D3}"/>
              </a:ext>
            </a:extLst>
          </p:cNvPr>
          <p:cNvPicPr>
            <a:picLocks noChangeAspect="1"/>
          </p:cNvPicPr>
          <p:nvPr/>
        </p:nvPicPr>
        <p:blipFill>
          <a:blip r:embed="rId5"/>
          <a:stretch>
            <a:fillRect/>
          </a:stretch>
        </p:blipFill>
        <p:spPr>
          <a:xfrm rot="5400000" flipV="1">
            <a:off x="2495988" y="3932356"/>
            <a:ext cx="446303" cy="5438275"/>
          </a:xfrm>
          <a:prstGeom prst="rect">
            <a:avLst/>
          </a:prstGeom>
        </p:spPr>
      </p:pic>
      <p:sp>
        <p:nvSpPr>
          <p:cNvPr id="18" name="مستطيل 17">
            <a:extLst>
              <a:ext uri="{FF2B5EF4-FFF2-40B4-BE49-F238E27FC236}">
                <a16:creationId xmlns:a16="http://schemas.microsoft.com/office/drawing/2014/main" id="{4DDBA342-1D7D-4B29-BC42-210F9E4C15E4}"/>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مستطيل: زوايا مستديرة 19">
            <a:extLst>
              <a:ext uri="{FF2B5EF4-FFF2-40B4-BE49-F238E27FC236}">
                <a16:creationId xmlns:a16="http://schemas.microsoft.com/office/drawing/2014/main" id="{769D6672-B2F3-4BC3-84F2-7381381283A6}"/>
              </a:ext>
            </a:extLst>
          </p:cNvPr>
          <p:cNvSpPr/>
          <p:nvPr/>
        </p:nvSpPr>
        <p:spPr>
          <a:xfrm>
            <a:off x="6862092" y="2450182"/>
            <a:ext cx="1698219" cy="333727"/>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a:extLst>
              <a:ext uri="{FF2B5EF4-FFF2-40B4-BE49-F238E27FC236}">
                <a16:creationId xmlns:a16="http://schemas.microsoft.com/office/drawing/2014/main" id="{0C255B77-BD7C-4CEF-AF67-47DA585827EA}"/>
              </a:ext>
            </a:extLst>
          </p:cNvPr>
          <p:cNvSpPr/>
          <p:nvPr/>
        </p:nvSpPr>
        <p:spPr>
          <a:xfrm>
            <a:off x="6586640" y="2799951"/>
            <a:ext cx="2299947" cy="261610"/>
          </a:xfrm>
          <a:prstGeom prst="rect">
            <a:avLst/>
          </a:prstGeom>
        </p:spPr>
        <p:txBody>
          <a:bodyPr wrap="square">
            <a:spAutoFit/>
          </a:bodyPr>
          <a:lstStyle/>
          <a:p>
            <a:pPr algn="ctr" rtl="1"/>
            <a:r>
              <a:rPr lang="ar-SA" sz="105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rPr>
              <a:t> الموجه الطلابي المرحلة الثانوية</a:t>
            </a:r>
            <a:endParaRPr lang="ar-US" sz="105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22" name="عنوان 1">
            <a:extLst>
              <a:ext uri="{FF2B5EF4-FFF2-40B4-BE49-F238E27FC236}">
                <a16:creationId xmlns:a16="http://schemas.microsoft.com/office/drawing/2014/main" id="{B57E75D0-3583-46D5-A323-18D45E620A80}"/>
              </a:ext>
            </a:extLst>
          </p:cNvPr>
          <p:cNvSpPr txBox="1">
            <a:spLocks/>
          </p:cNvSpPr>
          <p:nvPr/>
        </p:nvSpPr>
        <p:spPr>
          <a:xfrm>
            <a:off x="6514928" y="2226659"/>
            <a:ext cx="2399735" cy="539049"/>
          </a:xfrm>
          <a:prstGeom prst="rect">
            <a:avLst/>
          </a:prstGeom>
        </p:spPr>
        <p:txBody>
          <a:bodyPr vert="horz" lIns="91440" tIns="45720" rIns="91440" bIns="45720" rtlCol="0" anchor="b">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ar-SA" sz="12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أ.إبراهيم راجحي</a:t>
            </a:r>
            <a:endParaRPr lang="ar-US" sz="20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23" name="مستطيل 22">
            <a:extLst>
              <a:ext uri="{FF2B5EF4-FFF2-40B4-BE49-F238E27FC236}">
                <a16:creationId xmlns:a16="http://schemas.microsoft.com/office/drawing/2014/main" id="{1A42C39B-6AB1-4D85-B0ED-D841FBE4B557}"/>
              </a:ext>
            </a:extLst>
          </p:cNvPr>
          <p:cNvSpPr/>
          <p:nvPr/>
        </p:nvSpPr>
        <p:spPr>
          <a:xfrm>
            <a:off x="991337" y="1758256"/>
            <a:ext cx="5665394" cy="923330"/>
          </a:xfrm>
          <a:prstGeom prst="rect">
            <a:avLst/>
          </a:prstGeom>
        </p:spPr>
        <p:txBody>
          <a:bodyPr wrap="square">
            <a:spAutoFit/>
          </a:bodyPr>
          <a:lstStyle/>
          <a:p>
            <a:pPr algn="justLow" rtl="1"/>
            <a:r>
              <a:rPr lang="ar-SA"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rPr>
              <a:t>نهدف إلى تقديم الخدمات والبرامج الإرشادية والمهنية الهادفة في مختلف المجالات بأساليب متطورة لتأكيد القيم والسلوك القادر على التصدي والتحصين ضد التوجهات الضارة</a:t>
            </a:r>
            <a:endParaRPr lang="ar-US"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3" name="مستطيل: زوايا مستديرة 2">
            <a:extLst>
              <a:ext uri="{FF2B5EF4-FFF2-40B4-BE49-F238E27FC236}">
                <a16:creationId xmlns:a16="http://schemas.microsoft.com/office/drawing/2014/main" id="{C586FA1B-1187-40AA-90AD-B633DE9985DA}"/>
              </a:ext>
            </a:extLst>
          </p:cNvPr>
          <p:cNvSpPr/>
          <p:nvPr/>
        </p:nvSpPr>
        <p:spPr>
          <a:xfrm>
            <a:off x="910446" y="1682313"/>
            <a:ext cx="5817804" cy="1177246"/>
          </a:xfrm>
          <a:prstGeom prst="roundRect">
            <a:avLst/>
          </a:prstGeom>
          <a:noFill/>
          <a:ln>
            <a:solidFill>
              <a:srgbClr val="16A9A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زوايا مستديرة 15">
            <a:extLst>
              <a:ext uri="{FF2B5EF4-FFF2-40B4-BE49-F238E27FC236}">
                <a16:creationId xmlns:a16="http://schemas.microsoft.com/office/drawing/2014/main" id="{3819D1A2-440A-4AA3-8303-475D1106002F}"/>
              </a:ext>
            </a:extLst>
          </p:cNvPr>
          <p:cNvSpPr/>
          <p:nvPr/>
        </p:nvSpPr>
        <p:spPr>
          <a:xfrm>
            <a:off x="6862092" y="4045256"/>
            <a:ext cx="1698219" cy="333727"/>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مستطيل 18">
            <a:extLst>
              <a:ext uri="{FF2B5EF4-FFF2-40B4-BE49-F238E27FC236}">
                <a16:creationId xmlns:a16="http://schemas.microsoft.com/office/drawing/2014/main" id="{40E76AE2-83AF-4BA2-9692-FF08507FD74E}"/>
              </a:ext>
            </a:extLst>
          </p:cNvPr>
          <p:cNvSpPr/>
          <p:nvPr/>
        </p:nvSpPr>
        <p:spPr>
          <a:xfrm>
            <a:off x="6586640" y="4395025"/>
            <a:ext cx="2299947" cy="261610"/>
          </a:xfrm>
          <a:prstGeom prst="rect">
            <a:avLst/>
          </a:prstGeom>
        </p:spPr>
        <p:txBody>
          <a:bodyPr wrap="square">
            <a:spAutoFit/>
          </a:bodyPr>
          <a:lstStyle/>
          <a:p>
            <a:pPr algn="ctr" rtl="1"/>
            <a:r>
              <a:rPr lang="ar-SA" sz="105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rPr>
              <a:t>الموجه الطلابي للمرحلة المتوسطة</a:t>
            </a:r>
            <a:endParaRPr lang="ar-US" sz="105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24" name="عنوان 1">
            <a:extLst>
              <a:ext uri="{FF2B5EF4-FFF2-40B4-BE49-F238E27FC236}">
                <a16:creationId xmlns:a16="http://schemas.microsoft.com/office/drawing/2014/main" id="{49C38426-097E-4711-97A9-EDC6BE80D2B6}"/>
              </a:ext>
            </a:extLst>
          </p:cNvPr>
          <p:cNvSpPr txBox="1">
            <a:spLocks/>
          </p:cNvSpPr>
          <p:nvPr/>
        </p:nvSpPr>
        <p:spPr>
          <a:xfrm>
            <a:off x="6504264" y="3796440"/>
            <a:ext cx="2399735" cy="539049"/>
          </a:xfrm>
          <a:prstGeom prst="rect">
            <a:avLst/>
          </a:prstGeom>
        </p:spPr>
        <p:txBody>
          <a:bodyPr vert="horz" lIns="91440" tIns="45720" rIns="91440" bIns="45720" rtlCol="0" anchor="b">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ar-SA" sz="12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أ. علي دغريـــــــــري</a:t>
            </a:r>
            <a:endParaRPr lang="ar-US" sz="20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25" name="مستطيل 24">
            <a:extLst>
              <a:ext uri="{FF2B5EF4-FFF2-40B4-BE49-F238E27FC236}">
                <a16:creationId xmlns:a16="http://schemas.microsoft.com/office/drawing/2014/main" id="{E0024D2E-F82C-4E94-A07E-32DB3BB32AC0}"/>
              </a:ext>
            </a:extLst>
          </p:cNvPr>
          <p:cNvSpPr/>
          <p:nvPr/>
        </p:nvSpPr>
        <p:spPr>
          <a:xfrm>
            <a:off x="991337" y="3449121"/>
            <a:ext cx="5665394" cy="830997"/>
          </a:xfrm>
          <a:prstGeom prst="rect">
            <a:avLst/>
          </a:prstGeom>
        </p:spPr>
        <p:txBody>
          <a:bodyPr wrap="square">
            <a:spAutoFit/>
          </a:bodyPr>
          <a:lstStyle/>
          <a:p>
            <a:pPr algn="justLow" rtl="1"/>
            <a:r>
              <a:rPr lang="ar-SA" sz="16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rPr>
              <a:t>نقدم استشارات وبرامج تهدف إلى الاهتمام بالطالب وتعديل سلوكه والحفاظ على استدامة تميزه ومساعدته على فهم القضايا والمشكلات التي تضعف قدرته على العطاء وإيجاد الحلول</a:t>
            </a:r>
            <a:endParaRPr lang="ar-US" sz="16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26" name="مستطيل: زوايا مستديرة 25">
            <a:extLst>
              <a:ext uri="{FF2B5EF4-FFF2-40B4-BE49-F238E27FC236}">
                <a16:creationId xmlns:a16="http://schemas.microsoft.com/office/drawing/2014/main" id="{7B1233FA-CB3B-456E-A24F-6F1EFB7C322C}"/>
              </a:ext>
            </a:extLst>
          </p:cNvPr>
          <p:cNvSpPr/>
          <p:nvPr/>
        </p:nvSpPr>
        <p:spPr>
          <a:xfrm>
            <a:off x="910446" y="3277387"/>
            <a:ext cx="5817804" cy="1177246"/>
          </a:xfrm>
          <a:prstGeom prst="roundRect">
            <a:avLst/>
          </a:prstGeom>
          <a:noFill/>
          <a:ln>
            <a:solidFill>
              <a:srgbClr val="16A9A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3" name="صورة 32">
            <a:extLst>
              <a:ext uri="{FF2B5EF4-FFF2-40B4-BE49-F238E27FC236}">
                <a16:creationId xmlns:a16="http://schemas.microsoft.com/office/drawing/2014/main" id="{BA086B07-DEC7-4EF1-94F9-87EA08BF4156}"/>
              </a:ext>
            </a:extLst>
          </p:cNvPr>
          <p:cNvPicPr>
            <a:picLocks noChangeAspect="1"/>
          </p:cNvPicPr>
          <p:nvPr/>
        </p:nvPicPr>
        <p:blipFill rotWithShape="1">
          <a:blip r:embed="rId6"/>
          <a:srcRect t="27590"/>
          <a:stretch/>
        </p:blipFill>
        <p:spPr>
          <a:xfrm>
            <a:off x="7173567" y="4557808"/>
            <a:ext cx="1285741" cy="1240634"/>
          </a:xfrm>
          <a:prstGeom prst="rect">
            <a:avLst/>
          </a:prstGeom>
        </p:spPr>
      </p:pic>
      <p:sp>
        <p:nvSpPr>
          <p:cNvPr id="34" name="مستطيل: زوايا مستديرة 33">
            <a:extLst>
              <a:ext uri="{FF2B5EF4-FFF2-40B4-BE49-F238E27FC236}">
                <a16:creationId xmlns:a16="http://schemas.microsoft.com/office/drawing/2014/main" id="{702ABC0C-F35A-400C-B893-C3C67B04A4E0}"/>
              </a:ext>
            </a:extLst>
          </p:cNvPr>
          <p:cNvSpPr/>
          <p:nvPr/>
        </p:nvSpPr>
        <p:spPr>
          <a:xfrm>
            <a:off x="6933804" y="5605053"/>
            <a:ext cx="1698219" cy="333727"/>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5" name="مستطيل 34">
            <a:extLst>
              <a:ext uri="{FF2B5EF4-FFF2-40B4-BE49-F238E27FC236}">
                <a16:creationId xmlns:a16="http://schemas.microsoft.com/office/drawing/2014/main" id="{AAB84729-9D7A-445B-8BEF-0F7171CE2F58}"/>
              </a:ext>
            </a:extLst>
          </p:cNvPr>
          <p:cNvSpPr/>
          <p:nvPr/>
        </p:nvSpPr>
        <p:spPr>
          <a:xfrm>
            <a:off x="6658352" y="5954822"/>
            <a:ext cx="2299947" cy="261610"/>
          </a:xfrm>
          <a:prstGeom prst="rect">
            <a:avLst/>
          </a:prstGeom>
        </p:spPr>
        <p:txBody>
          <a:bodyPr wrap="square">
            <a:spAutoFit/>
          </a:bodyPr>
          <a:lstStyle/>
          <a:p>
            <a:pPr algn="ctr" rtl="1"/>
            <a:r>
              <a:rPr lang="ar-SA" sz="105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rPr>
              <a:t> الموجه الطلابي المرحلة الابتدائية </a:t>
            </a:r>
            <a:endParaRPr lang="ar-US" sz="105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36" name="عنوان 1">
            <a:extLst>
              <a:ext uri="{FF2B5EF4-FFF2-40B4-BE49-F238E27FC236}">
                <a16:creationId xmlns:a16="http://schemas.microsoft.com/office/drawing/2014/main" id="{55A07436-5E32-4727-B21D-7A67BDD03E21}"/>
              </a:ext>
            </a:extLst>
          </p:cNvPr>
          <p:cNvSpPr txBox="1">
            <a:spLocks/>
          </p:cNvSpPr>
          <p:nvPr/>
        </p:nvSpPr>
        <p:spPr>
          <a:xfrm>
            <a:off x="6586640" y="5381530"/>
            <a:ext cx="2399735" cy="539049"/>
          </a:xfrm>
          <a:prstGeom prst="rect">
            <a:avLst/>
          </a:prstGeom>
        </p:spPr>
        <p:txBody>
          <a:bodyPr vert="horz" lIns="91440" tIns="45720" rIns="91440" bIns="45720" rtlCol="0" anchor="b">
            <a:normAutofit fontScale="975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ar-SA" sz="12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أ.علي بجــــــــــــــوي</a:t>
            </a:r>
            <a:endParaRPr lang="ar-US" sz="20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37" name="مستطيل 36">
            <a:extLst>
              <a:ext uri="{FF2B5EF4-FFF2-40B4-BE49-F238E27FC236}">
                <a16:creationId xmlns:a16="http://schemas.microsoft.com/office/drawing/2014/main" id="{8F397B9B-A1DD-4093-8628-63E8075C60EB}"/>
              </a:ext>
            </a:extLst>
          </p:cNvPr>
          <p:cNvSpPr/>
          <p:nvPr/>
        </p:nvSpPr>
        <p:spPr>
          <a:xfrm>
            <a:off x="991337" y="4914321"/>
            <a:ext cx="5665394" cy="1077218"/>
          </a:xfrm>
          <a:prstGeom prst="rect">
            <a:avLst/>
          </a:prstGeom>
        </p:spPr>
        <p:txBody>
          <a:bodyPr wrap="square">
            <a:spAutoFit/>
          </a:bodyPr>
          <a:lstStyle/>
          <a:p>
            <a:pPr algn="justLow" rtl="1"/>
            <a:r>
              <a:rPr lang="ar-SA" sz="16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rPr>
              <a:t>نسعى دائما لتقديم البرامج التي تهدف إلى الاهتمام بالطالب من الناحية النفسية والاجتماعية ومساعدته على فهم ذاته وعلاج مشكلاته وإيجاد حلول لها بما يتناسب مع قدراته وإمكانياته من مهارات وميول بطريقة تؤدي إلى تكيفه مع نفسه ومع مجتمعه</a:t>
            </a:r>
            <a:endParaRPr lang="ar-US" sz="1600" dirty="0">
              <a:gradFill>
                <a:gsLst>
                  <a:gs pos="100000">
                    <a:srgbClr val="0F54AB"/>
                  </a:gs>
                  <a:gs pos="0">
                    <a:srgbClr val="16A9A6"/>
                  </a:gs>
                </a:gsLst>
                <a:lin ang="0" scaled="0"/>
              </a:gra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38" name="مستطيل: زوايا مستديرة 37">
            <a:extLst>
              <a:ext uri="{FF2B5EF4-FFF2-40B4-BE49-F238E27FC236}">
                <a16:creationId xmlns:a16="http://schemas.microsoft.com/office/drawing/2014/main" id="{0CF9364F-9FD3-4E2B-A2D5-B2C18CC82FCC}"/>
              </a:ext>
            </a:extLst>
          </p:cNvPr>
          <p:cNvSpPr/>
          <p:nvPr/>
        </p:nvSpPr>
        <p:spPr>
          <a:xfrm>
            <a:off x="910446" y="4838378"/>
            <a:ext cx="5817804" cy="1177246"/>
          </a:xfrm>
          <a:prstGeom prst="roundRect">
            <a:avLst/>
          </a:prstGeom>
          <a:noFill/>
          <a:ln>
            <a:solidFill>
              <a:srgbClr val="16A9A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9" name="صورة 38" descr="صورة تحتوي على لقطة شاشة, الخط, الرسومات, نص&#10;&#10;تم إنشاء الوصف تلقائياً">
            <a:extLst>
              <a:ext uri="{FF2B5EF4-FFF2-40B4-BE49-F238E27FC236}">
                <a16:creationId xmlns:a16="http://schemas.microsoft.com/office/drawing/2014/main" id="{2E6C157E-AEBD-4AF7-BFE6-1589313DE8D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79426" y="248492"/>
            <a:ext cx="1509336" cy="1201780"/>
          </a:xfrm>
          <a:prstGeom prst="rect">
            <a:avLst/>
          </a:prstGeom>
        </p:spPr>
      </p:pic>
    </p:spTree>
    <p:extLst>
      <p:ext uri="{BB962C8B-B14F-4D97-AF65-F5344CB8AC3E}">
        <p14:creationId xmlns:p14="http://schemas.microsoft.com/office/powerpoint/2010/main" val="34084630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rn abstract white and gray gradient background with diagonal lines texture backdrop wallpaper">
            <a:extLst>
              <a:ext uri="{FF2B5EF4-FFF2-40B4-BE49-F238E27FC236}">
                <a16:creationId xmlns:a16="http://schemas.microsoft.com/office/drawing/2014/main" id="{A7295B65-8DFC-4ACD-B056-ED669A4F8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6" y="16042"/>
            <a:ext cx="9874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8FCD775-08D3-4953-8A85-87ABF68D7723}"/>
              </a:ext>
            </a:extLst>
          </p:cNvPr>
          <p:cNvPicPr>
            <a:picLocks noChangeAspect="1"/>
          </p:cNvPicPr>
          <p:nvPr/>
        </p:nvPicPr>
        <p:blipFill>
          <a:blip r:embed="rId3"/>
          <a:stretch>
            <a:fillRect/>
          </a:stretch>
        </p:blipFill>
        <p:spPr>
          <a:xfrm>
            <a:off x="9633562" y="-282459"/>
            <a:ext cx="329213" cy="4011516"/>
          </a:xfrm>
          <a:prstGeom prst="rect">
            <a:avLst/>
          </a:prstGeom>
        </p:spPr>
      </p:pic>
      <p:sp>
        <p:nvSpPr>
          <p:cNvPr id="14" name="مربع نص 13">
            <a:extLst>
              <a:ext uri="{FF2B5EF4-FFF2-40B4-BE49-F238E27FC236}">
                <a16:creationId xmlns:a16="http://schemas.microsoft.com/office/drawing/2014/main" id="{08E10CC2-A0AE-4858-B0CE-D6142983CB4E}"/>
              </a:ext>
            </a:extLst>
          </p:cNvPr>
          <p:cNvSpPr txBox="1"/>
          <p:nvPr/>
        </p:nvSpPr>
        <p:spPr>
          <a:xfrm>
            <a:off x="4669380" y="273027"/>
            <a:ext cx="4907407" cy="1177245"/>
          </a:xfrm>
          <a:prstGeom prst="rect">
            <a:avLst/>
          </a:prstGeom>
          <a:noFill/>
        </p:spPr>
        <p:txBody>
          <a:bodyPr wrap="square" rtlCol="1">
            <a:spAutoFit/>
          </a:bodyPr>
          <a:lstStyle/>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gradFill>
                  <a:gsLst>
                    <a:gs pos="78000">
                      <a:srgbClr val="0F54AB"/>
                    </a:gs>
                    <a:gs pos="0">
                      <a:srgbClr val="16A9A6"/>
                    </a:gs>
                  </a:gsLst>
                  <a:lin ang="0" scaled="0"/>
                </a:gra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gradFill>
                <a:gsLst>
                  <a:gs pos="78000">
                    <a:srgbClr val="0F54AB"/>
                  </a:gs>
                  <a:gs pos="0">
                    <a:srgbClr val="16A9A6"/>
                  </a:gs>
                </a:gsLst>
                <a:lin ang="0" scaled="0"/>
              </a:gradFill>
              <a:latin typeface="Helvetica Neue W23 for SKY Reg" panose="020B0604020202020204" pitchFamily="34" charset="-78"/>
              <a:cs typeface="Helvetica Neue W23 for SKY Reg" panose="020B0604020202020204" pitchFamily="34" charset="-78"/>
            </a:endParaRPr>
          </a:p>
        </p:txBody>
      </p:sp>
      <p:pic>
        <p:nvPicPr>
          <p:cNvPr id="15" name="صورة 14" descr="صورة تحتوي على لقطة شاشة, الخط, الرسومات, نص&#10;&#10;تم إنشاء الوصف تلقائياً">
            <a:extLst>
              <a:ext uri="{FF2B5EF4-FFF2-40B4-BE49-F238E27FC236}">
                <a16:creationId xmlns:a16="http://schemas.microsoft.com/office/drawing/2014/main" id="{F7640F57-BD40-4CF9-B234-5DFD4F300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082" y="268929"/>
            <a:ext cx="1509336" cy="1201780"/>
          </a:xfrm>
          <a:prstGeom prst="rect">
            <a:avLst/>
          </a:prstGeom>
        </p:spPr>
      </p:pic>
      <p:pic>
        <p:nvPicPr>
          <p:cNvPr id="19" name="صورة 18">
            <a:extLst>
              <a:ext uri="{FF2B5EF4-FFF2-40B4-BE49-F238E27FC236}">
                <a16:creationId xmlns:a16="http://schemas.microsoft.com/office/drawing/2014/main" id="{83D805EB-7A0C-4A5A-9791-57FFC5AECBD5}"/>
              </a:ext>
            </a:extLst>
          </p:cNvPr>
          <p:cNvPicPr>
            <a:picLocks noChangeAspect="1"/>
          </p:cNvPicPr>
          <p:nvPr/>
        </p:nvPicPr>
        <p:blipFill>
          <a:blip r:embed="rId3"/>
          <a:stretch>
            <a:fillRect/>
          </a:stretch>
        </p:blipFill>
        <p:spPr>
          <a:xfrm rot="5400000" flipV="1">
            <a:off x="2495988" y="3932356"/>
            <a:ext cx="446303" cy="5438275"/>
          </a:xfrm>
          <a:prstGeom prst="rect">
            <a:avLst/>
          </a:prstGeom>
        </p:spPr>
      </p:pic>
      <p:sp>
        <p:nvSpPr>
          <p:cNvPr id="20" name="مستطيل 19">
            <a:extLst>
              <a:ext uri="{FF2B5EF4-FFF2-40B4-BE49-F238E27FC236}">
                <a16:creationId xmlns:a16="http://schemas.microsoft.com/office/drawing/2014/main" id="{46E9484D-9B63-423B-B99D-A84D4181335E}"/>
              </a:ext>
            </a:extLst>
          </p:cNvPr>
          <p:cNvSpPr/>
          <p:nvPr/>
        </p:nvSpPr>
        <p:spPr>
          <a:xfrm>
            <a:off x="2615491" y="6667120"/>
            <a:ext cx="7321962" cy="45719"/>
          </a:xfrm>
          <a:prstGeom prst="rect">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ربع نص 15">
            <a:extLst>
              <a:ext uri="{FF2B5EF4-FFF2-40B4-BE49-F238E27FC236}">
                <a16:creationId xmlns:a16="http://schemas.microsoft.com/office/drawing/2014/main" id="{49E2F232-D2DB-4A27-8F27-8AB25706D6DD}"/>
              </a:ext>
            </a:extLst>
          </p:cNvPr>
          <p:cNvSpPr txBox="1"/>
          <p:nvPr/>
        </p:nvSpPr>
        <p:spPr>
          <a:xfrm>
            <a:off x="5689358" y="2710119"/>
            <a:ext cx="3330728" cy="646331"/>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ينفذ الفريق خطة تحسين</a:t>
            </a:r>
          </a:p>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 للمعايير الفرعية</a:t>
            </a:r>
          </a:p>
        </p:txBody>
      </p:sp>
      <p:sp>
        <p:nvSpPr>
          <p:cNvPr id="26" name="مستطيل: زوايا مستديرة 25">
            <a:extLst>
              <a:ext uri="{FF2B5EF4-FFF2-40B4-BE49-F238E27FC236}">
                <a16:creationId xmlns:a16="http://schemas.microsoft.com/office/drawing/2014/main" id="{F7D18E57-A5FA-4247-9BFE-91255142C6CB}"/>
              </a:ext>
            </a:extLst>
          </p:cNvPr>
          <p:cNvSpPr/>
          <p:nvPr/>
        </p:nvSpPr>
        <p:spPr>
          <a:xfrm>
            <a:off x="6137019" y="1911520"/>
            <a:ext cx="4149981" cy="730193"/>
          </a:xfrm>
          <a:prstGeom prst="roundRect">
            <a:avLst>
              <a:gd name="adj" fmla="val 50000"/>
            </a:avLst>
          </a:prstGeom>
          <a:gradFill>
            <a:gsLst>
              <a:gs pos="100000">
                <a:srgbClr val="0F54AB"/>
              </a:gs>
              <a:gs pos="0">
                <a:srgbClr val="16A9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a:extLst>
              <a:ext uri="{FF2B5EF4-FFF2-40B4-BE49-F238E27FC236}">
                <a16:creationId xmlns:a16="http://schemas.microsoft.com/office/drawing/2014/main" id="{2B2388E6-642F-417E-8B58-B209319BC86C}"/>
              </a:ext>
            </a:extLst>
          </p:cNvPr>
          <p:cNvSpPr/>
          <p:nvPr/>
        </p:nvSpPr>
        <p:spPr>
          <a:xfrm>
            <a:off x="6717344" y="2029817"/>
            <a:ext cx="2335896" cy="584775"/>
          </a:xfrm>
          <a:prstGeom prst="rect">
            <a:avLst/>
          </a:prstGeom>
        </p:spPr>
        <p:txBody>
          <a:bodyPr wrap="none">
            <a:spAutoFit/>
          </a:bodyPr>
          <a:lstStyle/>
          <a:p>
            <a:pPr algn="ctr" rtl="1"/>
            <a:r>
              <a:rPr lang="ar-SA" sz="3200"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التقويم الذاتي</a:t>
            </a:r>
          </a:p>
        </p:txBody>
      </p:sp>
      <p:sp>
        <p:nvSpPr>
          <p:cNvPr id="25" name="مربع نص 24">
            <a:extLst>
              <a:ext uri="{FF2B5EF4-FFF2-40B4-BE49-F238E27FC236}">
                <a16:creationId xmlns:a16="http://schemas.microsoft.com/office/drawing/2014/main" id="{42FE44D4-87BD-425F-929D-9294DB0B7669}"/>
              </a:ext>
            </a:extLst>
          </p:cNvPr>
          <p:cNvSpPr txBox="1"/>
          <p:nvPr/>
        </p:nvSpPr>
        <p:spPr>
          <a:xfrm>
            <a:off x="2095642" y="2642024"/>
            <a:ext cx="3330728" cy="923330"/>
          </a:xfrm>
          <a:prstGeom prst="rect">
            <a:avLst/>
          </a:prstGeom>
          <a:noFill/>
        </p:spPr>
        <p:txBody>
          <a:bodyPr wrap="square" rtlCol="1">
            <a:spAutoFit/>
          </a:bodyPr>
          <a:lstStyle/>
          <a:p>
            <a:pPr algn="ctr" rtl="1"/>
            <a:r>
              <a:rPr lang="ar-SA" dirty="0">
                <a:solidFill>
                  <a:srgbClr val="0F54AB"/>
                </a:solidFill>
                <a:latin typeface="GE Dinar One" panose="020A0503020102020204" pitchFamily="18" charset="-78"/>
                <a:ea typeface="GE Dinar One" panose="020A0503020102020204" pitchFamily="18" charset="-78"/>
                <a:cs typeface="GE Dinar One" panose="020A0503020102020204" pitchFamily="18" charset="-78"/>
              </a:rPr>
              <a:t>دعم مكتب التعليم لخطة التحسين المقدمة من قبل فريق التقويم داخل المدرسة</a:t>
            </a:r>
          </a:p>
        </p:txBody>
      </p:sp>
      <p:pic>
        <p:nvPicPr>
          <p:cNvPr id="22" name="صورة 21">
            <a:extLst>
              <a:ext uri="{FF2B5EF4-FFF2-40B4-BE49-F238E27FC236}">
                <a16:creationId xmlns:a16="http://schemas.microsoft.com/office/drawing/2014/main" id="{12F571FA-4B7D-4E2B-BDA8-05294E43F702}"/>
              </a:ext>
            </a:extLst>
          </p:cNvPr>
          <p:cNvPicPr>
            <a:picLocks noChangeAspect="1"/>
          </p:cNvPicPr>
          <p:nvPr/>
        </p:nvPicPr>
        <p:blipFill>
          <a:blip r:embed="rId5"/>
          <a:srcRect l="23770" r="23770"/>
          <a:stretch/>
        </p:blipFill>
        <p:spPr>
          <a:xfrm>
            <a:off x="6297352" y="3563773"/>
            <a:ext cx="2082276" cy="2715318"/>
          </a:xfrm>
          <a:prstGeom prst="snip2DiagRect">
            <a:avLst/>
          </a:prstGeom>
          <a:ln w="88900" cap="sq">
            <a:solidFill>
              <a:srgbClr val="16A9A6"/>
            </a:solidFill>
            <a:miter lim="800000"/>
          </a:ln>
          <a:effectLst>
            <a:outerShdw blurRad="254000" algn="tl" rotWithShape="0">
              <a:srgbClr val="000000">
                <a:alpha val="43000"/>
              </a:srgbClr>
            </a:outerShdw>
          </a:effectLst>
        </p:spPr>
      </p:pic>
      <p:pic>
        <p:nvPicPr>
          <p:cNvPr id="23" name="صورة 22">
            <a:extLst>
              <a:ext uri="{FF2B5EF4-FFF2-40B4-BE49-F238E27FC236}">
                <a16:creationId xmlns:a16="http://schemas.microsoft.com/office/drawing/2014/main" id="{3C2AE01C-1EF8-4FE3-8EA9-BC4AA1A20A4E}"/>
              </a:ext>
            </a:extLst>
          </p:cNvPr>
          <p:cNvPicPr>
            <a:picLocks noChangeAspect="1"/>
          </p:cNvPicPr>
          <p:nvPr/>
        </p:nvPicPr>
        <p:blipFill>
          <a:blip r:embed="rId6"/>
          <a:srcRect t="3983" b="3983"/>
          <a:stretch/>
        </p:blipFill>
        <p:spPr>
          <a:xfrm>
            <a:off x="2651959" y="3653108"/>
            <a:ext cx="2139935" cy="2625983"/>
          </a:xfrm>
          <a:prstGeom prst="snip2DiagRect">
            <a:avLst/>
          </a:prstGeom>
          <a:ln w="88900" cap="sq">
            <a:solidFill>
              <a:srgbClr val="16A9A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972646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Analyzing Company Financial Balance Sheet Working with Numbers and Insights">
            <a:extLst>
              <a:ext uri="{FF2B5EF4-FFF2-40B4-BE49-F238E27FC236}">
                <a16:creationId xmlns:a16="http://schemas.microsoft.com/office/drawing/2014/main" id="{76578EC2-8032-4B54-ACC4-F412B9E3A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96" y="-28826"/>
            <a:ext cx="10039054" cy="692672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9D419E91-9282-3B47-A24A-F5ACA485EF43}"/>
              </a:ext>
            </a:extLst>
          </p:cNvPr>
          <p:cNvSpPr/>
          <p:nvPr/>
        </p:nvSpPr>
        <p:spPr>
          <a:xfrm>
            <a:off x="-96796" y="-28825"/>
            <a:ext cx="10039054" cy="6926722"/>
          </a:xfrm>
          <a:prstGeom prst="rect">
            <a:avLst/>
          </a:prstGeom>
          <a:solidFill>
            <a:schemeClr val="tx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Arial" panose="020B0604020202020204" pitchFamily="34" charset="0"/>
            </a:endParaRPr>
          </a:p>
        </p:txBody>
      </p:sp>
      <p:sp>
        <p:nvSpPr>
          <p:cNvPr id="224" name="Rectangle 223">
            <a:extLst>
              <a:ext uri="{FF2B5EF4-FFF2-40B4-BE49-F238E27FC236}">
                <a16:creationId xmlns:a16="http://schemas.microsoft.com/office/drawing/2014/main" id="{2CDD3F19-8AFD-0E52-814F-25033DCD9116}"/>
              </a:ext>
            </a:extLst>
          </p:cNvPr>
          <p:cNvSpPr/>
          <p:nvPr/>
        </p:nvSpPr>
        <p:spPr>
          <a:xfrm>
            <a:off x="-96796" y="2196526"/>
            <a:ext cx="5989269" cy="2464947"/>
          </a:xfrm>
          <a:prstGeom prst="rect">
            <a:avLst/>
          </a:prstGeom>
          <a:gradFill>
            <a:gsLst>
              <a:gs pos="100000">
                <a:schemeClr val="tx1">
                  <a:alpha val="0"/>
                </a:schemeClr>
              </a:gs>
              <a:gs pos="16000">
                <a:schemeClr val="tx1">
                  <a:alpha val="7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Arial" panose="020B0604020202020204" pitchFamily="34" charset="0"/>
            </a:endParaRPr>
          </a:p>
        </p:txBody>
      </p:sp>
      <p:pic>
        <p:nvPicPr>
          <p:cNvPr id="5" name="صورة 4">
            <a:extLst>
              <a:ext uri="{FF2B5EF4-FFF2-40B4-BE49-F238E27FC236}">
                <a16:creationId xmlns:a16="http://schemas.microsoft.com/office/drawing/2014/main" id="{5D62B712-8AAE-44D7-A740-74D32CE10DED}"/>
              </a:ext>
            </a:extLst>
          </p:cNvPr>
          <p:cNvPicPr>
            <a:picLocks noChangeAspect="1"/>
          </p:cNvPicPr>
          <p:nvPr/>
        </p:nvPicPr>
        <p:blipFill>
          <a:blip r:embed="rId4"/>
          <a:stretch>
            <a:fillRect/>
          </a:stretch>
        </p:blipFill>
        <p:spPr>
          <a:xfrm>
            <a:off x="4197246" y="0"/>
            <a:ext cx="5745012" cy="6897898"/>
          </a:xfrm>
          <a:prstGeom prst="rect">
            <a:avLst/>
          </a:prstGeom>
        </p:spPr>
      </p:pic>
      <p:pic>
        <p:nvPicPr>
          <p:cNvPr id="37" name="صورة 36" descr="صورة تحتوي على لقطة شاشة, الخط, الرسومات, نص&#10;&#10;تم إنشاء الوصف تلقائياً">
            <a:extLst>
              <a:ext uri="{FF2B5EF4-FFF2-40B4-BE49-F238E27FC236}">
                <a16:creationId xmlns:a16="http://schemas.microsoft.com/office/drawing/2014/main" id="{B22537B4-BF81-4A99-BFFE-AF0FFB192D7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6209" y="2476431"/>
            <a:ext cx="2068033" cy="1646632"/>
          </a:xfrm>
          <a:prstGeom prst="rect">
            <a:avLst/>
          </a:prstGeom>
        </p:spPr>
      </p:pic>
      <p:sp>
        <p:nvSpPr>
          <p:cNvPr id="40" name="مربع نص 39">
            <a:extLst>
              <a:ext uri="{FF2B5EF4-FFF2-40B4-BE49-F238E27FC236}">
                <a16:creationId xmlns:a16="http://schemas.microsoft.com/office/drawing/2014/main" id="{F719385E-CA28-46C4-941D-4EEEC88245F3}"/>
              </a:ext>
            </a:extLst>
          </p:cNvPr>
          <p:cNvSpPr txBox="1"/>
          <p:nvPr/>
        </p:nvSpPr>
        <p:spPr>
          <a:xfrm>
            <a:off x="-536298" y="222189"/>
            <a:ext cx="4907407" cy="1177245"/>
          </a:xfrm>
          <a:prstGeom prst="rect">
            <a:avLst/>
          </a:prstGeom>
          <a:noFill/>
        </p:spPr>
        <p:txBody>
          <a:bodyPr wrap="square" rtlCol="1">
            <a:spAutoFit/>
          </a:bodyPr>
          <a:lstStyle/>
          <a:p>
            <a:pPr algn="ctr"/>
            <a:r>
              <a:rPr lang="ar-SA" sz="1200" dirty="0">
                <a:solidFill>
                  <a:schemeClr val="bg1"/>
                </a:soli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المملكــــــــــــــــــــــــــة العربيـــــــــــــــــة السعوديـــــــــة </a:t>
            </a:r>
          </a:p>
          <a:p>
            <a:pPr algn="ctr"/>
            <a:r>
              <a:rPr lang="ar-SA" sz="1200" dirty="0">
                <a:solidFill>
                  <a:schemeClr val="bg1"/>
                </a:soli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وزارة التعليـــــــــــــــــــــــــــــــــــــــــــــــــــــــــــــــــــــــــــــــــــــم</a:t>
            </a:r>
          </a:p>
          <a:p>
            <a:pPr algn="ctr"/>
            <a:r>
              <a:rPr lang="ar-SA" sz="1200" dirty="0">
                <a:solidFill>
                  <a:schemeClr val="bg1"/>
                </a:soli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الإدارة العامة للتعليــــــــــــــم بمنطقـــة جـــــــــــــازان</a:t>
            </a:r>
          </a:p>
          <a:p>
            <a:pPr algn="ctr"/>
            <a:r>
              <a:rPr lang="ar-SA" sz="1200" dirty="0">
                <a:solidFill>
                  <a:schemeClr val="bg1"/>
                </a:soli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مكتب التعليم بمحافظتي احد </a:t>
            </a:r>
            <a:r>
              <a:rPr lang="ar-SA" sz="1200" dirty="0" err="1">
                <a:solidFill>
                  <a:schemeClr val="bg1"/>
                </a:soli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المسارحة</a:t>
            </a:r>
            <a:r>
              <a:rPr lang="ar-SA" sz="1200" dirty="0">
                <a:solidFill>
                  <a:schemeClr val="bg1"/>
                </a:soli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 والحرث</a:t>
            </a:r>
          </a:p>
          <a:p>
            <a:pPr algn="ctr"/>
            <a:r>
              <a:rPr lang="ar-SA" sz="1200" dirty="0">
                <a:solidFill>
                  <a:schemeClr val="bg1"/>
                </a:solidFill>
                <a:latin typeface="Helvetica Neue W23 for SKY Reg" panose="020B0604020202020204" pitchFamily="34" charset="-78"/>
                <a:ea typeface="GE Dinar One" panose="020A0503020102020204" pitchFamily="18" charset="-78"/>
                <a:cs typeface="Helvetica Neue W23 for SKY Reg" panose="020B0604020202020204" pitchFamily="34" charset="-78"/>
              </a:rPr>
              <a:t>مجمـــــــع العــــز التعليــــــمي وابتدائيـــة الســــــــــــر </a:t>
            </a:r>
          </a:p>
          <a:p>
            <a:pPr algn="ctr"/>
            <a:endParaRPr lang="ar-SA" sz="1000" dirty="0">
              <a:latin typeface="Helvetica Neue W23 for SKY Reg" panose="020B0604020202020204" pitchFamily="34" charset="-78"/>
              <a:cs typeface="Helvetica Neue W23 for SKY Reg" panose="020B0604020202020204" pitchFamily="34" charset="-78"/>
            </a:endParaRPr>
          </a:p>
        </p:txBody>
      </p:sp>
      <p:pic>
        <p:nvPicPr>
          <p:cNvPr id="2" name="صورة 1">
            <a:extLst>
              <a:ext uri="{FF2B5EF4-FFF2-40B4-BE49-F238E27FC236}">
                <a16:creationId xmlns:a16="http://schemas.microsoft.com/office/drawing/2014/main" id="{E6747FC2-B5B0-4B08-963E-1EBDDF5D514B}"/>
              </a:ext>
            </a:extLst>
          </p:cNvPr>
          <p:cNvPicPr>
            <a:picLocks noChangeAspect="1"/>
          </p:cNvPicPr>
          <p:nvPr/>
        </p:nvPicPr>
        <p:blipFill>
          <a:blip r:embed="rId6">
            <a:biLevel thresh="25000"/>
          </a:blip>
          <a:stretch>
            <a:fillRect/>
          </a:stretch>
        </p:blipFill>
        <p:spPr>
          <a:xfrm>
            <a:off x="3537514" y="550212"/>
            <a:ext cx="7773074" cy="5499069"/>
          </a:xfrm>
          <a:prstGeom prst="rect">
            <a:avLst/>
          </a:prstGeom>
        </p:spPr>
      </p:pic>
      <p:sp>
        <p:nvSpPr>
          <p:cNvPr id="14" name="عنوان 1">
            <a:extLst>
              <a:ext uri="{FF2B5EF4-FFF2-40B4-BE49-F238E27FC236}">
                <a16:creationId xmlns:a16="http://schemas.microsoft.com/office/drawing/2014/main" id="{BD2A8790-455F-4B7B-BC4D-AFDA0357854D}"/>
              </a:ext>
            </a:extLst>
          </p:cNvPr>
          <p:cNvSpPr txBox="1">
            <a:spLocks/>
          </p:cNvSpPr>
          <p:nvPr/>
        </p:nvSpPr>
        <p:spPr>
          <a:xfrm>
            <a:off x="1011205" y="5569069"/>
            <a:ext cx="2845941" cy="1105810"/>
          </a:xfrm>
          <a:prstGeom prst="rect">
            <a:avLst/>
          </a:prstGeom>
        </p:spPr>
        <p:txBody>
          <a:bodyPr vert="horz" lIns="91440" tIns="45720" rIns="91440" bIns="45720" rtlCol="0" anchor="b">
            <a:normAutofit fontScale="97500" lnSpcReduction="100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ar-US" sz="2500" b="1" dirty="0">
                <a:latin typeface="GE Dinar One" panose="020A0503020102020204" pitchFamily="18" charset="-78"/>
                <a:ea typeface="GE Dinar One" panose="020A0503020102020204" pitchFamily="18" charset="-78"/>
                <a:cs typeface="GE Dinar One" panose="020A0503020102020204" pitchFamily="18" charset="-78"/>
              </a:rPr>
              <a:t>مدير المجمع</a:t>
            </a:r>
            <a:br>
              <a:rPr lang="ar-US" sz="4400" b="1" dirty="0">
                <a:latin typeface="GE Dinar One" panose="020A0503020102020204" pitchFamily="18" charset="-78"/>
                <a:ea typeface="GE Dinar One" panose="020A0503020102020204" pitchFamily="18" charset="-78"/>
                <a:cs typeface="GE Dinar One" panose="020A0503020102020204" pitchFamily="18" charset="-78"/>
              </a:rPr>
            </a:br>
            <a:r>
              <a:rPr lang="ar-SA" sz="2500" b="1" dirty="0">
                <a:latin typeface="GE Dinar One" panose="020A0503020102020204" pitchFamily="18" charset="-78"/>
                <a:ea typeface="GE Dinar One" panose="020A0503020102020204" pitchFamily="18" charset="-78"/>
                <a:cs typeface="GE Dinar One" panose="020A0503020102020204" pitchFamily="18" charset="-78"/>
              </a:rPr>
              <a:t>علي بن محمد كديش</a:t>
            </a:r>
            <a:endParaRPr lang="ar-US" sz="4400" b="1" dirty="0">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15" name="عنوان 1">
            <a:extLst>
              <a:ext uri="{FF2B5EF4-FFF2-40B4-BE49-F238E27FC236}">
                <a16:creationId xmlns:a16="http://schemas.microsoft.com/office/drawing/2014/main" id="{4BF1321F-3749-4F55-92DE-E7081D5B7895}"/>
              </a:ext>
            </a:extLst>
          </p:cNvPr>
          <p:cNvSpPr txBox="1">
            <a:spLocks/>
          </p:cNvSpPr>
          <p:nvPr/>
        </p:nvSpPr>
        <p:spPr>
          <a:xfrm>
            <a:off x="1016209" y="5539089"/>
            <a:ext cx="2845941" cy="1105810"/>
          </a:xfrm>
          <a:prstGeom prst="rect">
            <a:avLst/>
          </a:prstGeom>
        </p:spPr>
        <p:txBody>
          <a:bodyPr vert="horz" lIns="91440" tIns="45720" rIns="91440" bIns="45720" rtlCol="0" anchor="b">
            <a:normAutofit fontScale="97500" lnSpcReduction="100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ar-US" sz="2500" b="1" dirty="0">
                <a:solidFill>
                  <a:srgbClr val="00A49D"/>
                </a:solidFill>
                <a:latin typeface="GE Dinar One" panose="020A0503020102020204" pitchFamily="18" charset="-78"/>
                <a:ea typeface="GE Dinar One" panose="020A0503020102020204" pitchFamily="18" charset="-78"/>
                <a:cs typeface="GE Dinar One" panose="020A0503020102020204" pitchFamily="18" charset="-78"/>
              </a:rPr>
              <a:t>مدير المجمع</a:t>
            </a:r>
            <a:br>
              <a:rPr lang="ar-US" sz="44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br>
            <a:r>
              <a:rPr lang="ar-SA" sz="25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علي بن محمد كديش</a:t>
            </a:r>
            <a:endParaRPr lang="ar-US" sz="44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16" name="عنوان 1">
            <a:extLst>
              <a:ext uri="{FF2B5EF4-FFF2-40B4-BE49-F238E27FC236}">
                <a16:creationId xmlns:a16="http://schemas.microsoft.com/office/drawing/2014/main" id="{60D40D8F-13BE-4BA1-8409-219C7A98452B}"/>
              </a:ext>
            </a:extLst>
          </p:cNvPr>
          <p:cNvSpPr txBox="1">
            <a:spLocks/>
          </p:cNvSpPr>
          <p:nvPr/>
        </p:nvSpPr>
        <p:spPr>
          <a:xfrm>
            <a:off x="942182" y="4568337"/>
            <a:ext cx="2845941" cy="1105810"/>
          </a:xfrm>
          <a:prstGeom prst="rect">
            <a:avLst/>
          </a:prstGeom>
        </p:spPr>
        <p:txBody>
          <a:bodyPr vert="horz" lIns="91440" tIns="45720" rIns="91440" bIns="45720" rtlCol="0" anchor="b">
            <a:normAutofit fontScale="97500" lnSpcReduction="100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ar-SA" sz="2500" b="1" dirty="0">
                <a:latin typeface="GE Dinar One" panose="020A0503020102020204" pitchFamily="18" charset="-78"/>
                <a:ea typeface="GE Dinar One" panose="020A0503020102020204" pitchFamily="18" charset="-78"/>
                <a:cs typeface="GE Dinar One" panose="020A0503020102020204" pitchFamily="18" charset="-78"/>
              </a:rPr>
              <a:t>اعــــداد </a:t>
            </a:r>
          </a:p>
          <a:p>
            <a:pPr>
              <a:lnSpc>
                <a:spcPct val="150000"/>
              </a:lnSpc>
            </a:pPr>
            <a:r>
              <a:rPr lang="ar-SA" sz="2500" b="1" dirty="0">
                <a:latin typeface="GE Dinar One" panose="020A0503020102020204" pitchFamily="18" charset="-78"/>
                <a:ea typeface="GE Dinar One" panose="020A0503020102020204" pitchFamily="18" charset="-78"/>
                <a:cs typeface="GE Dinar One" panose="020A0503020102020204" pitchFamily="18" charset="-78"/>
              </a:rPr>
              <a:t>أ. عادل علي كريري </a:t>
            </a:r>
            <a:endParaRPr lang="ar-US" sz="4400" b="1" dirty="0">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17" name="عنوان 1">
            <a:extLst>
              <a:ext uri="{FF2B5EF4-FFF2-40B4-BE49-F238E27FC236}">
                <a16:creationId xmlns:a16="http://schemas.microsoft.com/office/drawing/2014/main" id="{01A04566-3F17-4FCA-BBFE-A3FF51993A81}"/>
              </a:ext>
            </a:extLst>
          </p:cNvPr>
          <p:cNvSpPr txBox="1">
            <a:spLocks/>
          </p:cNvSpPr>
          <p:nvPr/>
        </p:nvSpPr>
        <p:spPr>
          <a:xfrm>
            <a:off x="937178" y="4545295"/>
            <a:ext cx="2845941" cy="1105810"/>
          </a:xfrm>
          <a:prstGeom prst="rect">
            <a:avLst/>
          </a:prstGeom>
        </p:spPr>
        <p:txBody>
          <a:bodyPr vert="horz" lIns="91440" tIns="45720" rIns="91440" bIns="45720" rtlCol="0" anchor="b">
            <a:normAutofit fontScale="97500" lnSpcReduction="100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ar-SA" sz="2500" b="1" dirty="0">
                <a:solidFill>
                  <a:srgbClr val="16A9A6"/>
                </a:solidFill>
                <a:latin typeface="GE Dinar One" panose="020A0503020102020204" pitchFamily="18" charset="-78"/>
                <a:ea typeface="GE Dinar One" panose="020A0503020102020204" pitchFamily="18" charset="-78"/>
                <a:cs typeface="GE Dinar One" panose="020A0503020102020204" pitchFamily="18" charset="-78"/>
              </a:rPr>
              <a:t>اعــــداد</a:t>
            </a:r>
            <a:r>
              <a:rPr lang="ar-SA" sz="25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 </a:t>
            </a:r>
          </a:p>
          <a:p>
            <a:pPr>
              <a:lnSpc>
                <a:spcPct val="150000"/>
              </a:lnSpc>
            </a:pPr>
            <a:r>
              <a:rPr lang="ar-SA" sz="25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rPr>
              <a:t>أ. عادل علي كريري </a:t>
            </a:r>
            <a:endParaRPr lang="ar-US" sz="4400" b="1" dirty="0">
              <a:solidFill>
                <a:schemeClr val="bg1"/>
              </a:solidFill>
              <a:latin typeface="GE Dinar One" panose="020A0503020102020204" pitchFamily="18" charset="-78"/>
              <a:ea typeface="GE Dinar One" panose="020A0503020102020204" pitchFamily="18" charset="-78"/>
              <a:cs typeface="GE Dinar One" panose="020A0503020102020204" pitchFamily="18" charset="-78"/>
            </a:endParaRPr>
          </a:p>
        </p:txBody>
      </p:sp>
    </p:spTree>
    <p:extLst>
      <p:ext uri="{BB962C8B-B14F-4D97-AF65-F5344CB8AC3E}">
        <p14:creationId xmlns:p14="http://schemas.microsoft.com/office/powerpoint/2010/main" val="2470932950"/>
      </p:ext>
    </p:extLst>
  </p:cSld>
  <p:clrMapOvr>
    <a:masterClrMapping/>
  </p:clrMapOvr>
</p:sld>
</file>

<file path=ppt/theme/theme1.xml><?xml version="1.0" encoding="utf-8"?>
<a:theme xmlns:a="http://schemas.openxmlformats.org/drawingml/2006/main" name="نسق Office">
  <a:themeElements>
    <a:clrScheme name="نسق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نسق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3794</TotalTime>
  <Words>3590</Words>
  <Application>Microsoft Office PowerPoint</Application>
  <PresentationFormat>A4 Paper (210x297 mm)‎</PresentationFormat>
  <Paragraphs>777</Paragraphs>
  <Slides>91</Slides>
  <Notes>2</Notes>
  <HiddenSlides>0</HiddenSlides>
  <MMClips>0</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91</vt:i4>
      </vt:variant>
    </vt:vector>
  </HeadingPairs>
  <TitlesOfParts>
    <vt:vector size="99" baseType="lpstr">
      <vt:lpstr>Arial</vt:lpstr>
      <vt:lpstr>Calibri</vt:lpstr>
      <vt:lpstr>Calibri Light</vt:lpstr>
      <vt:lpstr>GE Dinar One</vt:lpstr>
      <vt:lpstr>Helvetica Neue W23 for SKY Bd</vt:lpstr>
      <vt:lpstr>Helvetica Neue W23 for SKY Reg</vt:lpstr>
      <vt:lpstr>RB</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مجلس اجتماع الأمهات للفصل الدراسي الثاني لعام ١٤٤٥هـ</dc:title>
  <dc:creator>mohammad baanas</dc:creator>
  <cp:lastModifiedBy>hp</cp:lastModifiedBy>
  <cp:revision>61</cp:revision>
  <dcterms:created xsi:type="dcterms:W3CDTF">2023-12-04T14:17:03Z</dcterms:created>
  <dcterms:modified xsi:type="dcterms:W3CDTF">2024-04-20T19:07:30Z</dcterms:modified>
</cp:coreProperties>
</file>