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8" r:id="rId2"/>
    <p:sldId id="258" r:id="rId3"/>
    <p:sldId id="273" r:id="rId4"/>
    <p:sldId id="280" r:id="rId5"/>
    <p:sldId id="281" r:id="rId6"/>
    <p:sldId id="282" r:id="rId7"/>
    <p:sldId id="259" r:id="rId8"/>
    <p:sldId id="275" r:id="rId9"/>
    <p:sldId id="276" r:id="rId10"/>
    <p:sldId id="270" r:id="rId11"/>
    <p:sldId id="272" r:id="rId12"/>
    <p:sldId id="284" r:id="rId13"/>
    <p:sldId id="285" r:id="rId14"/>
    <p:sldId id="292" r:id="rId15"/>
    <p:sldId id="293" r:id="rId16"/>
    <p:sldId id="289" r:id="rId17"/>
    <p:sldId id="291" r:id="rId18"/>
    <p:sldId id="288" r:id="rId19"/>
    <p:sldId id="283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8000"/>
    <a:srgbClr val="FFCC00"/>
    <a:srgbClr val="CC3300"/>
    <a:srgbClr val="CC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529D8DF-0D97-4C23-A949-5B59AE2C7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89781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5327B-CF05-48AC-8835-0CFC52BE5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33AB9-C709-4BE0-AB39-0AC2199B2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403AB-17CA-43BA-90E5-1AFB886FE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21917-CAA7-4B2C-BF88-7DF5C99CB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776E5-3A8B-415D-8BC3-251F737F2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868EB-C9E5-4613-BF08-683A3585A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5708B-07A8-4705-B2D2-54FE46C78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73C55-20F3-44A1-8B44-E5EC103FA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16AE2-9AA2-4AE3-AC78-755FF2CEF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14FD3-63F6-4A7F-9790-7CC1CA2D4A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AD6DC-B746-4A96-AE7B-BE7AE1AA9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6C4592BF-96F3-41E6-8558-DE2D02055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tannica.com/science/Streptococcus/images-videos/Streptococcus-mutans-a-bacteria-found-in-the-mouth-contributes-to/112254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4"/>
          <p:cNvGrpSpPr>
            <a:grpSpLocks/>
          </p:cNvGrpSpPr>
          <p:nvPr/>
        </p:nvGrpSpPr>
        <p:grpSpPr bwMode="auto">
          <a:xfrm>
            <a:off x="0" y="304800"/>
            <a:ext cx="9144000" cy="366713"/>
            <a:chOff x="0" y="192"/>
            <a:chExt cx="5760" cy="231"/>
          </a:xfrm>
        </p:grpSpPr>
        <p:sp>
          <p:nvSpPr>
            <p:cNvPr id="4102" name="Text Box 5"/>
            <p:cNvSpPr txBox="1">
              <a:spLocks noChangeArrowheads="1"/>
            </p:cNvSpPr>
            <p:nvPr/>
          </p:nvSpPr>
          <p:spPr bwMode="auto">
            <a:xfrm>
              <a:off x="192" y="192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CC3300"/>
                  </a:solidFill>
                  <a:latin typeface="Monotype Corsiva" pitchFamily="66" charset="0"/>
                </a:rPr>
                <a:t>Lab Exercise # 2</a:t>
              </a:r>
            </a:p>
          </p:txBody>
        </p:sp>
        <p:sp>
          <p:nvSpPr>
            <p:cNvPr id="4103" name="Text Box 6"/>
            <p:cNvSpPr txBox="1">
              <a:spLocks noChangeArrowheads="1"/>
            </p:cNvSpPr>
            <p:nvPr/>
          </p:nvSpPr>
          <p:spPr bwMode="auto">
            <a:xfrm>
              <a:off x="5040" y="192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CC3300"/>
                  </a:solidFill>
                  <a:latin typeface="Monotype Corsiva" pitchFamily="66" charset="0"/>
                </a:rPr>
                <a:t>Zoo- 145</a:t>
              </a:r>
            </a:p>
          </p:txBody>
        </p:sp>
        <p:sp>
          <p:nvSpPr>
            <p:cNvPr id="4104" name="Line 7"/>
            <p:cNvSpPr>
              <a:spLocks noChangeShapeType="1"/>
            </p:cNvSpPr>
            <p:nvPr/>
          </p:nvSpPr>
          <p:spPr bwMode="auto">
            <a:xfrm>
              <a:off x="0" y="384"/>
              <a:ext cx="5760" cy="0"/>
            </a:xfrm>
            <a:prstGeom prst="line">
              <a:avLst/>
            </a:prstGeom>
            <a:noFill/>
            <a:ln w="1270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92" name="WordArt 8"/>
          <p:cNvSpPr>
            <a:spLocks noChangeArrowheads="1" noChangeShapeType="1" noTextEdit="1"/>
          </p:cNvSpPr>
          <p:nvPr/>
        </p:nvSpPr>
        <p:spPr bwMode="auto">
          <a:xfrm>
            <a:off x="762000" y="3352800"/>
            <a:ext cx="76962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 Black"/>
              </a:rPr>
              <a:t>Microscopic Study of the Structure and </a:t>
            </a:r>
          </a:p>
          <a:p>
            <a:pPr algn="ctr"/>
            <a:r>
              <a:rPr lang="en-US" sz="2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 Black"/>
              </a:rPr>
              <a:t>Morphological Variations of the Cell</a:t>
            </a:r>
          </a:p>
        </p:txBody>
      </p:sp>
      <p:pic>
        <p:nvPicPr>
          <p:cNvPr id="9" name="Picture 6" descr="eukaryote_anim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066800"/>
            <a:ext cx="1889125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prokaryo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066800"/>
            <a:ext cx="1839913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57200" y="530225"/>
            <a:ext cx="822960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CC3300"/>
                </a:solidFill>
              </a:rPr>
              <a:t>Paramecium</a:t>
            </a:r>
          </a:p>
          <a:p>
            <a:pPr algn="ctr"/>
            <a:endParaRPr lang="en-US" sz="2000" b="1"/>
          </a:p>
          <a:p>
            <a:pPr algn="ctr"/>
            <a:r>
              <a:rPr lang="en-US"/>
              <a:t>· </a:t>
            </a:r>
            <a:r>
              <a:rPr lang="en-US" b="1"/>
              <a:t>Single-celled organism</a:t>
            </a:r>
          </a:p>
          <a:p>
            <a:pPr algn="ctr"/>
            <a:endParaRPr lang="en-US" b="1"/>
          </a:p>
          <a:p>
            <a:pPr algn="ctr"/>
            <a:r>
              <a:rPr lang="en-US" b="1"/>
              <a:t>· Shoe-shape</a:t>
            </a:r>
          </a:p>
          <a:p>
            <a:pPr algn="ctr"/>
            <a:endParaRPr lang="en-US" b="1"/>
          </a:p>
          <a:p>
            <a:pPr algn="ctr"/>
            <a:r>
              <a:rPr lang="en-US" b="1"/>
              <a:t>· The cilia are the locomotary organs</a:t>
            </a:r>
          </a:p>
          <a:p>
            <a:pPr algn="ctr"/>
            <a:endParaRPr lang="en-US" b="1"/>
          </a:p>
          <a:p>
            <a:pPr algn="ctr"/>
            <a:r>
              <a:rPr lang="en-US" b="1"/>
              <a:t>· It has two nuclei (macronucleus and micronucleus) and contractile, food vacuoles.</a:t>
            </a:r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1905000" y="3657600"/>
          <a:ext cx="3200400" cy="2724150"/>
        </p:xfrm>
        <a:graphic>
          <a:graphicData uri="http://schemas.openxmlformats.org/presentationml/2006/ole">
            <p:oleObj spid="_x0000_s2057" name="Image" r:id="rId3" imgW="2944000" imgH="2505143" progId="">
              <p:embed/>
            </p:oleObj>
          </a:graphicData>
        </a:graphic>
      </p:graphicFrame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1752600" y="4648200"/>
            <a:ext cx="914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52400" y="43434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Macronucleus</a:t>
            </a:r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1828800" y="5334000"/>
            <a:ext cx="685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1143000" y="5119688"/>
            <a:ext cx="1828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Cilia</a:t>
            </a:r>
          </a:p>
        </p:txBody>
      </p:sp>
      <p:grpSp>
        <p:nvGrpSpPr>
          <p:cNvPr id="2057" name="Group 4"/>
          <p:cNvGrpSpPr>
            <a:grpSpLocks/>
          </p:cNvGrpSpPr>
          <p:nvPr/>
        </p:nvGrpSpPr>
        <p:grpSpPr bwMode="auto">
          <a:xfrm>
            <a:off x="0" y="304800"/>
            <a:ext cx="9144000" cy="366713"/>
            <a:chOff x="0" y="192"/>
            <a:chExt cx="5760" cy="231"/>
          </a:xfrm>
        </p:grpSpPr>
        <p:sp>
          <p:nvSpPr>
            <p:cNvPr id="2" name="Text Box 5"/>
            <p:cNvSpPr txBox="1">
              <a:spLocks noChangeArrowheads="1"/>
            </p:cNvSpPr>
            <p:nvPr/>
          </p:nvSpPr>
          <p:spPr bwMode="auto">
            <a:xfrm>
              <a:off x="192" y="192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CC3300"/>
                  </a:solidFill>
                  <a:latin typeface="Monotype Corsiva" pitchFamily="66" charset="0"/>
                </a:rPr>
                <a:t>Lab Exercise # 2</a:t>
              </a:r>
            </a:p>
          </p:txBody>
        </p:sp>
        <p:sp>
          <p:nvSpPr>
            <p:cNvPr id="2059" name="Text Box 6"/>
            <p:cNvSpPr txBox="1">
              <a:spLocks noChangeArrowheads="1"/>
            </p:cNvSpPr>
            <p:nvPr/>
          </p:nvSpPr>
          <p:spPr bwMode="auto">
            <a:xfrm>
              <a:off x="5040" y="192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CC3300"/>
                  </a:solidFill>
                  <a:latin typeface="Monotype Corsiva" pitchFamily="66" charset="0"/>
                </a:rPr>
                <a:t>Zoo- 145</a:t>
              </a:r>
            </a:p>
          </p:txBody>
        </p:sp>
        <p:sp>
          <p:nvSpPr>
            <p:cNvPr id="2060" name="Line 7"/>
            <p:cNvSpPr>
              <a:spLocks noChangeShapeType="1"/>
            </p:cNvSpPr>
            <p:nvPr/>
          </p:nvSpPr>
          <p:spPr bwMode="auto">
            <a:xfrm>
              <a:off x="0" y="384"/>
              <a:ext cx="5760" cy="0"/>
            </a:xfrm>
            <a:prstGeom prst="line">
              <a:avLst/>
            </a:prstGeom>
            <a:noFill/>
            <a:ln w="1270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5888" y="3849688"/>
            <a:ext cx="3643312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  <p:bldP spid="2055" grpId="0"/>
      <p:bldP spid="2056" grpId="0" animBg="1"/>
      <p:bldP spid="20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914400" y="533400"/>
            <a:ext cx="7391400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CC3300"/>
                </a:solidFill>
              </a:rPr>
              <a:t>Trypanosoma</a:t>
            </a:r>
            <a:endParaRPr lang="en-US" b="1"/>
          </a:p>
          <a:p>
            <a:pPr algn="ctr"/>
            <a:endParaRPr lang="en-US" b="1"/>
          </a:p>
          <a:p>
            <a:pPr algn="ctr"/>
            <a:r>
              <a:rPr lang="en-US"/>
              <a:t>· </a:t>
            </a:r>
            <a:r>
              <a:rPr lang="en-US" b="1"/>
              <a:t>Single-celled organism</a:t>
            </a:r>
          </a:p>
          <a:p>
            <a:pPr algn="ctr"/>
            <a:endParaRPr lang="en-US" b="1"/>
          </a:p>
          <a:p>
            <a:pPr algn="ctr"/>
            <a:r>
              <a:rPr lang="en-US" b="1"/>
              <a:t>· Fusiform or sickle in the shape</a:t>
            </a:r>
          </a:p>
          <a:p>
            <a:pPr algn="ctr"/>
            <a:endParaRPr lang="en-US" b="1"/>
          </a:p>
          <a:p>
            <a:pPr algn="ctr"/>
            <a:r>
              <a:rPr lang="en-US" b="1"/>
              <a:t>· The flagellum is the locomotory organ</a:t>
            </a:r>
          </a:p>
          <a:p>
            <a:pPr algn="ctr"/>
            <a:endParaRPr lang="en-US" b="1"/>
          </a:p>
          <a:p>
            <a:pPr algn="ctr"/>
            <a:r>
              <a:rPr lang="en-US" b="1"/>
              <a:t>· It has one nucleus, parabasal granule and undulating membrane</a:t>
            </a:r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429000"/>
            <a:ext cx="4049713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0" y="304800"/>
            <a:ext cx="9144000" cy="366713"/>
            <a:chOff x="0" y="192"/>
            <a:chExt cx="5760" cy="231"/>
          </a:xfrm>
        </p:grpSpPr>
        <p:sp>
          <p:nvSpPr>
            <p:cNvPr id="14341" name="Text Box 5"/>
            <p:cNvSpPr txBox="1">
              <a:spLocks noChangeArrowheads="1"/>
            </p:cNvSpPr>
            <p:nvPr/>
          </p:nvSpPr>
          <p:spPr bwMode="auto">
            <a:xfrm>
              <a:off x="192" y="192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CC3300"/>
                  </a:solidFill>
                  <a:latin typeface="Monotype Corsiva" pitchFamily="66" charset="0"/>
                </a:rPr>
                <a:t>Lab Exercise # 2</a:t>
              </a:r>
            </a:p>
          </p:txBody>
        </p:sp>
        <p:sp>
          <p:nvSpPr>
            <p:cNvPr id="14342" name="Text Box 6"/>
            <p:cNvSpPr txBox="1">
              <a:spLocks noChangeArrowheads="1"/>
            </p:cNvSpPr>
            <p:nvPr/>
          </p:nvSpPr>
          <p:spPr bwMode="auto">
            <a:xfrm>
              <a:off x="5040" y="192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CC3300"/>
                  </a:solidFill>
                  <a:latin typeface="Monotype Corsiva" pitchFamily="66" charset="0"/>
                </a:rPr>
                <a:t>Zoo- 145</a:t>
              </a:r>
            </a:p>
          </p:txBody>
        </p:sp>
        <p:sp>
          <p:nvSpPr>
            <p:cNvPr id="14343" name="Line 7"/>
            <p:cNvSpPr>
              <a:spLocks noChangeShapeType="1"/>
            </p:cNvSpPr>
            <p:nvPr/>
          </p:nvSpPr>
          <p:spPr bwMode="auto">
            <a:xfrm>
              <a:off x="0" y="384"/>
              <a:ext cx="5760" cy="0"/>
            </a:xfrm>
            <a:prstGeom prst="line">
              <a:avLst/>
            </a:prstGeom>
            <a:noFill/>
            <a:ln w="1270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200400"/>
            <a:ext cx="2819400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image.slidesharecdn.com/epitheliumcellstissueshistology-121126034907-phpapp02/95/epithelium-cellstissues-histology-8-638.jpg?cb=13539019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36" y="271356"/>
            <a:ext cx="8062564" cy="60532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3564" y="1330033"/>
            <a:ext cx="263236" cy="3416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348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-media-cache-ak0.pinimg.com/236x/2f/c3/57/2fc357afd982700d82ccec63d87c987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285992"/>
            <a:ext cx="3580316" cy="26852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000496" y="1785926"/>
            <a:ext cx="4800600" cy="3565003"/>
            <a:chOff x="3810000" y="549797"/>
            <a:chExt cx="5029200" cy="3565003"/>
          </a:xfrm>
        </p:grpSpPr>
        <p:pic>
          <p:nvPicPr>
            <p:cNvPr id="3" name="Picture 2" descr="http://images.slideplayer.com/15/4513779/slides/slide_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549797"/>
              <a:ext cx="5029200" cy="356500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810000" y="3429000"/>
              <a:ext cx="50292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05442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epitheliumcellstissueshistology-121126034907-phpapp02/95/epithelium-cellstissues-histology-10-638.jpg?cb=13539019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6" y="304800"/>
            <a:ext cx="8000364" cy="60065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55964" y="1357743"/>
            <a:ext cx="263236" cy="3416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352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classconnection.s3.amazonaws.com/156/flashcards/694156/png/simple_columnar131552247338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0" y="2285992"/>
            <a:ext cx="4449548" cy="23533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bio.davidson.edu/people/kabernd/berndCV/Lab/EpithelialInfoWeb/digestivesimplecolumn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2071678"/>
            <a:ext cx="3276600" cy="2771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5501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wisegeek.com/diagram-of-blood-cell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286" y="325583"/>
            <a:ext cx="4535714" cy="342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encrypted-tbn1.gstatic.com/images?q=tbn:ANd9GcQgBXDS6JOvl-KlzU0Cll4UNcx_vmlUb-PRKlNuimlrUkJJrUxe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212" y="3886200"/>
            <a:ext cx="4528787" cy="22643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2209800"/>
            <a:ext cx="33128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Peripheral blood cells</a:t>
            </a:r>
            <a:r>
              <a:rPr lang="en-US" dirty="0">
                <a:solidFill>
                  <a:srgbClr val="FFFF00"/>
                </a:solidFill>
              </a:rPr>
              <a:t> 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Are the</a:t>
            </a:r>
            <a:r>
              <a:rPr lang="en-US" dirty="0">
                <a:solidFill>
                  <a:srgbClr val="FFFF00"/>
                </a:solidFill>
              </a:rPr>
              <a:t> cellular components of blood, consisting of red </a:t>
            </a:r>
            <a:r>
              <a:rPr lang="en-US" dirty="0" smtClean="0">
                <a:solidFill>
                  <a:srgbClr val="FFFF00"/>
                </a:solidFill>
              </a:rPr>
              <a:t>blood cells</a:t>
            </a:r>
            <a:r>
              <a:rPr lang="en-US" dirty="0">
                <a:solidFill>
                  <a:srgbClr val="FFFF00"/>
                </a:solidFill>
              </a:rPr>
              <a:t> (erythrocytes), 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white </a:t>
            </a:r>
            <a:r>
              <a:rPr lang="en-US" dirty="0">
                <a:solidFill>
                  <a:srgbClr val="FFFF00"/>
                </a:solidFill>
              </a:rPr>
              <a:t>blood </a:t>
            </a:r>
            <a:r>
              <a:rPr lang="en-US" dirty="0" smtClean="0">
                <a:solidFill>
                  <a:srgbClr val="FFFF00"/>
                </a:solidFill>
              </a:rPr>
              <a:t>Cells</a:t>
            </a:r>
            <a:r>
              <a:rPr lang="en-US" dirty="0">
                <a:solidFill>
                  <a:srgbClr val="FFFF00"/>
                </a:solidFill>
              </a:rPr>
              <a:t> (leucocytes), and platelets,</a:t>
            </a:r>
          </a:p>
        </p:txBody>
      </p:sp>
    </p:spTree>
    <p:extLst>
      <p:ext uri="{BB962C8B-B14F-4D97-AF65-F5344CB8AC3E}">
        <p14:creationId xmlns="" xmlns:p14="http://schemas.microsoft.com/office/powerpoint/2010/main" val="265122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antranik.org/wp-content/uploads/2011/12/Pictur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"/>
            <a:ext cx="6553200" cy="61639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23110" y="228600"/>
            <a:ext cx="26670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5780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rep-muta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088" y="838201"/>
            <a:ext cx="4407679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133600" y="152400"/>
            <a:ext cx="45272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3200" b="1" i="1" dirty="0">
                <a:solidFill>
                  <a:schemeClr val="accent2"/>
                </a:solidFill>
              </a:rPr>
              <a:t>Streptococcus </a:t>
            </a:r>
            <a:r>
              <a:rPr lang="en-US" altLang="en-US" sz="3200" b="1" i="1" dirty="0" smtClean="0">
                <a:solidFill>
                  <a:schemeClr val="accent2"/>
                </a:solidFill>
              </a:rPr>
              <a:t> (Bacteria)</a:t>
            </a:r>
            <a:r>
              <a:rPr lang="en-US" altLang="en-US" dirty="0" smtClean="0"/>
              <a:t> </a:t>
            </a:r>
            <a:endParaRPr lang="en-US" altLang="en-US" dirty="0"/>
          </a:p>
        </p:txBody>
      </p:sp>
      <p:pic>
        <p:nvPicPr>
          <p:cNvPr id="4" name="Picture 3" descr="Streptococcus mutans [Credit: Dr. David Phillips—Visuals Unlimited/Getty Images]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736" y="3962400"/>
            <a:ext cx="3658401" cy="26257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789087"/>
            <a:ext cx="38100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i="1" dirty="0">
                <a:solidFill>
                  <a:srgbClr val="FFFF00"/>
                </a:solidFill>
              </a:rPr>
              <a:t>Streptococcus</a:t>
            </a:r>
            <a:r>
              <a:rPr lang="en-US" dirty="0">
                <a:solidFill>
                  <a:srgbClr val="FFFF00"/>
                </a:solidFill>
              </a:rPr>
              <a:t> is a genus of coccus (spherical) gram-positive bacteria belonging to the phylum </a:t>
            </a:r>
            <a:r>
              <a:rPr lang="en-US" u="sng" dirty="0" err="1" smtClean="0">
                <a:solidFill>
                  <a:srgbClr val="FFFF00"/>
                </a:solidFill>
              </a:rPr>
              <a:t>Firmicutes</a:t>
            </a:r>
            <a:endParaRPr lang="en-US" u="sng" dirty="0" smtClean="0">
              <a:solidFill>
                <a:srgbClr val="FFFF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rgbClr val="FFFF00"/>
                </a:solidFill>
              </a:rPr>
              <a:t>and </a:t>
            </a:r>
            <a:r>
              <a:rPr lang="en-US" dirty="0">
                <a:solidFill>
                  <a:srgbClr val="FFFF00"/>
                </a:solidFill>
              </a:rPr>
              <a:t>family </a:t>
            </a:r>
            <a:r>
              <a:rPr lang="en-US" dirty="0" err="1">
                <a:solidFill>
                  <a:srgbClr val="FFFF00"/>
                </a:solidFill>
              </a:rPr>
              <a:t>Streptococcaceae</a:t>
            </a:r>
            <a:r>
              <a:rPr lang="en-US" dirty="0">
                <a:solidFill>
                  <a:srgbClr val="FFFF00"/>
                </a:solidFill>
              </a:rPr>
              <a:t>. The term </a:t>
            </a:r>
            <a:r>
              <a:rPr lang="en-US" i="1" dirty="0" smtClean="0">
                <a:solidFill>
                  <a:srgbClr val="FFFF00"/>
                </a:solidFill>
              </a:rPr>
              <a:t>streptococcus </a:t>
            </a:r>
            <a:r>
              <a:rPr lang="en-US" dirty="0" smtClean="0">
                <a:solidFill>
                  <a:srgbClr val="FFFF00"/>
                </a:solidFill>
              </a:rPr>
              <a:t>(“</a:t>
            </a:r>
            <a:r>
              <a:rPr lang="en-US" dirty="0">
                <a:solidFill>
                  <a:srgbClr val="FFFF00"/>
                </a:solidFill>
              </a:rPr>
              <a:t>twisted berry”) refers to the bacteria’s characteristic grouping in </a:t>
            </a:r>
            <a:r>
              <a:rPr lang="en-US" dirty="0" smtClean="0">
                <a:solidFill>
                  <a:srgbClr val="FFFF00"/>
                </a:solidFill>
              </a:rPr>
              <a:t>chains. Streptococci </a:t>
            </a:r>
            <a:r>
              <a:rPr lang="en-US" dirty="0">
                <a:solidFill>
                  <a:srgbClr val="FFFF00"/>
                </a:solidFill>
              </a:rPr>
              <a:t>are microbiologically characterized as gram-positive and </a:t>
            </a:r>
            <a:r>
              <a:rPr lang="en-US" dirty="0" err="1">
                <a:solidFill>
                  <a:srgbClr val="FFFF00"/>
                </a:solidFill>
              </a:rPr>
              <a:t>nonmotile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28341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WordArt 4"/>
          <p:cNvSpPr>
            <a:spLocks noChangeArrowheads="1" noChangeShapeType="1" noTextEdit="1"/>
          </p:cNvSpPr>
          <p:nvPr/>
        </p:nvSpPr>
        <p:spPr bwMode="auto">
          <a:xfrm>
            <a:off x="1828800" y="2743200"/>
            <a:ext cx="5638800" cy="974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Thank you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xit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  <p:bldP spid="2765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marL="365125" indent="-255588" eaLnBrk="1" hangingPunct="1">
              <a:lnSpc>
                <a:spcPct val="90000"/>
              </a:lnSpc>
            </a:pPr>
            <a:r>
              <a:rPr lang="en-US" sz="2400" smtClean="0"/>
              <a:t>Cells were discovered in </a:t>
            </a:r>
          </a:p>
          <a:p>
            <a:pPr marL="365125" indent="-255588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1665 by a British </a:t>
            </a:r>
          </a:p>
          <a:p>
            <a:pPr marL="365125" indent="-255588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scientist named </a:t>
            </a:r>
          </a:p>
          <a:p>
            <a:pPr marL="365125" indent="-255588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    Robert Hooke.</a:t>
            </a:r>
          </a:p>
          <a:p>
            <a:pPr marL="365125" indent="-255588" eaLnBrk="1" hangingPunct="1">
              <a:lnSpc>
                <a:spcPct val="90000"/>
              </a:lnSpc>
            </a:pPr>
            <a:endParaRPr lang="en-US" sz="3100" smtClean="0"/>
          </a:p>
          <a:p>
            <a:pPr marL="365125" indent="-255588" eaLnBrk="1" hangingPunct="1">
              <a:lnSpc>
                <a:spcPct val="90000"/>
              </a:lnSpc>
              <a:buFontTx/>
              <a:buNone/>
            </a:pPr>
            <a:endParaRPr lang="en-US" sz="3100" smtClean="0"/>
          </a:p>
          <a:p>
            <a:pPr marL="365125" indent="-255588"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bg1"/>
                </a:solidFill>
              </a:rPr>
              <a:t>He  was able to observe the cell with the use of the microscope.</a:t>
            </a:r>
          </a:p>
        </p:txBody>
      </p:sp>
      <p:pic>
        <p:nvPicPr>
          <p:cNvPr id="4100" name="Picture 2" descr="Robert Hooke (1635 - 1703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41695">
            <a:off x="6018213" y="1069975"/>
            <a:ext cx="2205037" cy="25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4" descr="http://rds.yahoo.com/_ylt=A0WTefZHSP9I6dwAm0ejzbkF/SIG=11ucn7usa/EXP=1224776135/**http%3A/www.arsmachina.com/images/hoo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41695">
            <a:off x="5894388" y="3698875"/>
            <a:ext cx="214947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5" name="Group 4"/>
          <p:cNvGrpSpPr>
            <a:grpSpLocks/>
          </p:cNvGrpSpPr>
          <p:nvPr/>
        </p:nvGrpSpPr>
        <p:grpSpPr bwMode="auto">
          <a:xfrm>
            <a:off x="0" y="304800"/>
            <a:ext cx="9144000" cy="366713"/>
            <a:chOff x="0" y="192"/>
            <a:chExt cx="5760" cy="231"/>
          </a:xfrm>
        </p:grpSpPr>
        <p:sp>
          <p:nvSpPr>
            <p:cNvPr id="5126" name="Text Box 5"/>
            <p:cNvSpPr txBox="1">
              <a:spLocks noChangeArrowheads="1"/>
            </p:cNvSpPr>
            <p:nvPr/>
          </p:nvSpPr>
          <p:spPr bwMode="auto">
            <a:xfrm>
              <a:off x="192" y="192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CC3300"/>
                  </a:solidFill>
                  <a:latin typeface="Monotype Corsiva" pitchFamily="66" charset="0"/>
                </a:rPr>
                <a:t>Lab Exercise # 2</a:t>
              </a:r>
            </a:p>
          </p:txBody>
        </p:sp>
        <p:sp>
          <p:nvSpPr>
            <p:cNvPr id="5127" name="Text Box 6"/>
            <p:cNvSpPr txBox="1">
              <a:spLocks noChangeArrowheads="1"/>
            </p:cNvSpPr>
            <p:nvPr/>
          </p:nvSpPr>
          <p:spPr bwMode="auto">
            <a:xfrm>
              <a:off x="5040" y="192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CC3300"/>
                  </a:solidFill>
                  <a:latin typeface="Monotype Corsiva" pitchFamily="66" charset="0"/>
                </a:rPr>
                <a:t>Zoo- 145</a:t>
              </a:r>
            </a:p>
          </p:txBody>
        </p:sp>
        <p:sp>
          <p:nvSpPr>
            <p:cNvPr id="5128" name="Line 7"/>
            <p:cNvSpPr>
              <a:spLocks noChangeShapeType="1"/>
            </p:cNvSpPr>
            <p:nvPr/>
          </p:nvSpPr>
          <p:spPr bwMode="auto">
            <a:xfrm>
              <a:off x="0" y="384"/>
              <a:ext cx="5760" cy="0"/>
            </a:xfrm>
            <a:prstGeom prst="line">
              <a:avLst/>
            </a:prstGeom>
            <a:noFill/>
            <a:ln w="1270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609600" y="8382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>
                <a:solidFill>
                  <a:schemeClr val="tx2"/>
                </a:solidFill>
              </a:rPr>
              <a:t>Definition of Cell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371600" y="19812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400">
                <a:solidFill>
                  <a:srgbClr val="7030A0"/>
                </a:solidFill>
              </a:rPr>
              <a:t>A cell is the smallest unit that is capable of performing life functions</a:t>
            </a:r>
            <a:r>
              <a:rPr lang="en-US" sz="2400"/>
              <a:t>.</a:t>
            </a:r>
          </a:p>
          <a:p>
            <a:pPr marL="342900" indent="-342900" algn="ctr">
              <a:spcBef>
                <a:spcPct val="20000"/>
              </a:spcBef>
            </a:pPr>
            <a:endParaRPr lang="en-US" sz="3200"/>
          </a:p>
          <a:p>
            <a:pPr marL="342900" indent="-342900" algn="ctr">
              <a:spcBef>
                <a:spcPct val="20000"/>
              </a:spcBef>
            </a:pPr>
            <a:r>
              <a:rPr lang="en-US" sz="320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3886200"/>
            <a:ext cx="7086600" cy="146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5125" indent="-255588" algn="ctr">
              <a:defRPr/>
            </a:pPr>
            <a:r>
              <a:rPr lang="en-US" sz="2400" dirty="0">
                <a:solidFill>
                  <a:schemeClr val="bg1"/>
                </a:solidFill>
                <a:cs typeface="+mn-cs"/>
              </a:rPr>
              <a:t>Cells are the basic unit of life</a:t>
            </a:r>
          </a:p>
          <a:p>
            <a:pPr marL="365125" indent="-255588" algn="ctr">
              <a:defRPr/>
            </a:pPr>
            <a:r>
              <a:rPr lang="en-US" sz="2400" dirty="0">
                <a:solidFill>
                  <a:schemeClr val="bg1"/>
                </a:solidFill>
                <a:cs typeface="+mn-cs"/>
              </a:rPr>
              <a:t>All organisms are made up of cells</a:t>
            </a:r>
          </a:p>
          <a:p>
            <a:pPr marL="365125" indent="-255588" algn="ctr">
              <a:defRPr/>
            </a:pPr>
            <a:r>
              <a:rPr lang="en-US" sz="2400" dirty="0">
                <a:solidFill>
                  <a:schemeClr val="bg1"/>
                </a:solidFill>
                <a:cs typeface="+mn-cs"/>
              </a:rPr>
              <a:t>All cells come from pre-existing cells</a:t>
            </a:r>
          </a:p>
          <a:p>
            <a:pPr algn="ctr"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0" y="304800"/>
            <a:ext cx="9144000" cy="366713"/>
            <a:chOff x="0" y="192"/>
            <a:chExt cx="5760" cy="231"/>
          </a:xfrm>
        </p:grpSpPr>
        <p:sp>
          <p:nvSpPr>
            <p:cNvPr id="6150" name="Text Box 5"/>
            <p:cNvSpPr txBox="1">
              <a:spLocks noChangeArrowheads="1"/>
            </p:cNvSpPr>
            <p:nvPr/>
          </p:nvSpPr>
          <p:spPr bwMode="auto">
            <a:xfrm>
              <a:off x="192" y="192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CC3300"/>
                  </a:solidFill>
                  <a:latin typeface="Monotype Corsiva" pitchFamily="66" charset="0"/>
                </a:rPr>
                <a:t>Lab Exercise # 2</a:t>
              </a:r>
            </a:p>
          </p:txBody>
        </p:sp>
        <p:sp>
          <p:nvSpPr>
            <p:cNvPr id="6151" name="Text Box 6"/>
            <p:cNvSpPr txBox="1">
              <a:spLocks noChangeArrowheads="1"/>
            </p:cNvSpPr>
            <p:nvPr/>
          </p:nvSpPr>
          <p:spPr bwMode="auto">
            <a:xfrm>
              <a:off x="5040" y="192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CC3300"/>
                  </a:solidFill>
                  <a:latin typeface="Monotype Corsiva" pitchFamily="66" charset="0"/>
                </a:rPr>
                <a:t>Zoo- 145</a:t>
              </a:r>
            </a:p>
          </p:txBody>
        </p:sp>
        <p:sp>
          <p:nvSpPr>
            <p:cNvPr id="6152" name="Line 7"/>
            <p:cNvSpPr>
              <a:spLocks noChangeShapeType="1"/>
            </p:cNvSpPr>
            <p:nvPr/>
          </p:nvSpPr>
          <p:spPr bwMode="auto">
            <a:xfrm>
              <a:off x="0" y="384"/>
              <a:ext cx="5760" cy="0"/>
            </a:xfrm>
            <a:prstGeom prst="line">
              <a:avLst/>
            </a:prstGeom>
            <a:noFill/>
            <a:ln w="1270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4"/>
          <p:cNvGrpSpPr>
            <a:grpSpLocks/>
          </p:cNvGrpSpPr>
          <p:nvPr/>
        </p:nvGrpSpPr>
        <p:grpSpPr bwMode="auto">
          <a:xfrm>
            <a:off x="0" y="304800"/>
            <a:ext cx="9144000" cy="366713"/>
            <a:chOff x="0" y="192"/>
            <a:chExt cx="5760" cy="231"/>
          </a:xfrm>
        </p:grpSpPr>
        <p:sp>
          <p:nvSpPr>
            <p:cNvPr id="7200" name="Text Box 5"/>
            <p:cNvSpPr txBox="1">
              <a:spLocks noChangeArrowheads="1"/>
            </p:cNvSpPr>
            <p:nvPr/>
          </p:nvSpPr>
          <p:spPr bwMode="auto">
            <a:xfrm>
              <a:off x="192" y="192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CC3300"/>
                  </a:solidFill>
                  <a:latin typeface="Monotype Corsiva" pitchFamily="66" charset="0"/>
                </a:rPr>
                <a:t>Lab Exercise # 2</a:t>
              </a:r>
            </a:p>
          </p:txBody>
        </p:sp>
        <p:sp>
          <p:nvSpPr>
            <p:cNvPr id="7201" name="Text Box 6"/>
            <p:cNvSpPr txBox="1">
              <a:spLocks noChangeArrowheads="1"/>
            </p:cNvSpPr>
            <p:nvPr/>
          </p:nvSpPr>
          <p:spPr bwMode="auto">
            <a:xfrm>
              <a:off x="5040" y="192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CC3300"/>
                  </a:solidFill>
                  <a:latin typeface="Monotype Corsiva" pitchFamily="66" charset="0"/>
                </a:rPr>
                <a:t>Zoo- 145</a:t>
              </a:r>
            </a:p>
          </p:txBody>
        </p:sp>
        <p:sp>
          <p:nvSpPr>
            <p:cNvPr id="7202" name="Line 7"/>
            <p:cNvSpPr>
              <a:spLocks noChangeShapeType="1"/>
            </p:cNvSpPr>
            <p:nvPr/>
          </p:nvSpPr>
          <p:spPr bwMode="auto">
            <a:xfrm>
              <a:off x="0" y="384"/>
              <a:ext cx="5760" cy="0"/>
            </a:xfrm>
            <a:prstGeom prst="line">
              <a:avLst/>
            </a:prstGeom>
            <a:noFill/>
            <a:ln w="1270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85800" y="1143000"/>
            <a:ext cx="1752600" cy="369332"/>
          </a:xfrm>
          <a:prstGeom prst="rect">
            <a:avLst/>
          </a:prstGeom>
          <a:solidFill>
            <a:srgbClr val="FFCC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     The Cells</a:t>
            </a:r>
          </a:p>
        </p:txBody>
      </p:sp>
      <p:sp>
        <p:nvSpPr>
          <p:cNvPr id="7" name="Down Arrow 6"/>
          <p:cNvSpPr/>
          <p:nvPr/>
        </p:nvSpPr>
        <p:spPr>
          <a:xfrm>
            <a:off x="1524000" y="1622425"/>
            <a:ext cx="152400" cy="457200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2177926"/>
            <a:ext cx="1752600" cy="369332"/>
          </a:xfrm>
          <a:prstGeom prst="rect">
            <a:avLst/>
          </a:prstGeom>
          <a:solidFill>
            <a:srgbClr val="FFCC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   The Tissues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3266496"/>
            <a:ext cx="1752600" cy="369332"/>
          </a:xfrm>
          <a:prstGeom prst="rect">
            <a:avLst/>
          </a:prstGeom>
          <a:solidFill>
            <a:srgbClr val="FFCC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   The Organ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4278868"/>
            <a:ext cx="1752600" cy="369332"/>
          </a:xfrm>
          <a:prstGeom prst="rect">
            <a:avLst/>
          </a:prstGeom>
          <a:solidFill>
            <a:srgbClr val="FFCC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   The System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" y="5385137"/>
            <a:ext cx="1752600" cy="369332"/>
          </a:xfrm>
          <a:prstGeom prst="rect">
            <a:avLst/>
          </a:prstGeom>
          <a:solidFill>
            <a:srgbClr val="FFCC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   The Body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1524000" y="2678113"/>
            <a:ext cx="152400" cy="457200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1524000" y="4800600"/>
            <a:ext cx="152400" cy="45720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1524000" y="3733800"/>
            <a:ext cx="152400" cy="45720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2590800" y="1306513"/>
            <a:ext cx="457200" cy="46037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276600" y="1143000"/>
            <a:ext cx="548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Basic structural and functional unit of life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276600" y="2178050"/>
            <a:ext cx="548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Cells group together to form tissues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259138" y="3254375"/>
            <a:ext cx="5438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Different tissues combine together to form an organ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248025" y="4267200"/>
            <a:ext cx="5438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Different organs combine together to form a system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971800" y="5373688"/>
            <a:ext cx="5410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Different systems combine together to form an animal or organism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2590800" y="2338388"/>
            <a:ext cx="457200" cy="46037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2590800" y="3416300"/>
            <a:ext cx="457200" cy="46038"/>
          </a:xfrm>
          <a:prstGeom prst="rightArrow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2590800" y="4406900"/>
            <a:ext cx="457200" cy="46038"/>
          </a:xfrm>
          <a:prstGeom prst="rightArrow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2590800" y="5538788"/>
            <a:ext cx="457200" cy="46037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85800" y="914400"/>
            <a:ext cx="1828800" cy="990600"/>
            <a:chOff x="5715001" y="4800600"/>
            <a:chExt cx="1641229" cy="990600"/>
          </a:xfrm>
        </p:grpSpPr>
        <p:pic>
          <p:nvPicPr>
            <p:cNvPr id="8217" name="Picture 16" descr="plantcellwal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53200" y="4800601"/>
              <a:ext cx="803030" cy="990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8" name="Picture 17" descr="onionl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5001" y="4800600"/>
              <a:ext cx="866774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841375" y="2743200"/>
            <a:ext cx="1978025" cy="914400"/>
            <a:chOff x="841712" y="2590800"/>
            <a:chExt cx="2274077" cy="990601"/>
          </a:xfrm>
        </p:grpSpPr>
        <p:pic>
          <p:nvPicPr>
            <p:cNvPr id="821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1712" y="2590800"/>
              <a:ext cx="1131549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6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81200" y="2590800"/>
              <a:ext cx="1134589" cy="990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676400" y="4440238"/>
            <a:ext cx="2151063" cy="1198562"/>
            <a:chOff x="1828800" y="4038600"/>
            <a:chExt cx="2151063" cy="1198563"/>
          </a:xfrm>
        </p:grpSpPr>
        <p:pic>
          <p:nvPicPr>
            <p:cNvPr id="8213" name="Picture 67" descr="liver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71800" y="4267200"/>
              <a:ext cx="1008063" cy="727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4" name="Picture 148" descr="brain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28800" y="4038600"/>
              <a:ext cx="1223963" cy="1198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4" descr="human body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42302E"/>
              </a:clrFrom>
              <a:clrTo>
                <a:srgbClr val="42302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990600"/>
            <a:ext cx="2132013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4" descr="C:\Program Files\Microsoft Office\Clipart\standard\stddir1\bd05200_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00600" y="4495800"/>
            <a:ext cx="12223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199" name="Group 4"/>
          <p:cNvGrpSpPr>
            <a:grpSpLocks/>
          </p:cNvGrpSpPr>
          <p:nvPr/>
        </p:nvGrpSpPr>
        <p:grpSpPr bwMode="auto">
          <a:xfrm>
            <a:off x="0" y="304800"/>
            <a:ext cx="9144000" cy="366713"/>
            <a:chOff x="0" y="192"/>
            <a:chExt cx="5760" cy="231"/>
          </a:xfrm>
        </p:grpSpPr>
        <p:sp>
          <p:nvSpPr>
            <p:cNvPr id="8210" name="Text Box 5"/>
            <p:cNvSpPr txBox="1">
              <a:spLocks noChangeArrowheads="1"/>
            </p:cNvSpPr>
            <p:nvPr/>
          </p:nvSpPr>
          <p:spPr bwMode="auto">
            <a:xfrm>
              <a:off x="192" y="192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CC3300"/>
                  </a:solidFill>
                  <a:latin typeface="Monotype Corsiva" pitchFamily="66" charset="0"/>
                </a:rPr>
                <a:t>Lab Exercise # 2</a:t>
              </a:r>
            </a:p>
          </p:txBody>
        </p:sp>
        <p:sp>
          <p:nvSpPr>
            <p:cNvPr id="8211" name="Text Box 6"/>
            <p:cNvSpPr txBox="1">
              <a:spLocks noChangeArrowheads="1"/>
            </p:cNvSpPr>
            <p:nvPr/>
          </p:nvSpPr>
          <p:spPr bwMode="auto">
            <a:xfrm>
              <a:off x="5040" y="192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CC3300"/>
                  </a:solidFill>
                  <a:latin typeface="Monotype Corsiva" pitchFamily="66" charset="0"/>
                </a:rPr>
                <a:t>Zoo- 145</a:t>
              </a:r>
            </a:p>
          </p:txBody>
        </p:sp>
        <p:sp>
          <p:nvSpPr>
            <p:cNvPr id="8212" name="Line 7"/>
            <p:cNvSpPr>
              <a:spLocks noChangeShapeType="1"/>
            </p:cNvSpPr>
            <p:nvPr/>
          </p:nvSpPr>
          <p:spPr bwMode="auto">
            <a:xfrm>
              <a:off x="0" y="384"/>
              <a:ext cx="5760" cy="0"/>
            </a:xfrm>
            <a:prstGeom prst="line">
              <a:avLst/>
            </a:prstGeom>
            <a:noFill/>
            <a:ln w="1270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00" name="TextBox 16"/>
          <p:cNvSpPr txBox="1">
            <a:spLocks noChangeArrowheads="1"/>
          </p:cNvSpPr>
          <p:nvPr/>
        </p:nvSpPr>
        <p:spPr bwMode="auto">
          <a:xfrm>
            <a:off x="3352800" y="26670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Organisation of Life</a:t>
            </a:r>
          </a:p>
        </p:txBody>
      </p:sp>
      <p:sp>
        <p:nvSpPr>
          <p:cNvPr id="19" name="Down Arrow 18"/>
          <p:cNvSpPr/>
          <p:nvPr/>
        </p:nvSpPr>
        <p:spPr>
          <a:xfrm rot="20294396">
            <a:off x="968375" y="2032000"/>
            <a:ext cx="204788" cy="609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Down Arrow 19"/>
          <p:cNvSpPr/>
          <p:nvPr/>
        </p:nvSpPr>
        <p:spPr>
          <a:xfrm rot="20294396">
            <a:off x="1365250" y="3794125"/>
            <a:ext cx="204788" cy="609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349375" y="1862138"/>
            <a:ext cx="914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Cells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371600" y="3624263"/>
            <a:ext cx="914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Tissues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286000" y="5562600"/>
            <a:ext cx="914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Organs</a:t>
            </a:r>
          </a:p>
        </p:txBody>
      </p:sp>
      <p:sp>
        <p:nvSpPr>
          <p:cNvPr id="24" name="Down Arrow 23"/>
          <p:cNvSpPr>
            <a:spLocks noChangeArrowheads="1"/>
          </p:cNvSpPr>
          <p:nvPr/>
        </p:nvSpPr>
        <p:spPr bwMode="auto">
          <a:xfrm rot="-4753798">
            <a:off x="4039394" y="4960144"/>
            <a:ext cx="179387" cy="866775"/>
          </a:xfrm>
          <a:prstGeom prst="downArrow">
            <a:avLst>
              <a:gd name="adj1" fmla="val 50000"/>
              <a:gd name="adj2" fmla="val 49996"/>
            </a:avLst>
          </a:prstGeom>
          <a:solidFill>
            <a:srgbClr val="FFFF00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5" name="Down Arrow 24"/>
          <p:cNvSpPr>
            <a:spLocks noChangeArrowheads="1"/>
          </p:cNvSpPr>
          <p:nvPr/>
        </p:nvSpPr>
        <p:spPr bwMode="auto">
          <a:xfrm rot="-7430867">
            <a:off x="6335713" y="4106862"/>
            <a:ext cx="215900" cy="866775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FFFF00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943600" y="5867400"/>
            <a:ext cx="914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System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010400" y="4495800"/>
            <a:ext cx="914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Animal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  <p:bldP spid="22" grpId="0"/>
      <p:bldP spid="23" grpId="0"/>
      <p:bldP spid="24" grpId="0" animBg="1"/>
      <p:bldP spid="25" grpId="0" animBg="1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99"/>
            </a:gs>
            <a:gs pos="100000">
              <a:srgbClr val="008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914400" y="914400"/>
            <a:ext cx="731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Some cells are capable to live independent which </a:t>
            </a:r>
            <a:r>
              <a:rPr lang="en-US" dirty="0" smtClean="0"/>
              <a:t>are called </a:t>
            </a:r>
            <a:r>
              <a:rPr lang="en-US" b="1" dirty="0"/>
              <a:t>single celled </a:t>
            </a:r>
            <a:r>
              <a:rPr lang="en-US" dirty="0"/>
              <a:t>or </a:t>
            </a:r>
            <a:r>
              <a:rPr lang="en-US" b="1" dirty="0"/>
              <a:t>unicellular </a:t>
            </a:r>
            <a:r>
              <a:rPr lang="en-US" dirty="0"/>
              <a:t>organisms like the protozoa.</a:t>
            </a: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914400" y="1873250"/>
            <a:ext cx="73914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Classification of the cell</a:t>
            </a:r>
          </a:p>
          <a:p>
            <a:endParaRPr lang="en-US" dirty="0"/>
          </a:p>
          <a:p>
            <a:r>
              <a:rPr lang="en-US" dirty="0"/>
              <a:t>1- </a:t>
            </a:r>
            <a:r>
              <a:rPr lang="en-US" b="1" dirty="0"/>
              <a:t>Prokaryotic cell</a:t>
            </a:r>
            <a:r>
              <a:rPr lang="en-US" dirty="0"/>
              <a:t>: they are devoid of the true </a:t>
            </a:r>
            <a:r>
              <a:rPr lang="en-US" dirty="0" smtClean="0"/>
              <a:t>nucleus (does not surround by nuclear membrane).</a:t>
            </a:r>
            <a:endParaRPr lang="en-US" dirty="0"/>
          </a:p>
          <a:p>
            <a:endParaRPr lang="en-US" dirty="0"/>
          </a:p>
          <a:p>
            <a:r>
              <a:rPr lang="en-US" dirty="0"/>
              <a:t>2- </a:t>
            </a:r>
            <a:r>
              <a:rPr lang="en-US" b="1" dirty="0"/>
              <a:t>Eukaryotic cell</a:t>
            </a:r>
            <a:r>
              <a:rPr lang="en-US" dirty="0"/>
              <a:t>: they have true nucleus (surround by nuclear membrane).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>
                <a:solidFill>
                  <a:schemeClr val="bg1"/>
                </a:solidFill>
              </a:rPr>
              <a:t>Structure of the cell</a:t>
            </a:r>
            <a:r>
              <a:rPr lang="en-US" dirty="0">
                <a:solidFill>
                  <a:schemeClr val="bg1"/>
                </a:solidFill>
              </a:rPr>
              <a:t>: the true cell consist of three parts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1- The Central part (nucleus).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2- The Peripheral part (cytoplasm).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3- The Cell membrane encases both of these parts.</a:t>
            </a:r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0" y="304800"/>
            <a:ext cx="9144000" cy="366713"/>
            <a:chOff x="0" y="192"/>
            <a:chExt cx="5760" cy="231"/>
          </a:xfrm>
        </p:grpSpPr>
        <p:sp>
          <p:nvSpPr>
            <p:cNvPr id="9221" name="Text Box 5"/>
            <p:cNvSpPr txBox="1">
              <a:spLocks noChangeArrowheads="1"/>
            </p:cNvSpPr>
            <p:nvPr/>
          </p:nvSpPr>
          <p:spPr bwMode="auto">
            <a:xfrm>
              <a:off x="192" y="192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CC3300"/>
                  </a:solidFill>
                  <a:latin typeface="Monotype Corsiva" pitchFamily="66" charset="0"/>
                </a:rPr>
                <a:t>Lab Exercise # 2</a:t>
              </a:r>
            </a:p>
          </p:txBody>
        </p:sp>
        <p:sp>
          <p:nvSpPr>
            <p:cNvPr id="9222" name="Text Box 6"/>
            <p:cNvSpPr txBox="1">
              <a:spLocks noChangeArrowheads="1"/>
            </p:cNvSpPr>
            <p:nvPr/>
          </p:nvSpPr>
          <p:spPr bwMode="auto">
            <a:xfrm>
              <a:off x="5040" y="192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CC3300"/>
                  </a:solidFill>
                  <a:latin typeface="Monotype Corsiva" pitchFamily="66" charset="0"/>
                </a:rPr>
                <a:t>Zoo- 145</a:t>
              </a:r>
            </a:p>
          </p:txBody>
        </p:sp>
        <p:sp>
          <p:nvSpPr>
            <p:cNvPr id="9223" name="Line 7"/>
            <p:cNvSpPr>
              <a:spLocks noChangeShapeType="1"/>
            </p:cNvSpPr>
            <p:nvPr/>
          </p:nvSpPr>
          <p:spPr bwMode="auto">
            <a:xfrm>
              <a:off x="0" y="384"/>
              <a:ext cx="5760" cy="0"/>
            </a:xfrm>
            <a:prstGeom prst="line">
              <a:avLst/>
            </a:prstGeom>
            <a:noFill/>
            <a:ln w="1270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0707091715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00200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2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Cells come in all shapes and sizes</a:t>
            </a:r>
          </a:p>
          <a:p>
            <a:pPr algn="ctr" eaLnBrk="0" hangingPunct="0">
              <a:defRPr/>
            </a:pPr>
            <a:r>
              <a:rPr lang="en-US" sz="1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Size: large, small etc</a:t>
            </a:r>
          </a:p>
          <a:p>
            <a:pPr algn="ctr" eaLnBrk="0" hangingPunct="0">
              <a:defRPr/>
            </a:pPr>
            <a:r>
              <a:rPr lang="en-US" sz="1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Shape: round, oval, polygonal etc</a:t>
            </a:r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0" y="304800"/>
            <a:ext cx="9144000" cy="366713"/>
            <a:chOff x="0" y="192"/>
            <a:chExt cx="5760" cy="231"/>
          </a:xfrm>
        </p:grpSpPr>
        <p:sp>
          <p:nvSpPr>
            <p:cNvPr id="10245" name="Text Box 5"/>
            <p:cNvSpPr txBox="1">
              <a:spLocks noChangeArrowheads="1"/>
            </p:cNvSpPr>
            <p:nvPr/>
          </p:nvSpPr>
          <p:spPr bwMode="auto">
            <a:xfrm>
              <a:off x="192" y="192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CC3300"/>
                  </a:solidFill>
                  <a:latin typeface="Monotype Corsiva" pitchFamily="66" charset="0"/>
                </a:rPr>
                <a:t>Lab Exercise # 2</a:t>
              </a:r>
            </a:p>
          </p:txBody>
        </p:sp>
        <p:sp>
          <p:nvSpPr>
            <p:cNvPr id="10246" name="Text Box 6"/>
            <p:cNvSpPr txBox="1">
              <a:spLocks noChangeArrowheads="1"/>
            </p:cNvSpPr>
            <p:nvPr/>
          </p:nvSpPr>
          <p:spPr bwMode="auto">
            <a:xfrm>
              <a:off x="5040" y="192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CC3300"/>
                  </a:solidFill>
                  <a:latin typeface="Monotype Corsiva" pitchFamily="66" charset="0"/>
                </a:rPr>
                <a:t>Zoo- 145</a:t>
              </a:r>
            </a:p>
          </p:txBody>
        </p:sp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>
              <a:off x="0" y="384"/>
              <a:ext cx="5760" cy="0"/>
            </a:xfrm>
            <a:prstGeom prst="line">
              <a:avLst/>
            </a:prstGeom>
            <a:noFill/>
            <a:ln w="1270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chemeClr val="tx2"/>
                </a:solidFill>
              </a:rPr>
              <a:t>Prokaryotic Cells</a:t>
            </a: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457200" y="2255838"/>
            <a:ext cx="4038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/>
              <a:t>Do not have nucleus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/>
              <a:t>Few internal structures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/>
              <a:t>One-celled organisms, Example: Bacteria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/>
          </a:p>
        </p:txBody>
      </p:sp>
      <p:pic>
        <p:nvPicPr>
          <p:cNvPr id="13316" name="Picture 6" descr="prokaryo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676400"/>
            <a:ext cx="4648200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69" name="Group 4"/>
          <p:cNvGrpSpPr>
            <a:grpSpLocks/>
          </p:cNvGrpSpPr>
          <p:nvPr/>
        </p:nvGrpSpPr>
        <p:grpSpPr bwMode="auto">
          <a:xfrm>
            <a:off x="0" y="304800"/>
            <a:ext cx="9144000" cy="366713"/>
            <a:chOff x="0" y="192"/>
            <a:chExt cx="5760" cy="231"/>
          </a:xfrm>
        </p:grpSpPr>
        <p:sp>
          <p:nvSpPr>
            <p:cNvPr id="11270" name="Text Box 5"/>
            <p:cNvSpPr txBox="1">
              <a:spLocks noChangeArrowheads="1"/>
            </p:cNvSpPr>
            <p:nvPr/>
          </p:nvSpPr>
          <p:spPr bwMode="auto">
            <a:xfrm>
              <a:off x="192" y="192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CC3300"/>
                  </a:solidFill>
                  <a:latin typeface="Monotype Corsiva" pitchFamily="66" charset="0"/>
                </a:rPr>
                <a:t>Lab Exercise # 2</a:t>
              </a:r>
            </a:p>
          </p:txBody>
        </p:sp>
        <p:sp>
          <p:nvSpPr>
            <p:cNvPr id="11271" name="Text Box 6"/>
            <p:cNvSpPr txBox="1">
              <a:spLocks noChangeArrowheads="1"/>
            </p:cNvSpPr>
            <p:nvPr/>
          </p:nvSpPr>
          <p:spPr bwMode="auto">
            <a:xfrm>
              <a:off x="5040" y="192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CC3300"/>
                  </a:solidFill>
                  <a:latin typeface="Monotype Corsiva" pitchFamily="66" charset="0"/>
                </a:rPr>
                <a:t>Zoo- 145</a:t>
              </a:r>
            </a:p>
          </p:txBody>
        </p:sp>
        <p:sp>
          <p:nvSpPr>
            <p:cNvPr id="11272" name="Line 7"/>
            <p:cNvSpPr>
              <a:spLocks noChangeShapeType="1"/>
            </p:cNvSpPr>
            <p:nvPr/>
          </p:nvSpPr>
          <p:spPr bwMode="auto">
            <a:xfrm>
              <a:off x="0" y="384"/>
              <a:ext cx="5760" cy="0"/>
            </a:xfrm>
            <a:prstGeom prst="line">
              <a:avLst/>
            </a:prstGeom>
            <a:noFill/>
            <a:ln w="1270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chemeClr val="tx2"/>
                </a:solidFill>
              </a:rPr>
              <a:t>Eukaryotic Cells</a:t>
            </a: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533400" y="1295400"/>
            <a:ext cx="807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/>
              <a:t>Contain nucleus and organelles surrounded by membranes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/>
              <a:t>Most living organisms, example: humans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/>
              <a:t>Usually larger than prokaryotic cells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/>
          </a:p>
        </p:txBody>
      </p:sp>
      <p:pic>
        <p:nvPicPr>
          <p:cNvPr id="14340" name="Picture 6" descr="eukaryote_anim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830513"/>
            <a:ext cx="4375150" cy="364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 descr="eukaryote_pla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851150"/>
            <a:ext cx="41910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1143000" y="23177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Plant</a:t>
            </a:r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5105400" y="2286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Animal</a:t>
            </a:r>
          </a:p>
        </p:txBody>
      </p:sp>
      <p:grpSp>
        <p:nvGrpSpPr>
          <p:cNvPr id="12296" name="Group 4"/>
          <p:cNvGrpSpPr>
            <a:grpSpLocks/>
          </p:cNvGrpSpPr>
          <p:nvPr/>
        </p:nvGrpSpPr>
        <p:grpSpPr bwMode="auto">
          <a:xfrm>
            <a:off x="0" y="304800"/>
            <a:ext cx="9144000" cy="366713"/>
            <a:chOff x="0" y="192"/>
            <a:chExt cx="5760" cy="231"/>
          </a:xfrm>
        </p:grpSpPr>
        <p:sp>
          <p:nvSpPr>
            <p:cNvPr id="12297" name="Text Box 5"/>
            <p:cNvSpPr txBox="1">
              <a:spLocks noChangeArrowheads="1"/>
            </p:cNvSpPr>
            <p:nvPr/>
          </p:nvSpPr>
          <p:spPr bwMode="auto">
            <a:xfrm>
              <a:off x="192" y="192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CC3300"/>
                  </a:solidFill>
                  <a:latin typeface="Monotype Corsiva" pitchFamily="66" charset="0"/>
                </a:rPr>
                <a:t>Lab Exercise # 2</a:t>
              </a:r>
            </a:p>
          </p:txBody>
        </p:sp>
        <p:sp>
          <p:nvSpPr>
            <p:cNvPr id="12298" name="Text Box 6"/>
            <p:cNvSpPr txBox="1">
              <a:spLocks noChangeArrowheads="1"/>
            </p:cNvSpPr>
            <p:nvPr/>
          </p:nvSpPr>
          <p:spPr bwMode="auto">
            <a:xfrm>
              <a:off x="5040" y="192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CC3300"/>
                  </a:solidFill>
                  <a:latin typeface="Monotype Corsiva" pitchFamily="66" charset="0"/>
                </a:rPr>
                <a:t>Zoo- 145</a:t>
              </a:r>
            </a:p>
          </p:txBody>
        </p:sp>
        <p:sp>
          <p:nvSpPr>
            <p:cNvPr id="12299" name="Line 7"/>
            <p:cNvSpPr>
              <a:spLocks noChangeShapeType="1"/>
            </p:cNvSpPr>
            <p:nvPr/>
          </p:nvSpPr>
          <p:spPr bwMode="auto">
            <a:xfrm>
              <a:off x="0" y="384"/>
              <a:ext cx="5760" cy="0"/>
            </a:xfrm>
            <a:prstGeom prst="line">
              <a:avLst/>
            </a:prstGeom>
            <a:noFill/>
            <a:ln w="1270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1832</TotalTime>
  <Words>401</Words>
  <Application>Microsoft Office PowerPoint</Application>
  <PresentationFormat>On-screen Show (4:3)</PresentationFormat>
  <Paragraphs>113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Default Design</vt:lpstr>
      <vt:lpstr>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personal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Abul Farah</dc:creator>
  <cp:lastModifiedBy>lab 60</cp:lastModifiedBy>
  <cp:revision>75</cp:revision>
  <dcterms:created xsi:type="dcterms:W3CDTF">2011-02-25T17:24:45Z</dcterms:created>
  <dcterms:modified xsi:type="dcterms:W3CDTF">2017-02-28T11:07:16Z</dcterms:modified>
</cp:coreProperties>
</file>