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0" r:id="rId2"/>
  </p:sldMasterIdLst>
  <p:notesMasterIdLst>
    <p:notesMasterId r:id="rId24"/>
  </p:notesMasterIdLst>
  <p:handoutMasterIdLst>
    <p:handoutMasterId r:id="rId25"/>
  </p:handoutMasterIdLst>
  <p:sldIdLst>
    <p:sldId id="298" r:id="rId3"/>
    <p:sldId id="660" r:id="rId4"/>
    <p:sldId id="665" r:id="rId5"/>
    <p:sldId id="666" r:id="rId6"/>
    <p:sldId id="258" r:id="rId7"/>
    <p:sldId id="266" r:id="rId8"/>
    <p:sldId id="667" r:id="rId9"/>
    <p:sldId id="768" r:id="rId10"/>
    <p:sldId id="668" r:id="rId11"/>
    <p:sldId id="769" r:id="rId12"/>
    <p:sldId id="279" r:id="rId13"/>
    <p:sldId id="771" r:id="rId14"/>
    <p:sldId id="779" r:id="rId15"/>
    <p:sldId id="770" r:id="rId16"/>
    <p:sldId id="669" r:id="rId17"/>
    <p:sldId id="772" r:id="rId18"/>
    <p:sldId id="774" r:id="rId19"/>
    <p:sldId id="778" r:id="rId20"/>
    <p:sldId id="773" r:id="rId21"/>
    <p:sldId id="775" r:id="rId22"/>
    <p:sldId id="777" r:id="rId23"/>
  </p:sldIdLst>
  <p:sldSz cx="11430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CH6" id="{687F482B-68D7-4247-A3A4-8D4B91F2DA4D}">
          <p14:sldIdLst>
            <p14:sldId id="298"/>
            <p14:sldId id="660"/>
            <p14:sldId id="665"/>
            <p14:sldId id="666"/>
            <p14:sldId id="258"/>
            <p14:sldId id="266"/>
            <p14:sldId id="667"/>
            <p14:sldId id="768"/>
            <p14:sldId id="668"/>
            <p14:sldId id="769"/>
            <p14:sldId id="279"/>
            <p14:sldId id="771"/>
            <p14:sldId id="770"/>
            <p14:sldId id="669"/>
            <p14:sldId id="772"/>
            <p14:sldId id="773"/>
            <p14:sldId id="774"/>
            <p14:sldId id="778"/>
            <p14:sldId id="775"/>
            <p14:sldId id="777"/>
          </p14:sldIdLst>
        </p14:section>
        <p14:section name="CH7" id="{A7239E5E-59E9-45CA-AD3E-3101993F630C}">
          <p14:sldIdLst/>
        </p14:section>
        <p14:section name="Untitled Section" id="{E4D0C76E-A270-43B9-B12D-9E4A86609830}">
          <p14:sldIdLst/>
        </p14:section>
        <p14:section name="Review" id="{9CAB688B-E94B-4BC9-A5B7-741BF69F44F5}">
          <p14:sldIdLst/>
        </p14:section>
      </p14:sectionLst>
    </p:ext>
    <p:ext uri="{EFAFB233-063F-42B5-8137-9DF3F51BA10A}">
      <p15:sldGuideLst xmlns="" xmlns:p15="http://schemas.microsoft.com/office/powerpoint/2012/main">
        <p15:guide id="1" orient="horz" pos="2304">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E5"/>
    <a:srgbClr val="F18939"/>
    <a:srgbClr val="FF0000"/>
    <a:srgbClr val="669900"/>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38" autoAdjust="0"/>
  </p:normalViewPr>
  <p:slideViewPr>
    <p:cSldViewPr snapToGrid="0">
      <p:cViewPr varScale="1">
        <p:scale>
          <a:sx n="58" d="100"/>
          <a:sy n="58" d="100"/>
        </p:scale>
        <p:origin x="-1104" y="-67"/>
      </p:cViewPr>
      <p:guideLst>
        <p:guide orient="horz" pos="2304"/>
        <p:guide pos="360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Chapter 1</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905C9-1906-445F-B017-A25ED21CF566}" type="datetimeFigureOut">
              <a:rPr lang="en-US" smtClean="0"/>
              <a:pPr/>
              <a:t>11/28/2018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3DABB8-E7B4-4681-BB3F-EAB02B349A8F}" type="slidenum">
              <a:rPr lang="en-US" smtClean="0"/>
              <a:pPr/>
              <a:t>‹#›</a:t>
            </a:fld>
            <a:endParaRPr lang="en-US"/>
          </a:p>
        </p:txBody>
      </p:sp>
    </p:spTree>
    <p:extLst>
      <p:ext uri="{BB962C8B-B14F-4D97-AF65-F5344CB8AC3E}">
        <p14:creationId xmlns="" xmlns:p14="http://schemas.microsoft.com/office/powerpoint/2010/main" val="892264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Chapter 1</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9F499-C05A-450D-92B5-1B294BEDA4D1}" type="datetimeFigureOut">
              <a:rPr lang="en-US" smtClean="0"/>
              <a:pPr/>
              <a:t>11/28/2018</a:t>
            </a:fld>
            <a:endParaRPr lang="en-US"/>
          </a:p>
        </p:txBody>
      </p:sp>
      <p:sp>
        <p:nvSpPr>
          <p:cNvPr id="4" name="Slide Image Placeholder 3"/>
          <p:cNvSpPr>
            <a:spLocks noGrp="1" noRot="1" noChangeAspect="1"/>
          </p:cNvSpPr>
          <p:nvPr>
            <p:ph type="sldImg" idx="2"/>
          </p:nvPr>
        </p:nvSpPr>
        <p:spPr>
          <a:xfrm>
            <a:off x="1017588" y="1143000"/>
            <a:ext cx="4822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A878A-9B86-4214-8763-1B7961D610E0}" type="slidenum">
              <a:rPr lang="en-US" smtClean="0"/>
              <a:pPr/>
              <a:t>‹#›</a:t>
            </a:fld>
            <a:endParaRPr lang="en-US"/>
          </a:p>
        </p:txBody>
      </p:sp>
    </p:spTree>
    <p:extLst>
      <p:ext uri="{BB962C8B-B14F-4D97-AF65-F5344CB8AC3E}">
        <p14:creationId xmlns="" xmlns:p14="http://schemas.microsoft.com/office/powerpoint/2010/main" val="1342212425"/>
      </p:ext>
    </p:extLst>
  </p:cSld>
  <p:clrMap bg1="lt1" tx1="dk1" bg2="lt2" tx2="dk2" accent1="accent1" accent2="accent2" accent3="accent3" accent4="accent4" accent5="accent5" accent6="accent6" hlink="hlink" folHlink="folHlink"/>
  <p:hf hdr="0" ftr="0" dt="0"/>
  <p:notesStyle>
    <a:lvl1pPr marL="0" algn="l" defTabSz="961217" rtl="0" eaLnBrk="1" latinLnBrk="0" hangingPunct="1">
      <a:defRPr sz="1261" kern="1200">
        <a:solidFill>
          <a:schemeClr val="tx1"/>
        </a:solidFill>
        <a:latin typeface="+mn-lt"/>
        <a:ea typeface="+mn-ea"/>
        <a:cs typeface="+mn-cs"/>
      </a:defRPr>
    </a:lvl1pPr>
    <a:lvl2pPr marL="480609" algn="l" defTabSz="961217" rtl="0" eaLnBrk="1" latinLnBrk="0" hangingPunct="1">
      <a:defRPr sz="1261" kern="1200">
        <a:solidFill>
          <a:schemeClr val="tx1"/>
        </a:solidFill>
        <a:latin typeface="+mn-lt"/>
        <a:ea typeface="+mn-ea"/>
        <a:cs typeface="+mn-cs"/>
      </a:defRPr>
    </a:lvl2pPr>
    <a:lvl3pPr marL="961217" algn="l" defTabSz="961217" rtl="0" eaLnBrk="1" latinLnBrk="0" hangingPunct="1">
      <a:defRPr sz="1261" kern="1200">
        <a:solidFill>
          <a:schemeClr val="tx1"/>
        </a:solidFill>
        <a:latin typeface="+mn-lt"/>
        <a:ea typeface="+mn-ea"/>
        <a:cs typeface="+mn-cs"/>
      </a:defRPr>
    </a:lvl3pPr>
    <a:lvl4pPr marL="1441826" algn="l" defTabSz="961217" rtl="0" eaLnBrk="1" latinLnBrk="0" hangingPunct="1">
      <a:defRPr sz="1261" kern="1200">
        <a:solidFill>
          <a:schemeClr val="tx1"/>
        </a:solidFill>
        <a:latin typeface="+mn-lt"/>
        <a:ea typeface="+mn-ea"/>
        <a:cs typeface="+mn-cs"/>
      </a:defRPr>
    </a:lvl4pPr>
    <a:lvl5pPr marL="1922435" algn="l" defTabSz="961217" rtl="0" eaLnBrk="1" latinLnBrk="0" hangingPunct="1">
      <a:defRPr sz="1261" kern="1200">
        <a:solidFill>
          <a:schemeClr val="tx1"/>
        </a:solidFill>
        <a:latin typeface="+mn-lt"/>
        <a:ea typeface="+mn-ea"/>
        <a:cs typeface="+mn-cs"/>
      </a:defRPr>
    </a:lvl5pPr>
    <a:lvl6pPr marL="2403043" algn="l" defTabSz="961217" rtl="0" eaLnBrk="1" latinLnBrk="0" hangingPunct="1">
      <a:defRPr sz="1261" kern="1200">
        <a:solidFill>
          <a:schemeClr val="tx1"/>
        </a:solidFill>
        <a:latin typeface="+mn-lt"/>
        <a:ea typeface="+mn-ea"/>
        <a:cs typeface="+mn-cs"/>
      </a:defRPr>
    </a:lvl6pPr>
    <a:lvl7pPr marL="2883652" algn="l" defTabSz="961217" rtl="0" eaLnBrk="1" latinLnBrk="0" hangingPunct="1">
      <a:defRPr sz="1261" kern="1200">
        <a:solidFill>
          <a:schemeClr val="tx1"/>
        </a:solidFill>
        <a:latin typeface="+mn-lt"/>
        <a:ea typeface="+mn-ea"/>
        <a:cs typeface="+mn-cs"/>
      </a:defRPr>
    </a:lvl7pPr>
    <a:lvl8pPr marL="3364260" algn="l" defTabSz="961217" rtl="0" eaLnBrk="1" latinLnBrk="0" hangingPunct="1">
      <a:defRPr sz="1261" kern="1200">
        <a:solidFill>
          <a:schemeClr val="tx1"/>
        </a:solidFill>
        <a:latin typeface="+mn-lt"/>
        <a:ea typeface="+mn-ea"/>
        <a:cs typeface="+mn-cs"/>
      </a:defRPr>
    </a:lvl8pPr>
    <a:lvl9pPr marL="3844869" algn="l" defTabSz="961217" rtl="0" eaLnBrk="1" latinLnBrk="0" hangingPunct="1">
      <a:defRPr sz="12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A878A-9B86-4214-8763-1B7961D610E0}" type="slidenum">
              <a:rPr lang="en-US" smtClean="0"/>
              <a:pPr/>
              <a:t>1</a:t>
            </a:fld>
            <a:endParaRPr lang="en-US"/>
          </a:p>
        </p:txBody>
      </p:sp>
    </p:spTree>
    <p:extLst>
      <p:ext uri="{BB962C8B-B14F-4D97-AF65-F5344CB8AC3E}">
        <p14:creationId xmlns="" xmlns:p14="http://schemas.microsoft.com/office/powerpoint/2010/main" val="367231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0CC8B8-FBF5-42AA-8A7E-2084E1FAB303}" type="slidenum">
              <a:rPr lang="en-US" altLang="en-US" smtClean="0"/>
              <a:pPr>
                <a:spcBef>
                  <a:spcPct val="0"/>
                </a:spcBef>
              </a:pPr>
              <a:t>3</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 xmlns:p14="http://schemas.microsoft.com/office/powerpoint/2010/main" val="393222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635430-A35C-405C-8A89-A33E91417540}" type="slidenum">
              <a:rPr lang="en-US" altLang="en-US" sz="1200">
                <a:solidFill>
                  <a:srgbClr val="000000"/>
                </a:solidFill>
              </a:rPr>
              <a:pPr/>
              <a:t>4</a:t>
            </a:fld>
            <a:endParaRPr lang="en-US" altLang="en-US" sz="1200">
              <a:solidFill>
                <a:srgbClr val="000000"/>
              </a:solidFill>
            </a:endParaRPr>
          </a:p>
        </p:txBody>
      </p:sp>
      <p:sp>
        <p:nvSpPr>
          <p:cNvPr id="404483" name="Rectangle 1026"/>
          <p:cNvSpPr>
            <a:spLocks noGrp="1" noRot="1" noChangeAspect="1" noChangeArrowheads="1" noTextEdit="1"/>
          </p:cNvSpPr>
          <p:nvPr>
            <p:ph type="sldImg"/>
          </p:nvPr>
        </p:nvSpPr>
        <p:spPr>
          <a:ln/>
        </p:spPr>
      </p:sp>
      <p:sp>
        <p:nvSpPr>
          <p:cNvPr id="404484" name="Rectangle 1027"/>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8910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2BCF8A-0F50-45E3-9068-A2E53CED40CD}" type="slidenum">
              <a:rPr lang="en-US" altLang="en-US" sz="1200">
                <a:solidFill>
                  <a:srgbClr val="000000"/>
                </a:solidFill>
              </a:rPr>
              <a:pPr eaLnBrk="1" hangingPunct="1"/>
              <a:t>7</a:t>
            </a:fld>
            <a:endParaRPr lang="en-US" altLang="en-US" sz="1200">
              <a:solidFill>
                <a:srgbClr val="000000"/>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54401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5A878A-9B86-4214-8763-1B7961D610E0}" type="slidenum">
              <a:rPr lang="en-US" smtClean="0"/>
              <a:pPr/>
              <a:t>8</a:t>
            </a:fld>
            <a:endParaRPr lang="en-US"/>
          </a:p>
        </p:txBody>
      </p:sp>
    </p:spTree>
    <p:extLst>
      <p:ext uri="{BB962C8B-B14F-4D97-AF65-F5344CB8AC3E}">
        <p14:creationId xmlns="" xmlns:p14="http://schemas.microsoft.com/office/powerpoint/2010/main" val="5655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3D314C-6641-4534-8FFB-DBDDEBB31E82}" type="slidenum">
              <a:rPr lang="en-US" altLang="en-US" smtClean="0"/>
              <a:pPr>
                <a:spcBef>
                  <a:spcPct val="0"/>
                </a:spcBef>
              </a:pPr>
              <a:t>9</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 xmlns:p14="http://schemas.microsoft.com/office/powerpoint/2010/main" val="199705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B6D763-94EE-4C3F-8908-0AFC5CD71E41}" type="slidenum">
              <a:rPr lang="en-US" altLang="en-US" smtClean="0"/>
              <a:pPr>
                <a:spcBef>
                  <a:spcPct val="0"/>
                </a:spcBef>
              </a:pPr>
              <a:t>15</a:t>
            </a:fld>
            <a:endParaRPr lang="en-US" alt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 xmlns:p14="http://schemas.microsoft.com/office/powerpoint/2010/main" val="55810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5A878A-9B86-4214-8763-1B7961D610E0}" type="slidenum">
              <a:rPr lang="en-US" smtClean="0"/>
              <a:pPr/>
              <a:t>21</a:t>
            </a:fld>
            <a:endParaRPr lang="en-US"/>
          </a:p>
        </p:txBody>
      </p:sp>
    </p:spTree>
    <p:extLst>
      <p:ext uri="{BB962C8B-B14F-4D97-AF65-F5344CB8AC3E}">
        <p14:creationId xmlns="" xmlns:p14="http://schemas.microsoft.com/office/powerpoint/2010/main" val="26307491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63282" y="1436743"/>
            <a:ext cx="9584055" cy="86062"/>
          </a:xfrm>
          <a:prstGeom prst="rect">
            <a:avLst/>
          </a:prstGeom>
          <a:blipFill dpi="0" rotWithShape="1">
            <a:blip r:embed="rId2" cstate="print">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63282" y="4586343"/>
            <a:ext cx="9584055" cy="86062"/>
          </a:xfrm>
          <a:prstGeom prst="rect">
            <a:avLst/>
          </a:prstGeom>
          <a:blipFill dpi="0" rotWithShape="1">
            <a:blip r:embed="rId2" cstate="print">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63282" y="1583764"/>
            <a:ext cx="9584055" cy="2926080"/>
          </a:xfrm>
          <a:prstGeom prst="rect">
            <a:avLst/>
          </a:prstGeom>
          <a:blipFill dpi="0" rotWithShape="1">
            <a:blip r:embed="rId2" cstate="print">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046139" y="4340185"/>
            <a:ext cx="1013348" cy="115296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985838" y="1527705"/>
            <a:ext cx="9344025" cy="3238195"/>
          </a:xfrm>
        </p:spPr>
        <p:txBody>
          <a:bodyPr anchor="ctr">
            <a:noAutofit/>
          </a:bodyPr>
          <a:lstStyle>
            <a:lvl1pPr algn="l">
              <a:lnSpc>
                <a:spcPct val="80000"/>
              </a:lnSpc>
              <a:defRPr sz="90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02982" y="4681728"/>
            <a:ext cx="7398068" cy="1141171"/>
          </a:xfrm>
        </p:spPr>
        <p:txBody>
          <a:bodyPr>
            <a:normAutofit/>
          </a:bodyPr>
          <a:lstStyle>
            <a:lvl1pPr marL="0" indent="0" algn="l">
              <a:buNone/>
              <a:defRPr sz="2063">
                <a:solidFill>
                  <a:schemeClr val="tx1"/>
                </a:solidFill>
              </a:defRPr>
            </a:lvl1pPr>
            <a:lvl2pPr marL="428625" indent="0" algn="ctr">
              <a:buNone/>
              <a:defRPr sz="2063"/>
            </a:lvl2pPr>
            <a:lvl3pPr marL="857250" indent="0" algn="ctr">
              <a:buNone/>
              <a:defRPr sz="2063"/>
            </a:lvl3pPr>
            <a:lvl4pPr marL="1285875" indent="0" algn="ctr">
              <a:buNone/>
              <a:defRPr sz="1875"/>
            </a:lvl4pPr>
            <a:lvl5pPr marL="1714500" indent="0" algn="ctr">
              <a:buNone/>
              <a:defRPr sz="1875"/>
            </a:lvl5pPr>
            <a:lvl6pPr marL="2143125" indent="0" algn="ctr">
              <a:buNone/>
              <a:defRPr sz="1875"/>
            </a:lvl6pPr>
            <a:lvl7pPr marL="2571750" indent="0" algn="ctr">
              <a:buNone/>
              <a:defRPr sz="1875"/>
            </a:lvl7pPr>
            <a:lvl8pPr marL="3000375" indent="0" algn="ctr">
              <a:buNone/>
              <a:defRPr sz="1875"/>
            </a:lvl8pPr>
            <a:lvl9pPr marL="3429000" indent="0" algn="ctr">
              <a:buNone/>
              <a:defRPr sz="18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1CAEF9-42E8-4DB1-BB27-EE93D066D1DD}" type="datetime1">
              <a:rPr lang="en-US" smtClean="0"/>
              <a:pPr/>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93187" y="4575290"/>
            <a:ext cx="1119251" cy="682752"/>
          </a:xfrm>
        </p:spPr>
        <p:txBody>
          <a:bodyPr/>
          <a:lstStyle>
            <a:lvl1pPr>
              <a:defRPr sz="2625"/>
            </a:lvl1p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2200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9AADD-C584-44FA-BA75-703766D2C11B}" type="datetime1">
              <a:rPr lang="en-US" smtClean="0"/>
              <a:pPr/>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24942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568960"/>
            <a:ext cx="2393156" cy="6014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0125" y="568960"/>
            <a:ext cx="7036594" cy="6014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C57A9-CDC3-4372-8111-C435C3AE79CB}" type="datetime1">
              <a:rPr lang="en-US" smtClean="0"/>
              <a:pPr/>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58662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3840"/>
            <a:ext cx="11430000" cy="1219200"/>
          </a:xfrm>
        </p:spPr>
        <p:txBody>
          <a:bodyPr/>
          <a:lstStyle/>
          <a:p>
            <a:r>
              <a:rPr lang="en-US"/>
              <a:t>Click to edit Master title style</a:t>
            </a:r>
          </a:p>
        </p:txBody>
      </p:sp>
      <p:sp>
        <p:nvSpPr>
          <p:cNvPr id="3" name="Text Placeholder 2"/>
          <p:cNvSpPr>
            <a:spLocks noGrp="1"/>
          </p:cNvSpPr>
          <p:nvPr>
            <p:ph type="body" sz="half" idx="1"/>
          </p:nvPr>
        </p:nvSpPr>
        <p:spPr>
          <a:xfrm>
            <a:off x="857250" y="2113280"/>
            <a:ext cx="9715500" cy="211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7250" y="4389120"/>
            <a:ext cx="9715500" cy="211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B66F6F1-6BF6-43E3-8EC2-33DD1297F62C}" type="datetime1">
              <a:rPr lang="en-US" smtClean="0"/>
              <a:pPr>
                <a:defRPr/>
              </a:pPr>
              <a:t>11/28/2018</a:t>
            </a:fld>
            <a:endParaRPr lang="en-US"/>
          </a:p>
        </p:txBody>
      </p:sp>
      <p:sp>
        <p:nvSpPr>
          <p:cNvPr id="6" name="Rectangle 6"/>
          <p:cNvSpPr>
            <a:spLocks noGrp="1" noChangeArrowheads="1"/>
          </p:cNvSpPr>
          <p:nvPr>
            <p:ph type="sldNum" sz="quarter" idx="11"/>
          </p:nvPr>
        </p:nvSpPr>
        <p:spPr>
          <a:ln/>
        </p:spPr>
        <p:txBody>
          <a:bodyPr/>
          <a:lstStyle>
            <a:lvl1pPr>
              <a:defRPr/>
            </a:lvl1pPr>
          </a:lstStyle>
          <a:p>
            <a:fld id="{87B9C21A-31FC-48BD-85A7-1877545817A7}" type="slidenum">
              <a:rPr lang="en-US" altLang="en-US"/>
              <a:pPr/>
              <a:t>‹#›</a:t>
            </a:fld>
            <a:endParaRPr lang="en-US" altLang="en-US"/>
          </a:p>
        </p:txBody>
      </p:sp>
      <p:sp>
        <p:nvSpPr>
          <p:cNvPr id="7" name="Rectangle 12"/>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26147627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272454"/>
            <a:ext cx="9715500" cy="1568027"/>
          </a:xfrm>
        </p:spPr>
        <p:txBody>
          <a:bodyPr/>
          <a:lstStyle/>
          <a:p>
            <a:r>
              <a:rPr lang="en-US"/>
              <a:t>Click to edit Master title style</a:t>
            </a:r>
            <a:endParaRPr lang="ar-SA"/>
          </a:p>
        </p:txBody>
      </p:sp>
      <p:sp>
        <p:nvSpPr>
          <p:cNvPr id="3" name="Subtitle 2"/>
          <p:cNvSpPr>
            <a:spLocks noGrp="1"/>
          </p:cNvSpPr>
          <p:nvPr>
            <p:ph type="subTitle" idx="1"/>
          </p:nvPr>
        </p:nvSpPr>
        <p:spPr>
          <a:xfrm>
            <a:off x="1714500" y="4145280"/>
            <a:ext cx="8001000" cy="1869440"/>
          </a:xfrm>
        </p:spPr>
        <p:txBody>
          <a:bodyPr/>
          <a:lstStyle>
            <a:lvl1pPr marL="0" indent="0" algn="ctr">
              <a:buNone/>
              <a:defRPr/>
            </a:lvl1pPr>
            <a:lvl2pPr marL="487695" indent="0" algn="ctr">
              <a:buNone/>
              <a:defRPr/>
            </a:lvl2pPr>
            <a:lvl3pPr marL="975390" indent="0" algn="ctr">
              <a:buNone/>
              <a:defRPr/>
            </a:lvl3pPr>
            <a:lvl4pPr marL="1463086" indent="0" algn="ctr">
              <a:buNone/>
              <a:defRPr/>
            </a:lvl4pPr>
            <a:lvl5pPr marL="1950781" indent="0" algn="ctr">
              <a:buNone/>
              <a:defRPr/>
            </a:lvl5pPr>
            <a:lvl6pPr marL="2438476" indent="0" algn="ctr">
              <a:buNone/>
              <a:defRPr/>
            </a:lvl6pPr>
            <a:lvl7pPr marL="2926171" indent="0" algn="ctr">
              <a:buNone/>
              <a:defRPr/>
            </a:lvl7pPr>
            <a:lvl8pPr marL="3413867" indent="0" algn="ctr">
              <a:buNone/>
              <a:defRPr/>
            </a:lvl8pPr>
            <a:lvl9pPr marL="3901562" indent="0" algn="ctr">
              <a:buNone/>
              <a:defRPr/>
            </a:lvl9pPr>
          </a:lstStyle>
          <a:p>
            <a:r>
              <a:rPr lang="en-US"/>
              <a:t>Click to edit Master subtitle style</a:t>
            </a:r>
            <a:endParaRPr lang="ar-SA"/>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FCEE88D0-3C4B-4333-8876-5D5C1133ED5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76223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5BF3DACD-4A59-4E69-A099-36335B4C17E2}"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97524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700694"/>
            <a:ext cx="9715500" cy="1452880"/>
          </a:xfrm>
        </p:spPr>
        <p:txBody>
          <a:bodyPr anchor="t"/>
          <a:lstStyle>
            <a:lvl1pPr algn="r">
              <a:defRPr sz="4267" b="1" cap="all"/>
            </a:lvl1pPr>
          </a:lstStyle>
          <a:p>
            <a:r>
              <a:rPr lang="en-US"/>
              <a:t>Click to edit Master title style</a:t>
            </a:r>
            <a:endParaRPr lang="ar-SA"/>
          </a:p>
        </p:txBody>
      </p:sp>
      <p:sp>
        <p:nvSpPr>
          <p:cNvPr id="3" name="Text Placeholder 2"/>
          <p:cNvSpPr>
            <a:spLocks noGrp="1"/>
          </p:cNvSpPr>
          <p:nvPr>
            <p:ph type="body" idx="1"/>
          </p:nvPr>
        </p:nvSpPr>
        <p:spPr>
          <a:xfrm>
            <a:off x="902891" y="3100495"/>
            <a:ext cx="9715500" cy="1600199"/>
          </a:xfrm>
        </p:spPr>
        <p:txBody>
          <a:bodyPr anchor="b"/>
          <a:lstStyle>
            <a:lvl1pPr marL="0" indent="0">
              <a:buNone/>
              <a:defRPr sz="2133"/>
            </a:lvl1pPr>
            <a:lvl2pPr marL="487695" indent="0">
              <a:buNone/>
              <a:defRPr sz="1920"/>
            </a:lvl2pPr>
            <a:lvl3pPr marL="975390" indent="0">
              <a:buNone/>
              <a:defRPr sz="1707"/>
            </a:lvl3pPr>
            <a:lvl4pPr marL="1463086" indent="0">
              <a:buNone/>
              <a:defRPr sz="1493"/>
            </a:lvl4pPr>
            <a:lvl5pPr marL="1950781" indent="0">
              <a:buNone/>
              <a:defRPr sz="1493"/>
            </a:lvl5pPr>
            <a:lvl6pPr marL="2438476" indent="0">
              <a:buNone/>
              <a:defRPr sz="1493"/>
            </a:lvl6pPr>
            <a:lvl7pPr marL="2926171" indent="0">
              <a:buNone/>
              <a:defRPr sz="1493"/>
            </a:lvl7pPr>
            <a:lvl8pPr marL="3413867" indent="0">
              <a:buNone/>
              <a:defRPr sz="1493"/>
            </a:lvl8pPr>
            <a:lvl9pPr marL="3901562" indent="0">
              <a:buNone/>
              <a:defRPr sz="1493"/>
            </a:lvl9pPr>
          </a:lstStyle>
          <a:p>
            <a:pPr lvl="0"/>
            <a:r>
              <a:rPr lang="en-US"/>
              <a:t>Click to edit Master text styles</a:t>
            </a:r>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F41B2673-772B-46DB-AF0B-8CE452FFE53C}"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402541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57250" y="2113280"/>
            <a:ext cx="4762500" cy="438912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5810250" y="2113280"/>
            <a:ext cx="4762500" cy="438912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478EFABD-183F-4E18-8443-31EC836C9947}"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107280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92947"/>
            <a:ext cx="10287000" cy="12192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571500" y="1637454"/>
            <a:ext cx="5050235"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571500" y="2319867"/>
            <a:ext cx="505023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5806282" y="1637454"/>
            <a:ext cx="5052219"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806282" y="2319867"/>
            <a:ext cx="5052219"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081986CF-3FCF-4583-92E3-CF6C5EEEFDF2}"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265596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BAA77FB4-27E4-4456-A0CC-76A43F87425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52438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6852C4D3-B776-43C2-8FDA-6C63248CE69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95257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8F75FA-4ACA-497B-97AE-77E8CE1325C2}" type="datetime1">
              <a:rPr lang="en-US" smtClean="0"/>
              <a:pPr/>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95679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91253"/>
            <a:ext cx="3760391" cy="1239520"/>
          </a:xfrm>
        </p:spPr>
        <p:txBody>
          <a:bodyPr anchor="b"/>
          <a:lstStyle>
            <a:lvl1pPr algn="r">
              <a:defRPr sz="2133" b="1"/>
            </a:lvl1pPr>
          </a:lstStyle>
          <a:p>
            <a:r>
              <a:rPr lang="en-US"/>
              <a:t>Click to edit Master title style</a:t>
            </a:r>
            <a:endParaRPr lang="ar-SA"/>
          </a:p>
        </p:txBody>
      </p:sp>
      <p:sp>
        <p:nvSpPr>
          <p:cNvPr id="3" name="Content Placeholder 2"/>
          <p:cNvSpPr>
            <a:spLocks noGrp="1"/>
          </p:cNvSpPr>
          <p:nvPr>
            <p:ph idx="1"/>
          </p:nvPr>
        </p:nvSpPr>
        <p:spPr>
          <a:xfrm>
            <a:off x="4468812" y="291254"/>
            <a:ext cx="6389688"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571501" y="1530774"/>
            <a:ext cx="3760391" cy="5003801"/>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D9E8A9AB-063B-4EE5-A5E9-656E738DDE2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509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5120640"/>
            <a:ext cx="6858000" cy="604521"/>
          </a:xfrm>
        </p:spPr>
        <p:txBody>
          <a:bodyPr anchor="b"/>
          <a:lstStyle>
            <a:lvl1pPr algn="r">
              <a:defRPr sz="2133" b="1"/>
            </a:lvl1pPr>
          </a:lstStyle>
          <a:p>
            <a:r>
              <a:rPr lang="en-US"/>
              <a:t>Click to edit Master title style</a:t>
            </a:r>
            <a:endParaRPr lang="ar-SA"/>
          </a:p>
        </p:txBody>
      </p:sp>
      <p:sp>
        <p:nvSpPr>
          <p:cNvPr id="3" name="Picture Placeholder 2"/>
          <p:cNvSpPr>
            <a:spLocks noGrp="1"/>
          </p:cNvSpPr>
          <p:nvPr>
            <p:ph type="pic" idx="1"/>
          </p:nvPr>
        </p:nvSpPr>
        <p:spPr>
          <a:xfrm>
            <a:off x="2240360" y="653627"/>
            <a:ext cx="6858000" cy="438912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pPr lvl="0"/>
            <a:endParaRPr lang="ar-SA" noProof="0"/>
          </a:p>
        </p:txBody>
      </p:sp>
      <p:sp>
        <p:nvSpPr>
          <p:cNvPr id="4" name="Text Placeholder 3"/>
          <p:cNvSpPr>
            <a:spLocks noGrp="1"/>
          </p:cNvSpPr>
          <p:nvPr>
            <p:ph type="body" sz="half" idx="2"/>
          </p:nvPr>
        </p:nvSpPr>
        <p:spPr>
          <a:xfrm>
            <a:off x="2240360" y="5725161"/>
            <a:ext cx="6858000" cy="858519"/>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DD2938AC-4AB7-4E55-B3D5-7DC29469019B}"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178473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510566DB-928D-4C3C-B2BF-CE72D87D489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2148904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43875" y="650240"/>
            <a:ext cx="2428875" cy="585216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57250" y="650240"/>
            <a:ext cx="7096125" cy="58521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447A458C-6B18-4D48-A8E6-2D3032D3A55B}"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1766435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57250" y="650240"/>
            <a:ext cx="9715500" cy="1219200"/>
          </a:xfrm>
        </p:spPr>
        <p:txBody>
          <a:bodyPr/>
          <a:lstStyle/>
          <a:p>
            <a:r>
              <a:rPr lang="en-US"/>
              <a:t>Click to edit Master title style</a:t>
            </a:r>
            <a:endParaRPr lang="ar-SA"/>
          </a:p>
        </p:txBody>
      </p:sp>
      <p:sp>
        <p:nvSpPr>
          <p:cNvPr id="3" name="Table Placeholder 2"/>
          <p:cNvSpPr>
            <a:spLocks noGrp="1"/>
          </p:cNvSpPr>
          <p:nvPr>
            <p:ph type="tbl" idx="1"/>
          </p:nvPr>
        </p:nvSpPr>
        <p:spPr>
          <a:xfrm>
            <a:off x="857250" y="2113280"/>
            <a:ext cx="9715500" cy="4389120"/>
          </a:xfrm>
        </p:spPr>
        <p:txBody>
          <a:bodyPr/>
          <a:lstStyle/>
          <a:p>
            <a:pPr lvl="0"/>
            <a:endParaRPr lang="ar-SA" noProof="0"/>
          </a:p>
        </p:txBody>
      </p:sp>
      <p:sp>
        <p:nvSpPr>
          <p:cNvPr id="4" name="Rectangle 4">
            <a:extLst>
              <a:ext uri="{FF2B5EF4-FFF2-40B4-BE49-F238E27FC236}">
                <a16:creationId xmlns:a16="http://schemas.microsoft.com/office/drawing/2014/main" xmlns="" id="{5E3002B2-51CC-4872-9D92-5A9B26E673D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097DCFF9-A0F9-4C84-A8CA-2A9D1677F6F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12"/>
          </p:nvPr>
        </p:nvSpPr>
        <p:spPr>
          <a:ln/>
        </p:spPr>
        <p:txBody>
          <a:bodyPr/>
          <a:lstStyle>
            <a:lvl1pPr>
              <a:defRPr/>
            </a:lvl1pPr>
          </a:lstStyle>
          <a:p>
            <a:pPr>
              <a:defRPr/>
            </a:pPr>
            <a:fld id="{65FF3CAA-D006-4371-8FC3-A177216E50E8}"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1229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245855"/>
            <a:ext cx="11430000" cy="2069344"/>
          </a:xfrm>
          <a:prstGeom prst="rect">
            <a:avLst/>
          </a:prstGeom>
          <a:blipFill dpi="0" rotWithShape="1">
            <a:blip r:embed="rId2" cstate="print">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31682" y="1306982"/>
            <a:ext cx="8701088" cy="3755136"/>
          </a:xfrm>
        </p:spPr>
        <p:txBody>
          <a:bodyPr anchor="ctr">
            <a:normAutofit/>
          </a:bodyPr>
          <a:lstStyle>
            <a:lvl1pPr>
              <a:lnSpc>
                <a:spcPct val="80000"/>
              </a:lnSpc>
              <a:defRPr sz="7500" b="0"/>
            </a:lvl1pPr>
          </a:lstStyle>
          <a:p>
            <a:r>
              <a:rPr lang="en-US"/>
              <a:t>Click to edit Master title style</a:t>
            </a:r>
            <a:endParaRPr lang="en-US" dirty="0"/>
          </a:p>
        </p:txBody>
      </p:sp>
      <p:sp>
        <p:nvSpPr>
          <p:cNvPr id="3" name="Text Placeholder 2"/>
          <p:cNvSpPr>
            <a:spLocks noGrp="1"/>
          </p:cNvSpPr>
          <p:nvPr>
            <p:ph type="body" idx="1"/>
          </p:nvPr>
        </p:nvSpPr>
        <p:spPr>
          <a:xfrm>
            <a:off x="2030413" y="5354726"/>
            <a:ext cx="8486775" cy="1137920"/>
          </a:xfrm>
        </p:spPr>
        <p:txBody>
          <a:bodyPr anchor="t">
            <a:normAutofit/>
          </a:bodyPr>
          <a:lstStyle>
            <a:lvl1pPr marL="0" indent="0">
              <a:buNone/>
              <a:defRPr sz="187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56563" y="6690970"/>
            <a:ext cx="2479040" cy="389467"/>
          </a:xfrm>
        </p:spPr>
        <p:txBody>
          <a:bodyPr/>
          <a:lstStyle/>
          <a:p>
            <a:fld id="{2FA5D71B-D4DB-42A6-AD41-1B34DC74054F}" type="datetime1">
              <a:rPr lang="en-US" smtClean="0"/>
              <a:pPr/>
              <a:t>11/28/2018</a:t>
            </a:fld>
            <a:endParaRPr lang="en-US"/>
          </a:p>
        </p:txBody>
      </p:sp>
      <p:sp>
        <p:nvSpPr>
          <p:cNvPr id="5" name="Footer Placeholder 4"/>
          <p:cNvSpPr>
            <a:spLocks noGrp="1"/>
          </p:cNvSpPr>
          <p:nvPr>
            <p:ph type="ftr" sz="quarter" idx="11"/>
          </p:nvPr>
        </p:nvSpPr>
        <p:spPr>
          <a:xfrm>
            <a:off x="2046289" y="6690970"/>
            <a:ext cx="5932170" cy="389467"/>
          </a:xfrm>
        </p:spPr>
        <p:txBody>
          <a:bodyPr/>
          <a:lstStyle/>
          <a:p>
            <a:endParaRPr lang="en-US"/>
          </a:p>
        </p:txBody>
      </p:sp>
      <p:grpSp>
        <p:nvGrpSpPr>
          <p:cNvPr id="8" name="Group 7"/>
          <p:cNvGrpSpPr/>
          <p:nvPr/>
        </p:nvGrpSpPr>
        <p:grpSpPr>
          <a:xfrm>
            <a:off x="841311" y="2480905"/>
            <a:ext cx="1013348" cy="115296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790971" y="2673209"/>
            <a:ext cx="1114029" cy="768354"/>
          </a:xfrm>
        </p:spPr>
        <p:txBody>
          <a:bodyPr/>
          <a:lstStyle>
            <a:lvl1pPr>
              <a:defRPr sz="2625"/>
            </a:lvl1p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16311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2983" y="2340864"/>
            <a:ext cx="4457700" cy="424281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66460" y="2340864"/>
            <a:ext cx="4457700" cy="424281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9252C-2A6C-4133-BF77-65AD94494CC9}" type="datetime1">
              <a:rPr lang="en-US" smtClean="0"/>
              <a:pPr/>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18648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00125" y="2184806"/>
            <a:ext cx="4457700" cy="682752"/>
          </a:xfrm>
        </p:spPr>
        <p:txBody>
          <a:bodyPr anchor="ctr">
            <a:normAutofit/>
          </a:bodyPr>
          <a:lstStyle>
            <a:lvl1pPr marL="0" indent="0">
              <a:buNone/>
              <a:defRPr sz="1875" b="1">
                <a:solidFill>
                  <a:schemeClr val="accent1">
                    <a:lumMod val="75000"/>
                  </a:schemeClr>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Edit Master text styles</a:t>
            </a:r>
          </a:p>
        </p:txBody>
      </p:sp>
      <p:sp>
        <p:nvSpPr>
          <p:cNvPr id="4" name="Content Placeholder 3"/>
          <p:cNvSpPr>
            <a:spLocks noGrp="1"/>
          </p:cNvSpPr>
          <p:nvPr>
            <p:ph sz="half" idx="2"/>
          </p:nvPr>
        </p:nvSpPr>
        <p:spPr>
          <a:xfrm>
            <a:off x="1002983" y="2926080"/>
            <a:ext cx="4457700" cy="351129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6460" y="2184806"/>
            <a:ext cx="4457700" cy="682752"/>
          </a:xfrm>
        </p:spPr>
        <p:txBody>
          <a:bodyPr anchor="ctr">
            <a:normAutofit/>
          </a:bodyPr>
          <a:lstStyle>
            <a:lvl1pPr marL="0" indent="0">
              <a:buNone/>
              <a:defRPr sz="1875" b="1">
                <a:solidFill>
                  <a:schemeClr val="accent1">
                    <a:lumMod val="75000"/>
                  </a:schemeClr>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Edit Master text styles</a:t>
            </a:r>
          </a:p>
        </p:txBody>
      </p:sp>
      <p:sp>
        <p:nvSpPr>
          <p:cNvPr id="6" name="Content Placeholder 5"/>
          <p:cNvSpPr>
            <a:spLocks noGrp="1"/>
          </p:cNvSpPr>
          <p:nvPr>
            <p:ph sz="quarter" idx="4"/>
          </p:nvPr>
        </p:nvSpPr>
        <p:spPr>
          <a:xfrm>
            <a:off x="5966460" y="2926080"/>
            <a:ext cx="4457700" cy="351129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E005D-B876-49FA-B35D-33C6B2D4C380}" type="datetime1">
              <a:rPr lang="en-US" smtClean="0"/>
              <a:pPr/>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53033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0E14DE-2252-4E1A-AF84-E0369BE7F832}" type="datetime1">
              <a:rPr lang="en-US" smtClean="0"/>
              <a:pPr/>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232170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30006-9A6E-47C9-8CC5-13C86A95AA9A}" type="datetime1">
              <a:rPr lang="en-US" smtClean="0"/>
              <a:pPr/>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12894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784757" y="1"/>
            <a:ext cx="3645243" cy="73151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5288" y="731520"/>
            <a:ext cx="3000375" cy="1853184"/>
          </a:xfrm>
        </p:spPr>
        <p:txBody>
          <a:bodyPr anchor="b">
            <a:normAutofit/>
          </a:bodyPr>
          <a:lstStyle>
            <a:lvl1pPr>
              <a:defRPr sz="3000" b="1"/>
            </a:lvl1pPr>
          </a:lstStyle>
          <a:p>
            <a:r>
              <a:rPr lang="en-US"/>
              <a:t>Click to edit Master title style</a:t>
            </a:r>
            <a:endParaRPr lang="en-US" dirty="0"/>
          </a:p>
        </p:txBody>
      </p:sp>
      <p:sp>
        <p:nvSpPr>
          <p:cNvPr id="3" name="Content Placeholder 2"/>
          <p:cNvSpPr>
            <a:spLocks noGrp="1"/>
          </p:cNvSpPr>
          <p:nvPr>
            <p:ph idx="1"/>
          </p:nvPr>
        </p:nvSpPr>
        <p:spPr>
          <a:xfrm>
            <a:off x="785812" y="731520"/>
            <a:ext cx="6292215" cy="5354726"/>
          </a:xfrm>
        </p:spPr>
        <p:txBody>
          <a:bodyPr/>
          <a:lstStyle>
            <a:lvl1pPr>
              <a:defRPr sz="1875"/>
            </a:lvl1pPr>
            <a:lvl2pPr>
              <a:defRPr sz="1688"/>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15288" y="2584704"/>
            <a:ext cx="3000375" cy="3511296"/>
          </a:xfrm>
        </p:spPr>
        <p:txBody>
          <a:bodyPr>
            <a:normAutofit/>
          </a:bodyPr>
          <a:lstStyle>
            <a:lvl1pPr marL="0" indent="0">
              <a:lnSpc>
                <a:spcPct val="100000"/>
              </a:lnSpc>
              <a:spcBef>
                <a:spcPts val="938"/>
              </a:spcBef>
              <a:buNone/>
              <a:defRPr sz="1313">
                <a:solidFill>
                  <a:schemeClr val="accent1">
                    <a:lumMod val="75000"/>
                  </a:schemeClr>
                </a:solidFill>
              </a:defRPr>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829E053B-2AA8-4D9E-9533-F1F7F24C972C}" type="datetime1">
              <a:rPr lang="en-US" smtClean="0"/>
              <a:pPr/>
              <a:t>11/28/2018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0689117" y="6644993"/>
            <a:ext cx="428625" cy="48768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365683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7784757" y="1"/>
            <a:ext cx="3645243" cy="73151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15288" y="731520"/>
            <a:ext cx="3000375" cy="1853184"/>
          </a:xfrm>
        </p:spPr>
        <p:txBody>
          <a:bodyPr anchor="b">
            <a:normAutofit/>
          </a:bodyPr>
          <a:lstStyle>
            <a:lvl1pPr>
              <a:defRPr sz="30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7784756" cy="7315200"/>
          </a:xfrm>
          <a:solidFill>
            <a:schemeClr val="tx2">
              <a:lumMod val="20000"/>
              <a:lumOff val="80000"/>
            </a:schemeClr>
          </a:solidFill>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a:t>Click icon to add picture</a:t>
            </a:r>
            <a:endParaRPr lang="en-US" dirty="0"/>
          </a:p>
        </p:txBody>
      </p:sp>
      <p:sp>
        <p:nvSpPr>
          <p:cNvPr id="4" name="Text Placeholder 3"/>
          <p:cNvSpPr>
            <a:spLocks noGrp="1"/>
          </p:cNvSpPr>
          <p:nvPr>
            <p:ph type="body" sz="half" idx="2"/>
          </p:nvPr>
        </p:nvSpPr>
        <p:spPr>
          <a:xfrm>
            <a:off x="8015288" y="2584704"/>
            <a:ext cx="3000375" cy="3511296"/>
          </a:xfrm>
        </p:spPr>
        <p:txBody>
          <a:bodyPr>
            <a:normAutofit/>
          </a:bodyPr>
          <a:lstStyle>
            <a:lvl1pPr marL="0" indent="0">
              <a:lnSpc>
                <a:spcPct val="100000"/>
              </a:lnSpc>
              <a:spcBef>
                <a:spcPts val="938"/>
              </a:spcBef>
              <a:buNone/>
              <a:defRPr sz="1313">
                <a:solidFill>
                  <a:schemeClr val="accent1">
                    <a:lumMod val="75000"/>
                  </a:schemeClr>
                </a:solidFill>
              </a:defRPr>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EBF5888B-7419-4D70-91A4-47066CAA325C}" type="datetime1">
              <a:rPr lang="en-US" smtClean="0"/>
              <a:pPr/>
              <a:t>11/28/2018</a:t>
            </a:fld>
            <a:endParaRPr lang="en-US"/>
          </a:p>
        </p:txBody>
      </p:sp>
      <p:grpSp>
        <p:nvGrpSpPr>
          <p:cNvPr id="8" name="Group 7"/>
          <p:cNvGrpSpPr>
            <a:grpSpLocks noChangeAspect="1"/>
          </p:cNvGrpSpPr>
          <p:nvPr/>
        </p:nvGrpSpPr>
        <p:grpSpPr>
          <a:xfrm>
            <a:off x="10689117" y="6644993"/>
            <a:ext cx="428625" cy="48768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75033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983" y="516941"/>
            <a:ext cx="9429750" cy="17166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2983" y="2262835"/>
            <a:ext cx="9429750" cy="43208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66648" y="6690970"/>
            <a:ext cx="3068955" cy="389467"/>
          </a:xfrm>
          <a:prstGeom prst="rect">
            <a:avLst/>
          </a:prstGeom>
        </p:spPr>
        <p:txBody>
          <a:bodyPr vert="horz" lIns="91440" tIns="45720" rIns="91440" bIns="45720" rtlCol="0" anchor="ctr"/>
          <a:lstStyle>
            <a:lvl1pPr algn="r">
              <a:defRPr sz="1031">
                <a:solidFill>
                  <a:schemeClr val="tx2"/>
                </a:solidFill>
              </a:defRPr>
            </a:lvl1pPr>
          </a:lstStyle>
          <a:p>
            <a:fld id="{0D343775-83E1-4DB1-AE72-8FAD9ED9EC0E}" type="datetime1">
              <a:rPr lang="en-US" smtClean="0"/>
              <a:pPr/>
              <a:t>11/28/2018</a:t>
            </a:fld>
            <a:endParaRPr lang="en-US"/>
          </a:p>
        </p:txBody>
      </p:sp>
      <p:sp>
        <p:nvSpPr>
          <p:cNvPr id="5" name="Footer Placeholder 4"/>
          <p:cNvSpPr>
            <a:spLocks noGrp="1"/>
          </p:cNvSpPr>
          <p:nvPr>
            <p:ph type="ftr" sz="quarter" idx="3"/>
          </p:nvPr>
        </p:nvSpPr>
        <p:spPr>
          <a:xfrm>
            <a:off x="1020128" y="6690970"/>
            <a:ext cx="5932170" cy="389467"/>
          </a:xfrm>
          <a:prstGeom prst="rect">
            <a:avLst/>
          </a:prstGeom>
        </p:spPr>
        <p:txBody>
          <a:bodyPr vert="horz" lIns="91440" tIns="45720" rIns="91440" bIns="45720" rtlCol="0" anchor="ctr"/>
          <a:lstStyle>
            <a:lvl1pPr algn="l">
              <a:defRPr sz="1031">
                <a:solidFill>
                  <a:schemeClr val="tx2"/>
                </a:solidFill>
              </a:defRPr>
            </a:lvl1pPr>
          </a:lstStyle>
          <a:p>
            <a:endParaRPr lang="en-US"/>
          </a:p>
        </p:txBody>
      </p:sp>
      <p:grpSp>
        <p:nvGrpSpPr>
          <p:cNvPr id="7" name="Group 6"/>
          <p:cNvGrpSpPr>
            <a:grpSpLocks noChangeAspect="1"/>
          </p:cNvGrpSpPr>
          <p:nvPr/>
        </p:nvGrpSpPr>
        <p:grpSpPr>
          <a:xfrm>
            <a:off x="10689117" y="6644993"/>
            <a:ext cx="428625" cy="487680"/>
            <a:chOff x="11361456" y="6195813"/>
            <a:chExt cx="548640" cy="548640"/>
          </a:xfrm>
        </p:grpSpPr>
        <p:sp>
          <p:nvSpPr>
            <p:cNvPr id="8" name="Oval 7"/>
            <p:cNvSpPr/>
            <p:nvPr/>
          </p:nvSpPr>
          <p:spPr>
            <a:xfrm>
              <a:off x="11361456" y="6195813"/>
              <a:ext cx="548640" cy="548640"/>
            </a:xfrm>
            <a:prstGeom prst="ellipse">
              <a:avLst/>
            </a:prstGeom>
            <a:blipFill dpi="0" rotWithShape="1">
              <a:blip r:embed="rId14" cstate="print">
                <a:duotone>
                  <a:schemeClr val="accent1">
                    <a:shade val="45000"/>
                    <a:satMod val="135000"/>
                  </a:schemeClr>
                  <a:prstClr val="white"/>
                </a:duotone>
                <a:extLst>
                  <a:ext uri="{BEBA8EAE-BF5A-486C-A8C5-ECC9F3942E4B}">
                    <a14:imgProps xmln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0604183" y="6690970"/>
            <a:ext cx="600075" cy="389467"/>
          </a:xfrm>
          <a:prstGeom prst="rect">
            <a:avLst/>
          </a:prstGeom>
        </p:spPr>
        <p:txBody>
          <a:bodyPr vert="horz" lIns="91440" tIns="45720" rIns="91440" bIns="45720" rtlCol="0" anchor="ctr"/>
          <a:lstStyle>
            <a:lvl1pPr algn="ctr">
              <a:defRPr sz="1313" b="1">
                <a:solidFill>
                  <a:srgbClr val="FFFFFF"/>
                </a:solidFill>
                <a:latin typeface="+mj-lt"/>
              </a:defRPr>
            </a:lvl1pPr>
          </a:lstStyle>
          <a:p>
            <a:fld id="{610F96AB-83DF-4AF5-BF46-4A27F3A041FE}" type="slidenum">
              <a:rPr lang="en-US" smtClean="0"/>
              <a:pPr/>
              <a:t>‹#›</a:t>
            </a:fld>
            <a:endParaRPr lang="en-US"/>
          </a:p>
        </p:txBody>
      </p:sp>
    </p:spTree>
    <p:extLst>
      <p:ext uri="{BB962C8B-B14F-4D97-AF65-F5344CB8AC3E}">
        <p14:creationId xmlns="" xmlns:p14="http://schemas.microsoft.com/office/powerpoint/2010/main" val="12612700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ftr="0" dt="0"/>
  <p:txStyles>
    <p:titleStyle>
      <a:lvl1pPr algn="l" defTabSz="857250" rtl="0" eaLnBrk="1" latinLnBrk="0" hangingPunct="1">
        <a:lnSpc>
          <a:spcPct val="90000"/>
        </a:lnSpc>
        <a:spcBef>
          <a:spcPct val="0"/>
        </a:spcBef>
        <a:buNone/>
        <a:defRPr sz="5063" kern="1200" cap="all" baseline="0">
          <a:blipFill>
            <a:blip r:embed="rId16">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650240"/>
            <a:ext cx="97155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7250" y="2113280"/>
            <a:ext cx="9715500" cy="4389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5E3002B2-51CC-4872-9D92-5A9B26E673D6}"/>
              </a:ext>
            </a:extLst>
          </p:cNvPr>
          <p:cNvSpPr>
            <a:spLocks noGrp="1" noChangeArrowheads="1"/>
          </p:cNvSpPr>
          <p:nvPr>
            <p:ph type="dt" sz="half" idx="2"/>
          </p:nvPr>
        </p:nvSpPr>
        <p:spPr bwMode="auto">
          <a:xfrm>
            <a:off x="857250" y="6664960"/>
            <a:ext cx="2381250" cy="487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93" b="0">
                <a:latin typeface="+mn-lt"/>
              </a:defRPr>
            </a:lvl1pPr>
          </a:lstStyle>
          <a:p>
            <a:pPr defTabSz="975390"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097DCFF9-A0F9-4C84-A8CA-2A9D1677F6FA}"/>
              </a:ext>
            </a:extLst>
          </p:cNvPr>
          <p:cNvSpPr>
            <a:spLocks noGrp="1" noChangeArrowheads="1"/>
          </p:cNvSpPr>
          <p:nvPr>
            <p:ph type="ftr" sz="quarter" idx="3"/>
          </p:nvPr>
        </p:nvSpPr>
        <p:spPr bwMode="auto">
          <a:xfrm>
            <a:off x="3905250" y="6664960"/>
            <a:ext cx="3619500" cy="487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93" b="0">
                <a:latin typeface="+mn-lt"/>
              </a:defRPr>
            </a:lvl1pPr>
          </a:lstStyle>
          <a:p>
            <a:pPr defTabSz="975390"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A44D9056-D107-41CB-A983-77A91A0AF514}"/>
              </a:ext>
            </a:extLst>
          </p:cNvPr>
          <p:cNvSpPr>
            <a:spLocks noGrp="1" noChangeArrowheads="1"/>
          </p:cNvSpPr>
          <p:nvPr>
            <p:ph type="sldNum" sz="quarter" idx="4"/>
          </p:nvPr>
        </p:nvSpPr>
        <p:spPr bwMode="auto">
          <a:xfrm>
            <a:off x="8191500" y="6664960"/>
            <a:ext cx="2381250" cy="487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93" b="0">
                <a:latin typeface="Times New Roman" panose="02020603050405020304" pitchFamily="18" charset="0"/>
                <a:cs typeface="Times New Roman" panose="02020603050405020304" pitchFamily="18" charset="0"/>
              </a:defRPr>
            </a:lvl1pPr>
          </a:lstStyle>
          <a:p>
            <a:pPr defTabSz="975390" fontAlgn="base">
              <a:spcBef>
                <a:spcPct val="0"/>
              </a:spcBef>
              <a:spcAft>
                <a:spcPct val="0"/>
              </a:spcAft>
              <a:defRPr/>
            </a:pPr>
            <a:fld id="{16537660-815A-46A0-8955-66EBBBFDFCA0}" type="slidenum">
              <a:rPr lang="ar-SA" altLang="en-US" smtClean="0">
                <a:solidFill>
                  <a:srgbClr val="000000"/>
                </a:solidFill>
              </a:rPr>
              <a:pPr defTabSz="975390"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5202960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693">
          <a:solidFill>
            <a:schemeClr val="tx2"/>
          </a:solidFill>
          <a:latin typeface="+mj-lt"/>
          <a:ea typeface="+mj-ea"/>
          <a:cs typeface="+mj-cs"/>
        </a:defRPr>
      </a:lvl1pPr>
      <a:lvl2pPr algn="ctr" rtl="0" eaLnBrk="0" fontAlgn="base" hangingPunct="0">
        <a:spcBef>
          <a:spcPct val="0"/>
        </a:spcBef>
        <a:spcAft>
          <a:spcPct val="0"/>
        </a:spcAft>
        <a:defRPr sz="4693">
          <a:solidFill>
            <a:schemeClr val="tx2"/>
          </a:solidFill>
          <a:latin typeface="Times New Roman" pitchFamily="18" charset="0"/>
        </a:defRPr>
      </a:lvl2pPr>
      <a:lvl3pPr algn="ctr" rtl="0" eaLnBrk="0" fontAlgn="base" hangingPunct="0">
        <a:spcBef>
          <a:spcPct val="0"/>
        </a:spcBef>
        <a:spcAft>
          <a:spcPct val="0"/>
        </a:spcAft>
        <a:defRPr sz="4693">
          <a:solidFill>
            <a:schemeClr val="tx2"/>
          </a:solidFill>
          <a:latin typeface="Times New Roman" pitchFamily="18" charset="0"/>
        </a:defRPr>
      </a:lvl3pPr>
      <a:lvl4pPr algn="ctr" rtl="0" eaLnBrk="0" fontAlgn="base" hangingPunct="0">
        <a:spcBef>
          <a:spcPct val="0"/>
        </a:spcBef>
        <a:spcAft>
          <a:spcPct val="0"/>
        </a:spcAft>
        <a:defRPr sz="4693">
          <a:solidFill>
            <a:schemeClr val="tx2"/>
          </a:solidFill>
          <a:latin typeface="Times New Roman" pitchFamily="18" charset="0"/>
        </a:defRPr>
      </a:lvl4pPr>
      <a:lvl5pPr algn="ctr" rtl="0" eaLnBrk="0" fontAlgn="base" hangingPunct="0">
        <a:spcBef>
          <a:spcPct val="0"/>
        </a:spcBef>
        <a:spcAft>
          <a:spcPct val="0"/>
        </a:spcAft>
        <a:defRPr sz="4693">
          <a:solidFill>
            <a:schemeClr val="tx2"/>
          </a:solidFill>
          <a:latin typeface="Times New Roman" pitchFamily="18" charset="0"/>
        </a:defRPr>
      </a:lvl5pPr>
      <a:lvl6pPr marL="487695" algn="ctr" rtl="0" fontAlgn="base">
        <a:spcBef>
          <a:spcPct val="0"/>
        </a:spcBef>
        <a:spcAft>
          <a:spcPct val="0"/>
        </a:spcAft>
        <a:defRPr sz="4693">
          <a:solidFill>
            <a:schemeClr val="tx2"/>
          </a:solidFill>
          <a:latin typeface="Times New Roman" pitchFamily="18" charset="0"/>
        </a:defRPr>
      </a:lvl6pPr>
      <a:lvl7pPr marL="975390" algn="ctr" rtl="0" fontAlgn="base">
        <a:spcBef>
          <a:spcPct val="0"/>
        </a:spcBef>
        <a:spcAft>
          <a:spcPct val="0"/>
        </a:spcAft>
        <a:defRPr sz="4693">
          <a:solidFill>
            <a:schemeClr val="tx2"/>
          </a:solidFill>
          <a:latin typeface="Times New Roman" pitchFamily="18" charset="0"/>
        </a:defRPr>
      </a:lvl7pPr>
      <a:lvl8pPr marL="1463086" algn="ctr" rtl="0" fontAlgn="base">
        <a:spcBef>
          <a:spcPct val="0"/>
        </a:spcBef>
        <a:spcAft>
          <a:spcPct val="0"/>
        </a:spcAft>
        <a:defRPr sz="4693">
          <a:solidFill>
            <a:schemeClr val="tx2"/>
          </a:solidFill>
          <a:latin typeface="Times New Roman" pitchFamily="18" charset="0"/>
        </a:defRPr>
      </a:lvl8pPr>
      <a:lvl9pPr marL="1950781" algn="ctr" rtl="0" fontAlgn="base">
        <a:spcBef>
          <a:spcPct val="0"/>
        </a:spcBef>
        <a:spcAft>
          <a:spcPct val="0"/>
        </a:spcAft>
        <a:defRPr sz="4693">
          <a:solidFill>
            <a:schemeClr val="tx2"/>
          </a:solidFill>
          <a:latin typeface="Times New Roman" pitchFamily="18" charset="0"/>
        </a:defRPr>
      </a:lvl9pPr>
    </p:titleStyle>
    <p:bodyStyle>
      <a:lvl1pPr marL="365771" indent="-365771" algn="l" rtl="0" eaLnBrk="0" fontAlgn="base" hangingPunct="0">
        <a:spcBef>
          <a:spcPct val="20000"/>
        </a:spcBef>
        <a:spcAft>
          <a:spcPct val="0"/>
        </a:spcAft>
        <a:buChar char="•"/>
        <a:defRPr sz="3413">
          <a:solidFill>
            <a:schemeClr val="tx1"/>
          </a:solidFill>
          <a:latin typeface="+mn-lt"/>
          <a:ea typeface="+mn-ea"/>
          <a:cs typeface="+mn-cs"/>
        </a:defRPr>
      </a:lvl1pPr>
      <a:lvl2pPr marL="792505" indent="-304810" algn="l" rtl="0" eaLnBrk="0" fontAlgn="base" hangingPunct="0">
        <a:spcBef>
          <a:spcPct val="20000"/>
        </a:spcBef>
        <a:spcAft>
          <a:spcPct val="0"/>
        </a:spcAft>
        <a:buChar char="–"/>
        <a:defRPr sz="2987">
          <a:solidFill>
            <a:schemeClr val="tx1"/>
          </a:solidFill>
          <a:latin typeface="+mn-lt"/>
        </a:defRPr>
      </a:lvl2pPr>
      <a:lvl3pPr marL="1219238" indent="-243848" algn="l" rtl="0" eaLnBrk="0" fontAlgn="base" hangingPunct="0">
        <a:spcBef>
          <a:spcPct val="20000"/>
        </a:spcBef>
        <a:spcAft>
          <a:spcPct val="0"/>
        </a:spcAft>
        <a:buChar char="•"/>
        <a:defRPr sz="2560">
          <a:solidFill>
            <a:schemeClr val="tx1"/>
          </a:solidFill>
          <a:latin typeface="+mn-lt"/>
        </a:defRPr>
      </a:lvl3pPr>
      <a:lvl4pPr marL="1706933" indent="-243848" algn="l" rtl="0" eaLnBrk="0" fontAlgn="base" hangingPunct="0">
        <a:spcBef>
          <a:spcPct val="20000"/>
        </a:spcBef>
        <a:spcAft>
          <a:spcPct val="0"/>
        </a:spcAft>
        <a:buChar char="–"/>
        <a:defRPr sz="2133">
          <a:solidFill>
            <a:schemeClr val="tx1"/>
          </a:solidFill>
          <a:latin typeface="+mn-lt"/>
        </a:defRPr>
      </a:lvl4pPr>
      <a:lvl5pPr marL="2194629" indent="-243848" algn="l" rtl="0" eaLnBrk="0" fontAlgn="base" hangingPunct="0">
        <a:spcBef>
          <a:spcPct val="20000"/>
        </a:spcBef>
        <a:spcAft>
          <a:spcPct val="0"/>
        </a:spcAft>
        <a:buChar char="»"/>
        <a:defRPr sz="2133">
          <a:solidFill>
            <a:schemeClr val="tx1"/>
          </a:solidFill>
          <a:latin typeface="+mn-lt"/>
        </a:defRPr>
      </a:lvl5pPr>
      <a:lvl6pPr marL="2682324" indent="-243848" algn="l" rtl="0" fontAlgn="base">
        <a:spcBef>
          <a:spcPct val="20000"/>
        </a:spcBef>
        <a:spcAft>
          <a:spcPct val="0"/>
        </a:spcAft>
        <a:buChar char="»"/>
        <a:defRPr sz="2133">
          <a:solidFill>
            <a:schemeClr val="tx1"/>
          </a:solidFill>
          <a:latin typeface="+mn-lt"/>
        </a:defRPr>
      </a:lvl6pPr>
      <a:lvl7pPr marL="3170019" indent="-243848" algn="l" rtl="0" fontAlgn="base">
        <a:spcBef>
          <a:spcPct val="20000"/>
        </a:spcBef>
        <a:spcAft>
          <a:spcPct val="0"/>
        </a:spcAft>
        <a:buChar char="»"/>
        <a:defRPr sz="2133">
          <a:solidFill>
            <a:schemeClr val="tx1"/>
          </a:solidFill>
          <a:latin typeface="+mn-lt"/>
        </a:defRPr>
      </a:lvl7pPr>
      <a:lvl8pPr marL="3657714" indent="-243848" algn="l" rtl="0" fontAlgn="base">
        <a:spcBef>
          <a:spcPct val="20000"/>
        </a:spcBef>
        <a:spcAft>
          <a:spcPct val="0"/>
        </a:spcAft>
        <a:buChar char="»"/>
        <a:defRPr sz="2133">
          <a:solidFill>
            <a:schemeClr val="tx1"/>
          </a:solidFill>
          <a:latin typeface="+mn-lt"/>
        </a:defRPr>
      </a:lvl8pPr>
      <a:lvl9pPr marL="4145410" indent="-243848" algn="l" rtl="0" fontAlgn="base">
        <a:spcBef>
          <a:spcPct val="20000"/>
        </a:spcBef>
        <a:spcAft>
          <a:spcPct val="0"/>
        </a:spcAft>
        <a:buChar char="»"/>
        <a:defRPr sz="2133">
          <a:solidFill>
            <a:schemeClr val="tx1"/>
          </a:solidFill>
          <a:latin typeface="+mn-lt"/>
        </a:defRPr>
      </a:lvl9pPr>
    </p:bodyStyle>
    <p:otherStyle>
      <a:defPPr>
        <a:defRPr lang="ar-SA"/>
      </a:defPPr>
      <a:lvl1pPr marL="0" algn="r" defTabSz="975390" rtl="1" eaLnBrk="1" latinLnBrk="0" hangingPunct="1">
        <a:defRPr sz="1920" kern="1200">
          <a:solidFill>
            <a:schemeClr val="tx1"/>
          </a:solidFill>
          <a:latin typeface="+mn-lt"/>
          <a:ea typeface="+mn-ea"/>
          <a:cs typeface="+mn-cs"/>
        </a:defRPr>
      </a:lvl1pPr>
      <a:lvl2pPr marL="487695" algn="r" defTabSz="975390" rtl="1" eaLnBrk="1" latinLnBrk="0" hangingPunct="1">
        <a:defRPr sz="1920" kern="1200">
          <a:solidFill>
            <a:schemeClr val="tx1"/>
          </a:solidFill>
          <a:latin typeface="+mn-lt"/>
          <a:ea typeface="+mn-ea"/>
          <a:cs typeface="+mn-cs"/>
        </a:defRPr>
      </a:lvl2pPr>
      <a:lvl3pPr marL="975390" algn="r" defTabSz="975390" rtl="1" eaLnBrk="1" latinLnBrk="0" hangingPunct="1">
        <a:defRPr sz="1920" kern="1200">
          <a:solidFill>
            <a:schemeClr val="tx1"/>
          </a:solidFill>
          <a:latin typeface="+mn-lt"/>
          <a:ea typeface="+mn-ea"/>
          <a:cs typeface="+mn-cs"/>
        </a:defRPr>
      </a:lvl3pPr>
      <a:lvl4pPr marL="1463086" algn="r" defTabSz="975390" rtl="1" eaLnBrk="1" latinLnBrk="0" hangingPunct="1">
        <a:defRPr sz="1920" kern="1200">
          <a:solidFill>
            <a:schemeClr val="tx1"/>
          </a:solidFill>
          <a:latin typeface="+mn-lt"/>
          <a:ea typeface="+mn-ea"/>
          <a:cs typeface="+mn-cs"/>
        </a:defRPr>
      </a:lvl4pPr>
      <a:lvl5pPr marL="1950781" algn="r" defTabSz="975390" rtl="1" eaLnBrk="1" latinLnBrk="0" hangingPunct="1">
        <a:defRPr sz="1920" kern="1200">
          <a:solidFill>
            <a:schemeClr val="tx1"/>
          </a:solidFill>
          <a:latin typeface="+mn-lt"/>
          <a:ea typeface="+mn-ea"/>
          <a:cs typeface="+mn-cs"/>
        </a:defRPr>
      </a:lvl5pPr>
      <a:lvl6pPr marL="2438476" algn="r" defTabSz="975390" rtl="1" eaLnBrk="1" latinLnBrk="0" hangingPunct="1">
        <a:defRPr sz="1920" kern="1200">
          <a:solidFill>
            <a:schemeClr val="tx1"/>
          </a:solidFill>
          <a:latin typeface="+mn-lt"/>
          <a:ea typeface="+mn-ea"/>
          <a:cs typeface="+mn-cs"/>
        </a:defRPr>
      </a:lvl6pPr>
      <a:lvl7pPr marL="2926171" algn="r" defTabSz="975390" rtl="1" eaLnBrk="1" latinLnBrk="0" hangingPunct="1">
        <a:defRPr sz="1920" kern="1200">
          <a:solidFill>
            <a:schemeClr val="tx1"/>
          </a:solidFill>
          <a:latin typeface="+mn-lt"/>
          <a:ea typeface="+mn-ea"/>
          <a:cs typeface="+mn-cs"/>
        </a:defRPr>
      </a:lvl7pPr>
      <a:lvl8pPr marL="3413867" algn="r" defTabSz="975390" rtl="1" eaLnBrk="1" latinLnBrk="0" hangingPunct="1">
        <a:defRPr sz="1920" kern="1200">
          <a:solidFill>
            <a:schemeClr val="tx1"/>
          </a:solidFill>
          <a:latin typeface="+mn-lt"/>
          <a:ea typeface="+mn-ea"/>
          <a:cs typeface="+mn-cs"/>
        </a:defRPr>
      </a:lvl8pPr>
      <a:lvl9pPr marL="3901562" algn="r" defTabSz="975390" rtl="1"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820193" y="2057068"/>
            <a:ext cx="9427778" cy="2308324"/>
          </a:xfrm>
          <a:prstGeom prst="rect">
            <a:avLst/>
          </a:prstGeom>
          <a:noFill/>
        </p:spPr>
        <p:txBody>
          <a:bodyPr wrap="square">
            <a:spAutoFit/>
          </a:bodyPr>
          <a:lstStyle/>
          <a:p>
            <a:pPr algn="ctr"/>
            <a:r>
              <a:rPr lang="en-US" altLang="en-US" sz="4800" b="1" dirty="0">
                <a:solidFill>
                  <a:srgbClr val="0070C0"/>
                </a:solidFill>
              </a:rPr>
              <a:t>Chapter 6 </a:t>
            </a:r>
          </a:p>
          <a:p>
            <a:pPr algn="ctr"/>
            <a:r>
              <a:rPr lang="en-US" altLang="en-US" sz="4800" b="1" dirty="0">
                <a:solidFill>
                  <a:srgbClr val="0070C0"/>
                </a:solidFill>
              </a:rPr>
              <a:t>Reaction Kinetics and Thermodynamics</a:t>
            </a:r>
          </a:p>
        </p:txBody>
      </p:sp>
      <p:pic>
        <p:nvPicPr>
          <p:cNvPr id="5" name="صورة 7"/>
          <p:cNvPicPr/>
          <p:nvPr/>
        </p:nvPicPr>
        <p:blipFill>
          <a:blip r:embed="rId3"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Tree>
    <p:extLst>
      <p:ext uri="{BB962C8B-B14F-4D97-AF65-F5344CB8AC3E}">
        <p14:creationId xmlns="" xmlns:p14="http://schemas.microsoft.com/office/powerpoint/2010/main" val="149778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4B5AE4D-163C-4908-98DF-A75C63D3DACD}"/>
              </a:ext>
            </a:extLst>
          </p:cNvPr>
          <p:cNvSpPr txBox="1">
            <a:spLocks noChangeArrowheads="1"/>
          </p:cNvSpPr>
          <p:nvPr/>
        </p:nvSpPr>
        <p:spPr>
          <a:xfrm>
            <a:off x="322937" y="270323"/>
            <a:ext cx="3373821" cy="1219200"/>
          </a:xfrm>
          <a:prstGeom prst="rect">
            <a:avLst/>
          </a:prstGeom>
        </p:spPr>
        <p:txBody>
          <a:bodyPr>
            <a:normAutofit/>
          </a:bodyPr>
          <a:lstStyle>
            <a:lvl1pPr algn="l" defTabSz="857250" rtl="0" eaLnBrk="1" latinLnBrk="0" hangingPunct="1">
              <a:lnSpc>
                <a:spcPct val="90000"/>
              </a:lnSpc>
              <a:spcBef>
                <a:spcPct val="0"/>
              </a:spcBef>
              <a:buNone/>
              <a:defRPr sz="5063" kern="1200" cap="all" baseline="0">
                <a:blipFill>
                  <a:blip r:embed="rId2">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a:lstStyle>
          <a:p>
            <a:pPr>
              <a:defRPr/>
            </a:pPr>
            <a:r>
              <a:rPr lang="en-US" sz="2400" dirty="0">
                <a:solidFill>
                  <a:srgbClr val="FF0000"/>
                </a:solidFill>
              </a:rPr>
              <a:t>Bomb Calorimeter</a:t>
            </a:r>
          </a:p>
        </p:txBody>
      </p:sp>
      <p:pic>
        <p:nvPicPr>
          <p:cNvPr id="5" name="Picture 4" descr="06_06">
            <a:extLst>
              <a:ext uri="{FF2B5EF4-FFF2-40B4-BE49-F238E27FC236}">
                <a16:creationId xmlns:a16="http://schemas.microsoft.com/office/drawing/2014/main" xmlns="" id="{7313F24B-AE6B-41AB-8D0C-3B918AC7C9C6}"/>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011"/>
          <a:stretch/>
        </p:blipFill>
        <p:spPr bwMode="auto">
          <a:xfrm>
            <a:off x="7852227" y="2429692"/>
            <a:ext cx="3185887" cy="3738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A8F76CB7-A637-4222-AA9B-6C6AF552AFF9}"/>
              </a:ext>
            </a:extLst>
          </p:cNvPr>
          <p:cNvSpPr/>
          <p:nvPr/>
        </p:nvSpPr>
        <p:spPr>
          <a:xfrm>
            <a:off x="307137" y="712120"/>
            <a:ext cx="10867932" cy="1815882"/>
          </a:xfrm>
          <a:prstGeom prst="rect">
            <a:avLst/>
          </a:prstGeom>
        </p:spPr>
        <p:txBody>
          <a:bodyPr wrap="square">
            <a:spAutoFit/>
          </a:bodyPr>
          <a:lstStyle/>
          <a:p>
            <a:r>
              <a:rPr lang="en-US" altLang="en-US" sz="2800" b="1" i="1" dirty="0"/>
              <a:t>A piece of equipment designed to </a:t>
            </a:r>
            <a:r>
              <a:rPr lang="en-US" altLang="en-US" sz="2800" b="1" i="1" dirty="0">
                <a:solidFill>
                  <a:srgbClr val="FF0000"/>
                </a:solidFill>
              </a:rPr>
              <a:t>measure </a:t>
            </a:r>
            <a:r>
              <a:rPr lang="en-US" altLang="en-US" sz="2800" b="1" i="1" dirty="0">
                <a:solidFill>
                  <a:srgbClr val="FF0000"/>
                </a:solidFill>
                <a:latin typeface="Symbol" panose="05050102010706020507" pitchFamily="18" charset="2"/>
              </a:rPr>
              <a:t>D</a:t>
            </a:r>
            <a:r>
              <a:rPr lang="en-US" altLang="en-US" sz="2800" b="1" i="1" dirty="0">
                <a:solidFill>
                  <a:srgbClr val="FF0000"/>
                </a:solidFill>
              </a:rPr>
              <a:t>E</a:t>
            </a:r>
            <a:r>
              <a:rPr lang="en-US" altLang="en-US" sz="2800" b="1" i="1" dirty="0"/>
              <a:t> for combustion reaction.</a:t>
            </a:r>
          </a:p>
          <a:p>
            <a:r>
              <a:rPr lang="en-US" altLang="en-US" sz="2800" dirty="0"/>
              <a:t>The temperature change is then related to the heat absorbed by the calorimeter (q</a:t>
            </a:r>
            <a:r>
              <a:rPr lang="en-US" altLang="en-US" sz="2800" baseline="-25000" dirty="0"/>
              <a:t>cal</a:t>
            </a:r>
            <a:r>
              <a:rPr lang="en-US" altLang="en-US" sz="2800" dirty="0"/>
              <a:t>).</a:t>
            </a:r>
          </a:p>
        </p:txBody>
      </p:sp>
      <p:sp>
        <p:nvSpPr>
          <p:cNvPr id="7" name="Text Box 8">
            <a:extLst>
              <a:ext uri="{FF2B5EF4-FFF2-40B4-BE49-F238E27FC236}">
                <a16:creationId xmlns:a16="http://schemas.microsoft.com/office/drawing/2014/main" xmlns="" id="{20563A7A-AAB8-4982-8A55-68E232203284}"/>
              </a:ext>
            </a:extLst>
          </p:cNvPr>
          <p:cNvSpPr txBox="1">
            <a:spLocks noChangeArrowheads="1"/>
          </p:cNvSpPr>
          <p:nvPr/>
        </p:nvSpPr>
        <p:spPr bwMode="auto">
          <a:xfrm>
            <a:off x="4709933" y="2857235"/>
            <a:ext cx="251543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b="0" i="1" dirty="0"/>
              <a:t>q</a:t>
            </a:r>
            <a:r>
              <a:rPr lang="en-US" altLang="en-US" sz="2800" b="0" i="1" baseline="-25000" dirty="0"/>
              <a:t>cal</a:t>
            </a:r>
            <a:r>
              <a:rPr lang="en-US" altLang="en-US" sz="2800" b="0" baseline="-25000" dirty="0"/>
              <a:t> </a:t>
            </a:r>
            <a:r>
              <a:rPr lang="en-US" altLang="en-US" sz="2800" b="0" dirty="0"/>
              <a:t>= </a:t>
            </a:r>
            <a:r>
              <a:rPr lang="en-US" altLang="en-US" sz="2800" b="0" i="1" dirty="0"/>
              <a:t>C</a:t>
            </a:r>
            <a:r>
              <a:rPr lang="en-US" altLang="en-US" sz="2800" b="0" i="1" baseline="-25000" dirty="0"/>
              <a:t>cal</a:t>
            </a:r>
            <a:r>
              <a:rPr lang="en-US" altLang="en-US" sz="2800" b="0" baseline="-25000" dirty="0"/>
              <a:t> </a:t>
            </a:r>
            <a:r>
              <a:rPr lang="en-US" altLang="en-US" sz="2800" b="0" i="1" dirty="0"/>
              <a:t> x </a:t>
            </a:r>
            <a:r>
              <a:rPr lang="en-US" altLang="en-US" sz="2800" b="0" dirty="0">
                <a:latin typeface="Symbol" panose="05050102010706020507" pitchFamily="18" charset="2"/>
              </a:rPr>
              <a:t>DT</a:t>
            </a:r>
            <a:endParaRPr lang="en-US" altLang="en-US" sz="2800" b="0" i="1" dirty="0"/>
          </a:p>
        </p:txBody>
      </p:sp>
      <p:sp>
        <p:nvSpPr>
          <p:cNvPr id="8" name="Text Box 8">
            <a:extLst>
              <a:ext uri="{FF2B5EF4-FFF2-40B4-BE49-F238E27FC236}">
                <a16:creationId xmlns:a16="http://schemas.microsoft.com/office/drawing/2014/main" xmlns="" id="{0C6BA328-37B4-4A41-894C-0AD9E130F01F}"/>
              </a:ext>
            </a:extLst>
          </p:cNvPr>
          <p:cNvSpPr txBox="1">
            <a:spLocks noChangeArrowheads="1"/>
          </p:cNvSpPr>
          <p:nvPr/>
        </p:nvSpPr>
        <p:spPr bwMode="auto">
          <a:xfrm>
            <a:off x="4900340" y="3640225"/>
            <a:ext cx="18197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b="0" i="1" dirty="0"/>
              <a:t>q</a:t>
            </a:r>
            <a:r>
              <a:rPr lang="en-US" altLang="en-US" sz="2800" b="0" i="1" baseline="-25000" dirty="0"/>
              <a:t>cal</a:t>
            </a:r>
            <a:r>
              <a:rPr lang="en-US" altLang="en-US" sz="2800" b="0" baseline="-25000" dirty="0"/>
              <a:t> </a:t>
            </a:r>
            <a:r>
              <a:rPr lang="en-US" altLang="en-US" sz="2800" b="0" dirty="0"/>
              <a:t>= - </a:t>
            </a:r>
            <a:r>
              <a:rPr lang="en-US" altLang="en-US" sz="2800" b="0" i="1" dirty="0"/>
              <a:t>q</a:t>
            </a:r>
            <a:r>
              <a:rPr lang="en-US" altLang="en-US" sz="2800" b="0" i="1" baseline="-25000" dirty="0"/>
              <a:t>rxn</a:t>
            </a:r>
            <a:endParaRPr lang="en-US" altLang="en-US" sz="2800" b="0" i="1" dirty="0"/>
          </a:p>
        </p:txBody>
      </p:sp>
      <p:sp>
        <p:nvSpPr>
          <p:cNvPr id="9" name="Rectangle 8">
            <a:extLst>
              <a:ext uri="{FF2B5EF4-FFF2-40B4-BE49-F238E27FC236}">
                <a16:creationId xmlns:a16="http://schemas.microsoft.com/office/drawing/2014/main" xmlns="" id="{4FE04872-9363-4992-BF62-64DDDE4E3522}"/>
              </a:ext>
            </a:extLst>
          </p:cNvPr>
          <p:cNvSpPr/>
          <p:nvPr/>
        </p:nvSpPr>
        <p:spPr>
          <a:xfrm>
            <a:off x="4301616" y="4402185"/>
            <a:ext cx="2923749" cy="523220"/>
          </a:xfrm>
          <a:prstGeom prst="rect">
            <a:avLst/>
          </a:prstGeom>
        </p:spPr>
        <p:txBody>
          <a:bodyPr wrap="none">
            <a:spAutoFit/>
          </a:bodyPr>
          <a:lstStyle/>
          <a:p>
            <a:r>
              <a:rPr lang="en-US" altLang="en-US" sz="2800" u="sng" dirty="0"/>
              <a:t>At constant volume</a:t>
            </a:r>
          </a:p>
        </p:txBody>
      </p:sp>
      <p:sp>
        <p:nvSpPr>
          <p:cNvPr id="10" name="Rectangle 9">
            <a:extLst>
              <a:ext uri="{FF2B5EF4-FFF2-40B4-BE49-F238E27FC236}">
                <a16:creationId xmlns:a16="http://schemas.microsoft.com/office/drawing/2014/main" xmlns="" id="{67B95957-F1DA-48CB-9F32-0DCECA4AC37B}"/>
              </a:ext>
            </a:extLst>
          </p:cNvPr>
          <p:cNvSpPr/>
          <p:nvPr/>
        </p:nvSpPr>
        <p:spPr>
          <a:xfrm>
            <a:off x="4600929" y="5026954"/>
            <a:ext cx="2624436" cy="523220"/>
          </a:xfrm>
          <a:prstGeom prst="rect">
            <a:avLst/>
          </a:prstGeom>
        </p:spPr>
        <p:txBody>
          <a:bodyPr wrap="none">
            <a:spAutoFit/>
          </a:bodyPr>
          <a:lstStyle/>
          <a:p>
            <a:r>
              <a:rPr lang="en-US" altLang="en-US" sz="2800" dirty="0" err="1">
                <a:latin typeface="Symbol" panose="05050102010706020507" pitchFamily="18" charset="2"/>
              </a:rPr>
              <a:t>D</a:t>
            </a:r>
            <a:r>
              <a:rPr lang="en-US" altLang="en-US" sz="2800" dirty="0" err="1">
                <a:latin typeface="Symbol" panose="05050102010706020507" pitchFamily="18" charset="2"/>
                <a:cs typeface="Arial" panose="020B0604020202020204" pitchFamily="34" charset="0"/>
              </a:rPr>
              <a:t>E</a:t>
            </a:r>
            <a:r>
              <a:rPr lang="en-US" altLang="en-US" sz="2800" i="1" baseline="-25000" dirty="0" err="1">
                <a:latin typeface="Arial" panose="020B0604020202020204" pitchFamily="34" charset="0"/>
              </a:rPr>
              <a:t>rxn</a:t>
            </a:r>
            <a:r>
              <a:rPr lang="en-US" altLang="en-US" sz="2800" i="1" dirty="0"/>
              <a:t> = </a:t>
            </a:r>
            <a:r>
              <a:rPr lang="en-US" altLang="en-US" sz="2800" i="1" dirty="0">
                <a:latin typeface="Arial" panose="020B0604020202020204" pitchFamily="34" charset="0"/>
              </a:rPr>
              <a:t>q</a:t>
            </a:r>
            <a:r>
              <a:rPr lang="en-US" altLang="en-US" sz="2800" i="1" baseline="-25000" dirty="0">
                <a:latin typeface="Arial" panose="020B0604020202020204" pitchFamily="34" charset="0"/>
              </a:rPr>
              <a:t>v </a:t>
            </a:r>
            <a:r>
              <a:rPr lang="en-US" altLang="en-US" sz="2800" i="1" dirty="0"/>
              <a:t>= </a:t>
            </a:r>
            <a:r>
              <a:rPr lang="en-US" altLang="en-US" sz="2800" i="1" dirty="0">
                <a:latin typeface="Arial" panose="020B0604020202020204" pitchFamily="34" charset="0"/>
              </a:rPr>
              <a:t>q</a:t>
            </a:r>
            <a:r>
              <a:rPr lang="en-US" altLang="en-US" sz="2800" i="1" baseline="-25000" dirty="0">
                <a:latin typeface="Arial" panose="020B0604020202020204" pitchFamily="34" charset="0"/>
              </a:rPr>
              <a:t>rxn</a:t>
            </a:r>
            <a:endParaRPr lang="en-US" sz="2800" i="1" baseline="-25000" dirty="0">
              <a:latin typeface="Arial" panose="020B0604020202020204" pitchFamily="34" charset="0"/>
            </a:endParaRPr>
          </a:p>
        </p:txBody>
      </p:sp>
      <p:sp>
        <p:nvSpPr>
          <p:cNvPr id="11" name="مستطيل 13">
            <a:extLst>
              <a:ext uri="{FF2B5EF4-FFF2-40B4-BE49-F238E27FC236}">
                <a16:creationId xmlns:a16="http://schemas.microsoft.com/office/drawing/2014/main" xmlns="" id="{41C2F27E-2853-4A0C-8145-27384C36D7A2}"/>
              </a:ext>
            </a:extLst>
          </p:cNvPr>
          <p:cNvSpPr>
            <a:spLocks noChangeArrowheads="1"/>
          </p:cNvSpPr>
          <p:nvPr/>
        </p:nvSpPr>
        <p:spPr bwMode="auto">
          <a:xfrm>
            <a:off x="483373" y="2494076"/>
            <a:ext cx="4226560"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b="0" u="sng" dirty="0"/>
              <a:t>At constant volume</a:t>
            </a:r>
          </a:p>
          <a:p>
            <a:pPr eaLnBrk="1" hangingPunct="1"/>
            <a:r>
              <a:rPr lang="en-US" altLang="en-US" sz="2800" b="0" dirty="0">
                <a:latin typeface="Symbol" panose="05050102010706020507" pitchFamily="18" charset="2"/>
              </a:rPr>
              <a:t>   </a:t>
            </a:r>
          </a:p>
          <a:p>
            <a:pPr eaLnBrk="1" hangingPunct="1"/>
            <a:r>
              <a:rPr lang="en-US" altLang="en-US" sz="2800" b="0" dirty="0"/>
              <a:t>W = - </a:t>
            </a:r>
            <a:r>
              <a:rPr lang="en-US" altLang="en-US" sz="2800" b="0" i="1" dirty="0"/>
              <a:t>P</a:t>
            </a:r>
            <a:r>
              <a:rPr lang="en-US" altLang="en-US" sz="2800" b="0" dirty="0">
                <a:latin typeface="Symbol" panose="05050102010706020507" pitchFamily="18" charset="2"/>
              </a:rPr>
              <a:t>D</a:t>
            </a:r>
            <a:r>
              <a:rPr lang="en-US" altLang="en-US" sz="2800" b="0" i="1" dirty="0"/>
              <a:t>V</a:t>
            </a:r>
            <a:r>
              <a:rPr lang="en-US" altLang="en-US" sz="2800" b="0" dirty="0"/>
              <a:t> </a:t>
            </a:r>
            <a:r>
              <a:rPr lang="en-US" altLang="en-US" sz="2800" b="0" dirty="0">
                <a:latin typeface="Symbol" panose="05050102010706020507" pitchFamily="18" charset="2"/>
              </a:rPr>
              <a:t>    </a:t>
            </a:r>
          </a:p>
          <a:p>
            <a:pPr eaLnBrk="1" hangingPunct="1"/>
            <a:r>
              <a:rPr lang="en-US" altLang="en-US" sz="2800" b="0" dirty="0">
                <a:latin typeface="Symbol" panose="05050102010706020507" pitchFamily="18" charset="2"/>
              </a:rPr>
              <a:t> D</a:t>
            </a:r>
            <a:r>
              <a:rPr lang="en-US" altLang="en-US" sz="2800" b="0" i="1" dirty="0"/>
              <a:t>V</a:t>
            </a:r>
            <a:r>
              <a:rPr lang="en-US" altLang="en-US" sz="2800" b="0" dirty="0"/>
              <a:t>  = 0         </a:t>
            </a:r>
          </a:p>
          <a:p>
            <a:pPr eaLnBrk="1" hangingPunct="1"/>
            <a:r>
              <a:rPr lang="en-US" altLang="en-US" sz="2800" b="0" dirty="0"/>
              <a:t>   W = -</a:t>
            </a:r>
            <a:r>
              <a:rPr lang="en-US" altLang="en-US" sz="2800" b="0" i="1" dirty="0"/>
              <a:t>P X0 = 0 </a:t>
            </a:r>
            <a:endParaRPr lang="en-US" altLang="en-US" sz="2800" b="0" dirty="0">
              <a:latin typeface="Symbol" panose="05050102010706020507" pitchFamily="18" charset="2"/>
            </a:endParaRPr>
          </a:p>
          <a:p>
            <a:pPr eaLnBrk="1" hangingPunct="1"/>
            <a:r>
              <a:rPr lang="en-US" altLang="en-US" sz="2800" b="0" dirty="0">
                <a:latin typeface="Symbol" panose="05050102010706020507" pitchFamily="18" charset="2"/>
              </a:rPr>
              <a:t>  D</a:t>
            </a:r>
            <a:r>
              <a:rPr lang="en-US" altLang="en-US" sz="2800" b="0" i="1" dirty="0"/>
              <a:t>E</a:t>
            </a:r>
            <a:r>
              <a:rPr lang="en-US" altLang="en-US" sz="2800" b="0" dirty="0"/>
              <a:t> = </a:t>
            </a:r>
            <a:r>
              <a:rPr lang="en-US" altLang="en-US" sz="2800" b="0" i="1" dirty="0">
                <a:cs typeface="Times New Roman" panose="02020603050405020304" pitchFamily="18" charset="0"/>
              </a:rPr>
              <a:t>q</a:t>
            </a:r>
            <a:r>
              <a:rPr lang="en-US" altLang="en-US" sz="2800" b="0" i="1" baseline="-25000" dirty="0">
                <a:cs typeface="Times New Roman" panose="02020603050405020304" pitchFamily="18" charset="0"/>
              </a:rPr>
              <a:t>v</a:t>
            </a:r>
            <a:r>
              <a:rPr lang="en-US" altLang="en-US" sz="2800" b="0" i="1" dirty="0">
                <a:cs typeface="Times New Roman" panose="02020603050405020304" pitchFamily="18" charset="0"/>
              </a:rPr>
              <a:t> </a:t>
            </a:r>
            <a:r>
              <a:rPr lang="en-US" altLang="en-US" sz="2800" b="0" dirty="0">
                <a:cs typeface="Times New Roman" panose="02020603050405020304" pitchFamily="18" charset="0"/>
              </a:rPr>
              <a:t> </a:t>
            </a:r>
            <a:r>
              <a:rPr lang="en-US" altLang="en-US" sz="2800" b="0" dirty="0"/>
              <a:t>–  0 </a:t>
            </a:r>
            <a:r>
              <a:rPr lang="en-US" altLang="en-US" sz="2800" b="0" i="1" dirty="0">
                <a:cs typeface="Times New Roman" panose="02020603050405020304" pitchFamily="18" charset="0"/>
              </a:rPr>
              <a:t>= </a:t>
            </a:r>
            <a:r>
              <a:rPr lang="ar-SA" altLang="en-US" sz="2800" b="0" i="1" dirty="0">
                <a:cs typeface="Times New Roman" panose="02020603050405020304" pitchFamily="18" charset="0"/>
              </a:rPr>
              <a:t> </a:t>
            </a:r>
            <a:r>
              <a:rPr lang="en-US" altLang="en-US" sz="2800" b="0" i="1" dirty="0">
                <a:cs typeface="Times New Roman" panose="02020603050405020304" pitchFamily="18" charset="0"/>
              </a:rPr>
              <a:t>q</a:t>
            </a:r>
            <a:r>
              <a:rPr lang="en-US" altLang="en-US" sz="2800" b="0" i="1" baseline="-25000" dirty="0">
                <a:cs typeface="Times New Roman" panose="02020603050405020304" pitchFamily="18" charset="0"/>
              </a:rPr>
              <a:t>v</a:t>
            </a:r>
            <a:endParaRPr lang="ar-SA" altLang="en-US" sz="2800" b="0" i="1" baseline="-25000" dirty="0">
              <a:cs typeface="Times New Roman" panose="02020603050405020304" pitchFamily="18" charset="0"/>
            </a:endParaRPr>
          </a:p>
          <a:p>
            <a:pPr eaLnBrk="1" hangingPunct="1"/>
            <a:r>
              <a:rPr lang="en-US" altLang="en-US" sz="2800" b="0" dirty="0">
                <a:latin typeface="Symbol" panose="05050102010706020507" pitchFamily="18" charset="2"/>
              </a:rPr>
              <a:t>   D</a:t>
            </a:r>
            <a:r>
              <a:rPr lang="en-US" altLang="en-US" sz="2800" b="0" dirty="0">
                <a:latin typeface="Symbol" panose="05050102010706020507" pitchFamily="18" charset="2"/>
                <a:cs typeface="Arial" panose="020B0604020202020204" pitchFamily="34" charset="0"/>
              </a:rPr>
              <a:t>E</a:t>
            </a:r>
            <a:r>
              <a:rPr lang="en-US" altLang="en-US" sz="2800" b="0" i="1" dirty="0">
                <a:cs typeface="Times New Roman" panose="02020603050405020304" pitchFamily="18" charset="0"/>
              </a:rPr>
              <a:t>= </a:t>
            </a:r>
            <a:r>
              <a:rPr lang="ar-SA" altLang="en-US" sz="2800" b="0" i="1" dirty="0">
                <a:cs typeface="Times New Roman" panose="02020603050405020304" pitchFamily="18" charset="0"/>
              </a:rPr>
              <a:t> </a:t>
            </a:r>
            <a:r>
              <a:rPr lang="en-US" altLang="en-US" sz="2800" b="0" i="1" dirty="0">
                <a:cs typeface="Times New Roman" panose="02020603050405020304" pitchFamily="18" charset="0"/>
              </a:rPr>
              <a:t>q</a:t>
            </a:r>
            <a:r>
              <a:rPr lang="en-US" altLang="en-US" sz="2800" b="0" i="1" baseline="-25000" dirty="0">
                <a:cs typeface="Times New Roman" panose="02020603050405020304" pitchFamily="18" charset="0"/>
              </a:rPr>
              <a:t>v</a:t>
            </a:r>
            <a:endParaRPr lang="en-US" altLang="en-US" sz="2800" b="0" baseline="-25000" dirty="0">
              <a:latin typeface="Symbol" panose="05050102010706020507" pitchFamily="18" charset="2"/>
              <a:cs typeface="Arial" panose="020B0604020202020204" pitchFamily="34" charset="0"/>
            </a:endParaRPr>
          </a:p>
        </p:txBody>
      </p:sp>
    </p:spTree>
    <p:extLst>
      <p:ext uri="{BB962C8B-B14F-4D97-AF65-F5344CB8AC3E}">
        <p14:creationId xmlns="" xmlns:p14="http://schemas.microsoft.com/office/powerpoint/2010/main" val="2726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a:extLst>
              <a:ext uri="{FF2B5EF4-FFF2-40B4-BE49-F238E27FC236}">
                <a16:creationId xmlns:a16="http://schemas.microsoft.com/office/drawing/2014/main" xmlns="" id="{DCF51643-C53E-4F6D-9E8E-6C09AAC7830B}"/>
              </a:ext>
            </a:extLst>
          </p:cNvPr>
          <p:cNvSpPr txBox="1">
            <a:spLocks noChangeArrowheads="1"/>
          </p:cNvSpPr>
          <p:nvPr/>
        </p:nvSpPr>
        <p:spPr bwMode="auto">
          <a:xfrm>
            <a:off x="3311402" y="2853634"/>
            <a:ext cx="184731"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endParaRPr lang="en-US" altLang="en-US" sz="2560" b="0" dirty="0"/>
          </a:p>
        </p:txBody>
      </p:sp>
      <p:sp>
        <p:nvSpPr>
          <p:cNvPr id="17418" name="Text Box 2">
            <a:extLst>
              <a:ext uri="{FF2B5EF4-FFF2-40B4-BE49-F238E27FC236}">
                <a16:creationId xmlns:a16="http://schemas.microsoft.com/office/drawing/2014/main" xmlns="" id="{528A1D76-08F4-4293-BD2C-AE08F41F73BA}"/>
              </a:ext>
            </a:extLst>
          </p:cNvPr>
          <p:cNvSpPr txBox="1">
            <a:spLocks noChangeArrowheads="1"/>
          </p:cNvSpPr>
          <p:nvPr/>
        </p:nvSpPr>
        <p:spPr bwMode="auto">
          <a:xfrm>
            <a:off x="361135" y="235310"/>
            <a:ext cx="11043857" cy="1274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560" b="0" dirty="0"/>
              <a:t>6.4 Enthalpy: The heat evolved in a chemical reaction at constant </a:t>
            </a:r>
            <a:r>
              <a:rPr lang="en-US" altLang="en-US" sz="2560" b="0" dirty="0" smtClean="0"/>
              <a:t>pressure</a:t>
            </a:r>
          </a:p>
          <a:p>
            <a:pPr eaLnBrk="1" hangingPunct="1"/>
            <a:endParaRPr lang="en-US" altLang="en-US" sz="2560" b="0" dirty="0" smtClean="0"/>
          </a:p>
          <a:p>
            <a:pPr eaLnBrk="1" hangingPunct="1"/>
            <a:endParaRPr lang="en-US" altLang="en-US" sz="2560" b="0" dirty="0"/>
          </a:p>
        </p:txBody>
      </p:sp>
      <p:sp>
        <p:nvSpPr>
          <p:cNvPr id="13" name="Text Box 6">
            <a:extLst>
              <a:ext uri="{FF2B5EF4-FFF2-40B4-BE49-F238E27FC236}">
                <a16:creationId xmlns:a16="http://schemas.microsoft.com/office/drawing/2014/main" xmlns="" id="{0459F537-7782-4DDC-9D56-08BBD6C31193}"/>
              </a:ext>
            </a:extLst>
          </p:cNvPr>
          <p:cNvSpPr txBox="1">
            <a:spLocks noChangeArrowheads="1"/>
          </p:cNvSpPr>
          <p:nvPr/>
        </p:nvSpPr>
        <p:spPr bwMode="auto">
          <a:xfrm>
            <a:off x="894899" y="3142189"/>
            <a:ext cx="2440092"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dirty="0">
                <a:latin typeface="Symbol" panose="05050102010706020507" pitchFamily="18" charset="2"/>
              </a:rPr>
              <a:t>D</a:t>
            </a:r>
            <a:r>
              <a:rPr lang="en-US" altLang="en-US" sz="2560" b="0" i="1" dirty="0"/>
              <a:t>E</a:t>
            </a:r>
            <a:r>
              <a:rPr lang="en-US" altLang="en-US" sz="2560" b="0" dirty="0"/>
              <a:t> = </a:t>
            </a:r>
            <a:r>
              <a:rPr lang="en-US" altLang="en-US" sz="2560" b="0" dirty="0">
                <a:latin typeface="Symbol" panose="05050102010706020507" pitchFamily="18" charset="2"/>
              </a:rPr>
              <a:t>D</a:t>
            </a:r>
            <a:r>
              <a:rPr lang="en-US" altLang="en-US" sz="2560" b="0" i="1" dirty="0"/>
              <a:t>H </a:t>
            </a:r>
            <a:r>
              <a:rPr lang="en-US" altLang="en-US" sz="2560" b="0" dirty="0"/>
              <a:t>- </a:t>
            </a:r>
            <a:r>
              <a:rPr lang="en-US" altLang="en-US" sz="2560" b="0" i="1" dirty="0"/>
              <a:t>P</a:t>
            </a:r>
            <a:r>
              <a:rPr lang="en-US" altLang="en-US" sz="2560" b="0" dirty="0">
                <a:latin typeface="Symbol" panose="05050102010706020507" pitchFamily="18" charset="2"/>
              </a:rPr>
              <a:t>D</a:t>
            </a:r>
            <a:r>
              <a:rPr lang="en-US" altLang="en-US" sz="2560" b="0" i="1" dirty="0"/>
              <a:t>V </a:t>
            </a:r>
          </a:p>
        </p:txBody>
      </p:sp>
      <p:sp>
        <p:nvSpPr>
          <p:cNvPr id="14" name="Text Box 8">
            <a:extLst>
              <a:ext uri="{FF2B5EF4-FFF2-40B4-BE49-F238E27FC236}">
                <a16:creationId xmlns:a16="http://schemas.microsoft.com/office/drawing/2014/main" xmlns="" id="{29A9744D-0108-4A31-9EE9-4240DC39BD17}"/>
              </a:ext>
            </a:extLst>
          </p:cNvPr>
          <p:cNvSpPr txBox="1">
            <a:spLocks noChangeArrowheads="1"/>
          </p:cNvSpPr>
          <p:nvPr/>
        </p:nvSpPr>
        <p:spPr bwMode="auto">
          <a:xfrm>
            <a:off x="1038591" y="3738822"/>
            <a:ext cx="2504441"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dirty="0">
                <a:latin typeface="Symbol" panose="05050102010706020507" pitchFamily="18" charset="2"/>
              </a:rPr>
              <a:t>D</a:t>
            </a:r>
            <a:r>
              <a:rPr lang="en-US" altLang="en-US" sz="2560" b="0" i="1" dirty="0"/>
              <a:t>H</a:t>
            </a:r>
            <a:r>
              <a:rPr lang="en-US" altLang="en-US" sz="2560" b="0" dirty="0"/>
              <a:t> = </a:t>
            </a:r>
            <a:r>
              <a:rPr lang="en-US" altLang="en-US" sz="2560" b="0" dirty="0">
                <a:latin typeface="Symbol" panose="05050102010706020507" pitchFamily="18" charset="2"/>
              </a:rPr>
              <a:t>D</a:t>
            </a:r>
            <a:r>
              <a:rPr lang="en-US" altLang="en-US" sz="2560" b="0" i="1" dirty="0"/>
              <a:t>E </a:t>
            </a:r>
            <a:r>
              <a:rPr lang="en-US" altLang="en-US" sz="2560" b="0" dirty="0"/>
              <a:t>+ </a:t>
            </a:r>
            <a:r>
              <a:rPr lang="en-US" altLang="en-US" sz="2560" b="0" i="1" dirty="0"/>
              <a:t>P</a:t>
            </a:r>
            <a:r>
              <a:rPr lang="en-US" altLang="en-US" sz="2560" b="0" dirty="0">
                <a:latin typeface="Symbol" panose="05050102010706020507" pitchFamily="18" charset="2"/>
              </a:rPr>
              <a:t>D</a:t>
            </a:r>
            <a:r>
              <a:rPr lang="en-US" altLang="en-US" sz="2560" b="0" i="1" dirty="0"/>
              <a:t>V </a:t>
            </a:r>
          </a:p>
        </p:txBody>
      </p:sp>
      <p:grpSp>
        <p:nvGrpSpPr>
          <p:cNvPr id="15" name="Group 14">
            <a:extLst>
              <a:ext uri="{FF2B5EF4-FFF2-40B4-BE49-F238E27FC236}">
                <a16:creationId xmlns:a16="http://schemas.microsoft.com/office/drawing/2014/main" xmlns="" id="{9BFA8AA3-13BF-4611-BC4D-0E6A9908E1FF}"/>
              </a:ext>
            </a:extLst>
          </p:cNvPr>
          <p:cNvGrpSpPr>
            <a:grpSpLocks/>
          </p:cNvGrpSpPr>
          <p:nvPr/>
        </p:nvGrpSpPr>
        <p:grpSpPr bwMode="auto">
          <a:xfrm>
            <a:off x="352697" y="1944371"/>
            <a:ext cx="4794067" cy="1446213"/>
            <a:chOff x="1193" y="2592"/>
            <a:chExt cx="3074" cy="911"/>
          </a:xfrm>
        </p:grpSpPr>
        <p:sp>
          <p:nvSpPr>
            <p:cNvPr id="16" name="Text Box 5">
              <a:extLst>
                <a:ext uri="{FF2B5EF4-FFF2-40B4-BE49-F238E27FC236}">
                  <a16:creationId xmlns:a16="http://schemas.microsoft.com/office/drawing/2014/main" xmlns="" id="{6F7ED0BD-56A9-440F-95F6-CB0B44DD1C84}"/>
                </a:ext>
              </a:extLst>
            </p:cNvPr>
            <p:cNvSpPr txBox="1">
              <a:spLocks noChangeArrowheads="1"/>
            </p:cNvSpPr>
            <p:nvPr/>
          </p:nvSpPr>
          <p:spPr bwMode="auto">
            <a:xfrm>
              <a:off x="1277" y="3043"/>
              <a:ext cx="2385"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800" b="0" i="1" dirty="0" smtClean="0"/>
                <a:t>q</a:t>
              </a:r>
              <a:r>
                <a:rPr lang="en-US" altLang="en-US" sz="1600" b="0" i="1" dirty="0" smtClean="0"/>
                <a:t>p</a:t>
              </a:r>
              <a:r>
                <a:rPr lang="en-US" altLang="en-US" b="0" dirty="0" smtClean="0"/>
                <a:t> = </a:t>
              </a:r>
              <a:r>
                <a:rPr lang="en-US" altLang="en-US" b="0" dirty="0" smtClean="0">
                  <a:latin typeface="Symbol" panose="05050102010706020507" pitchFamily="18" charset="2"/>
                </a:rPr>
                <a:t>D</a:t>
              </a:r>
              <a:r>
                <a:rPr lang="en-US" altLang="en-US" b="0" i="1" dirty="0" smtClean="0"/>
                <a:t>H</a:t>
              </a:r>
              <a:r>
                <a:rPr lang="en-US" altLang="en-US" b="0" dirty="0" smtClean="0"/>
                <a:t>    &amp;   </a:t>
              </a:r>
              <a:r>
                <a:rPr lang="en-US" altLang="en-US" b="0" i="1" dirty="0" smtClean="0"/>
                <a:t>w</a:t>
              </a:r>
              <a:r>
                <a:rPr lang="en-US" altLang="en-US" b="0" dirty="0" smtClean="0"/>
                <a:t> = -</a:t>
              </a:r>
              <a:r>
                <a:rPr lang="en-US" altLang="en-US" b="0" i="1" dirty="0" smtClean="0"/>
                <a:t>P</a:t>
              </a:r>
              <a:r>
                <a:rPr lang="en-US" altLang="en-US" b="0" dirty="0" smtClean="0">
                  <a:latin typeface="Symbol" panose="05050102010706020507" pitchFamily="18" charset="2"/>
                </a:rPr>
                <a:t>D</a:t>
              </a:r>
              <a:r>
                <a:rPr lang="en-US" altLang="en-US" b="0" i="1" dirty="0" smtClean="0"/>
                <a:t>V </a:t>
              </a:r>
              <a:endParaRPr lang="en-US" altLang="en-US" b="0" dirty="0"/>
            </a:p>
          </p:txBody>
        </p:sp>
        <p:sp>
          <p:nvSpPr>
            <p:cNvPr id="18" name="Text Box 11">
              <a:extLst>
                <a:ext uri="{FF2B5EF4-FFF2-40B4-BE49-F238E27FC236}">
                  <a16:creationId xmlns:a16="http://schemas.microsoft.com/office/drawing/2014/main" xmlns="" id="{118C8A1A-6A4C-417C-BE5D-C01B674A9CCA}"/>
                </a:ext>
              </a:extLst>
            </p:cNvPr>
            <p:cNvSpPr txBox="1">
              <a:spLocks noChangeArrowheads="1"/>
            </p:cNvSpPr>
            <p:nvPr/>
          </p:nvSpPr>
          <p:spPr bwMode="auto">
            <a:xfrm>
              <a:off x="1193" y="2592"/>
              <a:ext cx="3074" cy="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r>
                <a:rPr lang="en-US" altLang="en-US" b="0" u="sng" dirty="0"/>
                <a:t> </a:t>
              </a:r>
              <a:r>
                <a:rPr lang="en-US" altLang="en-US" b="0" u="sng" dirty="0" smtClean="0"/>
                <a:t>At </a:t>
              </a:r>
              <a:r>
                <a:rPr lang="en-US" altLang="en-US" b="0" u="sng" dirty="0"/>
                <a:t>constant pressure</a:t>
              </a:r>
              <a:r>
                <a:rPr lang="en-US" altLang="en-US" b="0" u="sng" dirty="0" smtClean="0"/>
                <a:t>:</a:t>
              </a:r>
            </a:p>
            <a:p>
              <a:r>
                <a:rPr lang="en-US" altLang="en-US" b="0" dirty="0" smtClean="0">
                  <a:latin typeface="Symbol" panose="05050102010706020507" pitchFamily="18" charset="2"/>
                </a:rPr>
                <a:t>          D</a:t>
              </a:r>
              <a:r>
                <a:rPr lang="en-US" altLang="en-US" b="0" i="1" dirty="0" smtClean="0"/>
                <a:t>E</a:t>
              </a:r>
              <a:r>
                <a:rPr lang="en-US" altLang="en-US" b="0" dirty="0" smtClean="0"/>
                <a:t> = </a:t>
              </a:r>
              <a:r>
                <a:rPr lang="en-US" altLang="en-US" b="0" i="1" dirty="0" smtClean="0"/>
                <a:t>q</a:t>
              </a:r>
              <a:r>
                <a:rPr lang="en-US" altLang="en-US" b="0" dirty="0" smtClean="0"/>
                <a:t> + </a:t>
              </a:r>
              <a:r>
                <a:rPr lang="en-US" altLang="en-US" b="0" i="1" dirty="0" smtClean="0"/>
                <a:t>w</a:t>
              </a:r>
            </a:p>
            <a:p>
              <a:endParaRPr lang="en-US" altLang="en-US" sz="2000" b="0" dirty="0" smtClean="0"/>
            </a:p>
            <a:p>
              <a:pPr algn="l"/>
              <a:endParaRPr lang="en-US" altLang="en-US" sz="2000" b="0" u="sng" dirty="0" smtClean="0"/>
            </a:p>
          </p:txBody>
        </p:sp>
      </p:grpSp>
      <p:sp>
        <p:nvSpPr>
          <p:cNvPr id="12" name="Rectangle 3"/>
          <p:cNvSpPr txBox="1">
            <a:spLocks noChangeArrowheads="1"/>
          </p:cNvSpPr>
          <p:nvPr/>
        </p:nvSpPr>
        <p:spPr>
          <a:xfrm>
            <a:off x="339634" y="741184"/>
            <a:ext cx="10724606" cy="4293476"/>
          </a:xfrm>
          <a:prstGeom prst="rect">
            <a:avLst/>
          </a:prstGeom>
        </p:spPr>
        <p:txBody>
          <a:bodyPr>
            <a:normAutofit/>
          </a:bodyPr>
          <a:lst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a:lstStyle>
          <a:p>
            <a:pPr algn="just"/>
            <a:r>
              <a:rPr lang="en-US" altLang="en-US" sz="2400" b="1" i="1" dirty="0" smtClean="0"/>
              <a:t>Enthalpy (H) of a system is defined as the sum of its internal energy and the product of its pressure and volume. It is the amount of heat absorbed or evolved in the reaction under condition of constant pressure.</a:t>
            </a:r>
          </a:p>
        </p:txBody>
      </p:sp>
      <p:sp>
        <p:nvSpPr>
          <p:cNvPr id="17" name="Rectangle 16"/>
          <p:cNvSpPr/>
          <p:nvPr/>
        </p:nvSpPr>
        <p:spPr>
          <a:xfrm>
            <a:off x="3892731" y="2096205"/>
            <a:ext cx="7119257" cy="2308324"/>
          </a:xfrm>
          <a:prstGeom prst="rect">
            <a:avLst/>
          </a:prstGeom>
        </p:spPr>
        <p:txBody>
          <a:bodyPr wrap="square">
            <a:spAutoFit/>
          </a:bodyPr>
          <a:lstStyle/>
          <a:p>
            <a:pPr algn="just">
              <a:buFont typeface="Arial" pitchFamily="34" charset="0"/>
              <a:buChar char="•"/>
            </a:pPr>
            <a:r>
              <a:rPr lang="en-US" altLang="en-US" sz="2400" b="1" dirty="0" smtClean="0">
                <a:solidFill>
                  <a:srgbClr val="C00000"/>
                </a:solidFill>
                <a:cs typeface="Times New Roman" panose="02020603050405020304" pitchFamily="18" charset="0"/>
              </a:rPr>
              <a:t>exothermic reactions has </a:t>
            </a:r>
            <a:r>
              <a:rPr lang="en-US" altLang="en-US" sz="2400" b="1" dirty="0" smtClean="0">
                <a:cs typeface="Times New Roman" panose="02020603050405020304" pitchFamily="18" charset="0"/>
              </a:rPr>
              <a:t>a</a:t>
            </a:r>
            <a:r>
              <a:rPr lang="en-US" altLang="en-US" sz="2400" b="1" dirty="0" smtClean="0">
                <a:solidFill>
                  <a:srgbClr val="C00000"/>
                </a:solidFill>
                <a:cs typeface="Times New Roman" panose="02020603050405020304" pitchFamily="18" charset="0"/>
              </a:rPr>
              <a:t> </a:t>
            </a:r>
            <a:r>
              <a:rPr lang="en-US" altLang="en-US" sz="2400" dirty="0" smtClean="0"/>
              <a:t>negative (-)</a:t>
            </a:r>
            <a:r>
              <a:rPr lang="en-US" altLang="en-US" sz="2400" dirty="0" smtClean="0">
                <a:cs typeface="Times New Roman" panose="02020603050405020304" pitchFamily="18" charset="0"/>
              </a:rPr>
              <a:t> </a:t>
            </a:r>
            <a:r>
              <a:rPr lang="el-GR" altLang="en-US" sz="2400" dirty="0" smtClean="0"/>
              <a:t>Δ</a:t>
            </a:r>
            <a:r>
              <a:rPr lang="en-US" altLang="en-US" sz="2400" dirty="0" smtClean="0"/>
              <a:t>H and gives off </a:t>
            </a:r>
            <a:r>
              <a:rPr lang="en-US" altLang="en-US" sz="2400" dirty="0" smtClean="0">
                <a:cs typeface="Times New Roman" panose="02020603050405020304" pitchFamily="18" charset="0"/>
              </a:rPr>
              <a:t>heat to the surroundings from the system.</a:t>
            </a:r>
          </a:p>
          <a:p>
            <a:pPr algn="just">
              <a:buFont typeface="Arial" pitchFamily="34" charset="0"/>
              <a:buChar char="•"/>
            </a:pPr>
            <a:r>
              <a:rPr lang="en-US" altLang="en-US" sz="2400" dirty="0" smtClean="0">
                <a:cs typeface="Times New Roman" panose="02020603050405020304" pitchFamily="18" charset="0"/>
              </a:rPr>
              <a:t>An exothermic reaction feels warm to the touch.</a:t>
            </a:r>
          </a:p>
          <a:p>
            <a:pPr algn="just">
              <a:buFont typeface="Arial" pitchFamily="34" charset="0"/>
              <a:buChar char="•"/>
            </a:pPr>
            <a:r>
              <a:rPr lang="en-US" altLang="en-US" sz="2400" b="1" dirty="0" smtClean="0">
                <a:solidFill>
                  <a:srgbClr val="C00000"/>
                </a:solidFill>
                <a:cs typeface="Times New Roman" panose="02020603050405020304" pitchFamily="18" charset="0"/>
              </a:rPr>
              <a:t>endothermic reactions has </a:t>
            </a:r>
            <a:r>
              <a:rPr lang="en-US" altLang="en-US" sz="2400" b="1" dirty="0" smtClean="0">
                <a:cs typeface="Times New Roman" panose="02020603050405020304" pitchFamily="18" charset="0"/>
              </a:rPr>
              <a:t>a</a:t>
            </a:r>
            <a:r>
              <a:rPr lang="en-US" altLang="en-US" sz="2400" b="1" dirty="0" smtClean="0">
                <a:solidFill>
                  <a:srgbClr val="C00000"/>
                </a:solidFill>
                <a:cs typeface="Times New Roman" panose="02020603050405020304" pitchFamily="18" charset="0"/>
              </a:rPr>
              <a:t> </a:t>
            </a:r>
            <a:r>
              <a:rPr lang="en-US" altLang="en-US" sz="2400" dirty="0" smtClean="0"/>
              <a:t>positive (+)</a:t>
            </a:r>
            <a:r>
              <a:rPr lang="en-US" altLang="en-US" sz="2400" dirty="0" smtClean="0">
                <a:cs typeface="Times New Roman" panose="02020603050405020304" pitchFamily="18" charset="0"/>
              </a:rPr>
              <a:t> </a:t>
            </a:r>
            <a:r>
              <a:rPr lang="el-GR" altLang="en-US" sz="2400" dirty="0" smtClean="0"/>
              <a:t>Δ</a:t>
            </a:r>
            <a:r>
              <a:rPr lang="en-US" altLang="en-US" sz="2400" dirty="0" smtClean="0"/>
              <a:t>H and </a:t>
            </a:r>
            <a:r>
              <a:rPr lang="en-US" altLang="en-US" sz="2400" dirty="0" smtClean="0">
                <a:cs typeface="Times New Roman" panose="02020603050405020304" pitchFamily="18" charset="0"/>
              </a:rPr>
              <a:t>heat is being absorbed from the surroundings by the system.</a:t>
            </a:r>
          </a:p>
          <a:p>
            <a:pPr algn="just">
              <a:buFont typeface="Arial" pitchFamily="34" charset="0"/>
              <a:buChar char="•"/>
            </a:pPr>
            <a:r>
              <a:rPr lang="en-US" altLang="en-US" sz="2400" dirty="0" smtClean="0">
                <a:cs typeface="Times New Roman" panose="02020603050405020304" pitchFamily="18" charset="0"/>
              </a:rPr>
              <a:t>An endothermic reaction feels cold to the touch.</a:t>
            </a:r>
          </a:p>
        </p:txBody>
      </p:sp>
      <p:pic>
        <p:nvPicPr>
          <p:cNvPr id="20" name="Picture 4" descr="06_06-02UN"/>
          <p:cNvPicPr>
            <a:picLocks noChangeAspect="1" noChangeArrowheads="1"/>
          </p:cNvPicPr>
          <p:nvPr/>
        </p:nvPicPr>
        <p:blipFill>
          <a:blip r:embed="rId2" cstate="print">
            <a:extLst>
              <a:ext uri="{28A0092B-C50C-407E-A947-70E740481C1C}">
                <a14:useLocalDpi xmlns="" xmlns:a14="http://schemas.microsoft.com/office/drawing/2010/main" val="0"/>
              </a:ext>
            </a:extLst>
          </a:blip>
          <a:srcRect b="9435"/>
          <a:stretch>
            <a:fillRect/>
          </a:stretch>
        </p:blipFill>
        <p:spPr bwMode="auto">
          <a:xfrm>
            <a:off x="7550332" y="4506685"/>
            <a:ext cx="3291840" cy="2328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4" descr="06_01">
            <a:extLst>
              <a:ext uri="{FF2B5EF4-FFF2-40B4-BE49-F238E27FC236}">
                <a16:creationId xmlns:a16="http://schemas.microsoft.com/office/drawing/2014/main" xmlns="" id="{023CC676-EB0C-4DEA-92C9-E838ECD9138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t="5286"/>
          <a:stretch>
            <a:fillRect/>
          </a:stretch>
        </p:blipFill>
        <p:spPr bwMode="auto">
          <a:xfrm>
            <a:off x="470263" y="4689565"/>
            <a:ext cx="6583895" cy="2024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6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0500" y="487680"/>
            <a:ext cx="11049000" cy="846822"/>
          </a:xfrm>
          <a:prstGeom prst="rect">
            <a:avLst/>
          </a:prstGeom>
          <a:noFill/>
          <a:ln w="9525">
            <a:noFill/>
            <a:miter lim="800000"/>
            <a:headEnd/>
            <a:tailEnd/>
          </a:ln>
        </p:spPr>
        <p:txBody>
          <a:bodyPr lIns="107113" tIns="53556" rIns="107113" bIns="53556">
            <a:spAutoFit/>
          </a:bodyPr>
          <a:lstStyle/>
          <a:p>
            <a:pPr algn="just">
              <a:spcBef>
                <a:spcPct val="50000"/>
              </a:spcBef>
            </a:pPr>
            <a:r>
              <a:rPr lang="en-US" sz="2400" b="1" i="1" dirty="0">
                <a:latin typeface="Times New Roman" pitchFamily="18" charset="0"/>
                <a:cs typeface="Times New Roman" pitchFamily="18" charset="0"/>
              </a:rPr>
              <a:t>Exothermic process </a:t>
            </a:r>
            <a:r>
              <a:rPr lang="en-US" sz="2400" b="0" dirty="0">
                <a:latin typeface="Times New Roman" pitchFamily="18" charset="0"/>
                <a:cs typeface="Times New Roman" pitchFamily="18" charset="0"/>
              </a:rPr>
              <a:t>is any process that gives off heat – transfers thermal energy from the system to the surroundings.  </a:t>
            </a:r>
            <a:endParaRPr lang="en-US" sz="2400" i="1" dirty="0">
              <a:latin typeface="Times New Roman" pitchFamily="18" charset="0"/>
              <a:cs typeface="Times New Roman" pitchFamily="18" charset="0"/>
            </a:endParaRPr>
          </a:p>
        </p:txBody>
      </p:sp>
      <p:sp>
        <p:nvSpPr>
          <p:cNvPr id="6147" name="Text Box 3"/>
          <p:cNvSpPr txBox="1">
            <a:spLocks noChangeArrowheads="1"/>
          </p:cNvSpPr>
          <p:nvPr/>
        </p:nvSpPr>
        <p:spPr bwMode="auto">
          <a:xfrm>
            <a:off x="381000" y="2641842"/>
            <a:ext cx="11049000" cy="846822"/>
          </a:xfrm>
          <a:prstGeom prst="rect">
            <a:avLst/>
          </a:prstGeom>
          <a:noFill/>
          <a:ln w="9525">
            <a:noFill/>
            <a:miter lim="800000"/>
            <a:headEnd/>
            <a:tailEnd/>
          </a:ln>
        </p:spPr>
        <p:txBody>
          <a:bodyPr lIns="107113" tIns="53556" rIns="107113" bIns="53556">
            <a:spAutoFit/>
          </a:bodyPr>
          <a:lstStyle/>
          <a:p>
            <a:pPr algn="just">
              <a:spcBef>
                <a:spcPct val="50000"/>
              </a:spcBef>
            </a:pPr>
            <a:r>
              <a:rPr lang="en-US" sz="2400" b="1" i="1" dirty="0">
                <a:latin typeface="Times New Roman" pitchFamily="18" charset="0"/>
                <a:cs typeface="Times New Roman" pitchFamily="18" charset="0"/>
              </a:rPr>
              <a:t>Endothermic process </a:t>
            </a:r>
            <a:r>
              <a:rPr lang="en-US" sz="2400" b="0" dirty="0">
                <a:latin typeface="Times New Roman" pitchFamily="18" charset="0"/>
                <a:cs typeface="Times New Roman" pitchFamily="18" charset="0"/>
              </a:rPr>
              <a:t>is any process in which heat has to be supplied to the system from the surroundings.  </a:t>
            </a:r>
            <a:endParaRPr lang="en-US" sz="2400" i="1" dirty="0">
              <a:latin typeface="Times New Roman" pitchFamily="18" charset="0"/>
              <a:cs typeface="Times New Roman" pitchFamily="18" charset="0"/>
            </a:endParaRPr>
          </a:p>
        </p:txBody>
      </p:sp>
      <p:grpSp>
        <p:nvGrpSpPr>
          <p:cNvPr id="2" name="Group 8"/>
          <p:cNvGrpSpPr>
            <a:grpSpLocks/>
          </p:cNvGrpSpPr>
          <p:nvPr/>
        </p:nvGrpSpPr>
        <p:grpSpPr bwMode="auto">
          <a:xfrm>
            <a:off x="1910443" y="1431836"/>
            <a:ext cx="5951969" cy="462280"/>
            <a:chOff x="1214" y="889"/>
            <a:chExt cx="1652" cy="273"/>
          </a:xfrm>
        </p:grpSpPr>
        <p:sp>
          <p:nvSpPr>
            <p:cNvPr id="14354" name="Text Box 4"/>
            <p:cNvSpPr txBox="1">
              <a:spLocks noChangeArrowheads="1"/>
            </p:cNvSpPr>
            <p:nvPr/>
          </p:nvSpPr>
          <p:spPr bwMode="auto">
            <a:xfrm>
              <a:off x="1214" y="889"/>
              <a:ext cx="1652" cy="273"/>
            </a:xfrm>
            <a:prstGeom prst="rect">
              <a:avLst/>
            </a:prstGeom>
            <a:noFill/>
            <a:ln w="9525">
              <a:noFill/>
              <a:miter lim="800000"/>
              <a:headEnd/>
              <a:tailEnd/>
            </a:ln>
          </p:spPr>
          <p:txBody>
            <a:bodyPr wrap="none">
              <a:spAutoFit/>
            </a:bodyPr>
            <a:lstStyle/>
            <a:p>
              <a:r>
                <a:rPr lang="en-US" sz="2400" b="0" dirty="0"/>
                <a:t>2H</a:t>
              </a:r>
              <a:r>
                <a:rPr lang="en-US" sz="2400" b="0" baseline="-25000" dirty="0"/>
                <a:t>2</a:t>
              </a:r>
              <a:r>
                <a:rPr lang="en-US" sz="2400" b="0" dirty="0"/>
                <a:t> </a:t>
              </a:r>
              <a:r>
                <a:rPr lang="en-US" sz="2400" dirty="0"/>
                <a:t>(</a:t>
              </a:r>
              <a:r>
                <a:rPr lang="en-US" sz="2400" i="1" dirty="0"/>
                <a:t>g</a:t>
              </a:r>
              <a:r>
                <a:rPr lang="en-US" sz="2400" dirty="0"/>
                <a:t>)</a:t>
              </a:r>
              <a:r>
                <a:rPr lang="en-US" sz="2400" b="0" dirty="0"/>
                <a:t> + O</a:t>
              </a:r>
              <a:r>
                <a:rPr lang="en-US" sz="2400" b="0" baseline="-25000" dirty="0"/>
                <a:t>2</a:t>
              </a:r>
              <a:r>
                <a:rPr lang="en-US" sz="2400" b="0" dirty="0"/>
                <a:t> </a:t>
              </a:r>
              <a:r>
                <a:rPr lang="en-US" sz="2400" dirty="0"/>
                <a:t>(</a:t>
              </a:r>
              <a:r>
                <a:rPr lang="en-US" sz="2400" i="1" dirty="0"/>
                <a:t>g</a:t>
              </a:r>
              <a:r>
                <a:rPr lang="en-US" sz="2400" dirty="0"/>
                <a:t>)</a:t>
              </a:r>
              <a:r>
                <a:rPr lang="en-US" sz="2400" b="0" dirty="0"/>
                <a:t>   </a:t>
              </a:r>
              <a:r>
                <a:rPr lang="en-US" sz="2400" b="0" dirty="0" smtClean="0"/>
                <a:t>                   </a:t>
              </a:r>
              <a:r>
                <a:rPr lang="en-US" sz="2400" b="0" dirty="0"/>
                <a:t>2H</a:t>
              </a:r>
              <a:r>
                <a:rPr lang="en-US" sz="2400" b="0" baseline="-25000" dirty="0"/>
                <a:t>2</a:t>
              </a:r>
              <a:r>
                <a:rPr lang="en-US" sz="2400" b="0" dirty="0"/>
                <a:t>O </a:t>
              </a:r>
              <a:r>
                <a:rPr lang="en-US" sz="2400" dirty="0"/>
                <a:t>(</a:t>
              </a:r>
              <a:r>
                <a:rPr lang="en-US" sz="2400" i="1" dirty="0"/>
                <a:t>l</a:t>
              </a:r>
              <a:r>
                <a:rPr lang="en-US" sz="2400" dirty="0"/>
                <a:t>)</a:t>
              </a:r>
              <a:r>
                <a:rPr lang="en-US" sz="2400" b="0" dirty="0"/>
                <a:t> + energy</a:t>
              </a:r>
            </a:p>
          </p:txBody>
        </p:sp>
        <p:sp>
          <p:nvSpPr>
            <p:cNvPr id="14355" name="Line 5"/>
            <p:cNvSpPr>
              <a:spLocks noChangeShapeType="1"/>
            </p:cNvSpPr>
            <p:nvPr/>
          </p:nvSpPr>
          <p:spPr bwMode="auto">
            <a:xfrm>
              <a:off x="1797" y="1049"/>
              <a:ext cx="400" cy="0"/>
            </a:xfrm>
            <a:prstGeom prst="line">
              <a:avLst/>
            </a:prstGeom>
            <a:noFill/>
            <a:ln w="28575">
              <a:solidFill>
                <a:schemeClr val="tx1"/>
              </a:solidFill>
              <a:round/>
              <a:headEnd/>
              <a:tailEnd type="triangle" w="med" len="med"/>
            </a:ln>
          </p:spPr>
          <p:txBody>
            <a:bodyPr/>
            <a:lstStyle/>
            <a:p>
              <a:endParaRPr lang="en-US" sz="2400"/>
            </a:p>
          </p:txBody>
        </p:sp>
      </p:grpSp>
      <p:grpSp>
        <p:nvGrpSpPr>
          <p:cNvPr id="3" name="Group 12"/>
          <p:cNvGrpSpPr>
            <a:grpSpLocks/>
          </p:cNvGrpSpPr>
          <p:nvPr/>
        </p:nvGrpSpPr>
        <p:grpSpPr bwMode="auto">
          <a:xfrm>
            <a:off x="2561703" y="2114989"/>
            <a:ext cx="5159380" cy="462280"/>
            <a:chOff x="1574" y="1472"/>
            <a:chExt cx="2600" cy="273"/>
          </a:xfrm>
        </p:grpSpPr>
        <p:sp>
          <p:nvSpPr>
            <p:cNvPr id="14352" name="Text Box 6"/>
            <p:cNvSpPr txBox="1">
              <a:spLocks noChangeArrowheads="1"/>
            </p:cNvSpPr>
            <p:nvPr/>
          </p:nvSpPr>
          <p:spPr bwMode="auto">
            <a:xfrm>
              <a:off x="1574" y="1472"/>
              <a:ext cx="2600" cy="273"/>
            </a:xfrm>
            <a:prstGeom prst="rect">
              <a:avLst/>
            </a:prstGeom>
            <a:noFill/>
            <a:ln w="9525">
              <a:noFill/>
              <a:miter lim="800000"/>
              <a:headEnd/>
              <a:tailEnd/>
            </a:ln>
          </p:spPr>
          <p:txBody>
            <a:bodyPr wrap="none">
              <a:spAutoFit/>
            </a:bodyPr>
            <a:lstStyle/>
            <a:p>
              <a:r>
                <a:rPr lang="en-US" sz="2400" b="0" dirty="0"/>
                <a:t>H</a:t>
              </a:r>
              <a:r>
                <a:rPr lang="en-US" sz="2400" b="0" baseline="-25000" dirty="0"/>
                <a:t>2</a:t>
              </a:r>
              <a:r>
                <a:rPr lang="en-US" sz="2400" b="0" dirty="0"/>
                <a:t>O </a:t>
              </a:r>
              <a:r>
                <a:rPr lang="en-US" sz="2400" dirty="0"/>
                <a:t>(</a:t>
              </a:r>
              <a:r>
                <a:rPr lang="en-US" sz="2400" i="1" dirty="0"/>
                <a:t>g</a:t>
              </a:r>
              <a:r>
                <a:rPr lang="en-US" sz="2400" dirty="0"/>
                <a:t>)</a:t>
              </a:r>
              <a:r>
                <a:rPr lang="en-US" sz="2400" b="0" dirty="0"/>
                <a:t>     </a:t>
              </a:r>
              <a:r>
                <a:rPr lang="en-US" sz="2400" b="0" dirty="0" smtClean="0"/>
                <a:t>                     </a:t>
              </a:r>
              <a:r>
                <a:rPr lang="en-US" sz="2400" b="0" dirty="0"/>
                <a:t>H</a:t>
              </a:r>
              <a:r>
                <a:rPr lang="en-US" sz="2400" b="0" baseline="-25000" dirty="0"/>
                <a:t>2</a:t>
              </a:r>
              <a:r>
                <a:rPr lang="en-US" sz="2400" b="0" dirty="0"/>
                <a:t>O </a:t>
              </a:r>
              <a:r>
                <a:rPr lang="en-US" sz="2400" dirty="0"/>
                <a:t>(</a:t>
              </a:r>
              <a:r>
                <a:rPr lang="en-US" sz="2400" i="1" dirty="0"/>
                <a:t>l</a:t>
              </a:r>
              <a:r>
                <a:rPr lang="en-US" sz="2400" dirty="0"/>
                <a:t>)</a:t>
              </a:r>
              <a:r>
                <a:rPr lang="en-US" sz="2400" b="0" dirty="0"/>
                <a:t> + energy</a:t>
              </a:r>
            </a:p>
          </p:txBody>
        </p:sp>
        <p:sp>
          <p:nvSpPr>
            <p:cNvPr id="14353" name="Line 7"/>
            <p:cNvSpPr>
              <a:spLocks noChangeShapeType="1"/>
            </p:cNvSpPr>
            <p:nvPr/>
          </p:nvSpPr>
          <p:spPr bwMode="auto">
            <a:xfrm>
              <a:off x="2322" y="1615"/>
              <a:ext cx="400" cy="0"/>
            </a:xfrm>
            <a:prstGeom prst="line">
              <a:avLst/>
            </a:prstGeom>
            <a:noFill/>
            <a:ln w="28575">
              <a:solidFill>
                <a:schemeClr val="tx1"/>
              </a:solidFill>
              <a:round/>
              <a:headEnd/>
              <a:tailEnd type="triangle" w="med" len="med"/>
            </a:ln>
          </p:spPr>
          <p:txBody>
            <a:bodyPr/>
            <a:lstStyle/>
            <a:p>
              <a:endParaRPr lang="en-US" sz="2400"/>
            </a:p>
          </p:txBody>
        </p:sp>
      </p:grpSp>
      <p:grpSp>
        <p:nvGrpSpPr>
          <p:cNvPr id="4" name="Group 17"/>
          <p:cNvGrpSpPr>
            <a:grpSpLocks/>
          </p:cNvGrpSpPr>
          <p:nvPr/>
        </p:nvGrpSpPr>
        <p:grpSpPr bwMode="auto">
          <a:xfrm>
            <a:off x="2437925" y="3675093"/>
            <a:ext cx="5792392" cy="462280"/>
            <a:chOff x="1182" y="3001"/>
            <a:chExt cx="2919" cy="273"/>
          </a:xfrm>
        </p:grpSpPr>
        <p:sp>
          <p:nvSpPr>
            <p:cNvPr id="14350" name="Text Box 10"/>
            <p:cNvSpPr txBox="1">
              <a:spLocks noChangeArrowheads="1"/>
            </p:cNvSpPr>
            <p:nvPr/>
          </p:nvSpPr>
          <p:spPr bwMode="auto">
            <a:xfrm>
              <a:off x="1182" y="3001"/>
              <a:ext cx="2919" cy="273"/>
            </a:xfrm>
            <a:prstGeom prst="rect">
              <a:avLst/>
            </a:prstGeom>
            <a:noFill/>
            <a:ln w="9525">
              <a:noFill/>
              <a:miter lim="800000"/>
              <a:headEnd/>
              <a:tailEnd/>
            </a:ln>
          </p:spPr>
          <p:txBody>
            <a:bodyPr wrap="none">
              <a:spAutoFit/>
            </a:bodyPr>
            <a:lstStyle/>
            <a:p>
              <a:r>
                <a:rPr lang="en-US" sz="2400" b="0" dirty="0">
                  <a:latin typeface="Times New Roman" pitchFamily="18" charset="0"/>
                  <a:cs typeface="Times New Roman" pitchFamily="18" charset="0"/>
                </a:rPr>
                <a:t>energy + 2HgO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a:t>
              </a:r>
              <a:r>
                <a:rPr lang="en-US" sz="2400" b="0" dirty="0">
                  <a:latin typeface="Times New Roman" pitchFamily="18" charset="0"/>
                  <a:cs typeface="Times New Roman" pitchFamily="18" charset="0"/>
                </a:rPr>
                <a:t>      </a:t>
              </a:r>
              <a:r>
                <a:rPr lang="en-US" sz="2400" b="0" dirty="0" smtClean="0">
                  <a:latin typeface="Times New Roman" pitchFamily="18" charset="0"/>
                  <a:cs typeface="Times New Roman" pitchFamily="18" charset="0"/>
                </a:rPr>
                <a:t>           </a:t>
              </a:r>
              <a:r>
                <a:rPr lang="en-US" sz="2400" b="0" dirty="0">
                  <a:latin typeface="Times New Roman" pitchFamily="18" charset="0"/>
                  <a:cs typeface="Times New Roman" pitchFamily="18" charset="0"/>
                </a:rPr>
                <a:t>2Hg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l</a:t>
              </a:r>
              <a:r>
                <a:rPr lang="en-US" sz="2400" dirty="0">
                  <a:latin typeface="Times New Roman" pitchFamily="18" charset="0"/>
                  <a:cs typeface="Times New Roman" pitchFamily="18" charset="0"/>
                </a:rPr>
                <a:t>)</a:t>
              </a:r>
              <a:r>
                <a:rPr lang="en-US" sz="2400" b="0" dirty="0">
                  <a:latin typeface="Times New Roman" pitchFamily="18" charset="0"/>
                  <a:cs typeface="Times New Roman" pitchFamily="18" charset="0"/>
                </a:rPr>
                <a:t> + O</a:t>
              </a:r>
              <a:r>
                <a:rPr lang="en-US" sz="2400" b="0" baseline="-25000" dirty="0">
                  <a:latin typeface="Times New Roman" pitchFamily="18" charset="0"/>
                  <a:cs typeface="Times New Roman" pitchFamily="18" charset="0"/>
                </a:rPr>
                <a:t>2</a:t>
              </a:r>
              <a:r>
                <a:rPr lang="en-US" sz="2400" b="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g</a:t>
              </a:r>
              <a:r>
                <a:rPr lang="en-US" sz="2400" dirty="0">
                  <a:latin typeface="Times New Roman" pitchFamily="18" charset="0"/>
                  <a:cs typeface="Times New Roman" pitchFamily="18" charset="0"/>
                </a:rPr>
                <a:t>)</a:t>
              </a:r>
            </a:p>
          </p:txBody>
        </p:sp>
        <p:sp>
          <p:nvSpPr>
            <p:cNvPr id="14351" name="Line 11"/>
            <p:cNvSpPr>
              <a:spLocks noChangeShapeType="1"/>
            </p:cNvSpPr>
            <p:nvPr/>
          </p:nvSpPr>
          <p:spPr bwMode="auto">
            <a:xfrm>
              <a:off x="2525" y="3135"/>
              <a:ext cx="400" cy="0"/>
            </a:xfrm>
            <a:prstGeom prst="line">
              <a:avLst/>
            </a:prstGeom>
            <a:noFill/>
            <a:ln w="28575">
              <a:solidFill>
                <a:schemeClr val="tx1"/>
              </a:solidFill>
              <a:round/>
              <a:headEnd/>
              <a:tailEnd type="triangle" w="med" len="med"/>
            </a:ln>
          </p:spPr>
          <p:txBody>
            <a:bodyPr/>
            <a:lstStyle/>
            <a:p>
              <a:endParaRPr lang="en-US" sz="2400">
                <a:latin typeface="Times New Roman" pitchFamily="18" charset="0"/>
                <a:cs typeface="Times New Roman" pitchFamily="18" charset="0"/>
              </a:endParaRPr>
            </a:p>
          </p:txBody>
        </p:sp>
      </p:grpSp>
      <p:sp>
        <p:nvSpPr>
          <p:cNvPr id="14343" name="Text Box 19"/>
          <p:cNvSpPr txBox="1">
            <a:spLocks noChangeArrowheads="1"/>
          </p:cNvSpPr>
          <p:nvPr/>
        </p:nvSpPr>
        <p:spPr bwMode="auto">
          <a:xfrm>
            <a:off x="10664032" y="6810587"/>
            <a:ext cx="556155" cy="462101"/>
          </a:xfrm>
          <a:prstGeom prst="rect">
            <a:avLst/>
          </a:prstGeom>
          <a:noFill/>
          <a:ln w="9525">
            <a:noFill/>
            <a:miter lim="800000"/>
            <a:headEnd/>
            <a:tailEnd/>
          </a:ln>
        </p:spPr>
        <p:txBody>
          <a:bodyPr wrap="none" lIns="107113" tIns="53556" rIns="107113" bIns="53556">
            <a:spAutoFit/>
          </a:bodyPr>
          <a:lstStyle/>
          <a:p>
            <a:pPr algn="l"/>
            <a:r>
              <a:rPr lang="en-US" sz="2300" dirty="0"/>
              <a:t>6.2</a:t>
            </a:r>
          </a:p>
        </p:txBody>
      </p:sp>
      <p:grpSp>
        <p:nvGrpSpPr>
          <p:cNvPr id="5" name="Group 21"/>
          <p:cNvGrpSpPr>
            <a:grpSpLocks/>
          </p:cNvGrpSpPr>
          <p:nvPr/>
        </p:nvGrpSpPr>
        <p:grpSpPr bwMode="auto">
          <a:xfrm>
            <a:off x="524692" y="4505477"/>
            <a:ext cx="6927455" cy="1928707"/>
            <a:chOff x="192" y="3085"/>
            <a:chExt cx="3491" cy="1139"/>
          </a:xfrm>
        </p:grpSpPr>
        <p:grpSp>
          <p:nvGrpSpPr>
            <p:cNvPr id="6" name="Group 18"/>
            <p:cNvGrpSpPr>
              <a:grpSpLocks/>
            </p:cNvGrpSpPr>
            <p:nvPr/>
          </p:nvGrpSpPr>
          <p:grpSpPr bwMode="auto">
            <a:xfrm>
              <a:off x="1446" y="3085"/>
              <a:ext cx="2237" cy="273"/>
              <a:chOff x="1547" y="3181"/>
              <a:chExt cx="2237" cy="273"/>
            </a:xfrm>
          </p:grpSpPr>
          <p:sp>
            <p:nvSpPr>
              <p:cNvPr id="14348" name="Line 13"/>
              <p:cNvSpPr>
                <a:spLocks noChangeShapeType="1"/>
              </p:cNvSpPr>
              <p:nvPr/>
            </p:nvSpPr>
            <p:spPr bwMode="auto">
              <a:xfrm>
                <a:off x="2741" y="3333"/>
                <a:ext cx="400" cy="0"/>
              </a:xfrm>
              <a:prstGeom prst="line">
                <a:avLst/>
              </a:prstGeom>
              <a:noFill/>
              <a:ln w="28575">
                <a:solidFill>
                  <a:schemeClr val="tx1"/>
                </a:solidFill>
                <a:round/>
                <a:headEnd/>
                <a:tailEnd type="triangle" w="med" len="med"/>
              </a:ln>
            </p:spPr>
            <p:txBody>
              <a:bodyPr/>
              <a:lstStyle/>
              <a:p>
                <a:endParaRPr lang="en-US"/>
              </a:p>
            </p:txBody>
          </p:sp>
          <p:sp>
            <p:nvSpPr>
              <p:cNvPr id="14349" name="Text Box 15"/>
              <p:cNvSpPr txBox="1">
                <a:spLocks noChangeArrowheads="1"/>
              </p:cNvSpPr>
              <p:nvPr/>
            </p:nvSpPr>
            <p:spPr bwMode="auto">
              <a:xfrm>
                <a:off x="1547" y="3181"/>
                <a:ext cx="2237" cy="273"/>
              </a:xfrm>
              <a:prstGeom prst="rect">
                <a:avLst/>
              </a:prstGeom>
              <a:noFill/>
              <a:ln w="9525">
                <a:noFill/>
                <a:miter lim="800000"/>
                <a:headEnd/>
                <a:tailEnd/>
              </a:ln>
            </p:spPr>
            <p:txBody>
              <a:bodyPr wrap="none">
                <a:spAutoFit/>
              </a:bodyPr>
              <a:lstStyle/>
              <a:p>
                <a:r>
                  <a:rPr lang="en-US" sz="2400" b="0" dirty="0">
                    <a:latin typeface="Times New Roman" pitchFamily="18" charset="0"/>
                    <a:cs typeface="Times New Roman" pitchFamily="18" charset="0"/>
                  </a:rPr>
                  <a:t>energy + H</a:t>
                </a:r>
                <a:r>
                  <a:rPr lang="en-US" sz="2400" b="0" baseline="-25000" dirty="0">
                    <a:latin typeface="Times New Roman" pitchFamily="18" charset="0"/>
                    <a:cs typeface="Times New Roman" pitchFamily="18" charset="0"/>
                  </a:rPr>
                  <a:t>2</a:t>
                </a:r>
                <a:r>
                  <a:rPr lang="en-US" sz="2400" b="0" dirty="0">
                    <a:latin typeface="Times New Roman" pitchFamily="18" charset="0"/>
                    <a:cs typeface="Times New Roman" pitchFamily="18" charset="0"/>
                  </a:rPr>
                  <a:t>O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a:t>
                </a:r>
                <a:r>
                  <a:rPr lang="en-US" sz="2400" b="0" dirty="0">
                    <a:latin typeface="Times New Roman" pitchFamily="18" charset="0"/>
                    <a:cs typeface="Times New Roman" pitchFamily="18" charset="0"/>
                  </a:rPr>
                  <a:t> </a:t>
                </a:r>
                <a:r>
                  <a:rPr lang="en-US" sz="2400" b="0" dirty="0" smtClean="0">
                    <a:latin typeface="Times New Roman" pitchFamily="18" charset="0"/>
                    <a:cs typeface="Times New Roman" pitchFamily="18" charset="0"/>
                  </a:rPr>
                  <a:t>               </a:t>
                </a:r>
                <a:r>
                  <a:rPr lang="en-US" sz="2400" b="0" dirty="0">
                    <a:latin typeface="Times New Roman" pitchFamily="18" charset="0"/>
                    <a:cs typeface="Times New Roman" pitchFamily="18" charset="0"/>
                  </a:rPr>
                  <a:t>H</a:t>
                </a:r>
                <a:r>
                  <a:rPr lang="en-US" sz="2400" b="0" baseline="-25000" dirty="0">
                    <a:latin typeface="Times New Roman" pitchFamily="18" charset="0"/>
                    <a:cs typeface="Times New Roman" pitchFamily="18" charset="0"/>
                  </a:rPr>
                  <a:t>2</a:t>
                </a:r>
                <a:r>
                  <a:rPr lang="en-US" sz="2400" b="0" dirty="0">
                    <a:latin typeface="Times New Roman" pitchFamily="18" charset="0"/>
                    <a:cs typeface="Times New Roman" pitchFamily="18" charset="0"/>
                  </a:rPr>
                  <a:t>O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l</a:t>
                </a:r>
                <a:r>
                  <a:rPr lang="en-US" sz="2400" dirty="0">
                    <a:latin typeface="Times New Roman" pitchFamily="18" charset="0"/>
                    <a:cs typeface="Times New Roman" pitchFamily="18" charset="0"/>
                  </a:rPr>
                  <a:t>)</a:t>
                </a:r>
                <a:endParaRPr lang="en-US" sz="2400" b="0" dirty="0">
                  <a:latin typeface="Times New Roman" pitchFamily="18" charset="0"/>
                  <a:cs typeface="Times New Roman" pitchFamily="18" charset="0"/>
                </a:endParaRPr>
              </a:p>
            </p:txBody>
          </p:sp>
        </p:grpSp>
        <p:pic>
          <p:nvPicPr>
            <p:cNvPr id="14347" name="Picture 20" descr="j0118345"/>
            <p:cNvPicPr>
              <a:picLocks noChangeAspect="1" noChangeArrowheads="1"/>
            </p:cNvPicPr>
            <p:nvPr/>
          </p:nvPicPr>
          <p:blipFill>
            <a:blip r:embed="rId2" cstate="print"/>
            <a:srcRect/>
            <a:stretch>
              <a:fillRect/>
            </a:stretch>
          </p:blipFill>
          <p:spPr bwMode="auto">
            <a:xfrm>
              <a:off x="192" y="3294"/>
              <a:ext cx="598" cy="930"/>
            </a:xfrm>
            <a:prstGeom prst="rect">
              <a:avLst/>
            </a:prstGeom>
            <a:noFill/>
            <a:ln w="9525">
              <a:noFill/>
              <a:miter lim="800000"/>
              <a:headEnd/>
              <a:tailEnd/>
            </a:ln>
          </p:spPr>
        </p:pic>
      </p:grpSp>
      <p:pic>
        <p:nvPicPr>
          <p:cNvPr id="14345" name="Picture 3" descr="Pg 226"/>
          <p:cNvPicPr>
            <a:picLocks noChangeAspect="1" noChangeArrowheads="1"/>
          </p:cNvPicPr>
          <p:nvPr/>
        </p:nvPicPr>
        <p:blipFill>
          <a:blip r:embed="rId3" cstate="print"/>
          <a:srcRect/>
          <a:stretch>
            <a:fillRect/>
          </a:stretch>
        </p:blipFill>
        <p:spPr bwMode="auto">
          <a:xfrm>
            <a:off x="9562010" y="5527040"/>
            <a:ext cx="1391739" cy="1544320"/>
          </a:xfrm>
          <a:prstGeom prst="rect">
            <a:avLst/>
          </a:prstGeom>
          <a:noFill/>
          <a:ln w="9525">
            <a:noFill/>
            <a:miter lim="800000"/>
            <a:headEnd/>
            <a:tailEnd/>
          </a:ln>
        </p:spPr>
      </p:pic>
      <p:sp>
        <p:nvSpPr>
          <p:cNvPr id="20" name="Text Box 64"/>
          <p:cNvSpPr txBox="1">
            <a:spLocks noChangeArrowheads="1"/>
          </p:cNvSpPr>
          <p:nvPr/>
        </p:nvSpPr>
        <p:spPr bwMode="auto">
          <a:xfrm>
            <a:off x="2142308" y="5450114"/>
            <a:ext cx="6792685" cy="1274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975390" fontAlgn="base">
              <a:spcBef>
                <a:spcPct val="50000"/>
              </a:spcBef>
              <a:spcAft>
                <a:spcPct val="0"/>
              </a:spcAft>
              <a:buNone/>
            </a:pPr>
            <a:r>
              <a:rPr lang="en-US" altLang="en-US" sz="2560" b="1" i="1" dirty="0">
                <a:solidFill>
                  <a:srgbClr val="000000"/>
                </a:solidFill>
                <a:latin typeface="Arial" panose="020B0604020202020204" pitchFamily="34" charset="0"/>
              </a:rPr>
              <a:t>(Enthalpy is a state function.  It doesn’t matter how you get there, only where you start and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0-#ppt_w/2"/>
                                          </p:val>
                                        </p:tav>
                                        <p:tav tm="100000">
                                          <p:val>
                                            <p:strVal val="#ppt_x"/>
                                          </p:val>
                                        </p:tav>
                                      </p:tavLst>
                                    </p:anim>
                                    <p:anim calcmode="lin" valueType="num">
                                      <p:cBhvr additive="base">
                                        <p:cTn id="20"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90500" y="162560"/>
            <a:ext cx="11049000" cy="731520"/>
          </a:xfrm>
          <a:prstGeom prst="rect">
            <a:avLst/>
          </a:prstGeom>
          <a:noFill/>
          <a:ln w="9525">
            <a:noFill/>
            <a:miter lim="800000"/>
            <a:headEnd/>
            <a:tailEnd/>
          </a:ln>
        </p:spPr>
        <p:txBody>
          <a:bodyPr lIns="107113" tIns="53556" rIns="107113" bIns="53556" anchor="ctr"/>
          <a:lstStyle/>
          <a:p>
            <a:pPr eaLnBrk="0" hangingPunct="0"/>
            <a:r>
              <a:rPr lang="en-US" sz="3300" dirty="0"/>
              <a:t>Chemistry in Action: Bombardier Beetle </a:t>
            </a:r>
            <a:r>
              <a:rPr lang="en-US" sz="3300" dirty="0" smtClean="0"/>
              <a:t>Defense </a:t>
            </a:r>
            <a:r>
              <a:rPr lang="en-US" sz="3300" b="1" dirty="0" smtClean="0">
                <a:solidFill>
                  <a:srgbClr val="C00000"/>
                </a:solidFill>
              </a:rPr>
              <a:t>(For read)</a:t>
            </a:r>
            <a:endParaRPr lang="en-US" sz="3300" b="1" dirty="0">
              <a:solidFill>
                <a:srgbClr val="C00000"/>
              </a:solidFill>
            </a:endParaRPr>
          </a:p>
        </p:txBody>
      </p:sp>
      <p:grpSp>
        <p:nvGrpSpPr>
          <p:cNvPr id="2" name="Group 17"/>
          <p:cNvGrpSpPr>
            <a:grpSpLocks/>
          </p:cNvGrpSpPr>
          <p:nvPr/>
        </p:nvGrpSpPr>
        <p:grpSpPr bwMode="auto">
          <a:xfrm>
            <a:off x="494757" y="955040"/>
            <a:ext cx="9394033" cy="462280"/>
            <a:chOff x="96" y="861"/>
            <a:chExt cx="4734" cy="273"/>
          </a:xfrm>
        </p:grpSpPr>
        <p:sp>
          <p:nvSpPr>
            <p:cNvPr id="44048" name="Text Box 9"/>
            <p:cNvSpPr txBox="1">
              <a:spLocks noChangeArrowheads="1"/>
            </p:cNvSpPr>
            <p:nvPr/>
          </p:nvSpPr>
          <p:spPr bwMode="auto">
            <a:xfrm>
              <a:off x="96" y="861"/>
              <a:ext cx="4734" cy="273"/>
            </a:xfrm>
            <a:prstGeom prst="rect">
              <a:avLst/>
            </a:prstGeom>
            <a:noFill/>
            <a:ln w="9525">
              <a:noFill/>
              <a:miter lim="800000"/>
              <a:headEnd/>
              <a:tailEnd/>
            </a:ln>
          </p:spPr>
          <p:txBody>
            <a:bodyPr wrap="none">
              <a:spAutoFit/>
            </a:bodyPr>
            <a:lstStyle/>
            <a:p>
              <a:pPr algn="l"/>
              <a:r>
                <a:rPr lang="en-US" sz="2400" b="0" dirty="0"/>
                <a:t>C</a:t>
              </a:r>
              <a:r>
                <a:rPr lang="en-US" sz="2400" b="0" baseline="-25000" dirty="0"/>
                <a:t>6</a:t>
              </a:r>
              <a:r>
                <a:rPr lang="en-US" sz="2400" b="0" dirty="0"/>
                <a:t>H</a:t>
              </a:r>
              <a:r>
                <a:rPr lang="en-US" sz="2400" b="0" baseline="-25000" dirty="0"/>
                <a:t>4</a:t>
              </a:r>
              <a:r>
                <a:rPr lang="en-US" sz="2400" b="0" dirty="0"/>
                <a:t>(OH)</a:t>
              </a:r>
              <a:r>
                <a:rPr lang="en-US" sz="2400" b="0" baseline="-25000" dirty="0"/>
                <a:t>2</a:t>
              </a:r>
              <a:r>
                <a:rPr lang="en-US" sz="2400" b="0" dirty="0"/>
                <a:t> </a:t>
              </a:r>
              <a:r>
                <a:rPr lang="en-US" sz="2400" dirty="0"/>
                <a:t>(</a:t>
              </a:r>
              <a:r>
                <a:rPr lang="en-US" sz="2400" i="1" dirty="0" err="1"/>
                <a:t>aq</a:t>
              </a:r>
              <a:r>
                <a:rPr lang="en-US" sz="2400" dirty="0"/>
                <a:t>)</a:t>
              </a:r>
              <a:r>
                <a:rPr lang="en-US" sz="2400" b="0" dirty="0"/>
                <a:t> + H</a:t>
              </a:r>
              <a:r>
                <a:rPr lang="en-US" sz="2400" b="0" baseline="-25000" dirty="0"/>
                <a:t>2</a:t>
              </a:r>
              <a:r>
                <a:rPr lang="en-US" sz="2400" b="0" dirty="0"/>
                <a:t>O</a:t>
              </a:r>
              <a:r>
                <a:rPr lang="en-US" sz="2400" b="0" baseline="-25000" dirty="0"/>
                <a:t>2</a:t>
              </a:r>
              <a:r>
                <a:rPr lang="en-US" sz="2400" b="0" dirty="0"/>
                <a:t> </a:t>
              </a:r>
              <a:r>
                <a:rPr lang="en-US" sz="2400" dirty="0"/>
                <a:t>(</a:t>
              </a:r>
              <a:r>
                <a:rPr lang="en-US" sz="2400" i="1" dirty="0" err="1"/>
                <a:t>aq</a:t>
              </a:r>
              <a:r>
                <a:rPr lang="en-US" sz="2400" dirty="0"/>
                <a:t>)</a:t>
              </a:r>
              <a:r>
                <a:rPr lang="en-US" sz="2400" b="0" dirty="0"/>
                <a:t>          </a:t>
              </a:r>
              <a:r>
                <a:rPr lang="en-US" sz="2400" b="0" dirty="0" smtClean="0"/>
                <a:t>             C</a:t>
              </a:r>
              <a:r>
                <a:rPr lang="en-US" sz="2400" b="0" baseline="-25000" dirty="0" smtClean="0"/>
                <a:t>6</a:t>
              </a:r>
              <a:r>
                <a:rPr lang="en-US" sz="2400" b="0" dirty="0" smtClean="0"/>
                <a:t>H</a:t>
              </a:r>
              <a:r>
                <a:rPr lang="en-US" sz="2400" b="0" baseline="-25000" dirty="0" smtClean="0"/>
                <a:t>4</a:t>
              </a:r>
              <a:r>
                <a:rPr lang="en-US" sz="2400" b="0" dirty="0" smtClean="0"/>
                <a:t>O</a:t>
              </a:r>
              <a:r>
                <a:rPr lang="en-US" sz="2400" b="0" baseline="-25000" dirty="0" smtClean="0"/>
                <a:t>2</a:t>
              </a:r>
              <a:r>
                <a:rPr lang="en-US" sz="2400" b="0" dirty="0" smtClean="0"/>
                <a:t> </a:t>
              </a:r>
              <a:r>
                <a:rPr lang="en-US" sz="2400" dirty="0"/>
                <a:t>(</a:t>
              </a:r>
              <a:r>
                <a:rPr lang="en-US" sz="2400" i="1" dirty="0" err="1"/>
                <a:t>aq</a:t>
              </a:r>
              <a:r>
                <a:rPr lang="en-US" sz="2400" dirty="0"/>
                <a:t>)</a:t>
              </a:r>
              <a:r>
                <a:rPr lang="en-US" sz="2400" b="0" dirty="0"/>
                <a:t> + 2H</a:t>
              </a:r>
              <a:r>
                <a:rPr lang="en-US" sz="2400" b="0" baseline="-25000" dirty="0"/>
                <a:t>2</a:t>
              </a:r>
              <a:r>
                <a:rPr lang="en-US" sz="2400" b="0" dirty="0"/>
                <a:t>O </a:t>
              </a:r>
              <a:r>
                <a:rPr lang="en-US" sz="2400" dirty="0"/>
                <a:t>(</a:t>
              </a:r>
              <a:r>
                <a:rPr lang="en-US" sz="2400" i="1" dirty="0"/>
                <a:t>l</a:t>
              </a:r>
              <a:r>
                <a:rPr lang="en-US" sz="2400" dirty="0"/>
                <a:t>) </a:t>
              </a:r>
              <a:r>
                <a:rPr lang="en-US" sz="2400" b="0" i="1" dirty="0">
                  <a:latin typeface="Symbol" pitchFamily="18" charset="2"/>
                </a:rPr>
                <a:t>D</a:t>
              </a:r>
              <a:r>
                <a:rPr lang="en-US" sz="2400" b="0" i="1" dirty="0"/>
                <a:t>H</a:t>
              </a:r>
              <a:r>
                <a:rPr lang="en-US" sz="2400" b="0" i="1" baseline="30000" dirty="0"/>
                <a:t>0</a:t>
              </a:r>
              <a:r>
                <a:rPr lang="en-US" sz="2400" b="0" dirty="0"/>
                <a:t> = ?</a:t>
              </a:r>
              <a:r>
                <a:rPr lang="en-US" sz="2400" dirty="0"/>
                <a:t> </a:t>
              </a:r>
            </a:p>
          </p:txBody>
        </p:sp>
        <p:sp>
          <p:nvSpPr>
            <p:cNvPr id="44049" name="Line 13"/>
            <p:cNvSpPr>
              <a:spLocks noChangeShapeType="1"/>
            </p:cNvSpPr>
            <p:nvPr/>
          </p:nvSpPr>
          <p:spPr bwMode="auto">
            <a:xfrm>
              <a:off x="2033" y="1016"/>
              <a:ext cx="480" cy="0"/>
            </a:xfrm>
            <a:prstGeom prst="line">
              <a:avLst/>
            </a:prstGeom>
            <a:noFill/>
            <a:ln w="38100">
              <a:solidFill>
                <a:schemeClr val="tx1"/>
              </a:solidFill>
              <a:round/>
              <a:headEnd/>
              <a:tailEnd type="triangle" w="med" len="med"/>
            </a:ln>
          </p:spPr>
          <p:txBody>
            <a:bodyPr/>
            <a:lstStyle/>
            <a:p>
              <a:endParaRPr lang="en-US" sz="2400"/>
            </a:p>
          </p:txBody>
        </p:sp>
      </p:grpSp>
      <p:grpSp>
        <p:nvGrpSpPr>
          <p:cNvPr id="3" name="Group 18"/>
          <p:cNvGrpSpPr>
            <a:grpSpLocks/>
          </p:cNvGrpSpPr>
          <p:nvPr/>
        </p:nvGrpSpPr>
        <p:grpSpPr bwMode="auto">
          <a:xfrm>
            <a:off x="638448" y="1726716"/>
            <a:ext cx="9124159" cy="462280"/>
            <a:chOff x="96" y="1485"/>
            <a:chExt cx="4598" cy="273"/>
          </a:xfrm>
        </p:grpSpPr>
        <p:sp>
          <p:nvSpPr>
            <p:cNvPr id="44046" name="Text Box 10"/>
            <p:cNvSpPr txBox="1">
              <a:spLocks noChangeArrowheads="1"/>
            </p:cNvSpPr>
            <p:nvPr/>
          </p:nvSpPr>
          <p:spPr bwMode="auto">
            <a:xfrm>
              <a:off x="96" y="1485"/>
              <a:ext cx="4598" cy="273"/>
            </a:xfrm>
            <a:prstGeom prst="rect">
              <a:avLst/>
            </a:prstGeom>
            <a:noFill/>
            <a:ln w="9525">
              <a:noFill/>
              <a:miter lim="800000"/>
              <a:headEnd/>
              <a:tailEnd/>
            </a:ln>
          </p:spPr>
          <p:txBody>
            <a:bodyPr wrap="none">
              <a:spAutoFit/>
            </a:bodyPr>
            <a:lstStyle/>
            <a:p>
              <a:pPr algn="l"/>
              <a:r>
                <a:rPr lang="en-US" sz="2400" b="0" dirty="0"/>
                <a:t>C</a:t>
              </a:r>
              <a:r>
                <a:rPr lang="en-US" sz="2400" b="0" baseline="-25000" dirty="0"/>
                <a:t>6</a:t>
              </a:r>
              <a:r>
                <a:rPr lang="en-US" sz="2400" b="0" dirty="0"/>
                <a:t>H</a:t>
              </a:r>
              <a:r>
                <a:rPr lang="en-US" sz="2400" b="0" baseline="-25000" dirty="0"/>
                <a:t>4</a:t>
              </a:r>
              <a:r>
                <a:rPr lang="en-US" sz="2400" b="0" dirty="0"/>
                <a:t>(OH)</a:t>
              </a:r>
              <a:r>
                <a:rPr lang="en-US" sz="2400" b="0" baseline="-25000" dirty="0"/>
                <a:t>2</a:t>
              </a:r>
              <a:r>
                <a:rPr lang="en-US" sz="2400" b="0" dirty="0"/>
                <a:t> </a:t>
              </a:r>
              <a:r>
                <a:rPr lang="en-US" sz="2400" dirty="0"/>
                <a:t>(</a:t>
              </a:r>
              <a:r>
                <a:rPr lang="en-US" sz="2400" i="1" dirty="0" err="1"/>
                <a:t>aq</a:t>
              </a:r>
              <a:r>
                <a:rPr lang="en-US" sz="2400" dirty="0"/>
                <a:t>)</a:t>
              </a:r>
              <a:r>
                <a:rPr lang="en-US" sz="2400" b="0" dirty="0"/>
                <a:t>         </a:t>
              </a:r>
              <a:r>
                <a:rPr lang="en-US" sz="2400" b="0" dirty="0" smtClean="0"/>
                <a:t>                    </a:t>
              </a:r>
              <a:r>
                <a:rPr lang="en-US" sz="2400" b="0" dirty="0"/>
                <a:t>C</a:t>
              </a:r>
              <a:r>
                <a:rPr lang="en-US" sz="2400" b="0" baseline="-25000" dirty="0"/>
                <a:t>6</a:t>
              </a:r>
              <a:r>
                <a:rPr lang="en-US" sz="2400" b="0" dirty="0"/>
                <a:t>H</a:t>
              </a:r>
              <a:r>
                <a:rPr lang="en-US" sz="2400" b="0" baseline="-25000" dirty="0"/>
                <a:t>4</a:t>
              </a:r>
              <a:r>
                <a:rPr lang="en-US" sz="2400" b="0" dirty="0"/>
                <a:t>O</a:t>
              </a:r>
              <a:r>
                <a:rPr lang="en-US" sz="2400" b="0" baseline="-25000" dirty="0"/>
                <a:t>2</a:t>
              </a:r>
              <a:r>
                <a:rPr lang="en-US" sz="2400" b="0" dirty="0"/>
                <a:t> </a:t>
              </a:r>
              <a:r>
                <a:rPr lang="en-US" sz="2400" dirty="0"/>
                <a:t>(</a:t>
              </a:r>
              <a:r>
                <a:rPr lang="en-US" sz="2400" i="1" dirty="0" err="1"/>
                <a:t>aq</a:t>
              </a:r>
              <a:r>
                <a:rPr lang="en-US" sz="2400" dirty="0"/>
                <a:t>)</a:t>
              </a:r>
              <a:r>
                <a:rPr lang="en-US" sz="2400" b="0" dirty="0"/>
                <a:t> + H</a:t>
              </a:r>
              <a:r>
                <a:rPr lang="en-US" sz="2400" b="0" baseline="-25000" dirty="0"/>
                <a:t>2 </a:t>
              </a:r>
              <a:r>
                <a:rPr lang="en-US" sz="2400" dirty="0"/>
                <a:t>(</a:t>
              </a:r>
              <a:r>
                <a:rPr lang="en-US" sz="2400" i="1" dirty="0"/>
                <a:t>g</a:t>
              </a:r>
              <a:r>
                <a:rPr lang="en-US" sz="2400" dirty="0"/>
                <a:t>) </a:t>
              </a:r>
              <a:r>
                <a:rPr lang="en-US" sz="2400" b="0" i="1" dirty="0">
                  <a:latin typeface="Symbol" pitchFamily="18" charset="2"/>
                </a:rPr>
                <a:t>D</a:t>
              </a:r>
              <a:r>
                <a:rPr lang="en-US" sz="2400" b="0" i="1" dirty="0"/>
                <a:t>H</a:t>
              </a:r>
              <a:r>
                <a:rPr lang="en-US" sz="2400" b="0" i="1" baseline="30000" dirty="0"/>
                <a:t>0</a:t>
              </a:r>
              <a:r>
                <a:rPr lang="en-US" sz="2400" b="0" dirty="0"/>
                <a:t> = 177 kJ/mol</a:t>
              </a:r>
              <a:endParaRPr lang="en-US" sz="2400" dirty="0"/>
            </a:p>
          </p:txBody>
        </p:sp>
        <p:sp>
          <p:nvSpPr>
            <p:cNvPr id="44047" name="Line 14"/>
            <p:cNvSpPr>
              <a:spLocks noChangeShapeType="1"/>
            </p:cNvSpPr>
            <p:nvPr/>
          </p:nvSpPr>
          <p:spPr bwMode="auto">
            <a:xfrm>
              <a:off x="1406" y="1632"/>
              <a:ext cx="480" cy="0"/>
            </a:xfrm>
            <a:prstGeom prst="line">
              <a:avLst/>
            </a:prstGeom>
            <a:noFill/>
            <a:ln w="38100">
              <a:solidFill>
                <a:schemeClr val="tx1"/>
              </a:solidFill>
              <a:round/>
              <a:headEnd/>
              <a:tailEnd type="triangle" w="med" len="med"/>
            </a:ln>
          </p:spPr>
          <p:txBody>
            <a:bodyPr/>
            <a:lstStyle/>
            <a:p>
              <a:endParaRPr lang="en-US" sz="2400"/>
            </a:p>
          </p:txBody>
        </p:sp>
      </p:grpSp>
      <p:grpSp>
        <p:nvGrpSpPr>
          <p:cNvPr id="4" name="Group 19"/>
          <p:cNvGrpSpPr>
            <a:grpSpLocks/>
          </p:cNvGrpSpPr>
          <p:nvPr/>
        </p:nvGrpSpPr>
        <p:grpSpPr bwMode="auto">
          <a:xfrm>
            <a:off x="638449" y="2485330"/>
            <a:ext cx="8108159" cy="462280"/>
            <a:chOff x="96" y="2112"/>
            <a:chExt cx="4086" cy="273"/>
          </a:xfrm>
        </p:grpSpPr>
        <p:sp>
          <p:nvSpPr>
            <p:cNvPr id="44044" name="Text Box 11"/>
            <p:cNvSpPr txBox="1">
              <a:spLocks noChangeArrowheads="1"/>
            </p:cNvSpPr>
            <p:nvPr/>
          </p:nvSpPr>
          <p:spPr bwMode="auto">
            <a:xfrm>
              <a:off x="96" y="2112"/>
              <a:ext cx="4086" cy="273"/>
            </a:xfrm>
            <a:prstGeom prst="rect">
              <a:avLst/>
            </a:prstGeom>
            <a:noFill/>
            <a:ln w="9525">
              <a:noFill/>
              <a:miter lim="800000"/>
              <a:headEnd/>
              <a:tailEnd/>
            </a:ln>
          </p:spPr>
          <p:txBody>
            <a:bodyPr wrap="none">
              <a:spAutoFit/>
            </a:bodyPr>
            <a:lstStyle/>
            <a:p>
              <a:pPr algn="l"/>
              <a:r>
                <a:rPr lang="en-US" sz="2400" b="0" dirty="0"/>
                <a:t>H</a:t>
              </a:r>
              <a:r>
                <a:rPr lang="en-US" sz="2400" b="0" baseline="-25000" dirty="0"/>
                <a:t>2</a:t>
              </a:r>
              <a:r>
                <a:rPr lang="en-US" sz="2400" b="0" dirty="0"/>
                <a:t>O</a:t>
              </a:r>
              <a:r>
                <a:rPr lang="en-US" sz="2400" b="0" baseline="-25000" dirty="0"/>
                <a:t>2</a:t>
              </a:r>
              <a:r>
                <a:rPr lang="en-US" sz="2400" b="0" dirty="0"/>
                <a:t> </a:t>
              </a:r>
              <a:r>
                <a:rPr lang="en-US" sz="2400" dirty="0"/>
                <a:t>(</a:t>
              </a:r>
              <a:r>
                <a:rPr lang="en-US" sz="2400" i="1" dirty="0" err="1"/>
                <a:t>aq</a:t>
              </a:r>
              <a:r>
                <a:rPr lang="en-US" sz="2400" dirty="0"/>
                <a:t>)</a:t>
              </a:r>
              <a:r>
                <a:rPr lang="en-US" sz="2400" b="0" dirty="0"/>
                <a:t>         </a:t>
              </a:r>
              <a:r>
                <a:rPr lang="en-US" sz="2400" b="0" dirty="0" smtClean="0"/>
                <a:t>                  </a:t>
              </a:r>
              <a:r>
                <a:rPr lang="en-US" sz="2400" b="0" dirty="0"/>
                <a:t>H</a:t>
              </a:r>
              <a:r>
                <a:rPr lang="en-US" sz="2400" b="0" baseline="-25000" dirty="0"/>
                <a:t>2</a:t>
              </a:r>
              <a:r>
                <a:rPr lang="en-US" sz="2400" b="0" dirty="0"/>
                <a:t>O </a:t>
              </a:r>
              <a:r>
                <a:rPr lang="en-US" sz="2400" dirty="0"/>
                <a:t>(</a:t>
              </a:r>
              <a:r>
                <a:rPr lang="en-US" sz="2400" i="1" dirty="0"/>
                <a:t>l</a:t>
              </a:r>
              <a:r>
                <a:rPr lang="en-US" sz="2400" dirty="0"/>
                <a:t>)</a:t>
              </a:r>
              <a:r>
                <a:rPr lang="en-US" sz="2400" b="0" dirty="0"/>
                <a:t> + </a:t>
              </a:r>
              <a:r>
                <a:rPr lang="en-US" sz="2400" b="0" dirty="0">
                  <a:cs typeface="Arial" charset="0"/>
                </a:rPr>
                <a:t>½</a:t>
              </a:r>
              <a:r>
                <a:rPr lang="en-US" sz="2400" b="0" dirty="0"/>
                <a:t>O</a:t>
              </a:r>
              <a:r>
                <a:rPr lang="en-US" sz="2400" b="0" baseline="-25000" dirty="0"/>
                <a:t>2 </a:t>
              </a:r>
              <a:r>
                <a:rPr lang="en-US" sz="2400" dirty="0"/>
                <a:t>(</a:t>
              </a:r>
              <a:r>
                <a:rPr lang="en-US" sz="2400" i="1" dirty="0"/>
                <a:t>g</a:t>
              </a:r>
              <a:r>
                <a:rPr lang="en-US" sz="2400" dirty="0"/>
                <a:t>) </a:t>
              </a:r>
              <a:r>
                <a:rPr lang="en-US" sz="2400" b="0" i="1" dirty="0">
                  <a:latin typeface="Symbol" pitchFamily="18" charset="2"/>
                </a:rPr>
                <a:t>D</a:t>
              </a:r>
              <a:r>
                <a:rPr lang="en-US" sz="2400" b="0" i="1" dirty="0"/>
                <a:t>H</a:t>
              </a:r>
              <a:r>
                <a:rPr lang="en-US" sz="2400" b="0" i="1" baseline="30000" dirty="0"/>
                <a:t>0</a:t>
              </a:r>
              <a:r>
                <a:rPr lang="en-US" sz="2400" b="0" dirty="0"/>
                <a:t> = -94.6 kJ/mol</a:t>
              </a:r>
              <a:endParaRPr lang="en-US" sz="2400" dirty="0"/>
            </a:p>
          </p:txBody>
        </p:sp>
        <p:sp>
          <p:nvSpPr>
            <p:cNvPr id="44045" name="Line 15"/>
            <p:cNvSpPr>
              <a:spLocks noChangeShapeType="1"/>
            </p:cNvSpPr>
            <p:nvPr/>
          </p:nvSpPr>
          <p:spPr bwMode="auto">
            <a:xfrm>
              <a:off x="952" y="2233"/>
              <a:ext cx="480" cy="0"/>
            </a:xfrm>
            <a:prstGeom prst="line">
              <a:avLst/>
            </a:prstGeom>
            <a:noFill/>
            <a:ln w="38100">
              <a:solidFill>
                <a:schemeClr val="tx1"/>
              </a:solidFill>
              <a:round/>
              <a:headEnd/>
              <a:tailEnd type="triangle" w="med" len="med"/>
            </a:ln>
          </p:spPr>
          <p:txBody>
            <a:bodyPr/>
            <a:lstStyle/>
            <a:p>
              <a:endParaRPr lang="en-US" sz="2400"/>
            </a:p>
          </p:txBody>
        </p:sp>
      </p:grpSp>
      <p:grpSp>
        <p:nvGrpSpPr>
          <p:cNvPr id="5" name="Group 20"/>
          <p:cNvGrpSpPr>
            <a:grpSpLocks/>
          </p:cNvGrpSpPr>
          <p:nvPr/>
        </p:nvGrpSpPr>
        <p:grpSpPr bwMode="auto">
          <a:xfrm>
            <a:off x="638449" y="3243943"/>
            <a:ext cx="7623971" cy="462280"/>
            <a:chOff x="144" y="2640"/>
            <a:chExt cx="3842" cy="273"/>
          </a:xfrm>
        </p:grpSpPr>
        <p:sp>
          <p:nvSpPr>
            <p:cNvPr id="44042" name="Text Box 12"/>
            <p:cNvSpPr txBox="1">
              <a:spLocks noChangeArrowheads="1"/>
            </p:cNvSpPr>
            <p:nvPr/>
          </p:nvSpPr>
          <p:spPr bwMode="auto">
            <a:xfrm>
              <a:off x="144" y="2640"/>
              <a:ext cx="3842" cy="273"/>
            </a:xfrm>
            <a:prstGeom prst="rect">
              <a:avLst/>
            </a:prstGeom>
            <a:noFill/>
            <a:ln w="9525">
              <a:noFill/>
              <a:miter lim="800000"/>
              <a:headEnd/>
              <a:tailEnd/>
            </a:ln>
          </p:spPr>
          <p:txBody>
            <a:bodyPr wrap="none">
              <a:spAutoFit/>
            </a:bodyPr>
            <a:lstStyle/>
            <a:p>
              <a:pPr algn="l"/>
              <a:r>
                <a:rPr lang="en-US" sz="2400" b="0" dirty="0"/>
                <a:t>H</a:t>
              </a:r>
              <a:r>
                <a:rPr lang="en-US" sz="2400" b="0" baseline="-25000" dirty="0"/>
                <a:t>2</a:t>
              </a:r>
              <a:r>
                <a:rPr lang="en-US" sz="2400" b="0" dirty="0"/>
                <a:t> </a:t>
              </a:r>
              <a:r>
                <a:rPr lang="en-US" sz="2400" dirty="0"/>
                <a:t>(</a:t>
              </a:r>
              <a:r>
                <a:rPr lang="en-US" sz="2400" i="1" dirty="0"/>
                <a:t>g</a:t>
              </a:r>
              <a:r>
                <a:rPr lang="en-US" sz="2400" dirty="0"/>
                <a:t>)</a:t>
              </a:r>
              <a:r>
                <a:rPr lang="en-US" sz="2400" b="0" baseline="-25000" dirty="0"/>
                <a:t> </a:t>
              </a:r>
              <a:r>
                <a:rPr lang="en-US" sz="2400" b="0" dirty="0"/>
                <a:t>+ ½</a:t>
              </a:r>
              <a:r>
                <a:rPr lang="en-US" sz="2400" dirty="0"/>
                <a:t> </a:t>
              </a:r>
              <a:r>
                <a:rPr lang="en-US" sz="2400" b="0" dirty="0"/>
                <a:t>O</a:t>
              </a:r>
              <a:r>
                <a:rPr lang="en-US" sz="2400" b="0" baseline="-25000" dirty="0"/>
                <a:t>2</a:t>
              </a:r>
              <a:r>
                <a:rPr lang="en-US" sz="2400" b="0" dirty="0"/>
                <a:t> </a:t>
              </a:r>
              <a:r>
                <a:rPr lang="en-US" sz="2400" dirty="0"/>
                <a:t>(</a:t>
              </a:r>
              <a:r>
                <a:rPr lang="en-US" sz="2400" i="1" dirty="0"/>
                <a:t>g</a:t>
              </a:r>
              <a:r>
                <a:rPr lang="en-US" sz="2400" dirty="0"/>
                <a:t>)</a:t>
              </a:r>
              <a:r>
                <a:rPr lang="en-US" sz="2400" b="0" dirty="0"/>
                <a:t>        </a:t>
              </a:r>
              <a:r>
                <a:rPr lang="en-US" sz="2400" b="0" dirty="0" smtClean="0"/>
                <a:t>                   </a:t>
              </a:r>
              <a:r>
                <a:rPr lang="en-US" sz="2400" b="0" dirty="0"/>
                <a:t>H</a:t>
              </a:r>
              <a:r>
                <a:rPr lang="en-US" sz="2400" b="0" baseline="-25000" dirty="0"/>
                <a:t>2</a:t>
              </a:r>
              <a:r>
                <a:rPr lang="en-US" sz="2400" b="0" dirty="0"/>
                <a:t>O </a:t>
              </a:r>
              <a:r>
                <a:rPr lang="en-US" sz="2400" dirty="0"/>
                <a:t>(</a:t>
              </a:r>
              <a:r>
                <a:rPr lang="en-US" sz="2400" i="1" dirty="0"/>
                <a:t>l</a:t>
              </a:r>
              <a:r>
                <a:rPr lang="en-US" sz="2400" dirty="0"/>
                <a:t>) </a:t>
              </a:r>
              <a:r>
                <a:rPr lang="en-US" sz="2400" b="0" i="1" dirty="0">
                  <a:latin typeface="Symbol" pitchFamily="18" charset="2"/>
                </a:rPr>
                <a:t>D</a:t>
              </a:r>
              <a:r>
                <a:rPr lang="en-US" sz="2400" b="0" i="1" dirty="0"/>
                <a:t>H</a:t>
              </a:r>
              <a:r>
                <a:rPr lang="en-US" sz="2400" b="0" i="1" baseline="30000" dirty="0"/>
                <a:t>0</a:t>
              </a:r>
              <a:r>
                <a:rPr lang="en-US" sz="2400" b="0" dirty="0"/>
                <a:t> = -286 kJ/mol</a:t>
              </a:r>
            </a:p>
          </p:txBody>
        </p:sp>
        <p:sp>
          <p:nvSpPr>
            <p:cNvPr id="44043" name="Line 16"/>
            <p:cNvSpPr>
              <a:spLocks noChangeShapeType="1"/>
            </p:cNvSpPr>
            <p:nvPr/>
          </p:nvSpPr>
          <p:spPr bwMode="auto">
            <a:xfrm>
              <a:off x="1424" y="2768"/>
              <a:ext cx="480" cy="0"/>
            </a:xfrm>
            <a:prstGeom prst="line">
              <a:avLst/>
            </a:prstGeom>
            <a:noFill/>
            <a:ln w="38100">
              <a:solidFill>
                <a:schemeClr val="tx1"/>
              </a:solidFill>
              <a:round/>
              <a:headEnd/>
              <a:tailEnd type="triangle" w="med" len="med"/>
            </a:ln>
          </p:spPr>
          <p:txBody>
            <a:bodyPr/>
            <a:lstStyle/>
            <a:p>
              <a:endParaRPr lang="en-US" sz="2400"/>
            </a:p>
          </p:txBody>
        </p:sp>
      </p:grpSp>
      <p:sp>
        <p:nvSpPr>
          <p:cNvPr id="36885" name="Text Box 21"/>
          <p:cNvSpPr txBox="1">
            <a:spLocks noChangeArrowheads="1"/>
          </p:cNvSpPr>
          <p:nvPr/>
        </p:nvSpPr>
        <p:spPr bwMode="auto">
          <a:xfrm>
            <a:off x="1247095" y="4167052"/>
            <a:ext cx="5044563" cy="477490"/>
          </a:xfrm>
          <a:prstGeom prst="rect">
            <a:avLst/>
          </a:prstGeom>
          <a:noFill/>
          <a:ln w="9525">
            <a:noFill/>
            <a:miter lim="800000"/>
            <a:headEnd/>
            <a:tailEnd/>
          </a:ln>
        </p:spPr>
        <p:txBody>
          <a:bodyPr wrap="none" lIns="107113" tIns="53556" rIns="107113" bIns="53556">
            <a:spAutoFit/>
          </a:bodyPr>
          <a:lstStyle/>
          <a:p>
            <a:r>
              <a:rPr lang="en-US" sz="2400" b="1" i="1" dirty="0">
                <a:solidFill>
                  <a:srgbClr val="FF0000"/>
                </a:solidFill>
                <a:latin typeface="Symbol" pitchFamily="18" charset="2"/>
              </a:rPr>
              <a:t>D</a:t>
            </a:r>
            <a:r>
              <a:rPr lang="en-US" sz="2400" b="1" i="1" dirty="0">
                <a:solidFill>
                  <a:srgbClr val="FF0000"/>
                </a:solidFill>
              </a:rPr>
              <a:t>H</a:t>
            </a:r>
            <a:r>
              <a:rPr lang="en-US" sz="2400" b="1" i="1" baseline="30000" dirty="0">
                <a:solidFill>
                  <a:srgbClr val="FF0000"/>
                </a:solidFill>
              </a:rPr>
              <a:t>0</a:t>
            </a:r>
            <a:r>
              <a:rPr lang="en-US" sz="2400" b="1" dirty="0">
                <a:solidFill>
                  <a:srgbClr val="FF0000"/>
                </a:solidFill>
              </a:rPr>
              <a:t> = 177 - 94.6 – 286 = -204 kJ/mol</a:t>
            </a:r>
            <a:r>
              <a:rPr lang="en-US" sz="2400" b="1" i="1" dirty="0">
                <a:solidFill>
                  <a:srgbClr val="FF0000"/>
                </a:solidFill>
              </a:rPr>
              <a:t> </a:t>
            </a:r>
          </a:p>
        </p:txBody>
      </p:sp>
      <p:pic>
        <p:nvPicPr>
          <p:cNvPr id="44040" name="Picture 22" descr="06_p251"/>
          <p:cNvPicPr>
            <a:picLocks noChangeAspect="1" noChangeArrowheads="1"/>
          </p:cNvPicPr>
          <p:nvPr/>
        </p:nvPicPr>
        <p:blipFill>
          <a:blip r:embed="rId2" cstate="print"/>
          <a:srcRect t="2296"/>
          <a:stretch>
            <a:fillRect/>
          </a:stretch>
        </p:blipFill>
        <p:spPr bwMode="auto">
          <a:xfrm>
            <a:off x="6477000" y="3982720"/>
            <a:ext cx="4572000" cy="3169920"/>
          </a:xfrm>
          <a:prstGeom prst="rect">
            <a:avLst/>
          </a:prstGeom>
          <a:noFill/>
          <a:ln w="9525">
            <a:noFill/>
            <a:miter lim="800000"/>
            <a:headEnd/>
            <a:tailEnd/>
          </a:ln>
        </p:spPr>
      </p:pic>
      <p:sp>
        <p:nvSpPr>
          <p:cNvPr id="36887" name="Text Box 23"/>
          <p:cNvSpPr txBox="1">
            <a:spLocks noChangeArrowheads="1"/>
          </p:cNvSpPr>
          <p:nvPr/>
        </p:nvSpPr>
        <p:spPr bwMode="auto">
          <a:xfrm>
            <a:off x="2561808" y="5013477"/>
            <a:ext cx="2389016" cy="477490"/>
          </a:xfrm>
          <a:prstGeom prst="rect">
            <a:avLst/>
          </a:prstGeom>
          <a:noFill/>
          <a:ln w="9525">
            <a:noFill/>
            <a:miter lim="800000"/>
            <a:headEnd/>
            <a:tailEnd/>
          </a:ln>
        </p:spPr>
        <p:txBody>
          <a:bodyPr wrap="square" lIns="107113" tIns="53556" rIns="107113" bIns="53556">
            <a:spAutoFit/>
          </a:bodyPr>
          <a:lstStyle/>
          <a:p>
            <a:r>
              <a:rPr lang="en-US" sz="2400" b="1" dirty="0">
                <a:solidFill>
                  <a:srgbClr val="FF0000"/>
                </a:solidFill>
              </a:rPr>
              <a:t>Exothermic!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85"/>
                                        </p:tgtEl>
                                        <p:attrNameLst>
                                          <p:attrName>style.visibility</p:attrName>
                                        </p:attrNameLst>
                                      </p:cBhvr>
                                      <p:to>
                                        <p:strVal val="visible"/>
                                      </p:to>
                                    </p:set>
                                    <p:anim calcmode="lin" valueType="num">
                                      <p:cBhvr additive="base">
                                        <p:cTn id="25" dur="500" fill="hold"/>
                                        <p:tgtEl>
                                          <p:spTgt spid="36885"/>
                                        </p:tgtEl>
                                        <p:attrNameLst>
                                          <p:attrName>ppt_x</p:attrName>
                                        </p:attrNameLst>
                                      </p:cBhvr>
                                      <p:tavLst>
                                        <p:tav tm="0">
                                          <p:val>
                                            <p:strVal val="0-#ppt_w/2"/>
                                          </p:val>
                                        </p:tav>
                                        <p:tav tm="100000">
                                          <p:val>
                                            <p:strVal val="#ppt_x"/>
                                          </p:val>
                                        </p:tav>
                                      </p:tavLst>
                                    </p:anim>
                                    <p:anim calcmode="lin" valueType="num">
                                      <p:cBhvr additive="base">
                                        <p:cTn id="26" dur="500" fill="hold"/>
                                        <p:tgtEl>
                                          <p:spTgt spid="368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p:bldP spid="368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891" y="300446"/>
            <a:ext cx="1007187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Stoichiometry involving</a:t>
            </a:r>
            <a:r>
              <a:rPr lang="en-US" altLang="en-US" sz="2800" b="1" dirty="0" smtClean="0">
                <a:latin typeface="Times New Roman" pitchFamily="18" charset="0"/>
                <a:cs typeface="Times New Roman" pitchFamily="18" charset="0"/>
              </a:rPr>
              <a:t> </a:t>
            </a:r>
            <a:r>
              <a:rPr lang="en-US" altLang="en-US" sz="2800" b="1" dirty="0" smtClean="0">
                <a:latin typeface="Symbol" panose="05050102010706020507" pitchFamily="18" charset="2"/>
              </a:rPr>
              <a:t>D</a:t>
            </a:r>
            <a:r>
              <a:rPr lang="en-US" altLang="en-US" sz="2800" b="1" i="1" dirty="0" smtClean="0">
                <a:latin typeface="Times New Roman" pitchFamily="18" charset="0"/>
                <a:cs typeface="Times New Roman" pitchFamily="18" charset="0"/>
              </a:rPr>
              <a:t>H: Thermochemical equations</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5" name="Text Box 7"/>
          <p:cNvSpPr txBox="1">
            <a:spLocks noChangeArrowheads="1"/>
          </p:cNvSpPr>
          <p:nvPr/>
        </p:nvSpPr>
        <p:spPr bwMode="auto">
          <a:xfrm>
            <a:off x="381000" y="1158240"/>
            <a:ext cx="10668000" cy="1770151"/>
          </a:xfrm>
          <a:prstGeom prst="rect">
            <a:avLst/>
          </a:prstGeom>
          <a:noFill/>
          <a:ln w="9525">
            <a:noFill/>
            <a:miter lim="800000"/>
            <a:headEnd/>
            <a:tailEnd/>
          </a:ln>
        </p:spPr>
        <p:txBody>
          <a:bodyPr lIns="107113" tIns="53556" rIns="107113" bIns="53556">
            <a:spAutoFit/>
          </a:bodyPr>
          <a:lstStyle/>
          <a:p>
            <a:pPr marL="535564" indent="-535564">
              <a:spcBef>
                <a:spcPct val="50000"/>
              </a:spcBef>
            </a:pPr>
            <a:r>
              <a:rPr lang="en-US" sz="2400" b="1" i="1" dirty="0">
                <a:latin typeface="Times New Roman" pitchFamily="18" charset="0"/>
                <a:cs typeface="Times New Roman" pitchFamily="18" charset="0"/>
              </a:rPr>
              <a:t>The </a:t>
            </a:r>
            <a:r>
              <a:rPr lang="en-US" sz="2400" b="1" i="1" dirty="0" smtClean="0">
                <a:latin typeface="Times New Roman" pitchFamily="18" charset="0"/>
                <a:cs typeface="Times New Roman" pitchFamily="18" charset="0"/>
              </a:rPr>
              <a:t>enthalpy change </a:t>
            </a:r>
            <a:r>
              <a:rPr lang="en-US" sz="2400" b="0" dirty="0" smtClean="0">
                <a:latin typeface="Times New Roman" pitchFamily="18" charset="0"/>
                <a:cs typeface="Times New Roman" pitchFamily="18" charset="0"/>
              </a:rPr>
              <a:t>for a chemical reaction, </a:t>
            </a:r>
            <a:r>
              <a:rPr lang="en-US" altLang="en-US" sz="2400" dirty="0" err="1" smtClean="0">
                <a:latin typeface="Symbol" panose="05050102010706020507" pitchFamily="18" charset="2"/>
              </a:rPr>
              <a:t>D</a:t>
            </a:r>
            <a:r>
              <a:rPr lang="en-US" altLang="en-US" sz="2400" dirty="0" err="1" smtClean="0">
                <a:latin typeface="Symbol" panose="05050102010706020507" pitchFamily="18" charset="2"/>
                <a:cs typeface="Arial" panose="020B0604020202020204" pitchFamily="34" charset="0"/>
              </a:rPr>
              <a:t>H</a:t>
            </a:r>
            <a:r>
              <a:rPr lang="en-US" altLang="en-US" sz="2400" i="1" baseline="-25000" dirty="0" err="1" smtClean="0">
                <a:latin typeface="Arial" panose="020B0604020202020204" pitchFamily="34" charset="0"/>
              </a:rPr>
              <a:t>rxn</a:t>
            </a:r>
            <a:r>
              <a:rPr lang="en-US" altLang="en-US" sz="2400" i="1" baseline="-25000" dirty="0" smtClean="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is also called </a:t>
            </a:r>
            <a:r>
              <a:rPr lang="en-US" altLang="en-US" sz="2400" b="1" i="1" dirty="0" smtClean="0">
                <a:latin typeface="Times New Roman" pitchFamily="18" charset="0"/>
                <a:cs typeface="Times New Roman" pitchFamily="18" charset="0"/>
              </a:rPr>
              <a:t>the enthalpy of reaction</a:t>
            </a:r>
            <a:r>
              <a:rPr lang="en-US" altLang="en-US" sz="2400" dirty="0" smtClean="0">
                <a:latin typeface="Times New Roman" pitchFamily="18" charset="0"/>
                <a:cs typeface="Times New Roman" pitchFamily="18" charset="0"/>
              </a:rPr>
              <a:t> or </a:t>
            </a:r>
            <a:r>
              <a:rPr lang="en-US" altLang="en-US" sz="2400" b="1" i="1" dirty="0" smtClean="0">
                <a:latin typeface="Times New Roman" pitchFamily="18" charset="0"/>
                <a:cs typeface="Times New Roman" pitchFamily="18" charset="0"/>
              </a:rPr>
              <a:t>heat of reaction </a:t>
            </a:r>
            <a:r>
              <a:rPr lang="en-US" altLang="en-US" sz="2400" dirty="0" smtClean="0">
                <a:latin typeface="Times New Roman" pitchFamily="18" charset="0"/>
                <a:cs typeface="Times New Roman" pitchFamily="18" charset="0"/>
              </a:rPr>
              <a:t>is an extensive property, one that depends on the amount of material.</a:t>
            </a:r>
            <a:r>
              <a:rPr lang="en-US" altLang="en-US" sz="2400" b="1" i="1" dirty="0" smtClean="0">
                <a:latin typeface="Times New Roman" pitchFamily="18" charset="0"/>
                <a:cs typeface="Times New Roman" pitchFamily="18" charset="0"/>
              </a:rPr>
              <a:t> </a:t>
            </a:r>
          </a:p>
          <a:p>
            <a:pPr marL="535564" indent="-535564">
              <a:spcBef>
                <a:spcPct val="50000"/>
              </a:spcBef>
            </a:pPr>
            <a:r>
              <a:rPr lang="en-US" sz="2400" dirty="0" smtClean="0">
                <a:latin typeface="Times New Roman" pitchFamily="18" charset="0"/>
                <a:cs typeface="Times New Roman" pitchFamily="18" charset="0"/>
              </a:rPr>
              <a:t>Stoichiometry</a:t>
            </a:r>
            <a:r>
              <a:rPr lang="en-US" sz="2400" b="0" dirty="0" smtClean="0">
                <a:latin typeface="Times New Roman" pitchFamily="18" charset="0"/>
                <a:cs typeface="Times New Roman" pitchFamily="18" charset="0"/>
              </a:rPr>
              <a:t> </a:t>
            </a:r>
            <a:r>
              <a:rPr lang="en-US" sz="2400" b="0" dirty="0">
                <a:latin typeface="Times New Roman" pitchFamily="18" charset="0"/>
                <a:cs typeface="Times New Roman" pitchFamily="18" charset="0"/>
              </a:rPr>
              <a:t>coefficients always refer to the number of moles of a substance</a:t>
            </a:r>
          </a:p>
        </p:txBody>
      </p:sp>
      <p:sp>
        <p:nvSpPr>
          <p:cNvPr id="10" name="Text Box 7"/>
          <p:cNvSpPr txBox="1">
            <a:spLocks noChangeArrowheads="1"/>
          </p:cNvSpPr>
          <p:nvPr/>
        </p:nvSpPr>
        <p:spPr bwMode="auto">
          <a:xfrm>
            <a:off x="582612" y="3221037"/>
            <a:ext cx="9590087" cy="3046988"/>
          </a:xfrm>
          <a:prstGeom prst="rect">
            <a:avLst/>
          </a:prstGeom>
          <a:noFill/>
          <a:ln w="9525">
            <a:noFill/>
            <a:miter lim="800000"/>
            <a:headEnd/>
            <a:tailEnd/>
          </a:ln>
        </p:spPr>
        <p:txBody>
          <a:bodyPr wrap="square">
            <a:spAutoFit/>
          </a:bodyPr>
          <a:lstStyle/>
          <a:p>
            <a:r>
              <a:rPr lang="en-US" sz="2400" b="0" dirty="0" smtClean="0">
                <a:latin typeface="Times New Roman" pitchFamily="18" charset="0"/>
                <a:cs typeface="Times New Roman" pitchFamily="18" charset="0"/>
              </a:rPr>
              <a:t>C</a:t>
            </a:r>
            <a:r>
              <a:rPr lang="en-US" sz="2400" baseline="-25000" dirty="0" smtClean="0">
                <a:latin typeface="Times New Roman" pitchFamily="18" charset="0"/>
                <a:cs typeface="Times New Roman" pitchFamily="18" charset="0"/>
              </a:rPr>
              <a:t>3</a:t>
            </a:r>
            <a:r>
              <a:rPr lang="en-US" sz="2400" b="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8</a:t>
            </a:r>
            <a:r>
              <a:rPr lang="en-US" sz="2400" b="0" dirty="0" smtClean="0">
                <a:latin typeface="Times New Roman" pitchFamily="18" charset="0"/>
                <a:cs typeface="Times New Roman" pitchFamily="18" charset="0"/>
              </a:rPr>
              <a:t> (</a:t>
            </a:r>
            <a:r>
              <a:rPr lang="en-US" sz="2400" b="0" i="1" dirty="0">
                <a:latin typeface="Times New Roman" pitchFamily="18" charset="0"/>
                <a:cs typeface="Times New Roman" pitchFamily="18" charset="0"/>
              </a:rPr>
              <a:t>g</a:t>
            </a:r>
            <a:r>
              <a:rPr lang="en-US" sz="2400" b="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5 </a:t>
            </a:r>
            <a:r>
              <a:rPr lang="en-US" sz="2400" b="0" dirty="0" smtClean="0">
                <a:latin typeface="Times New Roman" pitchFamily="18" charset="0"/>
                <a:cs typeface="Times New Roman" pitchFamily="18" charset="0"/>
              </a:rPr>
              <a:t>O</a:t>
            </a:r>
            <a:r>
              <a:rPr lang="en-US" sz="2400" b="0" baseline="-25000" dirty="0" smtClean="0">
                <a:latin typeface="Times New Roman" pitchFamily="18" charset="0"/>
                <a:cs typeface="Times New Roman" pitchFamily="18" charset="0"/>
              </a:rPr>
              <a:t>2</a:t>
            </a:r>
            <a:r>
              <a:rPr lang="en-US" sz="2400" b="0" dirty="0" smtClean="0">
                <a:latin typeface="Times New Roman" pitchFamily="18" charset="0"/>
                <a:cs typeface="Times New Roman" pitchFamily="18" charset="0"/>
              </a:rPr>
              <a:t> </a:t>
            </a: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g)</a:t>
            </a:r>
            <a:r>
              <a:rPr lang="en-US" sz="2400" b="0" dirty="0">
                <a:latin typeface="Times New Roman" pitchFamily="18" charset="0"/>
                <a:cs typeface="Times New Roman" pitchFamily="18" charset="0"/>
              </a:rPr>
              <a:t>      </a:t>
            </a:r>
            <a:r>
              <a:rPr lang="en-US" sz="2400" b="0" dirty="0" smtClean="0">
                <a:latin typeface="Times New Roman" pitchFamily="18" charset="0"/>
                <a:cs typeface="Times New Roman" pitchFamily="18" charset="0"/>
              </a:rPr>
              <a:t>            3 </a:t>
            </a:r>
            <a:r>
              <a:rPr lang="en-US" sz="2400" b="0" dirty="0">
                <a:latin typeface="Times New Roman" pitchFamily="18" charset="0"/>
                <a:cs typeface="Times New Roman" pitchFamily="18" charset="0"/>
              </a:rPr>
              <a:t>CO</a:t>
            </a:r>
            <a:r>
              <a:rPr lang="en-US" sz="2400" b="0" baseline="-25000" dirty="0">
                <a:latin typeface="Times New Roman" pitchFamily="18" charset="0"/>
                <a:cs typeface="Times New Roman" pitchFamily="18" charset="0"/>
              </a:rPr>
              <a:t>2</a:t>
            </a:r>
            <a:r>
              <a:rPr lang="en-US" sz="2400" b="0" dirty="0">
                <a:latin typeface="Times New Roman" pitchFamily="18" charset="0"/>
                <a:cs typeface="Times New Roman" pitchFamily="18" charset="0"/>
              </a:rPr>
              <a:t> (</a:t>
            </a:r>
            <a:r>
              <a:rPr lang="en-US" sz="2400" b="0" i="1" dirty="0">
                <a:latin typeface="Times New Roman" pitchFamily="18" charset="0"/>
                <a:cs typeface="Times New Roman" pitchFamily="18" charset="0"/>
              </a:rPr>
              <a:t>g) + </a:t>
            </a:r>
            <a:r>
              <a:rPr lang="en-US" sz="2400" dirty="0" smtClean="0">
                <a:latin typeface="Times New Roman" pitchFamily="18" charset="0"/>
                <a:cs typeface="Times New Roman" pitchFamily="18" charset="0"/>
              </a:rPr>
              <a:t>4</a:t>
            </a:r>
            <a:r>
              <a:rPr lang="en-US" sz="2400" b="0" dirty="0" smtClean="0">
                <a:latin typeface="Times New Roman" pitchFamily="18" charset="0"/>
                <a:cs typeface="Times New Roman" pitchFamily="18" charset="0"/>
              </a:rPr>
              <a:t>H</a:t>
            </a:r>
            <a:r>
              <a:rPr lang="en-US" sz="2400" b="0" baseline="-25000" dirty="0" smtClean="0">
                <a:latin typeface="Times New Roman" pitchFamily="18" charset="0"/>
                <a:cs typeface="Times New Roman" pitchFamily="18" charset="0"/>
              </a:rPr>
              <a:t>2</a:t>
            </a:r>
            <a:r>
              <a:rPr lang="en-US" sz="2400" b="0" dirty="0" smtClean="0">
                <a:latin typeface="Times New Roman" pitchFamily="18" charset="0"/>
                <a:cs typeface="Times New Roman" pitchFamily="18" charset="0"/>
              </a:rPr>
              <a:t>O (</a:t>
            </a:r>
            <a:r>
              <a:rPr lang="en-US" sz="2400" b="0" i="1" dirty="0" smtClean="0">
                <a:latin typeface="Times New Roman" pitchFamily="18" charset="0"/>
                <a:cs typeface="Times New Roman" pitchFamily="18" charset="0"/>
              </a:rPr>
              <a:t>g</a:t>
            </a:r>
            <a:r>
              <a:rPr lang="en-US" sz="2400" b="0" dirty="0" smtClean="0">
                <a:latin typeface="Times New Roman" pitchFamily="18" charset="0"/>
                <a:cs typeface="Times New Roman" pitchFamily="18" charset="0"/>
              </a:rPr>
              <a:t>)             </a:t>
            </a:r>
            <a:r>
              <a:rPr lang="en-US" altLang="en-US" sz="2400" dirty="0" smtClean="0">
                <a:latin typeface="Symbol" panose="05050102010706020507" pitchFamily="18" charset="2"/>
              </a:rPr>
              <a:t>D</a:t>
            </a:r>
            <a:r>
              <a:rPr lang="en-US" sz="2400" i="1" dirty="0" smtClean="0">
                <a:latin typeface="Times New Roman" pitchFamily="18" charset="0"/>
                <a:cs typeface="Times New Roman" pitchFamily="18" charset="0"/>
              </a:rPr>
              <a:t>H </a:t>
            </a:r>
            <a:r>
              <a:rPr lang="en-US" sz="2400" dirty="0" smtClean="0">
                <a:latin typeface="Times New Roman" pitchFamily="18" charset="0"/>
                <a:cs typeface="Times New Roman" pitchFamily="18" charset="0"/>
              </a:rPr>
              <a:t>= -2044 kJ</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One mole of  C</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8</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a:t>
            </a:r>
            <a:r>
              <a:rPr lang="en-US" altLang="en-US" sz="2400" dirty="0" smtClean="0">
                <a:latin typeface="Symbol" panose="05050102010706020507" pitchFamily="18" charset="2"/>
              </a:rPr>
              <a:t>D</a:t>
            </a:r>
            <a:r>
              <a:rPr lang="en-US" sz="2400" i="1" dirty="0" smtClean="0">
                <a:latin typeface="Times New Roman" pitchFamily="18" charset="0"/>
                <a:cs typeface="Times New Roman" pitchFamily="18" charset="0"/>
              </a:rPr>
              <a:t>H </a:t>
            </a:r>
            <a:r>
              <a:rPr lang="en-US" sz="2400" dirty="0" smtClean="0">
                <a:latin typeface="Times New Roman" pitchFamily="18" charset="0"/>
                <a:cs typeface="Times New Roman" pitchFamily="18" charset="0"/>
              </a:rPr>
              <a:t>= -2044 kJ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 mole of 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a:t>
            </a:r>
            <a:r>
              <a:rPr lang="en-US" altLang="en-US" sz="2400" dirty="0" smtClean="0">
                <a:latin typeface="Symbol" panose="05050102010706020507" pitchFamily="18" charset="2"/>
              </a:rPr>
              <a:t>D</a:t>
            </a:r>
            <a:r>
              <a:rPr lang="en-US" sz="2400" i="1" dirty="0" smtClean="0">
                <a:latin typeface="Times New Roman" pitchFamily="18" charset="0"/>
                <a:cs typeface="Times New Roman" pitchFamily="18" charset="0"/>
              </a:rPr>
              <a:t>H </a:t>
            </a:r>
            <a:r>
              <a:rPr lang="en-US" sz="2400" dirty="0" smtClean="0">
                <a:latin typeface="Times New Roman" pitchFamily="18" charset="0"/>
                <a:cs typeface="Times New Roman" pitchFamily="18" charset="0"/>
              </a:rPr>
              <a:t>= -2044 kJ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b="0" dirty="0">
              <a:latin typeface="Times New Roman" pitchFamily="18" charset="0"/>
              <a:cs typeface="Times New Roman" pitchFamily="18" charset="0"/>
            </a:endParaRPr>
          </a:p>
        </p:txBody>
      </p:sp>
      <p:sp>
        <p:nvSpPr>
          <p:cNvPr id="11" name="Line 6"/>
          <p:cNvSpPr>
            <a:spLocks noChangeShapeType="1"/>
          </p:cNvSpPr>
          <p:nvPr/>
        </p:nvSpPr>
        <p:spPr bwMode="auto">
          <a:xfrm flipV="1">
            <a:off x="3343276" y="3503611"/>
            <a:ext cx="876300" cy="11113"/>
          </a:xfrm>
          <a:prstGeom prst="line">
            <a:avLst/>
          </a:prstGeom>
          <a:noFill/>
          <a:ln w="28575">
            <a:solidFill>
              <a:schemeClr val="tx1"/>
            </a:solidFill>
            <a:round/>
            <a:headEnd/>
            <a:tailEnd type="triangle" w="med" len="med"/>
          </a:ln>
        </p:spPr>
        <p:txBody>
          <a:bodyPr/>
          <a:lstStyle/>
          <a:p>
            <a:endParaRPr lang="en-US" sz="2000">
              <a:latin typeface="Times New Roman" pitchFamily="18" charset="0"/>
              <a:cs typeface="Times New Roman" pitchFamily="18" charset="0"/>
            </a:endParaRPr>
          </a:p>
        </p:txBody>
      </p:sp>
      <p:sp>
        <p:nvSpPr>
          <p:cNvPr id="12" name="Line 6"/>
          <p:cNvSpPr>
            <a:spLocks noChangeShapeType="1"/>
          </p:cNvSpPr>
          <p:nvPr/>
        </p:nvSpPr>
        <p:spPr bwMode="auto">
          <a:xfrm flipV="1">
            <a:off x="3538539" y="4227510"/>
            <a:ext cx="876300" cy="11113"/>
          </a:xfrm>
          <a:prstGeom prst="line">
            <a:avLst/>
          </a:prstGeom>
          <a:noFill/>
          <a:ln w="28575">
            <a:solidFill>
              <a:schemeClr val="tx1"/>
            </a:solidFill>
            <a:round/>
            <a:headEnd/>
            <a:tailEnd type="triangle" w="med" len="med"/>
          </a:ln>
        </p:spPr>
        <p:txBody>
          <a:bodyPr/>
          <a:lstStyle/>
          <a:p>
            <a:endParaRPr lang="en-US" sz="2000">
              <a:latin typeface="Times New Roman" pitchFamily="18" charset="0"/>
              <a:cs typeface="Times New Roman" pitchFamily="18" charset="0"/>
            </a:endParaRPr>
          </a:p>
        </p:txBody>
      </p:sp>
      <p:sp>
        <p:nvSpPr>
          <p:cNvPr id="15" name="Line 6"/>
          <p:cNvSpPr>
            <a:spLocks noChangeShapeType="1"/>
          </p:cNvSpPr>
          <p:nvPr/>
        </p:nvSpPr>
        <p:spPr bwMode="auto">
          <a:xfrm flipV="1">
            <a:off x="2947988" y="4965697"/>
            <a:ext cx="876300" cy="11113"/>
          </a:xfrm>
          <a:prstGeom prst="line">
            <a:avLst/>
          </a:prstGeom>
          <a:noFill/>
          <a:ln w="28575">
            <a:solidFill>
              <a:schemeClr val="tx1"/>
            </a:solidFill>
            <a:round/>
            <a:headEnd/>
            <a:tailEnd type="triangle" w="med" len="med"/>
          </a:ln>
        </p:spPr>
        <p:txBody>
          <a:bodyPr/>
          <a:lstStyle/>
          <a:p>
            <a:endParaRPr lang="en-US" sz="2000">
              <a:latin typeface="Times New Roman" pitchFamily="18" charset="0"/>
              <a:cs typeface="Times New Roman" pitchFamily="18" charset="0"/>
            </a:endParaRPr>
          </a:p>
        </p:txBody>
      </p:sp>
      <p:sp>
        <p:nvSpPr>
          <p:cNvPr id="8" name="Rectangle 7"/>
          <p:cNvSpPr/>
          <p:nvPr/>
        </p:nvSpPr>
        <p:spPr>
          <a:xfrm>
            <a:off x="401683" y="5296376"/>
            <a:ext cx="9839597" cy="1815882"/>
          </a:xfrm>
          <a:prstGeom prst="rect">
            <a:avLst/>
          </a:prstGeom>
        </p:spPr>
        <p:txBody>
          <a:bodyPr wrap="square">
            <a:spAutoFit/>
          </a:bodyPr>
          <a:lstStyle/>
          <a:p>
            <a:pPr algn="just">
              <a:buNone/>
            </a:pPr>
            <a:r>
              <a:rPr lang="en-US" sz="2800" b="1" dirty="0" smtClean="0"/>
              <a:t>There are three ways to determine </a:t>
            </a:r>
            <a:r>
              <a:rPr lang="en-US" sz="2800" b="1" dirty="0" smtClean="0">
                <a:latin typeface="Symbol" pitchFamily="18" charset="2"/>
              </a:rPr>
              <a:t>D</a:t>
            </a:r>
            <a:r>
              <a:rPr lang="en-US" sz="2800" b="1" dirty="0" smtClean="0"/>
              <a:t>H for a chemical reaction:</a:t>
            </a:r>
          </a:p>
          <a:p>
            <a:pPr marL="548640" indent="-514350" algn="just">
              <a:buFont typeface="+mj-lt"/>
              <a:buAutoNum type="arabicPeriod"/>
            </a:pPr>
            <a:r>
              <a:rPr lang="en-US" sz="2800" dirty="0" smtClean="0"/>
              <a:t>Experimentally through </a:t>
            </a:r>
            <a:r>
              <a:rPr lang="en-US" sz="2800" dirty="0" err="1" smtClean="0"/>
              <a:t>Calorimetry</a:t>
            </a:r>
            <a:r>
              <a:rPr lang="en-US" sz="2800" dirty="0" smtClean="0"/>
              <a:t>.</a:t>
            </a:r>
          </a:p>
          <a:p>
            <a:pPr marL="548640" indent="-514350" algn="just">
              <a:buFont typeface="+mj-lt"/>
              <a:buAutoNum type="arabicPeriod"/>
            </a:pPr>
            <a:r>
              <a:rPr lang="en-US" sz="2800" dirty="0" smtClean="0"/>
              <a:t>Inferentially through Hess’s law.</a:t>
            </a:r>
          </a:p>
          <a:p>
            <a:pPr marL="548640" indent="-514350" algn="just">
              <a:buFont typeface="+mj-lt"/>
              <a:buAutoNum type="arabicPeriod"/>
            </a:pPr>
            <a:r>
              <a:rPr lang="en-US" sz="2800" dirty="0" smtClean="0"/>
              <a:t>Tabulated standard enthalpies of formation.</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0037" y="1357313"/>
            <a:ext cx="11129963" cy="528637"/>
          </a:xfrm>
        </p:spPr>
        <p:txBody>
          <a:bodyPr>
            <a:noAutofit/>
          </a:bodyPr>
          <a:lstStyle/>
          <a:p>
            <a:pPr>
              <a:defRPr/>
            </a:pPr>
            <a:r>
              <a:rPr lang="en-US" sz="2400" b="1" i="1" cap="none" dirty="0" smtClean="0">
                <a:latin typeface="Times New Roman" pitchFamily="18" charset="0"/>
                <a:cs typeface="Times New Roman" pitchFamily="18" charset="0"/>
              </a:rPr>
              <a:t>The </a:t>
            </a:r>
            <a:r>
              <a:rPr lang="en-US" sz="2400" b="1" i="1" cap="none" dirty="0">
                <a:latin typeface="Times New Roman" pitchFamily="18" charset="0"/>
                <a:cs typeface="Times New Roman" pitchFamily="18" charset="0"/>
              </a:rPr>
              <a:t>coffee-cup calorimeter </a:t>
            </a:r>
            <a:r>
              <a:rPr lang="en-US" sz="2400" cap="none" dirty="0">
                <a:latin typeface="Times New Roman" pitchFamily="18" charset="0"/>
                <a:cs typeface="Times New Roman" pitchFamily="18" charset="0"/>
              </a:rPr>
              <a:t>is used </a:t>
            </a:r>
            <a:r>
              <a:rPr lang="en-US" sz="2400" b="1" cap="none" dirty="0">
                <a:solidFill>
                  <a:srgbClr val="FF0000"/>
                </a:solidFill>
                <a:latin typeface="Times New Roman" pitchFamily="18" charset="0"/>
                <a:cs typeface="Times New Roman" pitchFamily="18" charset="0"/>
              </a:rPr>
              <a:t>to measure enthalpy change </a:t>
            </a:r>
            <a:r>
              <a:rPr lang="en-US" altLang="en-US" sz="2400" dirty="0" err="1" smtClean="0">
                <a:latin typeface="Symbol" panose="05050102010706020507" pitchFamily="18" charset="2"/>
              </a:rPr>
              <a:t>D</a:t>
            </a:r>
            <a:r>
              <a:rPr lang="en-US" altLang="en-US" sz="2400" dirty="0" err="1" smtClean="0">
                <a:latin typeface="Symbol" panose="05050102010706020507" pitchFamily="18" charset="2"/>
                <a:cs typeface="Arial" panose="020B0604020202020204" pitchFamily="34" charset="0"/>
              </a:rPr>
              <a:t>H</a:t>
            </a:r>
            <a:r>
              <a:rPr lang="en-US" altLang="en-US" sz="2400" i="1" baseline="-25000" dirty="0" err="1" smtClean="0">
                <a:latin typeface="Arial" panose="020B0604020202020204" pitchFamily="34" charset="0"/>
              </a:rPr>
              <a:t>rxn</a:t>
            </a:r>
            <a:r>
              <a:rPr lang="en-US" altLang="en-US" sz="2400" b="1" dirty="0" smtClean="0">
                <a:solidFill>
                  <a:srgbClr val="FF0000"/>
                </a:solidFill>
                <a:latin typeface="Times New Roman" pitchFamily="18" charset="0"/>
                <a:cs typeface="Times New Roman" pitchFamily="18" charset="0"/>
              </a:rPr>
              <a:t>, </a:t>
            </a:r>
            <a:r>
              <a:rPr lang="en-US" sz="2400" cap="none" dirty="0">
                <a:latin typeface="Times New Roman" pitchFamily="18" charset="0"/>
                <a:cs typeface="Times New Roman" pitchFamily="18" charset="0"/>
              </a:rPr>
              <a:t>in solution. </a:t>
            </a:r>
          </a:p>
        </p:txBody>
      </p:sp>
      <p:sp>
        <p:nvSpPr>
          <p:cNvPr id="61443" name="Rectangle 3"/>
          <p:cNvSpPr>
            <a:spLocks noGrp="1" noChangeArrowheads="1"/>
          </p:cNvSpPr>
          <p:nvPr>
            <p:ph idx="1"/>
          </p:nvPr>
        </p:nvSpPr>
        <p:spPr>
          <a:xfrm>
            <a:off x="7527038" y="2716264"/>
            <a:ext cx="3813624" cy="3739172"/>
          </a:xfrm>
          <a:solidFill>
            <a:srgbClr val="FFFF99"/>
          </a:solidFill>
        </p:spPr>
        <p:txBody>
          <a:bodyPr>
            <a:noAutofit/>
          </a:bodyPr>
          <a:lstStyle/>
          <a:p>
            <a:pPr marL="0" indent="0" eaLnBrk="1" hangingPunct="1">
              <a:lnSpc>
                <a:spcPct val="90000"/>
              </a:lnSpc>
              <a:buNone/>
            </a:pPr>
            <a:r>
              <a:rPr lang="en-US" altLang="en-US" sz="2000" dirty="0"/>
              <a:t>The </a:t>
            </a:r>
            <a:r>
              <a:rPr lang="en-US" altLang="en-US" sz="2000" b="1" dirty="0">
                <a:solidFill>
                  <a:srgbClr val="FF0000"/>
                </a:solidFill>
              </a:rPr>
              <a:t>enthalpy, H,</a:t>
            </a:r>
            <a:r>
              <a:rPr lang="en-US" altLang="en-US" sz="2000" dirty="0">
                <a:solidFill>
                  <a:srgbClr val="FF0000"/>
                </a:solidFill>
              </a:rPr>
              <a:t> </a:t>
            </a:r>
            <a:r>
              <a:rPr lang="en-US" altLang="en-US" sz="2000" dirty="0"/>
              <a:t>of a system is the sum of the internal energy of the system and the product of pressure and volume.</a:t>
            </a:r>
          </a:p>
          <a:p>
            <a:pPr marL="0" indent="0" algn="ctr">
              <a:buNone/>
            </a:pPr>
            <a:r>
              <a:rPr lang="en-US" altLang="en-US" sz="2000" b="1" dirty="0"/>
              <a:t>H = E + PV</a:t>
            </a:r>
          </a:p>
          <a:p>
            <a:pPr marL="0" indent="0" algn="ctr">
              <a:buNone/>
            </a:pPr>
            <a:r>
              <a:rPr lang="ar-SA" sz="2000" dirty="0"/>
              <a:t>حرارة التفاعل هو تغيّر المحتوى الحراري في التفاعل.</a:t>
            </a:r>
            <a:endParaRPr lang="en-US" sz="2000" dirty="0"/>
          </a:p>
          <a:p>
            <a:pPr marL="0" indent="0" algn="ctr">
              <a:buNone/>
            </a:pPr>
            <a:endParaRPr lang="en-US" altLang="en-US" sz="2000" b="1" dirty="0"/>
          </a:p>
          <a:p>
            <a:pPr marL="0" indent="0" eaLnBrk="1" hangingPunct="1">
              <a:lnSpc>
                <a:spcPct val="90000"/>
              </a:lnSpc>
              <a:buNone/>
            </a:pPr>
            <a:r>
              <a:rPr lang="en-US" altLang="en-US" sz="2000" dirty="0"/>
              <a:t>the </a:t>
            </a:r>
            <a:r>
              <a:rPr lang="en-US" altLang="en-US" sz="2000" b="1" dirty="0">
                <a:solidFill>
                  <a:srgbClr val="FF0000"/>
                </a:solidFill>
              </a:rPr>
              <a:t>enthalpy change, </a:t>
            </a:r>
            <a:r>
              <a:rPr lang="en-US" altLang="en-US" sz="2000" b="1" dirty="0">
                <a:solidFill>
                  <a:srgbClr val="FF0000"/>
                </a:solidFill>
                <a:latin typeface="Symbol" panose="05050102010706020507" pitchFamily="18" charset="2"/>
              </a:rPr>
              <a:t>D</a:t>
            </a:r>
            <a:r>
              <a:rPr lang="en-US" altLang="en-US" sz="2000" b="1" dirty="0">
                <a:solidFill>
                  <a:srgbClr val="FF0000"/>
                </a:solidFill>
              </a:rPr>
              <a:t>H</a:t>
            </a:r>
            <a:r>
              <a:rPr lang="en-US" altLang="en-US" sz="2000" b="1" dirty="0">
                <a:solidFill>
                  <a:schemeClr val="hlink"/>
                </a:solidFill>
              </a:rPr>
              <a:t>,</a:t>
            </a:r>
            <a:r>
              <a:rPr lang="en-US" altLang="en-US" sz="2000" dirty="0"/>
              <a:t> of a reaction is the heat evolved in a reaction at constant pressure.</a:t>
            </a:r>
          </a:p>
        </p:txBody>
      </p:sp>
      <p:pic>
        <p:nvPicPr>
          <p:cNvPr id="61446" name="Picture 4" descr="06_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939" y="3500437"/>
            <a:ext cx="5239373" cy="351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8" name="صورة 7"/>
          <p:cNvPicPr/>
          <p:nvPr/>
        </p:nvPicPr>
        <p:blipFill>
          <a:blip r:embed="rId4"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pic>
        <p:nvPicPr>
          <p:cNvPr id="14" name="Picture 2" descr="نتيجة بحث الصور عن ‪light clipar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0892819">
            <a:off x="9047887" y="1976468"/>
            <a:ext cx="503953" cy="59589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155863" y="844565"/>
            <a:ext cx="7263270" cy="461665"/>
          </a:xfrm>
          <a:prstGeom prst="rect">
            <a:avLst/>
          </a:prstGeom>
        </p:spPr>
        <p:txBody>
          <a:bodyPr wrap="none">
            <a:spAutoFit/>
          </a:bodyPr>
          <a:lstStyle/>
          <a:p>
            <a:r>
              <a:rPr lang="en-US" altLang="en-US" sz="2400" b="1" dirty="0" smtClean="0">
                <a:solidFill>
                  <a:srgbClr val="C00000"/>
                </a:solidFill>
              </a:rPr>
              <a:t>6.5. Constant – pressure </a:t>
            </a:r>
            <a:r>
              <a:rPr lang="en-US" altLang="en-US" sz="2400" b="1" dirty="0" err="1" smtClean="0">
                <a:solidFill>
                  <a:srgbClr val="C00000"/>
                </a:solidFill>
              </a:rPr>
              <a:t>Calorimetry</a:t>
            </a:r>
            <a:r>
              <a:rPr lang="en-US" altLang="en-US" sz="2400" b="1" dirty="0" smtClean="0">
                <a:solidFill>
                  <a:srgbClr val="C00000"/>
                </a:solidFill>
              </a:rPr>
              <a:t>: </a:t>
            </a:r>
            <a:r>
              <a:rPr lang="en-US" altLang="en-US" sz="2400" b="1" dirty="0" err="1" smtClean="0">
                <a:solidFill>
                  <a:srgbClr val="C00000"/>
                </a:solidFill>
              </a:rPr>
              <a:t>Mesuring</a:t>
            </a:r>
            <a:r>
              <a:rPr lang="en-US" altLang="en-US" sz="2400" dirty="0" smtClean="0">
                <a:latin typeface="Symbol" panose="05050102010706020507" pitchFamily="18" charset="2"/>
              </a:rPr>
              <a:t> </a:t>
            </a:r>
            <a:r>
              <a:rPr lang="en-US" altLang="en-US" sz="2400" dirty="0" err="1" smtClean="0">
                <a:latin typeface="Symbol" panose="05050102010706020507" pitchFamily="18" charset="2"/>
              </a:rPr>
              <a:t>D</a:t>
            </a:r>
            <a:r>
              <a:rPr lang="en-US" altLang="en-US" sz="2400" dirty="0" err="1" smtClean="0">
                <a:latin typeface="Symbol" panose="05050102010706020507" pitchFamily="18" charset="2"/>
                <a:cs typeface="Arial" panose="020B0604020202020204" pitchFamily="34" charset="0"/>
              </a:rPr>
              <a:t>H</a:t>
            </a:r>
            <a:r>
              <a:rPr lang="en-US" altLang="en-US" sz="2400" i="1" baseline="-25000" dirty="0" err="1" smtClean="0">
                <a:latin typeface="Arial" panose="020B0604020202020204" pitchFamily="34" charset="0"/>
              </a:rPr>
              <a:t>rxn</a:t>
            </a:r>
            <a:r>
              <a:rPr lang="en-US" altLang="en-US" sz="2400" b="1" dirty="0" smtClean="0">
                <a:solidFill>
                  <a:srgbClr val="C00000"/>
                </a:solidFill>
              </a:rPr>
              <a:t>  </a:t>
            </a:r>
            <a:endParaRPr lang="en-US" altLang="en-US" sz="2400" b="1" dirty="0">
              <a:solidFill>
                <a:srgbClr val="C00000"/>
              </a:solidFill>
            </a:endParaRPr>
          </a:p>
        </p:txBody>
      </p:sp>
      <p:sp>
        <p:nvSpPr>
          <p:cNvPr id="16" name="Text Box 8">
            <a:extLst>
              <a:ext uri="{FF2B5EF4-FFF2-40B4-BE49-F238E27FC236}">
                <a16:creationId xmlns:a16="http://schemas.microsoft.com/office/drawing/2014/main" xmlns="" id="{20563A7A-AAB8-4982-8A55-68E232203284}"/>
              </a:ext>
            </a:extLst>
          </p:cNvPr>
          <p:cNvSpPr txBox="1">
            <a:spLocks noChangeArrowheads="1"/>
          </p:cNvSpPr>
          <p:nvPr/>
        </p:nvSpPr>
        <p:spPr bwMode="auto">
          <a:xfrm>
            <a:off x="2966857" y="1971410"/>
            <a:ext cx="369364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lnSpc>
                <a:spcPct val="150000"/>
              </a:lnSpc>
            </a:pPr>
            <a:r>
              <a:rPr lang="en-US" altLang="en-US" b="0" i="1" dirty="0" smtClean="0"/>
              <a:t>q </a:t>
            </a:r>
            <a:r>
              <a:rPr lang="en-US" altLang="en-US" b="0" i="1" baseline="-25000" dirty="0" err="1" smtClean="0"/>
              <a:t>soln</a:t>
            </a:r>
            <a:r>
              <a:rPr lang="en-US" altLang="en-US" b="0" i="1" dirty="0" smtClean="0"/>
              <a:t> </a:t>
            </a:r>
            <a:r>
              <a:rPr lang="en-US" altLang="en-US" b="0" dirty="0" smtClean="0"/>
              <a:t>= m</a:t>
            </a:r>
            <a:r>
              <a:rPr lang="en-US" altLang="en-US" b="0" i="1" baseline="-25000" dirty="0" smtClean="0"/>
              <a:t> </a:t>
            </a:r>
            <a:r>
              <a:rPr lang="en-US" altLang="en-US" b="0" i="1" baseline="-25000" dirty="0" err="1" smtClean="0"/>
              <a:t>soln</a:t>
            </a:r>
            <a:r>
              <a:rPr lang="en-US" altLang="en-US" b="0" dirty="0" smtClean="0"/>
              <a:t> </a:t>
            </a:r>
            <a:r>
              <a:rPr lang="en-US" altLang="en-US" b="0" dirty="0" err="1" smtClean="0"/>
              <a:t>x</a:t>
            </a:r>
            <a:r>
              <a:rPr lang="en-US" altLang="en-US" b="0" i="1" dirty="0" err="1" smtClean="0"/>
              <a:t>C</a:t>
            </a:r>
            <a:r>
              <a:rPr lang="en-US" altLang="en-US" b="0" i="1" baseline="-25000" dirty="0" err="1" smtClean="0"/>
              <a:t>s</a:t>
            </a:r>
            <a:r>
              <a:rPr lang="en-US" altLang="en-US" b="0" i="1" baseline="-25000" dirty="0" smtClean="0"/>
              <a:t>, </a:t>
            </a:r>
            <a:r>
              <a:rPr lang="en-US" altLang="en-US" b="0" i="1" baseline="-25000" dirty="0" err="1" smtClean="0"/>
              <a:t>soln</a:t>
            </a:r>
            <a:r>
              <a:rPr lang="en-US" altLang="en-US" b="0" i="1" dirty="0" smtClean="0"/>
              <a:t> x </a:t>
            </a:r>
            <a:r>
              <a:rPr lang="en-US" altLang="en-US" b="0" dirty="0" smtClean="0">
                <a:latin typeface="Symbol" panose="05050102010706020507" pitchFamily="18" charset="2"/>
              </a:rPr>
              <a:t>DT</a:t>
            </a:r>
            <a:r>
              <a:rPr lang="en-US" altLang="en-US" b="0" i="1" dirty="0" smtClean="0"/>
              <a:t> </a:t>
            </a:r>
          </a:p>
          <a:p>
            <a:pPr eaLnBrk="1" hangingPunct="1">
              <a:lnSpc>
                <a:spcPct val="150000"/>
              </a:lnSpc>
            </a:pPr>
            <a:r>
              <a:rPr lang="en-US" altLang="en-US" b="0" i="1" dirty="0" smtClean="0"/>
              <a:t>q </a:t>
            </a:r>
            <a:r>
              <a:rPr lang="en-US" altLang="en-US" b="0" i="1" baseline="-25000" dirty="0" err="1" smtClean="0"/>
              <a:t>rxn</a:t>
            </a:r>
            <a:r>
              <a:rPr lang="en-US" altLang="en-US" b="0" i="1" dirty="0" smtClean="0"/>
              <a:t>  = - q </a:t>
            </a:r>
            <a:r>
              <a:rPr lang="en-US" altLang="en-US" b="0" i="1" baseline="-25000" dirty="0" err="1" smtClean="0"/>
              <a:t>soln</a:t>
            </a:r>
            <a:r>
              <a:rPr lang="en-US" altLang="en-US" b="0" i="1" dirty="0" smtClean="0"/>
              <a:t> = </a:t>
            </a:r>
            <a:r>
              <a:rPr lang="en-US" altLang="en-US" b="0" dirty="0" err="1" smtClean="0">
                <a:latin typeface="Symbol" panose="05050102010706020507" pitchFamily="18" charset="2"/>
              </a:rPr>
              <a:t>D</a:t>
            </a:r>
            <a:r>
              <a:rPr lang="en-US" altLang="en-US" b="0" dirty="0" err="1" smtClean="0">
                <a:latin typeface="Symbol" panose="05050102010706020507" pitchFamily="18" charset="2"/>
                <a:cs typeface="Arial" panose="020B0604020202020204" pitchFamily="34" charset="0"/>
              </a:rPr>
              <a:t>H</a:t>
            </a:r>
            <a:r>
              <a:rPr lang="en-US" altLang="en-US" b="0" i="1" baseline="-25000" dirty="0" err="1" smtClean="0"/>
              <a:t>rxn</a:t>
            </a:r>
            <a:endParaRPr lang="en-US" altLang="en-US" b="0" dirty="0" smtClean="0">
              <a:latin typeface="Symbol" panose="05050102010706020507" pitchFamily="18" charset="2"/>
            </a:endParaRPr>
          </a:p>
          <a:p>
            <a:pPr eaLnBrk="1" hangingPunct="1"/>
            <a:endParaRPr lang="en-US" altLang="en-US" b="0" i="1" dirty="0"/>
          </a:p>
        </p:txBody>
      </p:sp>
    </p:spTree>
    <p:extLst>
      <p:ext uri="{BB962C8B-B14F-4D97-AF65-F5344CB8AC3E}">
        <p14:creationId xmlns="" xmlns:p14="http://schemas.microsoft.com/office/powerpoint/2010/main" val="30561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274109" y="838851"/>
            <a:ext cx="10668000" cy="4293919"/>
          </a:xfrm>
          <a:prstGeom prst="rect">
            <a:avLst/>
          </a:prstGeom>
          <a:noFill/>
          <a:ln w="9525">
            <a:noFill/>
            <a:miter lim="800000"/>
            <a:headEnd/>
            <a:tailEnd/>
          </a:ln>
        </p:spPr>
        <p:txBody>
          <a:bodyPr lIns="107113" tIns="53556" rIns="107113" bIns="53556">
            <a:spAutoFit/>
          </a:bodyPr>
          <a:lstStyle/>
          <a:p>
            <a:pPr marL="535564" indent="-535564" algn="just">
              <a:spcBef>
                <a:spcPct val="50000"/>
              </a:spcBef>
              <a:buFont typeface="+mj-lt"/>
              <a:buAutoNum type="arabicPeriod"/>
            </a:pPr>
            <a:r>
              <a:rPr lang="en-US" sz="2400" dirty="0" smtClean="0"/>
              <a:t>If you multiply both sides of the equation by a factor </a:t>
            </a:r>
            <a:r>
              <a:rPr lang="en-US" sz="2400" i="1" dirty="0" smtClean="0"/>
              <a:t>n</a:t>
            </a:r>
            <a:r>
              <a:rPr lang="en-US" sz="2400" dirty="0" smtClean="0"/>
              <a:t>, then </a:t>
            </a:r>
            <a:r>
              <a:rPr lang="en-US" sz="2400" dirty="0" smtClean="0">
                <a:latin typeface="Symbol" pitchFamily="18" charset="2"/>
              </a:rPr>
              <a:t>D</a:t>
            </a:r>
            <a:r>
              <a:rPr lang="en-US" sz="2400" i="1" dirty="0" smtClean="0"/>
              <a:t>H</a:t>
            </a:r>
            <a:r>
              <a:rPr lang="en-US" sz="2400" dirty="0" smtClean="0"/>
              <a:t> must be multiplied by the same factor </a:t>
            </a:r>
            <a:r>
              <a:rPr lang="en-US" sz="2400" i="1" dirty="0" smtClean="0"/>
              <a:t>n</a:t>
            </a:r>
            <a:r>
              <a:rPr lang="en-US" sz="2400" dirty="0" smtClean="0"/>
              <a:t>.</a:t>
            </a:r>
          </a:p>
          <a:p>
            <a:pPr marL="535564" indent="-535564" algn="ctr">
              <a:spcBef>
                <a:spcPct val="50000"/>
              </a:spcBef>
            </a:pPr>
            <a:r>
              <a:rPr lang="en-US" sz="2400" dirty="0" smtClean="0"/>
              <a:t>H</a:t>
            </a:r>
            <a:r>
              <a:rPr lang="en-US" sz="2400" baseline="-25000" dirty="0" smtClean="0"/>
              <a:t>2</a:t>
            </a:r>
            <a:r>
              <a:rPr lang="en-US" sz="2400" dirty="0" smtClean="0"/>
              <a:t>O (</a:t>
            </a:r>
            <a:r>
              <a:rPr lang="en-US" sz="2400" i="1" dirty="0" smtClean="0"/>
              <a:t>s</a:t>
            </a:r>
            <a:r>
              <a:rPr lang="en-US" sz="2400" dirty="0" smtClean="0"/>
              <a:t>)               H</a:t>
            </a:r>
            <a:r>
              <a:rPr lang="en-US" sz="2400" baseline="-25000" dirty="0" smtClean="0"/>
              <a:t>2</a:t>
            </a:r>
            <a:r>
              <a:rPr lang="en-US" sz="2400" dirty="0" smtClean="0"/>
              <a:t>O (</a:t>
            </a:r>
            <a:r>
              <a:rPr lang="en-US" sz="2400" i="1" dirty="0" smtClean="0"/>
              <a:t>l</a:t>
            </a:r>
            <a:r>
              <a:rPr lang="en-US" sz="2400" dirty="0" smtClean="0"/>
              <a:t>)                     </a:t>
            </a:r>
            <a:r>
              <a:rPr lang="en-US" sz="2400" dirty="0" smtClean="0">
                <a:latin typeface="Symbol" pitchFamily="18" charset="2"/>
              </a:rPr>
              <a:t> D</a:t>
            </a:r>
            <a:r>
              <a:rPr lang="en-US" sz="2400" i="1" dirty="0" smtClean="0"/>
              <a:t>H </a:t>
            </a:r>
            <a:r>
              <a:rPr lang="en-US" sz="2400" dirty="0" smtClean="0"/>
              <a:t>= 6.01 kJ</a:t>
            </a:r>
          </a:p>
          <a:p>
            <a:pPr algn="ctr"/>
            <a:r>
              <a:rPr lang="en-US" sz="2400" dirty="0" smtClean="0"/>
              <a:t>            2H</a:t>
            </a:r>
            <a:r>
              <a:rPr lang="en-US" sz="2400" baseline="-25000" dirty="0" smtClean="0"/>
              <a:t>2</a:t>
            </a:r>
            <a:r>
              <a:rPr lang="en-US" sz="2400" dirty="0" smtClean="0"/>
              <a:t>O </a:t>
            </a:r>
            <a:r>
              <a:rPr lang="en-US" sz="3200" dirty="0" smtClean="0"/>
              <a:t>(</a:t>
            </a:r>
            <a:r>
              <a:rPr lang="en-US" sz="3200" i="1" dirty="0" smtClean="0"/>
              <a:t>s</a:t>
            </a:r>
            <a:r>
              <a:rPr lang="en-US" sz="3200" dirty="0" smtClean="0"/>
              <a:t>)</a:t>
            </a:r>
            <a:r>
              <a:rPr lang="en-US" sz="2400" dirty="0" smtClean="0"/>
              <a:t>             2H</a:t>
            </a:r>
            <a:r>
              <a:rPr lang="en-US" sz="2400" baseline="-25000" dirty="0" smtClean="0"/>
              <a:t>2</a:t>
            </a:r>
            <a:r>
              <a:rPr lang="en-US" sz="2400" dirty="0" smtClean="0"/>
              <a:t>O </a:t>
            </a:r>
            <a:r>
              <a:rPr lang="en-US" sz="3200" dirty="0" smtClean="0"/>
              <a:t>(</a:t>
            </a:r>
            <a:r>
              <a:rPr lang="en-US" sz="3200" i="1" dirty="0" smtClean="0"/>
              <a:t>l</a:t>
            </a:r>
            <a:r>
              <a:rPr lang="en-US" sz="3200" dirty="0" smtClean="0"/>
              <a:t>)</a:t>
            </a:r>
            <a:r>
              <a:rPr lang="en-US" sz="2400" dirty="0" smtClean="0">
                <a:latin typeface="Symbol" pitchFamily="18" charset="2"/>
              </a:rPr>
              <a:t>                        D</a:t>
            </a:r>
            <a:r>
              <a:rPr lang="en-US" sz="2400" i="1" dirty="0" smtClean="0"/>
              <a:t>H </a:t>
            </a:r>
            <a:r>
              <a:rPr lang="en-US" sz="2400" dirty="0" smtClean="0"/>
              <a:t>= </a:t>
            </a:r>
            <a:r>
              <a:rPr lang="en-US" sz="2400" dirty="0" smtClean="0">
                <a:solidFill>
                  <a:srgbClr val="FF0000"/>
                </a:solidFill>
              </a:rPr>
              <a:t>2 x </a:t>
            </a:r>
            <a:r>
              <a:rPr lang="en-US" sz="2400" dirty="0" smtClean="0"/>
              <a:t>6.01</a:t>
            </a:r>
            <a:r>
              <a:rPr lang="en-US" sz="2400" dirty="0" smtClean="0">
                <a:solidFill>
                  <a:srgbClr val="FF0000"/>
                </a:solidFill>
              </a:rPr>
              <a:t> </a:t>
            </a:r>
            <a:r>
              <a:rPr lang="en-US" sz="2400" dirty="0" smtClean="0"/>
              <a:t>= 12.0 kJ</a:t>
            </a:r>
          </a:p>
          <a:p>
            <a:pPr marL="535564" indent="-535564" algn="just">
              <a:spcBef>
                <a:spcPct val="50000"/>
              </a:spcBef>
              <a:buFont typeface="+mj-lt"/>
              <a:buAutoNum type="arabicPeriod" startAt="2"/>
            </a:pPr>
            <a:r>
              <a:rPr lang="en-US" sz="2400" dirty="0" smtClean="0"/>
              <a:t>If you reverse a reaction, the sign of </a:t>
            </a:r>
            <a:r>
              <a:rPr lang="en-US" sz="2400" dirty="0" smtClean="0">
                <a:latin typeface="Symbol" pitchFamily="18" charset="2"/>
              </a:rPr>
              <a:t>D</a:t>
            </a:r>
            <a:r>
              <a:rPr lang="en-US" sz="2400" i="1" dirty="0" smtClean="0"/>
              <a:t>H</a:t>
            </a:r>
            <a:r>
              <a:rPr lang="en-US" sz="2400" dirty="0" smtClean="0"/>
              <a:t> changes</a:t>
            </a:r>
          </a:p>
          <a:p>
            <a:pPr marL="535564" indent="-535564" algn="ctr">
              <a:spcBef>
                <a:spcPct val="50000"/>
              </a:spcBef>
            </a:pPr>
            <a:r>
              <a:rPr lang="en-US" sz="2400" dirty="0" smtClean="0"/>
              <a:t>H</a:t>
            </a:r>
            <a:r>
              <a:rPr lang="en-US" sz="2400" baseline="-25000" dirty="0" smtClean="0"/>
              <a:t>2</a:t>
            </a:r>
            <a:r>
              <a:rPr lang="en-US" sz="2400" dirty="0" smtClean="0"/>
              <a:t>O (</a:t>
            </a:r>
            <a:r>
              <a:rPr lang="en-US" sz="2400" i="1" dirty="0" smtClean="0"/>
              <a:t>l</a:t>
            </a:r>
            <a:r>
              <a:rPr lang="en-US" sz="2400" dirty="0" smtClean="0"/>
              <a:t>)             H</a:t>
            </a:r>
            <a:r>
              <a:rPr lang="en-US" sz="2400" baseline="-25000" dirty="0" smtClean="0"/>
              <a:t>2</a:t>
            </a:r>
            <a:r>
              <a:rPr lang="en-US" sz="2400" dirty="0" smtClean="0"/>
              <a:t>O (</a:t>
            </a:r>
            <a:r>
              <a:rPr lang="en-US" sz="2400" i="1" dirty="0" smtClean="0"/>
              <a:t>s</a:t>
            </a:r>
            <a:r>
              <a:rPr lang="en-US" sz="2400" dirty="0" smtClean="0"/>
              <a:t>)</a:t>
            </a:r>
            <a:r>
              <a:rPr lang="en-US" sz="2400" dirty="0" smtClean="0">
                <a:latin typeface="Symbol" pitchFamily="18" charset="2"/>
              </a:rPr>
              <a:t>                           D</a:t>
            </a:r>
            <a:r>
              <a:rPr lang="en-US" sz="2400" i="1" dirty="0" smtClean="0"/>
              <a:t>H </a:t>
            </a:r>
            <a:r>
              <a:rPr lang="en-US" sz="2400" dirty="0" smtClean="0"/>
              <a:t>= </a:t>
            </a:r>
            <a:r>
              <a:rPr lang="en-US" sz="2400" dirty="0" smtClean="0">
                <a:solidFill>
                  <a:srgbClr val="FF0000"/>
                </a:solidFill>
              </a:rPr>
              <a:t>-6.01</a:t>
            </a:r>
            <a:r>
              <a:rPr lang="en-US" sz="2400" dirty="0" smtClean="0"/>
              <a:t> kJ</a:t>
            </a:r>
          </a:p>
          <a:p>
            <a:pPr marL="535564" indent="-535564" algn="just">
              <a:spcBef>
                <a:spcPct val="50000"/>
              </a:spcBef>
              <a:buFont typeface="+mj-lt"/>
              <a:buAutoNum type="arabicPeriod" startAt="3"/>
            </a:pPr>
            <a:r>
              <a:rPr lang="en-US" sz="2400" b="1" i="1" dirty="0" smtClean="0"/>
              <a:t>If a chemical equation can be expressed as the sum of a series of steps, </a:t>
            </a:r>
            <a:r>
              <a:rPr lang="en-US" altLang="en-US" sz="2400" b="1" i="1" dirty="0" err="1" smtClean="0">
                <a:latin typeface="Symbol" panose="05050102010706020507" pitchFamily="18" charset="2"/>
              </a:rPr>
              <a:t>D</a:t>
            </a:r>
            <a:r>
              <a:rPr lang="en-US" altLang="en-US" sz="2400" b="1" i="1" dirty="0" err="1" smtClean="0">
                <a:latin typeface="Symbol" panose="05050102010706020507" pitchFamily="18" charset="2"/>
                <a:cs typeface="Arial" panose="020B0604020202020204" pitchFamily="34" charset="0"/>
              </a:rPr>
              <a:t>H</a:t>
            </a:r>
            <a:r>
              <a:rPr lang="en-US" altLang="en-US" sz="2400" b="1" i="1" baseline="-25000" dirty="0" err="1" smtClean="0">
                <a:latin typeface="Arial" panose="020B0604020202020204" pitchFamily="34" charset="0"/>
              </a:rPr>
              <a:t>rxn</a:t>
            </a:r>
            <a:r>
              <a:rPr lang="en-US" altLang="en-US" sz="2400" b="1" i="1" baseline="-25000" dirty="0" smtClean="0">
                <a:latin typeface="Arial" panose="020B0604020202020204" pitchFamily="34" charset="0"/>
              </a:rPr>
              <a:t> </a:t>
            </a:r>
            <a:r>
              <a:rPr lang="en-US" sz="2400" b="1" i="1" dirty="0" smtClean="0"/>
              <a:t>for the overall equation is the sum of the heats of reactions for each step. </a:t>
            </a:r>
            <a:r>
              <a:rPr lang="en-US" sz="2400" b="0" dirty="0" smtClean="0"/>
              <a:t>(</a:t>
            </a:r>
            <a:r>
              <a:rPr lang="en-US" sz="2400" b="1" i="1" dirty="0" smtClean="0"/>
              <a:t>Hess’s law</a:t>
            </a:r>
            <a:r>
              <a:rPr lang="en-US" sz="2400" b="0" dirty="0" smtClean="0"/>
              <a:t>) </a:t>
            </a:r>
            <a:endParaRPr lang="en-US" sz="2400" b="0" dirty="0"/>
          </a:p>
        </p:txBody>
      </p:sp>
      <p:sp>
        <p:nvSpPr>
          <p:cNvPr id="25604" name="Text Box 8"/>
          <p:cNvSpPr txBox="1">
            <a:spLocks noChangeArrowheads="1"/>
          </p:cNvSpPr>
          <p:nvPr/>
        </p:nvSpPr>
        <p:spPr bwMode="auto">
          <a:xfrm>
            <a:off x="265681" y="119910"/>
            <a:ext cx="10628207" cy="662156"/>
          </a:xfrm>
          <a:prstGeom prst="rect">
            <a:avLst/>
          </a:prstGeom>
          <a:noFill/>
          <a:ln w="9525">
            <a:noFill/>
            <a:miter lim="800000"/>
            <a:headEnd/>
            <a:tailEnd/>
          </a:ln>
        </p:spPr>
        <p:txBody>
          <a:bodyPr wrap="none" lIns="107113" tIns="53556" rIns="107113" bIns="53556">
            <a:spAutoFit/>
          </a:bodyPr>
          <a:lstStyle/>
          <a:p>
            <a:r>
              <a:rPr lang="en-US" sz="3300" dirty="0" smtClean="0"/>
              <a:t>6.6 Relationships involving </a:t>
            </a:r>
            <a:r>
              <a:rPr lang="en-US" altLang="en-US" sz="3600" dirty="0" err="1" smtClean="0">
                <a:latin typeface="Symbol" panose="05050102010706020507" pitchFamily="18" charset="2"/>
              </a:rPr>
              <a:t>D</a:t>
            </a:r>
            <a:r>
              <a:rPr lang="en-US" altLang="en-US" sz="3600" dirty="0" err="1" smtClean="0">
                <a:latin typeface="Symbol" panose="05050102010706020507" pitchFamily="18" charset="2"/>
                <a:cs typeface="Arial" panose="020B0604020202020204" pitchFamily="34" charset="0"/>
              </a:rPr>
              <a:t>H</a:t>
            </a:r>
            <a:r>
              <a:rPr lang="en-US" altLang="en-US" sz="3600" i="1" baseline="-25000" dirty="0" err="1" smtClean="0">
                <a:latin typeface="Arial" panose="020B0604020202020204" pitchFamily="34" charset="0"/>
              </a:rPr>
              <a:t>rxn</a:t>
            </a:r>
            <a:r>
              <a:rPr lang="en-US" altLang="en-US" sz="3600" i="1" baseline="-25000" dirty="0" smtClean="0">
                <a:latin typeface="Arial" panose="020B0604020202020204" pitchFamily="34" charset="0"/>
              </a:rPr>
              <a:t> ,</a:t>
            </a:r>
            <a:r>
              <a:rPr lang="en-US" altLang="en-US" sz="3600" i="1" dirty="0" smtClean="0">
                <a:latin typeface="Arial" panose="020B0604020202020204" pitchFamily="34" charset="0"/>
              </a:rPr>
              <a:t> </a:t>
            </a:r>
            <a:r>
              <a:rPr lang="en-US" sz="3300" dirty="0" smtClean="0"/>
              <a:t>Thermochemical </a:t>
            </a:r>
            <a:r>
              <a:rPr lang="en-US" sz="3300" dirty="0"/>
              <a:t>Equations</a:t>
            </a:r>
          </a:p>
        </p:txBody>
      </p:sp>
      <p:sp>
        <p:nvSpPr>
          <p:cNvPr id="25609" name="Text Box 21"/>
          <p:cNvSpPr txBox="1">
            <a:spLocks noChangeArrowheads="1"/>
          </p:cNvSpPr>
          <p:nvPr/>
        </p:nvSpPr>
        <p:spPr bwMode="auto">
          <a:xfrm>
            <a:off x="10664032" y="6810587"/>
            <a:ext cx="556155" cy="462101"/>
          </a:xfrm>
          <a:prstGeom prst="rect">
            <a:avLst/>
          </a:prstGeom>
          <a:noFill/>
          <a:ln w="9525">
            <a:noFill/>
            <a:miter lim="800000"/>
            <a:headEnd/>
            <a:tailEnd/>
          </a:ln>
        </p:spPr>
        <p:txBody>
          <a:bodyPr wrap="none" lIns="107113" tIns="53556" rIns="107113" bIns="53556">
            <a:spAutoFit/>
          </a:bodyPr>
          <a:lstStyle/>
          <a:p>
            <a:pPr algn="l"/>
            <a:r>
              <a:rPr lang="en-US" sz="2300" dirty="0"/>
              <a:t>6.4</a:t>
            </a:r>
          </a:p>
        </p:txBody>
      </p:sp>
      <p:cxnSp>
        <p:nvCxnSpPr>
          <p:cNvPr id="26" name="Straight Arrow Connector 25"/>
          <p:cNvCxnSpPr/>
          <p:nvPr/>
        </p:nvCxnSpPr>
        <p:spPr>
          <a:xfrm flipV="1">
            <a:off x="3743324" y="2200276"/>
            <a:ext cx="61436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424237" y="2643188"/>
            <a:ext cx="704851" cy="9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390899" y="3795713"/>
            <a:ext cx="704851" cy="9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Picture 4" descr="06_10"/>
          <p:cNvPicPr>
            <a:picLocks noChangeAspect="1" noChangeArrowheads="1"/>
          </p:cNvPicPr>
          <p:nvPr/>
        </p:nvPicPr>
        <p:blipFill>
          <a:blip r:embed="rId2" cstate="print"/>
          <a:srcRect l="1605" t="2438"/>
          <a:stretch>
            <a:fillRect/>
          </a:stretch>
        </p:blipFill>
        <p:spPr bwMode="auto">
          <a:xfrm>
            <a:off x="6315075" y="4811843"/>
            <a:ext cx="4371975" cy="2265230"/>
          </a:xfrm>
          <a:prstGeom prst="rect">
            <a:avLst/>
          </a:prstGeom>
          <a:noFill/>
          <a:ln w="9525">
            <a:noFill/>
            <a:miter lim="800000"/>
            <a:headEnd/>
            <a:tailEnd/>
          </a:ln>
        </p:spPr>
      </p:pic>
      <p:grpSp>
        <p:nvGrpSpPr>
          <p:cNvPr id="35" name="Group 21"/>
          <p:cNvGrpSpPr>
            <a:grpSpLocks/>
          </p:cNvGrpSpPr>
          <p:nvPr/>
        </p:nvGrpSpPr>
        <p:grpSpPr bwMode="auto">
          <a:xfrm>
            <a:off x="1311275" y="5217751"/>
            <a:ext cx="4668402" cy="461383"/>
            <a:chOff x="2994" y="1758"/>
            <a:chExt cx="4403" cy="763"/>
          </a:xfrm>
        </p:grpSpPr>
        <p:sp>
          <p:nvSpPr>
            <p:cNvPr id="36" name="Text Box 6"/>
            <p:cNvSpPr txBox="1">
              <a:spLocks noChangeArrowheads="1"/>
            </p:cNvSpPr>
            <p:nvPr/>
          </p:nvSpPr>
          <p:spPr bwMode="auto">
            <a:xfrm>
              <a:off x="2994" y="1758"/>
              <a:ext cx="4403" cy="763"/>
            </a:xfrm>
            <a:prstGeom prst="rect">
              <a:avLst/>
            </a:prstGeom>
            <a:noFill/>
            <a:ln w="9525">
              <a:noFill/>
              <a:miter lim="800000"/>
              <a:headEnd/>
              <a:tailEnd/>
            </a:ln>
          </p:spPr>
          <p:txBody>
            <a:bodyPr wrap="none">
              <a:spAutoFit/>
            </a:bodyPr>
            <a:lstStyle/>
            <a:p>
              <a:pPr algn="l"/>
              <a:r>
                <a:rPr lang="en-US" sz="2400" b="0" dirty="0"/>
                <a:t>C (graphite) + 1/2O</a:t>
              </a:r>
              <a:r>
                <a:rPr lang="en-US" sz="2400" b="0" baseline="-25000" dirty="0"/>
                <a:t>2</a:t>
              </a:r>
              <a:r>
                <a:rPr lang="en-US" sz="2400" b="0" dirty="0"/>
                <a:t> (</a:t>
              </a:r>
              <a:r>
                <a:rPr lang="en-US" sz="2400" b="0" i="1" dirty="0"/>
                <a:t>g</a:t>
              </a:r>
              <a:r>
                <a:rPr lang="en-US" sz="2400" b="0" dirty="0"/>
                <a:t>)          CO (</a:t>
              </a:r>
              <a:r>
                <a:rPr lang="en-US" sz="2400" b="0" i="1" dirty="0"/>
                <a:t>g</a:t>
              </a:r>
              <a:r>
                <a:rPr lang="en-US" sz="2400" b="0" dirty="0"/>
                <a:t>)</a:t>
              </a:r>
            </a:p>
          </p:txBody>
        </p:sp>
        <p:sp>
          <p:nvSpPr>
            <p:cNvPr id="37" name="Line 18"/>
            <p:cNvSpPr>
              <a:spLocks noChangeShapeType="1"/>
            </p:cNvSpPr>
            <p:nvPr/>
          </p:nvSpPr>
          <p:spPr bwMode="auto">
            <a:xfrm>
              <a:off x="6009" y="2156"/>
              <a:ext cx="336" cy="0"/>
            </a:xfrm>
            <a:prstGeom prst="line">
              <a:avLst/>
            </a:prstGeom>
            <a:noFill/>
            <a:ln w="38100">
              <a:solidFill>
                <a:schemeClr val="tx1"/>
              </a:solidFill>
              <a:round/>
              <a:headEnd/>
              <a:tailEnd type="triangle" w="med" len="med"/>
            </a:ln>
          </p:spPr>
          <p:txBody>
            <a:bodyPr/>
            <a:lstStyle/>
            <a:p>
              <a:endParaRPr lang="en-US" sz="2400"/>
            </a:p>
          </p:txBody>
        </p:sp>
      </p:grpSp>
      <p:grpSp>
        <p:nvGrpSpPr>
          <p:cNvPr id="38" name="Group 22"/>
          <p:cNvGrpSpPr>
            <a:grpSpLocks/>
          </p:cNvGrpSpPr>
          <p:nvPr/>
        </p:nvGrpSpPr>
        <p:grpSpPr bwMode="auto">
          <a:xfrm>
            <a:off x="1239838" y="5784489"/>
            <a:ext cx="4127660" cy="461383"/>
            <a:chOff x="2994" y="2070"/>
            <a:chExt cx="3893" cy="763"/>
          </a:xfrm>
        </p:grpSpPr>
        <p:sp>
          <p:nvSpPr>
            <p:cNvPr id="39" name="Text Box 10"/>
            <p:cNvSpPr txBox="1">
              <a:spLocks noChangeArrowheads="1"/>
            </p:cNvSpPr>
            <p:nvPr/>
          </p:nvSpPr>
          <p:spPr bwMode="auto">
            <a:xfrm>
              <a:off x="2994" y="2070"/>
              <a:ext cx="3893" cy="763"/>
            </a:xfrm>
            <a:prstGeom prst="rect">
              <a:avLst/>
            </a:prstGeom>
            <a:noFill/>
            <a:ln w="9525">
              <a:noFill/>
              <a:miter lim="800000"/>
              <a:headEnd/>
              <a:tailEnd/>
            </a:ln>
          </p:spPr>
          <p:txBody>
            <a:bodyPr wrap="none">
              <a:spAutoFit/>
            </a:bodyPr>
            <a:lstStyle/>
            <a:p>
              <a:pPr algn="l"/>
              <a:r>
                <a:rPr lang="en-US" sz="2400" b="0" dirty="0"/>
                <a:t>CO (</a:t>
              </a:r>
              <a:r>
                <a:rPr lang="en-US" sz="2400" b="0" i="1" dirty="0"/>
                <a:t>g</a:t>
              </a:r>
              <a:r>
                <a:rPr lang="en-US" sz="2400" b="0" dirty="0"/>
                <a:t>) + 1/2O</a:t>
              </a:r>
              <a:r>
                <a:rPr lang="en-US" sz="2400" b="0" baseline="-25000" dirty="0"/>
                <a:t>2</a:t>
              </a:r>
              <a:r>
                <a:rPr lang="en-US" sz="2400" b="0" dirty="0"/>
                <a:t> (</a:t>
              </a:r>
              <a:r>
                <a:rPr lang="en-US" sz="2400" b="0" i="1" dirty="0"/>
                <a:t>g</a:t>
              </a:r>
              <a:r>
                <a:rPr lang="en-US" sz="2400" b="0" dirty="0"/>
                <a:t>)          CO</a:t>
              </a:r>
              <a:r>
                <a:rPr lang="en-US" sz="2400" b="0" baseline="-25000" dirty="0"/>
                <a:t>2</a:t>
              </a:r>
              <a:r>
                <a:rPr lang="en-US" sz="2400" b="0" dirty="0"/>
                <a:t> (</a:t>
              </a:r>
              <a:r>
                <a:rPr lang="en-US" sz="2400" b="0" i="1" dirty="0"/>
                <a:t>g</a:t>
              </a:r>
              <a:r>
                <a:rPr lang="en-US" sz="2400" b="0" dirty="0"/>
                <a:t>)</a:t>
              </a:r>
            </a:p>
          </p:txBody>
        </p:sp>
        <p:sp>
          <p:nvSpPr>
            <p:cNvPr id="40" name="Line 19"/>
            <p:cNvSpPr>
              <a:spLocks noChangeShapeType="1"/>
            </p:cNvSpPr>
            <p:nvPr/>
          </p:nvSpPr>
          <p:spPr bwMode="auto">
            <a:xfrm>
              <a:off x="5352" y="2499"/>
              <a:ext cx="336" cy="0"/>
            </a:xfrm>
            <a:prstGeom prst="line">
              <a:avLst/>
            </a:prstGeom>
            <a:noFill/>
            <a:ln w="38100">
              <a:solidFill>
                <a:schemeClr val="tx1"/>
              </a:solidFill>
              <a:round/>
              <a:headEnd/>
              <a:tailEnd type="triangle" w="med" len="med"/>
            </a:ln>
          </p:spPr>
          <p:txBody>
            <a:bodyPr/>
            <a:lstStyle/>
            <a:p>
              <a:endParaRPr lang="en-US" sz="2400"/>
            </a:p>
          </p:txBody>
        </p:sp>
      </p:grpSp>
      <p:grpSp>
        <p:nvGrpSpPr>
          <p:cNvPr id="41" name="Group 23"/>
          <p:cNvGrpSpPr>
            <a:grpSpLocks/>
          </p:cNvGrpSpPr>
          <p:nvPr/>
        </p:nvGrpSpPr>
        <p:grpSpPr bwMode="auto">
          <a:xfrm>
            <a:off x="1525589" y="6375947"/>
            <a:ext cx="4321693" cy="479527"/>
            <a:chOff x="2994" y="2352"/>
            <a:chExt cx="4076" cy="793"/>
          </a:xfrm>
        </p:grpSpPr>
        <p:sp>
          <p:nvSpPr>
            <p:cNvPr id="42" name="Text Box 14"/>
            <p:cNvSpPr txBox="1">
              <a:spLocks noChangeArrowheads="1"/>
            </p:cNvSpPr>
            <p:nvPr/>
          </p:nvSpPr>
          <p:spPr bwMode="auto">
            <a:xfrm>
              <a:off x="2994" y="2382"/>
              <a:ext cx="4076" cy="763"/>
            </a:xfrm>
            <a:prstGeom prst="rect">
              <a:avLst/>
            </a:prstGeom>
            <a:noFill/>
            <a:ln w="9525">
              <a:noFill/>
              <a:miter lim="800000"/>
              <a:headEnd/>
              <a:tailEnd/>
            </a:ln>
          </p:spPr>
          <p:txBody>
            <a:bodyPr wrap="none">
              <a:spAutoFit/>
            </a:bodyPr>
            <a:lstStyle/>
            <a:p>
              <a:pPr algn="l"/>
              <a:r>
                <a:rPr lang="en-US" sz="2400" b="0"/>
                <a:t>C (graphite) + O</a:t>
              </a:r>
              <a:r>
                <a:rPr lang="en-US" sz="2400" b="0" baseline="-25000"/>
                <a:t>2</a:t>
              </a:r>
              <a:r>
                <a:rPr lang="en-US" sz="2400" b="0"/>
                <a:t> (</a:t>
              </a:r>
              <a:r>
                <a:rPr lang="en-US" sz="2400" b="0" i="1"/>
                <a:t>g</a:t>
              </a:r>
              <a:r>
                <a:rPr lang="en-US" sz="2400" b="0"/>
                <a:t>)          CO</a:t>
              </a:r>
              <a:r>
                <a:rPr lang="en-US" sz="2400" b="0" baseline="-25000"/>
                <a:t>2</a:t>
              </a:r>
              <a:r>
                <a:rPr lang="en-US" sz="2400" b="0"/>
                <a:t> (</a:t>
              </a:r>
              <a:r>
                <a:rPr lang="en-US" sz="2400" b="0" i="1"/>
                <a:t>g</a:t>
              </a:r>
              <a:r>
                <a:rPr lang="en-US" sz="2400" b="0"/>
                <a:t>)</a:t>
              </a:r>
            </a:p>
          </p:txBody>
        </p:sp>
        <p:sp>
          <p:nvSpPr>
            <p:cNvPr id="43" name="Line 17"/>
            <p:cNvSpPr>
              <a:spLocks noChangeShapeType="1"/>
            </p:cNvSpPr>
            <p:nvPr/>
          </p:nvSpPr>
          <p:spPr bwMode="auto">
            <a:xfrm>
              <a:off x="3024" y="2352"/>
              <a:ext cx="3935" cy="17"/>
            </a:xfrm>
            <a:prstGeom prst="line">
              <a:avLst/>
            </a:prstGeom>
            <a:noFill/>
            <a:ln w="38100">
              <a:solidFill>
                <a:schemeClr val="tx1"/>
              </a:solidFill>
              <a:round/>
              <a:headEnd/>
              <a:tailEnd/>
            </a:ln>
          </p:spPr>
          <p:txBody>
            <a:bodyPr/>
            <a:lstStyle/>
            <a:p>
              <a:endParaRPr lang="en-US" sz="2400"/>
            </a:p>
          </p:txBody>
        </p:sp>
        <p:sp>
          <p:nvSpPr>
            <p:cNvPr id="44" name="Line 20"/>
            <p:cNvSpPr>
              <a:spLocks noChangeShapeType="1"/>
            </p:cNvSpPr>
            <p:nvPr/>
          </p:nvSpPr>
          <p:spPr bwMode="auto">
            <a:xfrm>
              <a:off x="5555" y="2772"/>
              <a:ext cx="336" cy="0"/>
            </a:xfrm>
            <a:prstGeom prst="line">
              <a:avLst/>
            </a:prstGeom>
            <a:noFill/>
            <a:ln w="38100">
              <a:solidFill>
                <a:schemeClr val="tx1"/>
              </a:solidFill>
              <a:round/>
              <a:headEnd/>
              <a:tailEnd type="triangle" w="med" len="med"/>
            </a:ln>
          </p:spPr>
          <p:txBody>
            <a:bodyPr/>
            <a:lstStyle/>
            <a:p>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82" y="212141"/>
            <a:ext cx="10503218" cy="664159"/>
          </a:xfrm>
        </p:spPr>
        <p:txBody>
          <a:bodyPr>
            <a:normAutofit fontScale="90000"/>
          </a:bodyPr>
          <a:lstStyle/>
          <a:p>
            <a:r>
              <a:rPr lang="en-US" sz="2400" i="1" u="sng" dirty="0" smtClean="0">
                <a:solidFill>
                  <a:schemeClr val="tx1"/>
                </a:solidFill>
                <a:latin typeface="Times New Roman" pitchFamily="18" charset="0"/>
                <a:ea typeface="+mn-ea"/>
                <a:cs typeface="Times New Roman" pitchFamily="18" charset="0"/>
              </a:rPr>
              <a:t>6-7  Enthalpies of reaction from Standard heat of formation</a:t>
            </a:r>
            <a:r>
              <a:rPr lang="en-US" sz="2400" i="1" u="sng" dirty="0" smtClean="0">
                <a:latin typeface="Times New Roman" pitchFamily="18" charset="0"/>
                <a:cs typeface="Times New Roman" pitchFamily="18" charset="0"/>
              </a:rPr>
              <a:t/>
            </a:r>
            <a:br>
              <a:rPr lang="en-US" sz="2400" i="1" u="sng" dirty="0" smtClean="0">
                <a:latin typeface="Times New Roman" pitchFamily="18" charset="0"/>
                <a:cs typeface="Times New Roman" pitchFamily="18" charset="0"/>
              </a:rPr>
            </a:br>
            <a:endParaRPr lang="en-US" sz="2400" dirty="0"/>
          </a:p>
        </p:txBody>
      </p:sp>
      <p:sp>
        <p:nvSpPr>
          <p:cNvPr id="3" name="Content Placeholder 2"/>
          <p:cNvSpPr>
            <a:spLocks noGrp="1"/>
          </p:cNvSpPr>
          <p:nvPr>
            <p:ph idx="1"/>
          </p:nvPr>
        </p:nvSpPr>
        <p:spPr>
          <a:xfrm>
            <a:off x="248194" y="774700"/>
            <a:ext cx="10813506" cy="6235700"/>
          </a:xfrm>
        </p:spPr>
        <p:txBody>
          <a:bodyPr>
            <a:normAutofit/>
          </a:bodyPr>
          <a:lstStyle/>
          <a:p>
            <a:pPr algn="just">
              <a:buNone/>
            </a:pPr>
            <a:r>
              <a:rPr lang="en-US" sz="2600" b="1" dirty="0" smtClean="0"/>
              <a:t>Standard </a:t>
            </a:r>
            <a:r>
              <a:rPr lang="en-US" sz="2600" b="1" dirty="0" smtClean="0"/>
              <a:t>States and Standard Enthalpy Changes, t</a:t>
            </a:r>
            <a:r>
              <a:rPr lang="en-US" sz="2600" dirty="0" smtClean="0"/>
              <a:t>his standard has three parts:</a:t>
            </a:r>
          </a:p>
          <a:p>
            <a:pPr algn="just">
              <a:buNone/>
            </a:pPr>
            <a:r>
              <a:rPr lang="en-US" sz="2600" dirty="0" smtClean="0"/>
              <a:t>1- </a:t>
            </a:r>
            <a:r>
              <a:rPr lang="en-US" sz="2600" b="1" dirty="0" smtClean="0"/>
              <a:t>Standard State</a:t>
            </a:r>
          </a:p>
          <a:p>
            <a:pPr marL="548640" algn="just">
              <a:buFont typeface="Arial" pitchFamily="34" charset="0"/>
              <a:buChar char="•"/>
            </a:pPr>
            <a:r>
              <a:rPr lang="en-US" sz="2600" b="1" dirty="0" smtClean="0"/>
              <a:t>For a Gas: </a:t>
            </a:r>
            <a:r>
              <a:rPr lang="en-US" sz="2600" dirty="0" smtClean="0"/>
              <a:t>the pure gas at a pressure of exactly 1 atmosphere.</a:t>
            </a:r>
          </a:p>
          <a:p>
            <a:pPr marL="548640" algn="just">
              <a:buFont typeface="Arial" pitchFamily="34" charset="0"/>
              <a:buChar char="•"/>
            </a:pPr>
            <a:r>
              <a:rPr lang="en-US" sz="2600" b="1" dirty="0" smtClean="0"/>
              <a:t>For a Liquid or Solid: </a:t>
            </a:r>
            <a:r>
              <a:rPr lang="en-US" sz="2600" dirty="0" smtClean="0"/>
              <a:t>the pure substance in its most stable form at a pressure of 1 </a:t>
            </a:r>
            <a:r>
              <a:rPr lang="en-US" sz="2600" dirty="0" err="1" smtClean="0"/>
              <a:t>atm</a:t>
            </a:r>
            <a:r>
              <a:rPr lang="en-US" sz="2600" dirty="0" smtClean="0"/>
              <a:t> and at the temperature of interest (often taken to be 25°C )</a:t>
            </a:r>
          </a:p>
          <a:p>
            <a:pPr marL="548640" algn="just">
              <a:buFont typeface="Arial" pitchFamily="34" charset="0"/>
              <a:buChar char="•"/>
            </a:pPr>
            <a:r>
              <a:rPr lang="en-US" sz="2600" b="1" dirty="0" smtClean="0"/>
              <a:t>For a Substance in Solution: </a:t>
            </a:r>
            <a:r>
              <a:rPr lang="en-US" sz="2600" dirty="0" smtClean="0"/>
              <a:t>a concentration of exactly 1 M.</a:t>
            </a:r>
          </a:p>
          <a:p>
            <a:pPr algn="just">
              <a:buNone/>
            </a:pPr>
            <a:r>
              <a:rPr lang="en-US" sz="2600" dirty="0" smtClean="0"/>
              <a:t>2- </a:t>
            </a:r>
            <a:r>
              <a:rPr lang="en-US" sz="2600" b="1" dirty="0" smtClean="0"/>
              <a:t>Standard Enthalpy Change (</a:t>
            </a:r>
            <a:r>
              <a:rPr lang="en-US" sz="2600" b="1" dirty="0" smtClean="0">
                <a:latin typeface="Symbol" pitchFamily="18" charset="2"/>
              </a:rPr>
              <a:t>D</a:t>
            </a:r>
            <a:r>
              <a:rPr lang="en-US" sz="2600" b="1" dirty="0" smtClean="0"/>
              <a:t>H°)</a:t>
            </a:r>
          </a:p>
          <a:p>
            <a:pPr algn="just">
              <a:buFont typeface="Arial" pitchFamily="34" charset="0"/>
              <a:buChar char="•"/>
            </a:pPr>
            <a:r>
              <a:rPr lang="en-US" sz="2600" dirty="0" smtClean="0"/>
              <a:t>The change in enthalpy for a process when all reactants and products are in their standard states. The degree sign indicates standard states.</a:t>
            </a:r>
          </a:p>
          <a:p>
            <a:pPr algn="just">
              <a:buNone/>
            </a:pPr>
            <a:r>
              <a:rPr lang="en-US" sz="2600" dirty="0" smtClean="0"/>
              <a:t>3- </a:t>
            </a:r>
            <a:r>
              <a:rPr lang="en-US" sz="2600" b="1" dirty="0" smtClean="0"/>
              <a:t>Standard Enthalpy of Formation (</a:t>
            </a:r>
            <a:r>
              <a:rPr lang="en-US" sz="2600" b="1" dirty="0" err="1" smtClean="0">
                <a:latin typeface="Symbol" pitchFamily="18" charset="2"/>
              </a:rPr>
              <a:t>D</a:t>
            </a:r>
            <a:r>
              <a:rPr lang="en-US" sz="2600" b="1" dirty="0" err="1" smtClean="0"/>
              <a:t>H</a:t>
            </a:r>
            <a:r>
              <a:rPr lang="en-US" sz="2600" b="1" baseline="-25000" dirty="0" err="1" smtClean="0"/>
              <a:t>f</a:t>
            </a:r>
            <a:r>
              <a:rPr lang="en-US" sz="2600" b="1" dirty="0" smtClean="0"/>
              <a:t>°)</a:t>
            </a:r>
          </a:p>
          <a:p>
            <a:pPr algn="just">
              <a:buFont typeface="Arial" pitchFamily="34" charset="0"/>
              <a:buChar char="•"/>
            </a:pPr>
            <a:r>
              <a:rPr lang="en-US" sz="2600" dirty="0" smtClean="0"/>
              <a:t>For a Pure Compound: The change in enthalpy when 1 mole of the compound forms from its constituent elements in their standard state.</a:t>
            </a:r>
          </a:p>
          <a:p>
            <a:pPr algn="just">
              <a:buFont typeface="Arial" pitchFamily="34" charset="0"/>
              <a:buChar char="•"/>
            </a:pPr>
            <a:r>
              <a:rPr lang="en-US" sz="2600" dirty="0" smtClean="0"/>
              <a:t>For a Pure Element in Its Standard State: </a:t>
            </a:r>
            <a:r>
              <a:rPr lang="en-US" sz="2600" dirty="0" err="1" smtClean="0">
                <a:latin typeface="Symbol" pitchFamily="18" charset="2"/>
              </a:rPr>
              <a:t>D</a:t>
            </a:r>
            <a:r>
              <a:rPr lang="en-US" sz="2600" dirty="0" err="1" smtClean="0"/>
              <a:t>H</a:t>
            </a:r>
            <a:r>
              <a:rPr lang="en-US" sz="2600" baseline="-25000" dirty="0" err="1" smtClean="0"/>
              <a:t>f</a:t>
            </a:r>
            <a:r>
              <a:rPr lang="en-US" sz="2600" dirty="0" smtClean="0"/>
              <a:t>° = 0.</a:t>
            </a:r>
          </a:p>
          <a:p>
            <a:pPr algn="just"/>
            <a:endParaRPr lang="en-US" dirty="0"/>
          </a:p>
        </p:txBody>
      </p:sp>
      <p:grpSp>
        <p:nvGrpSpPr>
          <p:cNvPr id="4" name="Group 14"/>
          <p:cNvGrpSpPr>
            <a:grpSpLocks/>
          </p:cNvGrpSpPr>
          <p:nvPr/>
        </p:nvGrpSpPr>
        <p:grpSpPr bwMode="auto">
          <a:xfrm>
            <a:off x="3286125" y="6780213"/>
            <a:ext cx="1855788" cy="534987"/>
            <a:chOff x="854" y="3670"/>
            <a:chExt cx="1169" cy="337"/>
          </a:xfrm>
        </p:grpSpPr>
        <p:sp>
          <p:nvSpPr>
            <p:cNvPr id="5" name="Text Box 12"/>
            <p:cNvSpPr txBox="1">
              <a:spLocks noChangeArrowheads="1"/>
            </p:cNvSpPr>
            <p:nvPr/>
          </p:nvSpPr>
          <p:spPr bwMode="auto">
            <a:xfrm>
              <a:off x="854" y="3670"/>
              <a:ext cx="1169" cy="288"/>
            </a:xfrm>
            <a:prstGeom prst="rect">
              <a:avLst/>
            </a:prstGeom>
            <a:noFill/>
            <a:ln w="9525">
              <a:noFill/>
              <a:miter lim="800000"/>
              <a:headEnd/>
              <a:tailEnd/>
            </a:ln>
          </p:spPr>
          <p:txBody>
            <a:bodyPr wrap="none">
              <a:spAutoFit/>
            </a:bodyPr>
            <a:lstStyle/>
            <a:p>
              <a:pPr algn="l"/>
              <a:r>
                <a:rPr lang="en-US" b="0">
                  <a:latin typeface="Symbol" pitchFamily="18" charset="2"/>
                </a:rPr>
                <a:t>D</a:t>
              </a:r>
              <a:r>
                <a:rPr lang="en-US" b="0"/>
                <a:t>H</a:t>
              </a:r>
              <a:r>
                <a:rPr lang="en-US" b="0" baseline="30000"/>
                <a:t>0</a:t>
              </a:r>
              <a:r>
                <a:rPr lang="en-US" b="0"/>
                <a:t> (O</a:t>
              </a:r>
              <a:r>
                <a:rPr lang="en-US" b="0" baseline="-25000"/>
                <a:t>2</a:t>
              </a:r>
              <a:r>
                <a:rPr lang="en-US" b="0"/>
                <a:t>) = 0</a:t>
              </a:r>
            </a:p>
          </p:txBody>
        </p:sp>
        <p:sp>
          <p:nvSpPr>
            <p:cNvPr id="6" name="Text Box 13"/>
            <p:cNvSpPr txBox="1">
              <a:spLocks noChangeArrowheads="1"/>
            </p:cNvSpPr>
            <p:nvPr/>
          </p:nvSpPr>
          <p:spPr bwMode="auto">
            <a:xfrm>
              <a:off x="1080" y="3776"/>
              <a:ext cx="156" cy="231"/>
            </a:xfrm>
            <a:prstGeom prst="rect">
              <a:avLst/>
            </a:prstGeom>
            <a:noFill/>
            <a:ln w="9525">
              <a:noFill/>
              <a:miter lim="800000"/>
              <a:headEnd/>
              <a:tailEnd/>
            </a:ln>
          </p:spPr>
          <p:txBody>
            <a:bodyPr wrap="none">
              <a:spAutoFit/>
            </a:bodyPr>
            <a:lstStyle/>
            <a:p>
              <a:pPr algn="l"/>
              <a:r>
                <a:rPr lang="en-US" sz="1800" b="0" dirty="0"/>
                <a:t>f</a:t>
              </a:r>
            </a:p>
          </p:txBody>
        </p:sp>
      </p:grpSp>
      <p:grpSp>
        <p:nvGrpSpPr>
          <p:cNvPr id="7" name="Group 15"/>
          <p:cNvGrpSpPr>
            <a:grpSpLocks/>
          </p:cNvGrpSpPr>
          <p:nvPr/>
        </p:nvGrpSpPr>
        <p:grpSpPr bwMode="auto">
          <a:xfrm>
            <a:off x="792163" y="6705591"/>
            <a:ext cx="7985124" cy="457199"/>
            <a:chOff x="918" y="4103"/>
            <a:chExt cx="5030" cy="288"/>
          </a:xfrm>
        </p:grpSpPr>
        <p:sp>
          <p:nvSpPr>
            <p:cNvPr id="8" name="Text Box 16"/>
            <p:cNvSpPr txBox="1">
              <a:spLocks noChangeArrowheads="1"/>
            </p:cNvSpPr>
            <p:nvPr/>
          </p:nvSpPr>
          <p:spPr bwMode="auto">
            <a:xfrm>
              <a:off x="918" y="4103"/>
              <a:ext cx="1991" cy="288"/>
            </a:xfrm>
            <a:prstGeom prst="rect">
              <a:avLst/>
            </a:prstGeom>
            <a:noFill/>
            <a:ln w="9525">
              <a:noFill/>
              <a:miter lim="800000"/>
              <a:headEnd/>
              <a:tailEnd/>
            </a:ln>
          </p:spPr>
          <p:txBody>
            <a:bodyPr wrap="none">
              <a:spAutoFit/>
            </a:bodyPr>
            <a:lstStyle/>
            <a:p>
              <a:pPr algn="l"/>
              <a:r>
                <a:rPr lang="en-US" b="0" dirty="0">
                  <a:latin typeface="Symbol" pitchFamily="18" charset="2"/>
                </a:rPr>
                <a:t>D</a:t>
              </a:r>
              <a:r>
                <a:rPr lang="en-US" b="0" dirty="0"/>
                <a:t>H</a:t>
              </a:r>
              <a:r>
                <a:rPr lang="en-US" b="0" baseline="30000" dirty="0"/>
                <a:t>0</a:t>
              </a:r>
              <a:r>
                <a:rPr lang="en-US" b="0" dirty="0"/>
                <a:t> (O</a:t>
              </a:r>
              <a:r>
                <a:rPr lang="en-US" b="0" baseline="-25000" dirty="0"/>
                <a:t>3</a:t>
              </a:r>
              <a:r>
                <a:rPr lang="en-US" b="0" dirty="0"/>
                <a:t>) = 142 kJ/mol</a:t>
              </a:r>
            </a:p>
          </p:txBody>
        </p:sp>
        <p:sp>
          <p:nvSpPr>
            <p:cNvPr id="9" name="Text Box 17"/>
            <p:cNvSpPr txBox="1">
              <a:spLocks noChangeArrowheads="1"/>
            </p:cNvSpPr>
            <p:nvPr/>
          </p:nvSpPr>
          <p:spPr bwMode="auto">
            <a:xfrm>
              <a:off x="5792" y="4160"/>
              <a:ext cx="156" cy="231"/>
            </a:xfrm>
            <a:prstGeom prst="rect">
              <a:avLst/>
            </a:prstGeom>
            <a:noFill/>
            <a:ln w="9525">
              <a:noFill/>
              <a:miter lim="800000"/>
              <a:headEnd/>
              <a:tailEnd/>
            </a:ln>
          </p:spPr>
          <p:txBody>
            <a:bodyPr wrap="none">
              <a:spAutoFit/>
            </a:bodyPr>
            <a:lstStyle/>
            <a:p>
              <a:pPr algn="l"/>
              <a:r>
                <a:rPr lang="en-US" sz="1800" b="0" dirty="0"/>
                <a:t>f</a:t>
              </a:r>
            </a:p>
          </p:txBody>
        </p:sp>
      </p:grpSp>
      <p:grpSp>
        <p:nvGrpSpPr>
          <p:cNvPr id="10" name="Group 18"/>
          <p:cNvGrpSpPr>
            <a:grpSpLocks/>
          </p:cNvGrpSpPr>
          <p:nvPr/>
        </p:nvGrpSpPr>
        <p:grpSpPr bwMode="auto">
          <a:xfrm>
            <a:off x="5189538" y="6667494"/>
            <a:ext cx="6043612" cy="482599"/>
            <a:chOff x="-440" y="3897"/>
            <a:chExt cx="3807" cy="304"/>
          </a:xfrm>
        </p:grpSpPr>
        <p:sp>
          <p:nvSpPr>
            <p:cNvPr id="11" name="Text Box 19"/>
            <p:cNvSpPr txBox="1">
              <a:spLocks noChangeArrowheads="1"/>
            </p:cNvSpPr>
            <p:nvPr/>
          </p:nvSpPr>
          <p:spPr bwMode="auto">
            <a:xfrm>
              <a:off x="1478" y="3897"/>
              <a:ext cx="1889" cy="288"/>
            </a:xfrm>
            <a:prstGeom prst="rect">
              <a:avLst/>
            </a:prstGeom>
            <a:noFill/>
            <a:ln w="9525">
              <a:noFill/>
              <a:miter lim="800000"/>
              <a:headEnd/>
              <a:tailEnd/>
            </a:ln>
          </p:spPr>
          <p:txBody>
            <a:bodyPr wrap="none">
              <a:spAutoFit/>
            </a:bodyPr>
            <a:lstStyle/>
            <a:p>
              <a:pPr algn="l"/>
              <a:r>
                <a:rPr lang="en-US" b="0" dirty="0">
                  <a:latin typeface="Symbol" pitchFamily="18" charset="2"/>
                </a:rPr>
                <a:t>D</a:t>
              </a:r>
              <a:r>
                <a:rPr lang="en-US" b="0" dirty="0"/>
                <a:t>H</a:t>
              </a:r>
              <a:r>
                <a:rPr lang="en-US" b="0" baseline="30000" dirty="0"/>
                <a:t>0</a:t>
              </a:r>
              <a:r>
                <a:rPr lang="en-US" b="0" dirty="0"/>
                <a:t> (C, graphite) = 0</a:t>
              </a:r>
            </a:p>
          </p:txBody>
        </p:sp>
        <p:sp>
          <p:nvSpPr>
            <p:cNvPr id="12" name="Text Box 20"/>
            <p:cNvSpPr txBox="1">
              <a:spLocks noChangeArrowheads="1"/>
            </p:cNvSpPr>
            <p:nvPr/>
          </p:nvSpPr>
          <p:spPr bwMode="auto">
            <a:xfrm>
              <a:off x="-440" y="3970"/>
              <a:ext cx="156" cy="231"/>
            </a:xfrm>
            <a:prstGeom prst="rect">
              <a:avLst/>
            </a:prstGeom>
            <a:noFill/>
            <a:ln w="9525">
              <a:noFill/>
              <a:miter lim="800000"/>
              <a:headEnd/>
              <a:tailEnd/>
            </a:ln>
          </p:spPr>
          <p:txBody>
            <a:bodyPr wrap="none">
              <a:spAutoFit/>
            </a:bodyPr>
            <a:lstStyle/>
            <a:p>
              <a:pPr algn="l"/>
              <a:r>
                <a:rPr lang="en-US" sz="1800" b="0" dirty="0"/>
                <a:t>f</a:t>
              </a:r>
            </a:p>
          </p:txBody>
        </p:sp>
      </p:grpSp>
      <p:grpSp>
        <p:nvGrpSpPr>
          <p:cNvPr id="13" name="Group 21"/>
          <p:cNvGrpSpPr>
            <a:grpSpLocks/>
          </p:cNvGrpSpPr>
          <p:nvPr/>
        </p:nvGrpSpPr>
        <p:grpSpPr bwMode="auto">
          <a:xfrm>
            <a:off x="1146175" y="6705590"/>
            <a:ext cx="8148638" cy="457199"/>
            <a:chOff x="-1304" y="4103"/>
            <a:chExt cx="5133" cy="288"/>
          </a:xfrm>
        </p:grpSpPr>
        <p:sp>
          <p:nvSpPr>
            <p:cNvPr id="14" name="Text Box 22"/>
            <p:cNvSpPr txBox="1">
              <a:spLocks noChangeArrowheads="1"/>
            </p:cNvSpPr>
            <p:nvPr/>
          </p:nvSpPr>
          <p:spPr bwMode="auto">
            <a:xfrm>
              <a:off x="1022" y="4103"/>
              <a:ext cx="2807" cy="288"/>
            </a:xfrm>
            <a:prstGeom prst="rect">
              <a:avLst/>
            </a:prstGeom>
            <a:noFill/>
            <a:ln w="9525">
              <a:noFill/>
              <a:miter lim="800000"/>
              <a:headEnd/>
              <a:tailEnd/>
            </a:ln>
          </p:spPr>
          <p:txBody>
            <a:bodyPr wrap="none">
              <a:spAutoFit/>
            </a:bodyPr>
            <a:lstStyle/>
            <a:p>
              <a:pPr algn="l"/>
              <a:r>
                <a:rPr lang="en-US" b="0" dirty="0">
                  <a:latin typeface="Symbol" pitchFamily="18" charset="2"/>
                </a:rPr>
                <a:t>D</a:t>
              </a:r>
              <a:r>
                <a:rPr lang="en-US" b="0" dirty="0"/>
                <a:t>H</a:t>
              </a:r>
              <a:r>
                <a:rPr lang="en-US" b="0" baseline="30000" dirty="0"/>
                <a:t>0</a:t>
              </a:r>
              <a:r>
                <a:rPr lang="en-US" b="0" dirty="0"/>
                <a:t> (C, diamond) = 1.90 kJ/mol</a:t>
              </a:r>
            </a:p>
          </p:txBody>
        </p:sp>
        <p:sp>
          <p:nvSpPr>
            <p:cNvPr id="15" name="Text Box 23"/>
            <p:cNvSpPr txBox="1">
              <a:spLocks noChangeArrowheads="1"/>
            </p:cNvSpPr>
            <p:nvPr/>
          </p:nvSpPr>
          <p:spPr bwMode="auto">
            <a:xfrm>
              <a:off x="-1304" y="4144"/>
              <a:ext cx="156" cy="231"/>
            </a:xfrm>
            <a:prstGeom prst="rect">
              <a:avLst/>
            </a:prstGeom>
            <a:noFill/>
            <a:ln w="9525">
              <a:noFill/>
              <a:miter lim="800000"/>
              <a:headEnd/>
              <a:tailEnd/>
            </a:ln>
          </p:spPr>
          <p:txBody>
            <a:bodyPr wrap="none">
              <a:spAutoFit/>
            </a:bodyPr>
            <a:lstStyle/>
            <a:p>
              <a:pPr algn="l"/>
              <a:r>
                <a:rPr lang="en-US" sz="1800" b="0" dirty="0"/>
                <a:t>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6"/>
          <p:cNvGrpSpPr>
            <a:grpSpLocks/>
          </p:cNvGrpSpPr>
          <p:nvPr/>
        </p:nvGrpSpPr>
        <p:grpSpPr bwMode="auto">
          <a:xfrm>
            <a:off x="614680" y="406400"/>
            <a:ext cx="10097348" cy="1273387"/>
            <a:chOff x="-132" y="240"/>
            <a:chExt cx="5963" cy="752"/>
          </a:xfrm>
        </p:grpSpPr>
        <p:sp>
          <p:nvSpPr>
            <p:cNvPr id="155699" name="Text Box 3"/>
            <p:cNvSpPr txBox="1">
              <a:spLocks noChangeArrowheads="1"/>
            </p:cNvSpPr>
            <p:nvPr/>
          </p:nvSpPr>
          <p:spPr bwMode="auto">
            <a:xfrm>
              <a:off x="-132" y="240"/>
              <a:ext cx="5963" cy="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defTabSz="975390" fontAlgn="base">
                <a:spcBef>
                  <a:spcPct val="0"/>
                </a:spcBef>
                <a:spcAft>
                  <a:spcPct val="0"/>
                </a:spcAft>
                <a:buNone/>
              </a:pPr>
              <a:r>
                <a:rPr lang="en-US" altLang="en-US" sz="2560" dirty="0">
                  <a:solidFill>
                    <a:srgbClr val="000000"/>
                  </a:solidFill>
                  <a:latin typeface="Arial" panose="020B0604020202020204" pitchFamily="34" charset="0"/>
                </a:rPr>
                <a:t>The </a:t>
              </a:r>
              <a:r>
                <a:rPr lang="en-US" altLang="en-US" sz="2560" b="1" dirty="0">
                  <a:solidFill>
                    <a:srgbClr val="000000"/>
                  </a:solidFill>
                  <a:latin typeface="Arial" panose="020B0604020202020204" pitchFamily="34" charset="0"/>
                </a:rPr>
                <a:t>standard enthalpy of reaction</a:t>
              </a:r>
              <a:r>
                <a:rPr lang="en-US" altLang="en-US" sz="2560" dirty="0">
                  <a:solidFill>
                    <a:srgbClr val="000000"/>
                  </a:solidFill>
                  <a:latin typeface="Arial" panose="020B0604020202020204" pitchFamily="34" charset="0"/>
                </a:rPr>
                <a:t> (</a:t>
              </a:r>
              <a:r>
                <a:rPr lang="en-US" altLang="en-US" sz="2560" dirty="0">
                  <a:solidFill>
                    <a:srgbClr val="000000"/>
                  </a:solidFill>
                  <a:latin typeface="Symbol" panose="05050102010706020507" pitchFamily="18" charset="2"/>
                </a:rPr>
                <a:t>D</a:t>
              </a:r>
              <a:r>
                <a:rPr lang="en-US" altLang="en-US" sz="2560" dirty="0">
                  <a:solidFill>
                    <a:srgbClr val="000000"/>
                  </a:solidFill>
                  <a:latin typeface="Arial" panose="020B0604020202020204" pitchFamily="34" charset="0"/>
                </a:rPr>
                <a:t>H</a:t>
              </a:r>
              <a:r>
                <a:rPr lang="en-US" altLang="en-US" sz="2560" baseline="30000" dirty="0">
                  <a:solidFill>
                    <a:srgbClr val="000000"/>
                  </a:solidFill>
                  <a:latin typeface="Arial" panose="020B0604020202020204" pitchFamily="34" charset="0"/>
                </a:rPr>
                <a:t>0    </a:t>
              </a:r>
              <a:r>
                <a:rPr lang="en-US" altLang="en-US" sz="2560" dirty="0">
                  <a:solidFill>
                    <a:srgbClr val="000000"/>
                  </a:solidFill>
                  <a:latin typeface="Arial" panose="020B0604020202020204" pitchFamily="34" charset="0"/>
                </a:rPr>
                <a:t>) is the enthalpy of a reaction carried out at 1 </a:t>
              </a:r>
              <a:r>
                <a:rPr lang="en-US" altLang="en-US" sz="2560" dirty="0" err="1">
                  <a:solidFill>
                    <a:srgbClr val="000000"/>
                  </a:solidFill>
                  <a:latin typeface="Arial" panose="020B0604020202020204" pitchFamily="34" charset="0"/>
                </a:rPr>
                <a:t>atm</a:t>
              </a:r>
              <a:r>
                <a:rPr lang="en-US" altLang="en-US" sz="2560" dirty="0">
                  <a:solidFill>
                    <a:srgbClr val="000000"/>
                  </a:solidFill>
                  <a:latin typeface="Arial" panose="020B0604020202020204" pitchFamily="34" charset="0"/>
                </a:rPr>
                <a:t> which can be determined by:</a:t>
              </a:r>
            </a:p>
            <a:p>
              <a:pPr algn="just" defTabSz="975390" fontAlgn="base">
                <a:spcBef>
                  <a:spcPct val="0"/>
                </a:spcBef>
                <a:spcAft>
                  <a:spcPct val="0"/>
                </a:spcAft>
                <a:buNone/>
              </a:pPr>
              <a:r>
                <a:rPr lang="en-US" altLang="en-US" sz="2560" b="1" i="1" dirty="0">
                  <a:solidFill>
                    <a:srgbClr val="000000"/>
                  </a:solidFill>
                  <a:latin typeface="Arial" panose="020B0604020202020204" pitchFamily="34" charset="0"/>
                </a:rPr>
                <a:t>The direct method</a:t>
              </a:r>
            </a:p>
          </p:txBody>
        </p:sp>
        <p:sp>
          <p:nvSpPr>
            <p:cNvPr id="155700" name="Text Box 5"/>
            <p:cNvSpPr txBox="1">
              <a:spLocks noChangeArrowheads="1"/>
            </p:cNvSpPr>
            <p:nvPr/>
          </p:nvSpPr>
          <p:spPr bwMode="auto">
            <a:xfrm>
              <a:off x="3628" y="328"/>
              <a:ext cx="311"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rxn</a:t>
              </a:r>
            </a:p>
          </p:txBody>
        </p:sp>
      </p:grpSp>
      <p:grpSp>
        <p:nvGrpSpPr>
          <p:cNvPr id="3" name="Group 9"/>
          <p:cNvGrpSpPr>
            <a:grpSpLocks/>
          </p:cNvGrpSpPr>
          <p:nvPr/>
        </p:nvGrpSpPr>
        <p:grpSpPr bwMode="auto">
          <a:xfrm>
            <a:off x="3999655" y="1557868"/>
            <a:ext cx="3456093" cy="485987"/>
            <a:chOff x="1986" y="1177"/>
            <a:chExt cx="2041" cy="287"/>
          </a:xfrm>
        </p:grpSpPr>
        <p:sp>
          <p:nvSpPr>
            <p:cNvPr id="155697" name="Text Box 7"/>
            <p:cNvSpPr txBox="1">
              <a:spLocks noChangeArrowheads="1"/>
            </p:cNvSpPr>
            <p:nvPr/>
          </p:nvSpPr>
          <p:spPr bwMode="auto">
            <a:xfrm>
              <a:off x="1986" y="1177"/>
              <a:ext cx="2041"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75390" fontAlgn="base">
                <a:spcBef>
                  <a:spcPct val="0"/>
                </a:spcBef>
                <a:spcAft>
                  <a:spcPct val="0"/>
                </a:spcAft>
                <a:buNone/>
              </a:pPr>
              <a:r>
                <a:rPr lang="en-US" altLang="en-US" sz="2560" i="1">
                  <a:solidFill>
                    <a:srgbClr val="000000"/>
                  </a:solidFill>
                  <a:latin typeface="Arial" panose="020B0604020202020204" pitchFamily="34" charset="0"/>
                </a:rPr>
                <a:t>a</a:t>
              </a:r>
              <a:r>
                <a:rPr lang="en-US" altLang="en-US" sz="2560">
                  <a:solidFill>
                    <a:srgbClr val="000000"/>
                  </a:solidFill>
                  <a:latin typeface="Arial" panose="020B0604020202020204" pitchFamily="34" charset="0"/>
                </a:rPr>
                <a:t>A + </a:t>
              </a:r>
              <a:r>
                <a:rPr lang="en-US" altLang="en-US" sz="2560" i="1">
                  <a:solidFill>
                    <a:srgbClr val="000000"/>
                  </a:solidFill>
                  <a:latin typeface="Arial" panose="020B0604020202020204" pitchFamily="34" charset="0"/>
                </a:rPr>
                <a:t>b</a:t>
              </a:r>
              <a:r>
                <a:rPr lang="en-US" altLang="en-US" sz="2560">
                  <a:solidFill>
                    <a:srgbClr val="000000"/>
                  </a:solidFill>
                  <a:latin typeface="Arial" panose="020B0604020202020204" pitchFamily="34" charset="0"/>
                </a:rPr>
                <a:t>B          </a:t>
              </a:r>
              <a:r>
                <a:rPr lang="en-US" altLang="en-US" sz="2560" i="1">
                  <a:solidFill>
                    <a:srgbClr val="000000"/>
                  </a:solidFill>
                  <a:latin typeface="Arial" panose="020B0604020202020204" pitchFamily="34" charset="0"/>
                </a:rPr>
                <a:t>c</a:t>
              </a:r>
              <a:r>
                <a:rPr lang="en-US" altLang="en-US" sz="2560">
                  <a:solidFill>
                    <a:srgbClr val="000000"/>
                  </a:solidFill>
                  <a:latin typeface="Arial" panose="020B0604020202020204" pitchFamily="34" charset="0"/>
                </a:rPr>
                <a:t>C + </a:t>
              </a:r>
              <a:r>
                <a:rPr lang="en-US" altLang="en-US" sz="2560" i="1">
                  <a:solidFill>
                    <a:srgbClr val="000000"/>
                  </a:solidFill>
                  <a:latin typeface="Arial" panose="020B0604020202020204" pitchFamily="34" charset="0"/>
                </a:rPr>
                <a:t>d</a:t>
              </a:r>
              <a:r>
                <a:rPr lang="en-US" altLang="en-US" sz="2560">
                  <a:solidFill>
                    <a:srgbClr val="000000"/>
                  </a:solidFill>
                  <a:latin typeface="Arial" panose="020B0604020202020204" pitchFamily="34" charset="0"/>
                </a:rPr>
                <a:t>D</a:t>
              </a:r>
              <a:endParaRPr lang="en-US" altLang="en-US" sz="2560" i="1">
                <a:solidFill>
                  <a:srgbClr val="000000"/>
                </a:solidFill>
                <a:latin typeface="Arial" panose="020B0604020202020204" pitchFamily="34" charset="0"/>
              </a:endParaRPr>
            </a:p>
          </p:txBody>
        </p:sp>
        <p:sp>
          <p:nvSpPr>
            <p:cNvPr id="155698" name="Line 8"/>
            <p:cNvSpPr>
              <a:spLocks noChangeShapeType="1"/>
            </p:cNvSpPr>
            <p:nvPr/>
          </p:nvSpPr>
          <p:spPr bwMode="auto">
            <a:xfrm>
              <a:off x="2784" y="1328"/>
              <a:ext cx="432"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975390" eaLnBrk="0" fontAlgn="base" hangingPunct="0">
                <a:spcBef>
                  <a:spcPct val="0"/>
                </a:spcBef>
                <a:spcAft>
                  <a:spcPct val="0"/>
                </a:spcAft>
              </a:pPr>
              <a:endParaRPr lang="ar-SA" sz="2560" b="1">
                <a:solidFill>
                  <a:srgbClr val="000000"/>
                </a:solidFill>
                <a:latin typeface="Arial" panose="020B0604020202020204" pitchFamily="34" charset="0"/>
              </a:endParaRPr>
            </a:p>
          </p:txBody>
        </p:sp>
      </p:grpSp>
      <p:grpSp>
        <p:nvGrpSpPr>
          <p:cNvPr id="4" name="Group 60"/>
          <p:cNvGrpSpPr>
            <a:grpSpLocks/>
          </p:cNvGrpSpPr>
          <p:nvPr/>
        </p:nvGrpSpPr>
        <p:grpSpPr bwMode="auto">
          <a:xfrm>
            <a:off x="1732280" y="2194566"/>
            <a:ext cx="8161867" cy="580815"/>
            <a:chOff x="406" y="1440"/>
            <a:chExt cx="4820" cy="343"/>
          </a:xfrm>
        </p:grpSpPr>
        <p:grpSp>
          <p:nvGrpSpPr>
            <p:cNvPr id="155674" name="Group 12"/>
            <p:cNvGrpSpPr>
              <a:grpSpLocks/>
            </p:cNvGrpSpPr>
            <p:nvPr/>
          </p:nvGrpSpPr>
          <p:grpSpPr bwMode="auto">
            <a:xfrm>
              <a:off x="406" y="1446"/>
              <a:ext cx="569" cy="327"/>
              <a:chOff x="278" y="2086"/>
              <a:chExt cx="569" cy="327"/>
            </a:xfrm>
          </p:grpSpPr>
          <p:sp>
            <p:nvSpPr>
              <p:cNvPr id="155695" name="Text Box 10"/>
              <p:cNvSpPr txBox="1">
                <a:spLocks noChangeArrowheads="1"/>
              </p:cNvSpPr>
              <p:nvPr/>
            </p:nvSpPr>
            <p:spPr bwMode="auto">
              <a:xfrm>
                <a:off x="278" y="2086"/>
                <a:ext cx="43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endParaRPr lang="en-US" altLang="en-US" sz="2560">
                  <a:solidFill>
                    <a:srgbClr val="000000"/>
                  </a:solidFill>
                  <a:latin typeface="Arial" panose="020B0604020202020204" pitchFamily="34" charset="0"/>
                </a:endParaRPr>
              </a:p>
            </p:txBody>
          </p:sp>
          <p:sp>
            <p:nvSpPr>
              <p:cNvPr id="155696" name="Text Box 11"/>
              <p:cNvSpPr txBox="1">
                <a:spLocks noChangeArrowheads="1"/>
              </p:cNvSpPr>
              <p:nvPr/>
            </p:nvSpPr>
            <p:spPr bwMode="auto">
              <a:xfrm>
                <a:off x="536" y="2184"/>
                <a:ext cx="311"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rxn</a:t>
                </a:r>
              </a:p>
            </p:txBody>
          </p:sp>
        </p:grpSp>
        <p:grpSp>
          <p:nvGrpSpPr>
            <p:cNvPr id="155675" name="Group 13"/>
            <p:cNvGrpSpPr>
              <a:grpSpLocks/>
            </p:cNvGrpSpPr>
            <p:nvPr/>
          </p:nvGrpSpPr>
          <p:grpSpPr bwMode="auto">
            <a:xfrm>
              <a:off x="2210" y="1448"/>
              <a:ext cx="870" cy="335"/>
              <a:chOff x="747" y="3670"/>
              <a:chExt cx="870" cy="335"/>
            </a:xfrm>
          </p:grpSpPr>
          <p:sp>
            <p:nvSpPr>
              <p:cNvPr id="155693" name="Text Box 14"/>
              <p:cNvSpPr txBox="1">
                <a:spLocks noChangeArrowheads="1"/>
              </p:cNvSpPr>
              <p:nvPr/>
            </p:nvSpPr>
            <p:spPr bwMode="auto">
              <a:xfrm>
                <a:off x="747" y="3670"/>
                <a:ext cx="870"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i="1">
                    <a:solidFill>
                      <a:srgbClr val="000000"/>
                    </a:solidFill>
                    <a:latin typeface="Arial" panose="020B0604020202020204" pitchFamily="34" charset="0"/>
                  </a:rPr>
                  <a:t>d</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(D)</a:t>
                </a:r>
              </a:p>
            </p:txBody>
          </p:sp>
          <p:sp>
            <p:nvSpPr>
              <p:cNvPr id="155694" name="Text Box 15"/>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grpSp>
          <p:nvGrpSpPr>
            <p:cNvPr id="155676" name="Group 16"/>
            <p:cNvGrpSpPr>
              <a:grpSpLocks/>
            </p:cNvGrpSpPr>
            <p:nvPr/>
          </p:nvGrpSpPr>
          <p:grpSpPr bwMode="auto">
            <a:xfrm>
              <a:off x="1237" y="1447"/>
              <a:ext cx="859" cy="335"/>
              <a:chOff x="758" y="3670"/>
              <a:chExt cx="859" cy="335"/>
            </a:xfrm>
          </p:grpSpPr>
          <p:sp>
            <p:nvSpPr>
              <p:cNvPr id="155691" name="Text Box 17"/>
              <p:cNvSpPr txBox="1">
                <a:spLocks noChangeArrowheads="1"/>
              </p:cNvSpPr>
              <p:nvPr/>
            </p:nvSpPr>
            <p:spPr bwMode="auto">
              <a:xfrm>
                <a:off x="758" y="3670"/>
                <a:ext cx="85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i="1">
                    <a:solidFill>
                      <a:srgbClr val="000000"/>
                    </a:solidFill>
                    <a:latin typeface="Arial" panose="020B0604020202020204" pitchFamily="34" charset="0"/>
                  </a:rPr>
                  <a:t>c</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(C)</a:t>
                </a:r>
              </a:p>
            </p:txBody>
          </p:sp>
          <p:sp>
            <p:nvSpPr>
              <p:cNvPr id="155692" name="Text Box 18"/>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sp>
          <p:nvSpPr>
            <p:cNvPr id="155677" name="Text Box 25"/>
            <p:cNvSpPr txBox="1">
              <a:spLocks noChangeArrowheads="1"/>
            </p:cNvSpPr>
            <p:nvPr/>
          </p:nvSpPr>
          <p:spPr bwMode="auto">
            <a:xfrm>
              <a:off x="904" y="1464"/>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155678" name="Text Box 26"/>
            <p:cNvSpPr txBox="1">
              <a:spLocks noChangeArrowheads="1"/>
            </p:cNvSpPr>
            <p:nvPr/>
          </p:nvSpPr>
          <p:spPr bwMode="auto">
            <a:xfrm>
              <a:off x="1168" y="1456"/>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155679" name="Text Box 27"/>
            <p:cNvSpPr txBox="1">
              <a:spLocks noChangeArrowheads="1"/>
            </p:cNvSpPr>
            <p:nvPr/>
          </p:nvSpPr>
          <p:spPr bwMode="auto">
            <a:xfrm>
              <a:off x="2016" y="1456"/>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a:solidFill>
                    <a:srgbClr val="000000"/>
                  </a:solidFill>
                  <a:latin typeface="Arial" panose="020B0604020202020204" pitchFamily="34" charset="0"/>
                </a:rPr>
                <a:t>+</a:t>
              </a:r>
            </a:p>
          </p:txBody>
        </p:sp>
        <p:sp>
          <p:nvSpPr>
            <p:cNvPr id="155680" name="Text Box 28"/>
            <p:cNvSpPr txBox="1">
              <a:spLocks noChangeArrowheads="1"/>
            </p:cNvSpPr>
            <p:nvPr/>
          </p:nvSpPr>
          <p:spPr bwMode="auto">
            <a:xfrm>
              <a:off x="2975" y="1456"/>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155681" name="Text Box 29"/>
            <p:cNvSpPr txBox="1">
              <a:spLocks noChangeArrowheads="1"/>
            </p:cNvSpPr>
            <p:nvPr/>
          </p:nvSpPr>
          <p:spPr bwMode="auto">
            <a:xfrm>
              <a:off x="3112" y="1448"/>
              <a:ext cx="17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grpSp>
          <p:nvGrpSpPr>
            <p:cNvPr id="155682" name="Group 30"/>
            <p:cNvGrpSpPr>
              <a:grpSpLocks/>
            </p:cNvGrpSpPr>
            <p:nvPr/>
          </p:nvGrpSpPr>
          <p:grpSpPr bwMode="auto">
            <a:xfrm>
              <a:off x="4308" y="1441"/>
              <a:ext cx="860" cy="335"/>
              <a:chOff x="757" y="3670"/>
              <a:chExt cx="860" cy="335"/>
            </a:xfrm>
          </p:grpSpPr>
          <p:sp>
            <p:nvSpPr>
              <p:cNvPr id="155689" name="Text Box 31"/>
              <p:cNvSpPr txBox="1">
                <a:spLocks noChangeArrowheads="1"/>
              </p:cNvSpPr>
              <p:nvPr/>
            </p:nvSpPr>
            <p:spPr bwMode="auto">
              <a:xfrm>
                <a:off x="757" y="3670"/>
                <a:ext cx="860"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i="1">
                    <a:solidFill>
                      <a:srgbClr val="000000"/>
                    </a:solidFill>
                    <a:latin typeface="Arial" panose="020B0604020202020204" pitchFamily="34" charset="0"/>
                  </a:rPr>
                  <a:t>b</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(B)</a:t>
                </a:r>
              </a:p>
            </p:txBody>
          </p:sp>
          <p:sp>
            <p:nvSpPr>
              <p:cNvPr id="155690" name="Text Box 32"/>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grpSp>
          <p:nvGrpSpPr>
            <p:cNvPr id="155683" name="Group 33"/>
            <p:cNvGrpSpPr>
              <a:grpSpLocks/>
            </p:cNvGrpSpPr>
            <p:nvPr/>
          </p:nvGrpSpPr>
          <p:grpSpPr bwMode="auto">
            <a:xfrm>
              <a:off x="3324" y="1440"/>
              <a:ext cx="860" cy="335"/>
              <a:chOff x="757" y="3670"/>
              <a:chExt cx="860" cy="335"/>
            </a:xfrm>
          </p:grpSpPr>
          <p:sp>
            <p:nvSpPr>
              <p:cNvPr id="155687" name="Text Box 34"/>
              <p:cNvSpPr txBox="1">
                <a:spLocks noChangeArrowheads="1"/>
              </p:cNvSpPr>
              <p:nvPr/>
            </p:nvSpPr>
            <p:spPr bwMode="auto">
              <a:xfrm>
                <a:off x="757" y="3670"/>
                <a:ext cx="860"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i="1">
                    <a:solidFill>
                      <a:srgbClr val="000000"/>
                    </a:solidFill>
                    <a:latin typeface="Arial" panose="020B0604020202020204" pitchFamily="34" charset="0"/>
                  </a:rPr>
                  <a:t>a</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(A)</a:t>
                </a:r>
              </a:p>
            </p:txBody>
          </p:sp>
          <p:sp>
            <p:nvSpPr>
              <p:cNvPr id="155688" name="Text Box 35"/>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sp>
          <p:nvSpPr>
            <p:cNvPr id="155684" name="Text Box 36"/>
            <p:cNvSpPr txBox="1">
              <a:spLocks noChangeArrowheads="1"/>
            </p:cNvSpPr>
            <p:nvPr/>
          </p:nvSpPr>
          <p:spPr bwMode="auto">
            <a:xfrm>
              <a:off x="3256" y="1449"/>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155685" name="Text Box 37"/>
            <p:cNvSpPr txBox="1">
              <a:spLocks noChangeArrowheads="1"/>
            </p:cNvSpPr>
            <p:nvPr/>
          </p:nvSpPr>
          <p:spPr bwMode="auto">
            <a:xfrm>
              <a:off x="4104" y="1449"/>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155686" name="Text Box 38"/>
            <p:cNvSpPr txBox="1">
              <a:spLocks noChangeArrowheads="1"/>
            </p:cNvSpPr>
            <p:nvPr/>
          </p:nvSpPr>
          <p:spPr bwMode="auto">
            <a:xfrm>
              <a:off x="5063" y="1449"/>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grpSp>
      <p:grpSp>
        <p:nvGrpSpPr>
          <p:cNvPr id="10" name="Group 59"/>
          <p:cNvGrpSpPr>
            <a:grpSpLocks/>
          </p:cNvGrpSpPr>
          <p:nvPr/>
        </p:nvGrpSpPr>
        <p:grpSpPr bwMode="auto">
          <a:xfrm>
            <a:off x="2301240" y="2926084"/>
            <a:ext cx="6896948" cy="577428"/>
            <a:chOff x="1198" y="2056"/>
            <a:chExt cx="4073" cy="341"/>
          </a:xfrm>
        </p:grpSpPr>
        <p:grpSp>
          <p:nvGrpSpPr>
            <p:cNvPr id="155659" name="Group 39"/>
            <p:cNvGrpSpPr>
              <a:grpSpLocks/>
            </p:cNvGrpSpPr>
            <p:nvPr/>
          </p:nvGrpSpPr>
          <p:grpSpPr bwMode="auto">
            <a:xfrm>
              <a:off x="1198" y="2061"/>
              <a:ext cx="569" cy="327"/>
              <a:chOff x="278" y="2086"/>
              <a:chExt cx="569" cy="327"/>
            </a:xfrm>
          </p:grpSpPr>
          <p:sp>
            <p:nvSpPr>
              <p:cNvPr id="155672" name="Text Box 40"/>
              <p:cNvSpPr txBox="1">
                <a:spLocks noChangeArrowheads="1"/>
              </p:cNvSpPr>
              <p:nvPr/>
            </p:nvSpPr>
            <p:spPr bwMode="auto">
              <a:xfrm>
                <a:off x="278" y="2086"/>
                <a:ext cx="43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endParaRPr lang="en-US" altLang="en-US" sz="2560">
                  <a:solidFill>
                    <a:srgbClr val="000000"/>
                  </a:solidFill>
                  <a:latin typeface="Arial" panose="020B0604020202020204" pitchFamily="34" charset="0"/>
                </a:endParaRPr>
              </a:p>
            </p:txBody>
          </p:sp>
          <p:sp>
            <p:nvSpPr>
              <p:cNvPr id="155673" name="Text Box 41"/>
              <p:cNvSpPr txBox="1">
                <a:spLocks noChangeArrowheads="1"/>
              </p:cNvSpPr>
              <p:nvPr/>
            </p:nvSpPr>
            <p:spPr bwMode="auto">
              <a:xfrm>
                <a:off x="536" y="2184"/>
                <a:ext cx="311"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rxn</a:t>
                </a:r>
              </a:p>
            </p:txBody>
          </p:sp>
        </p:grpSp>
        <p:grpSp>
          <p:nvGrpSpPr>
            <p:cNvPr id="155660" name="Group 45"/>
            <p:cNvGrpSpPr>
              <a:grpSpLocks/>
            </p:cNvGrpSpPr>
            <p:nvPr/>
          </p:nvGrpSpPr>
          <p:grpSpPr bwMode="auto">
            <a:xfrm>
              <a:off x="2018" y="2062"/>
              <a:ext cx="1473" cy="335"/>
              <a:chOff x="747" y="3670"/>
              <a:chExt cx="1473" cy="335"/>
            </a:xfrm>
          </p:grpSpPr>
          <p:sp>
            <p:nvSpPr>
              <p:cNvPr id="155670" name="Text Box 46"/>
              <p:cNvSpPr txBox="1">
                <a:spLocks noChangeArrowheads="1"/>
              </p:cNvSpPr>
              <p:nvPr/>
            </p:nvSpPr>
            <p:spPr bwMode="auto">
              <a:xfrm>
                <a:off x="747" y="3670"/>
                <a:ext cx="147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i="1">
                    <a:solidFill>
                      <a:srgbClr val="000000"/>
                    </a:solidFill>
                    <a:latin typeface="Arial" panose="020B0604020202020204" pitchFamily="34" charset="0"/>
                  </a:rPr>
                  <a:t>n</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(products)</a:t>
                </a:r>
              </a:p>
            </p:txBody>
          </p:sp>
          <p:sp>
            <p:nvSpPr>
              <p:cNvPr id="155671" name="Text Box 47"/>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sp>
          <p:nvSpPr>
            <p:cNvPr id="155661" name="Text Box 48"/>
            <p:cNvSpPr txBox="1">
              <a:spLocks noChangeArrowheads="1"/>
            </p:cNvSpPr>
            <p:nvPr/>
          </p:nvSpPr>
          <p:spPr bwMode="auto">
            <a:xfrm>
              <a:off x="1696" y="2079"/>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a:solidFill>
                    <a:srgbClr val="000000"/>
                  </a:solidFill>
                  <a:latin typeface="Arial" panose="020B0604020202020204" pitchFamily="34" charset="0"/>
                </a:rPr>
                <a:t>=</a:t>
              </a:r>
            </a:p>
          </p:txBody>
        </p:sp>
        <p:sp>
          <p:nvSpPr>
            <p:cNvPr id="155662" name="Text Box 49"/>
            <p:cNvSpPr txBox="1">
              <a:spLocks noChangeArrowheads="1"/>
            </p:cNvSpPr>
            <p:nvPr/>
          </p:nvSpPr>
          <p:spPr bwMode="auto">
            <a:xfrm>
              <a:off x="1960" y="2071"/>
              <a:ext cx="10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endParaRPr lang="ar-SA" altLang="en-US" sz="2560">
                <a:solidFill>
                  <a:srgbClr val="000000"/>
                </a:solidFill>
                <a:latin typeface="Arial" panose="020B0604020202020204" pitchFamily="34" charset="0"/>
              </a:endParaRPr>
            </a:p>
          </p:txBody>
        </p:sp>
        <p:sp>
          <p:nvSpPr>
            <p:cNvPr id="155663" name="Text Box 52"/>
            <p:cNvSpPr txBox="1">
              <a:spLocks noChangeArrowheads="1"/>
            </p:cNvSpPr>
            <p:nvPr/>
          </p:nvSpPr>
          <p:spPr bwMode="auto">
            <a:xfrm>
              <a:off x="1888" y="2064"/>
              <a:ext cx="224"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Symbol" panose="05050102010706020507" pitchFamily="18" charset="2"/>
                </a:rPr>
                <a:t>S</a:t>
              </a:r>
            </a:p>
          </p:txBody>
        </p:sp>
        <p:grpSp>
          <p:nvGrpSpPr>
            <p:cNvPr id="155664" name="Group 53"/>
            <p:cNvGrpSpPr>
              <a:grpSpLocks/>
            </p:cNvGrpSpPr>
            <p:nvPr/>
          </p:nvGrpSpPr>
          <p:grpSpPr bwMode="auto">
            <a:xfrm>
              <a:off x="3690" y="2056"/>
              <a:ext cx="1581" cy="335"/>
              <a:chOff x="747" y="3670"/>
              <a:chExt cx="1581" cy="335"/>
            </a:xfrm>
          </p:grpSpPr>
          <p:sp>
            <p:nvSpPr>
              <p:cNvPr id="155668" name="Text Box 54"/>
              <p:cNvSpPr txBox="1">
                <a:spLocks noChangeArrowheads="1"/>
              </p:cNvSpPr>
              <p:nvPr/>
            </p:nvSpPr>
            <p:spPr bwMode="auto">
              <a:xfrm>
                <a:off x="747" y="3670"/>
                <a:ext cx="1581"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i="1">
                    <a:solidFill>
                      <a:srgbClr val="000000"/>
                    </a:solidFill>
                    <a:latin typeface="Arial" panose="020B0604020202020204" pitchFamily="34" charset="0"/>
                  </a:rPr>
                  <a:t>m</a:t>
                </a:r>
                <a:r>
                  <a:rPr lang="en-US" altLang="en-US" sz="2560">
                    <a:solidFill>
                      <a:srgbClr val="000000"/>
                    </a:solidFill>
                    <a:latin typeface="Symbol" panose="05050102010706020507" pitchFamily="18" charset="2"/>
                  </a:rPr>
                  <a:t>D</a:t>
                </a:r>
                <a:r>
                  <a:rPr lang="en-US" altLang="en-US" sz="2560">
                    <a:solidFill>
                      <a:srgbClr val="000000"/>
                    </a:solidFill>
                    <a:latin typeface="Arial" panose="020B0604020202020204" pitchFamily="34" charset="0"/>
                  </a:rPr>
                  <a:t>H</a:t>
                </a:r>
                <a:r>
                  <a:rPr lang="en-US" altLang="en-US" sz="2560" baseline="30000">
                    <a:solidFill>
                      <a:srgbClr val="000000"/>
                    </a:solidFill>
                    <a:latin typeface="Arial" panose="020B0604020202020204" pitchFamily="34" charset="0"/>
                  </a:rPr>
                  <a:t>0</a:t>
                </a:r>
                <a:r>
                  <a:rPr lang="en-US" altLang="en-US" sz="2560">
                    <a:solidFill>
                      <a:srgbClr val="000000"/>
                    </a:solidFill>
                    <a:latin typeface="Arial" panose="020B0604020202020204" pitchFamily="34" charset="0"/>
                  </a:rPr>
                  <a:t> (reactants)</a:t>
                </a:r>
              </a:p>
            </p:txBody>
          </p:sp>
          <p:sp>
            <p:nvSpPr>
              <p:cNvPr id="155669" name="Text Box 55"/>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sp>
          <p:nvSpPr>
            <p:cNvPr id="155665" name="Text Box 56"/>
            <p:cNvSpPr txBox="1">
              <a:spLocks noChangeArrowheads="1"/>
            </p:cNvSpPr>
            <p:nvPr/>
          </p:nvSpPr>
          <p:spPr bwMode="auto">
            <a:xfrm>
              <a:off x="3632" y="2065"/>
              <a:ext cx="10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endParaRPr lang="ar-SA" altLang="en-US" sz="2560">
                <a:solidFill>
                  <a:srgbClr val="000000"/>
                </a:solidFill>
                <a:latin typeface="Arial" panose="020B0604020202020204" pitchFamily="34" charset="0"/>
              </a:endParaRPr>
            </a:p>
          </p:txBody>
        </p:sp>
        <p:sp>
          <p:nvSpPr>
            <p:cNvPr id="155666" name="Text Box 57"/>
            <p:cNvSpPr txBox="1">
              <a:spLocks noChangeArrowheads="1"/>
            </p:cNvSpPr>
            <p:nvPr/>
          </p:nvSpPr>
          <p:spPr bwMode="auto">
            <a:xfrm>
              <a:off x="3560" y="2058"/>
              <a:ext cx="224"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Symbol" panose="05050102010706020507" pitchFamily="18" charset="2"/>
                </a:rPr>
                <a:t>S</a:t>
              </a:r>
            </a:p>
          </p:txBody>
        </p:sp>
        <p:sp>
          <p:nvSpPr>
            <p:cNvPr id="155667" name="Text Box 58"/>
            <p:cNvSpPr txBox="1">
              <a:spLocks noChangeArrowheads="1"/>
            </p:cNvSpPr>
            <p:nvPr/>
          </p:nvSpPr>
          <p:spPr bwMode="auto">
            <a:xfrm>
              <a:off x="3416" y="2056"/>
              <a:ext cx="17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grpSp>
      <p:sp>
        <p:nvSpPr>
          <p:cNvPr id="155657" name="Text Box 52"/>
          <p:cNvSpPr txBox="1">
            <a:spLocks noChangeArrowheads="1"/>
          </p:cNvSpPr>
          <p:nvPr/>
        </p:nvSpPr>
        <p:spPr bwMode="auto">
          <a:xfrm>
            <a:off x="2463800" y="3576321"/>
            <a:ext cx="2844800"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75390" fontAlgn="base">
              <a:spcBef>
                <a:spcPct val="50000"/>
              </a:spcBef>
              <a:spcAft>
                <a:spcPct val="0"/>
              </a:spcAft>
              <a:buNone/>
            </a:pPr>
            <a:endParaRPr lang="ar-SA" altLang="en-US" sz="2560" b="1">
              <a:solidFill>
                <a:srgbClr val="000000"/>
              </a:solidFill>
              <a:latin typeface="Arial" panose="020B0604020202020204" pitchFamily="34" charset="0"/>
            </a:endParaRPr>
          </a:p>
        </p:txBody>
      </p:sp>
      <p:sp>
        <p:nvSpPr>
          <p:cNvPr id="52" name="Text Box 3"/>
          <p:cNvSpPr txBox="1">
            <a:spLocks noChangeArrowheads="1"/>
          </p:cNvSpPr>
          <p:nvPr/>
        </p:nvSpPr>
        <p:spPr bwMode="auto">
          <a:xfrm>
            <a:off x="1204516" y="3493589"/>
            <a:ext cx="10225484" cy="477490"/>
          </a:xfrm>
          <a:prstGeom prst="rect">
            <a:avLst/>
          </a:prstGeom>
          <a:noFill/>
          <a:ln w="9525">
            <a:noFill/>
            <a:miter lim="800000"/>
            <a:headEnd/>
            <a:tailEnd/>
          </a:ln>
        </p:spPr>
        <p:txBody>
          <a:bodyPr lIns="107113" tIns="53556" rIns="107113" bIns="53556">
            <a:spAutoFit/>
          </a:bodyPr>
          <a:lstStyle/>
          <a:p>
            <a:pPr algn="l" eaLnBrk="0" hangingPunct="0"/>
            <a:r>
              <a:rPr lang="en-US" sz="2400" b="0" dirty="0">
                <a:solidFill>
                  <a:srgbClr val="7030A0"/>
                </a:solidFill>
              </a:rPr>
              <a:t>Calculate the standard enthalpy of </a:t>
            </a:r>
            <a:r>
              <a:rPr lang="en-US" sz="2400" b="0" dirty="0" smtClean="0">
                <a:solidFill>
                  <a:srgbClr val="7030A0"/>
                </a:solidFill>
              </a:rPr>
              <a:t>the following reaction</a:t>
            </a:r>
            <a:r>
              <a:rPr lang="en-US" sz="2400" b="0" dirty="0" smtClean="0">
                <a:solidFill>
                  <a:srgbClr val="7030A0"/>
                </a:solidFill>
              </a:rPr>
              <a:t>:</a:t>
            </a:r>
            <a:endParaRPr lang="en-US" sz="2400" b="0" dirty="0">
              <a:solidFill>
                <a:srgbClr val="7030A0"/>
              </a:solidFill>
            </a:endParaRPr>
          </a:p>
        </p:txBody>
      </p:sp>
      <p:graphicFrame>
        <p:nvGraphicFramePr>
          <p:cNvPr id="26625" name="Object 1"/>
          <p:cNvGraphicFramePr>
            <a:graphicFrameLocks noChangeAspect="1"/>
          </p:cNvGraphicFramePr>
          <p:nvPr/>
        </p:nvGraphicFramePr>
        <p:xfrm>
          <a:off x="280489" y="3237412"/>
          <a:ext cx="889000" cy="1447800"/>
        </p:xfrm>
        <a:graphic>
          <a:graphicData uri="http://schemas.openxmlformats.org/presentationml/2006/ole">
            <p:oleObj spid="_x0000_s26625" name="Clip" r:id="rId3" imgW="863796" imgH="1628738" progId="">
              <p:embed/>
            </p:oleObj>
          </a:graphicData>
        </a:graphic>
      </p:graphicFrame>
      <p:sp>
        <p:nvSpPr>
          <p:cNvPr id="54" name="Rectangle 53"/>
          <p:cNvSpPr/>
          <p:nvPr/>
        </p:nvSpPr>
        <p:spPr>
          <a:xfrm>
            <a:off x="1459774" y="4431715"/>
            <a:ext cx="9055826" cy="461665"/>
          </a:xfrm>
          <a:prstGeom prst="rect">
            <a:avLst/>
          </a:prstGeom>
        </p:spPr>
        <p:txBody>
          <a:bodyPr wrap="square">
            <a:spAutoFit/>
          </a:bodyPr>
          <a:lstStyle/>
          <a:p>
            <a:r>
              <a:rPr lang="en-US" sz="2400" dirty="0" smtClean="0">
                <a:solidFill>
                  <a:schemeClr val="accent2"/>
                </a:solidFill>
              </a:rPr>
              <a:t>C(s) + H</a:t>
            </a:r>
            <a:r>
              <a:rPr lang="en-US" sz="2400" baseline="-25000" dirty="0" smtClean="0">
                <a:solidFill>
                  <a:schemeClr val="accent2"/>
                </a:solidFill>
              </a:rPr>
              <a:t>2</a:t>
            </a:r>
            <a:r>
              <a:rPr lang="en-US" sz="2400" dirty="0" smtClean="0">
                <a:solidFill>
                  <a:schemeClr val="accent2"/>
                </a:solidFill>
              </a:rPr>
              <a:t>O (</a:t>
            </a:r>
            <a:r>
              <a:rPr lang="en-US" sz="2400" i="1" dirty="0" smtClean="0">
                <a:solidFill>
                  <a:schemeClr val="accent2"/>
                </a:solidFill>
              </a:rPr>
              <a:t>g</a:t>
            </a:r>
            <a:r>
              <a:rPr lang="en-US" sz="2400" dirty="0" smtClean="0">
                <a:solidFill>
                  <a:schemeClr val="accent2"/>
                </a:solidFill>
              </a:rPr>
              <a:t>)                        CO (</a:t>
            </a:r>
            <a:r>
              <a:rPr lang="en-US" sz="2400" i="1" dirty="0" smtClean="0">
                <a:solidFill>
                  <a:schemeClr val="accent2"/>
                </a:solidFill>
              </a:rPr>
              <a:t>g</a:t>
            </a:r>
            <a:r>
              <a:rPr lang="en-US" sz="2400" dirty="0" smtClean="0">
                <a:solidFill>
                  <a:schemeClr val="accent2"/>
                </a:solidFill>
              </a:rPr>
              <a:t>) + H</a:t>
            </a:r>
            <a:r>
              <a:rPr lang="en-US" sz="2400" baseline="-25000" dirty="0" smtClean="0">
                <a:solidFill>
                  <a:schemeClr val="accent2"/>
                </a:solidFill>
              </a:rPr>
              <a:t>2</a:t>
            </a:r>
            <a:r>
              <a:rPr lang="en-US" sz="2400" dirty="0" smtClean="0">
                <a:solidFill>
                  <a:schemeClr val="accent2"/>
                </a:solidFill>
              </a:rPr>
              <a:t> (</a:t>
            </a:r>
            <a:r>
              <a:rPr lang="en-US" sz="2400" i="1" dirty="0" smtClean="0">
                <a:solidFill>
                  <a:schemeClr val="accent2"/>
                </a:solidFill>
              </a:rPr>
              <a:t>g</a:t>
            </a:r>
            <a:r>
              <a:rPr lang="en-US" sz="2400" dirty="0" smtClean="0">
                <a:solidFill>
                  <a:schemeClr val="accent2"/>
                </a:solidFill>
              </a:rPr>
              <a:t>)    </a:t>
            </a:r>
            <a:r>
              <a:rPr lang="en-US" sz="2400" dirty="0" smtClean="0">
                <a:solidFill>
                  <a:schemeClr val="accent2"/>
                </a:solidFill>
                <a:latin typeface="Symbol" pitchFamily="18" charset="2"/>
              </a:rPr>
              <a:t>D</a:t>
            </a:r>
            <a:r>
              <a:rPr lang="en-US" sz="2400" dirty="0" smtClean="0">
                <a:solidFill>
                  <a:schemeClr val="accent2"/>
                </a:solidFill>
              </a:rPr>
              <a:t>H   = ?????? kJ</a:t>
            </a:r>
          </a:p>
        </p:txBody>
      </p:sp>
      <p:sp>
        <p:nvSpPr>
          <p:cNvPr id="55" name="Line 8"/>
          <p:cNvSpPr>
            <a:spLocks noChangeShapeType="1"/>
          </p:cNvSpPr>
          <p:nvPr/>
        </p:nvSpPr>
        <p:spPr bwMode="auto">
          <a:xfrm>
            <a:off x="3818227" y="4656910"/>
            <a:ext cx="73152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defTabSz="975390" eaLnBrk="0" fontAlgn="base" hangingPunct="0">
              <a:spcBef>
                <a:spcPct val="0"/>
              </a:spcBef>
              <a:spcAft>
                <a:spcPct val="0"/>
              </a:spcAft>
            </a:pPr>
            <a:endParaRPr lang="ar-SA" sz="2560" b="1">
              <a:solidFill>
                <a:srgbClr val="000000"/>
              </a:solidFill>
              <a:latin typeface="Arial" panose="020B0604020202020204" pitchFamily="34" charset="0"/>
            </a:endParaRPr>
          </a:p>
        </p:txBody>
      </p:sp>
      <p:grpSp>
        <p:nvGrpSpPr>
          <p:cNvPr id="56" name="Group 60"/>
          <p:cNvGrpSpPr>
            <a:grpSpLocks/>
          </p:cNvGrpSpPr>
          <p:nvPr/>
        </p:nvGrpSpPr>
        <p:grpSpPr bwMode="auto">
          <a:xfrm>
            <a:off x="1244600" y="5064042"/>
            <a:ext cx="8161867" cy="607909"/>
            <a:chOff x="406" y="1440"/>
            <a:chExt cx="4820" cy="359"/>
          </a:xfrm>
        </p:grpSpPr>
        <p:grpSp>
          <p:nvGrpSpPr>
            <p:cNvPr id="57" name="Group 12"/>
            <p:cNvGrpSpPr>
              <a:grpSpLocks/>
            </p:cNvGrpSpPr>
            <p:nvPr/>
          </p:nvGrpSpPr>
          <p:grpSpPr bwMode="auto">
            <a:xfrm>
              <a:off x="406" y="1446"/>
              <a:ext cx="569" cy="327"/>
              <a:chOff x="278" y="2086"/>
              <a:chExt cx="569" cy="327"/>
            </a:xfrm>
          </p:grpSpPr>
          <p:sp>
            <p:nvSpPr>
              <p:cNvPr id="78" name="Text Box 10"/>
              <p:cNvSpPr txBox="1">
                <a:spLocks noChangeArrowheads="1"/>
              </p:cNvSpPr>
              <p:nvPr/>
            </p:nvSpPr>
            <p:spPr bwMode="auto">
              <a:xfrm>
                <a:off x="278" y="2086"/>
                <a:ext cx="439"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a:solidFill>
                      <a:srgbClr val="000000"/>
                    </a:solidFill>
                    <a:latin typeface="Symbol" panose="05050102010706020507" pitchFamily="18" charset="2"/>
                  </a:rPr>
                  <a:t>D</a:t>
                </a:r>
                <a:r>
                  <a:rPr lang="en-US" altLang="en-US" sz="2560" dirty="0">
                    <a:solidFill>
                      <a:srgbClr val="000000"/>
                    </a:solidFill>
                    <a:latin typeface="Arial" panose="020B0604020202020204" pitchFamily="34" charset="0"/>
                  </a:rPr>
                  <a:t>H</a:t>
                </a:r>
                <a:r>
                  <a:rPr lang="en-US" altLang="en-US" sz="2560" baseline="30000" dirty="0">
                    <a:solidFill>
                      <a:srgbClr val="000000"/>
                    </a:solidFill>
                    <a:latin typeface="Arial" panose="020B0604020202020204" pitchFamily="34" charset="0"/>
                  </a:rPr>
                  <a:t>0</a:t>
                </a:r>
                <a:endParaRPr lang="en-US" altLang="en-US" sz="2560" dirty="0">
                  <a:solidFill>
                    <a:srgbClr val="000000"/>
                  </a:solidFill>
                  <a:latin typeface="Arial" panose="020B0604020202020204" pitchFamily="34" charset="0"/>
                </a:endParaRPr>
              </a:p>
            </p:txBody>
          </p:sp>
          <p:sp>
            <p:nvSpPr>
              <p:cNvPr id="79" name="Text Box 11"/>
              <p:cNvSpPr txBox="1">
                <a:spLocks noChangeArrowheads="1"/>
              </p:cNvSpPr>
              <p:nvPr/>
            </p:nvSpPr>
            <p:spPr bwMode="auto">
              <a:xfrm>
                <a:off x="536" y="2184"/>
                <a:ext cx="311"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rxn</a:t>
                </a:r>
              </a:p>
            </p:txBody>
          </p:sp>
        </p:grpSp>
        <p:grpSp>
          <p:nvGrpSpPr>
            <p:cNvPr id="58" name="Group 13"/>
            <p:cNvGrpSpPr>
              <a:grpSpLocks/>
            </p:cNvGrpSpPr>
            <p:nvPr/>
          </p:nvGrpSpPr>
          <p:grpSpPr bwMode="auto">
            <a:xfrm>
              <a:off x="2246" y="1448"/>
              <a:ext cx="834" cy="327"/>
              <a:chOff x="783" y="3670"/>
              <a:chExt cx="834" cy="327"/>
            </a:xfrm>
          </p:grpSpPr>
          <p:sp>
            <p:nvSpPr>
              <p:cNvPr id="76" name="Text Box 14"/>
              <p:cNvSpPr txBox="1">
                <a:spLocks noChangeArrowheads="1"/>
              </p:cNvSpPr>
              <p:nvPr/>
            </p:nvSpPr>
            <p:spPr bwMode="auto">
              <a:xfrm>
                <a:off x="783" y="3670"/>
                <a:ext cx="834"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dirty="0" smtClean="0">
                    <a:solidFill>
                      <a:srgbClr val="000000"/>
                    </a:solidFill>
                    <a:latin typeface="Symbol" panose="05050102010706020507" pitchFamily="18" charset="2"/>
                  </a:rPr>
                  <a:t>D</a:t>
                </a:r>
                <a:r>
                  <a:rPr lang="en-US" altLang="en-US" sz="2560" dirty="0" smtClean="0">
                    <a:solidFill>
                      <a:srgbClr val="000000"/>
                    </a:solidFill>
                    <a:latin typeface="Arial" panose="020B0604020202020204" pitchFamily="34" charset="0"/>
                  </a:rPr>
                  <a:t>H</a:t>
                </a:r>
                <a:r>
                  <a:rPr lang="en-US" altLang="en-US" sz="2560" baseline="30000" dirty="0" smtClean="0">
                    <a:solidFill>
                      <a:srgbClr val="000000"/>
                    </a:solidFill>
                    <a:latin typeface="Arial" panose="020B0604020202020204" pitchFamily="34" charset="0"/>
                  </a:rPr>
                  <a:t>0</a:t>
                </a:r>
                <a:r>
                  <a:rPr lang="en-US" altLang="en-US" sz="2560" dirty="0" smtClean="0">
                    <a:solidFill>
                      <a:srgbClr val="000000"/>
                    </a:solidFill>
                    <a:latin typeface="Arial" panose="020B0604020202020204" pitchFamily="34" charset="0"/>
                  </a:rPr>
                  <a:t> (H</a:t>
                </a:r>
                <a:r>
                  <a:rPr lang="en-US" altLang="en-US" sz="2560" baseline="-25000" dirty="0" smtClean="0">
                    <a:solidFill>
                      <a:srgbClr val="000000"/>
                    </a:solidFill>
                    <a:latin typeface="Arial" panose="020B0604020202020204" pitchFamily="34" charset="0"/>
                  </a:rPr>
                  <a:t>2</a:t>
                </a:r>
                <a:r>
                  <a:rPr lang="en-US" altLang="en-US" sz="2560" dirty="0" smtClean="0">
                    <a:solidFill>
                      <a:srgbClr val="000000"/>
                    </a:solidFill>
                    <a:latin typeface="Arial" panose="020B0604020202020204" pitchFamily="34" charset="0"/>
                  </a:rPr>
                  <a:t>)</a:t>
                </a:r>
                <a:endParaRPr lang="en-US" altLang="en-US" sz="2560" dirty="0">
                  <a:solidFill>
                    <a:srgbClr val="000000"/>
                  </a:solidFill>
                  <a:latin typeface="Arial" panose="020B0604020202020204" pitchFamily="34" charset="0"/>
                </a:endParaRPr>
              </a:p>
            </p:txBody>
          </p:sp>
          <p:sp>
            <p:nvSpPr>
              <p:cNvPr id="77" name="Text Box 15"/>
              <p:cNvSpPr txBox="1">
                <a:spLocks noChangeArrowheads="1"/>
              </p:cNvSpPr>
              <p:nvPr/>
            </p:nvSpPr>
            <p:spPr bwMode="auto">
              <a:xfrm>
                <a:off x="1059" y="3768"/>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dirty="0" smtClean="0">
                    <a:solidFill>
                      <a:srgbClr val="000000"/>
                    </a:solidFill>
                    <a:latin typeface="Arial" panose="020B0604020202020204" pitchFamily="34" charset="0"/>
                  </a:rPr>
                  <a:t>f</a:t>
                </a:r>
                <a:endParaRPr lang="en-US" altLang="en-US" sz="1920" dirty="0">
                  <a:solidFill>
                    <a:srgbClr val="000000"/>
                  </a:solidFill>
                  <a:latin typeface="Arial" panose="020B0604020202020204" pitchFamily="34" charset="0"/>
                </a:endParaRPr>
              </a:p>
            </p:txBody>
          </p:sp>
        </p:grpSp>
        <p:grpSp>
          <p:nvGrpSpPr>
            <p:cNvPr id="59" name="Group 16"/>
            <p:cNvGrpSpPr>
              <a:grpSpLocks/>
            </p:cNvGrpSpPr>
            <p:nvPr/>
          </p:nvGrpSpPr>
          <p:grpSpPr bwMode="auto">
            <a:xfrm>
              <a:off x="1183" y="1447"/>
              <a:ext cx="913" cy="350"/>
              <a:chOff x="704" y="3670"/>
              <a:chExt cx="913" cy="350"/>
            </a:xfrm>
          </p:grpSpPr>
          <p:sp>
            <p:nvSpPr>
              <p:cNvPr id="74" name="Text Box 17"/>
              <p:cNvSpPr txBox="1">
                <a:spLocks noChangeArrowheads="1"/>
              </p:cNvSpPr>
              <p:nvPr/>
            </p:nvSpPr>
            <p:spPr bwMode="auto">
              <a:xfrm>
                <a:off x="704" y="3670"/>
                <a:ext cx="91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dirty="0" smtClean="0">
                    <a:solidFill>
                      <a:srgbClr val="000000"/>
                    </a:solidFill>
                    <a:latin typeface="Symbol" panose="05050102010706020507" pitchFamily="18" charset="2"/>
                  </a:rPr>
                  <a:t>D</a:t>
                </a:r>
                <a:r>
                  <a:rPr lang="en-US" altLang="en-US" sz="2560" dirty="0" smtClean="0">
                    <a:solidFill>
                      <a:srgbClr val="000000"/>
                    </a:solidFill>
                    <a:latin typeface="Arial" panose="020B0604020202020204" pitchFamily="34" charset="0"/>
                  </a:rPr>
                  <a:t>H</a:t>
                </a:r>
                <a:r>
                  <a:rPr lang="en-US" altLang="en-US" sz="2560" baseline="30000" dirty="0" smtClean="0">
                    <a:solidFill>
                      <a:srgbClr val="000000"/>
                    </a:solidFill>
                    <a:latin typeface="Arial" panose="020B0604020202020204" pitchFamily="34" charset="0"/>
                  </a:rPr>
                  <a:t>0</a:t>
                </a:r>
                <a:r>
                  <a:rPr lang="en-US" altLang="en-US" sz="2560" dirty="0" smtClean="0">
                    <a:solidFill>
                      <a:srgbClr val="000000"/>
                    </a:solidFill>
                    <a:latin typeface="Arial" panose="020B0604020202020204" pitchFamily="34" charset="0"/>
                  </a:rPr>
                  <a:t> </a:t>
                </a:r>
                <a:r>
                  <a:rPr lang="en-US" altLang="en-US" sz="2560" dirty="0">
                    <a:solidFill>
                      <a:srgbClr val="000000"/>
                    </a:solidFill>
                    <a:latin typeface="Arial" panose="020B0604020202020204" pitchFamily="34" charset="0"/>
                  </a:rPr>
                  <a:t>(</a:t>
                </a:r>
                <a:r>
                  <a:rPr lang="en-US" altLang="en-US" sz="2560" dirty="0" smtClean="0">
                    <a:solidFill>
                      <a:srgbClr val="000000"/>
                    </a:solidFill>
                    <a:latin typeface="Arial" panose="020B0604020202020204" pitchFamily="34" charset="0"/>
                  </a:rPr>
                  <a:t>CO)</a:t>
                </a:r>
                <a:endParaRPr lang="en-US" altLang="en-US" sz="2560" dirty="0">
                  <a:solidFill>
                    <a:srgbClr val="000000"/>
                  </a:solidFill>
                  <a:latin typeface="Arial" panose="020B0604020202020204" pitchFamily="34" charset="0"/>
                </a:endParaRPr>
              </a:p>
            </p:txBody>
          </p:sp>
          <p:sp>
            <p:nvSpPr>
              <p:cNvPr id="75" name="Text Box 18"/>
              <p:cNvSpPr txBox="1">
                <a:spLocks noChangeArrowheads="1"/>
              </p:cNvSpPr>
              <p:nvPr/>
            </p:nvSpPr>
            <p:spPr bwMode="auto">
              <a:xfrm>
                <a:off x="974" y="3791"/>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dirty="0">
                    <a:solidFill>
                      <a:srgbClr val="000000"/>
                    </a:solidFill>
                    <a:latin typeface="Arial" panose="020B0604020202020204" pitchFamily="34" charset="0"/>
                  </a:rPr>
                  <a:t>f</a:t>
                </a:r>
              </a:p>
            </p:txBody>
          </p:sp>
        </p:grpSp>
        <p:sp>
          <p:nvSpPr>
            <p:cNvPr id="60" name="Text Box 25"/>
            <p:cNvSpPr txBox="1">
              <a:spLocks noChangeArrowheads="1"/>
            </p:cNvSpPr>
            <p:nvPr/>
          </p:nvSpPr>
          <p:spPr bwMode="auto">
            <a:xfrm>
              <a:off x="904" y="1464"/>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a:solidFill>
                    <a:srgbClr val="000000"/>
                  </a:solidFill>
                  <a:latin typeface="Arial" panose="020B0604020202020204" pitchFamily="34" charset="0"/>
                </a:rPr>
                <a:t>=</a:t>
              </a:r>
            </a:p>
          </p:txBody>
        </p:sp>
        <p:sp>
          <p:nvSpPr>
            <p:cNvPr id="61" name="Text Box 26"/>
            <p:cNvSpPr txBox="1">
              <a:spLocks noChangeArrowheads="1"/>
            </p:cNvSpPr>
            <p:nvPr/>
          </p:nvSpPr>
          <p:spPr bwMode="auto">
            <a:xfrm>
              <a:off x="1168" y="1456"/>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62" name="Text Box 27"/>
            <p:cNvSpPr txBox="1">
              <a:spLocks noChangeArrowheads="1"/>
            </p:cNvSpPr>
            <p:nvPr/>
          </p:nvSpPr>
          <p:spPr bwMode="auto">
            <a:xfrm>
              <a:off x="2016" y="1456"/>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a:solidFill>
                    <a:srgbClr val="000000"/>
                  </a:solidFill>
                  <a:latin typeface="Arial" panose="020B0604020202020204" pitchFamily="34" charset="0"/>
                </a:rPr>
                <a:t>+</a:t>
              </a:r>
            </a:p>
          </p:txBody>
        </p:sp>
        <p:sp>
          <p:nvSpPr>
            <p:cNvPr id="63" name="Text Box 28"/>
            <p:cNvSpPr txBox="1">
              <a:spLocks noChangeArrowheads="1"/>
            </p:cNvSpPr>
            <p:nvPr/>
          </p:nvSpPr>
          <p:spPr bwMode="auto">
            <a:xfrm>
              <a:off x="2975" y="1456"/>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64" name="Text Box 29"/>
            <p:cNvSpPr txBox="1">
              <a:spLocks noChangeArrowheads="1"/>
            </p:cNvSpPr>
            <p:nvPr/>
          </p:nvSpPr>
          <p:spPr bwMode="auto">
            <a:xfrm>
              <a:off x="3112" y="1448"/>
              <a:ext cx="17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grpSp>
          <p:nvGrpSpPr>
            <p:cNvPr id="65" name="Group 30"/>
            <p:cNvGrpSpPr>
              <a:grpSpLocks/>
            </p:cNvGrpSpPr>
            <p:nvPr/>
          </p:nvGrpSpPr>
          <p:grpSpPr bwMode="auto">
            <a:xfrm>
              <a:off x="4147" y="1441"/>
              <a:ext cx="1021" cy="358"/>
              <a:chOff x="596" y="3670"/>
              <a:chExt cx="1021" cy="358"/>
            </a:xfrm>
          </p:grpSpPr>
          <p:sp>
            <p:nvSpPr>
              <p:cNvPr id="72" name="Text Box 31"/>
              <p:cNvSpPr txBox="1">
                <a:spLocks noChangeArrowheads="1"/>
              </p:cNvSpPr>
              <p:nvPr/>
            </p:nvSpPr>
            <p:spPr bwMode="auto">
              <a:xfrm>
                <a:off x="596" y="3670"/>
                <a:ext cx="1021"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dirty="0" smtClean="0">
                    <a:solidFill>
                      <a:srgbClr val="000000"/>
                    </a:solidFill>
                    <a:latin typeface="Symbol" panose="05050102010706020507" pitchFamily="18" charset="2"/>
                  </a:rPr>
                  <a:t>D</a:t>
                </a:r>
                <a:r>
                  <a:rPr lang="en-US" altLang="en-US" sz="2560" dirty="0" smtClean="0">
                    <a:solidFill>
                      <a:srgbClr val="000000"/>
                    </a:solidFill>
                    <a:latin typeface="Arial" panose="020B0604020202020204" pitchFamily="34" charset="0"/>
                  </a:rPr>
                  <a:t>H</a:t>
                </a:r>
                <a:r>
                  <a:rPr lang="en-US" altLang="en-US" sz="2560" baseline="30000" dirty="0" smtClean="0">
                    <a:solidFill>
                      <a:srgbClr val="000000"/>
                    </a:solidFill>
                    <a:latin typeface="Arial" panose="020B0604020202020204" pitchFamily="34" charset="0"/>
                  </a:rPr>
                  <a:t>0</a:t>
                </a:r>
                <a:r>
                  <a:rPr lang="en-US" altLang="en-US" sz="2560" dirty="0" smtClean="0">
                    <a:solidFill>
                      <a:srgbClr val="000000"/>
                    </a:solidFill>
                    <a:latin typeface="Arial" panose="020B0604020202020204" pitchFamily="34" charset="0"/>
                  </a:rPr>
                  <a:t> (H</a:t>
                </a:r>
                <a:r>
                  <a:rPr lang="en-US" altLang="en-US" sz="2560" baseline="-25000" dirty="0" smtClean="0">
                    <a:solidFill>
                      <a:srgbClr val="000000"/>
                    </a:solidFill>
                    <a:latin typeface="Arial" panose="020B0604020202020204" pitchFamily="34" charset="0"/>
                  </a:rPr>
                  <a:t>2</a:t>
                </a:r>
                <a:r>
                  <a:rPr lang="en-US" altLang="en-US" sz="2560" dirty="0" smtClean="0">
                    <a:solidFill>
                      <a:srgbClr val="000000"/>
                    </a:solidFill>
                    <a:latin typeface="Arial" panose="020B0604020202020204" pitchFamily="34" charset="0"/>
                  </a:rPr>
                  <a:t>O)</a:t>
                </a:r>
                <a:endParaRPr lang="en-US" altLang="en-US" sz="2560" dirty="0">
                  <a:solidFill>
                    <a:srgbClr val="000000"/>
                  </a:solidFill>
                  <a:latin typeface="Arial" panose="020B0604020202020204" pitchFamily="34" charset="0"/>
                </a:endParaRPr>
              </a:p>
            </p:txBody>
          </p:sp>
          <p:sp>
            <p:nvSpPr>
              <p:cNvPr id="73" name="Text Box 32"/>
              <p:cNvSpPr txBox="1">
                <a:spLocks noChangeArrowheads="1"/>
              </p:cNvSpPr>
              <p:nvPr/>
            </p:nvSpPr>
            <p:spPr bwMode="auto">
              <a:xfrm>
                <a:off x="928" y="3799"/>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dirty="0">
                    <a:solidFill>
                      <a:srgbClr val="000000"/>
                    </a:solidFill>
                    <a:latin typeface="Arial" panose="020B0604020202020204" pitchFamily="34" charset="0"/>
                  </a:rPr>
                  <a:t>f</a:t>
                </a:r>
              </a:p>
            </p:txBody>
          </p:sp>
        </p:grpSp>
        <p:grpSp>
          <p:nvGrpSpPr>
            <p:cNvPr id="66" name="Group 33"/>
            <p:cNvGrpSpPr>
              <a:grpSpLocks/>
            </p:cNvGrpSpPr>
            <p:nvPr/>
          </p:nvGrpSpPr>
          <p:grpSpPr bwMode="auto">
            <a:xfrm>
              <a:off x="3422" y="1440"/>
              <a:ext cx="762" cy="335"/>
              <a:chOff x="855" y="3670"/>
              <a:chExt cx="762" cy="335"/>
            </a:xfrm>
          </p:grpSpPr>
          <p:sp>
            <p:nvSpPr>
              <p:cNvPr id="70" name="Text Box 34"/>
              <p:cNvSpPr txBox="1">
                <a:spLocks noChangeArrowheads="1"/>
              </p:cNvSpPr>
              <p:nvPr/>
            </p:nvSpPr>
            <p:spPr bwMode="auto">
              <a:xfrm>
                <a:off x="855" y="3670"/>
                <a:ext cx="762"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defTabSz="975390" fontAlgn="base">
                  <a:spcBef>
                    <a:spcPct val="0"/>
                  </a:spcBef>
                  <a:spcAft>
                    <a:spcPct val="0"/>
                  </a:spcAft>
                  <a:buNone/>
                </a:pPr>
                <a:r>
                  <a:rPr lang="en-US" altLang="en-US" sz="2560" dirty="0" smtClean="0">
                    <a:solidFill>
                      <a:srgbClr val="000000"/>
                    </a:solidFill>
                    <a:latin typeface="Symbol" panose="05050102010706020507" pitchFamily="18" charset="2"/>
                  </a:rPr>
                  <a:t>D</a:t>
                </a:r>
                <a:r>
                  <a:rPr lang="en-US" altLang="en-US" sz="2560" dirty="0" smtClean="0">
                    <a:solidFill>
                      <a:srgbClr val="000000"/>
                    </a:solidFill>
                    <a:latin typeface="Arial" panose="020B0604020202020204" pitchFamily="34" charset="0"/>
                  </a:rPr>
                  <a:t>H</a:t>
                </a:r>
                <a:r>
                  <a:rPr lang="en-US" altLang="en-US" sz="2560" baseline="30000" dirty="0" smtClean="0">
                    <a:solidFill>
                      <a:srgbClr val="000000"/>
                    </a:solidFill>
                    <a:latin typeface="Arial" panose="020B0604020202020204" pitchFamily="34" charset="0"/>
                  </a:rPr>
                  <a:t>0</a:t>
                </a:r>
                <a:r>
                  <a:rPr lang="en-US" altLang="en-US" sz="2560" dirty="0" smtClean="0">
                    <a:solidFill>
                      <a:srgbClr val="000000"/>
                    </a:solidFill>
                    <a:latin typeface="Arial" panose="020B0604020202020204" pitchFamily="34" charset="0"/>
                  </a:rPr>
                  <a:t> (C)</a:t>
                </a:r>
                <a:endParaRPr lang="en-US" altLang="en-US" sz="2560" dirty="0">
                  <a:solidFill>
                    <a:srgbClr val="000000"/>
                  </a:solidFill>
                  <a:latin typeface="Arial" panose="020B0604020202020204" pitchFamily="34" charset="0"/>
                </a:endParaRPr>
              </a:p>
            </p:txBody>
          </p:sp>
          <p:sp>
            <p:nvSpPr>
              <p:cNvPr id="71" name="Text Box 35"/>
              <p:cNvSpPr txBox="1">
                <a:spLocks noChangeArrowheads="1"/>
              </p:cNvSpPr>
              <p:nvPr/>
            </p:nvSpPr>
            <p:spPr bwMode="auto">
              <a:xfrm>
                <a:off x="1144" y="3776"/>
                <a:ext cx="15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1920">
                    <a:solidFill>
                      <a:srgbClr val="000000"/>
                    </a:solidFill>
                    <a:latin typeface="Arial" panose="020B0604020202020204" pitchFamily="34" charset="0"/>
                  </a:rPr>
                  <a:t>f</a:t>
                </a:r>
              </a:p>
            </p:txBody>
          </p:sp>
        </p:grpSp>
        <p:sp>
          <p:nvSpPr>
            <p:cNvPr id="67" name="Text Box 36"/>
            <p:cNvSpPr txBox="1">
              <a:spLocks noChangeArrowheads="1"/>
            </p:cNvSpPr>
            <p:nvPr/>
          </p:nvSpPr>
          <p:spPr bwMode="auto">
            <a:xfrm>
              <a:off x="3256" y="1449"/>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68" name="Text Box 37"/>
            <p:cNvSpPr txBox="1">
              <a:spLocks noChangeArrowheads="1"/>
            </p:cNvSpPr>
            <p:nvPr/>
          </p:nvSpPr>
          <p:spPr bwMode="auto">
            <a:xfrm>
              <a:off x="4104" y="1449"/>
              <a:ext cx="22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sp>
          <p:nvSpPr>
            <p:cNvPr id="69" name="Text Box 38"/>
            <p:cNvSpPr txBox="1">
              <a:spLocks noChangeArrowheads="1"/>
            </p:cNvSpPr>
            <p:nvPr/>
          </p:nvSpPr>
          <p:spPr bwMode="auto">
            <a:xfrm>
              <a:off x="5063" y="1449"/>
              <a:ext cx="163"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a:solidFill>
                    <a:srgbClr val="000000"/>
                  </a:solidFill>
                  <a:latin typeface="Arial" panose="020B0604020202020204" pitchFamily="34" charset="0"/>
                </a:rPr>
                <a:t>]</a:t>
              </a:r>
            </a:p>
          </p:txBody>
        </p:sp>
      </p:grpSp>
      <p:sp>
        <p:nvSpPr>
          <p:cNvPr id="80" name="Text Box 10"/>
          <p:cNvSpPr txBox="1">
            <a:spLocks noChangeArrowheads="1"/>
          </p:cNvSpPr>
          <p:nvPr/>
        </p:nvSpPr>
        <p:spPr bwMode="auto">
          <a:xfrm>
            <a:off x="1357811" y="5814429"/>
            <a:ext cx="7328929"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75390" fontAlgn="base">
              <a:spcBef>
                <a:spcPct val="0"/>
              </a:spcBef>
              <a:spcAft>
                <a:spcPct val="0"/>
              </a:spcAft>
              <a:buNone/>
            </a:pPr>
            <a:r>
              <a:rPr lang="en-US" altLang="en-US" sz="2560" dirty="0" smtClean="0">
                <a:solidFill>
                  <a:srgbClr val="000000"/>
                </a:solidFill>
                <a:latin typeface="Symbol" panose="05050102010706020507" pitchFamily="18" charset="2"/>
              </a:rPr>
              <a:t>D</a:t>
            </a:r>
            <a:r>
              <a:rPr lang="en-US" altLang="en-US" sz="2560" dirty="0" smtClean="0">
                <a:solidFill>
                  <a:srgbClr val="000000"/>
                </a:solidFill>
                <a:latin typeface="Arial" panose="020B0604020202020204" pitchFamily="34" charset="0"/>
              </a:rPr>
              <a:t>H</a:t>
            </a:r>
            <a:r>
              <a:rPr lang="en-US" altLang="en-US" sz="2560" baseline="30000" dirty="0" smtClean="0">
                <a:solidFill>
                  <a:srgbClr val="000000"/>
                </a:solidFill>
                <a:latin typeface="Arial" panose="020B0604020202020204" pitchFamily="34" charset="0"/>
              </a:rPr>
              <a:t>0</a:t>
            </a:r>
            <a:r>
              <a:rPr lang="en-US" altLang="en-US" sz="2560" baseline="-25000" dirty="0" smtClean="0">
                <a:solidFill>
                  <a:srgbClr val="000000"/>
                </a:solidFill>
                <a:latin typeface="Arial" panose="020B0604020202020204" pitchFamily="34" charset="0"/>
              </a:rPr>
              <a:t>rxn </a:t>
            </a:r>
            <a:r>
              <a:rPr lang="en-US" altLang="en-US" sz="2560" dirty="0" smtClean="0">
                <a:solidFill>
                  <a:srgbClr val="000000"/>
                </a:solidFill>
                <a:latin typeface="Arial" panose="020B0604020202020204" pitchFamily="34" charset="0"/>
              </a:rPr>
              <a:t>= [(- 110.5 + 0) – (0 + (-241.8)] = 131.3 kJ  </a:t>
            </a:r>
            <a:endParaRPr lang="en-US" altLang="en-US" sz="2560" dirty="0">
              <a:solidFill>
                <a:srgbClr val="000000"/>
              </a:solidFill>
              <a:latin typeface="Arial" panose="020B0604020202020204" pitchFamily="34" charset="0"/>
            </a:endParaRPr>
          </a:p>
        </p:txBody>
      </p:sp>
      <p:sp>
        <p:nvSpPr>
          <p:cNvPr id="82" name="Rectangle 81"/>
          <p:cNvSpPr/>
          <p:nvPr/>
        </p:nvSpPr>
        <p:spPr>
          <a:xfrm>
            <a:off x="1065054" y="4047699"/>
            <a:ext cx="7340471" cy="369332"/>
          </a:xfrm>
          <a:prstGeom prst="rect">
            <a:avLst/>
          </a:prstGeom>
        </p:spPr>
        <p:txBody>
          <a:bodyPr wrap="none">
            <a:spAutoFit/>
          </a:bodyPr>
          <a:lstStyle/>
          <a:p>
            <a:pPr algn="just" defTabSz="975390" fontAlgn="base">
              <a:spcBef>
                <a:spcPct val="0"/>
              </a:spcBef>
              <a:spcAft>
                <a:spcPct val="0"/>
              </a:spcAft>
              <a:buNone/>
            </a:pPr>
            <a:r>
              <a:rPr lang="en-US" altLang="en-US" b="1" i="1" dirty="0" smtClean="0">
                <a:solidFill>
                  <a:srgbClr val="000000"/>
                </a:solidFill>
                <a:latin typeface="Arial" panose="020B0604020202020204" pitchFamily="34" charset="0"/>
              </a:rPr>
              <a:t>1 -The </a:t>
            </a:r>
            <a:r>
              <a:rPr lang="en-US" altLang="en-US" b="1" i="1" dirty="0" smtClean="0">
                <a:solidFill>
                  <a:srgbClr val="000000"/>
                </a:solidFill>
                <a:latin typeface="Arial" panose="020B0604020202020204" pitchFamily="34" charset="0"/>
              </a:rPr>
              <a:t>direct </a:t>
            </a:r>
            <a:r>
              <a:rPr lang="en-US" altLang="en-US" b="1" i="1" dirty="0" smtClean="0">
                <a:solidFill>
                  <a:srgbClr val="000000"/>
                </a:solidFill>
                <a:latin typeface="Arial" panose="020B0604020202020204" pitchFamily="34" charset="0"/>
              </a:rPr>
              <a:t>method by using the standard enthalpy of formation</a:t>
            </a:r>
            <a:endParaRPr lang="en-US" altLang="en-US" b="1" i="1" dirty="0">
              <a:solidFill>
                <a:srgbClr val="000000"/>
              </a:solidFill>
              <a:latin typeface="Arial" panose="020B0604020202020204" pitchFamily="34" charset="0"/>
            </a:endParaRPr>
          </a:p>
        </p:txBody>
      </p:sp>
    </p:spTree>
    <p:extLst>
      <p:ext uri="{BB962C8B-B14F-4D97-AF65-F5344CB8AC3E}">
        <p14:creationId xmlns="" xmlns:p14="http://schemas.microsoft.com/office/powerpoint/2010/main" val="254971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204517" y="149497"/>
            <a:ext cx="10225484" cy="477490"/>
          </a:xfrm>
          <a:prstGeom prst="rect">
            <a:avLst/>
          </a:prstGeom>
          <a:noFill/>
          <a:ln w="9525">
            <a:noFill/>
            <a:miter lim="800000"/>
            <a:headEnd/>
            <a:tailEnd/>
          </a:ln>
        </p:spPr>
        <p:txBody>
          <a:bodyPr lIns="107113" tIns="53556" rIns="107113" bIns="53556">
            <a:spAutoFit/>
          </a:bodyPr>
          <a:lstStyle/>
          <a:p>
            <a:pPr algn="l" eaLnBrk="0" hangingPunct="0"/>
            <a:r>
              <a:rPr lang="en-US" sz="2400" b="0" dirty="0"/>
              <a:t>Calculate the standard enthalpy of </a:t>
            </a:r>
            <a:r>
              <a:rPr lang="en-US" sz="2400" b="0" dirty="0" smtClean="0"/>
              <a:t>the following reaction:</a:t>
            </a:r>
            <a:endParaRPr lang="en-US" sz="2400" b="0" dirty="0"/>
          </a:p>
        </p:txBody>
      </p:sp>
      <p:graphicFrame>
        <p:nvGraphicFramePr>
          <p:cNvPr id="5122" name="Object 4"/>
          <p:cNvGraphicFramePr>
            <a:graphicFrameLocks noChangeAspect="1"/>
          </p:cNvGraphicFramePr>
          <p:nvPr/>
        </p:nvGraphicFramePr>
        <p:xfrm>
          <a:off x="246062" y="81281"/>
          <a:ext cx="896938" cy="1459653"/>
        </p:xfrm>
        <a:graphic>
          <a:graphicData uri="http://schemas.openxmlformats.org/presentationml/2006/ole">
            <p:oleObj spid="_x0000_s25605" name="Clip" r:id="rId3" imgW="863796" imgH="1628738" progId="">
              <p:embed/>
            </p:oleObj>
          </a:graphicData>
        </a:graphic>
      </p:graphicFrame>
      <p:grpSp>
        <p:nvGrpSpPr>
          <p:cNvPr id="2" name="Group 22"/>
          <p:cNvGrpSpPr>
            <a:grpSpLocks/>
          </p:cNvGrpSpPr>
          <p:nvPr/>
        </p:nvGrpSpPr>
        <p:grpSpPr bwMode="auto">
          <a:xfrm>
            <a:off x="1462620" y="946134"/>
            <a:ext cx="8405814" cy="3046301"/>
            <a:chOff x="569" y="972"/>
            <a:chExt cx="4236" cy="1799"/>
          </a:xfrm>
        </p:grpSpPr>
        <p:sp>
          <p:nvSpPr>
            <p:cNvPr id="5175" name="Text Box 5"/>
            <p:cNvSpPr txBox="1">
              <a:spLocks noChangeArrowheads="1"/>
            </p:cNvSpPr>
            <p:nvPr/>
          </p:nvSpPr>
          <p:spPr bwMode="auto">
            <a:xfrm>
              <a:off x="569" y="972"/>
              <a:ext cx="4236" cy="1799"/>
            </a:xfrm>
            <a:prstGeom prst="rect">
              <a:avLst/>
            </a:prstGeom>
            <a:noFill/>
            <a:ln w="9525">
              <a:noFill/>
              <a:miter lim="800000"/>
              <a:headEnd/>
              <a:tailEnd/>
            </a:ln>
          </p:spPr>
          <p:txBody>
            <a:bodyPr wrap="none">
              <a:spAutoFit/>
            </a:bodyPr>
            <a:lstStyle/>
            <a:p>
              <a:r>
                <a:rPr lang="en-US" sz="2400" b="0" dirty="0" smtClean="0">
                  <a:solidFill>
                    <a:schemeClr val="accent2"/>
                  </a:solidFill>
                </a:rPr>
                <a:t>C</a:t>
              </a:r>
              <a:r>
                <a:rPr lang="en-US" sz="2400" dirty="0" smtClean="0">
                  <a:solidFill>
                    <a:schemeClr val="accent2"/>
                  </a:solidFill>
                </a:rPr>
                <a:t>(s)</a:t>
              </a:r>
              <a:r>
                <a:rPr lang="en-US" sz="2400" b="0" dirty="0" smtClean="0">
                  <a:solidFill>
                    <a:schemeClr val="accent2"/>
                  </a:solidFill>
                </a:rPr>
                <a:t> </a:t>
              </a:r>
              <a:r>
                <a:rPr lang="en-US" sz="2400" b="0" dirty="0">
                  <a:solidFill>
                    <a:schemeClr val="accent2"/>
                  </a:solidFill>
                </a:rPr>
                <a:t>+ </a:t>
              </a:r>
              <a:r>
                <a:rPr lang="en-US" sz="2400" b="0" dirty="0" smtClean="0">
                  <a:solidFill>
                    <a:schemeClr val="accent2"/>
                  </a:solidFill>
                </a:rPr>
                <a:t>H</a:t>
              </a:r>
              <a:r>
                <a:rPr lang="en-US" sz="2400" b="0" baseline="-25000" dirty="0" smtClean="0">
                  <a:solidFill>
                    <a:schemeClr val="accent2"/>
                  </a:solidFill>
                </a:rPr>
                <a:t>2</a:t>
              </a:r>
              <a:r>
                <a:rPr lang="en-US" sz="2400" dirty="0" smtClean="0">
                  <a:solidFill>
                    <a:schemeClr val="accent2"/>
                  </a:solidFill>
                </a:rPr>
                <a:t>O (</a:t>
              </a:r>
              <a:r>
                <a:rPr lang="en-US" sz="2400" i="1" dirty="0">
                  <a:solidFill>
                    <a:schemeClr val="accent2"/>
                  </a:solidFill>
                </a:rPr>
                <a:t>g</a:t>
              </a:r>
              <a:r>
                <a:rPr lang="en-US" sz="2400" dirty="0">
                  <a:solidFill>
                    <a:schemeClr val="accent2"/>
                  </a:solidFill>
                </a:rPr>
                <a:t>)</a:t>
              </a:r>
              <a:r>
                <a:rPr lang="en-US" sz="2400" b="0" dirty="0">
                  <a:solidFill>
                    <a:schemeClr val="accent2"/>
                  </a:solidFill>
                </a:rPr>
                <a:t>  </a:t>
              </a:r>
              <a:r>
                <a:rPr lang="en-US" sz="2400" b="0" dirty="0" smtClean="0">
                  <a:solidFill>
                    <a:schemeClr val="accent2"/>
                  </a:solidFill>
                </a:rPr>
                <a:t>                      CO </a:t>
              </a:r>
              <a:r>
                <a:rPr lang="en-US" sz="2400" dirty="0">
                  <a:solidFill>
                    <a:schemeClr val="accent2"/>
                  </a:solidFill>
                </a:rPr>
                <a:t>(</a:t>
              </a:r>
              <a:r>
                <a:rPr lang="en-US" sz="2400" i="1" dirty="0">
                  <a:solidFill>
                    <a:schemeClr val="accent2"/>
                  </a:solidFill>
                </a:rPr>
                <a:t>g</a:t>
              </a:r>
              <a:r>
                <a:rPr lang="en-US" sz="2400" dirty="0" smtClean="0">
                  <a:solidFill>
                    <a:schemeClr val="accent2"/>
                  </a:solidFill>
                </a:rPr>
                <a:t>) +</a:t>
              </a:r>
              <a:r>
                <a:rPr lang="en-US" sz="2400" b="0" dirty="0" smtClean="0">
                  <a:solidFill>
                    <a:schemeClr val="accent2"/>
                  </a:solidFill>
                </a:rPr>
                <a:t> </a:t>
              </a:r>
              <a:r>
                <a:rPr lang="en-US" sz="2400" dirty="0" smtClean="0">
                  <a:solidFill>
                    <a:schemeClr val="accent2"/>
                  </a:solidFill>
                </a:rPr>
                <a:t>H</a:t>
              </a:r>
              <a:r>
                <a:rPr lang="en-US" sz="2400" baseline="-25000" dirty="0" smtClean="0">
                  <a:solidFill>
                    <a:schemeClr val="accent2"/>
                  </a:solidFill>
                </a:rPr>
                <a:t>2</a:t>
              </a:r>
              <a:r>
                <a:rPr lang="en-US" sz="2400" dirty="0" smtClean="0">
                  <a:solidFill>
                    <a:schemeClr val="accent2"/>
                  </a:solidFill>
                </a:rPr>
                <a:t> (</a:t>
              </a:r>
              <a:r>
                <a:rPr lang="en-US" sz="2400" i="1" dirty="0" smtClean="0">
                  <a:solidFill>
                    <a:schemeClr val="accent2"/>
                  </a:solidFill>
                </a:rPr>
                <a:t>g</a:t>
              </a:r>
              <a:r>
                <a:rPr lang="en-US" sz="2400" dirty="0" smtClean="0">
                  <a:solidFill>
                    <a:schemeClr val="accent2"/>
                  </a:solidFill>
                </a:rPr>
                <a:t>)</a:t>
              </a:r>
              <a:r>
                <a:rPr lang="en-US" sz="2400" b="0" dirty="0" smtClean="0">
                  <a:solidFill>
                    <a:schemeClr val="accent2"/>
                  </a:solidFill>
                </a:rPr>
                <a:t>    </a:t>
              </a:r>
              <a:r>
                <a:rPr lang="en-US" sz="2400" b="0" dirty="0" smtClean="0">
                  <a:solidFill>
                    <a:schemeClr val="accent2"/>
                  </a:solidFill>
                  <a:latin typeface="Symbol" pitchFamily="18" charset="2"/>
                </a:rPr>
                <a:t>D</a:t>
              </a:r>
              <a:r>
                <a:rPr lang="en-US" sz="2400" b="0" dirty="0" smtClean="0">
                  <a:solidFill>
                    <a:schemeClr val="accent2"/>
                  </a:solidFill>
                </a:rPr>
                <a:t>H   </a:t>
              </a:r>
              <a:r>
                <a:rPr lang="en-US" sz="2400" b="0" dirty="0">
                  <a:solidFill>
                    <a:schemeClr val="accent2"/>
                  </a:solidFill>
                </a:rPr>
                <a:t>= </a:t>
              </a:r>
              <a:r>
                <a:rPr lang="en-US" sz="2400" b="0" dirty="0" smtClean="0">
                  <a:solidFill>
                    <a:schemeClr val="accent2"/>
                  </a:solidFill>
                </a:rPr>
                <a:t>?????? kJ</a:t>
              </a:r>
            </a:p>
            <a:p>
              <a:r>
                <a:rPr lang="en-US" sz="2400" dirty="0" smtClean="0"/>
                <a:t>By using the following equations;</a:t>
              </a:r>
            </a:p>
            <a:p>
              <a:pPr marL="457200" indent="-457200">
                <a:buFont typeface="+mj-lt"/>
                <a:buAutoNum type="arabicPeriod"/>
              </a:pPr>
              <a:r>
                <a:rPr lang="en-US" sz="2400" dirty="0" smtClean="0"/>
                <a:t>C(s) + O</a:t>
              </a:r>
              <a:r>
                <a:rPr lang="en-US" sz="2400" baseline="-25000" dirty="0" smtClean="0"/>
                <a:t>2</a:t>
              </a:r>
              <a:r>
                <a:rPr lang="en-US" sz="2400" dirty="0" smtClean="0"/>
                <a:t> (</a:t>
              </a:r>
              <a:r>
                <a:rPr lang="en-US" sz="2400" i="1" dirty="0" smtClean="0"/>
                <a:t>g</a:t>
              </a:r>
              <a:r>
                <a:rPr lang="en-US" sz="2400" dirty="0" smtClean="0"/>
                <a:t>)                       CO</a:t>
              </a:r>
              <a:r>
                <a:rPr lang="en-US" sz="2400" baseline="-25000" dirty="0" smtClean="0"/>
                <a:t>2</a:t>
              </a:r>
              <a:r>
                <a:rPr lang="en-US" sz="2400" dirty="0" smtClean="0"/>
                <a:t> (</a:t>
              </a:r>
              <a:r>
                <a:rPr lang="en-US" sz="2400" i="1" dirty="0" smtClean="0"/>
                <a:t>g</a:t>
              </a:r>
              <a:r>
                <a:rPr lang="en-US" sz="2400" dirty="0" smtClean="0"/>
                <a:t>)                   </a:t>
              </a:r>
              <a:r>
                <a:rPr lang="en-US" sz="2400" dirty="0" smtClean="0">
                  <a:latin typeface="Symbol" pitchFamily="18" charset="2"/>
                </a:rPr>
                <a:t>D</a:t>
              </a:r>
              <a:r>
                <a:rPr lang="en-US" sz="2400" dirty="0" smtClean="0"/>
                <a:t>H   = - 393.5 kJ</a:t>
              </a:r>
            </a:p>
            <a:p>
              <a:pPr marL="457200" indent="-457200">
                <a:buFont typeface="+mj-lt"/>
                <a:buAutoNum type="arabicPeriod"/>
              </a:pPr>
              <a:r>
                <a:rPr lang="en-US" sz="2400" dirty="0" smtClean="0"/>
                <a:t>2CO(g) + O</a:t>
              </a:r>
              <a:r>
                <a:rPr lang="en-US" sz="2400" baseline="-25000" dirty="0" smtClean="0"/>
                <a:t>2</a:t>
              </a:r>
              <a:r>
                <a:rPr lang="en-US" sz="2400" dirty="0" smtClean="0"/>
                <a:t> (</a:t>
              </a:r>
              <a:r>
                <a:rPr lang="en-US" sz="2400" i="1" dirty="0" smtClean="0"/>
                <a:t>g</a:t>
              </a:r>
              <a:r>
                <a:rPr lang="en-US" sz="2400" dirty="0" smtClean="0"/>
                <a:t>)                  2 CO</a:t>
              </a:r>
              <a:r>
                <a:rPr lang="en-US" sz="2400" baseline="-25000" dirty="0" smtClean="0"/>
                <a:t>2</a:t>
              </a:r>
              <a:r>
                <a:rPr lang="en-US" sz="2400" dirty="0" smtClean="0"/>
                <a:t> (</a:t>
              </a:r>
              <a:r>
                <a:rPr lang="en-US" sz="2400" i="1" dirty="0" smtClean="0"/>
                <a:t>g</a:t>
              </a:r>
              <a:r>
                <a:rPr lang="en-US" sz="2400" dirty="0" smtClean="0"/>
                <a:t>)                </a:t>
              </a:r>
              <a:r>
                <a:rPr lang="en-US" sz="2400" dirty="0" smtClean="0">
                  <a:latin typeface="Symbol" pitchFamily="18" charset="2"/>
                </a:rPr>
                <a:t>D</a:t>
              </a:r>
              <a:r>
                <a:rPr lang="en-US" sz="2400" dirty="0" smtClean="0"/>
                <a:t>H   = - 566.0 kJ</a:t>
              </a:r>
            </a:p>
            <a:p>
              <a:pPr marL="457200" indent="-457200">
                <a:buFont typeface="+mj-lt"/>
                <a:buAutoNum type="arabicPeriod"/>
              </a:pPr>
              <a:r>
                <a:rPr lang="en-US" sz="2400" dirty="0" smtClean="0"/>
                <a:t>2 H</a:t>
              </a:r>
              <a:r>
                <a:rPr lang="en-US" sz="2400" baseline="-25000" dirty="0" smtClean="0"/>
                <a:t>2</a:t>
              </a:r>
              <a:r>
                <a:rPr lang="en-US" sz="2400" dirty="0" smtClean="0"/>
                <a:t> (g) + O</a:t>
              </a:r>
              <a:r>
                <a:rPr lang="en-US" sz="2400" baseline="-25000" dirty="0" smtClean="0"/>
                <a:t>2</a:t>
              </a:r>
              <a:r>
                <a:rPr lang="en-US" sz="2400" dirty="0" smtClean="0"/>
                <a:t> (</a:t>
              </a:r>
              <a:r>
                <a:rPr lang="en-US" sz="2400" i="1" dirty="0" smtClean="0"/>
                <a:t>g</a:t>
              </a:r>
              <a:r>
                <a:rPr lang="en-US" sz="2400" dirty="0" smtClean="0"/>
                <a:t>)                   2 H</a:t>
              </a:r>
              <a:r>
                <a:rPr lang="en-US" sz="2400" baseline="-25000" dirty="0" smtClean="0"/>
                <a:t>2</a:t>
              </a:r>
              <a:r>
                <a:rPr lang="en-US" sz="2400" dirty="0" smtClean="0"/>
                <a:t>O (</a:t>
              </a:r>
              <a:r>
                <a:rPr lang="en-US" sz="2400" i="1" dirty="0" smtClean="0"/>
                <a:t>g</a:t>
              </a:r>
              <a:r>
                <a:rPr lang="en-US" sz="2400" dirty="0" smtClean="0"/>
                <a:t>)              </a:t>
              </a:r>
              <a:r>
                <a:rPr lang="en-US" sz="2400" dirty="0" smtClean="0">
                  <a:latin typeface="Symbol" pitchFamily="18" charset="2"/>
                </a:rPr>
                <a:t>D</a:t>
              </a:r>
              <a:r>
                <a:rPr lang="en-US" sz="2400" dirty="0" smtClean="0"/>
                <a:t>H   = - 483.6 kJ</a:t>
              </a:r>
            </a:p>
            <a:p>
              <a:endParaRPr lang="en-US" sz="2400" dirty="0" smtClean="0">
                <a:solidFill>
                  <a:schemeClr val="accent2"/>
                </a:solidFill>
              </a:endParaRPr>
            </a:p>
            <a:p>
              <a:endParaRPr lang="en-US" sz="2400" dirty="0" smtClean="0">
                <a:solidFill>
                  <a:schemeClr val="accent2"/>
                </a:solidFill>
              </a:endParaRPr>
            </a:p>
            <a:p>
              <a:endParaRPr lang="en-US" sz="2400" b="0" dirty="0">
                <a:solidFill>
                  <a:schemeClr val="accent2"/>
                </a:solidFill>
              </a:endParaRPr>
            </a:p>
          </p:txBody>
        </p:sp>
        <p:sp>
          <p:nvSpPr>
            <p:cNvPr id="5177" name="Line 7"/>
            <p:cNvSpPr>
              <a:spLocks noChangeShapeType="1"/>
            </p:cNvSpPr>
            <p:nvPr/>
          </p:nvSpPr>
          <p:spPr bwMode="auto">
            <a:xfrm>
              <a:off x="1740" y="1104"/>
              <a:ext cx="480" cy="0"/>
            </a:xfrm>
            <a:prstGeom prst="line">
              <a:avLst/>
            </a:prstGeom>
            <a:noFill/>
            <a:ln w="28575">
              <a:solidFill>
                <a:schemeClr val="accent2"/>
              </a:solidFill>
              <a:round/>
              <a:headEnd/>
              <a:tailEnd type="triangle" w="med" len="med"/>
            </a:ln>
          </p:spPr>
          <p:txBody>
            <a:bodyPr/>
            <a:lstStyle/>
            <a:p>
              <a:endParaRPr lang="en-US" sz="2400"/>
            </a:p>
          </p:txBody>
        </p:sp>
      </p:grpSp>
      <p:sp>
        <p:nvSpPr>
          <p:cNvPr id="20507" name="Text Box 27"/>
          <p:cNvSpPr txBox="1">
            <a:spLocks noChangeArrowheads="1"/>
          </p:cNvSpPr>
          <p:nvPr/>
        </p:nvSpPr>
        <p:spPr bwMode="auto">
          <a:xfrm>
            <a:off x="355600" y="2898140"/>
            <a:ext cx="10385192" cy="846822"/>
          </a:xfrm>
          <a:prstGeom prst="rect">
            <a:avLst/>
          </a:prstGeom>
          <a:noFill/>
          <a:ln w="9525">
            <a:noFill/>
            <a:miter lim="800000"/>
            <a:headEnd/>
            <a:tailEnd/>
          </a:ln>
        </p:spPr>
        <p:txBody>
          <a:bodyPr wrap="none" lIns="107113" tIns="53556" rIns="107113" bIns="53556">
            <a:spAutoFit/>
          </a:bodyPr>
          <a:lstStyle/>
          <a:p>
            <a:r>
              <a:rPr lang="en-US" sz="2400" b="1" dirty="0" smtClean="0">
                <a:solidFill>
                  <a:srgbClr val="C00000"/>
                </a:solidFill>
              </a:rPr>
              <a:t>Solution: </a:t>
            </a:r>
            <a:r>
              <a:rPr lang="en-US" sz="2400" b="1" dirty="0" smtClean="0"/>
              <a:t>by reversing and multiplying equations 2&amp;3 by ½ and sum the three </a:t>
            </a:r>
          </a:p>
          <a:p>
            <a:r>
              <a:rPr lang="en-US" sz="2400" b="1" dirty="0" smtClean="0"/>
              <a:t>equations we can get the following</a:t>
            </a:r>
          </a:p>
        </p:txBody>
      </p:sp>
      <p:sp>
        <p:nvSpPr>
          <p:cNvPr id="20513" name="Oval 33"/>
          <p:cNvSpPr>
            <a:spLocks noChangeArrowheads="1"/>
          </p:cNvSpPr>
          <p:nvPr/>
        </p:nvSpPr>
        <p:spPr bwMode="auto">
          <a:xfrm>
            <a:off x="1143000" y="4000500"/>
            <a:ext cx="774700" cy="508000"/>
          </a:xfrm>
          <a:prstGeom prst="ellipse">
            <a:avLst/>
          </a:prstGeom>
          <a:noFill/>
          <a:ln w="28575">
            <a:solidFill>
              <a:srgbClr val="FF0000"/>
            </a:solidFill>
            <a:round/>
            <a:headEnd/>
            <a:tailEnd/>
          </a:ln>
        </p:spPr>
        <p:txBody>
          <a:bodyPr wrap="none" lIns="107113" tIns="53556" rIns="107113" bIns="53556" anchor="ctr"/>
          <a:lstStyle/>
          <a:p>
            <a:endParaRPr lang="ar-SA"/>
          </a:p>
        </p:txBody>
      </p:sp>
      <p:sp>
        <p:nvSpPr>
          <p:cNvPr id="20521" name="Oval 41"/>
          <p:cNvSpPr>
            <a:spLocks noChangeArrowheads="1"/>
          </p:cNvSpPr>
          <p:nvPr/>
        </p:nvSpPr>
        <p:spPr bwMode="auto">
          <a:xfrm>
            <a:off x="1206500" y="5118099"/>
            <a:ext cx="1066800" cy="469901"/>
          </a:xfrm>
          <a:prstGeom prst="ellipse">
            <a:avLst/>
          </a:prstGeom>
          <a:noFill/>
          <a:ln w="28575">
            <a:solidFill>
              <a:srgbClr val="FF0000"/>
            </a:solidFill>
            <a:round/>
            <a:headEnd/>
            <a:tailEnd/>
          </a:ln>
        </p:spPr>
        <p:txBody>
          <a:bodyPr wrap="none" lIns="107113" tIns="53556" rIns="107113" bIns="53556" anchor="ctr"/>
          <a:lstStyle/>
          <a:p>
            <a:endParaRPr lang="ar-SA"/>
          </a:p>
        </p:txBody>
      </p:sp>
      <p:sp>
        <p:nvSpPr>
          <p:cNvPr id="20528" name="Oval 48"/>
          <p:cNvSpPr>
            <a:spLocks noChangeArrowheads="1"/>
          </p:cNvSpPr>
          <p:nvPr/>
        </p:nvSpPr>
        <p:spPr bwMode="auto">
          <a:xfrm>
            <a:off x="3362325" y="5130801"/>
            <a:ext cx="1069975" cy="457199"/>
          </a:xfrm>
          <a:prstGeom prst="ellipse">
            <a:avLst/>
          </a:prstGeom>
          <a:noFill/>
          <a:ln w="28575">
            <a:solidFill>
              <a:srgbClr val="FF0000"/>
            </a:solidFill>
            <a:round/>
            <a:headEnd/>
            <a:tailEnd/>
          </a:ln>
        </p:spPr>
        <p:txBody>
          <a:bodyPr wrap="none" lIns="107113" tIns="53556" rIns="107113" bIns="53556" anchor="ctr"/>
          <a:lstStyle/>
          <a:p>
            <a:endParaRPr lang="ar-SA"/>
          </a:p>
        </p:txBody>
      </p:sp>
      <p:sp>
        <p:nvSpPr>
          <p:cNvPr id="5155" name="Line 50"/>
          <p:cNvSpPr>
            <a:spLocks noChangeShapeType="1"/>
          </p:cNvSpPr>
          <p:nvPr/>
        </p:nvSpPr>
        <p:spPr bwMode="auto">
          <a:xfrm>
            <a:off x="476250" y="5981700"/>
            <a:ext cx="8896350" cy="25400"/>
          </a:xfrm>
          <a:prstGeom prst="line">
            <a:avLst/>
          </a:prstGeom>
          <a:noFill/>
          <a:ln w="28575">
            <a:solidFill>
              <a:schemeClr val="tx1"/>
            </a:solidFill>
            <a:round/>
            <a:headEnd/>
            <a:tailEnd/>
          </a:ln>
        </p:spPr>
        <p:txBody>
          <a:bodyPr/>
          <a:lstStyle/>
          <a:p>
            <a:endParaRPr lang="en-US"/>
          </a:p>
        </p:txBody>
      </p:sp>
      <p:grpSp>
        <p:nvGrpSpPr>
          <p:cNvPr id="11" name="Group 63"/>
          <p:cNvGrpSpPr>
            <a:grpSpLocks/>
          </p:cNvGrpSpPr>
          <p:nvPr/>
        </p:nvGrpSpPr>
        <p:grpSpPr bwMode="auto">
          <a:xfrm>
            <a:off x="3752452" y="4628724"/>
            <a:ext cx="1664891" cy="931333"/>
            <a:chOff x="-1821" y="4256"/>
            <a:chExt cx="839" cy="550"/>
          </a:xfrm>
        </p:grpSpPr>
        <p:sp>
          <p:nvSpPr>
            <p:cNvPr id="5153" name="Line 56"/>
            <p:cNvSpPr>
              <a:spLocks noChangeShapeType="1"/>
            </p:cNvSpPr>
            <p:nvPr/>
          </p:nvSpPr>
          <p:spPr bwMode="auto">
            <a:xfrm>
              <a:off x="-1821" y="4256"/>
              <a:ext cx="240" cy="240"/>
            </a:xfrm>
            <a:prstGeom prst="line">
              <a:avLst/>
            </a:prstGeom>
            <a:noFill/>
            <a:ln w="28575">
              <a:solidFill>
                <a:srgbClr val="FF0000"/>
              </a:solidFill>
              <a:round/>
              <a:headEnd/>
              <a:tailEnd/>
            </a:ln>
          </p:spPr>
          <p:txBody>
            <a:bodyPr/>
            <a:lstStyle/>
            <a:p>
              <a:endParaRPr lang="en-US"/>
            </a:p>
          </p:txBody>
        </p:sp>
        <p:sp>
          <p:nvSpPr>
            <p:cNvPr id="5154" name="Line 57"/>
            <p:cNvSpPr>
              <a:spLocks noChangeShapeType="1"/>
            </p:cNvSpPr>
            <p:nvPr/>
          </p:nvSpPr>
          <p:spPr bwMode="auto">
            <a:xfrm>
              <a:off x="-1222" y="4566"/>
              <a:ext cx="240" cy="240"/>
            </a:xfrm>
            <a:prstGeom prst="line">
              <a:avLst/>
            </a:prstGeom>
            <a:noFill/>
            <a:ln w="28575">
              <a:solidFill>
                <a:srgbClr val="FF0000"/>
              </a:solidFill>
              <a:round/>
              <a:headEnd/>
              <a:tailEnd/>
            </a:ln>
          </p:spPr>
          <p:txBody>
            <a:bodyPr/>
            <a:lstStyle/>
            <a:p>
              <a:endParaRPr lang="en-US"/>
            </a:p>
          </p:txBody>
        </p:sp>
      </p:grpSp>
      <p:sp>
        <p:nvSpPr>
          <p:cNvPr id="20539" name="Line 59"/>
          <p:cNvSpPr>
            <a:spLocks noChangeShapeType="1"/>
          </p:cNvSpPr>
          <p:nvPr/>
        </p:nvSpPr>
        <p:spPr bwMode="auto">
          <a:xfrm>
            <a:off x="2228850" y="4033520"/>
            <a:ext cx="476250" cy="406400"/>
          </a:xfrm>
          <a:prstGeom prst="line">
            <a:avLst/>
          </a:prstGeom>
          <a:noFill/>
          <a:ln w="28575">
            <a:solidFill>
              <a:srgbClr val="FF0000"/>
            </a:solidFill>
            <a:round/>
            <a:headEnd/>
            <a:tailEnd/>
          </a:ln>
        </p:spPr>
        <p:txBody>
          <a:bodyPr lIns="107113" tIns="53556" rIns="107113" bIns="53556"/>
          <a:lstStyle/>
          <a:p>
            <a:endParaRPr lang="en-US"/>
          </a:p>
        </p:txBody>
      </p:sp>
      <p:sp>
        <p:nvSpPr>
          <p:cNvPr id="20540" name="Line 60"/>
          <p:cNvSpPr>
            <a:spLocks noChangeShapeType="1"/>
          </p:cNvSpPr>
          <p:nvPr/>
        </p:nvSpPr>
        <p:spPr bwMode="auto">
          <a:xfrm>
            <a:off x="1517650" y="4615180"/>
            <a:ext cx="476250" cy="406400"/>
          </a:xfrm>
          <a:prstGeom prst="line">
            <a:avLst/>
          </a:prstGeom>
          <a:noFill/>
          <a:ln w="28575">
            <a:solidFill>
              <a:srgbClr val="FF0000"/>
            </a:solidFill>
            <a:round/>
            <a:headEnd/>
            <a:tailEnd/>
          </a:ln>
        </p:spPr>
        <p:txBody>
          <a:bodyPr lIns="107113" tIns="53556" rIns="107113" bIns="53556"/>
          <a:lstStyle/>
          <a:p>
            <a:endParaRPr lang="en-US"/>
          </a:p>
        </p:txBody>
      </p:sp>
      <p:sp>
        <p:nvSpPr>
          <p:cNvPr id="20541" name="Line 61"/>
          <p:cNvSpPr>
            <a:spLocks noChangeShapeType="1"/>
          </p:cNvSpPr>
          <p:nvPr/>
        </p:nvSpPr>
        <p:spPr bwMode="auto">
          <a:xfrm>
            <a:off x="4514850" y="4033520"/>
            <a:ext cx="476250" cy="406400"/>
          </a:xfrm>
          <a:prstGeom prst="line">
            <a:avLst/>
          </a:prstGeom>
          <a:noFill/>
          <a:ln w="28575">
            <a:solidFill>
              <a:srgbClr val="FF0000"/>
            </a:solidFill>
            <a:round/>
            <a:headEnd/>
            <a:tailEnd/>
          </a:ln>
        </p:spPr>
        <p:txBody>
          <a:bodyPr lIns="107113" tIns="53556" rIns="107113" bIns="53556"/>
          <a:lstStyle/>
          <a:p>
            <a:endParaRPr lang="en-US"/>
          </a:p>
        </p:txBody>
      </p:sp>
      <p:sp>
        <p:nvSpPr>
          <p:cNvPr id="58" name="Line 7"/>
          <p:cNvSpPr>
            <a:spLocks noChangeShapeType="1"/>
          </p:cNvSpPr>
          <p:nvPr/>
        </p:nvSpPr>
        <p:spPr bwMode="auto">
          <a:xfrm>
            <a:off x="3978276" y="2035795"/>
            <a:ext cx="952500" cy="0"/>
          </a:xfrm>
          <a:prstGeom prst="line">
            <a:avLst/>
          </a:prstGeom>
          <a:noFill/>
          <a:ln w="28575">
            <a:solidFill>
              <a:schemeClr val="accent2"/>
            </a:solidFill>
            <a:round/>
            <a:headEnd/>
            <a:tailEnd type="triangle" w="med" len="med"/>
          </a:ln>
        </p:spPr>
        <p:txBody>
          <a:bodyPr/>
          <a:lstStyle/>
          <a:p>
            <a:endParaRPr lang="en-US" sz="2400"/>
          </a:p>
        </p:txBody>
      </p:sp>
      <p:sp>
        <p:nvSpPr>
          <p:cNvPr id="59" name="Line 7"/>
          <p:cNvSpPr>
            <a:spLocks noChangeShapeType="1"/>
          </p:cNvSpPr>
          <p:nvPr/>
        </p:nvSpPr>
        <p:spPr bwMode="auto">
          <a:xfrm>
            <a:off x="4168776" y="2376518"/>
            <a:ext cx="952500" cy="0"/>
          </a:xfrm>
          <a:prstGeom prst="line">
            <a:avLst/>
          </a:prstGeom>
          <a:noFill/>
          <a:ln w="28575">
            <a:solidFill>
              <a:schemeClr val="accent2"/>
            </a:solidFill>
            <a:round/>
            <a:headEnd/>
            <a:tailEnd type="triangle" w="med" len="med"/>
          </a:ln>
        </p:spPr>
        <p:txBody>
          <a:bodyPr/>
          <a:lstStyle/>
          <a:p>
            <a:endParaRPr lang="en-US" sz="2400"/>
          </a:p>
        </p:txBody>
      </p:sp>
      <p:sp>
        <p:nvSpPr>
          <p:cNvPr id="60" name="Line 7"/>
          <p:cNvSpPr>
            <a:spLocks noChangeShapeType="1"/>
          </p:cNvSpPr>
          <p:nvPr/>
        </p:nvSpPr>
        <p:spPr bwMode="auto">
          <a:xfrm>
            <a:off x="4233001" y="2772032"/>
            <a:ext cx="952500" cy="0"/>
          </a:xfrm>
          <a:prstGeom prst="line">
            <a:avLst/>
          </a:prstGeom>
          <a:noFill/>
          <a:ln w="28575">
            <a:solidFill>
              <a:schemeClr val="accent2"/>
            </a:solidFill>
            <a:round/>
            <a:headEnd/>
            <a:tailEnd type="triangle" w="med" len="med"/>
          </a:ln>
        </p:spPr>
        <p:txBody>
          <a:bodyPr/>
          <a:lstStyle/>
          <a:p>
            <a:endParaRPr lang="en-US" sz="2400"/>
          </a:p>
        </p:txBody>
      </p:sp>
      <p:sp>
        <p:nvSpPr>
          <p:cNvPr id="61" name="Rectangle 60"/>
          <p:cNvSpPr/>
          <p:nvPr/>
        </p:nvSpPr>
        <p:spPr>
          <a:xfrm>
            <a:off x="1257300" y="3878282"/>
            <a:ext cx="8763000" cy="3970318"/>
          </a:xfrm>
          <a:prstGeom prst="rect">
            <a:avLst/>
          </a:prstGeom>
        </p:spPr>
        <p:txBody>
          <a:bodyPr wrap="square">
            <a:spAutoFit/>
          </a:bodyPr>
          <a:lstStyle/>
          <a:p>
            <a:pPr>
              <a:lnSpc>
                <a:spcPct val="150000"/>
              </a:lnSpc>
            </a:pPr>
            <a:r>
              <a:rPr lang="en-US" sz="2400" dirty="0" smtClean="0"/>
              <a:t>C(s) + O</a:t>
            </a:r>
            <a:r>
              <a:rPr lang="en-US" sz="2400" baseline="-25000" dirty="0" smtClean="0"/>
              <a:t>2</a:t>
            </a:r>
            <a:r>
              <a:rPr lang="en-US" sz="2400" dirty="0" smtClean="0"/>
              <a:t> (</a:t>
            </a:r>
            <a:r>
              <a:rPr lang="en-US" sz="2400" i="1" dirty="0" smtClean="0"/>
              <a:t>g</a:t>
            </a:r>
            <a:r>
              <a:rPr lang="en-US" sz="2400" dirty="0" smtClean="0"/>
              <a:t>)                     CO</a:t>
            </a:r>
            <a:r>
              <a:rPr lang="en-US" sz="2400" baseline="-25000" dirty="0" smtClean="0"/>
              <a:t>2</a:t>
            </a:r>
            <a:r>
              <a:rPr lang="en-US" sz="2400" dirty="0" smtClean="0"/>
              <a:t> (</a:t>
            </a:r>
            <a:r>
              <a:rPr lang="en-US" sz="2400" i="1" dirty="0" smtClean="0"/>
              <a:t>g</a:t>
            </a:r>
            <a:r>
              <a:rPr lang="en-US" sz="2400" dirty="0" smtClean="0"/>
              <a:t>)                   </a:t>
            </a:r>
            <a:r>
              <a:rPr lang="en-US" sz="2400" dirty="0" smtClean="0">
                <a:latin typeface="Symbol" pitchFamily="18" charset="2"/>
              </a:rPr>
              <a:t>D</a:t>
            </a:r>
            <a:r>
              <a:rPr lang="en-US" sz="2400" dirty="0" smtClean="0"/>
              <a:t>H   = - 393.5 kJ</a:t>
            </a:r>
          </a:p>
          <a:p>
            <a:pPr>
              <a:lnSpc>
                <a:spcPct val="150000"/>
              </a:lnSpc>
            </a:pPr>
            <a:r>
              <a:rPr lang="en-US" sz="2400" dirty="0" smtClean="0"/>
              <a:t>CO</a:t>
            </a:r>
            <a:r>
              <a:rPr lang="en-US" sz="2400" baseline="-25000" dirty="0" smtClean="0"/>
              <a:t>2 </a:t>
            </a:r>
            <a:r>
              <a:rPr lang="en-US" sz="2400" dirty="0" smtClean="0"/>
              <a:t>(g)                  ½ O</a:t>
            </a:r>
            <a:r>
              <a:rPr lang="en-US" sz="2400" baseline="-25000" dirty="0" smtClean="0"/>
              <a:t>2</a:t>
            </a:r>
            <a:r>
              <a:rPr lang="en-US" sz="2400" dirty="0" smtClean="0"/>
              <a:t> (</a:t>
            </a:r>
            <a:r>
              <a:rPr lang="en-US" sz="2400" i="1" dirty="0" smtClean="0"/>
              <a:t>g</a:t>
            </a:r>
            <a:r>
              <a:rPr lang="en-US" sz="2400" dirty="0" smtClean="0"/>
              <a:t>)  +  CO (</a:t>
            </a:r>
            <a:r>
              <a:rPr lang="en-US" sz="2400" i="1" dirty="0" smtClean="0"/>
              <a:t>g</a:t>
            </a:r>
            <a:r>
              <a:rPr lang="en-US" sz="2400" dirty="0" smtClean="0"/>
              <a:t>)           </a:t>
            </a:r>
            <a:r>
              <a:rPr lang="en-US" sz="2400" dirty="0" smtClean="0">
                <a:latin typeface="Symbol" pitchFamily="18" charset="2"/>
              </a:rPr>
              <a:t>D</a:t>
            </a:r>
            <a:r>
              <a:rPr lang="en-US" sz="2400" dirty="0" smtClean="0"/>
              <a:t>H   = + 283.0 kJ</a:t>
            </a:r>
          </a:p>
          <a:p>
            <a:pPr>
              <a:lnSpc>
                <a:spcPct val="150000"/>
              </a:lnSpc>
            </a:pPr>
            <a:r>
              <a:rPr lang="en-US" sz="2400" dirty="0" smtClean="0"/>
              <a:t>H</a:t>
            </a:r>
            <a:r>
              <a:rPr lang="en-US" sz="2400" baseline="-25000" dirty="0" smtClean="0"/>
              <a:t>2</a:t>
            </a:r>
            <a:r>
              <a:rPr lang="en-US" sz="2400" dirty="0" smtClean="0"/>
              <a:t>O (g)                 H</a:t>
            </a:r>
            <a:r>
              <a:rPr lang="en-US" sz="2400" baseline="-25000" dirty="0" smtClean="0"/>
              <a:t>2</a:t>
            </a:r>
            <a:r>
              <a:rPr lang="en-US" sz="2400" dirty="0" smtClean="0"/>
              <a:t> (</a:t>
            </a:r>
            <a:r>
              <a:rPr lang="en-US" sz="2400" i="1" dirty="0" smtClean="0"/>
              <a:t>g</a:t>
            </a:r>
            <a:r>
              <a:rPr lang="en-US" sz="2400" dirty="0" smtClean="0"/>
              <a:t>)   + ½ O</a:t>
            </a:r>
            <a:r>
              <a:rPr lang="en-US" sz="2400" baseline="-25000" dirty="0" smtClean="0"/>
              <a:t>2</a:t>
            </a:r>
            <a:r>
              <a:rPr lang="en-US" sz="2400" dirty="0" smtClean="0"/>
              <a:t> (</a:t>
            </a:r>
            <a:r>
              <a:rPr lang="en-US" sz="2400" i="1" dirty="0" smtClean="0"/>
              <a:t>g</a:t>
            </a:r>
            <a:r>
              <a:rPr lang="en-US" sz="2400" dirty="0" smtClean="0"/>
              <a:t>)</a:t>
            </a:r>
            <a:r>
              <a:rPr lang="en-US" sz="2400" dirty="0" smtClean="0">
                <a:latin typeface="Symbol" pitchFamily="18" charset="2"/>
              </a:rPr>
              <a:t>             D</a:t>
            </a:r>
            <a:r>
              <a:rPr lang="en-US" sz="2400" dirty="0" smtClean="0"/>
              <a:t>H   = + 241.8 kJ</a:t>
            </a:r>
          </a:p>
          <a:p>
            <a:pPr>
              <a:lnSpc>
                <a:spcPct val="150000"/>
              </a:lnSpc>
            </a:pPr>
            <a:endParaRPr lang="en-US" sz="2400" dirty="0" smtClean="0">
              <a:solidFill>
                <a:schemeClr val="accent2"/>
              </a:solidFill>
            </a:endParaRPr>
          </a:p>
          <a:p>
            <a:pPr>
              <a:lnSpc>
                <a:spcPct val="150000"/>
              </a:lnSpc>
            </a:pPr>
            <a:r>
              <a:rPr lang="en-US" sz="2400" dirty="0" smtClean="0">
                <a:solidFill>
                  <a:schemeClr val="accent2"/>
                </a:solidFill>
              </a:rPr>
              <a:t>C(s) + H</a:t>
            </a:r>
            <a:r>
              <a:rPr lang="en-US" sz="2400" baseline="-25000" dirty="0" smtClean="0">
                <a:solidFill>
                  <a:schemeClr val="accent2"/>
                </a:solidFill>
              </a:rPr>
              <a:t>2</a:t>
            </a:r>
            <a:r>
              <a:rPr lang="en-US" sz="2400" dirty="0" smtClean="0">
                <a:solidFill>
                  <a:schemeClr val="accent2"/>
                </a:solidFill>
              </a:rPr>
              <a:t>O (</a:t>
            </a:r>
            <a:r>
              <a:rPr lang="en-US" sz="2400" i="1" dirty="0" smtClean="0">
                <a:solidFill>
                  <a:schemeClr val="accent2"/>
                </a:solidFill>
              </a:rPr>
              <a:t>g</a:t>
            </a:r>
            <a:r>
              <a:rPr lang="en-US" sz="2400" dirty="0" smtClean="0">
                <a:solidFill>
                  <a:schemeClr val="accent2"/>
                </a:solidFill>
              </a:rPr>
              <a:t>)                        CO (</a:t>
            </a:r>
            <a:r>
              <a:rPr lang="en-US" sz="2400" i="1" dirty="0" smtClean="0">
                <a:solidFill>
                  <a:schemeClr val="accent2"/>
                </a:solidFill>
              </a:rPr>
              <a:t>g</a:t>
            </a:r>
            <a:r>
              <a:rPr lang="en-US" sz="2400" dirty="0" smtClean="0">
                <a:solidFill>
                  <a:schemeClr val="accent2"/>
                </a:solidFill>
              </a:rPr>
              <a:t>) + H</a:t>
            </a:r>
            <a:r>
              <a:rPr lang="en-US" sz="2400" baseline="-25000" dirty="0" smtClean="0">
                <a:solidFill>
                  <a:schemeClr val="accent2"/>
                </a:solidFill>
              </a:rPr>
              <a:t>2</a:t>
            </a:r>
            <a:r>
              <a:rPr lang="en-US" sz="2400" dirty="0" smtClean="0">
                <a:solidFill>
                  <a:schemeClr val="accent2"/>
                </a:solidFill>
              </a:rPr>
              <a:t> (</a:t>
            </a:r>
            <a:r>
              <a:rPr lang="en-US" sz="2400" i="1" dirty="0" smtClean="0">
                <a:solidFill>
                  <a:schemeClr val="accent2"/>
                </a:solidFill>
              </a:rPr>
              <a:t>g</a:t>
            </a:r>
            <a:r>
              <a:rPr lang="en-US" sz="2400" dirty="0" smtClean="0">
                <a:solidFill>
                  <a:schemeClr val="accent2"/>
                </a:solidFill>
              </a:rPr>
              <a:t>)    </a:t>
            </a:r>
            <a:r>
              <a:rPr lang="en-US" sz="2400" dirty="0" smtClean="0">
                <a:solidFill>
                  <a:schemeClr val="accent2"/>
                </a:solidFill>
                <a:latin typeface="Symbol" pitchFamily="18" charset="2"/>
              </a:rPr>
              <a:t>D</a:t>
            </a:r>
            <a:r>
              <a:rPr lang="en-US" sz="2400" dirty="0" smtClean="0">
                <a:solidFill>
                  <a:schemeClr val="accent2"/>
                </a:solidFill>
              </a:rPr>
              <a:t>H   = +131.3 kJ</a:t>
            </a:r>
          </a:p>
          <a:p>
            <a:pPr>
              <a:lnSpc>
                <a:spcPct val="150000"/>
              </a:lnSpc>
            </a:pPr>
            <a:endParaRPr lang="en-US" sz="2400" dirty="0" smtClean="0"/>
          </a:p>
          <a:p>
            <a:pPr>
              <a:lnSpc>
                <a:spcPct val="150000"/>
              </a:lnSpc>
            </a:pPr>
            <a:r>
              <a:rPr lang="en-US" sz="2400" dirty="0" smtClean="0"/>
              <a:t>        </a:t>
            </a:r>
          </a:p>
        </p:txBody>
      </p:sp>
      <p:sp>
        <p:nvSpPr>
          <p:cNvPr id="62" name="Line 7"/>
          <p:cNvSpPr>
            <a:spLocks noChangeShapeType="1"/>
          </p:cNvSpPr>
          <p:nvPr/>
        </p:nvSpPr>
        <p:spPr bwMode="auto">
          <a:xfrm>
            <a:off x="3076576" y="4290589"/>
            <a:ext cx="952500" cy="0"/>
          </a:xfrm>
          <a:prstGeom prst="line">
            <a:avLst/>
          </a:prstGeom>
          <a:noFill/>
          <a:ln w="28575">
            <a:solidFill>
              <a:schemeClr val="accent2"/>
            </a:solidFill>
            <a:round/>
            <a:headEnd/>
            <a:tailEnd type="triangle" w="med" len="med"/>
          </a:ln>
        </p:spPr>
        <p:txBody>
          <a:bodyPr/>
          <a:lstStyle/>
          <a:p>
            <a:endParaRPr lang="en-US" sz="2400"/>
          </a:p>
        </p:txBody>
      </p:sp>
      <p:sp>
        <p:nvSpPr>
          <p:cNvPr id="63" name="Line 7"/>
          <p:cNvSpPr>
            <a:spLocks noChangeShapeType="1"/>
          </p:cNvSpPr>
          <p:nvPr/>
        </p:nvSpPr>
        <p:spPr bwMode="auto">
          <a:xfrm>
            <a:off x="2365376" y="4862089"/>
            <a:ext cx="952500" cy="0"/>
          </a:xfrm>
          <a:prstGeom prst="line">
            <a:avLst/>
          </a:prstGeom>
          <a:noFill/>
          <a:ln w="28575">
            <a:solidFill>
              <a:schemeClr val="accent2"/>
            </a:solidFill>
            <a:round/>
            <a:headEnd/>
            <a:tailEnd type="triangle" w="med" len="med"/>
          </a:ln>
        </p:spPr>
        <p:txBody>
          <a:bodyPr/>
          <a:lstStyle/>
          <a:p>
            <a:endParaRPr lang="en-US" sz="2400" dirty="0"/>
          </a:p>
        </p:txBody>
      </p:sp>
      <p:sp>
        <p:nvSpPr>
          <p:cNvPr id="64" name="Line 7"/>
          <p:cNvSpPr>
            <a:spLocks noChangeShapeType="1"/>
          </p:cNvSpPr>
          <p:nvPr/>
        </p:nvSpPr>
        <p:spPr bwMode="auto">
          <a:xfrm>
            <a:off x="2365376" y="5382789"/>
            <a:ext cx="952500" cy="0"/>
          </a:xfrm>
          <a:prstGeom prst="line">
            <a:avLst/>
          </a:prstGeom>
          <a:noFill/>
          <a:ln w="28575">
            <a:solidFill>
              <a:schemeClr val="accent2"/>
            </a:solidFill>
            <a:round/>
            <a:headEnd/>
            <a:tailEnd type="triangle" w="med" len="med"/>
          </a:ln>
        </p:spPr>
        <p:txBody>
          <a:bodyPr/>
          <a:lstStyle/>
          <a:p>
            <a:endParaRPr lang="en-US" sz="2400"/>
          </a:p>
        </p:txBody>
      </p:sp>
      <p:sp>
        <p:nvSpPr>
          <p:cNvPr id="65" name="Oval 48"/>
          <p:cNvSpPr>
            <a:spLocks noChangeArrowheads="1"/>
          </p:cNvSpPr>
          <p:nvPr/>
        </p:nvSpPr>
        <p:spPr bwMode="auto">
          <a:xfrm>
            <a:off x="4924425" y="4546601"/>
            <a:ext cx="1146175" cy="482599"/>
          </a:xfrm>
          <a:prstGeom prst="ellipse">
            <a:avLst/>
          </a:prstGeom>
          <a:noFill/>
          <a:ln w="28575">
            <a:solidFill>
              <a:srgbClr val="FF0000"/>
            </a:solidFill>
            <a:round/>
            <a:headEnd/>
            <a:tailEnd/>
          </a:ln>
        </p:spPr>
        <p:txBody>
          <a:bodyPr wrap="none" lIns="107113" tIns="53556" rIns="107113" bIns="53556" anchor="ctr"/>
          <a:lstStyle/>
          <a:p>
            <a:endParaRPr lang="ar-SA"/>
          </a:p>
        </p:txBody>
      </p:sp>
      <p:sp>
        <p:nvSpPr>
          <p:cNvPr id="66" name="Line 7"/>
          <p:cNvSpPr>
            <a:spLocks noChangeShapeType="1"/>
          </p:cNvSpPr>
          <p:nvPr/>
        </p:nvSpPr>
        <p:spPr bwMode="auto">
          <a:xfrm>
            <a:off x="3521076" y="6462289"/>
            <a:ext cx="952500" cy="0"/>
          </a:xfrm>
          <a:prstGeom prst="line">
            <a:avLst/>
          </a:prstGeom>
          <a:noFill/>
          <a:ln w="28575">
            <a:solidFill>
              <a:schemeClr val="accent2"/>
            </a:solidFill>
            <a:round/>
            <a:headEnd/>
            <a:tailEnd type="triangle" w="med" len="med"/>
          </a:ln>
        </p:spPr>
        <p:txBody>
          <a:bodyPr/>
          <a:lstStyle/>
          <a:p>
            <a:endParaRPr lang="en-US" sz="2400"/>
          </a:p>
        </p:txBody>
      </p:sp>
      <p:sp>
        <p:nvSpPr>
          <p:cNvPr id="27" name="Rectangle 26"/>
          <p:cNvSpPr/>
          <p:nvPr/>
        </p:nvSpPr>
        <p:spPr>
          <a:xfrm>
            <a:off x="1050450" y="625230"/>
            <a:ext cx="5070619" cy="369332"/>
          </a:xfrm>
          <a:prstGeom prst="rect">
            <a:avLst/>
          </a:prstGeom>
        </p:spPr>
        <p:txBody>
          <a:bodyPr wrap="none">
            <a:spAutoFit/>
          </a:bodyPr>
          <a:lstStyle/>
          <a:p>
            <a:pPr algn="just" defTabSz="975390" fontAlgn="base">
              <a:spcBef>
                <a:spcPct val="0"/>
              </a:spcBef>
              <a:spcAft>
                <a:spcPct val="0"/>
              </a:spcAft>
              <a:buNone/>
            </a:pPr>
            <a:r>
              <a:rPr lang="en-US" altLang="en-US" b="1" i="1" dirty="0" smtClean="0">
                <a:solidFill>
                  <a:srgbClr val="000000"/>
                </a:solidFill>
                <a:latin typeface="Arial" panose="020B0604020202020204" pitchFamily="34" charset="0"/>
              </a:rPr>
              <a:t>2-The indirect method by using the Hess law</a:t>
            </a:r>
            <a:endParaRPr lang="en-US" altLang="en-US" b="1" i="1"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7"/>
                                        </p:tgtEl>
                                        <p:attrNameLst>
                                          <p:attrName>style.visibility</p:attrName>
                                        </p:attrNameLst>
                                      </p:cBhvr>
                                      <p:to>
                                        <p:strVal val="visible"/>
                                      </p:to>
                                    </p:set>
                                    <p:anim calcmode="lin" valueType="num">
                                      <p:cBhvr additive="base">
                                        <p:cTn id="7" dur="500" fill="hold"/>
                                        <p:tgtEl>
                                          <p:spTgt spid="20507"/>
                                        </p:tgtEl>
                                        <p:attrNameLst>
                                          <p:attrName>ppt_x</p:attrName>
                                        </p:attrNameLst>
                                      </p:cBhvr>
                                      <p:tavLst>
                                        <p:tav tm="0">
                                          <p:val>
                                            <p:strVal val="0-#ppt_w/2"/>
                                          </p:val>
                                        </p:tav>
                                        <p:tav tm="100000">
                                          <p:val>
                                            <p:strVal val="#ppt_x"/>
                                          </p:val>
                                        </p:tav>
                                      </p:tavLst>
                                    </p:anim>
                                    <p:anim calcmode="lin" valueType="num">
                                      <p:cBhvr additive="base">
                                        <p:cTn id="8" dur="500" fill="hold"/>
                                        <p:tgtEl>
                                          <p:spTgt spid="205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513"/>
                                        </p:tgtEl>
                                        <p:attrNameLst>
                                          <p:attrName>style.visibility</p:attrName>
                                        </p:attrNameLst>
                                      </p:cBhvr>
                                      <p:to>
                                        <p:strVal val="visible"/>
                                      </p:to>
                                    </p:set>
                                  </p:childTnLst>
                                  <p:subTnLst>
                                    <p:set>
                                      <p:cBhvr override="childStyle">
                                        <p:cTn dur="1" fill="hold" display="0" masterRel="nextClick" afterEffect="1"/>
                                        <p:tgtEl>
                                          <p:spTgt spid="205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521"/>
                                        </p:tgtEl>
                                        <p:attrNameLst>
                                          <p:attrName>style.visibility</p:attrName>
                                        </p:attrNameLst>
                                      </p:cBhvr>
                                      <p:to>
                                        <p:strVal val="visible"/>
                                      </p:to>
                                    </p:set>
                                  </p:childTnLst>
                                  <p:subTnLst>
                                    <p:set>
                                      <p:cBhvr override="childStyle">
                                        <p:cTn dur="1" fill="hold" display="0" masterRel="nextClick" afterEffect="1"/>
                                        <p:tgtEl>
                                          <p:spTgt spid="2052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528"/>
                                        </p:tgtEl>
                                        <p:attrNameLst>
                                          <p:attrName>style.visibility</p:attrName>
                                        </p:attrNameLst>
                                      </p:cBhvr>
                                      <p:to>
                                        <p:strVal val="visible"/>
                                      </p:to>
                                    </p:set>
                                  </p:childTnLst>
                                  <p:subTnLst>
                                    <p:set>
                                      <p:cBhvr override="childStyle">
                                        <p:cTn dur="1" fill="hold" display="0" masterRel="nextClick" afterEffect="1"/>
                                        <p:tgtEl>
                                          <p:spTgt spid="205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05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5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05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7" grpId="0" autoUpdateAnimBg="0"/>
      <p:bldP spid="20513" grpId="0" animBg="1"/>
      <p:bldP spid="20521" grpId="0" animBg="1"/>
      <p:bldP spid="20528" grpId="0" animBg="1"/>
      <p:bldP spid="20539" grpId="0" animBg="1"/>
      <p:bldP spid="20540" grpId="0" animBg="1"/>
      <p:bldP spid="20541"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17" name="صورة 7"/>
          <p:cNvPicPr/>
          <p:nvPr/>
        </p:nvPicPr>
        <p:blipFill>
          <a:blip r:embed="rId2"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4"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3" name="Content Placeholder 3"/>
          <p:cNvSpPr txBox="1">
            <a:spLocks/>
          </p:cNvSpPr>
          <p:nvPr/>
        </p:nvSpPr>
        <p:spPr>
          <a:xfrm>
            <a:off x="155862" y="1570330"/>
            <a:ext cx="11048395" cy="5120640"/>
          </a:xfrm>
          <a:prstGeom prst="rect">
            <a:avLst/>
          </a:prstGeom>
        </p:spPr>
        <p:txBody>
          <a:bodyPr/>
          <a:lstStyle>
            <a:lvl1pPr marL="171450" indent="-171450" algn="l" defTabSz="857250" rtl="0" eaLnBrk="1" latinLnBrk="0" hangingPunct="1">
              <a:lnSpc>
                <a:spcPct val="90000"/>
              </a:lnSpc>
              <a:spcBef>
                <a:spcPts val="1125"/>
              </a:spcBef>
              <a:buClr>
                <a:schemeClr val="accent1">
                  <a:lumMod val="75000"/>
                </a:schemeClr>
              </a:buClr>
              <a:buSzPct val="85000"/>
              <a:buFont typeface="Wingdings" pitchFamily="2" charset="2"/>
              <a:buChar char="§"/>
              <a:defRPr sz="1875" kern="1200">
                <a:solidFill>
                  <a:schemeClr val="tx1"/>
                </a:solidFill>
                <a:latin typeface="+mn-lt"/>
                <a:ea typeface="+mn-ea"/>
                <a:cs typeface="+mn-cs"/>
              </a:defRPr>
            </a:lvl1pPr>
            <a:lvl2pPr marL="42862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688" kern="1200">
                <a:solidFill>
                  <a:schemeClr val="tx1"/>
                </a:solidFill>
                <a:latin typeface="+mn-lt"/>
                <a:ea typeface="+mn-ea"/>
                <a:cs typeface="+mn-cs"/>
              </a:defRPr>
            </a:lvl2pPr>
            <a:lvl3pPr marL="68580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3pPr>
            <a:lvl4pPr marL="942975"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4pPr>
            <a:lvl5pPr marL="1200150" indent="-171450"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5pPr>
            <a:lvl6pPr marL="15000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6pPr>
            <a:lvl7pPr marL="17812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7pPr>
            <a:lvl8pPr marL="206250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8pPr>
            <a:lvl9pPr marL="2343750" indent="-214313" algn="l" defTabSz="857250" rtl="0" eaLnBrk="1" latinLnBrk="0" hangingPunct="1">
              <a:lnSpc>
                <a:spcPct val="90000"/>
              </a:lnSpc>
              <a:spcBef>
                <a:spcPts val="375"/>
              </a:spcBef>
              <a:spcAft>
                <a:spcPts val="188"/>
              </a:spcAft>
              <a:buClr>
                <a:schemeClr val="accent1">
                  <a:lumMod val="75000"/>
                </a:schemeClr>
              </a:buClr>
              <a:buSzPct val="85000"/>
              <a:buFont typeface="Wingdings" pitchFamily="2" charset="2"/>
              <a:buChar char="§"/>
              <a:defRPr sz="1500" kern="1200">
                <a:solidFill>
                  <a:schemeClr val="tx1"/>
                </a:solidFill>
                <a:latin typeface="+mn-lt"/>
                <a:ea typeface="+mn-ea"/>
                <a:cs typeface="+mn-cs"/>
              </a:defRPr>
            </a:lvl9pPr>
          </a:lstStyle>
          <a:p>
            <a:r>
              <a:rPr lang="en-US" altLang="en-US" sz="2400" b="1" dirty="0"/>
              <a:t>Thermochemistry </a:t>
            </a:r>
            <a:r>
              <a:rPr lang="en-US" altLang="en-US" sz="2400" dirty="0"/>
              <a:t>is the study of energy and its interconversion.</a:t>
            </a:r>
          </a:p>
          <a:p>
            <a:pPr marL="0" indent="0">
              <a:lnSpc>
                <a:spcPct val="80000"/>
              </a:lnSpc>
              <a:buClr>
                <a:schemeClr val="tx1"/>
              </a:buClr>
              <a:buNone/>
            </a:pPr>
            <a:r>
              <a:rPr lang="en-US" altLang="en-US" sz="2400" b="1" dirty="0"/>
              <a:t>The First Law of Thermodynamics :</a:t>
            </a:r>
          </a:p>
          <a:p>
            <a:pPr marL="0" indent="0" algn="ctr">
              <a:lnSpc>
                <a:spcPct val="80000"/>
              </a:lnSpc>
              <a:buClr>
                <a:schemeClr val="tx1"/>
              </a:buClr>
              <a:buNone/>
            </a:pPr>
            <a:r>
              <a:rPr lang="en-US" sz="2400" b="1" dirty="0">
                <a:solidFill>
                  <a:srgbClr val="C00000"/>
                </a:solidFill>
                <a:ea typeface="Verdana" panose="020B0604030504040204" pitchFamily="34" charset="0"/>
                <a:cs typeface="Verdana" panose="020B0604030504040204" pitchFamily="34" charset="0"/>
              </a:rPr>
              <a:t>(The total energy of the universe is constant).</a:t>
            </a:r>
          </a:p>
          <a:p>
            <a:pPr marL="0" indent="0" algn="ctr">
              <a:lnSpc>
                <a:spcPct val="80000"/>
              </a:lnSpc>
              <a:buClr>
                <a:schemeClr val="tx1"/>
              </a:buClr>
              <a:buNone/>
            </a:pPr>
            <a:r>
              <a:rPr lang="en-US" sz="2400" b="1" dirty="0">
                <a:solidFill>
                  <a:srgbClr val="C00000"/>
                </a:solidFill>
                <a:ea typeface="Verdana" panose="020B0604030504040204" pitchFamily="34" charset="0"/>
                <a:cs typeface="Verdana" panose="020B0604030504040204" pitchFamily="34" charset="0"/>
              </a:rPr>
              <a:t>i.e. </a:t>
            </a:r>
            <a:r>
              <a:rPr lang="en-US" sz="2400" b="1" i="1" dirty="0" smtClean="0">
                <a:latin typeface="Times New Roman" pitchFamily="18" charset="0"/>
                <a:cs typeface="Times New Roman" pitchFamily="18" charset="0"/>
              </a:rPr>
              <a:t>Energy can be converted from one form to another, but cannot be created or destroyed. </a:t>
            </a:r>
          </a:p>
          <a:p>
            <a:r>
              <a:rPr lang="en-US" altLang="en-US" sz="2400" b="1" dirty="0" smtClean="0"/>
              <a:t>For </a:t>
            </a:r>
            <a:r>
              <a:rPr lang="en-US" altLang="en-US" sz="2400" b="1" dirty="0"/>
              <a:t>example</a:t>
            </a:r>
          </a:p>
          <a:p>
            <a:r>
              <a:rPr lang="en-US" altLang="en-US" sz="2400" dirty="0"/>
              <a:t> if you climb a mountain, you do some work against the force of gravity as you carry yourself and your equipment up the mountain. </a:t>
            </a:r>
          </a:p>
          <a:p>
            <a:r>
              <a:rPr lang="en-US" altLang="en-US" sz="2400" dirty="0"/>
              <a:t>You can do this because you have the energy, or capacity to do so, the energy being supplied by the food that you have eaten. Food energy is chemical energy –energy stored in chemical compounds and released when the compounds undergo the chemical process of metabolism.</a:t>
            </a:r>
          </a:p>
        </p:txBody>
      </p:sp>
      <p:sp>
        <p:nvSpPr>
          <p:cNvPr id="15" name="Rectangle 14"/>
          <p:cNvSpPr/>
          <p:nvPr/>
        </p:nvSpPr>
        <p:spPr>
          <a:xfrm>
            <a:off x="155863" y="844565"/>
            <a:ext cx="5312929" cy="461665"/>
          </a:xfrm>
          <a:prstGeom prst="rect">
            <a:avLst/>
          </a:prstGeom>
        </p:spPr>
        <p:txBody>
          <a:bodyPr wrap="none">
            <a:spAutoFit/>
          </a:bodyPr>
          <a:lstStyle/>
          <a:p>
            <a:r>
              <a:rPr lang="en-US" altLang="en-US" sz="2400" b="1" dirty="0">
                <a:solidFill>
                  <a:srgbClr val="C00000"/>
                </a:solidFill>
              </a:rPr>
              <a:t>6.1.The First Law of Thermodynamics </a:t>
            </a:r>
          </a:p>
        </p:txBody>
      </p:sp>
    </p:spTree>
    <p:extLst>
      <p:ext uri="{BB962C8B-B14F-4D97-AF65-F5344CB8AC3E}">
        <p14:creationId xmlns="" xmlns:p14="http://schemas.microsoft.com/office/powerpoint/2010/main" val="411167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55600" y="228600"/>
            <a:ext cx="10668000" cy="3293209"/>
          </a:xfrm>
          <a:prstGeom prst="rect">
            <a:avLst/>
          </a:prstGeom>
          <a:noFill/>
          <a:ln w="9525">
            <a:noFill/>
            <a:miter lim="800000"/>
            <a:headEnd/>
            <a:tailEnd/>
          </a:ln>
        </p:spPr>
        <p:txBody>
          <a:bodyPr wrap="square">
            <a:spAutoFit/>
          </a:bodyPr>
          <a:lstStyle/>
          <a:p>
            <a:pPr>
              <a:buNone/>
            </a:pPr>
            <a:r>
              <a:rPr lang="en-US" sz="2800" b="1" u="sng" dirty="0" smtClean="0"/>
              <a:t>6.8 The rate of a chemical reaction</a:t>
            </a:r>
          </a:p>
          <a:p>
            <a:pPr algn="just">
              <a:lnSpc>
                <a:spcPct val="150000"/>
              </a:lnSpc>
              <a:defRPr/>
            </a:pPr>
            <a:r>
              <a:rPr lang="en-US" sz="2400" b="1" i="1" u="sng" dirty="0" smtClean="0">
                <a:latin typeface="Times New Roman" pitchFamily="18" charset="0"/>
                <a:cs typeface="Times New Roman" pitchFamily="18" charset="0"/>
              </a:rPr>
              <a:t>Chemical </a:t>
            </a:r>
            <a:r>
              <a:rPr lang="en-US" sz="2400" b="1" i="1" u="sng" dirty="0">
                <a:latin typeface="Times New Roman" pitchFamily="18" charset="0"/>
                <a:cs typeface="Times New Roman" pitchFamily="18" charset="0"/>
              </a:rPr>
              <a:t>Kinetics </a:t>
            </a:r>
            <a:r>
              <a:rPr lang="en-US" sz="2400" dirty="0">
                <a:latin typeface="Times New Roman" pitchFamily="18" charset="0"/>
                <a:cs typeface="Times New Roman" pitchFamily="18" charset="0"/>
              </a:rPr>
              <a:t>is the area of chemistry concerned with speeds, or rates, at which a chemical reaction occurs.</a:t>
            </a:r>
          </a:p>
          <a:p>
            <a:pPr algn="just">
              <a:lnSpc>
                <a:spcPct val="150000"/>
              </a:lnSpc>
              <a:defRPr/>
            </a:pPr>
            <a:r>
              <a:rPr lang="en-US" sz="2400" b="1" i="1" u="sng" dirty="0" smtClean="0">
                <a:latin typeface="Times New Roman" pitchFamily="18" charset="0"/>
                <a:cs typeface="Times New Roman" pitchFamily="18" charset="0"/>
              </a:rPr>
              <a:t>Reaction rate</a:t>
            </a:r>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the change in the concentration (in the molarity) of a reactant or a product with time (</a:t>
            </a:r>
            <a:r>
              <a:rPr lang="en-US" sz="2400" i="1"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/s).</a:t>
            </a:r>
            <a:endParaRPr lang="en-US" sz="2400" b="1" i="1" dirty="0" smtClean="0">
              <a:latin typeface="Times New Roman" pitchFamily="18" charset="0"/>
              <a:cs typeface="Times New Roman" pitchFamily="18" charset="0"/>
            </a:endParaRPr>
          </a:p>
          <a:p>
            <a:pPr algn="just">
              <a:lnSpc>
                <a:spcPct val="150000"/>
              </a:lnSpc>
              <a:defRPr/>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pSp>
        <p:nvGrpSpPr>
          <p:cNvPr id="26" name="Group 7"/>
          <p:cNvGrpSpPr>
            <a:grpSpLocks/>
          </p:cNvGrpSpPr>
          <p:nvPr/>
        </p:nvGrpSpPr>
        <p:grpSpPr bwMode="auto">
          <a:xfrm>
            <a:off x="4668400" y="2767808"/>
            <a:ext cx="1658939" cy="461964"/>
            <a:chOff x="2362" y="2137"/>
            <a:chExt cx="1045" cy="291"/>
          </a:xfrm>
        </p:grpSpPr>
        <p:sp>
          <p:nvSpPr>
            <p:cNvPr id="27" name="Text Box 5"/>
            <p:cNvSpPr txBox="1">
              <a:spLocks noChangeArrowheads="1"/>
            </p:cNvSpPr>
            <p:nvPr/>
          </p:nvSpPr>
          <p:spPr bwMode="auto">
            <a:xfrm>
              <a:off x="2362" y="2137"/>
              <a:ext cx="1045" cy="291"/>
            </a:xfrm>
            <a:prstGeom prst="rect">
              <a:avLst/>
            </a:prstGeom>
            <a:noFill/>
            <a:ln w="9525">
              <a:noFill/>
              <a:miter lim="800000"/>
              <a:headEnd/>
              <a:tailEnd/>
            </a:ln>
          </p:spPr>
          <p:txBody>
            <a:bodyPr wrap="none">
              <a:spAutoFit/>
            </a:bodyPr>
            <a:lstStyle/>
            <a:p>
              <a:pPr algn="ctr"/>
              <a:r>
                <a:rPr lang="en-US" sz="2400" dirty="0" smtClean="0"/>
                <a:t>A              </a:t>
              </a:r>
              <a:r>
                <a:rPr lang="en-US" sz="2400" dirty="0"/>
                <a:t>B</a:t>
              </a:r>
            </a:p>
          </p:txBody>
        </p:sp>
        <p:sp>
          <p:nvSpPr>
            <p:cNvPr id="28" name="Line 6"/>
            <p:cNvSpPr>
              <a:spLocks noChangeShapeType="1"/>
            </p:cNvSpPr>
            <p:nvPr/>
          </p:nvSpPr>
          <p:spPr bwMode="auto">
            <a:xfrm>
              <a:off x="2712" y="2288"/>
              <a:ext cx="384" cy="0"/>
            </a:xfrm>
            <a:prstGeom prst="line">
              <a:avLst/>
            </a:prstGeom>
            <a:noFill/>
            <a:ln w="28575">
              <a:solidFill>
                <a:schemeClr val="tx1"/>
              </a:solidFill>
              <a:round/>
              <a:headEnd/>
              <a:tailEnd type="triangle" w="med" len="med"/>
            </a:ln>
          </p:spPr>
          <p:txBody>
            <a:bodyPr/>
            <a:lstStyle/>
            <a:p>
              <a:endParaRPr lang="en-US" sz="2400"/>
            </a:p>
          </p:txBody>
        </p:sp>
      </p:grpSp>
      <p:grpSp>
        <p:nvGrpSpPr>
          <p:cNvPr id="29" name="Group 13"/>
          <p:cNvGrpSpPr>
            <a:grpSpLocks/>
          </p:cNvGrpSpPr>
          <p:nvPr/>
        </p:nvGrpSpPr>
        <p:grpSpPr bwMode="auto">
          <a:xfrm>
            <a:off x="756444" y="3046215"/>
            <a:ext cx="1830388" cy="884238"/>
            <a:chOff x="518" y="3200"/>
            <a:chExt cx="1153" cy="557"/>
          </a:xfrm>
        </p:grpSpPr>
        <p:sp>
          <p:nvSpPr>
            <p:cNvPr id="30" name="Text Box 8"/>
            <p:cNvSpPr txBox="1">
              <a:spLocks noChangeArrowheads="1"/>
            </p:cNvSpPr>
            <p:nvPr/>
          </p:nvSpPr>
          <p:spPr bwMode="auto">
            <a:xfrm>
              <a:off x="518" y="3337"/>
              <a:ext cx="684" cy="291"/>
            </a:xfrm>
            <a:prstGeom prst="rect">
              <a:avLst/>
            </a:prstGeom>
            <a:noFill/>
            <a:ln w="9525">
              <a:noFill/>
              <a:miter lim="800000"/>
              <a:headEnd/>
              <a:tailEnd/>
            </a:ln>
          </p:spPr>
          <p:txBody>
            <a:bodyPr wrap="none">
              <a:spAutoFit/>
            </a:bodyPr>
            <a:lstStyle/>
            <a:p>
              <a:r>
                <a:rPr lang="en-US" sz="2400" dirty="0"/>
                <a:t>rate = -</a:t>
              </a:r>
            </a:p>
          </p:txBody>
        </p:sp>
        <p:grpSp>
          <p:nvGrpSpPr>
            <p:cNvPr id="31" name="Group 12"/>
            <p:cNvGrpSpPr>
              <a:grpSpLocks/>
            </p:cNvGrpSpPr>
            <p:nvPr/>
          </p:nvGrpSpPr>
          <p:grpSpPr bwMode="auto">
            <a:xfrm>
              <a:off x="1200" y="3200"/>
              <a:ext cx="471" cy="557"/>
              <a:chOff x="2054" y="3286"/>
              <a:chExt cx="471" cy="557"/>
            </a:xfrm>
          </p:grpSpPr>
          <p:sp>
            <p:nvSpPr>
              <p:cNvPr id="32" name="Text Box 9"/>
              <p:cNvSpPr txBox="1">
                <a:spLocks noChangeArrowheads="1"/>
              </p:cNvSpPr>
              <p:nvPr/>
            </p:nvSpPr>
            <p:spPr bwMode="auto">
              <a:xfrm>
                <a:off x="2054" y="3286"/>
                <a:ext cx="471"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[A]</a:t>
                </a:r>
              </a:p>
            </p:txBody>
          </p:sp>
          <p:sp>
            <p:nvSpPr>
              <p:cNvPr id="33" name="Text Box 10"/>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34" name="Line 11"/>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grpSp>
        <p:nvGrpSpPr>
          <p:cNvPr id="35" name="Group 26"/>
          <p:cNvGrpSpPr>
            <a:grpSpLocks/>
          </p:cNvGrpSpPr>
          <p:nvPr/>
        </p:nvGrpSpPr>
        <p:grpSpPr bwMode="auto">
          <a:xfrm>
            <a:off x="756444" y="3894782"/>
            <a:ext cx="1811338" cy="884238"/>
            <a:chOff x="624" y="2998"/>
            <a:chExt cx="1141" cy="557"/>
          </a:xfrm>
        </p:grpSpPr>
        <p:sp>
          <p:nvSpPr>
            <p:cNvPr id="36" name="Text Box 15"/>
            <p:cNvSpPr txBox="1">
              <a:spLocks noChangeArrowheads="1"/>
            </p:cNvSpPr>
            <p:nvPr/>
          </p:nvSpPr>
          <p:spPr bwMode="auto">
            <a:xfrm>
              <a:off x="624" y="3135"/>
              <a:ext cx="623" cy="291"/>
            </a:xfrm>
            <a:prstGeom prst="rect">
              <a:avLst/>
            </a:prstGeom>
            <a:noFill/>
            <a:ln w="9525">
              <a:noFill/>
              <a:miter lim="800000"/>
              <a:headEnd/>
              <a:tailEnd/>
            </a:ln>
          </p:spPr>
          <p:txBody>
            <a:bodyPr wrap="none">
              <a:spAutoFit/>
            </a:bodyPr>
            <a:lstStyle/>
            <a:p>
              <a:r>
                <a:rPr lang="en-US" sz="2400"/>
                <a:t>rate = </a:t>
              </a:r>
            </a:p>
          </p:txBody>
        </p:sp>
        <p:grpSp>
          <p:nvGrpSpPr>
            <p:cNvPr id="37" name="Group 16"/>
            <p:cNvGrpSpPr>
              <a:grpSpLocks/>
            </p:cNvGrpSpPr>
            <p:nvPr/>
          </p:nvGrpSpPr>
          <p:grpSpPr bwMode="auto">
            <a:xfrm>
              <a:off x="1306" y="2998"/>
              <a:ext cx="459" cy="557"/>
              <a:chOff x="2054" y="3286"/>
              <a:chExt cx="459" cy="557"/>
            </a:xfrm>
          </p:grpSpPr>
          <p:sp>
            <p:nvSpPr>
              <p:cNvPr id="38" name="Text Box 17"/>
              <p:cNvSpPr txBox="1">
                <a:spLocks noChangeArrowheads="1"/>
              </p:cNvSpPr>
              <p:nvPr/>
            </p:nvSpPr>
            <p:spPr bwMode="auto">
              <a:xfrm>
                <a:off x="2054" y="3286"/>
                <a:ext cx="459"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dirty="0"/>
                  <a:t>[B]</a:t>
                </a:r>
              </a:p>
            </p:txBody>
          </p:sp>
          <p:sp>
            <p:nvSpPr>
              <p:cNvPr id="39" name="Text Box 18"/>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40" name="Line 19"/>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sp>
        <p:nvSpPr>
          <p:cNvPr id="41" name="Text Box 20"/>
          <p:cNvSpPr txBox="1">
            <a:spLocks noChangeArrowheads="1"/>
          </p:cNvSpPr>
          <p:nvPr/>
        </p:nvSpPr>
        <p:spPr bwMode="auto">
          <a:xfrm>
            <a:off x="3189288" y="3273420"/>
            <a:ext cx="7834312" cy="830997"/>
          </a:xfrm>
          <a:prstGeom prst="rect">
            <a:avLst/>
          </a:prstGeom>
          <a:noFill/>
          <a:ln w="9525">
            <a:noFill/>
            <a:miter lim="800000"/>
            <a:headEnd/>
            <a:tailEnd/>
          </a:ln>
        </p:spPr>
        <p:txBody>
          <a:bodyPr wrap="square">
            <a:spAutoFit/>
          </a:bodyPr>
          <a:lstStyle/>
          <a:p>
            <a:r>
              <a:rPr lang="en-US" sz="2400" dirty="0">
                <a:latin typeface="Symbol" pitchFamily="18" charset="2"/>
              </a:rPr>
              <a:t>D</a:t>
            </a:r>
            <a:r>
              <a:rPr lang="en-US" sz="2400" dirty="0"/>
              <a:t>[A] = change in concentration of A </a:t>
            </a:r>
            <a:r>
              <a:rPr lang="en-US" sz="2400" dirty="0" smtClean="0"/>
              <a:t>over time period </a:t>
            </a:r>
            <a:r>
              <a:rPr lang="en-US" sz="2400" dirty="0" smtClean="0">
                <a:latin typeface="Symbol" pitchFamily="18" charset="2"/>
              </a:rPr>
              <a:t>D</a:t>
            </a:r>
            <a:r>
              <a:rPr lang="en-US" sz="2400" i="1" dirty="0" smtClean="0"/>
              <a:t>t</a:t>
            </a:r>
            <a:endParaRPr lang="en-US" sz="2400" dirty="0"/>
          </a:p>
          <a:p>
            <a:r>
              <a:rPr lang="en-US" sz="2400" dirty="0"/>
              <a:t>        </a:t>
            </a:r>
          </a:p>
        </p:txBody>
      </p:sp>
      <p:sp>
        <p:nvSpPr>
          <p:cNvPr id="42" name="Text Box 22"/>
          <p:cNvSpPr txBox="1">
            <a:spLocks noChangeArrowheads="1"/>
          </p:cNvSpPr>
          <p:nvPr/>
        </p:nvSpPr>
        <p:spPr bwMode="auto">
          <a:xfrm>
            <a:off x="3191630" y="3887604"/>
            <a:ext cx="7267575" cy="461665"/>
          </a:xfrm>
          <a:prstGeom prst="rect">
            <a:avLst/>
          </a:prstGeom>
          <a:noFill/>
          <a:ln w="9525">
            <a:noFill/>
            <a:miter lim="800000"/>
            <a:headEnd/>
            <a:tailEnd/>
          </a:ln>
        </p:spPr>
        <p:txBody>
          <a:bodyPr wrap="square">
            <a:spAutoFit/>
          </a:bodyPr>
          <a:lstStyle/>
          <a:p>
            <a:r>
              <a:rPr lang="en-US" sz="2400" dirty="0">
                <a:latin typeface="Symbol" pitchFamily="18" charset="2"/>
              </a:rPr>
              <a:t>D</a:t>
            </a:r>
            <a:r>
              <a:rPr lang="en-US" sz="2400" dirty="0"/>
              <a:t>[B] = change in concentration of B </a:t>
            </a:r>
            <a:r>
              <a:rPr lang="en-US" sz="2400" dirty="0" smtClean="0"/>
              <a:t>over time period </a:t>
            </a:r>
            <a:r>
              <a:rPr lang="en-US" sz="2400" dirty="0" smtClean="0">
                <a:latin typeface="Symbol" pitchFamily="18" charset="2"/>
              </a:rPr>
              <a:t>D</a:t>
            </a:r>
            <a:r>
              <a:rPr lang="en-US" sz="2400" i="1" dirty="0" smtClean="0"/>
              <a:t>t</a:t>
            </a:r>
            <a:endParaRPr lang="en-US" sz="2400" dirty="0"/>
          </a:p>
        </p:txBody>
      </p:sp>
      <p:sp>
        <p:nvSpPr>
          <p:cNvPr id="43" name="Text Box 23"/>
          <p:cNvSpPr txBox="1">
            <a:spLocks noChangeArrowheads="1"/>
          </p:cNvSpPr>
          <p:nvPr/>
        </p:nvSpPr>
        <p:spPr bwMode="auto">
          <a:xfrm>
            <a:off x="355600" y="4717509"/>
            <a:ext cx="10668000" cy="954107"/>
          </a:xfrm>
          <a:prstGeom prst="rect">
            <a:avLst/>
          </a:prstGeom>
          <a:noFill/>
          <a:ln w="9525">
            <a:noFill/>
            <a:miter lim="800000"/>
            <a:headEnd/>
            <a:tailEnd/>
          </a:ln>
        </p:spPr>
        <p:txBody>
          <a:bodyPr wrap="square">
            <a:spAutoFit/>
          </a:bodyPr>
          <a:lstStyle/>
          <a:p>
            <a:r>
              <a:rPr lang="en-US" sz="2800" dirty="0"/>
              <a:t>Because [A] decreases with time, </a:t>
            </a:r>
            <a:r>
              <a:rPr lang="en-US" sz="2800" dirty="0">
                <a:solidFill>
                  <a:srgbClr val="FF0000"/>
                </a:solidFill>
                <a:latin typeface="Symbol" pitchFamily="18" charset="2"/>
              </a:rPr>
              <a:t>D</a:t>
            </a:r>
            <a:r>
              <a:rPr lang="en-US" sz="2800" dirty="0">
                <a:solidFill>
                  <a:srgbClr val="FF0000"/>
                </a:solidFill>
              </a:rPr>
              <a:t>[A] is negative</a:t>
            </a:r>
            <a:r>
              <a:rPr lang="en-US" sz="2800" dirty="0" smtClean="0"/>
              <a:t>. </a:t>
            </a:r>
          </a:p>
          <a:p>
            <a:r>
              <a:rPr lang="en-US" sz="2800" dirty="0" smtClean="0"/>
              <a:t>The rate for the general reaction can be defined as follows:</a:t>
            </a:r>
            <a:r>
              <a:rPr lang="en-US" sz="2400" dirty="0" smtClean="0"/>
              <a:t> </a:t>
            </a:r>
            <a:endParaRPr lang="en-US" sz="2400" dirty="0"/>
          </a:p>
        </p:txBody>
      </p:sp>
      <p:grpSp>
        <p:nvGrpSpPr>
          <p:cNvPr id="47" name="Group 28"/>
          <p:cNvGrpSpPr>
            <a:grpSpLocks/>
          </p:cNvGrpSpPr>
          <p:nvPr/>
        </p:nvGrpSpPr>
        <p:grpSpPr bwMode="auto">
          <a:xfrm>
            <a:off x="3635954" y="5634597"/>
            <a:ext cx="3499948" cy="461963"/>
            <a:chOff x="1863" y="2496"/>
            <a:chExt cx="1451" cy="291"/>
          </a:xfrm>
        </p:grpSpPr>
        <p:sp>
          <p:nvSpPr>
            <p:cNvPr id="48" name="Text Box 25"/>
            <p:cNvSpPr txBox="1">
              <a:spLocks noChangeArrowheads="1"/>
            </p:cNvSpPr>
            <p:nvPr/>
          </p:nvSpPr>
          <p:spPr bwMode="auto">
            <a:xfrm>
              <a:off x="1863" y="2496"/>
              <a:ext cx="1451" cy="291"/>
            </a:xfrm>
            <a:prstGeom prst="rect">
              <a:avLst/>
            </a:prstGeom>
            <a:noFill/>
            <a:ln w="9525">
              <a:noFill/>
              <a:miter lim="800000"/>
              <a:headEnd/>
              <a:tailEnd/>
            </a:ln>
          </p:spPr>
          <p:txBody>
            <a:bodyPr wrap="none">
              <a:spAutoFit/>
            </a:bodyPr>
            <a:lstStyle/>
            <a:p>
              <a:r>
                <a:rPr lang="en-US" sz="2400" i="1" dirty="0" err="1"/>
                <a:t>a</a:t>
              </a:r>
              <a:r>
                <a:rPr lang="en-US" sz="2400" dirty="0" err="1"/>
                <a:t>A</a:t>
              </a:r>
              <a:r>
                <a:rPr lang="en-US" sz="2400" dirty="0"/>
                <a:t> + </a:t>
              </a:r>
              <a:r>
                <a:rPr lang="en-US" sz="2400" i="1" dirty="0" err="1"/>
                <a:t>b</a:t>
              </a:r>
              <a:r>
                <a:rPr lang="en-US" sz="2400" dirty="0" err="1"/>
                <a:t>B</a:t>
              </a:r>
              <a:r>
                <a:rPr lang="en-US" sz="2400" dirty="0"/>
                <a:t>     </a:t>
              </a:r>
              <a:r>
                <a:rPr lang="en-US" sz="2400" dirty="0" smtClean="0"/>
                <a:t>            </a:t>
              </a:r>
              <a:r>
                <a:rPr lang="en-US" sz="2400" i="1" dirty="0" err="1"/>
                <a:t>c</a:t>
              </a:r>
              <a:r>
                <a:rPr lang="en-US" sz="2400" dirty="0" err="1"/>
                <a:t>C</a:t>
              </a:r>
              <a:r>
                <a:rPr lang="en-US" sz="2400" dirty="0"/>
                <a:t> + </a:t>
              </a:r>
              <a:r>
                <a:rPr lang="en-US" sz="2400" i="1" dirty="0" err="1"/>
                <a:t>d</a:t>
              </a:r>
              <a:r>
                <a:rPr lang="en-US" sz="2400" dirty="0" err="1"/>
                <a:t>D</a:t>
              </a:r>
              <a:endParaRPr lang="en-US" sz="2400" i="1" dirty="0"/>
            </a:p>
          </p:txBody>
        </p:sp>
        <p:sp>
          <p:nvSpPr>
            <p:cNvPr id="49" name="Line 27"/>
            <p:cNvSpPr>
              <a:spLocks noChangeShapeType="1"/>
            </p:cNvSpPr>
            <p:nvPr/>
          </p:nvSpPr>
          <p:spPr bwMode="auto">
            <a:xfrm>
              <a:off x="2395" y="2648"/>
              <a:ext cx="416" cy="0"/>
            </a:xfrm>
            <a:prstGeom prst="line">
              <a:avLst/>
            </a:prstGeom>
            <a:noFill/>
            <a:ln w="28575">
              <a:solidFill>
                <a:schemeClr val="tx1"/>
              </a:solidFill>
              <a:round/>
              <a:headEnd/>
              <a:tailEnd type="triangle" w="med" len="med"/>
            </a:ln>
          </p:spPr>
          <p:txBody>
            <a:bodyPr/>
            <a:lstStyle/>
            <a:p>
              <a:endParaRPr lang="en-US" sz="2400"/>
            </a:p>
          </p:txBody>
        </p:sp>
      </p:grpSp>
      <p:grpSp>
        <p:nvGrpSpPr>
          <p:cNvPr id="50" name="Group 69"/>
          <p:cNvGrpSpPr>
            <a:grpSpLocks/>
          </p:cNvGrpSpPr>
          <p:nvPr/>
        </p:nvGrpSpPr>
        <p:grpSpPr bwMode="auto">
          <a:xfrm>
            <a:off x="2000383" y="6187204"/>
            <a:ext cx="2266950" cy="930274"/>
            <a:chOff x="656" y="3017"/>
            <a:chExt cx="1428" cy="586"/>
          </a:xfrm>
        </p:grpSpPr>
        <p:sp>
          <p:nvSpPr>
            <p:cNvPr id="51" name="Text Box 30"/>
            <p:cNvSpPr txBox="1">
              <a:spLocks noChangeArrowheads="1"/>
            </p:cNvSpPr>
            <p:nvPr/>
          </p:nvSpPr>
          <p:spPr bwMode="auto">
            <a:xfrm>
              <a:off x="656" y="3154"/>
              <a:ext cx="684" cy="291"/>
            </a:xfrm>
            <a:prstGeom prst="rect">
              <a:avLst/>
            </a:prstGeom>
            <a:noFill/>
            <a:ln w="9525">
              <a:noFill/>
              <a:miter lim="800000"/>
              <a:headEnd/>
              <a:tailEnd/>
            </a:ln>
          </p:spPr>
          <p:txBody>
            <a:bodyPr wrap="none">
              <a:spAutoFit/>
            </a:bodyPr>
            <a:lstStyle/>
            <a:p>
              <a:r>
                <a:rPr lang="en-US" sz="2400" dirty="0"/>
                <a:t>rate = -</a:t>
              </a:r>
            </a:p>
          </p:txBody>
        </p:sp>
        <p:grpSp>
          <p:nvGrpSpPr>
            <p:cNvPr id="52" name="Group 31"/>
            <p:cNvGrpSpPr>
              <a:grpSpLocks/>
            </p:cNvGrpSpPr>
            <p:nvPr/>
          </p:nvGrpSpPr>
          <p:grpSpPr bwMode="auto">
            <a:xfrm>
              <a:off x="1613" y="3017"/>
              <a:ext cx="471" cy="557"/>
              <a:chOff x="2054" y="3286"/>
              <a:chExt cx="471" cy="557"/>
            </a:xfrm>
          </p:grpSpPr>
          <p:sp>
            <p:nvSpPr>
              <p:cNvPr id="57" name="Text Box 32"/>
              <p:cNvSpPr txBox="1">
                <a:spLocks noChangeArrowheads="1"/>
              </p:cNvSpPr>
              <p:nvPr/>
            </p:nvSpPr>
            <p:spPr bwMode="auto">
              <a:xfrm>
                <a:off x="2054" y="3286"/>
                <a:ext cx="471"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[A]</a:t>
                </a:r>
              </a:p>
            </p:txBody>
          </p:sp>
          <p:sp>
            <p:nvSpPr>
              <p:cNvPr id="58" name="Text Box 33"/>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59" name="Line 34"/>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nvGrpSpPr>
            <p:cNvPr id="53" name="Group 35"/>
            <p:cNvGrpSpPr>
              <a:grpSpLocks/>
            </p:cNvGrpSpPr>
            <p:nvPr/>
          </p:nvGrpSpPr>
          <p:grpSpPr bwMode="auto">
            <a:xfrm>
              <a:off x="1390" y="3049"/>
              <a:ext cx="207" cy="554"/>
              <a:chOff x="2155" y="3433"/>
              <a:chExt cx="207" cy="554"/>
            </a:xfrm>
          </p:grpSpPr>
          <p:sp>
            <p:nvSpPr>
              <p:cNvPr id="54" name="Text Box 36"/>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a:t>1</a:t>
                </a:r>
              </a:p>
            </p:txBody>
          </p:sp>
          <p:sp>
            <p:nvSpPr>
              <p:cNvPr id="55" name="Text Box 37"/>
              <p:cNvSpPr txBox="1">
                <a:spLocks noChangeArrowheads="1"/>
              </p:cNvSpPr>
              <p:nvPr/>
            </p:nvSpPr>
            <p:spPr bwMode="auto">
              <a:xfrm>
                <a:off x="2155" y="3696"/>
                <a:ext cx="195" cy="291"/>
              </a:xfrm>
              <a:prstGeom prst="rect">
                <a:avLst/>
              </a:prstGeom>
              <a:noFill/>
              <a:ln w="9525">
                <a:noFill/>
                <a:miter lim="800000"/>
                <a:headEnd/>
                <a:tailEnd/>
              </a:ln>
            </p:spPr>
            <p:txBody>
              <a:bodyPr wrap="none">
                <a:spAutoFit/>
              </a:bodyPr>
              <a:lstStyle/>
              <a:p>
                <a:r>
                  <a:rPr lang="en-US" sz="2400" i="1"/>
                  <a:t>a</a:t>
                </a:r>
              </a:p>
            </p:txBody>
          </p:sp>
          <p:sp>
            <p:nvSpPr>
              <p:cNvPr id="56" name="Line 38"/>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grpSp>
        <p:nvGrpSpPr>
          <p:cNvPr id="60" name="Group 57"/>
          <p:cNvGrpSpPr>
            <a:grpSpLocks/>
          </p:cNvGrpSpPr>
          <p:nvPr/>
        </p:nvGrpSpPr>
        <p:grpSpPr bwMode="auto">
          <a:xfrm>
            <a:off x="4233996" y="6198321"/>
            <a:ext cx="1601787" cy="930276"/>
            <a:chOff x="2871" y="3113"/>
            <a:chExt cx="1009" cy="586"/>
          </a:xfrm>
        </p:grpSpPr>
        <p:sp>
          <p:nvSpPr>
            <p:cNvPr id="61" name="Text Box 39"/>
            <p:cNvSpPr txBox="1">
              <a:spLocks noChangeArrowheads="1"/>
            </p:cNvSpPr>
            <p:nvPr/>
          </p:nvSpPr>
          <p:spPr bwMode="auto">
            <a:xfrm>
              <a:off x="2871" y="3250"/>
              <a:ext cx="355" cy="291"/>
            </a:xfrm>
            <a:prstGeom prst="rect">
              <a:avLst/>
            </a:prstGeom>
            <a:noFill/>
            <a:ln w="9525">
              <a:noFill/>
              <a:miter lim="800000"/>
              <a:headEnd/>
              <a:tailEnd/>
            </a:ln>
          </p:spPr>
          <p:txBody>
            <a:bodyPr wrap="none">
              <a:spAutoFit/>
            </a:bodyPr>
            <a:lstStyle/>
            <a:p>
              <a:r>
                <a:rPr lang="en-US" sz="2400"/>
                <a:t>= -</a:t>
              </a:r>
            </a:p>
          </p:txBody>
        </p:sp>
        <p:grpSp>
          <p:nvGrpSpPr>
            <p:cNvPr id="62" name="Group 40"/>
            <p:cNvGrpSpPr>
              <a:grpSpLocks/>
            </p:cNvGrpSpPr>
            <p:nvPr/>
          </p:nvGrpSpPr>
          <p:grpSpPr bwMode="auto">
            <a:xfrm>
              <a:off x="3421" y="3113"/>
              <a:ext cx="459" cy="557"/>
              <a:chOff x="2054" y="3286"/>
              <a:chExt cx="459" cy="557"/>
            </a:xfrm>
          </p:grpSpPr>
          <p:sp>
            <p:nvSpPr>
              <p:cNvPr id="67" name="Text Box 41"/>
              <p:cNvSpPr txBox="1">
                <a:spLocks noChangeArrowheads="1"/>
              </p:cNvSpPr>
              <p:nvPr/>
            </p:nvSpPr>
            <p:spPr bwMode="auto">
              <a:xfrm>
                <a:off x="2054" y="3286"/>
                <a:ext cx="459"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dirty="0"/>
                  <a:t>[B]</a:t>
                </a:r>
              </a:p>
            </p:txBody>
          </p:sp>
          <p:sp>
            <p:nvSpPr>
              <p:cNvPr id="68" name="Text Box 42"/>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69" name="Line 43"/>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nvGrpSpPr>
            <p:cNvPr id="63" name="Group 44"/>
            <p:cNvGrpSpPr>
              <a:grpSpLocks/>
            </p:cNvGrpSpPr>
            <p:nvPr/>
          </p:nvGrpSpPr>
          <p:grpSpPr bwMode="auto">
            <a:xfrm>
              <a:off x="3198" y="3145"/>
              <a:ext cx="207" cy="554"/>
              <a:chOff x="2155" y="3433"/>
              <a:chExt cx="207" cy="554"/>
            </a:xfrm>
          </p:grpSpPr>
          <p:sp>
            <p:nvSpPr>
              <p:cNvPr id="64" name="Text Box 45"/>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a:t>1</a:t>
                </a:r>
              </a:p>
            </p:txBody>
          </p:sp>
          <p:sp>
            <p:nvSpPr>
              <p:cNvPr id="65" name="Text Box 46"/>
              <p:cNvSpPr txBox="1">
                <a:spLocks noChangeArrowheads="1"/>
              </p:cNvSpPr>
              <p:nvPr/>
            </p:nvSpPr>
            <p:spPr bwMode="auto">
              <a:xfrm>
                <a:off x="2155" y="3696"/>
                <a:ext cx="195" cy="291"/>
              </a:xfrm>
              <a:prstGeom prst="rect">
                <a:avLst/>
              </a:prstGeom>
              <a:noFill/>
              <a:ln w="9525">
                <a:noFill/>
                <a:miter lim="800000"/>
                <a:headEnd/>
                <a:tailEnd/>
              </a:ln>
            </p:spPr>
            <p:txBody>
              <a:bodyPr wrap="none">
                <a:spAutoFit/>
              </a:bodyPr>
              <a:lstStyle/>
              <a:p>
                <a:r>
                  <a:rPr lang="en-US" sz="2400" i="1"/>
                  <a:t>b</a:t>
                </a:r>
              </a:p>
            </p:txBody>
          </p:sp>
          <p:sp>
            <p:nvSpPr>
              <p:cNvPr id="66" name="Line 47"/>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grpSp>
        <p:nvGrpSpPr>
          <p:cNvPr id="70" name="Group 58"/>
          <p:cNvGrpSpPr>
            <a:grpSpLocks/>
          </p:cNvGrpSpPr>
          <p:nvPr/>
        </p:nvGrpSpPr>
        <p:grpSpPr bwMode="auto">
          <a:xfrm>
            <a:off x="5896110" y="6198320"/>
            <a:ext cx="1477963" cy="930276"/>
            <a:chOff x="4380" y="2880"/>
            <a:chExt cx="931" cy="586"/>
          </a:xfrm>
        </p:grpSpPr>
        <p:sp>
          <p:nvSpPr>
            <p:cNvPr id="71" name="Text Box 48"/>
            <p:cNvSpPr txBox="1">
              <a:spLocks noChangeArrowheads="1"/>
            </p:cNvSpPr>
            <p:nvPr/>
          </p:nvSpPr>
          <p:spPr bwMode="auto">
            <a:xfrm>
              <a:off x="4380" y="3017"/>
              <a:ext cx="246" cy="291"/>
            </a:xfrm>
            <a:prstGeom prst="rect">
              <a:avLst/>
            </a:prstGeom>
            <a:noFill/>
            <a:ln w="9525">
              <a:noFill/>
              <a:miter lim="800000"/>
              <a:headEnd/>
              <a:tailEnd/>
            </a:ln>
          </p:spPr>
          <p:txBody>
            <a:bodyPr wrap="none">
              <a:spAutoFit/>
            </a:bodyPr>
            <a:lstStyle/>
            <a:p>
              <a:r>
                <a:rPr lang="en-US" sz="2400"/>
                <a:t>=</a:t>
              </a:r>
            </a:p>
          </p:txBody>
        </p:sp>
        <p:grpSp>
          <p:nvGrpSpPr>
            <p:cNvPr id="72" name="Group 49"/>
            <p:cNvGrpSpPr>
              <a:grpSpLocks/>
            </p:cNvGrpSpPr>
            <p:nvPr/>
          </p:nvGrpSpPr>
          <p:grpSpPr bwMode="auto">
            <a:xfrm>
              <a:off x="4848" y="2880"/>
              <a:ext cx="463" cy="557"/>
              <a:chOff x="2054" y="3286"/>
              <a:chExt cx="463" cy="557"/>
            </a:xfrm>
          </p:grpSpPr>
          <p:sp>
            <p:nvSpPr>
              <p:cNvPr id="77" name="Text Box 50"/>
              <p:cNvSpPr txBox="1">
                <a:spLocks noChangeArrowheads="1"/>
              </p:cNvSpPr>
              <p:nvPr/>
            </p:nvSpPr>
            <p:spPr bwMode="auto">
              <a:xfrm>
                <a:off x="2054" y="3286"/>
                <a:ext cx="463"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[C]</a:t>
                </a:r>
              </a:p>
            </p:txBody>
          </p:sp>
          <p:sp>
            <p:nvSpPr>
              <p:cNvPr id="78" name="Text Box 51"/>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79" name="Line 52"/>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nvGrpSpPr>
            <p:cNvPr id="73" name="Group 53"/>
            <p:cNvGrpSpPr>
              <a:grpSpLocks/>
            </p:cNvGrpSpPr>
            <p:nvPr/>
          </p:nvGrpSpPr>
          <p:grpSpPr bwMode="auto">
            <a:xfrm>
              <a:off x="4625" y="2912"/>
              <a:ext cx="207" cy="554"/>
              <a:chOff x="2155" y="3433"/>
              <a:chExt cx="207" cy="554"/>
            </a:xfrm>
          </p:grpSpPr>
          <p:sp>
            <p:nvSpPr>
              <p:cNvPr id="74" name="Text Box 54"/>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a:t>1</a:t>
                </a:r>
              </a:p>
            </p:txBody>
          </p:sp>
          <p:sp>
            <p:nvSpPr>
              <p:cNvPr id="75" name="Text Box 55"/>
              <p:cNvSpPr txBox="1">
                <a:spLocks noChangeArrowheads="1"/>
              </p:cNvSpPr>
              <p:nvPr/>
            </p:nvSpPr>
            <p:spPr bwMode="auto">
              <a:xfrm>
                <a:off x="2155" y="3696"/>
                <a:ext cx="169" cy="291"/>
              </a:xfrm>
              <a:prstGeom prst="rect">
                <a:avLst/>
              </a:prstGeom>
              <a:noFill/>
              <a:ln w="9525">
                <a:noFill/>
                <a:miter lim="800000"/>
                <a:headEnd/>
                <a:tailEnd/>
              </a:ln>
            </p:spPr>
            <p:txBody>
              <a:bodyPr wrap="none">
                <a:spAutoFit/>
              </a:bodyPr>
              <a:lstStyle/>
              <a:p>
                <a:r>
                  <a:rPr lang="en-US" sz="2400" i="1"/>
                  <a:t>c</a:t>
                </a:r>
              </a:p>
            </p:txBody>
          </p:sp>
          <p:sp>
            <p:nvSpPr>
              <p:cNvPr id="76" name="Line 56"/>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grpSp>
        <p:nvGrpSpPr>
          <p:cNvPr id="80" name="Group 59"/>
          <p:cNvGrpSpPr>
            <a:grpSpLocks/>
          </p:cNvGrpSpPr>
          <p:nvPr/>
        </p:nvGrpSpPr>
        <p:grpSpPr bwMode="auto">
          <a:xfrm>
            <a:off x="7382010" y="6198320"/>
            <a:ext cx="1519238" cy="930276"/>
            <a:chOff x="4380" y="2880"/>
            <a:chExt cx="957" cy="586"/>
          </a:xfrm>
        </p:grpSpPr>
        <p:sp>
          <p:nvSpPr>
            <p:cNvPr id="81" name="Text Box 60"/>
            <p:cNvSpPr txBox="1">
              <a:spLocks noChangeArrowheads="1"/>
            </p:cNvSpPr>
            <p:nvPr/>
          </p:nvSpPr>
          <p:spPr bwMode="auto">
            <a:xfrm>
              <a:off x="4380" y="3017"/>
              <a:ext cx="246" cy="291"/>
            </a:xfrm>
            <a:prstGeom prst="rect">
              <a:avLst/>
            </a:prstGeom>
            <a:noFill/>
            <a:ln w="9525">
              <a:noFill/>
              <a:miter lim="800000"/>
              <a:headEnd/>
              <a:tailEnd/>
            </a:ln>
          </p:spPr>
          <p:txBody>
            <a:bodyPr wrap="none">
              <a:spAutoFit/>
            </a:bodyPr>
            <a:lstStyle/>
            <a:p>
              <a:r>
                <a:rPr lang="en-US" sz="2400"/>
                <a:t>=</a:t>
              </a:r>
            </a:p>
          </p:txBody>
        </p:sp>
        <p:grpSp>
          <p:nvGrpSpPr>
            <p:cNvPr id="82" name="Group 61"/>
            <p:cNvGrpSpPr>
              <a:grpSpLocks/>
            </p:cNvGrpSpPr>
            <p:nvPr/>
          </p:nvGrpSpPr>
          <p:grpSpPr bwMode="auto">
            <a:xfrm>
              <a:off x="4848" y="2880"/>
              <a:ext cx="489" cy="557"/>
              <a:chOff x="2054" y="3286"/>
              <a:chExt cx="489" cy="557"/>
            </a:xfrm>
          </p:grpSpPr>
          <p:sp>
            <p:nvSpPr>
              <p:cNvPr id="87" name="Text Box 62"/>
              <p:cNvSpPr txBox="1">
                <a:spLocks noChangeArrowheads="1"/>
              </p:cNvSpPr>
              <p:nvPr/>
            </p:nvSpPr>
            <p:spPr bwMode="auto">
              <a:xfrm>
                <a:off x="2054" y="3286"/>
                <a:ext cx="489"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[D]</a:t>
                </a:r>
              </a:p>
            </p:txBody>
          </p:sp>
          <p:sp>
            <p:nvSpPr>
              <p:cNvPr id="88" name="Text Box 63"/>
              <p:cNvSpPr txBox="1">
                <a:spLocks noChangeArrowheads="1"/>
              </p:cNvSpPr>
              <p:nvPr/>
            </p:nvSpPr>
            <p:spPr bwMode="auto">
              <a:xfrm>
                <a:off x="2144" y="355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89" name="Line 64"/>
              <p:cNvSpPr>
                <a:spLocks noChangeShapeType="1"/>
              </p:cNvSpPr>
              <p:nvPr/>
            </p:nvSpPr>
            <p:spPr bwMode="auto">
              <a:xfrm>
                <a:off x="2095" y="3592"/>
                <a:ext cx="384" cy="0"/>
              </a:xfrm>
              <a:prstGeom prst="line">
                <a:avLst/>
              </a:prstGeom>
              <a:noFill/>
              <a:ln w="28575">
                <a:solidFill>
                  <a:schemeClr val="tx1"/>
                </a:solidFill>
                <a:round/>
                <a:headEnd/>
                <a:tailEnd/>
              </a:ln>
            </p:spPr>
            <p:txBody>
              <a:bodyPr/>
              <a:lstStyle/>
              <a:p>
                <a:endParaRPr lang="en-US" sz="2400"/>
              </a:p>
            </p:txBody>
          </p:sp>
        </p:grpSp>
        <p:grpSp>
          <p:nvGrpSpPr>
            <p:cNvPr id="83" name="Group 65"/>
            <p:cNvGrpSpPr>
              <a:grpSpLocks/>
            </p:cNvGrpSpPr>
            <p:nvPr/>
          </p:nvGrpSpPr>
          <p:grpSpPr bwMode="auto">
            <a:xfrm>
              <a:off x="4625" y="2912"/>
              <a:ext cx="207" cy="554"/>
              <a:chOff x="2155" y="3433"/>
              <a:chExt cx="207" cy="554"/>
            </a:xfrm>
          </p:grpSpPr>
          <p:sp>
            <p:nvSpPr>
              <p:cNvPr id="84" name="Text Box 66"/>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a:t>1</a:t>
                </a:r>
              </a:p>
            </p:txBody>
          </p:sp>
          <p:sp>
            <p:nvSpPr>
              <p:cNvPr id="85" name="Text Box 67"/>
              <p:cNvSpPr txBox="1">
                <a:spLocks noChangeArrowheads="1"/>
              </p:cNvSpPr>
              <p:nvPr/>
            </p:nvSpPr>
            <p:spPr bwMode="auto">
              <a:xfrm>
                <a:off x="2155" y="3696"/>
                <a:ext cx="195" cy="291"/>
              </a:xfrm>
              <a:prstGeom prst="rect">
                <a:avLst/>
              </a:prstGeom>
              <a:noFill/>
              <a:ln w="9525">
                <a:noFill/>
                <a:miter lim="800000"/>
                <a:headEnd/>
                <a:tailEnd/>
              </a:ln>
            </p:spPr>
            <p:txBody>
              <a:bodyPr wrap="none">
                <a:spAutoFit/>
              </a:bodyPr>
              <a:lstStyle/>
              <a:p>
                <a:r>
                  <a:rPr lang="en-US" sz="2400" i="1"/>
                  <a:t>d</a:t>
                </a:r>
              </a:p>
            </p:txBody>
          </p:sp>
          <p:sp>
            <p:nvSpPr>
              <p:cNvPr id="86" name="Line 68"/>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1+#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0-#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1+#ppt_w/2"/>
                                          </p:val>
                                        </p:tav>
                                        <p:tav tm="100000">
                                          <p:val>
                                            <p:strVal val="#ppt_x"/>
                                          </p:val>
                                        </p:tav>
                                      </p:tavLst>
                                    </p:anim>
                                    <p:anim calcmode="lin" valueType="num">
                                      <p:cBhvr additive="base">
                                        <p:cTn id="5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1+#ppt_w/2"/>
                                          </p:val>
                                        </p:tav>
                                        <p:tav tm="100000">
                                          <p:val>
                                            <p:strVal val="#ppt_x"/>
                                          </p:val>
                                        </p:tav>
                                      </p:tavLst>
                                    </p:anim>
                                    <p:anim calcmode="lin" valueType="num">
                                      <p:cBhvr additive="base">
                                        <p:cTn id="62"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1+#ppt_w/2"/>
                                          </p:val>
                                        </p:tav>
                                        <p:tav tm="100000">
                                          <p:val>
                                            <p:strVal val="#ppt_x"/>
                                          </p:val>
                                        </p:tav>
                                      </p:tavLst>
                                    </p:anim>
                                    <p:anim calcmode="lin" valueType="num">
                                      <p:cBhvr additive="base">
                                        <p:cTn id="6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42" grpId="0" autoUpdateAnimBg="0"/>
      <p:bldP spid="4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6"/>
          <p:cNvGrpSpPr>
            <a:grpSpLocks/>
          </p:cNvGrpSpPr>
          <p:nvPr/>
        </p:nvGrpSpPr>
        <p:grpSpPr bwMode="auto">
          <a:xfrm>
            <a:off x="823915" y="295847"/>
            <a:ext cx="8947150" cy="1504951"/>
            <a:chOff x="62" y="144"/>
            <a:chExt cx="5636" cy="948"/>
          </a:xfrm>
        </p:grpSpPr>
        <p:grpSp>
          <p:nvGrpSpPr>
            <p:cNvPr id="48" name="Group 47"/>
            <p:cNvGrpSpPr>
              <a:grpSpLocks/>
            </p:cNvGrpSpPr>
            <p:nvPr/>
          </p:nvGrpSpPr>
          <p:grpSpPr bwMode="auto">
            <a:xfrm>
              <a:off x="62" y="144"/>
              <a:ext cx="5636" cy="948"/>
              <a:chOff x="124" y="1874"/>
              <a:chExt cx="5636" cy="948"/>
            </a:xfrm>
          </p:grpSpPr>
          <p:sp>
            <p:nvSpPr>
              <p:cNvPr id="50" name="Text Box 3"/>
              <p:cNvSpPr txBox="1">
                <a:spLocks noChangeArrowheads="1"/>
              </p:cNvSpPr>
              <p:nvPr/>
            </p:nvSpPr>
            <p:spPr bwMode="auto">
              <a:xfrm>
                <a:off x="607" y="2066"/>
                <a:ext cx="5153" cy="756"/>
              </a:xfrm>
              <a:prstGeom prst="rect">
                <a:avLst/>
              </a:prstGeom>
              <a:noFill/>
              <a:ln w="9525">
                <a:noFill/>
                <a:miter lim="800000"/>
                <a:headEnd/>
                <a:tailEnd/>
              </a:ln>
            </p:spPr>
            <p:txBody>
              <a:bodyPr>
                <a:spAutoFit/>
              </a:bodyPr>
              <a:lstStyle/>
              <a:p>
                <a:pPr eaLnBrk="0" hangingPunct="0"/>
                <a:r>
                  <a:rPr lang="en-US" sz="2400" dirty="0">
                    <a:solidFill>
                      <a:schemeClr val="accent2"/>
                    </a:solidFill>
                  </a:rPr>
                  <a:t>Write the rate expression for the following reaction:</a:t>
                </a:r>
              </a:p>
              <a:p>
                <a:pPr eaLnBrk="0" hangingPunct="0"/>
                <a:endParaRPr lang="en-US" sz="2400" dirty="0">
                  <a:solidFill>
                    <a:schemeClr val="accent2"/>
                  </a:solidFill>
                </a:endParaRPr>
              </a:p>
              <a:p>
                <a:pPr eaLnBrk="0" hangingPunct="0"/>
                <a:r>
                  <a:rPr lang="en-US" sz="2400" dirty="0">
                    <a:solidFill>
                      <a:schemeClr val="accent2"/>
                    </a:solidFill>
                  </a:rPr>
                  <a:t>CH</a:t>
                </a:r>
                <a:r>
                  <a:rPr lang="en-US" sz="2400" baseline="-25000" dirty="0">
                    <a:solidFill>
                      <a:schemeClr val="accent2"/>
                    </a:solidFill>
                  </a:rPr>
                  <a:t>4</a:t>
                </a:r>
                <a:r>
                  <a:rPr lang="en-US" sz="2400" dirty="0">
                    <a:solidFill>
                      <a:schemeClr val="accent2"/>
                    </a:solidFill>
                  </a:rPr>
                  <a:t> (</a:t>
                </a:r>
                <a:r>
                  <a:rPr lang="en-US" sz="2400" i="1" dirty="0">
                    <a:solidFill>
                      <a:schemeClr val="accent2"/>
                    </a:solidFill>
                  </a:rPr>
                  <a:t>g</a:t>
                </a:r>
                <a:r>
                  <a:rPr lang="en-US" sz="2400" dirty="0">
                    <a:solidFill>
                      <a:schemeClr val="accent2"/>
                    </a:solidFill>
                  </a:rPr>
                  <a:t>) + 2O</a:t>
                </a:r>
                <a:r>
                  <a:rPr lang="en-US" sz="2400" baseline="-25000" dirty="0">
                    <a:solidFill>
                      <a:schemeClr val="accent2"/>
                    </a:solidFill>
                  </a:rPr>
                  <a:t>2</a:t>
                </a:r>
                <a:r>
                  <a:rPr lang="en-US" sz="2400" dirty="0">
                    <a:solidFill>
                      <a:schemeClr val="accent2"/>
                    </a:solidFill>
                  </a:rPr>
                  <a:t> (</a:t>
                </a:r>
                <a:r>
                  <a:rPr lang="en-US" sz="2400" i="1" dirty="0">
                    <a:solidFill>
                      <a:schemeClr val="accent2"/>
                    </a:solidFill>
                  </a:rPr>
                  <a:t>g</a:t>
                </a:r>
                <a:r>
                  <a:rPr lang="en-US" sz="2400" dirty="0">
                    <a:solidFill>
                      <a:schemeClr val="accent2"/>
                    </a:solidFill>
                  </a:rPr>
                  <a:t>)   </a:t>
                </a:r>
                <a:r>
                  <a:rPr lang="en-US" sz="2400" dirty="0" smtClean="0">
                    <a:solidFill>
                      <a:schemeClr val="accent2"/>
                    </a:solidFill>
                  </a:rPr>
                  <a:t>            </a:t>
                </a:r>
                <a:r>
                  <a:rPr lang="en-US" sz="2400" dirty="0">
                    <a:solidFill>
                      <a:schemeClr val="accent2"/>
                    </a:solidFill>
                  </a:rPr>
                  <a:t>CO</a:t>
                </a:r>
                <a:r>
                  <a:rPr lang="en-US" sz="2400" baseline="-25000" dirty="0">
                    <a:solidFill>
                      <a:schemeClr val="accent2"/>
                    </a:solidFill>
                  </a:rPr>
                  <a:t>2</a:t>
                </a:r>
                <a:r>
                  <a:rPr lang="en-US" sz="2400" dirty="0">
                    <a:solidFill>
                      <a:schemeClr val="accent2"/>
                    </a:solidFill>
                  </a:rPr>
                  <a:t> (</a:t>
                </a:r>
                <a:r>
                  <a:rPr lang="en-US" sz="2400" i="1" dirty="0">
                    <a:solidFill>
                      <a:schemeClr val="accent2"/>
                    </a:solidFill>
                  </a:rPr>
                  <a:t>g</a:t>
                </a:r>
                <a:r>
                  <a:rPr lang="en-US" sz="2400" dirty="0">
                    <a:solidFill>
                      <a:schemeClr val="accent2"/>
                    </a:solidFill>
                  </a:rPr>
                  <a:t>) + 2H</a:t>
                </a:r>
                <a:r>
                  <a:rPr lang="en-US" sz="2400" baseline="-25000" dirty="0">
                    <a:solidFill>
                      <a:schemeClr val="accent2"/>
                    </a:solidFill>
                  </a:rPr>
                  <a:t>2</a:t>
                </a:r>
                <a:r>
                  <a:rPr lang="en-US" sz="2400" dirty="0">
                    <a:solidFill>
                      <a:schemeClr val="accent2"/>
                    </a:solidFill>
                  </a:rPr>
                  <a:t>O (</a:t>
                </a:r>
                <a:r>
                  <a:rPr lang="en-US" sz="2400" i="1" dirty="0">
                    <a:solidFill>
                      <a:schemeClr val="accent2"/>
                    </a:solidFill>
                  </a:rPr>
                  <a:t>g</a:t>
                </a:r>
                <a:r>
                  <a:rPr lang="en-US" sz="2400" dirty="0">
                    <a:solidFill>
                      <a:schemeClr val="accent2"/>
                    </a:solidFill>
                  </a:rPr>
                  <a:t>)</a:t>
                </a:r>
              </a:p>
            </p:txBody>
          </p:sp>
          <p:graphicFrame>
            <p:nvGraphicFramePr>
              <p:cNvPr id="51" name="Object 4"/>
              <p:cNvGraphicFramePr>
                <a:graphicFrameLocks noChangeAspect="1"/>
              </p:cNvGraphicFramePr>
              <p:nvPr/>
            </p:nvGraphicFramePr>
            <p:xfrm>
              <a:off x="124" y="1874"/>
              <a:ext cx="452" cy="862"/>
            </p:xfrm>
            <a:graphic>
              <a:graphicData uri="http://schemas.openxmlformats.org/presentationml/2006/ole">
                <p:oleObj spid="_x0000_s27656" name="Clip" r:id="rId4" imgW="863796" imgH="1628738" progId="">
                  <p:embed/>
                </p:oleObj>
              </a:graphicData>
            </a:graphic>
          </p:graphicFrame>
        </p:grpSp>
        <p:sp>
          <p:nvSpPr>
            <p:cNvPr id="49" name="Line 5"/>
            <p:cNvSpPr>
              <a:spLocks noChangeShapeType="1"/>
            </p:cNvSpPr>
            <p:nvPr/>
          </p:nvSpPr>
          <p:spPr bwMode="auto">
            <a:xfrm>
              <a:off x="2040" y="944"/>
              <a:ext cx="432" cy="0"/>
            </a:xfrm>
            <a:prstGeom prst="line">
              <a:avLst/>
            </a:prstGeom>
            <a:noFill/>
            <a:ln w="28575">
              <a:solidFill>
                <a:schemeClr val="accent2"/>
              </a:solidFill>
              <a:round/>
              <a:headEnd/>
              <a:tailEnd type="triangle" w="med" len="med"/>
            </a:ln>
          </p:spPr>
          <p:txBody>
            <a:bodyPr/>
            <a:lstStyle/>
            <a:p>
              <a:endParaRPr lang="en-US" sz="2400"/>
            </a:p>
          </p:txBody>
        </p:sp>
      </p:grpSp>
      <p:grpSp>
        <p:nvGrpSpPr>
          <p:cNvPr id="66" name="Group 48"/>
          <p:cNvGrpSpPr>
            <a:grpSpLocks/>
          </p:cNvGrpSpPr>
          <p:nvPr/>
        </p:nvGrpSpPr>
        <p:grpSpPr bwMode="auto">
          <a:xfrm>
            <a:off x="6846497" y="1881877"/>
            <a:ext cx="1852613" cy="930274"/>
            <a:chOff x="4320" y="2448"/>
            <a:chExt cx="1167" cy="586"/>
          </a:xfrm>
        </p:grpSpPr>
        <p:sp>
          <p:nvSpPr>
            <p:cNvPr id="67" name="Text Box 28"/>
            <p:cNvSpPr txBox="1">
              <a:spLocks noChangeArrowheads="1"/>
            </p:cNvSpPr>
            <p:nvPr/>
          </p:nvSpPr>
          <p:spPr bwMode="auto">
            <a:xfrm>
              <a:off x="4320" y="2585"/>
              <a:ext cx="246" cy="291"/>
            </a:xfrm>
            <a:prstGeom prst="rect">
              <a:avLst/>
            </a:prstGeom>
            <a:noFill/>
            <a:ln w="9525">
              <a:noFill/>
              <a:miter lim="800000"/>
              <a:headEnd/>
              <a:tailEnd/>
            </a:ln>
          </p:spPr>
          <p:txBody>
            <a:bodyPr wrap="none">
              <a:spAutoFit/>
            </a:bodyPr>
            <a:lstStyle/>
            <a:p>
              <a:r>
                <a:rPr lang="en-US" sz="2400"/>
                <a:t>=</a:t>
              </a:r>
            </a:p>
          </p:txBody>
        </p:sp>
        <p:sp>
          <p:nvSpPr>
            <p:cNvPr id="68" name="Text Box 30"/>
            <p:cNvSpPr txBox="1">
              <a:spLocks noChangeArrowheads="1"/>
            </p:cNvSpPr>
            <p:nvPr/>
          </p:nvSpPr>
          <p:spPr bwMode="auto">
            <a:xfrm>
              <a:off x="4788" y="2448"/>
              <a:ext cx="699"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[H</a:t>
              </a:r>
              <a:r>
                <a:rPr lang="en-US" sz="2400" baseline="-25000"/>
                <a:t>2</a:t>
              </a:r>
              <a:r>
                <a:rPr lang="en-US" sz="2400"/>
                <a:t>O]</a:t>
              </a:r>
            </a:p>
          </p:txBody>
        </p:sp>
        <p:sp>
          <p:nvSpPr>
            <p:cNvPr id="69" name="Text Box 31"/>
            <p:cNvSpPr txBox="1">
              <a:spLocks noChangeArrowheads="1"/>
            </p:cNvSpPr>
            <p:nvPr/>
          </p:nvSpPr>
          <p:spPr bwMode="auto">
            <a:xfrm>
              <a:off x="4994" y="2714"/>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70" name="Line 32"/>
            <p:cNvSpPr>
              <a:spLocks noChangeShapeType="1"/>
            </p:cNvSpPr>
            <p:nvPr/>
          </p:nvSpPr>
          <p:spPr bwMode="auto">
            <a:xfrm>
              <a:off x="4839" y="2754"/>
              <a:ext cx="595" cy="0"/>
            </a:xfrm>
            <a:prstGeom prst="line">
              <a:avLst/>
            </a:prstGeom>
            <a:noFill/>
            <a:ln w="28575">
              <a:solidFill>
                <a:schemeClr val="tx1"/>
              </a:solidFill>
              <a:round/>
              <a:headEnd/>
              <a:tailEnd/>
            </a:ln>
          </p:spPr>
          <p:txBody>
            <a:bodyPr/>
            <a:lstStyle/>
            <a:p>
              <a:endParaRPr lang="en-US" sz="2400"/>
            </a:p>
          </p:txBody>
        </p:sp>
        <p:grpSp>
          <p:nvGrpSpPr>
            <p:cNvPr id="71" name="Group 33"/>
            <p:cNvGrpSpPr>
              <a:grpSpLocks/>
            </p:cNvGrpSpPr>
            <p:nvPr/>
          </p:nvGrpSpPr>
          <p:grpSpPr bwMode="auto">
            <a:xfrm>
              <a:off x="4565" y="2480"/>
              <a:ext cx="207" cy="554"/>
              <a:chOff x="2155" y="3433"/>
              <a:chExt cx="207" cy="554"/>
            </a:xfrm>
          </p:grpSpPr>
          <p:sp>
            <p:nvSpPr>
              <p:cNvPr id="72" name="Text Box 34"/>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a:t>1</a:t>
                </a:r>
              </a:p>
            </p:txBody>
          </p:sp>
          <p:sp>
            <p:nvSpPr>
              <p:cNvPr id="73" name="Text Box 35"/>
              <p:cNvSpPr txBox="1">
                <a:spLocks noChangeArrowheads="1"/>
              </p:cNvSpPr>
              <p:nvPr/>
            </p:nvSpPr>
            <p:spPr bwMode="auto">
              <a:xfrm>
                <a:off x="2155" y="3696"/>
                <a:ext cx="207" cy="291"/>
              </a:xfrm>
              <a:prstGeom prst="rect">
                <a:avLst/>
              </a:prstGeom>
              <a:noFill/>
              <a:ln w="9525">
                <a:noFill/>
                <a:miter lim="800000"/>
                <a:headEnd/>
                <a:tailEnd/>
              </a:ln>
            </p:spPr>
            <p:txBody>
              <a:bodyPr wrap="none">
                <a:spAutoFit/>
              </a:bodyPr>
              <a:lstStyle/>
              <a:p>
                <a:r>
                  <a:rPr lang="en-US" sz="2400" i="1"/>
                  <a:t>2</a:t>
                </a:r>
              </a:p>
            </p:txBody>
          </p:sp>
          <p:sp>
            <p:nvSpPr>
              <p:cNvPr id="74" name="Line 36"/>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grpSp>
        <p:nvGrpSpPr>
          <p:cNvPr id="75" name="Group 47"/>
          <p:cNvGrpSpPr>
            <a:grpSpLocks/>
          </p:cNvGrpSpPr>
          <p:nvPr/>
        </p:nvGrpSpPr>
        <p:grpSpPr bwMode="auto">
          <a:xfrm>
            <a:off x="5278047" y="1880292"/>
            <a:ext cx="1528763" cy="884238"/>
            <a:chOff x="3792" y="1248"/>
            <a:chExt cx="963" cy="557"/>
          </a:xfrm>
        </p:grpSpPr>
        <p:sp>
          <p:nvSpPr>
            <p:cNvPr id="76" name="Text Box 38"/>
            <p:cNvSpPr txBox="1">
              <a:spLocks noChangeArrowheads="1"/>
            </p:cNvSpPr>
            <p:nvPr/>
          </p:nvSpPr>
          <p:spPr bwMode="auto">
            <a:xfrm>
              <a:off x="3792" y="1385"/>
              <a:ext cx="246" cy="291"/>
            </a:xfrm>
            <a:prstGeom prst="rect">
              <a:avLst/>
            </a:prstGeom>
            <a:noFill/>
            <a:ln w="9525">
              <a:noFill/>
              <a:miter lim="800000"/>
              <a:headEnd/>
              <a:tailEnd/>
            </a:ln>
          </p:spPr>
          <p:txBody>
            <a:bodyPr wrap="none">
              <a:spAutoFit/>
            </a:bodyPr>
            <a:lstStyle/>
            <a:p>
              <a:r>
                <a:rPr lang="en-US" sz="2400"/>
                <a:t>=</a:t>
              </a:r>
            </a:p>
          </p:txBody>
        </p:sp>
        <p:sp>
          <p:nvSpPr>
            <p:cNvPr id="77" name="Text Box 40"/>
            <p:cNvSpPr txBox="1">
              <a:spLocks noChangeArrowheads="1"/>
            </p:cNvSpPr>
            <p:nvPr/>
          </p:nvSpPr>
          <p:spPr bwMode="auto">
            <a:xfrm>
              <a:off x="4080" y="1248"/>
              <a:ext cx="675"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[CO</a:t>
              </a:r>
              <a:r>
                <a:rPr lang="en-US" sz="2400" baseline="-25000"/>
                <a:t>2</a:t>
              </a:r>
              <a:r>
                <a:rPr lang="en-US" sz="2400"/>
                <a:t>]</a:t>
              </a:r>
            </a:p>
          </p:txBody>
        </p:sp>
        <p:sp>
          <p:nvSpPr>
            <p:cNvPr id="78" name="Text Box 41"/>
            <p:cNvSpPr txBox="1">
              <a:spLocks noChangeArrowheads="1"/>
            </p:cNvSpPr>
            <p:nvPr/>
          </p:nvSpPr>
          <p:spPr bwMode="auto">
            <a:xfrm>
              <a:off x="4286" y="1514"/>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79" name="Line 42"/>
            <p:cNvSpPr>
              <a:spLocks noChangeShapeType="1"/>
            </p:cNvSpPr>
            <p:nvPr/>
          </p:nvSpPr>
          <p:spPr bwMode="auto">
            <a:xfrm>
              <a:off x="4131" y="1554"/>
              <a:ext cx="595" cy="0"/>
            </a:xfrm>
            <a:prstGeom prst="line">
              <a:avLst/>
            </a:prstGeom>
            <a:noFill/>
            <a:ln w="28575">
              <a:solidFill>
                <a:schemeClr val="tx1"/>
              </a:solidFill>
              <a:round/>
              <a:headEnd/>
              <a:tailEnd/>
            </a:ln>
          </p:spPr>
          <p:txBody>
            <a:bodyPr/>
            <a:lstStyle/>
            <a:p>
              <a:endParaRPr lang="en-US" sz="2400"/>
            </a:p>
          </p:txBody>
        </p:sp>
      </p:grpSp>
      <p:grpSp>
        <p:nvGrpSpPr>
          <p:cNvPr id="80" name="Group 49"/>
          <p:cNvGrpSpPr>
            <a:grpSpLocks/>
          </p:cNvGrpSpPr>
          <p:nvPr/>
        </p:nvGrpSpPr>
        <p:grpSpPr bwMode="auto">
          <a:xfrm>
            <a:off x="1271797" y="1860448"/>
            <a:ext cx="2208213" cy="884238"/>
            <a:chOff x="336" y="1536"/>
            <a:chExt cx="1391" cy="557"/>
          </a:xfrm>
        </p:grpSpPr>
        <p:sp>
          <p:nvSpPr>
            <p:cNvPr id="81" name="Text Box 8"/>
            <p:cNvSpPr txBox="1">
              <a:spLocks noChangeArrowheads="1"/>
            </p:cNvSpPr>
            <p:nvPr/>
          </p:nvSpPr>
          <p:spPr bwMode="auto">
            <a:xfrm>
              <a:off x="336" y="1673"/>
              <a:ext cx="684" cy="291"/>
            </a:xfrm>
            <a:prstGeom prst="rect">
              <a:avLst/>
            </a:prstGeom>
            <a:noFill/>
            <a:ln w="9525">
              <a:noFill/>
              <a:miter lim="800000"/>
              <a:headEnd/>
              <a:tailEnd/>
            </a:ln>
          </p:spPr>
          <p:txBody>
            <a:bodyPr wrap="none">
              <a:spAutoFit/>
            </a:bodyPr>
            <a:lstStyle/>
            <a:p>
              <a:r>
                <a:rPr lang="en-US" sz="2400" dirty="0"/>
                <a:t>rate = -</a:t>
              </a:r>
            </a:p>
          </p:txBody>
        </p:sp>
        <p:sp>
          <p:nvSpPr>
            <p:cNvPr id="82" name="Text Box 10"/>
            <p:cNvSpPr txBox="1">
              <a:spLocks noChangeArrowheads="1"/>
            </p:cNvSpPr>
            <p:nvPr/>
          </p:nvSpPr>
          <p:spPr bwMode="auto">
            <a:xfrm>
              <a:off x="1056" y="1536"/>
              <a:ext cx="671" cy="291"/>
            </a:xfrm>
            <a:prstGeom prst="rect">
              <a:avLst/>
            </a:prstGeom>
            <a:noFill/>
            <a:ln w="9525">
              <a:noFill/>
              <a:miter lim="800000"/>
              <a:headEnd/>
              <a:tailEnd/>
            </a:ln>
          </p:spPr>
          <p:txBody>
            <a:bodyPr wrap="none">
              <a:spAutoFit/>
            </a:bodyPr>
            <a:lstStyle/>
            <a:p>
              <a:r>
                <a:rPr lang="en-US" sz="2400">
                  <a:latin typeface="Symbol" pitchFamily="18" charset="2"/>
                </a:rPr>
                <a:t>D</a:t>
              </a:r>
              <a:r>
                <a:rPr lang="en-US" sz="2400"/>
                <a:t>[CH</a:t>
              </a:r>
              <a:r>
                <a:rPr lang="en-US" sz="2400" baseline="-25000"/>
                <a:t>4</a:t>
              </a:r>
              <a:r>
                <a:rPr lang="en-US" sz="2400"/>
                <a:t>]</a:t>
              </a:r>
            </a:p>
          </p:txBody>
        </p:sp>
        <p:sp>
          <p:nvSpPr>
            <p:cNvPr id="83" name="Text Box 11"/>
            <p:cNvSpPr txBox="1">
              <a:spLocks noChangeArrowheads="1"/>
            </p:cNvSpPr>
            <p:nvPr/>
          </p:nvSpPr>
          <p:spPr bwMode="auto">
            <a:xfrm>
              <a:off x="1257" y="180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84" name="Line 12"/>
            <p:cNvSpPr>
              <a:spLocks noChangeShapeType="1"/>
            </p:cNvSpPr>
            <p:nvPr/>
          </p:nvSpPr>
          <p:spPr bwMode="auto">
            <a:xfrm>
              <a:off x="1107" y="1842"/>
              <a:ext cx="586" cy="0"/>
            </a:xfrm>
            <a:prstGeom prst="line">
              <a:avLst/>
            </a:prstGeom>
            <a:noFill/>
            <a:ln w="28575">
              <a:solidFill>
                <a:schemeClr val="tx1"/>
              </a:solidFill>
              <a:round/>
              <a:headEnd/>
              <a:tailEnd/>
            </a:ln>
          </p:spPr>
          <p:txBody>
            <a:bodyPr/>
            <a:lstStyle/>
            <a:p>
              <a:endParaRPr lang="en-US" sz="2400"/>
            </a:p>
          </p:txBody>
        </p:sp>
      </p:grpSp>
      <p:grpSp>
        <p:nvGrpSpPr>
          <p:cNvPr id="85" name="Group 50"/>
          <p:cNvGrpSpPr>
            <a:grpSpLocks/>
          </p:cNvGrpSpPr>
          <p:nvPr/>
        </p:nvGrpSpPr>
        <p:grpSpPr bwMode="auto">
          <a:xfrm>
            <a:off x="3499061" y="1862032"/>
            <a:ext cx="1749425" cy="930274"/>
            <a:chOff x="3024" y="3216"/>
            <a:chExt cx="1102" cy="586"/>
          </a:xfrm>
        </p:grpSpPr>
        <p:sp>
          <p:nvSpPr>
            <p:cNvPr id="86" name="Text Box 18"/>
            <p:cNvSpPr txBox="1">
              <a:spLocks noChangeArrowheads="1"/>
            </p:cNvSpPr>
            <p:nvPr/>
          </p:nvSpPr>
          <p:spPr bwMode="auto">
            <a:xfrm>
              <a:off x="3024" y="3353"/>
              <a:ext cx="355" cy="291"/>
            </a:xfrm>
            <a:prstGeom prst="rect">
              <a:avLst/>
            </a:prstGeom>
            <a:noFill/>
            <a:ln w="9525">
              <a:noFill/>
              <a:miter lim="800000"/>
              <a:headEnd/>
              <a:tailEnd/>
            </a:ln>
          </p:spPr>
          <p:txBody>
            <a:bodyPr wrap="none">
              <a:spAutoFit/>
            </a:bodyPr>
            <a:lstStyle/>
            <a:p>
              <a:r>
                <a:rPr lang="en-US" sz="2400"/>
                <a:t>= -</a:t>
              </a:r>
            </a:p>
          </p:txBody>
        </p:sp>
        <p:sp>
          <p:nvSpPr>
            <p:cNvPr id="87" name="Text Box 20"/>
            <p:cNvSpPr txBox="1">
              <a:spLocks noChangeArrowheads="1"/>
            </p:cNvSpPr>
            <p:nvPr/>
          </p:nvSpPr>
          <p:spPr bwMode="auto">
            <a:xfrm>
              <a:off x="3574" y="3216"/>
              <a:ext cx="552"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dirty="0"/>
                <a:t>[O</a:t>
              </a:r>
              <a:r>
                <a:rPr lang="en-US" sz="2400" baseline="-25000" dirty="0"/>
                <a:t>2</a:t>
              </a:r>
              <a:r>
                <a:rPr lang="en-US" sz="2400" dirty="0"/>
                <a:t>]</a:t>
              </a:r>
            </a:p>
          </p:txBody>
        </p:sp>
        <p:sp>
          <p:nvSpPr>
            <p:cNvPr id="88" name="Text Box 21"/>
            <p:cNvSpPr txBox="1">
              <a:spLocks noChangeArrowheads="1"/>
            </p:cNvSpPr>
            <p:nvPr/>
          </p:nvSpPr>
          <p:spPr bwMode="auto">
            <a:xfrm>
              <a:off x="3710" y="3482"/>
              <a:ext cx="283" cy="291"/>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i="1" dirty="0"/>
                <a:t>t</a:t>
              </a:r>
              <a:endParaRPr lang="en-US" sz="2400" dirty="0"/>
            </a:p>
          </p:txBody>
        </p:sp>
        <p:sp>
          <p:nvSpPr>
            <p:cNvPr id="89" name="Line 22"/>
            <p:cNvSpPr>
              <a:spLocks noChangeShapeType="1"/>
            </p:cNvSpPr>
            <p:nvPr/>
          </p:nvSpPr>
          <p:spPr bwMode="auto">
            <a:xfrm>
              <a:off x="3597" y="3522"/>
              <a:ext cx="513" cy="0"/>
            </a:xfrm>
            <a:prstGeom prst="line">
              <a:avLst/>
            </a:prstGeom>
            <a:noFill/>
            <a:ln w="28575">
              <a:solidFill>
                <a:schemeClr val="tx1"/>
              </a:solidFill>
              <a:round/>
              <a:headEnd/>
              <a:tailEnd/>
            </a:ln>
          </p:spPr>
          <p:txBody>
            <a:bodyPr/>
            <a:lstStyle/>
            <a:p>
              <a:endParaRPr lang="en-US" sz="2400"/>
            </a:p>
          </p:txBody>
        </p:sp>
        <p:grpSp>
          <p:nvGrpSpPr>
            <p:cNvPr id="90" name="Group 23"/>
            <p:cNvGrpSpPr>
              <a:grpSpLocks/>
            </p:cNvGrpSpPr>
            <p:nvPr/>
          </p:nvGrpSpPr>
          <p:grpSpPr bwMode="auto">
            <a:xfrm>
              <a:off x="3351" y="3248"/>
              <a:ext cx="207" cy="554"/>
              <a:chOff x="2155" y="3433"/>
              <a:chExt cx="207" cy="554"/>
            </a:xfrm>
          </p:grpSpPr>
          <p:sp>
            <p:nvSpPr>
              <p:cNvPr id="91" name="Text Box 24"/>
              <p:cNvSpPr txBox="1">
                <a:spLocks noChangeArrowheads="1"/>
              </p:cNvSpPr>
              <p:nvPr/>
            </p:nvSpPr>
            <p:spPr bwMode="auto">
              <a:xfrm>
                <a:off x="2155" y="3433"/>
                <a:ext cx="207" cy="291"/>
              </a:xfrm>
              <a:prstGeom prst="rect">
                <a:avLst/>
              </a:prstGeom>
              <a:noFill/>
              <a:ln w="9525">
                <a:noFill/>
                <a:miter lim="800000"/>
                <a:headEnd/>
                <a:tailEnd/>
              </a:ln>
            </p:spPr>
            <p:txBody>
              <a:bodyPr wrap="none">
                <a:spAutoFit/>
              </a:bodyPr>
              <a:lstStyle/>
              <a:p>
                <a:r>
                  <a:rPr lang="en-US" sz="2400" dirty="0"/>
                  <a:t>1</a:t>
                </a:r>
              </a:p>
            </p:txBody>
          </p:sp>
          <p:sp>
            <p:nvSpPr>
              <p:cNvPr id="92" name="Text Box 25"/>
              <p:cNvSpPr txBox="1">
                <a:spLocks noChangeArrowheads="1"/>
              </p:cNvSpPr>
              <p:nvPr/>
            </p:nvSpPr>
            <p:spPr bwMode="auto">
              <a:xfrm>
                <a:off x="2155" y="3696"/>
                <a:ext cx="207" cy="291"/>
              </a:xfrm>
              <a:prstGeom prst="rect">
                <a:avLst/>
              </a:prstGeom>
              <a:noFill/>
              <a:ln w="9525">
                <a:noFill/>
                <a:miter lim="800000"/>
                <a:headEnd/>
                <a:tailEnd/>
              </a:ln>
            </p:spPr>
            <p:txBody>
              <a:bodyPr wrap="none">
                <a:spAutoFit/>
              </a:bodyPr>
              <a:lstStyle/>
              <a:p>
                <a:r>
                  <a:rPr lang="en-US" sz="2400" i="1" dirty="0"/>
                  <a:t>2</a:t>
                </a:r>
              </a:p>
            </p:txBody>
          </p:sp>
          <p:sp>
            <p:nvSpPr>
              <p:cNvPr id="93" name="Line 26"/>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400"/>
              </a:p>
            </p:txBody>
          </p:sp>
        </p:grpSp>
      </p:grpSp>
      <p:sp>
        <p:nvSpPr>
          <p:cNvPr id="2" name="مستطيل 1"/>
          <p:cNvSpPr/>
          <p:nvPr/>
        </p:nvSpPr>
        <p:spPr>
          <a:xfrm>
            <a:off x="230239" y="2736074"/>
            <a:ext cx="10486140" cy="2554545"/>
          </a:xfrm>
          <a:prstGeom prst="rect">
            <a:avLst/>
          </a:prstGeom>
        </p:spPr>
        <p:txBody>
          <a:bodyPr wrap="none">
            <a:spAutoFit/>
          </a:bodyPr>
          <a:lstStyle/>
          <a:p>
            <a:pPr>
              <a:defRPr/>
            </a:pPr>
            <a:r>
              <a:rPr lang="en-US" sz="2000" b="1" dirty="0">
                <a:solidFill>
                  <a:srgbClr val="C00000"/>
                </a:solidFill>
              </a:rPr>
              <a:t>Example: </a:t>
            </a:r>
            <a:r>
              <a:rPr lang="en-US" sz="2000" b="1" dirty="0" smtClean="0">
                <a:solidFill>
                  <a:srgbClr val="C00000"/>
                </a:solidFill>
              </a:rPr>
              <a:t>6.3.p167</a:t>
            </a:r>
          </a:p>
          <a:p>
            <a:pPr>
              <a:defRPr/>
            </a:pPr>
            <a:r>
              <a:rPr lang="en-US" sz="2000" b="1" dirty="0" smtClean="0"/>
              <a:t>Consider the balanced chemical equation:</a:t>
            </a:r>
          </a:p>
          <a:p>
            <a:pPr>
              <a:defRPr/>
            </a:pPr>
            <a:endParaRPr lang="en-US" sz="2000" b="1" dirty="0"/>
          </a:p>
          <a:p>
            <a:pPr>
              <a:defRPr/>
            </a:pPr>
            <a:endParaRPr lang="en-US" sz="2000" b="1" dirty="0" smtClean="0"/>
          </a:p>
          <a:p>
            <a:pPr>
              <a:defRPr/>
            </a:pPr>
            <a:r>
              <a:rPr lang="en-US" sz="2000" dirty="0" smtClean="0"/>
              <a:t>In  the first 10.0 seconds of the reaction, the concentration of I</a:t>
            </a:r>
            <a:r>
              <a:rPr lang="en-US" sz="2000" baseline="30000" dirty="0" smtClean="0"/>
              <a:t>-</a:t>
            </a:r>
            <a:r>
              <a:rPr lang="en-US" sz="2000" dirty="0" smtClean="0"/>
              <a:t> drops from 1.000 M to 0.868 M.</a:t>
            </a:r>
          </a:p>
          <a:p>
            <a:pPr marL="457200" indent="-457200">
              <a:buAutoNum type="alphaLcParenBoth"/>
              <a:defRPr/>
            </a:pPr>
            <a:r>
              <a:rPr lang="en-US" sz="2000" dirty="0" smtClean="0"/>
              <a:t>Calculate the average rate of this reaction in this time interval.</a:t>
            </a:r>
          </a:p>
          <a:p>
            <a:pPr marL="457200" indent="-457200">
              <a:buAutoNum type="alphaLcParenBoth"/>
              <a:defRPr/>
            </a:pPr>
            <a:r>
              <a:rPr lang="en-US" sz="2000" dirty="0" smtClean="0"/>
              <a:t>Predict the rate of change in the concentration of H</a:t>
            </a:r>
            <a:r>
              <a:rPr lang="en-US" sz="2000" baseline="30000" dirty="0" smtClean="0"/>
              <a:t>+ </a:t>
            </a:r>
            <a:r>
              <a:rPr lang="en-US" sz="2000" dirty="0" smtClean="0"/>
              <a:t>(that is , </a:t>
            </a:r>
            <a:r>
              <a:rPr lang="en-US" sz="2000" dirty="0" smtClean="0">
                <a:latin typeface="Symbol" pitchFamily="18" charset="2"/>
              </a:rPr>
              <a:t>D[</a:t>
            </a:r>
            <a:r>
              <a:rPr lang="en-US" sz="2000" dirty="0"/>
              <a:t>H</a:t>
            </a:r>
            <a:r>
              <a:rPr lang="en-US" sz="2000" baseline="30000" dirty="0" smtClean="0"/>
              <a:t>+</a:t>
            </a:r>
            <a:r>
              <a:rPr lang="en-US" sz="2000" dirty="0" smtClean="0"/>
              <a:t>]/</a:t>
            </a:r>
            <a:r>
              <a:rPr lang="en-US" sz="2000" dirty="0" smtClean="0">
                <a:latin typeface="Symbol" pitchFamily="18" charset="2"/>
              </a:rPr>
              <a:t>D</a:t>
            </a:r>
            <a:r>
              <a:rPr lang="en-US" sz="2000" dirty="0"/>
              <a:t>t</a:t>
            </a:r>
            <a:r>
              <a:rPr lang="en-US" sz="2000" dirty="0" smtClean="0">
                <a:latin typeface="Symbol" pitchFamily="18" charset="2"/>
              </a:rPr>
              <a:t>) </a:t>
            </a:r>
            <a:r>
              <a:rPr lang="en-US" sz="2000" dirty="0"/>
              <a:t>during this time interval</a:t>
            </a:r>
            <a:r>
              <a:rPr lang="en-US" sz="2000" dirty="0" smtClean="0">
                <a:latin typeface="Symbol" pitchFamily="18" charset="2"/>
              </a:rPr>
              <a:t>.</a:t>
            </a:r>
          </a:p>
          <a:p>
            <a:pPr>
              <a:defRPr/>
            </a:pPr>
            <a:r>
              <a:rPr lang="en-US" sz="2000" b="1" dirty="0">
                <a:solidFill>
                  <a:srgbClr val="C00000"/>
                </a:solidFill>
              </a:rPr>
              <a:t>Solution:</a:t>
            </a:r>
          </a:p>
        </p:txBody>
      </p:sp>
      <p:sp>
        <p:nvSpPr>
          <p:cNvPr id="3" name="مستطيل 2"/>
          <p:cNvSpPr/>
          <p:nvPr/>
        </p:nvSpPr>
        <p:spPr>
          <a:xfrm>
            <a:off x="2495760" y="3518426"/>
            <a:ext cx="6383479" cy="400110"/>
          </a:xfrm>
          <a:prstGeom prst="rect">
            <a:avLst/>
          </a:prstGeom>
        </p:spPr>
        <p:txBody>
          <a:bodyPr wrap="none">
            <a:spAutoFit/>
          </a:bodyPr>
          <a:lstStyle/>
          <a:p>
            <a:pPr eaLnBrk="0" hangingPunct="0"/>
            <a:r>
              <a:rPr lang="en-US" sz="2000" dirty="0" smtClean="0">
                <a:solidFill>
                  <a:schemeClr val="accent2"/>
                </a:solidFill>
              </a:rPr>
              <a:t>H</a:t>
            </a:r>
            <a:r>
              <a:rPr lang="en-US" sz="2000" baseline="-25000" dirty="0" smtClean="0">
                <a:solidFill>
                  <a:schemeClr val="accent2"/>
                </a:solidFill>
              </a:rPr>
              <a:t>2</a:t>
            </a:r>
            <a:r>
              <a:rPr lang="en-US" sz="2000" dirty="0">
                <a:solidFill>
                  <a:schemeClr val="accent2"/>
                </a:solidFill>
              </a:rPr>
              <a:t>O</a:t>
            </a:r>
            <a:r>
              <a:rPr lang="en-US" sz="2000" baseline="-25000" dirty="0">
                <a:solidFill>
                  <a:schemeClr val="accent2"/>
                </a:solidFill>
              </a:rPr>
              <a:t>2</a:t>
            </a:r>
            <a:r>
              <a:rPr lang="en-US" sz="2000" dirty="0">
                <a:solidFill>
                  <a:schemeClr val="accent2"/>
                </a:solidFill>
              </a:rPr>
              <a:t> </a:t>
            </a:r>
            <a:r>
              <a:rPr lang="en-US" sz="2000" dirty="0" smtClean="0">
                <a:solidFill>
                  <a:schemeClr val="accent2"/>
                </a:solidFill>
              </a:rPr>
              <a:t> (</a:t>
            </a:r>
            <a:r>
              <a:rPr lang="en-US" sz="2000" i="1" dirty="0" err="1" smtClean="0">
                <a:solidFill>
                  <a:schemeClr val="accent2"/>
                </a:solidFill>
              </a:rPr>
              <a:t>aq</a:t>
            </a:r>
            <a:r>
              <a:rPr lang="en-US" sz="2000" dirty="0" smtClean="0">
                <a:solidFill>
                  <a:schemeClr val="accent2"/>
                </a:solidFill>
              </a:rPr>
              <a:t>) </a:t>
            </a:r>
            <a:r>
              <a:rPr lang="en-US" sz="2000" dirty="0">
                <a:solidFill>
                  <a:schemeClr val="accent2"/>
                </a:solidFill>
              </a:rPr>
              <a:t>+ </a:t>
            </a:r>
            <a:r>
              <a:rPr lang="en-US" sz="2000" dirty="0" smtClean="0">
                <a:solidFill>
                  <a:schemeClr val="accent2"/>
                </a:solidFill>
              </a:rPr>
              <a:t>3I</a:t>
            </a:r>
            <a:r>
              <a:rPr lang="en-US" sz="2000" baseline="30000" dirty="0" smtClean="0">
                <a:solidFill>
                  <a:schemeClr val="accent2"/>
                </a:solidFill>
              </a:rPr>
              <a:t>-</a:t>
            </a:r>
            <a:r>
              <a:rPr lang="en-US" sz="2000" dirty="0" smtClean="0">
                <a:solidFill>
                  <a:schemeClr val="accent2"/>
                </a:solidFill>
              </a:rPr>
              <a:t> (</a:t>
            </a:r>
            <a:r>
              <a:rPr lang="en-US" sz="2000" i="1" dirty="0" err="1" smtClean="0">
                <a:solidFill>
                  <a:schemeClr val="accent2"/>
                </a:solidFill>
              </a:rPr>
              <a:t>aq</a:t>
            </a:r>
            <a:r>
              <a:rPr lang="en-US" sz="2000" dirty="0" smtClean="0">
                <a:solidFill>
                  <a:schemeClr val="accent2"/>
                </a:solidFill>
              </a:rPr>
              <a:t>)  + 2 H</a:t>
            </a:r>
            <a:r>
              <a:rPr lang="en-US" sz="2000" baseline="30000" dirty="0" smtClean="0">
                <a:solidFill>
                  <a:schemeClr val="accent2"/>
                </a:solidFill>
              </a:rPr>
              <a:t>+</a:t>
            </a:r>
            <a:r>
              <a:rPr lang="en-US" sz="2000" dirty="0" smtClean="0">
                <a:solidFill>
                  <a:schemeClr val="accent2"/>
                </a:solidFill>
              </a:rPr>
              <a:t> (</a:t>
            </a:r>
            <a:r>
              <a:rPr lang="en-US" sz="2000" i="1" dirty="0" err="1" smtClean="0">
                <a:solidFill>
                  <a:schemeClr val="accent2"/>
                </a:solidFill>
              </a:rPr>
              <a:t>aq</a:t>
            </a:r>
            <a:r>
              <a:rPr lang="en-US" sz="2000" dirty="0" smtClean="0">
                <a:solidFill>
                  <a:schemeClr val="accent2"/>
                </a:solidFill>
              </a:rPr>
              <a:t>)               I</a:t>
            </a:r>
            <a:r>
              <a:rPr lang="en-US" sz="2000" baseline="30000" dirty="0">
                <a:solidFill>
                  <a:schemeClr val="accent2"/>
                </a:solidFill>
              </a:rPr>
              <a:t>-</a:t>
            </a:r>
            <a:r>
              <a:rPr lang="en-US" sz="2000" baseline="-25000" dirty="0" smtClean="0">
                <a:solidFill>
                  <a:schemeClr val="accent2"/>
                </a:solidFill>
              </a:rPr>
              <a:t>3</a:t>
            </a:r>
            <a:r>
              <a:rPr lang="en-US" sz="2000" dirty="0" smtClean="0">
                <a:solidFill>
                  <a:schemeClr val="accent2"/>
                </a:solidFill>
              </a:rPr>
              <a:t> </a:t>
            </a:r>
            <a:r>
              <a:rPr lang="en-US" sz="2000" dirty="0">
                <a:solidFill>
                  <a:schemeClr val="accent2"/>
                </a:solidFill>
              </a:rPr>
              <a:t>(</a:t>
            </a:r>
            <a:r>
              <a:rPr lang="en-US" sz="2000" i="1" dirty="0" err="1">
                <a:solidFill>
                  <a:schemeClr val="accent2"/>
                </a:solidFill>
              </a:rPr>
              <a:t>aq</a:t>
            </a:r>
            <a:r>
              <a:rPr lang="en-US" sz="2000" dirty="0">
                <a:solidFill>
                  <a:schemeClr val="accent2"/>
                </a:solidFill>
              </a:rPr>
              <a:t>)</a:t>
            </a:r>
            <a:r>
              <a:rPr lang="en-US" sz="2000" dirty="0" smtClean="0">
                <a:solidFill>
                  <a:schemeClr val="accent2"/>
                </a:solidFill>
              </a:rPr>
              <a:t>  + </a:t>
            </a:r>
            <a:r>
              <a:rPr lang="en-US" sz="2000" dirty="0">
                <a:solidFill>
                  <a:schemeClr val="accent2"/>
                </a:solidFill>
              </a:rPr>
              <a:t>2H</a:t>
            </a:r>
            <a:r>
              <a:rPr lang="en-US" sz="2000" baseline="-25000" dirty="0">
                <a:solidFill>
                  <a:schemeClr val="accent2"/>
                </a:solidFill>
              </a:rPr>
              <a:t>2</a:t>
            </a:r>
            <a:r>
              <a:rPr lang="en-US" sz="2000" dirty="0">
                <a:solidFill>
                  <a:schemeClr val="accent2"/>
                </a:solidFill>
              </a:rPr>
              <a:t>O </a:t>
            </a:r>
            <a:r>
              <a:rPr lang="en-US" sz="2000" dirty="0" smtClean="0">
                <a:solidFill>
                  <a:schemeClr val="accent2"/>
                </a:solidFill>
              </a:rPr>
              <a:t>(</a:t>
            </a:r>
            <a:r>
              <a:rPr lang="en-US" sz="2000" i="1" dirty="0" smtClean="0">
                <a:solidFill>
                  <a:schemeClr val="accent2"/>
                </a:solidFill>
              </a:rPr>
              <a:t>l</a:t>
            </a:r>
            <a:r>
              <a:rPr lang="en-US" sz="2000" dirty="0" smtClean="0">
                <a:solidFill>
                  <a:schemeClr val="accent2"/>
                </a:solidFill>
              </a:rPr>
              <a:t>)</a:t>
            </a:r>
            <a:endParaRPr lang="en-US" sz="2000" dirty="0">
              <a:solidFill>
                <a:schemeClr val="accent2"/>
              </a:solidFill>
            </a:endParaRPr>
          </a:p>
        </p:txBody>
      </p:sp>
      <p:sp>
        <p:nvSpPr>
          <p:cNvPr id="94" name="Line 5"/>
          <p:cNvSpPr>
            <a:spLocks noChangeShapeType="1"/>
          </p:cNvSpPr>
          <p:nvPr/>
        </p:nvSpPr>
        <p:spPr bwMode="auto">
          <a:xfrm>
            <a:off x="6030419" y="3718481"/>
            <a:ext cx="685800" cy="0"/>
          </a:xfrm>
          <a:prstGeom prst="line">
            <a:avLst/>
          </a:prstGeom>
          <a:noFill/>
          <a:ln w="28575">
            <a:solidFill>
              <a:schemeClr val="accent2"/>
            </a:solidFill>
            <a:round/>
            <a:headEnd/>
            <a:tailEnd type="triangle" w="med" len="med"/>
          </a:ln>
        </p:spPr>
        <p:txBody>
          <a:bodyPr/>
          <a:lstStyle/>
          <a:p>
            <a:endParaRPr lang="en-US" sz="2400"/>
          </a:p>
        </p:txBody>
      </p:sp>
      <p:grpSp>
        <p:nvGrpSpPr>
          <p:cNvPr id="95" name="Group 49"/>
          <p:cNvGrpSpPr>
            <a:grpSpLocks/>
          </p:cNvGrpSpPr>
          <p:nvPr/>
        </p:nvGrpSpPr>
        <p:grpSpPr bwMode="auto">
          <a:xfrm>
            <a:off x="498097" y="5371721"/>
            <a:ext cx="2382316" cy="820738"/>
            <a:chOff x="336" y="1537"/>
            <a:chExt cx="1204" cy="517"/>
          </a:xfrm>
        </p:grpSpPr>
        <p:sp>
          <p:nvSpPr>
            <p:cNvPr id="96" name="Text Box 8"/>
            <p:cNvSpPr txBox="1">
              <a:spLocks noChangeArrowheads="1"/>
            </p:cNvSpPr>
            <p:nvPr/>
          </p:nvSpPr>
          <p:spPr bwMode="auto">
            <a:xfrm>
              <a:off x="336" y="1673"/>
              <a:ext cx="635" cy="252"/>
            </a:xfrm>
            <a:prstGeom prst="rect">
              <a:avLst/>
            </a:prstGeom>
            <a:noFill/>
            <a:ln w="9525">
              <a:noFill/>
              <a:miter lim="800000"/>
              <a:headEnd/>
              <a:tailEnd/>
            </a:ln>
          </p:spPr>
          <p:txBody>
            <a:bodyPr wrap="none">
              <a:spAutoFit/>
            </a:bodyPr>
            <a:lstStyle/>
            <a:p>
              <a:r>
                <a:rPr lang="en-US" sz="2000" dirty="0" smtClean="0"/>
                <a:t>(a) rate </a:t>
              </a:r>
              <a:r>
                <a:rPr lang="en-US" sz="2000" dirty="0"/>
                <a:t>= -</a:t>
              </a:r>
            </a:p>
          </p:txBody>
        </p:sp>
        <p:sp>
          <p:nvSpPr>
            <p:cNvPr id="97" name="Text Box 10"/>
            <p:cNvSpPr txBox="1">
              <a:spLocks noChangeArrowheads="1"/>
            </p:cNvSpPr>
            <p:nvPr/>
          </p:nvSpPr>
          <p:spPr bwMode="auto">
            <a:xfrm>
              <a:off x="1108" y="1537"/>
              <a:ext cx="348" cy="252"/>
            </a:xfrm>
            <a:prstGeom prst="rect">
              <a:avLst/>
            </a:prstGeom>
            <a:noFill/>
            <a:ln w="9525">
              <a:noFill/>
              <a:miter lim="800000"/>
              <a:headEnd/>
              <a:tailEnd/>
            </a:ln>
          </p:spPr>
          <p:txBody>
            <a:bodyPr wrap="none">
              <a:spAutoFit/>
            </a:bodyPr>
            <a:lstStyle/>
            <a:p>
              <a:r>
                <a:rPr lang="en-US" sz="2000" dirty="0" smtClean="0">
                  <a:latin typeface="Symbol" pitchFamily="18" charset="2"/>
                </a:rPr>
                <a:t>D</a:t>
              </a:r>
              <a:r>
                <a:rPr lang="en-US" sz="2000" dirty="0"/>
                <a:t>[I</a:t>
              </a:r>
              <a:r>
                <a:rPr lang="en-US" sz="2000" baseline="30000" dirty="0"/>
                <a:t>-</a:t>
              </a:r>
              <a:r>
                <a:rPr lang="en-US" sz="2000" dirty="0"/>
                <a:t> ]</a:t>
              </a:r>
            </a:p>
          </p:txBody>
        </p:sp>
        <p:sp>
          <p:nvSpPr>
            <p:cNvPr id="98" name="Text Box 11"/>
            <p:cNvSpPr txBox="1">
              <a:spLocks noChangeArrowheads="1"/>
            </p:cNvSpPr>
            <p:nvPr/>
          </p:nvSpPr>
          <p:spPr bwMode="auto">
            <a:xfrm>
              <a:off x="1257" y="1802"/>
              <a:ext cx="205" cy="252"/>
            </a:xfrm>
            <a:prstGeom prst="rect">
              <a:avLst/>
            </a:prstGeom>
            <a:noFill/>
            <a:ln w="9525">
              <a:noFill/>
              <a:miter lim="800000"/>
              <a:headEnd/>
              <a:tailEnd/>
            </a:ln>
          </p:spPr>
          <p:txBody>
            <a:bodyPr wrap="none">
              <a:spAutoFit/>
            </a:bodyPr>
            <a:lstStyle/>
            <a:p>
              <a:r>
                <a:rPr lang="en-US" sz="2000" dirty="0">
                  <a:latin typeface="Symbol" pitchFamily="18" charset="2"/>
                </a:rPr>
                <a:t>D</a:t>
              </a:r>
              <a:r>
                <a:rPr lang="en-US" sz="2000" i="1" dirty="0"/>
                <a:t>t</a:t>
              </a:r>
              <a:endParaRPr lang="en-US" sz="2000" dirty="0"/>
            </a:p>
          </p:txBody>
        </p:sp>
        <p:sp>
          <p:nvSpPr>
            <p:cNvPr id="99" name="Line 12"/>
            <p:cNvSpPr>
              <a:spLocks noChangeShapeType="1"/>
            </p:cNvSpPr>
            <p:nvPr/>
          </p:nvSpPr>
          <p:spPr bwMode="auto">
            <a:xfrm flipV="1">
              <a:off x="1107" y="1841"/>
              <a:ext cx="433" cy="1"/>
            </a:xfrm>
            <a:prstGeom prst="line">
              <a:avLst/>
            </a:prstGeom>
            <a:noFill/>
            <a:ln w="28575">
              <a:solidFill>
                <a:schemeClr val="tx1"/>
              </a:solidFill>
              <a:round/>
              <a:headEnd/>
              <a:tailEnd/>
            </a:ln>
          </p:spPr>
          <p:txBody>
            <a:bodyPr/>
            <a:lstStyle/>
            <a:p>
              <a:endParaRPr lang="en-US" sz="2000"/>
            </a:p>
          </p:txBody>
        </p:sp>
      </p:grpSp>
      <p:grpSp>
        <p:nvGrpSpPr>
          <p:cNvPr id="106" name="Group 50"/>
          <p:cNvGrpSpPr>
            <a:grpSpLocks/>
          </p:cNvGrpSpPr>
          <p:nvPr/>
        </p:nvGrpSpPr>
        <p:grpSpPr bwMode="auto">
          <a:xfrm>
            <a:off x="2896499" y="5410328"/>
            <a:ext cx="3133725" cy="881062"/>
            <a:chOff x="3024" y="3216"/>
            <a:chExt cx="1974" cy="555"/>
          </a:xfrm>
        </p:grpSpPr>
        <p:sp>
          <p:nvSpPr>
            <p:cNvPr id="107" name="Text Box 18"/>
            <p:cNvSpPr txBox="1">
              <a:spLocks noChangeArrowheads="1"/>
            </p:cNvSpPr>
            <p:nvPr/>
          </p:nvSpPr>
          <p:spPr bwMode="auto">
            <a:xfrm>
              <a:off x="3024" y="3353"/>
              <a:ext cx="315" cy="252"/>
            </a:xfrm>
            <a:prstGeom prst="rect">
              <a:avLst/>
            </a:prstGeom>
            <a:noFill/>
            <a:ln w="9525">
              <a:noFill/>
              <a:miter lim="800000"/>
              <a:headEnd/>
              <a:tailEnd/>
            </a:ln>
          </p:spPr>
          <p:txBody>
            <a:bodyPr wrap="none">
              <a:spAutoFit/>
            </a:bodyPr>
            <a:lstStyle/>
            <a:p>
              <a:r>
                <a:rPr lang="en-US" sz="2000"/>
                <a:t>= -</a:t>
              </a:r>
            </a:p>
          </p:txBody>
        </p:sp>
        <p:sp>
          <p:nvSpPr>
            <p:cNvPr id="108" name="Text Box 20"/>
            <p:cNvSpPr txBox="1">
              <a:spLocks noChangeArrowheads="1"/>
            </p:cNvSpPr>
            <p:nvPr/>
          </p:nvSpPr>
          <p:spPr bwMode="auto">
            <a:xfrm>
              <a:off x="3574" y="3216"/>
              <a:ext cx="1263" cy="252"/>
            </a:xfrm>
            <a:prstGeom prst="rect">
              <a:avLst/>
            </a:prstGeom>
            <a:noFill/>
            <a:ln w="9525">
              <a:noFill/>
              <a:miter lim="800000"/>
              <a:headEnd/>
              <a:tailEnd/>
            </a:ln>
          </p:spPr>
          <p:txBody>
            <a:bodyPr wrap="none">
              <a:spAutoFit/>
            </a:bodyPr>
            <a:lstStyle/>
            <a:p>
              <a:r>
                <a:rPr lang="en-US" sz="2000" dirty="0">
                  <a:latin typeface="Symbol" pitchFamily="18" charset="2"/>
                </a:rPr>
                <a:t>(0.868 - 1.000)M</a:t>
              </a:r>
              <a:endParaRPr lang="en-US" sz="2000" dirty="0"/>
            </a:p>
          </p:txBody>
        </p:sp>
        <p:sp>
          <p:nvSpPr>
            <p:cNvPr id="109" name="Text Box 21"/>
            <p:cNvSpPr txBox="1">
              <a:spLocks noChangeArrowheads="1"/>
            </p:cNvSpPr>
            <p:nvPr/>
          </p:nvSpPr>
          <p:spPr bwMode="auto">
            <a:xfrm>
              <a:off x="3957" y="3519"/>
              <a:ext cx="502" cy="252"/>
            </a:xfrm>
            <a:prstGeom prst="rect">
              <a:avLst/>
            </a:prstGeom>
            <a:noFill/>
            <a:ln w="9525">
              <a:noFill/>
              <a:miter lim="800000"/>
              <a:headEnd/>
              <a:tailEnd/>
            </a:ln>
          </p:spPr>
          <p:txBody>
            <a:bodyPr wrap="none">
              <a:spAutoFit/>
            </a:bodyPr>
            <a:lstStyle/>
            <a:p>
              <a:r>
                <a:rPr lang="en-US" sz="2000" dirty="0">
                  <a:latin typeface="Symbol" pitchFamily="18" charset="2"/>
                </a:rPr>
                <a:t>10.0 </a:t>
              </a:r>
              <a:r>
                <a:rPr lang="en-US" sz="2000" dirty="0">
                  <a:latin typeface="Times New Roman" panose="02020603050405020304" pitchFamily="18" charset="0"/>
                  <a:cs typeface="Times New Roman" panose="02020603050405020304" pitchFamily="18" charset="0"/>
                </a:rPr>
                <a:t>s</a:t>
              </a:r>
              <a:endParaRPr lang="en-US" sz="2000" dirty="0"/>
            </a:p>
          </p:txBody>
        </p:sp>
        <p:sp>
          <p:nvSpPr>
            <p:cNvPr id="110" name="Line 22"/>
            <p:cNvSpPr>
              <a:spLocks noChangeShapeType="1"/>
            </p:cNvSpPr>
            <p:nvPr/>
          </p:nvSpPr>
          <p:spPr bwMode="auto">
            <a:xfrm flipV="1">
              <a:off x="3646" y="3519"/>
              <a:ext cx="1352" cy="1"/>
            </a:xfrm>
            <a:prstGeom prst="line">
              <a:avLst/>
            </a:prstGeom>
            <a:noFill/>
            <a:ln w="28575">
              <a:solidFill>
                <a:schemeClr val="tx1"/>
              </a:solidFill>
              <a:round/>
              <a:headEnd/>
              <a:tailEnd/>
            </a:ln>
          </p:spPr>
          <p:txBody>
            <a:bodyPr/>
            <a:lstStyle/>
            <a:p>
              <a:endParaRPr lang="en-US" sz="2000"/>
            </a:p>
          </p:txBody>
        </p:sp>
        <p:grpSp>
          <p:nvGrpSpPr>
            <p:cNvPr id="111" name="Group 23"/>
            <p:cNvGrpSpPr>
              <a:grpSpLocks/>
            </p:cNvGrpSpPr>
            <p:nvPr/>
          </p:nvGrpSpPr>
          <p:grpSpPr bwMode="auto">
            <a:xfrm>
              <a:off x="3351" y="3248"/>
              <a:ext cx="197" cy="515"/>
              <a:chOff x="2155" y="3433"/>
              <a:chExt cx="197" cy="515"/>
            </a:xfrm>
          </p:grpSpPr>
          <p:sp>
            <p:nvSpPr>
              <p:cNvPr id="112" name="Text Box 24"/>
              <p:cNvSpPr txBox="1">
                <a:spLocks noChangeArrowheads="1"/>
              </p:cNvSpPr>
              <p:nvPr/>
            </p:nvSpPr>
            <p:spPr bwMode="auto">
              <a:xfrm>
                <a:off x="2155" y="3433"/>
                <a:ext cx="192" cy="252"/>
              </a:xfrm>
              <a:prstGeom prst="rect">
                <a:avLst/>
              </a:prstGeom>
              <a:noFill/>
              <a:ln w="9525">
                <a:noFill/>
                <a:miter lim="800000"/>
                <a:headEnd/>
                <a:tailEnd/>
              </a:ln>
            </p:spPr>
            <p:txBody>
              <a:bodyPr wrap="none">
                <a:spAutoFit/>
              </a:bodyPr>
              <a:lstStyle/>
              <a:p>
                <a:r>
                  <a:rPr lang="en-US" sz="2000" dirty="0"/>
                  <a:t>1</a:t>
                </a:r>
              </a:p>
            </p:txBody>
          </p:sp>
          <p:sp>
            <p:nvSpPr>
              <p:cNvPr id="113" name="Text Box 25"/>
              <p:cNvSpPr txBox="1">
                <a:spLocks noChangeArrowheads="1"/>
              </p:cNvSpPr>
              <p:nvPr/>
            </p:nvSpPr>
            <p:spPr bwMode="auto">
              <a:xfrm>
                <a:off x="2155" y="3696"/>
                <a:ext cx="197" cy="252"/>
              </a:xfrm>
              <a:prstGeom prst="rect">
                <a:avLst/>
              </a:prstGeom>
              <a:noFill/>
              <a:ln w="9525">
                <a:noFill/>
                <a:miter lim="800000"/>
                <a:headEnd/>
                <a:tailEnd/>
              </a:ln>
            </p:spPr>
            <p:txBody>
              <a:bodyPr wrap="none">
                <a:spAutoFit/>
              </a:bodyPr>
              <a:lstStyle/>
              <a:p>
                <a:r>
                  <a:rPr lang="en-US" sz="2000" i="1" dirty="0" smtClean="0">
                    <a:latin typeface="Times New Roman" panose="02020603050405020304" pitchFamily="18" charset="0"/>
                    <a:cs typeface="Times New Roman" panose="02020603050405020304" pitchFamily="18" charset="0"/>
                  </a:rPr>
                  <a:t>3</a:t>
                </a:r>
                <a:endParaRPr lang="en-US" sz="2000" i="1" dirty="0">
                  <a:latin typeface="Times New Roman" panose="02020603050405020304" pitchFamily="18" charset="0"/>
                  <a:cs typeface="Times New Roman" panose="02020603050405020304" pitchFamily="18" charset="0"/>
                </a:endParaRPr>
              </a:p>
            </p:txBody>
          </p:sp>
          <p:sp>
            <p:nvSpPr>
              <p:cNvPr id="114" name="Line 26"/>
              <p:cNvSpPr>
                <a:spLocks noChangeShapeType="1"/>
              </p:cNvSpPr>
              <p:nvPr/>
            </p:nvSpPr>
            <p:spPr bwMode="auto">
              <a:xfrm>
                <a:off x="2194" y="3709"/>
                <a:ext cx="144" cy="0"/>
              </a:xfrm>
              <a:prstGeom prst="line">
                <a:avLst/>
              </a:prstGeom>
              <a:noFill/>
              <a:ln w="28575">
                <a:solidFill>
                  <a:schemeClr val="tx1"/>
                </a:solidFill>
                <a:round/>
                <a:headEnd/>
                <a:tailEnd/>
              </a:ln>
            </p:spPr>
            <p:txBody>
              <a:bodyPr/>
              <a:lstStyle/>
              <a:p>
                <a:endParaRPr lang="en-US" sz="2000"/>
              </a:p>
            </p:txBody>
          </p:sp>
        </p:grpSp>
      </p:grpSp>
      <p:sp>
        <p:nvSpPr>
          <p:cNvPr id="115" name="مربع نص 114"/>
          <p:cNvSpPr txBox="1"/>
          <p:nvPr/>
        </p:nvSpPr>
        <p:spPr>
          <a:xfrm>
            <a:off x="6311679" y="5613365"/>
            <a:ext cx="2538400" cy="400110"/>
          </a:xfrm>
          <a:prstGeom prst="rect">
            <a:avLst/>
          </a:prstGeom>
          <a:noFill/>
        </p:spPr>
        <p:txBody>
          <a:bodyPr wrap="square" rtlCol="1">
            <a:spAutoFit/>
          </a:bodyPr>
          <a:lstStyle/>
          <a:p>
            <a:r>
              <a:rPr lang="en-US" sz="2000" dirty="0" smtClean="0"/>
              <a:t>= 4.40x10</a:t>
            </a:r>
            <a:r>
              <a:rPr lang="en-US" sz="2000" baseline="30000" dirty="0" smtClean="0"/>
              <a:t>-3</a:t>
            </a:r>
            <a:r>
              <a:rPr lang="en-US" sz="2000" dirty="0" smtClean="0"/>
              <a:t> M/s</a:t>
            </a:r>
            <a:endParaRPr lang="ar-SA" sz="2000" dirty="0"/>
          </a:p>
        </p:txBody>
      </p:sp>
      <p:grpSp>
        <p:nvGrpSpPr>
          <p:cNvPr id="121" name="Group 50"/>
          <p:cNvGrpSpPr>
            <a:grpSpLocks/>
          </p:cNvGrpSpPr>
          <p:nvPr/>
        </p:nvGrpSpPr>
        <p:grpSpPr bwMode="auto">
          <a:xfrm>
            <a:off x="498094" y="6252542"/>
            <a:ext cx="3163436" cy="884237"/>
            <a:chOff x="3024" y="3206"/>
            <a:chExt cx="978" cy="557"/>
          </a:xfrm>
        </p:grpSpPr>
        <p:sp>
          <p:nvSpPr>
            <p:cNvPr id="122" name="Text Box 18"/>
            <p:cNvSpPr txBox="1">
              <a:spLocks noChangeArrowheads="1"/>
            </p:cNvSpPr>
            <p:nvPr/>
          </p:nvSpPr>
          <p:spPr bwMode="auto">
            <a:xfrm>
              <a:off x="3024" y="3353"/>
              <a:ext cx="397" cy="252"/>
            </a:xfrm>
            <a:prstGeom prst="rect">
              <a:avLst/>
            </a:prstGeom>
            <a:noFill/>
            <a:ln w="9525">
              <a:noFill/>
              <a:miter lim="800000"/>
              <a:headEnd/>
              <a:tailEnd/>
            </a:ln>
          </p:spPr>
          <p:txBody>
            <a:bodyPr wrap="none">
              <a:spAutoFit/>
            </a:bodyPr>
            <a:lstStyle/>
            <a:p>
              <a:r>
                <a:rPr lang="en-US" sz="2000" dirty="0" smtClean="0"/>
                <a:t>(b) rate = </a:t>
              </a:r>
              <a:r>
                <a:rPr lang="en-US" sz="2000" dirty="0"/>
                <a:t>-</a:t>
              </a:r>
            </a:p>
          </p:txBody>
        </p:sp>
        <p:sp>
          <p:nvSpPr>
            <p:cNvPr id="123" name="Text Box 20"/>
            <p:cNvSpPr txBox="1">
              <a:spLocks noChangeArrowheads="1"/>
            </p:cNvSpPr>
            <p:nvPr/>
          </p:nvSpPr>
          <p:spPr bwMode="auto">
            <a:xfrm>
              <a:off x="3700" y="3206"/>
              <a:ext cx="244" cy="252"/>
            </a:xfrm>
            <a:prstGeom prst="rect">
              <a:avLst/>
            </a:prstGeom>
            <a:noFill/>
            <a:ln w="9525">
              <a:noFill/>
              <a:miter lim="800000"/>
              <a:headEnd/>
              <a:tailEnd/>
            </a:ln>
          </p:spPr>
          <p:txBody>
            <a:bodyPr wrap="none">
              <a:spAutoFit/>
            </a:bodyPr>
            <a:lstStyle/>
            <a:p>
              <a:r>
                <a:rPr lang="en-US" sz="2000" dirty="0" smtClean="0">
                  <a:latin typeface="Symbol" pitchFamily="18" charset="2"/>
                </a:rPr>
                <a:t>D</a:t>
              </a:r>
              <a:r>
                <a:rPr lang="en-US" sz="2000" dirty="0" smtClean="0"/>
                <a:t>[H</a:t>
              </a:r>
              <a:r>
                <a:rPr lang="en-US" sz="2000" baseline="30000" dirty="0" smtClean="0"/>
                <a:t>+</a:t>
              </a:r>
              <a:r>
                <a:rPr lang="en-US" sz="2000" dirty="0" smtClean="0"/>
                <a:t>]</a:t>
              </a:r>
              <a:endParaRPr lang="en-US" sz="2000" dirty="0"/>
            </a:p>
          </p:txBody>
        </p:sp>
        <p:sp>
          <p:nvSpPr>
            <p:cNvPr id="124" name="Text Box 21"/>
            <p:cNvSpPr txBox="1">
              <a:spLocks noChangeArrowheads="1"/>
            </p:cNvSpPr>
            <p:nvPr/>
          </p:nvSpPr>
          <p:spPr bwMode="auto">
            <a:xfrm>
              <a:off x="3781" y="3486"/>
              <a:ext cx="125" cy="252"/>
            </a:xfrm>
            <a:prstGeom prst="rect">
              <a:avLst/>
            </a:prstGeom>
            <a:noFill/>
            <a:ln w="9525">
              <a:noFill/>
              <a:miter lim="800000"/>
              <a:headEnd/>
              <a:tailEnd/>
            </a:ln>
          </p:spPr>
          <p:txBody>
            <a:bodyPr wrap="none">
              <a:spAutoFit/>
            </a:bodyPr>
            <a:lstStyle/>
            <a:p>
              <a:r>
                <a:rPr lang="en-US" sz="2000" dirty="0">
                  <a:latin typeface="Symbol" pitchFamily="18" charset="2"/>
                </a:rPr>
                <a:t>D</a:t>
              </a:r>
              <a:r>
                <a:rPr lang="en-US" sz="2000" i="1" dirty="0"/>
                <a:t>t</a:t>
              </a:r>
              <a:endParaRPr lang="en-US" sz="2000" dirty="0"/>
            </a:p>
          </p:txBody>
        </p:sp>
        <p:sp>
          <p:nvSpPr>
            <p:cNvPr id="125" name="Line 22"/>
            <p:cNvSpPr>
              <a:spLocks noChangeShapeType="1"/>
            </p:cNvSpPr>
            <p:nvPr/>
          </p:nvSpPr>
          <p:spPr bwMode="auto">
            <a:xfrm flipV="1">
              <a:off x="3724" y="3499"/>
              <a:ext cx="278" cy="5"/>
            </a:xfrm>
            <a:prstGeom prst="line">
              <a:avLst/>
            </a:prstGeom>
            <a:noFill/>
            <a:ln w="28575">
              <a:solidFill>
                <a:schemeClr val="tx1"/>
              </a:solidFill>
              <a:round/>
              <a:headEnd/>
              <a:tailEnd/>
            </a:ln>
          </p:spPr>
          <p:txBody>
            <a:bodyPr/>
            <a:lstStyle/>
            <a:p>
              <a:endParaRPr lang="en-US" sz="2000"/>
            </a:p>
          </p:txBody>
        </p:sp>
        <p:grpSp>
          <p:nvGrpSpPr>
            <p:cNvPr id="126" name="Group 23"/>
            <p:cNvGrpSpPr>
              <a:grpSpLocks/>
            </p:cNvGrpSpPr>
            <p:nvPr/>
          </p:nvGrpSpPr>
          <p:grpSpPr bwMode="auto">
            <a:xfrm>
              <a:off x="3496" y="3229"/>
              <a:ext cx="144" cy="534"/>
              <a:chOff x="2300" y="3414"/>
              <a:chExt cx="144" cy="534"/>
            </a:xfrm>
          </p:grpSpPr>
          <p:sp>
            <p:nvSpPr>
              <p:cNvPr id="127" name="Text Box 24"/>
              <p:cNvSpPr txBox="1">
                <a:spLocks noChangeArrowheads="1"/>
              </p:cNvSpPr>
              <p:nvPr/>
            </p:nvSpPr>
            <p:spPr bwMode="auto">
              <a:xfrm>
                <a:off x="2312" y="3414"/>
                <a:ext cx="94" cy="252"/>
              </a:xfrm>
              <a:prstGeom prst="rect">
                <a:avLst/>
              </a:prstGeom>
              <a:noFill/>
              <a:ln w="9525">
                <a:noFill/>
                <a:miter lim="800000"/>
                <a:headEnd/>
                <a:tailEnd/>
              </a:ln>
            </p:spPr>
            <p:txBody>
              <a:bodyPr wrap="none">
                <a:spAutoFit/>
              </a:bodyPr>
              <a:lstStyle/>
              <a:p>
                <a:r>
                  <a:rPr lang="en-US" sz="2000" dirty="0"/>
                  <a:t>1</a:t>
                </a:r>
              </a:p>
            </p:txBody>
          </p:sp>
          <p:sp>
            <p:nvSpPr>
              <p:cNvPr id="128" name="Text Box 25"/>
              <p:cNvSpPr txBox="1">
                <a:spLocks noChangeArrowheads="1"/>
              </p:cNvSpPr>
              <p:nvPr/>
            </p:nvSpPr>
            <p:spPr bwMode="auto">
              <a:xfrm>
                <a:off x="2312" y="3696"/>
                <a:ext cx="94" cy="252"/>
              </a:xfrm>
              <a:prstGeom prst="rect">
                <a:avLst/>
              </a:prstGeom>
              <a:noFill/>
              <a:ln w="9525">
                <a:noFill/>
                <a:miter lim="800000"/>
                <a:headEnd/>
                <a:tailEnd/>
              </a:ln>
            </p:spPr>
            <p:txBody>
              <a:bodyPr wrap="none">
                <a:spAutoFit/>
              </a:bodyPr>
              <a:lstStyle/>
              <a:p>
                <a:r>
                  <a:rPr lang="en-US" sz="2000" i="1" dirty="0"/>
                  <a:t>2</a:t>
                </a:r>
              </a:p>
            </p:txBody>
          </p:sp>
          <p:sp>
            <p:nvSpPr>
              <p:cNvPr id="129" name="Line 26"/>
              <p:cNvSpPr>
                <a:spLocks noChangeShapeType="1"/>
              </p:cNvSpPr>
              <p:nvPr/>
            </p:nvSpPr>
            <p:spPr bwMode="auto">
              <a:xfrm>
                <a:off x="2300" y="3696"/>
                <a:ext cx="144" cy="0"/>
              </a:xfrm>
              <a:prstGeom prst="line">
                <a:avLst/>
              </a:prstGeom>
              <a:noFill/>
              <a:ln w="28575">
                <a:solidFill>
                  <a:schemeClr val="tx1"/>
                </a:solidFill>
                <a:round/>
                <a:headEnd/>
                <a:tailEnd/>
              </a:ln>
            </p:spPr>
            <p:txBody>
              <a:bodyPr/>
              <a:lstStyle/>
              <a:p>
                <a:endParaRPr lang="en-US" sz="2000"/>
              </a:p>
            </p:txBody>
          </p:sp>
        </p:grpSp>
      </p:grpSp>
      <p:sp>
        <p:nvSpPr>
          <p:cNvPr id="130" name="سهم إلى اليمين 129"/>
          <p:cNvSpPr/>
          <p:nvPr/>
        </p:nvSpPr>
        <p:spPr>
          <a:xfrm>
            <a:off x="3866621" y="6540942"/>
            <a:ext cx="655532" cy="25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nvGrpSpPr>
          <p:cNvPr id="131" name="Group 50"/>
          <p:cNvGrpSpPr>
            <a:grpSpLocks/>
          </p:cNvGrpSpPr>
          <p:nvPr/>
        </p:nvGrpSpPr>
        <p:grpSpPr bwMode="auto">
          <a:xfrm>
            <a:off x="4646108" y="6244658"/>
            <a:ext cx="6341682" cy="874712"/>
            <a:chOff x="3700" y="3206"/>
            <a:chExt cx="668" cy="551"/>
          </a:xfrm>
        </p:grpSpPr>
        <p:sp>
          <p:nvSpPr>
            <p:cNvPr id="132" name="Text Box 18"/>
            <p:cNvSpPr txBox="1">
              <a:spLocks noChangeArrowheads="1"/>
            </p:cNvSpPr>
            <p:nvPr/>
          </p:nvSpPr>
          <p:spPr bwMode="auto">
            <a:xfrm>
              <a:off x="3785" y="3338"/>
              <a:ext cx="583" cy="252"/>
            </a:xfrm>
            <a:prstGeom prst="rect">
              <a:avLst/>
            </a:prstGeom>
            <a:noFill/>
            <a:ln w="9525">
              <a:noFill/>
              <a:miter lim="800000"/>
              <a:headEnd/>
              <a:tailEnd/>
            </a:ln>
          </p:spPr>
          <p:txBody>
            <a:bodyPr wrap="square">
              <a:spAutoFit/>
            </a:bodyPr>
            <a:lstStyle/>
            <a:p>
              <a:r>
                <a:rPr lang="en-US" sz="2000" dirty="0"/>
                <a:t> = </a:t>
              </a:r>
              <a:r>
                <a:rPr lang="en-US" sz="2000" dirty="0" smtClean="0"/>
                <a:t>- rate = -2 </a:t>
              </a:r>
              <a:r>
                <a:rPr lang="en-US" sz="2000" dirty="0"/>
                <a:t>x 4.40x10</a:t>
              </a:r>
              <a:r>
                <a:rPr lang="en-US" sz="2000" baseline="30000" dirty="0"/>
                <a:t>-3</a:t>
              </a:r>
              <a:r>
                <a:rPr lang="en-US" sz="2000" dirty="0"/>
                <a:t> </a:t>
              </a:r>
              <a:r>
                <a:rPr lang="en-US" sz="2000" dirty="0" smtClean="0"/>
                <a:t>= - 8.80x 10</a:t>
              </a:r>
              <a:r>
                <a:rPr lang="en-US" sz="2000" baseline="30000" dirty="0" smtClean="0"/>
                <a:t>-3</a:t>
              </a:r>
              <a:r>
                <a:rPr lang="en-US" sz="2000" dirty="0" smtClean="0"/>
                <a:t> M/s</a:t>
              </a:r>
              <a:endParaRPr lang="en-US" sz="2000" dirty="0"/>
            </a:p>
          </p:txBody>
        </p:sp>
        <p:sp>
          <p:nvSpPr>
            <p:cNvPr id="133" name="Text Box 20"/>
            <p:cNvSpPr txBox="1">
              <a:spLocks noChangeArrowheads="1"/>
            </p:cNvSpPr>
            <p:nvPr/>
          </p:nvSpPr>
          <p:spPr bwMode="auto">
            <a:xfrm>
              <a:off x="3700" y="3206"/>
              <a:ext cx="83" cy="252"/>
            </a:xfrm>
            <a:prstGeom prst="rect">
              <a:avLst/>
            </a:prstGeom>
            <a:noFill/>
            <a:ln w="9525">
              <a:noFill/>
              <a:miter lim="800000"/>
              <a:headEnd/>
              <a:tailEnd/>
            </a:ln>
          </p:spPr>
          <p:txBody>
            <a:bodyPr wrap="none">
              <a:spAutoFit/>
            </a:bodyPr>
            <a:lstStyle/>
            <a:p>
              <a:r>
                <a:rPr lang="en-US" sz="2000" dirty="0" smtClean="0">
                  <a:latin typeface="Symbol" pitchFamily="18" charset="2"/>
                </a:rPr>
                <a:t>D</a:t>
              </a:r>
              <a:r>
                <a:rPr lang="en-US" sz="2000" dirty="0" smtClean="0"/>
                <a:t>[H</a:t>
              </a:r>
              <a:r>
                <a:rPr lang="en-US" sz="2000" baseline="30000" dirty="0" smtClean="0"/>
                <a:t>+</a:t>
              </a:r>
              <a:r>
                <a:rPr lang="en-US" sz="2000" dirty="0" smtClean="0"/>
                <a:t>]</a:t>
              </a:r>
              <a:endParaRPr lang="en-US" sz="2000" dirty="0"/>
            </a:p>
          </p:txBody>
        </p:sp>
        <p:sp>
          <p:nvSpPr>
            <p:cNvPr id="134" name="Text Box 21"/>
            <p:cNvSpPr txBox="1">
              <a:spLocks noChangeArrowheads="1"/>
            </p:cNvSpPr>
            <p:nvPr/>
          </p:nvSpPr>
          <p:spPr bwMode="auto">
            <a:xfrm>
              <a:off x="3726" y="3505"/>
              <a:ext cx="60" cy="252"/>
            </a:xfrm>
            <a:prstGeom prst="rect">
              <a:avLst/>
            </a:prstGeom>
            <a:noFill/>
            <a:ln w="9525">
              <a:noFill/>
              <a:miter lim="800000"/>
              <a:headEnd/>
              <a:tailEnd/>
            </a:ln>
          </p:spPr>
          <p:txBody>
            <a:bodyPr wrap="square">
              <a:spAutoFit/>
            </a:bodyPr>
            <a:lstStyle/>
            <a:p>
              <a:r>
                <a:rPr lang="en-US" sz="2000" dirty="0">
                  <a:latin typeface="Symbol" pitchFamily="18" charset="2"/>
                </a:rPr>
                <a:t>D</a:t>
              </a:r>
              <a:r>
                <a:rPr lang="en-US" sz="2000" i="1" dirty="0"/>
                <a:t>t</a:t>
              </a:r>
              <a:endParaRPr lang="en-US" sz="2000" dirty="0"/>
            </a:p>
          </p:txBody>
        </p:sp>
        <p:sp>
          <p:nvSpPr>
            <p:cNvPr id="135" name="Line 22"/>
            <p:cNvSpPr>
              <a:spLocks noChangeShapeType="1"/>
            </p:cNvSpPr>
            <p:nvPr/>
          </p:nvSpPr>
          <p:spPr bwMode="auto">
            <a:xfrm flipV="1">
              <a:off x="3709" y="3496"/>
              <a:ext cx="64" cy="0"/>
            </a:xfrm>
            <a:prstGeom prst="line">
              <a:avLst/>
            </a:prstGeom>
            <a:noFill/>
            <a:ln w="28575">
              <a:solidFill>
                <a:schemeClr val="tx1"/>
              </a:solidFill>
              <a:round/>
              <a:headEnd/>
              <a:tailEnd/>
            </a:ln>
          </p:spPr>
          <p:txBody>
            <a:bodyPr/>
            <a:lstStyle/>
            <a:p>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1+#ppt_w/2"/>
                                          </p:val>
                                        </p:tav>
                                        <p:tav tm="100000">
                                          <p:val>
                                            <p:strVal val="#ppt_x"/>
                                          </p:val>
                                        </p:tav>
                                      </p:tavLst>
                                    </p:anim>
                                    <p:anim calcmode="lin" valueType="num">
                                      <p:cBhvr additive="base">
                                        <p:cTn id="1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0-#ppt_w/2"/>
                                          </p:val>
                                        </p:tav>
                                        <p:tav tm="100000">
                                          <p:val>
                                            <p:strVal val="#ppt_x"/>
                                          </p:val>
                                        </p:tav>
                                      </p:tavLst>
                                    </p:anim>
                                    <p:anim calcmode="lin" valueType="num">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1+#ppt_w/2"/>
                                          </p:val>
                                        </p:tav>
                                        <p:tav tm="100000">
                                          <p:val>
                                            <p:strVal val="#ppt_x"/>
                                          </p:val>
                                        </p:tav>
                                      </p:tavLst>
                                    </p:anim>
                                    <p:anim calcmode="lin" valueType="num">
                                      <p:cBhvr additive="base">
                                        <p:cTn id="3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500" fill="hold"/>
                                        <p:tgtEl>
                                          <p:spTgt spid="121"/>
                                        </p:tgtEl>
                                        <p:attrNameLst>
                                          <p:attrName>ppt_x</p:attrName>
                                        </p:attrNameLst>
                                      </p:cBhvr>
                                      <p:tavLst>
                                        <p:tav tm="0">
                                          <p:val>
                                            <p:strVal val="1+#ppt_w/2"/>
                                          </p:val>
                                        </p:tav>
                                        <p:tav tm="100000">
                                          <p:val>
                                            <p:strVal val="#ppt_x"/>
                                          </p:val>
                                        </p:tav>
                                      </p:tavLst>
                                    </p:anim>
                                    <p:anim calcmode="lin" valueType="num">
                                      <p:cBhvr additive="base">
                                        <p:cTn id="44"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1+#ppt_w/2"/>
                                          </p:val>
                                        </p:tav>
                                        <p:tav tm="100000">
                                          <p:val>
                                            <p:strVal val="#ppt_x"/>
                                          </p:val>
                                        </p:tav>
                                      </p:tavLst>
                                    </p:anim>
                                    <p:anim calcmode="lin" valueType="num">
                                      <p:cBhvr additive="base">
                                        <p:cTn id="50"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8356" y="1606442"/>
            <a:ext cx="11169518" cy="5201920"/>
          </a:xfrm>
        </p:spPr>
        <p:txBody>
          <a:bodyPr>
            <a:normAutofit/>
          </a:bodyPr>
          <a:lstStyle/>
          <a:p>
            <a:pPr eaLnBrk="1" hangingPunct="1">
              <a:lnSpc>
                <a:spcPct val="90000"/>
              </a:lnSpc>
            </a:pPr>
            <a:r>
              <a:rPr lang="en-US" altLang="en-US" sz="2200" dirty="0"/>
              <a:t>the </a:t>
            </a:r>
            <a:r>
              <a:rPr lang="en-US" altLang="en-US" sz="2200" b="1" dirty="0">
                <a:solidFill>
                  <a:srgbClr val="FF0000"/>
                </a:solidFill>
              </a:rPr>
              <a:t>internal energy</a:t>
            </a:r>
            <a:r>
              <a:rPr lang="en-US" altLang="en-US" sz="2200" dirty="0">
                <a:solidFill>
                  <a:srgbClr val="FF0000"/>
                </a:solidFill>
              </a:rPr>
              <a:t> </a:t>
            </a:r>
            <a:r>
              <a:rPr lang="en-US" altLang="en-US" sz="2200" dirty="0"/>
              <a:t>is the total amount (sum) of kinetic and potential energies of all of the particles that compose the system. </a:t>
            </a:r>
          </a:p>
          <a:p>
            <a:pPr eaLnBrk="1" hangingPunct="1">
              <a:lnSpc>
                <a:spcPct val="90000"/>
              </a:lnSpc>
            </a:pPr>
            <a:r>
              <a:rPr lang="en-US" altLang="en-US" sz="2200" dirty="0"/>
              <a:t>the change in the internal energy of a system only </a:t>
            </a:r>
            <a:r>
              <a:rPr lang="en-US" altLang="en-US" sz="2200" b="1" dirty="0"/>
              <a:t>depends</a:t>
            </a:r>
            <a:r>
              <a:rPr lang="en-US" altLang="en-US" sz="2200" dirty="0"/>
              <a:t> on the amount of energy in the system at the beginning and end.</a:t>
            </a:r>
          </a:p>
          <a:p>
            <a:pPr lvl="1" eaLnBrk="1" hangingPunct="1">
              <a:lnSpc>
                <a:spcPct val="90000"/>
              </a:lnSpc>
            </a:pPr>
            <a:r>
              <a:rPr lang="en-US" altLang="en-US" sz="2200" dirty="0"/>
              <a:t>a </a:t>
            </a:r>
            <a:r>
              <a:rPr lang="en-US" altLang="en-US" sz="2200" b="1" dirty="0">
                <a:solidFill>
                  <a:srgbClr val="FF0000"/>
                </a:solidFill>
              </a:rPr>
              <a:t>state function</a:t>
            </a:r>
            <a:r>
              <a:rPr lang="en-US" altLang="en-US" sz="2200" dirty="0">
                <a:solidFill>
                  <a:srgbClr val="FF0000"/>
                </a:solidFill>
              </a:rPr>
              <a:t> </a:t>
            </a:r>
            <a:r>
              <a:rPr lang="en-US" altLang="en-US" sz="2200" dirty="0"/>
              <a:t>is a mathematical function whose result only depends on the initial and final conditions, not on the process used</a:t>
            </a:r>
          </a:p>
          <a:p>
            <a:pPr lvl="1" eaLnBrk="1" hangingPunct="1">
              <a:lnSpc>
                <a:spcPct val="90000"/>
              </a:lnSpc>
            </a:pPr>
            <a:r>
              <a:rPr lang="en-US" altLang="en-US" sz="2200" dirty="0">
                <a:latin typeface="Symbol" panose="05050102010706020507" pitchFamily="18" charset="2"/>
              </a:rPr>
              <a:t>D</a:t>
            </a:r>
            <a:r>
              <a:rPr lang="en-US" altLang="en-US" sz="2200" dirty="0"/>
              <a:t>E = </a:t>
            </a:r>
            <a:r>
              <a:rPr lang="en-US" altLang="en-US" sz="2200" dirty="0" err="1"/>
              <a:t>E</a:t>
            </a:r>
            <a:r>
              <a:rPr lang="en-US" altLang="en-US" sz="2200" baseline="-25000" dirty="0" err="1"/>
              <a:t>final</a:t>
            </a:r>
            <a:r>
              <a:rPr lang="en-US" altLang="en-US" sz="2200" dirty="0"/>
              <a:t> – </a:t>
            </a:r>
            <a:r>
              <a:rPr lang="en-US" altLang="en-US" sz="2200" dirty="0" err="1"/>
              <a:t>E</a:t>
            </a:r>
            <a:r>
              <a:rPr lang="en-US" altLang="en-US" sz="2200" baseline="-25000" dirty="0" err="1"/>
              <a:t>initial</a:t>
            </a:r>
            <a:endParaRPr lang="en-US" altLang="en-US" sz="2200" baseline="-25000" dirty="0"/>
          </a:p>
          <a:p>
            <a:pPr lvl="1" eaLnBrk="1" hangingPunct="1">
              <a:lnSpc>
                <a:spcPct val="90000"/>
              </a:lnSpc>
            </a:pPr>
            <a:r>
              <a:rPr lang="en-US" altLang="en-US" sz="2200" dirty="0" err="1">
                <a:latin typeface="Symbol" panose="05050102010706020507" pitchFamily="18" charset="2"/>
              </a:rPr>
              <a:t>D</a:t>
            </a:r>
            <a:r>
              <a:rPr lang="en-US" altLang="en-US" sz="2200" dirty="0" err="1"/>
              <a:t>E</a:t>
            </a:r>
            <a:r>
              <a:rPr lang="en-US" altLang="en-US" sz="2200" baseline="-25000" dirty="0" err="1"/>
              <a:t>reaction</a:t>
            </a:r>
            <a:r>
              <a:rPr lang="en-US" altLang="en-US" sz="2200" dirty="0"/>
              <a:t> = </a:t>
            </a:r>
            <a:r>
              <a:rPr lang="en-US" altLang="en-US" sz="2200" dirty="0" err="1"/>
              <a:t>E</a:t>
            </a:r>
            <a:r>
              <a:rPr lang="en-US" altLang="en-US" sz="2200" baseline="-25000" dirty="0" err="1"/>
              <a:t>products</a:t>
            </a:r>
            <a:r>
              <a:rPr lang="en-US" altLang="en-US" sz="2200" dirty="0"/>
              <a:t> - </a:t>
            </a:r>
            <a:r>
              <a:rPr lang="en-US" altLang="en-US" sz="2200" dirty="0" err="1"/>
              <a:t>E</a:t>
            </a:r>
            <a:r>
              <a:rPr lang="en-US" altLang="en-US" sz="2200" baseline="-25000" dirty="0" err="1"/>
              <a:t>reactants</a:t>
            </a:r>
            <a:endParaRPr lang="en-US" altLang="en-US" sz="2200" baseline="-25000" dirty="0"/>
          </a:p>
        </p:txBody>
      </p:sp>
      <p:pic>
        <p:nvPicPr>
          <p:cNvPr id="28677" name="Picture 4" descr="06_03-03UN"/>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758"/>
          <a:stretch/>
        </p:blipFill>
        <p:spPr bwMode="auto">
          <a:xfrm>
            <a:off x="4517656" y="3657601"/>
            <a:ext cx="6160854"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8" name="صورة 7"/>
          <p:cNvPicPr/>
          <p:nvPr/>
        </p:nvPicPr>
        <p:blipFill>
          <a:blip r:embed="rId4"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4" name="Rectangle 13"/>
          <p:cNvSpPr/>
          <p:nvPr/>
        </p:nvSpPr>
        <p:spPr>
          <a:xfrm>
            <a:off x="155863" y="844565"/>
            <a:ext cx="5312929" cy="461665"/>
          </a:xfrm>
          <a:prstGeom prst="rect">
            <a:avLst/>
          </a:prstGeom>
        </p:spPr>
        <p:txBody>
          <a:bodyPr wrap="none">
            <a:spAutoFit/>
          </a:bodyPr>
          <a:lstStyle/>
          <a:p>
            <a:r>
              <a:rPr lang="en-US" altLang="en-US" sz="2400" b="1" dirty="0">
                <a:solidFill>
                  <a:srgbClr val="C00000"/>
                </a:solidFill>
              </a:rPr>
              <a:t>6.1.The First Law of Thermodynamics </a:t>
            </a:r>
          </a:p>
        </p:txBody>
      </p:sp>
    </p:spTree>
    <p:extLst>
      <p:ext uri="{BB962C8B-B14F-4D97-AF65-F5344CB8AC3E}">
        <p14:creationId xmlns="" xmlns:p14="http://schemas.microsoft.com/office/powerpoint/2010/main" val="252800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1027"/>
          <p:cNvSpPr>
            <a:spLocks noGrp="1" noChangeArrowheads="1"/>
          </p:cNvSpPr>
          <p:nvPr>
            <p:ph type="body" sz="half" idx="1"/>
          </p:nvPr>
        </p:nvSpPr>
        <p:spPr>
          <a:xfrm>
            <a:off x="375920" y="1531035"/>
            <a:ext cx="10871954" cy="2682240"/>
          </a:xfrm>
        </p:spPr>
        <p:txBody>
          <a:bodyPr>
            <a:normAutofit/>
          </a:bodyPr>
          <a:lstStyle/>
          <a:p>
            <a:r>
              <a:rPr lang="en-US" altLang="en-US" sz="2400" dirty="0" smtClean="0">
                <a:latin typeface="Times New Roman" pitchFamily="18" charset="0"/>
                <a:cs typeface="Times New Roman" pitchFamily="18" charset="0"/>
              </a:rPr>
              <a:t>Therefore</a:t>
            </a:r>
            <a:r>
              <a:rPr lang="en-US" altLang="en-US" sz="2400" dirty="0">
                <a:latin typeface="Times New Roman" pitchFamily="18" charset="0"/>
                <a:cs typeface="Times New Roman" pitchFamily="18" charset="0"/>
              </a:rPr>
              <a:t>, internal energy is a state function.</a:t>
            </a:r>
          </a:p>
          <a:p>
            <a:pPr eaLnBrk="1" hangingPunct="1"/>
            <a:r>
              <a:rPr lang="en-US" altLang="en-US" sz="2400" dirty="0">
                <a:latin typeface="Times New Roman" pitchFamily="18" charset="0"/>
                <a:cs typeface="Times New Roman" pitchFamily="18" charset="0"/>
              </a:rPr>
              <a:t>It depends only on the present state of the system, not on the path by which the system arrived at that state.</a:t>
            </a:r>
          </a:p>
          <a:p>
            <a:pPr eaLnBrk="1" hangingPunct="1"/>
            <a:r>
              <a:rPr lang="en-US" altLang="en-US" sz="2400" dirty="0">
                <a:latin typeface="Times New Roman" pitchFamily="18" charset="0"/>
                <a:cs typeface="Times New Roman" pitchFamily="18" charset="0"/>
              </a:rPr>
              <a:t>And so, </a:t>
            </a:r>
            <a:r>
              <a:rPr lang="en-US" altLang="en-US" sz="2400" dirty="0">
                <a:latin typeface="Times New Roman" pitchFamily="18" charset="0"/>
                <a:cs typeface="Times New Roman" pitchFamily="18" charset="0"/>
                <a:sym typeface="Symbol" panose="05050102010706020507" pitchFamily="18" charset="2"/>
              </a:rPr>
              <a:t></a:t>
            </a:r>
            <a:r>
              <a:rPr lang="en-US" altLang="en-US" sz="2400" i="1" dirty="0">
                <a:latin typeface="Times New Roman" pitchFamily="18" charset="0"/>
                <a:cs typeface="Times New Roman" pitchFamily="18" charset="0"/>
              </a:rPr>
              <a:t>E</a:t>
            </a:r>
            <a:r>
              <a:rPr lang="en-US" altLang="en-US" sz="2400" dirty="0">
                <a:latin typeface="Times New Roman" pitchFamily="18" charset="0"/>
                <a:cs typeface="Times New Roman" pitchFamily="18" charset="0"/>
              </a:rPr>
              <a:t> depends only on </a:t>
            </a:r>
            <a:r>
              <a:rPr lang="en-US" altLang="en-US" sz="2400" i="1" dirty="0" err="1">
                <a:latin typeface="Times New Roman" pitchFamily="18" charset="0"/>
                <a:cs typeface="Times New Roman" pitchFamily="18" charset="0"/>
              </a:rPr>
              <a:t>E</a:t>
            </a:r>
            <a:r>
              <a:rPr lang="en-US" altLang="en-US" sz="2400" baseline="-25000" dirty="0" err="1">
                <a:latin typeface="Times New Roman" pitchFamily="18" charset="0"/>
                <a:cs typeface="Times New Roman" pitchFamily="18" charset="0"/>
              </a:rPr>
              <a:t>initial</a:t>
            </a:r>
            <a:r>
              <a:rPr lang="en-US" altLang="en-US" sz="2400" dirty="0">
                <a:latin typeface="Times New Roman" pitchFamily="18" charset="0"/>
                <a:cs typeface="Times New Roman" pitchFamily="18" charset="0"/>
              </a:rPr>
              <a:t> and </a:t>
            </a:r>
            <a:r>
              <a:rPr lang="en-US" altLang="en-US" sz="2400" i="1" dirty="0" err="1">
                <a:latin typeface="Times New Roman" pitchFamily="18" charset="0"/>
                <a:cs typeface="Times New Roman" pitchFamily="18" charset="0"/>
              </a:rPr>
              <a:t>E</a:t>
            </a:r>
            <a:r>
              <a:rPr lang="en-US" altLang="en-US" sz="2400" baseline="-25000" dirty="0" err="1">
                <a:latin typeface="Times New Roman" pitchFamily="18" charset="0"/>
                <a:cs typeface="Times New Roman" pitchFamily="18" charset="0"/>
              </a:rPr>
              <a:t>final</a:t>
            </a:r>
            <a:r>
              <a:rPr lang="en-US" altLang="en-US" sz="2400" dirty="0">
                <a:latin typeface="Times New Roman" pitchFamily="18" charset="0"/>
                <a:cs typeface="Times New Roman" pitchFamily="18" charset="0"/>
              </a:rPr>
              <a:t>.</a:t>
            </a:r>
          </a:p>
        </p:txBody>
      </p:sp>
      <p:pic>
        <p:nvPicPr>
          <p:cNvPr id="331781" name="Picture 1030" descr="05_09_Figure_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4438" y="3529014"/>
            <a:ext cx="9144000" cy="3027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8" name="صورة 7"/>
          <p:cNvPicPr/>
          <p:nvPr/>
        </p:nvPicPr>
        <p:blipFill>
          <a:blip r:embed="rId4"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4" name="Rectangle 13"/>
          <p:cNvSpPr/>
          <p:nvPr/>
        </p:nvSpPr>
        <p:spPr>
          <a:xfrm>
            <a:off x="155863" y="844565"/>
            <a:ext cx="5235985" cy="461665"/>
          </a:xfrm>
          <a:prstGeom prst="rect">
            <a:avLst/>
          </a:prstGeom>
        </p:spPr>
        <p:txBody>
          <a:bodyPr wrap="none">
            <a:spAutoFit/>
          </a:bodyPr>
          <a:lstStyle/>
          <a:p>
            <a:r>
              <a:rPr lang="en-US" altLang="en-US" sz="2400" b="1" dirty="0">
                <a:solidFill>
                  <a:srgbClr val="C00000"/>
                </a:solidFill>
              </a:rPr>
              <a:t>6.1.The First Law of </a:t>
            </a:r>
            <a:r>
              <a:rPr lang="en-US" altLang="en-US" sz="2400" b="1" dirty="0" smtClean="0">
                <a:solidFill>
                  <a:srgbClr val="C00000"/>
                </a:solidFill>
              </a:rPr>
              <a:t>Thermodynamics</a:t>
            </a:r>
          </a:p>
        </p:txBody>
      </p:sp>
    </p:spTree>
    <p:extLst>
      <p:ext uri="{BB962C8B-B14F-4D97-AF65-F5344CB8AC3E}">
        <p14:creationId xmlns="" xmlns:p14="http://schemas.microsoft.com/office/powerpoint/2010/main" val="1022168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xmlns="" id="{0EC9FB48-D83F-4950-81A3-24072E9EC4E4}"/>
              </a:ext>
            </a:extLst>
          </p:cNvPr>
          <p:cNvSpPr txBox="1">
            <a:spLocks noChangeArrowheads="1"/>
          </p:cNvSpPr>
          <p:nvPr/>
        </p:nvSpPr>
        <p:spPr bwMode="auto">
          <a:xfrm>
            <a:off x="444004" y="901987"/>
            <a:ext cx="10461863" cy="285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spcBef>
                <a:spcPct val="50000"/>
              </a:spcBef>
            </a:pPr>
            <a:r>
              <a:rPr lang="en-US" altLang="en-US" sz="2560" i="1" dirty="0"/>
              <a:t>Heat</a:t>
            </a:r>
            <a:r>
              <a:rPr lang="en-US" altLang="en-US" sz="2560" b="0" dirty="0"/>
              <a:t> is the exchange of thermal energy between a system and its surrounding caused by a temperature difference. </a:t>
            </a:r>
          </a:p>
          <a:p>
            <a:pPr eaLnBrk="1" hangingPunct="1">
              <a:spcBef>
                <a:spcPct val="50000"/>
              </a:spcBef>
            </a:pPr>
            <a:r>
              <a:rPr lang="en-US" altLang="en-US" sz="2560" i="1" dirty="0"/>
              <a:t>Thermal energy</a:t>
            </a:r>
            <a:r>
              <a:rPr lang="en-US" altLang="en-US" sz="2560" b="0" i="1" dirty="0"/>
              <a:t> </a:t>
            </a:r>
            <a:r>
              <a:rPr lang="en-US" altLang="en-US" sz="2560" b="0" dirty="0"/>
              <a:t>always transfer from hot matter to matter with lower temperature. </a:t>
            </a:r>
          </a:p>
          <a:p>
            <a:pPr eaLnBrk="1" hangingPunct="1">
              <a:spcBef>
                <a:spcPct val="50000"/>
              </a:spcBef>
            </a:pPr>
            <a:r>
              <a:rPr lang="en-US" altLang="en-US" sz="2560" i="1" dirty="0"/>
              <a:t>Thermal equilibrium </a:t>
            </a:r>
            <a:r>
              <a:rPr lang="en-US" altLang="en-US" sz="2560" b="0" dirty="0"/>
              <a:t>is the condition in which energy stop transfer between the two bodies when reach the same temperatures.</a:t>
            </a:r>
            <a:endParaRPr lang="en-US" altLang="en-US" sz="2560" i="1" dirty="0"/>
          </a:p>
        </p:txBody>
      </p:sp>
      <p:sp>
        <p:nvSpPr>
          <p:cNvPr id="10243" name="Text Box 3">
            <a:extLst>
              <a:ext uri="{FF2B5EF4-FFF2-40B4-BE49-F238E27FC236}">
                <a16:creationId xmlns:a16="http://schemas.microsoft.com/office/drawing/2014/main" xmlns="" id="{7D716B0A-2051-4A79-9272-079E40BBD583}"/>
              </a:ext>
            </a:extLst>
          </p:cNvPr>
          <p:cNvSpPr txBox="1">
            <a:spLocks noChangeArrowheads="1"/>
          </p:cNvSpPr>
          <p:nvPr/>
        </p:nvSpPr>
        <p:spPr bwMode="auto">
          <a:xfrm>
            <a:off x="444005" y="252876"/>
            <a:ext cx="5270995" cy="552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987" b="0" dirty="0">
                <a:solidFill>
                  <a:srgbClr val="002060"/>
                </a:solidFill>
              </a:rPr>
              <a:t>6.2 Quantifying heat and work</a:t>
            </a:r>
          </a:p>
        </p:txBody>
      </p:sp>
      <p:sp>
        <p:nvSpPr>
          <p:cNvPr id="4101" name="Text Box 5">
            <a:extLst>
              <a:ext uri="{FF2B5EF4-FFF2-40B4-BE49-F238E27FC236}">
                <a16:creationId xmlns:a16="http://schemas.microsoft.com/office/drawing/2014/main" xmlns="" id="{83F6D693-8AEC-4A35-9B1F-0E929D110B75}"/>
              </a:ext>
            </a:extLst>
          </p:cNvPr>
          <p:cNvSpPr txBox="1">
            <a:spLocks noChangeArrowheads="1"/>
          </p:cNvSpPr>
          <p:nvPr/>
        </p:nvSpPr>
        <p:spPr bwMode="auto">
          <a:xfrm>
            <a:off x="960120" y="3816198"/>
            <a:ext cx="7721600"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spcBef>
                <a:spcPct val="50000"/>
              </a:spcBef>
            </a:pPr>
            <a:r>
              <a:rPr lang="en-US" altLang="en-US" sz="2560" i="1" dirty="0"/>
              <a:t>Temperature</a:t>
            </a:r>
            <a:r>
              <a:rPr lang="en-US" altLang="en-US" sz="2560" b="0" dirty="0"/>
              <a:t> is a measure of the </a:t>
            </a:r>
            <a:r>
              <a:rPr lang="en-US" altLang="en-US" sz="2560" dirty="0"/>
              <a:t>thermal energy</a:t>
            </a:r>
            <a:r>
              <a:rPr lang="en-US" altLang="en-US" sz="2560" b="0" dirty="0"/>
              <a:t>.</a:t>
            </a:r>
            <a:endParaRPr lang="en-US" altLang="en-US" sz="2560" i="1" dirty="0"/>
          </a:p>
        </p:txBody>
      </p:sp>
      <p:grpSp>
        <p:nvGrpSpPr>
          <p:cNvPr id="2" name="Group 13">
            <a:extLst>
              <a:ext uri="{FF2B5EF4-FFF2-40B4-BE49-F238E27FC236}">
                <a16:creationId xmlns:a16="http://schemas.microsoft.com/office/drawing/2014/main" xmlns="" id="{188F8524-4466-446C-BF9E-1FF144AE8AD3}"/>
              </a:ext>
            </a:extLst>
          </p:cNvPr>
          <p:cNvGrpSpPr>
            <a:grpSpLocks/>
          </p:cNvGrpSpPr>
          <p:nvPr/>
        </p:nvGrpSpPr>
        <p:grpSpPr bwMode="auto">
          <a:xfrm>
            <a:off x="1209039" y="5012267"/>
            <a:ext cx="1534160" cy="2008601"/>
            <a:chOff x="1008" y="2304"/>
            <a:chExt cx="906" cy="1416"/>
          </a:xfrm>
        </p:grpSpPr>
        <p:pic>
          <p:nvPicPr>
            <p:cNvPr id="10256" name="Picture 9" descr="BD16640_">
              <a:extLst>
                <a:ext uri="{FF2B5EF4-FFF2-40B4-BE49-F238E27FC236}">
                  <a16:creationId xmlns:a16="http://schemas.microsoft.com/office/drawing/2014/main" xmlns="" id="{761F0E5A-4C36-4E8B-B3C8-89EAD2C6658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8" y="2304"/>
              <a:ext cx="906" cy="1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7" name="Text Box 11">
              <a:extLst>
                <a:ext uri="{FF2B5EF4-FFF2-40B4-BE49-F238E27FC236}">
                  <a16:creationId xmlns:a16="http://schemas.microsoft.com/office/drawing/2014/main" xmlns="" id="{06D7B30D-6CD4-4986-9413-68E6119D7D3E}"/>
                </a:ext>
              </a:extLst>
            </p:cNvPr>
            <p:cNvSpPr txBox="1">
              <a:spLocks noChangeArrowheads="1"/>
            </p:cNvSpPr>
            <p:nvPr/>
          </p:nvSpPr>
          <p:spPr bwMode="auto">
            <a:xfrm>
              <a:off x="1191" y="3433"/>
              <a:ext cx="537"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560" b="0"/>
                <a:t>90</a:t>
              </a:r>
              <a:r>
                <a:rPr lang="en-US" altLang="en-US" sz="2560" b="0" baseline="30000"/>
                <a:t>0</a:t>
              </a:r>
              <a:r>
                <a:rPr lang="en-US" altLang="en-US" sz="2560" b="0"/>
                <a:t>C</a:t>
              </a:r>
            </a:p>
          </p:txBody>
        </p:sp>
      </p:grpSp>
      <p:grpSp>
        <p:nvGrpSpPr>
          <p:cNvPr id="3" name="Group 14">
            <a:extLst>
              <a:ext uri="{FF2B5EF4-FFF2-40B4-BE49-F238E27FC236}">
                <a16:creationId xmlns:a16="http://schemas.microsoft.com/office/drawing/2014/main" xmlns="" id="{84BF4AB0-A16E-4CC6-B1DF-AF9F5A084B86}"/>
              </a:ext>
            </a:extLst>
          </p:cNvPr>
          <p:cNvGrpSpPr>
            <a:grpSpLocks/>
          </p:cNvGrpSpPr>
          <p:nvPr/>
        </p:nvGrpSpPr>
        <p:grpSpPr bwMode="auto">
          <a:xfrm>
            <a:off x="6558281" y="4909147"/>
            <a:ext cx="2895600" cy="1591561"/>
            <a:chOff x="3168" y="2064"/>
            <a:chExt cx="1710" cy="1775"/>
          </a:xfrm>
        </p:grpSpPr>
        <p:pic>
          <p:nvPicPr>
            <p:cNvPr id="10254" name="Picture 10" descr="HH00478_">
              <a:extLst>
                <a:ext uri="{FF2B5EF4-FFF2-40B4-BE49-F238E27FC236}">
                  <a16:creationId xmlns:a16="http://schemas.microsoft.com/office/drawing/2014/main" xmlns="" id="{29E43FD2-52B0-4462-9449-2479921A1AA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68" y="2064"/>
              <a:ext cx="1710" cy="1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5" name="Text Box 12">
              <a:extLst>
                <a:ext uri="{FF2B5EF4-FFF2-40B4-BE49-F238E27FC236}">
                  <a16:creationId xmlns:a16="http://schemas.microsoft.com/office/drawing/2014/main" xmlns="" id="{BE8F51DB-C803-4871-A1CF-C8C12CE8DA82}"/>
                </a:ext>
              </a:extLst>
            </p:cNvPr>
            <p:cNvSpPr txBox="1">
              <a:spLocks noChangeArrowheads="1"/>
            </p:cNvSpPr>
            <p:nvPr/>
          </p:nvSpPr>
          <p:spPr bwMode="auto">
            <a:xfrm>
              <a:off x="3753" y="3552"/>
              <a:ext cx="537"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560" b="0"/>
                <a:t>40</a:t>
              </a:r>
              <a:r>
                <a:rPr lang="en-US" altLang="en-US" sz="2560" b="0" baseline="30000"/>
                <a:t>0</a:t>
              </a:r>
              <a:r>
                <a:rPr lang="en-US" altLang="en-US" sz="2560" b="0"/>
                <a:t>C</a:t>
              </a:r>
            </a:p>
          </p:txBody>
        </p:sp>
      </p:grpSp>
      <p:sp>
        <p:nvSpPr>
          <p:cNvPr id="4111" name="Text Box 15">
            <a:extLst>
              <a:ext uri="{FF2B5EF4-FFF2-40B4-BE49-F238E27FC236}">
                <a16:creationId xmlns:a16="http://schemas.microsoft.com/office/drawing/2014/main" xmlns="" id="{25335938-9427-4D06-A3E0-A8D5DB0D040A}"/>
              </a:ext>
            </a:extLst>
          </p:cNvPr>
          <p:cNvSpPr txBox="1">
            <a:spLocks noChangeArrowheads="1"/>
          </p:cNvSpPr>
          <p:nvPr/>
        </p:nvSpPr>
        <p:spPr bwMode="auto">
          <a:xfrm>
            <a:off x="6382173" y="6502401"/>
            <a:ext cx="3507692"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a:t>greater thermal energy</a:t>
            </a:r>
          </a:p>
        </p:txBody>
      </p:sp>
      <p:sp>
        <p:nvSpPr>
          <p:cNvPr id="10248" name="Text Box 16">
            <a:extLst>
              <a:ext uri="{FF2B5EF4-FFF2-40B4-BE49-F238E27FC236}">
                <a16:creationId xmlns:a16="http://schemas.microsoft.com/office/drawing/2014/main" xmlns="" id="{374AC6E1-8687-4D52-BED2-9CBDBCDD87E3}"/>
              </a:ext>
            </a:extLst>
          </p:cNvPr>
          <p:cNvSpPr txBox="1">
            <a:spLocks noChangeArrowheads="1"/>
          </p:cNvSpPr>
          <p:nvPr/>
        </p:nvSpPr>
        <p:spPr bwMode="auto">
          <a:xfrm>
            <a:off x="9938173" y="6810586"/>
            <a:ext cx="564578"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133" b="0"/>
              <a:t>6.2</a:t>
            </a:r>
          </a:p>
        </p:txBody>
      </p:sp>
      <p:pic>
        <p:nvPicPr>
          <p:cNvPr id="10249" name="Picture 17" descr="HH00446_">
            <a:extLst>
              <a:ext uri="{FF2B5EF4-FFF2-40B4-BE49-F238E27FC236}">
                <a16:creationId xmlns:a16="http://schemas.microsoft.com/office/drawing/2014/main" xmlns="" id="{0FA86805-83EA-47C0-B12D-6C2E3C9C39D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27308" y="3884726"/>
            <a:ext cx="1178560" cy="1165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19">
            <a:extLst>
              <a:ext uri="{FF2B5EF4-FFF2-40B4-BE49-F238E27FC236}">
                <a16:creationId xmlns:a16="http://schemas.microsoft.com/office/drawing/2014/main" xmlns="" id="{6C420E8D-8CF5-4936-860F-F09935DBC778}"/>
              </a:ext>
            </a:extLst>
          </p:cNvPr>
          <p:cNvGrpSpPr>
            <a:grpSpLocks/>
          </p:cNvGrpSpPr>
          <p:nvPr/>
        </p:nvGrpSpPr>
        <p:grpSpPr bwMode="auto">
          <a:xfrm>
            <a:off x="345439" y="4469313"/>
            <a:ext cx="4795520" cy="485987"/>
            <a:chOff x="1464" y="1632"/>
            <a:chExt cx="2832" cy="287"/>
          </a:xfrm>
        </p:grpSpPr>
        <p:sp>
          <p:nvSpPr>
            <p:cNvPr id="10251" name="Text Box 6">
              <a:extLst>
                <a:ext uri="{FF2B5EF4-FFF2-40B4-BE49-F238E27FC236}">
                  <a16:creationId xmlns:a16="http://schemas.microsoft.com/office/drawing/2014/main" xmlns="" id="{235CA970-867B-4BDC-B7A5-C11B0BFF4737}"/>
                </a:ext>
              </a:extLst>
            </p:cNvPr>
            <p:cNvSpPr txBox="1">
              <a:spLocks noChangeArrowheads="1"/>
            </p:cNvSpPr>
            <p:nvPr/>
          </p:nvSpPr>
          <p:spPr bwMode="auto">
            <a:xfrm>
              <a:off x="1464" y="1632"/>
              <a:ext cx="2832"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spcBef>
                  <a:spcPct val="50000"/>
                </a:spcBef>
              </a:pPr>
              <a:r>
                <a:rPr lang="en-US" altLang="en-US" sz="2560" b="0" dirty="0"/>
                <a:t>Temperature = Thermal Energy</a:t>
              </a:r>
            </a:p>
          </p:txBody>
        </p:sp>
        <p:sp>
          <p:nvSpPr>
            <p:cNvPr id="10252" name="Line 7">
              <a:extLst>
                <a:ext uri="{FF2B5EF4-FFF2-40B4-BE49-F238E27FC236}">
                  <a16:creationId xmlns:a16="http://schemas.microsoft.com/office/drawing/2014/main" xmlns="" id="{BF7E8B25-DCC0-40F5-8FD5-A87786DEB098}"/>
                </a:ext>
              </a:extLst>
            </p:cNvPr>
            <p:cNvSpPr>
              <a:spLocks noChangeShapeType="1"/>
            </p:cNvSpPr>
            <p:nvPr/>
          </p:nvSpPr>
          <p:spPr bwMode="auto">
            <a:xfrm flipH="1">
              <a:off x="2672" y="1680"/>
              <a:ext cx="80" cy="176"/>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1920"/>
            </a:p>
          </p:txBody>
        </p:sp>
        <p:sp>
          <p:nvSpPr>
            <p:cNvPr id="10253" name="Line 18">
              <a:extLst>
                <a:ext uri="{FF2B5EF4-FFF2-40B4-BE49-F238E27FC236}">
                  <a16:creationId xmlns:a16="http://schemas.microsoft.com/office/drawing/2014/main" xmlns="" id="{F2583E27-3CD1-4CD4-8656-8B0946F287BD}"/>
                </a:ext>
              </a:extLst>
            </p:cNvPr>
            <p:cNvSpPr>
              <a:spLocks noChangeShapeType="1"/>
            </p:cNvSpPr>
            <p:nvPr/>
          </p:nvSpPr>
          <p:spPr bwMode="auto">
            <a:xfrm>
              <a:off x="2680" y="1680"/>
              <a:ext cx="80" cy="176"/>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sz="1920"/>
            </a:p>
          </p:txBody>
        </p:sp>
      </p:grpSp>
    </p:spTree>
    <p:extLst>
      <p:ext uri="{BB962C8B-B14F-4D97-AF65-F5344CB8AC3E}">
        <p14:creationId xmlns="" xmlns:p14="http://schemas.microsoft.com/office/powerpoint/2010/main" val="3715210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0-#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111"/>
                                        </p:tgtEl>
                                        <p:attrNameLst>
                                          <p:attrName>style.visibility</p:attrName>
                                        </p:attrNameLst>
                                      </p:cBhvr>
                                      <p:to>
                                        <p:strVal val="visible"/>
                                      </p:to>
                                    </p:set>
                                    <p:anim calcmode="lin" valueType="num">
                                      <p:cBhvr>
                                        <p:cTn id="37" dur="500" fill="hold"/>
                                        <p:tgtEl>
                                          <p:spTgt spid="4111"/>
                                        </p:tgtEl>
                                        <p:attrNameLst>
                                          <p:attrName>ppt_w</p:attrName>
                                        </p:attrNameLst>
                                      </p:cBhvr>
                                      <p:tavLst>
                                        <p:tav tm="0">
                                          <p:val>
                                            <p:fltVal val="0"/>
                                          </p:val>
                                        </p:tav>
                                        <p:tav tm="100000">
                                          <p:val>
                                            <p:strVal val="#ppt_w"/>
                                          </p:val>
                                        </p:tav>
                                      </p:tavLst>
                                    </p:anim>
                                    <p:anim calcmode="lin" valueType="num">
                                      <p:cBhvr>
                                        <p:cTn id="38" dur="500" fill="hold"/>
                                        <p:tgtEl>
                                          <p:spTgt spid="4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1" grpId="0" autoUpdateAnimBg="0"/>
      <p:bldP spid="41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033BC1CF-A350-445A-BCC9-BAFBE1D0E9B6}"/>
              </a:ext>
            </a:extLst>
          </p:cNvPr>
          <p:cNvSpPr txBox="1">
            <a:spLocks noChangeArrowheads="1"/>
          </p:cNvSpPr>
          <p:nvPr/>
        </p:nvSpPr>
        <p:spPr bwMode="auto">
          <a:xfrm>
            <a:off x="575733" y="325120"/>
            <a:ext cx="10143067" cy="4339650"/>
          </a:xfrm>
          <a:prstGeom prst="rect">
            <a:avLst/>
          </a:prstGeom>
          <a:noFill/>
          <a:ln w="9525">
            <a:noFill/>
            <a:miter lim="800000"/>
            <a:headEnd/>
            <a:tailEnd/>
          </a:ln>
        </p:spPr>
        <p:txBody>
          <a:bodyPr wrap="square">
            <a:spAutoFit/>
          </a:bodyPr>
          <a:lstStyle/>
          <a:p>
            <a:pPr algn="l">
              <a:spcBef>
                <a:spcPct val="50000"/>
              </a:spcBef>
              <a:defRPr/>
            </a:pPr>
            <a:r>
              <a:rPr lang="en-US" sz="2400" b="1" dirty="0">
                <a:latin typeface="Times New Roman" panose="02020603050405020304" pitchFamily="18" charset="0"/>
                <a:cs typeface="Times New Roman" panose="02020603050405020304" pitchFamily="18" charset="0"/>
              </a:rPr>
              <a:t>Temperature changes and heat capacity</a:t>
            </a:r>
          </a:p>
          <a:p>
            <a:pPr algn="just">
              <a:spcBef>
                <a:spcPct val="50000"/>
              </a:spcBef>
              <a:defRPr/>
            </a:pPr>
            <a:r>
              <a:rPr lang="en-US" sz="2400" dirty="0">
                <a:latin typeface="Times New Roman" panose="02020603050405020304" pitchFamily="18" charset="0"/>
                <a:cs typeface="Times New Roman" panose="02020603050405020304" pitchFamily="18" charset="0"/>
              </a:rPr>
              <a:t>When a system absorbs heat (q) its temperature changes by ∆T.</a:t>
            </a:r>
          </a:p>
          <a:p>
            <a:pPr algn="just">
              <a:spcBef>
                <a:spcPct val="50000"/>
              </a:spcBef>
              <a:defRPr/>
            </a:pPr>
            <a:r>
              <a:rPr lang="en-US" sz="2400" dirty="0">
                <a:latin typeface="Times New Roman" panose="02020603050405020304" pitchFamily="18" charset="0"/>
                <a:cs typeface="Times New Roman" panose="02020603050405020304" pitchFamily="18" charset="0"/>
              </a:rPr>
              <a:t> </a:t>
            </a:r>
          </a:p>
          <a:p>
            <a:pPr algn="just">
              <a:spcBef>
                <a:spcPct val="50000"/>
              </a:spcBef>
              <a:defRPr/>
            </a:pPr>
            <a:r>
              <a:rPr lang="en-US" sz="2400" b="1" i="1" dirty="0">
                <a:latin typeface="Times New Roman" panose="02020603050405020304" pitchFamily="18" charset="0"/>
                <a:cs typeface="Times New Roman" panose="02020603050405020304" pitchFamily="18" charset="0"/>
              </a:rPr>
              <a:t>The specific heat </a:t>
            </a:r>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of a substance is the amount of heat (q) required to raise the temperature of one gram of the substance by one degree Celsius. Its unit is (J/</a:t>
            </a:r>
            <a:r>
              <a:rPr lang="en-US" sz="2400" dirty="0" err="1">
                <a:latin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cs typeface="Times New Roman" panose="02020603050405020304" pitchFamily="18" charset="0"/>
                <a:sym typeface="Symbol" panose="05050102010706020507" pitchFamily="18" charset="2"/>
              </a:rPr>
              <a:t></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a:p>
            <a:pPr algn="just">
              <a:spcBef>
                <a:spcPct val="50000"/>
              </a:spcBef>
              <a:defRPr/>
            </a:pPr>
            <a:r>
              <a:rPr lang="en-US" sz="2400" b="1" dirty="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heat capacity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 of a substance is the amount of heat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required to raise the temperature of a given quantity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of the substance by one degree Celsius.</a:t>
            </a:r>
          </a:p>
          <a:p>
            <a:pPr algn="just">
              <a:spcBef>
                <a:spcPct val="50000"/>
              </a:spcBef>
              <a:defRPr/>
            </a:pPr>
            <a:endParaRPr lang="en-US" sz="2400" dirty="0">
              <a:latin typeface="Times New Roman" panose="02020603050405020304" pitchFamily="18" charset="0"/>
              <a:cs typeface="Times New Roman" panose="02020603050405020304" pitchFamily="18" charset="0"/>
            </a:endParaRPr>
          </a:p>
        </p:txBody>
      </p:sp>
      <p:sp>
        <p:nvSpPr>
          <p:cNvPr id="12294" name="Text Box 6">
            <a:extLst>
              <a:ext uri="{FF2B5EF4-FFF2-40B4-BE49-F238E27FC236}">
                <a16:creationId xmlns:a16="http://schemas.microsoft.com/office/drawing/2014/main" xmlns="" id="{08682023-70DB-41BB-B490-39351F8F6C63}"/>
              </a:ext>
            </a:extLst>
          </p:cNvPr>
          <p:cNvSpPr txBox="1">
            <a:spLocks noChangeArrowheads="1"/>
          </p:cNvSpPr>
          <p:nvPr/>
        </p:nvSpPr>
        <p:spPr bwMode="auto">
          <a:xfrm>
            <a:off x="5616241" y="4705407"/>
            <a:ext cx="4657044"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u="sng" dirty="0"/>
              <a:t>Heat (</a:t>
            </a:r>
            <a:r>
              <a:rPr lang="en-US" altLang="en-US" sz="2560" b="0" i="1" u="sng" dirty="0"/>
              <a:t>q</a:t>
            </a:r>
            <a:r>
              <a:rPr lang="en-US" altLang="en-US" sz="2560" b="0" u="sng" dirty="0"/>
              <a:t>) absorbed or released:</a:t>
            </a:r>
          </a:p>
        </p:txBody>
      </p:sp>
      <p:sp>
        <p:nvSpPr>
          <p:cNvPr id="12296" name="Text Box 8">
            <a:extLst>
              <a:ext uri="{FF2B5EF4-FFF2-40B4-BE49-F238E27FC236}">
                <a16:creationId xmlns:a16="http://schemas.microsoft.com/office/drawing/2014/main" xmlns="" id="{01CD99F6-BDFA-4871-A8B6-42A81227B442}"/>
              </a:ext>
            </a:extLst>
          </p:cNvPr>
          <p:cNvSpPr txBox="1">
            <a:spLocks noChangeArrowheads="1"/>
          </p:cNvSpPr>
          <p:nvPr/>
        </p:nvSpPr>
        <p:spPr bwMode="auto">
          <a:xfrm>
            <a:off x="7058332" y="5302438"/>
            <a:ext cx="1726755"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i="1" dirty="0"/>
              <a:t>q</a:t>
            </a:r>
            <a:r>
              <a:rPr lang="en-US" altLang="en-US" sz="2560" b="0" dirty="0"/>
              <a:t> = </a:t>
            </a:r>
            <a:r>
              <a:rPr lang="en-US" altLang="en-US" sz="2560" b="0" i="1" dirty="0"/>
              <a:t>C x </a:t>
            </a:r>
            <a:r>
              <a:rPr lang="en-US" altLang="en-US" sz="2560" b="0" dirty="0">
                <a:latin typeface="Symbol" panose="05050102010706020507" pitchFamily="18" charset="2"/>
              </a:rPr>
              <a:t>DT</a:t>
            </a:r>
            <a:endParaRPr lang="en-US" altLang="en-US" sz="2560" b="0" i="1" dirty="0"/>
          </a:p>
        </p:txBody>
      </p:sp>
      <p:sp>
        <p:nvSpPr>
          <p:cNvPr id="12297" name="Text Box 9">
            <a:extLst>
              <a:ext uri="{FF2B5EF4-FFF2-40B4-BE49-F238E27FC236}">
                <a16:creationId xmlns:a16="http://schemas.microsoft.com/office/drawing/2014/main" xmlns="" id="{4249F562-A863-4D0A-94E5-74EC988BAEBC}"/>
              </a:ext>
            </a:extLst>
          </p:cNvPr>
          <p:cNvSpPr txBox="1">
            <a:spLocks noChangeArrowheads="1"/>
          </p:cNvSpPr>
          <p:nvPr/>
        </p:nvSpPr>
        <p:spPr bwMode="auto">
          <a:xfrm>
            <a:off x="6785928" y="6539866"/>
            <a:ext cx="2520626"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dirty="0">
                <a:latin typeface="Symbol" panose="05050102010706020507" pitchFamily="18" charset="2"/>
              </a:rPr>
              <a:t>D</a:t>
            </a:r>
            <a:r>
              <a:rPr lang="en-US" altLang="en-US" sz="2560" b="0" dirty="0"/>
              <a:t>T</a:t>
            </a:r>
            <a:r>
              <a:rPr lang="en-US" altLang="en-US" sz="2560" b="0" i="1" dirty="0"/>
              <a:t> </a:t>
            </a:r>
            <a:r>
              <a:rPr lang="en-US" altLang="en-US" sz="2560" b="0" dirty="0"/>
              <a:t>= </a:t>
            </a:r>
            <a:r>
              <a:rPr lang="en-US" altLang="en-US" sz="2560" b="0" dirty="0" err="1"/>
              <a:t>T</a:t>
            </a:r>
            <a:r>
              <a:rPr lang="en-US" altLang="en-US" sz="2560" b="0" baseline="-25000" dirty="0" err="1"/>
              <a:t>final</a:t>
            </a:r>
            <a:r>
              <a:rPr lang="en-US" altLang="en-US" sz="2560" b="0" dirty="0"/>
              <a:t> - </a:t>
            </a:r>
            <a:r>
              <a:rPr lang="en-US" altLang="en-US" sz="2560" b="0" dirty="0" err="1"/>
              <a:t>T</a:t>
            </a:r>
            <a:r>
              <a:rPr lang="en-US" altLang="en-US" sz="2560" b="0" baseline="-25000" dirty="0" err="1"/>
              <a:t>initial</a:t>
            </a:r>
            <a:endParaRPr lang="en-US" altLang="en-US" sz="2560" b="0" dirty="0"/>
          </a:p>
        </p:txBody>
      </p:sp>
      <p:pic>
        <p:nvPicPr>
          <p:cNvPr id="29706" name="Picture 17" descr="06_02">
            <a:extLst>
              <a:ext uri="{FF2B5EF4-FFF2-40B4-BE49-F238E27FC236}">
                <a16:creationId xmlns:a16="http://schemas.microsoft.com/office/drawing/2014/main" xmlns="" id="{32805619-4F88-489D-9A06-DFB92D435F4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t="2083"/>
          <a:stretch>
            <a:fillRect/>
          </a:stretch>
        </p:blipFill>
        <p:spPr bwMode="auto">
          <a:xfrm>
            <a:off x="575733" y="4282548"/>
            <a:ext cx="3269704" cy="2765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E3B36313-C4D5-4CF9-AAF6-1D7FE28DE342}"/>
              </a:ext>
            </a:extLst>
          </p:cNvPr>
          <p:cNvSpPr txBox="1"/>
          <p:nvPr/>
        </p:nvSpPr>
        <p:spPr>
          <a:xfrm>
            <a:off x="5030344" y="1386683"/>
            <a:ext cx="800001" cy="369332"/>
          </a:xfrm>
          <a:prstGeom prst="rect">
            <a:avLst/>
          </a:prstGeom>
          <a:solidFill>
            <a:schemeClr val="accent1">
              <a:lumMod val="20000"/>
              <a:lumOff val="80000"/>
            </a:schemeClr>
          </a:solidFill>
        </p:spPr>
        <p:txBody>
          <a:bodyPr wrap="square" rtlCol="0">
            <a:spAutoFit/>
          </a:bodyPr>
          <a:lstStyle/>
          <a:p>
            <a:r>
              <a:rPr lang="en-US" dirty="0"/>
              <a:t>system</a:t>
            </a:r>
          </a:p>
        </p:txBody>
      </p:sp>
      <p:cxnSp>
        <p:nvCxnSpPr>
          <p:cNvPr id="4" name="Straight Arrow Connector 3">
            <a:extLst>
              <a:ext uri="{FF2B5EF4-FFF2-40B4-BE49-F238E27FC236}">
                <a16:creationId xmlns:a16="http://schemas.microsoft.com/office/drawing/2014/main" xmlns="" id="{E17069F8-33BC-4658-915C-059307CC6A16}"/>
              </a:ext>
            </a:extLst>
          </p:cNvPr>
          <p:cNvCxnSpPr>
            <a:cxnSpLocks/>
          </p:cNvCxnSpPr>
          <p:nvPr/>
        </p:nvCxnSpPr>
        <p:spPr>
          <a:xfrm>
            <a:off x="4061012" y="1617123"/>
            <a:ext cx="8690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CDB6DD7-63DD-4F67-8A11-098C87F165ED}"/>
              </a:ext>
            </a:extLst>
          </p:cNvPr>
          <p:cNvSpPr txBox="1"/>
          <p:nvPr/>
        </p:nvSpPr>
        <p:spPr>
          <a:xfrm>
            <a:off x="4061012" y="1247791"/>
            <a:ext cx="1304365" cy="369332"/>
          </a:xfrm>
          <a:prstGeom prst="rect">
            <a:avLst/>
          </a:prstGeom>
          <a:noFill/>
        </p:spPr>
        <p:txBody>
          <a:bodyPr wrap="square" rtlCol="0">
            <a:spAutoFit/>
          </a:bodyPr>
          <a:lstStyle/>
          <a:p>
            <a:r>
              <a:rPr lang="en-US" dirty="0"/>
              <a:t>Heat(q)</a:t>
            </a:r>
          </a:p>
        </p:txBody>
      </p:sp>
      <p:sp>
        <p:nvSpPr>
          <p:cNvPr id="6" name="TextBox 5">
            <a:extLst>
              <a:ext uri="{FF2B5EF4-FFF2-40B4-BE49-F238E27FC236}">
                <a16:creationId xmlns:a16="http://schemas.microsoft.com/office/drawing/2014/main" xmlns="" id="{E6658BDD-200F-4AF0-B757-0BDD5373091A}"/>
              </a:ext>
            </a:extLst>
          </p:cNvPr>
          <p:cNvSpPr txBox="1"/>
          <p:nvPr/>
        </p:nvSpPr>
        <p:spPr>
          <a:xfrm>
            <a:off x="5107390" y="1706946"/>
            <a:ext cx="6459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t>T</a:t>
            </a:r>
          </a:p>
        </p:txBody>
      </p:sp>
      <p:sp>
        <p:nvSpPr>
          <p:cNvPr id="13" name="Text Box 8">
            <a:extLst>
              <a:ext uri="{FF2B5EF4-FFF2-40B4-BE49-F238E27FC236}">
                <a16:creationId xmlns:a16="http://schemas.microsoft.com/office/drawing/2014/main" xmlns="" id="{01CD99F6-BDFA-4871-A8B6-42A81227B442}"/>
              </a:ext>
            </a:extLst>
          </p:cNvPr>
          <p:cNvSpPr txBox="1">
            <a:spLocks noChangeArrowheads="1"/>
          </p:cNvSpPr>
          <p:nvPr/>
        </p:nvSpPr>
        <p:spPr bwMode="auto">
          <a:xfrm>
            <a:off x="6883343" y="4186925"/>
            <a:ext cx="1736373"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560" b="0" i="1" dirty="0" smtClean="0"/>
              <a:t>C </a:t>
            </a:r>
            <a:r>
              <a:rPr lang="en-US" altLang="en-US" sz="2560" b="0" dirty="0" smtClean="0"/>
              <a:t>= </a:t>
            </a:r>
            <a:r>
              <a:rPr lang="en-US" altLang="en-US" sz="2560" b="0" i="1" dirty="0" smtClean="0"/>
              <a:t>q</a:t>
            </a:r>
            <a:r>
              <a:rPr lang="en-US" altLang="en-US" sz="2560" b="0" dirty="0" smtClean="0"/>
              <a:t> </a:t>
            </a:r>
            <a:r>
              <a:rPr lang="en-US" altLang="en-US" sz="2560" b="0" i="1" dirty="0" smtClean="0"/>
              <a:t>/ </a:t>
            </a:r>
            <a:r>
              <a:rPr lang="en-US" altLang="en-US" sz="2560" b="0" dirty="0" smtClean="0">
                <a:latin typeface="Symbol" panose="05050102010706020507" pitchFamily="18" charset="2"/>
              </a:rPr>
              <a:t>DT </a:t>
            </a:r>
            <a:endParaRPr lang="en-US" altLang="en-US" sz="2560" b="0" i="1" dirty="0"/>
          </a:p>
        </p:txBody>
      </p:sp>
      <p:sp>
        <p:nvSpPr>
          <p:cNvPr id="14" name="Text Box 8">
            <a:extLst>
              <a:ext uri="{FF2B5EF4-FFF2-40B4-BE49-F238E27FC236}">
                <a16:creationId xmlns:a16="http://schemas.microsoft.com/office/drawing/2014/main" xmlns="" id="{20563A7A-AAB8-4982-8A55-68E232203284}"/>
              </a:ext>
            </a:extLst>
          </p:cNvPr>
          <p:cNvSpPr txBox="1">
            <a:spLocks noChangeArrowheads="1"/>
          </p:cNvSpPr>
          <p:nvPr/>
        </p:nvSpPr>
        <p:spPr bwMode="auto">
          <a:xfrm>
            <a:off x="6995932" y="5900473"/>
            <a:ext cx="25699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b="0" i="1" dirty="0" smtClean="0"/>
              <a:t>q </a:t>
            </a:r>
            <a:r>
              <a:rPr lang="en-US" altLang="en-US" sz="2800" b="0" dirty="0" smtClean="0"/>
              <a:t>= m </a:t>
            </a:r>
            <a:r>
              <a:rPr lang="en-US" altLang="en-US" sz="2800" b="0" dirty="0" err="1" smtClean="0"/>
              <a:t>x</a:t>
            </a:r>
            <a:r>
              <a:rPr lang="en-US" altLang="en-US" sz="2800" b="0" i="1" dirty="0" err="1" smtClean="0"/>
              <a:t>C</a:t>
            </a:r>
            <a:r>
              <a:rPr lang="en-US" altLang="en-US" sz="2800" b="0" i="1" baseline="-25000" dirty="0" err="1" smtClean="0"/>
              <a:t>s</a:t>
            </a:r>
            <a:r>
              <a:rPr lang="en-US" altLang="en-US" sz="2800" b="0" i="1" dirty="0" smtClean="0"/>
              <a:t> </a:t>
            </a:r>
            <a:r>
              <a:rPr lang="en-US" altLang="en-US" sz="2800" b="0" i="1" dirty="0"/>
              <a:t>x </a:t>
            </a:r>
            <a:r>
              <a:rPr lang="en-US" altLang="en-US" sz="2800" b="0" dirty="0">
                <a:latin typeface="Symbol" panose="05050102010706020507" pitchFamily="18" charset="2"/>
              </a:rPr>
              <a:t>DT</a:t>
            </a:r>
            <a:endParaRPr lang="en-US" altLang="en-US" sz="2800" b="0" i="1" dirty="0"/>
          </a:p>
        </p:txBody>
      </p:sp>
    </p:spTree>
    <p:extLst>
      <p:ext uri="{BB962C8B-B14F-4D97-AF65-F5344CB8AC3E}">
        <p14:creationId xmlns="" xmlns:p14="http://schemas.microsoft.com/office/powerpoint/2010/main" val="185100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1+#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1+#ppt_w/2"/>
                                          </p:val>
                                        </p:tav>
                                        <p:tav tm="100000">
                                          <p:val>
                                            <p:strVal val="#ppt_x"/>
                                          </p:val>
                                        </p:tav>
                                      </p:tavLst>
                                    </p:anim>
                                    <p:anim calcmode="lin" valueType="num">
                                      <p:cBhvr additive="base">
                                        <p:cTn id="14"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 calcmode="lin" valueType="num">
                                      <p:cBhvr additive="base">
                                        <p:cTn id="19" dur="500" fill="hold"/>
                                        <p:tgtEl>
                                          <p:spTgt spid="12297"/>
                                        </p:tgtEl>
                                        <p:attrNameLst>
                                          <p:attrName>ppt_x</p:attrName>
                                        </p:attrNameLst>
                                      </p:cBhvr>
                                      <p:tavLst>
                                        <p:tav tm="0">
                                          <p:val>
                                            <p:strVal val="1+#ppt_w/2"/>
                                          </p:val>
                                        </p:tav>
                                        <p:tav tm="100000">
                                          <p:val>
                                            <p:strVal val="#ppt_x"/>
                                          </p:val>
                                        </p:tav>
                                      </p:tavLst>
                                    </p:anim>
                                    <p:anim calcmode="lin" valueType="num">
                                      <p:cBhvr additive="base">
                                        <p:cTn id="20"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6" grpId="0" autoUpdateAnimBg="0"/>
      <p:bldP spid="12297" grpId="0" autoUpdateAnimBg="0"/>
      <p:bldP spid="13" grpId="0" autoUpdateAnimBg="0"/>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2"/>
          <p:cNvSpPr>
            <a:spLocks noGrp="1" noChangeArrowheads="1"/>
          </p:cNvSpPr>
          <p:nvPr>
            <p:ph type="title"/>
          </p:nvPr>
        </p:nvSpPr>
        <p:spPr>
          <a:xfrm>
            <a:off x="387809" y="369209"/>
            <a:ext cx="9022080" cy="1219200"/>
          </a:xfrm>
        </p:spPr>
        <p:txBody>
          <a:bodyPr>
            <a:normAutofit/>
          </a:bodyPr>
          <a:lstStyle/>
          <a:p>
            <a:pPr eaLnBrk="1" hangingPunct="1"/>
            <a:r>
              <a:rPr lang="en-US" altLang="en-US" sz="2200" dirty="0">
                <a:solidFill>
                  <a:srgbClr val="FF0000"/>
                </a:solidFill>
              </a:rPr>
              <a:t>Work: Pressure–Volume (PV) Work</a:t>
            </a:r>
          </a:p>
        </p:txBody>
      </p:sp>
      <p:sp>
        <p:nvSpPr>
          <p:cNvPr id="340996" name="Rectangle 3"/>
          <p:cNvSpPr>
            <a:spLocks noGrp="1" noChangeArrowheads="1"/>
          </p:cNvSpPr>
          <p:nvPr>
            <p:ph type="body" idx="1"/>
          </p:nvPr>
        </p:nvSpPr>
        <p:spPr>
          <a:xfrm>
            <a:off x="182126" y="1212003"/>
            <a:ext cx="10444480" cy="5245947"/>
          </a:xfrm>
        </p:spPr>
        <p:txBody>
          <a:bodyPr>
            <a:norm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PV work </a:t>
            </a:r>
            <a:r>
              <a:rPr lang="en-US" altLang="en-US" sz="2400" dirty="0">
                <a:latin typeface="Times New Roman" panose="02020603050405020304" pitchFamily="18" charset="0"/>
                <a:cs typeface="Times New Roman" panose="02020603050405020304" pitchFamily="18" charset="0"/>
              </a:rPr>
              <a:t>is work that is the result of a volume change against an external pressure.</a:t>
            </a:r>
          </a:p>
          <a:p>
            <a:r>
              <a:rPr lang="en-US" altLang="en-US" sz="2400" dirty="0">
                <a:latin typeface="Times New Roman" panose="02020603050405020304" pitchFamily="18" charset="0"/>
                <a:cs typeface="Times New Roman" panose="02020603050405020304" pitchFamily="18" charset="0"/>
              </a:rPr>
              <a:t>When gases expand, </a:t>
            </a:r>
            <a:r>
              <a:rPr lang="en-US" altLang="en-US" sz="2400" dirty="0">
                <a:latin typeface="Symbol" panose="05050102010706020507" pitchFamily="18" charset="2"/>
              </a:rPr>
              <a:t>D</a:t>
            </a:r>
            <a:r>
              <a:rPr lang="en-US" altLang="en-US" sz="2400" dirty="0">
                <a:latin typeface="Times New Roman" panose="02020603050405020304" pitchFamily="18" charset="0"/>
                <a:cs typeface="Times New Roman" panose="02020603050405020304" pitchFamily="18" charset="0"/>
              </a:rPr>
              <a:t>V is +, but the system is doing work on the surroundings, so </a:t>
            </a:r>
            <a:r>
              <a:rPr lang="en-US" altLang="en-US" sz="2400" i="1" dirty="0" err="1">
                <a:latin typeface="Times New Roman" panose="02020603050405020304" pitchFamily="18" charset="0"/>
                <a:cs typeface="Times New Roman" panose="02020603050405020304" pitchFamily="18" charset="0"/>
              </a:rPr>
              <a:t>w</a:t>
            </a:r>
            <a:r>
              <a:rPr lang="en-US" altLang="en-US" sz="2400" baseline="-25000" dirty="0" err="1">
                <a:latin typeface="Times New Roman" panose="02020603050405020304" pitchFamily="18" charset="0"/>
                <a:cs typeface="Times New Roman" panose="02020603050405020304" pitchFamily="18" charset="0"/>
              </a:rPr>
              <a:t>gas</a:t>
            </a:r>
            <a:r>
              <a:rPr lang="en-US" altLang="en-US" sz="2400" dirty="0">
                <a:latin typeface="Times New Roman" panose="02020603050405020304" pitchFamily="18" charset="0"/>
                <a:cs typeface="Times New Roman" panose="02020603050405020304" pitchFamily="18" charset="0"/>
              </a:rPr>
              <a:t> is (–).</a:t>
            </a:r>
          </a:p>
          <a:p>
            <a:pPr eaLnBrk="1" hangingPunct="1"/>
            <a:r>
              <a:rPr lang="en-US" altLang="en-US" sz="2400" dirty="0">
                <a:latin typeface="Times New Roman" panose="02020603050405020304" pitchFamily="18" charset="0"/>
                <a:cs typeface="Times New Roman" panose="02020603050405020304" pitchFamily="18" charset="0"/>
              </a:rPr>
              <a:t>As long as the external pressure is kept constant,</a:t>
            </a:r>
          </a:p>
          <a:p>
            <a:pPr lvl="1" algn="ctr" eaLnBrk="1" hangingPunct="1">
              <a:lnSpc>
                <a:spcPct val="90000"/>
              </a:lnSpc>
              <a:buFontTx/>
              <a:buNone/>
            </a:pPr>
            <a:r>
              <a:rPr lang="en-US" altLang="en-US" sz="2400" b="1" i="1" dirty="0">
                <a:solidFill>
                  <a:srgbClr val="0070C0"/>
                </a:solidFill>
                <a:latin typeface="Times New Roman" panose="02020603050405020304" pitchFamily="18" charset="0"/>
                <a:cs typeface="Times New Roman" panose="02020603050405020304" pitchFamily="18" charset="0"/>
              </a:rPr>
              <a:t>–work</a:t>
            </a:r>
            <a:r>
              <a:rPr lang="en-US" altLang="en-US" sz="2400" b="1" dirty="0">
                <a:solidFill>
                  <a:srgbClr val="0070C0"/>
                </a:solidFill>
                <a:latin typeface="Times New Roman" panose="02020603050405020304" pitchFamily="18" charset="0"/>
                <a:cs typeface="Times New Roman" panose="02020603050405020304" pitchFamily="18" charset="0"/>
              </a:rPr>
              <a:t> = external pressure × change in volume</a:t>
            </a:r>
          </a:p>
          <a:p>
            <a:pPr lvl="1" algn="ctr">
              <a:buNone/>
            </a:pPr>
            <a:r>
              <a:rPr lang="en-US" altLang="en-US" sz="2400" b="1" i="1" dirty="0">
                <a:solidFill>
                  <a:srgbClr val="002060"/>
                </a:solidFill>
                <a:latin typeface="Times New Roman" panose="02020603050405020304" pitchFamily="18" charset="0"/>
                <a:cs typeface="Times New Roman" panose="02020603050405020304" pitchFamily="18" charset="0"/>
              </a:rPr>
              <a:t>w</a:t>
            </a:r>
            <a:r>
              <a:rPr lang="en-US" altLang="en-US" sz="2400" b="1" dirty="0">
                <a:solidFill>
                  <a:srgbClr val="002060"/>
                </a:solidFill>
                <a:latin typeface="Times New Roman" panose="02020603050405020304" pitchFamily="18" charset="0"/>
                <a:cs typeface="Times New Roman" panose="02020603050405020304" pitchFamily="18" charset="0"/>
              </a:rPr>
              <a:t> = –P</a:t>
            </a:r>
            <a:r>
              <a:rPr lang="en-US" altLang="en-US" sz="2400" dirty="0">
                <a:solidFill>
                  <a:srgbClr val="002060"/>
                </a:solidFill>
                <a:latin typeface="Symbol" panose="05050102010706020507" pitchFamily="18" charset="2"/>
              </a:rPr>
              <a:t>D</a:t>
            </a:r>
            <a:r>
              <a:rPr lang="en-US" altLang="en-US" sz="2400" b="1" dirty="0">
                <a:solidFill>
                  <a:srgbClr val="002060"/>
                </a:solidFill>
                <a:latin typeface="Times New Roman" panose="02020603050405020304" pitchFamily="18" charset="0"/>
                <a:cs typeface="Times New Roman" panose="02020603050405020304" pitchFamily="18" charset="0"/>
              </a:rPr>
              <a:t>V</a:t>
            </a:r>
          </a:p>
          <a:p>
            <a:pPr lvl="1"/>
            <a:r>
              <a:rPr lang="en-US" altLang="en-US" sz="2400" dirty="0">
                <a:latin typeface="Times New Roman" panose="02020603050405020304" pitchFamily="18" charset="0"/>
                <a:cs typeface="Times New Roman" panose="02020603050405020304" pitchFamily="18" charset="0"/>
              </a:rPr>
              <a:t>Units of w is (</a:t>
            </a:r>
            <a:r>
              <a:rPr lang="en-US" altLang="en-US" sz="2400" dirty="0" err="1">
                <a:latin typeface="Times New Roman" panose="02020603050405020304" pitchFamily="18" charset="0"/>
                <a:cs typeface="Times New Roman" panose="02020603050405020304" pitchFamily="18" charset="0"/>
              </a:rPr>
              <a:t>atm.L</a:t>
            </a:r>
            <a:r>
              <a:rPr lang="en-US" altLang="en-US" sz="2400" dirty="0">
                <a:latin typeface="Times New Roman" panose="02020603050405020304" pitchFamily="18" charset="0"/>
                <a:cs typeface="Times New Roman" panose="02020603050405020304" pitchFamily="18" charset="0"/>
              </a:rPr>
              <a:t>) or J</a:t>
            </a:r>
          </a:p>
          <a:p>
            <a:pPr lvl="1" eaLnBrk="1" hangingPunct="1">
              <a:lnSpc>
                <a:spcPct val="90000"/>
              </a:lnSpc>
            </a:pPr>
            <a:r>
              <a:rPr lang="en-US" altLang="en-US" sz="2400" dirty="0">
                <a:latin typeface="Times New Roman" panose="02020603050405020304" pitchFamily="18" charset="0"/>
                <a:cs typeface="Times New Roman" panose="02020603050405020304" pitchFamily="18" charset="0"/>
              </a:rPr>
              <a:t>To convert the units to joules, use 101.3 J = 1 </a:t>
            </a:r>
            <a:r>
              <a:rPr lang="en-US" altLang="en-US" sz="2400" dirty="0" err="1">
                <a:latin typeface="Times New Roman" panose="02020603050405020304" pitchFamily="18" charset="0"/>
                <a:cs typeface="Times New Roman" panose="02020603050405020304" pitchFamily="18" charset="0"/>
              </a:rPr>
              <a:t>atm∙L</a:t>
            </a:r>
            <a:r>
              <a:rPr lang="en-US" altLang="en-US" sz="2400" dirty="0">
                <a:latin typeface="Times New Roman" panose="02020603050405020304" pitchFamily="18" charset="0"/>
                <a:cs typeface="Times New Roman" panose="02020603050405020304" pitchFamily="18" charset="0"/>
              </a:rPr>
              <a:t>.</a:t>
            </a:r>
          </a:p>
        </p:txBody>
      </p:sp>
      <p:sp>
        <p:nvSpPr>
          <p:cNvPr id="5" name="Rectangle 4"/>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6" name="صورة 7"/>
          <p:cNvPicPr/>
          <p:nvPr/>
        </p:nvPicPr>
        <p:blipFill>
          <a:blip r:embed="rId3"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7"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8"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9" name="Rectangle 8">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9">
            <a:extLst>
              <a:ext uri="{FF2B5EF4-FFF2-40B4-BE49-F238E27FC236}">
                <a16:creationId xmlns:a16="http://schemas.microsoft.com/office/drawing/2014/main" xmlns="" id="{ADC84B1F-418A-4454-83A6-D8146EBE566F}"/>
              </a:ext>
            </a:extLst>
          </p:cNvPr>
          <p:cNvSpPr>
            <a:spLocks noChangeArrowheads="1"/>
          </p:cNvSpPr>
          <p:nvPr/>
        </p:nvSpPr>
        <p:spPr bwMode="auto">
          <a:xfrm>
            <a:off x="182126" y="978809"/>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pic>
        <p:nvPicPr>
          <p:cNvPr id="15" name="Picture 16" descr="06_05">
            <a:extLst>
              <a:ext uri="{FF2B5EF4-FFF2-40B4-BE49-F238E27FC236}">
                <a16:creationId xmlns:a16="http://schemas.microsoft.com/office/drawing/2014/main" xmlns="" id="{DA92184E-A4C1-4E4B-A766-B585BCC6E0D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t="3999"/>
          <a:stretch>
            <a:fillRect/>
          </a:stretch>
        </p:blipFill>
        <p:spPr bwMode="auto">
          <a:xfrm>
            <a:off x="2601070" y="4977372"/>
            <a:ext cx="5606591" cy="2072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986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17" name="صورة 7"/>
          <p:cNvPicPr/>
          <p:nvPr/>
        </p:nvPicPr>
        <p:blipFill>
          <a:blip r:embed="rId3"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4"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2"/>
          <p:cNvSpPr txBox="1">
            <a:spLocks noChangeArrowheads="1"/>
          </p:cNvSpPr>
          <p:nvPr/>
        </p:nvSpPr>
        <p:spPr>
          <a:xfrm>
            <a:off x="157738" y="1309808"/>
            <a:ext cx="11165583" cy="1463040"/>
          </a:xfrm>
          <a:prstGeom prst="rect">
            <a:avLst/>
          </a:prstGeom>
        </p:spPr>
        <p:txBody>
          <a:bodyPr>
            <a:normAutofit/>
          </a:bodyPr>
          <a:lstStyle>
            <a:lvl1pPr algn="l" defTabSz="857250" rtl="0" eaLnBrk="1" latinLnBrk="0" hangingPunct="1">
              <a:lnSpc>
                <a:spcPct val="90000"/>
              </a:lnSpc>
              <a:spcBef>
                <a:spcPct val="0"/>
              </a:spcBef>
              <a:buNone/>
              <a:defRPr sz="5063" kern="1200" cap="all" baseline="0">
                <a:blipFill>
                  <a:blip r:embed="rId4">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a:lstStyle>
          <a:p>
            <a:pPr>
              <a:defRPr/>
            </a:pPr>
            <a:r>
              <a:rPr lang="en-US" sz="2200" b="1" cap="none" dirty="0">
                <a:solidFill>
                  <a:srgbClr val="C00000"/>
                </a:solidFill>
              </a:rPr>
              <a:t>Example: 6.1.p158 </a:t>
            </a:r>
          </a:p>
          <a:p>
            <a:pPr>
              <a:defRPr/>
            </a:pPr>
            <a:r>
              <a:rPr lang="en-US" sz="2200" cap="none" dirty="0">
                <a:solidFill>
                  <a:srgbClr val="C00000"/>
                </a:solidFill>
              </a:rPr>
              <a:t>Inflating a balloon requires the inflator to do pressure-volume work on the surrounding. If a balloon is inflated from volume of 0.100 L to 1.85 L against external pressure of 1 atm. How much work is done (in joule)?</a:t>
            </a:r>
          </a:p>
          <a:p>
            <a:pPr>
              <a:defRPr/>
            </a:pPr>
            <a:endParaRPr lang="en-US" sz="2200" cap="none" dirty="0"/>
          </a:p>
        </p:txBody>
      </p:sp>
      <mc:AlternateContent xmlns:mc="http://schemas.openxmlformats.org/markup-compatibility/2006">
        <mc:Choice xmlns="" xmlns:a14="http://schemas.microsoft.com/office/drawing/2010/main" Requires="a14">
          <p:sp>
            <p:nvSpPr>
              <p:cNvPr id="3" name="TextBox 2"/>
              <p:cNvSpPr txBox="1"/>
              <p:nvPr/>
            </p:nvSpPr>
            <p:spPr>
              <a:xfrm>
                <a:off x="3799311" y="3790702"/>
                <a:ext cx="2414122" cy="2031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𝑉</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𝑉</m:t>
                          </m:r>
                        </m:e>
                        <m:sub>
                          <m:r>
                            <a:rPr lang="en-US" sz="2200" b="0" i="1" smtClean="0">
                              <a:latin typeface="Cambria Math" panose="02040503050406030204" pitchFamily="18" charset="0"/>
                              <a:ea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𝑉</m:t>
                          </m:r>
                        </m:e>
                        <m:sub>
                          <m:r>
                            <a:rPr lang="en-US" sz="2200" b="0" i="1" smtClean="0">
                              <a:latin typeface="Cambria Math" panose="02040503050406030204" pitchFamily="18" charset="0"/>
                              <a:ea typeface="Cambria Math" panose="02040503050406030204" pitchFamily="18" charset="0"/>
                            </a:rPr>
                            <m:t>1</m:t>
                          </m:r>
                        </m:sub>
                      </m:sSub>
                    </m:oMath>
                  </m:oMathPara>
                </a14:m>
                <a:endParaRPr lang="en-US" sz="2200" dirty="0"/>
              </a:p>
              <a:p>
                <a:r>
                  <a:rPr lang="en-US" sz="2200" dirty="0"/>
                  <a:t>       = 1.85L – 0.001L</a:t>
                </a:r>
              </a:p>
              <a:p>
                <a:r>
                  <a:rPr lang="en-US" sz="2200" dirty="0"/>
                  <a:t>        =1.75L</a:t>
                </a:r>
              </a:p>
              <a:p>
                <a:r>
                  <a:rPr lang="en-US" sz="2200" dirty="0"/>
                  <a:t>w =-P</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𝑉</m:t>
                    </m:r>
                  </m:oMath>
                </a14:m>
                <a:endParaRPr lang="en-US" sz="2200" dirty="0">
                  <a:ea typeface="Cambria Math" panose="02040503050406030204" pitchFamily="18" charset="0"/>
                </a:endParaRPr>
              </a:p>
              <a:p>
                <a:r>
                  <a:rPr lang="en-US" sz="2200" dirty="0"/>
                  <a:t>    =-1atm x 1.75L</a:t>
                </a:r>
              </a:p>
              <a:p>
                <a:r>
                  <a:rPr lang="en-US" sz="2200" dirty="0"/>
                  <a:t>     =-1.75L.atm </a:t>
                </a:r>
              </a:p>
            </p:txBody>
          </p:sp>
        </mc:Choice>
        <mc:Fallback>
          <p:sp>
            <p:nvSpPr>
              <p:cNvPr id="3" name="TextBox 2"/>
              <p:cNvSpPr txBox="1">
                <a:spLocks noRot="1" noChangeAspect="1" noMove="1" noResize="1" noEditPoints="1" noAdjustHandles="1" noChangeArrowheads="1" noChangeShapeType="1" noTextEdit="1"/>
              </p:cNvSpPr>
              <p:nvPr/>
            </p:nvSpPr>
            <p:spPr>
              <a:xfrm>
                <a:off x="3799311" y="3790702"/>
                <a:ext cx="2414122" cy="2031325"/>
              </a:xfrm>
              <a:prstGeom prst="rect">
                <a:avLst/>
              </a:prstGeom>
              <a:blipFill>
                <a:blip r:embed="rId5" cstate="print"/>
                <a:stretch>
                  <a:fillRect l="-7071" r="-6313" b="-750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Rectangle 3"/>
              <p:cNvSpPr/>
              <p:nvPr/>
            </p:nvSpPr>
            <p:spPr>
              <a:xfrm>
                <a:off x="4317406" y="3210903"/>
                <a:ext cx="1230786" cy="430887"/>
              </a:xfrm>
              <a:prstGeom prst="rect">
                <a:avLst/>
              </a:prstGeom>
            </p:spPr>
            <p:txBody>
              <a:bodyPr wrap="none">
                <a:spAutoFit/>
              </a:bodyPr>
              <a:lstStyle/>
              <a:p>
                <a:r>
                  <a:rPr lang="en-US" sz="2200" dirty="0"/>
                  <a:t>w=-P</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𝑉</m:t>
                    </m:r>
                  </m:oMath>
                </a14:m>
                <a:endParaRPr lang="en-US" sz="2200" dirty="0"/>
              </a:p>
            </p:txBody>
          </p:sp>
        </mc:Choice>
        <mc:Fallback>
          <p:sp>
            <p:nvSpPr>
              <p:cNvPr id="4" name="Rectangle 3"/>
              <p:cNvSpPr>
                <a:spLocks noRot="1" noChangeAspect="1" noMove="1" noResize="1" noEditPoints="1" noAdjustHandles="1" noChangeArrowheads="1" noChangeShapeType="1" noTextEdit="1"/>
              </p:cNvSpPr>
              <p:nvPr/>
            </p:nvSpPr>
            <p:spPr>
              <a:xfrm>
                <a:off x="4317406" y="3210903"/>
                <a:ext cx="1230786" cy="430887"/>
              </a:xfrm>
              <a:prstGeom prst="rect">
                <a:avLst/>
              </a:prstGeom>
              <a:blipFill>
                <a:blip r:embed="rId6" cstate="print"/>
                <a:stretch>
                  <a:fillRect l="-6436" t="-10000" b="-28571"/>
                </a:stretch>
              </a:blipFill>
            </p:spPr>
            <p:txBody>
              <a:bodyPr/>
              <a:lstStyle/>
              <a:p>
                <a:r>
                  <a:rPr lang="en-US">
                    <a:noFill/>
                  </a:rPr>
                  <a:t> </a:t>
                </a:r>
              </a:p>
            </p:txBody>
          </p:sp>
        </mc:Fallback>
      </mc:AlternateContent>
      <p:sp>
        <p:nvSpPr>
          <p:cNvPr id="5" name="TextBox 4"/>
          <p:cNvSpPr txBox="1"/>
          <p:nvPr/>
        </p:nvSpPr>
        <p:spPr>
          <a:xfrm>
            <a:off x="3517055" y="5961446"/>
            <a:ext cx="3783724" cy="430887"/>
          </a:xfrm>
          <a:prstGeom prst="rect">
            <a:avLst/>
          </a:prstGeom>
          <a:noFill/>
        </p:spPr>
        <p:txBody>
          <a:bodyPr wrap="square" rtlCol="0">
            <a:spAutoFit/>
          </a:bodyPr>
          <a:lstStyle/>
          <a:p>
            <a:r>
              <a:rPr lang="en-US" sz="2200" dirty="0"/>
              <a:t>-1.75 </a:t>
            </a:r>
            <a:r>
              <a:rPr lang="en-US" sz="2200" dirty="0" err="1"/>
              <a:t>L.atm</a:t>
            </a:r>
            <a:r>
              <a:rPr lang="en-US" sz="2200" dirty="0"/>
              <a:t> x 101.3 J=-177J</a:t>
            </a:r>
          </a:p>
        </p:txBody>
      </p:sp>
      <p:pic>
        <p:nvPicPr>
          <p:cNvPr id="13" name="Picture 2" descr="نتيجة بحث الصور عن ‪light clipar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20892819">
            <a:off x="9355410" y="3177189"/>
            <a:ext cx="503953" cy="59589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8324944" y="3902305"/>
            <a:ext cx="2879314" cy="646331"/>
          </a:xfrm>
          <a:prstGeom prst="rect">
            <a:avLst/>
          </a:prstGeom>
          <a:solidFill>
            <a:srgbClr val="FFFF99"/>
          </a:solidFill>
        </p:spPr>
        <p:txBody>
          <a:bodyPr wrap="none">
            <a:spAutoFit/>
          </a:bodyPr>
          <a:lstStyle/>
          <a:p>
            <a:r>
              <a:rPr lang="ar-SA" dirty="0"/>
              <a:t>لتحويل إلى جول نضرب في 101.3</a:t>
            </a:r>
          </a:p>
          <a:p>
            <a:r>
              <a:rPr lang="en-US" dirty="0"/>
              <a:t>To convert to J = x101.3</a:t>
            </a:r>
          </a:p>
        </p:txBody>
      </p:sp>
    </p:spTree>
    <p:extLst>
      <p:ext uri="{BB962C8B-B14F-4D97-AF65-F5344CB8AC3E}">
        <p14:creationId xmlns="" xmlns:p14="http://schemas.microsoft.com/office/powerpoint/2010/main" val="259917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25742" y="2109520"/>
            <a:ext cx="11022132" cy="5120640"/>
          </a:xfrm>
        </p:spPr>
        <p:txBody>
          <a:bodyPr>
            <a:normAutofit/>
          </a:bodyPr>
          <a:lstStyle/>
          <a:p>
            <a:pPr eaLnBrk="1" hangingPunct="1"/>
            <a:r>
              <a:rPr lang="en-US" altLang="en-US" sz="2560" dirty="0">
                <a:latin typeface="Arial" panose="020B0604020202020204" pitchFamily="34" charset="0"/>
              </a:rPr>
              <a:t>A system exchange energy with its surrounding via heat and pressure-volume work</a:t>
            </a:r>
            <a:r>
              <a:rPr lang="en-US" altLang="en-US" sz="2200" dirty="0"/>
              <a:t>:</a:t>
            </a:r>
          </a:p>
          <a:p>
            <a:pPr eaLnBrk="1" hangingPunct="1"/>
            <a:endParaRPr lang="en-US" altLang="en-US" sz="2200" dirty="0"/>
          </a:p>
          <a:p>
            <a:pPr eaLnBrk="1" hangingPunct="1"/>
            <a:endParaRPr lang="en-US" altLang="en-US" sz="2200" dirty="0"/>
          </a:p>
          <a:p>
            <a:pPr marL="0" indent="0" eaLnBrk="1" hangingPunct="1">
              <a:buNone/>
            </a:pPr>
            <a:endParaRPr lang="en-US" altLang="en-US" sz="2200" dirty="0"/>
          </a:p>
          <a:p>
            <a:r>
              <a:rPr lang="en-US" altLang="en-US" sz="2560" dirty="0">
                <a:latin typeface="Arial" panose="020B0604020202020204" pitchFamily="34" charset="0"/>
              </a:rPr>
              <a:t>Internal energy and the First Law of Thermodynamics</a:t>
            </a:r>
          </a:p>
          <a:p>
            <a:pPr eaLnBrk="1" hangingPunct="1"/>
            <a:endParaRPr lang="en-US" altLang="en-US" sz="2200" dirty="0"/>
          </a:p>
          <a:p>
            <a:pPr eaLnBrk="1" hangingPunct="1"/>
            <a:endParaRPr lang="en-US" altLang="en-US" sz="2200" dirty="0"/>
          </a:p>
          <a:p>
            <a:pPr eaLnBrk="1" hangingPunct="1"/>
            <a:endParaRPr lang="en-US" altLang="en-US" sz="2200" dirty="0"/>
          </a:p>
        </p:txBody>
      </p:sp>
      <p:sp>
        <p:nvSpPr>
          <p:cNvPr id="7" name="Rectangle 6"/>
          <p:cNvSpPr/>
          <p:nvPr/>
        </p:nvSpPr>
        <p:spPr>
          <a:xfrm>
            <a:off x="375920" y="135781"/>
            <a:ext cx="9652000" cy="483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en-US" altLang="en-US" sz="2800" b="1" dirty="0">
                <a:solidFill>
                  <a:srgbClr val="0070C0"/>
                </a:solidFill>
                <a:effectLst>
                  <a:outerShdw blurRad="38100" dist="38100" dir="2700000" algn="tl">
                    <a:srgbClr val="000000">
                      <a:alpha val="43137"/>
                    </a:srgbClr>
                  </a:outerShdw>
                </a:effectLst>
              </a:rPr>
              <a:t>Chapter 6: Reaction Kinetics and Thermodynamics </a:t>
            </a:r>
          </a:p>
        </p:txBody>
      </p:sp>
      <p:pic>
        <p:nvPicPr>
          <p:cNvPr id="8" name="صورة 7"/>
          <p:cNvPicPr/>
          <p:nvPr/>
        </p:nvPicPr>
        <p:blipFill>
          <a:blip r:embed="rId3" cstate="print">
            <a:extLst>
              <a:ext uri="{28A0092B-C50C-407E-A947-70E740481C1C}">
                <a14:useLocalDpi xmlns="" xmlns:a14="http://schemas.microsoft.com/office/drawing/2010/main" val="0"/>
              </a:ext>
            </a:extLst>
          </a:blip>
          <a:stretch>
            <a:fillRect/>
          </a:stretch>
        </p:blipFill>
        <p:spPr>
          <a:xfrm>
            <a:off x="10247971" y="-45719"/>
            <a:ext cx="999903" cy="1427356"/>
          </a:xfrm>
          <a:prstGeom prst="rect">
            <a:avLst/>
          </a:prstGeom>
        </p:spPr>
      </p:pic>
      <p:sp>
        <p:nvSpPr>
          <p:cNvPr id="9" name="Rectangle 7">
            <a:extLst>
              <a:ext uri="{FF2B5EF4-FFF2-40B4-BE49-F238E27FC236}">
                <a16:creationId xmlns:a16="http://schemas.microsoft.com/office/drawing/2014/main" xmlns="" id="{BE5F761F-C043-4CFB-8BA1-9E2E3ACF0142}"/>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0" name="Rectangle 8">
            <a:extLst>
              <a:ext uri="{FF2B5EF4-FFF2-40B4-BE49-F238E27FC236}">
                <a16:creationId xmlns:a16="http://schemas.microsoft.com/office/drawing/2014/main" xmlns="" id="{138FE63A-1AFE-4BD5-AA83-C392326D2111}"/>
              </a:ext>
            </a:extLst>
          </p:cNvPr>
          <p:cNvSpPr>
            <a:spLocks noChangeArrowheads="1"/>
          </p:cNvSpPr>
          <p:nvPr/>
        </p:nvSpPr>
        <p:spPr bwMode="auto">
          <a:xfrm>
            <a:off x="155863" y="857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1" name="Rectangle 10">
            <a:extLst>
              <a:ext uri="{FF2B5EF4-FFF2-40B4-BE49-F238E27FC236}">
                <a16:creationId xmlns:a16="http://schemas.microsoft.com/office/drawing/2014/main" xmlns="" id="{924A903D-F0DE-42AB-8681-F91405437559}"/>
              </a:ext>
            </a:extLst>
          </p:cNvPr>
          <p:cNvSpPr>
            <a:spLocks noChangeArrowheads="1"/>
          </p:cNvSpPr>
          <p:nvPr/>
        </p:nvSpPr>
        <p:spPr bwMode="auto">
          <a:xfrm>
            <a:off x="155863" y="533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2" name="Rectangle 11">
            <a:extLst>
              <a:ext uri="{FF2B5EF4-FFF2-40B4-BE49-F238E27FC236}">
                <a16:creationId xmlns:a16="http://schemas.microsoft.com/office/drawing/2014/main" xmlns="" id="{ADC84B1F-418A-4454-83A6-D8146EBE566F}"/>
              </a:ext>
            </a:extLst>
          </p:cNvPr>
          <p:cNvSpPr>
            <a:spLocks noChangeArrowheads="1"/>
          </p:cNvSpPr>
          <p:nvPr/>
        </p:nvSpPr>
        <p:spPr bwMode="auto">
          <a:xfrm>
            <a:off x="155863" y="10477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endParaRPr lang="ar-SA" altLang="ar-SA">
              <a:ea typeface="Majalla UI"/>
            </a:endParaRPr>
          </a:p>
        </p:txBody>
      </p:sp>
      <p:sp>
        <p:nvSpPr>
          <p:cNvPr id="13" name="Rectangle 12"/>
          <p:cNvSpPr/>
          <p:nvPr/>
        </p:nvSpPr>
        <p:spPr>
          <a:xfrm>
            <a:off x="410403" y="725201"/>
            <a:ext cx="6498397" cy="1200329"/>
          </a:xfrm>
          <a:prstGeom prst="rect">
            <a:avLst/>
          </a:prstGeom>
        </p:spPr>
        <p:txBody>
          <a:bodyPr wrap="square">
            <a:spAutoFit/>
          </a:bodyPr>
          <a:lstStyle/>
          <a:p>
            <a:r>
              <a:rPr lang="en-US" altLang="en-US" sz="2400" b="1" dirty="0">
                <a:solidFill>
                  <a:srgbClr val="C00000"/>
                </a:solidFill>
              </a:rPr>
              <a:t>6.3. Measuring </a:t>
            </a:r>
            <a:r>
              <a:rPr lang="en-US" altLang="en-US" sz="2400" b="1" dirty="0">
                <a:solidFill>
                  <a:srgbClr val="C00000"/>
                </a:solidFill>
                <a:latin typeface="Symbol" panose="05050102010706020507" pitchFamily="18" charset="2"/>
              </a:rPr>
              <a:t>D</a:t>
            </a:r>
            <a:r>
              <a:rPr lang="en-US" altLang="en-US" sz="2400" b="1" dirty="0">
                <a:solidFill>
                  <a:srgbClr val="C00000"/>
                </a:solidFill>
              </a:rPr>
              <a:t>E for chemical reaction:</a:t>
            </a:r>
          </a:p>
          <a:p>
            <a:r>
              <a:rPr lang="en-US" altLang="en-US" sz="2400" b="1" dirty="0">
                <a:solidFill>
                  <a:srgbClr val="C00000"/>
                </a:solidFill>
              </a:rPr>
              <a:t>Constant-volume calorimetry</a:t>
            </a:r>
          </a:p>
          <a:p>
            <a:r>
              <a:rPr lang="en-US" altLang="en-US" sz="2400" b="1" dirty="0">
                <a:solidFill>
                  <a:srgbClr val="C00000"/>
                </a:solidFill>
              </a:rPr>
              <a:t>The First Law of Thermodynamics </a:t>
            </a:r>
          </a:p>
        </p:txBody>
      </p:sp>
      <p:pic>
        <p:nvPicPr>
          <p:cNvPr id="6" name="Picture 5">
            <a:extLst>
              <a:ext uri="{FF2B5EF4-FFF2-40B4-BE49-F238E27FC236}">
                <a16:creationId xmlns:a16="http://schemas.microsoft.com/office/drawing/2014/main" xmlns="" id="{B0CC3621-3551-4D21-8931-B8C16DB54AB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3769" y="3005994"/>
            <a:ext cx="8785013" cy="1177082"/>
          </a:xfrm>
          <a:prstGeom prst="rect">
            <a:avLst/>
          </a:prstGeom>
        </p:spPr>
      </p:pic>
      <p:sp>
        <p:nvSpPr>
          <p:cNvPr id="4" name="TextBox 3">
            <a:extLst>
              <a:ext uri="{FF2B5EF4-FFF2-40B4-BE49-F238E27FC236}">
                <a16:creationId xmlns:a16="http://schemas.microsoft.com/office/drawing/2014/main" xmlns="" id="{42E59189-4D00-43A1-945C-E3A223C15B29}"/>
              </a:ext>
            </a:extLst>
          </p:cNvPr>
          <p:cNvSpPr txBox="1"/>
          <p:nvPr/>
        </p:nvSpPr>
        <p:spPr>
          <a:xfrm>
            <a:off x="3957233" y="2856164"/>
            <a:ext cx="2420471" cy="369332"/>
          </a:xfrm>
          <a:prstGeom prst="rect">
            <a:avLst/>
          </a:prstGeom>
          <a:noFill/>
        </p:spPr>
        <p:txBody>
          <a:bodyPr wrap="square" rtlCol="0">
            <a:spAutoFit/>
          </a:bodyPr>
          <a:lstStyle/>
          <a:p>
            <a:r>
              <a:rPr lang="en-US" dirty="0"/>
              <a:t>Heat (q) =</a:t>
            </a:r>
            <a:r>
              <a:rPr lang="en-US" altLang="en-US" i="1" dirty="0"/>
              <a:t> m x </a:t>
            </a:r>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s</a:t>
            </a:r>
            <a:r>
              <a:rPr lang="en-US" altLang="en-US" i="1" dirty="0"/>
              <a:t> x </a:t>
            </a:r>
            <a:r>
              <a:rPr lang="en-US" altLang="en-US" dirty="0">
                <a:latin typeface="Symbol" panose="05050102010706020507" pitchFamily="18" charset="2"/>
              </a:rPr>
              <a:t>DT</a:t>
            </a:r>
            <a:r>
              <a:rPr lang="en-US" dirty="0"/>
              <a:t> </a:t>
            </a:r>
          </a:p>
        </p:txBody>
      </p:sp>
      <p:cxnSp>
        <p:nvCxnSpPr>
          <p:cNvPr id="15" name="Straight Arrow Connector 14">
            <a:extLst>
              <a:ext uri="{FF2B5EF4-FFF2-40B4-BE49-F238E27FC236}">
                <a16:creationId xmlns:a16="http://schemas.microsoft.com/office/drawing/2014/main" xmlns="" id="{6298A889-260E-4326-8E22-9274D1E2B150}"/>
              </a:ext>
            </a:extLst>
          </p:cNvPr>
          <p:cNvCxnSpPr>
            <a:cxnSpLocks/>
          </p:cNvCxnSpPr>
          <p:nvPr/>
        </p:nvCxnSpPr>
        <p:spPr>
          <a:xfrm>
            <a:off x="3957233" y="3551665"/>
            <a:ext cx="2489372"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002ED794-B0C2-4992-9A9C-6B0D896D3B5D}"/>
              </a:ext>
            </a:extLst>
          </p:cNvPr>
          <p:cNvSpPr txBox="1"/>
          <p:nvPr/>
        </p:nvSpPr>
        <p:spPr>
          <a:xfrm>
            <a:off x="4236725" y="3551665"/>
            <a:ext cx="1930389" cy="369332"/>
          </a:xfrm>
          <a:prstGeom prst="rect">
            <a:avLst/>
          </a:prstGeom>
          <a:noFill/>
        </p:spPr>
        <p:txBody>
          <a:bodyPr wrap="square" rtlCol="0">
            <a:spAutoFit/>
          </a:bodyPr>
          <a:lstStyle/>
          <a:p>
            <a:r>
              <a:rPr lang="en-US" dirty="0"/>
              <a:t>Work (w) = -P</a:t>
            </a:r>
            <a:r>
              <a:rPr lang="en-US" altLang="en-US" dirty="0">
                <a:latin typeface="Symbol" panose="05050102010706020507" pitchFamily="18" charset="2"/>
              </a:rPr>
              <a:t>D</a:t>
            </a:r>
            <a:r>
              <a:rPr lang="en-US" altLang="en-US" dirty="0">
                <a:latin typeface="Times New Roman" panose="02020603050405020304" pitchFamily="18" charset="0"/>
                <a:cs typeface="Times New Roman" panose="02020603050405020304" pitchFamily="18" charset="0"/>
              </a:rPr>
              <a:t>V</a:t>
            </a:r>
            <a:endParaRPr lang="en-US" dirty="0"/>
          </a:p>
        </p:txBody>
      </p:sp>
      <p:sp>
        <p:nvSpPr>
          <p:cNvPr id="23" name="Text Box 4">
            <a:extLst>
              <a:ext uri="{FF2B5EF4-FFF2-40B4-BE49-F238E27FC236}">
                <a16:creationId xmlns:a16="http://schemas.microsoft.com/office/drawing/2014/main" xmlns="" id="{4B86F314-7D33-407F-9C61-F30BC39855C5}"/>
              </a:ext>
            </a:extLst>
          </p:cNvPr>
          <p:cNvSpPr txBox="1">
            <a:spLocks noChangeArrowheads="1"/>
          </p:cNvSpPr>
          <p:nvPr/>
        </p:nvSpPr>
        <p:spPr bwMode="auto">
          <a:xfrm>
            <a:off x="3453322" y="4706326"/>
            <a:ext cx="1774845"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dirty="0">
                <a:latin typeface="Symbol" panose="05050102010706020507" pitchFamily="18" charset="2"/>
              </a:rPr>
              <a:t>D</a:t>
            </a:r>
            <a:r>
              <a:rPr lang="en-US" altLang="en-US" sz="2560" b="0" i="1" dirty="0"/>
              <a:t>E</a:t>
            </a:r>
            <a:r>
              <a:rPr lang="en-US" altLang="en-US" sz="2560" b="0" dirty="0"/>
              <a:t> = </a:t>
            </a:r>
            <a:r>
              <a:rPr lang="en-US" altLang="en-US" sz="2560" b="0" i="1" dirty="0"/>
              <a:t>q</a:t>
            </a:r>
            <a:r>
              <a:rPr lang="en-US" altLang="en-US" sz="2560" b="0" dirty="0"/>
              <a:t> + </a:t>
            </a:r>
            <a:r>
              <a:rPr lang="en-US" altLang="en-US" sz="2560" b="0" i="1" dirty="0"/>
              <a:t>w</a:t>
            </a:r>
            <a:endParaRPr lang="en-US" altLang="en-US" sz="2560" b="0" dirty="0"/>
          </a:p>
        </p:txBody>
      </p:sp>
      <p:sp>
        <p:nvSpPr>
          <p:cNvPr id="40" name="Text Box 5">
            <a:extLst>
              <a:ext uri="{FF2B5EF4-FFF2-40B4-BE49-F238E27FC236}">
                <a16:creationId xmlns:a16="http://schemas.microsoft.com/office/drawing/2014/main" xmlns="" id="{099AD922-74F2-4A80-BF33-F2F3AA00718D}"/>
              </a:ext>
            </a:extLst>
          </p:cNvPr>
          <p:cNvSpPr txBox="1">
            <a:spLocks noChangeArrowheads="1"/>
          </p:cNvSpPr>
          <p:nvPr/>
        </p:nvSpPr>
        <p:spPr bwMode="auto">
          <a:xfrm>
            <a:off x="888153" y="5226152"/>
            <a:ext cx="9265920"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dirty="0">
                <a:latin typeface="Symbol" panose="05050102010706020507" pitchFamily="18" charset="2"/>
              </a:rPr>
              <a:t>D</a:t>
            </a:r>
            <a:r>
              <a:rPr lang="en-US" altLang="en-US" sz="2560" b="0" i="1" dirty="0"/>
              <a:t>E </a:t>
            </a:r>
            <a:r>
              <a:rPr lang="en-US" altLang="en-US" sz="2560" b="0" dirty="0"/>
              <a:t>is the change in internal energy of a system</a:t>
            </a:r>
          </a:p>
        </p:txBody>
      </p:sp>
      <p:sp>
        <p:nvSpPr>
          <p:cNvPr id="41" name="Text Box 6">
            <a:extLst>
              <a:ext uri="{FF2B5EF4-FFF2-40B4-BE49-F238E27FC236}">
                <a16:creationId xmlns:a16="http://schemas.microsoft.com/office/drawing/2014/main" xmlns="" id="{3B0B5ED2-0BCB-41AD-A8C7-938FE945164A}"/>
              </a:ext>
            </a:extLst>
          </p:cNvPr>
          <p:cNvSpPr txBox="1">
            <a:spLocks noChangeArrowheads="1"/>
          </p:cNvSpPr>
          <p:nvPr/>
        </p:nvSpPr>
        <p:spPr bwMode="auto">
          <a:xfrm>
            <a:off x="428414" y="5717706"/>
            <a:ext cx="9599506"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i="1" dirty="0"/>
              <a:t>q</a:t>
            </a:r>
            <a:r>
              <a:rPr lang="en-US" altLang="en-US" sz="2560" b="0" dirty="0"/>
              <a:t> is the heat exchange between the system and the surroundings</a:t>
            </a:r>
            <a:endParaRPr lang="en-US" altLang="en-US" sz="2560" b="0" i="1" dirty="0"/>
          </a:p>
        </p:txBody>
      </p:sp>
      <p:sp>
        <p:nvSpPr>
          <p:cNvPr id="42" name="Text Box 7">
            <a:extLst>
              <a:ext uri="{FF2B5EF4-FFF2-40B4-BE49-F238E27FC236}">
                <a16:creationId xmlns:a16="http://schemas.microsoft.com/office/drawing/2014/main" xmlns="" id="{B6D68287-0DFA-4C09-95CC-F79596646556}"/>
              </a:ext>
            </a:extLst>
          </p:cNvPr>
          <p:cNvSpPr txBox="1">
            <a:spLocks noChangeArrowheads="1"/>
          </p:cNvSpPr>
          <p:nvPr/>
        </p:nvSpPr>
        <p:spPr bwMode="auto">
          <a:xfrm>
            <a:off x="1634989" y="6173012"/>
            <a:ext cx="6185747"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i="1" dirty="0"/>
              <a:t>w</a:t>
            </a:r>
            <a:r>
              <a:rPr lang="en-US" altLang="en-US" sz="2560" b="0" dirty="0"/>
              <a:t> is the work done on (or by) the system</a:t>
            </a:r>
            <a:endParaRPr lang="en-US" altLang="en-US" sz="2560" b="0" i="1" dirty="0"/>
          </a:p>
        </p:txBody>
      </p:sp>
      <p:sp>
        <p:nvSpPr>
          <p:cNvPr id="43" name="Text Box 9">
            <a:extLst>
              <a:ext uri="{FF2B5EF4-FFF2-40B4-BE49-F238E27FC236}">
                <a16:creationId xmlns:a16="http://schemas.microsoft.com/office/drawing/2014/main" xmlns="" id="{CDCFFEDD-B4D7-4BFB-8F21-C05674795693}"/>
              </a:ext>
            </a:extLst>
          </p:cNvPr>
          <p:cNvSpPr txBox="1">
            <a:spLocks noChangeArrowheads="1"/>
          </p:cNvSpPr>
          <p:nvPr/>
        </p:nvSpPr>
        <p:spPr bwMode="auto">
          <a:xfrm>
            <a:off x="392006" y="6659299"/>
            <a:ext cx="9762067"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en-US" altLang="en-US" sz="2560" b="0" i="1" dirty="0"/>
              <a:t>w</a:t>
            </a:r>
            <a:r>
              <a:rPr lang="en-US" altLang="en-US" sz="2560" b="0" dirty="0"/>
              <a:t> = -</a:t>
            </a:r>
            <a:r>
              <a:rPr lang="en-US" altLang="en-US" sz="2560" b="0" i="1" dirty="0"/>
              <a:t>P</a:t>
            </a:r>
            <a:r>
              <a:rPr lang="en-US" altLang="en-US" sz="2560" b="0" i="1" dirty="0">
                <a:latin typeface="Symbol" panose="05050102010706020507" pitchFamily="18" charset="2"/>
              </a:rPr>
              <a:t>D</a:t>
            </a:r>
            <a:r>
              <a:rPr lang="en-US" altLang="en-US" sz="2560" b="0" i="1" dirty="0"/>
              <a:t>V</a:t>
            </a:r>
            <a:r>
              <a:rPr lang="en-US" altLang="en-US" sz="2560" b="0" dirty="0"/>
              <a:t>  </a:t>
            </a:r>
            <a:r>
              <a:rPr lang="en-US" altLang="en-US" sz="2453" b="0" dirty="0"/>
              <a:t>when a gas expands against a constant external pressure</a:t>
            </a:r>
            <a:endParaRPr lang="en-US" altLang="en-US" sz="2453" b="0" i="1" dirty="0"/>
          </a:p>
        </p:txBody>
      </p:sp>
    </p:spTree>
    <p:extLst>
      <p:ext uri="{BB962C8B-B14F-4D97-AF65-F5344CB8AC3E}">
        <p14:creationId xmlns="" xmlns:p14="http://schemas.microsoft.com/office/powerpoint/2010/main" val="31457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40" grpId="0" autoUpdateAnimBg="0"/>
      <p:bldP spid="41" grpId="0" autoUpdateAnimBg="0"/>
      <p:bldP spid="42" grpId="0" autoUpdateAnimBg="0"/>
      <p:bldP spid="4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13920</TotalTime>
  <Words>2530</Words>
  <Application>Microsoft Office PowerPoint</Application>
  <PresentationFormat>Custom</PresentationFormat>
  <Paragraphs>334</Paragraphs>
  <Slides>21</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Wood Type</vt:lpstr>
      <vt:lpstr>Default Design</vt:lpstr>
      <vt:lpstr>Clip</vt:lpstr>
      <vt:lpstr>Slide 1</vt:lpstr>
      <vt:lpstr>Slide 2</vt:lpstr>
      <vt:lpstr>Slide 3</vt:lpstr>
      <vt:lpstr>Slide 4</vt:lpstr>
      <vt:lpstr>Slide 5</vt:lpstr>
      <vt:lpstr>Slide 6</vt:lpstr>
      <vt:lpstr>Work: Pressure–Volume (PV) Work</vt:lpstr>
      <vt:lpstr>Slide 8</vt:lpstr>
      <vt:lpstr>Slide 9</vt:lpstr>
      <vt:lpstr>Slide 10</vt:lpstr>
      <vt:lpstr>Slide 11</vt:lpstr>
      <vt:lpstr>Slide 12</vt:lpstr>
      <vt:lpstr>Slide 13</vt:lpstr>
      <vt:lpstr>Slide 14</vt:lpstr>
      <vt:lpstr>The coffee-cup calorimeter is used to measure enthalpy change DHrxn, in solution. </vt:lpstr>
      <vt:lpstr>Slide 16</vt:lpstr>
      <vt:lpstr>6-7  Enthalpies of reaction from Standard heat of formation </vt:lpstr>
      <vt:lpstr>Slide 18</vt:lpstr>
      <vt:lpstr>Slide 19</vt:lpstr>
      <vt:lpstr>Slide 20</vt:lpstr>
      <vt:lpstr>Slide 21</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Ohoud Al-Qurashi</dc:creator>
  <cp:lastModifiedBy>Owner</cp:lastModifiedBy>
  <cp:revision>650</cp:revision>
  <dcterms:created xsi:type="dcterms:W3CDTF">2017-09-11T08:43:17Z</dcterms:created>
  <dcterms:modified xsi:type="dcterms:W3CDTF">2018-11-28T17:00:29Z</dcterms:modified>
</cp:coreProperties>
</file>