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66" r:id="rId3"/>
    <p:sldId id="357" r:id="rId4"/>
    <p:sldId id="370" r:id="rId5"/>
    <p:sldId id="372" r:id="rId6"/>
    <p:sldId id="373" r:id="rId7"/>
    <p:sldId id="347" r:id="rId8"/>
    <p:sldId id="299" r:id="rId9"/>
    <p:sldId id="369" r:id="rId10"/>
    <p:sldId id="349" r:id="rId11"/>
    <p:sldId id="354" r:id="rId12"/>
    <p:sldId id="3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31" autoAdjust="0"/>
    <p:restoredTop sz="94660"/>
  </p:normalViewPr>
  <p:slideViewPr>
    <p:cSldViewPr snapToGrid="0">
      <p:cViewPr varScale="1">
        <p:scale>
          <a:sx n="92" d="100"/>
          <a:sy n="92" d="100"/>
        </p:scale>
        <p:origin x="15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DF867A2C-93C7-458C-8EDB-94CB365715D2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95E7EEB7-7186-499B-A38B-1AAFFAA2C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5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9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3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8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8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3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8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6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6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514600" y="306445"/>
            <a:ext cx="7162800" cy="1182210"/>
          </a:xfrm>
          <a:prstGeom prst="rect">
            <a:avLst/>
          </a:prstGeom>
        </p:spPr>
      </p:pic>
      <p:sp>
        <p:nvSpPr>
          <p:cNvPr id="7" name="Subtitle 4">
            <a:extLst>
              <a:ext uri="{FF2B5EF4-FFF2-40B4-BE49-F238E27FC236}">
                <a16:creationId xmlns:a16="http://schemas.microsoft.com/office/drawing/2014/main" xmlns="" id="{48024BBA-7773-4B10-B6BC-A451E95D5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0631" y="5900354"/>
            <a:ext cx="6990735" cy="2080259"/>
          </a:xfrm>
        </p:spPr>
        <p:txBody>
          <a:bodyPr>
            <a:normAutofit/>
          </a:bodyPr>
          <a:lstStyle/>
          <a:p>
            <a:pPr algn="ct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الرّابع الابتدائي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5BA305D1-C304-46EB-B4B1-426C2825E1C4}"/>
              </a:ext>
            </a:extLst>
          </p:cNvPr>
          <p:cNvSpPr txBox="1"/>
          <p:nvPr/>
        </p:nvSpPr>
        <p:spPr>
          <a:xfrm>
            <a:off x="916508" y="1980550"/>
            <a:ext cx="1035898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 في ماد</a:t>
            </a:r>
            <a:r>
              <a:rPr lang="ar-SA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 الل</a:t>
            </a:r>
            <a:r>
              <a:rPr lang="ar-SA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غة العربية</a:t>
            </a:r>
            <a:endParaRPr lang="en-US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 النحويّة - الفصل الدراسي الأوّل </a:t>
            </a:r>
            <a:r>
              <a:rPr lang="en-US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ctr"/>
            <a:endParaRPr lang="ar-BH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</a:p>
          <a:p>
            <a:pPr algn="ctr"/>
            <a:r>
              <a:rPr lang="ar-BH" sz="40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0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en-US" sz="40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8011" y="1016521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نشاط (3)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0" y="968990"/>
            <a:ext cx="11633233" cy="54451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</a:t>
            </a: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056894"/>
              </p:ext>
            </p:extLst>
          </p:nvPr>
        </p:nvGraphicFramePr>
        <p:xfrm>
          <a:off x="642237" y="2615679"/>
          <a:ext cx="10658902" cy="2895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660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541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0387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803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BH" sz="3200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الفاعل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الفعل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يَتَنافَسُ التّلاميذُ في الفَوزِ بالمركزِ الأوّلِ.  </a:t>
                      </a:r>
                      <a:endParaRPr lang="ar-BH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سَاعَدَ يوسُفُ والِدَهُ في تنظيفِ المزرعَةِ. </a:t>
                      </a:r>
                      <a:endParaRPr lang="ar-BH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قادَ الرّسولُ الأمينُ المسلمينَ في الغَزَواتِ. </a:t>
                      </a:r>
                      <a:endParaRPr lang="ar-BH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يرتِّلُ خليفةُ القرآنَ ترتيلًا جميلًا. </a:t>
                      </a:r>
                      <a:endParaRPr lang="ar-BH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97569" y="2246347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53950" y="3179353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يَتَنافَسُ</a:t>
            </a:r>
            <a:endParaRPr lang="en-US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60179" y="3198726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التّلاميذُ</a:t>
            </a:r>
            <a:endParaRPr lang="en-US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90415" y="3783334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سَاعَدَ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90762" y="3789192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يوسُفُ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58538" y="4358170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قادَ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21345" y="4355002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الرّسولُ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63126" y="4942945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يُرَتِّلُ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94243" y="4947439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خليفةُ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ستطيل 4">
            <a:extLst>
              <a:ext uri="{FF2B5EF4-FFF2-40B4-BE49-F238E27FC236}">
                <a16:creationId xmlns:a16="http://schemas.microsoft.com/office/drawing/2014/main" xmlns="" id="{6C5E6156-6EAC-4283-B620-0C511D98EFCB}"/>
              </a:ext>
            </a:extLst>
          </p:cNvPr>
          <p:cNvSpPr/>
          <p:nvPr/>
        </p:nvSpPr>
        <p:spPr>
          <a:xfrm>
            <a:off x="188256" y="160216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xmlns="" id="{13479379-CDDB-48BD-8248-19D71A0C5101}"/>
              </a:ext>
            </a:extLst>
          </p:cNvPr>
          <p:cNvSpPr/>
          <p:nvPr/>
        </p:nvSpPr>
        <p:spPr>
          <a:xfrm>
            <a:off x="286169" y="808783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xmlns="" id="{0E381FE4-4658-43F4-BC46-172B591EAEBC}"/>
              </a:ext>
            </a:extLst>
          </p:cNvPr>
          <p:cNvSpPr txBox="1"/>
          <p:nvPr/>
        </p:nvSpPr>
        <p:spPr>
          <a:xfrm>
            <a:off x="4499449" y="1793769"/>
            <a:ext cx="6805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أكمِلُ الجدولَ الآتيَ بما يناسِبُ كما في المثالِ الأوّلِ:</a:t>
            </a:r>
          </a:p>
        </p:txBody>
      </p:sp>
    </p:spTree>
    <p:extLst>
      <p:ext uri="{BB962C8B-B14F-4D97-AF65-F5344CB8AC3E}">
        <p14:creationId xmlns:p14="http://schemas.microsoft.com/office/powerpoint/2010/main" val="249569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5217" y="1642531"/>
            <a:ext cx="10336187" cy="754397"/>
          </a:xfrm>
        </p:spPr>
        <p:txBody>
          <a:bodyPr>
            <a:noAutofit/>
          </a:bodyPr>
          <a:lstStyle/>
          <a:p>
            <a:pPr marL="0" indent="0"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أَجْعَلُ كلَّ اسمٍ من الأسماءِ الآتيَةِ فاعلًا في جملة مفيدة وأضبطهُ بالشكلِ: </a:t>
            </a: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146431"/>
              </p:ext>
            </p:extLst>
          </p:nvPr>
        </p:nvGraphicFramePr>
        <p:xfrm>
          <a:off x="1037230" y="2747758"/>
          <a:ext cx="9759724" cy="23164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71431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165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الجملة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الاسم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7505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الـمرأة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3200" b="1" kern="120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مريم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عَلَم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70428" y="3336871"/>
            <a:ext cx="5983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تساهِمُ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الـمَرْأَةُ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البحرينيَّةُ في النهوضِ بالوطَنِ.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1164" y="3908167"/>
            <a:ext cx="4841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أنْجَزَتْ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مَرْيَمُ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جَميعَ واجِباتِها.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1164" y="4492942"/>
            <a:ext cx="4841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رفرف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عَلَمُ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الوطَنِ عاليًا.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عنوان 1">
            <a:extLst>
              <a:ext uri="{FF2B5EF4-FFF2-40B4-BE49-F238E27FC236}">
                <a16:creationId xmlns:a16="http://schemas.microsoft.com/office/drawing/2014/main" xmlns="" id="{8495C3F7-1575-4E0E-9403-810B9155A932}"/>
              </a:ext>
            </a:extLst>
          </p:cNvPr>
          <p:cNvSpPr txBox="1">
            <a:spLocks/>
          </p:cNvSpPr>
          <p:nvPr/>
        </p:nvSpPr>
        <p:spPr>
          <a:xfrm>
            <a:off x="10236611" y="171599"/>
            <a:ext cx="185530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نشاط ختامي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ستطيل 4">
            <a:extLst>
              <a:ext uri="{FF2B5EF4-FFF2-40B4-BE49-F238E27FC236}">
                <a16:creationId xmlns:a16="http://schemas.microsoft.com/office/drawing/2014/main" xmlns="" id="{6159B7A6-F462-4C11-B648-06CAE60B9870}"/>
              </a:ext>
            </a:extLst>
          </p:cNvPr>
          <p:cNvSpPr/>
          <p:nvPr/>
        </p:nvSpPr>
        <p:spPr>
          <a:xfrm>
            <a:off x="188256" y="160216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xmlns="" id="{7EDFD92F-9A43-4918-A6D9-E8D7FE4B4094}"/>
              </a:ext>
            </a:extLst>
          </p:cNvPr>
          <p:cNvSpPr/>
          <p:nvPr/>
        </p:nvSpPr>
        <p:spPr>
          <a:xfrm>
            <a:off x="286169" y="808783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603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97CC3879-3E1E-4F0D-B1DB-6923CE5968C9}"/>
              </a:ext>
            </a:extLst>
          </p:cNvPr>
          <p:cNvSpPr txBox="1">
            <a:spLocks/>
          </p:cNvSpPr>
          <p:nvPr/>
        </p:nvSpPr>
        <p:spPr>
          <a:xfrm>
            <a:off x="838200" y="2756508"/>
            <a:ext cx="10515600" cy="13449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8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الدّرسُ</a:t>
            </a:r>
            <a:endParaRPr lang="en-US" sz="8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4">
            <a:extLst>
              <a:ext uri="{FF2B5EF4-FFF2-40B4-BE49-F238E27FC236}">
                <a16:creationId xmlns:a16="http://schemas.microsoft.com/office/drawing/2014/main" xmlns="" id="{C4E8D569-628C-4133-B55B-BB7C2FB91F0F}"/>
              </a:ext>
            </a:extLst>
          </p:cNvPr>
          <p:cNvSpPr/>
          <p:nvPr/>
        </p:nvSpPr>
        <p:spPr>
          <a:xfrm>
            <a:off x="188256" y="160216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20113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3">
            <a:extLst>
              <a:ext uri="{FF2B5EF4-FFF2-40B4-BE49-F238E27FC236}">
                <a16:creationId xmlns:a16="http://schemas.microsoft.com/office/drawing/2014/main" xmlns="" id="{8D0DCBC6-A4F1-4D70-BF9A-AA69D53ABD50}"/>
              </a:ext>
            </a:extLst>
          </p:cNvPr>
          <p:cNvSpPr txBox="1"/>
          <p:nvPr/>
        </p:nvSpPr>
        <p:spPr>
          <a:xfrm>
            <a:off x="6360459" y="1077987"/>
            <a:ext cx="3863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أَهْدَافُ الدَّرْسِ: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3">
            <a:extLst>
              <a:ext uri="{FF2B5EF4-FFF2-40B4-BE49-F238E27FC236}">
                <a16:creationId xmlns:a16="http://schemas.microsoft.com/office/drawing/2014/main" xmlns="" id="{8D0DCBC6-A4F1-4D70-BF9A-AA69D53ABD50}"/>
              </a:ext>
            </a:extLst>
          </p:cNvPr>
          <p:cNvSpPr txBox="1"/>
          <p:nvPr/>
        </p:nvSpPr>
        <p:spPr>
          <a:xfrm>
            <a:off x="1741666" y="3768922"/>
            <a:ext cx="9343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استنتاجُ قاعدةِ الدّرسِ من خلالِ الأمثلةِ المعروضةِ.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xmlns="" id="{8D0DCBC6-A4F1-4D70-BF9A-AA69D53ABD50}"/>
              </a:ext>
            </a:extLst>
          </p:cNvPr>
          <p:cNvSpPr txBox="1"/>
          <p:nvPr/>
        </p:nvSpPr>
        <p:spPr>
          <a:xfrm>
            <a:off x="1143000" y="4942946"/>
            <a:ext cx="9942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توظيفُ الفعلِ والفاعلِ في الإنتاج الكتابي توظيفًا صحيحًا.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3">
            <a:extLst>
              <a:ext uri="{FF2B5EF4-FFF2-40B4-BE49-F238E27FC236}">
                <a16:creationId xmlns:a16="http://schemas.microsoft.com/office/drawing/2014/main" xmlns="" id="{8D0DCBC6-A4F1-4D70-BF9A-AA69D53ABD50}"/>
              </a:ext>
            </a:extLst>
          </p:cNvPr>
          <p:cNvSpPr txBox="1"/>
          <p:nvPr/>
        </p:nvSpPr>
        <p:spPr>
          <a:xfrm>
            <a:off x="1425389" y="2813067"/>
            <a:ext cx="9625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تمييزُ الفعلِ والفاعلِ تمييزًا دقيقًا.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xmlns="" id="{EBF5E2E6-636B-448E-830D-7BA0FE669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561" y="160216"/>
            <a:ext cx="1646183" cy="1268068"/>
          </a:xfrm>
          <a:prstGeom prst="rect">
            <a:avLst/>
          </a:prstGeom>
        </p:spPr>
      </p:pic>
      <p:sp>
        <p:nvSpPr>
          <p:cNvPr id="13" name="مستطيل 4">
            <a:extLst>
              <a:ext uri="{FF2B5EF4-FFF2-40B4-BE49-F238E27FC236}">
                <a16:creationId xmlns:a16="http://schemas.microsoft.com/office/drawing/2014/main" xmlns="" id="{5FE15FAF-2DA6-4152-844A-786488B098B4}"/>
              </a:ext>
            </a:extLst>
          </p:cNvPr>
          <p:cNvSpPr/>
          <p:nvPr/>
        </p:nvSpPr>
        <p:spPr>
          <a:xfrm>
            <a:off x="188256" y="160216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951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352548" y="186862"/>
            <a:ext cx="1714115" cy="71532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2393" y="1878725"/>
            <a:ext cx="102272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في أحدِ الأيّامِ كانَ سَعْدٌ يلعَبُ بالكرةِ في غُرْفَةِ الجُلُوسِ، وأثناءَ لعِبِهِ ارتطمَتْ الكُرَةُ بمِزْهَرِيَّةٍ، فانكَسَرَتْ. خافَ سَعْدٌ تأنيبَ أمِّهِ، فَدَخَلَ غُرْفَتَهُ، وأَغْلَقَ البَابَ.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عِنْدَما رَأَتْ الأمُّ المِزهَريَّةَ مَكْسورَةً، نادَتْ على سَعْدٍ وحَسَنٍ وسَأَلَتْهُما: من كَسَرَ المزهريّةَ؟ قال سعدٌ، وعلاماتُ الارتِباكِ باديَةٌ على وجهِهِ: لستُ أنا. وقالَ حسنٌ: لقد كنتُ منشَغلًا بمراجَعَةِ دُروسي مع أبي، وبإمكانِكِ التأكُّدُ من ذلك،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يا أمّي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نظرَتْ الأُمُّ إلى سَعْدٍ نظْرةَ عِتابٍ، فقال في صوت مُرتَعِشٍ: أنا مَنْ كسَرَ المزهريَّةَ، وقد خِفْتُ تأنيبَكِ لي، وأنا آسِفٌ على ما بدَرَ مِنّي.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ابْتَسَمَتْ الأمُّ وقالتْ لِسَعْدٍ: إنَّ حَبْلَ الكَذِبِ قصيرٌ يا بُنيَّ، والصِّدقُ مَنْجَاةٌ، ولا بدَّ لنا مِنْ تَحَمُّلِ عواقِبِ أفعالِنَا. </a:t>
            </a:r>
            <a:endParaRPr lang="en-US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6" name="مستطيل 4">
            <a:extLst>
              <a:ext uri="{FF2B5EF4-FFF2-40B4-BE49-F238E27FC236}">
                <a16:creationId xmlns:a16="http://schemas.microsoft.com/office/drawing/2014/main" xmlns="" id="{3D9EAAC6-0CDE-4E4B-BF5B-46B039640055}"/>
              </a:ext>
            </a:extLst>
          </p:cNvPr>
          <p:cNvSpPr/>
          <p:nvPr/>
        </p:nvSpPr>
        <p:spPr>
          <a:xfrm>
            <a:off x="188256" y="160216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7" name="مربع نص 3">
            <a:extLst>
              <a:ext uri="{FF2B5EF4-FFF2-40B4-BE49-F238E27FC236}">
                <a16:creationId xmlns:a16="http://schemas.microsoft.com/office/drawing/2014/main" xmlns="" id="{6D4A3C40-89CD-4687-8BCF-1CDEC23B7D27}"/>
              </a:ext>
            </a:extLst>
          </p:cNvPr>
          <p:cNvSpPr txBox="1"/>
          <p:nvPr/>
        </p:nvSpPr>
        <p:spPr>
          <a:xfrm>
            <a:off x="2438429" y="1263284"/>
            <a:ext cx="8771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أَقْرَأُ النَّصَّ الآتِيَ بِتَمعّنٍ، وأُجِيبُ عَمَّا يلِيه: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812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5635" y="1056229"/>
            <a:ext cx="1109296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أضعُ عنوانًا مناسبًا للقطعة السابقةِ؟</a:t>
            </a:r>
          </a:p>
          <a:p>
            <a:pPr algn="r" rtl="1"/>
            <a:r>
              <a:rPr lang="ar-BH" sz="3200" b="1" dirty="0" smtClean="0">
                <a:solidFill>
                  <a:schemeClr val="bg1">
                    <a:lumMod val="6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.........................................................................................................................................</a:t>
            </a:r>
            <a:endParaRPr lang="ar-BH" sz="3200" b="1" dirty="0">
              <a:solidFill>
                <a:schemeClr val="bg1">
                  <a:lumMod val="6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ar-BH" sz="3200" b="1" dirty="0">
              <a:solidFill>
                <a:schemeClr val="bg1">
                  <a:lumMod val="6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كيف تصرَّفَ سعدٌ عندما كسَر المزهريَّة؟ </a:t>
            </a:r>
          </a:p>
          <a:p>
            <a:pPr algn="r" rtl="1"/>
            <a:r>
              <a:rPr lang="ar-BH" sz="3200" b="1" dirty="0" smtClean="0">
                <a:solidFill>
                  <a:schemeClr val="bg1">
                    <a:lumMod val="6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</a:t>
            </a:r>
            <a:endParaRPr lang="ar-BH" sz="3200" b="1" dirty="0">
              <a:solidFill>
                <a:schemeClr val="bg1">
                  <a:lumMod val="6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ar-BH" sz="3200" b="1" dirty="0">
              <a:solidFill>
                <a:schemeClr val="bg1">
                  <a:lumMod val="6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هل توافِقُ سَعْدًا على تصرُّفِهِ، علّلْ رأيَك. </a:t>
            </a:r>
          </a:p>
          <a:p>
            <a:pPr algn="r" rtl="1"/>
            <a:r>
              <a:rPr lang="ar-BH" sz="3200" b="1" dirty="0">
                <a:solidFill>
                  <a:schemeClr val="bg1">
                    <a:lumMod val="6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24800" y="1480744"/>
            <a:ext cx="3258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الصِّدقُ منجاةٌ.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72116" y="2930025"/>
            <a:ext cx="55215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هَرَبَ إلى حُجرَتِهِ وحاولَ إخفاءَ فِعلتِهِ.  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8066" y="4422482"/>
            <a:ext cx="101756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لا أوافِقُ سعدًا، لأنَّ تصرُّفَهُ غيرُ لائقٍ، فلا بُدَّ للمَرْءِ أن يتحمَّلَ مسؤوليَّةَ أفعالِهِ، كما عليه أن يجتَنِبَ الكَذِبَ لأنَّ عاقِبَتهُ وَخِيمَةٌ.  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1" name="مستطيل 4">
            <a:extLst>
              <a:ext uri="{FF2B5EF4-FFF2-40B4-BE49-F238E27FC236}">
                <a16:creationId xmlns:a16="http://schemas.microsoft.com/office/drawing/2014/main" xmlns="" id="{46B52DA0-45D2-4FF4-A627-448BB9B35780}"/>
              </a:ext>
            </a:extLst>
          </p:cNvPr>
          <p:cNvSpPr/>
          <p:nvPr/>
        </p:nvSpPr>
        <p:spPr>
          <a:xfrm>
            <a:off x="188256" y="160216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77E58448-97DB-4E1E-8CB1-94579D2CC5F8}"/>
              </a:ext>
            </a:extLst>
          </p:cNvPr>
          <p:cNvSpPr txBox="1">
            <a:spLocks/>
          </p:cNvSpPr>
          <p:nvPr/>
        </p:nvSpPr>
        <p:spPr>
          <a:xfrm>
            <a:off x="10352548" y="186862"/>
            <a:ext cx="1714115" cy="71532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987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444220"/>
            <a:ext cx="1051031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نوعُ الجُمَلِ السَّابقةِ؟ </a:t>
            </a:r>
          </a:p>
          <a:p>
            <a:pPr algn="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       أ. جُمَلٌ اسْمِيَّةٌ                               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                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جُمَلٌ فِعْلِيَّةٌ 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أُعَلِّلُ اختِياري لنوعِ الجُمَلِ. </a:t>
            </a:r>
          </a:p>
          <a:p>
            <a:pPr algn="r" rtl="1"/>
            <a:r>
              <a:rPr lang="ar-BH" sz="3200" b="1" dirty="0" smtClean="0">
                <a:solidFill>
                  <a:schemeClr val="bg1">
                    <a:lumMod val="6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Oval 8"/>
          <p:cNvSpPr/>
          <p:nvPr/>
        </p:nvSpPr>
        <p:spPr>
          <a:xfrm>
            <a:off x="1517475" y="3583267"/>
            <a:ext cx="2209112" cy="89172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74888" y="4949515"/>
            <a:ext cx="7499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لأنَّها كلَّ جملةٍ تَبْدَأُ ب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فِعْلٍ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يلعبُ / يُراجِعُ / نصَحَتْ 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1" name="مستطيل 4">
            <a:extLst>
              <a:ext uri="{FF2B5EF4-FFF2-40B4-BE49-F238E27FC236}">
                <a16:creationId xmlns:a16="http://schemas.microsoft.com/office/drawing/2014/main" xmlns="" id="{46B52DA0-45D2-4FF4-A627-448BB9B35780}"/>
              </a:ext>
            </a:extLst>
          </p:cNvPr>
          <p:cNvSpPr/>
          <p:nvPr/>
        </p:nvSpPr>
        <p:spPr>
          <a:xfrm>
            <a:off x="188256" y="160216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2" name="مربع نص 3">
            <a:extLst>
              <a:ext uri="{FF2B5EF4-FFF2-40B4-BE49-F238E27FC236}">
                <a16:creationId xmlns:a16="http://schemas.microsoft.com/office/drawing/2014/main" xmlns="" id="{F9786DA1-2D2F-4BC7-BFB7-623A4DFF745B}"/>
              </a:ext>
            </a:extLst>
          </p:cNvPr>
          <p:cNvSpPr txBox="1"/>
          <p:nvPr/>
        </p:nvSpPr>
        <p:spPr>
          <a:xfrm>
            <a:off x="2234541" y="911489"/>
            <a:ext cx="8771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ألاحِظُ الجُملَ الآتيَةَ: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6C5CD4D0-09F7-4D2D-BD02-9733BF0FEEAA}"/>
              </a:ext>
            </a:extLst>
          </p:cNvPr>
          <p:cNvSpPr txBox="1">
            <a:spLocks/>
          </p:cNvSpPr>
          <p:nvPr/>
        </p:nvSpPr>
        <p:spPr>
          <a:xfrm>
            <a:off x="10352548" y="133854"/>
            <a:ext cx="1714115" cy="71532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xmlns="" id="{13FFA0F5-9FA5-456B-B224-DC7CB1806238}"/>
              </a:ext>
            </a:extLst>
          </p:cNvPr>
          <p:cNvSpPr txBox="1"/>
          <p:nvPr/>
        </p:nvSpPr>
        <p:spPr>
          <a:xfrm>
            <a:off x="7336243" y="1459793"/>
            <a:ext cx="3140765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يلعَبُ سَعْدٌ بالكرَةِ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xmlns="" id="{5FBAF0C1-1D2C-4DF1-8776-DCF5846415DF}"/>
              </a:ext>
            </a:extLst>
          </p:cNvPr>
          <p:cNvSpPr txBox="1"/>
          <p:nvPr/>
        </p:nvSpPr>
        <p:spPr>
          <a:xfrm>
            <a:off x="3726587" y="2319119"/>
            <a:ext cx="4591878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نصَحَتْ الأُمُّ ابنَها بِاجْتِنابِ الكذبِ.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xmlns="" id="{5EE947F1-AD9E-4A92-AD50-EF99E2B88046}"/>
              </a:ext>
            </a:extLst>
          </p:cNvPr>
          <p:cNvSpPr txBox="1"/>
          <p:nvPr/>
        </p:nvSpPr>
        <p:spPr>
          <a:xfrm>
            <a:off x="1186283" y="1439572"/>
            <a:ext cx="3140765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يراجِعُ حَسَنٌ دروسَهُ.</a:t>
            </a:r>
          </a:p>
        </p:txBody>
      </p:sp>
    </p:spTree>
    <p:extLst>
      <p:ext uri="{BB962C8B-B14F-4D97-AF65-F5344CB8AC3E}">
        <p14:creationId xmlns:p14="http://schemas.microsoft.com/office/powerpoint/2010/main" val="16355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125620" y="173580"/>
            <a:ext cx="4834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ألاحظ الجملَ، ثم أجيب عمّا يليها: 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1155" y="3527934"/>
            <a:ext cx="621797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 قامَ بالفعلِ في الجملةِ الثّانيَةِ هو: المسلِمُ</a:t>
            </a:r>
            <a:r>
              <a:rPr lang="ar-BH" sz="2800" dirty="0"/>
              <a:t> 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401155" y="4220787"/>
            <a:ext cx="621797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 قامَ بالفعلِ في الجملة الأولى هو: أحمَدُ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401154" y="4971387"/>
            <a:ext cx="621797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 قامَ بالفعلِ في الجملةِ الثّالثةِ هم: الطلّابُ</a:t>
            </a:r>
            <a:endParaRPr lang="en-US" sz="2800" dirty="0"/>
          </a:p>
        </p:txBody>
      </p:sp>
      <p:sp>
        <p:nvSpPr>
          <p:cNvPr id="14" name="مستطيل 4">
            <a:extLst>
              <a:ext uri="{FF2B5EF4-FFF2-40B4-BE49-F238E27FC236}">
                <a16:creationId xmlns:a16="http://schemas.microsoft.com/office/drawing/2014/main" xmlns="" id="{280507F6-1873-4F7F-9135-B14FC8B45441}"/>
              </a:ext>
            </a:extLst>
          </p:cNvPr>
          <p:cNvSpPr/>
          <p:nvPr/>
        </p:nvSpPr>
        <p:spPr>
          <a:xfrm>
            <a:off x="107546" y="248794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xmlns="" id="{05677A69-68D9-4894-BAD4-29D4145A4FD0}"/>
              </a:ext>
            </a:extLst>
          </p:cNvPr>
          <p:cNvSpPr txBox="1"/>
          <p:nvPr/>
        </p:nvSpPr>
        <p:spPr>
          <a:xfrm>
            <a:off x="7250935" y="828836"/>
            <a:ext cx="3211729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ساعَدَ أحمَدُ  جارَهُ الفقيرَ.</a:t>
            </a:r>
            <a:endParaRPr lang="en-US" sz="32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xmlns="" id="{FA9122DE-BB14-4DBB-A8C5-B45076E07402}"/>
              </a:ext>
            </a:extLst>
          </p:cNvPr>
          <p:cNvSpPr txBox="1"/>
          <p:nvPr/>
        </p:nvSpPr>
        <p:spPr>
          <a:xfrm>
            <a:off x="1864960" y="819911"/>
            <a:ext cx="307610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فرِحَ المسلِمُ بقُدومِ العيدِ.</a:t>
            </a:r>
            <a:endParaRPr lang="en-US" sz="32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2">
            <a:extLst>
              <a:ext uri="{FF2B5EF4-FFF2-40B4-BE49-F238E27FC236}">
                <a16:creationId xmlns:a16="http://schemas.microsoft.com/office/drawing/2014/main" xmlns="" id="{FBFA26C4-D409-4408-84B9-9C3372D0A245}"/>
              </a:ext>
            </a:extLst>
          </p:cNvPr>
          <p:cNvSpPr txBox="1"/>
          <p:nvPr/>
        </p:nvSpPr>
        <p:spPr>
          <a:xfrm>
            <a:off x="3246617" y="1473936"/>
            <a:ext cx="4834330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شارَك الطلّابُ في مسابقةِ تحدّي القراءةِ. </a:t>
            </a:r>
            <a:endParaRPr lang="en-US" sz="32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F50CFC0D-1864-4E7A-89F9-186DE3A72F9A}"/>
              </a:ext>
            </a:extLst>
          </p:cNvPr>
          <p:cNvSpPr/>
          <p:nvPr/>
        </p:nvSpPr>
        <p:spPr>
          <a:xfrm>
            <a:off x="-125202" y="2085509"/>
            <a:ext cx="989996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أُحدِّدُ الفعلَ في كلِّ جملةٍ من الجُملِ السّابقَةِ:</a:t>
            </a:r>
          </a:p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الأفعالُ هي: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ساعَدَ / فرِحَ / شارَك.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من الذي قامَ بالفعلِ في كلِّ جملةٍ من الجُمَلِ السّابقَةِ؟</a:t>
            </a:r>
          </a:p>
          <a:p>
            <a:pPr algn="r" rtl="1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ar-BH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نوع هذه الكلمات (</a:t>
            </a:r>
            <a:r>
              <a:rPr lang="ar-BH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المسلمُ / أحمدُ / الطّلّابُ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)؟ 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ماذا نُسمّي كُلَّ من قامَ بالفعلِ في الجملةِ؟</a:t>
            </a:r>
            <a:endParaRPr lang="ar-BH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4703040E-E86F-49F4-855F-17B56EBD24F7}"/>
              </a:ext>
            </a:extLst>
          </p:cNvPr>
          <p:cNvSpPr txBox="1"/>
          <p:nvPr/>
        </p:nvSpPr>
        <p:spPr>
          <a:xfrm>
            <a:off x="1898715" y="5493579"/>
            <a:ext cx="3004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هذه الكلمات أسماء.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xmlns="" id="{FB71D95C-1F7E-47E4-962A-85AEB6FCB858}"/>
              </a:ext>
            </a:extLst>
          </p:cNvPr>
          <p:cNvSpPr txBox="1"/>
          <p:nvPr/>
        </p:nvSpPr>
        <p:spPr>
          <a:xfrm>
            <a:off x="3246617" y="5936842"/>
            <a:ext cx="3004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نسمّيه "فاعِلًا"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xmlns="" id="{B2F10007-D5FB-44BA-B9E7-EB658B5D4AB2}"/>
              </a:ext>
            </a:extLst>
          </p:cNvPr>
          <p:cNvSpPr txBox="1">
            <a:spLocks/>
          </p:cNvSpPr>
          <p:nvPr/>
        </p:nvSpPr>
        <p:spPr>
          <a:xfrm>
            <a:off x="10370339" y="53182"/>
            <a:ext cx="1714115" cy="71532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9116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5" grpId="0" animBg="1"/>
      <p:bldP spid="16" grpId="0" animBg="1"/>
      <p:bldP spid="17" grpId="0" animBg="1"/>
      <p:bldP spid="3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766513" y="550569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509219" y="2145917"/>
            <a:ext cx="9519139" cy="2323124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الجُملةُ الفِعْليَّةُ تَتَكوَّنُ منْ ركْنين أساسِيَّيْن هُما: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الفِعلُ </a:t>
            </a: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الفاعِلُ</a:t>
            </a: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الفِعلُ: </a:t>
            </a: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كَلِمَةٌ تدلُّ على عَمَلٍ يحدُثُ في زمنٍ. </a:t>
            </a:r>
          </a:p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الفاعِلُ: </a:t>
            </a: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اسمٌ يأتي بعد الفِعْلِ ويدُلُّ على منْ قامَ بهذا الفِعل.  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BD592AB0-504D-4745-A52B-6C6CEEA7376C}"/>
              </a:ext>
            </a:extLst>
          </p:cNvPr>
          <p:cNvSpPr/>
          <p:nvPr/>
        </p:nvSpPr>
        <p:spPr>
          <a:xfrm>
            <a:off x="188256" y="160216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137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6544" y="162971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نشاط (1)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926123"/>
            <a:ext cx="10900610" cy="54880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أجيبُ عن الأسئِلَةِ الآتيَةِ بجُمَلٍ فِعْلِيَّةٍ مناسِبَةٍ: </a:t>
            </a:r>
          </a:p>
          <a:p>
            <a:pPr marL="0" indent="0">
              <a:buNone/>
            </a:pPr>
            <a:endParaRPr lang="ar-BH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301299"/>
              </p:ext>
            </p:extLst>
          </p:nvPr>
        </p:nvGraphicFramePr>
        <p:xfrm>
          <a:off x="2769076" y="1952633"/>
          <a:ext cx="8128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الإجابة (جملة فعليّة)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السؤال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ماذا يَفْعَلُ المعلِّمُ؟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ماذا يَفْعَلُ العامِلُ؟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ماذا يَفْعَلُ العدّاءُ؟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ماذا يَفْعَلُ الطّفلُ؟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ماذا يَفْعَلُ الجُنديُّ؟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41785" y="2529628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يشْرَحُ المعلِّمُ الدّرسَ.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41784" y="3098744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يتَفَانَى العامِلُ في عمَلِهِ.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01105" y="3683519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يركضُ العدّاءُ بسُرعَةٍ فائِقَةٍ.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1107" y="4305936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يلْهُو الطّفلُ في الحديقَةِ.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01106" y="4881461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يَحْمِي الجُنْديُّ وطَنَهُ.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ستطيل 4">
            <a:extLst>
              <a:ext uri="{FF2B5EF4-FFF2-40B4-BE49-F238E27FC236}">
                <a16:creationId xmlns:a16="http://schemas.microsoft.com/office/drawing/2014/main" xmlns="" id="{DF2CF591-CEB0-4589-B84D-F151E1CD6083}"/>
              </a:ext>
            </a:extLst>
          </p:cNvPr>
          <p:cNvSpPr/>
          <p:nvPr/>
        </p:nvSpPr>
        <p:spPr>
          <a:xfrm>
            <a:off x="188256" y="160216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AD6CB396-7881-4080-913A-684641F93E85}"/>
              </a:ext>
            </a:extLst>
          </p:cNvPr>
          <p:cNvSpPr/>
          <p:nvPr/>
        </p:nvSpPr>
        <p:spPr>
          <a:xfrm>
            <a:off x="286169" y="808783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301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0645" y="1005369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نشاط (2)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2403405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267773"/>
              </p:ext>
            </p:extLst>
          </p:nvPr>
        </p:nvGraphicFramePr>
        <p:xfrm>
          <a:off x="412961" y="3152360"/>
          <a:ext cx="11492870" cy="23164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901161">
                  <a:extLst>
                    <a:ext uri="{9D8B030D-6E8A-4147-A177-3AD203B41FA5}">
                      <a16:colId xmlns:a16="http://schemas.microsoft.com/office/drawing/2014/main" xmlns="" val="3340005808"/>
                    </a:ext>
                  </a:extLst>
                </a:gridCol>
                <a:gridCol w="65917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الجملة</a:t>
                      </a:r>
                      <a:endParaRPr lang="en-US" sz="3200" b="1" kern="1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الكلمات</a:t>
                      </a:r>
                      <a:endParaRPr lang="en-US" sz="3200" b="1" kern="1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0861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مِنْ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– مملكةُ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البحرين - عِدّة -  تتكوّنُ -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 جٌزُر.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حوار -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ذهب -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في -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نزهة -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سلمان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-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بحريّة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-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إلى - جزُر.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صالح - السّمك - يستخدم - في -</a:t>
                      </a:r>
                      <a:r>
                        <a:rPr lang="ar-BH" sz="3200" b="1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صيد - الشّبك.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111397" y="3722976"/>
            <a:ext cx="51554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تتكوّنُ مملكةُ البحرينِ مِنْ عِدّةِ جُزُرٍ.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1910" y="4319376"/>
            <a:ext cx="50072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ذهبَ سلمانُ في نزهةٍ بحريّةٍ إلى جُزُرِ حوار.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5261" y="4904151"/>
            <a:ext cx="50561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يَسْتَخْدِمُ صالحٌ الشّبَكَ في صَيْدِ السَّمَكِ.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ستطيل 4">
            <a:extLst>
              <a:ext uri="{FF2B5EF4-FFF2-40B4-BE49-F238E27FC236}">
                <a16:creationId xmlns:a16="http://schemas.microsoft.com/office/drawing/2014/main" xmlns="" id="{AB56F387-4E90-4299-9D0E-AF006139422F}"/>
              </a:ext>
            </a:extLst>
          </p:cNvPr>
          <p:cNvSpPr/>
          <p:nvPr/>
        </p:nvSpPr>
        <p:spPr>
          <a:xfrm>
            <a:off x="188256" y="120460"/>
            <a:ext cx="3538331" cy="3843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الفِعْلُ والفاعِلُ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 الابتدائي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362FD314-834C-4FA4-B35B-848C4D37CF9F}"/>
              </a:ext>
            </a:extLst>
          </p:cNvPr>
          <p:cNvSpPr/>
          <p:nvPr/>
        </p:nvSpPr>
        <p:spPr>
          <a:xfrm>
            <a:off x="286169" y="808783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xmlns="" id="{D88D35CA-E5C8-4F0C-88FE-BE35DF0D148C}"/>
              </a:ext>
            </a:extLst>
          </p:cNvPr>
          <p:cNvSpPr txBox="1"/>
          <p:nvPr/>
        </p:nvSpPr>
        <p:spPr>
          <a:xfrm>
            <a:off x="1552645" y="2001105"/>
            <a:ext cx="9877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أستخدِمُ الكلماتِ الواردَةَ في العمودِ الأوّلِ لتكوينِ جملةٍ فِعلِيَّةٍ مُفِيدَةٍ:</a:t>
            </a:r>
          </a:p>
        </p:txBody>
      </p:sp>
    </p:spTree>
    <p:extLst>
      <p:ext uri="{BB962C8B-B14F-4D97-AF65-F5344CB8AC3E}">
        <p14:creationId xmlns:p14="http://schemas.microsoft.com/office/powerpoint/2010/main" val="266000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2662</TotalTime>
  <Words>835</Words>
  <Application>Microsoft Office PowerPoint</Application>
  <PresentationFormat>ملء الشاشة</PresentationFormat>
  <Paragraphs>144</Paragraphs>
  <Slides>12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نشاط (1)</vt:lpstr>
      <vt:lpstr>نشاط (2)</vt:lpstr>
      <vt:lpstr>نشاط (3)</vt:lpstr>
      <vt:lpstr>أَجْعَلُ كلَّ اسمٍ من الأسماءِ الآتيَةِ فاعلًا في جملة مفيدة وأضبطهُ بالشكلِ: 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بِيئتُنَا...حَيَاتُنَا (للحفظ 1-6)</dc:title>
  <dc:creator>Hatem bin Saleh Darwish</dc:creator>
  <cp:lastModifiedBy>Amal Abdulla Ahmed Alsayed</cp:lastModifiedBy>
  <cp:revision>263</cp:revision>
  <dcterms:created xsi:type="dcterms:W3CDTF">2020-03-04T09:54:10Z</dcterms:created>
  <dcterms:modified xsi:type="dcterms:W3CDTF">2020-12-08T10:10:39Z</dcterms:modified>
</cp:coreProperties>
</file>