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34B0A-9494-4644-9EC6-7609058A4D57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574B8-9F35-4883-9D8E-53424AAF4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63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17/06/1441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3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الجدوى التسويقية </a:t>
            </a:r>
            <a:r>
              <a:rPr lang="ar-SA" dirty="0" smtClean="0"/>
              <a:t>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3600" b="1" dirty="0" smtClean="0"/>
              <a:t>الجدوى التسويقية </a:t>
            </a:r>
            <a:r>
              <a:rPr lang="ar-SA" dirty="0" smtClean="0"/>
              <a:t>: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أهم مرحلة في دراسة جدوى </a:t>
            </a:r>
            <a:r>
              <a:rPr lang="ar-SA" dirty="0" err="1" smtClean="0"/>
              <a:t>أى</a:t>
            </a:r>
            <a:r>
              <a:rPr lang="ar-SA" dirty="0" smtClean="0"/>
              <a:t> مشروع هي تتعلق  بالسوق الحالية </a:t>
            </a:r>
            <a:r>
              <a:rPr lang="ar-SA" dirty="0" err="1" smtClean="0"/>
              <a:t>و</a:t>
            </a:r>
            <a:r>
              <a:rPr lang="ar-SA" dirty="0" smtClean="0"/>
              <a:t> المتوقعة  ينجم عنها قدر من البيانات  </a:t>
            </a:r>
            <a:r>
              <a:rPr lang="ar-SA" dirty="0" err="1" smtClean="0"/>
              <a:t>و</a:t>
            </a:r>
            <a:r>
              <a:rPr lang="ar-SA" dirty="0" smtClean="0"/>
              <a:t> المعلومات التسويقية تسمح بالتنبؤ بحجم المبيعات </a:t>
            </a:r>
            <a:br>
              <a:rPr lang="ar-SA" dirty="0" smtClean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7387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/>
              <a:t>اهمية</a:t>
            </a:r>
            <a:r>
              <a:rPr lang="ar-SA" dirty="0" smtClean="0"/>
              <a:t> دراسة السوق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1 - الاساس </a:t>
            </a:r>
            <a:r>
              <a:rPr lang="ar-SA" dirty="0" err="1" smtClean="0"/>
              <a:t>فى</a:t>
            </a:r>
            <a:r>
              <a:rPr lang="ar-SA" dirty="0" smtClean="0"/>
              <a:t> القرار للاستمرار </a:t>
            </a:r>
            <a:r>
              <a:rPr lang="ar-SA" dirty="0" err="1" smtClean="0"/>
              <a:t>فى</a:t>
            </a:r>
            <a:r>
              <a:rPr lang="ar-SA" dirty="0" smtClean="0"/>
              <a:t> المشروع او التخلي عنه</a:t>
            </a:r>
          </a:p>
          <a:p>
            <a:r>
              <a:rPr lang="ar-SA" dirty="0" smtClean="0"/>
              <a:t>2- توجيه المشروع لانتاج الاشكال و المواصفات حسب رغبة المستهلك</a:t>
            </a:r>
          </a:p>
          <a:p>
            <a:r>
              <a:rPr lang="ar-SA" dirty="0" smtClean="0"/>
              <a:t>3- تحديد حجم الطاقة المشروع </a:t>
            </a:r>
          </a:p>
          <a:p>
            <a:r>
              <a:rPr lang="ar-SA" dirty="0" smtClean="0"/>
              <a:t>4- هى الاساس لاعداد الدراسة الفنية</a:t>
            </a:r>
          </a:p>
          <a:p>
            <a:r>
              <a:rPr lang="ar-SA" dirty="0" smtClean="0"/>
              <a:t>5 – تحديد حجم الكمية المنتظر بيعها وسعر البيع المتوقع</a:t>
            </a:r>
          </a:p>
        </p:txBody>
      </p:sp>
    </p:spTree>
    <p:extLst>
      <p:ext uri="{BB962C8B-B14F-4D97-AF65-F5344CB8AC3E}">
        <p14:creationId xmlns:p14="http://schemas.microsoft.com/office/powerpoint/2010/main" val="425755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خطوات إعداد </a:t>
            </a:r>
            <a:r>
              <a:rPr lang="ar-SA" dirty="0" err="1" smtClean="0"/>
              <a:t>و</a:t>
            </a:r>
            <a:r>
              <a:rPr lang="ar-SA" dirty="0" smtClean="0"/>
              <a:t> تنفيذ دراسة السوق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 smtClean="0"/>
              <a:t>1 - وضع توصيف كامل للسلعة – الحجم- الشكل- الجودة – التغليف -</a:t>
            </a:r>
          </a:p>
          <a:p>
            <a:r>
              <a:rPr lang="ar-SA" dirty="0" smtClean="0"/>
              <a:t>2 – تحديد طبيعة السوق ( داخلية </a:t>
            </a:r>
            <a:r>
              <a:rPr lang="ar-SA" dirty="0" err="1" smtClean="0"/>
              <a:t>او</a:t>
            </a:r>
            <a:r>
              <a:rPr lang="ar-SA" dirty="0" smtClean="0"/>
              <a:t> خارجية) مع توصيف المجتمع </a:t>
            </a:r>
            <a:r>
              <a:rPr lang="ar-SA" dirty="0" err="1" smtClean="0"/>
              <a:t>الذى</a:t>
            </a:r>
            <a:r>
              <a:rPr lang="ar-SA" dirty="0" smtClean="0"/>
              <a:t> توجه </a:t>
            </a:r>
            <a:r>
              <a:rPr lang="ar-SA" dirty="0" err="1" smtClean="0"/>
              <a:t>اليه</a:t>
            </a:r>
            <a:r>
              <a:rPr lang="ar-SA" dirty="0" smtClean="0"/>
              <a:t> السلعة من حيث العدد </a:t>
            </a:r>
            <a:r>
              <a:rPr lang="ar-SA" dirty="0" err="1" smtClean="0"/>
              <a:t>و</a:t>
            </a:r>
            <a:r>
              <a:rPr lang="ar-SA" dirty="0" smtClean="0"/>
              <a:t> الجنس </a:t>
            </a:r>
            <a:r>
              <a:rPr lang="ar-SA" dirty="0" err="1" smtClean="0"/>
              <a:t>و</a:t>
            </a:r>
            <a:r>
              <a:rPr lang="ar-SA" dirty="0" smtClean="0"/>
              <a:t> العادات  </a:t>
            </a:r>
            <a:r>
              <a:rPr lang="ar-SA" dirty="0" err="1" smtClean="0"/>
              <a:t>و</a:t>
            </a:r>
            <a:r>
              <a:rPr lang="ar-SA" dirty="0" smtClean="0"/>
              <a:t> الدخل </a:t>
            </a:r>
          </a:p>
          <a:p>
            <a:r>
              <a:rPr lang="ar-SA" dirty="0" smtClean="0"/>
              <a:t>3 – تحديد القدرة الاستيعابية  للسوق الحالية </a:t>
            </a:r>
            <a:r>
              <a:rPr lang="ar-SA" dirty="0" err="1" smtClean="0"/>
              <a:t>و</a:t>
            </a:r>
            <a:r>
              <a:rPr lang="ar-SA" dirty="0" smtClean="0"/>
              <a:t> المتوقعة </a:t>
            </a:r>
          </a:p>
          <a:p>
            <a:r>
              <a:rPr lang="ar-SA" dirty="0" smtClean="0"/>
              <a:t>هذا يتطلب </a:t>
            </a:r>
            <a:endParaRPr lang="en-US" dirty="0" smtClean="0"/>
          </a:p>
          <a:p>
            <a:r>
              <a:rPr lang="en-US" dirty="0"/>
              <a:t>-</a:t>
            </a:r>
            <a:r>
              <a:rPr lang="ar-SA" dirty="0" smtClean="0"/>
              <a:t>تحديد حجم السوق الحالى و المتوقع </a:t>
            </a:r>
          </a:p>
          <a:p>
            <a:r>
              <a:rPr lang="ar-SA" dirty="0" smtClean="0"/>
              <a:t>- حصة المشروع الجديد فى السوق الحالى و المتوقع</a:t>
            </a:r>
            <a:r>
              <a:rPr lang="ar-SA" dirty="0"/>
              <a:t>ة</a:t>
            </a:r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2692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200" b="1" dirty="0" smtClean="0"/>
              <a:t>عموما دراسة السوق تطلب الخطوات الاتية  </a:t>
            </a:r>
            <a:r>
              <a:rPr lang="ar-SA" sz="3200" dirty="0" smtClean="0"/>
              <a:t/>
            </a:r>
            <a:br>
              <a:rPr lang="ar-SA" sz="3200" dirty="0" smtClean="0"/>
            </a:b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اولا تحديد الملامح العامة للسوق الحالية و المتوقع</a:t>
            </a:r>
            <a:endParaRPr lang="ar-SA" dirty="0" smtClean="0"/>
          </a:p>
          <a:p>
            <a:r>
              <a:rPr lang="ar-SA" dirty="0" smtClean="0"/>
              <a:t>وهذا يتطلب </a:t>
            </a:r>
          </a:p>
          <a:p>
            <a:r>
              <a:rPr lang="ar-SA" dirty="0" smtClean="0"/>
              <a:t>ا – درجة المنافسة هل توجد منافسة </a:t>
            </a:r>
            <a:r>
              <a:rPr lang="ar-SA" dirty="0" err="1" smtClean="0"/>
              <a:t>ام</a:t>
            </a:r>
            <a:r>
              <a:rPr lang="ar-SA" dirty="0" smtClean="0"/>
              <a:t> احتكار</a:t>
            </a:r>
          </a:p>
          <a:p>
            <a:r>
              <a:rPr lang="ar-SA" dirty="0" smtClean="0"/>
              <a:t>2 – تحديد محددات الطلب</a:t>
            </a:r>
          </a:p>
          <a:p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4958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ثانيا مرحلة جمع البيانات التسويقية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dirty="0" smtClean="0"/>
              <a:t>البيانات  نوعان </a:t>
            </a:r>
            <a:r>
              <a:rPr lang="ar-SA" dirty="0" err="1" smtClean="0"/>
              <a:t>اساسية</a:t>
            </a:r>
            <a:r>
              <a:rPr lang="ar-SA" dirty="0" smtClean="0"/>
              <a:t> و ثانوية</a:t>
            </a:r>
          </a:p>
          <a:p>
            <a:r>
              <a:rPr lang="ar-SA" dirty="0" smtClean="0"/>
              <a:t>- البيانات  الثانوية </a:t>
            </a:r>
            <a:r>
              <a:rPr lang="ar-SA" dirty="0" err="1" smtClean="0"/>
              <a:t>هى</a:t>
            </a:r>
            <a:r>
              <a:rPr lang="ar-SA" dirty="0" smtClean="0"/>
              <a:t> البيانات الجاهزة </a:t>
            </a:r>
          </a:p>
          <a:p>
            <a:endParaRPr lang="ar-SA" dirty="0" smtClean="0"/>
          </a:p>
          <a:p>
            <a:r>
              <a:rPr lang="ar-SA" dirty="0" smtClean="0"/>
              <a:t>- البيانات </a:t>
            </a:r>
            <a:r>
              <a:rPr lang="ar-SA" dirty="0" err="1" smtClean="0"/>
              <a:t>الاساسية</a:t>
            </a:r>
            <a:r>
              <a:rPr lang="ar-SA" dirty="0" smtClean="0"/>
              <a:t> يقوم </a:t>
            </a:r>
            <a:r>
              <a:rPr lang="ar-SA" dirty="0" err="1" smtClean="0"/>
              <a:t>بها</a:t>
            </a:r>
            <a:r>
              <a:rPr lang="ar-SA" dirty="0" smtClean="0"/>
              <a:t> الباحث بنفسه عن طريق </a:t>
            </a:r>
          </a:p>
          <a:p>
            <a:r>
              <a:rPr lang="ar-SA" dirty="0" smtClean="0"/>
              <a:t>1- الاستقصاء - عبارة عن مجموعة من </a:t>
            </a:r>
            <a:r>
              <a:rPr lang="ar-SA" dirty="0" err="1" smtClean="0"/>
              <a:t>الاسئلة</a:t>
            </a:r>
            <a:r>
              <a:rPr lang="ar-SA" dirty="0" smtClean="0"/>
              <a:t> لاستقصاء </a:t>
            </a:r>
            <a:r>
              <a:rPr lang="ar-SA" dirty="0" err="1" smtClean="0"/>
              <a:t>اراء</a:t>
            </a:r>
            <a:r>
              <a:rPr lang="ar-SA" dirty="0" smtClean="0"/>
              <a:t> المستهلكين </a:t>
            </a:r>
          </a:p>
          <a:p>
            <a:r>
              <a:rPr lang="ar-SA" dirty="0" smtClean="0"/>
              <a:t>2 – الملاحظة – مراقبة متغيرات السوق </a:t>
            </a:r>
          </a:p>
          <a:p>
            <a:r>
              <a:rPr lang="ar-SA" dirty="0" smtClean="0"/>
              <a:t>هذا يتطلب تحديد </a:t>
            </a:r>
            <a:r>
              <a:rPr lang="ar-SA" dirty="0" err="1" smtClean="0"/>
              <a:t>الاتى</a:t>
            </a:r>
            <a:r>
              <a:rPr lang="ar-SA" dirty="0" smtClean="0"/>
              <a:t> </a:t>
            </a:r>
          </a:p>
          <a:p>
            <a:r>
              <a:rPr lang="ar-SA" dirty="0" smtClean="0"/>
              <a:t>- مجتمع الدراسة </a:t>
            </a:r>
          </a:p>
          <a:p>
            <a:r>
              <a:rPr lang="ar-SA" dirty="0" smtClean="0"/>
              <a:t>– اعداداستمارة الاقصاء </a:t>
            </a:r>
          </a:p>
          <a:p>
            <a:r>
              <a:rPr lang="ar-SA" dirty="0" smtClean="0"/>
              <a:t>– تحديد اسلوب الدراسة عن طريق الحصر الشامل او اخذ العينات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0038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0" lvl="6" indent="0" algn="l" rtl="0">
              <a:buNone/>
            </a:pPr>
            <a:r>
              <a:rPr lang="ar-SA" sz="2800" b="1" dirty="0" smtClean="0"/>
              <a:t>الاسلوب الاكثرر انتشارا هو اسلوب العينات </a:t>
            </a:r>
          </a:p>
          <a:p>
            <a:pPr marL="2743200" lvl="6" indent="0" rtl="0">
              <a:buNone/>
            </a:pPr>
            <a:r>
              <a:rPr lang="ar-SA" sz="2800" b="1" dirty="0" smtClean="0"/>
              <a:t>العينات نوعان </a:t>
            </a:r>
          </a:p>
          <a:p>
            <a:r>
              <a:rPr lang="ar-SA" b="1" dirty="0" smtClean="0"/>
              <a:t>1- العينة العشوائية</a:t>
            </a:r>
            <a:r>
              <a:rPr lang="en-US" b="1" dirty="0"/>
              <a:t> </a:t>
            </a:r>
            <a:r>
              <a:rPr lang="ar-SA" b="1" dirty="0" smtClean="0"/>
              <a:t>البسيطة تستخدم هذه الطريقة عندما تكزن مفردات المجتمع متجانسة </a:t>
            </a:r>
          </a:p>
          <a:p>
            <a:r>
              <a:rPr lang="en-US" b="1" dirty="0" smtClean="0"/>
              <a:t>2</a:t>
            </a:r>
            <a:r>
              <a:rPr lang="ar-SA" b="1" dirty="0" smtClean="0"/>
              <a:t>- العينة الطبقية – تستخدم عندما تكون مفردات المجتمع غير متجانسة </a:t>
            </a:r>
          </a:p>
          <a:p>
            <a:r>
              <a:rPr lang="ar-SA" b="1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3395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u="sng" dirty="0" smtClean="0"/>
              <a:t>ثالثا مرحلة </a:t>
            </a:r>
            <a:r>
              <a:rPr lang="ar-SA" b="1" dirty="0" smtClean="0"/>
              <a:t>معالجة </a:t>
            </a:r>
            <a:r>
              <a:rPr lang="ar-SA" b="1" dirty="0" err="1" smtClean="0"/>
              <a:t>و</a:t>
            </a:r>
            <a:r>
              <a:rPr lang="ar-SA" b="1" dirty="0" smtClean="0"/>
              <a:t> تحليل البيانات – تصنيف  وتبويب </a:t>
            </a:r>
            <a:r>
              <a:rPr lang="ar-SA" b="1" dirty="0" err="1" smtClean="0"/>
              <a:t>و</a:t>
            </a:r>
            <a:r>
              <a:rPr lang="ar-SA" b="1" dirty="0" smtClean="0"/>
              <a:t> جدولة البيانات – الحاسوب </a:t>
            </a:r>
          </a:p>
          <a:p>
            <a:r>
              <a:rPr lang="ar-SA" dirty="0" smtClean="0"/>
              <a:t/>
            </a:r>
            <a:br>
              <a:rPr lang="ar-SA" dirty="0" smtClean="0"/>
            </a:br>
            <a:r>
              <a:rPr lang="ar-SA" b="1" u="sng" dirty="0" smtClean="0"/>
              <a:t>رابعا مرحلة </a:t>
            </a:r>
            <a:r>
              <a:rPr lang="ar-SA" b="1" dirty="0" err="1" smtClean="0"/>
              <a:t>تقديرالطلب</a:t>
            </a:r>
            <a:r>
              <a:rPr lang="ar-SA" b="1" dirty="0" smtClean="0"/>
              <a:t> على السلعة موضوع  الدراسة</a:t>
            </a:r>
          </a:p>
          <a:p>
            <a:r>
              <a:rPr lang="ar-SA" b="1" dirty="0" smtClean="0"/>
              <a:t>تقدير حجم الطلب يساعد </a:t>
            </a:r>
            <a:r>
              <a:rPr lang="ar-SA" b="1" dirty="0" err="1" smtClean="0"/>
              <a:t>فى</a:t>
            </a:r>
            <a:r>
              <a:rPr lang="ar-SA" b="1" dirty="0" smtClean="0"/>
              <a:t> تقدير احتياجات المشروع من </a:t>
            </a:r>
            <a:r>
              <a:rPr lang="ar-SA" b="1" dirty="0" err="1" smtClean="0"/>
              <a:t>الالات</a:t>
            </a:r>
            <a:r>
              <a:rPr lang="ar-SA" b="1" dirty="0" smtClean="0"/>
              <a:t> و المادة الخامة </a:t>
            </a:r>
            <a:r>
              <a:rPr lang="ar-SA" b="1" dirty="0" err="1" smtClean="0"/>
              <a:t>و</a:t>
            </a:r>
            <a:r>
              <a:rPr lang="ar-SA" b="1" dirty="0" smtClean="0"/>
              <a:t> غيرها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161660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النماذج الاقتصادية لتحليل الطلب المتوقع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dirty="0" smtClean="0"/>
              <a:t>1- نموذج متوسط استهلاك الفرد </a:t>
            </a:r>
          </a:p>
          <a:p>
            <a:pPr marL="0" indent="0">
              <a:buNone/>
            </a:pPr>
            <a:r>
              <a:rPr lang="ar-SA" dirty="0" smtClean="0"/>
              <a:t>قسمة الاستهلاك الفعلي على عدد السكان </a:t>
            </a:r>
          </a:p>
          <a:p>
            <a:pPr marL="0" indent="0">
              <a:buNone/>
            </a:pPr>
            <a:r>
              <a:rPr lang="ar-SA" dirty="0" smtClean="0"/>
              <a:t>2- المرونات </a:t>
            </a:r>
          </a:p>
          <a:p>
            <a:pPr marL="514350" indent="-514350">
              <a:buAutoNum type="arabic1Minus"/>
            </a:pPr>
            <a:r>
              <a:rPr lang="ar-SA" dirty="0" smtClean="0"/>
              <a:t>مرونة الطلب السعرية  </a:t>
            </a:r>
          </a:p>
          <a:p>
            <a:pPr marL="0" indent="0">
              <a:buNone/>
            </a:pPr>
            <a:r>
              <a:rPr lang="ar-SA" dirty="0" smtClean="0"/>
              <a:t>=التغير النسبي  في حجم الطلب مقسوما على التغير النسبي في السعر </a:t>
            </a:r>
          </a:p>
        </p:txBody>
      </p:sp>
    </p:spTree>
    <p:extLst>
      <p:ext uri="{BB962C8B-B14F-4D97-AF65-F5344CB8AC3E}">
        <p14:creationId xmlns:p14="http://schemas.microsoft.com/office/powerpoint/2010/main" val="320481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297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سمة Office</vt:lpstr>
      <vt:lpstr>PowerPoint Presentation</vt:lpstr>
      <vt:lpstr>الجدوى التسويقية :</vt:lpstr>
      <vt:lpstr>اهمية دراسة السوق</vt:lpstr>
      <vt:lpstr>خطوات إعداد و تنفيذ دراسة السوق </vt:lpstr>
      <vt:lpstr>عموما دراسة السوق تطلب الخطوات الاتية   </vt:lpstr>
      <vt:lpstr>ثانيا مرحلة جمع البيانات التسويقية</vt:lpstr>
      <vt:lpstr>PowerPoint Presentation</vt:lpstr>
      <vt:lpstr>PowerPoint Presentation</vt:lpstr>
      <vt:lpstr>النماذج الاقتصادية لتحليل الطلب المتوقع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Dell9</dc:creator>
  <cp:lastModifiedBy>user</cp:lastModifiedBy>
  <cp:revision>5</cp:revision>
  <dcterms:created xsi:type="dcterms:W3CDTF">2019-10-19T07:33:31Z</dcterms:created>
  <dcterms:modified xsi:type="dcterms:W3CDTF">2020-02-11T19:16:26Z</dcterms:modified>
</cp:coreProperties>
</file>