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66" d="100"/>
          <a:sy n="66" d="100"/>
        </p:scale>
        <p:origin x="-1494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6A2BA9-28BE-47A8-9B5E-B258219DC686}" type="datetimeFigureOut">
              <a:rPr lang="ar-SA" smtClean="0"/>
              <a:t>11/06/38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15029-EADC-4FC5-BF9E-786D20C71F4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17152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6A2BA9-28BE-47A8-9B5E-B258219DC686}" type="datetimeFigureOut">
              <a:rPr lang="ar-SA" smtClean="0"/>
              <a:t>11/06/38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15029-EADC-4FC5-BF9E-786D20C71F4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156076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6A2BA9-28BE-47A8-9B5E-B258219DC686}" type="datetimeFigureOut">
              <a:rPr lang="ar-SA" smtClean="0"/>
              <a:t>11/06/38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15029-EADC-4FC5-BF9E-786D20C71F4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4918537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6A2BA9-28BE-47A8-9B5E-B258219DC686}" type="datetimeFigureOut">
              <a:rPr lang="ar-SA" smtClean="0"/>
              <a:t>11/06/38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15029-EADC-4FC5-BF9E-786D20C71F4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7256636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6A2BA9-28BE-47A8-9B5E-B258219DC686}" type="datetimeFigureOut">
              <a:rPr lang="ar-SA" smtClean="0"/>
              <a:t>11/06/38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15029-EADC-4FC5-BF9E-786D20C71F4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4151917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6A2BA9-28BE-47A8-9B5E-B258219DC686}" type="datetimeFigureOut">
              <a:rPr lang="ar-SA" smtClean="0"/>
              <a:t>11/06/38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15029-EADC-4FC5-BF9E-786D20C71F4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7226313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6A2BA9-28BE-47A8-9B5E-B258219DC686}" type="datetimeFigureOut">
              <a:rPr lang="ar-SA" smtClean="0"/>
              <a:t>11/06/38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15029-EADC-4FC5-BF9E-786D20C71F4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7785103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6A2BA9-28BE-47A8-9B5E-B258219DC686}" type="datetimeFigureOut">
              <a:rPr lang="ar-SA" smtClean="0"/>
              <a:t>11/06/38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15029-EADC-4FC5-BF9E-786D20C71F4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679794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6A2BA9-28BE-47A8-9B5E-B258219DC686}" type="datetimeFigureOut">
              <a:rPr lang="ar-SA" smtClean="0"/>
              <a:t>11/06/38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15029-EADC-4FC5-BF9E-786D20C71F4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4510844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6A2BA9-28BE-47A8-9B5E-B258219DC686}" type="datetimeFigureOut">
              <a:rPr lang="ar-SA" smtClean="0"/>
              <a:t>11/06/38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15029-EADC-4FC5-BF9E-786D20C71F4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996767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6A2BA9-28BE-47A8-9B5E-B258219DC686}" type="datetimeFigureOut">
              <a:rPr lang="ar-SA" smtClean="0"/>
              <a:t>11/06/38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15029-EADC-4FC5-BF9E-786D20C71F4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578899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6A2BA9-28BE-47A8-9B5E-B258219DC686}" type="datetimeFigureOut">
              <a:rPr lang="ar-SA" smtClean="0"/>
              <a:t>11/06/38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A15029-EADC-4FC5-BF9E-786D20C71F4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8059111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ar-SA" sz="8800" b="1" u="sng" dirty="0" smtClean="0">
                <a:solidFill>
                  <a:srgbClr val="FF0000"/>
                </a:solidFill>
              </a:rPr>
              <a:t>أصول التفسير</a:t>
            </a:r>
            <a:endParaRPr lang="ar-SA" sz="8800" b="1" u="sng" dirty="0">
              <a:solidFill>
                <a:srgbClr val="FF0000"/>
              </a:solidFill>
            </a:endParaRP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ar-SA" sz="6000" b="1" dirty="0">
                <a:solidFill>
                  <a:srgbClr val="0070C0"/>
                </a:solidFill>
                <a:ea typeface="+mj-ea"/>
                <a:cs typeface="Times New Roman"/>
              </a:rPr>
              <a:t>أسباب اختلاف المفسرين</a:t>
            </a:r>
            <a:endParaRPr lang="ar-SA" sz="44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9386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 smtClean="0"/>
              <a:t>1-أن يكون في الآية أكثر من قراءة 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dirty="0" smtClean="0"/>
              <a:t>أن يفسر كل مفسر الآية على حسب قراءة مخصوصة. </a:t>
            </a:r>
          </a:p>
          <a:p>
            <a:r>
              <a:rPr lang="ar-SA" dirty="0" smtClean="0"/>
              <a:t>مثاله: </a:t>
            </a:r>
          </a:p>
          <a:p>
            <a:r>
              <a:rPr lang="ar-SA" dirty="0" smtClean="0"/>
              <a:t>الاختلاف الوارد عن ابن عباس رضي الله عنهما في قوله تعالى : (أو لامستم النساء) ، هل هو الجماع أو اللمس باليد, فقد روى ابن جرير رحمه الله تعالى عن ابن عباس أنه الجماع،  وروي عن غيره أنه اللمس باليد فمن قرأ (لامستم) قال: الجماع ، ومن قرأ ( لمستم ) قال: اللمس باليد .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35410270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 smtClean="0"/>
              <a:t>اختلاف في وجوه الإعراب 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dirty="0" smtClean="0"/>
              <a:t>أن يكون للكلمة أكثر من إعراب</a:t>
            </a:r>
          </a:p>
          <a:p>
            <a:r>
              <a:rPr lang="ar-SA" dirty="0" smtClean="0"/>
              <a:t>ومثاله:</a:t>
            </a:r>
          </a:p>
          <a:p>
            <a:r>
              <a:rPr lang="ar-SA" dirty="0" smtClean="0"/>
              <a:t> اختلافهم في إعراب قوله تعالى : (وما يعلم  تأويله إلا الله والراسخون في العلم يقولون آمنا به ) فقد اختلفوا في (والراسخون) فقيل عطف نسق على اسم الله عز وجل وقيل هم مرفوعون بالابتداء والخبر في قوله تعالى: ( يقولون آمنا به ) .</a:t>
            </a:r>
          </a:p>
          <a:p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3494353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ar-SA" dirty="0" smtClean="0"/>
              <a:t>3 - الاختلاف في المراد باللفظ لاحتماله أكثر من معنى 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dirty="0" smtClean="0"/>
              <a:t>قد يكون السبب الاختلاف في المراد باللفظ لاحتماله أكثر من معنى:</a:t>
            </a:r>
          </a:p>
          <a:p>
            <a:r>
              <a:rPr lang="ar-SA" dirty="0" smtClean="0"/>
              <a:t> إما بسبب الاشتراك اللغوي كلفظ (قسورة ) الذي يطلق على الرامي وعلى الأسد , ولفظ ( عسعس) الذي يراد به إقبال الليل وإدباره . 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11411211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/>
          <a:lstStyle/>
          <a:p>
            <a:pPr marL="0" indent="0">
              <a:buNone/>
            </a:pPr>
            <a:r>
              <a:rPr lang="ar-SA" dirty="0" smtClean="0"/>
              <a:t>4-أسباب الاختلاف احتمال الإطلاق والتقييد في الآية :و المطلق هو: ما دل على الماهية بلا قيد . </a:t>
            </a:r>
          </a:p>
          <a:p>
            <a:pPr marL="0" indent="0">
              <a:buNone/>
            </a:pPr>
            <a:r>
              <a:rPr lang="ar-SA" dirty="0" smtClean="0"/>
              <a:t>والمقيد هو : ما دل على الماهية بقيد . </a:t>
            </a:r>
          </a:p>
          <a:p>
            <a:pPr marL="0" indent="0">
              <a:buNone/>
            </a:pPr>
            <a:r>
              <a:rPr lang="ar-SA" u="sng" dirty="0" smtClean="0"/>
              <a:t>ومثال ذلك </a:t>
            </a:r>
            <a:r>
              <a:rPr lang="ar-SA" dirty="0" smtClean="0"/>
              <a:t>: عتق الرقبة في الكفارات , فقد وردت مقيدة في كفارة القتل الخطأ بالرقبة ( المؤمنة ) قال تعالى : ( ومن قتل مؤمنا خطئا فتحرير رقبة مؤمنة ) ووردت مطلقة  في كفارة الظهار قال تعالى : ( والذين يظهرون من نسائهم ثم يعودون لما قالوا فتحرير رقبة من قبل أن يتماسا).</a:t>
            </a:r>
          </a:p>
          <a:p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40242565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/>
          <a:lstStyle/>
          <a:p>
            <a:pPr marL="0" indent="0">
              <a:buNone/>
            </a:pPr>
            <a:r>
              <a:rPr lang="ar-SA" dirty="0" smtClean="0"/>
              <a:t> 5- ومن أسباب الاختلاف العموم والخصوص .</a:t>
            </a:r>
          </a:p>
          <a:p>
            <a:pPr marL="0" indent="0">
              <a:buNone/>
            </a:pPr>
            <a:endParaRPr lang="ar-SA" dirty="0"/>
          </a:p>
          <a:p>
            <a:pPr marL="0" indent="0">
              <a:buNone/>
            </a:pPr>
            <a:r>
              <a:rPr lang="ar-SA" dirty="0" smtClean="0"/>
              <a:t> 6- ومن أسباب اختلاف المفسرين الحقيقة والمجاز .</a:t>
            </a:r>
          </a:p>
          <a:p>
            <a:pPr marL="0" indent="0">
              <a:buNone/>
            </a:pPr>
            <a:endParaRPr lang="ar-SA" dirty="0" smtClean="0"/>
          </a:p>
          <a:p>
            <a:pPr marL="0" indent="0">
              <a:buNone/>
            </a:pPr>
            <a:r>
              <a:rPr lang="ar-SA" dirty="0" smtClean="0"/>
              <a:t> 7- ومن أسباب الاختلاف المفسرين الإضمار والإظهار. </a:t>
            </a:r>
          </a:p>
          <a:p>
            <a:pPr marL="0" indent="0">
              <a:buNone/>
            </a:pPr>
            <a:endParaRPr lang="ar-SA" dirty="0"/>
          </a:p>
          <a:p>
            <a:pPr marL="0" indent="0">
              <a:buNone/>
            </a:pPr>
            <a:r>
              <a:rPr lang="ar-SA" dirty="0" smtClean="0"/>
              <a:t>  8- ومن أسباب اختلاف المفسرين النسخ والإحكام . </a:t>
            </a:r>
          </a:p>
          <a:p>
            <a:pPr marL="0" indent="0">
              <a:buNone/>
            </a:pPr>
            <a:endParaRPr lang="ar-SA" dirty="0" smtClean="0"/>
          </a:p>
          <a:p>
            <a:pPr marL="0" indent="0">
              <a:buNone/>
            </a:pPr>
            <a:r>
              <a:rPr lang="ar-SA" dirty="0" smtClean="0"/>
              <a:t> 9 - ومن أسباب اختلاف المفسرين في تفسير الآية .</a:t>
            </a:r>
          </a:p>
          <a:p>
            <a:endParaRPr lang="ar-SA" dirty="0" smtClean="0"/>
          </a:p>
          <a:p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3313676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2">
      <a:majorFont>
        <a:latin typeface="Calibri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286</TotalTime>
  <Words>326</Words>
  <Application>Microsoft Office PowerPoint</Application>
  <PresentationFormat>عرض على الشاشة (3:4)‏</PresentationFormat>
  <Paragraphs>25</Paragraphs>
  <Slides>6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6</vt:i4>
      </vt:variant>
    </vt:vector>
  </HeadingPairs>
  <TitlesOfParts>
    <vt:vector size="7" baseType="lpstr">
      <vt:lpstr>نسق Office</vt:lpstr>
      <vt:lpstr>أصول التفسير</vt:lpstr>
      <vt:lpstr>1-أن يكون في الآية أكثر من قراءة </vt:lpstr>
      <vt:lpstr>اختلاف في وجوه الإعراب </vt:lpstr>
      <vt:lpstr>3 - الاختلاف في المراد باللفظ لاحتماله أكثر من معنى </vt:lpstr>
      <vt:lpstr>عرض تقديمي في PowerPoint</vt:lpstr>
      <vt:lpstr>عرض تقديمي في PowerPoint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أصول التفسير</dc:title>
  <dc:creator>USER</dc:creator>
  <cp:lastModifiedBy>USER</cp:lastModifiedBy>
  <cp:revision>7</cp:revision>
  <dcterms:created xsi:type="dcterms:W3CDTF">2017-03-09T04:28:10Z</dcterms:created>
  <dcterms:modified xsi:type="dcterms:W3CDTF">2017-03-09T09:14:12Z</dcterms:modified>
</cp:coreProperties>
</file>