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1"/>
  </p:notesMasterIdLst>
  <p:sldIdLst>
    <p:sldId id="258" r:id="rId2"/>
    <p:sldId id="259" r:id="rId3"/>
    <p:sldId id="260" r:id="rId4"/>
    <p:sldId id="270" r:id="rId5"/>
    <p:sldId id="262" r:id="rId6"/>
    <p:sldId id="263" r:id="rId7"/>
    <p:sldId id="264" r:id="rId8"/>
    <p:sldId id="266" r:id="rId9"/>
    <p:sldId id="267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0"/>
    <p:restoredTop sz="94660"/>
  </p:normalViewPr>
  <p:slideViewPr>
    <p:cSldViewPr snapToGrid="0">
      <p:cViewPr varScale="1">
        <p:scale>
          <a:sx n="73" d="100"/>
          <a:sy n="73" d="100"/>
        </p:scale>
        <p:origin x="594" y="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ableStyles" Target="tableStyle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B5E263B-F31A-484B-9E22-D5E6B9D722BE}" type="datetimeFigureOut">
              <a:rPr lang="en-US" smtClean="0"/>
              <a:t>3/28/2020</a:t>
            </a:fld>
            <a:endParaRPr lang="en-US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en-US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BC01BFE-524E-4F7D-B3A6-8D85AB3D218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4956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BH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8DC57A8-AE18-4654-B6AF-04B3577165BE}" type="slidenum">
              <a:rPr lang="ar-BH" smtClean="0">
                <a:solidFill>
                  <a:prstClr val="black"/>
                </a:solidFill>
              </a:rPr>
              <a:pPr/>
              <a:t>1</a:t>
            </a:fld>
            <a:endParaRPr lang="ar-BH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658435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3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395851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244523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r"/>
            <a:endParaRPr lang="en-US" dirty="0" smtClean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>
                <a:solidFill>
                  <a:prstClr val="black"/>
                </a:solidFill>
              </a:rPr>
              <a:pPr/>
              <a:t>5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86232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DF628D1-87E1-4C1A-97B1-A3C0C8636803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34344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19705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82150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717686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4725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948952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71422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36529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89859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659470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7773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606059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5BB54EE-DF0D-4FA1-B48F-C292469C25C4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3/28/2020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F20112-F681-4D23-BAD6-386DBC2EFDE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28858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1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r" defTabSz="914400" rtl="1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7" Type="http://schemas.openxmlformats.org/officeDocument/2006/relationships/image" Target="../media/image4.png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6" Type="http://schemas.openxmlformats.org/officeDocument/2006/relationships/image" Target="../media/image3.png"/><Relationship Id="rId5" Type="http://schemas.openxmlformats.org/officeDocument/2006/relationships/image" Target="../media/image2.jpg"/><Relationship Id="rId4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2.m4a"/><Relationship Id="rId1" Type="http://schemas.microsoft.com/office/2007/relationships/media" Target="../media/media2.m4a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4.pn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slide" Target="slide8.xml"/><Relationship Id="rId5" Type="http://schemas.openxmlformats.org/officeDocument/2006/relationships/slide" Target="slide9.xml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4.m4a"/><Relationship Id="rId1" Type="http://schemas.microsoft.com/office/2007/relationships/media" Target="../media/media4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5" Type="http://schemas.openxmlformats.org/officeDocument/2006/relationships/image" Target="../media/image4.png"/><Relationship Id="rId4" Type="http://schemas.openxmlformats.org/officeDocument/2006/relationships/notesSlide" Target="../notesSlides/notesSlide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7.wav"/><Relationship Id="rId1" Type="http://schemas.microsoft.com/office/2007/relationships/media" Target="../media/media7.wav"/><Relationship Id="rId6" Type="http://schemas.openxmlformats.org/officeDocument/2006/relationships/image" Target="../media/image5.gif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8.m4a"/><Relationship Id="rId1" Type="http://schemas.microsoft.com/office/2007/relationships/media" Target="../media/media8.m4a"/><Relationship Id="rId6" Type="http://schemas.openxmlformats.org/officeDocument/2006/relationships/image" Target="../media/image6.gif"/><Relationship Id="rId5" Type="http://schemas.openxmlformats.org/officeDocument/2006/relationships/image" Target="../media/image4.png"/><Relationship Id="rId4" Type="http://schemas.openxmlformats.org/officeDocument/2006/relationships/slide" Target="slid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5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723" t="25076" r="6723" b="21638"/>
          <a:stretch/>
        </p:blipFill>
        <p:spPr>
          <a:xfrm>
            <a:off x="1730062" y="226298"/>
            <a:ext cx="7162800" cy="1182210"/>
          </a:xfrm>
          <a:prstGeom prst="rect">
            <a:avLst/>
          </a:prstGeom>
        </p:spPr>
      </p:pic>
      <p:sp>
        <p:nvSpPr>
          <p:cNvPr id="10" name="TextBox 4"/>
          <p:cNvSpPr txBox="1"/>
          <p:nvPr/>
        </p:nvSpPr>
        <p:spPr>
          <a:xfrm>
            <a:off x="1409700" y="2895600"/>
            <a:ext cx="9220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6600" b="1" dirty="0" smtClean="0">
                <a:solidFill>
                  <a:srgbClr val="5B9BD5">
                    <a:lumMod val="50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أُنْشودَةُ مَكْتَبَتي (نَشَاطٌ إِثْرَائِي)</a:t>
            </a:r>
            <a:endParaRPr lang="en-US" sz="6600" b="1" dirty="0">
              <a:solidFill>
                <a:srgbClr val="5B9BD5">
                  <a:lumMod val="50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10"/>
          <p:cNvSpPr txBox="1"/>
          <p:nvPr/>
        </p:nvSpPr>
        <p:spPr>
          <a:xfrm>
            <a:off x="871507" y="1424944"/>
            <a:ext cx="1666977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الصّفحة </a:t>
            </a:r>
            <a:r>
              <a:rPr lang="ar-BH" sz="2800" b="1" dirty="0" smtClean="0">
                <a:solidFill>
                  <a:srgbClr val="FF0000"/>
                </a:solidFill>
              </a:rPr>
              <a:t>44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5" name="TextBox 5"/>
          <p:cNvSpPr txBox="1"/>
          <p:nvPr/>
        </p:nvSpPr>
        <p:spPr>
          <a:xfrm>
            <a:off x="9204151" y="1445470"/>
            <a:ext cx="1550285" cy="5232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BH" sz="2800" b="1" dirty="0">
                <a:solidFill>
                  <a:srgbClr val="FF0000"/>
                </a:solidFill>
              </a:rPr>
              <a:t>الدَّرْسُ </a:t>
            </a:r>
            <a:r>
              <a:rPr lang="ar-BH" sz="2800" b="1" dirty="0" smtClean="0">
                <a:solidFill>
                  <a:srgbClr val="FF0000"/>
                </a:solidFill>
              </a:rPr>
              <a:t>25</a:t>
            </a:r>
            <a:endParaRPr lang="ar-BH" sz="2800" b="1" dirty="0">
              <a:solidFill>
                <a:srgbClr val="FF000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2961565" y="1445470"/>
            <a:ext cx="593129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>
                <a:solidFill>
                  <a:prstClr val="black"/>
                </a:solidFill>
              </a:rPr>
              <a:t>الْحَلْقَة الْأَولَى، اللُّغَة الْعَرَبِيَّة، الصَّفِّ </a:t>
            </a:r>
            <a:r>
              <a:rPr lang="ar-BH" sz="2800" dirty="0" smtClean="0">
                <a:solidFill>
                  <a:prstClr val="black"/>
                </a:solidFill>
              </a:rPr>
              <a:t>الأوّل الابتدائيّ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9" name="صورة 8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4067" t="34023" r="37715" b="19785"/>
          <a:stretch/>
        </p:blipFill>
        <p:spPr>
          <a:xfrm>
            <a:off x="2820537" y="4035180"/>
            <a:ext cx="6604378" cy="2140066"/>
          </a:xfrm>
          <a:prstGeom prst="rect">
            <a:avLst/>
          </a:prstGeom>
        </p:spPr>
      </p:pic>
      <p:pic>
        <p:nvPicPr>
          <p:cNvPr id="3" name="1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566707" y="54356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23599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ستطيل 1"/>
          <p:cNvSpPr/>
          <p:nvPr/>
        </p:nvSpPr>
        <p:spPr>
          <a:xfrm>
            <a:off x="8319283" y="1691275"/>
            <a:ext cx="72648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/>
              <a:t>أَنا </a:t>
            </a:r>
            <a:endParaRPr lang="en-US" sz="4400" dirty="0"/>
          </a:p>
        </p:txBody>
      </p:sp>
      <p:sp>
        <p:nvSpPr>
          <p:cNvPr id="3" name="مستطيل 2"/>
          <p:cNvSpPr/>
          <p:nvPr/>
        </p:nvSpPr>
        <p:spPr>
          <a:xfrm>
            <a:off x="7253404" y="1678336"/>
            <a:ext cx="11592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/>
              <a:t>أُحِبُّ </a:t>
            </a:r>
            <a:endParaRPr lang="en-US" sz="4400" dirty="0"/>
          </a:p>
        </p:txBody>
      </p:sp>
      <p:sp>
        <p:nvSpPr>
          <p:cNvPr id="5" name="مستطيل 4"/>
          <p:cNvSpPr/>
          <p:nvPr/>
        </p:nvSpPr>
        <p:spPr>
          <a:xfrm>
            <a:off x="3201341" y="1532241"/>
            <a:ext cx="135165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/>
              <a:t>رُسومٌ </a:t>
            </a:r>
            <a:endParaRPr lang="en-US" sz="4400" dirty="0"/>
          </a:p>
        </p:txBody>
      </p:sp>
      <p:sp>
        <p:nvSpPr>
          <p:cNvPr id="6" name="مستطيل 5"/>
          <p:cNvSpPr/>
          <p:nvPr/>
        </p:nvSpPr>
        <p:spPr>
          <a:xfrm>
            <a:off x="5911713" y="1665397"/>
            <a:ext cx="1508746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/>
              <a:t>الْمَكْتَبَة </a:t>
            </a:r>
            <a:endParaRPr lang="en-US" sz="4400" dirty="0"/>
          </a:p>
        </p:txBody>
      </p:sp>
      <p:sp>
        <p:nvSpPr>
          <p:cNvPr id="7" name="مستطيل 6"/>
          <p:cNvSpPr/>
          <p:nvPr/>
        </p:nvSpPr>
        <p:spPr>
          <a:xfrm>
            <a:off x="2250420" y="1621358"/>
            <a:ext cx="100059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/>
              <a:t>طَيِّبَة</a:t>
            </a:r>
            <a:endParaRPr lang="en-US" sz="4400" dirty="0"/>
          </a:p>
        </p:txBody>
      </p:sp>
      <p:sp>
        <p:nvSpPr>
          <p:cNvPr id="8" name="مستطيل 7"/>
          <p:cNvSpPr/>
          <p:nvPr/>
        </p:nvSpPr>
        <p:spPr>
          <a:xfrm>
            <a:off x="7316385" y="2807099"/>
            <a:ext cx="1863663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4400" dirty="0"/>
              <a:t>وَقِصَصٌ </a:t>
            </a:r>
            <a:endParaRPr lang="en-US" sz="4400" dirty="0"/>
          </a:p>
        </p:txBody>
      </p:sp>
      <p:sp>
        <p:nvSpPr>
          <p:cNvPr id="9" name="مستطيل 8"/>
          <p:cNvSpPr/>
          <p:nvPr/>
        </p:nvSpPr>
        <p:spPr>
          <a:xfrm>
            <a:off x="6134280" y="2807099"/>
            <a:ext cx="13276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/>
              <a:t>مُهَذِّبَة </a:t>
            </a:r>
            <a:endParaRPr lang="en-US" sz="4400" dirty="0"/>
          </a:p>
        </p:txBody>
      </p:sp>
      <p:sp>
        <p:nvSpPr>
          <p:cNvPr id="12" name="مستطيل 11"/>
          <p:cNvSpPr/>
          <p:nvPr/>
        </p:nvSpPr>
        <p:spPr>
          <a:xfrm>
            <a:off x="3695569" y="2778076"/>
            <a:ext cx="180690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/>
              <a:t>وَأُغْنِياتٌ </a:t>
            </a:r>
            <a:endParaRPr lang="en-US" sz="4400" dirty="0"/>
          </a:p>
        </p:txBody>
      </p:sp>
      <p:sp>
        <p:nvSpPr>
          <p:cNvPr id="15" name="مستطيل 14"/>
          <p:cNvSpPr/>
          <p:nvPr/>
        </p:nvSpPr>
        <p:spPr>
          <a:xfrm>
            <a:off x="2390014" y="2778075"/>
            <a:ext cx="1361270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/>
              <a:t>مُطْرِبَة</a:t>
            </a:r>
            <a:endParaRPr lang="en-US" sz="4400" dirty="0"/>
          </a:p>
        </p:txBody>
      </p:sp>
      <p:sp>
        <p:nvSpPr>
          <p:cNvPr id="16" name="مستطيل 15"/>
          <p:cNvSpPr/>
          <p:nvPr/>
        </p:nvSpPr>
        <p:spPr>
          <a:xfrm>
            <a:off x="7593413" y="3934793"/>
            <a:ext cx="1532792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/>
              <a:t>مَكْتَبَتي </a:t>
            </a:r>
            <a:endParaRPr lang="en-US" sz="4400" dirty="0"/>
          </a:p>
        </p:txBody>
      </p:sp>
      <p:sp>
        <p:nvSpPr>
          <p:cNvPr id="17" name="مستطيل 16"/>
          <p:cNvSpPr/>
          <p:nvPr/>
        </p:nvSpPr>
        <p:spPr>
          <a:xfrm>
            <a:off x="6325654" y="3948801"/>
            <a:ext cx="1327608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/>
              <a:t>مُرَتَّبَة </a:t>
            </a:r>
            <a:endParaRPr lang="en-US" sz="4400" dirty="0"/>
          </a:p>
        </p:txBody>
      </p:sp>
      <p:sp>
        <p:nvSpPr>
          <p:cNvPr id="18" name="مستطيل 17"/>
          <p:cNvSpPr/>
          <p:nvPr/>
        </p:nvSpPr>
        <p:spPr>
          <a:xfrm>
            <a:off x="3868615" y="3934792"/>
            <a:ext cx="1542072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ar-BH" sz="4400" dirty="0"/>
              <a:t>وَكُتُبي </a:t>
            </a:r>
            <a:endParaRPr lang="en-US" sz="4400" dirty="0"/>
          </a:p>
        </p:txBody>
      </p:sp>
      <p:sp>
        <p:nvSpPr>
          <p:cNvPr id="19" name="مستطيل 18"/>
          <p:cNvSpPr/>
          <p:nvPr/>
        </p:nvSpPr>
        <p:spPr>
          <a:xfrm>
            <a:off x="2502614" y="3948800"/>
            <a:ext cx="1192955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/>
              <a:t>مُحَبَّبَة</a:t>
            </a:r>
            <a:endParaRPr lang="en-US" sz="4400" dirty="0"/>
          </a:p>
        </p:txBody>
      </p:sp>
      <p:sp>
        <p:nvSpPr>
          <p:cNvPr id="27" name="مربع نص 26"/>
          <p:cNvSpPr txBox="1"/>
          <p:nvPr/>
        </p:nvSpPr>
        <p:spPr>
          <a:xfrm>
            <a:off x="9635318" y="293180"/>
            <a:ext cx="2001103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BH" sz="4000" b="1" dirty="0">
                <a:solidFill>
                  <a:srgbClr val="FF0000"/>
                </a:solidFill>
              </a:rPr>
              <a:t>هَيَّا </a:t>
            </a:r>
            <a:r>
              <a:rPr lang="ar-BH" sz="4000" b="1" dirty="0" smtClean="0">
                <a:solidFill>
                  <a:srgbClr val="FF0000"/>
                </a:solidFill>
              </a:rPr>
              <a:t>نَقرَأُ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28" name="مستطيل 27"/>
          <p:cNvSpPr/>
          <p:nvPr/>
        </p:nvSpPr>
        <p:spPr>
          <a:xfrm>
            <a:off x="4510235" y="1633939"/>
            <a:ext cx="982961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BH" sz="4400" dirty="0"/>
              <a:t>فيها </a:t>
            </a:r>
            <a:endParaRPr lang="en-US" sz="4400" dirty="0"/>
          </a:p>
        </p:txBody>
      </p:sp>
      <p:sp>
        <p:nvSpPr>
          <p:cNvPr id="4" name="مستطيل 3"/>
          <p:cNvSpPr/>
          <p:nvPr/>
        </p:nvSpPr>
        <p:spPr>
          <a:xfrm>
            <a:off x="5097249" y="454692"/>
            <a:ext cx="1375698" cy="8168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ar-BH" sz="4400" dirty="0">
                <a:solidFill>
                  <a:srgbClr val="00B0F0"/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مَكْتَبَتي</a:t>
            </a:r>
            <a:endParaRPr lang="en-US" sz="4400" dirty="0">
              <a:solidFill>
                <a:srgbClr val="00B0F0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2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381000" y="56388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086232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3" grpId="0"/>
      <p:bldP spid="5" grpId="0"/>
      <p:bldP spid="6" grpId="0"/>
      <p:bldP spid="7" grpId="0"/>
      <p:bldP spid="8" grpId="0"/>
      <p:bldP spid="9" grpId="0"/>
      <p:bldP spid="12" grpId="0"/>
      <p:bldP spid="15" grpId="0"/>
      <p:bldP spid="16" grpId="0"/>
      <p:bldP spid="17" grpId="0"/>
      <p:bldP spid="18" grpId="0"/>
      <p:bldP spid="19" grpId="0"/>
      <p:bldP spid="28" grpId="0"/>
      <p:bldP spid="4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3302000" y="549222"/>
            <a:ext cx="566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>
                <a:solidFill>
                  <a:srgbClr val="FF0000"/>
                </a:solidFill>
              </a:rPr>
              <a:t>اخْتَارُ </a:t>
            </a:r>
            <a:r>
              <a:rPr lang="ar-BH" sz="4000" b="1" dirty="0" smtClean="0">
                <a:solidFill>
                  <a:srgbClr val="FF0000"/>
                </a:solidFill>
              </a:rPr>
              <a:t>الْإِجَابَةَ </a:t>
            </a:r>
            <a:r>
              <a:rPr lang="ar-BH" sz="4000" b="1" dirty="0">
                <a:solidFill>
                  <a:srgbClr val="FF0000"/>
                </a:solidFill>
              </a:rPr>
              <a:t>الصَّحِيحَةَ فِيمَا يَلِي: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4" name="مربع نص 3"/>
          <p:cNvSpPr txBox="1"/>
          <p:nvPr/>
        </p:nvSpPr>
        <p:spPr>
          <a:xfrm>
            <a:off x="6386109" y="1482890"/>
            <a:ext cx="340085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>
                <a:solidFill>
                  <a:prstClr val="black"/>
                </a:solidFill>
              </a:rPr>
              <a:t>1- </a:t>
            </a:r>
            <a:r>
              <a:rPr lang="ar-BH" sz="2800" dirty="0" smtClean="0">
                <a:solidFill>
                  <a:prstClr val="black"/>
                </a:solidFill>
              </a:rPr>
              <a:t>مَاذَا يُوجَدُ فِي الْمَكْتَبَةِ؟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5" name="مربع نص 4">
            <a:hlinkClick r:id="rId5" action="ppaction://hlinksldjump"/>
          </p:cNvPr>
          <p:cNvSpPr txBox="1"/>
          <p:nvPr/>
        </p:nvSpPr>
        <p:spPr>
          <a:xfrm>
            <a:off x="7575550" y="2515956"/>
            <a:ext cx="22733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prstClr val="black"/>
                </a:solidFill>
              </a:rPr>
              <a:t>أ. </a:t>
            </a:r>
            <a:r>
              <a:rPr lang="ar-BH" sz="2800" dirty="0" smtClean="0">
                <a:solidFill>
                  <a:prstClr val="black"/>
                </a:solidFill>
              </a:rPr>
              <a:t>ثَلَّاجَةٌ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6" name="مربع نص 5">
            <a:hlinkClick r:id="rId5" action="ppaction://hlinksldjump"/>
          </p:cNvPr>
          <p:cNvSpPr txBox="1"/>
          <p:nvPr/>
        </p:nvSpPr>
        <p:spPr>
          <a:xfrm>
            <a:off x="4593846" y="2517312"/>
            <a:ext cx="2362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prstClr val="black"/>
                </a:solidFill>
              </a:rPr>
              <a:t>ب. </a:t>
            </a:r>
            <a:r>
              <a:rPr lang="ar-BH" sz="2800" dirty="0" smtClean="0">
                <a:solidFill>
                  <a:prstClr val="black"/>
                </a:solidFill>
              </a:rPr>
              <a:t>حَقِيبَةٌ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7" name="مربع نص 6">
            <a:hlinkClick r:id="rId6" action="ppaction://hlinksldjump"/>
          </p:cNvPr>
          <p:cNvSpPr txBox="1"/>
          <p:nvPr/>
        </p:nvSpPr>
        <p:spPr>
          <a:xfrm>
            <a:off x="1492250" y="2503256"/>
            <a:ext cx="2387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prstClr val="black"/>
                </a:solidFill>
              </a:rPr>
              <a:t>ج. </a:t>
            </a:r>
            <a:r>
              <a:rPr lang="ar-BH" sz="2800" dirty="0" smtClean="0">
                <a:solidFill>
                  <a:prstClr val="black"/>
                </a:solidFill>
              </a:rPr>
              <a:t>قِصَصٌ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8" name="مربع نص 7"/>
          <p:cNvSpPr txBox="1"/>
          <p:nvPr/>
        </p:nvSpPr>
        <p:spPr>
          <a:xfrm>
            <a:off x="10154557" y="549222"/>
            <a:ext cx="1643743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SA" sz="2800" dirty="0">
                <a:solidFill>
                  <a:prstClr val="black"/>
                </a:solidFill>
              </a:rPr>
              <a:t>تَمْرِين رَقَمَ </a:t>
            </a:r>
            <a:r>
              <a:rPr lang="ar-BH" sz="2800" dirty="0">
                <a:solidFill>
                  <a:srgbClr val="00B0F0"/>
                </a:solidFill>
              </a:rPr>
              <a:t>1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5127246" y="3752314"/>
            <a:ext cx="4896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>
                <a:solidFill>
                  <a:prstClr val="black"/>
                </a:solidFill>
              </a:rPr>
              <a:t>2- </a:t>
            </a:r>
            <a:r>
              <a:rPr lang="ar-BH" sz="2800" dirty="0" smtClean="0">
                <a:solidFill>
                  <a:prstClr val="black"/>
                </a:solidFill>
              </a:rPr>
              <a:t>بِمَاذَا تَمَيَّزَتْ الْمَكْتَبَةُ فِي الأُنْشودَةِ؟ 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0" name="مربع نص 9">
            <a:hlinkClick r:id="rId5" action="ppaction://hlinksldjump"/>
          </p:cNvPr>
          <p:cNvSpPr txBox="1"/>
          <p:nvPr/>
        </p:nvSpPr>
        <p:spPr>
          <a:xfrm>
            <a:off x="7721600" y="4763856"/>
            <a:ext cx="22733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prstClr val="black"/>
                </a:solidFill>
              </a:rPr>
              <a:t>أ. </a:t>
            </a:r>
            <a:r>
              <a:rPr lang="ar-BH" sz="2800" dirty="0" smtClean="0">
                <a:solidFill>
                  <a:prstClr val="black"/>
                </a:solidFill>
              </a:rPr>
              <a:t>نَظِيفَةٌ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1" name="مربع نص 10">
            <a:hlinkClick r:id="rId6" action="ppaction://hlinksldjump"/>
          </p:cNvPr>
          <p:cNvSpPr txBox="1"/>
          <p:nvPr/>
        </p:nvSpPr>
        <p:spPr>
          <a:xfrm>
            <a:off x="4838700" y="4761336"/>
            <a:ext cx="22352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prstClr val="black"/>
                </a:solidFill>
              </a:rPr>
              <a:t>ب. </a:t>
            </a:r>
            <a:r>
              <a:rPr lang="ar-BH" sz="2800" dirty="0" smtClean="0">
                <a:solidFill>
                  <a:prstClr val="black"/>
                </a:solidFill>
              </a:rPr>
              <a:t>مُرَتَّبَةٌ</a:t>
            </a:r>
            <a:endParaRPr lang="en-US" sz="2800" dirty="0">
              <a:solidFill>
                <a:prstClr val="black"/>
              </a:solidFill>
            </a:endParaRPr>
          </a:p>
        </p:txBody>
      </p:sp>
      <p:sp>
        <p:nvSpPr>
          <p:cNvPr id="12" name="مربع نص 11">
            <a:hlinkClick r:id="rId5" action="ppaction://hlinksldjump"/>
          </p:cNvPr>
          <p:cNvSpPr txBox="1"/>
          <p:nvPr/>
        </p:nvSpPr>
        <p:spPr>
          <a:xfrm>
            <a:off x="1492250" y="4761336"/>
            <a:ext cx="2387600" cy="523220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ar-BH" sz="2800" dirty="0">
                <a:solidFill>
                  <a:prstClr val="black"/>
                </a:solidFill>
              </a:rPr>
              <a:t>ج. </a:t>
            </a:r>
            <a:r>
              <a:rPr lang="ar-BH" sz="2800" dirty="0" smtClean="0">
                <a:solidFill>
                  <a:prstClr val="black"/>
                </a:solidFill>
              </a:rPr>
              <a:t>جَمِيلَةٌ</a:t>
            </a:r>
            <a:endParaRPr lang="en-US" sz="2800" dirty="0">
              <a:solidFill>
                <a:prstClr val="black"/>
              </a:solidFill>
            </a:endParaRPr>
          </a:p>
        </p:txBody>
      </p:sp>
      <p:pic>
        <p:nvPicPr>
          <p:cNvPr id="3" name="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7"/>
          <a:stretch>
            <a:fillRect/>
          </a:stretch>
        </p:blipFill>
        <p:spPr>
          <a:xfrm>
            <a:off x="342900" y="56134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50677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39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4" grpId="0"/>
      <p:bldP spid="5" grpId="0" animBg="1"/>
      <p:bldP spid="6" grpId="0" animBg="1"/>
      <p:bldP spid="7" grpId="0" animBg="1"/>
      <p:bldP spid="9" grpId="0"/>
      <p:bldP spid="10" grpId="0" animBg="1"/>
      <p:bldP spid="11" grpId="0" animBg="1"/>
      <p:bldP spid="12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1623" y="557491"/>
            <a:ext cx="566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ar-SA" sz="4000" b="1" dirty="0" smtClean="0">
                <a:solidFill>
                  <a:srgbClr val="FF0000"/>
                </a:solidFill>
              </a:rPr>
              <a:t>هَيَّا نَتَعَلَّم</a:t>
            </a:r>
            <a:r>
              <a:rPr lang="ar-BH" sz="4000" b="1" dirty="0">
                <a:solidFill>
                  <a:srgbClr val="FF0000"/>
                </a:solidFill>
              </a:rPr>
              <a:t>ُ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سهم إلى اليمين 2"/>
          <p:cNvSpPr/>
          <p:nvPr/>
        </p:nvSpPr>
        <p:spPr>
          <a:xfrm>
            <a:off x="6488940" y="2647664"/>
            <a:ext cx="2647665" cy="1078174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مربع نص 13"/>
          <p:cNvSpPr txBox="1"/>
          <p:nvPr/>
        </p:nvSpPr>
        <p:spPr>
          <a:xfrm>
            <a:off x="7187817" y="2870764"/>
            <a:ext cx="103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00B0F0"/>
                </a:solidFill>
              </a:rPr>
              <a:t>دَائِرَة</a:t>
            </a:r>
            <a:r>
              <a:rPr lang="ar-BH" sz="3200" dirty="0" smtClean="0">
                <a:solidFill>
                  <a:srgbClr val="00B0F0"/>
                </a:solidFill>
              </a:rPr>
              <a:t>ٌ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15" name="سهم إلى اليمين 14"/>
          <p:cNvSpPr/>
          <p:nvPr/>
        </p:nvSpPr>
        <p:spPr>
          <a:xfrm rot="10800000">
            <a:off x="1860427" y="2624064"/>
            <a:ext cx="2436126" cy="1078173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ربع نص 15"/>
          <p:cNvSpPr txBox="1"/>
          <p:nvPr/>
        </p:nvSpPr>
        <p:spPr>
          <a:xfrm>
            <a:off x="2520089" y="2892829"/>
            <a:ext cx="158993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00B0F0"/>
                </a:solidFill>
              </a:rPr>
              <a:t>أَرْبَع</a:t>
            </a:r>
            <a:r>
              <a:rPr lang="ar-BH" sz="3200" dirty="0" smtClean="0">
                <a:solidFill>
                  <a:srgbClr val="00B0F0"/>
                </a:solidFill>
              </a:rPr>
              <a:t>ُ</a:t>
            </a:r>
            <a:r>
              <a:rPr lang="ar-SA" sz="3200" dirty="0" smtClean="0">
                <a:solidFill>
                  <a:srgbClr val="00B0F0"/>
                </a:solidFill>
              </a:rPr>
              <a:t> دَوائِر</a:t>
            </a:r>
            <a:r>
              <a:rPr lang="ar-BH" sz="3200" dirty="0">
                <a:solidFill>
                  <a:srgbClr val="00B0F0"/>
                </a:solidFill>
              </a:rPr>
              <a:t>ِ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6840370" y="1410077"/>
            <a:ext cx="1371600" cy="831475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مجموعة 9"/>
          <p:cNvGrpSpPr/>
          <p:nvPr/>
        </p:nvGrpSpPr>
        <p:grpSpPr>
          <a:xfrm>
            <a:off x="1174627" y="1396487"/>
            <a:ext cx="3512888" cy="712090"/>
            <a:chOff x="1174627" y="1396487"/>
            <a:chExt cx="3512888" cy="712090"/>
          </a:xfrm>
        </p:grpSpPr>
        <p:sp>
          <p:nvSpPr>
            <p:cNvPr id="5" name="شكل بيضاوي 4"/>
            <p:cNvSpPr/>
            <p:nvPr/>
          </p:nvSpPr>
          <p:spPr>
            <a:xfrm>
              <a:off x="3011898" y="1410077"/>
              <a:ext cx="685800" cy="6985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2" name="شكل بيضاوي 21"/>
            <p:cNvSpPr/>
            <p:nvPr/>
          </p:nvSpPr>
          <p:spPr>
            <a:xfrm>
              <a:off x="4001715" y="1410077"/>
              <a:ext cx="685800" cy="6985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شكل بيضاوي 22"/>
            <p:cNvSpPr/>
            <p:nvPr/>
          </p:nvSpPr>
          <p:spPr>
            <a:xfrm>
              <a:off x="2096930" y="1410077"/>
              <a:ext cx="685800" cy="6985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2" name="شكل بيضاوي 31"/>
            <p:cNvSpPr/>
            <p:nvPr/>
          </p:nvSpPr>
          <p:spPr>
            <a:xfrm>
              <a:off x="1174627" y="1396487"/>
              <a:ext cx="685800" cy="6985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7" name="مثلث متساوي الساقين 6"/>
          <p:cNvSpPr/>
          <p:nvPr/>
        </p:nvSpPr>
        <p:spPr>
          <a:xfrm>
            <a:off x="7104225" y="3883637"/>
            <a:ext cx="1204415" cy="990600"/>
          </a:xfrm>
          <a:prstGeom prst="triangle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سهم إلى اليمين 32"/>
          <p:cNvSpPr/>
          <p:nvPr/>
        </p:nvSpPr>
        <p:spPr>
          <a:xfrm>
            <a:off x="6615940" y="5108125"/>
            <a:ext cx="2647665" cy="1078174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grpSp>
        <p:nvGrpSpPr>
          <p:cNvPr id="11" name="مجموعة 10"/>
          <p:cNvGrpSpPr/>
          <p:nvPr/>
        </p:nvGrpSpPr>
        <p:grpSpPr>
          <a:xfrm>
            <a:off x="1936119" y="3898585"/>
            <a:ext cx="2516808" cy="739163"/>
            <a:chOff x="1936119" y="3898585"/>
            <a:chExt cx="2516808" cy="739163"/>
          </a:xfrm>
        </p:grpSpPr>
        <p:sp>
          <p:nvSpPr>
            <p:cNvPr id="8" name="مثلث متساوي الساقين 7"/>
            <p:cNvSpPr/>
            <p:nvPr/>
          </p:nvSpPr>
          <p:spPr>
            <a:xfrm>
              <a:off x="1936119" y="3951948"/>
              <a:ext cx="685800" cy="685800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4" name="مثلث متساوي الساقين 33"/>
            <p:cNvSpPr/>
            <p:nvPr/>
          </p:nvSpPr>
          <p:spPr>
            <a:xfrm>
              <a:off x="3767127" y="3898585"/>
              <a:ext cx="685800" cy="685800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5" name="مثلث متساوي الساقين 34"/>
            <p:cNvSpPr/>
            <p:nvPr/>
          </p:nvSpPr>
          <p:spPr>
            <a:xfrm>
              <a:off x="2851623" y="3898585"/>
              <a:ext cx="685800" cy="685800"/>
            </a:xfrm>
            <a:prstGeom prst="triangle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6" name="سهم إلى اليمين 35"/>
          <p:cNvSpPr/>
          <p:nvPr/>
        </p:nvSpPr>
        <p:spPr>
          <a:xfrm rot="10800000">
            <a:off x="1886534" y="5125251"/>
            <a:ext cx="2647665" cy="1078174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3200" dirty="0"/>
          </a:p>
        </p:txBody>
      </p:sp>
      <p:sp>
        <p:nvSpPr>
          <p:cNvPr id="37" name="مربع نص 36"/>
          <p:cNvSpPr txBox="1"/>
          <p:nvPr/>
        </p:nvSpPr>
        <p:spPr>
          <a:xfrm>
            <a:off x="7366783" y="5363158"/>
            <a:ext cx="84518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00B0F0"/>
                </a:solidFill>
              </a:rPr>
              <a:t>مُثَلَّث</a:t>
            </a:r>
            <a:r>
              <a:rPr lang="ar-BH" sz="3200" dirty="0" smtClean="0">
                <a:solidFill>
                  <a:srgbClr val="00B0F0"/>
                </a:solidFill>
              </a:rPr>
              <a:t>ٌ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38" name="مربع نص 37"/>
          <p:cNvSpPr txBox="1"/>
          <p:nvPr/>
        </p:nvSpPr>
        <p:spPr>
          <a:xfrm>
            <a:off x="2505467" y="5371950"/>
            <a:ext cx="19474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SA" sz="3200" dirty="0" smtClean="0">
                <a:solidFill>
                  <a:srgbClr val="00B0F0"/>
                </a:solidFill>
              </a:rPr>
              <a:t>ثَلَاث</a:t>
            </a:r>
            <a:r>
              <a:rPr lang="ar-BH" sz="3200" dirty="0" smtClean="0">
                <a:solidFill>
                  <a:srgbClr val="00B0F0"/>
                </a:solidFill>
              </a:rPr>
              <a:t>َةُ</a:t>
            </a:r>
            <a:r>
              <a:rPr lang="ar-SA" sz="3200" dirty="0" smtClean="0">
                <a:solidFill>
                  <a:srgbClr val="00B0F0"/>
                </a:solidFill>
              </a:rPr>
              <a:t> مُثَلَّثات</a:t>
            </a:r>
            <a:r>
              <a:rPr lang="ar-BH" sz="3200" dirty="0" smtClean="0">
                <a:solidFill>
                  <a:srgbClr val="00B0F0"/>
                </a:solidFill>
              </a:rPr>
              <a:t>ٍ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6" name="4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50197" y="5576699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248986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6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  <p:bldLst>
      <p:bldP spid="3" grpId="0" animBg="1"/>
      <p:bldP spid="14" grpId="0"/>
      <p:bldP spid="15" grpId="0" animBg="1"/>
      <p:bldP spid="16" grpId="0"/>
      <p:bldP spid="4" grpId="0" animBg="1"/>
      <p:bldP spid="7" grpId="0" animBg="1"/>
      <p:bldP spid="33" grpId="0" animBg="1"/>
      <p:bldP spid="36" grpId="0" animBg="1"/>
      <p:bldP spid="37" grpId="0"/>
      <p:bldP spid="38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ربع نص 1"/>
          <p:cNvSpPr txBox="1"/>
          <p:nvPr/>
        </p:nvSpPr>
        <p:spPr>
          <a:xfrm>
            <a:off x="2851623" y="557491"/>
            <a:ext cx="56642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4000" b="1" dirty="0" smtClean="0">
                <a:solidFill>
                  <a:srgbClr val="FF0000"/>
                </a:solidFill>
              </a:rPr>
              <a:t>أَعْمَلُ كَما في الْمِثالِ: </a:t>
            </a:r>
            <a:endParaRPr lang="en-US" sz="4000" b="1" dirty="0">
              <a:solidFill>
                <a:srgbClr val="FF0000"/>
              </a:solidFill>
            </a:endParaRPr>
          </a:p>
        </p:txBody>
      </p:sp>
      <p:sp>
        <p:nvSpPr>
          <p:cNvPr id="3" name="سهم إلى اليمين 2"/>
          <p:cNvSpPr/>
          <p:nvPr/>
        </p:nvSpPr>
        <p:spPr>
          <a:xfrm>
            <a:off x="5240740" y="1569493"/>
            <a:ext cx="2647665" cy="1078174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شكل بيضاوي 12"/>
          <p:cNvSpPr/>
          <p:nvPr/>
        </p:nvSpPr>
        <p:spPr>
          <a:xfrm>
            <a:off x="8966200" y="1808326"/>
            <a:ext cx="1092200" cy="723333"/>
          </a:xfrm>
          <a:prstGeom prst="ellipse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3200" dirty="0" smtClean="0">
                <a:solidFill>
                  <a:srgbClr val="7030A0"/>
                </a:solidFill>
              </a:rPr>
              <a:t>مِثال</a:t>
            </a:r>
            <a:endParaRPr lang="en-US" sz="3200" dirty="0">
              <a:solidFill>
                <a:srgbClr val="7030A0"/>
              </a:solidFill>
            </a:endParaRPr>
          </a:p>
        </p:txBody>
      </p:sp>
      <p:sp>
        <p:nvSpPr>
          <p:cNvPr id="14" name="مربع نص 13"/>
          <p:cNvSpPr txBox="1"/>
          <p:nvPr/>
        </p:nvSpPr>
        <p:spPr>
          <a:xfrm>
            <a:off x="6045957" y="1816190"/>
            <a:ext cx="103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/>
              <a:t>كِتَابٌ</a:t>
            </a:r>
            <a:endParaRPr lang="en-US" sz="3200" dirty="0"/>
          </a:p>
        </p:txBody>
      </p:sp>
      <p:sp>
        <p:nvSpPr>
          <p:cNvPr id="15" name="سهم إلى اليمين 14"/>
          <p:cNvSpPr/>
          <p:nvPr/>
        </p:nvSpPr>
        <p:spPr>
          <a:xfrm rot="10800000">
            <a:off x="2163170" y="1569491"/>
            <a:ext cx="2436126" cy="1078173"/>
          </a:xfrm>
          <a:prstGeom prst="rightArrow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مربع نص 15"/>
          <p:cNvSpPr txBox="1"/>
          <p:nvPr/>
        </p:nvSpPr>
        <p:spPr>
          <a:xfrm>
            <a:off x="3269017" y="1816190"/>
            <a:ext cx="103723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/>
              <a:t>كُتُبٌ</a:t>
            </a:r>
            <a:endParaRPr lang="en-US" sz="32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6564572" y="3343699"/>
            <a:ext cx="1023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/>
              <a:t>حَقِيبَةٌ </a:t>
            </a:r>
            <a:endParaRPr lang="en-US" sz="3200" dirty="0"/>
          </a:p>
        </p:txBody>
      </p:sp>
      <p:cxnSp>
        <p:nvCxnSpPr>
          <p:cNvPr id="19" name="رابط كسهم مستقيم 18"/>
          <p:cNvCxnSpPr/>
          <p:nvPr/>
        </p:nvCxnSpPr>
        <p:spPr>
          <a:xfrm flipH="1">
            <a:off x="4708476" y="3636086"/>
            <a:ext cx="1555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0" name="مربع نص 19"/>
          <p:cNvSpPr txBox="1"/>
          <p:nvPr/>
        </p:nvSpPr>
        <p:spPr>
          <a:xfrm>
            <a:off x="3269017" y="3343699"/>
            <a:ext cx="102358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>
                <a:solidFill>
                  <a:srgbClr val="00B0F0"/>
                </a:solidFill>
              </a:rPr>
              <a:t>حَقَائِبٌ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6769287" y="4166251"/>
            <a:ext cx="62779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/>
              <a:t>قَلَمٌ</a:t>
            </a:r>
            <a:endParaRPr lang="en-US" sz="3200" dirty="0"/>
          </a:p>
        </p:txBody>
      </p:sp>
      <p:cxnSp>
        <p:nvCxnSpPr>
          <p:cNvPr id="24" name="رابط كسهم مستقيم 23"/>
          <p:cNvCxnSpPr/>
          <p:nvPr/>
        </p:nvCxnSpPr>
        <p:spPr>
          <a:xfrm flipH="1">
            <a:off x="4660142" y="4458639"/>
            <a:ext cx="1555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5" name="مربع نص 24"/>
          <p:cNvSpPr txBox="1"/>
          <p:nvPr/>
        </p:nvSpPr>
        <p:spPr>
          <a:xfrm>
            <a:off x="3414595" y="4166250"/>
            <a:ext cx="79232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>
                <a:solidFill>
                  <a:srgbClr val="00B0F0"/>
                </a:solidFill>
              </a:rPr>
              <a:t>أَقْلَامٌ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6" name="مربع نص 25"/>
          <p:cNvSpPr txBox="1"/>
          <p:nvPr/>
        </p:nvSpPr>
        <p:spPr>
          <a:xfrm>
            <a:off x="6636223" y="4988803"/>
            <a:ext cx="893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/>
              <a:t>دَفْتَرٌ</a:t>
            </a:r>
            <a:endParaRPr lang="en-US" sz="3200" dirty="0"/>
          </a:p>
        </p:txBody>
      </p:sp>
      <p:cxnSp>
        <p:nvCxnSpPr>
          <p:cNvPr id="27" name="رابط كسهم مستقيم 26"/>
          <p:cNvCxnSpPr/>
          <p:nvPr/>
        </p:nvCxnSpPr>
        <p:spPr>
          <a:xfrm flipH="1">
            <a:off x="4660142" y="5281190"/>
            <a:ext cx="1555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8" name="مربع نص 27"/>
          <p:cNvSpPr txBox="1"/>
          <p:nvPr/>
        </p:nvSpPr>
        <p:spPr>
          <a:xfrm>
            <a:off x="3345978" y="4988801"/>
            <a:ext cx="893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>
                <a:solidFill>
                  <a:srgbClr val="00B0F0"/>
                </a:solidFill>
              </a:rPr>
              <a:t>دَفَاتِرٌ</a:t>
            </a:r>
            <a:endParaRPr lang="en-US" sz="3200" dirty="0">
              <a:solidFill>
                <a:srgbClr val="00B0F0"/>
              </a:solidFill>
            </a:endParaRPr>
          </a:p>
        </p:txBody>
      </p:sp>
      <p:sp>
        <p:nvSpPr>
          <p:cNvPr id="29" name="مربع نص 28"/>
          <p:cNvSpPr txBox="1"/>
          <p:nvPr/>
        </p:nvSpPr>
        <p:spPr>
          <a:xfrm>
            <a:off x="6663517" y="5714408"/>
            <a:ext cx="893927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/>
              <a:t>بَابٌ</a:t>
            </a:r>
            <a:endParaRPr lang="en-US" sz="3200" dirty="0"/>
          </a:p>
        </p:txBody>
      </p:sp>
      <p:cxnSp>
        <p:nvCxnSpPr>
          <p:cNvPr id="30" name="رابط كسهم مستقيم 29"/>
          <p:cNvCxnSpPr/>
          <p:nvPr/>
        </p:nvCxnSpPr>
        <p:spPr>
          <a:xfrm flipH="1">
            <a:off x="4660142" y="6006796"/>
            <a:ext cx="1555844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مربع نص 30"/>
          <p:cNvSpPr txBox="1"/>
          <p:nvPr/>
        </p:nvSpPr>
        <p:spPr>
          <a:xfrm>
            <a:off x="3345978" y="5618202"/>
            <a:ext cx="11570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3200" dirty="0" smtClean="0">
                <a:solidFill>
                  <a:srgbClr val="00B0F0"/>
                </a:solidFill>
              </a:rPr>
              <a:t>أَبْوَابٌ</a:t>
            </a:r>
            <a:endParaRPr lang="en-US" sz="3200" dirty="0">
              <a:solidFill>
                <a:srgbClr val="00B0F0"/>
              </a:solidFill>
            </a:endParaRPr>
          </a:p>
        </p:txBody>
      </p:sp>
      <p:pic>
        <p:nvPicPr>
          <p:cNvPr id="4" name="5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75864" y="5409608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05693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 animBg="1"/>
      <p:bldP spid="13" grpId="0" animBg="1"/>
      <p:bldP spid="14" grpId="0"/>
      <p:bldP spid="15" grpId="0" animBg="1"/>
      <p:bldP spid="16" grpId="0"/>
      <p:bldP spid="17" grpId="0"/>
      <p:bldP spid="20" grpId="0"/>
      <p:bldP spid="21" grpId="0"/>
      <p:bldP spid="25" grpId="0"/>
      <p:bldP spid="26" grpId="0"/>
      <p:bldP spid="28" grpId="0"/>
      <p:bldP spid="29" grpId="0"/>
      <p:bldP spid="31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وان 1"/>
          <p:cNvSpPr txBox="1">
            <a:spLocks/>
          </p:cNvSpPr>
          <p:nvPr/>
        </p:nvSpPr>
        <p:spPr>
          <a:xfrm>
            <a:off x="1251857" y="813635"/>
            <a:ext cx="9144000" cy="1274971"/>
          </a:xfrm>
          <a:prstGeom prst="rect">
            <a:avLst/>
          </a:prstGeom>
          <a:ln>
            <a:solidFill>
              <a:schemeClr val="accent1"/>
            </a:solidFill>
          </a:ln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ar-BH" b="1" dirty="0" smtClean="0">
                <a:solidFill>
                  <a:srgbClr val="FF0000"/>
                </a:solidFill>
              </a:rPr>
              <a:t>أَعْمَلُ كَما في الْمِثالِ:</a:t>
            </a:r>
            <a:endParaRPr lang="en-US" b="1" dirty="0">
              <a:solidFill>
                <a:srgbClr val="FF0000"/>
              </a:solidFill>
            </a:endParaRPr>
          </a:p>
        </p:txBody>
      </p:sp>
      <p:sp>
        <p:nvSpPr>
          <p:cNvPr id="4" name="شكل بيضاوي 3"/>
          <p:cNvSpPr/>
          <p:nvPr/>
        </p:nvSpPr>
        <p:spPr>
          <a:xfrm>
            <a:off x="10072047" y="2565778"/>
            <a:ext cx="955343" cy="723331"/>
          </a:xfrm>
          <a:prstGeom prst="ellipse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BH" sz="2800" dirty="0" smtClean="0">
                <a:solidFill>
                  <a:srgbClr val="00B050"/>
                </a:solidFill>
              </a:rPr>
              <a:t>مِثال</a:t>
            </a:r>
            <a:endParaRPr lang="en-US" sz="2800" dirty="0">
              <a:solidFill>
                <a:srgbClr val="00B050"/>
              </a:solidFill>
            </a:endParaRPr>
          </a:p>
        </p:txBody>
      </p:sp>
      <p:sp>
        <p:nvSpPr>
          <p:cNvPr id="6" name="سهم إلى اليمين 5"/>
          <p:cNvSpPr/>
          <p:nvPr/>
        </p:nvSpPr>
        <p:spPr>
          <a:xfrm>
            <a:off x="5265193" y="2371569"/>
            <a:ext cx="4653887" cy="113276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7" name="مربع نص 6"/>
          <p:cNvSpPr txBox="1"/>
          <p:nvPr/>
        </p:nvSpPr>
        <p:spPr>
          <a:xfrm>
            <a:off x="6059605" y="2661844"/>
            <a:ext cx="232011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 smtClean="0"/>
              <a:t>فَازَ عَامِرُ.</a:t>
            </a:r>
            <a:endParaRPr lang="en-US" sz="2800" dirty="0"/>
          </a:p>
        </p:txBody>
      </p:sp>
      <p:sp>
        <p:nvSpPr>
          <p:cNvPr id="12" name="سهم إلى اليمين 11"/>
          <p:cNvSpPr/>
          <p:nvPr/>
        </p:nvSpPr>
        <p:spPr>
          <a:xfrm>
            <a:off x="382139" y="2402003"/>
            <a:ext cx="4653887" cy="1132764"/>
          </a:xfrm>
          <a:prstGeom prst="rightArrow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n-US" sz="2800" dirty="0"/>
          </a:p>
        </p:txBody>
      </p:sp>
      <p:sp>
        <p:nvSpPr>
          <p:cNvPr id="9" name="مربع نص 8"/>
          <p:cNvSpPr txBox="1"/>
          <p:nvPr/>
        </p:nvSpPr>
        <p:spPr>
          <a:xfrm>
            <a:off x="5823857" y="3792566"/>
            <a:ext cx="29658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dirty="0" smtClean="0"/>
              <a:t>شَارَكَ عَامِرُ</a:t>
            </a:r>
            <a:endParaRPr lang="en-US" sz="2800" dirty="0"/>
          </a:p>
        </p:txBody>
      </p:sp>
      <p:sp>
        <p:nvSpPr>
          <p:cNvPr id="16" name="مربع نص 15"/>
          <p:cNvSpPr txBox="1"/>
          <p:nvPr/>
        </p:nvSpPr>
        <p:spPr>
          <a:xfrm>
            <a:off x="6182960" y="4478167"/>
            <a:ext cx="26067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dirty="0" smtClean="0"/>
              <a:t>تَفَوَّقَ عَامِرُ</a:t>
            </a:r>
            <a:endParaRPr lang="en-US" sz="2800" dirty="0"/>
          </a:p>
        </p:txBody>
      </p:sp>
      <p:sp>
        <p:nvSpPr>
          <p:cNvPr id="17" name="مربع نص 16"/>
          <p:cNvSpPr txBox="1"/>
          <p:nvPr/>
        </p:nvSpPr>
        <p:spPr>
          <a:xfrm>
            <a:off x="5406215" y="5116690"/>
            <a:ext cx="343975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dirty="0" smtClean="0"/>
              <a:t>أَكَلَ عَامِرُ الْبُرْتُقَالَ</a:t>
            </a:r>
            <a:endParaRPr lang="en-US" sz="2800" dirty="0"/>
          </a:p>
        </p:txBody>
      </p:sp>
      <p:sp>
        <p:nvSpPr>
          <p:cNvPr id="11" name="مربع نص 10"/>
          <p:cNvSpPr txBox="1"/>
          <p:nvPr/>
        </p:nvSpPr>
        <p:spPr>
          <a:xfrm>
            <a:off x="1371602" y="3819357"/>
            <a:ext cx="224505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ar-BH" sz="2800" dirty="0" smtClean="0">
                <a:solidFill>
                  <a:srgbClr val="00B0F0"/>
                </a:solidFill>
              </a:rPr>
              <a:t>شَارَكَتْ أَمَلُ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0" name="مربع نص 19"/>
          <p:cNvSpPr txBox="1"/>
          <p:nvPr/>
        </p:nvSpPr>
        <p:spPr>
          <a:xfrm>
            <a:off x="1051467" y="4470826"/>
            <a:ext cx="221093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 smtClean="0">
                <a:solidFill>
                  <a:srgbClr val="00B0F0"/>
                </a:solidFill>
              </a:rPr>
              <a:t>تَفَوَّقَتْ أَمَلُ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1" name="مربع نص 20"/>
          <p:cNvSpPr txBox="1"/>
          <p:nvPr/>
        </p:nvSpPr>
        <p:spPr>
          <a:xfrm>
            <a:off x="382139" y="5082600"/>
            <a:ext cx="29444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 smtClean="0">
                <a:solidFill>
                  <a:srgbClr val="00B0F0"/>
                </a:solidFill>
              </a:rPr>
              <a:t>أَكَلَتْ أَمَلُ الْبُرْتُقَالَ</a:t>
            </a:r>
            <a:endParaRPr lang="en-US" sz="2800" dirty="0">
              <a:solidFill>
                <a:srgbClr val="00B0F0"/>
              </a:solidFill>
            </a:endParaRPr>
          </a:p>
        </p:txBody>
      </p:sp>
      <p:sp>
        <p:nvSpPr>
          <p:cNvPr id="2" name="مربع نص 1"/>
          <p:cNvSpPr txBox="1"/>
          <p:nvPr/>
        </p:nvSpPr>
        <p:spPr>
          <a:xfrm>
            <a:off x="1822566" y="2704114"/>
            <a:ext cx="2879677" cy="8002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ar-BH" sz="2800" dirty="0" smtClean="0"/>
              <a:t>فَازتْ أَمَلُ.</a:t>
            </a:r>
            <a:endParaRPr lang="en-US" sz="2800" dirty="0"/>
          </a:p>
          <a:p>
            <a:endParaRPr lang="en-US" dirty="0"/>
          </a:p>
        </p:txBody>
      </p:sp>
      <p:cxnSp>
        <p:nvCxnSpPr>
          <p:cNvPr id="8" name="رابط كسهم مستقيم 7"/>
          <p:cNvCxnSpPr/>
          <p:nvPr/>
        </p:nvCxnSpPr>
        <p:spPr>
          <a:xfrm flipH="1" flipV="1">
            <a:off x="3616657" y="4102045"/>
            <a:ext cx="1857798" cy="17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مربع نص 21"/>
          <p:cNvSpPr txBox="1"/>
          <p:nvPr/>
        </p:nvSpPr>
        <p:spPr>
          <a:xfrm>
            <a:off x="5406215" y="5871380"/>
            <a:ext cx="34491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r" rtl="1">
              <a:buFont typeface="Arial" panose="020B0604020202020204" pitchFamily="34" charset="0"/>
              <a:buChar char="•"/>
            </a:pPr>
            <a:r>
              <a:rPr lang="ar-BH" sz="2800" dirty="0" smtClean="0"/>
              <a:t>قَرَأَ عَامِرٌ قِصَّةً</a:t>
            </a:r>
            <a:endParaRPr lang="en-US" sz="2800" dirty="0"/>
          </a:p>
        </p:txBody>
      </p:sp>
      <p:sp>
        <p:nvSpPr>
          <p:cNvPr id="24" name="مربع نص 23"/>
          <p:cNvSpPr txBox="1"/>
          <p:nvPr/>
        </p:nvSpPr>
        <p:spPr>
          <a:xfrm>
            <a:off x="1202709" y="5705767"/>
            <a:ext cx="211881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ar-BH" sz="2800" dirty="0" smtClean="0">
                <a:solidFill>
                  <a:srgbClr val="00B0F0"/>
                </a:solidFill>
              </a:rPr>
              <a:t>قَرَأَتْ أَمَلُ قِصَّةً</a:t>
            </a:r>
            <a:endParaRPr lang="en-US" sz="2800" dirty="0" smtClean="0">
              <a:solidFill>
                <a:srgbClr val="00B0F0"/>
              </a:solidFill>
            </a:endParaRPr>
          </a:p>
          <a:p>
            <a:endParaRPr lang="en-US" sz="2800" dirty="0">
              <a:solidFill>
                <a:srgbClr val="00B0F0"/>
              </a:solidFill>
            </a:endParaRPr>
          </a:p>
        </p:txBody>
      </p:sp>
      <p:cxnSp>
        <p:nvCxnSpPr>
          <p:cNvPr id="25" name="رابط كسهم مستقيم 24"/>
          <p:cNvCxnSpPr/>
          <p:nvPr/>
        </p:nvCxnSpPr>
        <p:spPr>
          <a:xfrm flipH="1" flipV="1">
            <a:off x="3616657" y="4769395"/>
            <a:ext cx="1857798" cy="17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رابط كسهم مستقيم 25"/>
          <p:cNvCxnSpPr/>
          <p:nvPr/>
        </p:nvCxnSpPr>
        <p:spPr>
          <a:xfrm flipH="1" flipV="1">
            <a:off x="3562066" y="5378300"/>
            <a:ext cx="1857798" cy="17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7" name="رابط كسهم مستقيم 26"/>
          <p:cNvCxnSpPr/>
          <p:nvPr/>
        </p:nvCxnSpPr>
        <p:spPr>
          <a:xfrm flipH="1" flipV="1">
            <a:off x="3616657" y="6115484"/>
            <a:ext cx="1857798" cy="1750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6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286982" y="560582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7412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8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animBg="1"/>
      <p:bldP spid="6" grpId="0" animBg="1"/>
      <p:bldP spid="7" grpId="0"/>
      <p:bldP spid="12" grpId="0" animBg="1"/>
      <p:bldP spid="9" grpId="0"/>
      <p:bldP spid="16" grpId="0"/>
      <p:bldP spid="17" grpId="0"/>
      <p:bldP spid="11" grpId="0"/>
      <p:bldP spid="20" grpId="0"/>
      <p:bldP spid="21" grpId="0"/>
      <p:bldP spid="2" grpId="0"/>
      <p:bldP spid="22" grpId="0"/>
      <p:bldP spid="24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1303361" y="1514902"/>
            <a:ext cx="8973403" cy="1892300"/>
          </a:xfrm>
        </p:spPr>
        <p:txBody>
          <a:bodyPr>
            <a:noAutofit/>
          </a:bodyPr>
          <a:lstStyle/>
          <a:p>
            <a:r>
              <a:rPr lang="ar-SA" sz="9600" dirty="0" smtClean="0">
                <a:solidFill>
                  <a:srgbClr val="00B0F0"/>
                </a:solidFill>
              </a:rPr>
              <a:t>وَف</a:t>
            </a:r>
            <a:r>
              <a:rPr lang="ar-BH" sz="9600" dirty="0" smtClean="0">
                <a:solidFill>
                  <a:srgbClr val="00B0F0"/>
                </a:solidFill>
              </a:rPr>
              <a:t>َّ</a:t>
            </a:r>
            <a:r>
              <a:rPr lang="ar-SA" sz="9600" dirty="0" smtClean="0">
                <a:solidFill>
                  <a:srgbClr val="00B0F0"/>
                </a:solidFill>
              </a:rPr>
              <a:t>قَكَ الله</a:t>
            </a:r>
            <a:endParaRPr lang="en-US" sz="9600" dirty="0">
              <a:solidFill>
                <a:srgbClr val="00B0F0"/>
              </a:solidFill>
            </a:endParaRPr>
          </a:p>
        </p:txBody>
      </p:sp>
      <p:pic>
        <p:nvPicPr>
          <p:cNvPr id="2" name="7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4"/>
          <a:stretch>
            <a:fillRect/>
          </a:stretch>
        </p:blipFill>
        <p:spPr>
          <a:xfrm>
            <a:off x="558800" y="5397500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67298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3238500" y="2088200"/>
            <a:ext cx="6045200" cy="2371677"/>
          </a:xfrm>
        </p:spPr>
        <p:txBody>
          <a:bodyPr>
            <a:noAutofit/>
          </a:bodyPr>
          <a:lstStyle/>
          <a:p>
            <a:r>
              <a:rPr lang="ar-BH" sz="9600" dirty="0" smtClean="0">
                <a:solidFill>
                  <a:srgbClr val="00B0F0"/>
                </a:solidFill>
              </a:rPr>
              <a:t>أَحْسَنْت</a:t>
            </a:r>
            <a:r>
              <a:rPr lang="ar-SA" sz="9600" dirty="0" smtClean="0">
                <a:solidFill>
                  <a:srgbClr val="00B0F0"/>
                </a:solidFill>
              </a:rPr>
              <a:t>َ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0" name="مستطيل مستدير الزوايا 9">
            <a:hlinkClick r:id="rId4" action="ppaction://hlinksldjump"/>
          </p:cNvPr>
          <p:cNvSpPr/>
          <p:nvPr/>
        </p:nvSpPr>
        <p:spPr>
          <a:xfrm>
            <a:off x="4277815" y="4740702"/>
            <a:ext cx="3966570" cy="11520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prstClr val="black"/>
                </a:solidFill>
              </a:rPr>
              <a:t>تَمْرِين رَقَمَ 1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3" name="8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635000" y="5283200"/>
            <a:ext cx="609600" cy="609600"/>
          </a:xfrm>
          <a:prstGeom prst="rect">
            <a:avLst/>
          </a:prstGeom>
        </p:spPr>
      </p:pic>
      <p:pic>
        <p:nvPicPr>
          <p:cNvPr id="5" name="Picture 12" descr="Image result for 3d gif emoji gif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03705" y="-203628"/>
            <a:ext cx="3202612" cy="32026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722835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p14:dur="10" advClick="0"/>
    </mc:Choice>
    <mc:Fallback>
      <p:transition advClick="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عنوان 3"/>
          <p:cNvSpPr>
            <a:spLocks noGrp="1"/>
          </p:cNvSpPr>
          <p:nvPr>
            <p:ph type="ctrTitle"/>
          </p:nvPr>
        </p:nvSpPr>
        <p:spPr>
          <a:xfrm>
            <a:off x="1420927" y="2572994"/>
            <a:ext cx="8973403" cy="1892300"/>
          </a:xfrm>
        </p:spPr>
        <p:txBody>
          <a:bodyPr>
            <a:noAutofit/>
          </a:bodyPr>
          <a:lstStyle/>
          <a:p>
            <a:r>
              <a:rPr lang="ar-BH" sz="9600" dirty="0" smtClean="0">
                <a:solidFill>
                  <a:srgbClr val="00B0F0"/>
                </a:solidFill>
              </a:rPr>
              <a:t>حَاوَل مَرًّة أُخْرَى</a:t>
            </a:r>
            <a:endParaRPr lang="en-US" sz="9600" dirty="0">
              <a:solidFill>
                <a:srgbClr val="00B0F0"/>
              </a:solidFill>
            </a:endParaRPr>
          </a:p>
        </p:txBody>
      </p:sp>
      <p:sp>
        <p:nvSpPr>
          <p:cNvPr id="10" name="مستطيل مستدير الزوايا 9">
            <a:hlinkClick r:id="rId4" action="ppaction://hlinksldjump"/>
          </p:cNvPr>
          <p:cNvSpPr/>
          <p:nvPr/>
        </p:nvSpPr>
        <p:spPr>
          <a:xfrm>
            <a:off x="3898900" y="4956793"/>
            <a:ext cx="4207870" cy="1139398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ar-SA" sz="4000" dirty="0">
                <a:solidFill>
                  <a:prstClr val="black"/>
                </a:solidFill>
              </a:rPr>
              <a:t>تَمْرِين رَقَمَ 1</a:t>
            </a:r>
            <a:endParaRPr lang="en-US" sz="4000" dirty="0">
              <a:solidFill>
                <a:prstClr val="black"/>
              </a:solidFill>
            </a:endParaRPr>
          </a:p>
        </p:txBody>
      </p:sp>
      <p:pic>
        <p:nvPicPr>
          <p:cNvPr id="2" name="9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546100" y="5426693"/>
            <a:ext cx="609600" cy="609600"/>
          </a:xfrm>
          <a:prstGeom prst="rect">
            <a:avLst/>
          </a:prstGeom>
        </p:spPr>
      </p:pic>
      <p:pic>
        <p:nvPicPr>
          <p:cNvPr id="5" name="Picture 4" descr="Image result for sad gif emoji"/>
          <p:cNvPicPr>
            <a:picLocks noChangeAspect="1" noChangeArrowheads="1" noCrop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9169" y="-235132"/>
            <a:ext cx="2992973" cy="29929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534518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/>
    </mc:Choice>
    <mc:Fallback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999" showWhenStopped="0">
                <p:cTn id="7" fill="remove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قالب الدروس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4" id="{9B6F7093-7B83-4D0A-BC1F-683D122F6A48}" vid="{1FAA4335-E554-4125-ACCC-D1CCCAA2166B}"/>
    </a:ext>
  </a:extLst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302</TotalTime>
  <Words>159</Words>
  <Application>Microsoft Office PowerPoint</Application>
  <PresentationFormat>Widescreen</PresentationFormat>
  <Paragraphs>69</Paragraphs>
  <Slides>9</Slides>
  <Notes>5</Notes>
  <HiddenSlides>2</HiddenSlides>
  <MMClips>9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قالب الدروس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وَفَّقَكَ الله</vt:lpstr>
      <vt:lpstr>أَحْسَنْتَ</vt:lpstr>
      <vt:lpstr>حَاوَل مَرًّة أُخْرَى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hamad 95</dc:creator>
  <cp:lastModifiedBy>user</cp:lastModifiedBy>
  <cp:revision>56</cp:revision>
  <dcterms:created xsi:type="dcterms:W3CDTF">2020-03-23T08:04:31Z</dcterms:created>
  <dcterms:modified xsi:type="dcterms:W3CDTF">2020-03-28T11:43:02Z</dcterms:modified>
</cp:coreProperties>
</file>