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2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7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1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27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1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7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2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0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0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24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0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4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9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9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تُرفع الأفعال الخمسة بـ ....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الألف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الضمة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59304" y="423228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الواو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3228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ثبوت النون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5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لا تقطفوا الأزهار من الحدائق العامة . (تقطفوا) فعل مضارع ...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منصوب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مرفوع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59304" y="423228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مجرور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3228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مجزوم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5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هم .... واجبهم أداءً كاملاً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يؤديان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32919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تؤدين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59304" y="432919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يؤدي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304" y="262571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يؤدون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6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أداة التمني في اللغة العربية هي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لعل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32919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حبذا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59304" y="432919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عسى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ليت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90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يأتي بعد ليت اسمها ويكون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مرفوعاً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32919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مجروراً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مجزوماً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41884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منصوباً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59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سجدتُ لله سجدتين : ما تحته خط مفعول مطلق نوعه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8314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مؤكد للفعل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1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محذوف فعله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مبين للنوع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43133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مبين للعدد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نُضحي من أجل الوطن </a:t>
            </a:r>
            <a:r>
              <a:rPr lang="ar-SA" sz="4800" u="sng" dirty="0">
                <a:latin typeface="+mj-lt"/>
              </a:rPr>
              <a:t>تضحيات </a:t>
            </a:r>
            <a:r>
              <a:rPr lang="ar-SA" sz="4800" dirty="0">
                <a:latin typeface="+mj-lt"/>
              </a:rPr>
              <a:t>  : ما تحته خط مفعول مطلق منصوب وعلامة نصبه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133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التاء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1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الألف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الفتحة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0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31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(ورَتْلِ القرآنَ </a:t>
            </a:r>
            <a:r>
              <a:rPr lang="ar-SA" sz="4800" u="sng" dirty="0">
                <a:latin typeface="+mj-lt"/>
              </a:rPr>
              <a:t>ترتيلاً </a:t>
            </a:r>
            <a:r>
              <a:rPr lang="ar-SA" sz="4800" dirty="0">
                <a:latin typeface="+mj-lt"/>
              </a:rPr>
              <a:t>) : أتى المفعول المطلق </a:t>
            </a:r>
          </a:p>
          <a:p>
            <a:pPr algn="ctr"/>
            <a:r>
              <a:rPr lang="ar-SA" sz="4800" dirty="0">
                <a:latin typeface="+mj-lt"/>
              </a:rPr>
              <a:t>في الآية لـ ...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133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 شيء مما ذُكر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1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بيان العدد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بيان النوع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0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تأكيد الفعل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1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الألفاظ الدالة على الرأي 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أعتقد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أظن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وجهة نظري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3133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8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العناصر الفنية للقصة القصيرة 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الشخصيات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8314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الزمان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65625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المكان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3133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4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489188" y="767376"/>
            <a:ext cx="504817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الوحدة الرابعة</a:t>
            </a:r>
          </a:p>
          <a:p>
            <a:pPr algn="ctr"/>
            <a:r>
              <a:rPr lang="ar-SA" altLang="ja-JP" sz="32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حب الوطن </a:t>
            </a:r>
          </a:p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 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642808" y="1578071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935822" y="2818585"/>
            <a:ext cx="643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09BD191-2597-4834-82BD-AC099CFE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91" y="629944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D3A214-8EA0-4438-B98B-ADD5711B3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690" y="2054300"/>
            <a:ext cx="1835909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66179D-F0F0-445D-915D-4A9121BFF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47" y="416040"/>
            <a:ext cx="1853345" cy="18594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54E2AF3-DAEC-4199-A3D0-DC26E91E4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66" y="2339355"/>
            <a:ext cx="1853345" cy="17131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CC04FB5-E1AE-43F9-84E8-ECBC877FFAC3}"/>
              </a:ext>
            </a:extLst>
          </p:cNvPr>
          <p:cNvSpPr txBox="1"/>
          <p:nvPr/>
        </p:nvSpPr>
        <p:spPr>
          <a:xfrm>
            <a:off x="5208078" y="2128310"/>
            <a:ext cx="30900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جمع المعلومات عن الموضوع تكون في مرحلة 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تصميم المخطط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8314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كتابة المسودة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229839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المراجعة والتنقيح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29839" y="264826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ما قبل الكتابة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6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أساليب التأثير والاقناع 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الإثبات بالمنطق والعقل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8314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القرآن الكريم والحديث الشريف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0" y="269749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أقوال العلماء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44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0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تتميز بلادنا بسعة مساحتها . يوصف هذا الكلام بأنه </a:t>
            </a:r>
          </a:p>
          <a:p>
            <a:pPr algn="ctr"/>
            <a:r>
              <a:rPr lang="ar-SA" sz="4800" dirty="0">
                <a:latin typeface="+mj-lt"/>
              </a:rPr>
              <a:t>.... :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خيال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9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 شيء مما ذُكر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0" y="269749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رأي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50" y="269749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حقيقة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3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الأسس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62731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المناسك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المشاعر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الحجر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(وإذ يرفع إبراهيم القواعد من البيت ) مُرادف كلمة (القواعد)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رغب عن الشيء تعني :</a:t>
            </a: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طلبه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تركه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أحبه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ترفع عنه 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 فقرة تحتوي على .... رئيسة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فكرتان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ثلاث أفكار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2322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فكرة واحدة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أربع أفكار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أي مما يلي يدل على احترامك للرأي الآخر عند الاستماع إليه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المقاطعة فوراً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السخرية من رأيه المخالف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النظر للمتحدث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إظهار ملامح الفهم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15950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فماذا أنت</a:t>
            </a:r>
            <a:r>
              <a:rPr lang="ar-SA" sz="4800" u="sng" dirty="0">
                <a:latin typeface="+mj-lt"/>
              </a:rPr>
              <a:t> </a:t>
            </a:r>
            <a:r>
              <a:rPr lang="ar-SA" sz="4800" u="sng" dirty="0" err="1">
                <a:latin typeface="+mj-lt"/>
              </a:rPr>
              <a:t>يابلدي</a:t>
            </a:r>
            <a:r>
              <a:rPr lang="ar-SA" sz="4800" u="sng" dirty="0">
                <a:latin typeface="+mj-lt"/>
              </a:rPr>
              <a:t> </a:t>
            </a:r>
            <a:r>
              <a:rPr lang="ar-SA" sz="4800" dirty="0">
                <a:latin typeface="+mj-lt"/>
              </a:rPr>
              <a:t>الحرام ؟  : ما تحته خط أسلوب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31106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تعجب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شرط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2472417"/>
            <a:ext cx="5515449" cy="1440000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نداء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 تحليل كلمة (آمن ) إملائياً تُكتب هكذا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أإمن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أأمن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آامن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أامن</a:t>
            </a:r>
            <a:r>
              <a:rPr lang="ar-SA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2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عندما نجمع كلمة (منشأة) نقول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منشئات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منشأات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منشأأت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منشآت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6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5AB51F52-B35E-476D-9A06-DE3BEA8F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9A06C9-3E7F-4FE0-808F-C369A98F73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02C8E-B54B-4FDB-9F97-79767542EF86}">
  <ds:schemaRefs>
    <ds:schemaRef ds:uri="http://purl.org/dc/terms/"/>
    <ds:schemaRef ds:uri="http://purl.org/dc/elements/1.1/"/>
    <ds:schemaRef ds:uri="http://purl.org/dc/dcmitype/"/>
    <ds:schemaRef ds:uri="a2f1f38c-c37e-44af-98ed-245214f7ec0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3bfa1be-6350-4b51-ab75-99451be567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437</Words>
  <Application>Microsoft Office PowerPoint</Application>
  <PresentationFormat>شاشة عريضة</PresentationFormat>
  <Paragraphs>173</Paragraphs>
  <Slides>23</Slides>
  <Notes>22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8</cp:revision>
  <dcterms:created xsi:type="dcterms:W3CDTF">2021-10-26T17:55:33Z</dcterms:created>
  <dcterms:modified xsi:type="dcterms:W3CDTF">2022-02-20T16:18:28Z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