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3.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 name="Shape 4"/>
          <p:cNvSpPr txBox="1"/>
          <p:nvPr>
            <p:ph idx="10" type="dt"/>
          </p:nvPr>
        </p:nvSpPr>
        <p:spPr>
          <a:xfrm>
            <a:off x="3884612"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a:headEnd len="med" w="med" type="none"/>
            <a:tailEnd len="med" w="med" type="none"/>
          </a:ln>
        </p:spPr>
      </p:sp>
      <p:sp>
        <p:nvSpPr>
          <p:cNvPr id="6" name="Shape 6"/>
          <p:cNvSpPr txBox="1"/>
          <p:nvPr>
            <p:ph idx="1" type="body"/>
          </p:nvPr>
        </p:nvSpPr>
        <p:spPr>
          <a:xfrm>
            <a:off x="685800" y="4343400"/>
            <a:ext cx="54863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5211"/>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8" name="Shape 8"/>
          <p:cNvSpPr txBox="1"/>
          <p:nvPr>
            <p:ph idx="12" type="sldNum"/>
          </p:nvPr>
        </p:nvSpPr>
        <p:spPr>
          <a:xfrm>
            <a:off x="3884612" y="8685211"/>
            <a:ext cx="2971799" cy="457200"/>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lvl="1">
              <a:spcBef>
                <a:spcPts val="0"/>
              </a:spcBef>
            </a:pPr>
            <a:r>
              <a:t/>
            </a:r>
            <a:endParaRPr/>
          </a:p>
          <a:p>
            <a:pPr lvl="2">
              <a:spcBef>
                <a:spcPts val="0"/>
              </a:spcBef>
            </a:pPr>
            <a:r>
              <a:t/>
            </a:r>
            <a:endParaRPr/>
          </a:p>
          <a:p>
            <a:pPr lvl="3">
              <a:spcBef>
                <a:spcPts val="0"/>
              </a:spcBef>
            </a:pPr>
            <a:r>
              <a:t/>
            </a:r>
            <a:endParaRPr/>
          </a:p>
          <a:p>
            <a:pPr lvl="4">
              <a:spcBef>
                <a:spcPts val="0"/>
              </a:spcBef>
            </a:pPr>
            <a:r>
              <a:t/>
            </a:r>
            <a:endParaRPr/>
          </a:p>
          <a:p>
            <a:pPr lvl="5">
              <a:spcBef>
                <a:spcPts val="0"/>
              </a:spcBef>
            </a:pPr>
            <a:r>
              <a:t/>
            </a:r>
            <a:endParaRPr/>
          </a:p>
          <a:p>
            <a:pPr lvl="6">
              <a:spcBef>
                <a:spcPts val="0"/>
              </a:spcBef>
            </a:pPr>
            <a:r>
              <a:t/>
            </a:r>
            <a:endParaRPr/>
          </a:p>
          <a:p>
            <a:pPr lvl="7">
              <a:spcBef>
                <a:spcPts val="0"/>
              </a:spcBef>
            </a:pPr>
            <a:r>
              <a:t/>
            </a:r>
            <a:endParaRPr/>
          </a:p>
          <a:p>
            <a:pPr lvl="8">
              <a:spcBef>
                <a:spcPts val="0"/>
              </a:spcBef>
            </a:pPr>
            <a:r>
              <a:t/>
            </a:r>
            <a:endParaRPr/>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 name="Shape 27"/>
        <p:cNvGrpSpPr/>
        <p:nvPr/>
      </p:nvGrpSpPr>
      <p:grpSpPr>
        <a:xfrm>
          <a:off x="0" y="0"/>
          <a:ext cx="0" cy="0"/>
          <a:chOff x="0" y="0"/>
          <a:chExt cx="0" cy="0"/>
        </a:xfrm>
      </p:grpSpPr>
      <p:sp>
        <p:nvSpPr>
          <p:cNvPr id="28" name="Shape 28"/>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9" name="Shape 2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30" name="Shape 3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Chapter 17:  Legal Assent</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6" name="Shape 146"/>
        <p:cNvGrpSpPr/>
        <p:nvPr/>
      </p:nvGrpSpPr>
      <p:grpSpPr>
        <a:xfrm>
          <a:off x="0" y="0"/>
          <a:ext cx="0" cy="0"/>
          <a:chOff x="0" y="0"/>
          <a:chExt cx="0" cy="0"/>
        </a:xfrm>
      </p:grpSpPr>
      <p:sp>
        <p:nvSpPr>
          <p:cNvPr id="147" name="Shape 14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48" name="Shape 14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9" name="Shape 14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Duress occurs when one party threatens physical harm or extortion to gain consent to contract, when one party threatens to file a criminal lawsuit unless consent is given to the terms of the contract, when one party threatens to file a frivolous civil lawsuit unless consent is given to the terms of the contract, and when one party threatens the other’s economic interests (although in many jurisdictions, recovery based on economic duress or pressure is rarely granted.)</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4" name="Shape 154"/>
        <p:cNvGrpSpPr/>
        <p:nvPr/>
      </p:nvGrpSpPr>
      <p:grpSpPr>
        <a:xfrm>
          <a:off x="0" y="0"/>
          <a:ext cx="0" cy="0"/>
          <a:chOff x="0" y="0"/>
          <a:chExt cx="0" cy="0"/>
        </a:xfrm>
      </p:grpSpPr>
      <p:sp>
        <p:nvSpPr>
          <p:cNvPr id="155" name="Shape 15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56" name="Shape 15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57" name="Shape 15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Unconscionability occurs when one party has so much relative bargaining power that he or she effectively dictates the terms of contract, resulting in a situation where the dominated party, in essence, lacks free will.  An unconscionable contract is an “adhesion contract,” and cannot be the basis for avoiding the contract.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86" name="Shape 8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Chapter 17 Case Hypothetical and Ethical Dilemma:  John Hammonds recently purchased a used Fjord Mastodon sedan from Square Deal Pre-Owned Auto Sales, Inc.  During contract negotiations, John did not ask any questions related to the fuel efficiency of the car, and Square Deal’s sales representative, Wink Eubanks, did not volunteer any information about the Mastodon’s gas mileage.  John had saved for a car for five (5) years, and he paid ten thousand dollars cash for the vehicle.  After his purchase, John kept meticulous records regarding the fuel consumption of the Mastodon, and he calculated that the Mastodon was getting approximately twelve (12) miles per gallon.  He immediately returned to Square Deal (John thought the dealership should be renamed “Raw Deal”), found Wink Eubanks in front of one of the store’s vending machines, and stated “You should have told me that Mastodon only gets twelve miles per gallon.  I am the victim of fraud, and I want my money back.  Here are the keys to your Mastodon with the mammoth appetite!” Do you agree with John Hammonds? Is John the victim of fraud? Is he entitled to a rescission of the contract based on Square Deal’s nondisclosure of the Mastodon’s gas mileage?</a:t>
            </a:r>
          </a:p>
        </p:txBody>
      </p:sp>
      <p:sp>
        <p:nvSpPr>
          <p:cNvPr id="87" name="Shape 8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1" name="Shape 91"/>
        <p:cNvGrpSpPr/>
        <p:nvPr/>
      </p:nvGrpSpPr>
      <p:grpSpPr>
        <a:xfrm>
          <a:off x="0" y="0"/>
          <a:ext cx="0" cy="0"/>
          <a:chOff x="0" y="0"/>
          <a:chExt cx="0" cy="0"/>
        </a:xfrm>
      </p:grpSpPr>
      <p:sp>
        <p:nvSpPr>
          <p:cNvPr id="92" name="Shape 9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93" name="Shape 9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800" u="none" cap="none" strike="noStrike"/>
              <a:t>Chapter 17 Case Hypothetical and Ethical Dilemma:  For Greta Harrington and her husband Robert, it was love at first sight.  The two were married for 52 years until cancer took her husband at the age of 84.  Greta is currently 83 years old, and her marriage produced three offspring:  Samuel, 50 years old; Katherine, 45 years old; and Benjamin, 40 years old.  In his will, Robert left all of his financial interests, a considerable sum valued at $5 million, entirely to his wife; in his will, he also expressed love and affection for his three children, as well as the desire that Greta devise the remainder of the couple’s estate to their children, in equal portions, upon her death.  Greta has recently been “keeping company” with Gary Watson, a twice-divorced, 65-year-old bachelor with a reputation for “womanizing.”  While visiting her mother one weekend, Katherine is shocked to see a fully-executed will on the desk in the living room, devising all of her mother’s estate to Gary Watson.  She immediately calls Samuel and Benjamin, schedules an emergency “sibling meeting” for Sunday, and wonders what to do about her mother’s ill-advised decision.  She has noticed in recent months that her mother is often forgetful, frequently calls her “Sharon” (her aunt’s name,) and often confuses the days of the week.  Do the children have any legal rights in terms of successfully invalidating Greta Harrington’s will? From a legal and/or ethical standpoint, should a mother (even of adult children) be allowed to “disinherit” her offspring?</a:t>
            </a:r>
          </a:p>
        </p:txBody>
      </p:sp>
      <p:sp>
        <p:nvSpPr>
          <p:cNvPr id="94" name="Shape 94"/>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8" name="Shape 98"/>
        <p:cNvGrpSpPr/>
        <p:nvPr/>
      </p:nvGrpSpPr>
      <p:grpSpPr>
        <a:xfrm>
          <a:off x="0" y="0"/>
          <a:ext cx="0" cy="0"/>
          <a:chOff x="0" y="0"/>
          <a:chExt cx="0" cy="0"/>
        </a:xfrm>
      </p:grpSpPr>
      <p:sp>
        <p:nvSpPr>
          <p:cNvPr id="99" name="Shape 9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0" name="Shape 10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1" name="Shape 10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Legal assent is defined as a promise to buy or sell a court will require the parties to obey.  Without assent, a contract may be avoided or rescinded.  Cancellation of contract due to a lack of assent means the party with the power of avoidance can require the return of consideration given to the other party; similarly, party with a rescission right must return the consideration received from the other party.  Major “obstacles” to legal assent include mistake, misrepresentation, undue influence, duress, and unconscionability.</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6" name="Shape 106"/>
        <p:cNvGrpSpPr/>
        <p:nvPr/>
      </p:nvGrpSpPr>
      <p:grpSpPr>
        <a:xfrm>
          <a:off x="0" y="0"/>
          <a:ext cx="0" cy="0"/>
          <a:chOff x="0" y="0"/>
          <a:chExt cx="0" cy="0"/>
        </a:xfrm>
      </p:grpSpPr>
      <p:sp>
        <p:nvSpPr>
          <p:cNvPr id="107" name="Shape 10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8" name="Shape 10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9" name="Shape 10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Mistakes are erroneous beliefs regarding the material facts of a contract existing at the time the agreement was made.  A unilateral mistake is a mistake made by one contracting party; generally, a contract is still binding even if a unilateral mistake has been made.  With a mutual (or bilateral) mistake, a mistake is made by both parties; if the mistake is mutual, and if it pertains to a material (or significant) fact, either party can rescind the contract.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4" name="Shape 114"/>
        <p:cNvGrpSpPr/>
        <p:nvPr/>
      </p:nvGrpSpPr>
      <p:grpSpPr>
        <a:xfrm>
          <a:off x="0" y="0"/>
          <a:ext cx="0" cy="0"/>
          <a:chOff x="0" y="0"/>
          <a:chExt cx="0" cy="0"/>
        </a:xfrm>
      </p:grpSpPr>
      <p:sp>
        <p:nvSpPr>
          <p:cNvPr id="115" name="Shape 11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16" name="Shape 11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17" name="Shape 11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Fraudulent misrepresentation is defined as the intentional, untruthful assertion of a material fact by a contracting party.  If a fraudulent misrepresentation has occurred, the aggrieved party can rescind the contract, and sue for damages.  Negligent misrepresentation is defined as the negligent, untruthful assertion of material fact by a contracting party.  If a negligent misrepresentation has occurred, the aggrieved party can rescind the contract, and sue for damages.  An innocent misrepresentation occurs when the party making the false assertion believes it to be true, and is not negligent in making the false assertion.  Although an innocent misrepresentation permits the misled party to rescind the contract, he or she cannot sue for damages.  Courts permit contract rescission for fraudulent or negligent misrepresentation, assuming proof of a false assertion, the intent to deceive or negligence resulting in deception, and justifiable reliance on the false assertion by the innocent party.</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2" name="Shape 122"/>
        <p:cNvGrpSpPr/>
        <p:nvPr/>
      </p:nvGrpSpPr>
      <p:grpSpPr>
        <a:xfrm>
          <a:off x="0" y="0"/>
          <a:ext cx="0" cy="0"/>
          <a:chOff x="0" y="0"/>
          <a:chExt cx="0" cy="0"/>
        </a:xfrm>
      </p:grpSpPr>
      <p:sp>
        <p:nvSpPr>
          <p:cNvPr id="123" name="Shape 123"/>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24" name="Shape 12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25" name="Shape 12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Undue influence consists of persuasive efforts of a dominant party, who uses a special relationship to interfere with the other party’s free choice of contract terms.  Any relationship involving one party’s unusual degree of trust in another can result in undue influence.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0" name="Shape 130"/>
        <p:cNvGrpSpPr/>
        <p:nvPr/>
      </p:nvGrpSpPr>
      <p:grpSpPr>
        <a:xfrm>
          <a:off x="0" y="0"/>
          <a:ext cx="0" cy="0"/>
          <a:chOff x="0" y="0"/>
          <a:chExt cx="0" cy="0"/>
        </a:xfrm>
      </p:grpSpPr>
      <p:sp>
        <p:nvSpPr>
          <p:cNvPr id="131" name="Shape 131"/>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32" name="Shape 13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33" name="Shape 13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Questions affecting a determination of undue influence include the following:  Did the dominant party “rush” the other party to consent?; Did the dominant party gain unjust enrichment from the contract?; Was the non-dominant party isolated from other advisers at the time of contract?; and is the contract unreasonable, in that it overwhelmingly benefits the dominant party?</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8" name="Shape 138"/>
        <p:cNvGrpSpPr/>
        <p:nvPr/>
      </p:nvGrpSpPr>
      <p:grpSpPr>
        <a:xfrm>
          <a:off x="0" y="0"/>
          <a:ext cx="0" cy="0"/>
          <a:chOff x="0" y="0"/>
          <a:chExt cx="0" cy="0"/>
        </a:xfrm>
      </p:grpSpPr>
      <p:sp>
        <p:nvSpPr>
          <p:cNvPr id="139" name="Shape 13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40" name="Shape 14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1" name="Shape 14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Duress occurs when one party threatens another with a wrongful act unless assent is given.  Duress is not legal assent, since coercion interferes with the contracting party’s free will.  For courts to rescind an agreement, the injured party must prove the duress left no reasonable alternative to contractual agreement.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4" name="Shape 24"/>
        <p:cNvGrpSpPr/>
        <p:nvPr/>
      </p:nvGrpSpPr>
      <p:grpSpPr>
        <a:xfrm>
          <a:off x="0" y="0"/>
          <a:ext cx="0" cy="0"/>
          <a:chOff x="0" y="0"/>
          <a:chExt cx="0" cy="0"/>
        </a:xfrm>
      </p:grpSpPr>
      <p:sp>
        <p:nvSpPr>
          <p:cNvPr id="25" name="Shape 25"/>
          <p:cNvSpPr txBox="1"/>
          <p:nvPr>
            <p:ph type="ctrTitle"/>
          </p:nvPr>
        </p:nvSpPr>
        <p:spPr>
          <a:xfrm>
            <a:off x="685800" y="1736725"/>
            <a:ext cx="7772400" cy="1920875"/>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6" name="Shape 26"/>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spcBef>
                <a:spcPts val="640"/>
              </a:spcBef>
              <a:spcAft>
                <a:spcPts val="0"/>
              </a:spcAft>
              <a:buClr>
                <a:schemeClr val="hlink"/>
              </a:buClr>
              <a:buFont typeface="Garamond"/>
              <a:buNone/>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78" name="Shape 78"/>
        <p:cNvGrpSpPr/>
        <p:nvPr/>
      </p:nvGrpSpPr>
      <p:grpSpPr>
        <a:xfrm>
          <a:off x="0" y="0"/>
          <a:ext cx="0" cy="0"/>
          <a:chOff x="0" y="0"/>
          <a:chExt cx="0" cy="0"/>
        </a:xfrm>
      </p:grpSpPr>
      <p:sp>
        <p:nvSpPr>
          <p:cNvPr id="79" name="Shape 79"/>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0" name="Shape 80"/>
          <p:cNvSpPr txBox="1"/>
          <p:nvPr>
            <p:ph idx="1" type="body"/>
          </p:nvPr>
        </p:nvSpPr>
        <p:spPr>
          <a:xfrm rot="5400000">
            <a:off x="2309018" y="-251619"/>
            <a:ext cx="4525961" cy="8229600"/>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1" name="Shape 81"/>
        <p:cNvGrpSpPr/>
        <p:nvPr/>
      </p:nvGrpSpPr>
      <p:grpSpPr>
        <a:xfrm>
          <a:off x="0" y="0"/>
          <a:ext cx="0" cy="0"/>
          <a:chOff x="0" y="0"/>
          <a:chExt cx="0" cy="0"/>
        </a:xfrm>
      </p:grpSpPr>
      <p:sp>
        <p:nvSpPr>
          <p:cNvPr id="82" name="Shape 82"/>
          <p:cNvSpPr txBox="1"/>
          <p:nvPr>
            <p:ph type="title"/>
          </p:nvPr>
        </p:nvSpPr>
        <p:spPr>
          <a:xfrm rot="5400000">
            <a:off x="4732337" y="2171700"/>
            <a:ext cx="5851525" cy="20574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3" name="Shape 83"/>
          <p:cNvSpPr txBox="1"/>
          <p:nvPr>
            <p:ph idx="1" type="body"/>
          </p:nvPr>
        </p:nvSpPr>
        <p:spPr>
          <a:xfrm rot="5400000">
            <a:off x="541337" y="190500"/>
            <a:ext cx="5851525" cy="6019799"/>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51" name="Shape 51"/>
        <p:cNvGrpSpPr/>
        <p:nvPr/>
      </p:nvGrpSpPr>
      <p:grpSpPr>
        <a:xfrm>
          <a:off x="0" y="0"/>
          <a:ext cx="0" cy="0"/>
          <a:chOff x="0" y="0"/>
          <a:chExt cx="0" cy="0"/>
        </a:xfrm>
      </p:grpSpPr>
      <p:sp>
        <p:nvSpPr>
          <p:cNvPr id="52" name="Shape 5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3" name="Shape 53"/>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54" name="Shape 54"/>
        <p:cNvGrpSpPr/>
        <p:nvPr/>
      </p:nvGrpSpPr>
      <p:grpSpPr>
        <a:xfrm>
          <a:off x="0" y="0"/>
          <a:ext cx="0" cy="0"/>
          <a:chOff x="0" y="0"/>
          <a:chExt cx="0" cy="0"/>
        </a:xfrm>
      </p:grpSpPr>
      <p:sp>
        <p:nvSpPr>
          <p:cNvPr id="55" name="Shape 55"/>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56" name="Shape 56"/>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57" name="Shape 57"/>
        <p:cNvGrpSpPr/>
        <p:nvPr/>
      </p:nvGrpSpPr>
      <p:grpSpPr>
        <a:xfrm>
          <a:off x="0" y="0"/>
          <a:ext cx="0" cy="0"/>
          <a:chOff x="0" y="0"/>
          <a:chExt cx="0" cy="0"/>
        </a:xfrm>
      </p:grpSpPr>
      <p:sp>
        <p:nvSpPr>
          <p:cNvPr id="58" name="Shape 58"/>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9" name="Shape 59"/>
          <p:cNvSpPr txBox="1"/>
          <p:nvPr>
            <p:ph idx="1" type="body"/>
          </p:nvPr>
        </p:nvSpPr>
        <p:spPr>
          <a:xfrm>
            <a:off x="457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0" name="Shape 60"/>
          <p:cNvSpPr txBox="1"/>
          <p:nvPr>
            <p:ph idx="2" type="body"/>
          </p:nvPr>
        </p:nvSpPr>
        <p:spPr>
          <a:xfrm>
            <a:off x="4648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61" name="Shape 61"/>
        <p:cNvGrpSpPr/>
        <p:nvPr/>
      </p:nvGrpSpPr>
      <p:grpSpPr>
        <a:xfrm>
          <a:off x="0" y="0"/>
          <a:ext cx="0" cy="0"/>
          <a:chOff x="0" y="0"/>
          <a:chExt cx="0" cy="0"/>
        </a:xfrm>
      </p:grpSpPr>
      <p:sp>
        <p:nvSpPr>
          <p:cNvPr id="62" name="Shape 6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3" name="Shape 63"/>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64" name="Shape 64"/>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5" name="Shape 65"/>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66" name="Shape 66"/>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67" name="Shape 67"/>
        <p:cNvGrpSpPr/>
        <p:nvPr/>
      </p:nvGrpSpPr>
      <p:grpSpPr>
        <a:xfrm>
          <a:off x="0" y="0"/>
          <a:ext cx="0" cy="0"/>
          <a:chOff x="0" y="0"/>
          <a:chExt cx="0" cy="0"/>
        </a:xfrm>
      </p:grpSpPr>
      <p:sp>
        <p:nvSpPr>
          <p:cNvPr id="68" name="Shape 68"/>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69" name="Shape 69"/>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70" name="Shape 70"/>
        <p:cNvGrpSpPr/>
        <p:nvPr/>
      </p:nvGrpSpPr>
      <p:grpSpPr>
        <a:xfrm>
          <a:off x="0" y="0"/>
          <a:ext cx="0" cy="0"/>
          <a:chOff x="0" y="0"/>
          <a:chExt cx="0" cy="0"/>
        </a:xfrm>
      </p:grpSpPr>
      <p:sp>
        <p:nvSpPr>
          <p:cNvPr id="71" name="Shape 71"/>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2" name="Shape 72"/>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3" name="Shape 73"/>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74" name="Shape 74"/>
        <p:cNvGrpSpPr/>
        <p:nvPr/>
      </p:nvGrpSpPr>
      <p:grpSpPr>
        <a:xfrm>
          <a:off x="0" y="0"/>
          <a:ext cx="0" cy="0"/>
          <a:chOff x="0" y="0"/>
          <a:chExt cx="0" cy="0"/>
        </a:xfrm>
      </p:grpSpPr>
      <p:sp>
        <p:nvSpPr>
          <p:cNvPr id="75" name="Shape 75"/>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6" name="Shape 76"/>
          <p:cNvSpPr/>
          <p:nvPr>
            <p:ph idx="2" type="pic"/>
          </p:nvPr>
        </p:nvSpPr>
        <p:spPr>
          <a:xfrm>
            <a:off x="1792288" y="612775"/>
            <a:ext cx="5486399" cy="4114800"/>
          </a:xfrm>
          <a:prstGeom prst="rect">
            <a:avLst/>
          </a:prstGeom>
          <a:noFill/>
          <a:ln>
            <a:noFill/>
          </a:ln>
        </p:spPr>
      </p:sp>
      <p:sp>
        <p:nvSpPr>
          <p:cNvPr id="77" name="Shape 77"/>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3.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theme" Target="../theme/theme1.xml"/><Relationship Id="rId10" Type="http://schemas.openxmlformats.org/officeDocument/2006/relationships/slideLayout" Target="../slideLayouts/slideLayout11.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 name="Shape 9"/>
        <p:cNvGrpSpPr/>
        <p:nvPr/>
      </p:nvGrpSpPr>
      <p:grpSpPr>
        <a:xfrm>
          <a:off x="0" y="0"/>
          <a:ext cx="0" cy="0"/>
          <a:chOff x="0" y="0"/>
          <a:chExt cx="0" cy="0"/>
        </a:xfrm>
      </p:grpSpPr>
      <p:grpSp>
        <p:nvGrpSpPr>
          <p:cNvPr id="10" name="Shape 10"/>
          <p:cNvGrpSpPr/>
          <p:nvPr/>
        </p:nvGrpSpPr>
        <p:grpSpPr>
          <a:xfrm>
            <a:off x="0" y="0"/>
            <a:ext cx="9140824" cy="6850062"/>
            <a:chOff x="0" y="0"/>
            <a:chExt cx="9140824" cy="6850062"/>
          </a:xfrm>
        </p:grpSpPr>
        <p:grpSp>
          <p:nvGrpSpPr>
            <p:cNvPr id="11" name="Shape 11"/>
            <p:cNvGrpSpPr/>
            <p:nvPr/>
          </p:nvGrpSpPr>
          <p:grpSpPr>
            <a:xfrm>
              <a:off x="2743200" y="3540125"/>
              <a:ext cx="6392861" cy="3309937"/>
              <a:chOff x="2743200" y="3540125"/>
              <a:chExt cx="6392861" cy="3309937"/>
            </a:xfrm>
          </p:grpSpPr>
          <p:sp>
            <p:nvSpPr>
              <p:cNvPr id="12" name="Shape 12"/>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3" name="Shape 13"/>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4" name="Shape 14"/>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5" name="Shape 15"/>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6" name="Shape 16"/>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7" name="Shape 17"/>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8" name="Shape 18"/>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9" name="Shape 19"/>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0" name="Shape 2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
        <p:nvSpPr>
          <p:cNvPr id="21" name="Shape 21"/>
          <p:cNvSpPr txBox="1"/>
          <p:nvPr>
            <p:ph idx="10" type="dt"/>
          </p:nvPr>
        </p:nvSpPr>
        <p:spPr>
          <a:xfrm>
            <a:off x="457200" y="6248400"/>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2" name="Shape 22"/>
          <p:cNvSpPr txBox="1"/>
          <p:nvPr>
            <p:ph idx="11" type="ftr"/>
          </p:nvPr>
        </p:nvSpPr>
        <p:spPr>
          <a:xfrm>
            <a:off x="3124200" y="6251575"/>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3" name="Shape 23"/>
          <p:cNvSpPr txBox="1"/>
          <p:nvPr>
            <p:ph idx="12" type="sldNum"/>
          </p:nvPr>
        </p:nvSpPr>
        <p:spPr>
          <a:xfrm>
            <a:off x="6553200" y="625475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6" name="Shape 36"/>
        <p:cNvGrpSpPr/>
        <p:nvPr/>
      </p:nvGrpSpPr>
      <p:grpSpPr>
        <a:xfrm>
          <a:off x="0" y="0"/>
          <a:ext cx="0" cy="0"/>
          <a:chOff x="0" y="0"/>
          <a:chExt cx="0" cy="0"/>
        </a:xfrm>
      </p:grpSpPr>
      <p:sp>
        <p:nvSpPr>
          <p:cNvPr id="37" name="Shape 37"/>
          <p:cNvSpPr txBox="1"/>
          <p:nvPr>
            <p:ph idx="10" type="dt"/>
          </p:nvPr>
        </p:nvSpPr>
        <p:spPr>
          <a:xfrm>
            <a:off x="457200" y="6251575"/>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38" name="Shape 38"/>
          <p:cNvSpPr txBox="1"/>
          <p:nvPr>
            <p:ph idx="12" type="sldNum"/>
          </p:nvPr>
        </p:nvSpPr>
        <p:spPr>
          <a:xfrm>
            <a:off x="6553200" y="624840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grpSp>
        <p:nvGrpSpPr>
          <p:cNvPr id="39" name="Shape 39"/>
          <p:cNvGrpSpPr/>
          <p:nvPr/>
        </p:nvGrpSpPr>
        <p:grpSpPr>
          <a:xfrm>
            <a:off x="0" y="0"/>
            <a:ext cx="9140824" cy="6850062"/>
            <a:chOff x="0" y="0"/>
            <a:chExt cx="9140824" cy="6850062"/>
          </a:xfrm>
        </p:grpSpPr>
        <p:grpSp>
          <p:nvGrpSpPr>
            <p:cNvPr id="40" name="Shape 40"/>
            <p:cNvGrpSpPr/>
            <p:nvPr/>
          </p:nvGrpSpPr>
          <p:grpSpPr>
            <a:xfrm>
              <a:off x="2743200" y="3540125"/>
              <a:ext cx="6392861" cy="3309937"/>
              <a:chOff x="2743200" y="3540125"/>
              <a:chExt cx="6392861" cy="3309937"/>
            </a:xfrm>
          </p:grpSpPr>
          <p:sp>
            <p:nvSpPr>
              <p:cNvPr id="41" name="Shape 41"/>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2" name="Shape 42"/>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3" name="Shape 43"/>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4" name="Shape 44"/>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5" name="Shape 45"/>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6" name="Shape 46"/>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7" name="Shape 47"/>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8" name="Shape 48"/>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49" name="Shape 49"/>
          <p:cNvSpPr txBox="1"/>
          <p:nvPr>
            <p:ph idx="11" type="ftr"/>
          </p:nvPr>
        </p:nvSpPr>
        <p:spPr>
          <a:xfrm>
            <a:off x="3124200" y="6248400"/>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50" name="Shape 5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1" name="Shape 31"/>
        <p:cNvGrpSpPr/>
        <p:nvPr/>
      </p:nvGrpSpPr>
      <p:grpSpPr>
        <a:xfrm>
          <a:off x="0" y="0"/>
          <a:ext cx="0" cy="0"/>
          <a:chOff x="0" y="0"/>
          <a:chExt cx="0" cy="0"/>
        </a:xfrm>
      </p:grpSpPr>
      <p:sp>
        <p:nvSpPr>
          <p:cNvPr id="32" name="Shape 32"/>
          <p:cNvSpPr txBox="1"/>
          <p:nvPr>
            <p:ph type="ctrTitle"/>
          </p:nvPr>
        </p:nvSpPr>
        <p:spPr>
          <a:xfrm>
            <a:off x="4495800" y="1676400"/>
            <a:ext cx="4648199" cy="16224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5400" u="none" cap="none" strike="noStrike">
                <a:solidFill>
                  <a:schemeClr val="lt2"/>
                </a:solidFill>
                <a:latin typeface="Garamond"/>
                <a:ea typeface="Garamond"/>
                <a:cs typeface="Garamond"/>
                <a:sym typeface="Garamond"/>
              </a:rPr>
              <a:t>Chapter 17</a:t>
            </a:r>
          </a:p>
        </p:txBody>
      </p:sp>
      <p:sp>
        <p:nvSpPr>
          <p:cNvPr id="33" name="Shape 33"/>
          <p:cNvSpPr txBox="1"/>
          <p:nvPr>
            <p:ph idx="1" type="subTitle"/>
          </p:nvPr>
        </p:nvSpPr>
        <p:spPr>
          <a:xfrm>
            <a:off x="4495800" y="3200400"/>
            <a:ext cx="4648199" cy="2133599"/>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3600" u="none" cap="none" strike="noStrike">
                <a:solidFill>
                  <a:schemeClr val="lt1"/>
                </a:solidFill>
                <a:latin typeface="Garamond"/>
                <a:ea typeface="Garamond"/>
                <a:cs typeface="Garamond"/>
                <a:sym typeface="Garamond"/>
              </a:rPr>
              <a:t>Legal Assent</a:t>
            </a:r>
          </a:p>
        </p:txBody>
      </p:sp>
      <p:sp>
        <p:nvSpPr>
          <p:cNvPr id="34" name="Shape 34"/>
          <p:cNvSpPr txBox="1"/>
          <p:nvPr/>
        </p:nvSpPr>
        <p:spPr>
          <a:xfrm>
            <a:off x="77786" y="6607175"/>
            <a:ext cx="1211261"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McGraw-Hill/Irwin</a:t>
            </a:r>
          </a:p>
        </p:txBody>
      </p:sp>
      <p:sp>
        <p:nvSpPr>
          <p:cNvPr id="35" name="Shape 35"/>
          <p:cNvSpPr txBox="1"/>
          <p:nvPr/>
        </p:nvSpPr>
        <p:spPr>
          <a:xfrm>
            <a:off x="4911725" y="6613525"/>
            <a:ext cx="4152899"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Copyright © 2012 by The McGraw-Hill Companies, Inc. All rights reserved.</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0" name="Shape 150"/>
        <p:cNvGrpSpPr/>
        <p:nvPr/>
      </p:nvGrpSpPr>
      <p:grpSpPr>
        <a:xfrm>
          <a:off x="0" y="0"/>
          <a:ext cx="0" cy="0"/>
          <a:chOff x="0" y="0"/>
          <a:chExt cx="0" cy="0"/>
        </a:xfrm>
      </p:grpSpPr>
      <p:sp>
        <p:nvSpPr>
          <p:cNvPr id="151" name="Shape 151"/>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Situations Involving Duress</a:t>
            </a:r>
          </a:p>
        </p:txBody>
      </p:sp>
      <p:sp>
        <p:nvSpPr>
          <p:cNvPr id="152" name="Shape 152"/>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One party threatens physical harm or extortion to gain consent to contract</a:t>
            </a:r>
          </a:p>
          <a:p>
            <a:pPr indent="-342900" lvl="0" marL="342900" marR="0" rtl="0" algn="l">
              <a:lnSpc>
                <a:spcPct val="9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One party threatens to file criminal lawsuit unless consent given to terms of contract</a:t>
            </a:r>
          </a:p>
          <a:p>
            <a:pPr indent="-342900" lvl="0" marL="342900" marR="0" rtl="0" algn="l">
              <a:lnSpc>
                <a:spcPct val="9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One party threatens to file frivolous civil lawsuit unless consent given to terms of contract</a:t>
            </a:r>
          </a:p>
          <a:p>
            <a:pPr indent="-342900" lvl="0" marL="342900" marR="0" rtl="0" algn="l">
              <a:lnSpc>
                <a:spcPct val="9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One party threatens the other’s economic interests (although in many jurisdictions, recovery based on economic duress/pressure rarely granted)</a:t>
            </a:r>
          </a:p>
        </p:txBody>
      </p:sp>
      <p:sp>
        <p:nvSpPr>
          <p:cNvPr id="153" name="Shape 15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17-*</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8" name="Shape 158"/>
        <p:cNvGrpSpPr/>
        <p:nvPr/>
      </p:nvGrpSpPr>
      <p:grpSpPr>
        <a:xfrm>
          <a:off x="0" y="0"/>
          <a:ext cx="0" cy="0"/>
          <a:chOff x="0" y="0"/>
          <a:chExt cx="0" cy="0"/>
        </a:xfrm>
      </p:grpSpPr>
      <p:sp>
        <p:nvSpPr>
          <p:cNvPr id="159" name="Shape 159"/>
          <p:cNvSpPr txBox="1"/>
          <p:nvPr>
            <p:ph type="title"/>
          </p:nvPr>
        </p:nvSpPr>
        <p:spPr>
          <a:xfrm>
            <a:off x="457200" y="6858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Unconscionability</a:t>
            </a:r>
          </a:p>
        </p:txBody>
      </p:sp>
      <p:sp>
        <p:nvSpPr>
          <p:cNvPr id="160" name="Shape 160"/>
          <p:cNvSpPr txBox="1"/>
          <p:nvPr>
            <p:ph idx="1" type="body"/>
          </p:nvPr>
        </p:nvSpPr>
        <p:spPr>
          <a:xfrm>
            <a:off x="457200" y="2332036"/>
            <a:ext cx="8229600" cy="3306762"/>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Definition:  Occurs when one party has so much relative bargaining power that he/she effectively dictates terms of contract, resulting in situation where dominated party, in essence, lacks free will</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Unconscionable contract is an “adhesion contract”, and cannot be basis for avoiding contract</a:t>
            </a:r>
          </a:p>
        </p:txBody>
      </p:sp>
      <p:sp>
        <p:nvSpPr>
          <p:cNvPr id="161" name="Shape 16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17-*</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88" name="Shape 88"/>
        <p:cNvGrpSpPr/>
        <p:nvPr/>
      </p:nvGrpSpPr>
      <p:grpSpPr>
        <a:xfrm>
          <a:off x="0" y="0"/>
          <a:ext cx="0" cy="0"/>
          <a:chOff x="0" y="0"/>
          <a:chExt cx="0" cy="0"/>
        </a:xfrm>
      </p:grpSpPr>
      <p:sp>
        <p:nvSpPr>
          <p:cNvPr id="89" name="Shape 89"/>
          <p:cNvSpPr txBox="1"/>
          <p:nvPr>
            <p:ph type="title"/>
          </p:nvPr>
        </p:nvSpPr>
        <p:spPr>
          <a:xfrm>
            <a:off x="457200" y="274637"/>
            <a:ext cx="8229600" cy="6202362"/>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000" u="none" cap="none" strike="noStrike">
                <a:solidFill>
                  <a:schemeClr val="lt2"/>
                </a:solidFill>
                <a:latin typeface="Garamond"/>
                <a:ea typeface="Garamond"/>
                <a:cs typeface="Garamond"/>
                <a:sym typeface="Garamond"/>
              </a:rPr>
              <a:t>Chapter 17 Case Hypothetical and Ethical Dilemma</a:t>
            </a:r>
            <a:br>
              <a:rPr b="1" i="0" lang="en-US" sz="2000" u="none"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John Hammonds recently purchased a used Fjord Mastodon sedan from Square Deal Pre-Owned Auto Sales, Inc.  During contract negotiations, John did not ask any questions related to the fuel efficiency of the car, and Square Deal’s sales representative, Wink Eubanks, did not volunteer any information about the Mastodon’s gas mileage.  John had saved for a car for five (5) years, and he paid ten thousand dollars cash for the vehicle.</a:t>
            </a:r>
            <a:br>
              <a:rPr b="1" i="0" lang="en-US" sz="1800" u="none"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After his purchase, John kept meticulous records regarding the fuel consumption of the Mastodon, and he calculated that the Mastodon was getting approximately twelve (12) miles per gallon.  He immediately returned to Square Deal (John thought the dealership should be renamed “Raw Deal”), found Wink Eubanks in front of one of the store’s vending machines, and stated “You should have told me that Mastodon only gets twelve miles per gallon.  I am the victim of fraud, and I want my money back.  Here are the keys to your Mastodon with the mammoth appetite!”</a:t>
            </a:r>
            <a:br>
              <a:rPr b="1" i="0" lang="en-US" sz="1800" u="none"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Do you agree with John Hammonds? Is John the victim of fraud? Is he entitled to a rescission of the contract based on Square Deal’s nondisclosure of the Mastodon’s gas mileage?</a:t>
            </a:r>
            <a:br>
              <a:rPr b="1" i="0" lang="en-US" sz="1800" u="none" cap="none" strike="noStrike">
                <a:solidFill>
                  <a:schemeClr val="lt2"/>
                </a:solidFill>
                <a:latin typeface="Garamond"/>
                <a:ea typeface="Garamond"/>
                <a:cs typeface="Garamond"/>
                <a:sym typeface="Garamond"/>
              </a:rPr>
            </a:br>
          </a:p>
        </p:txBody>
      </p:sp>
      <p:sp>
        <p:nvSpPr>
          <p:cNvPr id="90" name="Shape 90"/>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17-*</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5" name="Shape 95"/>
        <p:cNvGrpSpPr/>
        <p:nvPr/>
      </p:nvGrpSpPr>
      <p:grpSpPr>
        <a:xfrm>
          <a:off x="0" y="0"/>
          <a:ext cx="0" cy="0"/>
          <a:chOff x="0" y="0"/>
          <a:chExt cx="0" cy="0"/>
        </a:xfrm>
      </p:grpSpPr>
      <p:sp>
        <p:nvSpPr>
          <p:cNvPr id="96" name="Shape 96"/>
          <p:cNvSpPr txBox="1"/>
          <p:nvPr>
            <p:ph type="title"/>
          </p:nvPr>
        </p:nvSpPr>
        <p:spPr>
          <a:xfrm>
            <a:off x="457200" y="274637"/>
            <a:ext cx="8229600" cy="6126161"/>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1800" u="sng" cap="none" strike="noStrike">
                <a:solidFill>
                  <a:schemeClr val="lt2"/>
                </a:solidFill>
                <a:latin typeface="Garamond"/>
                <a:ea typeface="Garamond"/>
                <a:cs typeface="Garamond"/>
                <a:sym typeface="Garamond"/>
              </a:rPr>
              <a:t>Chapter 17 Case Hypothetical and Ethical Dilemma</a:t>
            </a:r>
            <a:br>
              <a:rPr b="1" i="0" lang="en-US" sz="1800" u="none"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For Greta Harrington and her husband Robert, it was love at first sight.  The two were married for 52 years until cancer took her husband at the age of 84.  Greta is currently 83 years old, and her marriage produced three offspring:  Samuel, 50 years old; Katherine, 45 years old; and Benjamin, 40 years old.  In his will, Robert left all of his financial interests, a considerable sum valued at $5 million, entirely to his wife; in his will, he also expressed love and affection for his three children, as well as the desire that Greta devise the remainder of the couple’s estate to their children, in equal portions, upon her death.</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Greta has recently been “keeping company” with Gary Watson, a twice-divorced, 65-year-old bachelor with a reputation for “womanizing.”  While visiting her mother one weekend, Katherine is shocked to see a fully-executed will on the desk in the living room, devising all of her mother’s estate to Gary Watson.  She immediately calls Samuel and Benjamin, schedules an emergency “sibling meeting” for Sunday, and wonders what to do about her mother’s ill-advised decision.  She has noticed in recent months that her mother is often forgetful, frequently calls her “Sharon” (her aunt’s name,) and often confuses the days of the week.</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Do the children have any legal rights in terms of successfully invalidating Greta Harrington’s will? From a legal and/or ethical standpoint, should a mother (even of adult children) be allowed to “disinherit” her offspring?</a:t>
            </a:r>
          </a:p>
        </p:txBody>
      </p:sp>
      <p:sp>
        <p:nvSpPr>
          <p:cNvPr id="97" name="Shape 9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17-*</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02" name="Shape 102"/>
        <p:cNvGrpSpPr/>
        <p:nvPr/>
      </p:nvGrpSpPr>
      <p:grpSpPr>
        <a:xfrm>
          <a:off x="0" y="0"/>
          <a:ext cx="0" cy="0"/>
          <a:chOff x="0" y="0"/>
          <a:chExt cx="0" cy="0"/>
        </a:xfrm>
      </p:grpSpPr>
      <p:sp>
        <p:nvSpPr>
          <p:cNvPr id="103" name="Shape 103"/>
          <p:cNvSpPr txBox="1"/>
          <p:nvPr>
            <p:ph type="title"/>
          </p:nvPr>
        </p:nvSpPr>
        <p:spPr>
          <a:xfrm>
            <a:off x="457200" y="3810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Legal Assent</a:t>
            </a:r>
          </a:p>
        </p:txBody>
      </p:sp>
      <p:sp>
        <p:nvSpPr>
          <p:cNvPr id="104" name="Shape 104"/>
          <p:cNvSpPr txBox="1"/>
          <p:nvPr>
            <p:ph idx="1" type="body"/>
          </p:nvPr>
        </p:nvSpPr>
        <p:spPr>
          <a:xfrm>
            <a:off x="304800" y="1752600"/>
            <a:ext cx="8305799" cy="51053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Definition:  Promise to buy or sell courts will require parties to obey</a:t>
            </a:r>
          </a:p>
          <a:p>
            <a:pPr indent="-342900" lvl="0" marL="342900" marR="0" rtl="0" algn="l">
              <a:lnSpc>
                <a:spcPct val="9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Without assent, contract may be avoided/rescinded</a:t>
            </a:r>
          </a:p>
          <a:p>
            <a:pPr indent="-342900" lvl="0" marL="342900" marR="0" rtl="0" algn="l">
              <a:lnSpc>
                <a:spcPct val="9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Cancellation of contract due to lack of assent means party with power of avoidance can require return of consideration given to other party; similarly, party with rescission right must return consideration received from other party </a:t>
            </a:r>
          </a:p>
          <a:p>
            <a:pPr indent="-342900" lvl="0" marL="342900" marR="0" rtl="0" algn="l">
              <a:lnSpc>
                <a:spcPct val="9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Major “obstacles” to legal assent:  Mistake, misrepresentation, undue influence, duress, and unconscionability</a:t>
            </a:r>
          </a:p>
        </p:txBody>
      </p:sp>
      <p:sp>
        <p:nvSpPr>
          <p:cNvPr id="105" name="Shape 10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17-*</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0" name="Shape 110"/>
        <p:cNvGrpSpPr/>
        <p:nvPr/>
      </p:nvGrpSpPr>
      <p:grpSpPr>
        <a:xfrm>
          <a:off x="0" y="0"/>
          <a:ext cx="0" cy="0"/>
          <a:chOff x="0" y="0"/>
          <a:chExt cx="0" cy="0"/>
        </a:xfrm>
      </p:grpSpPr>
      <p:sp>
        <p:nvSpPr>
          <p:cNvPr id="111" name="Shape 111"/>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Mistake</a:t>
            </a:r>
          </a:p>
        </p:txBody>
      </p:sp>
      <p:sp>
        <p:nvSpPr>
          <p:cNvPr id="112" name="Shape 112"/>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Definition:  Erroneous beliefs regarding material facts of contract at time agreement made</a:t>
            </a:r>
          </a:p>
          <a:p>
            <a:pPr indent="-342900" lvl="0" marL="342900" marR="0" rtl="0" algn="l">
              <a:lnSpc>
                <a:spcPct val="10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Unilateral Mistake:  Mistake made by one contracting party; generally, contract still binding</a:t>
            </a:r>
          </a:p>
          <a:p>
            <a:pPr indent="-342900" lvl="0" marL="342900" marR="0" rtl="0" algn="l">
              <a:lnSpc>
                <a:spcPct val="10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Mutual (Bilateral) Mistake:  Mistake made by both parties; if mutual mistake of material (significant) fact, either party can rescind contract</a:t>
            </a:r>
          </a:p>
        </p:txBody>
      </p:sp>
      <p:sp>
        <p:nvSpPr>
          <p:cNvPr id="113" name="Shape 11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17-*</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8" name="Shape 118"/>
        <p:cNvGrpSpPr/>
        <p:nvPr/>
      </p:nvGrpSpPr>
      <p:grpSpPr>
        <a:xfrm>
          <a:off x="0" y="0"/>
          <a:ext cx="0" cy="0"/>
          <a:chOff x="0" y="0"/>
          <a:chExt cx="0" cy="0"/>
        </a:xfrm>
      </p:grpSpPr>
      <p:sp>
        <p:nvSpPr>
          <p:cNvPr id="119" name="Shape 119"/>
          <p:cNvSpPr txBox="1"/>
          <p:nvPr>
            <p:ph type="title"/>
          </p:nvPr>
        </p:nvSpPr>
        <p:spPr>
          <a:xfrm>
            <a:off x="457200" y="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400" u="none" cap="none" strike="noStrike">
                <a:solidFill>
                  <a:schemeClr val="lt2"/>
                </a:solidFill>
                <a:latin typeface="Garamond"/>
                <a:ea typeface="Garamond"/>
                <a:cs typeface="Garamond"/>
                <a:sym typeface="Garamond"/>
              </a:rPr>
              <a:t>Fraudulent or Negligent Misrepresentation</a:t>
            </a:r>
          </a:p>
        </p:txBody>
      </p:sp>
      <p:sp>
        <p:nvSpPr>
          <p:cNvPr id="120" name="Shape 120"/>
          <p:cNvSpPr txBox="1"/>
          <p:nvPr>
            <p:ph idx="1" type="body"/>
          </p:nvPr>
        </p:nvSpPr>
        <p:spPr>
          <a:xfrm>
            <a:off x="457200" y="990600"/>
            <a:ext cx="8229600" cy="5029199"/>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Fraudulent Misrepresentation (Definition):  Intentional, untruthful assertion of material fact by contracting party; aggrieved party can rescind contract, and sue for damages </a:t>
            </a:r>
          </a:p>
          <a:p>
            <a:pPr indent="-342900" lvl="0" marL="342900" marR="0" rtl="0" algn="l">
              <a:lnSpc>
                <a:spcPct val="80000"/>
              </a:lnSpc>
              <a:spcBef>
                <a:spcPts val="360"/>
              </a:spcBef>
              <a:spcAft>
                <a:spcPts val="0"/>
              </a:spcAft>
              <a:buClr>
                <a:schemeClr val="hlink"/>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342900" lvl="0" marL="342900" marR="0" rtl="0" algn="l">
              <a:lnSpc>
                <a:spcPct val="80000"/>
              </a:lnSpc>
              <a:spcBef>
                <a:spcPts val="36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Negligent Misrepresentation (Definition): Negligent, untruthful assertion of material fact by contracting party; aggrieved party can rescind contract, and sue for damages</a:t>
            </a:r>
          </a:p>
          <a:p>
            <a:pPr indent="-342900" lvl="0" marL="342900" marR="0" rtl="0" algn="l">
              <a:lnSpc>
                <a:spcPct val="80000"/>
              </a:lnSpc>
              <a:spcBef>
                <a:spcPts val="360"/>
              </a:spcBef>
              <a:spcAft>
                <a:spcPts val="0"/>
              </a:spcAft>
              <a:buClr>
                <a:schemeClr val="hlink"/>
              </a:buClr>
              <a:buSzPct val="25000"/>
              <a:buFont typeface="Garamond"/>
              <a:buNone/>
            </a:pPr>
            <a:r>
              <a:t/>
            </a:r>
            <a:endParaRPr b="0" i="0" sz="1800" u="none" cap="none" strike="noStrike">
              <a:solidFill>
                <a:schemeClr val="lt1"/>
              </a:solidFill>
              <a:latin typeface="Garamond"/>
              <a:ea typeface="Garamond"/>
              <a:cs typeface="Garamond"/>
              <a:sym typeface="Garamond"/>
            </a:endParaRPr>
          </a:p>
          <a:p>
            <a:pPr indent="-285750" lvl="1" marL="742950" marR="0" rtl="0" algn="l">
              <a:lnSpc>
                <a:spcPct val="80000"/>
              </a:lnSpc>
              <a:spcBef>
                <a:spcPts val="360"/>
              </a:spcBef>
              <a:spcAft>
                <a:spcPts val="0"/>
              </a:spcAft>
              <a:buClr>
                <a:schemeClr val="accent2"/>
              </a:buClr>
              <a:buSzPct val="70000"/>
              <a:buFont typeface="Garamond"/>
              <a:buChar char="■"/>
            </a:pPr>
            <a:r>
              <a:rPr b="0" i="0" lang="en-US" sz="1800" u="none" cap="none" strike="noStrike">
                <a:solidFill>
                  <a:schemeClr val="lt1"/>
                </a:solidFill>
                <a:latin typeface="Garamond"/>
                <a:ea typeface="Garamond"/>
                <a:cs typeface="Garamond"/>
                <a:sym typeface="Garamond"/>
              </a:rPr>
              <a:t>Contrast with “innocent misrepresentation”, when party making false assertion believes it to be true, and is not negligent in making false assertion; although innocent misrepresentation permits misled party to rescind contract, he/she cannot sue for damages</a:t>
            </a:r>
          </a:p>
          <a:p>
            <a:pPr indent="-285750" lvl="1" marL="742950" marR="0" rtl="0" algn="l">
              <a:lnSpc>
                <a:spcPct val="80000"/>
              </a:lnSpc>
              <a:spcBef>
                <a:spcPts val="360"/>
              </a:spcBef>
              <a:spcAft>
                <a:spcPts val="0"/>
              </a:spcAft>
              <a:buClr>
                <a:schemeClr val="accent2"/>
              </a:buClr>
              <a:buSzPct val="25000"/>
              <a:buFont typeface="Garamond"/>
              <a:buNone/>
            </a:pPr>
            <a:r>
              <a:t/>
            </a:r>
            <a:endParaRPr b="0" i="0" sz="1800" u="none" cap="none" strike="noStrike">
              <a:solidFill>
                <a:schemeClr val="lt1"/>
              </a:solidFill>
              <a:latin typeface="Garamond"/>
              <a:ea typeface="Garamond"/>
              <a:cs typeface="Garamond"/>
              <a:sym typeface="Garamond"/>
            </a:endParaRPr>
          </a:p>
          <a:p>
            <a:pPr indent="-342900" lvl="0" marL="342900" marR="0" rtl="0" algn="l">
              <a:lnSpc>
                <a:spcPct val="80000"/>
              </a:lnSpc>
              <a:spcBef>
                <a:spcPts val="36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Courts permit contract rescission for fraudulent or negligent misrepresentation, assuming:</a:t>
            </a:r>
          </a:p>
          <a:p>
            <a:pPr indent="-342900" lvl="0" marL="342900" marR="0" rtl="0" algn="l">
              <a:lnSpc>
                <a:spcPct val="80000"/>
              </a:lnSpc>
              <a:spcBef>
                <a:spcPts val="360"/>
              </a:spcBef>
              <a:spcAft>
                <a:spcPts val="0"/>
              </a:spcAft>
              <a:buClr>
                <a:schemeClr val="hlink"/>
              </a:buClr>
              <a:buSzPct val="25000"/>
              <a:buFont typeface="Garamond"/>
              <a:buNone/>
            </a:pPr>
            <a:r>
              <a:t/>
            </a:r>
            <a:endParaRPr b="0" i="0" sz="1800" u="none" cap="none" strike="noStrike">
              <a:solidFill>
                <a:schemeClr val="lt1"/>
              </a:solidFill>
              <a:latin typeface="Garamond"/>
              <a:ea typeface="Garamond"/>
              <a:cs typeface="Garamond"/>
              <a:sym typeface="Garamond"/>
            </a:endParaRPr>
          </a:p>
          <a:p>
            <a:pPr indent="-285750" lvl="1" marL="742950" marR="0" rtl="0" algn="l">
              <a:lnSpc>
                <a:spcPct val="80000"/>
              </a:lnSpc>
              <a:spcBef>
                <a:spcPts val="360"/>
              </a:spcBef>
              <a:spcAft>
                <a:spcPts val="0"/>
              </a:spcAft>
              <a:buClr>
                <a:schemeClr val="accent2"/>
              </a:buClr>
              <a:buSzPct val="70000"/>
              <a:buFont typeface="Garamond"/>
              <a:buChar char="■"/>
            </a:pPr>
            <a:r>
              <a:rPr b="0" i="0" lang="en-US" sz="1800" u="none" cap="none" strike="noStrike">
                <a:solidFill>
                  <a:schemeClr val="lt1"/>
                </a:solidFill>
                <a:latin typeface="Garamond"/>
                <a:ea typeface="Garamond"/>
                <a:cs typeface="Garamond"/>
                <a:sym typeface="Garamond"/>
              </a:rPr>
              <a:t>False assertion</a:t>
            </a:r>
          </a:p>
          <a:p>
            <a:pPr indent="-285750" lvl="1" marL="742950" marR="0" rtl="0" algn="l">
              <a:lnSpc>
                <a:spcPct val="80000"/>
              </a:lnSpc>
              <a:spcBef>
                <a:spcPts val="360"/>
              </a:spcBef>
              <a:spcAft>
                <a:spcPts val="0"/>
              </a:spcAft>
              <a:buClr>
                <a:schemeClr val="accent2"/>
              </a:buClr>
              <a:buSzPct val="70000"/>
              <a:buFont typeface="Garamond"/>
              <a:buChar char="■"/>
            </a:pPr>
            <a:r>
              <a:rPr b="0" i="0" lang="en-US" sz="1800" u="none" cap="none" strike="noStrike">
                <a:solidFill>
                  <a:schemeClr val="lt1"/>
                </a:solidFill>
                <a:latin typeface="Garamond"/>
                <a:ea typeface="Garamond"/>
                <a:cs typeface="Garamond"/>
                <a:sym typeface="Garamond"/>
              </a:rPr>
              <a:t>Intent to deceive, or negligence</a:t>
            </a:r>
          </a:p>
          <a:p>
            <a:pPr indent="-285750" lvl="1" marL="742950" marR="0" rtl="0" algn="l">
              <a:lnSpc>
                <a:spcPct val="80000"/>
              </a:lnSpc>
              <a:spcBef>
                <a:spcPts val="360"/>
              </a:spcBef>
              <a:spcAft>
                <a:spcPts val="0"/>
              </a:spcAft>
              <a:buClr>
                <a:schemeClr val="accent2"/>
              </a:buClr>
              <a:buSzPct val="70000"/>
              <a:buFont typeface="Garamond"/>
              <a:buChar char="■"/>
            </a:pPr>
            <a:r>
              <a:rPr b="0" i="0" lang="en-US" sz="1800" u="none" cap="none" strike="noStrike">
                <a:solidFill>
                  <a:schemeClr val="lt1"/>
                </a:solidFill>
                <a:latin typeface="Garamond"/>
                <a:ea typeface="Garamond"/>
                <a:cs typeface="Garamond"/>
                <a:sym typeface="Garamond"/>
              </a:rPr>
              <a:t>Justifiable reliance on false assertion by innocent party</a:t>
            </a:r>
          </a:p>
        </p:txBody>
      </p:sp>
      <p:sp>
        <p:nvSpPr>
          <p:cNvPr id="121" name="Shape 12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17-*</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26" name="Shape 126"/>
        <p:cNvGrpSpPr/>
        <p:nvPr/>
      </p:nvGrpSpPr>
      <p:grpSpPr>
        <a:xfrm>
          <a:off x="0" y="0"/>
          <a:ext cx="0" cy="0"/>
          <a:chOff x="0" y="0"/>
          <a:chExt cx="0" cy="0"/>
        </a:xfrm>
      </p:grpSpPr>
      <p:sp>
        <p:nvSpPr>
          <p:cNvPr id="127" name="Shape 127"/>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Undue Influence</a:t>
            </a:r>
          </a:p>
        </p:txBody>
      </p:sp>
      <p:sp>
        <p:nvSpPr>
          <p:cNvPr id="128" name="Shape 128"/>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Definition:  Persuasive efforts of dominant party, who uses special relationship to interfere with other’s free choice of terms</a:t>
            </a:r>
          </a:p>
          <a:p>
            <a:pPr indent="-342900" lvl="0" marL="342900" marR="0" rtl="0" algn="l">
              <a:lnSpc>
                <a:spcPct val="100000"/>
              </a:lnSpc>
              <a:spcBef>
                <a:spcPts val="560"/>
              </a:spcBef>
              <a:spcAft>
                <a:spcPts val="0"/>
              </a:spcAft>
              <a:buClr>
                <a:schemeClr val="hlink"/>
              </a:buClr>
              <a:buSzPct val="25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Any relationship involving one party’s unusual degree of trust in another can give rise to undue influence </a:t>
            </a:r>
          </a:p>
        </p:txBody>
      </p:sp>
      <p:sp>
        <p:nvSpPr>
          <p:cNvPr id="129" name="Shape 12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17-*</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34" name="Shape 134"/>
        <p:cNvGrpSpPr/>
        <p:nvPr/>
      </p:nvGrpSpPr>
      <p:grpSpPr>
        <a:xfrm>
          <a:off x="0" y="0"/>
          <a:ext cx="0" cy="0"/>
          <a:chOff x="0" y="0"/>
          <a:chExt cx="0" cy="0"/>
        </a:xfrm>
      </p:grpSpPr>
      <p:sp>
        <p:nvSpPr>
          <p:cNvPr id="135" name="Shape 135"/>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Questions Affecting Determination of Undue Influence</a:t>
            </a:r>
          </a:p>
        </p:txBody>
      </p:sp>
      <p:sp>
        <p:nvSpPr>
          <p:cNvPr id="136" name="Shape 136"/>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Did dominant party “rush” the other party to consent?</a:t>
            </a:r>
          </a:p>
          <a:p>
            <a:pPr indent="-342900" lvl="0" marL="342900" marR="0" rtl="0" algn="l">
              <a:lnSpc>
                <a:spcPct val="9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Did dominant party gain unjust enrichment from the contract?</a:t>
            </a:r>
          </a:p>
          <a:p>
            <a:pPr indent="-342900" lvl="0" marL="342900" marR="0" rtl="0" algn="l">
              <a:lnSpc>
                <a:spcPct val="9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Was non-dominant party isolated from other advisers at time of contract?</a:t>
            </a:r>
          </a:p>
          <a:p>
            <a:pPr indent="-342900" lvl="0" marL="342900" marR="0" rtl="0" algn="l">
              <a:lnSpc>
                <a:spcPct val="9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Is contract unreasonable, in that it overwhelmingly benefits dominant party?</a:t>
            </a:r>
          </a:p>
        </p:txBody>
      </p:sp>
      <p:sp>
        <p:nvSpPr>
          <p:cNvPr id="137" name="Shape 13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17-*</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42" name="Shape 142"/>
        <p:cNvGrpSpPr/>
        <p:nvPr/>
      </p:nvGrpSpPr>
      <p:grpSpPr>
        <a:xfrm>
          <a:off x="0" y="0"/>
          <a:ext cx="0" cy="0"/>
          <a:chOff x="0" y="0"/>
          <a:chExt cx="0" cy="0"/>
        </a:xfrm>
      </p:grpSpPr>
      <p:sp>
        <p:nvSpPr>
          <p:cNvPr id="143" name="Shape 143"/>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Duress</a:t>
            </a:r>
          </a:p>
        </p:txBody>
      </p:sp>
      <p:sp>
        <p:nvSpPr>
          <p:cNvPr id="144" name="Shape 144"/>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Definition:  Occurs when one party threatens other with wrongful act unless assent given</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Duress is not legal assent, since coercion interferes with contracting party’s free will</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For courts to rescind agreement, injured party must prove duress left no reasonable alternatives to contractual agreement</a:t>
            </a:r>
          </a:p>
        </p:txBody>
      </p:sp>
      <p:sp>
        <p:nvSpPr>
          <p:cNvPr id="145" name="Shape 14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17-*</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1_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