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88" r:id="rId2"/>
    <p:sldId id="257" r:id="rId3"/>
    <p:sldId id="278" r:id="rId4"/>
    <p:sldId id="280" r:id="rId5"/>
    <p:sldId id="279" r:id="rId6"/>
    <p:sldId id="264" r:id="rId7"/>
    <p:sldId id="268" r:id="rId8"/>
    <p:sldId id="281" r:id="rId9"/>
    <p:sldId id="283" r:id="rId10"/>
    <p:sldId id="263" r:id="rId11"/>
    <p:sldId id="267" r:id="rId12"/>
    <p:sldId id="275" r:id="rId13"/>
    <p:sldId id="290"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3522" autoAdjust="0"/>
  </p:normalViewPr>
  <p:slideViewPr>
    <p:cSldViewPr snapToGrid="0">
      <p:cViewPr varScale="1">
        <p:scale>
          <a:sx n="58" d="100"/>
          <a:sy n="58" d="100"/>
        </p:scale>
        <p:origin x="540"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08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BH"/>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9FD68A2-BA2E-4D5C-9903-9C3B10DC701F}" type="datetimeFigureOut">
              <a:rPr lang="ar-BH" smtClean="0"/>
              <a:pPr/>
              <a:t>20/07/1442</a:t>
            </a:fld>
            <a:endParaRPr lang="ar-BH"/>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BH"/>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BH"/>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BH"/>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7C41BD9-E14E-4EEE-9B0D-BFBECC967B37}" type="slidenum">
              <a:rPr lang="ar-BH" smtClean="0"/>
              <a:pPr/>
              <a:t>‹#›</a:t>
            </a:fld>
            <a:endParaRPr lang="ar-BH"/>
          </a:p>
        </p:txBody>
      </p:sp>
    </p:spTree>
    <p:extLst>
      <p:ext uri="{BB962C8B-B14F-4D97-AF65-F5344CB8AC3E}">
        <p14:creationId xmlns:p14="http://schemas.microsoft.com/office/powerpoint/2010/main" val="358760808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BH" dirty="0"/>
          </a:p>
        </p:txBody>
      </p:sp>
      <p:sp>
        <p:nvSpPr>
          <p:cNvPr id="4" name="عنصر نائب لرقم الشريحة 3"/>
          <p:cNvSpPr>
            <a:spLocks noGrp="1"/>
          </p:cNvSpPr>
          <p:nvPr>
            <p:ph type="sldNum" sz="quarter" idx="10"/>
          </p:nvPr>
        </p:nvSpPr>
        <p:spPr/>
        <p:txBody>
          <a:bodyPr/>
          <a:lstStyle/>
          <a:p>
            <a:fld id="{97C41BD9-E14E-4EEE-9B0D-BFBECC967B37}" type="slidenum">
              <a:rPr lang="ar-BH" smtClean="0"/>
              <a:pPr/>
              <a:t>2</a:t>
            </a:fld>
            <a:endParaRPr lang="ar-BH"/>
          </a:p>
        </p:txBody>
      </p:sp>
    </p:spTree>
    <p:extLst>
      <p:ext uri="{BB962C8B-B14F-4D97-AF65-F5344CB8AC3E}">
        <p14:creationId xmlns:p14="http://schemas.microsoft.com/office/powerpoint/2010/main" val="3063629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fontAlgn="base">
              <a:spcBef>
                <a:spcPct val="0"/>
              </a:spcBef>
              <a:spcAft>
                <a:spcPct val="0"/>
              </a:spcAft>
              <a:defRPr>
                <a:solidFill>
                  <a:schemeClr val="tx1"/>
                </a:solidFill>
                <a:latin typeface="Garamond" pitchFamily="18" charset="0"/>
              </a:defRPr>
            </a:lvl6pPr>
            <a:lvl7pPr marL="2971800" indent="-228600" fontAlgn="base">
              <a:spcBef>
                <a:spcPct val="0"/>
              </a:spcBef>
              <a:spcAft>
                <a:spcPct val="0"/>
              </a:spcAft>
              <a:defRPr>
                <a:solidFill>
                  <a:schemeClr val="tx1"/>
                </a:solidFill>
                <a:latin typeface="Garamond" pitchFamily="18" charset="0"/>
              </a:defRPr>
            </a:lvl7pPr>
            <a:lvl8pPr marL="3429000" indent="-228600" fontAlgn="base">
              <a:spcBef>
                <a:spcPct val="0"/>
              </a:spcBef>
              <a:spcAft>
                <a:spcPct val="0"/>
              </a:spcAft>
              <a:defRPr>
                <a:solidFill>
                  <a:schemeClr val="tx1"/>
                </a:solidFill>
                <a:latin typeface="Garamond" pitchFamily="18" charset="0"/>
              </a:defRPr>
            </a:lvl8pPr>
            <a:lvl9pPr marL="3886200" indent="-228600" fontAlgn="base">
              <a:spcBef>
                <a:spcPct val="0"/>
              </a:spcBef>
              <a:spcAft>
                <a:spcPct val="0"/>
              </a:spcAft>
              <a:defRPr>
                <a:solidFill>
                  <a:schemeClr val="tx1"/>
                </a:solidFill>
                <a:latin typeface="Garamond" pitchFamily="18" charset="0"/>
              </a:defRPr>
            </a:lvl9pPr>
          </a:lstStyle>
          <a:p>
            <a:pPr fontAlgn="base">
              <a:spcBef>
                <a:spcPct val="0"/>
              </a:spcBef>
              <a:spcAft>
                <a:spcPct val="0"/>
              </a:spcAft>
            </a:pPr>
            <a:fld id="{38D25FB3-E7ED-415D-BD34-0010385FB2A4}" type="slidenum">
              <a:rPr lang="en-US">
                <a:latin typeface="Calibri" pitchFamily="34" charset="0"/>
              </a:rPr>
              <a:pPr fontAlgn="base">
                <a:spcBef>
                  <a:spcPct val="0"/>
                </a:spcBef>
                <a:spcAft>
                  <a:spcPct val="0"/>
                </a:spcAft>
              </a:pPr>
              <a:t>4</a:t>
            </a:fld>
            <a:endParaRPr lang="en-US">
              <a:latin typeface="Calibri" pitchFamily="34" charset="0"/>
            </a:endParaRPr>
          </a:p>
        </p:txBody>
      </p:sp>
    </p:spTree>
    <p:extLst>
      <p:ext uri="{BB962C8B-B14F-4D97-AF65-F5344CB8AC3E}">
        <p14:creationId xmlns:p14="http://schemas.microsoft.com/office/powerpoint/2010/main" val="3649240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fontAlgn="base">
              <a:spcBef>
                <a:spcPct val="0"/>
              </a:spcBef>
              <a:spcAft>
                <a:spcPct val="0"/>
              </a:spcAft>
              <a:defRPr>
                <a:solidFill>
                  <a:schemeClr val="tx1"/>
                </a:solidFill>
                <a:latin typeface="Garamond" pitchFamily="18" charset="0"/>
              </a:defRPr>
            </a:lvl6pPr>
            <a:lvl7pPr marL="2971800" indent="-228600" fontAlgn="base">
              <a:spcBef>
                <a:spcPct val="0"/>
              </a:spcBef>
              <a:spcAft>
                <a:spcPct val="0"/>
              </a:spcAft>
              <a:defRPr>
                <a:solidFill>
                  <a:schemeClr val="tx1"/>
                </a:solidFill>
                <a:latin typeface="Garamond" pitchFamily="18" charset="0"/>
              </a:defRPr>
            </a:lvl7pPr>
            <a:lvl8pPr marL="3429000" indent="-228600" fontAlgn="base">
              <a:spcBef>
                <a:spcPct val="0"/>
              </a:spcBef>
              <a:spcAft>
                <a:spcPct val="0"/>
              </a:spcAft>
              <a:defRPr>
                <a:solidFill>
                  <a:schemeClr val="tx1"/>
                </a:solidFill>
                <a:latin typeface="Garamond" pitchFamily="18" charset="0"/>
              </a:defRPr>
            </a:lvl8pPr>
            <a:lvl9pPr marL="3886200" indent="-228600" fontAlgn="base">
              <a:spcBef>
                <a:spcPct val="0"/>
              </a:spcBef>
              <a:spcAft>
                <a:spcPct val="0"/>
              </a:spcAft>
              <a:defRPr>
                <a:solidFill>
                  <a:schemeClr val="tx1"/>
                </a:solidFill>
                <a:latin typeface="Garamond" pitchFamily="18" charset="0"/>
              </a:defRPr>
            </a:lvl9pPr>
          </a:lstStyle>
          <a:p>
            <a:pPr fontAlgn="base">
              <a:spcBef>
                <a:spcPct val="0"/>
              </a:spcBef>
              <a:spcAft>
                <a:spcPct val="0"/>
              </a:spcAft>
            </a:pPr>
            <a:fld id="{38D25FB3-E7ED-415D-BD34-0010385FB2A4}" type="slidenum">
              <a:rPr lang="en-US">
                <a:latin typeface="Calibri" pitchFamily="34" charset="0"/>
              </a:rPr>
              <a:pPr fontAlgn="base">
                <a:spcBef>
                  <a:spcPct val="0"/>
                </a:spcBef>
                <a:spcAft>
                  <a:spcPct val="0"/>
                </a:spcAft>
              </a:pPr>
              <a:t>5</a:t>
            </a:fld>
            <a:endParaRPr lang="en-US">
              <a:latin typeface="Calibri" pitchFamily="34" charset="0"/>
            </a:endParaRPr>
          </a:p>
        </p:txBody>
      </p:sp>
    </p:spTree>
    <p:extLst>
      <p:ext uri="{BB962C8B-B14F-4D97-AF65-F5344CB8AC3E}">
        <p14:creationId xmlns:p14="http://schemas.microsoft.com/office/powerpoint/2010/main" val="3047335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fontAlgn="base">
              <a:spcBef>
                <a:spcPct val="0"/>
              </a:spcBef>
              <a:spcAft>
                <a:spcPct val="0"/>
              </a:spcAft>
              <a:defRPr>
                <a:solidFill>
                  <a:schemeClr val="tx1"/>
                </a:solidFill>
                <a:latin typeface="Garamond" pitchFamily="18" charset="0"/>
              </a:defRPr>
            </a:lvl6pPr>
            <a:lvl7pPr marL="2971800" indent="-228600" fontAlgn="base">
              <a:spcBef>
                <a:spcPct val="0"/>
              </a:spcBef>
              <a:spcAft>
                <a:spcPct val="0"/>
              </a:spcAft>
              <a:defRPr>
                <a:solidFill>
                  <a:schemeClr val="tx1"/>
                </a:solidFill>
                <a:latin typeface="Garamond" pitchFamily="18" charset="0"/>
              </a:defRPr>
            </a:lvl7pPr>
            <a:lvl8pPr marL="3429000" indent="-228600" fontAlgn="base">
              <a:spcBef>
                <a:spcPct val="0"/>
              </a:spcBef>
              <a:spcAft>
                <a:spcPct val="0"/>
              </a:spcAft>
              <a:defRPr>
                <a:solidFill>
                  <a:schemeClr val="tx1"/>
                </a:solidFill>
                <a:latin typeface="Garamond" pitchFamily="18" charset="0"/>
              </a:defRPr>
            </a:lvl8pPr>
            <a:lvl9pPr marL="3886200" indent="-228600" fontAlgn="base">
              <a:spcBef>
                <a:spcPct val="0"/>
              </a:spcBef>
              <a:spcAft>
                <a:spcPct val="0"/>
              </a:spcAft>
              <a:defRPr>
                <a:solidFill>
                  <a:schemeClr val="tx1"/>
                </a:solidFill>
                <a:latin typeface="Garamond" pitchFamily="18" charset="0"/>
              </a:defRPr>
            </a:lvl9pPr>
          </a:lstStyle>
          <a:p>
            <a:pPr fontAlgn="base">
              <a:spcBef>
                <a:spcPct val="0"/>
              </a:spcBef>
              <a:spcAft>
                <a:spcPct val="0"/>
              </a:spcAft>
            </a:pPr>
            <a:fld id="{38D25FB3-E7ED-415D-BD34-0010385FB2A4}" type="slidenum">
              <a:rPr lang="en-US">
                <a:latin typeface="Calibri" pitchFamily="34" charset="0"/>
              </a:rPr>
              <a:pPr fontAlgn="base">
                <a:spcBef>
                  <a:spcPct val="0"/>
                </a:spcBef>
                <a:spcAft>
                  <a:spcPct val="0"/>
                </a:spcAft>
              </a:pPr>
              <a:t>12</a:t>
            </a:fld>
            <a:endParaRPr lang="en-US">
              <a:latin typeface="Calibri" pitchFamily="34" charset="0"/>
            </a:endParaRPr>
          </a:p>
        </p:txBody>
      </p:sp>
    </p:spTree>
    <p:extLst>
      <p:ext uri="{BB962C8B-B14F-4D97-AF65-F5344CB8AC3E}">
        <p14:creationId xmlns:p14="http://schemas.microsoft.com/office/powerpoint/2010/main" val="2796685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fontAlgn="base">
              <a:spcBef>
                <a:spcPct val="0"/>
              </a:spcBef>
              <a:spcAft>
                <a:spcPct val="0"/>
              </a:spcAft>
              <a:defRPr>
                <a:solidFill>
                  <a:schemeClr val="tx1"/>
                </a:solidFill>
                <a:latin typeface="Garamond" pitchFamily="18" charset="0"/>
              </a:defRPr>
            </a:lvl6pPr>
            <a:lvl7pPr marL="2971800" indent="-228600" fontAlgn="base">
              <a:spcBef>
                <a:spcPct val="0"/>
              </a:spcBef>
              <a:spcAft>
                <a:spcPct val="0"/>
              </a:spcAft>
              <a:defRPr>
                <a:solidFill>
                  <a:schemeClr val="tx1"/>
                </a:solidFill>
                <a:latin typeface="Garamond" pitchFamily="18" charset="0"/>
              </a:defRPr>
            </a:lvl7pPr>
            <a:lvl8pPr marL="3429000" indent="-228600" fontAlgn="base">
              <a:spcBef>
                <a:spcPct val="0"/>
              </a:spcBef>
              <a:spcAft>
                <a:spcPct val="0"/>
              </a:spcAft>
              <a:defRPr>
                <a:solidFill>
                  <a:schemeClr val="tx1"/>
                </a:solidFill>
                <a:latin typeface="Garamond" pitchFamily="18" charset="0"/>
              </a:defRPr>
            </a:lvl8pPr>
            <a:lvl9pPr marL="3886200" indent="-228600" fontAlgn="base">
              <a:spcBef>
                <a:spcPct val="0"/>
              </a:spcBef>
              <a:spcAft>
                <a:spcPct val="0"/>
              </a:spcAft>
              <a:defRPr>
                <a:solidFill>
                  <a:schemeClr val="tx1"/>
                </a:solidFill>
                <a:latin typeface="Garamond" pitchFamily="18" charset="0"/>
              </a:defRPr>
            </a:lvl9pPr>
          </a:lstStyle>
          <a:p>
            <a:pPr fontAlgn="base">
              <a:spcBef>
                <a:spcPct val="0"/>
              </a:spcBef>
              <a:spcAft>
                <a:spcPct val="0"/>
              </a:spcAft>
            </a:pPr>
            <a:fld id="{38D25FB3-E7ED-415D-BD34-0010385FB2A4}" type="slidenum">
              <a:rPr lang="en-US">
                <a:latin typeface="Calibri" pitchFamily="34" charset="0"/>
              </a:rPr>
              <a:pPr fontAlgn="base">
                <a:spcBef>
                  <a:spcPct val="0"/>
                </a:spcBef>
                <a:spcAft>
                  <a:spcPct val="0"/>
                </a:spcAft>
              </a:pPr>
              <a:t>13</a:t>
            </a:fld>
            <a:endParaRPr lang="en-US">
              <a:latin typeface="Calibri" pitchFamily="34" charset="0"/>
            </a:endParaRPr>
          </a:p>
        </p:txBody>
      </p:sp>
    </p:spTree>
    <p:extLst>
      <p:ext uri="{BB962C8B-B14F-4D97-AF65-F5344CB8AC3E}">
        <p14:creationId xmlns:p14="http://schemas.microsoft.com/office/powerpoint/2010/main" val="748099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B2866-A006-48FE-9190-69207BBE1A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EAFD99-DA8D-45B3-B3EA-E37350F938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AEACEA-D1E0-4DCD-9F4D-43B5DA0EA267}"/>
              </a:ext>
            </a:extLst>
          </p:cNvPr>
          <p:cNvSpPr>
            <a:spLocks noGrp="1"/>
          </p:cNvSpPr>
          <p:nvPr>
            <p:ph type="dt" sz="half" idx="10"/>
          </p:nvPr>
        </p:nvSpPr>
        <p:spPr/>
        <p:txBody>
          <a:bodyPr/>
          <a:lstStyle/>
          <a:p>
            <a:fld id="{9945CF5F-3501-4D57-B73B-65096119FBCC}" type="datetimeFigureOut">
              <a:rPr lang="en-US" smtClean="0"/>
              <a:pPr/>
              <a:t>3/3/2021</a:t>
            </a:fld>
            <a:endParaRPr lang="en-US"/>
          </a:p>
        </p:txBody>
      </p:sp>
      <p:sp>
        <p:nvSpPr>
          <p:cNvPr id="5" name="Footer Placeholder 4">
            <a:extLst>
              <a:ext uri="{FF2B5EF4-FFF2-40B4-BE49-F238E27FC236}">
                <a16:creationId xmlns:a16="http://schemas.microsoft.com/office/drawing/2014/main" id="{0737853F-BF5C-4368-B7F9-52973F7C3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BDB07-3ACF-4AAB-8849-429BF86897B8}"/>
              </a:ext>
            </a:extLst>
          </p:cNvPr>
          <p:cNvSpPr>
            <a:spLocks noGrp="1"/>
          </p:cNvSpPr>
          <p:nvPr>
            <p:ph type="sldNum" sz="quarter" idx="12"/>
          </p:nvPr>
        </p:nvSpPr>
        <p:spPr/>
        <p:txBody>
          <a:bodyPr/>
          <a:lstStyle/>
          <a:p>
            <a:fld id="{5AC94421-D528-49DD-8A8F-7F0971C18E3A}" type="slidenum">
              <a:rPr lang="en-US" smtClean="0"/>
              <a:pPr/>
              <a:t>‹#›</a:t>
            </a:fld>
            <a:endParaRPr lang="en-US"/>
          </a:p>
        </p:txBody>
      </p:sp>
    </p:spTree>
    <p:extLst>
      <p:ext uri="{BB962C8B-B14F-4D97-AF65-F5344CB8AC3E}">
        <p14:creationId xmlns:p14="http://schemas.microsoft.com/office/powerpoint/2010/main" val="1359125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DC61-567A-4A5A-AED5-E6478620D6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663B5C-1051-4DAE-B2F1-6DFF8CA97E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556DDF-03DC-42AB-8039-EFB9B0161BA7}"/>
              </a:ext>
            </a:extLst>
          </p:cNvPr>
          <p:cNvSpPr>
            <a:spLocks noGrp="1"/>
          </p:cNvSpPr>
          <p:nvPr>
            <p:ph type="dt" sz="half" idx="10"/>
          </p:nvPr>
        </p:nvSpPr>
        <p:spPr/>
        <p:txBody>
          <a:bodyPr/>
          <a:lstStyle/>
          <a:p>
            <a:fld id="{9945CF5F-3501-4D57-B73B-65096119FBCC}" type="datetimeFigureOut">
              <a:rPr lang="en-US" smtClean="0"/>
              <a:pPr/>
              <a:t>3/3/2021</a:t>
            </a:fld>
            <a:endParaRPr lang="en-US"/>
          </a:p>
        </p:txBody>
      </p:sp>
      <p:sp>
        <p:nvSpPr>
          <p:cNvPr id="5" name="Footer Placeholder 4">
            <a:extLst>
              <a:ext uri="{FF2B5EF4-FFF2-40B4-BE49-F238E27FC236}">
                <a16:creationId xmlns:a16="http://schemas.microsoft.com/office/drawing/2014/main" id="{3EA8AC8B-A49C-4885-B6F3-D3581E797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D4EE2-B5C6-45DF-9E0D-8C21E42E3BE7}"/>
              </a:ext>
            </a:extLst>
          </p:cNvPr>
          <p:cNvSpPr>
            <a:spLocks noGrp="1"/>
          </p:cNvSpPr>
          <p:nvPr>
            <p:ph type="sldNum" sz="quarter" idx="12"/>
          </p:nvPr>
        </p:nvSpPr>
        <p:spPr/>
        <p:txBody>
          <a:bodyPr/>
          <a:lstStyle/>
          <a:p>
            <a:fld id="{5AC94421-D528-49DD-8A8F-7F0971C18E3A}" type="slidenum">
              <a:rPr lang="en-US" smtClean="0"/>
              <a:pPr/>
              <a:t>‹#›</a:t>
            </a:fld>
            <a:endParaRPr lang="en-US"/>
          </a:p>
        </p:txBody>
      </p:sp>
    </p:spTree>
    <p:extLst>
      <p:ext uri="{BB962C8B-B14F-4D97-AF65-F5344CB8AC3E}">
        <p14:creationId xmlns:p14="http://schemas.microsoft.com/office/powerpoint/2010/main" val="3007887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739C42-A724-4269-B446-B7E7A08DF8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3BB90C-BAD3-46B0-A4E4-80D1E2000D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86F84-4A62-4507-8AC1-B310F5B207E8}"/>
              </a:ext>
            </a:extLst>
          </p:cNvPr>
          <p:cNvSpPr>
            <a:spLocks noGrp="1"/>
          </p:cNvSpPr>
          <p:nvPr>
            <p:ph type="dt" sz="half" idx="10"/>
          </p:nvPr>
        </p:nvSpPr>
        <p:spPr/>
        <p:txBody>
          <a:bodyPr/>
          <a:lstStyle/>
          <a:p>
            <a:fld id="{9945CF5F-3501-4D57-B73B-65096119FBCC}" type="datetimeFigureOut">
              <a:rPr lang="en-US" smtClean="0"/>
              <a:pPr/>
              <a:t>3/3/2021</a:t>
            </a:fld>
            <a:endParaRPr lang="en-US"/>
          </a:p>
        </p:txBody>
      </p:sp>
      <p:sp>
        <p:nvSpPr>
          <p:cNvPr id="5" name="Footer Placeholder 4">
            <a:extLst>
              <a:ext uri="{FF2B5EF4-FFF2-40B4-BE49-F238E27FC236}">
                <a16:creationId xmlns:a16="http://schemas.microsoft.com/office/drawing/2014/main" id="{7AF359D5-08A4-4E27-BFAC-6D1F96C098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610A86-1FFF-45AD-BC37-BCE10938AD69}"/>
              </a:ext>
            </a:extLst>
          </p:cNvPr>
          <p:cNvSpPr>
            <a:spLocks noGrp="1"/>
          </p:cNvSpPr>
          <p:nvPr>
            <p:ph type="sldNum" sz="quarter" idx="12"/>
          </p:nvPr>
        </p:nvSpPr>
        <p:spPr/>
        <p:txBody>
          <a:bodyPr/>
          <a:lstStyle/>
          <a:p>
            <a:fld id="{5AC94421-D528-49DD-8A8F-7F0971C18E3A}" type="slidenum">
              <a:rPr lang="en-US" smtClean="0"/>
              <a:pPr/>
              <a:t>‹#›</a:t>
            </a:fld>
            <a:endParaRPr lang="en-US"/>
          </a:p>
        </p:txBody>
      </p:sp>
    </p:spTree>
    <p:extLst>
      <p:ext uri="{BB962C8B-B14F-4D97-AF65-F5344CB8AC3E}">
        <p14:creationId xmlns:p14="http://schemas.microsoft.com/office/powerpoint/2010/main" val="122607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D8860-7BA9-4371-8BB2-BB0823DB87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F20D85-08A1-414B-A923-82A63F999E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3D043-895B-4277-A220-3640CD268ED9}"/>
              </a:ext>
            </a:extLst>
          </p:cNvPr>
          <p:cNvSpPr>
            <a:spLocks noGrp="1"/>
          </p:cNvSpPr>
          <p:nvPr>
            <p:ph type="dt" sz="half" idx="10"/>
          </p:nvPr>
        </p:nvSpPr>
        <p:spPr/>
        <p:txBody>
          <a:bodyPr/>
          <a:lstStyle/>
          <a:p>
            <a:fld id="{9945CF5F-3501-4D57-B73B-65096119FBCC}" type="datetimeFigureOut">
              <a:rPr lang="en-US" smtClean="0"/>
              <a:pPr/>
              <a:t>3/3/2021</a:t>
            </a:fld>
            <a:endParaRPr lang="en-US"/>
          </a:p>
        </p:txBody>
      </p:sp>
      <p:sp>
        <p:nvSpPr>
          <p:cNvPr id="5" name="Footer Placeholder 4">
            <a:extLst>
              <a:ext uri="{FF2B5EF4-FFF2-40B4-BE49-F238E27FC236}">
                <a16:creationId xmlns:a16="http://schemas.microsoft.com/office/drawing/2014/main" id="{143F5785-2941-4888-9970-2B3B6881C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42490-2BAC-4793-8582-F105B287FA5F}"/>
              </a:ext>
            </a:extLst>
          </p:cNvPr>
          <p:cNvSpPr>
            <a:spLocks noGrp="1"/>
          </p:cNvSpPr>
          <p:nvPr>
            <p:ph type="sldNum" sz="quarter" idx="12"/>
          </p:nvPr>
        </p:nvSpPr>
        <p:spPr/>
        <p:txBody>
          <a:bodyPr/>
          <a:lstStyle/>
          <a:p>
            <a:fld id="{5AC94421-D528-49DD-8A8F-7F0971C18E3A}" type="slidenum">
              <a:rPr lang="en-US" smtClean="0"/>
              <a:pPr/>
              <a:t>‹#›</a:t>
            </a:fld>
            <a:endParaRPr lang="en-US"/>
          </a:p>
        </p:txBody>
      </p:sp>
    </p:spTree>
    <p:extLst>
      <p:ext uri="{BB962C8B-B14F-4D97-AF65-F5344CB8AC3E}">
        <p14:creationId xmlns:p14="http://schemas.microsoft.com/office/powerpoint/2010/main" val="179021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BDE1-EBB8-462D-99BE-ED36FB2AB8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D361C2-08C3-46BA-8F49-D9A3A8F278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DA3A18-D448-46EF-9476-43E5D076F39B}"/>
              </a:ext>
            </a:extLst>
          </p:cNvPr>
          <p:cNvSpPr>
            <a:spLocks noGrp="1"/>
          </p:cNvSpPr>
          <p:nvPr>
            <p:ph type="dt" sz="half" idx="10"/>
          </p:nvPr>
        </p:nvSpPr>
        <p:spPr/>
        <p:txBody>
          <a:bodyPr/>
          <a:lstStyle/>
          <a:p>
            <a:fld id="{9945CF5F-3501-4D57-B73B-65096119FBCC}" type="datetimeFigureOut">
              <a:rPr lang="en-US" smtClean="0"/>
              <a:pPr/>
              <a:t>3/3/2021</a:t>
            </a:fld>
            <a:endParaRPr lang="en-US"/>
          </a:p>
        </p:txBody>
      </p:sp>
      <p:sp>
        <p:nvSpPr>
          <p:cNvPr id="5" name="Footer Placeholder 4">
            <a:extLst>
              <a:ext uri="{FF2B5EF4-FFF2-40B4-BE49-F238E27FC236}">
                <a16:creationId xmlns:a16="http://schemas.microsoft.com/office/drawing/2014/main" id="{7BE5451F-A659-4BBE-96C5-3B5C7918D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BF3FE0-6678-4EF3-AE55-9DE32067C623}"/>
              </a:ext>
            </a:extLst>
          </p:cNvPr>
          <p:cNvSpPr>
            <a:spLocks noGrp="1"/>
          </p:cNvSpPr>
          <p:nvPr>
            <p:ph type="sldNum" sz="quarter" idx="12"/>
          </p:nvPr>
        </p:nvSpPr>
        <p:spPr/>
        <p:txBody>
          <a:bodyPr/>
          <a:lstStyle/>
          <a:p>
            <a:fld id="{5AC94421-D528-49DD-8A8F-7F0971C18E3A}" type="slidenum">
              <a:rPr lang="en-US" smtClean="0"/>
              <a:pPr/>
              <a:t>‹#›</a:t>
            </a:fld>
            <a:endParaRPr lang="en-US"/>
          </a:p>
        </p:txBody>
      </p:sp>
    </p:spTree>
    <p:extLst>
      <p:ext uri="{BB962C8B-B14F-4D97-AF65-F5344CB8AC3E}">
        <p14:creationId xmlns:p14="http://schemas.microsoft.com/office/powerpoint/2010/main" val="4158045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C6203-8588-4F82-8A0F-0EA76B3ECC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AC9E67-5052-4531-B23F-30BE7B8493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F16815-68E8-4925-931B-397A128900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DA8FC5-E9A1-44AA-B529-5DB8CEC1AA83}"/>
              </a:ext>
            </a:extLst>
          </p:cNvPr>
          <p:cNvSpPr>
            <a:spLocks noGrp="1"/>
          </p:cNvSpPr>
          <p:nvPr>
            <p:ph type="dt" sz="half" idx="10"/>
          </p:nvPr>
        </p:nvSpPr>
        <p:spPr/>
        <p:txBody>
          <a:bodyPr/>
          <a:lstStyle/>
          <a:p>
            <a:fld id="{9945CF5F-3501-4D57-B73B-65096119FBCC}" type="datetimeFigureOut">
              <a:rPr lang="en-US" smtClean="0"/>
              <a:pPr/>
              <a:t>3/3/2021</a:t>
            </a:fld>
            <a:endParaRPr lang="en-US"/>
          </a:p>
        </p:txBody>
      </p:sp>
      <p:sp>
        <p:nvSpPr>
          <p:cNvPr id="6" name="Footer Placeholder 5">
            <a:extLst>
              <a:ext uri="{FF2B5EF4-FFF2-40B4-BE49-F238E27FC236}">
                <a16:creationId xmlns:a16="http://schemas.microsoft.com/office/drawing/2014/main" id="{A333E088-ED4F-4A94-8DE1-E896001343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EFEC1C-C6B2-4432-B029-7EAAD59CDAF0}"/>
              </a:ext>
            </a:extLst>
          </p:cNvPr>
          <p:cNvSpPr>
            <a:spLocks noGrp="1"/>
          </p:cNvSpPr>
          <p:nvPr>
            <p:ph type="sldNum" sz="quarter" idx="12"/>
          </p:nvPr>
        </p:nvSpPr>
        <p:spPr/>
        <p:txBody>
          <a:bodyPr/>
          <a:lstStyle/>
          <a:p>
            <a:fld id="{5AC94421-D528-49DD-8A8F-7F0971C18E3A}" type="slidenum">
              <a:rPr lang="en-US" smtClean="0"/>
              <a:pPr/>
              <a:t>‹#›</a:t>
            </a:fld>
            <a:endParaRPr lang="en-US"/>
          </a:p>
        </p:txBody>
      </p:sp>
    </p:spTree>
    <p:extLst>
      <p:ext uri="{BB962C8B-B14F-4D97-AF65-F5344CB8AC3E}">
        <p14:creationId xmlns:p14="http://schemas.microsoft.com/office/powerpoint/2010/main" val="1421617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37FB-2D18-43A5-B2A9-E1178E09C2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317A06-FBFF-4699-8C94-A475A7386C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741A0E-B393-4124-A727-9D7C2EBEA6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FA747B-3969-4DEF-A56D-FADB894C2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83DDC0-165D-4788-8C5C-1AD12A198A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D4050D-6157-43DD-9F3D-8ED24B3C67F3}"/>
              </a:ext>
            </a:extLst>
          </p:cNvPr>
          <p:cNvSpPr>
            <a:spLocks noGrp="1"/>
          </p:cNvSpPr>
          <p:nvPr>
            <p:ph type="dt" sz="half" idx="10"/>
          </p:nvPr>
        </p:nvSpPr>
        <p:spPr/>
        <p:txBody>
          <a:bodyPr/>
          <a:lstStyle/>
          <a:p>
            <a:fld id="{9945CF5F-3501-4D57-B73B-65096119FBCC}" type="datetimeFigureOut">
              <a:rPr lang="en-US" smtClean="0"/>
              <a:pPr/>
              <a:t>3/3/2021</a:t>
            </a:fld>
            <a:endParaRPr lang="en-US"/>
          </a:p>
        </p:txBody>
      </p:sp>
      <p:sp>
        <p:nvSpPr>
          <p:cNvPr id="8" name="Footer Placeholder 7">
            <a:extLst>
              <a:ext uri="{FF2B5EF4-FFF2-40B4-BE49-F238E27FC236}">
                <a16:creationId xmlns:a16="http://schemas.microsoft.com/office/drawing/2014/main" id="{304EEDF2-AB9D-45FF-8BB5-FC3FE6526B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AE0320-2EB9-49FF-8B03-45B08A1EB267}"/>
              </a:ext>
            </a:extLst>
          </p:cNvPr>
          <p:cNvSpPr>
            <a:spLocks noGrp="1"/>
          </p:cNvSpPr>
          <p:nvPr>
            <p:ph type="sldNum" sz="quarter" idx="12"/>
          </p:nvPr>
        </p:nvSpPr>
        <p:spPr/>
        <p:txBody>
          <a:bodyPr/>
          <a:lstStyle/>
          <a:p>
            <a:fld id="{5AC94421-D528-49DD-8A8F-7F0971C18E3A}" type="slidenum">
              <a:rPr lang="en-US" smtClean="0"/>
              <a:pPr/>
              <a:t>‹#›</a:t>
            </a:fld>
            <a:endParaRPr lang="en-US"/>
          </a:p>
        </p:txBody>
      </p:sp>
    </p:spTree>
    <p:extLst>
      <p:ext uri="{BB962C8B-B14F-4D97-AF65-F5344CB8AC3E}">
        <p14:creationId xmlns:p14="http://schemas.microsoft.com/office/powerpoint/2010/main" val="2240641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C0D1C-9E81-466A-ACFA-F530301422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E13816-254E-4EBD-A822-1F5ABA23C2A6}"/>
              </a:ext>
            </a:extLst>
          </p:cNvPr>
          <p:cNvSpPr>
            <a:spLocks noGrp="1"/>
          </p:cNvSpPr>
          <p:nvPr>
            <p:ph type="dt" sz="half" idx="10"/>
          </p:nvPr>
        </p:nvSpPr>
        <p:spPr/>
        <p:txBody>
          <a:bodyPr/>
          <a:lstStyle/>
          <a:p>
            <a:fld id="{9945CF5F-3501-4D57-B73B-65096119FBCC}" type="datetimeFigureOut">
              <a:rPr lang="en-US" smtClean="0"/>
              <a:pPr/>
              <a:t>3/3/2021</a:t>
            </a:fld>
            <a:endParaRPr lang="en-US"/>
          </a:p>
        </p:txBody>
      </p:sp>
      <p:sp>
        <p:nvSpPr>
          <p:cNvPr id="4" name="Footer Placeholder 3">
            <a:extLst>
              <a:ext uri="{FF2B5EF4-FFF2-40B4-BE49-F238E27FC236}">
                <a16:creationId xmlns:a16="http://schemas.microsoft.com/office/drawing/2014/main" id="{42D0DA8A-79DB-4D2E-884B-4B7E9CDC8E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8D806-B5AA-499A-89AA-41B8BE83F84E}"/>
              </a:ext>
            </a:extLst>
          </p:cNvPr>
          <p:cNvSpPr>
            <a:spLocks noGrp="1"/>
          </p:cNvSpPr>
          <p:nvPr>
            <p:ph type="sldNum" sz="quarter" idx="12"/>
          </p:nvPr>
        </p:nvSpPr>
        <p:spPr/>
        <p:txBody>
          <a:bodyPr/>
          <a:lstStyle/>
          <a:p>
            <a:fld id="{5AC94421-D528-49DD-8A8F-7F0971C18E3A}" type="slidenum">
              <a:rPr lang="en-US" smtClean="0"/>
              <a:pPr/>
              <a:t>‹#›</a:t>
            </a:fld>
            <a:endParaRPr lang="en-US"/>
          </a:p>
        </p:txBody>
      </p:sp>
    </p:spTree>
    <p:extLst>
      <p:ext uri="{BB962C8B-B14F-4D97-AF65-F5344CB8AC3E}">
        <p14:creationId xmlns:p14="http://schemas.microsoft.com/office/powerpoint/2010/main" val="23501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382DDB-D360-4AD8-8D2E-77985024E029}"/>
              </a:ext>
            </a:extLst>
          </p:cNvPr>
          <p:cNvSpPr>
            <a:spLocks noGrp="1"/>
          </p:cNvSpPr>
          <p:nvPr>
            <p:ph type="dt" sz="half" idx="10"/>
          </p:nvPr>
        </p:nvSpPr>
        <p:spPr/>
        <p:txBody>
          <a:bodyPr/>
          <a:lstStyle/>
          <a:p>
            <a:fld id="{9945CF5F-3501-4D57-B73B-65096119FBCC}" type="datetimeFigureOut">
              <a:rPr lang="en-US" smtClean="0"/>
              <a:pPr/>
              <a:t>3/3/2021</a:t>
            </a:fld>
            <a:endParaRPr lang="en-US"/>
          </a:p>
        </p:txBody>
      </p:sp>
      <p:sp>
        <p:nvSpPr>
          <p:cNvPr id="3" name="Footer Placeholder 2">
            <a:extLst>
              <a:ext uri="{FF2B5EF4-FFF2-40B4-BE49-F238E27FC236}">
                <a16:creationId xmlns:a16="http://schemas.microsoft.com/office/drawing/2014/main" id="{625DAAF5-1B65-48A9-A5EF-D1B7D9DC75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9D7381-B7C9-4E5F-B754-0A4F5272A1CD}"/>
              </a:ext>
            </a:extLst>
          </p:cNvPr>
          <p:cNvSpPr>
            <a:spLocks noGrp="1"/>
          </p:cNvSpPr>
          <p:nvPr>
            <p:ph type="sldNum" sz="quarter" idx="12"/>
          </p:nvPr>
        </p:nvSpPr>
        <p:spPr/>
        <p:txBody>
          <a:bodyPr/>
          <a:lstStyle/>
          <a:p>
            <a:fld id="{5AC94421-D528-49DD-8A8F-7F0971C18E3A}" type="slidenum">
              <a:rPr lang="en-US" smtClean="0"/>
              <a:pPr/>
              <a:t>‹#›</a:t>
            </a:fld>
            <a:endParaRPr lang="en-US"/>
          </a:p>
        </p:txBody>
      </p:sp>
    </p:spTree>
    <p:extLst>
      <p:ext uri="{BB962C8B-B14F-4D97-AF65-F5344CB8AC3E}">
        <p14:creationId xmlns:p14="http://schemas.microsoft.com/office/powerpoint/2010/main" val="2389583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0D0A-A893-48A1-A0B4-93673A8B9B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F3EC8C-9046-48BA-9D73-CA215B6017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791389-1159-4406-8A75-6CD800CFE8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4153B2-ACE5-42D2-93F7-29FAF6EDA6C1}"/>
              </a:ext>
            </a:extLst>
          </p:cNvPr>
          <p:cNvSpPr>
            <a:spLocks noGrp="1"/>
          </p:cNvSpPr>
          <p:nvPr>
            <p:ph type="dt" sz="half" idx="10"/>
          </p:nvPr>
        </p:nvSpPr>
        <p:spPr/>
        <p:txBody>
          <a:bodyPr/>
          <a:lstStyle/>
          <a:p>
            <a:fld id="{9945CF5F-3501-4D57-B73B-65096119FBCC}" type="datetimeFigureOut">
              <a:rPr lang="en-US" smtClean="0"/>
              <a:pPr/>
              <a:t>3/3/2021</a:t>
            </a:fld>
            <a:endParaRPr lang="en-US"/>
          </a:p>
        </p:txBody>
      </p:sp>
      <p:sp>
        <p:nvSpPr>
          <p:cNvPr id="6" name="Footer Placeholder 5">
            <a:extLst>
              <a:ext uri="{FF2B5EF4-FFF2-40B4-BE49-F238E27FC236}">
                <a16:creationId xmlns:a16="http://schemas.microsoft.com/office/drawing/2014/main" id="{54BF5D6A-5DBD-4D28-8223-169F1B1078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8AEE26-D199-4784-A75C-6A0DD3FB44B4}"/>
              </a:ext>
            </a:extLst>
          </p:cNvPr>
          <p:cNvSpPr>
            <a:spLocks noGrp="1"/>
          </p:cNvSpPr>
          <p:nvPr>
            <p:ph type="sldNum" sz="quarter" idx="12"/>
          </p:nvPr>
        </p:nvSpPr>
        <p:spPr/>
        <p:txBody>
          <a:bodyPr/>
          <a:lstStyle/>
          <a:p>
            <a:fld id="{5AC94421-D528-49DD-8A8F-7F0971C18E3A}" type="slidenum">
              <a:rPr lang="en-US" smtClean="0"/>
              <a:pPr/>
              <a:t>‹#›</a:t>
            </a:fld>
            <a:endParaRPr lang="en-US"/>
          </a:p>
        </p:txBody>
      </p:sp>
    </p:spTree>
    <p:extLst>
      <p:ext uri="{BB962C8B-B14F-4D97-AF65-F5344CB8AC3E}">
        <p14:creationId xmlns:p14="http://schemas.microsoft.com/office/powerpoint/2010/main" val="1408919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6D5F6-C85A-4B3A-9C26-464329BCC4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6CCD14-5891-4194-AE6B-D4AE498535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EA9BED-BFF0-427D-8CC0-37EA3DF31C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2AC850-2883-45E8-AE7B-DECBA2D17A01}"/>
              </a:ext>
            </a:extLst>
          </p:cNvPr>
          <p:cNvSpPr>
            <a:spLocks noGrp="1"/>
          </p:cNvSpPr>
          <p:nvPr>
            <p:ph type="dt" sz="half" idx="10"/>
          </p:nvPr>
        </p:nvSpPr>
        <p:spPr/>
        <p:txBody>
          <a:bodyPr/>
          <a:lstStyle/>
          <a:p>
            <a:fld id="{9945CF5F-3501-4D57-B73B-65096119FBCC}" type="datetimeFigureOut">
              <a:rPr lang="en-US" smtClean="0"/>
              <a:pPr/>
              <a:t>3/3/2021</a:t>
            </a:fld>
            <a:endParaRPr lang="en-US"/>
          </a:p>
        </p:txBody>
      </p:sp>
      <p:sp>
        <p:nvSpPr>
          <p:cNvPr id="6" name="Footer Placeholder 5">
            <a:extLst>
              <a:ext uri="{FF2B5EF4-FFF2-40B4-BE49-F238E27FC236}">
                <a16:creationId xmlns:a16="http://schemas.microsoft.com/office/drawing/2014/main" id="{FA925697-F55F-4A37-B3C6-570298D77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497FC9-1DBD-4944-9127-FFE1E50DF81F}"/>
              </a:ext>
            </a:extLst>
          </p:cNvPr>
          <p:cNvSpPr>
            <a:spLocks noGrp="1"/>
          </p:cNvSpPr>
          <p:nvPr>
            <p:ph type="sldNum" sz="quarter" idx="12"/>
          </p:nvPr>
        </p:nvSpPr>
        <p:spPr/>
        <p:txBody>
          <a:bodyPr/>
          <a:lstStyle/>
          <a:p>
            <a:fld id="{5AC94421-D528-49DD-8A8F-7F0971C18E3A}" type="slidenum">
              <a:rPr lang="en-US" smtClean="0"/>
              <a:pPr/>
              <a:t>‹#›</a:t>
            </a:fld>
            <a:endParaRPr lang="en-US"/>
          </a:p>
        </p:txBody>
      </p:sp>
    </p:spTree>
    <p:extLst>
      <p:ext uri="{BB962C8B-B14F-4D97-AF65-F5344CB8AC3E}">
        <p14:creationId xmlns:p14="http://schemas.microsoft.com/office/powerpoint/2010/main" val="3403284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731C2A-92B3-408B-99C0-969B485C55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89E799-E122-4B28-A3BA-CB0C39B818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2938E-C8D9-4345-B628-2BC50AB4E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5CF5F-3501-4D57-B73B-65096119FBCC}" type="datetimeFigureOut">
              <a:rPr lang="en-US" smtClean="0"/>
              <a:pPr/>
              <a:t>3/3/2021</a:t>
            </a:fld>
            <a:endParaRPr lang="en-US"/>
          </a:p>
        </p:txBody>
      </p:sp>
      <p:sp>
        <p:nvSpPr>
          <p:cNvPr id="5" name="Footer Placeholder 4">
            <a:extLst>
              <a:ext uri="{FF2B5EF4-FFF2-40B4-BE49-F238E27FC236}">
                <a16:creationId xmlns:a16="http://schemas.microsoft.com/office/drawing/2014/main" id="{4BA162DF-610F-4DE2-978A-2B4FD7CFB5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81759E-7DCB-4F53-8255-088FD9E55B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C94421-D528-49DD-8A8F-7F0971C18E3A}" type="slidenum">
              <a:rPr lang="en-US" smtClean="0"/>
              <a:pPr/>
              <a:t>‹#›</a:t>
            </a:fld>
            <a:endParaRPr lang="en-US"/>
          </a:p>
        </p:txBody>
      </p:sp>
    </p:spTree>
    <p:extLst>
      <p:ext uri="{BB962C8B-B14F-4D97-AF65-F5344CB8AC3E}">
        <p14:creationId xmlns:p14="http://schemas.microsoft.com/office/powerpoint/2010/main" val="1939896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l="6723" t="25076" r="6723" b="21638"/>
          <a:stretch/>
        </p:blipFill>
        <p:spPr>
          <a:xfrm>
            <a:off x="1371600" y="407652"/>
            <a:ext cx="9144000" cy="1509205"/>
          </a:xfrm>
          <a:prstGeom prst="rect">
            <a:avLst/>
          </a:prstGeom>
        </p:spPr>
      </p:pic>
      <p:sp>
        <p:nvSpPr>
          <p:cNvPr id="6" name="Rectangle 5">
            <a:extLst>
              <a:ext uri="{FF2B5EF4-FFF2-40B4-BE49-F238E27FC236}">
                <a16:creationId xmlns:a16="http://schemas.microsoft.com/office/drawing/2014/main" id="{717A7844-5C42-4F69-A544-CCD6670B3E3C}"/>
              </a:ext>
            </a:extLst>
          </p:cNvPr>
          <p:cNvSpPr/>
          <p:nvPr/>
        </p:nvSpPr>
        <p:spPr>
          <a:xfrm>
            <a:off x="2504771" y="2265390"/>
            <a:ext cx="7326044" cy="1323439"/>
          </a:xfrm>
          <a:prstGeom prst="rect">
            <a:avLst/>
          </a:prstGeom>
          <a:noFill/>
          <a:ln>
            <a:noFill/>
          </a:ln>
        </p:spPr>
        <p:txBody>
          <a:bodyPr wrap="none" lIns="91440" tIns="45720" rIns="91440" bIns="45720">
            <a:spAutoFit/>
          </a:bodyPr>
          <a:lstStyle/>
          <a:p>
            <a:pPr algn="ctr" rtl="1"/>
            <a:r>
              <a:rPr lang="ar-SA" sz="8000" b="1" dirty="0">
                <a:ln w="0"/>
                <a:solidFill>
                  <a:srgbClr val="7030A0"/>
                </a:solidFill>
                <a:effectLst>
                  <a:outerShdw blurRad="38100" dist="19050" dir="2700000" algn="tl" rotWithShape="0">
                    <a:schemeClr val="dk1">
                      <a:alpha val="40000"/>
                    </a:schemeClr>
                  </a:outerShdw>
                </a:effectLst>
                <a:latin typeface="Frutiger LT Arabic 55 Roman" panose="01000000000000000000" pitchFamily="2" charset="-78"/>
              </a:rPr>
              <a:t>سورة </a:t>
            </a:r>
            <a:r>
              <a:rPr lang="ar-BH" sz="8000" b="1" dirty="0">
                <a:ln w="0"/>
                <a:solidFill>
                  <a:srgbClr val="7030A0"/>
                </a:solidFill>
                <a:effectLst>
                  <a:outerShdw blurRad="38100" dist="19050" dir="2700000" algn="tl" rotWithShape="0">
                    <a:schemeClr val="dk1">
                      <a:alpha val="40000"/>
                    </a:schemeClr>
                  </a:outerShdw>
                </a:effectLst>
                <a:latin typeface="Frutiger LT Arabic 55 Roman" panose="01000000000000000000" pitchFamily="2" charset="-78"/>
              </a:rPr>
              <a:t>الإسراء</a:t>
            </a:r>
            <a:r>
              <a:rPr lang="ar-BH" sz="5400" b="1" dirty="0">
                <a:ln w="0"/>
                <a:solidFill>
                  <a:srgbClr val="7030A0"/>
                </a:solidFill>
                <a:effectLst>
                  <a:outerShdw blurRad="38100" dist="19050" dir="2700000" algn="tl" rotWithShape="0">
                    <a:schemeClr val="dk1">
                      <a:alpha val="40000"/>
                    </a:schemeClr>
                  </a:outerShdw>
                </a:effectLst>
                <a:latin typeface="Frutiger LT Arabic 55 Roman" panose="01000000000000000000" pitchFamily="2" charset="-78"/>
              </a:rPr>
              <a:t>(23</a:t>
            </a:r>
            <a:r>
              <a:rPr lang="ar-SA" sz="5400" b="1" dirty="0">
                <a:ln w="0"/>
                <a:solidFill>
                  <a:srgbClr val="7030A0"/>
                </a:solidFill>
                <a:effectLst>
                  <a:outerShdw blurRad="38100" dist="19050" dir="2700000" algn="tl" rotWithShape="0">
                    <a:schemeClr val="dk1">
                      <a:alpha val="40000"/>
                    </a:schemeClr>
                  </a:outerShdw>
                </a:effectLst>
                <a:latin typeface="Frutiger LT Arabic 55 Roman" panose="01000000000000000000" pitchFamily="2" charset="-78"/>
              </a:rPr>
              <a:t>-</a:t>
            </a:r>
            <a:r>
              <a:rPr lang="ar-BH" sz="5400" b="1" dirty="0">
                <a:ln w="0"/>
                <a:solidFill>
                  <a:srgbClr val="7030A0"/>
                </a:solidFill>
                <a:effectLst>
                  <a:outerShdw blurRad="38100" dist="19050" dir="2700000" algn="tl" rotWithShape="0">
                    <a:schemeClr val="dk1">
                      <a:alpha val="40000"/>
                    </a:schemeClr>
                  </a:outerShdw>
                </a:effectLst>
                <a:latin typeface="Frutiger LT Arabic 55 Roman" panose="01000000000000000000" pitchFamily="2" charset="-78"/>
              </a:rPr>
              <a:t>25)</a:t>
            </a:r>
            <a:endParaRPr lang="en-US" sz="5400" b="1" dirty="0">
              <a:ln w="0"/>
              <a:solidFill>
                <a:srgbClr val="7030A0"/>
              </a:solidFill>
              <a:effectLst>
                <a:outerShdw blurRad="38100" dist="19050" dir="2700000" algn="tl" rotWithShape="0">
                  <a:schemeClr val="dk1">
                    <a:alpha val="40000"/>
                  </a:schemeClr>
                </a:outerShdw>
              </a:effectLst>
              <a:latin typeface="Frutiger LT Arabic 55 Roman" panose="01000000000000000000" pitchFamily="2" charset="-78"/>
            </a:endParaRPr>
          </a:p>
        </p:txBody>
      </p:sp>
      <p:sp>
        <p:nvSpPr>
          <p:cNvPr id="7" name="Rectangle 6">
            <a:extLst>
              <a:ext uri="{FF2B5EF4-FFF2-40B4-BE49-F238E27FC236}">
                <a16:creationId xmlns:a16="http://schemas.microsoft.com/office/drawing/2014/main" id="{521FC120-807C-42B3-9DB1-83839AC44EB8}"/>
              </a:ext>
            </a:extLst>
          </p:cNvPr>
          <p:cNvSpPr/>
          <p:nvPr/>
        </p:nvSpPr>
        <p:spPr>
          <a:xfrm>
            <a:off x="3891710" y="3999005"/>
            <a:ext cx="4408579" cy="1077218"/>
          </a:xfrm>
          <a:prstGeom prst="rect">
            <a:avLst/>
          </a:prstGeom>
          <a:noFill/>
          <a:ln>
            <a:noFill/>
          </a:ln>
        </p:spPr>
        <p:txBody>
          <a:bodyPr wrap="none" lIns="91440" tIns="45720" rIns="91440" bIns="45720">
            <a:spAutoFit/>
          </a:bodyPr>
          <a:lstStyle/>
          <a:p>
            <a:pPr algn="ctr" rtl="1"/>
            <a:r>
              <a:rPr lang="ar-BH" sz="3200" b="1" dirty="0">
                <a:ln w="0"/>
                <a:solidFill>
                  <a:srgbClr val="00B050"/>
                </a:solidFill>
                <a:effectLst>
                  <a:outerShdw blurRad="38100" dist="19050" dir="2700000" algn="tl" rotWithShape="0">
                    <a:schemeClr val="dk1">
                      <a:alpha val="40000"/>
                    </a:schemeClr>
                  </a:outerShdw>
                </a:effectLst>
                <a:latin typeface="Frutiger LT Arabic 55 Roman" panose="01000000000000000000" pitchFamily="2" charset="-78"/>
              </a:rPr>
              <a:t>التربية الإسلامية</a:t>
            </a:r>
            <a:r>
              <a:rPr lang="en-US" sz="3200" b="1" dirty="0">
                <a:ln w="0"/>
                <a:solidFill>
                  <a:srgbClr val="00B050"/>
                </a:solidFill>
                <a:effectLst>
                  <a:outerShdw blurRad="38100" dist="19050" dir="2700000" algn="tl" rotWithShape="0">
                    <a:schemeClr val="dk1">
                      <a:alpha val="40000"/>
                    </a:schemeClr>
                  </a:outerShdw>
                </a:effectLst>
                <a:latin typeface="Frutiger LT Arabic 55 Roman" panose="01000000000000000000" pitchFamily="2" charset="-78"/>
              </a:rPr>
              <a:t> - </a:t>
            </a:r>
            <a:r>
              <a:rPr lang="ar-BH" sz="3200" b="1" dirty="0">
                <a:ln w="0"/>
                <a:solidFill>
                  <a:srgbClr val="00B050"/>
                </a:solidFill>
                <a:effectLst>
                  <a:outerShdw blurRad="38100" dist="19050" dir="2700000" algn="tl" rotWithShape="0">
                    <a:schemeClr val="dk1">
                      <a:alpha val="40000"/>
                    </a:schemeClr>
                  </a:outerShdw>
                </a:effectLst>
                <a:latin typeface="Frutiger LT Arabic 55 Roman" panose="01000000000000000000" pitchFamily="2" charset="-78"/>
              </a:rPr>
              <a:t>الجزء الأول</a:t>
            </a:r>
          </a:p>
          <a:p>
            <a:pPr algn="ctr"/>
            <a:r>
              <a:rPr lang="ar-SA" sz="3200" b="1" dirty="0">
                <a:ln w="0"/>
                <a:solidFill>
                  <a:srgbClr val="C00000"/>
                </a:solidFill>
                <a:effectLst>
                  <a:outerShdw blurRad="38100" dist="19050" dir="2700000" algn="tl" rotWithShape="0">
                    <a:schemeClr val="dk1">
                      <a:alpha val="40000"/>
                    </a:schemeClr>
                  </a:outerShdw>
                </a:effectLst>
                <a:latin typeface="Frutiger LT Arabic 55 Roman" panose="01000000000000000000" pitchFamily="2" charset="-78"/>
              </a:rPr>
              <a:t>ا</a:t>
            </a:r>
            <a:r>
              <a:rPr lang="ar-BH" sz="3200" b="1" dirty="0">
                <a:ln w="0"/>
                <a:solidFill>
                  <a:srgbClr val="C00000"/>
                </a:solidFill>
                <a:effectLst>
                  <a:outerShdw blurRad="38100" dist="19050" dir="2700000" algn="tl" rotWithShape="0">
                    <a:schemeClr val="dk1">
                      <a:alpha val="40000"/>
                    </a:schemeClr>
                  </a:outerShdw>
                </a:effectLst>
                <a:latin typeface="Frutiger LT Arabic 55 Roman" panose="01000000000000000000" pitchFamily="2" charset="-78"/>
              </a:rPr>
              <a:t>لصف الرابع الابتدائي</a:t>
            </a:r>
          </a:p>
        </p:txBody>
      </p:sp>
      <p:sp>
        <p:nvSpPr>
          <p:cNvPr id="8" name="Rectangle 6">
            <a:extLst>
              <a:ext uri="{FF2B5EF4-FFF2-40B4-BE49-F238E27FC236}">
                <a16:creationId xmlns:a16="http://schemas.microsoft.com/office/drawing/2014/main" id="{CAB5C9C0-7FD4-454E-BEC3-C048F822162D}"/>
              </a:ext>
            </a:extLst>
          </p:cNvPr>
          <p:cNvSpPr/>
          <p:nvPr/>
        </p:nvSpPr>
        <p:spPr>
          <a:xfrm>
            <a:off x="4746110" y="5108306"/>
            <a:ext cx="2699778" cy="523220"/>
          </a:xfrm>
          <a:prstGeom prst="rect">
            <a:avLst/>
          </a:prstGeom>
          <a:noFill/>
          <a:ln>
            <a:noFill/>
          </a:ln>
        </p:spPr>
        <p:txBody>
          <a:bodyPr wrap="none" lIns="91440" tIns="45720" rIns="91440" bIns="45720">
            <a:spAutoFit/>
          </a:bodyPr>
          <a:lstStyle/>
          <a:p>
            <a:pPr algn="ctr"/>
            <a:r>
              <a:rPr lang="ar-BH" sz="2800" b="1" dirty="0">
                <a:ln w="0"/>
                <a:solidFill>
                  <a:srgbClr val="002060"/>
                </a:solidFill>
                <a:effectLst>
                  <a:outerShdw blurRad="38100" dist="19050" dir="2700000" algn="tl" rotWithShape="0">
                    <a:schemeClr val="dk1">
                      <a:alpha val="40000"/>
                    </a:schemeClr>
                  </a:outerShdw>
                </a:effectLst>
                <a:latin typeface="Frutiger LT Arabic 55 Roman" panose="01000000000000000000" pitchFamily="2" charset="-78"/>
              </a:rPr>
              <a:t>الفصل الدراسي الثاني</a:t>
            </a:r>
          </a:p>
        </p:txBody>
      </p:sp>
    </p:spTree>
    <p:extLst>
      <p:ext uri="{BB962C8B-B14F-4D97-AF65-F5344CB8AC3E}">
        <p14:creationId xmlns:p14="http://schemas.microsoft.com/office/powerpoint/2010/main" val="1599807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2250"/>
                                        <p:tgtEl>
                                          <p:spTgt spid="6"/>
                                        </p:tgtEl>
                                      </p:cBhvr>
                                    </p:animEffect>
                                  </p:childTnLst>
                                </p:cTn>
                              </p:par>
                            </p:childTnLst>
                          </p:cTn>
                        </p:par>
                        <p:par>
                          <p:cTn id="11" fill="hold">
                            <p:stCondLst>
                              <p:cond delay="2250"/>
                            </p:stCondLst>
                            <p:childTnLst>
                              <p:par>
                                <p:cTn id="12" presetID="4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زوايا قطرية مستديرة 19">
            <a:extLst>
              <a:ext uri="{FF2B5EF4-FFF2-40B4-BE49-F238E27FC236}">
                <a16:creationId xmlns:a16="http://schemas.microsoft.com/office/drawing/2014/main" id="{4664C732-3E67-400D-A6B0-E513A9337F1F}"/>
              </a:ext>
            </a:extLst>
          </p:cNvPr>
          <p:cNvSpPr/>
          <p:nvPr/>
        </p:nvSpPr>
        <p:spPr>
          <a:xfrm rot="10800000">
            <a:off x="9533373" y="1720649"/>
            <a:ext cx="1522288" cy="3988620"/>
          </a:xfrm>
          <a:prstGeom prst="round2DiagRect">
            <a:avLst>
              <a:gd name="adj1" fmla="val 50000"/>
              <a:gd name="adj2" fmla="val 0"/>
            </a:avLst>
          </a:prstGeom>
          <a:solidFill>
            <a:srgbClr val="92D050"/>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p>
        </p:txBody>
      </p:sp>
      <p:sp>
        <p:nvSpPr>
          <p:cNvPr id="23" name="مستطيل: زوايا قطرية مستديرة 16">
            <a:extLst>
              <a:ext uri="{FF2B5EF4-FFF2-40B4-BE49-F238E27FC236}">
                <a16:creationId xmlns:a16="http://schemas.microsoft.com/office/drawing/2014/main" id="{0CB13B9F-9FC8-44D7-8098-626429AC40D3}"/>
              </a:ext>
            </a:extLst>
          </p:cNvPr>
          <p:cNvSpPr/>
          <p:nvPr/>
        </p:nvSpPr>
        <p:spPr>
          <a:xfrm flipH="1">
            <a:off x="7431418" y="125265"/>
            <a:ext cx="2613780" cy="736485"/>
          </a:xfrm>
          <a:prstGeom prst="round2DiagRect">
            <a:avLst>
              <a:gd name="adj1" fmla="val 50000"/>
              <a:gd name="adj2" fmla="val 0"/>
            </a:avLst>
          </a:prstGeom>
          <a:solidFill>
            <a:srgbClr val="92D050"/>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4" name="Rectangle 5">
            <a:extLst>
              <a:ext uri="{FF2B5EF4-FFF2-40B4-BE49-F238E27FC236}">
                <a16:creationId xmlns:a16="http://schemas.microsoft.com/office/drawing/2014/main" id="{9FFFC442-1252-494D-B6AA-4BAA4414B15D}"/>
              </a:ext>
            </a:extLst>
          </p:cNvPr>
          <p:cNvSpPr/>
          <p:nvPr/>
        </p:nvSpPr>
        <p:spPr>
          <a:xfrm>
            <a:off x="4363467" y="67857"/>
            <a:ext cx="5123849" cy="825226"/>
          </a:xfrm>
          <a:prstGeom prst="rect">
            <a:avLst/>
          </a:prstGeom>
          <a:noFill/>
          <a:ln>
            <a:noFill/>
          </a:ln>
        </p:spPr>
        <p:txBody>
          <a:bodyPr wrap="square" lIns="91440" tIns="45720" rIns="91440" bIns="45720">
            <a:spAutoFit/>
          </a:bodyPr>
          <a:lstStyle/>
          <a:p>
            <a:pPr algn="r" rtl="1">
              <a:lnSpc>
                <a:spcPct val="107000"/>
              </a:lnSpc>
              <a:spcAft>
                <a:spcPts val="800"/>
              </a:spcAft>
            </a:pPr>
            <a:r>
              <a:rPr lang="ar-SA" sz="4800" b="1" dirty="0">
                <a:ln w="0"/>
                <a:solidFill>
                  <a:schemeClr val="bg1"/>
                </a:solidFill>
                <a:effectLst>
                  <a:outerShdw blurRad="38100" dist="19050" dir="2700000" algn="tl" rotWithShape="0">
                    <a:schemeClr val="dk1">
                      <a:alpha val="40000"/>
                    </a:schemeClr>
                  </a:outerShdw>
                </a:effectLst>
                <a:latin typeface="Frutiger LT Arabic 55 Roman" panose="01000000000000000000" pitchFamily="2" charset="-78"/>
              </a:rPr>
              <a:t>نشاط</a:t>
            </a:r>
            <a:endParaRPr lang="en-GB" sz="4800" b="1" dirty="0">
              <a:ln w="0"/>
              <a:solidFill>
                <a:schemeClr val="bg1"/>
              </a:solidFill>
              <a:effectLst>
                <a:outerShdw blurRad="38100" dist="19050" dir="2700000" algn="tl" rotWithShape="0">
                  <a:schemeClr val="dk1">
                    <a:alpha val="40000"/>
                  </a:schemeClr>
                </a:outerShdw>
              </a:effectLst>
              <a:latin typeface="Frutiger LT Arabic 55 Roman" panose="01000000000000000000" pitchFamily="2" charset="-78"/>
            </a:endParaRPr>
          </a:p>
        </p:txBody>
      </p:sp>
      <p:sp>
        <p:nvSpPr>
          <p:cNvPr id="26" name="مستطيل: زوايا قطرية مستديرة 20">
            <a:extLst>
              <a:ext uri="{FF2B5EF4-FFF2-40B4-BE49-F238E27FC236}">
                <a16:creationId xmlns:a16="http://schemas.microsoft.com/office/drawing/2014/main" id="{64BAFAD9-D114-4243-B5CA-F12CF5190AC8}"/>
              </a:ext>
            </a:extLst>
          </p:cNvPr>
          <p:cNvSpPr/>
          <p:nvPr/>
        </p:nvSpPr>
        <p:spPr>
          <a:xfrm rot="10800000">
            <a:off x="94078" y="1268188"/>
            <a:ext cx="10349147" cy="4603952"/>
          </a:xfrm>
          <a:prstGeom prst="round2DiagRect">
            <a:avLst>
              <a:gd name="adj1" fmla="val 29783"/>
              <a:gd name="adj2" fmla="val 0"/>
            </a:avLst>
          </a:prstGeom>
          <a:solidFill>
            <a:schemeClr val="bg1"/>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7" name="مستطيل 26">
            <a:extLst>
              <a:ext uri="{FF2B5EF4-FFF2-40B4-BE49-F238E27FC236}">
                <a16:creationId xmlns:a16="http://schemas.microsoft.com/office/drawing/2014/main" id="{01264377-F26D-4F67-893D-798BB4DE3F38}"/>
              </a:ext>
            </a:extLst>
          </p:cNvPr>
          <p:cNvSpPr/>
          <p:nvPr/>
        </p:nvSpPr>
        <p:spPr>
          <a:xfrm>
            <a:off x="374160" y="1324857"/>
            <a:ext cx="9455640" cy="4462697"/>
          </a:xfrm>
          <a:prstGeom prst="rect">
            <a:avLst/>
          </a:prstGeom>
        </p:spPr>
        <p:txBody>
          <a:bodyPr wrap="square">
            <a:spAutoFit/>
          </a:bodyPr>
          <a:lstStyle/>
          <a:p>
            <a:pPr algn="justLow" rtl="1">
              <a:lnSpc>
                <a:spcPct val="150000"/>
              </a:lnSpc>
              <a:spcAft>
                <a:spcPts val="800"/>
              </a:spcAft>
            </a:pPr>
            <a:r>
              <a:rPr lang="ar-BH" sz="3200" b="1" dirty="0">
                <a:latin typeface="Calibri" panose="020F0502020204030204" pitchFamily="34" charset="0"/>
                <a:ea typeface="Calibri" panose="020F0502020204030204" pitchFamily="34" charset="0"/>
              </a:rPr>
              <a:t>أولًا: بِم يأمر الله</a:t>
            </a:r>
            <a:r>
              <a:rPr lang="ar-SA" sz="3200" b="1" dirty="0">
                <a:latin typeface="Calibri" panose="020F0502020204030204" pitchFamily="34" charset="0"/>
                <a:ea typeface="Calibri" panose="020F0502020204030204" pitchFamily="34" charset="0"/>
              </a:rPr>
              <a:t> تعالى</a:t>
            </a:r>
            <a:r>
              <a:rPr lang="ar-BH" sz="3200" b="1" dirty="0">
                <a:latin typeface="Calibri" panose="020F0502020204030204" pitchFamily="34" charset="0"/>
                <a:ea typeface="Calibri" panose="020F0502020204030204" pitchFamily="34" charset="0"/>
              </a:rPr>
              <a:t> عباده في الآيات (23-25) من سورة الإسراء؟</a:t>
            </a:r>
          </a:p>
          <a:p>
            <a:pPr algn="justLow" rtl="1">
              <a:lnSpc>
                <a:spcPct val="150000"/>
              </a:lnSpc>
              <a:spcAft>
                <a:spcPts val="800"/>
              </a:spcAft>
            </a:pPr>
            <a:r>
              <a:rPr lang="ar-BH" sz="3600" b="1" dirty="0">
                <a:latin typeface="Calibri" panose="020F0502020204030204" pitchFamily="34" charset="0"/>
                <a:ea typeface="Calibri" panose="020F0502020204030204" pitchFamily="34" charset="0"/>
              </a:rPr>
              <a:t>- </a:t>
            </a:r>
            <a:r>
              <a:rPr lang="ar-BH" sz="3600" dirty="0">
                <a:latin typeface="Calibri" panose="020F0502020204030204" pitchFamily="34" charset="0"/>
                <a:ea typeface="Calibri" panose="020F0502020204030204" pitchFamily="34" charset="0"/>
              </a:rPr>
              <a:t>........................................................</a:t>
            </a:r>
          </a:p>
          <a:p>
            <a:pPr algn="justLow" rtl="1">
              <a:lnSpc>
                <a:spcPct val="150000"/>
              </a:lnSpc>
              <a:spcAft>
                <a:spcPts val="800"/>
              </a:spcAft>
            </a:pPr>
            <a:r>
              <a:rPr lang="ar-BH" sz="3600" dirty="0">
                <a:latin typeface="Calibri" panose="020F0502020204030204" pitchFamily="34" charset="0"/>
                <a:ea typeface="Calibri" panose="020F0502020204030204" pitchFamily="34" charset="0"/>
              </a:rPr>
              <a:t>-..........................................................</a:t>
            </a:r>
          </a:p>
          <a:p>
            <a:pPr algn="justLow" rtl="1">
              <a:lnSpc>
                <a:spcPct val="150000"/>
              </a:lnSpc>
              <a:spcAft>
                <a:spcPts val="800"/>
              </a:spcAft>
            </a:pPr>
            <a:r>
              <a:rPr lang="ar-BH" sz="3600" b="1" dirty="0">
                <a:latin typeface="Calibri" panose="020F0502020204030204" pitchFamily="34" charset="0"/>
                <a:ea typeface="Calibri" panose="020F0502020204030204" pitchFamily="34" charset="0"/>
              </a:rPr>
              <a:t>ثانيًا: عمَّ ينهى الله عباده في الآيات؟</a:t>
            </a:r>
          </a:p>
          <a:p>
            <a:pPr algn="justLow" rtl="1">
              <a:lnSpc>
                <a:spcPct val="150000"/>
              </a:lnSpc>
              <a:spcAft>
                <a:spcPts val="800"/>
              </a:spcAft>
            </a:pPr>
            <a:r>
              <a:rPr lang="ar-BH" sz="3600" b="1" dirty="0">
                <a:latin typeface="Calibri" panose="020F0502020204030204" pitchFamily="34" charset="0"/>
                <a:ea typeface="Calibri" panose="020F0502020204030204" pitchFamily="34" charset="0"/>
              </a:rPr>
              <a:t>- </a:t>
            </a:r>
            <a:r>
              <a:rPr lang="ar-BH" sz="3600" dirty="0">
                <a:latin typeface="Calibri" panose="020F0502020204030204" pitchFamily="34" charset="0"/>
                <a:ea typeface="Calibri" panose="020F0502020204030204" pitchFamily="34" charset="0"/>
              </a:rPr>
              <a:t>.......................................</a:t>
            </a:r>
            <a:r>
              <a:rPr lang="ar-SA" sz="3600" dirty="0">
                <a:latin typeface="Calibri" panose="020F0502020204030204" pitchFamily="34" charset="0"/>
                <a:ea typeface="Calibri" panose="020F0502020204030204" pitchFamily="34" charset="0"/>
              </a:rPr>
              <a:t>............</a:t>
            </a:r>
            <a:r>
              <a:rPr lang="ar-BH" sz="3600" dirty="0">
                <a:latin typeface="Calibri" panose="020F0502020204030204" pitchFamily="34" charset="0"/>
                <a:ea typeface="Calibri" panose="020F0502020204030204" pitchFamily="34" charset="0"/>
              </a:rPr>
              <a:t>...................</a:t>
            </a:r>
          </a:p>
        </p:txBody>
      </p:sp>
      <p:pic>
        <p:nvPicPr>
          <p:cNvPr id="28" name="Picture 3">
            <a:extLst>
              <a:ext uri="{FF2B5EF4-FFF2-40B4-BE49-F238E27FC236}">
                <a16:creationId xmlns:a16="http://schemas.microsoft.com/office/drawing/2014/main" id="{8D10957A-301F-48BD-B95C-CA41776CBE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615" t="19437" r="16694" b="12630"/>
          <a:stretch/>
        </p:blipFill>
        <p:spPr bwMode="auto">
          <a:xfrm>
            <a:off x="9748643" y="-351592"/>
            <a:ext cx="2613778" cy="3395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مجموعة 14">
            <a:extLst>
              <a:ext uri="{FF2B5EF4-FFF2-40B4-BE49-F238E27FC236}">
                <a16:creationId xmlns:a16="http://schemas.microsoft.com/office/drawing/2014/main" id="{B1E97C87-B0E5-46C2-9B61-7986FB7A6C92}"/>
              </a:ext>
            </a:extLst>
          </p:cNvPr>
          <p:cNvGrpSpPr/>
          <p:nvPr/>
        </p:nvGrpSpPr>
        <p:grpSpPr>
          <a:xfrm>
            <a:off x="111061" y="1011185"/>
            <a:ext cx="2300059" cy="555582"/>
            <a:chOff x="791005" y="1844253"/>
            <a:chExt cx="2300059" cy="555582"/>
          </a:xfrm>
        </p:grpSpPr>
        <p:sp>
          <p:nvSpPr>
            <p:cNvPr id="16" name="شكل بيضاوي 15">
              <a:extLst>
                <a:ext uri="{FF2B5EF4-FFF2-40B4-BE49-F238E27FC236}">
                  <a16:creationId xmlns:a16="http://schemas.microsoft.com/office/drawing/2014/main" id="{D3193668-B1D0-42E1-B1CA-3FAB62149A3C}"/>
                </a:ext>
              </a:extLst>
            </p:cNvPr>
            <p:cNvSpPr/>
            <p:nvPr/>
          </p:nvSpPr>
          <p:spPr>
            <a:xfrm>
              <a:off x="791005" y="1844253"/>
              <a:ext cx="2300059" cy="552365"/>
            </a:xfrm>
            <a:prstGeom prst="ellipse">
              <a:avLst/>
            </a:prstGeom>
            <a:solidFill>
              <a:schemeClr val="accent4">
                <a:lumMod val="20000"/>
                <a:lumOff val="80000"/>
              </a:schemeClr>
            </a:solidFill>
            <a:ln w="127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ar-BH"/>
            </a:p>
          </p:txBody>
        </p:sp>
        <p:sp>
          <p:nvSpPr>
            <p:cNvPr id="17" name="Rectangle 5">
              <a:extLst>
                <a:ext uri="{FF2B5EF4-FFF2-40B4-BE49-F238E27FC236}">
                  <a16:creationId xmlns:a16="http://schemas.microsoft.com/office/drawing/2014/main" id="{E30A5661-338E-4F26-A7AB-F12FB69261D1}"/>
                </a:ext>
              </a:extLst>
            </p:cNvPr>
            <p:cNvSpPr/>
            <p:nvPr/>
          </p:nvSpPr>
          <p:spPr>
            <a:xfrm>
              <a:off x="882243" y="1908931"/>
              <a:ext cx="2064525" cy="490904"/>
            </a:xfrm>
            <a:prstGeom prst="rect">
              <a:avLst/>
            </a:prstGeom>
            <a:noFill/>
            <a:ln>
              <a:noFill/>
            </a:ln>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7200">
                <a:lnSpc>
                  <a:spcPct val="90000"/>
                </a:lnSpc>
                <a:spcBef>
                  <a:spcPct val="0"/>
                </a:spcBef>
                <a:defRPr/>
              </a:pPr>
              <a:r>
                <a:rPr lang="ar-BH" sz="2800" b="1" dirty="0">
                  <a:ln w="0"/>
                  <a:solidFill>
                    <a:srgbClr val="0065B0"/>
                  </a:solidFill>
                  <a:effectLst>
                    <a:outerShdw blurRad="38100" dist="19050" dir="2700000" algn="tl" rotWithShape="0">
                      <a:schemeClr val="dk1">
                        <a:alpha val="40000"/>
                      </a:schemeClr>
                    </a:outerShdw>
                  </a:effectLst>
                  <a:latin typeface="Frutiger LT Arabic 55 Roman" panose="01000000000000000000" pitchFamily="2" charset="-78"/>
                </a:rPr>
                <a:t> الإجابة</a:t>
              </a:r>
              <a:endParaRPr lang="en-US" sz="2800" b="1" dirty="0">
                <a:ln w="0"/>
                <a:solidFill>
                  <a:srgbClr val="0065B0"/>
                </a:solidFill>
                <a:effectLst>
                  <a:outerShdw blurRad="38100" dist="19050" dir="2700000" algn="tl" rotWithShape="0">
                    <a:schemeClr val="dk1">
                      <a:alpha val="40000"/>
                    </a:schemeClr>
                  </a:outerShdw>
                </a:effectLst>
                <a:latin typeface="Frutiger LT Arabic 55 Roman" panose="01000000000000000000" pitchFamily="2" charset="-78"/>
              </a:endParaRPr>
            </a:p>
          </p:txBody>
        </p:sp>
      </p:grpSp>
      <p:sp>
        <p:nvSpPr>
          <p:cNvPr id="18" name="مستطيل 17">
            <a:extLst>
              <a:ext uri="{FF2B5EF4-FFF2-40B4-BE49-F238E27FC236}">
                <a16:creationId xmlns:a16="http://schemas.microsoft.com/office/drawing/2014/main" id="{40B3909B-CD89-4322-9D67-2DD670208F61}"/>
              </a:ext>
            </a:extLst>
          </p:cNvPr>
          <p:cNvSpPr/>
          <p:nvPr/>
        </p:nvSpPr>
        <p:spPr>
          <a:xfrm>
            <a:off x="3053889" y="3173404"/>
            <a:ext cx="7366857" cy="646331"/>
          </a:xfrm>
          <a:prstGeom prst="rect">
            <a:avLst/>
          </a:prstGeom>
        </p:spPr>
        <p:txBody>
          <a:bodyPr wrap="square">
            <a:spAutoFit/>
          </a:bodyPr>
          <a:lstStyle/>
          <a:p>
            <a:r>
              <a:rPr lang="ar-BH" sz="3600" b="1" dirty="0">
                <a:solidFill>
                  <a:srgbClr val="FF0000"/>
                </a:solidFill>
              </a:rPr>
              <a:t>    التذلل لهما ومعاملتهما برحمة ولطف ولين</a:t>
            </a:r>
            <a:endParaRPr lang="en-GB" sz="3600" b="1" dirty="0">
              <a:solidFill>
                <a:srgbClr val="FF0000"/>
              </a:solidFill>
            </a:endParaRPr>
          </a:p>
        </p:txBody>
      </p:sp>
      <p:sp>
        <p:nvSpPr>
          <p:cNvPr id="19" name="مستطيل 18">
            <a:extLst>
              <a:ext uri="{FF2B5EF4-FFF2-40B4-BE49-F238E27FC236}">
                <a16:creationId xmlns:a16="http://schemas.microsoft.com/office/drawing/2014/main" id="{40B3909B-CD89-4322-9D67-2DD670208F61}"/>
              </a:ext>
            </a:extLst>
          </p:cNvPr>
          <p:cNvSpPr/>
          <p:nvPr/>
        </p:nvSpPr>
        <p:spPr>
          <a:xfrm>
            <a:off x="2530283" y="2208823"/>
            <a:ext cx="6869843" cy="646331"/>
          </a:xfrm>
          <a:prstGeom prst="rect">
            <a:avLst/>
          </a:prstGeom>
        </p:spPr>
        <p:txBody>
          <a:bodyPr wrap="square">
            <a:spAutoFit/>
          </a:bodyPr>
          <a:lstStyle/>
          <a:p>
            <a:r>
              <a:rPr lang="ar-SA" sz="3600" b="1" dirty="0">
                <a:solidFill>
                  <a:srgbClr val="FF0000"/>
                </a:solidFill>
              </a:rPr>
              <a:t>يأمرهم ب</a:t>
            </a:r>
            <a:r>
              <a:rPr lang="ar-BH" sz="3600" b="1" dirty="0">
                <a:solidFill>
                  <a:srgbClr val="FF0000"/>
                </a:solidFill>
              </a:rPr>
              <a:t>بر</a:t>
            </a:r>
            <a:r>
              <a:rPr lang="ar-SA" sz="3600" b="1" dirty="0">
                <a:solidFill>
                  <a:srgbClr val="FF0000"/>
                </a:solidFill>
              </a:rPr>
              <a:t>ِّ</a:t>
            </a:r>
            <a:r>
              <a:rPr lang="ar-BH" sz="3600" b="1" dirty="0">
                <a:solidFill>
                  <a:srgbClr val="FF0000"/>
                </a:solidFill>
              </a:rPr>
              <a:t> الوالدين و الإحسان إليهما        </a:t>
            </a:r>
            <a:endParaRPr lang="en-GB" sz="3600" b="1" dirty="0">
              <a:solidFill>
                <a:srgbClr val="FF0000"/>
              </a:solidFill>
            </a:endParaRPr>
          </a:p>
        </p:txBody>
      </p:sp>
      <p:sp>
        <p:nvSpPr>
          <p:cNvPr id="21" name="مستطيل 20">
            <a:extLst>
              <a:ext uri="{FF2B5EF4-FFF2-40B4-BE49-F238E27FC236}">
                <a16:creationId xmlns:a16="http://schemas.microsoft.com/office/drawing/2014/main" id="{40B3909B-CD89-4322-9D67-2DD670208F61}"/>
              </a:ext>
            </a:extLst>
          </p:cNvPr>
          <p:cNvSpPr/>
          <p:nvPr/>
        </p:nvSpPr>
        <p:spPr>
          <a:xfrm>
            <a:off x="382063" y="4987227"/>
            <a:ext cx="9912454" cy="646331"/>
          </a:xfrm>
          <a:prstGeom prst="rect">
            <a:avLst/>
          </a:prstGeom>
        </p:spPr>
        <p:txBody>
          <a:bodyPr wrap="square">
            <a:spAutoFit/>
          </a:bodyPr>
          <a:lstStyle/>
          <a:p>
            <a:r>
              <a:rPr lang="ar-BH" sz="3600" b="1" dirty="0">
                <a:solidFill>
                  <a:srgbClr val="FF0000"/>
                </a:solidFill>
              </a:rPr>
              <a:t>    </a:t>
            </a:r>
            <a:r>
              <a:rPr lang="ar-SA" sz="3600" b="1" dirty="0">
                <a:solidFill>
                  <a:srgbClr val="FF0000"/>
                </a:solidFill>
              </a:rPr>
              <a:t>ينهاهم عن </a:t>
            </a:r>
            <a:r>
              <a:rPr lang="ar-BH" sz="3600" b="1" dirty="0">
                <a:solidFill>
                  <a:srgbClr val="FF0000"/>
                </a:solidFill>
              </a:rPr>
              <a:t>أي شيء يؤذي والديه</a:t>
            </a:r>
            <a:r>
              <a:rPr lang="ar-SA" sz="3600" b="1" dirty="0">
                <a:solidFill>
                  <a:srgbClr val="FF0000"/>
                </a:solidFill>
              </a:rPr>
              <a:t>م</a:t>
            </a:r>
            <a:r>
              <a:rPr lang="ar-BH" sz="3600" b="1" dirty="0">
                <a:solidFill>
                  <a:srgbClr val="FF0000"/>
                </a:solidFill>
              </a:rPr>
              <a:t>، حتى لو كان مجرد التأفّف</a:t>
            </a:r>
            <a:endParaRPr lang="en-GB" sz="3600" b="1" dirty="0">
              <a:solidFill>
                <a:srgbClr val="FF0000"/>
              </a:solidFill>
            </a:endParaRPr>
          </a:p>
        </p:txBody>
      </p:sp>
      <p:grpSp>
        <p:nvGrpSpPr>
          <p:cNvPr id="22" name="مجموعة 21">
            <a:extLst>
              <a:ext uri="{FF2B5EF4-FFF2-40B4-BE49-F238E27FC236}">
                <a16:creationId xmlns:a16="http://schemas.microsoft.com/office/drawing/2014/main" id="{2C48A62B-D033-4781-B065-08A056CB2AED}"/>
              </a:ext>
            </a:extLst>
          </p:cNvPr>
          <p:cNvGrpSpPr/>
          <p:nvPr/>
        </p:nvGrpSpPr>
        <p:grpSpPr>
          <a:xfrm>
            <a:off x="274323" y="0"/>
            <a:ext cx="3942743" cy="886686"/>
            <a:chOff x="367308" y="-366815"/>
            <a:chExt cx="3542468" cy="970345"/>
          </a:xfrm>
        </p:grpSpPr>
        <p:sp>
          <p:nvSpPr>
            <p:cNvPr id="29" name="مستطيل: زوايا علوية مستديرة 22">
              <a:extLst>
                <a:ext uri="{FF2B5EF4-FFF2-40B4-BE49-F238E27FC236}">
                  <a16:creationId xmlns:a16="http://schemas.microsoft.com/office/drawing/2014/main" id="{01A005F8-B326-4C47-B25B-B1D706E8A3CC}"/>
                </a:ext>
              </a:extLst>
            </p:cNvPr>
            <p:cNvSpPr/>
            <p:nvPr/>
          </p:nvSpPr>
          <p:spPr>
            <a:xfrm rot="10800000">
              <a:off x="381000" y="-304800"/>
              <a:ext cx="3515085" cy="908330"/>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6">
              <a:extLst>
                <a:ext uri="{FF2B5EF4-FFF2-40B4-BE49-F238E27FC236}">
                  <a16:creationId xmlns:a16="http://schemas.microsoft.com/office/drawing/2014/main" id="{8A62E6DD-850D-4AA0-A620-C0F5CBC3E03C}"/>
                </a:ext>
              </a:extLst>
            </p:cNvPr>
            <p:cNvSpPr/>
            <p:nvPr/>
          </p:nvSpPr>
          <p:spPr>
            <a:xfrm>
              <a:off x="1105516" y="-143023"/>
              <a:ext cx="2804260" cy="572586"/>
            </a:xfrm>
            <a:prstGeom prst="rect">
              <a:avLst/>
            </a:prstGeom>
            <a:noFill/>
            <a:ln>
              <a:noFill/>
            </a:ln>
          </p:spPr>
          <p:txBody>
            <a:bodyPr wrap="square" lIns="91440" tIns="45720" rIns="91440" bIns="45720">
              <a:spAutoFit/>
            </a:bodyPr>
            <a:lstStyle/>
            <a:p>
              <a:pPr algn="ctr"/>
              <a:r>
                <a:rPr lang="ar-BH" sz="2800" b="1" dirty="0">
                  <a:ln w="0"/>
                  <a:solidFill>
                    <a:srgbClr val="7030A0"/>
                  </a:solidFill>
                  <a:effectLst>
                    <a:outerShdw blurRad="38100" dist="19050" dir="2700000" algn="tl" rotWithShape="0">
                      <a:schemeClr val="dk1">
                        <a:alpha val="40000"/>
                      </a:schemeClr>
                    </a:outerShdw>
                  </a:effectLst>
                </a:rPr>
                <a:t>سورة الإسراء(23-25) </a:t>
              </a:r>
              <a:endParaRPr lang="en-US" sz="2800" b="1" dirty="0">
                <a:ln w="0"/>
                <a:solidFill>
                  <a:srgbClr val="7030A0"/>
                </a:solidFill>
                <a:effectLst>
                  <a:outerShdw blurRad="38100" dist="19050" dir="2700000" algn="tl" rotWithShape="0">
                    <a:schemeClr val="dk1">
                      <a:alpha val="40000"/>
                    </a:schemeClr>
                  </a:outerShdw>
                </a:effectLst>
              </a:endParaRPr>
            </a:p>
          </p:txBody>
        </p:sp>
        <p:sp>
          <p:nvSpPr>
            <p:cNvPr id="31" name="مستطيل: زوايا علوية مستديرة 24">
              <a:extLst>
                <a:ext uri="{FF2B5EF4-FFF2-40B4-BE49-F238E27FC236}">
                  <a16:creationId xmlns:a16="http://schemas.microsoft.com/office/drawing/2014/main" id="{67E20E12-2C02-4FA0-8B19-F8C10C81B0E2}"/>
                </a:ext>
              </a:extLst>
            </p:cNvPr>
            <p:cNvSpPr/>
            <p:nvPr/>
          </p:nvSpPr>
          <p:spPr>
            <a:xfrm rot="10800000">
              <a:off x="454440" y="-366815"/>
              <a:ext cx="761819" cy="908330"/>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6">
              <a:extLst>
                <a:ext uri="{FF2B5EF4-FFF2-40B4-BE49-F238E27FC236}">
                  <a16:creationId xmlns:a16="http://schemas.microsoft.com/office/drawing/2014/main" id="{6ED1EBB7-8165-4574-B91E-F7E3AC1A9238}"/>
                </a:ext>
              </a:extLst>
            </p:cNvPr>
            <p:cNvSpPr/>
            <p:nvPr/>
          </p:nvSpPr>
          <p:spPr>
            <a:xfrm>
              <a:off x="367308" y="-198524"/>
              <a:ext cx="931665" cy="646331"/>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التربية </a:t>
              </a:r>
              <a:endParaRPr lang="en-US" b="1" dirty="0">
                <a:ln w="0"/>
                <a:effectLst>
                  <a:outerShdw blurRad="38100" dist="19050" dir="2700000" algn="tl" rotWithShape="0">
                    <a:schemeClr val="dk1">
                      <a:alpha val="40000"/>
                    </a:schemeClr>
                  </a:outerShdw>
                </a:effectLst>
                <a:latin typeface="Frutiger LT Arabic 55 Roman" panose="01000000000000000000" pitchFamily="2" charset="-78"/>
              </a:endParaRPr>
            </a:p>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الإسلامية </a:t>
              </a:r>
            </a:p>
          </p:txBody>
        </p:sp>
      </p:grpSp>
    </p:spTree>
    <p:extLst>
      <p:ext uri="{BB962C8B-B14F-4D97-AF65-F5344CB8AC3E}">
        <p14:creationId xmlns:p14="http://schemas.microsoft.com/office/powerpoint/2010/main" val="264707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250"/>
                                        <p:tgtEl>
                                          <p:spTgt spid="14"/>
                                        </p:tgtEl>
                                      </p:cBhvr>
                                    </p:animEffect>
                                  </p:childTnLst>
                                </p:cTn>
                              </p:par>
                              <p:par>
                                <p:cTn id="8" presetID="22" presetClass="entr" presetSubtype="2"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right)">
                                      <p:cBhvr>
                                        <p:cTn id="10" dur="500"/>
                                        <p:tgtEl>
                                          <p:spTgt spid="28"/>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par>
                                <p:cTn id="17" presetID="2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2500"/>
                                        <p:tgtEl>
                                          <p:spTgt spid="24"/>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1250"/>
                                        <p:tgtEl>
                                          <p:spTgt spid="2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1250"/>
                                        <p:tgtEl>
                                          <p:spTgt spid="26"/>
                                        </p:tgtEl>
                                      </p:cBhvr>
                                    </p:animEffect>
                                  </p:childTnLst>
                                </p:cTn>
                              </p:par>
                            </p:childTnLst>
                          </p:cTn>
                        </p:par>
                        <p:par>
                          <p:cTn id="26" fill="hold">
                            <p:stCondLst>
                              <p:cond delay="2500"/>
                            </p:stCondLst>
                            <p:childTnLst>
                              <p:par>
                                <p:cTn id="27" presetID="18" presetClass="entr" presetSubtype="12" fill="hold" grpId="0" nodeType="afterEffect">
                                  <p:stCondLst>
                                    <p:cond delay="0"/>
                                  </p:stCondLst>
                                  <p:iterate type="wd">
                                    <p:tmPct val="66000"/>
                                  </p:iterate>
                                  <p:childTnLst>
                                    <p:set>
                                      <p:cBhvr>
                                        <p:cTn id="28" dur="1" fill="hold">
                                          <p:stCondLst>
                                            <p:cond delay="0"/>
                                          </p:stCondLst>
                                        </p:cTn>
                                        <p:tgtEl>
                                          <p:spTgt spid="27"/>
                                        </p:tgtEl>
                                        <p:attrNameLst>
                                          <p:attrName>style.visibility</p:attrName>
                                        </p:attrNameLst>
                                      </p:cBhvr>
                                      <p:to>
                                        <p:strVal val="visible"/>
                                      </p:to>
                                    </p:set>
                                    <p:animEffect transition="in" filter="strips(downLeft)">
                                      <p:cBhvr>
                                        <p:cTn id="29" dur="10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animBg="1"/>
      <p:bldP spid="24" grpId="0"/>
      <p:bldP spid="26" grpId="0" animBg="1"/>
      <p:bldP spid="27" grpId="0"/>
      <p:bldP spid="18" grpId="0"/>
      <p:bldP spid="1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زوايا قطرية مستديرة 9">
            <a:extLst>
              <a:ext uri="{FF2B5EF4-FFF2-40B4-BE49-F238E27FC236}">
                <a16:creationId xmlns:a16="http://schemas.microsoft.com/office/drawing/2014/main" id="{0FAAFBB5-8421-442B-AC07-7BCDA0F77735}"/>
              </a:ext>
            </a:extLst>
          </p:cNvPr>
          <p:cNvSpPr/>
          <p:nvPr/>
        </p:nvSpPr>
        <p:spPr>
          <a:xfrm rot="10800000">
            <a:off x="1095944" y="1949231"/>
            <a:ext cx="9650997" cy="3784354"/>
          </a:xfrm>
          <a:prstGeom prst="round2DiagRect">
            <a:avLst>
              <a:gd name="adj1" fmla="val 38740"/>
              <a:gd name="adj2" fmla="val 0"/>
            </a:avLst>
          </a:prstGeom>
          <a:solidFill>
            <a:schemeClr val="accent1">
              <a:lumMod val="40000"/>
              <a:lumOff val="60000"/>
            </a:scheme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10" name="مستطيل: زوايا قطرية مستديرة 16">
            <a:extLst>
              <a:ext uri="{FF2B5EF4-FFF2-40B4-BE49-F238E27FC236}">
                <a16:creationId xmlns:a16="http://schemas.microsoft.com/office/drawing/2014/main" id="{0CB13B9F-9FC8-44D7-8098-626429AC40D3}"/>
              </a:ext>
            </a:extLst>
          </p:cNvPr>
          <p:cNvSpPr/>
          <p:nvPr/>
        </p:nvSpPr>
        <p:spPr>
          <a:xfrm flipH="1">
            <a:off x="2827772" y="1145486"/>
            <a:ext cx="7565365" cy="736485"/>
          </a:xfrm>
          <a:prstGeom prst="round2DiagRect">
            <a:avLst>
              <a:gd name="adj1" fmla="val 50000"/>
              <a:gd name="adj2" fmla="val 0"/>
            </a:avLst>
          </a:prstGeom>
          <a:solidFill>
            <a:srgbClr val="FFE699"/>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11" name="Rectangle 5">
            <a:extLst>
              <a:ext uri="{FF2B5EF4-FFF2-40B4-BE49-F238E27FC236}">
                <a16:creationId xmlns:a16="http://schemas.microsoft.com/office/drawing/2014/main" id="{9FFFC442-1252-494D-B6AA-4BAA4414B15D}"/>
              </a:ext>
            </a:extLst>
          </p:cNvPr>
          <p:cNvSpPr/>
          <p:nvPr/>
        </p:nvSpPr>
        <p:spPr>
          <a:xfrm>
            <a:off x="3048001" y="1138405"/>
            <a:ext cx="6637772" cy="882678"/>
          </a:xfrm>
          <a:prstGeom prst="rect">
            <a:avLst/>
          </a:prstGeom>
          <a:noFill/>
          <a:ln>
            <a:noFill/>
          </a:ln>
        </p:spPr>
        <p:txBody>
          <a:bodyPr wrap="square" lIns="91440" tIns="45720" rIns="91440" bIns="45720">
            <a:spAutoFit/>
          </a:bodyPr>
          <a:lstStyle/>
          <a:p>
            <a:pPr algn="r" rtl="1">
              <a:lnSpc>
                <a:spcPct val="107000"/>
              </a:lnSpc>
              <a:spcAft>
                <a:spcPts val="800"/>
              </a:spcAft>
            </a:pPr>
            <a:r>
              <a:rPr lang="ar-SA" sz="4800" b="1" dirty="0">
                <a:ln w="0"/>
                <a:solidFill>
                  <a:schemeClr val="accent2">
                    <a:lumMod val="50000"/>
                  </a:schemeClr>
                </a:solidFill>
                <a:effectLst>
                  <a:outerShdw blurRad="38100" dist="19050" dir="2700000" algn="tl" rotWithShape="0">
                    <a:schemeClr val="dk1">
                      <a:alpha val="40000"/>
                    </a:schemeClr>
                  </a:outerShdw>
                </a:effectLst>
              </a:rPr>
              <a:t>أستفيد من </a:t>
            </a:r>
            <a:r>
              <a:rPr lang="ar-BH" sz="4800" b="1" dirty="0">
                <a:ln w="0"/>
                <a:solidFill>
                  <a:schemeClr val="accent2">
                    <a:lumMod val="50000"/>
                  </a:schemeClr>
                </a:solidFill>
                <a:effectLst>
                  <a:outerShdw blurRad="38100" dist="19050" dir="2700000" algn="tl" rotWithShape="0">
                    <a:schemeClr val="dk1">
                      <a:alpha val="40000"/>
                    </a:schemeClr>
                  </a:outerShdw>
                </a:effectLst>
              </a:rPr>
              <a:t>الآيات</a:t>
            </a:r>
            <a:r>
              <a:rPr lang="en-GB" sz="4800" b="1" dirty="0">
                <a:ln w="0"/>
                <a:solidFill>
                  <a:schemeClr val="accent2">
                    <a:lumMod val="50000"/>
                  </a:schemeClr>
                </a:solidFill>
                <a:effectLst>
                  <a:outerShdw blurRad="38100" dist="19050" dir="2700000" algn="tl" rotWithShape="0">
                    <a:schemeClr val="dk1">
                      <a:alpha val="40000"/>
                    </a:schemeClr>
                  </a:outerShdw>
                </a:effectLst>
              </a:rPr>
              <a:t>:</a:t>
            </a:r>
          </a:p>
        </p:txBody>
      </p:sp>
      <p:sp>
        <p:nvSpPr>
          <p:cNvPr id="12" name="مستطيل: زوايا قطرية مستديرة 19">
            <a:extLst>
              <a:ext uri="{FF2B5EF4-FFF2-40B4-BE49-F238E27FC236}">
                <a16:creationId xmlns:a16="http://schemas.microsoft.com/office/drawing/2014/main" id="{4664C732-3E67-400D-A6B0-E513A9337F1F}"/>
              </a:ext>
            </a:extLst>
          </p:cNvPr>
          <p:cNvSpPr/>
          <p:nvPr/>
        </p:nvSpPr>
        <p:spPr>
          <a:xfrm rot="10800000">
            <a:off x="9296399" y="1778248"/>
            <a:ext cx="1759265" cy="3784352"/>
          </a:xfrm>
          <a:prstGeom prst="round2DiagRect">
            <a:avLst>
              <a:gd name="adj1" fmla="val 50000"/>
              <a:gd name="adj2" fmla="val 0"/>
            </a:avLst>
          </a:prstGeom>
          <a:solidFill>
            <a:srgbClr val="92D050"/>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p>
        </p:txBody>
      </p:sp>
      <p:sp>
        <p:nvSpPr>
          <p:cNvPr id="13" name="مستطيل: زوايا قطرية مستديرة 20">
            <a:extLst>
              <a:ext uri="{FF2B5EF4-FFF2-40B4-BE49-F238E27FC236}">
                <a16:creationId xmlns:a16="http://schemas.microsoft.com/office/drawing/2014/main" id="{64BAFAD9-D114-4243-B5CA-F12CF5190AC8}"/>
              </a:ext>
            </a:extLst>
          </p:cNvPr>
          <p:cNvSpPr/>
          <p:nvPr/>
        </p:nvSpPr>
        <p:spPr>
          <a:xfrm rot="10800000">
            <a:off x="931508" y="2895597"/>
            <a:ext cx="9211458" cy="2987738"/>
          </a:xfrm>
          <a:prstGeom prst="round2DiagRect">
            <a:avLst>
              <a:gd name="adj1" fmla="val 38740"/>
              <a:gd name="adj2" fmla="val 0"/>
            </a:avLst>
          </a:prstGeom>
          <a:solidFill>
            <a:schemeClr val="bg1"/>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14" name="مستطيل 13">
            <a:extLst>
              <a:ext uri="{FF2B5EF4-FFF2-40B4-BE49-F238E27FC236}">
                <a16:creationId xmlns:a16="http://schemas.microsoft.com/office/drawing/2014/main" id="{01264377-F26D-4F67-893D-798BB4DE3F38}"/>
              </a:ext>
            </a:extLst>
          </p:cNvPr>
          <p:cNvSpPr/>
          <p:nvPr/>
        </p:nvSpPr>
        <p:spPr>
          <a:xfrm>
            <a:off x="2044889" y="3156284"/>
            <a:ext cx="7480111" cy="685124"/>
          </a:xfrm>
          <a:prstGeom prst="rect">
            <a:avLst/>
          </a:prstGeom>
        </p:spPr>
        <p:txBody>
          <a:bodyPr wrap="square">
            <a:spAutoFit/>
          </a:bodyPr>
          <a:lstStyle/>
          <a:p>
            <a:pPr algn="r" rtl="1">
              <a:lnSpc>
                <a:spcPct val="107000"/>
              </a:lnSpc>
              <a:spcAft>
                <a:spcPts val="800"/>
              </a:spcAft>
            </a:pPr>
            <a:r>
              <a:rPr lang="ar-BH" sz="3600" b="1" dirty="0"/>
              <a:t>المسلم يطيع الله تعالى ويبرُّ والديه.</a:t>
            </a:r>
            <a:endParaRPr lang="en-GB" sz="3600" b="1" dirty="0"/>
          </a:p>
        </p:txBody>
      </p:sp>
      <p:sp>
        <p:nvSpPr>
          <p:cNvPr id="15" name="مستطيل 14">
            <a:extLst>
              <a:ext uri="{FF2B5EF4-FFF2-40B4-BE49-F238E27FC236}">
                <a16:creationId xmlns:a16="http://schemas.microsoft.com/office/drawing/2014/main" id="{BF2A7143-918A-4939-9E83-E52CE75D60A0}"/>
              </a:ext>
            </a:extLst>
          </p:cNvPr>
          <p:cNvSpPr/>
          <p:nvPr/>
        </p:nvSpPr>
        <p:spPr>
          <a:xfrm>
            <a:off x="1876768" y="2131636"/>
            <a:ext cx="7484343" cy="655244"/>
          </a:xfrm>
          <a:prstGeom prst="rect">
            <a:avLst/>
          </a:prstGeom>
        </p:spPr>
        <p:txBody>
          <a:bodyPr wrap="square">
            <a:spAutoFit/>
          </a:bodyPr>
          <a:lstStyle/>
          <a:p>
            <a:pPr algn="r" rtl="1">
              <a:lnSpc>
                <a:spcPct val="107000"/>
              </a:lnSpc>
              <a:spcAft>
                <a:spcPts val="800"/>
              </a:spcAft>
            </a:pPr>
            <a:r>
              <a:rPr lang="ar-BH" sz="3600" b="1" dirty="0">
                <a:solidFill>
                  <a:srgbClr val="002060"/>
                </a:solidFill>
                <a:latin typeface="Calibri" panose="020F0502020204030204" pitchFamily="34" charset="0"/>
              </a:rPr>
              <a:t> ت</a:t>
            </a:r>
            <a:r>
              <a:rPr lang="ar-SA" sz="3600" b="1" dirty="0">
                <a:solidFill>
                  <a:srgbClr val="002060"/>
                </a:solidFill>
                <a:latin typeface="Calibri" panose="020F0502020204030204" pitchFamily="34" charset="0"/>
              </a:rPr>
              <a:t>رشد </a:t>
            </a:r>
            <a:r>
              <a:rPr lang="ar-BH" sz="3600" b="1" dirty="0">
                <a:solidFill>
                  <a:srgbClr val="002060"/>
                </a:solidFill>
                <a:latin typeface="Calibri" panose="020F0502020204030204" pitchFamily="34" charset="0"/>
              </a:rPr>
              <a:t>الآيات </a:t>
            </a:r>
            <a:r>
              <a:rPr lang="ar-SA" sz="3600" b="1" dirty="0">
                <a:solidFill>
                  <a:srgbClr val="002060"/>
                </a:solidFill>
                <a:latin typeface="Calibri" panose="020F0502020204030204" pitchFamily="34" charset="0"/>
              </a:rPr>
              <a:t>إلى أمور، منها</a:t>
            </a:r>
            <a:r>
              <a:rPr lang="en-GB" sz="3600" b="1" dirty="0">
                <a:solidFill>
                  <a:srgbClr val="002060"/>
                </a:solidFill>
                <a:latin typeface="Calibri" panose="020F0502020204030204" pitchFamily="34" charset="0"/>
              </a:rPr>
              <a:t>:</a:t>
            </a:r>
          </a:p>
        </p:txBody>
      </p:sp>
      <p:sp>
        <p:nvSpPr>
          <p:cNvPr id="16" name="مستطيل 15">
            <a:extLst>
              <a:ext uri="{FF2B5EF4-FFF2-40B4-BE49-F238E27FC236}">
                <a16:creationId xmlns:a16="http://schemas.microsoft.com/office/drawing/2014/main" id="{0A199093-6251-434C-88D0-C17949AA7DE5}"/>
              </a:ext>
            </a:extLst>
          </p:cNvPr>
          <p:cNvSpPr/>
          <p:nvPr/>
        </p:nvSpPr>
        <p:spPr>
          <a:xfrm>
            <a:off x="964277" y="4012630"/>
            <a:ext cx="8560724" cy="1277914"/>
          </a:xfrm>
          <a:prstGeom prst="rect">
            <a:avLst/>
          </a:prstGeom>
        </p:spPr>
        <p:txBody>
          <a:bodyPr wrap="square">
            <a:spAutoFit/>
          </a:bodyPr>
          <a:lstStyle/>
          <a:p>
            <a:pPr algn="r" rtl="1">
              <a:lnSpc>
                <a:spcPct val="107000"/>
              </a:lnSpc>
              <a:spcAft>
                <a:spcPts val="800"/>
              </a:spcAft>
            </a:pPr>
            <a:r>
              <a:rPr lang="ar-BH" sz="3600" b="1" dirty="0"/>
              <a:t>إذا قصَّر المسلم في حقٍّ من حقوق والديه، فعليه أن يبادر إلى التوبة.</a:t>
            </a:r>
            <a:endParaRPr lang="en-GB" sz="3600" b="1" dirty="0"/>
          </a:p>
        </p:txBody>
      </p:sp>
      <p:grpSp>
        <p:nvGrpSpPr>
          <p:cNvPr id="17" name="مجموعة 16">
            <a:extLst>
              <a:ext uri="{FF2B5EF4-FFF2-40B4-BE49-F238E27FC236}">
                <a16:creationId xmlns:a16="http://schemas.microsoft.com/office/drawing/2014/main" id="{1389A4C6-DFFB-4466-9404-922DDD06C032}"/>
              </a:ext>
            </a:extLst>
          </p:cNvPr>
          <p:cNvGrpSpPr/>
          <p:nvPr/>
        </p:nvGrpSpPr>
        <p:grpSpPr>
          <a:xfrm>
            <a:off x="9669650" y="3066767"/>
            <a:ext cx="974788" cy="633322"/>
            <a:chOff x="9535166" y="2102037"/>
            <a:chExt cx="842796" cy="410853"/>
          </a:xfrm>
          <a:solidFill>
            <a:srgbClr val="FFFF00"/>
          </a:solidFill>
        </p:grpSpPr>
        <p:sp>
          <p:nvSpPr>
            <p:cNvPr id="18" name="Pentagon 48">
              <a:extLst>
                <a:ext uri="{FF2B5EF4-FFF2-40B4-BE49-F238E27FC236}">
                  <a16:creationId xmlns:a16="http://schemas.microsoft.com/office/drawing/2014/main" id="{CDCF7461-8CD1-43C3-802D-C363ECD1D7F7}"/>
                </a:ext>
              </a:extLst>
            </p:cNvPr>
            <p:cNvSpPr/>
            <p:nvPr/>
          </p:nvSpPr>
          <p:spPr>
            <a:xfrm flipH="1">
              <a:off x="9548516" y="2112642"/>
              <a:ext cx="574467" cy="399324"/>
            </a:xfrm>
            <a:prstGeom prst="homePlate">
              <a:avLst>
                <a:gd name="adj" fmla="val 468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9" name="Pentagon 48">
              <a:extLst>
                <a:ext uri="{FF2B5EF4-FFF2-40B4-BE49-F238E27FC236}">
                  <a16:creationId xmlns:a16="http://schemas.microsoft.com/office/drawing/2014/main" id="{7C2A79E8-1464-4ABF-A078-51C7EAE131A3}"/>
                </a:ext>
              </a:extLst>
            </p:cNvPr>
            <p:cNvSpPr/>
            <p:nvPr/>
          </p:nvSpPr>
          <p:spPr>
            <a:xfrm flipH="1">
              <a:off x="9535166" y="2113566"/>
              <a:ext cx="842796" cy="399324"/>
            </a:xfrm>
            <a:prstGeom prst="homePlate">
              <a:avLst>
                <a:gd name="adj" fmla="val 46845"/>
              </a:avLst>
            </a:prstGeom>
            <a:gradFill flip="none" rotWithShape="1">
              <a:gsLst>
                <a:gs pos="42000">
                  <a:srgbClr val="FFFF00"/>
                </a:gs>
                <a:gs pos="92000">
                  <a:srgbClr val="92D050"/>
                </a:gs>
                <a:gs pos="100000">
                  <a:srgbClr val="92D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0" name="TextBox 53">
              <a:extLst>
                <a:ext uri="{FF2B5EF4-FFF2-40B4-BE49-F238E27FC236}">
                  <a16:creationId xmlns:a16="http://schemas.microsoft.com/office/drawing/2014/main" id="{1099E7E3-B514-489A-9C55-4F33256CA37F}"/>
                </a:ext>
              </a:extLst>
            </p:cNvPr>
            <p:cNvSpPr txBox="1"/>
            <p:nvPr/>
          </p:nvSpPr>
          <p:spPr>
            <a:xfrm>
              <a:off x="9677198" y="2102037"/>
              <a:ext cx="604639" cy="399325"/>
            </a:xfrm>
            <a:prstGeom prst="rect">
              <a:avLst/>
            </a:prstGeom>
            <a:noFill/>
          </p:spPr>
          <p:txBody>
            <a:bodyPr wrap="square" tIns="0" bIns="0" rtlCol="0" anchor="ctr">
              <a:spAutoFit/>
            </a:bodyPr>
            <a:lstStyle/>
            <a:p>
              <a:r>
                <a:rPr lang="en-US" altLang="ko-KR" sz="4000" b="1" dirty="0">
                  <a:solidFill>
                    <a:srgbClr val="002060"/>
                  </a:solidFill>
                </a:rPr>
                <a:t>1</a:t>
              </a:r>
            </a:p>
          </p:txBody>
        </p:sp>
      </p:grpSp>
      <p:pic>
        <p:nvPicPr>
          <p:cNvPr id="21" name="Picture 3">
            <a:extLst>
              <a:ext uri="{FF2B5EF4-FFF2-40B4-BE49-F238E27FC236}">
                <a16:creationId xmlns:a16="http://schemas.microsoft.com/office/drawing/2014/main" id="{8D10957A-301F-48BD-B95C-CA41776CBE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615" t="19437" r="16694" b="12630"/>
          <a:stretch/>
        </p:blipFill>
        <p:spPr bwMode="auto">
          <a:xfrm>
            <a:off x="9745229" y="-239418"/>
            <a:ext cx="2613778" cy="3395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مجموعة 21">
            <a:extLst>
              <a:ext uri="{FF2B5EF4-FFF2-40B4-BE49-F238E27FC236}">
                <a16:creationId xmlns:a16="http://schemas.microsoft.com/office/drawing/2014/main" id="{53959AC0-1855-40FC-8652-CA28E15FD05C}"/>
              </a:ext>
            </a:extLst>
          </p:cNvPr>
          <p:cNvGrpSpPr/>
          <p:nvPr/>
        </p:nvGrpSpPr>
        <p:grpSpPr>
          <a:xfrm>
            <a:off x="9669650" y="3962400"/>
            <a:ext cx="974788" cy="633324"/>
            <a:chOff x="9669650" y="4301523"/>
            <a:chExt cx="974788" cy="633324"/>
          </a:xfrm>
        </p:grpSpPr>
        <p:sp>
          <p:nvSpPr>
            <p:cNvPr id="23" name="Pentagon 48">
              <a:extLst>
                <a:ext uri="{FF2B5EF4-FFF2-40B4-BE49-F238E27FC236}">
                  <a16:creationId xmlns:a16="http://schemas.microsoft.com/office/drawing/2014/main" id="{0CA2DA6A-9820-4792-BAC5-67BFB58774DC}"/>
                </a:ext>
              </a:extLst>
            </p:cNvPr>
            <p:cNvSpPr/>
            <p:nvPr/>
          </p:nvSpPr>
          <p:spPr>
            <a:xfrm flipH="1">
              <a:off x="9669650" y="4319296"/>
              <a:ext cx="974788" cy="615551"/>
            </a:xfrm>
            <a:prstGeom prst="homePlate">
              <a:avLst>
                <a:gd name="adj" fmla="val 46845"/>
              </a:avLst>
            </a:prstGeom>
            <a:gradFill flip="none" rotWithShape="1">
              <a:gsLst>
                <a:gs pos="42000">
                  <a:srgbClr val="FFFF00"/>
                </a:gs>
                <a:gs pos="92000">
                  <a:srgbClr val="92D050"/>
                </a:gs>
                <a:gs pos="100000">
                  <a:srgbClr val="92D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4" name="TextBox 53">
              <a:extLst>
                <a:ext uri="{FF2B5EF4-FFF2-40B4-BE49-F238E27FC236}">
                  <a16:creationId xmlns:a16="http://schemas.microsoft.com/office/drawing/2014/main" id="{0143A764-F851-4BE1-BD92-38A5D92DA23D}"/>
                </a:ext>
              </a:extLst>
            </p:cNvPr>
            <p:cNvSpPr txBox="1"/>
            <p:nvPr/>
          </p:nvSpPr>
          <p:spPr>
            <a:xfrm>
              <a:off x="9887679" y="4301523"/>
              <a:ext cx="699333" cy="615552"/>
            </a:xfrm>
            <a:prstGeom prst="rect">
              <a:avLst/>
            </a:prstGeom>
            <a:noFill/>
          </p:spPr>
          <p:txBody>
            <a:bodyPr wrap="square" tIns="0" bIns="0" rtlCol="0" anchor="ctr">
              <a:spAutoFit/>
            </a:bodyPr>
            <a:lstStyle/>
            <a:p>
              <a:r>
                <a:rPr lang="en-US" altLang="ko-KR" sz="4000" b="1" dirty="0">
                  <a:solidFill>
                    <a:srgbClr val="002060"/>
                  </a:solidFill>
                </a:rPr>
                <a:t>2</a:t>
              </a:r>
            </a:p>
          </p:txBody>
        </p:sp>
      </p:grpSp>
      <p:grpSp>
        <p:nvGrpSpPr>
          <p:cNvPr id="25" name="مجموعة 24">
            <a:extLst>
              <a:ext uri="{FF2B5EF4-FFF2-40B4-BE49-F238E27FC236}">
                <a16:creationId xmlns:a16="http://schemas.microsoft.com/office/drawing/2014/main" id="{2C48A62B-D033-4781-B065-08A056CB2AED}"/>
              </a:ext>
            </a:extLst>
          </p:cNvPr>
          <p:cNvGrpSpPr/>
          <p:nvPr/>
        </p:nvGrpSpPr>
        <p:grpSpPr>
          <a:xfrm>
            <a:off x="274323" y="0"/>
            <a:ext cx="3942743" cy="886686"/>
            <a:chOff x="367308" y="-366815"/>
            <a:chExt cx="3542468" cy="970345"/>
          </a:xfrm>
        </p:grpSpPr>
        <p:sp>
          <p:nvSpPr>
            <p:cNvPr id="26" name="مستطيل: زوايا علوية مستديرة 22">
              <a:extLst>
                <a:ext uri="{FF2B5EF4-FFF2-40B4-BE49-F238E27FC236}">
                  <a16:creationId xmlns:a16="http://schemas.microsoft.com/office/drawing/2014/main" id="{01A005F8-B326-4C47-B25B-B1D706E8A3CC}"/>
                </a:ext>
              </a:extLst>
            </p:cNvPr>
            <p:cNvSpPr/>
            <p:nvPr/>
          </p:nvSpPr>
          <p:spPr>
            <a:xfrm rot="10800000">
              <a:off x="381000" y="-304800"/>
              <a:ext cx="3515085" cy="908330"/>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6">
              <a:extLst>
                <a:ext uri="{FF2B5EF4-FFF2-40B4-BE49-F238E27FC236}">
                  <a16:creationId xmlns:a16="http://schemas.microsoft.com/office/drawing/2014/main" id="{8A62E6DD-850D-4AA0-A620-C0F5CBC3E03C}"/>
                </a:ext>
              </a:extLst>
            </p:cNvPr>
            <p:cNvSpPr/>
            <p:nvPr/>
          </p:nvSpPr>
          <p:spPr>
            <a:xfrm>
              <a:off x="1105516" y="-143023"/>
              <a:ext cx="2804260" cy="572586"/>
            </a:xfrm>
            <a:prstGeom prst="rect">
              <a:avLst/>
            </a:prstGeom>
            <a:noFill/>
            <a:ln>
              <a:noFill/>
            </a:ln>
          </p:spPr>
          <p:txBody>
            <a:bodyPr wrap="square" lIns="91440" tIns="45720" rIns="91440" bIns="45720">
              <a:spAutoFit/>
            </a:bodyPr>
            <a:lstStyle/>
            <a:p>
              <a:pPr algn="ctr"/>
              <a:r>
                <a:rPr lang="ar-BH" sz="2800" b="1" dirty="0">
                  <a:ln w="0"/>
                  <a:solidFill>
                    <a:srgbClr val="7030A0"/>
                  </a:solidFill>
                  <a:effectLst>
                    <a:outerShdw blurRad="38100" dist="19050" dir="2700000" algn="tl" rotWithShape="0">
                      <a:schemeClr val="dk1">
                        <a:alpha val="40000"/>
                      </a:schemeClr>
                    </a:outerShdw>
                  </a:effectLst>
                </a:rPr>
                <a:t>سورة الإسراء(23-25) </a:t>
              </a:r>
              <a:endParaRPr lang="en-US" sz="2800" b="1" dirty="0">
                <a:ln w="0"/>
                <a:solidFill>
                  <a:srgbClr val="7030A0"/>
                </a:solidFill>
                <a:effectLst>
                  <a:outerShdw blurRad="38100" dist="19050" dir="2700000" algn="tl" rotWithShape="0">
                    <a:schemeClr val="dk1">
                      <a:alpha val="40000"/>
                    </a:schemeClr>
                  </a:outerShdw>
                </a:effectLst>
              </a:endParaRPr>
            </a:p>
          </p:txBody>
        </p:sp>
        <p:sp>
          <p:nvSpPr>
            <p:cNvPr id="28" name="مستطيل: زوايا علوية مستديرة 24">
              <a:extLst>
                <a:ext uri="{FF2B5EF4-FFF2-40B4-BE49-F238E27FC236}">
                  <a16:creationId xmlns:a16="http://schemas.microsoft.com/office/drawing/2014/main" id="{67E20E12-2C02-4FA0-8B19-F8C10C81B0E2}"/>
                </a:ext>
              </a:extLst>
            </p:cNvPr>
            <p:cNvSpPr/>
            <p:nvPr/>
          </p:nvSpPr>
          <p:spPr>
            <a:xfrm rot="10800000">
              <a:off x="454440" y="-366815"/>
              <a:ext cx="761819" cy="908330"/>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6">
              <a:extLst>
                <a:ext uri="{FF2B5EF4-FFF2-40B4-BE49-F238E27FC236}">
                  <a16:creationId xmlns:a16="http://schemas.microsoft.com/office/drawing/2014/main" id="{6ED1EBB7-8165-4574-B91E-F7E3AC1A9238}"/>
                </a:ext>
              </a:extLst>
            </p:cNvPr>
            <p:cNvSpPr/>
            <p:nvPr/>
          </p:nvSpPr>
          <p:spPr>
            <a:xfrm>
              <a:off x="367308" y="-198524"/>
              <a:ext cx="931665" cy="646331"/>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التربية </a:t>
              </a:r>
              <a:endParaRPr lang="en-US" b="1" dirty="0">
                <a:ln w="0"/>
                <a:effectLst>
                  <a:outerShdw blurRad="38100" dist="19050" dir="2700000" algn="tl" rotWithShape="0">
                    <a:schemeClr val="dk1">
                      <a:alpha val="40000"/>
                    </a:schemeClr>
                  </a:outerShdw>
                </a:effectLst>
                <a:latin typeface="Frutiger LT Arabic 55 Roman" panose="01000000000000000000" pitchFamily="2" charset="-78"/>
              </a:endParaRPr>
            </a:p>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الإسلامية </a:t>
              </a:r>
            </a:p>
          </p:txBody>
        </p:sp>
      </p:grpSp>
    </p:spTree>
    <p:extLst>
      <p:ext uri="{BB962C8B-B14F-4D97-AF65-F5344CB8AC3E}">
        <p14:creationId xmlns:p14="http://schemas.microsoft.com/office/powerpoint/2010/main" val="387525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1"/>
                                        </p:tgtEl>
                                        <p:attrNameLst>
                                          <p:attrName>r</p:attrName>
                                        </p:attrNameLst>
                                      </p:cBhvr>
                                    </p:animRot>
                                    <p:animRot by="-240000">
                                      <p:cBhvr>
                                        <p:cTn id="10" dur="200" fill="hold">
                                          <p:stCondLst>
                                            <p:cond delay="200"/>
                                          </p:stCondLst>
                                        </p:cTn>
                                        <p:tgtEl>
                                          <p:spTgt spid="21"/>
                                        </p:tgtEl>
                                        <p:attrNameLst>
                                          <p:attrName>r</p:attrName>
                                        </p:attrNameLst>
                                      </p:cBhvr>
                                    </p:animRot>
                                    <p:animRot by="240000">
                                      <p:cBhvr>
                                        <p:cTn id="11" dur="200" fill="hold">
                                          <p:stCondLst>
                                            <p:cond delay="400"/>
                                          </p:stCondLst>
                                        </p:cTn>
                                        <p:tgtEl>
                                          <p:spTgt spid="21"/>
                                        </p:tgtEl>
                                        <p:attrNameLst>
                                          <p:attrName>r</p:attrName>
                                        </p:attrNameLst>
                                      </p:cBhvr>
                                    </p:animRot>
                                    <p:animRot by="-240000">
                                      <p:cBhvr>
                                        <p:cTn id="12" dur="200" fill="hold">
                                          <p:stCondLst>
                                            <p:cond delay="600"/>
                                          </p:stCondLst>
                                        </p:cTn>
                                        <p:tgtEl>
                                          <p:spTgt spid="21"/>
                                        </p:tgtEl>
                                        <p:attrNameLst>
                                          <p:attrName>r</p:attrName>
                                        </p:attrNameLst>
                                      </p:cBhvr>
                                    </p:animRot>
                                    <p:animRot by="120000">
                                      <p:cBhvr>
                                        <p:cTn id="13" dur="200" fill="hold">
                                          <p:stCondLst>
                                            <p:cond delay="800"/>
                                          </p:stCondLst>
                                        </p:cTn>
                                        <p:tgtEl>
                                          <p:spTgt spid="21"/>
                                        </p:tgtEl>
                                        <p:attrNameLst>
                                          <p:attrName>r</p:attrName>
                                        </p:attrNameLst>
                                      </p:cBhvr>
                                    </p:animRot>
                                  </p:childTnLst>
                                </p:cTn>
                              </p:par>
                              <p:par>
                                <p:cTn id="14" presetID="22"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1250"/>
                                        <p:tgtEl>
                                          <p:spTgt spid="1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2500"/>
                                        <p:tgtEl>
                                          <p:spTgt spid="1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1250"/>
                                        <p:tgtEl>
                                          <p:spTgt spid="1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125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1250"/>
                                        <p:tgtEl>
                                          <p:spTgt spid="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4000"/>
                                        <p:tgtEl>
                                          <p:spTgt spid="15"/>
                                        </p:tgtEl>
                                      </p:cBhvr>
                                    </p:animEffect>
                                  </p:childTnLst>
                                </p:cTn>
                              </p:par>
                              <p:par>
                                <p:cTn id="32" presetID="22" presetClass="entr" presetSubtype="2"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right)">
                                      <p:cBhvr>
                                        <p:cTn id="34" dur="3500"/>
                                        <p:tgtEl>
                                          <p:spTgt spid="17"/>
                                        </p:tgtEl>
                                      </p:cBhvr>
                                    </p:animEffect>
                                  </p:childTnLst>
                                </p:cTn>
                              </p:par>
                            </p:childTnLst>
                          </p:cTn>
                        </p:par>
                        <p:par>
                          <p:cTn id="35" fill="hold">
                            <p:stCondLst>
                              <p:cond delay="4000"/>
                            </p:stCondLst>
                            <p:childTnLst>
                              <p:par>
                                <p:cTn id="36" presetID="18" presetClass="entr" presetSubtype="12" fill="hold" grpId="0" nodeType="afterEffect">
                                  <p:stCondLst>
                                    <p:cond delay="0"/>
                                  </p:stCondLst>
                                  <p:iterate type="wd">
                                    <p:tmPct val="66000"/>
                                  </p:iterate>
                                  <p:childTnLst>
                                    <p:set>
                                      <p:cBhvr>
                                        <p:cTn id="37" dur="1" fill="hold">
                                          <p:stCondLst>
                                            <p:cond delay="0"/>
                                          </p:stCondLst>
                                        </p:cTn>
                                        <p:tgtEl>
                                          <p:spTgt spid="14"/>
                                        </p:tgtEl>
                                        <p:attrNameLst>
                                          <p:attrName>style.visibility</p:attrName>
                                        </p:attrNameLst>
                                      </p:cBhvr>
                                      <p:to>
                                        <p:strVal val="visible"/>
                                      </p:to>
                                    </p:set>
                                    <p:animEffect transition="in" filter="strips(downLeft)">
                                      <p:cBhvr>
                                        <p:cTn id="38" dur="1000"/>
                                        <p:tgtEl>
                                          <p:spTgt spid="14"/>
                                        </p:tgtEl>
                                      </p:cBhvr>
                                    </p:animEffect>
                                  </p:childTnLst>
                                </p:cTn>
                              </p:par>
                            </p:childTnLst>
                          </p:cTn>
                        </p:par>
                        <p:par>
                          <p:cTn id="39" fill="hold">
                            <p:stCondLst>
                              <p:cond delay="8960"/>
                            </p:stCondLst>
                            <p:childTnLst>
                              <p:par>
                                <p:cTn id="40" presetID="22" presetClass="entr" presetSubtype="2"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right)">
                                      <p:cBhvr>
                                        <p:cTn id="42" dur="3500"/>
                                        <p:tgtEl>
                                          <p:spTgt spid="22"/>
                                        </p:tgtEl>
                                      </p:cBhvr>
                                    </p:animEffect>
                                  </p:childTnLst>
                                </p:cTn>
                              </p:par>
                            </p:childTnLst>
                          </p:cTn>
                        </p:par>
                        <p:par>
                          <p:cTn id="43" fill="hold">
                            <p:stCondLst>
                              <p:cond delay="12460"/>
                            </p:stCondLst>
                            <p:childTnLst>
                              <p:par>
                                <p:cTn id="44" presetID="18" presetClass="entr" presetSubtype="12" fill="hold" grpId="0" nodeType="afterEffect">
                                  <p:stCondLst>
                                    <p:cond delay="0"/>
                                  </p:stCondLst>
                                  <p:iterate type="wd">
                                    <p:tmPct val="66000"/>
                                  </p:iterate>
                                  <p:childTnLst>
                                    <p:set>
                                      <p:cBhvr>
                                        <p:cTn id="45" dur="1" fill="hold">
                                          <p:stCondLst>
                                            <p:cond delay="0"/>
                                          </p:stCondLst>
                                        </p:cTn>
                                        <p:tgtEl>
                                          <p:spTgt spid="16"/>
                                        </p:tgtEl>
                                        <p:attrNameLst>
                                          <p:attrName>style.visibility</p:attrName>
                                        </p:attrNameLst>
                                      </p:cBhvr>
                                      <p:to>
                                        <p:strVal val="visible"/>
                                      </p:to>
                                    </p:set>
                                    <p:animEffect transition="in" filter="strips(downLeft)">
                                      <p:cBhvr>
                                        <p:cTn id="4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animBg="1"/>
      <p:bldP spid="13" grpId="0" animBg="1"/>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رابط مستقيم 2">
            <a:extLst>
              <a:ext uri="{FF2B5EF4-FFF2-40B4-BE49-F238E27FC236}">
                <a16:creationId xmlns:a16="http://schemas.microsoft.com/office/drawing/2014/main" id="{1B16012A-122B-43EA-9E12-70D2958DA8EB}"/>
              </a:ext>
            </a:extLst>
          </p:cNvPr>
          <p:cNvCxnSpPr/>
          <p:nvPr/>
        </p:nvCxnSpPr>
        <p:spPr>
          <a:xfrm flipH="1">
            <a:off x="1371600" y="6934200"/>
            <a:ext cx="100584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مستطيل: زوايا قطرية مستديرة 80">
            <a:extLst>
              <a:ext uri="{FF2B5EF4-FFF2-40B4-BE49-F238E27FC236}">
                <a16:creationId xmlns:a16="http://schemas.microsoft.com/office/drawing/2014/main" id="{A4239093-AC0D-4FE3-BB07-836CE3D7BD35}"/>
              </a:ext>
            </a:extLst>
          </p:cNvPr>
          <p:cNvSpPr/>
          <p:nvPr/>
        </p:nvSpPr>
        <p:spPr>
          <a:xfrm rot="5400000" flipH="1">
            <a:off x="2934163" y="1518258"/>
            <a:ext cx="1872178" cy="7740504"/>
          </a:xfrm>
          <a:prstGeom prst="round2DiagRect">
            <a:avLst>
              <a:gd name="adj1" fmla="val 50000"/>
              <a:gd name="adj2" fmla="val 0"/>
            </a:avLst>
          </a:prstGeom>
          <a:solidFill>
            <a:srgbClr val="ABDB77"/>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p>
        </p:txBody>
      </p:sp>
      <p:sp>
        <p:nvSpPr>
          <p:cNvPr id="8" name="مستطيل: زوايا قطرية مستديرة 78">
            <a:extLst>
              <a:ext uri="{FF2B5EF4-FFF2-40B4-BE49-F238E27FC236}">
                <a16:creationId xmlns:a16="http://schemas.microsoft.com/office/drawing/2014/main" id="{CE6638E0-8BFB-43F7-BDF1-E5F940AC8299}"/>
              </a:ext>
            </a:extLst>
          </p:cNvPr>
          <p:cNvSpPr/>
          <p:nvPr/>
        </p:nvSpPr>
        <p:spPr>
          <a:xfrm rot="5400000" flipH="1">
            <a:off x="3589762" y="-1867682"/>
            <a:ext cx="655244" cy="7740505"/>
          </a:xfrm>
          <a:prstGeom prst="round2DiagRect">
            <a:avLst>
              <a:gd name="adj1" fmla="val 50000"/>
              <a:gd name="adj2" fmla="val 0"/>
            </a:avLst>
          </a:prstGeom>
          <a:solidFill>
            <a:srgbClr val="FFE699"/>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p>
        </p:txBody>
      </p:sp>
      <p:sp>
        <p:nvSpPr>
          <p:cNvPr id="9" name="مستطيل: زوايا قطرية مستديرة 35">
            <a:extLst>
              <a:ext uri="{FF2B5EF4-FFF2-40B4-BE49-F238E27FC236}">
                <a16:creationId xmlns:a16="http://schemas.microsoft.com/office/drawing/2014/main" id="{34630596-27CA-41BA-BC07-3453892BA8E3}"/>
              </a:ext>
            </a:extLst>
          </p:cNvPr>
          <p:cNvSpPr/>
          <p:nvPr/>
        </p:nvSpPr>
        <p:spPr>
          <a:xfrm rot="10800000">
            <a:off x="10137358" y="1127380"/>
            <a:ext cx="1656221" cy="5197220"/>
          </a:xfrm>
          <a:prstGeom prst="round2DiagRect">
            <a:avLst>
              <a:gd name="adj1" fmla="val 50000"/>
              <a:gd name="adj2" fmla="val 0"/>
            </a:avLst>
          </a:prstGeom>
          <a:solidFill>
            <a:srgbClr val="FFE699"/>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p>
        </p:txBody>
      </p:sp>
      <p:grpSp>
        <p:nvGrpSpPr>
          <p:cNvPr id="10" name="مجموعة 9">
            <a:extLst>
              <a:ext uri="{FF2B5EF4-FFF2-40B4-BE49-F238E27FC236}">
                <a16:creationId xmlns:a16="http://schemas.microsoft.com/office/drawing/2014/main" id="{E2934D20-B865-48F6-84AF-78A7C194D565}"/>
              </a:ext>
            </a:extLst>
          </p:cNvPr>
          <p:cNvGrpSpPr/>
          <p:nvPr/>
        </p:nvGrpSpPr>
        <p:grpSpPr>
          <a:xfrm>
            <a:off x="1824681" y="806185"/>
            <a:ext cx="6378531" cy="655244"/>
            <a:chOff x="-392440" y="1456972"/>
            <a:chExt cx="9233722" cy="878986"/>
          </a:xfrm>
        </p:grpSpPr>
        <p:sp>
          <p:nvSpPr>
            <p:cNvPr id="11" name="مستطيل: زوايا قطرية مستديرة 25">
              <a:extLst>
                <a:ext uri="{FF2B5EF4-FFF2-40B4-BE49-F238E27FC236}">
                  <a16:creationId xmlns:a16="http://schemas.microsoft.com/office/drawing/2014/main" id="{77F4F6BC-353B-4CEA-8B27-27711FC4557D}"/>
                </a:ext>
              </a:extLst>
            </p:cNvPr>
            <p:cNvSpPr/>
            <p:nvPr/>
          </p:nvSpPr>
          <p:spPr>
            <a:xfrm>
              <a:off x="-385583" y="1481862"/>
              <a:ext cx="9226865" cy="772683"/>
            </a:xfrm>
            <a:prstGeom prst="round2DiagRect">
              <a:avLst/>
            </a:prstGeom>
            <a:gradFill flip="none" rotWithShape="1">
              <a:gsLst>
                <a:gs pos="0">
                  <a:srgbClr val="F3F3F3">
                    <a:alpha val="0"/>
                    <a:lumMod val="0"/>
                    <a:lumOff val="100000"/>
                  </a:srgbClr>
                </a:gs>
                <a:gs pos="100000">
                  <a:schemeClr val="bg1"/>
                </a:gs>
              </a:gsLst>
              <a:lin ang="0" scaled="1"/>
              <a:tileRect/>
            </a:gradFill>
            <a:ln w="19050">
              <a:solidFill>
                <a:schemeClr val="accent4">
                  <a:lumMod val="75000"/>
                </a:schemeClr>
              </a:solidFill>
              <a:prstDash val="sysDash"/>
              <a:extLst>
                <a:ext uri="{C807C97D-BFC1-408E-A445-0C87EB9F89A2}">
                  <ask:lineSketchStyleProps xmlns:ask="http://schemas.microsoft.com/office/drawing/2018/sketchyshapes" sd="3040545050">
                    <a:custGeom>
                      <a:avLst/>
                      <a:gdLst>
                        <a:gd name="connsiteX0" fmla="*/ 701078 w 7908915"/>
                        <a:gd name="connsiteY0" fmla="*/ 0 h 4206384"/>
                        <a:gd name="connsiteX1" fmla="*/ 1399684 w 7908915"/>
                        <a:gd name="connsiteY1" fmla="*/ 0 h 4206384"/>
                        <a:gd name="connsiteX2" fmla="*/ 1954133 w 7908915"/>
                        <a:gd name="connsiteY2" fmla="*/ 0 h 4206384"/>
                        <a:gd name="connsiteX3" fmla="*/ 2508582 w 7908915"/>
                        <a:gd name="connsiteY3" fmla="*/ 0 h 4206384"/>
                        <a:gd name="connsiteX4" fmla="*/ 3207187 w 7908915"/>
                        <a:gd name="connsiteY4" fmla="*/ 0 h 4206384"/>
                        <a:gd name="connsiteX5" fmla="*/ 3761636 w 7908915"/>
                        <a:gd name="connsiteY5" fmla="*/ 0 h 4206384"/>
                        <a:gd name="connsiteX6" fmla="*/ 4316085 w 7908915"/>
                        <a:gd name="connsiteY6" fmla="*/ 0 h 4206384"/>
                        <a:gd name="connsiteX7" fmla="*/ 4654299 w 7908915"/>
                        <a:gd name="connsiteY7" fmla="*/ 0 h 4206384"/>
                        <a:gd name="connsiteX8" fmla="*/ 5352905 w 7908915"/>
                        <a:gd name="connsiteY8" fmla="*/ 0 h 4206384"/>
                        <a:gd name="connsiteX9" fmla="*/ 5979432 w 7908915"/>
                        <a:gd name="connsiteY9" fmla="*/ 0 h 4206384"/>
                        <a:gd name="connsiteX10" fmla="*/ 6605960 w 7908915"/>
                        <a:gd name="connsiteY10" fmla="*/ 0 h 4206384"/>
                        <a:gd name="connsiteX11" fmla="*/ 7232487 w 7908915"/>
                        <a:gd name="connsiteY11" fmla="*/ 0 h 4206384"/>
                        <a:gd name="connsiteX12" fmla="*/ 7908915 w 7908915"/>
                        <a:gd name="connsiteY12" fmla="*/ 0 h 4206384"/>
                        <a:gd name="connsiteX13" fmla="*/ 7908915 w 7908915"/>
                        <a:gd name="connsiteY13" fmla="*/ 0 h 4206384"/>
                        <a:gd name="connsiteX14" fmla="*/ 7908915 w 7908915"/>
                        <a:gd name="connsiteY14" fmla="*/ 584218 h 4206384"/>
                        <a:gd name="connsiteX15" fmla="*/ 7908915 w 7908915"/>
                        <a:gd name="connsiteY15" fmla="*/ 1133382 h 4206384"/>
                        <a:gd name="connsiteX16" fmla="*/ 7908915 w 7908915"/>
                        <a:gd name="connsiteY16" fmla="*/ 1787706 h 4206384"/>
                        <a:gd name="connsiteX17" fmla="*/ 7908915 w 7908915"/>
                        <a:gd name="connsiteY17" fmla="*/ 2301818 h 4206384"/>
                        <a:gd name="connsiteX18" fmla="*/ 7908915 w 7908915"/>
                        <a:gd name="connsiteY18" fmla="*/ 2850982 h 4206384"/>
                        <a:gd name="connsiteX19" fmla="*/ 7908915 w 7908915"/>
                        <a:gd name="connsiteY19" fmla="*/ 3505306 h 4206384"/>
                        <a:gd name="connsiteX20" fmla="*/ 7207837 w 7908915"/>
                        <a:gd name="connsiteY20" fmla="*/ 4206384 h 4206384"/>
                        <a:gd name="connsiteX21" fmla="*/ 6869623 w 7908915"/>
                        <a:gd name="connsiteY21" fmla="*/ 4206384 h 4206384"/>
                        <a:gd name="connsiteX22" fmla="*/ 6387252 w 7908915"/>
                        <a:gd name="connsiteY22" fmla="*/ 4206384 h 4206384"/>
                        <a:gd name="connsiteX23" fmla="*/ 5760725 w 7908915"/>
                        <a:gd name="connsiteY23" fmla="*/ 4206384 h 4206384"/>
                        <a:gd name="connsiteX24" fmla="*/ 5422511 w 7908915"/>
                        <a:gd name="connsiteY24" fmla="*/ 4206384 h 4206384"/>
                        <a:gd name="connsiteX25" fmla="*/ 4868062 w 7908915"/>
                        <a:gd name="connsiteY25" fmla="*/ 4206384 h 4206384"/>
                        <a:gd name="connsiteX26" fmla="*/ 4529848 w 7908915"/>
                        <a:gd name="connsiteY26" fmla="*/ 4206384 h 4206384"/>
                        <a:gd name="connsiteX27" fmla="*/ 3903321 w 7908915"/>
                        <a:gd name="connsiteY27" fmla="*/ 4206384 h 4206384"/>
                        <a:gd name="connsiteX28" fmla="*/ 3420950 w 7908915"/>
                        <a:gd name="connsiteY28" fmla="*/ 4206384 h 4206384"/>
                        <a:gd name="connsiteX29" fmla="*/ 3082736 w 7908915"/>
                        <a:gd name="connsiteY29" fmla="*/ 4206384 h 4206384"/>
                        <a:gd name="connsiteX30" fmla="*/ 2744523 w 7908915"/>
                        <a:gd name="connsiteY30" fmla="*/ 4206384 h 4206384"/>
                        <a:gd name="connsiteX31" fmla="*/ 2117995 w 7908915"/>
                        <a:gd name="connsiteY31" fmla="*/ 4206384 h 4206384"/>
                        <a:gd name="connsiteX32" fmla="*/ 1779781 w 7908915"/>
                        <a:gd name="connsiteY32" fmla="*/ 4206384 h 4206384"/>
                        <a:gd name="connsiteX33" fmla="*/ 1081176 w 7908915"/>
                        <a:gd name="connsiteY33" fmla="*/ 4206384 h 4206384"/>
                        <a:gd name="connsiteX34" fmla="*/ 598805 w 7908915"/>
                        <a:gd name="connsiteY34" fmla="*/ 4206384 h 4206384"/>
                        <a:gd name="connsiteX35" fmla="*/ 0 w 7908915"/>
                        <a:gd name="connsiteY35" fmla="*/ 4206384 h 4206384"/>
                        <a:gd name="connsiteX36" fmla="*/ 0 w 7908915"/>
                        <a:gd name="connsiteY36" fmla="*/ 4206384 h 4206384"/>
                        <a:gd name="connsiteX37" fmla="*/ 0 w 7908915"/>
                        <a:gd name="connsiteY37" fmla="*/ 3727326 h 4206384"/>
                        <a:gd name="connsiteX38" fmla="*/ 0 w 7908915"/>
                        <a:gd name="connsiteY38" fmla="*/ 3213214 h 4206384"/>
                        <a:gd name="connsiteX39" fmla="*/ 0 w 7908915"/>
                        <a:gd name="connsiteY39" fmla="*/ 2699102 h 4206384"/>
                        <a:gd name="connsiteX40" fmla="*/ 0 w 7908915"/>
                        <a:gd name="connsiteY40" fmla="*/ 2184991 h 4206384"/>
                        <a:gd name="connsiteX41" fmla="*/ 0 w 7908915"/>
                        <a:gd name="connsiteY41" fmla="*/ 1635826 h 4206384"/>
                        <a:gd name="connsiteX42" fmla="*/ 0 w 7908915"/>
                        <a:gd name="connsiteY42" fmla="*/ 701078 h 4206384"/>
                        <a:gd name="connsiteX43" fmla="*/ 701078 w 7908915"/>
                        <a:gd name="connsiteY43" fmla="*/ 0 h 42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08915" h="4206384" extrusionOk="0">
                          <a:moveTo>
                            <a:pt x="701078" y="0"/>
                          </a:moveTo>
                          <a:cubicBezTo>
                            <a:pt x="996894" y="-5534"/>
                            <a:pt x="1258734" y="3784"/>
                            <a:pt x="1399684" y="0"/>
                          </a:cubicBezTo>
                          <a:cubicBezTo>
                            <a:pt x="1540634" y="-3784"/>
                            <a:pt x="1816744" y="51023"/>
                            <a:pt x="1954133" y="0"/>
                          </a:cubicBezTo>
                          <a:cubicBezTo>
                            <a:pt x="2091522" y="-51023"/>
                            <a:pt x="2316584" y="46215"/>
                            <a:pt x="2508582" y="0"/>
                          </a:cubicBezTo>
                          <a:cubicBezTo>
                            <a:pt x="2700580" y="-46215"/>
                            <a:pt x="2867691" y="70562"/>
                            <a:pt x="3207187" y="0"/>
                          </a:cubicBezTo>
                          <a:cubicBezTo>
                            <a:pt x="3546683" y="-70562"/>
                            <a:pt x="3648124" y="13097"/>
                            <a:pt x="3761636" y="0"/>
                          </a:cubicBezTo>
                          <a:cubicBezTo>
                            <a:pt x="3875148" y="-13097"/>
                            <a:pt x="4041213" y="13831"/>
                            <a:pt x="4316085" y="0"/>
                          </a:cubicBezTo>
                          <a:cubicBezTo>
                            <a:pt x="4590957" y="-13831"/>
                            <a:pt x="4578060" y="33022"/>
                            <a:pt x="4654299" y="0"/>
                          </a:cubicBezTo>
                          <a:cubicBezTo>
                            <a:pt x="4730538" y="-33022"/>
                            <a:pt x="5119276" y="32484"/>
                            <a:pt x="5352905" y="0"/>
                          </a:cubicBezTo>
                          <a:cubicBezTo>
                            <a:pt x="5586534" y="-32484"/>
                            <a:pt x="5852047" y="56033"/>
                            <a:pt x="5979432" y="0"/>
                          </a:cubicBezTo>
                          <a:cubicBezTo>
                            <a:pt x="6106817" y="-56033"/>
                            <a:pt x="6479142" y="176"/>
                            <a:pt x="6605960" y="0"/>
                          </a:cubicBezTo>
                          <a:cubicBezTo>
                            <a:pt x="6732778" y="-176"/>
                            <a:pt x="7017457" y="34377"/>
                            <a:pt x="7232487" y="0"/>
                          </a:cubicBezTo>
                          <a:cubicBezTo>
                            <a:pt x="7447517" y="-34377"/>
                            <a:pt x="7676981" y="26120"/>
                            <a:pt x="7908915" y="0"/>
                          </a:cubicBezTo>
                          <a:lnTo>
                            <a:pt x="7908915" y="0"/>
                          </a:lnTo>
                          <a:cubicBezTo>
                            <a:pt x="7934942" y="285731"/>
                            <a:pt x="7880800" y="437048"/>
                            <a:pt x="7908915" y="584218"/>
                          </a:cubicBezTo>
                          <a:cubicBezTo>
                            <a:pt x="7937030" y="731388"/>
                            <a:pt x="7847834" y="991509"/>
                            <a:pt x="7908915" y="1133382"/>
                          </a:cubicBezTo>
                          <a:cubicBezTo>
                            <a:pt x="7969996" y="1275255"/>
                            <a:pt x="7889604" y="1570006"/>
                            <a:pt x="7908915" y="1787706"/>
                          </a:cubicBezTo>
                          <a:cubicBezTo>
                            <a:pt x="7928226" y="2005406"/>
                            <a:pt x="7857848" y="2108575"/>
                            <a:pt x="7908915" y="2301818"/>
                          </a:cubicBezTo>
                          <a:cubicBezTo>
                            <a:pt x="7959982" y="2495061"/>
                            <a:pt x="7859916" y="2722733"/>
                            <a:pt x="7908915" y="2850982"/>
                          </a:cubicBezTo>
                          <a:cubicBezTo>
                            <a:pt x="7957914" y="2979231"/>
                            <a:pt x="7882128" y="3265016"/>
                            <a:pt x="7908915" y="3505306"/>
                          </a:cubicBezTo>
                          <a:cubicBezTo>
                            <a:pt x="7999661" y="3904013"/>
                            <a:pt x="7565215" y="4196065"/>
                            <a:pt x="7207837" y="4206384"/>
                          </a:cubicBezTo>
                          <a:cubicBezTo>
                            <a:pt x="7085752" y="4217878"/>
                            <a:pt x="7034960" y="4206285"/>
                            <a:pt x="6869623" y="4206384"/>
                          </a:cubicBezTo>
                          <a:cubicBezTo>
                            <a:pt x="6704286" y="4206483"/>
                            <a:pt x="6616526" y="4150485"/>
                            <a:pt x="6387252" y="4206384"/>
                          </a:cubicBezTo>
                          <a:cubicBezTo>
                            <a:pt x="6157978" y="4262283"/>
                            <a:pt x="6018731" y="4167196"/>
                            <a:pt x="5760725" y="4206384"/>
                          </a:cubicBezTo>
                          <a:cubicBezTo>
                            <a:pt x="5502719" y="4245572"/>
                            <a:pt x="5509310" y="4166293"/>
                            <a:pt x="5422511" y="4206384"/>
                          </a:cubicBezTo>
                          <a:cubicBezTo>
                            <a:pt x="5335712" y="4246475"/>
                            <a:pt x="5013014" y="4140243"/>
                            <a:pt x="4868062" y="4206384"/>
                          </a:cubicBezTo>
                          <a:cubicBezTo>
                            <a:pt x="4723110" y="4272525"/>
                            <a:pt x="4694922" y="4172773"/>
                            <a:pt x="4529848" y="4206384"/>
                          </a:cubicBezTo>
                          <a:cubicBezTo>
                            <a:pt x="4364774" y="4239995"/>
                            <a:pt x="4134432" y="4195002"/>
                            <a:pt x="3903321" y="4206384"/>
                          </a:cubicBezTo>
                          <a:cubicBezTo>
                            <a:pt x="3672210" y="4217766"/>
                            <a:pt x="3593287" y="4149713"/>
                            <a:pt x="3420950" y="4206384"/>
                          </a:cubicBezTo>
                          <a:cubicBezTo>
                            <a:pt x="3248613" y="4263055"/>
                            <a:pt x="3152479" y="4186402"/>
                            <a:pt x="3082736" y="4206384"/>
                          </a:cubicBezTo>
                          <a:cubicBezTo>
                            <a:pt x="3012993" y="4226366"/>
                            <a:pt x="2821091" y="4184241"/>
                            <a:pt x="2744523" y="4206384"/>
                          </a:cubicBezTo>
                          <a:cubicBezTo>
                            <a:pt x="2667955" y="4228527"/>
                            <a:pt x="2331767" y="4184609"/>
                            <a:pt x="2117995" y="4206384"/>
                          </a:cubicBezTo>
                          <a:cubicBezTo>
                            <a:pt x="1904223" y="4228159"/>
                            <a:pt x="1936487" y="4203224"/>
                            <a:pt x="1779781" y="4206384"/>
                          </a:cubicBezTo>
                          <a:cubicBezTo>
                            <a:pt x="1623075" y="4209544"/>
                            <a:pt x="1351193" y="4195276"/>
                            <a:pt x="1081176" y="4206384"/>
                          </a:cubicBezTo>
                          <a:cubicBezTo>
                            <a:pt x="811160" y="4217492"/>
                            <a:pt x="724920" y="4178486"/>
                            <a:pt x="598805" y="4206384"/>
                          </a:cubicBezTo>
                          <a:cubicBezTo>
                            <a:pt x="472690" y="4234282"/>
                            <a:pt x="254383" y="4194085"/>
                            <a:pt x="0" y="4206384"/>
                          </a:cubicBezTo>
                          <a:lnTo>
                            <a:pt x="0" y="4206384"/>
                          </a:lnTo>
                          <a:cubicBezTo>
                            <a:pt x="-23161" y="3969262"/>
                            <a:pt x="25715" y="3856288"/>
                            <a:pt x="0" y="3727326"/>
                          </a:cubicBezTo>
                          <a:cubicBezTo>
                            <a:pt x="-25715" y="3598364"/>
                            <a:pt x="33719" y="3461008"/>
                            <a:pt x="0" y="3213214"/>
                          </a:cubicBezTo>
                          <a:cubicBezTo>
                            <a:pt x="-33719" y="2965420"/>
                            <a:pt x="57835" y="2810542"/>
                            <a:pt x="0" y="2699102"/>
                          </a:cubicBezTo>
                          <a:cubicBezTo>
                            <a:pt x="-57835" y="2587662"/>
                            <a:pt x="16998" y="2389550"/>
                            <a:pt x="0" y="2184991"/>
                          </a:cubicBezTo>
                          <a:cubicBezTo>
                            <a:pt x="-16998" y="1980432"/>
                            <a:pt x="51483" y="1780701"/>
                            <a:pt x="0" y="1635826"/>
                          </a:cubicBezTo>
                          <a:cubicBezTo>
                            <a:pt x="-51483" y="1490951"/>
                            <a:pt x="7065" y="1107874"/>
                            <a:pt x="0" y="701078"/>
                          </a:cubicBezTo>
                          <a:cubicBezTo>
                            <a:pt x="7011" y="271667"/>
                            <a:pt x="287934" y="-1887"/>
                            <a:pt x="701078"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مستطيل 11">
              <a:extLst>
                <a:ext uri="{FF2B5EF4-FFF2-40B4-BE49-F238E27FC236}">
                  <a16:creationId xmlns:a16="http://schemas.microsoft.com/office/drawing/2014/main" id="{DCEAFBEB-F68C-4B89-ACF9-7395AA853B96}"/>
                </a:ext>
              </a:extLst>
            </p:cNvPr>
            <p:cNvSpPr/>
            <p:nvPr/>
          </p:nvSpPr>
          <p:spPr>
            <a:xfrm>
              <a:off x="-392440" y="1456972"/>
              <a:ext cx="7948213" cy="878986"/>
            </a:xfrm>
            <a:prstGeom prst="rect">
              <a:avLst/>
            </a:prstGeom>
          </p:spPr>
          <p:txBody>
            <a:bodyPr wrap="square">
              <a:spAutoFit/>
            </a:bodyPr>
            <a:lstStyle/>
            <a:p>
              <a:pPr algn="r" rtl="1"/>
              <a:r>
                <a:rPr lang="ar-SA" sz="3600" b="1" dirty="0">
                  <a:solidFill>
                    <a:srgbClr val="FF0000"/>
                  </a:solidFill>
                </a:rPr>
                <a:t>املأ الخريطة المفاهيمية بما يناسب</a:t>
              </a:r>
              <a:r>
                <a:rPr lang="ar-BH" sz="3600" b="1" dirty="0">
                  <a:solidFill>
                    <a:srgbClr val="FF0000"/>
                  </a:solidFill>
                  <a:latin typeface="Calibri Light" panose="020F0302020204030204"/>
                </a:rPr>
                <a:t>.</a:t>
              </a:r>
              <a:endParaRPr lang="ar-BH" sz="5400" dirty="0">
                <a:solidFill>
                  <a:srgbClr val="FF0000"/>
                </a:solidFill>
              </a:endParaRPr>
            </a:p>
          </p:txBody>
        </p:sp>
      </p:grpSp>
      <p:grpSp>
        <p:nvGrpSpPr>
          <p:cNvPr id="13" name="مجموعة 12">
            <a:extLst>
              <a:ext uri="{FF2B5EF4-FFF2-40B4-BE49-F238E27FC236}">
                <a16:creationId xmlns:a16="http://schemas.microsoft.com/office/drawing/2014/main" id="{B1E97C87-B0E5-46C2-9B61-7986FB7A6C92}"/>
              </a:ext>
            </a:extLst>
          </p:cNvPr>
          <p:cNvGrpSpPr/>
          <p:nvPr/>
        </p:nvGrpSpPr>
        <p:grpSpPr>
          <a:xfrm>
            <a:off x="80469" y="886686"/>
            <a:ext cx="1186498" cy="830020"/>
            <a:chOff x="657780" y="1992922"/>
            <a:chExt cx="1306069" cy="830020"/>
          </a:xfrm>
        </p:grpSpPr>
        <p:sp>
          <p:nvSpPr>
            <p:cNvPr id="14" name="شكل بيضاوي 13">
              <a:extLst>
                <a:ext uri="{FF2B5EF4-FFF2-40B4-BE49-F238E27FC236}">
                  <a16:creationId xmlns:a16="http://schemas.microsoft.com/office/drawing/2014/main" id="{D3193668-B1D0-42E1-B1CA-3FAB62149A3C}"/>
                </a:ext>
              </a:extLst>
            </p:cNvPr>
            <p:cNvSpPr/>
            <p:nvPr/>
          </p:nvSpPr>
          <p:spPr>
            <a:xfrm>
              <a:off x="657780" y="1992922"/>
              <a:ext cx="1242859" cy="830020"/>
            </a:xfrm>
            <a:prstGeom prst="ellipse">
              <a:avLst/>
            </a:prstGeom>
            <a:solidFill>
              <a:schemeClr val="accent4">
                <a:lumMod val="20000"/>
                <a:lumOff val="80000"/>
              </a:schemeClr>
            </a:solidFill>
            <a:ln w="127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15" name="Rectangle 5">
              <a:extLst>
                <a:ext uri="{FF2B5EF4-FFF2-40B4-BE49-F238E27FC236}">
                  <a16:creationId xmlns:a16="http://schemas.microsoft.com/office/drawing/2014/main" id="{E30A5661-338E-4F26-A7AB-F12FB69261D1}"/>
                </a:ext>
              </a:extLst>
            </p:cNvPr>
            <p:cNvSpPr/>
            <p:nvPr/>
          </p:nvSpPr>
          <p:spPr>
            <a:xfrm>
              <a:off x="720991" y="2174430"/>
              <a:ext cx="1242858" cy="480131"/>
            </a:xfrm>
            <a:prstGeom prst="rect">
              <a:avLst/>
            </a:prstGeom>
            <a:noFill/>
            <a:ln>
              <a:noFill/>
            </a:ln>
          </p:spPr>
          <p:txBody>
            <a:bodyPr wrap="square" lIns="91440" tIns="45720" rIns="91440" bIns="45720">
              <a:spAutoFit/>
            </a:bodyPr>
            <a:lstStyle/>
            <a:p>
              <a:pPr lvl="0" algn="ctr" defTabSz="457200">
                <a:lnSpc>
                  <a:spcPct val="90000"/>
                </a:lnSpc>
                <a:spcBef>
                  <a:spcPct val="0"/>
                </a:spcBef>
                <a:defRPr/>
              </a:pPr>
              <a:r>
                <a:rPr lang="ar-BH" sz="2800" b="1" dirty="0">
                  <a:ln w="0"/>
                  <a:solidFill>
                    <a:srgbClr val="0065B0"/>
                  </a:solidFill>
                  <a:effectLst>
                    <a:outerShdw blurRad="38100" dist="19050" dir="2700000" algn="tl" rotWithShape="0">
                      <a:schemeClr val="dk1">
                        <a:alpha val="40000"/>
                      </a:schemeClr>
                    </a:outerShdw>
                  </a:effectLst>
                  <a:latin typeface="Frutiger LT Arabic 55 Roman" panose="01000000000000000000" pitchFamily="2" charset="-78"/>
                </a:rPr>
                <a:t>الإجابة</a:t>
              </a:r>
              <a:endParaRPr lang="en-US" sz="2800" b="1" dirty="0">
                <a:ln w="0"/>
                <a:solidFill>
                  <a:srgbClr val="0065B0"/>
                </a:solidFill>
                <a:effectLst>
                  <a:outerShdw blurRad="38100" dist="19050" dir="2700000" algn="tl" rotWithShape="0">
                    <a:schemeClr val="dk1">
                      <a:alpha val="40000"/>
                    </a:schemeClr>
                  </a:outerShdw>
                </a:effectLst>
                <a:latin typeface="Frutiger LT Arabic 55 Roman" panose="01000000000000000000" pitchFamily="2" charset="-78"/>
              </a:endParaRPr>
            </a:p>
          </p:txBody>
        </p:sp>
      </p:grpSp>
      <p:sp>
        <p:nvSpPr>
          <p:cNvPr id="16" name="شكل بيضاوي 15">
            <a:extLst>
              <a:ext uri="{FF2B5EF4-FFF2-40B4-BE49-F238E27FC236}">
                <a16:creationId xmlns:a16="http://schemas.microsoft.com/office/drawing/2014/main" id="{BD167082-5B87-4A6F-9EB2-F8D5CF73BCC8}"/>
              </a:ext>
            </a:extLst>
          </p:cNvPr>
          <p:cNvSpPr/>
          <p:nvPr/>
        </p:nvSpPr>
        <p:spPr>
          <a:xfrm>
            <a:off x="7355988" y="337217"/>
            <a:ext cx="3411256" cy="1003758"/>
          </a:xfrm>
          <a:prstGeom prst="ellipse">
            <a:avLst/>
          </a:prstGeom>
          <a:solidFill>
            <a:srgbClr val="92D050"/>
          </a:solidFill>
          <a:ln w="38100">
            <a:solidFill>
              <a:srgbClr val="FFFF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17" name="Rectangle 5">
            <a:extLst>
              <a:ext uri="{FF2B5EF4-FFF2-40B4-BE49-F238E27FC236}">
                <a16:creationId xmlns:a16="http://schemas.microsoft.com/office/drawing/2014/main" id="{A1376138-C41A-4221-84A6-A303FCE90C8A}"/>
              </a:ext>
            </a:extLst>
          </p:cNvPr>
          <p:cNvSpPr/>
          <p:nvPr/>
        </p:nvSpPr>
        <p:spPr>
          <a:xfrm>
            <a:off x="7665354" y="472019"/>
            <a:ext cx="2842469" cy="757130"/>
          </a:xfrm>
          <a:prstGeom prst="rect">
            <a:avLst/>
          </a:prstGeom>
          <a:noFill/>
          <a:ln>
            <a:noFill/>
          </a:ln>
        </p:spPr>
        <p:txBody>
          <a:bodyPr wrap="square" lIns="91440" tIns="45720" rIns="91440" bIns="45720">
            <a:spAutoFit/>
          </a:bodyPr>
          <a:lstStyle/>
          <a:p>
            <a:pPr lvl="0" algn="ctr" defTabSz="457200">
              <a:lnSpc>
                <a:spcPct val="90000"/>
              </a:lnSpc>
              <a:spcBef>
                <a:spcPct val="0"/>
              </a:spcBef>
              <a:defRPr/>
            </a:pPr>
            <a:r>
              <a:rPr lang="ar-SA" sz="4800" b="1" dirty="0">
                <a:ln w="0"/>
                <a:solidFill>
                  <a:schemeClr val="bg1"/>
                </a:solidFill>
                <a:effectLst>
                  <a:outerShdw blurRad="38100" dist="19050" dir="2700000" algn="tl" rotWithShape="0">
                    <a:schemeClr val="dk1">
                      <a:alpha val="40000"/>
                    </a:schemeClr>
                  </a:outerShdw>
                </a:effectLst>
                <a:latin typeface="Frutiger LT Arabic 55 Roman" panose="01000000000000000000" pitchFamily="2" charset="-78"/>
              </a:rPr>
              <a:t>نشاط ختامي </a:t>
            </a:r>
            <a:endParaRPr lang="en-US" sz="4800" b="1" dirty="0">
              <a:ln w="0"/>
              <a:solidFill>
                <a:schemeClr val="bg1"/>
              </a:solidFill>
              <a:effectLst>
                <a:outerShdw blurRad="38100" dist="19050" dir="2700000" algn="tl" rotWithShape="0">
                  <a:schemeClr val="dk1">
                    <a:alpha val="40000"/>
                  </a:schemeClr>
                </a:outerShdw>
              </a:effectLst>
              <a:latin typeface="Frutiger LT Arabic 55 Roman" panose="01000000000000000000" pitchFamily="2" charset="-78"/>
            </a:endParaRPr>
          </a:p>
        </p:txBody>
      </p:sp>
      <p:grpSp>
        <p:nvGrpSpPr>
          <p:cNvPr id="18" name="مجموعة 17">
            <a:extLst>
              <a:ext uri="{FF2B5EF4-FFF2-40B4-BE49-F238E27FC236}">
                <a16:creationId xmlns:a16="http://schemas.microsoft.com/office/drawing/2014/main" id="{E1CB18D4-6539-4C04-A5AB-7FFA6EF29818}"/>
              </a:ext>
            </a:extLst>
          </p:cNvPr>
          <p:cNvGrpSpPr/>
          <p:nvPr/>
        </p:nvGrpSpPr>
        <p:grpSpPr>
          <a:xfrm>
            <a:off x="1810101" y="1289452"/>
            <a:ext cx="8195118" cy="2294055"/>
            <a:chOff x="1172801" y="1426833"/>
            <a:chExt cx="8195118" cy="2294055"/>
          </a:xfrm>
        </p:grpSpPr>
        <p:sp>
          <p:nvSpPr>
            <p:cNvPr id="19" name="Rectangle 15">
              <a:extLst>
                <a:ext uri="{FF2B5EF4-FFF2-40B4-BE49-F238E27FC236}">
                  <a16:creationId xmlns:a16="http://schemas.microsoft.com/office/drawing/2014/main" id="{74444CB5-2423-41ED-8302-320BC36A8DC0}"/>
                </a:ext>
              </a:extLst>
            </p:cNvPr>
            <p:cNvSpPr/>
            <p:nvPr/>
          </p:nvSpPr>
          <p:spPr>
            <a:xfrm rot="13433242">
              <a:off x="8545021" y="2926627"/>
              <a:ext cx="822898" cy="794261"/>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 name="مستطيل: زوايا قطرية مستديرة 53">
              <a:extLst>
                <a:ext uri="{FF2B5EF4-FFF2-40B4-BE49-F238E27FC236}">
                  <a16:creationId xmlns:a16="http://schemas.microsoft.com/office/drawing/2014/main" id="{83E73D92-6E15-47C2-8CFB-CAC4DB909622}"/>
                </a:ext>
              </a:extLst>
            </p:cNvPr>
            <p:cNvSpPr/>
            <p:nvPr/>
          </p:nvSpPr>
          <p:spPr>
            <a:xfrm>
              <a:off x="6096000" y="1478356"/>
              <a:ext cx="1355065" cy="655244"/>
            </a:xfrm>
            <a:prstGeom prst="round2DiagRect">
              <a:avLst/>
            </a:prstGeom>
            <a:solidFill>
              <a:schemeClr val="bg1"/>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1" name="Rectangle 5">
              <a:extLst>
                <a:ext uri="{FF2B5EF4-FFF2-40B4-BE49-F238E27FC236}">
                  <a16:creationId xmlns:a16="http://schemas.microsoft.com/office/drawing/2014/main" id="{000D34DE-1024-4187-BC39-8FD535CF6A7F}"/>
                </a:ext>
              </a:extLst>
            </p:cNvPr>
            <p:cNvSpPr/>
            <p:nvPr/>
          </p:nvSpPr>
          <p:spPr>
            <a:xfrm>
              <a:off x="1172801" y="1426833"/>
              <a:ext cx="6208793" cy="619272"/>
            </a:xfrm>
            <a:prstGeom prst="rect">
              <a:avLst/>
            </a:prstGeom>
            <a:noFill/>
            <a:ln>
              <a:noFill/>
            </a:ln>
          </p:spPr>
          <p:txBody>
            <a:bodyPr wrap="square" lIns="91440" tIns="45720" rIns="91440" bIns="45720">
              <a:spAutoFit/>
            </a:bodyPr>
            <a:lstStyle/>
            <a:p>
              <a:pPr algn="justLow" rtl="1">
                <a:lnSpc>
                  <a:spcPct val="107000"/>
                </a:lnSpc>
                <a:spcAft>
                  <a:spcPts val="800"/>
                </a:spcAft>
              </a:pPr>
              <a:r>
                <a:rPr lang="ar-BH" sz="3200" b="1" dirty="0">
                  <a:ln w="0"/>
                  <a:solidFill>
                    <a:schemeClr val="accent2">
                      <a:lumMod val="50000"/>
                    </a:schemeClr>
                  </a:solidFill>
                  <a:effectLst>
                    <a:outerShdw blurRad="38100" dist="19050" dir="2700000" algn="tl" rotWithShape="0">
                      <a:schemeClr val="dk1">
                        <a:alpha val="40000"/>
                      </a:schemeClr>
                    </a:outerShdw>
                  </a:effectLst>
                </a:rPr>
                <a:t>مثاله:</a:t>
              </a:r>
              <a:endParaRPr lang="en-GB" sz="3200" b="1" dirty="0">
                <a:ln w="0"/>
              </a:endParaRPr>
            </a:p>
          </p:txBody>
        </p:sp>
        <p:sp>
          <p:nvSpPr>
            <p:cNvPr id="22" name="Freeform 47">
              <a:extLst>
                <a:ext uri="{FF2B5EF4-FFF2-40B4-BE49-F238E27FC236}">
                  <a16:creationId xmlns:a16="http://schemas.microsoft.com/office/drawing/2014/main" id="{0804CA5A-F4E7-47BA-AC01-4D0A9780A0C2}"/>
                </a:ext>
              </a:extLst>
            </p:cNvPr>
            <p:cNvSpPr/>
            <p:nvPr/>
          </p:nvSpPr>
          <p:spPr>
            <a:xfrm flipH="1" flipV="1">
              <a:off x="7485315" y="1572990"/>
              <a:ext cx="1166594" cy="976460"/>
            </a:xfrm>
            <a:custGeom>
              <a:avLst/>
              <a:gdLst>
                <a:gd name="connsiteX0" fmla="*/ 2333625 w 2333625"/>
                <a:gd name="connsiteY0" fmla="*/ 514350 h 514350"/>
                <a:gd name="connsiteX1" fmla="*/ 1952625 w 2333625"/>
                <a:gd name="connsiteY1" fmla="*/ 0 h 514350"/>
                <a:gd name="connsiteX2" fmla="*/ 0 w 2333625"/>
                <a:gd name="connsiteY2" fmla="*/ 0 h 514350"/>
              </a:gdLst>
              <a:ahLst/>
              <a:cxnLst>
                <a:cxn ang="0">
                  <a:pos x="connsiteX0" y="connsiteY0"/>
                </a:cxn>
                <a:cxn ang="0">
                  <a:pos x="connsiteX1" y="connsiteY1"/>
                </a:cxn>
                <a:cxn ang="0">
                  <a:pos x="connsiteX2" y="connsiteY2"/>
                </a:cxn>
              </a:cxnLst>
              <a:rect l="l" t="t" r="r" b="b"/>
              <a:pathLst>
                <a:path w="2333625" h="514350">
                  <a:moveTo>
                    <a:pt x="2333625" y="514350"/>
                  </a:moveTo>
                  <a:lnTo>
                    <a:pt x="1952625" y="0"/>
                  </a:lnTo>
                  <a:lnTo>
                    <a:pt x="0" y="0"/>
                  </a:lnTo>
                </a:path>
              </a:pathLst>
            </a:cu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solidFill>
                  <a:srgbClr val="A5A5A5"/>
                </a:solidFill>
              </a:endParaRPr>
            </a:p>
          </p:txBody>
        </p:sp>
        <p:sp>
          <p:nvSpPr>
            <p:cNvPr id="23" name="Oval 99">
              <a:extLst>
                <a:ext uri="{FF2B5EF4-FFF2-40B4-BE49-F238E27FC236}">
                  <a16:creationId xmlns:a16="http://schemas.microsoft.com/office/drawing/2014/main" id="{B9C9F159-A6E3-41F5-99AB-BC267364D6C9}"/>
                </a:ext>
              </a:extLst>
            </p:cNvPr>
            <p:cNvSpPr/>
            <p:nvPr/>
          </p:nvSpPr>
          <p:spPr>
            <a:xfrm>
              <a:off x="8292279" y="2210841"/>
              <a:ext cx="634943" cy="63494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a:t>1</a:t>
              </a:r>
              <a:endParaRPr lang="ko-KR" altLang="en-US" sz="3200" b="1" dirty="0"/>
            </a:p>
          </p:txBody>
        </p:sp>
      </p:grpSp>
      <p:grpSp>
        <p:nvGrpSpPr>
          <p:cNvPr id="24" name="مجموعة 23">
            <a:extLst>
              <a:ext uri="{FF2B5EF4-FFF2-40B4-BE49-F238E27FC236}">
                <a16:creationId xmlns:a16="http://schemas.microsoft.com/office/drawing/2014/main" id="{5558C0EC-941F-4A4A-BE21-BD305658A2D2}"/>
              </a:ext>
            </a:extLst>
          </p:cNvPr>
          <p:cNvGrpSpPr/>
          <p:nvPr/>
        </p:nvGrpSpPr>
        <p:grpSpPr>
          <a:xfrm>
            <a:off x="4323115" y="2307372"/>
            <a:ext cx="5034972" cy="2426428"/>
            <a:chOff x="3687725" y="2323756"/>
            <a:chExt cx="5034972" cy="2426428"/>
          </a:xfrm>
        </p:grpSpPr>
        <p:sp>
          <p:nvSpPr>
            <p:cNvPr id="25" name="Rectangle 15">
              <a:extLst>
                <a:ext uri="{FF2B5EF4-FFF2-40B4-BE49-F238E27FC236}">
                  <a16:creationId xmlns:a16="http://schemas.microsoft.com/office/drawing/2014/main" id="{64E5A6F0-4B2E-40A8-AB5E-939AA9F3D35D}"/>
                </a:ext>
              </a:extLst>
            </p:cNvPr>
            <p:cNvSpPr/>
            <p:nvPr/>
          </p:nvSpPr>
          <p:spPr>
            <a:xfrm rot="10800000">
              <a:off x="7899800" y="3955923"/>
              <a:ext cx="822897" cy="794261"/>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مستطيل: زوايا قطرية مستديرة 59">
              <a:extLst>
                <a:ext uri="{FF2B5EF4-FFF2-40B4-BE49-F238E27FC236}">
                  <a16:creationId xmlns:a16="http://schemas.microsoft.com/office/drawing/2014/main" id="{0A335811-C802-4550-B7ED-8DAEB92EC5A6}"/>
                </a:ext>
              </a:extLst>
            </p:cNvPr>
            <p:cNvSpPr/>
            <p:nvPr/>
          </p:nvSpPr>
          <p:spPr>
            <a:xfrm>
              <a:off x="4191000" y="2323756"/>
              <a:ext cx="3260065" cy="576132"/>
            </a:xfrm>
            <a:prstGeom prst="round2DiagRect">
              <a:avLst/>
            </a:prstGeom>
            <a:solidFill>
              <a:schemeClr val="bg1"/>
            </a:solidFill>
            <a:ln w="28575">
              <a:solidFill>
                <a:srgbClr val="5B9BD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7" name="Rectangle 5">
              <a:extLst>
                <a:ext uri="{FF2B5EF4-FFF2-40B4-BE49-F238E27FC236}">
                  <a16:creationId xmlns:a16="http://schemas.microsoft.com/office/drawing/2014/main" id="{E3EBC0AE-3A27-4F8D-ABDA-C81B4D267643}"/>
                </a:ext>
              </a:extLst>
            </p:cNvPr>
            <p:cNvSpPr/>
            <p:nvPr/>
          </p:nvSpPr>
          <p:spPr>
            <a:xfrm>
              <a:off x="3687725" y="2333000"/>
              <a:ext cx="3736399" cy="592726"/>
            </a:xfrm>
            <a:prstGeom prst="rect">
              <a:avLst/>
            </a:prstGeom>
            <a:noFill/>
            <a:ln>
              <a:noFill/>
            </a:ln>
          </p:spPr>
          <p:txBody>
            <a:bodyPr wrap="square" lIns="91440" tIns="45720" rIns="91440" bIns="45720">
              <a:spAutoFit/>
            </a:bodyPr>
            <a:lstStyle/>
            <a:p>
              <a:pPr algn="r" rtl="1">
                <a:lnSpc>
                  <a:spcPct val="107000"/>
                </a:lnSpc>
                <a:spcAft>
                  <a:spcPts val="800"/>
                </a:spcAft>
              </a:pPr>
              <a:r>
                <a:rPr lang="ar-SA" sz="3200" b="1" dirty="0"/>
                <a:t>الدليل على مشروعيته</a:t>
              </a:r>
              <a:r>
                <a:rPr lang="ar-BH" sz="3200" b="1" dirty="0"/>
                <a:t>:</a:t>
              </a:r>
              <a:endParaRPr lang="en-GB" sz="3200" b="1" dirty="0">
                <a:ln w="0"/>
              </a:endParaRPr>
            </a:p>
          </p:txBody>
        </p:sp>
        <p:sp>
          <p:nvSpPr>
            <p:cNvPr id="28" name="Freeform 47">
              <a:extLst>
                <a:ext uri="{FF2B5EF4-FFF2-40B4-BE49-F238E27FC236}">
                  <a16:creationId xmlns:a16="http://schemas.microsoft.com/office/drawing/2014/main" id="{4F1D82F2-D009-4A74-B92F-377BC739AAE7}"/>
                </a:ext>
              </a:extLst>
            </p:cNvPr>
            <p:cNvSpPr/>
            <p:nvPr/>
          </p:nvSpPr>
          <p:spPr>
            <a:xfrm flipH="1" flipV="1">
              <a:off x="7463305" y="2664753"/>
              <a:ext cx="828971" cy="1349532"/>
            </a:xfrm>
            <a:custGeom>
              <a:avLst/>
              <a:gdLst>
                <a:gd name="connsiteX0" fmla="*/ 2333625 w 2333625"/>
                <a:gd name="connsiteY0" fmla="*/ 514350 h 514350"/>
                <a:gd name="connsiteX1" fmla="*/ 1952625 w 2333625"/>
                <a:gd name="connsiteY1" fmla="*/ 0 h 514350"/>
                <a:gd name="connsiteX2" fmla="*/ 0 w 2333625"/>
                <a:gd name="connsiteY2" fmla="*/ 0 h 514350"/>
              </a:gdLst>
              <a:ahLst/>
              <a:cxnLst>
                <a:cxn ang="0">
                  <a:pos x="connsiteX0" y="connsiteY0"/>
                </a:cxn>
                <a:cxn ang="0">
                  <a:pos x="connsiteX1" y="connsiteY1"/>
                </a:cxn>
                <a:cxn ang="0">
                  <a:pos x="connsiteX2" y="connsiteY2"/>
                </a:cxn>
              </a:cxnLst>
              <a:rect l="l" t="t" r="r" b="b"/>
              <a:pathLst>
                <a:path w="2333625" h="514350">
                  <a:moveTo>
                    <a:pt x="2333625" y="514350"/>
                  </a:moveTo>
                  <a:lnTo>
                    <a:pt x="1952625" y="0"/>
                  </a:lnTo>
                  <a:lnTo>
                    <a:pt x="0" y="0"/>
                  </a:lnTo>
                </a:path>
              </a:pathLst>
            </a:custGeom>
            <a:ln w="254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solidFill>
                  <a:srgbClr val="A5A5A5"/>
                </a:solidFill>
              </a:endParaRPr>
            </a:p>
          </p:txBody>
        </p:sp>
        <p:sp>
          <p:nvSpPr>
            <p:cNvPr id="29" name="Oval 24">
              <a:extLst>
                <a:ext uri="{FF2B5EF4-FFF2-40B4-BE49-F238E27FC236}">
                  <a16:creationId xmlns:a16="http://schemas.microsoft.com/office/drawing/2014/main" id="{B6CC63B1-2CAD-4553-A157-339096213A5F}"/>
                </a:ext>
              </a:extLst>
            </p:cNvPr>
            <p:cNvSpPr/>
            <p:nvPr/>
          </p:nvSpPr>
          <p:spPr>
            <a:xfrm>
              <a:off x="7791283" y="3653794"/>
              <a:ext cx="634943" cy="6349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a:t>2</a:t>
              </a:r>
              <a:endParaRPr lang="ko-KR" altLang="en-US" sz="3200" dirty="0"/>
            </a:p>
          </p:txBody>
        </p:sp>
      </p:grpSp>
      <p:grpSp>
        <p:nvGrpSpPr>
          <p:cNvPr id="30" name="مجموعة 29">
            <a:extLst>
              <a:ext uri="{FF2B5EF4-FFF2-40B4-BE49-F238E27FC236}">
                <a16:creationId xmlns:a16="http://schemas.microsoft.com/office/drawing/2014/main" id="{67B333B8-8390-4C74-A5C4-78A512312916}"/>
              </a:ext>
            </a:extLst>
          </p:cNvPr>
          <p:cNvGrpSpPr/>
          <p:nvPr/>
        </p:nvGrpSpPr>
        <p:grpSpPr>
          <a:xfrm>
            <a:off x="2484620" y="4119686"/>
            <a:ext cx="6804589" cy="1554395"/>
            <a:chOff x="3124200" y="4123221"/>
            <a:chExt cx="6804589" cy="1554395"/>
          </a:xfrm>
        </p:grpSpPr>
        <p:sp>
          <p:nvSpPr>
            <p:cNvPr id="31" name="Rectangle 15">
              <a:extLst>
                <a:ext uri="{FF2B5EF4-FFF2-40B4-BE49-F238E27FC236}">
                  <a16:creationId xmlns:a16="http://schemas.microsoft.com/office/drawing/2014/main" id="{825EA08F-DFB4-4065-AB28-D8A805120511}"/>
                </a:ext>
              </a:extLst>
            </p:cNvPr>
            <p:cNvSpPr/>
            <p:nvPr/>
          </p:nvSpPr>
          <p:spPr>
            <a:xfrm rot="8033242">
              <a:off x="9120210" y="4627133"/>
              <a:ext cx="822898" cy="794260"/>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2" name="مستطيل: زوايا قطرية مستديرة 65">
              <a:extLst>
                <a:ext uri="{FF2B5EF4-FFF2-40B4-BE49-F238E27FC236}">
                  <a16:creationId xmlns:a16="http://schemas.microsoft.com/office/drawing/2014/main" id="{1A17FE19-F598-40F5-AAD4-8AD06A6E7B05}"/>
                </a:ext>
              </a:extLst>
            </p:cNvPr>
            <p:cNvSpPr/>
            <p:nvPr/>
          </p:nvSpPr>
          <p:spPr>
            <a:xfrm>
              <a:off x="3124200" y="4123221"/>
              <a:ext cx="4326865" cy="576132"/>
            </a:xfrm>
            <a:prstGeom prst="round2DiagRect">
              <a:avLst/>
            </a:prstGeom>
            <a:solidFill>
              <a:schemeClr val="bg1"/>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p>
          </p:txBody>
        </p:sp>
        <p:sp>
          <p:nvSpPr>
            <p:cNvPr id="33" name="Rectangle 5">
              <a:extLst>
                <a:ext uri="{FF2B5EF4-FFF2-40B4-BE49-F238E27FC236}">
                  <a16:creationId xmlns:a16="http://schemas.microsoft.com/office/drawing/2014/main" id="{42438E70-D683-41DB-832E-4DF632737B82}"/>
                </a:ext>
              </a:extLst>
            </p:cNvPr>
            <p:cNvSpPr/>
            <p:nvPr/>
          </p:nvSpPr>
          <p:spPr>
            <a:xfrm>
              <a:off x="3209261" y="4141382"/>
              <a:ext cx="4193599" cy="619272"/>
            </a:xfrm>
            <a:prstGeom prst="rect">
              <a:avLst/>
            </a:prstGeom>
            <a:noFill/>
            <a:ln>
              <a:noFill/>
            </a:ln>
          </p:spPr>
          <p:txBody>
            <a:bodyPr wrap="square" lIns="91440" tIns="45720" rIns="91440" bIns="45720">
              <a:spAutoFit/>
            </a:bodyPr>
            <a:lstStyle/>
            <a:p>
              <a:pPr algn="r" rtl="1">
                <a:lnSpc>
                  <a:spcPct val="107000"/>
                </a:lnSpc>
                <a:spcAft>
                  <a:spcPts val="800"/>
                </a:spcAft>
              </a:pPr>
              <a:r>
                <a:rPr lang="ar-BH" sz="3200" b="1" dirty="0"/>
                <a:t>ما يستفاد من الآيات:</a:t>
              </a:r>
              <a:endParaRPr lang="en-GB" sz="3200" b="1" dirty="0">
                <a:ln w="0"/>
              </a:endParaRPr>
            </a:p>
          </p:txBody>
        </p:sp>
        <p:sp>
          <p:nvSpPr>
            <p:cNvPr id="34" name="Freeform 47">
              <a:extLst>
                <a:ext uri="{FF2B5EF4-FFF2-40B4-BE49-F238E27FC236}">
                  <a16:creationId xmlns:a16="http://schemas.microsoft.com/office/drawing/2014/main" id="{303EF5DB-1882-4189-9E16-F24FEA530365}"/>
                </a:ext>
              </a:extLst>
            </p:cNvPr>
            <p:cNvSpPr/>
            <p:nvPr/>
          </p:nvSpPr>
          <p:spPr>
            <a:xfrm flipH="1" flipV="1">
              <a:off x="7463304" y="4452422"/>
              <a:ext cx="1321401" cy="895812"/>
            </a:xfrm>
            <a:custGeom>
              <a:avLst/>
              <a:gdLst>
                <a:gd name="connsiteX0" fmla="*/ 2333625 w 2333625"/>
                <a:gd name="connsiteY0" fmla="*/ 514350 h 514350"/>
                <a:gd name="connsiteX1" fmla="*/ 1952625 w 2333625"/>
                <a:gd name="connsiteY1" fmla="*/ 0 h 514350"/>
                <a:gd name="connsiteX2" fmla="*/ 0 w 2333625"/>
                <a:gd name="connsiteY2" fmla="*/ 0 h 514350"/>
              </a:gdLst>
              <a:ahLst/>
              <a:cxnLst>
                <a:cxn ang="0">
                  <a:pos x="connsiteX0" y="connsiteY0"/>
                </a:cxn>
                <a:cxn ang="0">
                  <a:pos x="connsiteX1" y="connsiteY1"/>
                </a:cxn>
                <a:cxn ang="0">
                  <a:pos x="connsiteX2" y="connsiteY2"/>
                </a:cxn>
              </a:cxnLst>
              <a:rect l="l" t="t" r="r" b="b"/>
              <a:pathLst>
                <a:path w="2333625" h="514350">
                  <a:moveTo>
                    <a:pt x="2333625" y="514350"/>
                  </a:moveTo>
                  <a:lnTo>
                    <a:pt x="1952625" y="0"/>
                  </a:lnTo>
                  <a:lnTo>
                    <a:pt x="0" y="0"/>
                  </a:lnTo>
                </a:path>
              </a:pathLst>
            </a:custGeom>
            <a:ln w="254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solidFill>
                  <a:srgbClr val="A5A5A5"/>
                </a:solidFill>
              </a:endParaRPr>
            </a:p>
          </p:txBody>
        </p:sp>
        <p:sp>
          <p:nvSpPr>
            <p:cNvPr id="35" name="Oval 91">
              <a:extLst>
                <a:ext uri="{FF2B5EF4-FFF2-40B4-BE49-F238E27FC236}">
                  <a16:creationId xmlns:a16="http://schemas.microsoft.com/office/drawing/2014/main" id="{04EA5996-EF93-4213-B912-6C5D451CABA0}"/>
                </a:ext>
              </a:extLst>
            </p:cNvPr>
            <p:cNvSpPr/>
            <p:nvPr/>
          </p:nvSpPr>
          <p:spPr>
            <a:xfrm>
              <a:off x="8405692" y="5042672"/>
              <a:ext cx="634943" cy="63494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a:t>3</a:t>
              </a:r>
              <a:endParaRPr lang="ko-KR" altLang="en-US" sz="3200" dirty="0"/>
            </a:p>
          </p:txBody>
        </p:sp>
      </p:grpSp>
      <p:grpSp>
        <p:nvGrpSpPr>
          <p:cNvPr id="36" name="مجموعة 35">
            <a:extLst>
              <a:ext uri="{FF2B5EF4-FFF2-40B4-BE49-F238E27FC236}">
                <a16:creationId xmlns:a16="http://schemas.microsoft.com/office/drawing/2014/main" id="{7093D505-89F8-4754-BF01-E9C17BECA1FE}"/>
              </a:ext>
            </a:extLst>
          </p:cNvPr>
          <p:cNvGrpSpPr/>
          <p:nvPr/>
        </p:nvGrpSpPr>
        <p:grpSpPr>
          <a:xfrm>
            <a:off x="9325895" y="3115092"/>
            <a:ext cx="2753074" cy="3302344"/>
            <a:chOff x="8890656" y="3115092"/>
            <a:chExt cx="2305809" cy="3302344"/>
          </a:xfrm>
        </p:grpSpPr>
        <p:sp>
          <p:nvSpPr>
            <p:cNvPr id="37" name="Oval 21">
              <a:extLst>
                <a:ext uri="{FF2B5EF4-FFF2-40B4-BE49-F238E27FC236}">
                  <a16:creationId xmlns:a16="http://schemas.microsoft.com/office/drawing/2014/main" id="{B55A4520-EE16-4DFE-BD86-BB840294DB0F}"/>
                </a:ext>
              </a:extLst>
            </p:cNvPr>
            <p:cNvSpPr/>
            <p:nvPr/>
          </p:nvSpPr>
          <p:spPr>
            <a:xfrm rot="16200000">
              <a:off x="8741529" y="3264219"/>
              <a:ext cx="2604064" cy="2305809"/>
            </a:xfrm>
            <a:prstGeom prst="ellipse">
              <a:avLst/>
            </a:prstGeom>
            <a:gradFill>
              <a:gsLst>
                <a:gs pos="0">
                  <a:schemeClr val="bg1"/>
                </a:gs>
                <a:gs pos="100000">
                  <a:schemeClr val="bg1">
                    <a:lumMod val="89000"/>
                  </a:schemeClr>
                </a:gs>
              </a:gsLst>
              <a:lin ang="16800000" scaled="0"/>
            </a:gradFill>
            <a:ln w="19050">
              <a:gradFill>
                <a:gsLst>
                  <a:gs pos="0">
                    <a:schemeClr val="bg1"/>
                  </a:gs>
                  <a:gs pos="50000">
                    <a:schemeClr val="bg1">
                      <a:alpha val="65000"/>
                    </a:schemeClr>
                  </a:gs>
                  <a:gs pos="100000">
                    <a:schemeClr val="bg1">
                      <a:alpha val="0"/>
                    </a:schemeClr>
                  </a:gs>
                </a:gsLst>
                <a:lin ang="7200000" scaled="0"/>
              </a:gradFill>
            </a:ln>
            <a:effectLst>
              <a:outerShdw blurRad="25400" dist="12700" dir="81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مستطيل 37">
              <a:extLst>
                <a:ext uri="{FF2B5EF4-FFF2-40B4-BE49-F238E27FC236}">
                  <a16:creationId xmlns:a16="http://schemas.microsoft.com/office/drawing/2014/main" id="{3D477437-563F-4A37-863F-6504FFCD4F11}"/>
                </a:ext>
              </a:extLst>
            </p:cNvPr>
            <p:cNvSpPr/>
            <p:nvPr/>
          </p:nvSpPr>
          <p:spPr>
            <a:xfrm>
              <a:off x="9091824" y="3278115"/>
              <a:ext cx="2104641" cy="3139321"/>
            </a:xfrm>
            <a:prstGeom prst="rect">
              <a:avLst/>
            </a:prstGeom>
          </p:spPr>
          <p:txBody>
            <a:bodyPr wrap="square">
              <a:spAutoFit/>
            </a:bodyPr>
            <a:lstStyle/>
            <a:p>
              <a:pPr algn="ctr" rtl="1"/>
              <a:r>
                <a:rPr lang="ar-BH" sz="6600" b="1" dirty="0">
                  <a:ln w="0"/>
                  <a:solidFill>
                    <a:schemeClr val="accent2">
                      <a:lumMod val="50000"/>
                    </a:schemeClr>
                  </a:solidFill>
                  <a:effectLst>
                    <a:outerShdw blurRad="38100" dist="19050" dir="2700000" algn="tl" rotWithShape="0">
                      <a:schemeClr val="dk1">
                        <a:alpha val="40000"/>
                      </a:schemeClr>
                    </a:outerShdw>
                  </a:effectLst>
                </a:rPr>
                <a:t>برّ الوالدين</a:t>
              </a:r>
              <a:endParaRPr lang="ar-BH" sz="6000" b="1" dirty="0"/>
            </a:p>
          </p:txBody>
        </p:sp>
      </p:grpSp>
      <p:pic>
        <p:nvPicPr>
          <p:cNvPr id="39" name="Picture 3">
            <a:extLst>
              <a:ext uri="{FF2B5EF4-FFF2-40B4-BE49-F238E27FC236}">
                <a16:creationId xmlns:a16="http://schemas.microsoft.com/office/drawing/2014/main" id="{73593E8D-E166-462F-98B3-0BA0911D2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65" t="21503" r="52948" b="10817"/>
          <a:stretch/>
        </p:blipFill>
        <p:spPr bwMode="auto">
          <a:xfrm>
            <a:off x="10014786" y="-96238"/>
            <a:ext cx="1778794" cy="234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مستطيل 39">
            <a:extLst>
              <a:ext uri="{FF2B5EF4-FFF2-40B4-BE49-F238E27FC236}">
                <a16:creationId xmlns:a16="http://schemas.microsoft.com/office/drawing/2014/main" id="{6B812CD5-E02E-4431-A05E-449B047C47C2}"/>
              </a:ext>
            </a:extLst>
          </p:cNvPr>
          <p:cNvSpPr/>
          <p:nvPr/>
        </p:nvSpPr>
        <p:spPr>
          <a:xfrm>
            <a:off x="392228" y="1681681"/>
            <a:ext cx="7317838" cy="553357"/>
          </a:xfrm>
          <a:prstGeom prst="rect">
            <a:avLst/>
          </a:prstGeom>
        </p:spPr>
        <p:txBody>
          <a:bodyPr wrap="square">
            <a:spAutoFit/>
          </a:bodyPr>
          <a:lstStyle/>
          <a:p>
            <a:pPr algn="justLow" rtl="1">
              <a:lnSpc>
                <a:spcPct val="107000"/>
              </a:lnSpc>
              <a:spcAft>
                <a:spcPts val="800"/>
              </a:spcAft>
            </a:pPr>
            <a:r>
              <a:rPr lang="ar-BH" sz="2300" b="1" dirty="0"/>
              <a:t>            </a:t>
            </a:r>
            <a:r>
              <a:rPr lang="ar-BH" sz="2800" b="1" dirty="0"/>
              <a:t>الدعاء لهما، ذكر فضلهما، معاملتهما برحمة وعطف .</a:t>
            </a:r>
            <a:endParaRPr lang="en-GB" sz="2800" b="1" dirty="0"/>
          </a:p>
        </p:txBody>
      </p:sp>
      <p:sp>
        <p:nvSpPr>
          <p:cNvPr id="45" name="مستطيل 44">
            <a:extLst>
              <a:ext uri="{FF2B5EF4-FFF2-40B4-BE49-F238E27FC236}">
                <a16:creationId xmlns:a16="http://schemas.microsoft.com/office/drawing/2014/main" id="{894FF0F3-4CA0-4561-9948-EAE10E94930F}"/>
              </a:ext>
            </a:extLst>
          </p:cNvPr>
          <p:cNvSpPr/>
          <p:nvPr/>
        </p:nvSpPr>
        <p:spPr>
          <a:xfrm>
            <a:off x="289563" y="4737253"/>
            <a:ext cx="6492788" cy="1621854"/>
          </a:xfrm>
          <a:prstGeom prst="rect">
            <a:avLst/>
          </a:prstGeom>
        </p:spPr>
        <p:txBody>
          <a:bodyPr wrap="square">
            <a:spAutoFit/>
          </a:bodyPr>
          <a:lstStyle/>
          <a:p>
            <a:pPr marL="457200" indent="-457200" algn="justLow" rtl="1">
              <a:lnSpc>
                <a:spcPct val="80000"/>
              </a:lnSpc>
              <a:spcAft>
                <a:spcPts val="800"/>
              </a:spcAft>
              <a:buFont typeface="+mj-lt"/>
              <a:buAutoNum type="arabicPeriod"/>
            </a:pPr>
            <a:r>
              <a:rPr lang="ar-BH" sz="2800" b="1" dirty="0"/>
              <a:t>المسلم يطيع الله تعالى ويبرُّ والديه.</a:t>
            </a:r>
          </a:p>
          <a:p>
            <a:pPr marL="457200" indent="-457200" algn="justLow" rtl="1">
              <a:lnSpc>
                <a:spcPct val="80000"/>
              </a:lnSpc>
              <a:spcAft>
                <a:spcPts val="800"/>
              </a:spcAft>
              <a:buFont typeface="+mj-lt"/>
              <a:buAutoNum type="arabicPeriod"/>
            </a:pPr>
            <a:r>
              <a:rPr lang="ar-BH" sz="2800" b="1" dirty="0"/>
              <a:t>إذا قصَّر المسلم في حقٍّ من حقوق والديه، فعليه أن يبادر إلى التوبة.</a:t>
            </a:r>
          </a:p>
          <a:p>
            <a:pPr algn="justLow" rtl="1">
              <a:lnSpc>
                <a:spcPct val="80000"/>
              </a:lnSpc>
              <a:spcAft>
                <a:spcPts val="800"/>
              </a:spcAft>
            </a:pPr>
            <a:endParaRPr lang="en-GB" sz="2300" b="1" dirty="0"/>
          </a:p>
        </p:txBody>
      </p:sp>
      <p:sp>
        <p:nvSpPr>
          <p:cNvPr id="52" name="Rounded Rectangle 28">
            <a:extLst>
              <a:ext uri="{FF2B5EF4-FFF2-40B4-BE49-F238E27FC236}">
                <a16:creationId xmlns:a16="http://schemas.microsoft.com/office/drawing/2014/main" id="{8109D80B-F2E0-48F7-B015-421B037986D5}"/>
              </a:ext>
            </a:extLst>
          </p:cNvPr>
          <p:cNvSpPr/>
          <p:nvPr/>
        </p:nvSpPr>
        <p:spPr>
          <a:xfrm>
            <a:off x="0" y="2970660"/>
            <a:ext cx="8077200" cy="561664"/>
          </a:xfrm>
          <a:prstGeom prst="roundRect">
            <a:avLst>
              <a:gd name="adj" fmla="val 10715"/>
            </a:avLst>
          </a:prstGeom>
          <a:solidFill>
            <a:schemeClr val="bg1"/>
          </a:solidFill>
          <a:ln w="635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800" b="1" dirty="0">
                <a:solidFill>
                  <a:schemeClr val="tx1"/>
                </a:solidFill>
                <a:sym typeface="AGA Arabesque" panose="05010101010101010101" pitchFamily="2" charset="2"/>
              </a:rPr>
              <a:t>قال تعالى: </a:t>
            </a:r>
            <a:r>
              <a:rPr lang="ar-BH" sz="2800" b="1" dirty="0">
                <a:solidFill>
                  <a:schemeClr val="tx1"/>
                </a:solidFill>
                <a:sym typeface="AGA Arabesque" panose="05010101010101010101" pitchFamily="2" charset="2"/>
              </a:rPr>
              <a:t></a:t>
            </a:r>
            <a:r>
              <a:rPr lang="ar-BH" sz="2800" b="1" dirty="0">
                <a:solidFill>
                  <a:schemeClr val="tx1"/>
                </a:solidFill>
              </a:rPr>
              <a:t>وَقَضَى رَبُّكَ أَلَّا تَعْبُدُوا إِلَّا إِيَّاهُ وَبِالْوَالِدَيْنِ إِحْسَانًا</a:t>
            </a:r>
            <a:r>
              <a:rPr lang="ar-BH" sz="2800" b="1" dirty="0">
                <a:solidFill>
                  <a:schemeClr val="tx1"/>
                </a:solidFill>
                <a:sym typeface="AGA Arabesque" panose="05010101010101010101" pitchFamily="2" charset="2"/>
              </a:rPr>
              <a:t></a:t>
            </a:r>
            <a:r>
              <a:rPr lang="en-US" sz="2800" b="1" dirty="0">
                <a:solidFill>
                  <a:schemeClr val="tx1"/>
                </a:solidFill>
              </a:rPr>
              <a:t> </a:t>
            </a:r>
            <a:r>
              <a:rPr lang="ar-BH" b="1" dirty="0">
                <a:solidFill>
                  <a:sysClr val="windowText" lastClr="000000"/>
                </a:solidFill>
              </a:rPr>
              <a:t>.</a:t>
            </a:r>
          </a:p>
        </p:txBody>
      </p:sp>
      <p:grpSp>
        <p:nvGrpSpPr>
          <p:cNvPr id="53" name="مجموعة 52">
            <a:extLst>
              <a:ext uri="{FF2B5EF4-FFF2-40B4-BE49-F238E27FC236}">
                <a16:creationId xmlns:a16="http://schemas.microsoft.com/office/drawing/2014/main" id="{2C48A62B-D033-4781-B065-08A056CB2AED}"/>
              </a:ext>
            </a:extLst>
          </p:cNvPr>
          <p:cNvGrpSpPr/>
          <p:nvPr/>
        </p:nvGrpSpPr>
        <p:grpSpPr>
          <a:xfrm>
            <a:off x="274323" y="0"/>
            <a:ext cx="3942743" cy="886686"/>
            <a:chOff x="367308" y="-366815"/>
            <a:chExt cx="3542468" cy="970345"/>
          </a:xfrm>
        </p:grpSpPr>
        <p:sp>
          <p:nvSpPr>
            <p:cNvPr id="54" name="مستطيل: زوايا علوية مستديرة 22">
              <a:extLst>
                <a:ext uri="{FF2B5EF4-FFF2-40B4-BE49-F238E27FC236}">
                  <a16:creationId xmlns:a16="http://schemas.microsoft.com/office/drawing/2014/main" id="{01A005F8-B326-4C47-B25B-B1D706E8A3CC}"/>
                </a:ext>
              </a:extLst>
            </p:cNvPr>
            <p:cNvSpPr/>
            <p:nvPr/>
          </p:nvSpPr>
          <p:spPr>
            <a:xfrm rot="10800000">
              <a:off x="381000" y="-304800"/>
              <a:ext cx="3515085" cy="908330"/>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6">
              <a:extLst>
                <a:ext uri="{FF2B5EF4-FFF2-40B4-BE49-F238E27FC236}">
                  <a16:creationId xmlns:a16="http://schemas.microsoft.com/office/drawing/2014/main" id="{8A62E6DD-850D-4AA0-A620-C0F5CBC3E03C}"/>
                </a:ext>
              </a:extLst>
            </p:cNvPr>
            <p:cNvSpPr/>
            <p:nvPr/>
          </p:nvSpPr>
          <p:spPr>
            <a:xfrm>
              <a:off x="1105516" y="-143023"/>
              <a:ext cx="2804260" cy="572586"/>
            </a:xfrm>
            <a:prstGeom prst="rect">
              <a:avLst/>
            </a:prstGeom>
            <a:noFill/>
            <a:ln>
              <a:noFill/>
            </a:ln>
          </p:spPr>
          <p:txBody>
            <a:bodyPr wrap="square" lIns="91440" tIns="45720" rIns="91440" bIns="45720">
              <a:spAutoFit/>
            </a:bodyPr>
            <a:lstStyle/>
            <a:p>
              <a:pPr algn="ctr"/>
              <a:r>
                <a:rPr lang="ar-BH" sz="2800" b="1" dirty="0">
                  <a:ln w="0"/>
                  <a:solidFill>
                    <a:srgbClr val="7030A0"/>
                  </a:solidFill>
                  <a:effectLst>
                    <a:outerShdw blurRad="38100" dist="19050" dir="2700000" algn="tl" rotWithShape="0">
                      <a:schemeClr val="dk1">
                        <a:alpha val="40000"/>
                      </a:schemeClr>
                    </a:outerShdw>
                  </a:effectLst>
                </a:rPr>
                <a:t>سورة الإسراء(23-25) </a:t>
              </a:r>
              <a:endParaRPr lang="en-US" sz="2800" b="1" dirty="0">
                <a:ln w="0"/>
                <a:solidFill>
                  <a:srgbClr val="7030A0"/>
                </a:solidFill>
                <a:effectLst>
                  <a:outerShdw blurRad="38100" dist="19050" dir="2700000" algn="tl" rotWithShape="0">
                    <a:schemeClr val="dk1">
                      <a:alpha val="40000"/>
                    </a:schemeClr>
                  </a:outerShdw>
                </a:effectLst>
              </a:endParaRPr>
            </a:p>
          </p:txBody>
        </p:sp>
        <p:sp>
          <p:nvSpPr>
            <p:cNvPr id="56" name="مستطيل: زوايا علوية مستديرة 24">
              <a:extLst>
                <a:ext uri="{FF2B5EF4-FFF2-40B4-BE49-F238E27FC236}">
                  <a16:creationId xmlns:a16="http://schemas.microsoft.com/office/drawing/2014/main" id="{67E20E12-2C02-4FA0-8B19-F8C10C81B0E2}"/>
                </a:ext>
              </a:extLst>
            </p:cNvPr>
            <p:cNvSpPr/>
            <p:nvPr/>
          </p:nvSpPr>
          <p:spPr>
            <a:xfrm rot="10800000">
              <a:off x="454440" y="-366815"/>
              <a:ext cx="761819" cy="908330"/>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6">
              <a:extLst>
                <a:ext uri="{FF2B5EF4-FFF2-40B4-BE49-F238E27FC236}">
                  <a16:creationId xmlns:a16="http://schemas.microsoft.com/office/drawing/2014/main" id="{6ED1EBB7-8165-4574-B91E-F7E3AC1A9238}"/>
                </a:ext>
              </a:extLst>
            </p:cNvPr>
            <p:cNvSpPr/>
            <p:nvPr/>
          </p:nvSpPr>
          <p:spPr>
            <a:xfrm>
              <a:off x="367308" y="-198524"/>
              <a:ext cx="931665" cy="646331"/>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التربية </a:t>
              </a:r>
              <a:endParaRPr lang="en-US" b="1" dirty="0">
                <a:ln w="0"/>
                <a:effectLst>
                  <a:outerShdw blurRad="38100" dist="19050" dir="2700000" algn="tl" rotWithShape="0">
                    <a:schemeClr val="dk1">
                      <a:alpha val="40000"/>
                    </a:schemeClr>
                  </a:outerShdw>
                </a:effectLst>
                <a:latin typeface="Frutiger LT Arabic 55 Roman" panose="01000000000000000000" pitchFamily="2" charset="-78"/>
              </a:endParaRPr>
            </a:p>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الإسلامية </a:t>
              </a:r>
            </a:p>
          </p:txBody>
        </p:sp>
      </p:grpSp>
    </p:spTree>
    <p:extLst>
      <p:ext uri="{BB962C8B-B14F-4D97-AF65-F5344CB8AC3E}">
        <p14:creationId xmlns:p14="http://schemas.microsoft.com/office/powerpoint/2010/main" val="19555920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500"/>
                                        <p:tgtEl>
                                          <p:spTgt spid="39"/>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39"/>
                                        </p:tgtEl>
                                        <p:attrNameLst>
                                          <p:attrName>r</p:attrName>
                                        </p:attrNameLst>
                                      </p:cBhvr>
                                    </p:animRot>
                                    <p:animRot by="-240000">
                                      <p:cBhvr>
                                        <p:cTn id="13" dur="200" fill="hold">
                                          <p:stCondLst>
                                            <p:cond delay="200"/>
                                          </p:stCondLst>
                                        </p:cTn>
                                        <p:tgtEl>
                                          <p:spTgt spid="39"/>
                                        </p:tgtEl>
                                        <p:attrNameLst>
                                          <p:attrName>r</p:attrName>
                                        </p:attrNameLst>
                                      </p:cBhvr>
                                    </p:animRot>
                                    <p:animRot by="240000">
                                      <p:cBhvr>
                                        <p:cTn id="14" dur="200" fill="hold">
                                          <p:stCondLst>
                                            <p:cond delay="400"/>
                                          </p:stCondLst>
                                        </p:cTn>
                                        <p:tgtEl>
                                          <p:spTgt spid="39"/>
                                        </p:tgtEl>
                                        <p:attrNameLst>
                                          <p:attrName>r</p:attrName>
                                        </p:attrNameLst>
                                      </p:cBhvr>
                                    </p:animRot>
                                    <p:animRot by="-240000">
                                      <p:cBhvr>
                                        <p:cTn id="15" dur="200" fill="hold">
                                          <p:stCondLst>
                                            <p:cond delay="600"/>
                                          </p:stCondLst>
                                        </p:cTn>
                                        <p:tgtEl>
                                          <p:spTgt spid="39"/>
                                        </p:tgtEl>
                                        <p:attrNameLst>
                                          <p:attrName>r</p:attrName>
                                        </p:attrNameLst>
                                      </p:cBhvr>
                                    </p:animRot>
                                    <p:animRot by="120000">
                                      <p:cBhvr>
                                        <p:cTn id="16" dur="200" fill="hold">
                                          <p:stCondLst>
                                            <p:cond delay="800"/>
                                          </p:stCondLst>
                                        </p:cTn>
                                        <p:tgtEl>
                                          <p:spTgt spid="39"/>
                                        </p:tgtEl>
                                        <p:attrNameLst>
                                          <p:attrName>r</p:attrName>
                                        </p:attrNameLst>
                                      </p:cBhvr>
                                    </p:animRot>
                                  </p:childTnLst>
                                </p:cTn>
                              </p:par>
                              <p:par>
                                <p:cTn id="17" presetID="22"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125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1250"/>
                                        <p:tgtEl>
                                          <p:spTgt spid="16"/>
                                        </p:tgtEl>
                                      </p:cBhvr>
                                    </p:animEffect>
                                  </p:childTnLst>
                                </p:cTn>
                              </p:par>
                              <p:par>
                                <p:cTn id="26" presetID="2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3000"/>
                                        <p:tgtEl>
                                          <p:spTgt spid="10"/>
                                        </p:tgtEl>
                                      </p:cBhvr>
                                    </p:animEffect>
                                  </p:childTnLst>
                                </p:cTn>
                              </p:par>
                              <p:par>
                                <p:cTn id="29" presetID="23" presetClass="entr" presetSubtype="16"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2000" fill="hold"/>
                                        <p:tgtEl>
                                          <p:spTgt spid="36"/>
                                        </p:tgtEl>
                                        <p:attrNameLst>
                                          <p:attrName>ppt_w</p:attrName>
                                        </p:attrNameLst>
                                      </p:cBhvr>
                                      <p:tavLst>
                                        <p:tav tm="0">
                                          <p:val>
                                            <p:fltVal val="0"/>
                                          </p:val>
                                        </p:tav>
                                        <p:tav tm="100000">
                                          <p:val>
                                            <p:strVal val="#ppt_w"/>
                                          </p:val>
                                        </p:tav>
                                      </p:tavLst>
                                    </p:anim>
                                    <p:anim calcmode="lin" valueType="num">
                                      <p:cBhvr>
                                        <p:cTn id="32" dur="2000" fill="hold"/>
                                        <p:tgtEl>
                                          <p:spTgt spid="36"/>
                                        </p:tgtEl>
                                        <p:attrNameLst>
                                          <p:attrName>ppt_h</p:attrName>
                                        </p:attrNameLst>
                                      </p:cBhvr>
                                      <p:tavLst>
                                        <p:tav tm="0">
                                          <p:val>
                                            <p:fltVal val="0"/>
                                          </p:val>
                                        </p:tav>
                                        <p:tav tm="100000">
                                          <p:val>
                                            <p:strVal val="#ppt_h"/>
                                          </p:val>
                                        </p:tav>
                                      </p:tavLst>
                                    </p:anim>
                                  </p:childTnLst>
                                </p:cTn>
                              </p:par>
                              <p:par>
                                <p:cTn id="33" presetID="22" presetClass="entr" presetSubtype="2"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right)">
                                      <p:cBhvr>
                                        <p:cTn id="35" dur="2000"/>
                                        <p:tgtEl>
                                          <p:spTgt spid="18"/>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1250"/>
                                        <p:tgtEl>
                                          <p:spTgt spid="8"/>
                                        </p:tgtEl>
                                      </p:cBhvr>
                                    </p:animEffect>
                                  </p:childTnLst>
                                </p:cTn>
                              </p:par>
                            </p:childTnLst>
                          </p:cTn>
                        </p:par>
                        <p:par>
                          <p:cTn id="39" fill="hold">
                            <p:stCondLst>
                              <p:cond delay="5000"/>
                            </p:stCondLst>
                            <p:childTnLst>
                              <p:par>
                                <p:cTn id="40" presetID="22" presetClass="entr" presetSubtype="2"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right)">
                                      <p:cBhvr>
                                        <p:cTn id="42" dur="2000"/>
                                        <p:tgtEl>
                                          <p:spTgt spid="24"/>
                                        </p:tgtEl>
                                      </p:cBhvr>
                                    </p:animEffect>
                                  </p:childTnLst>
                                </p:cTn>
                              </p:par>
                            </p:childTnLst>
                          </p:cTn>
                        </p:par>
                        <p:par>
                          <p:cTn id="43" fill="hold">
                            <p:stCondLst>
                              <p:cond delay="7000"/>
                            </p:stCondLst>
                            <p:childTnLst>
                              <p:par>
                                <p:cTn id="44" presetID="22" presetClass="entr" presetSubtype="2"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right)">
                                      <p:cBhvr>
                                        <p:cTn id="46" dur="2000"/>
                                        <p:tgtEl>
                                          <p:spTgt spid="30"/>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up)">
                                      <p:cBhvr>
                                        <p:cTn id="49" dur="1250"/>
                                        <p:tgtEl>
                                          <p:spTgt spid="6"/>
                                        </p:tgtEl>
                                      </p:cBhvr>
                                    </p:animEffect>
                                  </p:childTnLst>
                                </p:cTn>
                              </p:par>
                            </p:childTnLst>
                          </p:cTn>
                        </p:par>
                        <p:par>
                          <p:cTn id="50" fill="hold">
                            <p:stCondLst>
                              <p:cond delay="9000"/>
                            </p:stCondLst>
                            <p:childTnLst>
                              <p:par>
                                <p:cTn id="51" presetID="23" presetClass="entr" presetSubtype="16" fill="hold" nodeType="afterEffect">
                                  <p:stCondLst>
                                    <p:cond delay="40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4250" fill="hold"/>
                                        <p:tgtEl>
                                          <p:spTgt spid="13"/>
                                        </p:tgtEl>
                                        <p:attrNameLst>
                                          <p:attrName>ppt_w</p:attrName>
                                        </p:attrNameLst>
                                      </p:cBhvr>
                                      <p:tavLst>
                                        <p:tav tm="0">
                                          <p:val>
                                            <p:fltVal val="0"/>
                                          </p:val>
                                        </p:tav>
                                        <p:tav tm="100000">
                                          <p:val>
                                            <p:strVal val="#ppt_w"/>
                                          </p:val>
                                        </p:tav>
                                      </p:tavLst>
                                    </p:anim>
                                    <p:anim calcmode="lin" valueType="num">
                                      <p:cBhvr>
                                        <p:cTn id="54" dur="4250" fill="hold"/>
                                        <p:tgtEl>
                                          <p:spTgt spid="13"/>
                                        </p:tgtEl>
                                        <p:attrNameLst>
                                          <p:attrName>ppt_h</p:attrName>
                                        </p:attrNameLst>
                                      </p:cBhvr>
                                      <p:tavLst>
                                        <p:tav tm="0">
                                          <p:val>
                                            <p:fltVal val="0"/>
                                          </p:val>
                                        </p:tav>
                                        <p:tav tm="100000">
                                          <p:val>
                                            <p:strVal val="#ppt_h"/>
                                          </p:val>
                                        </p:tav>
                                      </p:tavLst>
                                    </p:anim>
                                  </p:childTnLst>
                                </p:cTn>
                              </p:par>
                            </p:childTnLst>
                          </p:cTn>
                        </p:par>
                        <p:par>
                          <p:cTn id="55" fill="hold">
                            <p:stCondLst>
                              <p:cond delay="17250"/>
                            </p:stCondLst>
                            <p:childTnLst>
                              <p:par>
                                <p:cTn id="56" presetID="22" presetClass="entr" presetSubtype="2"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right)">
                                      <p:cBhvr>
                                        <p:cTn id="58" dur="3000"/>
                                        <p:tgtEl>
                                          <p:spTgt spid="40"/>
                                        </p:tgtEl>
                                      </p:cBhvr>
                                    </p:animEffect>
                                  </p:childTnLst>
                                </p:cTn>
                              </p:par>
                            </p:childTnLst>
                          </p:cTn>
                        </p:par>
                        <p:par>
                          <p:cTn id="59" fill="hold">
                            <p:stCondLst>
                              <p:cond delay="20250"/>
                            </p:stCondLst>
                            <p:childTnLst>
                              <p:par>
                                <p:cTn id="60" presetID="22" presetClass="entr" presetSubtype="2" fill="hold" grpId="0" nodeType="after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wipe(right)">
                                      <p:cBhvr>
                                        <p:cTn id="62" dur="500"/>
                                        <p:tgtEl>
                                          <p:spTgt spid="52"/>
                                        </p:tgtEl>
                                      </p:cBhvr>
                                    </p:animEffect>
                                  </p:childTnLst>
                                </p:cTn>
                              </p:par>
                            </p:childTnLst>
                          </p:cTn>
                        </p:par>
                        <p:par>
                          <p:cTn id="63" fill="hold">
                            <p:stCondLst>
                              <p:cond delay="20750"/>
                            </p:stCondLst>
                            <p:childTnLst>
                              <p:par>
                                <p:cTn id="64" presetID="22" presetClass="entr" presetSubtype="2" fill="hold" nodeType="afterEffect">
                                  <p:stCondLst>
                                    <p:cond delay="0"/>
                                  </p:stCondLst>
                                  <p:childTnLst>
                                    <p:set>
                                      <p:cBhvr>
                                        <p:cTn id="65" dur="1" fill="hold">
                                          <p:stCondLst>
                                            <p:cond delay="0"/>
                                          </p:stCondLst>
                                        </p:cTn>
                                        <p:tgtEl>
                                          <p:spTgt spid="45">
                                            <p:txEl>
                                              <p:pRg st="0" end="0"/>
                                            </p:txEl>
                                          </p:spTgt>
                                        </p:tgtEl>
                                        <p:attrNameLst>
                                          <p:attrName>style.visibility</p:attrName>
                                        </p:attrNameLst>
                                      </p:cBhvr>
                                      <p:to>
                                        <p:strVal val="visible"/>
                                      </p:to>
                                    </p:set>
                                    <p:animEffect transition="in" filter="wipe(right)">
                                      <p:cBhvr>
                                        <p:cTn id="66" dur="3000"/>
                                        <p:tgtEl>
                                          <p:spTgt spid="45">
                                            <p:txEl>
                                              <p:pRg st="0" end="0"/>
                                            </p:txEl>
                                          </p:spTgt>
                                        </p:tgtEl>
                                      </p:cBhvr>
                                    </p:animEffect>
                                  </p:childTnLst>
                                </p:cTn>
                              </p:par>
                            </p:childTnLst>
                          </p:cTn>
                        </p:par>
                        <p:par>
                          <p:cTn id="67" fill="hold">
                            <p:stCondLst>
                              <p:cond delay="23750"/>
                            </p:stCondLst>
                            <p:childTnLst>
                              <p:par>
                                <p:cTn id="68" presetID="22" presetClass="entr" presetSubtype="2" fill="hold" nodeType="afterEffect">
                                  <p:stCondLst>
                                    <p:cond delay="0"/>
                                  </p:stCondLst>
                                  <p:childTnLst>
                                    <p:set>
                                      <p:cBhvr>
                                        <p:cTn id="69" dur="1" fill="hold">
                                          <p:stCondLst>
                                            <p:cond delay="0"/>
                                          </p:stCondLst>
                                        </p:cTn>
                                        <p:tgtEl>
                                          <p:spTgt spid="45">
                                            <p:txEl>
                                              <p:pRg st="1" end="1"/>
                                            </p:txEl>
                                          </p:spTgt>
                                        </p:tgtEl>
                                        <p:attrNameLst>
                                          <p:attrName>style.visibility</p:attrName>
                                        </p:attrNameLst>
                                      </p:cBhvr>
                                      <p:to>
                                        <p:strVal val="visible"/>
                                      </p:to>
                                    </p:set>
                                    <p:animEffect transition="in" filter="wipe(right)">
                                      <p:cBhvr>
                                        <p:cTn id="70" dur="3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6" grpId="0" animBg="1"/>
      <p:bldP spid="17" grpId="0"/>
      <p:bldP spid="40" grpId="0"/>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رابط مستقيم 2">
            <a:extLst>
              <a:ext uri="{FF2B5EF4-FFF2-40B4-BE49-F238E27FC236}">
                <a16:creationId xmlns:a16="http://schemas.microsoft.com/office/drawing/2014/main" id="{1B16012A-122B-43EA-9E12-70D2958DA8EB}"/>
              </a:ext>
            </a:extLst>
          </p:cNvPr>
          <p:cNvCxnSpPr/>
          <p:nvPr/>
        </p:nvCxnSpPr>
        <p:spPr>
          <a:xfrm flipH="1">
            <a:off x="1371600" y="6934200"/>
            <a:ext cx="100584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مستطيل 3"/>
          <p:cNvSpPr/>
          <p:nvPr/>
        </p:nvSpPr>
        <p:spPr>
          <a:xfrm>
            <a:off x="274323" y="1007633"/>
            <a:ext cx="11696004" cy="532921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ar-BH" sz="3200" b="1" dirty="0">
              <a:solidFill>
                <a:schemeClr val="tx1"/>
              </a:solidFill>
            </a:endParaRPr>
          </a:p>
          <a:p>
            <a:pPr algn="ctr"/>
            <a:endParaRPr lang="ar-BH" sz="3200" b="1" dirty="0">
              <a:solidFill>
                <a:schemeClr val="tx1"/>
              </a:solidFill>
            </a:endParaRPr>
          </a:p>
          <a:p>
            <a:pPr algn="ctr"/>
            <a:endParaRPr lang="ar-BH" sz="3200" b="1" dirty="0">
              <a:solidFill>
                <a:schemeClr val="tx1"/>
              </a:solidFill>
            </a:endParaRPr>
          </a:p>
          <a:p>
            <a:pPr algn="ctr"/>
            <a:endParaRPr lang="ar-BH" sz="3200" b="1" dirty="0">
              <a:solidFill>
                <a:schemeClr val="tx1"/>
              </a:solidFill>
            </a:endParaRPr>
          </a:p>
          <a:p>
            <a:pPr algn="ctr"/>
            <a:endParaRPr lang="ar-BH" sz="3200" b="1" dirty="0">
              <a:solidFill>
                <a:schemeClr val="tx1"/>
              </a:solidFill>
            </a:endParaRPr>
          </a:p>
          <a:p>
            <a:pPr algn="ctr"/>
            <a:endParaRPr lang="ar-BH" sz="3600" b="1" dirty="0">
              <a:solidFill>
                <a:schemeClr val="tx1"/>
              </a:solidFill>
            </a:endParaRPr>
          </a:p>
          <a:p>
            <a:pPr algn="ctr"/>
            <a:endParaRPr lang="ar-BH" sz="3600" b="1" dirty="0">
              <a:solidFill>
                <a:schemeClr val="tx1"/>
              </a:solidFill>
            </a:endParaRPr>
          </a:p>
          <a:p>
            <a:pPr algn="ctr"/>
            <a:endParaRPr lang="ar-BH" sz="3600" b="1" dirty="0">
              <a:solidFill>
                <a:schemeClr val="tx1"/>
              </a:solidFill>
            </a:endParaRPr>
          </a:p>
          <a:p>
            <a:pPr algn="ctr"/>
            <a:endParaRPr lang="ar-BH" sz="3600" b="1" dirty="0">
              <a:solidFill>
                <a:schemeClr val="tx1"/>
              </a:solidFill>
            </a:endParaRPr>
          </a:p>
          <a:p>
            <a:pPr algn="r"/>
            <a:endParaRPr lang="ar-BH" sz="3600" b="1" dirty="0">
              <a:solidFill>
                <a:schemeClr val="tx1"/>
              </a:solidFill>
            </a:endParaRPr>
          </a:p>
          <a:p>
            <a:pPr algn="r"/>
            <a:endParaRPr lang="ar-BH" sz="3600" b="1" dirty="0">
              <a:solidFill>
                <a:schemeClr val="tx1"/>
              </a:solidFill>
            </a:endParaRPr>
          </a:p>
          <a:p>
            <a:pPr algn="r" rtl="1"/>
            <a:r>
              <a:rPr lang="ar-BH" sz="3600" b="1" dirty="0">
                <a:solidFill>
                  <a:schemeClr val="tx1"/>
                </a:solidFill>
              </a:rPr>
              <a:t>      - اكتب مقابل كل كلمة معناه: </a:t>
            </a:r>
          </a:p>
          <a:p>
            <a:pPr algn="r" rtl="1"/>
            <a:r>
              <a:rPr lang="ar-BH" sz="3200" b="1" dirty="0">
                <a:solidFill>
                  <a:schemeClr val="tx1"/>
                </a:solidFill>
              </a:rPr>
              <a:t>1- </a:t>
            </a:r>
            <a:r>
              <a:rPr lang="ar-BH" sz="3200" dirty="0">
                <a:solidFill>
                  <a:schemeClr val="tx1"/>
                </a:solidFill>
              </a:rPr>
              <a:t> </a:t>
            </a:r>
            <a:r>
              <a:rPr lang="ar-BH" sz="3200" b="1" dirty="0">
                <a:solidFill>
                  <a:schemeClr val="tx1"/>
                </a:solidFill>
              </a:rPr>
              <a:t>قضى:</a:t>
            </a:r>
            <a:r>
              <a:rPr lang="ar-BH" dirty="0">
                <a:solidFill>
                  <a:prstClr val="black"/>
                </a:solidFill>
                <a:sym typeface="AGA Arabesque" panose="05010101010101010101" pitchFamily="2" charset="2"/>
              </a:rPr>
              <a:t>..........................</a:t>
            </a:r>
            <a:r>
              <a:rPr lang="ar-SA" dirty="0">
                <a:solidFill>
                  <a:prstClr val="black"/>
                </a:solidFill>
                <a:sym typeface="AGA Arabesque" panose="05010101010101010101" pitchFamily="2" charset="2"/>
              </a:rPr>
              <a:t>.......</a:t>
            </a:r>
            <a:r>
              <a:rPr lang="ar-BH" dirty="0">
                <a:solidFill>
                  <a:prstClr val="black"/>
                </a:solidFill>
                <a:sym typeface="AGA Arabesque" panose="05010101010101010101" pitchFamily="2" charset="2"/>
              </a:rPr>
              <a:t>.......</a:t>
            </a:r>
            <a:r>
              <a:rPr lang="ar-SA" dirty="0">
                <a:solidFill>
                  <a:prstClr val="black"/>
                </a:solidFill>
                <a:sym typeface="AGA Arabesque" panose="05010101010101010101" pitchFamily="2" charset="2"/>
              </a:rPr>
              <a:t>...</a:t>
            </a:r>
            <a:r>
              <a:rPr lang="ar-BH" dirty="0">
                <a:solidFill>
                  <a:prstClr val="black"/>
                </a:solidFill>
                <a:sym typeface="AGA Arabesque" panose="05010101010101010101" pitchFamily="2" charset="2"/>
              </a:rPr>
              <a:t>.......</a:t>
            </a:r>
            <a:endParaRPr lang="ar-SA" dirty="0">
              <a:solidFill>
                <a:prstClr val="black"/>
              </a:solidFill>
              <a:sym typeface="AGA Arabesque" panose="05010101010101010101" pitchFamily="2" charset="2"/>
            </a:endParaRPr>
          </a:p>
          <a:p>
            <a:pPr algn="r" rtl="1">
              <a:lnSpc>
                <a:spcPct val="150000"/>
              </a:lnSpc>
            </a:pPr>
            <a:r>
              <a:rPr lang="ar-BH" dirty="0">
                <a:solidFill>
                  <a:prstClr val="black"/>
                </a:solidFill>
                <a:sym typeface="AGA Arabesque" panose="05010101010101010101" pitchFamily="2" charset="2"/>
              </a:rPr>
              <a:t> </a:t>
            </a:r>
            <a:r>
              <a:rPr lang="ar-BH" sz="3200" b="1" dirty="0">
                <a:solidFill>
                  <a:schemeClr val="tx1"/>
                </a:solidFill>
              </a:rPr>
              <a:t>2- </a:t>
            </a:r>
            <a:r>
              <a:rPr lang="ar-BH" sz="3200" dirty="0">
                <a:solidFill>
                  <a:schemeClr val="tx1"/>
                </a:solidFill>
              </a:rPr>
              <a:t> </a:t>
            </a:r>
            <a:r>
              <a:rPr lang="ar-BH" sz="3200" b="1" dirty="0">
                <a:solidFill>
                  <a:schemeClr val="tx1"/>
                </a:solidFill>
              </a:rPr>
              <a:t>الأوابين</a:t>
            </a:r>
            <a:r>
              <a:rPr lang="ar-BH" sz="3200" b="1" dirty="0">
                <a:solidFill>
                  <a:prstClr val="black"/>
                </a:solidFill>
              </a:rPr>
              <a:t> :</a:t>
            </a:r>
            <a:r>
              <a:rPr lang="ar-BH" dirty="0">
                <a:solidFill>
                  <a:prstClr val="black"/>
                </a:solidFill>
                <a:sym typeface="AGA Arabesque" panose="05010101010101010101" pitchFamily="2" charset="2"/>
              </a:rPr>
              <a:t>.................................</a:t>
            </a:r>
            <a:r>
              <a:rPr lang="ar-SA" dirty="0">
                <a:solidFill>
                  <a:prstClr val="black"/>
                </a:solidFill>
                <a:sym typeface="AGA Arabesque" panose="05010101010101010101" pitchFamily="2" charset="2"/>
              </a:rPr>
              <a:t>...</a:t>
            </a:r>
            <a:r>
              <a:rPr lang="ar-BH" dirty="0">
                <a:solidFill>
                  <a:prstClr val="black"/>
                </a:solidFill>
                <a:sym typeface="AGA Arabesque" panose="05010101010101010101" pitchFamily="2" charset="2"/>
              </a:rPr>
              <a:t>....... </a:t>
            </a:r>
            <a:endParaRPr lang="ar-SA" dirty="0">
              <a:solidFill>
                <a:prstClr val="black"/>
              </a:solidFill>
              <a:sym typeface="AGA Arabesque" panose="05010101010101010101" pitchFamily="2" charset="2"/>
            </a:endParaRPr>
          </a:p>
          <a:p>
            <a:pPr algn="r" rtl="1">
              <a:lnSpc>
                <a:spcPct val="150000"/>
              </a:lnSpc>
            </a:pPr>
            <a:r>
              <a:rPr lang="ar-SA" sz="3200" b="1" dirty="0">
                <a:solidFill>
                  <a:schemeClr val="tx1"/>
                </a:solidFill>
              </a:rPr>
              <a:t>3</a:t>
            </a:r>
            <a:r>
              <a:rPr lang="ar-BH" sz="3200" b="1" dirty="0">
                <a:solidFill>
                  <a:schemeClr val="tx1"/>
                </a:solidFill>
              </a:rPr>
              <a:t>- </a:t>
            </a:r>
            <a:r>
              <a:rPr lang="ar-BH" sz="3600" b="1" dirty="0">
                <a:solidFill>
                  <a:schemeClr val="tx1"/>
                </a:solidFill>
              </a:rPr>
              <a:t>ماذا يعمل من أساء لوالديه أو قصَّر في حقٍّ من حقوقهما؟</a:t>
            </a:r>
          </a:p>
          <a:p>
            <a:pPr algn="r" rtl="1">
              <a:lnSpc>
                <a:spcPct val="150000"/>
              </a:lnSpc>
            </a:pPr>
            <a:r>
              <a:rPr lang="ar-BH" dirty="0">
                <a:solidFill>
                  <a:prstClr val="black"/>
                </a:solidFill>
                <a:sym typeface="AGA Arabesque" panose="05010101010101010101" pitchFamily="2" charset="2"/>
              </a:rPr>
              <a:t>.........................................................</a:t>
            </a:r>
            <a:r>
              <a:rPr lang="ar-SA" dirty="0">
                <a:solidFill>
                  <a:prstClr val="black"/>
                </a:solidFill>
                <a:sym typeface="AGA Arabesque" panose="05010101010101010101" pitchFamily="2" charset="2"/>
              </a:rPr>
              <a:t>..................................................................................</a:t>
            </a:r>
            <a:r>
              <a:rPr lang="ar-BH" dirty="0">
                <a:solidFill>
                  <a:prstClr val="black"/>
                </a:solidFill>
                <a:sym typeface="AGA Arabesque" panose="05010101010101010101" pitchFamily="2" charset="2"/>
              </a:rPr>
              <a:t>........................................ </a:t>
            </a:r>
            <a:r>
              <a:rPr lang="ar-SA" sz="3200" b="1" dirty="0">
                <a:solidFill>
                  <a:schemeClr val="tx1"/>
                </a:solidFill>
              </a:rPr>
              <a:t>4</a:t>
            </a:r>
            <a:r>
              <a:rPr lang="ar-BH" sz="3200" b="1" dirty="0">
                <a:solidFill>
                  <a:schemeClr val="tx1"/>
                </a:solidFill>
              </a:rPr>
              <a:t>- اشرح قوله تعالى:</a:t>
            </a:r>
            <a:r>
              <a:rPr lang="ar-BH" sz="3200" b="1" dirty="0">
                <a:solidFill>
                  <a:schemeClr val="accent1"/>
                </a:solidFill>
              </a:rPr>
              <a:t> </a:t>
            </a:r>
            <a:r>
              <a:rPr lang="ar-SA" sz="3200" b="1" dirty="0">
                <a:solidFill>
                  <a:schemeClr val="accent1"/>
                </a:solidFill>
              </a:rPr>
              <a:t>(</a:t>
            </a:r>
            <a:r>
              <a:rPr lang="ar-BH" sz="3200" b="1" dirty="0">
                <a:solidFill>
                  <a:schemeClr val="accent1"/>
                </a:solidFill>
              </a:rPr>
              <a:t>وَٱخۡفِضۡ لَهُمَا جَنَاحَ ٱلذُّلِّ مِنَ ٱلرَّحۡمَةِ وَقُلْ رَّبِّ ٱرۡحَمۡهُمَا كَمَا رَبَّيَانِي صَغِير</a:t>
            </a:r>
            <a:r>
              <a:rPr lang="ar-SA" sz="3200" b="1" dirty="0">
                <a:solidFill>
                  <a:schemeClr val="accent1"/>
                </a:solidFill>
              </a:rPr>
              <a:t>ًا).</a:t>
            </a:r>
          </a:p>
          <a:p>
            <a:pPr algn="r" rtl="1"/>
            <a:endParaRPr lang="ar-BH" sz="1100" b="1" dirty="0">
              <a:solidFill>
                <a:schemeClr val="tx1"/>
              </a:solidFill>
              <a:sym typeface="AGA Arabesque" panose="05010101010101010101" pitchFamily="2" charset="2"/>
            </a:endParaRPr>
          </a:p>
          <a:p>
            <a:pPr algn="r" rtl="1"/>
            <a:r>
              <a:rPr lang="ar-BH" dirty="0">
                <a:solidFill>
                  <a:schemeClr val="tx1"/>
                </a:solidFill>
                <a:sym typeface="AGA Arabesque" panose="05010101010101010101" pitchFamily="2" charset="2"/>
              </a:rPr>
              <a:t>.........................................................</a:t>
            </a:r>
            <a:r>
              <a:rPr lang="ar-SA" dirty="0">
                <a:solidFill>
                  <a:schemeClr val="tx1"/>
                </a:solidFill>
                <a:sym typeface="AGA Arabesque" panose="05010101010101010101" pitchFamily="2" charset="2"/>
              </a:rPr>
              <a:t>..................................................................................</a:t>
            </a:r>
            <a:r>
              <a:rPr lang="ar-BH" dirty="0">
                <a:solidFill>
                  <a:schemeClr val="tx1"/>
                </a:solidFill>
                <a:sym typeface="AGA Arabesque" panose="05010101010101010101" pitchFamily="2" charset="2"/>
              </a:rPr>
              <a:t>........................................</a:t>
            </a:r>
            <a:r>
              <a:rPr lang="en-US" b="1" dirty="0">
                <a:solidFill>
                  <a:schemeClr val="tx1"/>
                </a:solidFill>
                <a:sym typeface="AGA Arabesque" panose="05010101010101010101" pitchFamily="2" charset="2"/>
              </a:rPr>
              <a:t> </a:t>
            </a:r>
            <a:endParaRPr lang="en-US" dirty="0">
              <a:solidFill>
                <a:schemeClr val="tx1"/>
              </a:solidFill>
            </a:endParaRPr>
          </a:p>
          <a:p>
            <a:pPr algn="r" rtl="1"/>
            <a:r>
              <a:rPr lang="ar-BH" sz="3600" b="1" dirty="0">
                <a:solidFill>
                  <a:schemeClr val="tx1"/>
                </a:solidFill>
              </a:rPr>
              <a:t> </a:t>
            </a:r>
            <a:r>
              <a:rPr lang="ar-BH" sz="3600" b="1" dirty="0">
                <a:solidFill>
                  <a:srgbClr val="FF0000"/>
                </a:solidFill>
              </a:rPr>
              <a:t> </a:t>
            </a:r>
            <a:endParaRPr lang="en-US" sz="4000" dirty="0">
              <a:solidFill>
                <a:srgbClr val="FF0000"/>
              </a:solidFill>
            </a:endParaRPr>
          </a:p>
          <a:p>
            <a:pPr algn="ctr"/>
            <a:endParaRPr lang="en-US" sz="3200" dirty="0">
              <a:solidFill>
                <a:schemeClr val="tx1"/>
              </a:solidFill>
            </a:endParaRPr>
          </a:p>
          <a:p>
            <a:pPr algn="ctr"/>
            <a:endParaRPr lang="en-US" sz="3200" dirty="0">
              <a:solidFill>
                <a:schemeClr val="tx1"/>
              </a:solidFill>
            </a:endParaRPr>
          </a:p>
          <a:p>
            <a:pPr algn="ctr"/>
            <a:endParaRPr lang="ar-BH" sz="3200" dirty="0">
              <a:solidFill>
                <a:schemeClr val="tx1"/>
              </a:solidFill>
            </a:endParaRPr>
          </a:p>
          <a:p>
            <a:pPr algn="ctr"/>
            <a:endParaRPr lang="ar-BH" sz="3200" dirty="0">
              <a:solidFill>
                <a:schemeClr val="tx1"/>
              </a:solidFill>
            </a:endParaRPr>
          </a:p>
          <a:p>
            <a:pPr algn="ctr"/>
            <a:endParaRPr lang="ar-BH" sz="3200" dirty="0">
              <a:solidFill>
                <a:schemeClr val="tx1"/>
              </a:solidFill>
            </a:endParaRPr>
          </a:p>
          <a:p>
            <a:pPr algn="ctr"/>
            <a:r>
              <a:rPr lang="ar-BH" sz="3200" dirty="0">
                <a:solidFill>
                  <a:schemeClr val="tx1"/>
                </a:solidFill>
              </a:rPr>
              <a:t> </a:t>
            </a:r>
            <a:endParaRPr lang="en-US" sz="3200" dirty="0">
              <a:solidFill>
                <a:schemeClr val="tx1"/>
              </a:solidFill>
            </a:endParaRPr>
          </a:p>
          <a:p>
            <a:pPr algn="ctr"/>
            <a:endParaRPr lang="en-US" sz="3200" dirty="0">
              <a:solidFill>
                <a:schemeClr val="tx1"/>
              </a:solidFill>
            </a:endParaRPr>
          </a:p>
          <a:p>
            <a:pPr algn="ctr"/>
            <a:endParaRPr lang="en-US" sz="3200" dirty="0">
              <a:solidFill>
                <a:schemeClr val="tx1"/>
              </a:solidFill>
            </a:endParaRPr>
          </a:p>
          <a:p>
            <a:pPr algn="ctr"/>
            <a:endParaRPr lang="ar-BH" sz="3200" dirty="0">
              <a:solidFill>
                <a:schemeClr val="tx1"/>
              </a:solidFill>
            </a:endParaRPr>
          </a:p>
          <a:p>
            <a:pPr algn="ctr"/>
            <a:endParaRPr lang="ar-BH" sz="3200" dirty="0">
              <a:solidFill>
                <a:schemeClr val="tx1"/>
              </a:solidFill>
            </a:endParaRPr>
          </a:p>
          <a:p>
            <a:pPr algn="ctr"/>
            <a:endParaRPr lang="ar-BH" sz="3200" dirty="0">
              <a:solidFill>
                <a:schemeClr val="tx1"/>
              </a:solidFill>
            </a:endParaRPr>
          </a:p>
        </p:txBody>
      </p:sp>
      <p:sp>
        <p:nvSpPr>
          <p:cNvPr id="7" name="مستطيل 6">
            <a:extLst>
              <a:ext uri="{FF2B5EF4-FFF2-40B4-BE49-F238E27FC236}">
                <a16:creationId xmlns:a16="http://schemas.microsoft.com/office/drawing/2014/main" id="{40B3909B-CD89-4322-9D67-2DD670208F61}"/>
              </a:ext>
            </a:extLst>
          </p:cNvPr>
          <p:cNvSpPr/>
          <p:nvPr/>
        </p:nvSpPr>
        <p:spPr>
          <a:xfrm>
            <a:off x="7820236" y="2545312"/>
            <a:ext cx="1824920"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BH" sz="3600" b="1" dirty="0">
                <a:solidFill>
                  <a:srgbClr val="FF0000"/>
                </a:solidFill>
              </a:rPr>
              <a:t>    </a:t>
            </a:r>
            <a:r>
              <a:rPr lang="ar-BH" sz="3200" b="1" dirty="0">
                <a:solidFill>
                  <a:srgbClr val="FF0000"/>
                </a:solidFill>
              </a:rPr>
              <a:t> </a:t>
            </a:r>
            <a:endParaRPr lang="en-GB" sz="3600" b="1" dirty="0">
              <a:solidFill>
                <a:srgbClr val="FF0000"/>
              </a:solidFill>
            </a:endParaRPr>
          </a:p>
        </p:txBody>
      </p:sp>
      <p:sp>
        <p:nvSpPr>
          <p:cNvPr id="8" name="مستطيل 7">
            <a:extLst>
              <a:ext uri="{FF2B5EF4-FFF2-40B4-BE49-F238E27FC236}">
                <a16:creationId xmlns:a16="http://schemas.microsoft.com/office/drawing/2014/main" id="{40B3909B-CD89-4322-9D67-2DD670208F61}"/>
              </a:ext>
            </a:extLst>
          </p:cNvPr>
          <p:cNvSpPr/>
          <p:nvPr/>
        </p:nvSpPr>
        <p:spPr>
          <a:xfrm>
            <a:off x="3795037" y="3404671"/>
            <a:ext cx="7232072"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BH" sz="3600" b="1" dirty="0">
                <a:solidFill>
                  <a:srgbClr val="FF0000"/>
                </a:solidFill>
              </a:rPr>
              <a:t>     </a:t>
            </a:r>
            <a:endParaRPr lang="en-GB" sz="3200" b="1" dirty="0">
              <a:solidFill>
                <a:srgbClr val="FF0000"/>
              </a:solidFill>
            </a:endParaRPr>
          </a:p>
        </p:txBody>
      </p:sp>
      <p:sp>
        <p:nvSpPr>
          <p:cNvPr id="9" name="شكل بيضاوي 8">
            <a:extLst>
              <a:ext uri="{FF2B5EF4-FFF2-40B4-BE49-F238E27FC236}">
                <a16:creationId xmlns:a16="http://schemas.microsoft.com/office/drawing/2014/main" id="{A3C2671A-589E-41BB-BA20-C7D46ACF5B4D}"/>
              </a:ext>
            </a:extLst>
          </p:cNvPr>
          <p:cNvSpPr/>
          <p:nvPr/>
        </p:nvSpPr>
        <p:spPr>
          <a:xfrm>
            <a:off x="1563902" y="996545"/>
            <a:ext cx="1799266" cy="552365"/>
          </a:xfrm>
          <a:prstGeom prst="ellipse">
            <a:avLst/>
          </a:prstGeom>
          <a:solidFill>
            <a:srgbClr val="FFC000"/>
          </a:solidFill>
          <a:ln w="127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ar-BH" sz="2800" b="1" dirty="0">
                <a:solidFill>
                  <a:srgbClr val="C00000"/>
                </a:solidFill>
              </a:rPr>
              <a:t>الإجابة</a:t>
            </a:r>
          </a:p>
        </p:txBody>
      </p:sp>
      <p:sp>
        <p:nvSpPr>
          <p:cNvPr id="12" name="مستطيل 11">
            <a:extLst>
              <a:ext uri="{FF2B5EF4-FFF2-40B4-BE49-F238E27FC236}">
                <a16:creationId xmlns:a16="http://schemas.microsoft.com/office/drawing/2014/main" id="{40B3909B-CD89-4322-9D67-2DD670208F61}"/>
              </a:ext>
            </a:extLst>
          </p:cNvPr>
          <p:cNvSpPr/>
          <p:nvPr/>
        </p:nvSpPr>
        <p:spPr>
          <a:xfrm>
            <a:off x="3795037" y="5854245"/>
            <a:ext cx="6833061"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BH" sz="3600" b="1" dirty="0">
                <a:solidFill>
                  <a:srgbClr val="FF0000"/>
                </a:solidFill>
              </a:rPr>
              <a:t>    </a:t>
            </a:r>
            <a:endParaRPr lang="en-GB" sz="3600" b="1" dirty="0">
              <a:solidFill>
                <a:srgbClr val="FF0000"/>
              </a:solidFill>
            </a:endParaRPr>
          </a:p>
        </p:txBody>
      </p:sp>
      <p:sp>
        <p:nvSpPr>
          <p:cNvPr id="13" name="مستطيل 12">
            <a:extLst>
              <a:ext uri="{FF2B5EF4-FFF2-40B4-BE49-F238E27FC236}">
                <a16:creationId xmlns:a16="http://schemas.microsoft.com/office/drawing/2014/main" id="{40B3909B-CD89-4322-9D67-2DD670208F61}"/>
              </a:ext>
            </a:extLst>
          </p:cNvPr>
          <p:cNvSpPr/>
          <p:nvPr/>
        </p:nvSpPr>
        <p:spPr>
          <a:xfrm>
            <a:off x="-1109472" y="5843304"/>
            <a:ext cx="14710202"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BH" sz="3600" b="1" dirty="0">
                <a:solidFill>
                  <a:srgbClr val="FF0000"/>
                </a:solidFill>
              </a:rPr>
              <a:t> </a:t>
            </a:r>
            <a:r>
              <a:rPr lang="ar-BH" sz="3200" b="1" dirty="0">
                <a:solidFill>
                  <a:srgbClr val="FF0000"/>
                </a:solidFill>
              </a:rPr>
              <a:t>  </a:t>
            </a:r>
            <a:endParaRPr lang="en-GB" sz="3600" b="1" dirty="0">
              <a:solidFill>
                <a:srgbClr val="FF0000"/>
              </a:solidFill>
            </a:endParaRPr>
          </a:p>
        </p:txBody>
      </p:sp>
      <p:sp>
        <p:nvSpPr>
          <p:cNvPr id="18" name="شكل بيضاوي 17">
            <a:extLst>
              <a:ext uri="{FF2B5EF4-FFF2-40B4-BE49-F238E27FC236}">
                <a16:creationId xmlns:a16="http://schemas.microsoft.com/office/drawing/2014/main" id="{BD167082-5B87-4A6F-9EB2-F8D5CF73BCC8}"/>
              </a:ext>
            </a:extLst>
          </p:cNvPr>
          <p:cNvSpPr/>
          <p:nvPr/>
        </p:nvSpPr>
        <p:spPr>
          <a:xfrm>
            <a:off x="6551217" y="4973"/>
            <a:ext cx="4227298" cy="1003758"/>
          </a:xfrm>
          <a:prstGeom prst="ellipse">
            <a:avLst/>
          </a:prstGeom>
          <a:solidFill>
            <a:srgbClr val="92D050"/>
          </a:solidFill>
          <a:ln w="38100">
            <a:solidFill>
              <a:srgbClr val="FFFF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19" name="Rectangle 5">
            <a:extLst>
              <a:ext uri="{FF2B5EF4-FFF2-40B4-BE49-F238E27FC236}">
                <a16:creationId xmlns:a16="http://schemas.microsoft.com/office/drawing/2014/main" id="{A1376138-C41A-4221-84A6-A303FCE90C8A}"/>
              </a:ext>
            </a:extLst>
          </p:cNvPr>
          <p:cNvSpPr/>
          <p:nvPr/>
        </p:nvSpPr>
        <p:spPr>
          <a:xfrm>
            <a:off x="6467300" y="123427"/>
            <a:ext cx="4283294" cy="757130"/>
          </a:xfrm>
          <a:prstGeom prst="rect">
            <a:avLst/>
          </a:prstGeom>
          <a:noFill/>
          <a:ln>
            <a:noFill/>
          </a:ln>
        </p:spPr>
        <p:txBody>
          <a:bodyPr wrap="square" lIns="91440" tIns="45720" rIns="91440" bIns="45720">
            <a:spAutoFit/>
          </a:bodyPr>
          <a:lstStyle/>
          <a:p>
            <a:pPr lvl="0" algn="ctr" defTabSz="457200">
              <a:lnSpc>
                <a:spcPct val="90000"/>
              </a:lnSpc>
              <a:spcBef>
                <a:spcPct val="0"/>
              </a:spcBef>
              <a:defRPr/>
            </a:pPr>
            <a:r>
              <a:rPr lang="ar-SA" sz="4800" b="1" dirty="0">
                <a:ln w="0"/>
                <a:solidFill>
                  <a:schemeClr val="bg1"/>
                </a:solidFill>
                <a:effectLst>
                  <a:outerShdw blurRad="38100" dist="19050" dir="2700000" algn="tl" rotWithShape="0">
                    <a:schemeClr val="dk1">
                      <a:alpha val="40000"/>
                    </a:schemeClr>
                  </a:outerShdw>
                </a:effectLst>
                <a:latin typeface="Frutiger LT Arabic 55 Roman" panose="01000000000000000000" pitchFamily="2" charset="-78"/>
              </a:rPr>
              <a:t>نشاط ختامي</a:t>
            </a:r>
            <a:r>
              <a:rPr lang="ar-BH" sz="4800" b="1" dirty="0">
                <a:ln w="0"/>
                <a:solidFill>
                  <a:schemeClr val="bg1"/>
                </a:solidFill>
                <a:effectLst>
                  <a:outerShdw blurRad="38100" dist="19050" dir="2700000" algn="tl" rotWithShape="0">
                    <a:schemeClr val="dk1">
                      <a:alpha val="40000"/>
                    </a:schemeClr>
                  </a:outerShdw>
                </a:effectLst>
                <a:latin typeface="Frutiger LT Arabic 55 Roman" panose="01000000000000000000" pitchFamily="2" charset="-78"/>
              </a:rPr>
              <a:t>( تابع)</a:t>
            </a:r>
            <a:r>
              <a:rPr lang="ar-SA" sz="4800" b="1" dirty="0">
                <a:ln w="0"/>
                <a:solidFill>
                  <a:schemeClr val="bg1"/>
                </a:solidFill>
                <a:effectLst>
                  <a:outerShdw blurRad="38100" dist="19050" dir="2700000" algn="tl" rotWithShape="0">
                    <a:schemeClr val="dk1">
                      <a:alpha val="40000"/>
                    </a:schemeClr>
                  </a:outerShdw>
                </a:effectLst>
                <a:latin typeface="Frutiger LT Arabic 55 Roman" panose="01000000000000000000" pitchFamily="2" charset="-78"/>
              </a:rPr>
              <a:t> </a:t>
            </a:r>
            <a:endParaRPr lang="en-US" sz="4800" b="1" dirty="0">
              <a:ln w="0"/>
              <a:solidFill>
                <a:schemeClr val="bg1"/>
              </a:solidFill>
              <a:effectLst>
                <a:outerShdw blurRad="38100" dist="19050" dir="2700000" algn="tl" rotWithShape="0">
                  <a:schemeClr val="dk1">
                    <a:alpha val="40000"/>
                  </a:schemeClr>
                </a:outerShdw>
              </a:effectLst>
              <a:latin typeface="Frutiger LT Arabic 55 Roman" panose="01000000000000000000" pitchFamily="2" charset="-78"/>
            </a:endParaRPr>
          </a:p>
        </p:txBody>
      </p:sp>
      <p:grpSp>
        <p:nvGrpSpPr>
          <p:cNvPr id="20" name="مجموعة 19">
            <a:extLst>
              <a:ext uri="{FF2B5EF4-FFF2-40B4-BE49-F238E27FC236}">
                <a16:creationId xmlns:a16="http://schemas.microsoft.com/office/drawing/2014/main" id="{2C48A62B-D033-4781-B065-08A056CB2AED}"/>
              </a:ext>
            </a:extLst>
          </p:cNvPr>
          <p:cNvGrpSpPr/>
          <p:nvPr/>
        </p:nvGrpSpPr>
        <p:grpSpPr>
          <a:xfrm>
            <a:off x="274323" y="0"/>
            <a:ext cx="3942743" cy="886686"/>
            <a:chOff x="367308" y="-366815"/>
            <a:chExt cx="3542468" cy="970345"/>
          </a:xfrm>
        </p:grpSpPr>
        <p:sp>
          <p:nvSpPr>
            <p:cNvPr id="21" name="مستطيل: زوايا علوية مستديرة 22">
              <a:extLst>
                <a:ext uri="{FF2B5EF4-FFF2-40B4-BE49-F238E27FC236}">
                  <a16:creationId xmlns:a16="http://schemas.microsoft.com/office/drawing/2014/main" id="{01A005F8-B326-4C47-B25B-B1D706E8A3CC}"/>
                </a:ext>
              </a:extLst>
            </p:cNvPr>
            <p:cNvSpPr/>
            <p:nvPr/>
          </p:nvSpPr>
          <p:spPr>
            <a:xfrm rot="10800000">
              <a:off x="381000" y="-304800"/>
              <a:ext cx="3515085" cy="908330"/>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6">
              <a:extLst>
                <a:ext uri="{FF2B5EF4-FFF2-40B4-BE49-F238E27FC236}">
                  <a16:creationId xmlns:a16="http://schemas.microsoft.com/office/drawing/2014/main" id="{8A62E6DD-850D-4AA0-A620-C0F5CBC3E03C}"/>
                </a:ext>
              </a:extLst>
            </p:cNvPr>
            <p:cNvSpPr/>
            <p:nvPr/>
          </p:nvSpPr>
          <p:spPr>
            <a:xfrm>
              <a:off x="1105516" y="-143023"/>
              <a:ext cx="2804260" cy="572586"/>
            </a:xfrm>
            <a:prstGeom prst="rect">
              <a:avLst/>
            </a:prstGeom>
            <a:noFill/>
            <a:ln>
              <a:noFill/>
            </a:ln>
          </p:spPr>
          <p:txBody>
            <a:bodyPr wrap="square" lIns="91440" tIns="45720" rIns="91440" bIns="45720">
              <a:spAutoFit/>
            </a:bodyPr>
            <a:lstStyle/>
            <a:p>
              <a:pPr algn="ctr"/>
              <a:r>
                <a:rPr lang="ar-BH" sz="2800" b="1" dirty="0">
                  <a:ln w="0"/>
                  <a:solidFill>
                    <a:srgbClr val="7030A0"/>
                  </a:solidFill>
                  <a:effectLst>
                    <a:outerShdw blurRad="38100" dist="19050" dir="2700000" algn="tl" rotWithShape="0">
                      <a:schemeClr val="dk1">
                        <a:alpha val="40000"/>
                      </a:schemeClr>
                    </a:outerShdw>
                  </a:effectLst>
                </a:rPr>
                <a:t>سورة الإسراء(23-25) </a:t>
              </a:r>
              <a:endParaRPr lang="en-US" sz="2800" b="1" dirty="0">
                <a:ln w="0"/>
                <a:solidFill>
                  <a:srgbClr val="7030A0"/>
                </a:solidFill>
                <a:effectLst>
                  <a:outerShdw blurRad="38100" dist="19050" dir="2700000" algn="tl" rotWithShape="0">
                    <a:schemeClr val="dk1">
                      <a:alpha val="40000"/>
                    </a:schemeClr>
                  </a:outerShdw>
                </a:effectLst>
              </a:endParaRPr>
            </a:p>
          </p:txBody>
        </p:sp>
        <p:sp>
          <p:nvSpPr>
            <p:cNvPr id="23" name="مستطيل: زوايا علوية مستديرة 24">
              <a:extLst>
                <a:ext uri="{FF2B5EF4-FFF2-40B4-BE49-F238E27FC236}">
                  <a16:creationId xmlns:a16="http://schemas.microsoft.com/office/drawing/2014/main" id="{67E20E12-2C02-4FA0-8B19-F8C10C81B0E2}"/>
                </a:ext>
              </a:extLst>
            </p:cNvPr>
            <p:cNvSpPr/>
            <p:nvPr/>
          </p:nvSpPr>
          <p:spPr>
            <a:xfrm rot="10800000">
              <a:off x="454440" y="-366815"/>
              <a:ext cx="761819" cy="908330"/>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6">
              <a:extLst>
                <a:ext uri="{FF2B5EF4-FFF2-40B4-BE49-F238E27FC236}">
                  <a16:creationId xmlns:a16="http://schemas.microsoft.com/office/drawing/2014/main" id="{6ED1EBB7-8165-4574-B91E-F7E3AC1A9238}"/>
                </a:ext>
              </a:extLst>
            </p:cNvPr>
            <p:cNvSpPr/>
            <p:nvPr/>
          </p:nvSpPr>
          <p:spPr>
            <a:xfrm>
              <a:off x="367308" y="-198524"/>
              <a:ext cx="931665" cy="646331"/>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التربية </a:t>
              </a:r>
              <a:endParaRPr lang="en-US" b="1" dirty="0">
                <a:ln w="0"/>
                <a:effectLst>
                  <a:outerShdw blurRad="38100" dist="19050" dir="2700000" algn="tl" rotWithShape="0">
                    <a:schemeClr val="dk1">
                      <a:alpha val="40000"/>
                    </a:schemeClr>
                  </a:outerShdw>
                </a:effectLst>
                <a:latin typeface="Frutiger LT Arabic 55 Roman" panose="01000000000000000000" pitchFamily="2" charset="-78"/>
              </a:endParaRPr>
            </a:p>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الإسلامية </a:t>
              </a:r>
            </a:p>
          </p:txBody>
        </p:sp>
      </p:grpSp>
      <p:sp>
        <p:nvSpPr>
          <p:cNvPr id="25" name="مستطيل 24">
            <a:extLst>
              <a:ext uri="{FF2B5EF4-FFF2-40B4-BE49-F238E27FC236}">
                <a16:creationId xmlns:a16="http://schemas.microsoft.com/office/drawing/2014/main" id="{40B3909B-CD89-4322-9D67-2DD670208F61}"/>
              </a:ext>
            </a:extLst>
          </p:cNvPr>
          <p:cNvSpPr/>
          <p:nvPr/>
        </p:nvSpPr>
        <p:spPr>
          <a:xfrm>
            <a:off x="6694130" y="1522417"/>
            <a:ext cx="4084385" cy="646331"/>
          </a:xfrm>
          <a:prstGeom prst="rect">
            <a:avLst/>
          </a:prstGeom>
        </p:spPr>
        <p:txBody>
          <a:bodyPr wrap="square">
            <a:spAutoFit/>
          </a:bodyPr>
          <a:lstStyle/>
          <a:p>
            <a:r>
              <a:rPr lang="ar-BH" sz="3600" b="1" dirty="0">
                <a:solidFill>
                  <a:srgbClr val="FF0000"/>
                </a:solidFill>
              </a:rPr>
              <a:t>    أمر وحكم          </a:t>
            </a:r>
            <a:endParaRPr lang="en-GB" sz="3600" b="1" dirty="0">
              <a:solidFill>
                <a:srgbClr val="FF0000"/>
              </a:solidFill>
            </a:endParaRPr>
          </a:p>
        </p:txBody>
      </p:sp>
      <p:sp>
        <p:nvSpPr>
          <p:cNvPr id="26" name="مستطيل 25">
            <a:extLst>
              <a:ext uri="{FF2B5EF4-FFF2-40B4-BE49-F238E27FC236}">
                <a16:creationId xmlns:a16="http://schemas.microsoft.com/office/drawing/2014/main" id="{40B3909B-CD89-4322-9D67-2DD670208F61}"/>
              </a:ext>
            </a:extLst>
          </p:cNvPr>
          <p:cNvSpPr/>
          <p:nvPr/>
        </p:nvSpPr>
        <p:spPr>
          <a:xfrm>
            <a:off x="6919179" y="2171905"/>
            <a:ext cx="2979691" cy="646331"/>
          </a:xfrm>
          <a:prstGeom prst="rect">
            <a:avLst/>
          </a:prstGeom>
        </p:spPr>
        <p:txBody>
          <a:bodyPr wrap="square">
            <a:spAutoFit/>
          </a:bodyPr>
          <a:lstStyle/>
          <a:p>
            <a:r>
              <a:rPr lang="ar-BH" sz="3600" b="1" dirty="0">
                <a:solidFill>
                  <a:srgbClr val="FF0000"/>
                </a:solidFill>
              </a:rPr>
              <a:t>    التائبين         </a:t>
            </a:r>
          </a:p>
        </p:txBody>
      </p:sp>
      <p:sp>
        <p:nvSpPr>
          <p:cNvPr id="27" name="مستطيل 26">
            <a:extLst>
              <a:ext uri="{FF2B5EF4-FFF2-40B4-BE49-F238E27FC236}">
                <a16:creationId xmlns:a16="http://schemas.microsoft.com/office/drawing/2014/main" id="{40B3909B-CD89-4322-9D67-2DD670208F61}"/>
              </a:ext>
            </a:extLst>
          </p:cNvPr>
          <p:cNvSpPr/>
          <p:nvPr/>
        </p:nvSpPr>
        <p:spPr>
          <a:xfrm>
            <a:off x="2200932" y="3511468"/>
            <a:ext cx="10021269" cy="646331"/>
          </a:xfrm>
          <a:prstGeom prst="rect">
            <a:avLst/>
          </a:prstGeom>
        </p:spPr>
        <p:txBody>
          <a:bodyPr wrap="square">
            <a:spAutoFit/>
          </a:bodyPr>
          <a:lstStyle/>
          <a:p>
            <a:r>
              <a:rPr lang="ar-BH" sz="3600" b="1" dirty="0">
                <a:solidFill>
                  <a:srgbClr val="FF0000"/>
                </a:solidFill>
              </a:rPr>
              <a:t>   عليه أن يطلب عفوهما، ويجتهد في برِّهما، ويستغفر الله تعالى</a:t>
            </a:r>
            <a:endParaRPr lang="en-GB" sz="3600" b="1" dirty="0">
              <a:solidFill>
                <a:srgbClr val="FF0000"/>
              </a:solidFill>
            </a:endParaRPr>
          </a:p>
        </p:txBody>
      </p:sp>
      <p:sp>
        <p:nvSpPr>
          <p:cNvPr id="28" name="مستطيل 27">
            <a:extLst>
              <a:ext uri="{FF2B5EF4-FFF2-40B4-BE49-F238E27FC236}">
                <a16:creationId xmlns:a16="http://schemas.microsoft.com/office/drawing/2014/main" id="{40B3909B-CD89-4322-9D67-2DD670208F61}"/>
              </a:ext>
            </a:extLst>
          </p:cNvPr>
          <p:cNvSpPr/>
          <p:nvPr/>
        </p:nvSpPr>
        <p:spPr>
          <a:xfrm>
            <a:off x="371300" y="5456777"/>
            <a:ext cx="12192000" cy="646331"/>
          </a:xfrm>
          <a:prstGeom prst="rect">
            <a:avLst/>
          </a:prstGeom>
        </p:spPr>
        <p:txBody>
          <a:bodyPr wrap="square">
            <a:spAutoFit/>
          </a:bodyPr>
          <a:lstStyle/>
          <a:p>
            <a:r>
              <a:rPr lang="ar-BH" sz="3600" b="1" dirty="0">
                <a:solidFill>
                  <a:srgbClr val="FF0000"/>
                </a:solidFill>
              </a:rPr>
              <a:t>  يأمر الله تعالى بالتذلل للوالدين ومعاملتهما برحمة والدعاء لهما وذكر فضلهما.</a:t>
            </a:r>
            <a:endParaRPr lang="en-GB" sz="3600" b="1" dirty="0">
              <a:solidFill>
                <a:srgbClr val="FF0000"/>
              </a:solidFill>
            </a:endParaRPr>
          </a:p>
        </p:txBody>
      </p:sp>
    </p:spTree>
    <p:extLst>
      <p:ext uri="{BB962C8B-B14F-4D97-AF65-F5344CB8AC3E}">
        <p14:creationId xmlns:p14="http://schemas.microsoft.com/office/powerpoint/2010/main" val="1846059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1250"/>
                                        <p:tgtEl>
                                          <p:spTgt spid="18"/>
                                        </p:tgtEl>
                                      </p:cBhvr>
                                    </p:animEffect>
                                  </p:childTnLst>
                                </p:cTn>
                              </p:par>
                            </p:childTnLst>
                          </p:cTn>
                        </p:par>
                        <p:par>
                          <p:cTn id="14" fill="hold">
                            <p:stCondLst>
                              <p:cond delay="5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p:bldP spid="25" grpId="0"/>
      <p:bldP spid="26"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8343" y="1268067"/>
            <a:ext cx="11432439" cy="537947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p:nvSpPr>
        <p:spPr>
          <a:xfrm>
            <a:off x="2726509" y="3798180"/>
            <a:ext cx="7586662" cy="847874"/>
          </a:xfrm>
          <a:prstGeom prst="rect">
            <a:avLst/>
          </a:prstGeom>
        </p:spPr>
        <p:txBody>
          <a:bodyPr vert="horz" lIns="91440" tIns="45720" rIns="91440" bIns="45720" rtlCol="0" anchor="ctr">
            <a:normAutofit fontScale="97500"/>
          </a:body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ar-BH" sz="4400" b="1" i="0" u="none" strike="noStrike" kern="1200" cap="none" spc="0" normalizeH="0" baseline="0" noProof="0">
                <a:ln>
                  <a:noFill/>
                </a:ln>
                <a:solidFill>
                  <a:srgbClr val="0070C0"/>
                </a:solidFill>
                <a:effectLst/>
                <a:uLnTx/>
                <a:uFillTx/>
                <a:latin typeface="+mj-lt"/>
                <a:ea typeface="+mj-ea"/>
                <a:cs typeface="+mj-cs"/>
              </a:rPr>
              <a:t> </a:t>
            </a:r>
            <a:endParaRPr kumimoji="0" lang="ar-BH" sz="4400" b="1" i="0" u="none" strike="noStrike" kern="1200" cap="none" spc="0" normalizeH="0" baseline="0" noProof="0" dirty="0">
              <a:ln>
                <a:noFill/>
              </a:ln>
              <a:solidFill>
                <a:srgbClr val="0070C0"/>
              </a:solidFill>
              <a:effectLst/>
              <a:uLnTx/>
              <a:uFillTx/>
              <a:latin typeface="+mj-lt"/>
              <a:ea typeface="+mj-ea"/>
              <a:cs typeface="+mj-cs"/>
            </a:endParaRPr>
          </a:p>
        </p:txBody>
      </p:sp>
      <p:pic>
        <p:nvPicPr>
          <p:cNvPr id="13" name="صورة 12"/>
          <p:cNvPicPr>
            <a:picLocks noChangeAspect="1"/>
          </p:cNvPicPr>
          <p:nvPr/>
        </p:nvPicPr>
        <p:blipFill rotWithShape="1">
          <a:blip r:embed="rId2"/>
          <a:srcRect l="23399" t="4300" r="59635" b="2177"/>
          <a:stretch/>
        </p:blipFill>
        <p:spPr>
          <a:xfrm rot="5400000">
            <a:off x="4786150" y="-2316884"/>
            <a:ext cx="2660720" cy="9177101"/>
          </a:xfrm>
          <a:prstGeom prst="rect">
            <a:avLst/>
          </a:prstGeom>
        </p:spPr>
      </p:pic>
      <p:sp>
        <p:nvSpPr>
          <p:cNvPr id="15" name="مستطيل 14"/>
          <p:cNvSpPr/>
          <p:nvPr/>
        </p:nvSpPr>
        <p:spPr>
          <a:xfrm>
            <a:off x="4648396" y="1864480"/>
            <a:ext cx="369012" cy="461665"/>
          </a:xfrm>
          <a:prstGeom prst="rect">
            <a:avLst/>
          </a:prstGeom>
        </p:spPr>
        <p:txBody>
          <a:bodyPr wrap="none">
            <a:spAutoFit/>
          </a:bodyPr>
          <a:lstStyle/>
          <a:p>
            <a:r>
              <a:rPr lang="ar-BH" sz="2400" b="1" u="sng" dirty="0">
                <a:solidFill>
                  <a:schemeClr val="accent1"/>
                </a:solidFill>
                <a:latin typeface="Frutiger LT Arabic 55 Roman" panose="01000000000000000000" pitchFamily="2" charset="-78"/>
                <a:cs typeface="Frutiger LT Arabic 55 Roman" panose="01000000000000000000" pitchFamily="2" charset="-78"/>
              </a:rPr>
              <a:t> </a:t>
            </a:r>
            <a:endParaRPr lang="ar-BH" sz="2400" b="1" dirty="0">
              <a:solidFill>
                <a:schemeClr val="accent1"/>
              </a:solidFill>
              <a:latin typeface="Frutiger LT Arabic 55 Roman" panose="01000000000000000000" pitchFamily="2" charset="-78"/>
              <a:cs typeface="Frutiger LT Arabic 55 Roman" panose="01000000000000000000" pitchFamily="2" charset="-78"/>
            </a:endParaRPr>
          </a:p>
        </p:txBody>
      </p:sp>
      <p:sp>
        <p:nvSpPr>
          <p:cNvPr id="16" name="مستطيل 15"/>
          <p:cNvSpPr/>
          <p:nvPr/>
        </p:nvSpPr>
        <p:spPr>
          <a:xfrm>
            <a:off x="4073767" y="2188202"/>
            <a:ext cx="5897642" cy="507831"/>
          </a:xfrm>
          <a:prstGeom prst="rect">
            <a:avLst/>
          </a:prstGeom>
        </p:spPr>
        <p:txBody>
          <a:bodyPr wrap="square">
            <a:spAutoFit/>
          </a:bodyPr>
          <a:lstStyle/>
          <a:p>
            <a:br>
              <a:rPr lang="ar-BH" sz="1350" dirty="0">
                <a:solidFill>
                  <a:srgbClr val="00B050"/>
                </a:solidFill>
              </a:rPr>
            </a:br>
            <a:endParaRPr lang="ar-BH" sz="1350" dirty="0">
              <a:solidFill>
                <a:srgbClr val="00B050"/>
              </a:solidFill>
            </a:endParaRPr>
          </a:p>
        </p:txBody>
      </p:sp>
      <p:sp>
        <p:nvSpPr>
          <p:cNvPr id="18" name="Rectangle 11">
            <a:extLst>
              <a:ext uri="{FF2B5EF4-FFF2-40B4-BE49-F238E27FC236}">
                <a16:creationId xmlns:a16="http://schemas.microsoft.com/office/drawing/2014/main" id="{2D261B75-043A-4807-A94D-CF5968B090ED}"/>
              </a:ext>
            </a:extLst>
          </p:cNvPr>
          <p:cNvSpPr/>
          <p:nvPr/>
        </p:nvSpPr>
        <p:spPr>
          <a:xfrm>
            <a:off x="3748113" y="3870433"/>
            <a:ext cx="5193409" cy="1713932"/>
          </a:xfrm>
          <a:prstGeom prst="rect">
            <a:avLst/>
          </a:prstGeom>
          <a:noFill/>
        </p:spPr>
        <p:txBody>
          <a:bodyPr wrap="none" lIns="51435" tIns="25718" rIns="51435" bIns="25718">
            <a:spAutoFit/>
          </a:bodyPr>
          <a:lstStyle/>
          <a:p>
            <a:pPr algn="ctr"/>
            <a:r>
              <a:rPr lang="ar-BH" sz="5400" b="1" dirty="0">
                <a:ln w="22225">
                  <a:noFill/>
                  <a:prstDash val="solid"/>
                </a:ln>
                <a:solidFill>
                  <a:sysClr val="windowText" lastClr="000000"/>
                </a:solidFill>
                <a:latin typeface="Sakkal Majalla" panose="02000000000000000000" pitchFamily="2" charset="-78"/>
                <a:cs typeface="Sakkal Majalla" panose="02000000000000000000" pitchFamily="2" charset="-78"/>
              </a:rPr>
              <a:t>انتهى الدّرس</a:t>
            </a:r>
          </a:p>
          <a:p>
            <a:pPr algn="ctr"/>
            <a:r>
              <a:rPr lang="ar-BH" sz="5400" b="1" dirty="0">
                <a:ln w="22225">
                  <a:noFill/>
                  <a:prstDash val="solid"/>
                </a:ln>
                <a:solidFill>
                  <a:sysClr val="windowText" lastClr="000000"/>
                </a:solidFill>
                <a:latin typeface="Sakkal Majalla" panose="02000000000000000000" pitchFamily="2" charset="-78"/>
                <a:cs typeface="Sakkal Majalla" panose="02000000000000000000" pitchFamily="2" charset="-78"/>
              </a:rPr>
              <a:t>وفقكم الله وسدّد خطاكم</a:t>
            </a:r>
            <a:endParaRPr lang="en-US" sz="5400" b="1" dirty="0">
              <a:ln w="22225">
                <a:noFill/>
                <a:prstDash val="solid"/>
              </a:ln>
              <a:solidFill>
                <a:sysClr val="windowText" lastClr="00000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818966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DAA1AD-602D-43E5-B1FC-33C96843C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3506" y="-26157"/>
            <a:ext cx="1646183" cy="1268068"/>
          </a:xfrm>
          <a:prstGeom prst="rect">
            <a:avLst/>
          </a:prstGeom>
        </p:spPr>
      </p:pic>
      <p:sp>
        <p:nvSpPr>
          <p:cNvPr id="3" name="مستطيل: زوايا قطرية مستديرة 40">
            <a:extLst>
              <a:ext uri="{FF2B5EF4-FFF2-40B4-BE49-F238E27FC236}">
                <a16:creationId xmlns:a16="http://schemas.microsoft.com/office/drawing/2014/main" id="{55772E6A-77A5-4B15-923D-3F7B16720704}"/>
              </a:ext>
            </a:extLst>
          </p:cNvPr>
          <p:cNvSpPr/>
          <p:nvPr/>
        </p:nvSpPr>
        <p:spPr>
          <a:xfrm>
            <a:off x="938809" y="2682008"/>
            <a:ext cx="9330913" cy="576132"/>
          </a:xfrm>
          <a:prstGeom prst="round2DiagRect">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grpSp>
        <p:nvGrpSpPr>
          <p:cNvPr id="5" name="مجموعة 4">
            <a:extLst>
              <a:ext uri="{FF2B5EF4-FFF2-40B4-BE49-F238E27FC236}">
                <a16:creationId xmlns:a16="http://schemas.microsoft.com/office/drawing/2014/main" id="{AC0412D9-CC82-4959-96C1-9E9315EE6238}"/>
              </a:ext>
            </a:extLst>
          </p:cNvPr>
          <p:cNvGrpSpPr/>
          <p:nvPr/>
        </p:nvGrpSpPr>
        <p:grpSpPr>
          <a:xfrm>
            <a:off x="274324" y="3731353"/>
            <a:ext cx="11281586" cy="618529"/>
            <a:chOff x="4042962" y="1895297"/>
            <a:chExt cx="6618902" cy="401255"/>
          </a:xfrm>
        </p:grpSpPr>
        <p:sp>
          <p:nvSpPr>
            <p:cNvPr id="6" name="Pentagon 48">
              <a:extLst>
                <a:ext uri="{FF2B5EF4-FFF2-40B4-BE49-F238E27FC236}">
                  <a16:creationId xmlns:a16="http://schemas.microsoft.com/office/drawing/2014/main" id="{705456EC-402B-42E3-A05C-20D7E1F928C2}"/>
                </a:ext>
              </a:extLst>
            </p:cNvPr>
            <p:cNvSpPr/>
            <p:nvPr/>
          </p:nvSpPr>
          <p:spPr>
            <a:xfrm flipH="1">
              <a:off x="9819068" y="1895297"/>
              <a:ext cx="748470" cy="399324"/>
            </a:xfrm>
            <a:prstGeom prst="homePlate">
              <a:avLst>
                <a:gd name="adj" fmla="val 7267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7" name="Rectangle 2">
              <a:extLst>
                <a:ext uri="{FF2B5EF4-FFF2-40B4-BE49-F238E27FC236}">
                  <a16:creationId xmlns:a16="http://schemas.microsoft.com/office/drawing/2014/main" id="{238EBE5D-7534-49EE-91CE-8C50FEF5CEAB}"/>
                </a:ext>
              </a:extLst>
            </p:cNvPr>
            <p:cNvSpPr/>
            <p:nvPr/>
          </p:nvSpPr>
          <p:spPr>
            <a:xfrm flipH="1">
              <a:off x="4042962" y="1895298"/>
              <a:ext cx="5980483" cy="399324"/>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8" name="TextBox 53">
              <a:extLst>
                <a:ext uri="{FF2B5EF4-FFF2-40B4-BE49-F238E27FC236}">
                  <a16:creationId xmlns:a16="http://schemas.microsoft.com/office/drawing/2014/main" id="{4082A5B3-FCCD-48A9-8568-731444E9E94E}"/>
                </a:ext>
              </a:extLst>
            </p:cNvPr>
            <p:cNvSpPr txBox="1"/>
            <p:nvPr/>
          </p:nvSpPr>
          <p:spPr>
            <a:xfrm>
              <a:off x="10057225" y="1897228"/>
              <a:ext cx="604639" cy="399324"/>
            </a:xfrm>
            <a:prstGeom prst="rect">
              <a:avLst/>
            </a:prstGeom>
            <a:noFill/>
          </p:spPr>
          <p:txBody>
            <a:bodyPr wrap="square" tIns="0" bIns="0" rtlCol="0" anchor="ctr">
              <a:spAutoFit/>
            </a:bodyPr>
            <a:lstStyle/>
            <a:p>
              <a:r>
                <a:rPr lang="en-US" altLang="ko-KR" sz="4000" b="1" dirty="0">
                  <a:solidFill>
                    <a:schemeClr val="bg1"/>
                  </a:solidFill>
                </a:rPr>
                <a:t>1</a:t>
              </a:r>
            </a:p>
          </p:txBody>
        </p:sp>
      </p:grpSp>
      <p:sp>
        <p:nvSpPr>
          <p:cNvPr id="9" name="مستطيل: زوايا قطرية مستديرة 37">
            <a:extLst>
              <a:ext uri="{FF2B5EF4-FFF2-40B4-BE49-F238E27FC236}">
                <a16:creationId xmlns:a16="http://schemas.microsoft.com/office/drawing/2014/main" id="{6AF73A85-F266-4D50-A172-53606E33A3C1}"/>
              </a:ext>
            </a:extLst>
          </p:cNvPr>
          <p:cNvSpPr/>
          <p:nvPr/>
        </p:nvSpPr>
        <p:spPr>
          <a:xfrm>
            <a:off x="5767569" y="2035770"/>
            <a:ext cx="4502154" cy="668667"/>
          </a:xfrm>
          <a:prstGeom prst="round2DiagRect">
            <a:avLst/>
          </a:prstGeom>
          <a:solidFill>
            <a:schemeClr val="accent4">
              <a:lumMod val="40000"/>
              <a:lumOff val="60000"/>
            </a:schemeClr>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pic>
        <p:nvPicPr>
          <p:cNvPr id="10" name="Picture 3">
            <a:extLst>
              <a:ext uri="{FF2B5EF4-FFF2-40B4-BE49-F238E27FC236}">
                <a16:creationId xmlns:a16="http://schemas.microsoft.com/office/drawing/2014/main" id="{7DE3990D-5FD6-401A-BA4B-A8D97824506F}"/>
              </a:ext>
            </a:extLst>
          </p:cNvPr>
          <p:cNvPicPr>
            <a:picLocks noChangeAspect="1" noChangeArrowheads="1"/>
          </p:cNvPicPr>
          <p:nvPr/>
        </p:nvPicPr>
        <p:blipFill rotWithShape="1">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rcRect t="1" r="1309" b="3878"/>
          <a:stretch/>
        </p:blipFill>
        <p:spPr bwMode="auto">
          <a:xfrm>
            <a:off x="10210800" y="1241910"/>
            <a:ext cx="1676400" cy="193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a:extLst>
              <a:ext uri="{FF2B5EF4-FFF2-40B4-BE49-F238E27FC236}">
                <a16:creationId xmlns:a16="http://schemas.microsoft.com/office/drawing/2014/main" id="{524B7E12-23E6-4578-BCDE-F01BC9078971}"/>
              </a:ext>
            </a:extLst>
          </p:cNvPr>
          <p:cNvSpPr/>
          <p:nvPr/>
        </p:nvSpPr>
        <p:spPr>
          <a:xfrm>
            <a:off x="6096000" y="1998470"/>
            <a:ext cx="4174895" cy="820930"/>
          </a:xfrm>
          <a:prstGeom prst="rect">
            <a:avLst/>
          </a:prstGeom>
          <a:noFill/>
          <a:ln>
            <a:noFill/>
          </a:ln>
        </p:spPr>
        <p:txBody>
          <a:bodyPr wrap="square" lIns="91440" tIns="45720" rIns="91440" bIns="45720">
            <a:spAutoFit/>
          </a:bodyPr>
          <a:lstStyle/>
          <a:p>
            <a:pPr lvl="0" algn="r" rtl="1">
              <a:lnSpc>
                <a:spcPct val="115000"/>
              </a:lnSpc>
              <a:spcAft>
                <a:spcPts val="0"/>
              </a:spcAft>
            </a:pPr>
            <a:r>
              <a:rPr lang="ar-SA" sz="4400" b="1" dirty="0">
                <a:ln w="0"/>
                <a:solidFill>
                  <a:schemeClr val="accent2">
                    <a:lumMod val="50000"/>
                  </a:schemeClr>
                </a:solidFill>
                <a:effectLst>
                  <a:outerShdw blurRad="38100" dist="19050" dir="2700000" algn="tl" rotWithShape="0">
                    <a:schemeClr val="dk1">
                      <a:alpha val="40000"/>
                    </a:schemeClr>
                  </a:outerShdw>
                </a:effectLst>
              </a:rPr>
              <a:t>أهداف الدرس</a:t>
            </a:r>
            <a:endParaRPr lang="en-US" sz="4400" b="1" dirty="0">
              <a:ln w="0"/>
              <a:solidFill>
                <a:schemeClr val="accent2">
                  <a:lumMod val="50000"/>
                </a:schemeClr>
              </a:solidFill>
              <a:effectLst>
                <a:outerShdw blurRad="38100" dist="19050" dir="2700000" algn="tl" rotWithShape="0">
                  <a:schemeClr val="dk1">
                    <a:alpha val="40000"/>
                  </a:schemeClr>
                </a:outerShdw>
              </a:effectLst>
            </a:endParaRPr>
          </a:p>
        </p:txBody>
      </p:sp>
      <p:sp>
        <p:nvSpPr>
          <p:cNvPr id="12" name="Rectangle 5">
            <a:extLst>
              <a:ext uri="{FF2B5EF4-FFF2-40B4-BE49-F238E27FC236}">
                <a16:creationId xmlns:a16="http://schemas.microsoft.com/office/drawing/2014/main" id="{A3B65A00-8AAB-42C1-9A2B-641477C645EF}"/>
              </a:ext>
            </a:extLst>
          </p:cNvPr>
          <p:cNvSpPr/>
          <p:nvPr/>
        </p:nvSpPr>
        <p:spPr>
          <a:xfrm>
            <a:off x="1447801" y="2574465"/>
            <a:ext cx="8693154" cy="769441"/>
          </a:xfrm>
          <a:prstGeom prst="rect">
            <a:avLst/>
          </a:prstGeom>
          <a:noFill/>
          <a:ln>
            <a:noFill/>
          </a:ln>
        </p:spPr>
        <p:txBody>
          <a:bodyPr wrap="square" lIns="91440" tIns="45720" rIns="91440" bIns="45720">
            <a:spAutoFit/>
          </a:bodyPr>
          <a:lstStyle/>
          <a:p>
            <a:pPr algn="r" rtl="1"/>
            <a:r>
              <a:rPr lang="ar-BH" sz="2800" b="1" dirty="0"/>
              <a:t>يتوقع من </a:t>
            </a:r>
            <a:r>
              <a:rPr lang="ar-SA" sz="2800" b="1" dirty="0"/>
              <a:t>المتعلم</a:t>
            </a:r>
            <a:r>
              <a:rPr lang="ar-BH" sz="2800" b="1" dirty="0"/>
              <a:t> في نهاية هذا الدرس </a:t>
            </a:r>
            <a:r>
              <a:rPr lang="ar-SA" sz="2800" b="1" dirty="0"/>
              <a:t>أن يكون قادرًا على:</a:t>
            </a:r>
            <a:r>
              <a:rPr lang="ar-SA" sz="4400" b="1" dirty="0">
                <a:solidFill>
                  <a:srgbClr val="FF0000"/>
                </a:solidFill>
                <a:latin typeface="Calibri" panose="020F0502020204030204" pitchFamily="34" charset="0"/>
                <a:ea typeface="Calibri" panose="020F0502020204030204" pitchFamily="34" charset="0"/>
              </a:rPr>
              <a:t>	</a:t>
            </a:r>
            <a:endParaRPr lang="ar-BH" sz="4400" dirty="0"/>
          </a:p>
        </p:txBody>
      </p:sp>
      <p:sp>
        <p:nvSpPr>
          <p:cNvPr id="13" name="مستطيل 12">
            <a:extLst>
              <a:ext uri="{FF2B5EF4-FFF2-40B4-BE49-F238E27FC236}">
                <a16:creationId xmlns:a16="http://schemas.microsoft.com/office/drawing/2014/main" id="{7F2910ED-310D-4DF8-9B10-479BB9FB63D0}"/>
              </a:ext>
            </a:extLst>
          </p:cNvPr>
          <p:cNvSpPr/>
          <p:nvPr/>
        </p:nvSpPr>
        <p:spPr>
          <a:xfrm>
            <a:off x="1219200" y="3429000"/>
            <a:ext cx="8455788" cy="530145"/>
          </a:xfrm>
          <a:prstGeom prst="rect">
            <a:avLst/>
          </a:prstGeom>
        </p:spPr>
        <p:txBody>
          <a:bodyPr wrap="square">
            <a:spAutoFit/>
          </a:bodyPr>
          <a:lstStyle/>
          <a:p>
            <a:pPr indent="-57150" algn="just" rtl="1">
              <a:lnSpc>
                <a:spcPct val="107000"/>
              </a:lnSpc>
              <a:spcAft>
                <a:spcPts val="0"/>
              </a:spcAft>
            </a:pPr>
            <a:r>
              <a:rPr lang="ar-BH" sz="2800" b="1" dirty="0"/>
              <a:t> </a:t>
            </a:r>
            <a:endParaRPr lang="en-GB" sz="2800" b="1" dirty="0"/>
          </a:p>
        </p:txBody>
      </p:sp>
      <p:grpSp>
        <p:nvGrpSpPr>
          <p:cNvPr id="14" name="مجموعة 13">
            <a:extLst>
              <a:ext uri="{FF2B5EF4-FFF2-40B4-BE49-F238E27FC236}">
                <a16:creationId xmlns:a16="http://schemas.microsoft.com/office/drawing/2014/main" id="{58182C5C-0643-4A3E-8B65-EF6F83412F03}"/>
              </a:ext>
            </a:extLst>
          </p:cNvPr>
          <p:cNvGrpSpPr/>
          <p:nvPr/>
        </p:nvGrpSpPr>
        <p:grpSpPr>
          <a:xfrm>
            <a:off x="272717" y="4827030"/>
            <a:ext cx="11283194" cy="618529"/>
            <a:chOff x="4042962" y="1895297"/>
            <a:chExt cx="6618902" cy="401255"/>
          </a:xfrm>
        </p:grpSpPr>
        <p:sp>
          <p:nvSpPr>
            <p:cNvPr id="15" name="Pentagon 48">
              <a:extLst>
                <a:ext uri="{FF2B5EF4-FFF2-40B4-BE49-F238E27FC236}">
                  <a16:creationId xmlns:a16="http://schemas.microsoft.com/office/drawing/2014/main" id="{0989E267-AECF-4EA7-AC65-FA9C53D36681}"/>
                </a:ext>
              </a:extLst>
            </p:cNvPr>
            <p:cNvSpPr/>
            <p:nvPr/>
          </p:nvSpPr>
          <p:spPr>
            <a:xfrm flipH="1">
              <a:off x="9819068" y="1895297"/>
              <a:ext cx="748470" cy="399324"/>
            </a:xfrm>
            <a:prstGeom prst="homePlate">
              <a:avLst>
                <a:gd name="adj" fmla="val 72679"/>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6" name="Rectangle 2">
              <a:extLst>
                <a:ext uri="{FF2B5EF4-FFF2-40B4-BE49-F238E27FC236}">
                  <a16:creationId xmlns:a16="http://schemas.microsoft.com/office/drawing/2014/main" id="{1664CEC0-9FF0-4F10-9020-1EB42855FCDE}"/>
                </a:ext>
              </a:extLst>
            </p:cNvPr>
            <p:cNvSpPr/>
            <p:nvPr/>
          </p:nvSpPr>
          <p:spPr>
            <a:xfrm flipH="1">
              <a:off x="4042962" y="1895298"/>
              <a:ext cx="5980483" cy="399324"/>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7" name="TextBox 53">
              <a:extLst>
                <a:ext uri="{FF2B5EF4-FFF2-40B4-BE49-F238E27FC236}">
                  <a16:creationId xmlns:a16="http://schemas.microsoft.com/office/drawing/2014/main" id="{58860848-E986-4730-A7A6-AFD5A272C16A}"/>
                </a:ext>
              </a:extLst>
            </p:cNvPr>
            <p:cNvSpPr txBox="1"/>
            <p:nvPr/>
          </p:nvSpPr>
          <p:spPr>
            <a:xfrm>
              <a:off x="10057225" y="1897228"/>
              <a:ext cx="604639" cy="399324"/>
            </a:xfrm>
            <a:prstGeom prst="rect">
              <a:avLst/>
            </a:prstGeom>
            <a:noFill/>
          </p:spPr>
          <p:txBody>
            <a:bodyPr wrap="square" tIns="0" bIns="0" rtlCol="0" anchor="ctr">
              <a:spAutoFit/>
            </a:bodyPr>
            <a:lstStyle/>
            <a:p>
              <a:r>
                <a:rPr lang="en-US" altLang="ko-KR" sz="4000" b="1" dirty="0">
                  <a:solidFill>
                    <a:schemeClr val="bg1"/>
                  </a:solidFill>
                </a:rPr>
                <a:t>2</a:t>
              </a:r>
            </a:p>
          </p:txBody>
        </p:sp>
      </p:grpSp>
      <p:sp>
        <p:nvSpPr>
          <p:cNvPr id="23" name="مستطيل 22">
            <a:extLst>
              <a:ext uri="{FF2B5EF4-FFF2-40B4-BE49-F238E27FC236}">
                <a16:creationId xmlns:a16="http://schemas.microsoft.com/office/drawing/2014/main" id="{E8C78368-1F97-40DC-8C9B-0027EF912AAE}"/>
              </a:ext>
            </a:extLst>
          </p:cNvPr>
          <p:cNvSpPr/>
          <p:nvPr/>
        </p:nvSpPr>
        <p:spPr>
          <a:xfrm>
            <a:off x="216748" y="3832003"/>
            <a:ext cx="9650126" cy="530145"/>
          </a:xfrm>
          <a:prstGeom prst="rect">
            <a:avLst/>
          </a:prstGeom>
        </p:spPr>
        <p:txBody>
          <a:bodyPr wrap="square">
            <a:spAutoFit/>
          </a:bodyPr>
          <a:lstStyle/>
          <a:p>
            <a:pPr indent="-57150" algn="just" rtl="1">
              <a:lnSpc>
                <a:spcPct val="107000"/>
              </a:lnSpc>
              <a:spcAft>
                <a:spcPts val="0"/>
              </a:spcAft>
            </a:pPr>
            <a:r>
              <a:rPr lang="ar-BH" sz="2800" b="1" dirty="0"/>
              <a:t>قراءة الآيات (23 – 25) من سورة الإسراء قراءة صحيحة وحفظها عن ظهر قلب.</a:t>
            </a:r>
            <a:r>
              <a:rPr lang="ar-KW" sz="2800" b="1" dirty="0"/>
              <a:t> </a:t>
            </a:r>
            <a:endParaRPr lang="en-GB" sz="2800" b="1" dirty="0"/>
          </a:p>
        </p:txBody>
      </p:sp>
      <p:sp>
        <p:nvSpPr>
          <p:cNvPr id="28" name="مستطيل 27">
            <a:extLst>
              <a:ext uri="{FF2B5EF4-FFF2-40B4-BE49-F238E27FC236}">
                <a16:creationId xmlns:a16="http://schemas.microsoft.com/office/drawing/2014/main" id="{D703E1F9-E931-46F6-A53B-B22E46A1E0BA}"/>
              </a:ext>
            </a:extLst>
          </p:cNvPr>
          <p:cNvSpPr/>
          <p:nvPr/>
        </p:nvSpPr>
        <p:spPr>
          <a:xfrm>
            <a:off x="938810" y="4824414"/>
            <a:ext cx="8455788" cy="553357"/>
          </a:xfrm>
          <a:prstGeom prst="rect">
            <a:avLst/>
          </a:prstGeom>
        </p:spPr>
        <p:txBody>
          <a:bodyPr wrap="square">
            <a:spAutoFit/>
          </a:bodyPr>
          <a:lstStyle/>
          <a:p>
            <a:pPr indent="-57150" algn="just" rtl="1">
              <a:lnSpc>
                <a:spcPct val="107000"/>
              </a:lnSpc>
              <a:spcAft>
                <a:spcPts val="0"/>
              </a:spcAft>
            </a:pPr>
            <a:r>
              <a:rPr lang="ar-BH" sz="2800" b="1" dirty="0"/>
              <a:t>التّعرف على معاني المفردات</a:t>
            </a:r>
            <a:r>
              <a:rPr lang="ar-KW" sz="2800" b="1" dirty="0"/>
              <a:t>.</a:t>
            </a:r>
            <a:endParaRPr lang="en-GB" sz="2800" b="1" dirty="0"/>
          </a:p>
        </p:txBody>
      </p:sp>
      <p:grpSp>
        <p:nvGrpSpPr>
          <p:cNvPr id="34" name="مجموعة 33">
            <a:extLst>
              <a:ext uri="{FF2B5EF4-FFF2-40B4-BE49-F238E27FC236}">
                <a16:creationId xmlns:a16="http://schemas.microsoft.com/office/drawing/2014/main" id="{58182C5C-0643-4A3E-8B65-EF6F83412F03}"/>
              </a:ext>
            </a:extLst>
          </p:cNvPr>
          <p:cNvGrpSpPr/>
          <p:nvPr/>
        </p:nvGrpSpPr>
        <p:grpSpPr>
          <a:xfrm>
            <a:off x="272717" y="5731026"/>
            <a:ext cx="11283193" cy="652064"/>
            <a:chOff x="4011456" y="1871611"/>
            <a:chExt cx="6661715" cy="423010"/>
          </a:xfrm>
        </p:grpSpPr>
        <p:sp>
          <p:nvSpPr>
            <p:cNvPr id="35" name="Pentagon 48">
              <a:extLst>
                <a:ext uri="{FF2B5EF4-FFF2-40B4-BE49-F238E27FC236}">
                  <a16:creationId xmlns:a16="http://schemas.microsoft.com/office/drawing/2014/main" id="{0989E267-AECF-4EA7-AC65-FA9C53D36681}"/>
                </a:ext>
              </a:extLst>
            </p:cNvPr>
            <p:cNvSpPr/>
            <p:nvPr/>
          </p:nvSpPr>
          <p:spPr>
            <a:xfrm flipH="1">
              <a:off x="9819068" y="1895297"/>
              <a:ext cx="748470" cy="399324"/>
            </a:xfrm>
            <a:prstGeom prst="homePlate">
              <a:avLst>
                <a:gd name="adj" fmla="val 72679"/>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36" name="Rectangle 2">
              <a:extLst>
                <a:ext uri="{FF2B5EF4-FFF2-40B4-BE49-F238E27FC236}">
                  <a16:creationId xmlns:a16="http://schemas.microsoft.com/office/drawing/2014/main" id="{1664CEC0-9FF0-4F10-9020-1EB42855FCDE}"/>
                </a:ext>
              </a:extLst>
            </p:cNvPr>
            <p:cNvSpPr/>
            <p:nvPr/>
          </p:nvSpPr>
          <p:spPr>
            <a:xfrm flipH="1">
              <a:off x="4011456" y="1871611"/>
              <a:ext cx="5980482" cy="399324"/>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ar-BH" altLang="ko-KR" sz="2800" b="1" dirty="0">
                  <a:solidFill>
                    <a:schemeClr val="tx1"/>
                  </a:solidFill>
                </a:rPr>
                <a:t>       شرح المعنى الإجمالي للآيات</a:t>
              </a:r>
              <a:endParaRPr lang="ko-KR" altLang="en-US" sz="2800" b="1" dirty="0">
                <a:solidFill>
                  <a:schemeClr val="tx1"/>
                </a:solidFill>
              </a:endParaRPr>
            </a:p>
          </p:txBody>
        </p:sp>
        <p:sp>
          <p:nvSpPr>
            <p:cNvPr id="37" name="TextBox 53">
              <a:extLst>
                <a:ext uri="{FF2B5EF4-FFF2-40B4-BE49-F238E27FC236}">
                  <a16:creationId xmlns:a16="http://schemas.microsoft.com/office/drawing/2014/main" id="{58860848-E986-4730-A7A6-AFD5A272C16A}"/>
                </a:ext>
              </a:extLst>
            </p:cNvPr>
            <p:cNvSpPr txBox="1"/>
            <p:nvPr/>
          </p:nvSpPr>
          <p:spPr>
            <a:xfrm>
              <a:off x="10068532" y="1880513"/>
              <a:ext cx="604639" cy="399324"/>
            </a:xfrm>
            <a:prstGeom prst="rect">
              <a:avLst/>
            </a:prstGeom>
            <a:noFill/>
          </p:spPr>
          <p:txBody>
            <a:bodyPr wrap="square" tIns="0" bIns="0" rtlCol="0" anchor="ctr">
              <a:spAutoFit/>
            </a:bodyPr>
            <a:lstStyle/>
            <a:p>
              <a:r>
                <a:rPr lang="en-US" altLang="ko-KR" sz="4000" b="1" dirty="0">
                  <a:solidFill>
                    <a:schemeClr val="bg1"/>
                  </a:solidFill>
                </a:rPr>
                <a:t>3</a:t>
              </a:r>
            </a:p>
          </p:txBody>
        </p:sp>
      </p:grpSp>
      <p:grpSp>
        <p:nvGrpSpPr>
          <p:cNvPr id="24" name="مجموعة 23">
            <a:extLst>
              <a:ext uri="{FF2B5EF4-FFF2-40B4-BE49-F238E27FC236}">
                <a16:creationId xmlns:a16="http://schemas.microsoft.com/office/drawing/2014/main" id="{2C48A62B-D033-4781-B065-08A056CB2AED}"/>
              </a:ext>
            </a:extLst>
          </p:cNvPr>
          <p:cNvGrpSpPr/>
          <p:nvPr/>
        </p:nvGrpSpPr>
        <p:grpSpPr>
          <a:xfrm>
            <a:off x="274323" y="0"/>
            <a:ext cx="3942743" cy="886686"/>
            <a:chOff x="367308" y="-366815"/>
            <a:chExt cx="3542468" cy="970345"/>
          </a:xfrm>
        </p:grpSpPr>
        <p:sp>
          <p:nvSpPr>
            <p:cNvPr id="25" name="مستطيل: زوايا علوية مستديرة 22">
              <a:extLst>
                <a:ext uri="{FF2B5EF4-FFF2-40B4-BE49-F238E27FC236}">
                  <a16:creationId xmlns:a16="http://schemas.microsoft.com/office/drawing/2014/main" id="{01A005F8-B326-4C47-B25B-B1D706E8A3CC}"/>
                </a:ext>
              </a:extLst>
            </p:cNvPr>
            <p:cNvSpPr/>
            <p:nvPr/>
          </p:nvSpPr>
          <p:spPr>
            <a:xfrm rot="10800000">
              <a:off x="381000" y="-304800"/>
              <a:ext cx="3515085" cy="908330"/>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6">
              <a:extLst>
                <a:ext uri="{FF2B5EF4-FFF2-40B4-BE49-F238E27FC236}">
                  <a16:creationId xmlns:a16="http://schemas.microsoft.com/office/drawing/2014/main" id="{8A62E6DD-850D-4AA0-A620-C0F5CBC3E03C}"/>
                </a:ext>
              </a:extLst>
            </p:cNvPr>
            <p:cNvSpPr/>
            <p:nvPr/>
          </p:nvSpPr>
          <p:spPr>
            <a:xfrm>
              <a:off x="1105516" y="-143023"/>
              <a:ext cx="2804260" cy="572586"/>
            </a:xfrm>
            <a:prstGeom prst="rect">
              <a:avLst/>
            </a:prstGeom>
            <a:noFill/>
            <a:ln>
              <a:noFill/>
            </a:ln>
          </p:spPr>
          <p:txBody>
            <a:bodyPr wrap="square" lIns="91440" tIns="45720" rIns="91440" bIns="45720">
              <a:spAutoFit/>
            </a:bodyPr>
            <a:lstStyle/>
            <a:p>
              <a:pPr algn="ctr"/>
              <a:r>
                <a:rPr lang="ar-BH" sz="2800" b="1" dirty="0">
                  <a:ln w="0"/>
                  <a:solidFill>
                    <a:srgbClr val="7030A0"/>
                  </a:solidFill>
                  <a:effectLst>
                    <a:outerShdw blurRad="38100" dist="19050" dir="2700000" algn="tl" rotWithShape="0">
                      <a:schemeClr val="dk1">
                        <a:alpha val="40000"/>
                      </a:schemeClr>
                    </a:outerShdw>
                  </a:effectLst>
                </a:rPr>
                <a:t>سورة الإسراء(23-25) </a:t>
              </a:r>
              <a:endParaRPr lang="en-US" sz="2800" b="1" dirty="0">
                <a:ln w="0"/>
                <a:solidFill>
                  <a:srgbClr val="7030A0"/>
                </a:solidFill>
                <a:effectLst>
                  <a:outerShdw blurRad="38100" dist="19050" dir="2700000" algn="tl" rotWithShape="0">
                    <a:schemeClr val="dk1">
                      <a:alpha val="40000"/>
                    </a:schemeClr>
                  </a:outerShdw>
                </a:effectLst>
              </a:endParaRPr>
            </a:p>
          </p:txBody>
        </p:sp>
        <p:sp>
          <p:nvSpPr>
            <p:cNvPr id="27" name="مستطيل: زوايا علوية مستديرة 24">
              <a:extLst>
                <a:ext uri="{FF2B5EF4-FFF2-40B4-BE49-F238E27FC236}">
                  <a16:creationId xmlns:a16="http://schemas.microsoft.com/office/drawing/2014/main" id="{67E20E12-2C02-4FA0-8B19-F8C10C81B0E2}"/>
                </a:ext>
              </a:extLst>
            </p:cNvPr>
            <p:cNvSpPr/>
            <p:nvPr/>
          </p:nvSpPr>
          <p:spPr>
            <a:xfrm rot="10800000">
              <a:off x="454440" y="-366815"/>
              <a:ext cx="761819" cy="908330"/>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6">
              <a:extLst>
                <a:ext uri="{FF2B5EF4-FFF2-40B4-BE49-F238E27FC236}">
                  <a16:creationId xmlns:a16="http://schemas.microsoft.com/office/drawing/2014/main" id="{6ED1EBB7-8165-4574-B91E-F7E3AC1A9238}"/>
                </a:ext>
              </a:extLst>
            </p:cNvPr>
            <p:cNvSpPr/>
            <p:nvPr/>
          </p:nvSpPr>
          <p:spPr>
            <a:xfrm>
              <a:off x="367308" y="-198524"/>
              <a:ext cx="931665" cy="646331"/>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التربية </a:t>
              </a:r>
              <a:endParaRPr lang="en-US" b="1" dirty="0">
                <a:ln w="0"/>
                <a:effectLst>
                  <a:outerShdw blurRad="38100" dist="19050" dir="2700000" algn="tl" rotWithShape="0">
                    <a:schemeClr val="dk1">
                      <a:alpha val="40000"/>
                    </a:schemeClr>
                  </a:outerShdw>
                </a:effectLst>
                <a:latin typeface="Frutiger LT Arabic 55 Roman" panose="01000000000000000000" pitchFamily="2" charset="-78"/>
              </a:endParaRPr>
            </a:p>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الإسلامية </a:t>
              </a:r>
            </a:p>
          </p:txBody>
        </p:sp>
      </p:grpSp>
    </p:spTree>
    <p:extLst>
      <p:ext uri="{BB962C8B-B14F-4D97-AF65-F5344CB8AC3E}">
        <p14:creationId xmlns:p14="http://schemas.microsoft.com/office/powerpoint/2010/main" val="270267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22" presetClass="entr" presetSubtype="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2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1250"/>
                                        <p:tgtEl>
                                          <p:spTgt spid="11"/>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1250"/>
                                        <p:tgtEl>
                                          <p:spTgt spid="3"/>
                                        </p:tgtEl>
                                      </p:cBhvr>
                                    </p:animEffect>
                                  </p:childTnLst>
                                </p:cTn>
                              </p:par>
                            </p:childTnLst>
                          </p:cTn>
                        </p:par>
                        <p:par>
                          <p:cTn id="25" fill="hold">
                            <p:stCondLst>
                              <p:cond delay="4250"/>
                            </p:stCondLst>
                            <p:childTnLst>
                              <p:par>
                                <p:cTn id="26" presetID="22" presetClass="entr" presetSubtype="2"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right)">
                                      <p:cBhvr>
                                        <p:cTn id="28" dur="7750"/>
                                        <p:tgtEl>
                                          <p:spTgt spid="12"/>
                                        </p:tgtEl>
                                      </p:cBhvr>
                                    </p:animEffect>
                                  </p:childTnLst>
                                </p:cTn>
                              </p:par>
                            </p:childTnLst>
                          </p:cTn>
                        </p:par>
                        <p:par>
                          <p:cTn id="29" fill="hold">
                            <p:stCondLst>
                              <p:cond delay="12000"/>
                            </p:stCondLst>
                            <p:childTnLst>
                              <p:par>
                                <p:cTn id="30" presetID="22" presetClass="entr" presetSubtype="2"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right)">
                                      <p:cBhvr>
                                        <p:cTn id="32" dur="3500"/>
                                        <p:tgtEl>
                                          <p:spTgt spid="5"/>
                                        </p:tgtEl>
                                      </p:cBhvr>
                                    </p:animEffect>
                                  </p:childTnLst>
                                </p:cTn>
                              </p:par>
                              <p:par>
                                <p:cTn id="33" presetID="18" presetClass="entr" presetSubtype="12" fill="hold" grpId="0" nodeType="withEffect">
                                  <p:stCondLst>
                                    <p:cond delay="0"/>
                                  </p:stCondLst>
                                  <p:iterate type="wd">
                                    <p:tmPct val="90000"/>
                                  </p:iterate>
                                  <p:childTnLst>
                                    <p:set>
                                      <p:cBhvr>
                                        <p:cTn id="34" dur="1" fill="hold">
                                          <p:stCondLst>
                                            <p:cond delay="0"/>
                                          </p:stCondLst>
                                        </p:cTn>
                                        <p:tgtEl>
                                          <p:spTgt spid="13"/>
                                        </p:tgtEl>
                                        <p:attrNameLst>
                                          <p:attrName>style.visibility</p:attrName>
                                        </p:attrNameLst>
                                      </p:cBhvr>
                                      <p:to>
                                        <p:strVal val="visible"/>
                                      </p:to>
                                    </p:set>
                                    <p:animEffect transition="in" filter="strips(downLeft)">
                                      <p:cBhvr>
                                        <p:cTn id="35" dur="1000"/>
                                        <p:tgtEl>
                                          <p:spTgt spid="13"/>
                                        </p:tgtEl>
                                      </p:cBhvr>
                                    </p:animEffect>
                                  </p:childTnLst>
                                </p:cTn>
                              </p:par>
                            </p:childTnLst>
                          </p:cTn>
                        </p:par>
                        <p:par>
                          <p:cTn id="36" fill="hold">
                            <p:stCondLst>
                              <p:cond delay="15500"/>
                            </p:stCondLst>
                            <p:childTnLst>
                              <p:par>
                                <p:cTn id="37" presetID="22" presetClass="entr" presetSubtype="2"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right)">
                                      <p:cBhvr>
                                        <p:cTn id="39" dur="3500"/>
                                        <p:tgtEl>
                                          <p:spTgt spid="14"/>
                                        </p:tgtEl>
                                      </p:cBhvr>
                                    </p:animEffect>
                                  </p:childTnLst>
                                </p:cTn>
                              </p:par>
                            </p:childTnLst>
                          </p:cTn>
                        </p:par>
                        <p:par>
                          <p:cTn id="40" fill="hold">
                            <p:stCondLst>
                              <p:cond delay="19000"/>
                            </p:stCondLst>
                            <p:childTnLst>
                              <p:par>
                                <p:cTn id="41" presetID="18" presetClass="entr" presetSubtype="12" fill="hold" grpId="0" nodeType="afterEffect">
                                  <p:stCondLst>
                                    <p:cond delay="0"/>
                                  </p:stCondLst>
                                  <p:iterate type="wd">
                                    <p:tmPct val="90000"/>
                                  </p:iterate>
                                  <p:childTnLst>
                                    <p:set>
                                      <p:cBhvr>
                                        <p:cTn id="42" dur="1" fill="hold">
                                          <p:stCondLst>
                                            <p:cond delay="0"/>
                                          </p:stCondLst>
                                        </p:cTn>
                                        <p:tgtEl>
                                          <p:spTgt spid="23"/>
                                        </p:tgtEl>
                                        <p:attrNameLst>
                                          <p:attrName>style.visibility</p:attrName>
                                        </p:attrNameLst>
                                      </p:cBhvr>
                                      <p:to>
                                        <p:strVal val="visible"/>
                                      </p:to>
                                    </p:set>
                                    <p:animEffect transition="in" filter="strips(downLeft)">
                                      <p:cBhvr>
                                        <p:cTn id="43" dur="1000"/>
                                        <p:tgtEl>
                                          <p:spTgt spid="23"/>
                                        </p:tgtEl>
                                      </p:cBhvr>
                                    </p:animEffect>
                                  </p:childTnLst>
                                </p:cTn>
                              </p:par>
                            </p:childTnLst>
                          </p:cTn>
                        </p:par>
                        <p:par>
                          <p:cTn id="44" fill="hold">
                            <p:stCondLst>
                              <p:cond delay="34400"/>
                            </p:stCondLst>
                            <p:childTnLst>
                              <p:par>
                                <p:cTn id="45" presetID="18" presetClass="entr" presetSubtype="12" fill="hold" grpId="0" nodeType="afterEffect">
                                  <p:stCondLst>
                                    <p:cond delay="0"/>
                                  </p:stCondLst>
                                  <p:iterate type="wd">
                                    <p:tmPct val="90000"/>
                                  </p:iterate>
                                  <p:childTnLst>
                                    <p:set>
                                      <p:cBhvr>
                                        <p:cTn id="46" dur="1" fill="hold">
                                          <p:stCondLst>
                                            <p:cond delay="0"/>
                                          </p:stCondLst>
                                        </p:cTn>
                                        <p:tgtEl>
                                          <p:spTgt spid="28"/>
                                        </p:tgtEl>
                                        <p:attrNameLst>
                                          <p:attrName>style.visibility</p:attrName>
                                        </p:attrNameLst>
                                      </p:cBhvr>
                                      <p:to>
                                        <p:strVal val="visible"/>
                                      </p:to>
                                    </p:set>
                                    <p:animEffect transition="in" filter="strips(downLeft)">
                                      <p:cBhvr>
                                        <p:cTn id="47" dur="1000"/>
                                        <p:tgtEl>
                                          <p:spTgt spid="28"/>
                                        </p:tgtEl>
                                      </p:cBhvr>
                                    </p:animEffect>
                                  </p:childTnLst>
                                </p:cTn>
                              </p:par>
                            </p:childTnLst>
                          </p:cTn>
                        </p:par>
                        <p:par>
                          <p:cTn id="48" fill="hold">
                            <p:stCondLst>
                              <p:cond delay="39000"/>
                            </p:stCondLst>
                            <p:childTnLst>
                              <p:par>
                                <p:cTn id="49" presetID="22" presetClass="entr" presetSubtype="2" fill="hold"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right)">
                                      <p:cBhvr>
                                        <p:cTn id="51" dur="3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p:bldP spid="12" grpId="0"/>
      <p:bldP spid="13" grpId="0"/>
      <p:bldP spid="23"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17">
            <a:hlinkClick r:id="" action="ppaction://media"/>
            <a:extLst>
              <a:ext uri="{FF2B5EF4-FFF2-40B4-BE49-F238E27FC236}">
                <a16:creationId xmlns:a16="http://schemas.microsoft.com/office/drawing/2014/main" id="{F6BE4D2D-04E4-4C0C-8253-48A542918410}"/>
              </a:ext>
            </a:extLst>
          </p:cNvPr>
          <p:cNvPicPr>
            <a:picLocks noChangeAspect="1"/>
          </p:cNvPicPr>
          <p:nvPr>
            <a:audioFile r:link="rId1"/>
            <p:extLst>
              <p:ext uri="{DAA4B4D4-6D71-4841-9C94-3DE7FCFB9230}">
                <p14:media xmlns:p14="http://schemas.microsoft.com/office/powerpoint/2010/main" r:embed="rId2">
                  <p14:trim st="733184" end="2.6343644583E6"/>
                </p14:media>
              </p:ext>
            </p:extLst>
          </p:nvPr>
        </p:nvPicPr>
        <p:blipFill>
          <a:blip r:embed="rId4"/>
          <a:stretch>
            <a:fillRect/>
          </a:stretch>
        </p:blipFill>
        <p:spPr>
          <a:xfrm>
            <a:off x="10456936" y="300731"/>
            <a:ext cx="609600" cy="609600"/>
          </a:xfrm>
          <a:prstGeom prst="rect">
            <a:avLst/>
          </a:prstGeom>
        </p:spPr>
      </p:pic>
      <p:sp>
        <p:nvSpPr>
          <p:cNvPr id="9" name="مستطيل 8"/>
          <p:cNvSpPr/>
          <p:nvPr/>
        </p:nvSpPr>
        <p:spPr>
          <a:xfrm>
            <a:off x="465513" y="1671410"/>
            <a:ext cx="11405062" cy="1107996"/>
          </a:xfrm>
          <a:prstGeom prst="rect">
            <a:avLst/>
          </a:prstGeom>
        </p:spPr>
        <p:txBody>
          <a:bodyPr wrap="square">
            <a:spAutoFit/>
          </a:bodyPr>
          <a:lstStyle/>
          <a:p>
            <a:pPr algn="justLow" rtl="1">
              <a:lnSpc>
                <a:spcPct val="150000"/>
              </a:lnSpc>
            </a:pPr>
            <a:r>
              <a:rPr lang="ar-SA" sz="2800" dirty="0">
                <a:latin typeface="Times New Roman" panose="02020603050405020304" pitchFamily="18" charset="0"/>
                <a:ea typeface="Times New Roman" panose="02020603050405020304" pitchFamily="18" charset="0"/>
                <a:cs typeface="Traditional Arabic" panose="02020603050405020304" pitchFamily="18" charset="-78"/>
              </a:rPr>
              <a:t> </a:t>
            </a:r>
            <a:r>
              <a:rPr lang="ar-BH" sz="4800" b="1" dirty="0">
                <a:latin typeface="Times New Roman" panose="02020603050405020304" pitchFamily="18" charset="0"/>
                <a:ea typeface="Times New Roman" panose="02020603050405020304" pitchFamily="18" charset="0"/>
                <a:cs typeface="Traditional Arabic" panose="02020603050405020304" pitchFamily="18" charset="-78"/>
              </a:rPr>
              <a:t> </a:t>
            </a:r>
            <a:endParaRPr lang="ar-BH" sz="4800" b="1" dirty="0">
              <a:latin typeface="Times New Roman" panose="02020603050405020304" pitchFamily="18" charset="0"/>
              <a:ea typeface="Times New Roman" panose="02020603050405020304" pitchFamily="18" charset="0"/>
              <a:cs typeface="Traditional Arabic" panose="02020603050405020304" pitchFamily="18" charset="-78"/>
              <a:sym typeface="AGA Arabesque" panose="05010101010101010101" pitchFamily="2" charset="2"/>
            </a:endParaRPr>
          </a:p>
        </p:txBody>
      </p:sp>
      <p:sp>
        <p:nvSpPr>
          <p:cNvPr id="21" name="مستطيل 20">
            <a:extLst>
              <a:ext uri="{FF2B5EF4-FFF2-40B4-BE49-F238E27FC236}">
                <a16:creationId xmlns:a16="http://schemas.microsoft.com/office/drawing/2014/main" id="{AEB463DB-D6A1-4374-BFF6-22C40CAE2B7A}"/>
              </a:ext>
            </a:extLst>
          </p:cNvPr>
          <p:cNvSpPr/>
          <p:nvPr/>
        </p:nvSpPr>
        <p:spPr>
          <a:xfrm>
            <a:off x="6127701" y="3540485"/>
            <a:ext cx="312906" cy="646331"/>
          </a:xfrm>
          <a:prstGeom prst="rect">
            <a:avLst/>
          </a:prstGeom>
        </p:spPr>
        <p:txBody>
          <a:bodyPr wrap="none">
            <a:spAutoFit/>
          </a:bodyPr>
          <a:lstStyle/>
          <a:p>
            <a:r>
              <a:rPr lang="ar-BH" sz="3600" b="1" dirty="0">
                <a:solidFill>
                  <a:srgbClr val="FF0000"/>
                </a:solidFill>
              </a:rPr>
              <a:t> </a:t>
            </a:r>
            <a:endParaRPr lang="en-GB" sz="3600" b="1" dirty="0">
              <a:solidFill>
                <a:srgbClr val="FF0000"/>
              </a:solidFill>
            </a:endParaRPr>
          </a:p>
        </p:txBody>
      </p:sp>
      <p:sp>
        <p:nvSpPr>
          <p:cNvPr id="24" name="مستطيل 23">
            <a:extLst>
              <a:ext uri="{FF2B5EF4-FFF2-40B4-BE49-F238E27FC236}">
                <a16:creationId xmlns:a16="http://schemas.microsoft.com/office/drawing/2014/main" id="{CE11375E-C988-4956-83F4-DD9BBDEE25EA}"/>
              </a:ext>
            </a:extLst>
          </p:cNvPr>
          <p:cNvSpPr/>
          <p:nvPr/>
        </p:nvSpPr>
        <p:spPr>
          <a:xfrm>
            <a:off x="1981255" y="4273619"/>
            <a:ext cx="312906" cy="646331"/>
          </a:xfrm>
          <a:prstGeom prst="rect">
            <a:avLst/>
          </a:prstGeom>
        </p:spPr>
        <p:txBody>
          <a:bodyPr wrap="none">
            <a:spAutoFit/>
          </a:bodyPr>
          <a:lstStyle/>
          <a:p>
            <a:r>
              <a:rPr lang="ar-BH" sz="3600" b="1" dirty="0">
                <a:solidFill>
                  <a:srgbClr val="FF0000"/>
                </a:solidFill>
              </a:rPr>
              <a:t> </a:t>
            </a:r>
            <a:endParaRPr lang="en-GB" sz="3600" b="1" dirty="0">
              <a:solidFill>
                <a:srgbClr val="FF0000"/>
              </a:solidFill>
            </a:endParaRPr>
          </a:p>
        </p:txBody>
      </p:sp>
      <p:sp>
        <p:nvSpPr>
          <p:cNvPr id="34" name="مستطيل: زوايا قطرية مستديرة 4">
            <a:extLst>
              <a:ext uri="{FF2B5EF4-FFF2-40B4-BE49-F238E27FC236}">
                <a16:creationId xmlns:a16="http://schemas.microsoft.com/office/drawing/2014/main" id="{A9D5B451-1639-4108-81CB-56624FA2CF83}"/>
              </a:ext>
            </a:extLst>
          </p:cNvPr>
          <p:cNvSpPr/>
          <p:nvPr/>
        </p:nvSpPr>
        <p:spPr>
          <a:xfrm>
            <a:off x="9773402" y="1817072"/>
            <a:ext cx="1976668" cy="3861197"/>
          </a:xfrm>
          <a:prstGeom prst="round2DiagRect">
            <a:avLst/>
          </a:prstGeom>
          <a:solidFill>
            <a:schemeClr val="accent4">
              <a:lumMod val="40000"/>
              <a:lumOff val="60000"/>
            </a:schemeClr>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36" name="Rectangle 5">
            <a:extLst>
              <a:ext uri="{FF2B5EF4-FFF2-40B4-BE49-F238E27FC236}">
                <a16:creationId xmlns:a16="http://schemas.microsoft.com/office/drawing/2014/main" id="{BEB94AD3-ADFB-405B-8C26-CB3439973682}"/>
              </a:ext>
            </a:extLst>
          </p:cNvPr>
          <p:cNvSpPr/>
          <p:nvPr/>
        </p:nvSpPr>
        <p:spPr>
          <a:xfrm>
            <a:off x="9829800" y="2574547"/>
            <a:ext cx="1984377" cy="2800767"/>
          </a:xfrm>
          <a:prstGeom prst="rect">
            <a:avLst/>
          </a:prstGeom>
          <a:noFill/>
          <a:ln>
            <a:noFill/>
          </a:ln>
        </p:spPr>
        <p:txBody>
          <a:bodyPr wrap="square" lIns="91440" tIns="45720" rIns="91440" bIns="45720">
            <a:spAutoFit/>
          </a:bodyPr>
          <a:lstStyle/>
          <a:p>
            <a:pPr algn="ctr"/>
            <a:r>
              <a:rPr lang="ar-BH" sz="4400" b="1" dirty="0">
                <a:ln w="0"/>
                <a:solidFill>
                  <a:schemeClr val="accent2">
                    <a:lumMod val="50000"/>
                  </a:schemeClr>
                </a:solidFill>
                <a:effectLst>
                  <a:outerShdw blurRad="38100" dist="19050" dir="2700000" algn="tl" rotWithShape="0">
                    <a:schemeClr val="dk1">
                      <a:alpha val="40000"/>
                    </a:schemeClr>
                  </a:outerShdw>
                </a:effectLst>
                <a:latin typeface="Frutiger LT Arabic 55 Roman" panose="01000000000000000000" pitchFamily="2" charset="-78"/>
              </a:rPr>
              <a:t>قال تعالى في سورة الإسراء:</a:t>
            </a:r>
            <a:endParaRPr lang="en-US" sz="4400" b="1" dirty="0">
              <a:ln w="0"/>
              <a:solidFill>
                <a:schemeClr val="accent2">
                  <a:lumMod val="50000"/>
                </a:schemeClr>
              </a:solidFill>
              <a:effectLst>
                <a:outerShdw blurRad="38100" dist="19050" dir="2700000" algn="tl" rotWithShape="0">
                  <a:schemeClr val="dk1">
                    <a:alpha val="40000"/>
                  </a:schemeClr>
                </a:outerShdw>
              </a:effectLst>
              <a:latin typeface="Frutiger LT Arabic 55 Roman" panose="01000000000000000000" pitchFamily="2" charset="-78"/>
            </a:endParaRPr>
          </a:p>
          <a:p>
            <a:pPr algn="ctr"/>
            <a:r>
              <a:rPr lang="ar-BH" sz="4000" b="1" dirty="0">
                <a:ln w="0"/>
                <a:solidFill>
                  <a:schemeClr val="accent2">
                    <a:lumMod val="50000"/>
                  </a:schemeClr>
                </a:solidFill>
                <a:effectLst>
                  <a:outerShdw blurRad="38100" dist="19050" dir="2700000" algn="tl" rotWithShape="0">
                    <a:schemeClr val="dk1">
                      <a:alpha val="40000"/>
                    </a:schemeClr>
                  </a:outerShdw>
                </a:effectLst>
                <a:latin typeface="Frutiger LT Arabic 55 Roman" panose="01000000000000000000" pitchFamily="2" charset="-78"/>
              </a:rPr>
              <a:t>(23-25)</a:t>
            </a:r>
            <a:endParaRPr lang="en-US" sz="4000" b="1" dirty="0">
              <a:ln w="0"/>
              <a:solidFill>
                <a:schemeClr val="accent2">
                  <a:lumMod val="50000"/>
                </a:schemeClr>
              </a:solidFill>
              <a:effectLst>
                <a:outerShdw blurRad="38100" dist="19050" dir="2700000" algn="tl" rotWithShape="0">
                  <a:schemeClr val="dk1">
                    <a:alpha val="40000"/>
                  </a:schemeClr>
                </a:outerShdw>
              </a:effectLst>
              <a:latin typeface="Frutiger LT Arabic 55 Roman" panose="01000000000000000000" pitchFamily="2" charset="-78"/>
            </a:endParaRPr>
          </a:p>
        </p:txBody>
      </p:sp>
      <p:pic>
        <p:nvPicPr>
          <p:cNvPr id="1026" name="Picture 2" descr="Page Background"/>
          <p:cNvPicPr>
            <a:picLocks noChangeAspect="1" noChangeArrowheads="1"/>
          </p:cNvPicPr>
          <p:nvPr/>
        </p:nvPicPr>
        <p:blipFill rotWithShape="1">
          <a:blip r:embed="rId5">
            <a:extLst>
              <a:ext uri="{28A0092B-C50C-407E-A947-70E740481C1C}">
                <a14:useLocalDpi xmlns:a14="http://schemas.microsoft.com/office/drawing/2010/main" val="0"/>
              </a:ext>
            </a:extLst>
          </a:blip>
          <a:srcRect l="15959" t="39906" r="9677" b="22008"/>
          <a:stretch/>
        </p:blipFill>
        <p:spPr bwMode="auto">
          <a:xfrm>
            <a:off x="465513" y="1105535"/>
            <a:ext cx="9099675" cy="5031596"/>
          </a:xfrm>
          <a:prstGeom prst="rect">
            <a:avLst/>
          </a:prstGeom>
          <a:noFill/>
          <a:extLst>
            <a:ext uri="{909E8E84-426E-40DD-AFC4-6F175D3DCCD1}">
              <a14:hiddenFill xmlns:a14="http://schemas.microsoft.com/office/drawing/2010/main">
                <a:solidFill>
                  <a:srgbClr val="FFFFFF"/>
                </a:solidFill>
              </a14:hiddenFill>
            </a:ext>
          </a:extLst>
        </p:spPr>
      </p:pic>
      <p:pic>
        <p:nvPicPr>
          <p:cNvPr id="16" name="صورة 15"/>
          <p:cNvPicPr/>
          <p:nvPr/>
        </p:nvPicPr>
        <p:blipFill rotWithShape="1">
          <a:blip r:embed="rId6"/>
          <a:srcRect l="57672" t="18724" r="33258" b="67732"/>
          <a:stretch/>
        </p:blipFill>
        <p:spPr bwMode="auto">
          <a:xfrm>
            <a:off x="9829800" y="232151"/>
            <a:ext cx="1920270" cy="1579419"/>
          </a:xfrm>
          <a:prstGeom prst="rect">
            <a:avLst/>
          </a:prstGeom>
          <a:ln>
            <a:noFill/>
          </a:ln>
          <a:extLst>
            <a:ext uri="{53640926-AAD7-44D8-BBD7-CCE9431645EC}">
              <a14:shadowObscured xmlns:a14="http://schemas.microsoft.com/office/drawing/2010/main"/>
            </a:ext>
          </a:extLst>
        </p:spPr>
      </p:pic>
      <p:grpSp>
        <p:nvGrpSpPr>
          <p:cNvPr id="10" name="مجموعة 9">
            <a:extLst>
              <a:ext uri="{FF2B5EF4-FFF2-40B4-BE49-F238E27FC236}">
                <a16:creationId xmlns:a16="http://schemas.microsoft.com/office/drawing/2014/main" id="{2C48A62B-D033-4781-B065-08A056CB2AED}"/>
              </a:ext>
            </a:extLst>
          </p:cNvPr>
          <p:cNvGrpSpPr/>
          <p:nvPr/>
        </p:nvGrpSpPr>
        <p:grpSpPr>
          <a:xfrm>
            <a:off x="274323" y="0"/>
            <a:ext cx="3942743" cy="886686"/>
            <a:chOff x="367308" y="-366815"/>
            <a:chExt cx="3542468" cy="970345"/>
          </a:xfrm>
        </p:grpSpPr>
        <p:sp>
          <p:nvSpPr>
            <p:cNvPr id="11" name="مستطيل: زوايا علوية مستديرة 22">
              <a:extLst>
                <a:ext uri="{FF2B5EF4-FFF2-40B4-BE49-F238E27FC236}">
                  <a16:creationId xmlns:a16="http://schemas.microsoft.com/office/drawing/2014/main" id="{01A005F8-B326-4C47-B25B-B1D706E8A3CC}"/>
                </a:ext>
              </a:extLst>
            </p:cNvPr>
            <p:cNvSpPr/>
            <p:nvPr/>
          </p:nvSpPr>
          <p:spPr>
            <a:xfrm rot="10800000">
              <a:off x="381000" y="-304800"/>
              <a:ext cx="3515085" cy="908330"/>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6">
              <a:extLst>
                <a:ext uri="{FF2B5EF4-FFF2-40B4-BE49-F238E27FC236}">
                  <a16:creationId xmlns:a16="http://schemas.microsoft.com/office/drawing/2014/main" id="{8A62E6DD-850D-4AA0-A620-C0F5CBC3E03C}"/>
                </a:ext>
              </a:extLst>
            </p:cNvPr>
            <p:cNvSpPr/>
            <p:nvPr/>
          </p:nvSpPr>
          <p:spPr>
            <a:xfrm>
              <a:off x="1105516" y="-143023"/>
              <a:ext cx="2804260" cy="572586"/>
            </a:xfrm>
            <a:prstGeom prst="rect">
              <a:avLst/>
            </a:prstGeom>
            <a:noFill/>
            <a:ln>
              <a:noFill/>
            </a:ln>
          </p:spPr>
          <p:txBody>
            <a:bodyPr wrap="square" lIns="91440" tIns="45720" rIns="91440" bIns="45720">
              <a:spAutoFit/>
            </a:bodyPr>
            <a:lstStyle/>
            <a:p>
              <a:pPr algn="ctr"/>
              <a:r>
                <a:rPr lang="ar-BH" sz="2800" b="1" dirty="0">
                  <a:ln w="0"/>
                  <a:solidFill>
                    <a:srgbClr val="7030A0"/>
                  </a:solidFill>
                  <a:effectLst>
                    <a:outerShdw blurRad="38100" dist="19050" dir="2700000" algn="tl" rotWithShape="0">
                      <a:schemeClr val="dk1">
                        <a:alpha val="40000"/>
                      </a:schemeClr>
                    </a:outerShdw>
                  </a:effectLst>
                </a:rPr>
                <a:t>سورة الإسراء(23-25) </a:t>
              </a:r>
              <a:endParaRPr lang="en-US" sz="2800" b="1" dirty="0">
                <a:ln w="0"/>
                <a:solidFill>
                  <a:srgbClr val="7030A0"/>
                </a:solidFill>
                <a:effectLst>
                  <a:outerShdw blurRad="38100" dist="19050" dir="2700000" algn="tl" rotWithShape="0">
                    <a:schemeClr val="dk1">
                      <a:alpha val="40000"/>
                    </a:schemeClr>
                  </a:outerShdw>
                </a:effectLst>
              </a:endParaRPr>
            </a:p>
          </p:txBody>
        </p:sp>
        <p:sp>
          <p:nvSpPr>
            <p:cNvPr id="13" name="مستطيل: زوايا علوية مستديرة 24">
              <a:extLst>
                <a:ext uri="{FF2B5EF4-FFF2-40B4-BE49-F238E27FC236}">
                  <a16:creationId xmlns:a16="http://schemas.microsoft.com/office/drawing/2014/main" id="{67E20E12-2C02-4FA0-8B19-F8C10C81B0E2}"/>
                </a:ext>
              </a:extLst>
            </p:cNvPr>
            <p:cNvSpPr/>
            <p:nvPr/>
          </p:nvSpPr>
          <p:spPr>
            <a:xfrm rot="10800000">
              <a:off x="454440" y="-366815"/>
              <a:ext cx="761819" cy="908330"/>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6">
              <a:extLst>
                <a:ext uri="{FF2B5EF4-FFF2-40B4-BE49-F238E27FC236}">
                  <a16:creationId xmlns:a16="http://schemas.microsoft.com/office/drawing/2014/main" id="{6ED1EBB7-8165-4574-B91E-F7E3AC1A9238}"/>
                </a:ext>
              </a:extLst>
            </p:cNvPr>
            <p:cNvSpPr/>
            <p:nvPr/>
          </p:nvSpPr>
          <p:spPr>
            <a:xfrm>
              <a:off x="367308" y="-198524"/>
              <a:ext cx="931665" cy="646331"/>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التربية </a:t>
              </a:r>
              <a:endParaRPr lang="en-US" b="1" dirty="0">
                <a:ln w="0"/>
                <a:effectLst>
                  <a:outerShdw blurRad="38100" dist="19050" dir="2700000" algn="tl" rotWithShape="0">
                    <a:schemeClr val="dk1">
                      <a:alpha val="40000"/>
                    </a:schemeClr>
                  </a:outerShdw>
                </a:effectLst>
                <a:latin typeface="Frutiger LT Arabic 55 Roman" panose="01000000000000000000" pitchFamily="2" charset="-78"/>
              </a:endParaRPr>
            </a:p>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الإسلامية </a:t>
              </a:r>
            </a:p>
          </p:txBody>
        </p:sp>
      </p:grpSp>
    </p:spTree>
    <p:extLst>
      <p:ext uri="{BB962C8B-B14F-4D97-AF65-F5344CB8AC3E}">
        <p14:creationId xmlns:p14="http://schemas.microsoft.com/office/powerpoint/2010/main" val="203865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1250"/>
                                        <p:tgtEl>
                                          <p:spTgt spid="36"/>
                                        </p:tgtEl>
                                      </p:cBhvr>
                                    </p:animEffect>
                                  </p:childTnLst>
                                </p:cTn>
                              </p:par>
                            </p:childTnLst>
                          </p:cTn>
                        </p:par>
                        <p:par>
                          <p:cTn id="13" fill="hold">
                            <p:stCondLst>
                              <p:cond delay="1250"/>
                            </p:stCondLst>
                            <p:childTnLst>
                              <p:par>
                                <p:cTn id="14" presetID="16" presetClass="entr" presetSubtype="21"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par>
                                <p:cTn id="17" presetID="1" presetClass="mediacall" presetSubtype="0" fill="hold" nodeType="withEffect">
                                  <p:stCondLst>
                                    <p:cond delay="0"/>
                                  </p:stCondLst>
                                  <p:childTnLst>
                                    <p:cmd type="call" cmd="playFrom(0.0)">
                                      <p:cBhvr>
                                        <p:cTn id="18" dur="110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34" grpId="0" animBg="1"/>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قطرية مستديرة 173">
            <a:extLst>
              <a:ext uri="{FF2B5EF4-FFF2-40B4-BE49-F238E27FC236}">
                <a16:creationId xmlns:a16="http://schemas.microsoft.com/office/drawing/2014/main" id="{17541F2D-2C90-44E2-8E34-C4E80568A0DD}"/>
              </a:ext>
            </a:extLst>
          </p:cNvPr>
          <p:cNvSpPr/>
          <p:nvPr/>
        </p:nvSpPr>
        <p:spPr>
          <a:xfrm rot="16200000">
            <a:off x="5493316" y="-2814607"/>
            <a:ext cx="566119" cy="8166144"/>
          </a:xfrm>
          <a:prstGeom prst="round2DiagRect">
            <a:avLst>
              <a:gd name="adj1" fmla="val 50000"/>
              <a:gd name="adj2" fmla="val 0"/>
            </a:avLst>
          </a:prstGeom>
          <a:solidFill>
            <a:srgbClr val="FFE699"/>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p>
        </p:txBody>
      </p:sp>
      <p:sp>
        <p:nvSpPr>
          <p:cNvPr id="5" name="شكل بيضاوي 4">
            <a:extLst>
              <a:ext uri="{FF2B5EF4-FFF2-40B4-BE49-F238E27FC236}">
                <a16:creationId xmlns:a16="http://schemas.microsoft.com/office/drawing/2014/main" id="{93BB2156-17E9-4EAA-BB29-81DAD2D54145}"/>
              </a:ext>
            </a:extLst>
          </p:cNvPr>
          <p:cNvSpPr/>
          <p:nvPr/>
        </p:nvSpPr>
        <p:spPr>
          <a:xfrm>
            <a:off x="9016172" y="249252"/>
            <a:ext cx="1991219" cy="686720"/>
          </a:xfrm>
          <a:prstGeom prst="ellipse">
            <a:avLst/>
          </a:prstGeom>
          <a:solidFill>
            <a:srgbClr val="92D050"/>
          </a:solidFill>
          <a:ln w="38100">
            <a:solidFill>
              <a:srgbClr val="FFFF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6" name="Rectangle 5">
            <a:extLst>
              <a:ext uri="{FF2B5EF4-FFF2-40B4-BE49-F238E27FC236}">
                <a16:creationId xmlns:a16="http://schemas.microsoft.com/office/drawing/2014/main" id="{8A8B062E-D3DE-45BC-A2E4-8DB2EDD733DE}"/>
              </a:ext>
            </a:extLst>
          </p:cNvPr>
          <p:cNvSpPr/>
          <p:nvPr/>
        </p:nvSpPr>
        <p:spPr>
          <a:xfrm>
            <a:off x="8980427" y="280838"/>
            <a:ext cx="1421234" cy="584775"/>
          </a:xfrm>
          <a:prstGeom prst="rect">
            <a:avLst/>
          </a:prstGeom>
          <a:noFill/>
          <a:ln>
            <a:noFill/>
          </a:ln>
        </p:spPr>
        <p:txBody>
          <a:bodyPr wrap="square" lIns="91440" tIns="45720" rIns="91440" bIns="45720">
            <a:spAutoFit/>
          </a:bodyPr>
          <a:lstStyle/>
          <a:p>
            <a:pPr algn="r"/>
            <a:r>
              <a:rPr lang="ar-SA" sz="3200" b="1" dirty="0">
                <a:ln w="0"/>
                <a:solidFill>
                  <a:schemeClr val="bg1"/>
                </a:solidFill>
                <a:effectLst>
                  <a:outerShdw blurRad="38100" dist="19050" dir="2700000" algn="tl" rotWithShape="0">
                    <a:schemeClr val="dk1">
                      <a:alpha val="40000"/>
                    </a:schemeClr>
                  </a:outerShdw>
                </a:effectLst>
                <a:latin typeface="Frutiger LT Arabic 55 Roman" panose="01000000000000000000" pitchFamily="2" charset="-78"/>
              </a:rPr>
              <a:t>نشاط</a:t>
            </a:r>
            <a:endParaRPr lang="ar-BH" sz="3200" b="1" dirty="0">
              <a:ln w="0"/>
              <a:solidFill>
                <a:schemeClr val="bg1"/>
              </a:solidFill>
              <a:effectLst>
                <a:outerShdw blurRad="38100" dist="19050" dir="2700000" algn="tl" rotWithShape="0">
                  <a:schemeClr val="dk1">
                    <a:alpha val="40000"/>
                  </a:schemeClr>
                </a:outerShdw>
              </a:effectLst>
              <a:latin typeface="Frutiger LT Arabic 55 Roman" panose="01000000000000000000" pitchFamily="2" charset="-78"/>
            </a:endParaRPr>
          </a:p>
        </p:txBody>
      </p:sp>
      <p:pic>
        <p:nvPicPr>
          <p:cNvPr id="7" name="Picture 3">
            <a:extLst>
              <a:ext uri="{FF2B5EF4-FFF2-40B4-BE49-F238E27FC236}">
                <a16:creationId xmlns:a16="http://schemas.microsoft.com/office/drawing/2014/main" id="{7CD4635F-4865-44AA-8EC5-ABB101EEDD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65" t="21503" r="52948" b="10817"/>
          <a:stretch/>
        </p:blipFill>
        <p:spPr bwMode="auto">
          <a:xfrm>
            <a:off x="10820400" y="-127265"/>
            <a:ext cx="1218218" cy="160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مستطيل 7">
            <a:extLst>
              <a:ext uri="{FF2B5EF4-FFF2-40B4-BE49-F238E27FC236}">
                <a16:creationId xmlns:a16="http://schemas.microsoft.com/office/drawing/2014/main" id="{8C440AB8-E19F-4A52-B608-C5F9408DE9C7}"/>
              </a:ext>
            </a:extLst>
          </p:cNvPr>
          <p:cNvSpPr/>
          <p:nvPr/>
        </p:nvSpPr>
        <p:spPr>
          <a:xfrm>
            <a:off x="297009" y="4135639"/>
            <a:ext cx="10491295" cy="1027479"/>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BH" sz="3200" b="1" dirty="0">
                <a:solidFill>
                  <a:schemeClr val="tx1"/>
                </a:solidFill>
              </a:rPr>
              <a:t> </a:t>
            </a:r>
            <a:r>
              <a:rPr lang="ar-BH" sz="3200" b="1" dirty="0">
                <a:solidFill>
                  <a:schemeClr val="tx1"/>
                </a:solidFill>
                <a:sym typeface="AGA Arabesque" panose="05010101010101010101" pitchFamily="2" charset="2"/>
              </a:rPr>
              <a:t></a:t>
            </a:r>
            <a:r>
              <a:rPr lang="ar-BH" sz="3200" b="1" dirty="0">
                <a:solidFill>
                  <a:schemeClr val="tx1"/>
                </a:solidFill>
              </a:rPr>
              <a:t>إِمَّا يَبْلُغَنَّ عِندَكَ الْكِبَرَ أَحَدُهُمَا أَوْ كِلَاهُمَا فَلَا تَقُلْ لَهُمَا أُفٍّ وَلَا </a:t>
            </a:r>
            <a:r>
              <a:rPr lang="ar-BH" sz="3200" b="1" dirty="0" err="1">
                <a:solidFill>
                  <a:schemeClr val="tx1"/>
                </a:solidFill>
              </a:rPr>
              <a:t>تَنْهَرْهُمَا</a:t>
            </a:r>
            <a:r>
              <a:rPr lang="ar-BH" sz="3200" b="1" dirty="0">
                <a:solidFill>
                  <a:schemeClr val="tx1"/>
                </a:solidFill>
              </a:rPr>
              <a:t> وَقُلْ لَهُمَا قَوْلًا كَرِيمًا</a:t>
            </a:r>
            <a:r>
              <a:rPr lang="ar-BH" sz="3200" b="1" dirty="0">
                <a:solidFill>
                  <a:schemeClr val="tx1"/>
                </a:solidFill>
                <a:sym typeface="AGA Arabesque" panose="05010101010101010101" pitchFamily="2" charset="2"/>
              </a:rPr>
              <a:t>.</a:t>
            </a:r>
            <a:r>
              <a:rPr lang="ar-BH" sz="3200" b="1" dirty="0">
                <a:solidFill>
                  <a:schemeClr val="tx1"/>
                </a:solidFill>
              </a:rPr>
              <a:t> </a:t>
            </a:r>
          </a:p>
        </p:txBody>
      </p:sp>
      <p:sp>
        <p:nvSpPr>
          <p:cNvPr id="11" name="مستطيل 10">
            <a:extLst>
              <a:ext uri="{FF2B5EF4-FFF2-40B4-BE49-F238E27FC236}">
                <a16:creationId xmlns:a16="http://schemas.microsoft.com/office/drawing/2014/main" id="{A825C442-2C83-4948-988A-452D75B1BCC0}"/>
              </a:ext>
            </a:extLst>
          </p:cNvPr>
          <p:cNvSpPr/>
          <p:nvPr/>
        </p:nvSpPr>
        <p:spPr>
          <a:xfrm>
            <a:off x="297009" y="5377146"/>
            <a:ext cx="10491295" cy="777538"/>
          </a:xfrm>
          <a:prstGeom prst="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BH" sz="3200" b="1" dirty="0">
                <a:solidFill>
                  <a:schemeClr val="tx1"/>
                </a:solidFill>
                <a:sym typeface="AGA Arabesque" panose="05010101010101010101" pitchFamily="2" charset="2"/>
              </a:rPr>
              <a:t></a:t>
            </a:r>
            <a:r>
              <a:rPr lang="ar-BH" sz="3200" b="1" dirty="0">
                <a:solidFill>
                  <a:schemeClr val="tx1"/>
                </a:solidFill>
              </a:rPr>
              <a:t>وَقَضَى رَبُّكَ أَلَّا تَعْبُدُوا إِلَّا إِيَّاهُ وَبِالْوَالِدَيْنِ إِحْسَانًا</a:t>
            </a:r>
            <a:r>
              <a:rPr lang="ar-BH" sz="3200" b="1" dirty="0">
                <a:solidFill>
                  <a:schemeClr val="tx1"/>
                </a:solidFill>
                <a:sym typeface="AGA Arabesque" panose="05010101010101010101" pitchFamily="2" charset="2"/>
              </a:rPr>
              <a:t></a:t>
            </a:r>
            <a:r>
              <a:rPr lang="en-US" sz="3200" b="1" dirty="0">
                <a:solidFill>
                  <a:schemeClr val="tx1"/>
                </a:solidFill>
              </a:rPr>
              <a:t> </a:t>
            </a:r>
            <a:r>
              <a:rPr lang="ar-BH" sz="2000" b="1" dirty="0">
                <a:solidFill>
                  <a:sysClr val="windowText" lastClr="000000"/>
                </a:solidFill>
              </a:rPr>
              <a:t>.</a:t>
            </a:r>
          </a:p>
        </p:txBody>
      </p:sp>
      <p:sp>
        <p:nvSpPr>
          <p:cNvPr id="19" name="مستطيل 18">
            <a:extLst>
              <a:ext uri="{FF2B5EF4-FFF2-40B4-BE49-F238E27FC236}">
                <a16:creationId xmlns:a16="http://schemas.microsoft.com/office/drawing/2014/main" id="{8F3973BC-6134-46CF-8A97-F504D050F1A1}"/>
              </a:ext>
            </a:extLst>
          </p:cNvPr>
          <p:cNvSpPr/>
          <p:nvPr/>
        </p:nvSpPr>
        <p:spPr>
          <a:xfrm>
            <a:off x="385525" y="1740727"/>
            <a:ext cx="10428906" cy="738811"/>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BH" sz="3200" b="1" dirty="0">
                <a:solidFill>
                  <a:schemeClr val="tx1"/>
                </a:solidFill>
              </a:rPr>
              <a:t> </a:t>
            </a:r>
            <a:r>
              <a:rPr lang="ar-BH" sz="3200" b="1" dirty="0">
                <a:solidFill>
                  <a:schemeClr val="tx1"/>
                </a:solidFill>
                <a:sym typeface="AGA Arabesque" panose="05010101010101010101" pitchFamily="2" charset="2"/>
              </a:rPr>
              <a:t></a:t>
            </a:r>
            <a:r>
              <a:rPr lang="ar-BH" sz="3200" b="1" dirty="0">
                <a:solidFill>
                  <a:schemeClr val="tx1"/>
                </a:solidFill>
              </a:rPr>
              <a:t>رَبُّكُمْ أَعْلَمُ بِمَا فِي نُفُوسِكُمْ إِنْ تَكُونُوا صَالِحِينَ فَإِنَّهُ كَانَ لِلْأَوَّابِينَ غَفُورًا</a:t>
            </a:r>
            <a:r>
              <a:rPr lang="ar-BH" sz="3200" b="1" dirty="0">
                <a:solidFill>
                  <a:schemeClr val="tx1"/>
                </a:solidFill>
                <a:sym typeface="AGA Arabesque" panose="05010101010101010101" pitchFamily="2" charset="2"/>
              </a:rPr>
              <a:t></a:t>
            </a:r>
            <a:r>
              <a:rPr lang="ar-BH" sz="2000" b="1" dirty="0">
                <a:solidFill>
                  <a:sysClr val="windowText" lastClr="000000"/>
                </a:solidFill>
              </a:rPr>
              <a:t>.</a:t>
            </a:r>
          </a:p>
        </p:txBody>
      </p:sp>
      <p:sp>
        <p:nvSpPr>
          <p:cNvPr id="20" name="مستطيل 19">
            <a:extLst>
              <a:ext uri="{FF2B5EF4-FFF2-40B4-BE49-F238E27FC236}">
                <a16:creationId xmlns:a16="http://schemas.microsoft.com/office/drawing/2014/main" id="{DB4953C6-C376-48EF-A80F-36490F252E31}"/>
              </a:ext>
            </a:extLst>
          </p:cNvPr>
          <p:cNvSpPr/>
          <p:nvPr/>
        </p:nvSpPr>
        <p:spPr>
          <a:xfrm>
            <a:off x="373223" y="2835809"/>
            <a:ext cx="10441207" cy="885236"/>
          </a:xfrm>
          <a:prstGeom prst="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en-US" sz="2000" b="1" dirty="0">
                <a:solidFill>
                  <a:sysClr val="windowText" lastClr="000000"/>
                </a:solidFill>
                <a:sym typeface="AGA Arabesque" panose="05010101010101010101" pitchFamily="2" charset="2"/>
              </a:rPr>
              <a:t> </a:t>
            </a:r>
            <a:r>
              <a:rPr lang="ar-BH" sz="3200" dirty="0">
                <a:solidFill>
                  <a:schemeClr val="tx1"/>
                </a:solidFill>
              </a:rPr>
              <a:t> </a:t>
            </a:r>
            <a:r>
              <a:rPr lang="ar-BH" sz="3200" b="1" dirty="0">
                <a:solidFill>
                  <a:schemeClr val="tx1"/>
                </a:solidFill>
                <a:sym typeface="AGA Arabesque" panose="05010101010101010101" pitchFamily="2" charset="2"/>
              </a:rPr>
              <a:t></a:t>
            </a:r>
            <a:r>
              <a:rPr lang="ar-BH" sz="3200" b="1" dirty="0">
                <a:solidFill>
                  <a:schemeClr val="tx1"/>
                </a:solidFill>
              </a:rPr>
              <a:t>وَاخْفِضْ لَهُمَا جَنَاحَ الذُّلِّ مِنَ الرَّحْمَةِ وَقُلْ رَبِّ ارْحَمْهُمَا كَمَا رَبَّيَانِي صَغِيرًا</a:t>
            </a:r>
            <a:r>
              <a:rPr lang="ar-BH" sz="3200" b="1" dirty="0">
                <a:solidFill>
                  <a:schemeClr val="tx1"/>
                </a:solidFill>
                <a:sym typeface="AGA Arabesque" panose="05010101010101010101" pitchFamily="2" charset="2"/>
              </a:rPr>
              <a:t></a:t>
            </a:r>
            <a:r>
              <a:rPr lang="ar-BH" sz="3200" b="1" dirty="0">
                <a:solidFill>
                  <a:schemeClr val="tx1"/>
                </a:solidFill>
              </a:rPr>
              <a:t>.</a:t>
            </a:r>
            <a:endParaRPr lang="ar-BH" sz="2000" b="1" dirty="0">
              <a:solidFill>
                <a:schemeClr val="tx1"/>
              </a:solidFill>
            </a:endParaRPr>
          </a:p>
        </p:txBody>
      </p:sp>
      <p:sp>
        <p:nvSpPr>
          <p:cNvPr id="24" name="مستطيل 23">
            <a:extLst>
              <a:ext uri="{FF2B5EF4-FFF2-40B4-BE49-F238E27FC236}">
                <a16:creationId xmlns:a16="http://schemas.microsoft.com/office/drawing/2014/main" id="{11CA518A-D9EA-4FAF-AAEF-6E62A2FB7800}"/>
              </a:ext>
            </a:extLst>
          </p:cNvPr>
          <p:cNvSpPr/>
          <p:nvPr/>
        </p:nvSpPr>
        <p:spPr>
          <a:xfrm>
            <a:off x="11011549" y="5585915"/>
            <a:ext cx="835920" cy="360000"/>
          </a:xfrm>
          <a:prstGeom prst="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ar-BH" sz="2800" b="1" dirty="0">
              <a:solidFill>
                <a:srgbClr val="FF0000"/>
              </a:solidFill>
            </a:endParaRPr>
          </a:p>
        </p:txBody>
      </p:sp>
      <p:sp>
        <p:nvSpPr>
          <p:cNvPr id="32" name="مستطيل 31">
            <a:extLst>
              <a:ext uri="{FF2B5EF4-FFF2-40B4-BE49-F238E27FC236}">
                <a16:creationId xmlns:a16="http://schemas.microsoft.com/office/drawing/2014/main" id="{7A1C39E9-87D7-4722-97BA-A7D4EFE743ED}"/>
              </a:ext>
            </a:extLst>
          </p:cNvPr>
          <p:cNvSpPr/>
          <p:nvPr/>
        </p:nvSpPr>
        <p:spPr>
          <a:xfrm>
            <a:off x="11034424" y="1880445"/>
            <a:ext cx="835920" cy="360000"/>
          </a:xfrm>
          <a:prstGeom prst="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ar-BH" sz="2800" b="1" dirty="0">
              <a:solidFill>
                <a:srgbClr val="FF0000"/>
              </a:solidFill>
            </a:endParaRPr>
          </a:p>
        </p:txBody>
      </p:sp>
      <p:sp>
        <p:nvSpPr>
          <p:cNvPr id="33" name="مستطيل 32">
            <a:extLst>
              <a:ext uri="{FF2B5EF4-FFF2-40B4-BE49-F238E27FC236}">
                <a16:creationId xmlns:a16="http://schemas.microsoft.com/office/drawing/2014/main" id="{38CD3F36-4851-4593-B496-8049DFE88899}"/>
              </a:ext>
            </a:extLst>
          </p:cNvPr>
          <p:cNvSpPr/>
          <p:nvPr/>
        </p:nvSpPr>
        <p:spPr>
          <a:xfrm>
            <a:off x="11034424" y="3101432"/>
            <a:ext cx="835920" cy="360000"/>
          </a:xfrm>
          <a:prstGeom prst="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ar-BH" sz="2800" b="1" dirty="0">
              <a:solidFill>
                <a:srgbClr val="FF0000"/>
              </a:solidFill>
            </a:endParaRPr>
          </a:p>
        </p:txBody>
      </p:sp>
      <p:sp>
        <p:nvSpPr>
          <p:cNvPr id="34" name="مستطيل 33">
            <a:extLst>
              <a:ext uri="{FF2B5EF4-FFF2-40B4-BE49-F238E27FC236}">
                <a16:creationId xmlns:a16="http://schemas.microsoft.com/office/drawing/2014/main" id="{1120F065-729D-4866-8C5A-A0865B3647F9}"/>
              </a:ext>
            </a:extLst>
          </p:cNvPr>
          <p:cNvSpPr/>
          <p:nvPr/>
        </p:nvSpPr>
        <p:spPr>
          <a:xfrm>
            <a:off x="1933328" y="975603"/>
            <a:ext cx="7385320" cy="615553"/>
          </a:xfrm>
          <a:prstGeom prst="rect">
            <a:avLst/>
          </a:prstGeom>
        </p:spPr>
        <p:txBody>
          <a:bodyPr wrap="square">
            <a:spAutoFit/>
          </a:bodyPr>
          <a:lstStyle/>
          <a:p>
            <a:pPr algn="r" rtl="1"/>
            <a:r>
              <a:rPr lang="ar-BH" sz="3400" b="1" dirty="0">
                <a:ln w="0"/>
                <a:solidFill>
                  <a:schemeClr val="accent2">
                    <a:lumMod val="50000"/>
                  </a:schemeClr>
                </a:solidFill>
                <a:effectLst>
                  <a:outerShdw blurRad="38100" dist="19050" dir="2700000" algn="tl" rotWithShape="0">
                    <a:schemeClr val="dk1">
                      <a:alpha val="40000"/>
                    </a:schemeClr>
                  </a:outerShdw>
                </a:effectLst>
              </a:rPr>
              <a:t>رتّب الآيات الآتية من 1 إلى </a:t>
            </a:r>
            <a:r>
              <a:rPr lang="ar-BH" sz="3400" b="1" dirty="0">
                <a:ln w="0"/>
                <a:solidFill>
                  <a:schemeClr val="accent2">
                    <a:lumMod val="50000"/>
                  </a:schemeClr>
                </a:solidFill>
                <a:effectLst>
                  <a:outerShdw blurRad="38100" dist="19050" dir="2700000" algn="tl" rotWithShape="0">
                    <a:schemeClr val="dk1">
                      <a:alpha val="40000"/>
                    </a:schemeClr>
                  </a:outerShdw>
                </a:effectLst>
                <a:sym typeface="AGA Arabesque" panose="05010101010101010101" pitchFamily="2" charset="2"/>
              </a:rPr>
              <a:t>4 من سورة الإسراء.</a:t>
            </a:r>
            <a:r>
              <a:rPr lang="ar-BH" sz="3400" b="1" dirty="0">
                <a:ln w="0"/>
                <a:solidFill>
                  <a:schemeClr val="accent2">
                    <a:lumMod val="50000"/>
                  </a:schemeClr>
                </a:solidFill>
                <a:effectLst>
                  <a:outerShdw blurRad="38100" dist="19050" dir="2700000" algn="tl" rotWithShape="0">
                    <a:schemeClr val="dk1">
                      <a:alpha val="40000"/>
                    </a:schemeClr>
                  </a:outerShdw>
                </a:effectLst>
              </a:rPr>
              <a:t> </a:t>
            </a:r>
            <a:endParaRPr lang="en-GB" sz="3400" b="1" dirty="0">
              <a:ln w="0"/>
              <a:solidFill>
                <a:schemeClr val="accent2">
                  <a:lumMod val="50000"/>
                </a:schemeClr>
              </a:solidFill>
              <a:effectLst>
                <a:outerShdw blurRad="38100" dist="19050" dir="2700000" algn="tl" rotWithShape="0">
                  <a:schemeClr val="dk1">
                    <a:alpha val="40000"/>
                  </a:schemeClr>
                </a:outerShdw>
              </a:effectLst>
            </a:endParaRPr>
          </a:p>
        </p:txBody>
      </p:sp>
      <p:grpSp>
        <p:nvGrpSpPr>
          <p:cNvPr id="35" name="مجموعة 34">
            <a:extLst>
              <a:ext uri="{FF2B5EF4-FFF2-40B4-BE49-F238E27FC236}">
                <a16:creationId xmlns:a16="http://schemas.microsoft.com/office/drawing/2014/main" id="{37A1E457-5E9F-46A1-AC4C-FFAD16132966}"/>
              </a:ext>
            </a:extLst>
          </p:cNvPr>
          <p:cNvGrpSpPr/>
          <p:nvPr/>
        </p:nvGrpSpPr>
        <p:grpSpPr>
          <a:xfrm>
            <a:off x="4888481" y="204408"/>
            <a:ext cx="2126555" cy="675784"/>
            <a:chOff x="1192780" y="1998489"/>
            <a:chExt cx="2126555" cy="675784"/>
          </a:xfrm>
        </p:grpSpPr>
        <p:sp>
          <p:nvSpPr>
            <p:cNvPr id="36" name="شكل بيضاوي 35">
              <a:extLst>
                <a:ext uri="{FF2B5EF4-FFF2-40B4-BE49-F238E27FC236}">
                  <a16:creationId xmlns:a16="http://schemas.microsoft.com/office/drawing/2014/main" id="{2AC86118-6E48-4F19-959C-190F6C8EC59F}"/>
                </a:ext>
              </a:extLst>
            </p:cNvPr>
            <p:cNvSpPr/>
            <p:nvPr/>
          </p:nvSpPr>
          <p:spPr>
            <a:xfrm>
              <a:off x="1192780" y="1998489"/>
              <a:ext cx="2126555" cy="675784"/>
            </a:xfrm>
            <a:prstGeom prst="ellipse">
              <a:avLst/>
            </a:prstGeom>
            <a:solidFill>
              <a:schemeClr val="accent4">
                <a:lumMod val="20000"/>
                <a:lumOff val="80000"/>
              </a:schemeClr>
            </a:solidFill>
            <a:ln w="127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37" name="Rectangle 5">
              <a:extLst>
                <a:ext uri="{FF2B5EF4-FFF2-40B4-BE49-F238E27FC236}">
                  <a16:creationId xmlns:a16="http://schemas.microsoft.com/office/drawing/2014/main" id="{6ECD8109-DF63-45BA-8CC0-1CCE05292BBB}"/>
                </a:ext>
              </a:extLst>
            </p:cNvPr>
            <p:cNvSpPr/>
            <p:nvPr/>
          </p:nvSpPr>
          <p:spPr>
            <a:xfrm>
              <a:off x="1598194" y="2104979"/>
              <a:ext cx="1221609" cy="480131"/>
            </a:xfrm>
            <a:prstGeom prst="rect">
              <a:avLst/>
            </a:prstGeom>
            <a:noFill/>
            <a:ln>
              <a:noFill/>
            </a:ln>
          </p:spPr>
          <p:txBody>
            <a:bodyPr wrap="square" lIns="91440" tIns="45720" rIns="91440" bIns="45720">
              <a:spAutoFit/>
            </a:bodyPr>
            <a:lstStyle/>
            <a:p>
              <a:pPr lvl="0" algn="r" defTabSz="457200">
                <a:lnSpc>
                  <a:spcPct val="90000"/>
                </a:lnSpc>
                <a:spcBef>
                  <a:spcPct val="0"/>
                </a:spcBef>
                <a:defRPr/>
              </a:pPr>
              <a:r>
                <a:rPr lang="ar-BH" sz="2800" b="1" dirty="0">
                  <a:ln w="0"/>
                  <a:solidFill>
                    <a:srgbClr val="0065B0"/>
                  </a:solidFill>
                  <a:effectLst>
                    <a:outerShdw blurRad="38100" dist="19050" dir="2700000" algn="tl" rotWithShape="0">
                      <a:schemeClr val="dk1">
                        <a:alpha val="40000"/>
                      </a:schemeClr>
                    </a:outerShdw>
                  </a:effectLst>
                  <a:latin typeface="Frutiger LT Arabic 55 Roman" panose="01000000000000000000" pitchFamily="2" charset="-78"/>
                </a:rPr>
                <a:t>الإجابة</a:t>
              </a:r>
              <a:endParaRPr lang="en-US" sz="2800" b="1" dirty="0">
                <a:ln w="0"/>
                <a:solidFill>
                  <a:srgbClr val="0065B0"/>
                </a:solidFill>
                <a:effectLst>
                  <a:outerShdw blurRad="38100" dist="19050" dir="2700000" algn="tl" rotWithShape="0">
                    <a:schemeClr val="dk1">
                      <a:alpha val="40000"/>
                    </a:schemeClr>
                  </a:outerShdw>
                </a:effectLst>
                <a:latin typeface="Frutiger LT Arabic 55 Roman" panose="01000000000000000000" pitchFamily="2" charset="-78"/>
              </a:endParaRPr>
            </a:p>
          </p:txBody>
        </p:sp>
      </p:grpSp>
      <p:sp>
        <p:nvSpPr>
          <p:cNvPr id="38" name="مستطيل 37">
            <a:extLst>
              <a:ext uri="{FF2B5EF4-FFF2-40B4-BE49-F238E27FC236}">
                <a16:creationId xmlns:a16="http://schemas.microsoft.com/office/drawing/2014/main" id="{3796C0C8-9B19-4201-8E49-61EBD206AC99}"/>
              </a:ext>
            </a:extLst>
          </p:cNvPr>
          <p:cNvSpPr/>
          <p:nvPr/>
        </p:nvSpPr>
        <p:spPr>
          <a:xfrm>
            <a:off x="11011549" y="5585915"/>
            <a:ext cx="835920" cy="360000"/>
          </a:xfrm>
          <a:prstGeom prst="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2800" b="1" dirty="0">
                <a:solidFill>
                  <a:srgbClr val="0070C0"/>
                </a:solidFill>
              </a:rPr>
              <a:t>1</a:t>
            </a:r>
            <a:endParaRPr lang="ar-BH" sz="2800" b="1" dirty="0">
              <a:solidFill>
                <a:srgbClr val="0070C0"/>
              </a:solidFill>
            </a:endParaRPr>
          </a:p>
        </p:txBody>
      </p:sp>
      <p:sp>
        <p:nvSpPr>
          <p:cNvPr id="39" name="مستطيل 38">
            <a:extLst>
              <a:ext uri="{FF2B5EF4-FFF2-40B4-BE49-F238E27FC236}">
                <a16:creationId xmlns:a16="http://schemas.microsoft.com/office/drawing/2014/main" id="{59EE809B-6302-4B0A-9BF5-6DB2912A724C}"/>
              </a:ext>
            </a:extLst>
          </p:cNvPr>
          <p:cNvSpPr/>
          <p:nvPr/>
        </p:nvSpPr>
        <p:spPr>
          <a:xfrm>
            <a:off x="11039731" y="1880445"/>
            <a:ext cx="835920" cy="360000"/>
          </a:xfrm>
          <a:prstGeom prst="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2800" b="1" dirty="0">
                <a:solidFill>
                  <a:srgbClr val="0070C0"/>
                </a:solidFill>
              </a:rPr>
              <a:t>4</a:t>
            </a:r>
            <a:endParaRPr lang="ar-BH" sz="2800" b="1" dirty="0">
              <a:solidFill>
                <a:srgbClr val="0070C0"/>
              </a:solidFill>
            </a:endParaRPr>
          </a:p>
        </p:txBody>
      </p:sp>
      <p:sp>
        <p:nvSpPr>
          <p:cNvPr id="41" name="مستطيل 40">
            <a:extLst>
              <a:ext uri="{FF2B5EF4-FFF2-40B4-BE49-F238E27FC236}">
                <a16:creationId xmlns:a16="http://schemas.microsoft.com/office/drawing/2014/main" id="{01E1FE74-0EB9-4A65-9840-BD7EA485D48F}"/>
              </a:ext>
            </a:extLst>
          </p:cNvPr>
          <p:cNvSpPr/>
          <p:nvPr/>
        </p:nvSpPr>
        <p:spPr>
          <a:xfrm>
            <a:off x="11036963" y="3095692"/>
            <a:ext cx="835920" cy="360000"/>
          </a:xfrm>
          <a:prstGeom prst="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2800" b="1" dirty="0">
                <a:solidFill>
                  <a:srgbClr val="0070C0"/>
                </a:solidFill>
              </a:rPr>
              <a:t>3</a:t>
            </a:r>
            <a:endParaRPr lang="ar-BH" sz="2800" b="1" dirty="0">
              <a:solidFill>
                <a:srgbClr val="0070C0"/>
              </a:solidFill>
            </a:endParaRPr>
          </a:p>
        </p:txBody>
      </p:sp>
      <p:grpSp>
        <p:nvGrpSpPr>
          <p:cNvPr id="22" name="مجموعة 21">
            <a:extLst>
              <a:ext uri="{FF2B5EF4-FFF2-40B4-BE49-F238E27FC236}">
                <a16:creationId xmlns:a16="http://schemas.microsoft.com/office/drawing/2014/main" id="{2C48A62B-D033-4781-B065-08A056CB2AED}"/>
              </a:ext>
            </a:extLst>
          </p:cNvPr>
          <p:cNvGrpSpPr/>
          <p:nvPr/>
        </p:nvGrpSpPr>
        <p:grpSpPr>
          <a:xfrm>
            <a:off x="274323" y="0"/>
            <a:ext cx="3942743" cy="886686"/>
            <a:chOff x="367308" y="-366815"/>
            <a:chExt cx="3542468" cy="970345"/>
          </a:xfrm>
        </p:grpSpPr>
        <p:sp>
          <p:nvSpPr>
            <p:cNvPr id="23" name="مستطيل: زوايا علوية مستديرة 22">
              <a:extLst>
                <a:ext uri="{FF2B5EF4-FFF2-40B4-BE49-F238E27FC236}">
                  <a16:creationId xmlns:a16="http://schemas.microsoft.com/office/drawing/2014/main" id="{01A005F8-B326-4C47-B25B-B1D706E8A3CC}"/>
                </a:ext>
              </a:extLst>
            </p:cNvPr>
            <p:cNvSpPr/>
            <p:nvPr/>
          </p:nvSpPr>
          <p:spPr>
            <a:xfrm rot="10800000">
              <a:off x="381000" y="-304800"/>
              <a:ext cx="3515085" cy="908330"/>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6">
              <a:extLst>
                <a:ext uri="{FF2B5EF4-FFF2-40B4-BE49-F238E27FC236}">
                  <a16:creationId xmlns:a16="http://schemas.microsoft.com/office/drawing/2014/main" id="{8A62E6DD-850D-4AA0-A620-C0F5CBC3E03C}"/>
                </a:ext>
              </a:extLst>
            </p:cNvPr>
            <p:cNvSpPr/>
            <p:nvPr/>
          </p:nvSpPr>
          <p:spPr>
            <a:xfrm>
              <a:off x="1105516" y="-143023"/>
              <a:ext cx="2804260" cy="572586"/>
            </a:xfrm>
            <a:prstGeom prst="rect">
              <a:avLst/>
            </a:prstGeom>
            <a:noFill/>
            <a:ln>
              <a:noFill/>
            </a:ln>
          </p:spPr>
          <p:txBody>
            <a:bodyPr wrap="square" lIns="91440" tIns="45720" rIns="91440" bIns="45720">
              <a:spAutoFit/>
            </a:bodyPr>
            <a:lstStyle/>
            <a:p>
              <a:pPr algn="ctr"/>
              <a:r>
                <a:rPr lang="ar-BH" sz="2800" b="1" dirty="0">
                  <a:ln w="0"/>
                  <a:solidFill>
                    <a:srgbClr val="7030A0"/>
                  </a:solidFill>
                  <a:effectLst>
                    <a:outerShdw blurRad="38100" dist="19050" dir="2700000" algn="tl" rotWithShape="0">
                      <a:schemeClr val="dk1">
                        <a:alpha val="40000"/>
                      </a:schemeClr>
                    </a:outerShdw>
                  </a:effectLst>
                </a:rPr>
                <a:t>سورة الإسراء(23-25) </a:t>
              </a:r>
              <a:endParaRPr lang="en-US" sz="2800" b="1" dirty="0">
                <a:ln w="0"/>
                <a:solidFill>
                  <a:srgbClr val="7030A0"/>
                </a:solidFill>
                <a:effectLst>
                  <a:outerShdw blurRad="38100" dist="19050" dir="2700000" algn="tl" rotWithShape="0">
                    <a:schemeClr val="dk1">
                      <a:alpha val="40000"/>
                    </a:schemeClr>
                  </a:outerShdw>
                </a:effectLst>
              </a:endParaRPr>
            </a:p>
          </p:txBody>
        </p:sp>
        <p:sp>
          <p:nvSpPr>
            <p:cNvPr id="26" name="مستطيل: زوايا علوية مستديرة 24">
              <a:extLst>
                <a:ext uri="{FF2B5EF4-FFF2-40B4-BE49-F238E27FC236}">
                  <a16:creationId xmlns:a16="http://schemas.microsoft.com/office/drawing/2014/main" id="{67E20E12-2C02-4FA0-8B19-F8C10C81B0E2}"/>
                </a:ext>
              </a:extLst>
            </p:cNvPr>
            <p:cNvSpPr/>
            <p:nvPr/>
          </p:nvSpPr>
          <p:spPr>
            <a:xfrm rot="10800000">
              <a:off x="454440" y="-366815"/>
              <a:ext cx="761819" cy="908330"/>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6">
              <a:extLst>
                <a:ext uri="{FF2B5EF4-FFF2-40B4-BE49-F238E27FC236}">
                  <a16:creationId xmlns:a16="http://schemas.microsoft.com/office/drawing/2014/main" id="{6ED1EBB7-8165-4574-B91E-F7E3AC1A9238}"/>
                </a:ext>
              </a:extLst>
            </p:cNvPr>
            <p:cNvSpPr/>
            <p:nvPr/>
          </p:nvSpPr>
          <p:spPr>
            <a:xfrm>
              <a:off x="367308" y="-198524"/>
              <a:ext cx="931665" cy="646331"/>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التربية </a:t>
              </a:r>
              <a:endParaRPr lang="en-US" b="1" dirty="0">
                <a:ln w="0"/>
                <a:effectLst>
                  <a:outerShdw blurRad="38100" dist="19050" dir="2700000" algn="tl" rotWithShape="0">
                    <a:schemeClr val="dk1">
                      <a:alpha val="40000"/>
                    </a:schemeClr>
                  </a:outerShdw>
                </a:effectLst>
                <a:latin typeface="Frutiger LT Arabic 55 Roman" panose="01000000000000000000" pitchFamily="2" charset="-78"/>
              </a:endParaRPr>
            </a:p>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الإسلامية </a:t>
              </a:r>
            </a:p>
          </p:txBody>
        </p:sp>
      </p:grpSp>
      <p:sp>
        <p:nvSpPr>
          <p:cNvPr id="28" name="مستطيل 32">
            <a:extLst>
              <a:ext uri="{FF2B5EF4-FFF2-40B4-BE49-F238E27FC236}">
                <a16:creationId xmlns:a16="http://schemas.microsoft.com/office/drawing/2014/main" id="{2D0C43A2-E89C-49E0-A431-2576FF7E8C10}"/>
              </a:ext>
            </a:extLst>
          </p:cNvPr>
          <p:cNvSpPr/>
          <p:nvPr/>
        </p:nvSpPr>
        <p:spPr>
          <a:xfrm>
            <a:off x="10970691" y="4340474"/>
            <a:ext cx="835920" cy="360000"/>
          </a:xfrm>
          <a:prstGeom prst="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ar-BH" sz="2800" b="1" dirty="0">
              <a:solidFill>
                <a:srgbClr val="FF0000"/>
              </a:solidFill>
            </a:endParaRPr>
          </a:p>
        </p:txBody>
      </p:sp>
      <p:sp>
        <p:nvSpPr>
          <p:cNvPr id="21" name="مستطيل 20">
            <a:extLst>
              <a:ext uri="{FF2B5EF4-FFF2-40B4-BE49-F238E27FC236}">
                <a16:creationId xmlns:a16="http://schemas.microsoft.com/office/drawing/2014/main" id="{64F10453-D915-43F7-BB97-1539E9072227}"/>
              </a:ext>
            </a:extLst>
          </p:cNvPr>
          <p:cNvSpPr/>
          <p:nvPr/>
        </p:nvSpPr>
        <p:spPr>
          <a:xfrm>
            <a:off x="10970691" y="4346246"/>
            <a:ext cx="835920" cy="360000"/>
          </a:xfrm>
          <a:prstGeom prst="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2800" b="1" dirty="0">
                <a:solidFill>
                  <a:srgbClr val="FF0000"/>
                </a:solidFill>
              </a:rPr>
              <a:t>2</a:t>
            </a:r>
            <a:endParaRPr lang="ar-BH" sz="2800" b="1" dirty="0">
              <a:solidFill>
                <a:srgbClr val="FF0000"/>
              </a:solidFill>
            </a:endParaRPr>
          </a:p>
        </p:txBody>
      </p:sp>
    </p:spTree>
    <p:extLst>
      <p:ext uri="{BB962C8B-B14F-4D97-AF65-F5344CB8AC3E}">
        <p14:creationId xmlns:p14="http://schemas.microsoft.com/office/powerpoint/2010/main" val="3285450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125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1250"/>
                                        <p:tgtEl>
                                          <p:spTgt spid="6"/>
                                        </p:tgtEl>
                                      </p:cBhvr>
                                    </p:animEffect>
                                  </p:childTnLst>
                                </p:cTn>
                              </p:par>
                            </p:childTnLst>
                          </p:cTn>
                        </p:par>
                        <p:par>
                          <p:cTn id="21" fill="hold">
                            <p:stCondLst>
                              <p:cond delay="2250"/>
                            </p:stCondLst>
                            <p:childTnLst>
                              <p:par>
                                <p:cTn id="22" presetID="22" presetClass="entr" presetSubtype="2"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right)">
                                      <p:cBhvr>
                                        <p:cTn id="24" dur="7000"/>
                                        <p:tgtEl>
                                          <p:spTgt spid="3"/>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right)">
                                      <p:cBhvr>
                                        <p:cTn id="27" dur="7000"/>
                                        <p:tgtEl>
                                          <p:spTgt spid="34"/>
                                        </p:tgtEl>
                                      </p:cBhvr>
                                    </p:animEffect>
                                  </p:childTnLst>
                                </p:cTn>
                              </p:par>
                            </p:childTnLst>
                          </p:cTn>
                        </p:par>
                        <p:par>
                          <p:cTn id="28" fill="hold">
                            <p:stCondLst>
                              <p:cond delay="9250"/>
                            </p:stCondLst>
                            <p:childTnLst>
                              <p:par>
                                <p:cTn id="29" presetID="18" presetClass="entr" presetSubtype="12"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strips(downLeft)">
                                      <p:cBhvr>
                                        <p:cTn id="31" dur="5000"/>
                                        <p:tgtEl>
                                          <p:spTgt spid="8"/>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strips(downLeft)">
                                      <p:cBhvr>
                                        <p:cTn id="34" dur="5000"/>
                                        <p:tgtEl>
                                          <p:spTgt spid="11"/>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strips(downLeft)">
                                      <p:cBhvr>
                                        <p:cTn id="37" dur="5000"/>
                                        <p:tgtEl>
                                          <p:spTgt spid="19"/>
                                        </p:tgtEl>
                                      </p:cBhvr>
                                    </p:animEffect>
                                  </p:childTnLst>
                                </p:cTn>
                              </p:par>
                              <p:par>
                                <p:cTn id="38" presetID="18" presetClass="entr" presetSubtype="12"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strips(downLeft)">
                                      <p:cBhvr>
                                        <p:cTn id="40" dur="5000"/>
                                        <p:tgtEl>
                                          <p:spTgt spid="20"/>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strips(downLeft)">
                                      <p:cBhvr>
                                        <p:cTn id="43" dur="5000"/>
                                        <p:tgtEl>
                                          <p:spTgt spid="24"/>
                                        </p:tgtEl>
                                      </p:cBhvr>
                                    </p:animEffect>
                                  </p:childTnLst>
                                </p:cTn>
                              </p:par>
                              <p:par>
                                <p:cTn id="44" presetID="18" presetClass="entr" presetSubtype="12"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strips(downLeft)">
                                      <p:cBhvr>
                                        <p:cTn id="46" dur="5000"/>
                                        <p:tgtEl>
                                          <p:spTgt spid="32"/>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strips(downLeft)">
                                      <p:cBhvr>
                                        <p:cTn id="49" dur="5000"/>
                                        <p:tgtEl>
                                          <p:spTgt spid="33"/>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strips(downLeft)">
                                      <p:cBhvr>
                                        <p:cTn id="52" dur="5000"/>
                                        <p:tgtEl>
                                          <p:spTgt spid="28"/>
                                        </p:tgtEl>
                                      </p:cBhvr>
                                    </p:animEffect>
                                  </p:childTnLst>
                                </p:cTn>
                              </p:par>
                            </p:childTnLst>
                          </p:cTn>
                        </p:par>
                        <p:par>
                          <p:cTn id="53" fill="hold">
                            <p:stCondLst>
                              <p:cond delay="14250"/>
                            </p:stCondLst>
                            <p:childTnLst>
                              <p:par>
                                <p:cTn id="54" presetID="23" presetClass="entr" presetSubtype="16" fill="hold" nodeType="afterEffect">
                                  <p:stCondLst>
                                    <p:cond delay="10000"/>
                                  </p:stCondLst>
                                  <p:childTnLst>
                                    <p:set>
                                      <p:cBhvr>
                                        <p:cTn id="55" dur="1" fill="hold">
                                          <p:stCondLst>
                                            <p:cond delay="0"/>
                                          </p:stCondLst>
                                        </p:cTn>
                                        <p:tgtEl>
                                          <p:spTgt spid="35"/>
                                        </p:tgtEl>
                                        <p:attrNameLst>
                                          <p:attrName>style.visibility</p:attrName>
                                        </p:attrNameLst>
                                      </p:cBhvr>
                                      <p:to>
                                        <p:strVal val="visible"/>
                                      </p:to>
                                    </p:set>
                                    <p:anim calcmode="lin" valueType="num">
                                      <p:cBhvr>
                                        <p:cTn id="56" dur="4250" fill="hold"/>
                                        <p:tgtEl>
                                          <p:spTgt spid="35"/>
                                        </p:tgtEl>
                                        <p:attrNameLst>
                                          <p:attrName>ppt_w</p:attrName>
                                        </p:attrNameLst>
                                      </p:cBhvr>
                                      <p:tavLst>
                                        <p:tav tm="0">
                                          <p:val>
                                            <p:fltVal val="0"/>
                                          </p:val>
                                        </p:tav>
                                        <p:tav tm="100000">
                                          <p:val>
                                            <p:strVal val="#ppt_w"/>
                                          </p:val>
                                        </p:tav>
                                      </p:tavLst>
                                    </p:anim>
                                    <p:anim calcmode="lin" valueType="num">
                                      <p:cBhvr>
                                        <p:cTn id="57" dur="4250" fill="hold"/>
                                        <p:tgtEl>
                                          <p:spTgt spid="35"/>
                                        </p:tgtEl>
                                        <p:attrNameLst>
                                          <p:attrName>ppt_h</p:attrName>
                                        </p:attrNameLst>
                                      </p:cBhvr>
                                      <p:tavLst>
                                        <p:tav tm="0">
                                          <p:val>
                                            <p:fltVal val="0"/>
                                          </p:val>
                                        </p:tav>
                                        <p:tav tm="100000">
                                          <p:val>
                                            <p:strVal val="#ppt_h"/>
                                          </p:val>
                                        </p:tav>
                                      </p:tavLst>
                                    </p:anim>
                                  </p:childTnLst>
                                </p:cTn>
                              </p:par>
                            </p:childTnLst>
                          </p:cTn>
                        </p:par>
                        <p:par>
                          <p:cTn id="58" fill="hold">
                            <p:stCondLst>
                              <p:cond delay="28500"/>
                            </p:stCondLst>
                            <p:childTnLst>
                              <p:par>
                                <p:cTn id="59" presetID="10" presetClass="entr" presetSubtype="0" fill="hold" grpId="0" nodeType="after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1250"/>
                                        <p:tgtEl>
                                          <p:spTgt spid="38"/>
                                        </p:tgtEl>
                                      </p:cBhvr>
                                    </p:animEffect>
                                  </p:childTnLst>
                                </p:cTn>
                              </p:par>
                            </p:childTnLst>
                          </p:cTn>
                        </p:par>
                        <p:par>
                          <p:cTn id="62" fill="hold">
                            <p:stCondLst>
                              <p:cond delay="29750"/>
                            </p:stCondLst>
                            <p:childTnLst>
                              <p:par>
                                <p:cTn id="63" presetID="18" presetClass="entr" presetSubtype="12"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strips(downLeft)">
                                      <p:cBhvr>
                                        <p:cTn id="65" dur="5000"/>
                                        <p:tgtEl>
                                          <p:spTgt spid="21"/>
                                        </p:tgtEl>
                                      </p:cBhvr>
                                    </p:animEffect>
                                  </p:childTnLst>
                                </p:cTn>
                              </p:par>
                            </p:childTnLst>
                          </p:cTn>
                        </p:par>
                        <p:par>
                          <p:cTn id="66" fill="hold">
                            <p:stCondLst>
                              <p:cond delay="34750"/>
                            </p:stCondLst>
                            <p:childTnLst>
                              <p:par>
                                <p:cTn id="67" presetID="10" presetClass="entr" presetSubtype="0" fill="hold" grpId="0" nodeType="after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1250"/>
                                        <p:tgtEl>
                                          <p:spTgt spid="41"/>
                                        </p:tgtEl>
                                      </p:cBhvr>
                                    </p:animEffect>
                                  </p:childTnLst>
                                </p:cTn>
                              </p:par>
                            </p:childTnLst>
                          </p:cTn>
                        </p:par>
                        <p:par>
                          <p:cTn id="70" fill="hold">
                            <p:stCondLst>
                              <p:cond delay="36000"/>
                            </p:stCondLst>
                            <p:childTnLst>
                              <p:par>
                                <p:cTn id="71" presetID="10" presetClass="entr" presetSubtype="0" fill="hold" grpId="0" nodeType="after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8" grpId="0" animBg="1"/>
      <p:bldP spid="11" grpId="0" animBg="1"/>
      <p:bldP spid="19" grpId="0" animBg="1"/>
      <p:bldP spid="20" grpId="0" animBg="1"/>
      <p:bldP spid="24" grpId="0" animBg="1"/>
      <p:bldP spid="32" grpId="0" animBg="1"/>
      <p:bldP spid="33" grpId="0" animBg="1"/>
      <p:bldP spid="34" grpId="0"/>
      <p:bldP spid="38" grpId="0" animBg="1"/>
      <p:bldP spid="39" grpId="0" animBg="1"/>
      <p:bldP spid="41" grpId="0" animBg="1"/>
      <p:bldP spid="28"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ستطيل: زوايا قطرية مستديرة 15">
            <a:extLst>
              <a:ext uri="{FF2B5EF4-FFF2-40B4-BE49-F238E27FC236}">
                <a16:creationId xmlns:a16="http://schemas.microsoft.com/office/drawing/2014/main" id="{E56D40B0-5D9C-407F-B5B4-CA69DFFDBA3E}"/>
              </a:ext>
            </a:extLst>
          </p:cNvPr>
          <p:cNvSpPr/>
          <p:nvPr/>
        </p:nvSpPr>
        <p:spPr>
          <a:xfrm>
            <a:off x="9677400" y="1215336"/>
            <a:ext cx="2136777" cy="3890063"/>
          </a:xfrm>
          <a:prstGeom prst="round2DiagRect">
            <a:avLst/>
          </a:prstGeom>
          <a:solidFill>
            <a:schemeClr val="accent4">
              <a:lumMod val="40000"/>
              <a:lumOff val="60000"/>
            </a:schemeClr>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pic>
        <p:nvPicPr>
          <p:cNvPr id="17" name="Picture 3">
            <a:extLst>
              <a:ext uri="{FF2B5EF4-FFF2-40B4-BE49-F238E27FC236}">
                <a16:creationId xmlns:a16="http://schemas.microsoft.com/office/drawing/2014/main" id="{E315EAAD-61BD-4A3B-8D4A-7BC5A5E0EF78}"/>
              </a:ext>
            </a:extLst>
          </p:cNvPr>
          <p:cNvPicPr>
            <a:picLocks noChangeAspect="1" noChangeArrowheads="1"/>
          </p:cNvPicPr>
          <p:nvPr/>
        </p:nvPicPr>
        <p:blipFill rotWithShape="1">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t="1" r="1309" b="3878"/>
          <a:stretch/>
        </p:blipFill>
        <p:spPr bwMode="auto">
          <a:xfrm>
            <a:off x="10210800" y="152400"/>
            <a:ext cx="1676400" cy="218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5">
            <a:extLst>
              <a:ext uri="{FF2B5EF4-FFF2-40B4-BE49-F238E27FC236}">
                <a16:creationId xmlns:a16="http://schemas.microsoft.com/office/drawing/2014/main" id="{33AFC5A9-427E-4669-A109-F0DB2935BDDE}"/>
              </a:ext>
            </a:extLst>
          </p:cNvPr>
          <p:cNvSpPr/>
          <p:nvPr/>
        </p:nvSpPr>
        <p:spPr>
          <a:xfrm>
            <a:off x="9677400" y="2574547"/>
            <a:ext cx="1984377" cy="2800767"/>
          </a:xfrm>
          <a:prstGeom prst="rect">
            <a:avLst/>
          </a:prstGeom>
          <a:noFill/>
          <a:ln>
            <a:noFill/>
          </a:ln>
        </p:spPr>
        <p:txBody>
          <a:bodyPr wrap="square" lIns="91440" tIns="45720" rIns="91440" bIns="45720">
            <a:spAutoFit/>
          </a:bodyPr>
          <a:lstStyle/>
          <a:p>
            <a:pPr algn="ctr"/>
            <a:r>
              <a:rPr lang="ar-BH" sz="4400" b="1" dirty="0">
                <a:ln w="0"/>
                <a:solidFill>
                  <a:schemeClr val="accent2">
                    <a:lumMod val="50000"/>
                  </a:schemeClr>
                </a:solidFill>
                <a:effectLst>
                  <a:outerShdw blurRad="38100" dist="19050" dir="2700000" algn="tl" rotWithShape="0">
                    <a:schemeClr val="dk1">
                      <a:alpha val="40000"/>
                    </a:schemeClr>
                  </a:outerShdw>
                </a:effectLst>
                <a:latin typeface="Frutiger LT Arabic 55 Roman" panose="01000000000000000000" pitchFamily="2" charset="-78"/>
              </a:rPr>
              <a:t>أتعرّف معاني المفردات:  </a:t>
            </a:r>
            <a:endParaRPr lang="en-US" sz="4400" b="1" dirty="0">
              <a:ln w="0"/>
              <a:solidFill>
                <a:schemeClr val="accent2">
                  <a:lumMod val="50000"/>
                </a:schemeClr>
              </a:solidFill>
              <a:effectLst>
                <a:outerShdw blurRad="38100" dist="19050" dir="2700000" algn="tl" rotWithShape="0">
                  <a:schemeClr val="dk1">
                    <a:alpha val="40000"/>
                  </a:schemeClr>
                </a:outerShdw>
              </a:effectLst>
              <a:latin typeface="Frutiger LT Arabic 55 Roman" panose="01000000000000000000" pitchFamily="2" charset="-78"/>
            </a:endParaRPr>
          </a:p>
        </p:txBody>
      </p:sp>
      <p:graphicFrame>
        <p:nvGraphicFramePr>
          <p:cNvPr id="13" name="جدول 12">
            <a:extLst>
              <a:ext uri="{FF2B5EF4-FFF2-40B4-BE49-F238E27FC236}">
                <a16:creationId xmlns:a16="http://schemas.microsoft.com/office/drawing/2014/main" id="{81AF9C57-98E3-46BE-BF38-6ACD566E46F6}"/>
              </a:ext>
            </a:extLst>
          </p:cNvPr>
          <p:cNvGraphicFramePr>
            <a:graphicFrameLocks noGrp="1"/>
          </p:cNvGraphicFramePr>
          <p:nvPr>
            <p:extLst>
              <p:ext uri="{D42A27DB-BD31-4B8C-83A1-F6EECF244321}">
                <p14:modId xmlns:p14="http://schemas.microsoft.com/office/powerpoint/2010/main" val="229290039"/>
              </p:ext>
            </p:extLst>
          </p:nvPr>
        </p:nvGraphicFramePr>
        <p:xfrm>
          <a:off x="1050175" y="921879"/>
          <a:ext cx="7982386" cy="721551"/>
        </p:xfrm>
        <a:graphic>
          <a:graphicData uri="http://schemas.openxmlformats.org/drawingml/2006/table">
            <a:tbl>
              <a:tblPr rtl="1" firstRow="1" firstCol="1" lastRow="1" lastCol="1" bandRow="1" bandCol="1">
                <a:tableStyleId>{69012ECD-51FC-41F1-AA8D-1B2483CD663E}</a:tableStyleId>
              </a:tblPr>
              <a:tblGrid>
                <a:gridCol w="2993394">
                  <a:extLst>
                    <a:ext uri="{9D8B030D-6E8A-4147-A177-3AD203B41FA5}">
                      <a16:colId xmlns:a16="http://schemas.microsoft.com/office/drawing/2014/main" val="1762404849"/>
                    </a:ext>
                  </a:extLst>
                </a:gridCol>
                <a:gridCol w="4988992">
                  <a:extLst>
                    <a:ext uri="{9D8B030D-6E8A-4147-A177-3AD203B41FA5}">
                      <a16:colId xmlns:a16="http://schemas.microsoft.com/office/drawing/2014/main" val="974938231"/>
                    </a:ext>
                  </a:extLst>
                </a:gridCol>
              </a:tblGrid>
              <a:tr h="417586">
                <a:tc>
                  <a:txBody>
                    <a:bodyPr/>
                    <a:lstStyle/>
                    <a:p>
                      <a:pPr marL="114300" algn="ctr" rtl="1">
                        <a:lnSpc>
                          <a:spcPct val="115000"/>
                        </a:lnSpc>
                        <a:spcAft>
                          <a:spcPts val="1000"/>
                        </a:spcAft>
                      </a:pPr>
                      <a:r>
                        <a:rPr lang="ar-SA" sz="4400" kern="1200" dirty="0"/>
                        <a:t>الكلمة</a:t>
                      </a:r>
                      <a:endParaRPr lang="en-US" sz="4400" b="1" kern="1200" dirty="0">
                        <a:solidFill>
                          <a:schemeClr val="tx1"/>
                        </a:solidFill>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F43C"/>
                    </a:solidFill>
                  </a:tcPr>
                </a:tc>
                <a:tc>
                  <a:txBody>
                    <a:bodyPr/>
                    <a:lstStyle/>
                    <a:p>
                      <a:pPr marL="114300" algn="ctr" rtl="1">
                        <a:lnSpc>
                          <a:spcPct val="115000"/>
                        </a:lnSpc>
                        <a:spcAft>
                          <a:spcPts val="1000"/>
                        </a:spcAft>
                      </a:pPr>
                      <a:r>
                        <a:rPr lang="ar-SA" sz="4400" kern="1200" dirty="0"/>
                        <a:t>معناها</a:t>
                      </a:r>
                      <a:endParaRPr lang="en-US" sz="4400" b="1" kern="1200" dirty="0">
                        <a:solidFill>
                          <a:schemeClr val="tx1"/>
                        </a:solidFill>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F43C"/>
                    </a:solidFill>
                  </a:tcPr>
                </a:tc>
                <a:extLst>
                  <a:ext uri="{0D108BD9-81ED-4DB2-BD59-A6C34878D82A}">
                    <a16:rowId xmlns:a16="http://schemas.microsoft.com/office/drawing/2014/main" val="2573779107"/>
                  </a:ext>
                </a:extLst>
              </a:tr>
            </a:tbl>
          </a:graphicData>
        </a:graphic>
      </p:graphicFrame>
      <p:graphicFrame>
        <p:nvGraphicFramePr>
          <p:cNvPr id="14" name="جدول 13">
            <a:extLst>
              <a:ext uri="{FF2B5EF4-FFF2-40B4-BE49-F238E27FC236}">
                <a16:creationId xmlns:a16="http://schemas.microsoft.com/office/drawing/2014/main" id="{7F8ADB10-2D65-4B00-930C-9D8C2B29410F}"/>
              </a:ext>
            </a:extLst>
          </p:cNvPr>
          <p:cNvGraphicFramePr>
            <a:graphicFrameLocks noGrp="1"/>
          </p:cNvGraphicFramePr>
          <p:nvPr>
            <p:extLst>
              <p:ext uri="{D42A27DB-BD31-4B8C-83A1-F6EECF244321}">
                <p14:modId xmlns:p14="http://schemas.microsoft.com/office/powerpoint/2010/main" val="3275624276"/>
              </p:ext>
            </p:extLst>
          </p:nvPr>
        </p:nvGraphicFramePr>
        <p:xfrm>
          <a:off x="1050174" y="1852996"/>
          <a:ext cx="7982386" cy="721551"/>
        </p:xfrm>
        <a:graphic>
          <a:graphicData uri="http://schemas.openxmlformats.org/drawingml/2006/table">
            <a:tbl>
              <a:tblPr rtl="1" firstRow="1" firstCol="1" lastRow="1" lastCol="1" bandRow="1" bandCol="1">
                <a:tableStyleId>{69012ECD-51FC-41F1-AA8D-1B2483CD663E}</a:tableStyleId>
              </a:tblPr>
              <a:tblGrid>
                <a:gridCol w="2993394">
                  <a:extLst>
                    <a:ext uri="{9D8B030D-6E8A-4147-A177-3AD203B41FA5}">
                      <a16:colId xmlns:a16="http://schemas.microsoft.com/office/drawing/2014/main" val="1357848399"/>
                    </a:ext>
                  </a:extLst>
                </a:gridCol>
                <a:gridCol w="4988992">
                  <a:extLst>
                    <a:ext uri="{9D8B030D-6E8A-4147-A177-3AD203B41FA5}">
                      <a16:colId xmlns:a16="http://schemas.microsoft.com/office/drawing/2014/main" val="3643106206"/>
                    </a:ext>
                  </a:extLst>
                </a:gridCol>
              </a:tblGrid>
              <a:tr h="417586">
                <a:tc>
                  <a:txBody>
                    <a:bodyPr/>
                    <a:lstStyle/>
                    <a:p>
                      <a:pPr algn="ctr" rtl="1">
                        <a:lnSpc>
                          <a:spcPct val="115000"/>
                        </a:lnSpc>
                        <a:spcAft>
                          <a:spcPts val="1000"/>
                        </a:spcAft>
                      </a:pPr>
                      <a:r>
                        <a:rPr lang="ar-BH" sz="4400" kern="1200" dirty="0">
                          <a:solidFill>
                            <a:schemeClr val="tx1"/>
                          </a:solidFill>
                        </a:rPr>
                        <a:t>قضى</a:t>
                      </a:r>
                      <a:endParaRPr lang="en-US" sz="4400" b="1" kern="1200" dirty="0">
                        <a:solidFill>
                          <a:schemeClr val="tx1"/>
                        </a:solidFill>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FF"/>
                    </a:solidFill>
                  </a:tcPr>
                </a:tc>
                <a:tc>
                  <a:txBody>
                    <a:bodyPr/>
                    <a:lstStyle/>
                    <a:p>
                      <a:pPr marL="114300" algn="ctr" rtl="1">
                        <a:lnSpc>
                          <a:spcPct val="115000"/>
                        </a:lnSpc>
                        <a:spcAft>
                          <a:spcPts val="1000"/>
                        </a:spcAft>
                      </a:pPr>
                      <a:r>
                        <a:rPr lang="ar-BH" sz="4400" kern="1200" dirty="0">
                          <a:solidFill>
                            <a:schemeClr val="tx1"/>
                          </a:solidFill>
                        </a:rPr>
                        <a:t>أمر وحكم</a:t>
                      </a:r>
                      <a:endParaRPr lang="en-US" sz="4400" b="1" kern="1200" dirty="0">
                        <a:solidFill>
                          <a:schemeClr val="tx1"/>
                        </a:solidFill>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FF"/>
                    </a:solidFill>
                  </a:tcPr>
                </a:tc>
                <a:extLst>
                  <a:ext uri="{0D108BD9-81ED-4DB2-BD59-A6C34878D82A}">
                    <a16:rowId xmlns:a16="http://schemas.microsoft.com/office/drawing/2014/main" val="258711911"/>
                  </a:ext>
                </a:extLst>
              </a:tr>
            </a:tbl>
          </a:graphicData>
        </a:graphic>
      </p:graphicFrame>
      <p:graphicFrame>
        <p:nvGraphicFramePr>
          <p:cNvPr id="15" name="جدول 14">
            <a:extLst>
              <a:ext uri="{FF2B5EF4-FFF2-40B4-BE49-F238E27FC236}">
                <a16:creationId xmlns:a16="http://schemas.microsoft.com/office/drawing/2014/main" id="{2BF20E9D-02D9-4F4E-A52C-7A6F40F1EB2A}"/>
              </a:ext>
            </a:extLst>
          </p:cNvPr>
          <p:cNvGraphicFramePr>
            <a:graphicFrameLocks noGrp="1"/>
          </p:cNvGraphicFramePr>
          <p:nvPr>
            <p:extLst>
              <p:ext uri="{D42A27DB-BD31-4B8C-83A1-F6EECF244321}">
                <p14:modId xmlns:p14="http://schemas.microsoft.com/office/powerpoint/2010/main" val="322976321"/>
              </p:ext>
            </p:extLst>
          </p:nvPr>
        </p:nvGraphicFramePr>
        <p:xfrm>
          <a:off x="1050174" y="2799591"/>
          <a:ext cx="7982386" cy="721551"/>
        </p:xfrm>
        <a:graphic>
          <a:graphicData uri="http://schemas.openxmlformats.org/drawingml/2006/table">
            <a:tbl>
              <a:tblPr rtl="1" firstRow="1" firstCol="1" lastRow="1" lastCol="1" bandRow="1" bandCol="1">
                <a:tableStyleId>{69012ECD-51FC-41F1-AA8D-1B2483CD663E}</a:tableStyleId>
              </a:tblPr>
              <a:tblGrid>
                <a:gridCol w="2993394">
                  <a:extLst>
                    <a:ext uri="{9D8B030D-6E8A-4147-A177-3AD203B41FA5}">
                      <a16:colId xmlns:a16="http://schemas.microsoft.com/office/drawing/2014/main" val="3672348630"/>
                    </a:ext>
                  </a:extLst>
                </a:gridCol>
                <a:gridCol w="4988992">
                  <a:extLst>
                    <a:ext uri="{9D8B030D-6E8A-4147-A177-3AD203B41FA5}">
                      <a16:colId xmlns:a16="http://schemas.microsoft.com/office/drawing/2014/main" val="2023340079"/>
                    </a:ext>
                  </a:extLst>
                </a:gridCol>
              </a:tblGrid>
              <a:tr h="417586">
                <a:tc>
                  <a:txBody>
                    <a:bodyPr/>
                    <a:lstStyle/>
                    <a:p>
                      <a:pPr algn="ctr" rtl="1">
                        <a:lnSpc>
                          <a:spcPct val="115000"/>
                        </a:lnSpc>
                        <a:spcAft>
                          <a:spcPts val="1000"/>
                        </a:spcAft>
                      </a:pPr>
                      <a:r>
                        <a:rPr lang="ar-BH" sz="4400" kern="1200" dirty="0">
                          <a:solidFill>
                            <a:schemeClr val="tx1"/>
                          </a:solidFill>
                        </a:rPr>
                        <a:t>أفٍّ</a:t>
                      </a:r>
                      <a:endParaRPr lang="en-US" sz="4400" b="1" kern="1200" dirty="0">
                        <a:solidFill>
                          <a:schemeClr val="tx1"/>
                        </a:solidFill>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14300" algn="ctr" rtl="1">
                        <a:lnSpc>
                          <a:spcPct val="115000"/>
                        </a:lnSpc>
                        <a:spcAft>
                          <a:spcPts val="1000"/>
                        </a:spcAft>
                      </a:pPr>
                      <a:r>
                        <a:rPr lang="ar-BH" sz="4400" kern="1200" dirty="0">
                          <a:solidFill>
                            <a:schemeClr val="tx1"/>
                          </a:solidFill>
                        </a:rPr>
                        <a:t>كلمة تضجّر وكراهية</a:t>
                      </a:r>
                      <a:endParaRPr lang="en-US" sz="4400" b="1" kern="1200" dirty="0">
                        <a:solidFill>
                          <a:schemeClr val="tx1"/>
                        </a:solidFill>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270681781"/>
                  </a:ext>
                </a:extLst>
              </a:tr>
            </a:tbl>
          </a:graphicData>
        </a:graphic>
      </p:graphicFrame>
      <p:graphicFrame>
        <p:nvGraphicFramePr>
          <p:cNvPr id="19" name="جدول 18">
            <a:extLst>
              <a:ext uri="{FF2B5EF4-FFF2-40B4-BE49-F238E27FC236}">
                <a16:creationId xmlns:a16="http://schemas.microsoft.com/office/drawing/2014/main" id="{24D3E8F2-220B-44F4-9811-47D9663D1490}"/>
              </a:ext>
            </a:extLst>
          </p:cNvPr>
          <p:cNvGraphicFramePr>
            <a:graphicFrameLocks noGrp="1"/>
          </p:cNvGraphicFramePr>
          <p:nvPr>
            <p:extLst>
              <p:ext uri="{D42A27DB-BD31-4B8C-83A1-F6EECF244321}">
                <p14:modId xmlns:p14="http://schemas.microsoft.com/office/powerpoint/2010/main" val="4235032250"/>
              </p:ext>
            </p:extLst>
          </p:nvPr>
        </p:nvGraphicFramePr>
        <p:xfrm>
          <a:off x="1083425" y="3860082"/>
          <a:ext cx="7982386" cy="721551"/>
        </p:xfrm>
        <a:graphic>
          <a:graphicData uri="http://schemas.openxmlformats.org/drawingml/2006/table">
            <a:tbl>
              <a:tblPr rtl="1" firstRow="1" firstCol="1" lastRow="1" lastCol="1" bandRow="1" bandCol="1">
                <a:tableStyleId>{69012ECD-51FC-41F1-AA8D-1B2483CD663E}</a:tableStyleId>
              </a:tblPr>
              <a:tblGrid>
                <a:gridCol w="2993394">
                  <a:extLst>
                    <a:ext uri="{9D8B030D-6E8A-4147-A177-3AD203B41FA5}">
                      <a16:colId xmlns:a16="http://schemas.microsoft.com/office/drawing/2014/main" val="936774253"/>
                    </a:ext>
                  </a:extLst>
                </a:gridCol>
                <a:gridCol w="4988992">
                  <a:extLst>
                    <a:ext uri="{9D8B030D-6E8A-4147-A177-3AD203B41FA5}">
                      <a16:colId xmlns:a16="http://schemas.microsoft.com/office/drawing/2014/main" val="4232902300"/>
                    </a:ext>
                  </a:extLst>
                </a:gridCol>
              </a:tblGrid>
              <a:tr h="417586">
                <a:tc>
                  <a:txBody>
                    <a:bodyPr/>
                    <a:lstStyle/>
                    <a:p>
                      <a:pPr algn="ctr" rtl="1">
                        <a:lnSpc>
                          <a:spcPct val="115000"/>
                        </a:lnSpc>
                        <a:spcAft>
                          <a:spcPts val="1000"/>
                        </a:spcAft>
                      </a:pPr>
                      <a:r>
                        <a:rPr lang="ar-BH" sz="4400" kern="1200" dirty="0" err="1">
                          <a:solidFill>
                            <a:schemeClr val="tx1"/>
                          </a:solidFill>
                        </a:rPr>
                        <a:t>تنْهرهما</a:t>
                      </a:r>
                      <a:endParaRPr lang="en-US" sz="4400" b="1" kern="1200" dirty="0">
                        <a:solidFill>
                          <a:schemeClr val="tx1"/>
                        </a:solidFill>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FF"/>
                    </a:solidFill>
                  </a:tcPr>
                </a:tc>
                <a:tc>
                  <a:txBody>
                    <a:bodyPr/>
                    <a:lstStyle/>
                    <a:p>
                      <a:pPr algn="ctr" rtl="1">
                        <a:lnSpc>
                          <a:spcPct val="115000"/>
                        </a:lnSpc>
                        <a:spcAft>
                          <a:spcPts val="1000"/>
                        </a:spcAft>
                      </a:pPr>
                      <a:r>
                        <a:rPr lang="ar-BH" sz="4400" kern="1200" dirty="0">
                          <a:solidFill>
                            <a:schemeClr val="tx1"/>
                          </a:solidFill>
                        </a:rPr>
                        <a:t>تزجُرهما</a:t>
                      </a:r>
                      <a:endParaRPr lang="en-US" sz="4400" b="1" kern="1200" dirty="0">
                        <a:solidFill>
                          <a:schemeClr val="tx1"/>
                        </a:solidFill>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FF"/>
                    </a:solidFill>
                  </a:tcPr>
                </a:tc>
                <a:extLst>
                  <a:ext uri="{0D108BD9-81ED-4DB2-BD59-A6C34878D82A}">
                    <a16:rowId xmlns:a16="http://schemas.microsoft.com/office/drawing/2014/main" val="2300295620"/>
                  </a:ext>
                </a:extLst>
              </a:tr>
            </a:tbl>
          </a:graphicData>
        </a:graphic>
      </p:graphicFrame>
      <p:graphicFrame>
        <p:nvGraphicFramePr>
          <p:cNvPr id="20" name="جدول 19">
            <a:extLst>
              <a:ext uri="{FF2B5EF4-FFF2-40B4-BE49-F238E27FC236}">
                <a16:creationId xmlns:a16="http://schemas.microsoft.com/office/drawing/2014/main" id="{FC1D401B-1B70-4C59-9710-C5BD48073071}"/>
              </a:ext>
            </a:extLst>
          </p:cNvPr>
          <p:cNvGraphicFramePr>
            <a:graphicFrameLocks noGrp="1"/>
          </p:cNvGraphicFramePr>
          <p:nvPr>
            <p:extLst>
              <p:ext uri="{D42A27DB-BD31-4B8C-83A1-F6EECF244321}">
                <p14:modId xmlns:p14="http://schemas.microsoft.com/office/powerpoint/2010/main" val="999527394"/>
              </p:ext>
            </p:extLst>
          </p:nvPr>
        </p:nvGraphicFramePr>
        <p:xfrm>
          <a:off x="1083425" y="4866162"/>
          <a:ext cx="7982386" cy="721551"/>
        </p:xfrm>
        <a:graphic>
          <a:graphicData uri="http://schemas.openxmlformats.org/drawingml/2006/table">
            <a:tbl>
              <a:tblPr rtl="1" firstRow="1" firstCol="1" lastRow="1" lastCol="1" bandRow="1" bandCol="1">
                <a:tableStyleId>{69012ECD-51FC-41F1-AA8D-1B2483CD663E}</a:tableStyleId>
              </a:tblPr>
              <a:tblGrid>
                <a:gridCol w="2993394">
                  <a:extLst>
                    <a:ext uri="{9D8B030D-6E8A-4147-A177-3AD203B41FA5}">
                      <a16:colId xmlns:a16="http://schemas.microsoft.com/office/drawing/2014/main" val="4177534997"/>
                    </a:ext>
                  </a:extLst>
                </a:gridCol>
                <a:gridCol w="4988992">
                  <a:extLst>
                    <a:ext uri="{9D8B030D-6E8A-4147-A177-3AD203B41FA5}">
                      <a16:colId xmlns:a16="http://schemas.microsoft.com/office/drawing/2014/main" val="1580064101"/>
                    </a:ext>
                  </a:extLst>
                </a:gridCol>
              </a:tblGrid>
              <a:tr h="417586">
                <a:tc>
                  <a:txBody>
                    <a:bodyPr/>
                    <a:lstStyle/>
                    <a:p>
                      <a:pPr algn="ctr" rtl="1">
                        <a:lnSpc>
                          <a:spcPct val="115000"/>
                        </a:lnSpc>
                        <a:spcAft>
                          <a:spcPts val="1000"/>
                        </a:spcAft>
                      </a:pPr>
                      <a:r>
                        <a:rPr lang="ar-BH" sz="4400" kern="1200" dirty="0">
                          <a:solidFill>
                            <a:schemeClr val="tx1"/>
                          </a:solidFill>
                        </a:rPr>
                        <a:t>الأوَّابين</a:t>
                      </a:r>
                      <a:endParaRPr lang="en-US" sz="4400" b="1" kern="1200" dirty="0">
                        <a:solidFill>
                          <a:schemeClr val="tx1"/>
                        </a:solidFill>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14300" algn="ctr" rtl="1">
                        <a:lnSpc>
                          <a:spcPct val="115000"/>
                        </a:lnSpc>
                        <a:spcAft>
                          <a:spcPts val="1000"/>
                        </a:spcAft>
                      </a:pPr>
                      <a:r>
                        <a:rPr lang="ar-BH" sz="4400" kern="1200" dirty="0">
                          <a:solidFill>
                            <a:schemeClr val="tx1"/>
                          </a:solidFill>
                        </a:rPr>
                        <a:t>التَّائبين</a:t>
                      </a:r>
                      <a:endParaRPr lang="en-US" sz="4400" b="1" kern="1200" dirty="0">
                        <a:solidFill>
                          <a:schemeClr val="tx1"/>
                        </a:solidFill>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733122084"/>
                  </a:ext>
                </a:extLst>
              </a:tr>
            </a:tbl>
          </a:graphicData>
        </a:graphic>
      </p:graphicFrame>
      <p:grpSp>
        <p:nvGrpSpPr>
          <p:cNvPr id="10" name="مجموعة 9">
            <a:extLst>
              <a:ext uri="{FF2B5EF4-FFF2-40B4-BE49-F238E27FC236}">
                <a16:creationId xmlns:a16="http://schemas.microsoft.com/office/drawing/2014/main" id="{2C48A62B-D033-4781-B065-08A056CB2AED}"/>
              </a:ext>
            </a:extLst>
          </p:cNvPr>
          <p:cNvGrpSpPr/>
          <p:nvPr/>
        </p:nvGrpSpPr>
        <p:grpSpPr>
          <a:xfrm>
            <a:off x="274323" y="0"/>
            <a:ext cx="3942743" cy="886686"/>
            <a:chOff x="367308" y="-366815"/>
            <a:chExt cx="3542468" cy="970345"/>
          </a:xfrm>
        </p:grpSpPr>
        <p:sp>
          <p:nvSpPr>
            <p:cNvPr id="11" name="مستطيل: زوايا علوية مستديرة 22">
              <a:extLst>
                <a:ext uri="{FF2B5EF4-FFF2-40B4-BE49-F238E27FC236}">
                  <a16:creationId xmlns:a16="http://schemas.microsoft.com/office/drawing/2014/main" id="{01A005F8-B326-4C47-B25B-B1D706E8A3CC}"/>
                </a:ext>
              </a:extLst>
            </p:cNvPr>
            <p:cNvSpPr/>
            <p:nvPr/>
          </p:nvSpPr>
          <p:spPr>
            <a:xfrm rot="10800000">
              <a:off x="381000" y="-304800"/>
              <a:ext cx="3515085" cy="908330"/>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6">
              <a:extLst>
                <a:ext uri="{FF2B5EF4-FFF2-40B4-BE49-F238E27FC236}">
                  <a16:creationId xmlns:a16="http://schemas.microsoft.com/office/drawing/2014/main" id="{8A62E6DD-850D-4AA0-A620-C0F5CBC3E03C}"/>
                </a:ext>
              </a:extLst>
            </p:cNvPr>
            <p:cNvSpPr/>
            <p:nvPr/>
          </p:nvSpPr>
          <p:spPr>
            <a:xfrm>
              <a:off x="1105516" y="-143023"/>
              <a:ext cx="2804260" cy="572586"/>
            </a:xfrm>
            <a:prstGeom prst="rect">
              <a:avLst/>
            </a:prstGeom>
            <a:noFill/>
            <a:ln>
              <a:noFill/>
            </a:ln>
          </p:spPr>
          <p:txBody>
            <a:bodyPr wrap="square" lIns="91440" tIns="45720" rIns="91440" bIns="45720">
              <a:spAutoFit/>
            </a:bodyPr>
            <a:lstStyle/>
            <a:p>
              <a:pPr algn="ctr"/>
              <a:r>
                <a:rPr lang="ar-BH" sz="2800" b="1" dirty="0">
                  <a:ln w="0"/>
                  <a:solidFill>
                    <a:srgbClr val="7030A0"/>
                  </a:solidFill>
                  <a:effectLst>
                    <a:outerShdw blurRad="38100" dist="19050" dir="2700000" algn="tl" rotWithShape="0">
                      <a:schemeClr val="dk1">
                        <a:alpha val="40000"/>
                      </a:schemeClr>
                    </a:outerShdw>
                  </a:effectLst>
                </a:rPr>
                <a:t>سورة الإسراء(23-25) </a:t>
              </a:r>
              <a:endParaRPr lang="en-US" sz="2800" b="1" dirty="0">
                <a:ln w="0"/>
                <a:solidFill>
                  <a:srgbClr val="7030A0"/>
                </a:solidFill>
                <a:effectLst>
                  <a:outerShdw blurRad="38100" dist="19050" dir="2700000" algn="tl" rotWithShape="0">
                    <a:schemeClr val="dk1">
                      <a:alpha val="40000"/>
                    </a:schemeClr>
                  </a:outerShdw>
                </a:effectLst>
              </a:endParaRPr>
            </a:p>
          </p:txBody>
        </p:sp>
        <p:sp>
          <p:nvSpPr>
            <p:cNvPr id="21" name="مستطيل: زوايا علوية مستديرة 24">
              <a:extLst>
                <a:ext uri="{FF2B5EF4-FFF2-40B4-BE49-F238E27FC236}">
                  <a16:creationId xmlns:a16="http://schemas.microsoft.com/office/drawing/2014/main" id="{67E20E12-2C02-4FA0-8B19-F8C10C81B0E2}"/>
                </a:ext>
              </a:extLst>
            </p:cNvPr>
            <p:cNvSpPr/>
            <p:nvPr/>
          </p:nvSpPr>
          <p:spPr>
            <a:xfrm rot="10800000">
              <a:off x="454440" y="-366815"/>
              <a:ext cx="761819" cy="908330"/>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6">
              <a:extLst>
                <a:ext uri="{FF2B5EF4-FFF2-40B4-BE49-F238E27FC236}">
                  <a16:creationId xmlns:a16="http://schemas.microsoft.com/office/drawing/2014/main" id="{6ED1EBB7-8165-4574-B91E-F7E3AC1A9238}"/>
                </a:ext>
              </a:extLst>
            </p:cNvPr>
            <p:cNvSpPr/>
            <p:nvPr/>
          </p:nvSpPr>
          <p:spPr>
            <a:xfrm>
              <a:off x="367308" y="-198524"/>
              <a:ext cx="931665" cy="646331"/>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التربية </a:t>
              </a:r>
              <a:endParaRPr lang="en-US" b="1" dirty="0">
                <a:ln w="0"/>
                <a:effectLst>
                  <a:outerShdw blurRad="38100" dist="19050" dir="2700000" algn="tl" rotWithShape="0">
                    <a:schemeClr val="dk1">
                      <a:alpha val="40000"/>
                    </a:schemeClr>
                  </a:outerShdw>
                </a:effectLst>
                <a:latin typeface="Frutiger LT Arabic 55 Roman" panose="01000000000000000000" pitchFamily="2" charset="-78"/>
              </a:endParaRPr>
            </a:p>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الإسلامية </a:t>
              </a:r>
            </a:p>
          </p:txBody>
        </p:sp>
      </p:grpSp>
    </p:spTree>
    <p:extLst>
      <p:ext uri="{BB962C8B-B14F-4D97-AF65-F5344CB8AC3E}">
        <p14:creationId xmlns:p14="http://schemas.microsoft.com/office/powerpoint/2010/main" val="4131053325"/>
      </p:ext>
    </p:extLst>
  </p:cSld>
  <p:clrMapOvr>
    <a:masterClrMapping/>
  </p:clrMapOvr>
  <p:transition spd="slow" advClick="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1250"/>
                                        <p:tgtEl>
                                          <p:spTgt spid="16"/>
                                        </p:tgtEl>
                                      </p:cBhvr>
                                    </p:animEffect>
                                  </p:childTnLst>
                                </p:cTn>
                              </p:par>
                            </p:childTnLst>
                          </p:cTn>
                        </p:par>
                        <p:par>
                          <p:cTn id="19" fill="hold">
                            <p:stCondLst>
                              <p:cond delay="2750"/>
                            </p:stCondLst>
                            <p:childTnLst>
                              <p:par>
                                <p:cTn id="20" presetID="22" presetClass="entr" presetSubtype="4"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1250"/>
                                        <p:tgtEl>
                                          <p:spTgt spid="18"/>
                                        </p:tgtEl>
                                      </p:cBhvr>
                                    </p:animEffect>
                                  </p:childTnLst>
                                </p:cTn>
                              </p:par>
                            </p:childTnLst>
                          </p:cTn>
                        </p:par>
                        <p:par>
                          <p:cTn id="23" fill="hold">
                            <p:stCondLst>
                              <p:cond delay="4000"/>
                            </p:stCondLst>
                            <p:childTnLst>
                              <p:par>
                                <p:cTn id="24" presetID="22" presetClass="entr" presetSubtype="1"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3000"/>
                                        <p:tgtEl>
                                          <p:spTgt spid="13"/>
                                        </p:tgtEl>
                                      </p:cBhvr>
                                    </p:animEffect>
                                  </p:childTnLst>
                                </p:cTn>
                              </p:par>
                            </p:childTnLst>
                          </p:cTn>
                        </p:par>
                        <p:par>
                          <p:cTn id="27" fill="hold">
                            <p:stCondLst>
                              <p:cond delay="7000"/>
                            </p:stCondLst>
                            <p:childTnLst>
                              <p:par>
                                <p:cTn id="28" presetID="22" presetClass="entr" presetSubtype="2"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right)">
                                      <p:cBhvr>
                                        <p:cTn id="30" dur="1500"/>
                                        <p:tgtEl>
                                          <p:spTgt spid="14"/>
                                        </p:tgtEl>
                                      </p:cBhvr>
                                    </p:animEffect>
                                  </p:childTnLst>
                                </p:cTn>
                              </p:par>
                            </p:childTnLst>
                          </p:cTn>
                        </p:par>
                        <p:par>
                          <p:cTn id="31" fill="hold">
                            <p:stCondLst>
                              <p:cond delay="8500"/>
                            </p:stCondLst>
                            <p:childTnLst>
                              <p:par>
                                <p:cTn id="32" presetID="22" presetClass="entr" presetSubtype="2"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right)">
                                      <p:cBhvr>
                                        <p:cTn id="34" dur="5000"/>
                                        <p:tgtEl>
                                          <p:spTgt spid="15"/>
                                        </p:tgtEl>
                                      </p:cBhvr>
                                    </p:animEffect>
                                  </p:childTnLst>
                                </p:cTn>
                              </p:par>
                            </p:childTnLst>
                          </p:cTn>
                        </p:par>
                        <p:par>
                          <p:cTn id="35" fill="hold">
                            <p:stCondLst>
                              <p:cond delay="13500"/>
                            </p:stCondLst>
                            <p:childTnLst>
                              <p:par>
                                <p:cTn id="36" presetID="22" presetClass="entr" presetSubtype="2"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right)">
                                      <p:cBhvr>
                                        <p:cTn id="38" dur="5000"/>
                                        <p:tgtEl>
                                          <p:spTgt spid="19"/>
                                        </p:tgtEl>
                                      </p:cBhvr>
                                    </p:animEffect>
                                  </p:childTnLst>
                                </p:cTn>
                              </p:par>
                            </p:childTnLst>
                          </p:cTn>
                        </p:par>
                        <p:par>
                          <p:cTn id="39" fill="hold">
                            <p:stCondLst>
                              <p:cond delay="18500"/>
                            </p:stCondLst>
                            <p:childTnLst>
                              <p:par>
                                <p:cTn id="40" presetID="22" presetClass="entr" presetSubtype="2"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right)">
                                      <p:cBhvr>
                                        <p:cTn id="42" dur="5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E2934D20-B865-48F6-84AF-78A7C194D565}"/>
              </a:ext>
            </a:extLst>
          </p:cNvPr>
          <p:cNvGrpSpPr/>
          <p:nvPr/>
        </p:nvGrpSpPr>
        <p:grpSpPr>
          <a:xfrm>
            <a:off x="1119466" y="872898"/>
            <a:ext cx="7798256" cy="584775"/>
            <a:chOff x="1341120" y="2492669"/>
            <a:chExt cx="9226865" cy="784454"/>
          </a:xfrm>
        </p:grpSpPr>
        <p:sp>
          <p:nvSpPr>
            <p:cNvPr id="10" name="مستطيل: زوايا قطرية مستديرة 25">
              <a:extLst>
                <a:ext uri="{FF2B5EF4-FFF2-40B4-BE49-F238E27FC236}">
                  <a16:creationId xmlns:a16="http://schemas.microsoft.com/office/drawing/2014/main" id="{77F4F6BC-353B-4CEA-8B27-27711FC4557D}"/>
                </a:ext>
              </a:extLst>
            </p:cNvPr>
            <p:cNvSpPr/>
            <p:nvPr/>
          </p:nvSpPr>
          <p:spPr>
            <a:xfrm>
              <a:off x="1341120" y="2503917"/>
              <a:ext cx="9226865" cy="772683"/>
            </a:xfrm>
            <a:prstGeom prst="round2DiagRect">
              <a:avLst/>
            </a:prstGeom>
            <a:gradFill flip="none" rotWithShape="1">
              <a:gsLst>
                <a:gs pos="0">
                  <a:srgbClr val="F3F3F3">
                    <a:alpha val="0"/>
                    <a:lumMod val="0"/>
                    <a:lumOff val="100000"/>
                  </a:srgbClr>
                </a:gs>
                <a:gs pos="100000">
                  <a:schemeClr val="bg1"/>
                </a:gs>
              </a:gsLst>
              <a:lin ang="0" scaled="1"/>
              <a:tileRect/>
            </a:gradFill>
            <a:ln w="19050">
              <a:solidFill>
                <a:schemeClr val="accent4">
                  <a:lumMod val="75000"/>
                </a:schemeClr>
              </a:solidFill>
              <a:prstDash val="sysDash"/>
              <a:extLst>
                <a:ext uri="{C807C97D-BFC1-408E-A445-0C87EB9F89A2}">
                  <ask:lineSketchStyleProps xmlns:ask="http://schemas.microsoft.com/office/drawing/2018/sketchyshapes" sd="3040545050">
                    <a:custGeom>
                      <a:avLst/>
                      <a:gdLst>
                        <a:gd name="connsiteX0" fmla="*/ 701078 w 7908915"/>
                        <a:gd name="connsiteY0" fmla="*/ 0 h 4206384"/>
                        <a:gd name="connsiteX1" fmla="*/ 1399684 w 7908915"/>
                        <a:gd name="connsiteY1" fmla="*/ 0 h 4206384"/>
                        <a:gd name="connsiteX2" fmla="*/ 1954133 w 7908915"/>
                        <a:gd name="connsiteY2" fmla="*/ 0 h 4206384"/>
                        <a:gd name="connsiteX3" fmla="*/ 2508582 w 7908915"/>
                        <a:gd name="connsiteY3" fmla="*/ 0 h 4206384"/>
                        <a:gd name="connsiteX4" fmla="*/ 3207187 w 7908915"/>
                        <a:gd name="connsiteY4" fmla="*/ 0 h 4206384"/>
                        <a:gd name="connsiteX5" fmla="*/ 3761636 w 7908915"/>
                        <a:gd name="connsiteY5" fmla="*/ 0 h 4206384"/>
                        <a:gd name="connsiteX6" fmla="*/ 4316085 w 7908915"/>
                        <a:gd name="connsiteY6" fmla="*/ 0 h 4206384"/>
                        <a:gd name="connsiteX7" fmla="*/ 4654299 w 7908915"/>
                        <a:gd name="connsiteY7" fmla="*/ 0 h 4206384"/>
                        <a:gd name="connsiteX8" fmla="*/ 5352905 w 7908915"/>
                        <a:gd name="connsiteY8" fmla="*/ 0 h 4206384"/>
                        <a:gd name="connsiteX9" fmla="*/ 5979432 w 7908915"/>
                        <a:gd name="connsiteY9" fmla="*/ 0 h 4206384"/>
                        <a:gd name="connsiteX10" fmla="*/ 6605960 w 7908915"/>
                        <a:gd name="connsiteY10" fmla="*/ 0 h 4206384"/>
                        <a:gd name="connsiteX11" fmla="*/ 7232487 w 7908915"/>
                        <a:gd name="connsiteY11" fmla="*/ 0 h 4206384"/>
                        <a:gd name="connsiteX12" fmla="*/ 7908915 w 7908915"/>
                        <a:gd name="connsiteY12" fmla="*/ 0 h 4206384"/>
                        <a:gd name="connsiteX13" fmla="*/ 7908915 w 7908915"/>
                        <a:gd name="connsiteY13" fmla="*/ 0 h 4206384"/>
                        <a:gd name="connsiteX14" fmla="*/ 7908915 w 7908915"/>
                        <a:gd name="connsiteY14" fmla="*/ 584218 h 4206384"/>
                        <a:gd name="connsiteX15" fmla="*/ 7908915 w 7908915"/>
                        <a:gd name="connsiteY15" fmla="*/ 1133382 h 4206384"/>
                        <a:gd name="connsiteX16" fmla="*/ 7908915 w 7908915"/>
                        <a:gd name="connsiteY16" fmla="*/ 1787706 h 4206384"/>
                        <a:gd name="connsiteX17" fmla="*/ 7908915 w 7908915"/>
                        <a:gd name="connsiteY17" fmla="*/ 2301818 h 4206384"/>
                        <a:gd name="connsiteX18" fmla="*/ 7908915 w 7908915"/>
                        <a:gd name="connsiteY18" fmla="*/ 2850982 h 4206384"/>
                        <a:gd name="connsiteX19" fmla="*/ 7908915 w 7908915"/>
                        <a:gd name="connsiteY19" fmla="*/ 3505306 h 4206384"/>
                        <a:gd name="connsiteX20" fmla="*/ 7207837 w 7908915"/>
                        <a:gd name="connsiteY20" fmla="*/ 4206384 h 4206384"/>
                        <a:gd name="connsiteX21" fmla="*/ 6869623 w 7908915"/>
                        <a:gd name="connsiteY21" fmla="*/ 4206384 h 4206384"/>
                        <a:gd name="connsiteX22" fmla="*/ 6387252 w 7908915"/>
                        <a:gd name="connsiteY22" fmla="*/ 4206384 h 4206384"/>
                        <a:gd name="connsiteX23" fmla="*/ 5760725 w 7908915"/>
                        <a:gd name="connsiteY23" fmla="*/ 4206384 h 4206384"/>
                        <a:gd name="connsiteX24" fmla="*/ 5422511 w 7908915"/>
                        <a:gd name="connsiteY24" fmla="*/ 4206384 h 4206384"/>
                        <a:gd name="connsiteX25" fmla="*/ 4868062 w 7908915"/>
                        <a:gd name="connsiteY25" fmla="*/ 4206384 h 4206384"/>
                        <a:gd name="connsiteX26" fmla="*/ 4529848 w 7908915"/>
                        <a:gd name="connsiteY26" fmla="*/ 4206384 h 4206384"/>
                        <a:gd name="connsiteX27" fmla="*/ 3903321 w 7908915"/>
                        <a:gd name="connsiteY27" fmla="*/ 4206384 h 4206384"/>
                        <a:gd name="connsiteX28" fmla="*/ 3420950 w 7908915"/>
                        <a:gd name="connsiteY28" fmla="*/ 4206384 h 4206384"/>
                        <a:gd name="connsiteX29" fmla="*/ 3082736 w 7908915"/>
                        <a:gd name="connsiteY29" fmla="*/ 4206384 h 4206384"/>
                        <a:gd name="connsiteX30" fmla="*/ 2744523 w 7908915"/>
                        <a:gd name="connsiteY30" fmla="*/ 4206384 h 4206384"/>
                        <a:gd name="connsiteX31" fmla="*/ 2117995 w 7908915"/>
                        <a:gd name="connsiteY31" fmla="*/ 4206384 h 4206384"/>
                        <a:gd name="connsiteX32" fmla="*/ 1779781 w 7908915"/>
                        <a:gd name="connsiteY32" fmla="*/ 4206384 h 4206384"/>
                        <a:gd name="connsiteX33" fmla="*/ 1081176 w 7908915"/>
                        <a:gd name="connsiteY33" fmla="*/ 4206384 h 4206384"/>
                        <a:gd name="connsiteX34" fmla="*/ 598805 w 7908915"/>
                        <a:gd name="connsiteY34" fmla="*/ 4206384 h 4206384"/>
                        <a:gd name="connsiteX35" fmla="*/ 0 w 7908915"/>
                        <a:gd name="connsiteY35" fmla="*/ 4206384 h 4206384"/>
                        <a:gd name="connsiteX36" fmla="*/ 0 w 7908915"/>
                        <a:gd name="connsiteY36" fmla="*/ 4206384 h 4206384"/>
                        <a:gd name="connsiteX37" fmla="*/ 0 w 7908915"/>
                        <a:gd name="connsiteY37" fmla="*/ 3727326 h 4206384"/>
                        <a:gd name="connsiteX38" fmla="*/ 0 w 7908915"/>
                        <a:gd name="connsiteY38" fmla="*/ 3213214 h 4206384"/>
                        <a:gd name="connsiteX39" fmla="*/ 0 w 7908915"/>
                        <a:gd name="connsiteY39" fmla="*/ 2699102 h 4206384"/>
                        <a:gd name="connsiteX40" fmla="*/ 0 w 7908915"/>
                        <a:gd name="connsiteY40" fmla="*/ 2184991 h 4206384"/>
                        <a:gd name="connsiteX41" fmla="*/ 0 w 7908915"/>
                        <a:gd name="connsiteY41" fmla="*/ 1635826 h 4206384"/>
                        <a:gd name="connsiteX42" fmla="*/ 0 w 7908915"/>
                        <a:gd name="connsiteY42" fmla="*/ 701078 h 4206384"/>
                        <a:gd name="connsiteX43" fmla="*/ 701078 w 7908915"/>
                        <a:gd name="connsiteY43" fmla="*/ 0 h 42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08915" h="4206384" extrusionOk="0">
                          <a:moveTo>
                            <a:pt x="701078" y="0"/>
                          </a:moveTo>
                          <a:cubicBezTo>
                            <a:pt x="996894" y="-5534"/>
                            <a:pt x="1258734" y="3784"/>
                            <a:pt x="1399684" y="0"/>
                          </a:cubicBezTo>
                          <a:cubicBezTo>
                            <a:pt x="1540634" y="-3784"/>
                            <a:pt x="1816744" y="51023"/>
                            <a:pt x="1954133" y="0"/>
                          </a:cubicBezTo>
                          <a:cubicBezTo>
                            <a:pt x="2091522" y="-51023"/>
                            <a:pt x="2316584" y="46215"/>
                            <a:pt x="2508582" y="0"/>
                          </a:cubicBezTo>
                          <a:cubicBezTo>
                            <a:pt x="2700580" y="-46215"/>
                            <a:pt x="2867691" y="70562"/>
                            <a:pt x="3207187" y="0"/>
                          </a:cubicBezTo>
                          <a:cubicBezTo>
                            <a:pt x="3546683" y="-70562"/>
                            <a:pt x="3648124" y="13097"/>
                            <a:pt x="3761636" y="0"/>
                          </a:cubicBezTo>
                          <a:cubicBezTo>
                            <a:pt x="3875148" y="-13097"/>
                            <a:pt x="4041213" y="13831"/>
                            <a:pt x="4316085" y="0"/>
                          </a:cubicBezTo>
                          <a:cubicBezTo>
                            <a:pt x="4590957" y="-13831"/>
                            <a:pt x="4578060" y="33022"/>
                            <a:pt x="4654299" y="0"/>
                          </a:cubicBezTo>
                          <a:cubicBezTo>
                            <a:pt x="4730538" y="-33022"/>
                            <a:pt x="5119276" y="32484"/>
                            <a:pt x="5352905" y="0"/>
                          </a:cubicBezTo>
                          <a:cubicBezTo>
                            <a:pt x="5586534" y="-32484"/>
                            <a:pt x="5852047" y="56033"/>
                            <a:pt x="5979432" y="0"/>
                          </a:cubicBezTo>
                          <a:cubicBezTo>
                            <a:pt x="6106817" y="-56033"/>
                            <a:pt x="6479142" y="176"/>
                            <a:pt x="6605960" y="0"/>
                          </a:cubicBezTo>
                          <a:cubicBezTo>
                            <a:pt x="6732778" y="-176"/>
                            <a:pt x="7017457" y="34377"/>
                            <a:pt x="7232487" y="0"/>
                          </a:cubicBezTo>
                          <a:cubicBezTo>
                            <a:pt x="7447517" y="-34377"/>
                            <a:pt x="7676981" y="26120"/>
                            <a:pt x="7908915" y="0"/>
                          </a:cubicBezTo>
                          <a:lnTo>
                            <a:pt x="7908915" y="0"/>
                          </a:lnTo>
                          <a:cubicBezTo>
                            <a:pt x="7934942" y="285731"/>
                            <a:pt x="7880800" y="437048"/>
                            <a:pt x="7908915" y="584218"/>
                          </a:cubicBezTo>
                          <a:cubicBezTo>
                            <a:pt x="7937030" y="731388"/>
                            <a:pt x="7847834" y="991509"/>
                            <a:pt x="7908915" y="1133382"/>
                          </a:cubicBezTo>
                          <a:cubicBezTo>
                            <a:pt x="7969996" y="1275255"/>
                            <a:pt x="7889604" y="1570006"/>
                            <a:pt x="7908915" y="1787706"/>
                          </a:cubicBezTo>
                          <a:cubicBezTo>
                            <a:pt x="7928226" y="2005406"/>
                            <a:pt x="7857848" y="2108575"/>
                            <a:pt x="7908915" y="2301818"/>
                          </a:cubicBezTo>
                          <a:cubicBezTo>
                            <a:pt x="7959982" y="2495061"/>
                            <a:pt x="7859916" y="2722733"/>
                            <a:pt x="7908915" y="2850982"/>
                          </a:cubicBezTo>
                          <a:cubicBezTo>
                            <a:pt x="7957914" y="2979231"/>
                            <a:pt x="7882128" y="3265016"/>
                            <a:pt x="7908915" y="3505306"/>
                          </a:cubicBezTo>
                          <a:cubicBezTo>
                            <a:pt x="7999661" y="3904013"/>
                            <a:pt x="7565215" y="4196065"/>
                            <a:pt x="7207837" y="4206384"/>
                          </a:cubicBezTo>
                          <a:cubicBezTo>
                            <a:pt x="7085752" y="4217878"/>
                            <a:pt x="7034960" y="4206285"/>
                            <a:pt x="6869623" y="4206384"/>
                          </a:cubicBezTo>
                          <a:cubicBezTo>
                            <a:pt x="6704286" y="4206483"/>
                            <a:pt x="6616526" y="4150485"/>
                            <a:pt x="6387252" y="4206384"/>
                          </a:cubicBezTo>
                          <a:cubicBezTo>
                            <a:pt x="6157978" y="4262283"/>
                            <a:pt x="6018731" y="4167196"/>
                            <a:pt x="5760725" y="4206384"/>
                          </a:cubicBezTo>
                          <a:cubicBezTo>
                            <a:pt x="5502719" y="4245572"/>
                            <a:pt x="5509310" y="4166293"/>
                            <a:pt x="5422511" y="4206384"/>
                          </a:cubicBezTo>
                          <a:cubicBezTo>
                            <a:pt x="5335712" y="4246475"/>
                            <a:pt x="5013014" y="4140243"/>
                            <a:pt x="4868062" y="4206384"/>
                          </a:cubicBezTo>
                          <a:cubicBezTo>
                            <a:pt x="4723110" y="4272525"/>
                            <a:pt x="4694922" y="4172773"/>
                            <a:pt x="4529848" y="4206384"/>
                          </a:cubicBezTo>
                          <a:cubicBezTo>
                            <a:pt x="4364774" y="4239995"/>
                            <a:pt x="4134432" y="4195002"/>
                            <a:pt x="3903321" y="4206384"/>
                          </a:cubicBezTo>
                          <a:cubicBezTo>
                            <a:pt x="3672210" y="4217766"/>
                            <a:pt x="3593287" y="4149713"/>
                            <a:pt x="3420950" y="4206384"/>
                          </a:cubicBezTo>
                          <a:cubicBezTo>
                            <a:pt x="3248613" y="4263055"/>
                            <a:pt x="3152479" y="4186402"/>
                            <a:pt x="3082736" y="4206384"/>
                          </a:cubicBezTo>
                          <a:cubicBezTo>
                            <a:pt x="3012993" y="4226366"/>
                            <a:pt x="2821091" y="4184241"/>
                            <a:pt x="2744523" y="4206384"/>
                          </a:cubicBezTo>
                          <a:cubicBezTo>
                            <a:pt x="2667955" y="4228527"/>
                            <a:pt x="2331767" y="4184609"/>
                            <a:pt x="2117995" y="4206384"/>
                          </a:cubicBezTo>
                          <a:cubicBezTo>
                            <a:pt x="1904223" y="4228159"/>
                            <a:pt x="1936487" y="4203224"/>
                            <a:pt x="1779781" y="4206384"/>
                          </a:cubicBezTo>
                          <a:cubicBezTo>
                            <a:pt x="1623075" y="4209544"/>
                            <a:pt x="1351193" y="4195276"/>
                            <a:pt x="1081176" y="4206384"/>
                          </a:cubicBezTo>
                          <a:cubicBezTo>
                            <a:pt x="811160" y="4217492"/>
                            <a:pt x="724920" y="4178486"/>
                            <a:pt x="598805" y="4206384"/>
                          </a:cubicBezTo>
                          <a:cubicBezTo>
                            <a:pt x="472690" y="4234282"/>
                            <a:pt x="254383" y="4194085"/>
                            <a:pt x="0" y="4206384"/>
                          </a:cubicBezTo>
                          <a:lnTo>
                            <a:pt x="0" y="4206384"/>
                          </a:lnTo>
                          <a:cubicBezTo>
                            <a:pt x="-23161" y="3969262"/>
                            <a:pt x="25715" y="3856288"/>
                            <a:pt x="0" y="3727326"/>
                          </a:cubicBezTo>
                          <a:cubicBezTo>
                            <a:pt x="-25715" y="3598364"/>
                            <a:pt x="33719" y="3461008"/>
                            <a:pt x="0" y="3213214"/>
                          </a:cubicBezTo>
                          <a:cubicBezTo>
                            <a:pt x="-33719" y="2965420"/>
                            <a:pt x="57835" y="2810542"/>
                            <a:pt x="0" y="2699102"/>
                          </a:cubicBezTo>
                          <a:cubicBezTo>
                            <a:pt x="-57835" y="2587662"/>
                            <a:pt x="16998" y="2389550"/>
                            <a:pt x="0" y="2184991"/>
                          </a:cubicBezTo>
                          <a:cubicBezTo>
                            <a:pt x="-16998" y="1980432"/>
                            <a:pt x="51483" y="1780701"/>
                            <a:pt x="0" y="1635826"/>
                          </a:cubicBezTo>
                          <a:cubicBezTo>
                            <a:pt x="-51483" y="1490951"/>
                            <a:pt x="7065" y="1107874"/>
                            <a:pt x="0" y="701078"/>
                          </a:cubicBezTo>
                          <a:cubicBezTo>
                            <a:pt x="7011" y="271667"/>
                            <a:pt x="287934" y="-1887"/>
                            <a:pt x="701078"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مستطيل 10">
              <a:extLst>
                <a:ext uri="{FF2B5EF4-FFF2-40B4-BE49-F238E27FC236}">
                  <a16:creationId xmlns:a16="http://schemas.microsoft.com/office/drawing/2014/main" id="{DCEAFBEB-F68C-4B89-ACF9-7395AA853B96}"/>
                </a:ext>
              </a:extLst>
            </p:cNvPr>
            <p:cNvSpPr/>
            <p:nvPr/>
          </p:nvSpPr>
          <p:spPr>
            <a:xfrm>
              <a:off x="1461872" y="2492669"/>
              <a:ext cx="8477839" cy="784454"/>
            </a:xfrm>
            <a:prstGeom prst="rect">
              <a:avLst/>
            </a:prstGeom>
          </p:spPr>
          <p:txBody>
            <a:bodyPr wrap="square">
              <a:spAutoFit/>
            </a:bodyPr>
            <a:lstStyle/>
            <a:p>
              <a:pPr algn="r" rtl="1"/>
              <a:r>
                <a:rPr lang="ar-BH" sz="3200" b="1" dirty="0">
                  <a:solidFill>
                    <a:srgbClr val="FF0000"/>
                  </a:solidFill>
                </a:rPr>
                <a:t>اختر المعنى المناسب للكلمات في الجدول الذي أمامك</a:t>
              </a:r>
              <a:r>
                <a:rPr lang="en-GB" sz="3200" b="1" dirty="0">
                  <a:solidFill>
                    <a:srgbClr val="FF0000"/>
                  </a:solidFill>
                </a:rPr>
                <a:t>:</a:t>
              </a:r>
              <a:endParaRPr lang="ar-BH" sz="3200" b="1" dirty="0">
                <a:solidFill>
                  <a:srgbClr val="FF0000"/>
                </a:solidFill>
              </a:endParaRPr>
            </a:p>
          </p:txBody>
        </p:sp>
      </p:grpSp>
      <p:sp>
        <p:nvSpPr>
          <p:cNvPr id="12" name="مستطيل: زوايا قطرية مستديرة 35">
            <a:extLst>
              <a:ext uri="{FF2B5EF4-FFF2-40B4-BE49-F238E27FC236}">
                <a16:creationId xmlns:a16="http://schemas.microsoft.com/office/drawing/2014/main" id="{34630596-27CA-41BA-BC07-3453892BA8E3}"/>
              </a:ext>
            </a:extLst>
          </p:cNvPr>
          <p:cNvSpPr/>
          <p:nvPr/>
        </p:nvSpPr>
        <p:spPr>
          <a:xfrm rot="10800000">
            <a:off x="10930449" y="1953755"/>
            <a:ext cx="1114521" cy="4344499"/>
          </a:xfrm>
          <a:prstGeom prst="round2DiagRect">
            <a:avLst>
              <a:gd name="adj1" fmla="val 50000"/>
              <a:gd name="adj2" fmla="val 0"/>
            </a:avLst>
          </a:prstGeom>
          <a:solidFill>
            <a:srgbClr val="FFE699"/>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p>
        </p:txBody>
      </p:sp>
      <p:sp>
        <p:nvSpPr>
          <p:cNvPr id="13" name="شكل بيضاوي 12">
            <a:extLst>
              <a:ext uri="{FF2B5EF4-FFF2-40B4-BE49-F238E27FC236}">
                <a16:creationId xmlns:a16="http://schemas.microsoft.com/office/drawing/2014/main" id="{BD167082-5B87-4A6F-9EB2-F8D5CF73BCC8}"/>
              </a:ext>
            </a:extLst>
          </p:cNvPr>
          <p:cNvSpPr/>
          <p:nvPr/>
        </p:nvSpPr>
        <p:spPr>
          <a:xfrm>
            <a:off x="8397880" y="304800"/>
            <a:ext cx="2343155" cy="938657"/>
          </a:xfrm>
          <a:prstGeom prst="ellipse">
            <a:avLst/>
          </a:prstGeom>
          <a:solidFill>
            <a:srgbClr val="92D050"/>
          </a:solidFill>
          <a:ln w="38100">
            <a:solidFill>
              <a:srgbClr val="FFFF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p>
        </p:txBody>
      </p:sp>
      <p:pic>
        <p:nvPicPr>
          <p:cNvPr id="14" name="Picture 3">
            <a:extLst>
              <a:ext uri="{FF2B5EF4-FFF2-40B4-BE49-F238E27FC236}">
                <a16:creationId xmlns:a16="http://schemas.microsoft.com/office/drawing/2014/main" id="{73593E8D-E166-462F-98B3-0BA0911D2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65" t="21503" r="52948" b="10817"/>
          <a:stretch/>
        </p:blipFill>
        <p:spPr bwMode="auto">
          <a:xfrm>
            <a:off x="10324167" y="-8059"/>
            <a:ext cx="1618393" cy="212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28">
            <a:extLst>
              <a:ext uri="{FF2B5EF4-FFF2-40B4-BE49-F238E27FC236}">
                <a16:creationId xmlns:a16="http://schemas.microsoft.com/office/drawing/2014/main" id="{0E633720-8173-458B-BDE9-DAC8EBB3C860}"/>
              </a:ext>
            </a:extLst>
          </p:cNvPr>
          <p:cNvSpPr/>
          <p:nvPr/>
        </p:nvSpPr>
        <p:spPr>
          <a:xfrm>
            <a:off x="780744" y="3341909"/>
            <a:ext cx="7442815" cy="775453"/>
          </a:xfrm>
          <a:prstGeom prst="roundRect">
            <a:avLst>
              <a:gd name="adj" fmla="val 10715"/>
            </a:avLst>
          </a:prstGeom>
          <a:solidFill>
            <a:schemeClr val="bg1"/>
          </a:solidFill>
          <a:ln w="635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grpSp>
        <p:nvGrpSpPr>
          <p:cNvPr id="16" name="مجموعة 15">
            <a:extLst>
              <a:ext uri="{FF2B5EF4-FFF2-40B4-BE49-F238E27FC236}">
                <a16:creationId xmlns:a16="http://schemas.microsoft.com/office/drawing/2014/main" id="{D28D1ACA-29A6-4D03-87B2-B532D7DCAB6B}"/>
              </a:ext>
            </a:extLst>
          </p:cNvPr>
          <p:cNvGrpSpPr/>
          <p:nvPr/>
        </p:nvGrpSpPr>
        <p:grpSpPr>
          <a:xfrm>
            <a:off x="7900245" y="3309178"/>
            <a:ext cx="2951532" cy="816827"/>
            <a:chOff x="8505806" y="2409691"/>
            <a:chExt cx="2886094" cy="1630593"/>
          </a:xfrm>
        </p:grpSpPr>
        <p:sp>
          <p:nvSpPr>
            <p:cNvPr id="17" name="Rounded Rectangle 28">
              <a:extLst>
                <a:ext uri="{FF2B5EF4-FFF2-40B4-BE49-F238E27FC236}">
                  <a16:creationId xmlns:a16="http://schemas.microsoft.com/office/drawing/2014/main" id="{5DF3EE88-FBDF-4612-BEE7-BA35EF6C35E6}"/>
                </a:ext>
              </a:extLst>
            </p:cNvPr>
            <p:cNvSpPr/>
            <p:nvPr/>
          </p:nvSpPr>
          <p:spPr>
            <a:xfrm>
              <a:off x="8505806" y="2475032"/>
              <a:ext cx="2886094" cy="1548000"/>
            </a:xfrm>
            <a:prstGeom prst="roundRect">
              <a:avLst>
                <a:gd name="adj" fmla="val 10715"/>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ko-KR" altLang="en-US" sz="4400" b="1"/>
            </a:p>
          </p:txBody>
        </p:sp>
        <p:sp>
          <p:nvSpPr>
            <p:cNvPr id="18" name="مستطيل 17">
              <a:extLst>
                <a:ext uri="{FF2B5EF4-FFF2-40B4-BE49-F238E27FC236}">
                  <a16:creationId xmlns:a16="http://schemas.microsoft.com/office/drawing/2014/main" id="{A545D9DF-D9C2-4AD0-8AF5-BCEFF1606296}"/>
                </a:ext>
              </a:extLst>
            </p:cNvPr>
            <p:cNvSpPr/>
            <p:nvPr/>
          </p:nvSpPr>
          <p:spPr>
            <a:xfrm>
              <a:off x="8599898" y="2409691"/>
              <a:ext cx="2792002" cy="1630593"/>
            </a:xfrm>
            <a:prstGeom prst="rect">
              <a:avLst/>
            </a:prstGeom>
          </p:spPr>
          <p:txBody>
            <a:bodyPr wrap="square">
              <a:spAutoFit/>
            </a:bodyPr>
            <a:lstStyle/>
            <a:p>
              <a:pPr algn="ctr">
                <a:lnSpc>
                  <a:spcPct val="107000"/>
                </a:lnSpc>
                <a:spcAft>
                  <a:spcPts val="800"/>
                </a:spcAft>
              </a:pPr>
              <a:r>
                <a:rPr lang="ar-BH" sz="4400" b="1" dirty="0">
                  <a:latin typeface="Calibri" panose="020F0502020204030204" pitchFamily="34" charset="0"/>
                  <a:ea typeface="Calibri" panose="020F0502020204030204" pitchFamily="34" charset="0"/>
                </a:rPr>
                <a:t>قضى</a:t>
              </a:r>
              <a:endParaRPr lang="en-GB" sz="4400" dirty="0">
                <a:latin typeface="Calibri" panose="020F0502020204030204" pitchFamily="34" charset="0"/>
                <a:ea typeface="Calibri" panose="020F0502020204030204" pitchFamily="34" charset="0"/>
              </a:endParaRPr>
            </a:p>
          </p:txBody>
        </p:sp>
      </p:grpSp>
      <p:sp>
        <p:nvSpPr>
          <p:cNvPr id="19" name="Rounded Rectangle 28">
            <a:extLst>
              <a:ext uri="{FF2B5EF4-FFF2-40B4-BE49-F238E27FC236}">
                <a16:creationId xmlns:a16="http://schemas.microsoft.com/office/drawing/2014/main" id="{CC462DF6-F203-4A9A-A9E6-13B13F96F7A1}"/>
              </a:ext>
            </a:extLst>
          </p:cNvPr>
          <p:cNvSpPr/>
          <p:nvPr/>
        </p:nvSpPr>
        <p:spPr>
          <a:xfrm>
            <a:off x="818161" y="4304927"/>
            <a:ext cx="7442815" cy="775453"/>
          </a:xfrm>
          <a:prstGeom prst="roundRect">
            <a:avLst>
              <a:gd name="adj" fmla="val 10715"/>
            </a:avLst>
          </a:prstGeom>
          <a:solidFill>
            <a:schemeClr val="bg1"/>
          </a:solid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nvGrpSpPr>
          <p:cNvPr id="20" name="مجموعة 19">
            <a:extLst>
              <a:ext uri="{FF2B5EF4-FFF2-40B4-BE49-F238E27FC236}">
                <a16:creationId xmlns:a16="http://schemas.microsoft.com/office/drawing/2014/main" id="{3DB9E901-E236-4D3C-86C5-64F1731DE680}"/>
              </a:ext>
            </a:extLst>
          </p:cNvPr>
          <p:cNvGrpSpPr/>
          <p:nvPr/>
        </p:nvGrpSpPr>
        <p:grpSpPr>
          <a:xfrm>
            <a:off x="7940736" y="4273954"/>
            <a:ext cx="2951532" cy="896581"/>
            <a:chOff x="8505806" y="2475030"/>
            <a:chExt cx="2886094" cy="1789802"/>
          </a:xfrm>
        </p:grpSpPr>
        <p:sp>
          <p:nvSpPr>
            <p:cNvPr id="21" name="Rounded Rectangle 28">
              <a:extLst>
                <a:ext uri="{FF2B5EF4-FFF2-40B4-BE49-F238E27FC236}">
                  <a16:creationId xmlns:a16="http://schemas.microsoft.com/office/drawing/2014/main" id="{B0C68EE9-832C-452D-A899-15F60E53DFC1}"/>
                </a:ext>
              </a:extLst>
            </p:cNvPr>
            <p:cNvSpPr/>
            <p:nvPr/>
          </p:nvSpPr>
          <p:spPr>
            <a:xfrm>
              <a:off x="8505806" y="2475030"/>
              <a:ext cx="2886094" cy="1548000"/>
            </a:xfrm>
            <a:prstGeom prst="roundRect">
              <a:avLst>
                <a:gd name="adj" fmla="val 10715"/>
              </a:avLst>
            </a:prstGeom>
            <a:solidFill>
              <a:schemeClr val="bg1"/>
            </a:solid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ko-KR" altLang="en-US" sz="4400" b="1" dirty="0"/>
            </a:p>
          </p:txBody>
        </p:sp>
        <p:sp>
          <p:nvSpPr>
            <p:cNvPr id="22" name="مستطيل 21">
              <a:extLst>
                <a:ext uri="{FF2B5EF4-FFF2-40B4-BE49-F238E27FC236}">
                  <a16:creationId xmlns:a16="http://schemas.microsoft.com/office/drawing/2014/main" id="{FD0A874E-057D-4ED6-9396-7689579166FE}"/>
                </a:ext>
              </a:extLst>
            </p:cNvPr>
            <p:cNvSpPr/>
            <p:nvPr/>
          </p:nvSpPr>
          <p:spPr>
            <a:xfrm>
              <a:off x="8599898" y="2526080"/>
              <a:ext cx="2777098" cy="1738752"/>
            </a:xfrm>
            <a:prstGeom prst="rect">
              <a:avLst/>
            </a:prstGeom>
            <a:ln>
              <a:noFill/>
            </a:ln>
          </p:spPr>
          <p:txBody>
            <a:bodyPr wrap="square">
              <a:spAutoFit/>
            </a:bodyPr>
            <a:lstStyle/>
            <a:p>
              <a:pPr algn="ctr" rtl="1">
                <a:lnSpc>
                  <a:spcPct val="115000"/>
                </a:lnSpc>
                <a:spcAft>
                  <a:spcPts val="1000"/>
                </a:spcAft>
              </a:pPr>
              <a:r>
                <a:rPr lang="ar-BH" sz="4400" b="1" dirty="0">
                  <a:latin typeface="Calibri" panose="020F0502020204030204" pitchFamily="34" charset="0"/>
                  <a:ea typeface="Calibri" panose="020F0502020204030204" pitchFamily="34" charset="0"/>
                </a:rPr>
                <a:t>الأوابين</a:t>
              </a:r>
              <a:endParaRPr lang="en-US" sz="4400" b="1" dirty="0"/>
            </a:p>
          </p:txBody>
        </p:sp>
      </p:grpSp>
      <p:sp>
        <p:nvSpPr>
          <p:cNvPr id="23" name="Rounded Rectangle 28">
            <a:extLst>
              <a:ext uri="{FF2B5EF4-FFF2-40B4-BE49-F238E27FC236}">
                <a16:creationId xmlns:a16="http://schemas.microsoft.com/office/drawing/2014/main" id="{153EEFC4-DFFC-491A-81C7-A85F65D13985}"/>
              </a:ext>
            </a:extLst>
          </p:cNvPr>
          <p:cNvSpPr/>
          <p:nvPr/>
        </p:nvSpPr>
        <p:spPr>
          <a:xfrm>
            <a:off x="818161" y="5278861"/>
            <a:ext cx="7442815" cy="775453"/>
          </a:xfrm>
          <a:prstGeom prst="roundRect">
            <a:avLst>
              <a:gd name="adj" fmla="val 10715"/>
            </a:avLst>
          </a:prstGeom>
          <a:solidFill>
            <a:schemeClr val="bg1"/>
          </a:solidFill>
          <a:ln w="635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nvGrpSpPr>
          <p:cNvPr id="24" name="مجموعة 23">
            <a:extLst>
              <a:ext uri="{FF2B5EF4-FFF2-40B4-BE49-F238E27FC236}">
                <a16:creationId xmlns:a16="http://schemas.microsoft.com/office/drawing/2014/main" id="{BF5DC116-9520-4E00-9BE4-B201258E84AA}"/>
              </a:ext>
            </a:extLst>
          </p:cNvPr>
          <p:cNvGrpSpPr/>
          <p:nvPr/>
        </p:nvGrpSpPr>
        <p:grpSpPr>
          <a:xfrm>
            <a:off x="7900245" y="5278858"/>
            <a:ext cx="2951532" cy="887880"/>
            <a:chOff x="8505806" y="2475028"/>
            <a:chExt cx="2886094" cy="1772434"/>
          </a:xfrm>
        </p:grpSpPr>
        <p:sp>
          <p:nvSpPr>
            <p:cNvPr id="25" name="Rounded Rectangle 28">
              <a:extLst>
                <a:ext uri="{FF2B5EF4-FFF2-40B4-BE49-F238E27FC236}">
                  <a16:creationId xmlns:a16="http://schemas.microsoft.com/office/drawing/2014/main" id="{E68BB8B1-5049-4CDB-88CA-0196E3052F5D}"/>
                </a:ext>
              </a:extLst>
            </p:cNvPr>
            <p:cNvSpPr/>
            <p:nvPr/>
          </p:nvSpPr>
          <p:spPr>
            <a:xfrm>
              <a:off x="8505806" y="2475028"/>
              <a:ext cx="2886094" cy="1599197"/>
            </a:xfrm>
            <a:prstGeom prst="roundRect">
              <a:avLst>
                <a:gd name="adj" fmla="val 10715"/>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ko-KR" altLang="en-US" sz="4400" b="1" dirty="0"/>
            </a:p>
          </p:txBody>
        </p:sp>
        <p:sp>
          <p:nvSpPr>
            <p:cNvPr id="26" name="مستطيل 25">
              <a:extLst>
                <a:ext uri="{FF2B5EF4-FFF2-40B4-BE49-F238E27FC236}">
                  <a16:creationId xmlns:a16="http://schemas.microsoft.com/office/drawing/2014/main" id="{F876D885-DAA7-402C-9AD3-52EB61C2ACA0}"/>
                </a:ext>
              </a:extLst>
            </p:cNvPr>
            <p:cNvSpPr/>
            <p:nvPr/>
          </p:nvSpPr>
          <p:spPr>
            <a:xfrm>
              <a:off x="8599898" y="2616868"/>
              <a:ext cx="2777098" cy="1630594"/>
            </a:xfrm>
            <a:prstGeom prst="rect">
              <a:avLst/>
            </a:prstGeom>
          </p:spPr>
          <p:txBody>
            <a:bodyPr wrap="square">
              <a:spAutoFit/>
            </a:bodyPr>
            <a:lstStyle/>
            <a:p>
              <a:pPr algn="ctr">
                <a:lnSpc>
                  <a:spcPct val="107000"/>
                </a:lnSpc>
                <a:spcAft>
                  <a:spcPts val="800"/>
                </a:spcAft>
              </a:pPr>
              <a:r>
                <a:rPr lang="ar-BH" sz="4400" b="1" dirty="0">
                  <a:latin typeface="Calibri" panose="020F0502020204030204" pitchFamily="34" charset="0"/>
                  <a:ea typeface="Calibri" panose="020F0502020204030204" pitchFamily="34" charset="0"/>
                </a:rPr>
                <a:t>أفٍّ</a:t>
              </a:r>
              <a:endParaRPr lang="en-GB" sz="3600" dirty="0">
                <a:latin typeface="Calibri" panose="020F0502020204030204" pitchFamily="34" charset="0"/>
                <a:ea typeface="Calibri" panose="020F0502020204030204" pitchFamily="34" charset="0"/>
              </a:endParaRPr>
            </a:p>
          </p:txBody>
        </p:sp>
      </p:grpSp>
      <p:grpSp>
        <p:nvGrpSpPr>
          <p:cNvPr id="27" name="مجموعة 26">
            <a:extLst>
              <a:ext uri="{FF2B5EF4-FFF2-40B4-BE49-F238E27FC236}">
                <a16:creationId xmlns:a16="http://schemas.microsoft.com/office/drawing/2014/main" id="{E88AC405-EB7B-431C-B634-3410DA7127B0}"/>
              </a:ext>
            </a:extLst>
          </p:cNvPr>
          <p:cNvGrpSpPr/>
          <p:nvPr/>
        </p:nvGrpSpPr>
        <p:grpSpPr>
          <a:xfrm>
            <a:off x="818161" y="2323347"/>
            <a:ext cx="10018374" cy="902429"/>
            <a:chOff x="632670" y="2519369"/>
            <a:chExt cx="10591798" cy="902429"/>
          </a:xfrm>
        </p:grpSpPr>
        <p:sp>
          <p:nvSpPr>
            <p:cNvPr id="28" name="Rounded Rectangle 28">
              <a:extLst>
                <a:ext uri="{FF2B5EF4-FFF2-40B4-BE49-F238E27FC236}">
                  <a16:creationId xmlns:a16="http://schemas.microsoft.com/office/drawing/2014/main" id="{D1CC021C-9D25-481A-BCE3-D86523FC26C6}"/>
                </a:ext>
              </a:extLst>
            </p:cNvPr>
            <p:cNvSpPr/>
            <p:nvPr/>
          </p:nvSpPr>
          <p:spPr>
            <a:xfrm>
              <a:off x="632670" y="2574914"/>
              <a:ext cx="8001000" cy="775453"/>
            </a:xfrm>
            <a:prstGeom prst="roundRect">
              <a:avLst>
                <a:gd name="adj" fmla="val 10715"/>
              </a:avLst>
            </a:prstGeom>
            <a:solidFill>
              <a:srgbClr val="FFFF00"/>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grpSp>
          <p:nvGrpSpPr>
            <p:cNvPr id="29" name="مجموعة 28">
              <a:extLst>
                <a:ext uri="{FF2B5EF4-FFF2-40B4-BE49-F238E27FC236}">
                  <a16:creationId xmlns:a16="http://schemas.microsoft.com/office/drawing/2014/main" id="{F717E323-FA10-4D59-A05A-FBDC2C5CD63A}"/>
                </a:ext>
              </a:extLst>
            </p:cNvPr>
            <p:cNvGrpSpPr/>
            <p:nvPr/>
          </p:nvGrpSpPr>
          <p:grpSpPr>
            <a:xfrm>
              <a:off x="8104001" y="2574914"/>
              <a:ext cx="3120467" cy="846884"/>
              <a:chOff x="8340616" y="2475030"/>
              <a:chExt cx="3051284" cy="1690594"/>
            </a:xfrm>
            <a:solidFill>
              <a:schemeClr val="accent2">
                <a:lumMod val="40000"/>
                <a:lumOff val="60000"/>
              </a:schemeClr>
            </a:solidFill>
          </p:grpSpPr>
          <p:sp>
            <p:nvSpPr>
              <p:cNvPr id="31" name="Rounded Rectangle 28">
                <a:extLst>
                  <a:ext uri="{FF2B5EF4-FFF2-40B4-BE49-F238E27FC236}">
                    <a16:creationId xmlns:a16="http://schemas.microsoft.com/office/drawing/2014/main" id="{ADC03148-5BD6-463B-8137-3E253E5F1B5B}"/>
                  </a:ext>
                </a:extLst>
              </p:cNvPr>
              <p:cNvSpPr/>
              <p:nvPr/>
            </p:nvSpPr>
            <p:spPr>
              <a:xfrm>
                <a:off x="8340616" y="2475030"/>
                <a:ext cx="3051284" cy="1548000"/>
              </a:xfrm>
              <a:prstGeom prst="roundRect">
                <a:avLst>
                  <a:gd name="adj" fmla="val 10715"/>
                </a:avLst>
              </a:prstGeom>
              <a:solidFill>
                <a:srgbClr val="FFFF00"/>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solidFill>
                    <a:srgbClr val="FF0000"/>
                  </a:solidFill>
                </a:endParaRPr>
              </a:p>
            </p:txBody>
          </p:sp>
          <p:sp>
            <p:nvSpPr>
              <p:cNvPr id="32" name="مستطيل 31">
                <a:extLst>
                  <a:ext uri="{FF2B5EF4-FFF2-40B4-BE49-F238E27FC236}">
                    <a16:creationId xmlns:a16="http://schemas.microsoft.com/office/drawing/2014/main" id="{E021757F-2554-492A-A597-B48E366A0D6B}"/>
                  </a:ext>
                </a:extLst>
              </p:cNvPr>
              <p:cNvSpPr/>
              <p:nvPr/>
            </p:nvSpPr>
            <p:spPr>
              <a:xfrm>
                <a:off x="8599898" y="2506744"/>
                <a:ext cx="2697910" cy="1658880"/>
              </a:xfrm>
              <a:prstGeom prst="rect">
                <a:avLst/>
              </a:prstGeom>
              <a:noFill/>
              <a:ln>
                <a:noFill/>
              </a:ln>
            </p:spPr>
            <p:txBody>
              <a:bodyPr wrap="square">
                <a:spAutoFit/>
              </a:bodyPr>
              <a:lstStyle/>
              <a:p>
                <a:pPr algn="ctr" rtl="1"/>
                <a:r>
                  <a:rPr lang="ar-BH" sz="4800" b="1" dirty="0">
                    <a:solidFill>
                      <a:srgbClr val="FF0000"/>
                    </a:solidFill>
                  </a:rPr>
                  <a:t>الكلمة</a:t>
                </a:r>
                <a:endParaRPr lang="ar-BH" sz="3200" b="1" dirty="0">
                  <a:solidFill>
                    <a:srgbClr val="FF0000"/>
                  </a:solidFill>
                </a:endParaRPr>
              </a:p>
            </p:txBody>
          </p:sp>
        </p:grpSp>
        <p:sp>
          <p:nvSpPr>
            <p:cNvPr id="30" name="مستطيل 29">
              <a:extLst>
                <a:ext uri="{FF2B5EF4-FFF2-40B4-BE49-F238E27FC236}">
                  <a16:creationId xmlns:a16="http://schemas.microsoft.com/office/drawing/2014/main" id="{88786CCE-1B8C-491F-8562-0C77D1790A60}"/>
                </a:ext>
              </a:extLst>
            </p:cNvPr>
            <p:cNvSpPr/>
            <p:nvPr/>
          </p:nvSpPr>
          <p:spPr>
            <a:xfrm>
              <a:off x="4196537" y="2519369"/>
              <a:ext cx="2759082" cy="830997"/>
            </a:xfrm>
            <a:prstGeom prst="rect">
              <a:avLst/>
            </a:prstGeom>
            <a:noFill/>
            <a:ln>
              <a:noFill/>
            </a:ln>
          </p:spPr>
          <p:txBody>
            <a:bodyPr wrap="square">
              <a:spAutoFit/>
            </a:bodyPr>
            <a:lstStyle/>
            <a:p>
              <a:pPr algn="ctr" rtl="1"/>
              <a:r>
                <a:rPr lang="ar-BH" sz="4800" b="1" dirty="0">
                  <a:solidFill>
                    <a:srgbClr val="FF0000"/>
                  </a:solidFill>
                </a:rPr>
                <a:t>المعنى</a:t>
              </a:r>
              <a:endParaRPr lang="ar-BH" sz="3200" b="1" dirty="0">
                <a:solidFill>
                  <a:srgbClr val="FF0000"/>
                </a:solidFill>
              </a:endParaRPr>
            </a:p>
          </p:txBody>
        </p:sp>
      </p:grpSp>
      <p:sp>
        <p:nvSpPr>
          <p:cNvPr id="33" name="شكل بيضاوي 32">
            <a:extLst>
              <a:ext uri="{FF2B5EF4-FFF2-40B4-BE49-F238E27FC236}">
                <a16:creationId xmlns:a16="http://schemas.microsoft.com/office/drawing/2014/main" id="{A3C2671A-589E-41BB-BA20-C7D46ACF5B4D}"/>
              </a:ext>
            </a:extLst>
          </p:cNvPr>
          <p:cNvSpPr/>
          <p:nvPr/>
        </p:nvSpPr>
        <p:spPr>
          <a:xfrm>
            <a:off x="901495" y="2490435"/>
            <a:ext cx="2300059" cy="552365"/>
          </a:xfrm>
          <a:prstGeom prst="ellipse">
            <a:avLst/>
          </a:prstGeom>
          <a:solidFill>
            <a:schemeClr val="accent4">
              <a:lumMod val="20000"/>
              <a:lumOff val="80000"/>
            </a:schemeClr>
          </a:solidFill>
          <a:ln w="127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34" name="Rectangle 5">
            <a:extLst>
              <a:ext uri="{FF2B5EF4-FFF2-40B4-BE49-F238E27FC236}">
                <a16:creationId xmlns:a16="http://schemas.microsoft.com/office/drawing/2014/main" id="{9CC4D812-52BC-4099-AACE-072E6F2758B7}"/>
              </a:ext>
            </a:extLst>
          </p:cNvPr>
          <p:cNvSpPr/>
          <p:nvPr/>
        </p:nvSpPr>
        <p:spPr>
          <a:xfrm>
            <a:off x="1219199" y="2562669"/>
            <a:ext cx="1691050" cy="480131"/>
          </a:xfrm>
          <a:prstGeom prst="rect">
            <a:avLst/>
          </a:prstGeom>
          <a:noFill/>
          <a:ln>
            <a:noFill/>
          </a:ln>
        </p:spPr>
        <p:txBody>
          <a:bodyPr wrap="square" lIns="91440" tIns="45720" rIns="91440" bIns="45720">
            <a:spAutoFit/>
          </a:bodyPr>
          <a:lstStyle/>
          <a:p>
            <a:pPr lvl="0" algn="ctr" defTabSz="457200">
              <a:lnSpc>
                <a:spcPct val="90000"/>
              </a:lnSpc>
              <a:spcBef>
                <a:spcPct val="0"/>
              </a:spcBef>
              <a:defRPr/>
            </a:pPr>
            <a:r>
              <a:rPr lang="ar-BH" sz="2800" b="1" dirty="0">
                <a:ln w="0"/>
                <a:solidFill>
                  <a:srgbClr val="0065B0"/>
                </a:solidFill>
                <a:effectLst>
                  <a:outerShdw blurRad="38100" dist="19050" dir="2700000" algn="tl" rotWithShape="0">
                    <a:schemeClr val="dk1">
                      <a:alpha val="40000"/>
                    </a:schemeClr>
                  </a:outerShdw>
                </a:effectLst>
                <a:latin typeface="Frutiger LT Arabic 55 Roman" panose="01000000000000000000" pitchFamily="2" charset="-78"/>
              </a:rPr>
              <a:t>الإجابة</a:t>
            </a:r>
            <a:endParaRPr lang="en-US" sz="2800" b="1" dirty="0">
              <a:ln w="0"/>
              <a:solidFill>
                <a:srgbClr val="0065B0"/>
              </a:solidFill>
              <a:effectLst>
                <a:outerShdw blurRad="38100" dist="19050" dir="2700000" algn="tl" rotWithShape="0">
                  <a:schemeClr val="dk1">
                    <a:alpha val="40000"/>
                  </a:schemeClr>
                </a:outerShdw>
              </a:effectLst>
              <a:latin typeface="Frutiger LT Arabic 55 Roman" panose="01000000000000000000" pitchFamily="2" charset="-78"/>
            </a:endParaRPr>
          </a:p>
        </p:txBody>
      </p:sp>
      <p:graphicFrame>
        <p:nvGraphicFramePr>
          <p:cNvPr id="35" name="جدول 34">
            <a:extLst>
              <a:ext uri="{FF2B5EF4-FFF2-40B4-BE49-F238E27FC236}">
                <a16:creationId xmlns:a16="http://schemas.microsoft.com/office/drawing/2014/main" id="{3576EE3A-5FDB-48CD-969E-F3DCE4C4984E}"/>
              </a:ext>
            </a:extLst>
          </p:cNvPr>
          <p:cNvGraphicFramePr>
            <a:graphicFrameLocks noGrp="1"/>
          </p:cNvGraphicFramePr>
          <p:nvPr>
            <p:extLst>
              <p:ext uri="{D42A27DB-BD31-4B8C-83A1-F6EECF244321}">
                <p14:modId xmlns:p14="http://schemas.microsoft.com/office/powerpoint/2010/main" val="785486967"/>
              </p:ext>
            </p:extLst>
          </p:nvPr>
        </p:nvGraphicFramePr>
        <p:xfrm>
          <a:off x="4224235" y="3385378"/>
          <a:ext cx="3074393" cy="655955"/>
        </p:xfrm>
        <a:graphic>
          <a:graphicData uri="http://schemas.openxmlformats.org/drawingml/2006/table">
            <a:tbl>
              <a:tblPr rtl="1" firstRow="1" firstCol="1" lastRow="1" lastCol="1" bandRow="1" bandCol="1">
                <a:tableStyleId>{69012ECD-51FC-41F1-AA8D-1B2483CD663E}</a:tableStyleId>
              </a:tblPr>
              <a:tblGrid>
                <a:gridCol w="3074393">
                  <a:extLst>
                    <a:ext uri="{9D8B030D-6E8A-4147-A177-3AD203B41FA5}">
                      <a16:colId xmlns:a16="http://schemas.microsoft.com/office/drawing/2014/main" val="1357848399"/>
                    </a:ext>
                  </a:extLst>
                </a:gridCol>
              </a:tblGrid>
              <a:tr h="649697">
                <a:tc>
                  <a:txBody>
                    <a:bodyPr/>
                    <a:lstStyle/>
                    <a:p>
                      <a:pPr marL="114300" algn="r" rtl="1">
                        <a:lnSpc>
                          <a:spcPct val="115000"/>
                        </a:lnSpc>
                        <a:spcAft>
                          <a:spcPts val="1000"/>
                        </a:spcAft>
                      </a:pPr>
                      <a:r>
                        <a:rPr lang="ar-BH" sz="4000" b="1" dirty="0">
                          <a:solidFill>
                            <a:schemeClr val="tx1"/>
                          </a:solidFill>
                          <a:latin typeface="Calibri" panose="020F0502020204030204" pitchFamily="34" charset="0"/>
                          <a:ea typeface="Calibri" panose="020F0502020204030204" pitchFamily="34" charset="0"/>
                        </a:rPr>
                        <a:t>أمر وحكم</a:t>
                      </a:r>
                      <a:endParaRPr lang="en-US" sz="4000" b="1" kern="1200" dirty="0">
                        <a:solidFill>
                          <a:schemeClr val="tx1"/>
                        </a:solidFill>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711911"/>
                  </a:ext>
                </a:extLst>
              </a:tr>
            </a:tbl>
          </a:graphicData>
        </a:graphic>
      </p:graphicFrame>
      <p:graphicFrame>
        <p:nvGraphicFramePr>
          <p:cNvPr id="36" name="جدول 35">
            <a:extLst>
              <a:ext uri="{FF2B5EF4-FFF2-40B4-BE49-F238E27FC236}">
                <a16:creationId xmlns:a16="http://schemas.microsoft.com/office/drawing/2014/main" id="{2BC9E03A-9600-4934-A046-51AA791E5826}"/>
              </a:ext>
            </a:extLst>
          </p:cNvPr>
          <p:cNvGraphicFramePr>
            <a:graphicFrameLocks noGrp="1"/>
          </p:cNvGraphicFramePr>
          <p:nvPr>
            <p:extLst>
              <p:ext uri="{D42A27DB-BD31-4B8C-83A1-F6EECF244321}">
                <p14:modId xmlns:p14="http://schemas.microsoft.com/office/powerpoint/2010/main" val="3606250552"/>
              </p:ext>
            </p:extLst>
          </p:nvPr>
        </p:nvGraphicFramePr>
        <p:xfrm>
          <a:off x="3306390" y="4372030"/>
          <a:ext cx="3992238" cy="649697"/>
        </p:xfrm>
        <a:graphic>
          <a:graphicData uri="http://schemas.openxmlformats.org/drawingml/2006/table">
            <a:tbl>
              <a:tblPr rtl="1" firstRow="1" firstCol="1" lastRow="1" lastCol="1" bandRow="1" bandCol="1">
                <a:tableStyleId>{69012ECD-51FC-41F1-AA8D-1B2483CD663E}</a:tableStyleId>
              </a:tblPr>
              <a:tblGrid>
                <a:gridCol w="3992238">
                  <a:extLst>
                    <a:ext uri="{9D8B030D-6E8A-4147-A177-3AD203B41FA5}">
                      <a16:colId xmlns:a16="http://schemas.microsoft.com/office/drawing/2014/main" val="936774253"/>
                    </a:ext>
                  </a:extLst>
                </a:gridCol>
              </a:tblGrid>
              <a:tr h="649697">
                <a:tc>
                  <a:txBody>
                    <a:bodyPr/>
                    <a:lstStyle/>
                    <a:p>
                      <a:pPr algn="r" rtl="1">
                        <a:lnSpc>
                          <a:spcPct val="107000"/>
                        </a:lnSpc>
                        <a:spcAft>
                          <a:spcPts val="800"/>
                        </a:spcAft>
                      </a:pPr>
                      <a:r>
                        <a:rPr lang="ar-BH" sz="4000" b="1" dirty="0">
                          <a:solidFill>
                            <a:schemeClr val="tx1"/>
                          </a:solidFill>
                          <a:latin typeface="Calibri" panose="020F0502020204030204" pitchFamily="34" charset="0"/>
                          <a:ea typeface="Calibri" panose="020F0502020204030204" pitchFamily="34" charset="0"/>
                        </a:rPr>
                        <a:t>التائبين</a:t>
                      </a:r>
                      <a:endParaRPr lang="en-GB" sz="3200" dirty="0">
                        <a:solidFill>
                          <a:schemeClr val="tx1"/>
                        </a:solidFill>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0295620"/>
                  </a:ext>
                </a:extLst>
              </a:tr>
            </a:tbl>
          </a:graphicData>
        </a:graphic>
      </p:graphicFrame>
      <p:graphicFrame>
        <p:nvGraphicFramePr>
          <p:cNvPr id="37" name="جدول 36">
            <a:extLst>
              <a:ext uri="{FF2B5EF4-FFF2-40B4-BE49-F238E27FC236}">
                <a16:creationId xmlns:a16="http://schemas.microsoft.com/office/drawing/2014/main" id="{7335D812-2188-4231-8273-237A4E13DD4F}"/>
              </a:ext>
            </a:extLst>
          </p:cNvPr>
          <p:cNvGraphicFramePr>
            <a:graphicFrameLocks noGrp="1"/>
          </p:cNvGraphicFramePr>
          <p:nvPr>
            <p:extLst>
              <p:ext uri="{D42A27DB-BD31-4B8C-83A1-F6EECF244321}">
                <p14:modId xmlns:p14="http://schemas.microsoft.com/office/powerpoint/2010/main" val="571726407"/>
              </p:ext>
            </p:extLst>
          </p:nvPr>
        </p:nvGraphicFramePr>
        <p:xfrm>
          <a:off x="2355267" y="5349643"/>
          <a:ext cx="4943360" cy="649697"/>
        </p:xfrm>
        <a:graphic>
          <a:graphicData uri="http://schemas.openxmlformats.org/drawingml/2006/table">
            <a:tbl>
              <a:tblPr rtl="1" firstRow="1" firstCol="1" lastRow="1" lastCol="1" bandRow="1" bandCol="1">
                <a:tableStyleId>{69012ECD-51FC-41F1-AA8D-1B2483CD663E}</a:tableStyleId>
              </a:tblPr>
              <a:tblGrid>
                <a:gridCol w="4943360">
                  <a:extLst>
                    <a:ext uri="{9D8B030D-6E8A-4147-A177-3AD203B41FA5}">
                      <a16:colId xmlns:a16="http://schemas.microsoft.com/office/drawing/2014/main" val="2866744590"/>
                    </a:ext>
                  </a:extLst>
                </a:gridCol>
              </a:tblGrid>
              <a:tr h="649697">
                <a:tc>
                  <a:txBody>
                    <a:bodyPr/>
                    <a:lstStyle/>
                    <a:p>
                      <a:pPr algn="r" rtl="1">
                        <a:lnSpc>
                          <a:spcPct val="107000"/>
                        </a:lnSpc>
                        <a:spcAft>
                          <a:spcPts val="800"/>
                        </a:spcAft>
                      </a:pPr>
                      <a:r>
                        <a:rPr lang="ar-BH" sz="4000" b="1" dirty="0">
                          <a:solidFill>
                            <a:schemeClr val="tx1"/>
                          </a:solidFill>
                          <a:latin typeface="Calibri" panose="020F0502020204030204" pitchFamily="34" charset="0"/>
                          <a:ea typeface="Calibri" panose="020F0502020204030204" pitchFamily="34" charset="0"/>
                        </a:rPr>
                        <a:t>كلمة تضجر وكراهية</a:t>
                      </a:r>
                      <a:endParaRPr lang="en-GB" sz="3200" dirty="0">
                        <a:solidFill>
                          <a:schemeClr val="tx1"/>
                        </a:solidFill>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5028393"/>
                  </a:ext>
                </a:extLst>
              </a:tr>
            </a:tbl>
          </a:graphicData>
        </a:graphic>
      </p:graphicFrame>
      <p:sp>
        <p:nvSpPr>
          <p:cNvPr id="38" name="Rectangle 5">
            <a:extLst>
              <a:ext uri="{FF2B5EF4-FFF2-40B4-BE49-F238E27FC236}">
                <a16:creationId xmlns:a16="http://schemas.microsoft.com/office/drawing/2014/main" id="{A1376138-C41A-4221-84A6-A303FCE90C8A}"/>
              </a:ext>
            </a:extLst>
          </p:cNvPr>
          <p:cNvSpPr/>
          <p:nvPr/>
        </p:nvSpPr>
        <p:spPr>
          <a:xfrm>
            <a:off x="8469522" y="343492"/>
            <a:ext cx="2100523" cy="769441"/>
          </a:xfrm>
          <a:prstGeom prst="rect">
            <a:avLst/>
          </a:prstGeom>
          <a:noFill/>
          <a:ln>
            <a:noFill/>
          </a:ln>
        </p:spPr>
        <p:txBody>
          <a:bodyPr wrap="square" lIns="91440" tIns="45720" rIns="91440" bIns="45720">
            <a:spAutoFit/>
          </a:bodyPr>
          <a:lstStyle/>
          <a:p>
            <a:pPr algn="ctr"/>
            <a:r>
              <a:rPr lang="ar-SA" sz="4400" b="1" dirty="0">
                <a:ln w="0"/>
                <a:solidFill>
                  <a:schemeClr val="bg1"/>
                </a:solidFill>
                <a:effectLst>
                  <a:outerShdw blurRad="38100" dist="19050" dir="2700000" algn="tl" rotWithShape="0">
                    <a:schemeClr val="dk1">
                      <a:alpha val="40000"/>
                    </a:schemeClr>
                  </a:outerShdw>
                </a:effectLst>
                <a:latin typeface="Frutiger LT Arabic 55 Roman" panose="01000000000000000000" pitchFamily="2" charset="-78"/>
              </a:rPr>
              <a:t>نشاط</a:t>
            </a:r>
            <a:endParaRPr lang="ar-BH" sz="4400" b="1" dirty="0">
              <a:ln w="0"/>
              <a:solidFill>
                <a:schemeClr val="bg1"/>
              </a:solidFill>
              <a:effectLst>
                <a:outerShdw blurRad="38100" dist="19050" dir="2700000" algn="tl" rotWithShape="0">
                  <a:schemeClr val="dk1">
                    <a:alpha val="40000"/>
                  </a:schemeClr>
                </a:outerShdw>
              </a:effectLst>
              <a:latin typeface="Frutiger LT Arabic 55 Roman" panose="01000000000000000000" pitchFamily="2" charset="-78"/>
            </a:endParaRPr>
          </a:p>
        </p:txBody>
      </p:sp>
      <p:graphicFrame>
        <p:nvGraphicFramePr>
          <p:cNvPr id="39" name="جدول 38">
            <a:extLst>
              <a:ext uri="{FF2B5EF4-FFF2-40B4-BE49-F238E27FC236}">
                <a16:creationId xmlns:a16="http://schemas.microsoft.com/office/drawing/2014/main" id="{A2272E44-338A-47CF-AED1-434724803755}"/>
              </a:ext>
            </a:extLst>
          </p:cNvPr>
          <p:cNvGraphicFramePr>
            <a:graphicFrameLocks noGrp="1"/>
          </p:cNvGraphicFramePr>
          <p:nvPr>
            <p:extLst>
              <p:ext uri="{D42A27DB-BD31-4B8C-83A1-F6EECF244321}">
                <p14:modId xmlns:p14="http://schemas.microsoft.com/office/powerpoint/2010/main" val="3752819353"/>
              </p:ext>
            </p:extLst>
          </p:nvPr>
        </p:nvGraphicFramePr>
        <p:xfrm>
          <a:off x="5319130" y="1457283"/>
          <a:ext cx="3771250" cy="649697"/>
        </p:xfrm>
        <a:graphic>
          <a:graphicData uri="http://schemas.openxmlformats.org/drawingml/2006/table">
            <a:tbl>
              <a:tblPr rtl="1" firstRow="1" firstCol="1" lastRow="1" lastCol="1" bandRow="1" bandCol="1">
                <a:tableStyleId>{69012ECD-51FC-41F1-AA8D-1B2483CD663E}</a:tableStyleId>
              </a:tblPr>
              <a:tblGrid>
                <a:gridCol w="3771250">
                  <a:extLst>
                    <a:ext uri="{9D8B030D-6E8A-4147-A177-3AD203B41FA5}">
                      <a16:colId xmlns:a16="http://schemas.microsoft.com/office/drawing/2014/main" val="2866744590"/>
                    </a:ext>
                  </a:extLst>
                </a:gridCol>
              </a:tblGrid>
              <a:tr h="649697">
                <a:tc>
                  <a:txBody>
                    <a:bodyPr/>
                    <a:lstStyle/>
                    <a:p>
                      <a:pPr algn="ctr" rtl="1">
                        <a:lnSpc>
                          <a:spcPct val="107000"/>
                        </a:lnSpc>
                        <a:spcAft>
                          <a:spcPts val="800"/>
                        </a:spcAft>
                      </a:pPr>
                      <a:r>
                        <a:rPr lang="ar-BH" sz="4000" b="1" dirty="0">
                          <a:solidFill>
                            <a:schemeClr val="tx1"/>
                          </a:solidFill>
                          <a:latin typeface="Calibri" panose="020F0502020204030204" pitchFamily="34" charset="0"/>
                          <a:ea typeface="Calibri" panose="020F0502020204030204" pitchFamily="34" charset="0"/>
                        </a:rPr>
                        <a:t>كلمة تضجر وكراهية</a:t>
                      </a:r>
                      <a:endParaRPr lang="en-GB" sz="3200" dirty="0">
                        <a:solidFill>
                          <a:schemeClr val="tx1"/>
                        </a:solidFill>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F4D6"/>
                    </a:solidFill>
                  </a:tcPr>
                </a:tc>
                <a:extLst>
                  <a:ext uri="{0D108BD9-81ED-4DB2-BD59-A6C34878D82A}">
                    <a16:rowId xmlns:a16="http://schemas.microsoft.com/office/drawing/2014/main" val="2135028393"/>
                  </a:ext>
                </a:extLst>
              </a:tr>
            </a:tbl>
          </a:graphicData>
        </a:graphic>
      </p:graphicFrame>
      <p:graphicFrame>
        <p:nvGraphicFramePr>
          <p:cNvPr id="40" name="جدول 39">
            <a:extLst>
              <a:ext uri="{FF2B5EF4-FFF2-40B4-BE49-F238E27FC236}">
                <a16:creationId xmlns:a16="http://schemas.microsoft.com/office/drawing/2014/main" id="{AFBA5425-B53B-446D-8D08-5C12065002A8}"/>
              </a:ext>
            </a:extLst>
          </p:cNvPr>
          <p:cNvGraphicFramePr>
            <a:graphicFrameLocks noGrp="1"/>
          </p:cNvGraphicFramePr>
          <p:nvPr>
            <p:extLst>
              <p:ext uri="{D42A27DB-BD31-4B8C-83A1-F6EECF244321}">
                <p14:modId xmlns:p14="http://schemas.microsoft.com/office/powerpoint/2010/main" val="660486805"/>
              </p:ext>
            </p:extLst>
          </p:nvPr>
        </p:nvGraphicFramePr>
        <p:xfrm>
          <a:off x="3204943" y="1457283"/>
          <a:ext cx="1968285" cy="655955"/>
        </p:xfrm>
        <a:graphic>
          <a:graphicData uri="http://schemas.openxmlformats.org/drawingml/2006/table">
            <a:tbl>
              <a:tblPr rtl="1" firstRow="1" firstCol="1" lastRow="1" lastCol="1" bandRow="1" bandCol="1">
                <a:tableStyleId>{69012ECD-51FC-41F1-AA8D-1B2483CD663E}</a:tableStyleId>
              </a:tblPr>
              <a:tblGrid>
                <a:gridCol w="1968285">
                  <a:extLst>
                    <a:ext uri="{9D8B030D-6E8A-4147-A177-3AD203B41FA5}">
                      <a16:colId xmlns:a16="http://schemas.microsoft.com/office/drawing/2014/main" val="1357848399"/>
                    </a:ext>
                  </a:extLst>
                </a:gridCol>
              </a:tblGrid>
              <a:tr h="649697">
                <a:tc>
                  <a:txBody>
                    <a:bodyPr/>
                    <a:lstStyle/>
                    <a:p>
                      <a:pPr marL="114300" algn="ctr" rtl="1">
                        <a:lnSpc>
                          <a:spcPct val="115000"/>
                        </a:lnSpc>
                        <a:spcAft>
                          <a:spcPts val="1000"/>
                        </a:spcAft>
                      </a:pPr>
                      <a:r>
                        <a:rPr lang="ar-BH" sz="4000" b="1" kern="1200" dirty="0">
                          <a:solidFill>
                            <a:schemeClr val="tx1"/>
                          </a:solidFill>
                          <a:latin typeface="Calibri" panose="020F0502020204030204" pitchFamily="34" charset="0"/>
                          <a:ea typeface="+mn-ea"/>
                          <a:cs typeface="+mn-cs"/>
                        </a:rPr>
                        <a:t>أمر</a:t>
                      </a:r>
                      <a:r>
                        <a:rPr lang="ar-BH" sz="4000" b="1" kern="1200" baseline="0" dirty="0">
                          <a:solidFill>
                            <a:schemeClr val="tx1"/>
                          </a:solidFill>
                          <a:latin typeface="Calibri" panose="020F0502020204030204" pitchFamily="34" charset="0"/>
                          <a:ea typeface="+mn-ea"/>
                          <a:cs typeface="+mn-cs"/>
                        </a:rPr>
                        <a:t> وحكم</a:t>
                      </a:r>
                      <a:endParaRPr lang="en-US" sz="4000" b="1" kern="1200" dirty="0">
                        <a:solidFill>
                          <a:schemeClr val="tx1"/>
                        </a:solidFill>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F4D6"/>
                    </a:solidFill>
                  </a:tcPr>
                </a:tc>
                <a:extLst>
                  <a:ext uri="{0D108BD9-81ED-4DB2-BD59-A6C34878D82A}">
                    <a16:rowId xmlns:a16="http://schemas.microsoft.com/office/drawing/2014/main" val="258711911"/>
                  </a:ext>
                </a:extLst>
              </a:tr>
            </a:tbl>
          </a:graphicData>
        </a:graphic>
      </p:graphicFrame>
      <p:graphicFrame>
        <p:nvGraphicFramePr>
          <p:cNvPr id="41" name="جدول 40">
            <a:extLst>
              <a:ext uri="{FF2B5EF4-FFF2-40B4-BE49-F238E27FC236}">
                <a16:creationId xmlns:a16="http://schemas.microsoft.com/office/drawing/2014/main" id="{CFC5D1F3-90B6-4AC4-83FD-A2CE23DA66F6}"/>
              </a:ext>
            </a:extLst>
          </p:cNvPr>
          <p:cNvGraphicFramePr>
            <a:graphicFrameLocks noGrp="1"/>
          </p:cNvGraphicFramePr>
          <p:nvPr>
            <p:extLst>
              <p:ext uri="{D42A27DB-BD31-4B8C-83A1-F6EECF244321}">
                <p14:modId xmlns:p14="http://schemas.microsoft.com/office/powerpoint/2010/main" val="3072701340"/>
              </p:ext>
            </p:extLst>
          </p:nvPr>
        </p:nvGraphicFramePr>
        <p:xfrm>
          <a:off x="780744" y="1457283"/>
          <a:ext cx="2268806" cy="649697"/>
        </p:xfrm>
        <a:graphic>
          <a:graphicData uri="http://schemas.openxmlformats.org/drawingml/2006/table">
            <a:tbl>
              <a:tblPr rtl="1" firstRow="1" firstCol="1" lastRow="1" lastCol="1" bandRow="1" bandCol="1">
                <a:tableStyleId>{69012ECD-51FC-41F1-AA8D-1B2483CD663E}</a:tableStyleId>
              </a:tblPr>
              <a:tblGrid>
                <a:gridCol w="2268806">
                  <a:extLst>
                    <a:ext uri="{9D8B030D-6E8A-4147-A177-3AD203B41FA5}">
                      <a16:colId xmlns:a16="http://schemas.microsoft.com/office/drawing/2014/main" val="936774253"/>
                    </a:ext>
                  </a:extLst>
                </a:gridCol>
              </a:tblGrid>
              <a:tr h="649697">
                <a:tc>
                  <a:txBody>
                    <a:bodyPr/>
                    <a:lstStyle/>
                    <a:p>
                      <a:pPr algn="ctr" rtl="1">
                        <a:lnSpc>
                          <a:spcPct val="107000"/>
                        </a:lnSpc>
                        <a:spcAft>
                          <a:spcPts val="800"/>
                        </a:spcAft>
                      </a:pPr>
                      <a:r>
                        <a:rPr lang="ar-BH" sz="4000" b="1" dirty="0">
                          <a:solidFill>
                            <a:schemeClr val="tx1"/>
                          </a:solidFill>
                          <a:latin typeface="Calibri" panose="020F0502020204030204" pitchFamily="34" charset="0"/>
                          <a:ea typeface="Calibri" panose="020F0502020204030204" pitchFamily="34" charset="0"/>
                        </a:rPr>
                        <a:t>التّائبين</a:t>
                      </a:r>
                      <a:endParaRPr lang="en-GB" sz="3200" dirty="0">
                        <a:solidFill>
                          <a:schemeClr val="tx1"/>
                        </a:solidFill>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F4D6"/>
                    </a:solidFill>
                  </a:tcPr>
                </a:tc>
                <a:extLst>
                  <a:ext uri="{0D108BD9-81ED-4DB2-BD59-A6C34878D82A}">
                    <a16:rowId xmlns:a16="http://schemas.microsoft.com/office/drawing/2014/main" val="2300295620"/>
                  </a:ext>
                </a:extLst>
              </a:tr>
            </a:tbl>
          </a:graphicData>
        </a:graphic>
      </p:graphicFrame>
      <p:grpSp>
        <p:nvGrpSpPr>
          <p:cNvPr id="52" name="مجموعة 51">
            <a:extLst>
              <a:ext uri="{FF2B5EF4-FFF2-40B4-BE49-F238E27FC236}">
                <a16:creationId xmlns:a16="http://schemas.microsoft.com/office/drawing/2014/main" id="{2C48A62B-D033-4781-B065-08A056CB2AED}"/>
              </a:ext>
            </a:extLst>
          </p:cNvPr>
          <p:cNvGrpSpPr/>
          <p:nvPr/>
        </p:nvGrpSpPr>
        <p:grpSpPr>
          <a:xfrm>
            <a:off x="274323" y="0"/>
            <a:ext cx="3942743" cy="886686"/>
            <a:chOff x="367308" y="-366815"/>
            <a:chExt cx="3542468" cy="970345"/>
          </a:xfrm>
        </p:grpSpPr>
        <p:sp>
          <p:nvSpPr>
            <p:cNvPr id="53" name="مستطيل: زوايا علوية مستديرة 22">
              <a:extLst>
                <a:ext uri="{FF2B5EF4-FFF2-40B4-BE49-F238E27FC236}">
                  <a16:creationId xmlns:a16="http://schemas.microsoft.com/office/drawing/2014/main" id="{01A005F8-B326-4C47-B25B-B1D706E8A3CC}"/>
                </a:ext>
              </a:extLst>
            </p:cNvPr>
            <p:cNvSpPr/>
            <p:nvPr/>
          </p:nvSpPr>
          <p:spPr>
            <a:xfrm rot="10800000">
              <a:off x="381000" y="-304800"/>
              <a:ext cx="3515085" cy="908330"/>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6">
              <a:extLst>
                <a:ext uri="{FF2B5EF4-FFF2-40B4-BE49-F238E27FC236}">
                  <a16:creationId xmlns:a16="http://schemas.microsoft.com/office/drawing/2014/main" id="{8A62E6DD-850D-4AA0-A620-C0F5CBC3E03C}"/>
                </a:ext>
              </a:extLst>
            </p:cNvPr>
            <p:cNvSpPr/>
            <p:nvPr/>
          </p:nvSpPr>
          <p:spPr>
            <a:xfrm>
              <a:off x="1105516" y="-143023"/>
              <a:ext cx="2804260" cy="572586"/>
            </a:xfrm>
            <a:prstGeom prst="rect">
              <a:avLst/>
            </a:prstGeom>
            <a:noFill/>
            <a:ln>
              <a:noFill/>
            </a:ln>
          </p:spPr>
          <p:txBody>
            <a:bodyPr wrap="square" lIns="91440" tIns="45720" rIns="91440" bIns="45720">
              <a:spAutoFit/>
            </a:bodyPr>
            <a:lstStyle/>
            <a:p>
              <a:pPr algn="ctr"/>
              <a:r>
                <a:rPr lang="ar-BH" sz="2800" b="1" dirty="0">
                  <a:ln w="0"/>
                  <a:solidFill>
                    <a:srgbClr val="7030A0"/>
                  </a:solidFill>
                  <a:effectLst>
                    <a:outerShdw blurRad="38100" dist="19050" dir="2700000" algn="tl" rotWithShape="0">
                      <a:schemeClr val="dk1">
                        <a:alpha val="40000"/>
                      </a:schemeClr>
                    </a:outerShdw>
                  </a:effectLst>
                </a:rPr>
                <a:t>سورة الإسراء(23-25) </a:t>
              </a:r>
              <a:endParaRPr lang="en-US" sz="2800" b="1" dirty="0">
                <a:ln w="0"/>
                <a:solidFill>
                  <a:srgbClr val="7030A0"/>
                </a:solidFill>
                <a:effectLst>
                  <a:outerShdw blurRad="38100" dist="19050" dir="2700000" algn="tl" rotWithShape="0">
                    <a:schemeClr val="dk1">
                      <a:alpha val="40000"/>
                    </a:schemeClr>
                  </a:outerShdw>
                </a:effectLst>
              </a:endParaRPr>
            </a:p>
          </p:txBody>
        </p:sp>
        <p:sp>
          <p:nvSpPr>
            <p:cNvPr id="55" name="مستطيل: زوايا علوية مستديرة 24">
              <a:extLst>
                <a:ext uri="{FF2B5EF4-FFF2-40B4-BE49-F238E27FC236}">
                  <a16:creationId xmlns:a16="http://schemas.microsoft.com/office/drawing/2014/main" id="{67E20E12-2C02-4FA0-8B19-F8C10C81B0E2}"/>
                </a:ext>
              </a:extLst>
            </p:cNvPr>
            <p:cNvSpPr/>
            <p:nvPr/>
          </p:nvSpPr>
          <p:spPr>
            <a:xfrm rot="10800000">
              <a:off x="454440" y="-366815"/>
              <a:ext cx="761819" cy="908330"/>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6">
              <a:extLst>
                <a:ext uri="{FF2B5EF4-FFF2-40B4-BE49-F238E27FC236}">
                  <a16:creationId xmlns:a16="http://schemas.microsoft.com/office/drawing/2014/main" id="{6ED1EBB7-8165-4574-B91E-F7E3AC1A9238}"/>
                </a:ext>
              </a:extLst>
            </p:cNvPr>
            <p:cNvSpPr/>
            <p:nvPr/>
          </p:nvSpPr>
          <p:spPr>
            <a:xfrm>
              <a:off x="367308" y="-198524"/>
              <a:ext cx="931665" cy="646331"/>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التربية </a:t>
              </a:r>
              <a:endParaRPr lang="en-US" b="1" dirty="0">
                <a:ln w="0"/>
                <a:effectLst>
                  <a:outerShdw blurRad="38100" dist="19050" dir="2700000" algn="tl" rotWithShape="0">
                    <a:schemeClr val="dk1">
                      <a:alpha val="40000"/>
                    </a:schemeClr>
                  </a:outerShdw>
                </a:effectLst>
                <a:latin typeface="Frutiger LT Arabic 55 Roman" panose="01000000000000000000" pitchFamily="2" charset="-78"/>
              </a:endParaRPr>
            </a:p>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الإسلامية </a:t>
              </a:r>
            </a:p>
          </p:txBody>
        </p:sp>
      </p:grpSp>
    </p:spTree>
    <p:extLst>
      <p:ext uri="{BB962C8B-B14F-4D97-AF65-F5344CB8AC3E}">
        <p14:creationId xmlns:p14="http://schemas.microsoft.com/office/powerpoint/2010/main" val="388248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25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125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down)">
                                      <p:cBhvr>
                                        <p:cTn id="23" dur="1250"/>
                                        <p:tgtEl>
                                          <p:spTgt spid="38"/>
                                        </p:tgtEl>
                                      </p:cBhvr>
                                    </p:animEffect>
                                  </p:childTnLst>
                                </p:cTn>
                              </p:par>
                            </p:childTnLst>
                          </p:cTn>
                        </p:par>
                        <p:par>
                          <p:cTn id="24" fill="hold">
                            <p:stCondLst>
                              <p:cond delay="1750"/>
                            </p:stCondLst>
                            <p:childTnLst>
                              <p:par>
                                <p:cTn id="25" presetID="22" presetClass="entr" presetSubtype="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3000"/>
                                        <p:tgtEl>
                                          <p:spTgt spid="9"/>
                                        </p:tgtEl>
                                      </p:cBhvr>
                                    </p:animEffect>
                                  </p:childTnLst>
                                </p:cTn>
                              </p:par>
                            </p:childTnLst>
                          </p:cTn>
                        </p:par>
                        <p:par>
                          <p:cTn id="28" fill="hold">
                            <p:stCondLst>
                              <p:cond delay="4750"/>
                            </p:stCondLst>
                            <p:childTnLst>
                              <p:par>
                                <p:cTn id="29" presetID="10" presetClass="entr" presetSubtype="0"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1750"/>
                                        <p:tgtEl>
                                          <p:spTgt spid="39"/>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1750"/>
                                        <p:tgtEl>
                                          <p:spTgt spid="40"/>
                                        </p:tgtEl>
                                      </p:cBhvr>
                                    </p:animEffect>
                                  </p:childTnLst>
                                </p:cTn>
                              </p:par>
                            </p:childTnLst>
                          </p:cTn>
                        </p:par>
                        <p:par>
                          <p:cTn id="36" fill="hold">
                            <p:stCondLst>
                              <p:cond delay="8250"/>
                            </p:stCondLst>
                            <p:childTnLst>
                              <p:par>
                                <p:cTn id="37" presetID="10" presetClass="entr" presetSubtype="0"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1750"/>
                                        <p:tgtEl>
                                          <p:spTgt spid="41"/>
                                        </p:tgtEl>
                                      </p:cBhvr>
                                    </p:animEffect>
                                  </p:childTnLst>
                                </p:cTn>
                              </p:par>
                              <p:par>
                                <p:cTn id="40" presetID="18" presetClass="entr" presetSubtype="12"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strips(downLeft)">
                                      <p:cBhvr>
                                        <p:cTn id="42" dur="1750"/>
                                        <p:tgtEl>
                                          <p:spTgt spid="27"/>
                                        </p:tgtEl>
                                      </p:cBhvr>
                                    </p:animEffect>
                                  </p:childTnLst>
                                </p:cTn>
                              </p:par>
                            </p:childTnLst>
                          </p:cTn>
                        </p:par>
                        <p:par>
                          <p:cTn id="43" fill="hold">
                            <p:stCondLst>
                              <p:cond delay="10000"/>
                            </p:stCondLst>
                            <p:childTnLst>
                              <p:par>
                                <p:cTn id="44" presetID="10"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250"/>
                                        <p:tgtEl>
                                          <p:spTgt spid="16"/>
                                        </p:tgtEl>
                                      </p:cBhvr>
                                    </p:animEffect>
                                  </p:childTnLst>
                                </p:cTn>
                              </p:par>
                            </p:childTnLst>
                          </p:cTn>
                        </p:par>
                        <p:par>
                          <p:cTn id="47" fill="hold">
                            <p:stCondLst>
                              <p:cond delay="11250"/>
                            </p:stCondLst>
                            <p:childTnLst>
                              <p:par>
                                <p:cTn id="48" presetID="1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250"/>
                                        <p:tgtEl>
                                          <p:spTgt spid="20"/>
                                        </p:tgtEl>
                                      </p:cBhvr>
                                    </p:animEffect>
                                  </p:childTnLst>
                                </p:cTn>
                              </p:par>
                            </p:childTnLst>
                          </p:cTn>
                        </p:par>
                        <p:par>
                          <p:cTn id="51" fill="hold">
                            <p:stCondLst>
                              <p:cond delay="12500"/>
                            </p:stCondLst>
                            <p:childTnLst>
                              <p:par>
                                <p:cTn id="52" presetID="10" presetClass="entr" presetSubtype="0"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250"/>
                                        <p:tgtEl>
                                          <p:spTgt spid="24"/>
                                        </p:tgtEl>
                                      </p:cBhvr>
                                    </p:animEffect>
                                  </p:childTnLst>
                                </p:cTn>
                              </p:par>
                            </p:childTnLst>
                          </p:cTn>
                        </p:par>
                        <p:par>
                          <p:cTn id="55" fill="hold">
                            <p:stCondLst>
                              <p:cond delay="13750"/>
                            </p:stCondLst>
                            <p:childTnLst>
                              <p:par>
                                <p:cTn id="56" presetID="22" presetClass="entr" presetSubtype="2"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right)">
                                      <p:cBhvr>
                                        <p:cTn id="58" dur="3000"/>
                                        <p:tgtEl>
                                          <p:spTgt spid="15"/>
                                        </p:tgtEl>
                                      </p:cBhvr>
                                    </p:animEffect>
                                  </p:childTnLst>
                                </p:cTn>
                              </p:par>
                            </p:childTnLst>
                          </p:cTn>
                        </p:par>
                        <p:par>
                          <p:cTn id="59" fill="hold">
                            <p:stCondLst>
                              <p:cond delay="16750"/>
                            </p:stCondLst>
                            <p:childTnLst>
                              <p:par>
                                <p:cTn id="60" presetID="22" presetClass="entr" presetSubtype="2"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right)">
                                      <p:cBhvr>
                                        <p:cTn id="62" dur="3000"/>
                                        <p:tgtEl>
                                          <p:spTgt spid="19"/>
                                        </p:tgtEl>
                                      </p:cBhvr>
                                    </p:animEffect>
                                  </p:childTnLst>
                                </p:cTn>
                              </p:par>
                            </p:childTnLst>
                          </p:cTn>
                        </p:par>
                        <p:par>
                          <p:cTn id="63" fill="hold">
                            <p:stCondLst>
                              <p:cond delay="19750"/>
                            </p:stCondLst>
                            <p:childTnLst>
                              <p:par>
                                <p:cTn id="64" presetID="22" presetClass="entr" presetSubtype="2"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right)">
                                      <p:cBhvr>
                                        <p:cTn id="66" dur="3000"/>
                                        <p:tgtEl>
                                          <p:spTgt spid="23"/>
                                        </p:tgtEl>
                                      </p:cBhvr>
                                    </p:animEffect>
                                  </p:childTnLst>
                                </p:cTn>
                              </p:par>
                            </p:childTnLst>
                          </p:cTn>
                        </p:par>
                        <p:par>
                          <p:cTn id="67" fill="hold">
                            <p:stCondLst>
                              <p:cond delay="22750"/>
                            </p:stCondLst>
                            <p:childTnLst>
                              <p:par>
                                <p:cTn id="68" presetID="23" presetClass="entr" presetSubtype="16"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p:cTn id="70" dur="2500" fill="hold"/>
                                        <p:tgtEl>
                                          <p:spTgt spid="33"/>
                                        </p:tgtEl>
                                        <p:attrNameLst>
                                          <p:attrName>ppt_w</p:attrName>
                                        </p:attrNameLst>
                                      </p:cBhvr>
                                      <p:tavLst>
                                        <p:tav tm="0">
                                          <p:val>
                                            <p:fltVal val="0"/>
                                          </p:val>
                                        </p:tav>
                                        <p:tav tm="100000">
                                          <p:val>
                                            <p:strVal val="#ppt_w"/>
                                          </p:val>
                                        </p:tav>
                                      </p:tavLst>
                                    </p:anim>
                                    <p:anim calcmode="lin" valueType="num">
                                      <p:cBhvr>
                                        <p:cTn id="71" dur="2500" fill="hold"/>
                                        <p:tgtEl>
                                          <p:spTgt spid="33"/>
                                        </p:tgtEl>
                                        <p:attrNameLst>
                                          <p:attrName>ppt_h</p:attrName>
                                        </p:attrNameLst>
                                      </p:cBhvr>
                                      <p:tavLst>
                                        <p:tav tm="0">
                                          <p:val>
                                            <p:fltVal val="0"/>
                                          </p:val>
                                        </p:tav>
                                        <p:tav tm="100000">
                                          <p:val>
                                            <p:strVal val="#ppt_h"/>
                                          </p:val>
                                        </p:tav>
                                      </p:tavLst>
                                    </p:anim>
                                  </p:childTnLst>
                                </p:cTn>
                              </p:par>
                              <p:par>
                                <p:cTn id="72" presetID="23" presetClass="entr" presetSubtype="16"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p:cTn id="74" dur="2500" fill="hold"/>
                                        <p:tgtEl>
                                          <p:spTgt spid="34"/>
                                        </p:tgtEl>
                                        <p:attrNameLst>
                                          <p:attrName>ppt_w</p:attrName>
                                        </p:attrNameLst>
                                      </p:cBhvr>
                                      <p:tavLst>
                                        <p:tav tm="0">
                                          <p:val>
                                            <p:fltVal val="0"/>
                                          </p:val>
                                        </p:tav>
                                        <p:tav tm="100000">
                                          <p:val>
                                            <p:strVal val="#ppt_w"/>
                                          </p:val>
                                        </p:tav>
                                      </p:tavLst>
                                    </p:anim>
                                    <p:anim calcmode="lin" valueType="num">
                                      <p:cBhvr>
                                        <p:cTn id="75" dur="2500" fill="hold"/>
                                        <p:tgtEl>
                                          <p:spTgt spid="34"/>
                                        </p:tgtEl>
                                        <p:attrNameLst>
                                          <p:attrName>ppt_h</p:attrName>
                                        </p:attrNameLst>
                                      </p:cBhvr>
                                      <p:tavLst>
                                        <p:tav tm="0">
                                          <p:val>
                                            <p:fltVal val="0"/>
                                          </p:val>
                                        </p:tav>
                                        <p:tav tm="100000">
                                          <p:val>
                                            <p:strVal val="#ppt_h"/>
                                          </p:val>
                                        </p:tav>
                                      </p:tavLst>
                                    </p:anim>
                                  </p:childTnLst>
                                </p:cTn>
                              </p:par>
                            </p:childTnLst>
                          </p:cTn>
                        </p:par>
                        <p:par>
                          <p:cTn id="76" fill="hold">
                            <p:stCondLst>
                              <p:cond delay="25250"/>
                            </p:stCondLst>
                            <p:childTnLst>
                              <p:par>
                                <p:cTn id="77" presetID="10" presetClass="exit" presetSubtype="0" fill="hold" nodeType="afterEffect">
                                  <p:stCondLst>
                                    <p:cond delay="0"/>
                                  </p:stCondLst>
                                  <p:childTnLst>
                                    <p:animEffect transition="out" filter="fade">
                                      <p:cBhvr>
                                        <p:cTn id="78" dur="1750"/>
                                        <p:tgtEl>
                                          <p:spTgt spid="40"/>
                                        </p:tgtEl>
                                      </p:cBhvr>
                                    </p:animEffect>
                                    <p:set>
                                      <p:cBhvr>
                                        <p:cTn id="79" dur="1" fill="hold">
                                          <p:stCondLst>
                                            <p:cond delay="1749"/>
                                          </p:stCondLst>
                                        </p:cTn>
                                        <p:tgtEl>
                                          <p:spTgt spid="40"/>
                                        </p:tgtEl>
                                        <p:attrNameLst>
                                          <p:attrName>style.visibility</p:attrName>
                                        </p:attrNameLst>
                                      </p:cBhvr>
                                      <p:to>
                                        <p:strVal val="hidden"/>
                                      </p:to>
                                    </p:set>
                                  </p:childTnLst>
                                </p:cTn>
                              </p:par>
                            </p:childTnLst>
                          </p:cTn>
                        </p:par>
                        <p:par>
                          <p:cTn id="80" fill="hold">
                            <p:stCondLst>
                              <p:cond delay="27000"/>
                            </p:stCondLst>
                            <p:childTnLst>
                              <p:par>
                                <p:cTn id="81" presetID="10" presetClass="entr" presetSubtype="0" fill="hold" nodeType="after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childTnLst>
                          </p:cTn>
                        </p:par>
                        <p:par>
                          <p:cTn id="84" fill="hold">
                            <p:stCondLst>
                              <p:cond delay="27500"/>
                            </p:stCondLst>
                            <p:childTnLst>
                              <p:par>
                                <p:cTn id="85" presetID="10" presetClass="exit" presetSubtype="0" fill="hold" nodeType="afterEffect">
                                  <p:stCondLst>
                                    <p:cond delay="0"/>
                                  </p:stCondLst>
                                  <p:childTnLst>
                                    <p:animEffect transition="out" filter="fade">
                                      <p:cBhvr>
                                        <p:cTn id="86" dur="1750"/>
                                        <p:tgtEl>
                                          <p:spTgt spid="41"/>
                                        </p:tgtEl>
                                      </p:cBhvr>
                                    </p:animEffect>
                                    <p:set>
                                      <p:cBhvr>
                                        <p:cTn id="87" dur="1" fill="hold">
                                          <p:stCondLst>
                                            <p:cond delay="1749"/>
                                          </p:stCondLst>
                                        </p:cTn>
                                        <p:tgtEl>
                                          <p:spTgt spid="41"/>
                                        </p:tgtEl>
                                        <p:attrNameLst>
                                          <p:attrName>style.visibility</p:attrName>
                                        </p:attrNameLst>
                                      </p:cBhvr>
                                      <p:to>
                                        <p:strVal val="hidden"/>
                                      </p:to>
                                    </p:set>
                                  </p:childTnLst>
                                </p:cTn>
                              </p:par>
                            </p:childTnLst>
                          </p:cTn>
                        </p:par>
                        <p:par>
                          <p:cTn id="88" fill="hold">
                            <p:stCondLst>
                              <p:cond delay="29250"/>
                            </p:stCondLst>
                            <p:childTnLst>
                              <p:par>
                                <p:cTn id="89" presetID="10" presetClass="entr" presetSubtype="0" fill="hold" nodeType="after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29750"/>
                            </p:stCondLst>
                            <p:childTnLst>
                              <p:par>
                                <p:cTn id="93" presetID="10" presetClass="exit" presetSubtype="0" fill="hold" nodeType="afterEffect">
                                  <p:stCondLst>
                                    <p:cond delay="0"/>
                                  </p:stCondLst>
                                  <p:childTnLst>
                                    <p:animEffect transition="out" filter="fade">
                                      <p:cBhvr>
                                        <p:cTn id="94" dur="1750"/>
                                        <p:tgtEl>
                                          <p:spTgt spid="39"/>
                                        </p:tgtEl>
                                      </p:cBhvr>
                                    </p:animEffect>
                                    <p:set>
                                      <p:cBhvr>
                                        <p:cTn id="95" dur="1" fill="hold">
                                          <p:stCondLst>
                                            <p:cond delay="1749"/>
                                          </p:stCondLst>
                                        </p:cTn>
                                        <p:tgtEl>
                                          <p:spTgt spid="39"/>
                                        </p:tgtEl>
                                        <p:attrNameLst>
                                          <p:attrName>style.visibility</p:attrName>
                                        </p:attrNameLst>
                                      </p:cBhvr>
                                      <p:to>
                                        <p:strVal val="hidden"/>
                                      </p:to>
                                    </p:set>
                                  </p:childTnLst>
                                </p:cTn>
                              </p:par>
                            </p:childTnLst>
                          </p:cTn>
                        </p:par>
                        <p:par>
                          <p:cTn id="96" fill="hold">
                            <p:stCondLst>
                              <p:cond delay="31500"/>
                            </p:stCondLst>
                            <p:childTnLst>
                              <p:par>
                                <p:cTn id="97" presetID="10" presetClass="entr" presetSubtype="0" fill="hold" nodeType="after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9" grpId="0" animBg="1"/>
      <p:bldP spid="23" grpId="0" animBg="1"/>
      <p:bldP spid="33" grpId="0" animBg="1"/>
      <p:bldP spid="34"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مستطيل 20">
            <a:extLst>
              <a:ext uri="{FF2B5EF4-FFF2-40B4-BE49-F238E27FC236}">
                <a16:creationId xmlns:a16="http://schemas.microsoft.com/office/drawing/2014/main" id="{AEB463DB-D6A1-4374-BFF6-22C40CAE2B7A}"/>
              </a:ext>
            </a:extLst>
          </p:cNvPr>
          <p:cNvSpPr/>
          <p:nvPr/>
        </p:nvSpPr>
        <p:spPr>
          <a:xfrm>
            <a:off x="6127701" y="3540485"/>
            <a:ext cx="312906" cy="646331"/>
          </a:xfrm>
          <a:prstGeom prst="rect">
            <a:avLst/>
          </a:prstGeom>
        </p:spPr>
        <p:txBody>
          <a:bodyPr wrap="none">
            <a:spAutoFit/>
          </a:bodyPr>
          <a:lstStyle/>
          <a:p>
            <a:r>
              <a:rPr lang="ar-BH" sz="3600" b="1" dirty="0">
                <a:solidFill>
                  <a:srgbClr val="FF0000"/>
                </a:solidFill>
              </a:rPr>
              <a:t> </a:t>
            </a:r>
            <a:endParaRPr lang="en-GB" sz="3600" b="1" dirty="0">
              <a:solidFill>
                <a:srgbClr val="FF0000"/>
              </a:solidFill>
            </a:endParaRPr>
          </a:p>
        </p:txBody>
      </p:sp>
      <p:sp>
        <p:nvSpPr>
          <p:cNvPr id="24" name="مستطيل 23">
            <a:extLst>
              <a:ext uri="{FF2B5EF4-FFF2-40B4-BE49-F238E27FC236}">
                <a16:creationId xmlns:a16="http://schemas.microsoft.com/office/drawing/2014/main" id="{CE11375E-C988-4956-83F4-DD9BBDEE25EA}"/>
              </a:ext>
            </a:extLst>
          </p:cNvPr>
          <p:cNvSpPr/>
          <p:nvPr/>
        </p:nvSpPr>
        <p:spPr>
          <a:xfrm>
            <a:off x="1981255" y="4273619"/>
            <a:ext cx="312906" cy="646331"/>
          </a:xfrm>
          <a:prstGeom prst="rect">
            <a:avLst/>
          </a:prstGeom>
        </p:spPr>
        <p:txBody>
          <a:bodyPr wrap="none">
            <a:spAutoFit/>
          </a:bodyPr>
          <a:lstStyle/>
          <a:p>
            <a:r>
              <a:rPr lang="ar-BH" sz="3600" b="1" dirty="0">
                <a:solidFill>
                  <a:srgbClr val="FF0000"/>
                </a:solidFill>
              </a:rPr>
              <a:t> </a:t>
            </a:r>
            <a:endParaRPr lang="en-GB" sz="3600" b="1" dirty="0">
              <a:solidFill>
                <a:srgbClr val="FF0000"/>
              </a:solidFill>
            </a:endParaRPr>
          </a:p>
        </p:txBody>
      </p:sp>
      <p:sp>
        <p:nvSpPr>
          <p:cNvPr id="12" name="مستطيل: زوايا قطرية مستديرة 14">
            <a:extLst>
              <a:ext uri="{FF2B5EF4-FFF2-40B4-BE49-F238E27FC236}">
                <a16:creationId xmlns:a16="http://schemas.microsoft.com/office/drawing/2014/main" id="{84795284-9C05-45C2-8EA4-604809D4B992}"/>
              </a:ext>
            </a:extLst>
          </p:cNvPr>
          <p:cNvSpPr/>
          <p:nvPr/>
        </p:nvSpPr>
        <p:spPr>
          <a:xfrm>
            <a:off x="371300" y="2762695"/>
            <a:ext cx="11239374" cy="2611410"/>
          </a:xfrm>
          <a:prstGeom prst="round2DiagRect">
            <a:avLst/>
          </a:prstGeom>
          <a:noFill/>
          <a:ln w="38100">
            <a:solidFill>
              <a:srgbClr val="A1F4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13" name="Rounded Rectangle 28">
            <a:extLst>
              <a:ext uri="{FF2B5EF4-FFF2-40B4-BE49-F238E27FC236}">
                <a16:creationId xmlns:a16="http://schemas.microsoft.com/office/drawing/2014/main" id="{8109D80B-F2E0-48F7-B015-421B037986D5}"/>
              </a:ext>
            </a:extLst>
          </p:cNvPr>
          <p:cNvSpPr/>
          <p:nvPr/>
        </p:nvSpPr>
        <p:spPr>
          <a:xfrm>
            <a:off x="224727" y="1011236"/>
            <a:ext cx="7744898" cy="1548000"/>
          </a:xfrm>
          <a:prstGeom prst="roundRect">
            <a:avLst>
              <a:gd name="adj" fmla="val 10715"/>
            </a:avLst>
          </a:prstGeom>
          <a:solidFill>
            <a:schemeClr val="accent5">
              <a:lumMod val="20000"/>
              <a:lumOff val="80000"/>
            </a:schemeClr>
          </a:solidFill>
          <a:ln w="635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BH" sz="3200" b="1" dirty="0">
                <a:solidFill>
                  <a:schemeClr val="tx1"/>
                </a:solidFill>
                <a:sym typeface="AGA Arabesque" panose="05010101010101010101" pitchFamily="2" charset="2"/>
              </a:rPr>
              <a:t></a:t>
            </a:r>
            <a:r>
              <a:rPr lang="ar-BH" sz="3600" b="1" dirty="0">
                <a:solidFill>
                  <a:srgbClr val="FF0000"/>
                </a:solidFill>
              </a:rPr>
              <a:t>وَقَضَى رَبُّكَ أَلَّا تَعْبُدُوا إِلَّا إِيَّاهُ وَبِالْوَالِدَيْنِ إِحْسَانًا</a:t>
            </a:r>
            <a:r>
              <a:rPr lang="ar-BH" sz="3200" b="1" dirty="0">
                <a:solidFill>
                  <a:schemeClr val="tx1"/>
                </a:solidFill>
                <a:sym typeface="AGA Arabesque" panose="05010101010101010101" pitchFamily="2" charset="2"/>
              </a:rPr>
              <a:t></a:t>
            </a:r>
            <a:endParaRPr lang="ar-BH" sz="2000" b="1" dirty="0">
              <a:solidFill>
                <a:sysClr val="windowText" lastClr="000000"/>
              </a:solidFill>
            </a:endParaRPr>
          </a:p>
        </p:txBody>
      </p:sp>
      <p:pic>
        <p:nvPicPr>
          <p:cNvPr id="19" name="Picture 3">
            <a:extLst>
              <a:ext uri="{FF2B5EF4-FFF2-40B4-BE49-F238E27FC236}">
                <a16:creationId xmlns:a16="http://schemas.microsoft.com/office/drawing/2014/main" id="{C96DE6F8-D623-4AB4-8480-84EF2CBDD70A}"/>
              </a:ext>
            </a:extLst>
          </p:cNvPr>
          <p:cNvPicPr>
            <a:picLocks noChangeAspect="1" noChangeArrowheads="1"/>
          </p:cNvPicPr>
          <p:nvPr/>
        </p:nvPicPr>
        <p:blipFill rotWithShape="1">
          <a:blip r:embed="rId2">
            <a:clrChange>
              <a:clrFrom>
                <a:srgbClr val="FFFFFF"/>
              </a:clrFrom>
              <a:clrTo>
                <a:srgbClr val="FFFFFF">
                  <a:alpha val="0"/>
                </a:srgbClr>
              </a:clrTo>
            </a:clrChange>
            <a:alphaModFix/>
            <a:extLst>
              <a:ext uri="{28A0092B-C50C-407E-A947-70E740481C1C}">
                <a14:useLocalDpi xmlns:a14="http://schemas.microsoft.com/office/drawing/2010/main" val="0"/>
              </a:ext>
            </a:extLst>
          </a:blip>
          <a:srcRect t="1" r="1309" b="3878"/>
          <a:stretch/>
        </p:blipFill>
        <p:spPr bwMode="auto">
          <a:xfrm>
            <a:off x="10648147" y="510404"/>
            <a:ext cx="1478281" cy="1925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مجموعة 19">
            <a:extLst>
              <a:ext uri="{FF2B5EF4-FFF2-40B4-BE49-F238E27FC236}">
                <a16:creationId xmlns:a16="http://schemas.microsoft.com/office/drawing/2014/main" id="{5CAC88A8-9209-43D1-8B1C-BF43FF98E90B}"/>
              </a:ext>
            </a:extLst>
          </p:cNvPr>
          <p:cNvGrpSpPr/>
          <p:nvPr/>
        </p:nvGrpSpPr>
        <p:grpSpPr>
          <a:xfrm>
            <a:off x="8051130" y="1025081"/>
            <a:ext cx="2616869" cy="1548000"/>
            <a:chOff x="8505806" y="2475030"/>
            <a:chExt cx="2886094" cy="1548000"/>
          </a:xfrm>
          <a:solidFill>
            <a:schemeClr val="accent4">
              <a:lumMod val="20000"/>
              <a:lumOff val="80000"/>
            </a:schemeClr>
          </a:solidFill>
        </p:grpSpPr>
        <p:sp>
          <p:nvSpPr>
            <p:cNvPr id="22" name="Rounded Rectangle 28">
              <a:extLst>
                <a:ext uri="{FF2B5EF4-FFF2-40B4-BE49-F238E27FC236}">
                  <a16:creationId xmlns:a16="http://schemas.microsoft.com/office/drawing/2014/main" id="{29C862FF-2F2F-40CA-87B6-5D046D4CA47C}"/>
                </a:ext>
              </a:extLst>
            </p:cNvPr>
            <p:cNvSpPr/>
            <p:nvPr/>
          </p:nvSpPr>
          <p:spPr>
            <a:xfrm>
              <a:off x="8505806" y="2475030"/>
              <a:ext cx="2886094" cy="1548000"/>
            </a:xfrm>
            <a:prstGeom prst="roundRect">
              <a:avLst>
                <a:gd name="adj" fmla="val 10715"/>
              </a:avLst>
            </a:prstGeom>
            <a:grp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3" name="مستطيل 22">
              <a:extLst>
                <a:ext uri="{FF2B5EF4-FFF2-40B4-BE49-F238E27FC236}">
                  <a16:creationId xmlns:a16="http://schemas.microsoft.com/office/drawing/2014/main" id="{E0F7537C-5A65-48C1-9CE7-42131CEE2EF4}"/>
                </a:ext>
              </a:extLst>
            </p:cNvPr>
            <p:cNvSpPr/>
            <p:nvPr/>
          </p:nvSpPr>
          <p:spPr>
            <a:xfrm>
              <a:off x="8599898" y="2533539"/>
              <a:ext cx="2697910" cy="1200329"/>
            </a:xfrm>
            <a:prstGeom prst="rect">
              <a:avLst/>
            </a:prstGeom>
            <a:grpFill/>
          </p:spPr>
          <p:txBody>
            <a:bodyPr wrap="square">
              <a:spAutoFit/>
            </a:bodyPr>
            <a:lstStyle/>
            <a:p>
              <a:pPr algn="justLow" rtl="1"/>
              <a:r>
                <a:rPr lang="ar-BH" sz="3600" b="1" dirty="0"/>
                <a:t>المعنى الإجمالي للآية: </a:t>
              </a:r>
            </a:p>
          </p:txBody>
        </p:sp>
      </p:grpSp>
      <p:sp>
        <p:nvSpPr>
          <p:cNvPr id="28" name="مستطيل 27">
            <a:extLst>
              <a:ext uri="{FF2B5EF4-FFF2-40B4-BE49-F238E27FC236}">
                <a16:creationId xmlns:a16="http://schemas.microsoft.com/office/drawing/2014/main" id="{2DB3E931-75AE-4452-BD52-EADB353B1C6F}"/>
              </a:ext>
            </a:extLst>
          </p:cNvPr>
          <p:cNvSpPr/>
          <p:nvPr/>
        </p:nvSpPr>
        <p:spPr>
          <a:xfrm>
            <a:off x="792791" y="3087758"/>
            <a:ext cx="10587789" cy="1909305"/>
          </a:xfrm>
          <a:prstGeom prst="rect">
            <a:avLst/>
          </a:prstGeom>
        </p:spPr>
        <p:txBody>
          <a:bodyPr wrap="square">
            <a:spAutoFit/>
          </a:bodyPr>
          <a:lstStyle/>
          <a:p>
            <a:pPr algn="r" rtl="1">
              <a:lnSpc>
                <a:spcPct val="200000"/>
              </a:lnSpc>
            </a:pPr>
            <a:r>
              <a:rPr lang="ar-BH" sz="3200" b="1" dirty="0"/>
              <a:t>يأمر الله </a:t>
            </a:r>
            <a:r>
              <a:rPr lang="ar-SA" sz="3200" b="1" dirty="0"/>
              <a:t>تعالى عباده </a:t>
            </a:r>
            <a:r>
              <a:rPr lang="ar-BH" sz="3200" b="1" dirty="0"/>
              <a:t>في هذه الآية الكريمة ببرِّ الوالدين والإحسان إليهما</a:t>
            </a:r>
            <a:r>
              <a:rPr lang="ar-SA" sz="3200" b="1" dirty="0"/>
              <a:t>:</a:t>
            </a:r>
            <a:r>
              <a:rPr lang="ar-BH" sz="3200" b="1" dirty="0"/>
              <a:t>لأنهما سبب وجود الولد، وقد قدَّما إليه الرِّعاية والعناية حتى أصبح إنسانًا قوي</a:t>
            </a:r>
            <a:r>
              <a:rPr lang="ar-SA" sz="3200" b="1" dirty="0"/>
              <a:t>ًّ</a:t>
            </a:r>
            <a:r>
              <a:rPr lang="ar-BH" sz="3200" b="1" dirty="0"/>
              <a:t>ا</a:t>
            </a:r>
            <a:r>
              <a:rPr lang="ar-SA" sz="3200" b="1" dirty="0"/>
              <a:t>.</a:t>
            </a:r>
            <a:endParaRPr lang="ar-BH" sz="3200" b="1" dirty="0"/>
          </a:p>
        </p:txBody>
      </p:sp>
      <p:grpSp>
        <p:nvGrpSpPr>
          <p:cNvPr id="14" name="مجموعة 13">
            <a:extLst>
              <a:ext uri="{FF2B5EF4-FFF2-40B4-BE49-F238E27FC236}">
                <a16:creationId xmlns:a16="http://schemas.microsoft.com/office/drawing/2014/main" id="{2C48A62B-D033-4781-B065-08A056CB2AED}"/>
              </a:ext>
            </a:extLst>
          </p:cNvPr>
          <p:cNvGrpSpPr/>
          <p:nvPr/>
        </p:nvGrpSpPr>
        <p:grpSpPr>
          <a:xfrm>
            <a:off x="274323" y="0"/>
            <a:ext cx="3942743" cy="886686"/>
            <a:chOff x="367308" y="-366815"/>
            <a:chExt cx="3542468" cy="970345"/>
          </a:xfrm>
        </p:grpSpPr>
        <p:sp>
          <p:nvSpPr>
            <p:cNvPr id="17" name="مستطيل: زوايا علوية مستديرة 22">
              <a:extLst>
                <a:ext uri="{FF2B5EF4-FFF2-40B4-BE49-F238E27FC236}">
                  <a16:creationId xmlns:a16="http://schemas.microsoft.com/office/drawing/2014/main" id="{01A005F8-B326-4C47-B25B-B1D706E8A3CC}"/>
                </a:ext>
              </a:extLst>
            </p:cNvPr>
            <p:cNvSpPr/>
            <p:nvPr/>
          </p:nvSpPr>
          <p:spPr>
            <a:xfrm rot="10800000">
              <a:off x="381000" y="-304800"/>
              <a:ext cx="3515085" cy="908330"/>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6">
              <a:extLst>
                <a:ext uri="{FF2B5EF4-FFF2-40B4-BE49-F238E27FC236}">
                  <a16:creationId xmlns:a16="http://schemas.microsoft.com/office/drawing/2014/main" id="{8A62E6DD-850D-4AA0-A620-C0F5CBC3E03C}"/>
                </a:ext>
              </a:extLst>
            </p:cNvPr>
            <p:cNvSpPr/>
            <p:nvPr/>
          </p:nvSpPr>
          <p:spPr>
            <a:xfrm>
              <a:off x="1105516" y="-143023"/>
              <a:ext cx="2804260" cy="572586"/>
            </a:xfrm>
            <a:prstGeom prst="rect">
              <a:avLst/>
            </a:prstGeom>
            <a:noFill/>
            <a:ln>
              <a:noFill/>
            </a:ln>
          </p:spPr>
          <p:txBody>
            <a:bodyPr wrap="square" lIns="91440" tIns="45720" rIns="91440" bIns="45720">
              <a:spAutoFit/>
            </a:bodyPr>
            <a:lstStyle/>
            <a:p>
              <a:pPr algn="ctr"/>
              <a:r>
                <a:rPr lang="ar-BH" sz="2800" b="1" dirty="0">
                  <a:ln w="0"/>
                  <a:solidFill>
                    <a:srgbClr val="7030A0"/>
                  </a:solidFill>
                  <a:effectLst>
                    <a:outerShdw blurRad="38100" dist="19050" dir="2700000" algn="tl" rotWithShape="0">
                      <a:schemeClr val="dk1">
                        <a:alpha val="40000"/>
                      </a:schemeClr>
                    </a:outerShdw>
                  </a:effectLst>
                </a:rPr>
                <a:t>سورة الإسراء(23-25) </a:t>
              </a:r>
              <a:endParaRPr lang="en-US" sz="2800" b="1" dirty="0">
                <a:ln w="0"/>
                <a:solidFill>
                  <a:srgbClr val="7030A0"/>
                </a:solidFill>
                <a:effectLst>
                  <a:outerShdw blurRad="38100" dist="19050" dir="2700000" algn="tl" rotWithShape="0">
                    <a:schemeClr val="dk1">
                      <a:alpha val="40000"/>
                    </a:schemeClr>
                  </a:outerShdw>
                </a:effectLst>
              </a:endParaRPr>
            </a:p>
          </p:txBody>
        </p:sp>
        <p:sp>
          <p:nvSpPr>
            <p:cNvPr id="25" name="مستطيل: زوايا علوية مستديرة 24">
              <a:extLst>
                <a:ext uri="{FF2B5EF4-FFF2-40B4-BE49-F238E27FC236}">
                  <a16:creationId xmlns:a16="http://schemas.microsoft.com/office/drawing/2014/main" id="{67E20E12-2C02-4FA0-8B19-F8C10C81B0E2}"/>
                </a:ext>
              </a:extLst>
            </p:cNvPr>
            <p:cNvSpPr/>
            <p:nvPr/>
          </p:nvSpPr>
          <p:spPr>
            <a:xfrm rot="10800000">
              <a:off x="454440" y="-366815"/>
              <a:ext cx="761819" cy="908330"/>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6">
              <a:extLst>
                <a:ext uri="{FF2B5EF4-FFF2-40B4-BE49-F238E27FC236}">
                  <a16:creationId xmlns:a16="http://schemas.microsoft.com/office/drawing/2014/main" id="{6ED1EBB7-8165-4574-B91E-F7E3AC1A9238}"/>
                </a:ext>
              </a:extLst>
            </p:cNvPr>
            <p:cNvSpPr/>
            <p:nvPr/>
          </p:nvSpPr>
          <p:spPr>
            <a:xfrm>
              <a:off x="367308" y="-198524"/>
              <a:ext cx="931665" cy="646331"/>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التربية </a:t>
              </a:r>
              <a:endParaRPr lang="en-US" b="1" dirty="0">
                <a:ln w="0"/>
                <a:effectLst>
                  <a:outerShdw blurRad="38100" dist="19050" dir="2700000" algn="tl" rotWithShape="0">
                    <a:schemeClr val="dk1">
                      <a:alpha val="40000"/>
                    </a:schemeClr>
                  </a:outerShdw>
                </a:effectLst>
                <a:latin typeface="Frutiger LT Arabic 55 Roman" panose="01000000000000000000" pitchFamily="2" charset="-78"/>
              </a:endParaRPr>
            </a:p>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الإسلامية </a:t>
              </a:r>
            </a:p>
          </p:txBody>
        </p:sp>
      </p:grpSp>
    </p:spTree>
    <p:extLst>
      <p:ext uri="{BB962C8B-B14F-4D97-AF65-F5344CB8AC3E}">
        <p14:creationId xmlns:p14="http://schemas.microsoft.com/office/powerpoint/2010/main" val="14751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9"/>
                                        </p:tgtEl>
                                        <p:attrNameLst>
                                          <p:attrName>r</p:attrName>
                                        </p:attrNameLst>
                                      </p:cBhvr>
                                    </p:animRot>
                                    <p:animRot by="-240000">
                                      <p:cBhvr>
                                        <p:cTn id="16" dur="200" fill="hold">
                                          <p:stCondLst>
                                            <p:cond delay="200"/>
                                          </p:stCondLst>
                                        </p:cTn>
                                        <p:tgtEl>
                                          <p:spTgt spid="19"/>
                                        </p:tgtEl>
                                        <p:attrNameLst>
                                          <p:attrName>r</p:attrName>
                                        </p:attrNameLst>
                                      </p:cBhvr>
                                    </p:animRot>
                                    <p:animRot by="240000">
                                      <p:cBhvr>
                                        <p:cTn id="17" dur="200" fill="hold">
                                          <p:stCondLst>
                                            <p:cond delay="400"/>
                                          </p:stCondLst>
                                        </p:cTn>
                                        <p:tgtEl>
                                          <p:spTgt spid="19"/>
                                        </p:tgtEl>
                                        <p:attrNameLst>
                                          <p:attrName>r</p:attrName>
                                        </p:attrNameLst>
                                      </p:cBhvr>
                                    </p:animRot>
                                    <p:animRot by="-240000">
                                      <p:cBhvr>
                                        <p:cTn id="18" dur="200" fill="hold">
                                          <p:stCondLst>
                                            <p:cond delay="600"/>
                                          </p:stCondLst>
                                        </p:cTn>
                                        <p:tgtEl>
                                          <p:spTgt spid="19"/>
                                        </p:tgtEl>
                                        <p:attrNameLst>
                                          <p:attrName>r</p:attrName>
                                        </p:attrNameLst>
                                      </p:cBhvr>
                                    </p:animRot>
                                    <p:animRot by="120000">
                                      <p:cBhvr>
                                        <p:cTn id="19" dur="200" fill="hold">
                                          <p:stCondLst>
                                            <p:cond delay="800"/>
                                          </p:stCondLst>
                                        </p:cTn>
                                        <p:tgtEl>
                                          <p:spTgt spid="19"/>
                                        </p:tgtEl>
                                        <p:attrNameLst>
                                          <p:attrName>r</p:attrName>
                                        </p:attrNameLst>
                                      </p:cBhvr>
                                    </p:animRo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3000"/>
                                        <p:tgtEl>
                                          <p:spTgt spid="20"/>
                                        </p:tgtEl>
                                      </p:cBhvr>
                                    </p:animEffect>
                                  </p:childTnLst>
                                </p:cTn>
                              </p:par>
                            </p:childTnLst>
                          </p:cTn>
                        </p:par>
                        <p:par>
                          <p:cTn id="24" fill="hold">
                            <p:stCondLst>
                              <p:cond delay="5000"/>
                            </p:stCondLst>
                            <p:childTnLst>
                              <p:par>
                                <p:cTn id="25" presetID="22" presetClass="entr" presetSubtype="2"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500"/>
                                        <p:tgtEl>
                                          <p:spTgt spid="13"/>
                                        </p:tgtEl>
                                      </p:cBhvr>
                                    </p:animEffect>
                                  </p:childTnLst>
                                </p:cTn>
                              </p:par>
                            </p:childTnLst>
                          </p:cTn>
                        </p:par>
                        <p:par>
                          <p:cTn id="28" fill="hold">
                            <p:stCondLst>
                              <p:cond delay="5500"/>
                            </p:stCondLst>
                            <p:childTnLst>
                              <p:par>
                                <p:cTn id="29" presetID="22" presetClass="entr" presetSubtype="2"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7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iterate type="wd">
                                    <p:tmPct val="90000"/>
                                  </p:iterate>
                                  <p:childTnLst>
                                    <p:set>
                                      <p:cBhvr>
                                        <p:cTn id="35" dur="1" fill="hold">
                                          <p:stCondLst>
                                            <p:cond delay="0"/>
                                          </p:stCondLst>
                                        </p:cTn>
                                        <p:tgtEl>
                                          <p:spTgt spid="28">
                                            <p:txEl>
                                              <p:pRg st="0" end="0"/>
                                            </p:txEl>
                                          </p:spTgt>
                                        </p:tgtEl>
                                        <p:attrNameLst>
                                          <p:attrName>style.visibility</p:attrName>
                                        </p:attrNameLst>
                                      </p:cBhvr>
                                      <p:to>
                                        <p:strVal val="visible"/>
                                      </p:to>
                                    </p:set>
                                    <p:animEffect transition="in" filter="strips(downLeft)">
                                      <p:cBhvr>
                                        <p:cTn id="36" dur="10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12" grpId="0" animBg="1"/>
      <p:bldP spid="13" grpId="0" animBg="1"/>
      <p:bldP spid="28" grpId="0" build="p" bldLvl="5"/>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8"/>
          <p:cNvSpPr/>
          <p:nvPr/>
        </p:nvSpPr>
        <p:spPr>
          <a:xfrm>
            <a:off x="465513" y="1671410"/>
            <a:ext cx="11405062" cy="1107996"/>
          </a:xfrm>
          <a:prstGeom prst="rect">
            <a:avLst/>
          </a:prstGeom>
        </p:spPr>
        <p:txBody>
          <a:bodyPr wrap="square">
            <a:spAutoFit/>
          </a:bodyPr>
          <a:lstStyle/>
          <a:p>
            <a:pPr algn="justLow" rtl="1">
              <a:lnSpc>
                <a:spcPct val="150000"/>
              </a:lnSpc>
            </a:pPr>
            <a:r>
              <a:rPr lang="ar-SA" sz="2800" dirty="0">
                <a:latin typeface="Times New Roman" panose="02020603050405020304" pitchFamily="18" charset="0"/>
                <a:ea typeface="Times New Roman" panose="02020603050405020304" pitchFamily="18" charset="0"/>
                <a:cs typeface="Traditional Arabic" panose="02020603050405020304" pitchFamily="18" charset="-78"/>
              </a:rPr>
              <a:t> </a:t>
            </a:r>
            <a:r>
              <a:rPr lang="ar-BH" sz="4800" b="1" dirty="0">
                <a:latin typeface="Times New Roman" panose="02020603050405020304" pitchFamily="18" charset="0"/>
                <a:ea typeface="Times New Roman" panose="02020603050405020304" pitchFamily="18" charset="0"/>
                <a:cs typeface="Traditional Arabic" panose="02020603050405020304" pitchFamily="18" charset="-78"/>
              </a:rPr>
              <a:t> </a:t>
            </a:r>
            <a:endParaRPr lang="ar-BH" sz="4800" b="1" dirty="0">
              <a:latin typeface="Times New Roman" panose="02020603050405020304" pitchFamily="18" charset="0"/>
              <a:ea typeface="Times New Roman" panose="02020603050405020304" pitchFamily="18" charset="0"/>
              <a:cs typeface="Traditional Arabic" panose="02020603050405020304" pitchFamily="18" charset="-78"/>
              <a:sym typeface="AGA Arabesque" panose="05010101010101010101" pitchFamily="2" charset="2"/>
            </a:endParaRPr>
          </a:p>
        </p:txBody>
      </p:sp>
      <p:sp>
        <p:nvSpPr>
          <p:cNvPr id="21" name="مستطيل 20">
            <a:extLst>
              <a:ext uri="{FF2B5EF4-FFF2-40B4-BE49-F238E27FC236}">
                <a16:creationId xmlns:a16="http://schemas.microsoft.com/office/drawing/2014/main" id="{AEB463DB-D6A1-4374-BFF6-22C40CAE2B7A}"/>
              </a:ext>
            </a:extLst>
          </p:cNvPr>
          <p:cNvSpPr/>
          <p:nvPr/>
        </p:nvSpPr>
        <p:spPr>
          <a:xfrm>
            <a:off x="6127701" y="3540485"/>
            <a:ext cx="312906" cy="646331"/>
          </a:xfrm>
          <a:prstGeom prst="rect">
            <a:avLst/>
          </a:prstGeom>
        </p:spPr>
        <p:txBody>
          <a:bodyPr wrap="none">
            <a:spAutoFit/>
          </a:bodyPr>
          <a:lstStyle/>
          <a:p>
            <a:r>
              <a:rPr lang="ar-BH" sz="3600" b="1" dirty="0">
                <a:solidFill>
                  <a:srgbClr val="FF0000"/>
                </a:solidFill>
              </a:rPr>
              <a:t> </a:t>
            </a:r>
            <a:endParaRPr lang="en-GB" sz="3600" b="1" dirty="0">
              <a:solidFill>
                <a:srgbClr val="FF0000"/>
              </a:solidFill>
            </a:endParaRPr>
          </a:p>
        </p:txBody>
      </p:sp>
      <p:sp>
        <p:nvSpPr>
          <p:cNvPr id="24" name="مستطيل 23">
            <a:extLst>
              <a:ext uri="{FF2B5EF4-FFF2-40B4-BE49-F238E27FC236}">
                <a16:creationId xmlns:a16="http://schemas.microsoft.com/office/drawing/2014/main" id="{CE11375E-C988-4956-83F4-DD9BBDEE25EA}"/>
              </a:ext>
            </a:extLst>
          </p:cNvPr>
          <p:cNvSpPr/>
          <p:nvPr/>
        </p:nvSpPr>
        <p:spPr>
          <a:xfrm>
            <a:off x="1981255" y="4273619"/>
            <a:ext cx="312906" cy="646331"/>
          </a:xfrm>
          <a:prstGeom prst="rect">
            <a:avLst/>
          </a:prstGeom>
        </p:spPr>
        <p:txBody>
          <a:bodyPr wrap="none">
            <a:spAutoFit/>
          </a:bodyPr>
          <a:lstStyle/>
          <a:p>
            <a:r>
              <a:rPr lang="ar-BH" sz="3600" b="1" dirty="0">
                <a:solidFill>
                  <a:srgbClr val="FF0000"/>
                </a:solidFill>
              </a:rPr>
              <a:t> </a:t>
            </a:r>
            <a:endParaRPr lang="en-GB" sz="3600" b="1" dirty="0">
              <a:solidFill>
                <a:srgbClr val="FF0000"/>
              </a:solidFill>
            </a:endParaRPr>
          </a:p>
        </p:txBody>
      </p:sp>
      <p:sp>
        <p:nvSpPr>
          <p:cNvPr id="12" name="مستطيل: زوايا قطرية مستديرة 14">
            <a:extLst>
              <a:ext uri="{FF2B5EF4-FFF2-40B4-BE49-F238E27FC236}">
                <a16:creationId xmlns:a16="http://schemas.microsoft.com/office/drawing/2014/main" id="{84795284-9C05-45C2-8EA4-604809D4B992}"/>
              </a:ext>
            </a:extLst>
          </p:cNvPr>
          <p:cNvSpPr/>
          <p:nvPr/>
        </p:nvSpPr>
        <p:spPr>
          <a:xfrm>
            <a:off x="289562" y="3950686"/>
            <a:ext cx="11581305" cy="2307900"/>
          </a:xfrm>
          <a:prstGeom prst="round2DiagRect">
            <a:avLst/>
          </a:prstGeom>
          <a:noFill/>
          <a:ln w="38100">
            <a:solidFill>
              <a:srgbClr val="A1F4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13" name="Rounded Rectangle 28">
            <a:extLst>
              <a:ext uri="{FF2B5EF4-FFF2-40B4-BE49-F238E27FC236}">
                <a16:creationId xmlns:a16="http://schemas.microsoft.com/office/drawing/2014/main" id="{8109D80B-F2E0-48F7-B015-421B037986D5}"/>
              </a:ext>
            </a:extLst>
          </p:cNvPr>
          <p:cNvSpPr/>
          <p:nvPr/>
        </p:nvSpPr>
        <p:spPr>
          <a:xfrm>
            <a:off x="222079" y="2060981"/>
            <a:ext cx="11648496" cy="1662117"/>
          </a:xfrm>
          <a:prstGeom prst="roundRect">
            <a:avLst>
              <a:gd name="adj" fmla="val 10715"/>
            </a:avLst>
          </a:prstGeom>
          <a:solidFill>
            <a:schemeClr val="accent1">
              <a:lumMod val="20000"/>
              <a:lumOff val="80000"/>
            </a:schemeClr>
          </a:solidFill>
          <a:ln w="635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BH" sz="3200" b="1" dirty="0">
                <a:solidFill>
                  <a:schemeClr val="tx1"/>
                </a:solidFill>
              </a:rPr>
              <a:t> </a:t>
            </a:r>
            <a:r>
              <a:rPr lang="ar-BH" sz="4000" b="1" dirty="0">
                <a:solidFill>
                  <a:schemeClr val="tx1"/>
                </a:solidFill>
                <a:sym typeface="AGA Arabesque" panose="05010101010101010101" pitchFamily="2" charset="2"/>
              </a:rPr>
              <a:t></a:t>
            </a:r>
            <a:r>
              <a:rPr lang="ar-BH" sz="3600" b="1" dirty="0">
                <a:solidFill>
                  <a:srgbClr val="FF0000"/>
                </a:solidFill>
              </a:rPr>
              <a:t>إِمَّا يَبْلُغَنَّ عِندَكَ الْكِبَرَ أَحَدُهُمَا أَوْ كِلَاهُمَا فَلَا تَقُلْ لَهُمَا أُفٍّ وَلَا تَنْهَرْهُمَا وَقُلْ لَهُمَا قَوْلًا كَرِيمًا</a:t>
            </a:r>
            <a:r>
              <a:rPr lang="ar-BH" sz="3600" b="1" dirty="0">
                <a:solidFill>
                  <a:schemeClr val="tx1"/>
                </a:solidFill>
                <a:sym typeface="AGA Arabesque" panose="05010101010101010101" pitchFamily="2" charset="2"/>
              </a:rPr>
              <a:t></a:t>
            </a:r>
            <a:endParaRPr lang="ar-BH" sz="3200" b="1" dirty="0">
              <a:solidFill>
                <a:schemeClr val="tx1"/>
              </a:solidFill>
            </a:endParaRPr>
          </a:p>
        </p:txBody>
      </p:sp>
      <p:pic>
        <p:nvPicPr>
          <p:cNvPr id="19" name="Picture 3">
            <a:extLst>
              <a:ext uri="{FF2B5EF4-FFF2-40B4-BE49-F238E27FC236}">
                <a16:creationId xmlns:a16="http://schemas.microsoft.com/office/drawing/2014/main" id="{C96DE6F8-D623-4AB4-8480-84EF2CBDD70A}"/>
              </a:ext>
            </a:extLst>
          </p:cNvPr>
          <p:cNvPicPr>
            <a:picLocks noChangeAspect="1" noChangeArrowheads="1"/>
          </p:cNvPicPr>
          <p:nvPr/>
        </p:nvPicPr>
        <p:blipFill rotWithShape="1">
          <a:blip r:embed="rId2">
            <a:clrChange>
              <a:clrFrom>
                <a:srgbClr val="FFFFFF"/>
              </a:clrFrom>
              <a:clrTo>
                <a:srgbClr val="FFFFFF">
                  <a:alpha val="0"/>
                </a:srgbClr>
              </a:clrTo>
            </a:clrChange>
            <a:alphaModFix/>
            <a:extLst>
              <a:ext uri="{28A0092B-C50C-407E-A947-70E740481C1C}">
                <a14:useLocalDpi xmlns:a14="http://schemas.microsoft.com/office/drawing/2010/main" val="0"/>
              </a:ext>
            </a:extLst>
          </a:blip>
          <a:srcRect t="1" r="1309" b="3878"/>
          <a:stretch/>
        </p:blipFill>
        <p:spPr bwMode="auto">
          <a:xfrm>
            <a:off x="10635728" y="122998"/>
            <a:ext cx="1478281" cy="1925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مجموعة 19">
            <a:extLst>
              <a:ext uri="{FF2B5EF4-FFF2-40B4-BE49-F238E27FC236}">
                <a16:creationId xmlns:a16="http://schemas.microsoft.com/office/drawing/2014/main" id="{5CAC88A8-9209-43D1-8B1C-BF43FF98E90B}"/>
              </a:ext>
            </a:extLst>
          </p:cNvPr>
          <p:cNvGrpSpPr/>
          <p:nvPr/>
        </p:nvGrpSpPr>
        <p:grpSpPr>
          <a:xfrm>
            <a:off x="6723462" y="976142"/>
            <a:ext cx="3912266" cy="971045"/>
            <a:chOff x="8505806" y="2475030"/>
            <a:chExt cx="2886094" cy="1548000"/>
          </a:xfrm>
        </p:grpSpPr>
        <p:sp>
          <p:nvSpPr>
            <p:cNvPr id="22" name="Rounded Rectangle 28">
              <a:extLst>
                <a:ext uri="{FF2B5EF4-FFF2-40B4-BE49-F238E27FC236}">
                  <a16:creationId xmlns:a16="http://schemas.microsoft.com/office/drawing/2014/main" id="{29C862FF-2F2F-40CA-87B6-5D046D4CA47C}"/>
                </a:ext>
              </a:extLst>
            </p:cNvPr>
            <p:cNvSpPr/>
            <p:nvPr/>
          </p:nvSpPr>
          <p:spPr>
            <a:xfrm>
              <a:off x="8505806" y="2475030"/>
              <a:ext cx="2886094" cy="1548000"/>
            </a:xfrm>
            <a:prstGeom prst="roundRect">
              <a:avLst>
                <a:gd name="adj" fmla="val 10715"/>
              </a:avLst>
            </a:prstGeom>
            <a:solidFill>
              <a:schemeClr val="accent4">
                <a:lumMod val="20000"/>
                <a:lumOff val="80000"/>
              </a:schemeClr>
            </a:solid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3" name="مستطيل 22">
              <a:extLst>
                <a:ext uri="{FF2B5EF4-FFF2-40B4-BE49-F238E27FC236}">
                  <a16:creationId xmlns:a16="http://schemas.microsoft.com/office/drawing/2014/main" id="{E0F7537C-5A65-48C1-9CE7-42131CEE2EF4}"/>
                </a:ext>
              </a:extLst>
            </p:cNvPr>
            <p:cNvSpPr/>
            <p:nvPr/>
          </p:nvSpPr>
          <p:spPr>
            <a:xfrm>
              <a:off x="8599898" y="2533539"/>
              <a:ext cx="2697910" cy="1200329"/>
            </a:xfrm>
            <a:prstGeom prst="rect">
              <a:avLst/>
            </a:prstGeom>
          </p:spPr>
          <p:txBody>
            <a:bodyPr wrap="square">
              <a:spAutoFit/>
            </a:bodyPr>
            <a:lstStyle/>
            <a:p>
              <a:pPr algn="justLow" rtl="1"/>
              <a:r>
                <a:rPr lang="ar-BH" sz="3600" b="1" dirty="0"/>
                <a:t>المعنى الإجمالي للآية: </a:t>
              </a:r>
            </a:p>
          </p:txBody>
        </p:sp>
      </p:grpSp>
      <p:sp>
        <p:nvSpPr>
          <p:cNvPr id="28" name="مستطيل 27">
            <a:extLst>
              <a:ext uri="{FF2B5EF4-FFF2-40B4-BE49-F238E27FC236}">
                <a16:creationId xmlns:a16="http://schemas.microsoft.com/office/drawing/2014/main" id="{2DB3E931-75AE-4452-BD52-EADB353B1C6F}"/>
              </a:ext>
            </a:extLst>
          </p:cNvPr>
          <p:cNvSpPr/>
          <p:nvPr/>
        </p:nvSpPr>
        <p:spPr>
          <a:xfrm>
            <a:off x="625496" y="4014498"/>
            <a:ext cx="11085095" cy="2217082"/>
          </a:xfrm>
          <a:prstGeom prst="rect">
            <a:avLst/>
          </a:prstGeom>
        </p:spPr>
        <p:txBody>
          <a:bodyPr wrap="square">
            <a:spAutoFit/>
          </a:bodyPr>
          <a:lstStyle/>
          <a:p>
            <a:pPr algn="r" rtl="1">
              <a:lnSpc>
                <a:spcPct val="150000"/>
              </a:lnSpc>
            </a:pPr>
            <a:r>
              <a:rPr lang="ar-BH" sz="3200" b="1" dirty="0"/>
              <a:t>ينهى الله تعالى الولد عن أيِّ شيءٍ يُؤْذي والديه، حتى لو كان مجرد التَّأفُّف، ويأمره بالتّذلّل لهما ومعاملتهما برحمةٍ وعطفٍ ولين، وبخاصة عندما يكونان بحاجة إليه عند الشيخوخة والكِبَر، كما يأمر الله تعالى بالدعاء لهما وذكر فضلهما عليه</a:t>
            </a:r>
            <a:r>
              <a:rPr lang="ar-SA" sz="3200" b="1" dirty="0"/>
              <a:t>.</a:t>
            </a:r>
            <a:endParaRPr lang="ar-BH" sz="3200" b="1" dirty="0"/>
          </a:p>
        </p:txBody>
      </p:sp>
      <p:grpSp>
        <p:nvGrpSpPr>
          <p:cNvPr id="14" name="مجموعة 13">
            <a:extLst>
              <a:ext uri="{FF2B5EF4-FFF2-40B4-BE49-F238E27FC236}">
                <a16:creationId xmlns:a16="http://schemas.microsoft.com/office/drawing/2014/main" id="{2C48A62B-D033-4781-B065-08A056CB2AED}"/>
              </a:ext>
            </a:extLst>
          </p:cNvPr>
          <p:cNvGrpSpPr/>
          <p:nvPr/>
        </p:nvGrpSpPr>
        <p:grpSpPr>
          <a:xfrm>
            <a:off x="274323" y="0"/>
            <a:ext cx="3942743" cy="886686"/>
            <a:chOff x="367308" y="-366815"/>
            <a:chExt cx="3542468" cy="970345"/>
          </a:xfrm>
        </p:grpSpPr>
        <p:sp>
          <p:nvSpPr>
            <p:cNvPr id="16" name="مستطيل: زوايا علوية مستديرة 22">
              <a:extLst>
                <a:ext uri="{FF2B5EF4-FFF2-40B4-BE49-F238E27FC236}">
                  <a16:creationId xmlns:a16="http://schemas.microsoft.com/office/drawing/2014/main" id="{01A005F8-B326-4C47-B25B-B1D706E8A3CC}"/>
                </a:ext>
              </a:extLst>
            </p:cNvPr>
            <p:cNvSpPr/>
            <p:nvPr/>
          </p:nvSpPr>
          <p:spPr>
            <a:xfrm rot="10800000">
              <a:off x="381000" y="-304800"/>
              <a:ext cx="3515085" cy="908330"/>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6">
              <a:extLst>
                <a:ext uri="{FF2B5EF4-FFF2-40B4-BE49-F238E27FC236}">
                  <a16:creationId xmlns:a16="http://schemas.microsoft.com/office/drawing/2014/main" id="{8A62E6DD-850D-4AA0-A620-C0F5CBC3E03C}"/>
                </a:ext>
              </a:extLst>
            </p:cNvPr>
            <p:cNvSpPr/>
            <p:nvPr/>
          </p:nvSpPr>
          <p:spPr>
            <a:xfrm>
              <a:off x="1105516" y="-143023"/>
              <a:ext cx="2804260" cy="572586"/>
            </a:xfrm>
            <a:prstGeom prst="rect">
              <a:avLst/>
            </a:prstGeom>
            <a:noFill/>
            <a:ln>
              <a:noFill/>
            </a:ln>
          </p:spPr>
          <p:txBody>
            <a:bodyPr wrap="square" lIns="91440" tIns="45720" rIns="91440" bIns="45720">
              <a:spAutoFit/>
            </a:bodyPr>
            <a:lstStyle/>
            <a:p>
              <a:pPr algn="ctr"/>
              <a:r>
                <a:rPr lang="ar-BH" sz="2800" b="1" dirty="0">
                  <a:ln w="0"/>
                  <a:solidFill>
                    <a:srgbClr val="7030A0"/>
                  </a:solidFill>
                  <a:effectLst>
                    <a:outerShdw blurRad="38100" dist="19050" dir="2700000" algn="tl" rotWithShape="0">
                      <a:schemeClr val="dk1">
                        <a:alpha val="40000"/>
                      </a:schemeClr>
                    </a:outerShdw>
                  </a:effectLst>
                </a:rPr>
                <a:t>سورة الإسراء(23-25) </a:t>
              </a:r>
              <a:endParaRPr lang="en-US" sz="2800" b="1" dirty="0">
                <a:ln w="0"/>
                <a:solidFill>
                  <a:srgbClr val="7030A0"/>
                </a:solidFill>
                <a:effectLst>
                  <a:outerShdw blurRad="38100" dist="19050" dir="2700000" algn="tl" rotWithShape="0">
                    <a:schemeClr val="dk1">
                      <a:alpha val="40000"/>
                    </a:schemeClr>
                  </a:outerShdw>
                </a:effectLst>
              </a:endParaRPr>
            </a:p>
          </p:txBody>
        </p:sp>
        <p:sp>
          <p:nvSpPr>
            <p:cNvPr id="18" name="مستطيل: زوايا علوية مستديرة 24">
              <a:extLst>
                <a:ext uri="{FF2B5EF4-FFF2-40B4-BE49-F238E27FC236}">
                  <a16:creationId xmlns:a16="http://schemas.microsoft.com/office/drawing/2014/main" id="{67E20E12-2C02-4FA0-8B19-F8C10C81B0E2}"/>
                </a:ext>
              </a:extLst>
            </p:cNvPr>
            <p:cNvSpPr/>
            <p:nvPr/>
          </p:nvSpPr>
          <p:spPr>
            <a:xfrm rot="10800000">
              <a:off x="454440" y="-366815"/>
              <a:ext cx="761819" cy="908330"/>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6">
              <a:extLst>
                <a:ext uri="{FF2B5EF4-FFF2-40B4-BE49-F238E27FC236}">
                  <a16:creationId xmlns:a16="http://schemas.microsoft.com/office/drawing/2014/main" id="{6ED1EBB7-8165-4574-B91E-F7E3AC1A9238}"/>
                </a:ext>
              </a:extLst>
            </p:cNvPr>
            <p:cNvSpPr/>
            <p:nvPr/>
          </p:nvSpPr>
          <p:spPr>
            <a:xfrm>
              <a:off x="367308" y="-198524"/>
              <a:ext cx="931665" cy="646331"/>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التربية </a:t>
              </a:r>
              <a:endParaRPr lang="en-US" b="1" dirty="0">
                <a:ln w="0"/>
                <a:effectLst>
                  <a:outerShdw blurRad="38100" dist="19050" dir="2700000" algn="tl" rotWithShape="0">
                    <a:schemeClr val="dk1">
                      <a:alpha val="40000"/>
                    </a:schemeClr>
                  </a:outerShdw>
                </a:effectLst>
                <a:latin typeface="Frutiger LT Arabic 55 Roman" panose="01000000000000000000" pitchFamily="2" charset="-78"/>
              </a:endParaRPr>
            </a:p>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الإسلامية </a:t>
              </a:r>
            </a:p>
          </p:txBody>
        </p:sp>
      </p:grpSp>
    </p:spTree>
    <p:extLst>
      <p:ext uri="{BB962C8B-B14F-4D97-AF65-F5344CB8AC3E}">
        <p14:creationId xmlns:p14="http://schemas.microsoft.com/office/powerpoint/2010/main" val="9806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9"/>
                                        </p:tgtEl>
                                        <p:attrNameLst>
                                          <p:attrName>r</p:attrName>
                                        </p:attrNameLst>
                                      </p:cBhvr>
                                    </p:animRot>
                                    <p:animRot by="-240000">
                                      <p:cBhvr>
                                        <p:cTn id="16" dur="200" fill="hold">
                                          <p:stCondLst>
                                            <p:cond delay="200"/>
                                          </p:stCondLst>
                                        </p:cTn>
                                        <p:tgtEl>
                                          <p:spTgt spid="19"/>
                                        </p:tgtEl>
                                        <p:attrNameLst>
                                          <p:attrName>r</p:attrName>
                                        </p:attrNameLst>
                                      </p:cBhvr>
                                    </p:animRot>
                                    <p:animRot by="240000">
                                      <p:cBhvr>
                                        <p:cTn id="17" dur="200" fill="hold">
                                          <p:stCondLst>
                                            <p:cond delay="400"/>
                                          </p:stCondLst>
                                        </p:cTn>
                                        <p:tgtEl>
                                          <p:spTgt spid="19"/>
                                        </p:tgtEl>
                                        <p:attrNameLst>
                                          <p:attrName>r</p:attrName>
                                        </p:attrNameLst>
                                      </p:cBhvr>
                                    </p:animRot>
                                    <p:animRot by="-240000">
                                      <p:cBhvr>
                                        <p:cTn id="18" dur="200" fill="hold">
                                          <p:stCondLst>
                                            <p:cond delay="600"/>
                                          </p:stCondLst>
                                        </p:cTn>
                                        <p:tgtEl>
                                          <p:spTgt spid="19"/>
                                        </p:tgtEl>
                                        <p:attrNameLst>
                                          <p:attrName>r</p:attrName>
                                        </p:attrNameLst>
                                      </p:cBhvr>
                                    </p:animRot>
                                    <p:animRot by="120000">
                                      <p:cBhvr>
                                        <p:cTn id="19" dur="200" fill="hold">
                                          <p:stCondLst>
                                            <p:cond delay="800"/>
                                          </p:stCondLst>
                                        </p:cTn>
                                        <p:tgtEl>
                                          <p:spTgt spid="19"/>
                                        </p:tgtEl>
                                        <p:attrNameLst>
                                          <p:attrName>r</p:attrName>
                                        </p:attrNameLst>
                                      </p:cBhvr>
                                    </p:animRo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3000"/>
                                        <p:tgtEl>
                                          <p:spTgt spid="20"/>
                                        </p:tgtEl>
                                      </p:cBhvr>
                                    </p:animEffect>
                                  </p:childTnLst>
                                </p:cTn>
                              </p:par>
                            </p:childTnLst>
                          </p:cTn>
                        </p:par>
                        <p:par>
                          <p:cTn id="24" fill="hold">
                            <p:stCondLst>
                              <p:cond delay="5000"/>
                            </p:stCondLst>
                            <p:childTnLst>
                              <p:par>
                                <p:cTn id="25" presetID="22" presetClass="entr" presetSubtype="2"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500"/>
                                        <p:tgtEl>
                                          <p:spTgt spid="13"/>
                                        </p:tgtEl>
                                      </p:cBhvr>
                                    </p:animEffect>
                                  </p:childTnLst>
                                </p:cTn>
                              </p:par>
                            </p:childTnLst>
                          </p:cTn>
                        </p:par>
                        <p:par>
                          <p:cTn id="28" fill="hold">
                            <p:stCondLst>
                              <p:cond delay="5500"/>
                            </p:stCondLst>
                            <p:childTnLst>
                              <p:par>
                                <p:cTn id="29" presetID="22" presetClass="entr" presetSubtype="2"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7000"/>
                                        <p:tgtEl>
                                          <p:spTgt spid="12"/>
                                        </p:tgtEl>
                                      </p:cBhvr>
                                    </p:animEffect>
                                  </p:childTnLst>
                                </p:cTn>
                              </p:par>
                            </p:childTnLst>
                          </p:cTn>
                        </p:par>
                        <p:par>
                          <p:cTn id="32" fill="hold">
                            <p:stCondLst>
                              <p:cond delay="12500"/>
                            </p:stCondLst>
                            <p:childTnLst>
                              <p:par>
                                <p:cTn id="33" presetID="18" presetClass="entr" presetSubtype="12" fill="hold" grpId="0" nodeType="afterEffect">
                                  <p:stCondLst>
                                    <p:cond delay="0"/>
                                  </p:stCondLst>
                                  <p:iterate type="wd">
                                    <p:tmPct val="90000"/>
                                  </p:iterate>
                                  <p:childTnLst>
                                    <p:set>
                                      <p:cBhvr>
                                        <p:cTn id="34" dur="1" fill="hold">
                                          <p:stCondLst>
                                            <p:cond delay="0"/>
                                          </p:stCondLst>
                                        </p:cTn>
                                        <p:tgtEl>
                                          <p:spTgt spid="28"/>
                                        </p:tgtEl>
                                        <p:attrNameLst>
                                          <p:attrName>style.visibility</p:attrName>
                                        </p:attrNameLst>
                                      </p:cBhvr>
                                      <p:to>
                                        <p:strVal val="visible"/>
                                      </p:to>
                                    </p:set>
                                    <p:animEffect transition="in" filter="strips(downLeft)">
                                      <p:cBhvr>
                                        <p:cTn id="3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2" grpId="0" animBg="1"/>
      <p:bldP spid="13"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8"/>
          <p:cNvSpPr/>
          <p:nvPr/>
        </p:nvSpPr>
        <p:spPr>
          <a:xfrm>
            <a:off x="465513" y="1671410"/>
            <a:ext cx="11405062" cy="1107996"/>
          </a:xfrm>
          <a:prstGeom prst="rect">
            <a:avLst/>
          </a:prstGeom>
        </p:spPr>
        <p:txBody>
          <a:bodyPr wrap="square">
            <a:spAutoFit/>
          </a:bodyPr>
          <a:lstStyle/>
          <a:p>
            <a:pPr algn="justLow" rtl="1">
              <a:lnSpc>
                <a:spcPct val="150000"/>
              </a:lnSpc>
            </a:pPr>
            <a:r>
              <a:rPr lang="ar-SA" sz="2800" dirty="0">
                <a:latin typeface="Times New Roman" panose="02020603050405020304" pitchFamily="18" charset="0"/>
                <a:ea typeface="Times New Roman" panose="02020603050405020304" pitchFamily="18" charset="0"/>
                <a:cs typeface="Traditional Arabic" panose="02020603050405020304" pitchFamily="18" charset="-78"/>
              </a:rPr>
              <a:t> </a:t>
            </a:r>
            <a:r>
              <a:rPr lang="ar-BH" sz="4800" b="1" dirty="0">
                <a:latin typeface="Times New Roman" panose="02020603050405020304" pitchFamily="18" charset="0"/>
                <a:ea typeface="Times New Roman" panose="02020603050405020304" pitchFamily="18" charset="0"/>
                <a:cs typeface="Traditional Arabic" panose="02020603050405020304" pitchFamily="18" charset="-78"/>
              </a:rPr>
              <a:t> </a:t>
            </a:r>
            <a:endParaRPr lang="ar-BH" sz="4800" b="1" dirty="0">
              <a:latin typeface="Times New Roman" panose="02020603050405020304" pitchFamily="18" charset="0"/>
              <a:ea typeface="Times New Roman" panose="02020603050405020304" pitchFamily="18" charset="0"/>
              <a:cs typeface="Traditional Arabic" panose="02020603050405020304" pitchFamily="18" charset="-78"/>
              <a:sym typeface="AGA Arabesque" panose="05010101010101010101" pitchFamily="2" charset="2"/>
            </a:endParaRPr>
          </a:p>
        </p:txBody>
      </p:sp>
      <p:sp>
        <p:nvSpPr>
          <p:cNvPr id="21" name="مستطيل 20">
            <a:extLst>
              <a:ext uri="{FF2B5EF4-FFF2-40B4-BE49-F238E27FC236}">
                <a16:creationId xmlns:a16="http://schemas.microsoft.com/office/drawing/2014/main" id="{AEB463DB-D6A1-4374-BFF6-22C40CAE2B7A}"/>
              </a:ext>
            </a:extLst>
          </p:cNvPr>
          <p:cNvSpPr/>
          <p:nvPr/>
        </p:nvSpPr>
        <p:spPr>
          <a:xfrm>
            <a:off x="6127701" y="3540485"/>
            <a:ext cx="312906" cy="646331"/>
          </a:xfrm>
          <a:prstGeom prst="rect">
            <a:avLst/>
          </a:prstGeom>
        </p:spPr>
        <p:txBody>
          <a:bodyPr wrap="none">
            <a:spAutoFit/>
          </a:bodyPr>
          <a:lstStyle/>
          <a:p>
            <a:r>
              <a:rPr lang="ar-BH" sz="3600" b="1" dirty="0">
                <a:solidFill>
                  <a:srgbClr val="FF0000"/>
                </a:solidFill>
              </a:rPr>
              <a:t> </a:t>
            </a:r>
            <a:endParaRPr lang="en-GB" sz="3600" b="1" dirty="0">
              <a:solidFill>
                <a:srgbClr val="FF0000"/>
              </a:solidFill>
            </a:endParaRPr>
          </a:p>
        </p:txBody>
      </p:sp>
      <p:sp>
        <p:nvSpPr>
          <p:cNvPr id="24" name="مستطيل 23">
            <a:extLst>
              <a:ext uri="{FF2B5EF4-FFF2-40B4-BE49-F238E27FC236}">
                <a16:creationId xmlns:a16="http://schemas.microsoft.com/office/drawing/2014/main" id="{CE11375E-C988-4956-83F4-DD9BBDEE25EA}"/>
              </a:ext>
            </a:extLst>
          </p:cNvPr>
          <p:cNvSpPr/>
          <p:nvPr/>
        </p:nvSpPr>
        <p:spPr>
          <a:xfrm>
            <a:off x="1981255" y="4273619"/>
            <a:ext cx="312906" cy="646331"/>
          </a:xfrm>
          <a:prstGeom prst="rect">
            <a:avLst/>
          </a:prstGeom>
        </p:spPr>
        <p:txBody>
          <a:bodyPr wrap="none">
            <a:spAutoFit/>
          </a:bodyPr>
          <a:lstStyle/>
          <a:p>
            <a:r>
              <a:rPr lang="ar-BH" sz="3600" b="1" dirty="0">
                <a:solidFill>
                  <a:srgbClr val="FF0000"/>
                </a:solidFill>
              </a:rPr>
              <a:t> </a:t>
            </a:r>
            <a:endParaRPr lang="en-GB" sz="3600" b="1" dirty="0">
              <a:solidFill>
                <a:srgbClr val="FF0000"/>
              </a:solidFill>
            </a:endParaRPr>
          </a:p>
        </p:txBody>
      </p:sp>
      <p:sp>
        <p:nvSpPr>
          <p:cNvPr id="12" name="مستطيل: زوايا قطرية مستديرة 14">
            <a:extLst>
              <a:ext uri="{FF2B5EF4-FFF2-40B4-BE49-F238E27FC236}">
                <a16:creationId xmlns:a16="http://schemas.microsoft.com/office/drawing/2014/main" id="{84795284-9C05-45C2-8EA4-604809D4B992}"/>
              </a:ext>
            </a:extLst>
          </p:cNvPr>
          <p:cNvSpPr/>
          <p:nvPr/>
        </p:nvSpPr>
        <p:spPr>
          <a:xfrm>
            <a:off x="321425" y="4245717"/>
            <a:ext cx="11174084" cy="1944301"/>
          </a:xfrm>
          <a:prstGeom prst="round2DiagRect">
            <a:avLst/>
          </a:prstGeom>
          <a:noFill/>
          <a:ln w="38100">
            <a:solidFill>
              <a:srgbClr val="A1F4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13" name="Rounded Rectangle 28">
            <a:extLst>
              <a:ext uri="{FF2B5EF4-FFF2-40B4-BE49-F238E27FC236}">
                <a16:creationId xmlns:a16="http://schemas.microsoft.com/office/drawing/2014/main" id="{8109D80B-F2E0-48F7-B015-421B037986D5}"/>
              </a:ext>
            </a:extLst>
          </p:cNvPr>
          <p:cNvSpPr/>
          <p:nvPr/>
        </p:nvSpPr>
        <p:spPr>
          <a:xfrm>
            <a:off x="321425" y="2099952"/>
            <a:ext cx="11032375" cy="1879730"/>
          </a:xfrm>
          <a:prstGeom prst="roundRect">
            <a:avLst>
              <a:gd name="adj" fmla="val 10715"/>
            </a:avLst>
          </a:prstGeom>
          <a:solidFill>
            <a:schemeClr val="accent1">
              <a:lumMod val="20000"/>
              <a:lumOff val="80000"/>
            </a:schemeClr>
          </a:solidFill>
          <a:ln w="635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BH" sz="3200" b="1" dirty="0">
                <a:solidFill>
                  <a:schemeClr val="tx1"/>
                </a:solidFill>
                <a:sym typeface="AGA Arabesque" panose="05010101010101010101" pitchFamily="2" charset="2"/>
              </a:rPr>
              <a:t></a:t>
            </a:r>
            <a:r>
              <a:rPr lang="ar-BH" sz="3200" b="1" dirty="0">
                <a:solidFill>
                  <a:srgbClr val="FF0000"/>
                </a:solidFill>
              </a:rPr>
              <a:t>رَبُّكُمْ أَعْلَمُ بِمَا فِي نُفُوسِكُمْ إِنْ تَكُونُوا صَالِحِينَ فَإِنَّهُ كَانَ لِلْأَوَّابِينَ غَفُورًا</a:t>
            </a:r>
            <a:r>
              <a:rPr lang="ar-BH" sz="3200" b="1" dirty="0">
                <a:solidFill>
                  <a:schemeClr val="tx1"/>
                </a:solidFill>
                <a:sym typeface="AGA Arabesque" panose="05010101010101010101" pitchFamily="2" charset="2"/>
              </a:rPr>
              <a:t></a:t>
            </a:r>
            <a:r>
              <a:rPr lang="ar-BH" sz="2000" b="1" dirty="0">
                <a:solidFill>
                  <a:sysClr val="windowText" lastClr="000000"/>
                </a:solidFill>
              </a:rPr>
              <a:t>.</a:t>
            </a:r>
          </a:p>
        </p:txBody>
      </p:sp>
      <p:pic>
        <p:nvPicPr>
          <p:cNvPr id="19" name="Picture 3">
            <a:extLst>
              <a:ext uri="{FF2B5EF4-FFF2-40B4-BE49-F238E27FC236}">
                <a16:creationId xmlns:a16="http://schemas.microsoft.com/office/drawing/2014/main" id="{C96DE6F8-D623-4AB4-8480-84EF2CBDD70A}"/>
              </a:ext>
            </a:extLst>
          </p:cNvPr>
          <p:cNvPicPr>
            <a:picLocks noChangeAspect="1" noChangeArrowheads="1"/>
          </p:cNvPicPr>
          <p:nvPr/>
        </p:nvPicPr>
        <p:blipFill rotWithShape="1">
          <a:blip r:embed="rId2">
            <a:clrChange>
              <a:clrFrom>
                <a:srgbClr val="FFFFFF"/>
              </a:clrFrom>
              <a:clrTo>
                <a:srgbClr val="FFFFFF">
                  <a:alpha val="0"/>
                </a:srgbClr>
              </a:clrTo>
            </a:clrChange>
            <a:alphaModFix/>
            <a:extLst>
              <a:ext uri="{28A0092B-C50C-407E-A947-70E740481C1C}">
                <a14:useLocalDpi xmlns:a14="http://schemas.microsoft.com/office/drawing/2010/main" val="0"/>
              </a:ext>
            </a:extLst>
          </a:blip>
          <a:srcRect t="1" r="1309" b="3878"/>
          <a:stretch/>
        </p:blipFill>
        <p:spPr bwMode="auto">
          <a:xfrm>
            <a:off x="10627693" y="204498"/>
            <a:ext cx="1478281" cy="1925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مجموعة 19">
            <a:extLst>
              <a:ext uri="{FF2B5EF4-FFF2-40B4-BE49-F238E27FC236}">
                <a16:creationId xmlns:a16="http://schemas.microsoft.com/office/drawing/2014/main" id="{5CAC88A8-9209-43D1-8B1C-BF43FF98E90B}"/>
              </a:ext>
            </a:extLst>
          </p:cNvPr>
          <p:cNvGrpSpPr/>
          <p:nvPr/>
        </p:nvGrpSpPr>
        <p:grpSpPr>
          <a:xfrm>
            <a:off x="6632477" y="952383"/>
            <a:ext cx="3912266" cy="1004603"/>
            <a:chOff x="8505806" y="2475030"/>
            <a:chExt cx="2886094" cy="1548000"/>
          </a:xfrm>
          <a:solidFill>
            <a:schemeClr val="accent4">
              <a:lumMod val="20000"/>
              <a:lumOff val="80000"/>
            </a:schemeClr>
          </a:solidFill>
        </p:grpSpPr>
        <p:sp>
          <p:nvSpPr>
            <p:cNvPr id="22" name="Rounded Rectangle 28">
              <a:extLst>
                <a:ext uri="{FF2B5EF4-FFF2-40B4-BE49-F238E27FC236}">
                  <a16:creationId xmlns:a16="http://schemas.microsoft.com/office/drawing/2014/main" id="{29C862FF-2F2F-40CA-87B6-5D046D4CA47C}"/>
                </a:ext>
              </a:extLst>
            </p:cNvPr>
            <p:cNvSpPr/>
            <p:nvPr/>
          </p:nvSpPr>
          <p:spPr>
            <a:xfrm>
              <a:off x="8505806" y="2475030"/>
              <a:ext cx="2886094" cy="1548000"/>
            </a:xfrm>
            <a:prstGeom prst="roundRect">
              <a:avLst>
                <a:gd name="adj" fmla="val 10715"/>
              </a:avLst>
            </a:prstGeom>
            <a:grp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3" name="مستطيل 22">
              <a:extLst>
                <a:ext uri="{FF2B5EF4-FFF2-40B4-BE49-F238E27FC236}">
                  <a16:creationId xmlns:a16="http://schemas.microsoft.com/office/drawing/2014/main" id="{E0F7537C-5A65-48C1-9CE7-42131CEE2EF4}"/>
                </a:ext>
              </a:extLst>
            </p:cNvPr>
            <p:cNvSpPr/>
            <p:nvPr/>
          </p:nvSpPr>
          <p:spPr>
            <a:xfrm>
              <a:off x="8599898" y="2533539"/>
              <a:ext cx="2697910" cy="1200329"/>
            </a:xfrm>
            <a:prstGeom prst="rect">
              <a:avLst/>
            </a:prstGeom>
            <a:grpFill/>
          </p:spPr>
          <p:txBody>
            <a:bodyPr wrap="square">
              <a:spAutoFit/>
            </a:bodyPr>
            <a:lstStyle/>
            <a:p>
              <a:pPr algn="justLow" rtl="1"/>
              <a:r>
                <a:rPr lang="ar-BH" sz="3600" b="1" dirty="0"/>
                <a:t>المعنى الإجمالي للآية: </a:t>
              </a:r>
            </a:p>
          </p:txBody>
        </p:sp>
      </p:grpSp>
      <p:sp>
        <p:nvSpPr>
          <p:cNvPr id="28" name="مستطيل 27">
            <a:extLst>
              <a:ext uri="{FF2B5EF4-FFF2-40B4-BE49-F238E27FC236}">
                <a16:creationId xmlns:a16="http://schemas.microsoft.com/office/drawing/2014/main" id="{2DB3E931-75AE-4452-BD52-EADB353B1C6F}"/>
              </a:ext>
            </a:extLst>
          </p:cNvPr>
          <p:cNvSpPr/>
          <p:nvPr/>
        </p:nvSpPr>
        <p:spPr>
          <a:xfrm>
            <a:off x="465514" y="4465323"/>
            <a:ext cx="10888286" cy="1569660"/>
          </a:xfrm>
          <a:prstGeom prst="rect">
            <a:avLst/>
          </a:prstGeom>
        </p:spPr>
        <p:txBody>
          <a:bodyPr wrap="square">
            <a:spAutoFit/>
          </a:bodyPr>
          <a:lstStyle/>
          <a:p>
            <a:pPr algn="r" rtl="1"/>
            <a:r>
              <a:rPr lang="ar-BH" sz="3200" b="1" dirty="0"/>
              <a:t>ومن رحمة الله تعالى بالإنسان أن فتح له باب التوبة، فمن أساء لوالديه أو قصَّر في حقّ</a:t>
            </a:r>
            <a:r>
              <a:rPr lang="ar-SA" sz="3200" b="1" dirty="0"/>
              <a:t>ٍ</a:t>
            </a:r>
            <a:r>
              <a:rPr lang="ar-BH" sz="3200" b="1" dirty="0"/>
              <a:t> من حقوقهما، فعليه أن يطلب عفوهما، ويجتهد في برِّهما، ويستغفر الله تعالى فإنه يغفر ذنوب التائبين ويعفو عنهم</a:t>
            </a:r>
            <a:r>
              <a:rPr lang="ar-SA" sz="3200" b="1" dirty="0"/>
              <a:t>.</a:t>
            </a:r>
            <a:endParaRPr lang="ar-BH" sz="3200" b="1" dirty="0"/>
          </a:p>
        </p:txBody>
      </p:sp>
      <p:grpSp>
        <p:nvGrpSpPr>
          <p:cNvPr id="14" name="مجموعة 13">
            <a:extLst>
              <a:ext uri="{FF2B5EF4-FFF2-40B4-BE49-F238E27FC236}">
                <a16:creationId xmlns:a16="http://schemas.microsoft.com/office/drawing/2014/main" id="{2C48A62B-D033-4781-B065-08A056CB2AED}"/>
              </a:ext>
            </a:extLst>
          </p:cNvPr>
          <p:cNvGrpSpPr/>
          <p:nvPr/>
        </p:nvGrpSpPr>
        <p:grpSpPr>
          <a:xfrm>
            <a:off x="274323" y="0"/>
            <a:ext cx="3942743" cy="886686"/>
            <a:chOff x="367308" y="-366815"/>
            <a:chExt cx="3542468" cy="970345"/>
          </a:xfrm>
        </p:grpSpPr>
        <p:sp>
          <p:nvSpPr>
            <p:cNvPr id="16" name="مستطيل: زوايا علوية مستديرة 22">
              <a:extLst>
                <a:ext uri="{FF2B5EF4-FFF2-40B4-BE49-F238E27FC236}">
                  <a16:creationId xmlns:a16="http://schemas.microsoft.com/office/drawing/2014/main" id="{01A005F8-B326-4C47-B25B-B1D706E8A3CC}"/>
                </a:ext>
              </a:extLst>
            </p:cNvPr>
            <p:cNvSpPr/>
            <p:nvPr/>
          </p:nvSpPr>
          <p:spPr>
            <a:xfrm rot="10800000">
              <a:off x="381000" y="-304800"/>
              <a:ext cx="3515085" cy="908330"/>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6">
              <a:extLst>
                <a:ext uri="{FF2B5EF4-FFF2-40B4-BE49-F238E27FC236}">
                  <a16:creationId xmlns:a16="http://schemas.microsoft.com/office/drawing/2014/main" id="{8A62E6DD-850D-4AA0-A620-C0F5CBC3E03C}"/>
                </a:ext>
              </a:extLst>
            </p:cNvPr>
            <p:cNvSpPr/>
            <p:nvPr/>
          </p:nvSpPr>
          <p:spPr>
            <a:xfrm>
              <a:off x="1105516" y="-143023"/>
              <a:ext cx="2804260" cy="572586"/>
            </a:xfrm>
            <a:prstGeom prst="rect">
              <a:avLst/>
            </a:prstGeom>
            <a:noFill/>
            <a:ln>
              <a:noFill/>
            </a:ln>
          </p:spPr>
          <p:txBody>
            <a:bodyPr wrap="square" lIns="91440" tIns="45720" rIns="91440" bIns="45720">
              <a:spAutoFit/>
            </a:bodyPr>
            <a:lstStyle/>
            <a:p>
              <a:pPr algn="ctr"/>
              <a:r>
                <a:rPr lang="ar-BH" sz="2800" b="1" dirty="0">
                  <a:ln w="0"/>
                  <a:solidFill>
                    <a:srgbClr val="7030A0"/>
                  </a:solidFill>
                  <a:effectLst>
                    <a:outerShdw blurRad="38100" dist="19050" dir="2700000" algn="tl" rotWithShape="0">
                      <a:schemeClr val="dk1">
                        <a:alpha val="40000"/>
                      </a:schemeClr>
                    </a:outerShdw>
                  </a:effectLst>
                </a:rPr>
                <a:t>سورة الإسراء(23-25) </a:t>
              </a:r>
              <a:endParaRPr lang="en-US" sz="2800" b="1" dirty="0">
                <a:ln w="0"/>
                <a:solidFill>
                  <a:srgbClr val="7030A0"/>
                </a:solidFill>
                <a:effectLst>
                  <a:outerShdw blurRad="38100" dist="19050" dir="2700000" algn="tl" rotWithShape="0">
                    <a:schemeClr val="dk1">
                      <a:alpha val="40000"/>
                    </a:schemeClr>
                  </a:outerShdw>
                </a:effectLst>
              </a:endParaRPr>
            </a:p>
          </p:txBody>
        </p:sp>
        <p:sp>
          <p:nvSpPr>
            <p:cNvPr id="18" name="مستطيل: زوايا علوية مستديرة 24">
              <a:extLst>
                <a:ext uri="{FF2B5EF4-FFF2-40B4-BE49-F238E27FC236}">
                  <a16:creationId xmlns:a16="http://schemas.microsoft.com/office/drawing/2014/main" id="{67E20E12-2C02-4FA0-8B19-F8C10C81B0E2}"/>
                </a:ext>
              </a:extLst>
            </p:cNvPr>
            <p:cNvSpPr/>
            <p:nvPr/>
          </p:nvSpPr>
          <p:spPr>
            <a:xfrm rot="10800000">
              <a:off x="454440" y="-366815"/>
              <a:ext cx="761819" cy="908330"/>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6">
              <a:extLst>
                <a:ext uri="{FF2B5EF4-FFF2-40B4-BE49-F238E27FC236}">
                  <a16:creationId xmlns:a16="http://schemas.microsoft.com/office/drawing/2014/main" id="{6ED1EBB7-8165-4574-B91E-F7E3AC1A9238}"/>
                </a:ext>
              </a:extLst>
            </p:cNvPr>
            <p:cNvSpPr/>
            <p:nvPr/>
          </p:nvSpPr>
          <p:spPr>
            <a:xfrm>
              <a:off x="367308" y="-198524"/>
              <a:ext cx="931665" cy="646331"/>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التربية </a:t>
              </a:r>
              <a:endParaRPr lang="en-US" b="1" dirty="0">
                <a:ln w="0"/>
                <a:effectLst>
                  <a:outerShdw blurRad="38100" dist="19050" dir="2700000" algn="tl" rotWithShape="0">
                    <a:schemeClr val="dk1">
                      <a:alpha val="40000"/>
                    </a:schemeClr>
                  </a:outerShdw>
                </a:effectLst>
                <a:latin typeface="Frutiger LT Arabic 55 Roman" panose="01000000000000000000" pitchFamily="2" charset="-78"/>
              </a:endParaRPr>
            </a:p>
            <a:p>
              <a:pPr algn="ctr"/>
              <a:r>
                <a:rPr lang="ar-BH" b="1" dirty="0">
                  <a:ln w="0"/>
                  <a:effectLst>
                    <a:outerShdw blurRad="38100" dist="19050" dir="2700000" algn="tl" rotWithShape="0">
                      <a:schemeClr val="dk1">
                        <a:alpha val="40000"/>
                      </a:schemeClr>
                    </a:outerShdw>
                  </a:effectLst>
                  <a:latin typeface="Frutiger LT Arabic 55 Roman" panose="01000000000000000000" pitchFamily="2" charset="-78"/>
                </a:rPr>
                <a:t>الإسلامية </a:t>
              </a:r>
            </a:p>
          </p:txBody>
        </p:sp>
      </p:grpSp>
    </p:spTree>
    <p:extLst>
      <p:ext uri="{BB962C8B-B14F-4D97-AF65-F5344CB8AC3E}">
        <p14:creationId xmlns:p14="http://schemas.microsoft.com/office/powerpoint/2010/main" val="93515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9"/>
                                        </p:tgtEl>
                                        <p:attrNameLst>
                                          <p:attrName>r</p:attrName>
                                        </p:attrNameLst>
                                      </p:cBhvr>
                                    </p:animRot>
                                    <p:animRot by="-240000">
                                      <p:cBhvr>
                                        <p:cTn id="16" dur="200" fill="hold">
                                          <p:stCondLst>
                                            <p:cond delay="200"/>
                                          </p:stCondLst>
                                        </p:cTn>
                                        <p:tgtEl>
                                          <p:spTgt spid="19"/>
                                        </p:tgtEl>
                                        <p:attrNameLst>
                                          <p:attrName>r</p:attrName>
                                        </p:attrNameLst>
                                      </p:cBhvr>
                                    </p:animRot>
                                    <p:animRot by="240000">
                                      <p:cBhvr>
                                        <p:cTn id="17" dur="200" fill="hold">
                                          <p:stCondLst>
                                            <p:cond delay="400"/>
                                          </p:stCondLst>
                                        </p:cTn>
                                        <p:tgtEl>
                                          <p:spTgt spid="19"/>
                                        </p:tgtEl>
                                        <p:attrNameLst>
                                          <p:attrName>r</p:attrName>
                                        </p:attrNameLst>
                                      </p:cBhvr>
                                    </p:animRot>
                                    <p:animRot by="-240000">
                                      <p:cBhvr>
                                        <p:cTn id="18" dur="200" fill="hold">
                                          <p:stCondLst>
                                            <p:cond delay="600"/>
                                          </p:stCondLst>
                                        </p:cTn>
                                        <p:tgtEl>
                                          <p:spTgt spid="19"/>
                                        </p:tgtEl>
                                        <p:attrNameLst>
                                          <p:attrName>r</p:attrName>
                                        </p:attrNameLst>
                                      </p:cBhvr>
                                    </p:animRot>
                                    <p:animRot by="120000">
                                      <p:cBhvr>
                                        <p:cTn id="19" dur="200" fill="hold">
                                          <p:stCondLst>
                                            <p:cond delay="800"/>
                                          </p:stCondLst>
                                        </p:cTn>
                                        <p:tgtEl>
                                          <p:spTgt spid="19"/>
                                        </p:tgtEl>
                                        <p:attrNameLst>
                                          <p:attrName>r</p:attrName>
                                        </p:attrNameLst>
                                      </p:cBhvr>
                                    </p:animRo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3000"/>
                                        <p:tgtEl>
                                          <p:spTgt spid="20"/>
                                        </p:tgtEl>
                                      </p:cBhvr>
                                    </p:animEffect>
                                  </p:childTnLst>
                                </p:cTn>
                              </p:par>
                            </p:childTnLst>
                          </p:cTn>
                        </p:par>
                        <p:par>
                          <p:cTn id="24" fill="hold">
                            <p:stCondLst>
                              <p:cond delay="5000"/>
                            </p:stCondLst>
                            <p:childTnLst>
                              <p:par>
                                <p:cTn id="25" presetID="22" presetClass="entr" presetSubtype="2"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500"/>
                                        <p:tgtEl>
                                          <p:spTgt spid="13"/>
                                        </p:tgtEl>
                                      </p:cBhvr>
                                    </p:animEffect>
                                  </p:childTnLst>
                                </p:cTn>
                              </p:par>
                            </p:childTnLst>
                          </p:cTn>
                        </p:par>
                        <p:par>
                          <p:cTn id="28" fill="hold">
                            <p:stCondLst>
                              <p:cond delay="5500"/>
                            </p:stCondLst>
                            <p:childTnLst>
                              <p:par>
                                <p:cTn id="29" presetID="22" presetClass="entr" presetSubtype="2"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7000"/>
                                        <p:tgtEl>
                                          <p:spTgt spid="12"/>
                                        </p:tgtEl>
                                      </p:cBhvr>
                                    </p:animEffect>
                                  </p:childTnLst>
                                </p:cTn>
                              </p:par>
                            </p:childTnLst>
                          </p:cTn>
                        </p:par>
                        <p:par>
                          <p:cTn id="32" fill="hold">
                            <p:stCondLst>
                              <p:cond delay="12500"/>
                            </p:stCondLst>
                            <p:childTnLst>
                              <p:par>
                                <p:cTn id="33" presetID="18" presetClass="entr" presetSubtype="12" fill="hold" grpId="0" nodeType="afterEffect">
                                  <p:stCondLst>
                                    <p:cond delay="0"/>
                                  </p:stCondLst>
                                  <p:iterate type="wd">
                                    <p:tmPct val="90000"/>
                                  </p:iterate>
                                  <p:childTnLst>
                                    <p:set>
                                      <p:cBhvr>
                                        <p:cTn id="34" dur="1" fill="hold">
                                          <p:stCondLst>
                                            <p:cond delay="0"/>
                                          </p:stCondLst>
                                        </p:cTn>
                                        <p:tgtEl>
                                          <p:spTgt spid="28"/>
                                        </p:tgtEl>
                                        <p:attrNameLst>
                                          <p:attrName>style.visibility</p:attrName>
                                        </p:attrNameLst>
                                      </p:cBhvr>
                                      <p:to>
                                        <p:strVal val="visible"/>
                                      </p:to>
                                    </p:set>
                                    <p:animEffect transition="in" filter="strips(downLeft)">
                                      <p:cBhvr>
                                        <p:cTn id="3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2" grpId="0" animBg="1"/>
      <p:bldP spid="13" grpId="0" animBg="1"/>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1355</TotalTime>
  <Words>758</Words>
  <Application>Microsoft Office PowerPoint</Application>
  <PresentationFormat>Widescreen</PresentationFormat>
  <Paragraphs>185</Paragraphs>
  <Slides>14</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Frutiger LT Arabic 55 Roman</vt:lpstr>
      <vt:lpstr>Sakkal Majalla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Abdulrahim Alsharifi</dc:creator>
  <cp:lastModifiedBy>Mohamed  El Haraj</cp:lastModifiedBy>
  <cp:revision>163</cp:revision>
  <dcterms:created xsi:type="dcterms:W3CDTF">2021-01-20T05:08:23Z</dcterms:created>
  <dcterms:modified xsi:type="dcterms:W3CDTF">2021-03-03T11:26:03Z</dcterms:modified>
</cp:coreProperties>
</file>