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39"/>
    <a:srgbClr val="FFFF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33" y="3178663"/>
            <a:ext cx="10607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rial" panose="020B0604020202020204" pitchFamily="34" charset="0"/>
              </a:rPr>
              <a:t>رياضيات </a:t>
            </a:r>
            <a:r>
              <a:rPr lang="ar-SA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الصف الثاني </a:t>
            </a:r>
            <a:r>
              <a:rPr lang="ar-SA" sz="4400" b="1" dirty="0">
                <a:solidFill>
                  <a:srgbClr val="FF0000"/>
                </a:solidFill>
                <a:latin typeface="Arial" panose="020B0604020202020204" pitchFamily="34" charset="0"/>
              </a:rPr>
              <a:t>الابتدائي – الجزء الثاني</a:t>
            </a:r>
          </a:p>
          <a:p>
            <a:pPr algn="ctr"/>
            <a:r>
              <a:rPr lang="ar-BH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13 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</a:t>
            </a:r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ar-BH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):</a:t>
            </a:r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الوَحَداتُ غيرُ القِياسِيَّةِ لِقِياسِ الطُّولِ</a:t>
            </a:r>
            <a:endParaRPr lang="ar-BH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698" y="2855753"/>
            <a:ext cx="10146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سَنتعلَّمُ </a:t>
            </a:r>
            <a:r>
              <a:rPr lang="ar-SA" sz="4000" b="1" dirty="0">
                <a:solidFill>
                  <a:srgbClr val="FF0000"/>
                </a:solidFill>
              </a:rPr>
              <a:t>في هذا الدرس:</a:t>
            </a:r>
            <a:r>
              <a:rPr lang="ar-SA" sz="4000" b="1" dirty="0"/>
              <a:t> </a:t>
            </a:r>
            <a:endParaRPr lang="ar-SA" sz="4000" b="1" dirty="0" smtClean="0"/>
          </a:p>
          <a:p>
            <a:pPr algn="ctr"/>
            <a:r>
              <a:rPr lang="ar-SA" sz="4000" b="1" dirty="0" smtClean="0">
                <a:solidFill>
                  <a:schemeClr val="accent5"/>
                </a:solidFill>
              </a:rPr>
              <a:t>اختيارُ وَحَداتٍ غيرَ قِياسِيَّةٍ وأَستعْمِلُها في قِياسِ </a:t>
            </a:r>
            <a:r>
              <a:rPr lang="ar-SA" sz="4000" b="1" dirty="0" smtClean="0">
                <a:solidFill>
                  <a:schemeClr val="accent5"/>
                </a:solidFill>
              </a:rPr>
              <a:t>الطُّولِ</a:t>
            </a:r>
            <a:r>
              <a:rPr lang="ar-BH" sz="4000" b="1" dirty="0" smtClean="0">
                <a:solidFill>
                  <a:schemeClr val="accent5"/>
                </a:solidFill>
              </a:rPr>
              <a:t>.</a:t>
            </a:r>
            <a:r>
              <a:rPr lang="ar-SA" sz="4000" b="1" dirty="0" smtClean="0">
                <a:solidFill>
                  <a:schemeClr val="accent5"/>
                </a:solidFill>
              </a:rPr>
              <a:t> </a:t>
            </a:r>
            <a:endParaRPr lang="ar-SA" sz="40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4900" y="304800"/>
            <a:ext cx="858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يُمكِنُني اسْتِعْمَالُ وَحَداتٍ مُختلِفَةٍ لِقِياسِ الطُّولِ.</a:t>
            </a:r>
            <a:endParaRPr lang="ar-B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9594" y="1119813"/>
            <a:ext cx="103921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أَقِيسُ طُولَ قَلَمِ الرَّصاصِ مُسْتعْمِلاً وحداتٍ غيرَ قِياسيَّةٍ، مثلَ: المُكعَّباتِ ومشابِكِ الورقِ.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817" y="5482193"/>
            <a:ext cx="111809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طُولُ قَلَمِ الرَّصاصِ يُساوي      مُكَعَّباتٍ تقْريبًا، أو     مَشَابِك تقْريبًا.</a:t>
            </a:r>
            <a:endParaRPr lang="ar-BH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39339" y="5588459"/>
            <a:ext cx="7553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6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1617" y="5535326"/>
            <a:ext cx="7553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8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954983" y="2605910"/>
            <a:ext cx="4636805" cy="2425147"/>
          </a:xfrm>
          <a:prstGeom prst="cloudCallout">
            <a:avLst>
              <a:gd name="adj1" fmla="val -15455"/>
              <a:gd name="adj2" fmla="val 636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أَتَذكَّر: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أَجعَلُ طَرَفَ قلَمِ الرَّصاصِ مُحاذِيًا لِطَرَفِ وِحْدَةِ القِياسِ التي أَسْتعمِلُها</a:t>
            </a:r>
            <a:endParaRPr lang="ar-BH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26817" r="17301" b="17325"/>
          <a:stretch/>
        </p:blipFill>
        <p:spPr>
          <a:xfrm>
            <a:off x="707408" y="2190499"/>
            <a:ext cx="6099165" cy="29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3" grpId="0"/>
      <p:bldP spid="1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94525" y="1394871"/>
            <a:ext cx="10914989" cy="4255128"/>
          </a:xfrm>
          <a:prstGeom prst="rect">
            <a:avLst/>
          </a:prstGeom>
          <a:solidFill>
            <a:schemeClr val="bg1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5" y="2662728"/>
            <a:ext cx="854207" cy="74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409" y="116667"/>
            <a:ext cx="1152037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أَبحثُ عن الأشياءِ الموضَّحةِ صُوَرُها، ثُمَّ أَقيسُ أطوالها مُستعمِلاً وِحدةَ قِياسٍ مناسِبَةٍ.</a:t>
            </a:r>
            <a:endParaRPr lang="ar-BH" sz="4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6" y="1490813"/>
            <a:ext cx="3240000" cy="12069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28" y="1367783"/>
            <a:ext cx="3564000" cy="1327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406" y="2819925"/>
            <a:ext cx="3704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7447" y="5795064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44733" y="2784157"/>
            <a:ext cx="3704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66484" y="5795064"/>
            <a:ext cx="3806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   تقْرِيبًا</a:t>
            </a:r>
            <a:endParaRPr lang="ar-BH" sz="4000" b="1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7262794" y="2821032"/>
            <a:ext cx="1665004" cy="72000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98" y="3706478"/>
            <a:ext cx="3240000" cy="119080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7524406" y="4829559"/>
            <a:ext cx="1665004" cy="7200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9034901" y="4786240"/>
            <a:ext cx="1665004" cy="7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73221" y="5795064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2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5" y="4810191"/>
            <a:ext cx="854207" cy="743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19" y="3515677"/>
            <a:ext cx="3564000" cy="1349819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19" y="4836255"/>
            <a:ext cx="854207" cy="743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6" y="4836255"/>
            <a:ext cx="854207" cy="743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10" y="4836254"/>
            <a:ext cx="854207" cy="743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05541" y="5795064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4</a:t>
            </a:r>
            <a:endParaRPr lang="ar-B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525" y="1464146"/>
            <a:ext cx="10914989" cy="4255128"/>
          </a:xfrm>
          <a:prstGeom prst="rect">
            <a:avLst/>
          </a:prstGeom>
          <a:solidFill>
            <a:schemeClr val="bg1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00" y="2255558"/>
            <a:ext cx="3580010" cy="2160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>
          <a:xfrm>
            <a:off x="681129" y="2170731"/>
            <a:ext cx="4520454" cy="2419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603" y="158387"/>
            <a:ext cx="118282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أَبحثُ عن الأشياءِ المُوضَّحةِ صُوَرُها، ثُمَّ أَقيسُ أطوالَها مُستعمِلاً وِحدةَ قِياسٍ مناسِبَةٍ.</a:t>
            </a:r>
            <a:endParaRPr lang="ar-BH" sz="40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5" y="1492575"/>
            <a:ext cx="854207" cy="743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4507" y="1488804"/>
            <a:ext cx="3704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495" y="1488804"/>
            <a:ext cx="35479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7267907" y="1523864"/>
            <a:ext cx="1665004" cy="7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4028" y="5735062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29802" y="5735062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2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603" y="5790482"/>
            <a:ext cx="41605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7613056" y="4482672"/>
            <a:ext cx="1665004" cy="72000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0267" r="15147" b="10783"/>
          <a:stretch/>
        </p:blipFill>
        <p:spPr>
          <a:xfrm>
            <a:off x="9137199" y="4453001"/>
            <a:ext cx="1665004" cy="7200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0" y="4629453"/>
            <a:ext cx="854207" cy="743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4" y="4629453"/>
            <a:ext cx="854207" cy="743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41" y="4629453"/>
            <a:ext cx="854207" cy="743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85" y="4629453"/>
            <a:ext cx="854207" cy="743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74" y="4629453"/>
            <a:ext cx="854207" cy="7434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9311" y="5790482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5</a:t>
            </a:r>
            <a:endParaRPr lang="ar-B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53" y="1204858"/>
            <a:ext cx="2016447" cy="2234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0553" y="257378"/>
            <a:ext cx="3704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04361" y="3946116"/>
            <a:ext cx="34101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24002" y="3972621"/>
            <a:ext cx="5074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2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1100" y="3838906"/>
            <a:ext cx="34101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40741" y="3865411"/>
            <a:ext cx="5074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4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677742" y="458965"/>
            <a:ext cx="781879" cy="384313"/>
            <a:chOff x="9766852" y="3419060"/>
            <a:chExt cx="781879" cy="38431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540543" y="3441114"/>
            <a:ext cx="781879" cy="384313"/>
            <a:chOff x="9766852" y="3419060"/>
            <a:chExt cx="781879" cy="38431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20307" y="3437460"/>
            <a:ext cx="781879" cy="384313"/>
            <a:chOff x="9766852" y="3419060"/>
            <a:chExt cx="781879" cy="38431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296905" y="3238678"/>
            <a:ext cx="781879" cy="384313"/>
            <a:chOff x="9766852" y="3419060"/>
            <a:chExt cx="781879" cy="384313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084237" y="3238678"/>
            <a:ext cx="781879" cy="384313"/>
            <a:chOff x="9766852" y="3419060"/>
            <a:chExt cx="781879" cy="38431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866116" y="3238678"/>
            <a:ext cx="781879" cy="384313"/>
            <a:chOff x="9766852" y="3419060"/>
            <a:chExt cx="781879" cy="384313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647995" y="3238678"/>
            <a:ext cx="781879" cy="384313"/>
            <a:chOff x="9766852" y="3419060"/>
            <a:chExt cx="781879" cy="384313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32090" y="1443274"/>
            <a:ext cx="3744871" cy="2552963"/>
            <a:chOff x="1932090" y="1443274"/>
            <a:chExt cx="3744871" cy="255296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8013">
              <a:off x="1932090" y="1443274"/>
              <a:ext cx="3744871" cy="25529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6814" y="2548176"/>
              <a:ext cx="2391613" cy="106480"/>
            </a:xfrm>
            <a:prstGeom prst="rect">
              <a:avLst/>
            </a:prstGeom>
            <a:gradFill flip="none" rotWithShape="1">
              <a:gsLst>
                <a:gs pos="0">
                  <a:srgbClr val="FED339"/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2688663" y="2716659"/>
              <a:ext cx="2391613" cy="106480"/>
            </a:xfrm>
            <a:prstGeom prst="rect">
              <a:avLst/>
            </a:prstGeom>
            <a:gradFill flip="none" rotWithShape="1">
              <a:gsLst>
                <a:gs pos="0">
                  <a:srgbClr val="FED339"/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6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-4721"/>
            <a:ext cx="7740000" cy="5097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0553" y="257378"/>
            <a:ext cx="37048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وِحدةُ القِياسِ:</a:t>
            </a:r>
            <a:endParaRPr lang="ar-BH" sz="4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613912" y="477543"/>
            <a:ext cx="781879" cy="384313"/>
            <a:chOff x="9766852" y="3419060"/>
            <a:chExt cx="781879" cy="38431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766852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67042" y="4868241"/>
            <a:ext cx="765977" cy="384313"/>
            <a:chOff x="9782754" y="3419060"/>
            <a:chExt cx="765977" cy="38431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251751" y="5616319"/>
            <a:ext cx="34101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القِياسُ:       تقْرِيبًا</a:t>
            </a:r>
            <a:endParaRPr lang="ar-BH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571392" y="5642824"/>
            <a:ext cx="5074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9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733580" y="4868241"/>
            <a:ext cx="765977" cy="384313"/>
            <a:chOff x="9782754" y="3419060"/>
            <a:chExt cx="765977" cy="38431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500118" y="4868241"/>
            <a:ext cx="765977" cy="384313"/>
            <a:chOff x="9782754" y="3419060"/>
            <a:chExt cx="765977" cy="38431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66656" y="4868241"/>
            <a:ext cx="765977" cy="384313"/>
            <a:chOff x="9782754" y="3419060"/>
            <a:chExt cx="765977" cy="384313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033194" y="4868241"/>
            <a:ext cx="765977" cy="384313"/>
            <a:chOff x="9782754" y="3419060"/>
            <a:chExt cx="765977" cy="38431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799732" y="4868241"/>
            <a:ext cx="765977" cy="384313"/>
            <a:chOff x="9782754" y="3419060"/>
            <a:chExt cx="765977" cy="384313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566270" y="4868241"/>
            <a:ext cx="765977" cy="384313"/>
            <a:chOff x="9782754" y="3419060"/>
            <a:chExt cx="765977" cy="384313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332808" y="4868241"/>
            <a:ext cx="765977" cy="384313"/>
            <a:chOff x="9782754" y="3419060"/>
            <a:chExt cx="765977" cy="38431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8099345" y="4868241"/>
            <a:ext cx="765977" cy="384313"/>
            <a:chOff x="9782754" y="3419060"/>
            <a:chExt cx="765977" cy="384313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9782754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9793357" y="3604591"/>
              <a:ext cx="742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0548731" y="3419060"/>
              <a:ext cx="0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7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498</TotalTime>
  <Words>177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Yu Gothic UI Semilight</vt:lpstr>
      <vt:lpstr>Arial</vt:lpstr>
      <vt:lpstr>Calibri</vt:lpstr>
      <vt:lpstr>Calibri Light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2020-03-04T10:09:02Z</dcterms:created>
  <dcterms:modified xsi:type="dcterms:W3CDTF">2020-03-28T17:13:25Z</dcterms:modified>
</cp:coreProperties>
</file>