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369" r:id="rId4"/>
    <p:sldId id="351" r:id="rId5"/>
    <p:sldId id="390" r:id="rId6"/>
    <p:sldId id="388" r:id="rId7"/>
    <p:sldId id="385" r:id="rId8"/>
    <p:sldId id="389" r:id="rId9"/>
    <p:sldId id="391" r:id="rId10"/>
    <p:sldId id="355" r:id="rId11"/>
    <p:sldId id="392" r:id="rId12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KEENAH AHMED JASSIM ALI" initials="SAJA" lastIdx="1" clrIdx="0">
    <p:extLst>
      <p:ext uri="{19B8F6BF-5375-455C-9EA6-DF929625EA0E}">
        <p15:presenceInfo xmlns:p15="http://schemas.microsoft.com/office/powerpoint/2012/main" userId="SAKEENAH AHMED JASSIM AL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F8FD"/>
    <a:srgbClr val="FFCCCC"/>
    <a:srgbClr val="B62898"/>
    <a:srgbClr val="FFCC99"/>
    <a:srgbClr val="FFFFCC"/>
    <a:srgbClr val="FF0066"/>
    <a:srgbClr val="CCFFFF"/>
    <a:srgbClr val="FFDD71"/>
    <a:srgbClr val="009999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529" autoAdjust="0"/>
    <p:restoredTop sz="94660"/>
  </p:normalViewPr>
  <p:slideViewPr>
    <p:cSldViewPr snapToGrid="0">
      <p:cViewPr varScale="1">
        <p:scale>
          <a:sx n="73" d="100"/>
          <a:sy n="73" d="100"/>
        </p:scale>
        <p:origin x="558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34883" y="2156016"/>
            <a:ext cx="9144000" cy="1796495"/>
          </a:xfrm>
        </p:spPr>
        <p:txBody>
          <a:bodyPr>
            <a:normAutofit/>
          </a:bodyPr>
          <a:lstStyle/>
          <a:p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 – الجزء ال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534883" y="2715167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SA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– </a:t>
            </a:r>
            <a:r>
              <a:rPr lang="ar-SA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</a:t>
            </a:r>
            <a:r>
              <a:rPr lang="ar-BH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): </a:t>
            </a:r>
            <a:r>
              <a:rPr lang="ar-SA" sz="40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التقريب إلى أقرب ألف</a:t>
            </a:r>
            <a:endParaRPr lang="ar-BH" sz="40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BH" sz="14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32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</a:t>
            </a:r>
            <a:r>
              <a:rPr lang="ar-SA" sz="32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32</a:t>
            </a:r>
            <a:r>
              <a:rPr lang="ar-BH" sz="32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</a:t>
            </a:r>
          </a:p>
          <a:p>
            <a:endParaRPr lang="ar-BH" sz="36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C1CFA1-B0B6-4B5C-973B-FC020645061D}"/>
              </a:ext>
            </a:extLst>
          </p:cNvPr>
          <p:cNvSpPr/>
          <p:nvPr/>
        </p:nvSpPr>
        <p:spPr>
          <a:xfrm>
            <a:off x="2415936" y="3274391"/>
            <a:ext cx="7358012" cy="1805045"/>
          </a:xfrm>
          <a:prstGeom prst="roundRect">
            <a:avLst/>
          </a:prstGeom>
          <a:pattFill prst="pct60">
            <a:fgClr>
              <a:srgbClr val="FFFFCC"/>
            </a:fgClr>
            <a:bgClr>
              <a:schemeClr val="bg1"/>
            </a:bgClr>
          </a:patt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ln w="0"/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لمزيد من الاستفادة يمكنك الرجوع لكتاب </a:t>
            </a:r>
          </a:p>
          <a:p>
            <a:pPr algn="ctr"/>
            <a:endParaRPr lang="ar-SA" sz="1600" b="1" dirty="0">
              <a:ln w="0"/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600" b="1" dirty="0">
                <a:ln w="0"/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الطالب لحل تمارين الدرس صفحة 34</a:t>
            </a:r>
          </a:p>
        </p:txBody>
      </p:sp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id="{F33A191C-234C-48A7-8B5F-CCA99174AFF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-1" y="941105"/>
            <a:ext cx="1881969" cy="5182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SAKEEN~1\AppData\Local\Temp\Rar$DIa20840.10391\hello.png">
            <a:extLst>
              <a:ext uri="{FF2B5EF4-FFF2-40B4-BE49-F238E27FC236}">
                <a16:creationId xmlns:a16="http://schemas.microsoft.com/office/drawing/2014/main" id="{CC35001E-300F-4BD9-BB81-CC4845F5444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307917" y="686825"/>
            <a:ext cx="1736700" cy="517513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5CEBBAD9-7275-44BD-9E24-B4A2EC05E1BD}"/>
              </a:ext>
            </a:extLst>
          </p:cNvPr>
          <p:cNvSpPr/>
          <p:nvPr/>
        </p:nvSpPr>
        <p:spPr>
          <a:xfrm>
            <a:off x="1438974" y="381481"/>
            <a:ext cx="3841748" cy="1262605"/>
          </a:xfrm>
          <a:prstGeom prst="cloudCallout">
            <a:avLst>
              <a:gd name="adj1" fmla="val -44763"/>
              <a:gd name="adj2" fmla="val 11696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عزيزي الطالب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B87246BE-59EE-4838-8B20-568D7A14128A}"/>
              </a:ext>
            </a:extLst>
          </p:cNvPr>
          <p:cNvSpPr/>
          <p:nvPr/>
        </p:nvSpPr>
        <p:spPr>
          <a:xfrm>
            <a:off x="6551149" y="381480"/>
            <a:ext cx="3841748" cy="1262605"/>
          </a:xfrm>
          <a:prstGeom prst="cloudCallout">
            <a:avLst>
              <a:gd name="adj1" fmla="val 44148"/>
              <a:gd name="adj2" fmla="val 96124"/>
            </a:avLst>
          </a:prstGeom>
          <a:solidFill>
            <a:srgbClr val="FFCCC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0"/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عزيزتي الطالبة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التقريب إلى أقرب ألف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7141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5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التقريب إلى أقرب ألف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B3B8A19-484D-404F-9E5C-5A4B0105A6F2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3" name="Oval 2"/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9C2BEF75-E4AF-4DAF-99FE-A8F6D801565E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2B73CA3-CC55-4015-9E0B-68CBCF792440}"/>
                </a:ext>
              </a:extLst>
            </p:cNvPr>
            <p:cNvSpPr/>
            <p:nvPr/>
          </p:nvSpPr>
          <p:spPr>
            <a:xfrm>
              <a:off x="4800585" y="2770006"/>
              <a:ext cx="2670924" cy="1234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586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817" y="0"/>
            <a:ext cx="1646183" cy="1268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A139080-F1FB-4331-81C2-A8B70495BDB4}"/>
              </a:ext>
            </a:extLst>
          </p:cNvPr>
          <p:cNvSpPr/>
          <p:nvPr/>
        </p:nvSpPr>
        <p:spPr>
          <a:xfrm>
            <a:off x="5186363" y="2467205"/>
            <a:ext cx="65725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5400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سنتعلّمُ </a:t>
            </a:r>
            <a:r>
              <a:rPr lang="ar-BH" sz="54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هذا الدرس </a:t>
            </a:r>
          </a:p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48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تقريب الأعداد إلى أقرب ألف</a:t>
            </a:r>
          </a:p>
        </p:txBody>
      </p:sp>
      <p:pic>
        <p:nvPicPr>
          <p:cNvPr id="5" name="Picture 4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870" y="1496664"/>
            <a:ext cx="4436080" cy="4204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019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A14D08B-CA00-4744-A38C-54C3694A37EC}"/>
              </a:ext>
            </a:extLst>
          </p:cNvPr>
          <p:cNvSpPr/>
          <p:nvPr/>
        </p:nvSpPr>
        <p:spPr>
          <a:xfrm>
            <a:off x="8215076" y="2090062"/>
            <a:ext cx="2600562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800" b="1" dirty="0">
              <a:solidFill>
                <a:srgbClr val="C0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87D1A8-374C-4A63-9399-C7A91758CE32}"/>
              </a:ext>
            </a:extLst>
          </p:cNvPr>
          <p:cNvSpPr/>
          <p:nvPr/>
        </p:nvSpPr>
        <p:spPr>
          <a:xfrm>
            <a:off x="8215076" y="3265714"/>
            <a:ext cx="2600562" cy="2046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b="1" dirty="0">
              <a:solidFill>
                <a:srgbClr val="C0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B8D299-9C47-4B83-9B5B-8D6B2A6887C4}"/>
              </a:ext>
            </a:extLst>
          </p:cNvPr>
          <p:cNvSpPr/>
          <p:nvPr/>
        </p:nvSpPr>
        <p:spPr>
          <a:xfrm>
            <a:off x="4470400" y="3265714"/>
            <a:ext cx="2946400" cy="20464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9DEF11-897A-4D4B-BFAD-0D84B527D6B8}"/>
              </a:ext>
            </a:extLst>
          </p:cNvPr>
          <p:cNvSpPr/>
          <p:nvPr/>
        </p:nvSpPr>
        <p:spPr>
          <a:xfrm>
            <a:off x="892634" y="3429000"/>
            <a:ext cx="2946400" cy="1655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9352A2F6-3526-4E42-B8DE-1ACF75FF9379}"/>
              </a:ext>
            </a:extLst>
          </p:cNvPr>
          <p:cNvSpPr/>
          <p:nvPr/>
        </p:nvSpPr>
        <p:spPr>
          <a:xfrm>
            <a:off x="5029199" y="1002058"/>
            <a:ext cx="4486275" cy="1655417"/>
          </a:xfrm>
          <a:prstGeom prst="wedgeRoundRectCallout">
            <a:avLst>
              <a:gd name="adj1" fmla="val 68299"/>
              <a:gd name="adj2" fmla="val -20247"/>
              <a:gd name="adj3" fmla="val 16667"/>
            </a:avLst>
          </a:prstGeom>
          <a:solidFill>
            <a:srgbClr val="FFCCCC"/>
          </a:solidFill>
          <a:ln w="28575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B62898"/>
                </a:solidFill>
              </a:rPr>
              <a:t>هل تذكر يا أخي ما قلته لي في</a:t>
            </a:r>
          </a:p>
          <a:p>
            <a:pPr algn="ctr"/>
            <a:endParaRPr lang="ar-SA" sz="1600" b="1" dirty="0">
              <a:solidFill>
                <a:srgbClr val="B62898"/>
              </a:solidFill>
            </a:endParaRPr>
          </a:p>
          <a:p>
            <a:pPr algn="ctr"/>
            <a:r>
              <a:rPr lang="ar-SA" sz="3200" b="1" dirty="0">
                <a:solidFill>
                  <a:srgbClr val="B62898"/>
                </a:solidFill>
              </a:rPr>
              <a:t> الدرس السابق؟</a:t>
            </a:r>
            <a:endParaRPr lang="ar-BH" sz="3200" b="1" dirty="0">
              <a:solidFill>
                <a:srgbClr val="B62898"/>
              </a:solidFill>
            </a:endParaRPr>
          </a:p>
        </p:txBody>
      </p:sp>
      <p:pic>
        <p:nvPicPr>
          <p:cNvPr id="18" name="Picture 17" descr="C:\Users\SAKEEN~1\AppData\Local\Temp\Rar$DIa20840.10391\hello.png">
            <a:extLst>
              <a:ext uri="{FF2B5EF4-FFF2-40B4-BE49-F238E27FC236}">
                <a16:creationId xmlns:a16="http://schemas.microsoft.com/office/drawing/2014/main" id="{037C95A1-A9C8-41AC-B8ED-C2D1675EBDC0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82" t="9950" b="14943"/>
          <a:stretch/>
        </p:blipFill>
        <p:spPr bwMode="auto">
          <a:xfrm>
            <a:off x="10042755" y="218950"/>
            <a:ext cx="2175996" cy="363865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6EDAA1DE-DA25-43C2-B8F0-50D4AF64B8F3}"/>
              </a:ext>
            </a:extLst>
          </p:cNvPr>
          <p:cNvSpPr/>
          <p:nvPr/>
        </p:nvSpPr>
        <p:spPr>
          <a:xfrm>
            <a:off x="1376362" y="3692591"/>
            <a:ext cx="9296401" cy="1573055"/>
          </a:xfrm>
          <a:prstGeom prst="wedgeRoundRectCallout">
            <a:avLst>
              <a:gd name="adj1" fmla="val -44693"/>
              <a:gd name="adj2" fmla="val -171191"/>
              <a:gd name="adj3" fmla="val 16667"/>
            </a:avLst>
          </a:prstGeom>
          <a:solidFill>
            <a:srgbClr val="CCFFFF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B62898"/>
                </a:solidFill>
              </a:rPr>
              <a:t>نعم، يا أختي:</a:t>
            </a:r>
          </a:p>
          <a:p>
            <a:pPr algn="ctr"/>
            <a:endParaRPr lang="ar-SA" sz="1600" b="1" dirty="0">
              <a:solidFill>
                <a:srgbClr val="B62898"/>
              </a:solidFill>
            </a:endParaRPr>
          </a:p>
          <a:p>
            <a:pPr algn="ctr"/>
            <a:r>
              <a:rPr lang="ar-SA" sz="3200" b="1" dirty="0">
                <a:solidFill>
                  <a:srgbClr val="B62898"/>
                </a:solidFill>
              </a:rPr>
              <a:t>إن </a:t>
            </a:r>
            <a:r>
              <a:rPr lang="ar-SA" sz="3200" b="1" dirty="0">
                <a:solidFill>
                  <a:srgbClr val="B62898"/>
                </a:solidFill>
                <a:highlight>
                  <a:srgbClr val="FFFF00"/>
                </a:highlight>
              </a:rPr>
              <a:t>التقريب</a:t>
            </a:r>
            <a:r>
              <a:rPr lang="ar-SA" sz="3200" b="1" dirty="0">
                <a:solidFill>
                  <a:srgbClr val="B62898"/>
                </a:solidFill>
              </a:rPr>
              <a:t>  يستعمل لتحويل الأعداد إلى أعداد يسهل التعامل معها.</a:t>
            </a:r>
            <a:endParaRPr lang="ar-BH" sz="3200" b="1" dirty="0">
              <a:solidFill>
                <a:srgbClr val="B62898"/>
              </a:solidFill>
            </a:endParaRPr>
          </a:p>
        </p:txBody>
      </p:sp>
      <p:pic>
        <p:nvPicPr>
          <p:cNvPr id="17" name="Picture 16" descr="C:\Users\SAKEEN~1\AppData\Local\Temp\Rar$DIa20840.10391\hello.png">
            <a:extLst>
              <a:ext uri="{FF2B5EF4-FFF2-40B4-BE49-F238E27FC236}">
                <a16:creationId xmlns:a16="http://schemas.microsoft.com/office/drawing/2014/main" id="{49535817-C2B2-49A5-9F25-CBE03EDFC7F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9" r="51730" b="13845"/>
          <a:stretch/>
        </p:blipFill>
        <p:spPr bwMode="auto">
          <a:xfrm>
            <a:off x="227768" y="-154360"/>
            <a:ext cx="1851627" cy="3846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التقريب إلى أقرب ألف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2025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0B0978F-1751-4D28-9006-8AC3F99AB45B}"/>
              </a:ext>
            </a:extLst>
          </p:cNvPr>
          <p:cNvGrpSpPr/>
          <p:nvPr/>
        </p:nvGrpSpPr>
        <p:grpSpPr>
          <a:xfrm>
            <a:off x="3307573" y="3112664"/>
            <a:ext cx="7330771" cy="691010"/>
            <a:chOff x="3318789" y="3115942"/>
            <a:chExt cx="7330771" cy="69101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E0EA75D3-93F9-4ABF-993C-59817BA5DEA2}"/>
                </a:ext>
              </a:extLst>
            </p:cNvPr>
            <p:cNvGrpSpPr/>
            <p:nvPr/>
          </p:nvGrpSpPr>
          <p:grpSpPr>
            <a:xfrm>
              <a:off x="3838560" y="3115942"/>
              <a:ext cx="6276990" cy="217532"/>
              <a:chOff x="3838560" y="3115942"/>
              <a:chExt cx="6276990" cy="217532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FE7B3A97-54CC-4290-A07A-15E7F8DE23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15550" y="3115942"/>
                <a:ext cx="0" cy="21753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FAE93A5A-8DD8-4627-81D5-3EB4EDB1A5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38560" y="3115942"/>
                <a:ext cx="0" cy="21753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DF2CBED0-AA9B-465E-8812-706E869B6A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62774" y="3115942"/>
                <a:ext cx="0" cy="21753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Flowchart: Connector 45">
                <a:extLst>
                  <a:ext uri="{FF2B5EF4-FFF2-40B4-BE49-F238E27FC236}">
                    <a16:creationId xmlns:a16="http://schemas.microsoft.com/office/drawing/2014/main" id="{0A7B9967-8012-4C92-AAF1-DA4D63B4405E}"/>
                  </a:ext>
                </a:extLst>
              </p:cNvPr>
              <p:cNvSpPr/>
              <p:nvPr/>
            </p:nvSpPr>
            <p:spPr>
              <a:xfrm>
                <a:off x="7972432" y="3159480"/>
                <a:ext cx="144000" cy="144000"/>
              </a:xfrm>
              <a:prstGeom prst="flowChartConnector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758ED2B-E45A-407D-AB81-36C0E83305A2}"/>
                </a:ext>
              </a:extLst>
            </p:cNvPr>
            <p:cNvGrpSpPr/>
            <p:nvPr/>
          </p:nvGrpSpPr>
          <p:grpSpPr>
            <a:xfrm>
              <a:off x="3318789" y="3204394"/>
              <a:ext cx="7330771" cy="602558"/>
              <a:chOff x="3318789" y="3204394"/>
              <a:chExt cx="7330771" cy="602558"/>
            </a:xfrm>
          </p:grpSpPr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B0B66D37-7EF5-456F-9E39-D5B69508F7FB}"/>
                  </a:ext>
                </a:extLst>
              </p:cNvPr>
              <p:cNvGrpSpPr/>
              <p:nvPr/>
            </p:nvGrpSpPr>
            <p:grpSpPr>
              <a:xfrm>
                <a:off x="3318789" y="3204394"/>
                <a:ext cx="7330771" cy="602558"/>
                <a:chOff x="3318789" y="3204394"/>
                <a:chExt cx="7330771" cy="602558"/>
              </a:xfrm>
            </p:grpSpPr>
            <p:cxnSp>
              <p:nvCxnSpPr>
                <p:cNvPr id="14" name="Straight Arrow Connector 13">
                  <a:extLst>
                    <a:ext uri="{FF2B5EF4-FFF2-40B4-BE49-F238E27FC236}">
                      <a16:creationId xmlns:a16="http://schemas.microsoft.com/office/drawing/2014/main" id="{B21E606B-FBCE-46A0-948E-4A0C0E5938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429002" y="3204394"/>
                  <a:ext cx="7043738" cy="46890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D527ACFB-6335-4A92-BA9C-8677A349D6A8}"/>
                    </a:ext>
                  </a:extLst>
                </p:cNvPr>
                <p:cNvSpPr/>
                <p:nvPr/>
              </p:nvSpPr>
              <p:spPr>
                <a:xfrm>
                  <a:off x="3318789" y="3394702"/>
                  <a:ext cx="1069437" cy="41225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r>
                    <a:rPr lang="ar-SA" sz="2400" b="1" dirty="0">
                      <a:solidFill>
                        <a:schemeClr val="tx1"/>
                      </a:solidFill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4000</a:t>
                  </a:r>
                  <a:endParaRPr lang="ar-BH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34B67903-B6D8-4603-8529-E33C4C468FD6}"/>
                    </a:ext>
                  </a:extLst>
                </p:cNvPr>
                <p:cNvSpPr/>
                <p:nvPr/>
              </p:nvSpPr>
              <p:spPr>
                <a:xfrm>
                  <a:off x="6438242" y="3394702"/>
                  <a:ext cx="1069437" cy="41225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r>
                    <a:rPr lang="ar-SA" sz="2400" b="1" dirty="0">
                      <a:solidFill>
                        <a:schemeClr val="tx1"/>
                      </a:solidFill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4500</a:t>
                  </a:r>
                  <a:endParaRPr lang="ar-BH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F766D607-602F-4582-B2C1-C1B634BD385B}"/>
                    </a:ext>
                  </a:extLst>
                </p:cNvPr>
                <p:cNvSpPr/>
                <p:nvPr/>
              </p:nvSpPr>
              <p:spPr>
                <a:xfrm>
                  <a:off x="9580123" y="3394702"/>
                  <a:ext cx="1069437" cy="41225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r>
                    <a:rPr lang="ar-SA" sz="2400" b="1" dirty="0">
                      <a:solidFill>
                        <a:schemeClr val="tx1"/>
                      </a:solidFill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5000</a:t>
                  </a:r>
                  <a:endParaRPr lang="ar-BH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</p:txBody>
            </p:sp>
          </p:grp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D3A6EF70-2399-4842-85E4-0C7C3C200FCC}"/>
                  </a:ext>
                </a:extLst>
              </p:cNvPr>
              <p:cNvSpPr/>
              <p:nvPr/>
            </p:nvSpPr>
            <p:spPr>
              <a:xfrm>
                <a:off x="7528864" y="3394702"/>
                <a:ext cx="1069437" cy="41225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SA" sz="2400" b="1" dirty="0">
                    <a:solidFill>
                      <a:srgbClr val="C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4684</a:t>
                </a:r>
                <a:endParaRPr lang="ar-BH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</p:grpSp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3B2DE5F-AD27-41F1-8E51-A998AE908425}"/>
              </a:ext>
            </a:extLst>
          </p:cNvPr>
          <p:cNvSpPr/>
          <p:nvPr/>
        </p:nvSpPr>
        <p:spPr>
          <a:xfrm>
            <a:off x="2986426" y="43648"/>
            <a:ext cx="7252756" cy="15164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سجل جاسم عدد زوار متحف البحرين الوطني في خمسة أسابيع، كما هو موضح في الجدول المجاور. ما العدد التقريبي للزوار الذين زاروا المتحف في الأسبوع الثالث؟ 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B7233EF-8B1E-4AD2-B725-91E41501C631}"/>
              </a:ext>
            </a:extLst>
          </p:cNvPr>
          <p:cNvSpPr/>
          <p:nvPr/>
        </p:nvSpPr>
        <p:spPr>
          <a:xfrm>
            <a:off x="7092720" y="1788333"/>
            <a:ext cx="4927009" cy="4355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لمعرفة عدد الزوار </a:t>
            </a:r>
            <a:r>
              <a:rPr lang="ar-SA" sz="2400" b="1" dirty="0">
                <a:solidFill>
                  <a:schemeClr val="tx1"/>
                </a:solidFill>
                <a:highlight>
                  <a:srgbClr val="FFCC99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التقريبي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للأسبوع الثالث؟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7A772B6-30A4-4E49-9DD6-AEFEC6C8C4A4}"/>
              </a:ext>
            </a:extLst>
          </p:cNvPr>
          <p:cNvSpPr/>
          <p:nvPr/>
        </p:nvSpPr>
        <p:spPr>
          <a:xfrm>
            <a:off x="2900363" y="1782292"/>
            <a:ext cx="3792314" cy="4355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نستخدم تقريب الأعداد لأقرب ألف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18BD1C4-1D04-4003-8DA1-99BD2AF00CCB}"/>
              </a:ext>
            </a:extLst>
          </p:cNvPr>
          <p:cNvSpPr/>
          <p:nvPr/>
        </p:nvSpPr>
        <p:spPr>
          <a:xfrm>
            <a:off x="3129352" y="2308398"/>
            <a:ext cx="7774303" cy="4355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استعمل خط الأعداد من 4000 إلى 5000، وأعين عليه العدد 4684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D971ABE-20D4-42AB-9BB0-AD87C021E562}"/>
              </a:ext>
            </a:extLst>
          </p:cNvPr>
          <p:cNvSpPr/>
          <p:nvPr/>
        </p:nvSpPr>
        <p:spPr>
          <a:xfrm>
            <a:off x="550659" y="3984152"/>
            <a:ext cx="4177448" cy="4355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أقرب ألف أقل من 4684 هي 4000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0753001-F9F6-466F-8517-10B878D2721C}"/>
              </a:ext>
            </a:extLst>
          </p:cNvPr>
          <p:cNvSpPr/>
          <p:nvPr/>
        </p:nvSpPr>
        <p:spPr>
          <a:xfrm>
            <a:off x="7522051" y="3998445"/>
            <a:ext cx="4177448" cy="4355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أقرب ألف أكبر من 4684 هي 5000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9FDAC75-82E3-45FE-9CA3-8F24750275C4}"/>
              </a:ext>
            </a:extLst>
          </p:cNvPr>
          <p:cNvSpPr/>
          <p:nvPr/>
        </p:nvSpPr>
        <p:spPr>
          <a:xfrm>
            <a:off x="779797" y="4753340"/>
            <a:ext cx="10673081" cy="7121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ألاحظ أن العدد 4684 أقرب إلى العدد 5000، منه إلى العدد 4000</a:t>
            </a:r>
          </a:p>
          <a:p>
            <a:pPr algn="ctr"/>
            <a:endParaRPr lang="ar-SA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" name="Table 11">
            <a:extLst>
              <a:ext uri="{FF2B5EF4-FFF2-40B4-BE49-F238E27FC236}">
                <a16:creationId xmlns:a16="http://schemas.microsoft.com/office/drawing/2014/main" id="{C5B002D3-25FD-498D-98DD-9CB0AB1DAB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025408"/>
              </p:ext>
            </p:extLst>
          </p:nvPr>
        </p:nvGraphicFramePr>
        <p:xfrm>
          <a:off x="104434" y="119585"/>
          <a:ext cx="2653057" cy="2673856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975991">
                  <a:extLst>
                    <a:ext uri="{9D8B030D-6E8A-4147-A177-3AD203B41FA5}">
                      <a16:colId xmlns:a16="http://schemas.microsoft.com/office/drawing/2014/main" val="355730487"/>
                    </a:ext>
                  </a:extLst>
                </a:gridCol>
                <a:gridCol w="1677066">
                  <a:extLst>
                    <a:ext uri="{9D8B030D-6E8A-4147-A177-3AD203B41FA5}">
                      <a16:colId xmlns:a16="http://schemas.microsoft.com/office/drawing/2014/main" val="1690530416"/>
                    </a:ext>
                  </a:extLst>
                </a:gridCol>
              </a:tblGrid>
              <a:tr h="387856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الأسبوع</a:t>
                      </a:r>
                      <a:endParaRPr lang="ar-BH" sz="1800" dirty="0">
                        <a:solidFill>
                          <a:srgbClr val="B6289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/>
                        <a:t>عدد الزوار</a:t>
                      </a:r>
                      <a:r>
                        <a:rPr lang="ar-SA" dirty="0"/>
                        <a:t> </a:t>
                      </a:r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027458"/>
                  </a:ext>
                </a:extLst>
              </a:tr>
              <a:tr h="420178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1</a:t>
                      </a:r>
                      <a:endParaRPr lang="ar-B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1258</a:t>
                      </a:r>
                      <a:endParaRPr lang="ar-BH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098044"/>
                  </a:ext>
                </a:extLst>
              </a:tr>
              <a:tr h="420178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2</a:t>
                      </a:r>
                      <a:endParaRPr lang="ar-B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2341</a:t>
                      </a:r>
                      <a:endParaRPr lang="ar-BH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4911003"/>
                  </a:ext>
                </a:extLst>
              </a:tr>
              <a:tr h="420178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3</a:t>
                      </a:r>
                      <a:endParaRPr lang="ar-B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4684</a:t>
                      </a:r>
                      <a:endParaRPr lang="ar-BH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7965775"/>
                  </a:ext>
                </a:extLst>
              </a:tr>
              <a:tr h="420178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4</a:t>
                      </a:r>
                      <a:endParaRPr lang="ar-B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2500</a:t>
                      </a:r>
                      <a:endParaRPr lang="ar-BH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517551"/>
                  </a:ext>
                </a:extLst>
              </a:tr>
              <a:tr h="420178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5</a:t>
                      </a:r>
                      <a:endParaRPr lang="ar-B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3499</a:t>
                      </a:r>
                      <a:endParaRPr lang="ar-BH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649805"/>
                  </a:ext>
                </a:extLst>
              </a:tr>
            </a:tbl>
          </a:graphicData>
        </a:graphic>
      </p:graphicFrame>
      <p:sp>
        <p:nvSpPr>
          <p:cNvPr id="48" name="Oval 47">
            <a:extLst>
              <a:ext uri="{FF2B5EF4-FFF2-40B4-BE49-F238E27FC236}">
                <a16:creationId xmlns:a16="http://schemas.microsoft.com/office/drawing/2014/main" id="{81138E08-DCDF-4ED3-9B27-E8BA013A5CAB}"/>
              </a:ext>
            </a:extLst>
          </p:cNvPr>
          <p:cNvSpPr/>
          <p:nvPr/>
        </p:nvSpPr>
        <p:spPr>
          <a:xfrm>
            <a:off x="6116337" y="1137239"/>
            <a:ext cx="976383" cy="40962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27C6F769-248E-4F16-9B17-A20811CDEA08}"/>
              </a:ext>
            </a:extLst>
          </p:cNvPr>
          <p:cNvSpPr/>
          <p:nvPr/>
        </p:nvSpPr>
        <p:spPr>
          <a:xfrm>
            <a:off x="488484" y="1406983"/>
            <a:ext cx="907553" cy="46121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FE5ECED-E88C-4224-9BAA-8B6A5052F64A}"/>
              </a:ext>
            </a:extLst>
          </p:cNvPr>
          <p:cNvSpPr/>
          <p:nvPr/>
        </p:nvSpPr>
        <p:spPr>
          <a:xfrm>
            <a:off x="6542524" y="573452"/>
            <a:ext cx="899635" cy="51834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B17AAEAD-17D4-4EDF-82EA-42ED0CAC7B0F}"/>
              </a:ext>
            </a:extLst>
          </p:cNvPr>
          <p:cNvSpPr/>
          <p:nvPr/>
        </p:nvSpPr>
        <p:spPr>
          <a:xfrm>
            <a:off x="8014158" y="2850531"/>
            <a:ext cx="2131200" cy="337742"/>
          </a:xfrm>
          <a:prstGeom prst="curvedDown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251CDEF8-60AB-45B5-93E0-93C0F0EE4FEF}"/>
              </a:ext>
            </a:extLst>
          </p:cNvPr>
          <p:cNvSpPr/>
          <p:nvPr/>
        </p:nvSpPr>
        <p:spPr>
          <a:xfrm flipH="1">
            <a:off x="3755572" y="2828759"/>
            <a:ext cx="4292380" cy="349636"/>
          </a:xfrm>
          <a:prstGeom prst="curvedDown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590F3D5-CE3D-465C-9081-AACF7B86A814}"/>
              </a:ext>
            </a:extLst>
          </p:cNvPr>
          <p:cNvSpPr/>
          <p:nvPr/>
        </p:nvSpPr>
        <p:spPr>
          <a:xfrm>
            <a:off x="3019084" y="5510763"/>
            <a:ext cx="6153854" cy="6702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إذن، أقرب العدد 4684 إلى 5000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6AA3CB9-C274-45EA-AC12-ABE551B5E508}"/>
              </a:ext>
            </a:extLst>
          </p:cNvPr>
          <p:cNvGrpSpPr/>
          <p:nvPr/>
        </p:nvGrpSpPr>
        <p:grpSpPr>
          <a:xfrm>
            <a:off x="10321289" y="455209"/>
            <a:ext cx="1765647" cy="827191"/>
            <a:chOff x="4767068" y="4895503"/>
            <a:chExt cx="2958109" cy="684000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C76347A1-4C2B-4CD1-A476-6F06E3622763}"/>
                </a:ext>
              </a:extLst>
            </p:cNvPr>
            <p:cNvSpPr/>
            <p:nvPr/>
          </p:nvSpPr>
          <p:spPr>
            <a:xfrm>
              <a:off x="4767068" y="4965438"/>
              <a:ext cx="2862056" cy="540000"/>
            </a:xfrm>
            <a:prstGeom prst="roundRect">
              <a:avLst>
                <a:gd name="adj" fmla="val 47298"/>
              </a:avLst>
            </a:prstGeom>
            <a:gradFill flip="none" rotWithShape="1">
              <a:gsLst>
                <a:gs pos="59500">
                  <a:srgbClr val="43599D"/>
                </a:gs>
                <a:gs pos="45000">
                  <a:srgbClr val="43599D"/>
                </a:gs>
                <a:gs pos="83000">
                  <a:srgbClr val="43599D"/>
                </a:gs>
                <a:gs pos="100000">
                  <a:srgbClr val="43599D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0CD0B9D-5C5D-417F-8DD8-7CA4F6B3D0C6}"/>
                </a:ext>
              </a:extLst>
            </p:cNvPr>
            <p:cNvSpPr txBox="1"/>
            <p:nvPr/>
          </p:nvSpPr>
          <p:spPr>
            <a:xfrm>
              <a:off x="5060333" y="4968208"/>
              <a:ext cx="1748878" cy="534448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dirty="0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أسْتَعدُ</a:t>
              </a:r>
              <a:endParaRPr lang="ar-BH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35618C61-D826-459B-AFD6-862B2019E673}"/>
                </a:ext>
              </a:extLst>
            </p:cNvPr>
            <p:cNvSpPr/>
            <p:nvPr/>
          </p:nvSpPr>
          <p:spPr>
            <a:xfrm rot="16200000">
              <a:off x="7076927" y="4931252"/>
              <a:ext cx="684000" cy="612501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rgbClr val="EF860F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التقريب إلى أقرب ألف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0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6" grpId="0" animBg="1"/>
      <p:bldP spid="29" grpId="0" animBg="1"/>
      <p:bldP spid="33" grpId="0" animBg="1"/>
      <p:bldP spid="35" grpId="0" animBg="1"/>
      <p:bldP spid="38" grpId="0" animBg="1"/>
      <p:bldP spid="15" grpId="0"/>
      <p:bldP spid="48" grpId="0" animBg="1"/>
      <p:bldP spid="49" grpId="0" animBg="1"/>
      <p:bldP spid="50" grpId="0" animBg="1"/>
      <p:bldP spid="54" grpId="0" animBg="1"/>
      <p:bldP spid="55" grpId="0" animBg="1"/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3B2DE5F-AD27-41F1-8E51-A998AE908425}"/>
              </a:ext>
            </a:extLst>
          </p:cNvPr>
          <p:cNvSpPr/>
          <p:nvPr/>
        </p:nvSpPr>
        <p:spPr>
          <a:xfrm>
            <a:off x="2757823" y="43648"/>
            <a:ext cx="7252756" cy="1610983"/>
          </a:xfrm>
          <a:prstGeom prst="roundRect">
            <a:avLst/>
          </a:prstGeom>
          <a:solidFill>
            <a:srgbClr val="C7F8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سجل جاسم عدد زوار متحف البحرين الوطني في خمسة أسابيع، كما هو موضح في الجدول المجاور. ما العدد التقريبي للزوار الذين زاروا المتحف في الأسبوع   الثاني؟ 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B7233EF-8B1E-4AD2-B725-91E41501C631}"/>
              </a:ext>
            </a:extLst>
          </p:cNvPr>
          <p:cNvSpPr/>
          <p:nvPr/>
        </p:nvSpPr>
        <p:spPr>
          <a:xfrm>
            <a:off x="7092720" y="1773585"/>
            <a:ext cx="4927009" cy="4355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لمعرفة عدد الزوار </a:t>
            </a:r>
            <a:r>
              <a:rPr lang="ar-SA" sz="2400" b="1" dirty="0">
                <a:solidFill>
                  <a:schemeClr val="tx1"/>
                </a:solidFill>
                <a:highlight>
                  <a:srgbClr val="FFCC99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التقريبي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للأسبوع الثاني؟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7A772B6-30A4-4E49-9DD6-AEFEC6C8C4A4}"/>
              </a:ext>
            </a:extLst>
          </p:cNvPr>
          <p:cNvSpPr/>
          <p:nvPr/>
        </p:nvSpPr>
        <p:spPr>
          <a:xfrm>
            <a:off x="2900363" y="1782292"/>
            <a:ext cx="3792314" cy="4355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نستخدم تقريب الأعداد لأقرب ألف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18BD1C4-1D04-4003-8DA1-99BD2AF00CCB}"/>
              </a:ext>
            </a:extLst>
          </p:cNvPr>
          <p:cNvSpPr/>
          <p:nvPr/>
        </p:nvSpPr>
        <p:spPr>
          <a:xfrm>
            <a:off x="3129352" y="2308398"/>
            <a:ext cx="7774303" cy="4355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استعمل خط الأعداد من 2000 إلى 3000، وأعين عليه العدد 2341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D971ABE-20D4-42AB-9BB0-AD87C021E562}"/>
              </a:ext>
            </a:extLst>
          </p:cNvPr>
          <p:cNvSpPr/>
          <p:nvPr/>
        </p:nvSpPr>
        <p:spPr>
          <a:xfrm>
            <a:off x="629583" y="3933679"/>
            <a:ext cx="4177448" cy="4355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أقرب ألف أقل من 2341 هي 2000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0753001-F9F6-466F-8517-10B878D2721C}"/>
              </a:ext>
            </a:extLst>
          </p:cNvPr>
          <p:cNvSpPr/>
          <p:nvPr/>
        </p:nvSpPr>
        <p:spPr>
          <a:xfrm>
            <a:off x="7336453" y="3933679"/>
            <a:ext cx="4177448" cy="4355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أقرب ألف أكبر من 2341 هي 3000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9FDAC75-82E3-45FE-9CA3-8F24750275C4}"/>
              </a:ext>
            </a:extLst>
          </p:cNvPr>
          <p:cNvSpPr/>
          <p:nvPr/>
        </p:nvSpPr>
        <p:spPr>
          <a:xfrm>
            <a:off x="759459" y="4805597"/>
            <a:ext cx="10673081" cy="7121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ألاحظ أن العدد 2341 أقرب إلى العدد 2000، منه إلى العدد 3000</a:t>
            </a:r>
          </a:p>
          <a:p>
            <a:pPr algn="ctr"/>
            <a:endParaRPr lang="ar-SA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" name="Table 11">
            <a:extLst>
              <a:ext uri="{FF2B5EF4-FFF2-40B4-BE49-F238E27FC236}">
                <a16:creationId xmlns:a16="http://schemas.microsoft.com/office/drawing/2014/main" id="{C5B002D3-25FD-498D-98DD-9CB0AB1DAB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854630"/>
              </p:ext>
            </p:extLst>
          </p:nvPr>
        </p:nvGraphicFramePr>
        <p:xfrm>
          <a:off x="47282" y="119585"/>
          <a:ext cx="2653057" cy="2673856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975991">
                  <a:extLst>
                    <a:ext uri="{9D8B030D-6E8A-4147-A177-3AD203B41FA5}">
                      <a16:colId xmlns:a16="http://schemas.microsoft.com/office/drawing/2014/main" val="355730487"/>
                    </a:ext>
                  </a:extLst>
                </a:gridCol>
                <a:gridCol w="1677066">
                  <a:extLst>
                    <a:ext uri="{9D8B030D-6E8A-4147-A177-3AD203B41FA5}">
                      <a16:colId xmlns:a16="http://schemas.microsoft.com/office/drawing/2014/main" val="1690530416"/>
                    </a:ext>
                  </a:extLst>
                </a:gridCol>
              </a:tblGrid>
              <a:tr h="387856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الأسبوع</a:t>
                      </a:r>
                      <a:endParaRPr lang="ar-BH" sz="1800" dirty="0">
                        <a:solidFill>
                          <a:srgbClr val="B6289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/>
                        <a:t>عدد الزوار</a:t>
                      </a:r>
                      <a:r>
                        <a:rPr lang="ar-SA" dirty="0"/>
                        <a:t> </a:t>
                      </a:r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027458"/>
                  </a:ext>
                </a:extLst>
              </a:tr>
              <a:tr h="420178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1</a:t>
                      </a:r>
                      <a:endParaRPr lang="ar-B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1258</a:t>
                      </a:r>
                      <a:endParaRPr lang="ar-BH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098044"/>
                  </a:ext>
                </a:extLst>
              </a:tr>
              <a:tr h="420178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2</a:t>
                      </a:r>
                      <a:endParaRPr lang="ar-B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2341</a:t>
                      </a:r>
                      <a:endParaRPr lang="ar-BH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4911003"/>
                  </a:ext>
                </a:extLst>
              </a:tr>
              <a:tr h="420178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3</a:t>
                      </a:r>
                      <a:endParaRPr lang="ar-B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4684</a:t>
                      </a:r>
                      <a:endParaRPr lang="ar-BH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7965775"/>
                  </a:ext>
                </a:extLst>
              </a:tr>
              <a:tr h="420178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4</a:t>
                      </a:r>
                      <a:endParaRPr lang="ar-B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2500</a:t>
                      </a:r>
                      <a:endParaRPr lang="ar-BH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517551"/>
                  </a:ext>
                </a:extLst>
              </a:tr>
              <a:tr h="420178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5</a:t>
                      </a:r>
                      <a:endParaRPr lang="ar-B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3499</a:t>
                      </a:r>
                      <a:endParaRPr lang="ar-BH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649805"/>
                  </a:ext>
                </a:extLst>
              </a:tr>
            </a:tbl>
          </a:graphicData>
        </a:graphic>
      </p:graphicFrame>
      <p:sp>
        <p:nvSpPr>
          <p:cNvPr id="48" name="Oval 47">
            <a:extLst>
              <a:ext uri="{FF2B5EF4-FFF2-40B4-BE49-F238E27FC236}">
                <a16:creationId xmlns:a16="http://schemas.microsoft.com/office/drawing/2014/main" id="{81138E08-DCDF-4ED3-9B27-E8BA013A5CAB}"/>
              </a:ext>
            </a:extLst>
          </p:cNvPr>
          <p:cNvSpPr/>
          <p:nvPr/>
        </p:nvSpPr>
        <p:spPr>
          <a:xfrm>
            <a:off x="5946198" y="1202764"/>
            <a:ext cx="876005" cy="396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27C6F769-248E-4F16-9B17-A20811CDEA08}"/>
              </a:ext>
            </a:extLst>
          </p:cNvPr>
          <p:cNvSpPr/>
          <p:nvPr/>
        </p:nvSpPr>
        <p:spPr>
          <a:xfrm>
            <a:off x="413368" y="928685"/>
            <a:ext cx="907553" cy="46121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FE5ECED-E88C-4224-9BAA-8B6A5052F64A}"/>
              </a:ext>
            </a:extLst>
          </p:cNvPr>
          <p:cNvSpPr/>
          <p:nvPr/>
        </p:nvSpPr>
        <p:spPr>
          <a:xfrm>
            <a:off x="6296019" y="609222"/>
            <a:ext cx="882657" cy="504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DA80516-460F-4E61-A91E-0AC611FB88C0}"/>
              </a:ext>
            </a:extLst>
          </p:cNvPr>
          <p:cNvGrpSpPr/>
          <p:nvPr/>
        </p:nvGrpSpPr>
        <p:grpSpPr>
          <a:xfrm>
            <a:off x="3297561" y="3118530"/>
            <a:ext cx="7349279" cy="705988"/>
            <a:chOff x="3308991" y="3107100"/>
            <a:chExt cx="7349279" cy="705988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AE93A5A-8DD8-4627-81D5-3EB4EDB1A513}"/>
                </a:ext>
              </a:extLst>
            </p:cNvPr>
            <p:cNvCxnSpPr>
              <a:cxnSpLocks/>
            </p:cNvCxnSpPr>
            <p:nvPr/>
          </p:nvCxnSpPr>
          <p:spPr>
            <a:xfrm>
              <a:off x="3838560" y="3107100"/>
              <a:ext cx="0" cy="21753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Flowchart: Connector 45">
              <a:extLst>
                <a:ext uri="{FF2B5EF4-FFF2-40B4-BE49-F238E27FC236}">
                  <a16:creationId xmlns:a16="http://schemas.microsoft.com/office/drawing/2014/main" id="{0A7B9967-8012-4C92-AAF1-DA4D63B4405E}"/>
                </a:ext>
              </a:extLst>
            </p:cNvPr>
            <p:cNvSpPr/>
            <p:nvPr/>
          </p:nvSpPr>
          <p:spPr>
            <a:xfrm>
              <a:off x="5686456" y="3159480"/>
              <a:ext cx="168276" cy="151816"/>
            </a:xfrm>
            <a:prstGeom prst="flowChartConnector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B21E606B-FBCE-46A0-948E-4A0C0E5938E9}"/>
                </a:ext>
              </a:extLst>
            </p:cNvPr>
            <p:cNvCxnSpPr>
              <a:cxnSpLocks/>
            </p:cNvCxnSpPr>
            <p:nvPr/>
          </p:nvCxnSpPr>
          <p:spPr>
            <a:xfrm>
              <a:off x="3440905" y="3206289"/>
              <a:ext cx="7043738" cy="46890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30EA76D-85F7-4AF0-8EEA-A1B171F458C7}"/>
                </a:ext>
              </a:extLst>
            </p:cNvPr>
            <p:cNvGrpSpPr/>
            <p:nvPr/>
          </p:nvGrpSpPr>
          <p:grpSpPr>
            <a:xfrm>
              <a:off x="3308991" y="3107100"/>
              <a:ext cx="7349279" cy="705988"/>
              <a:chOff x="3308991" y="3178538"/>
              <a:chExt cx="7349279" cy="705988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FE7B3A97-54CC-4290-A07A-15E7F8DE23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15550" y="3178538"/>
                <a:ext cx="0" cy="21753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DF2CBED0-AA9B-465E-8812-706E869B6A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62774" y="3178538"/>
                <a:ext cx="0" cy="21753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D527ACFB-6335-4A92-BA9C-8677A349D6A8}"/>
                  </a:ext>
                </a:extLst>
              </p:cNvPr>
              <p:cNvSpPr/>
              <p:nvPr/>
            </p:nvSpPr>
            <p:spPr>
              <a:xfrm>
                <a:off x="3308991" y="3472276"/>
                <a:ext cx="1069437" cy="41225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SA" sz="24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2000</a:t>
                </a:r>
                <a:endParaRPr lang="ar-BH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4B67903-B6D8-4603-8529-E33C4C468FD6}"/>
                  </a:ext>
                </a:extLst>
              </p:cNvPr>
              <p:cNvSpPr/>
              <p:nvPr/>
            </p:nvSpPr>
            <p:spPr>
              <a:xfrm>
                <a:off x="6436066" y="3472276"/>
                <a:ext cx="1069437" cy="41225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SA" sz="24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2500</a:t>
                </a:r>
                <a:endParaRPr lang="ar-BH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766D607-602F-4582-B2C1-C1B634BD385B}"/>
                  </a:ext>
                </a:extLst>
              </p:cNvPr>
              <p:cNvSpPr/>
              <p:nvPr/>
            </p:nvSpPr>
            <p:spPr>
              <a:xfrm>
                <a:off x="9588833" y="3472276"/>
                <a:ext cx="1069437" cy="41225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SA" sz="24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3000</a:t>
                </a:r>
                <a:endParaRPr lang="ar-BH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D3A6EF70-2399-4842-85E4-0C7C3C200FCC}"/>
                </a:ext>
              </a:extLst>
            </p:cNvPr>
            <p:cNvSpPr/>
            <p:nvPr/>
          </p:nvSpPr>
          <p:spPr>
            <a:xfrm>
              <a:off x="5238013" y="3400838"/>
              <a:ext cx="1069437" cy="4122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2341</a:t>
              </a:r>
              <a:endParaRPr lang="ar-BH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B590F3D5-CE3D-465C-9081-AACF7B86A814}"/>
              </a:ext>
            </a:extLst>
          </p:cNvPr>
          <p:cNvSpPr/>
          <p:nvPr/>
        </p:nvSpPr>
        <p:spPr>
          <a:xfrm>
            <a:off x="3019863" y="5402158"/>
            <a:ext cx="6153854" cy="6702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إذن، أقرب العدد 2341 إلى 2000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ibbon: Curved and Tilted Up 6">
            <a:extLst>
              <a:ext uri="{FF2B5EF4-FFF2-40B4-BE49-F238E27FC236}">
                <a16:creationId xmlns:a16="http://schemas.microsoft.com/office/drawing/2014/main" id="{9D55AADC-500F-4ABE-8C83-C73025DE98F1}"/>
              </a:ext>
            </a:extLst>
          </p:cNvPr>
          <p:cNvSpPr/>
          <p:nvPr/>
        </p:nvSpPr>
        <p:spPr>
          <a:xfrm>
            <a:off x="9955777" y="118450"/>
            <a:ext cx="2147065" cy="1309170"/>
          </a:xfrm>
          <a:prstGeom prst="ellipseRibbon2">
            <a:avLst>
              <a:gd name="adj1" fmla="val 24564"/>
              <a:gd name="adj2" fmla="val 66048"/>
              <a:gd name="adj3" fmla="val 37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تابع </a:t>
            </a:r>
          </a:p>
          <a:p>
            <a:pPr algn="ctr"/>
            <a:r>
              <a:rPr lang="ar-SA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المثال السابق </a:t>
            </a:r>
            <a:endParaRPr lang="ar-BH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Arrow: Curved Down 12">
            <a:extLst>
              <a:ext uri="{FF2B5EF4-FFF2-40B4-BE49-F238E27FC236}">
                <a16:creationId xmlns:a16="http://schemas.microsoft.com/office/drawing/2014/main" id="{47E0E82E-D817-4F82-8035-9716807953FA}"/>
              </a:ext>
            </a:extLst>
          </p:cNvPr>
          <p:cNvSpPr/>
          <p:nvPr/>
        </p:nvSpPr>
        <p:spPr>
          <a:xfrm>
            <a:off x="5787621" y="2862944"/>
            <a:ext cx="4385079" cy="315586"/>
          </a:xfrm>
          <a:prstGeom prst="curvedDownArrow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6EDCA97B-38F1-429A-B131-4623E7A37B3E}"/>
              </a:ext>
            </a:extLst>
          </p:cNvPr>
          <p:cNvSpPr/>
          <p:nvPr/>
        </p:nvSpPr>
        <p:spPr>
          <a:xfrm flipH="1">
            <a:off x="3726180" y="2851514"/>
            <a:ext cx="2049772" cy="346066"/>
          </a:xfrm>
          <a:prstGeom prst="curvedDownArrow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التقريب إلى أقرب ألف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3025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6" grpId="0" animBg="1"/>
      <p:bldP spid="29" grpId="0" animBg="1"/>
      <p:bldP spid="33" grpId="0" animBg="1"/>
      <p:bldP spid="35" grpId="0" animBg="1"/>
      <p:bldP spid="38" grpId="0" animBg="1"/>
      <p:bldP spid="15" grpId="0"/>
      <p:bldP spid="48" grpId="0" animBg="1"/>
      <p:bldP spid="49" grpId="0" animBg="1"/>
      <p:bldP spid="50" grpId="0" animBg="1"/>
      <p:bldP spid="57" grpId="0"/>
      <p:bldP spid="13" grpId="0" animBg="1"/>
      <p:bldP spid="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A14D08B-CA00-4744-A38C-54C3694A37EC}"/>
              </a:ext>
            </a:extLst>
          </p:cNvPr>
          <p:cNvSpPr/>
          <p:nvPr/>
        </p:nvSpPr>
        <p:spPr>
          <a:xfrm>
            <a:off x="8215076" y="2090062"/>
            <a:ext cx="2600562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87D1A8-374C-4A63-9399-C7A91758CE32}"/>
              </a:ext>
            </a:extLst>
          </p:cNvPr>
          <p:cNvSpPr/>
          <p:nvPr/>
        </p:nvSpPr>
        <p:spPr>
          <a:xfrm>
            <a:off x="9039345" y="3246458"/>
            <a:ext cx="2600562" cy="2046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B8D299-9C47-4B83-9B5B-8D6B2A6887C4}"/>
              </a:ext>
            </a:extLst>
          </p:cNvPr>
          <p:cNvSpPr/>
          <p:nvPr/>
        </p:nvSpPr>
        <p:spPr>
          <a:xfrm>
            <a:off x="4470400" y="3265714"/>
            <a:ext cx="2946400" cy="20464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9DEF11-897A-4D4B-BFAD-0D84B527D6B8}"/>
              </a:ext>
            </a:extLst>
          </p:cNvPr>
          <p:cNvSpPr/>
          <p:nvPr/>
        </p:nvSpPr>
        <p:spPr>
          <a:xfrm>
            <a:off x="892634" y="3429000"/>
            <a:ext cx="2946400" cy="16554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9EAA6D1E-AD29-4A7B-B227-720C8D4D152F}"/>
              </a:ext>
            </a:extLst>
          </p:cNvPr>
          <p:cNvSpPr/>
          <p:nvPr/>
        </p:nvSpPr>
        <p:spPr>
          <a:xfrm>
            <a:off x="970986" y="434425"/>
            <a:ext cx="7839751" cy="964955"/>
          </a:xfrm>
          <a:prstGeom prst="wedgeRoundRectCallout">
            <a:avLst>
              <a:gd name="adj1" fmla="val 68743"/>
              <a:gd name="adj2" fmla="val 62586"/>
              <a:gd name="adj3" fmla="val 16667"/>
            </a:avLst>
          </a:prstGeom>
          <a:solidFill>
            <a:srgbClr val="FFCCCC"/>
          </a:solidFill>
          <a:ln w="38100"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يمكن استعمال قواعد التقريب </a:t>
            </a:r>
          </a:p>
        </p:txBody>
      </p:sp>
      <p:pic>
        <p:nvPicPr>
          <p:cNvPr id="17" name="Picture 16" descr="C:\Users\SAKEEN~1\AppData\Local\Temp\Rar$DIa20840.10391\hello.png">
            <a:extLst>
              <a:ext uri="{FF2B5EF4-FFF2-40B4-BE49-F238E27FC236}">
                <a16:creationId xmlns:a16="http://schemas.microsoft.com/office/drawing/2014/main" id="{54E66330-C64F-48CF-90E3-5C439D6C08B6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82" t="9950" b="14943"/>
          <a:stretch/>
        </p:blipFill>
        <p:spPr bwMode="auto">
          <a:xfrm>
            <a:off x="10148739" y="238971"/>
            <a:ext cx="1902945" cy="415120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EE278890-5A93-441A-BCB2-D5CC43DA0B11}"/>
              </a:ext>
            </a:extLst>
          </p:cNvPr>
          <p:cNvSpPr/>
          <p:nvPr/>
        </p:nvSpPr>
        <p:spPr>
          <a:xfrm>
            <a:off x="423559" y="1728773"/>
            <a:ext cx="9180000" cy="792000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1: أضع خطا تحت الرقم في المنزلة التي سيتم التقريب إليها.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Scroll: Horizontal 13">
            <a:extLst>
              <a:ext uri="{FF2B5EF4-FFF2-40B4-BE49-F238E27FC236}">
                <a16:creationId xmlns:a16="http://schemas.microsoft.com/office/drawing/2014/main" id="{F8A5B976-AC40-40F6-8C96-E2B6AB477E3F}"/>
              </a:ext>
            </a:extLst>
          </p:cNvPr>
          <p:cNvSpPr/>
          <p:nvPr/>
        </p:nvSpPr>
        <p:spPr>
          <a:xfrm>
            <a:off x="423559" y="2609843"/>
            <a:ext cx="9180000" cy="792000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2: أنظر إلى الرقم على يمين المنزلة التي سيتم التقريب إليها.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Scroll: Horizontal 14">
            <a:extLst>
              <a:ext uri="{FF2B5EF4-FFF2-40B4-BE49-F238E27FC236}">
                <a16:creationId xmlns:a16="http://schemas.microsoft.com/office/drawing/2014/main" id="{3A9D4826-336D-4E0F-A605-0A9BD5B9BBC7}"/>
              </a:ext>
            </a:extLst>
          </p:cNvPr>
          <p:cNvSpPr/>
          <p:nvPr/>
        </p:nvSpPr>
        <p:spPr>
          <a:xfrm>
            <a:off x="423559" y="3505198"/>
            <a:ext cx="9180000" cy="1579218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3: إذا كان الرقم 4 أو أقل فلا أغير الرقم الذي تحته خط. أما إذا كان الرقم 5 أو أكبر فإنني أضيف 1 إلى الرقم الذي تحته خط.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Scroll: Horizontal 17">
            <a:extLst>
              <a:ext uri="{FF2B5EF4-FFF2-40B4-BE49-F238E27FC236}">
                <a16:creationId xmlns:a16="http://schemas.microsoft.com/office/drawing/2014/main" id="{6483988F-F0AC-47A2-805F-F6090CB3672E}"/>
              </a:ext>
            </a:extLst>
          </p:cNvPr>
          <p:cNvSpPr/>
          <p:nvPr/>
        </p:nvSpPr>
        <p:spPr>
          <a:xfrm>
            <a:off x="423559" y="5162556"/>
            <a:ext cx="9180000" cy="792000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4: أستبدل صفر</a:t>
            </a:r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مكان كل رقم عن يمين الرقم الذي تحته خط.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التقريب إلى أقرب ألف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7293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14" grpId="0" animBg="1"/>
      <p:bldP spid="15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A14D08B-CA00-4744-A38C-54C3694A37EC}"/>
              </a:ext>
            </a:extLst>
          </p:cNvPr>
          <p:cNvSpPr/>
          <p:nvPr/>
        </p:nvSpPr>
        <p:spPr>
          <a:xfrm>
            <a:off x="8215076" y="2090062"/>
            <a:ext cx="2600562" cy="7982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FA0CC71-77EC-4A09-97A7-D6EE2946A5C9}"/>
              </a:ext>
            </a:extLst>
          </p:cNvPr>
          <p:cNvSpPr/>
          <p:nvPr/>
        </p:nvSpPr>
        <p:spPr>
          <a:xfrm>
            <a:off x="566517" y="155767"/>
            <a:ext cx="8629337" cy="84214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زار 5499 زائر</a:t>
            </a:r>
            <a:r>
              <a:rPr lang="ar-BH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حديقة الحيوانات في الأسبوع الماضي. ما عدد زوار حديقة الحيوانات مقرب</a:t>
            </a:r>
            <a:r>
              <a:rPr lang="ar-BH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إلى </a:t>
            </a:r>
            <a:r>
              <a:rPr lang="ar-SA" sz="2400" b="1" dirty="0">
                <a:solidFill>
                  <a:srgbClr val="B62898"/>
                </a:solidFill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أقرب </a:t>
            </a:r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ألف؟</a:t>
            </a:r>
            <a:endPara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9DF61F1-CA9E-416E-B511-70A7555A220E}"/>
              </a:ext>
            </a:extLst>
          </p:cNvPr>
          <p:cNvSpPr/>
          <p:nvPr/>
        </p:nvSpPr>
        <p:spPr>
          <a:xfrm>
            <a:off x="2361022" y="1131514"/>
            <a:ext cx="7485089" cy="61459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سأستعمل قواعد التقريب لتقريب الأعداد إلى أي قيمة منزلية.</a:t>
            </a:r>
            <a:endParaRPr lang="ar-BH" sz="24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57E96A3-9A53-43D7-A7F6-6950345228EE}"/>
              </a:ext>
            </a:extLst>
          </p:cNvPr>
          <p:cNvSpPr/>
          <p:nvPr/>
        </p:nvSpPr>
        <p:spPr>
          <a:xfrm>
            <a:off x="2196887" y="1838196"/>
            <a:ext cx="7812000" cy="7057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1: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أضع </a:t>
            </a:r>
            <a:r>
              <a:rPr lang="ar-SA" sz="24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خط</a:t>
            </a:r>
            <a:r>
              <a:rPr lang="ar-BH" sz="24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ًا</a:t>
            </a:r>
            <a:r>
              <a:rPr lang="ar-SA" sz="24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تحت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الرقم في المنزلة التي سيقرب إليها، وهو في هذه الحالة الرقم 5 في منزلة الألوف.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4" name="Picture 33" descr="A close up of a giraffe&#10;&#10;Description automatically generated">
            <a:extLst>
              <a:ext uri="{FF2B5EF4-FFF2-40B4-BE49-F238E27FC236}">
                <a16:creationId xmlns:a16="http://schemas.microsoft.com/office/drawing/2014/main" id="{B2A2834E-5808-4788-A049-C5A1C3FC62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96" t="12834" r="11137" b="6346"/>
          <a:stretch/>
        </p:blipFill>
        <p:spPr>
          <a:xfrm>
            <a:off x="10467248" y="1231531"/>
            <a:ext cx="1425673" cy="250227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203D8C8-551A-4181-9BF6-A382108A2DED}"/>
              </a:ext>
            </a:extLst>
          </p:cNvPr>
          <p:cNvSpPr/>
          <p:nvPr/>
        </p:nvSpPr>
        <p:spPr>
          <a:xfrm>
            <a:off x="528638" y="1838197"/>
            <a:ext cx="1500187" cy="70572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u="sng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499</a:t>
            </a:r>
            <a:endParaRPr lang="ar-BH" sz="36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7CA5676-70AE-4E25-AAA2-C046224EDF94}"/>
              </a:ext>
            </a:extLst>
          </p:cNvPr>
          <p:cNvSpPr/>
          <p:nvPr/>
        </p:nvSpPr>
        <p:spPr>
          <a:xfrm>
            <a:off x="2196887" y="2682098"/>
            <a:ext cx="7812000" cy="7057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2: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أنظر إلى الرقم 4 على يمين الرقم الذي تحته خط.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B5D5410F-F3E4-4EAB-936B-11FC1C2C0210}"/>
              </a:ext>
            </a:extLst>
          </p:cNvPr>
          <p:cNvSpPr/>
          <p:nvPr/>
        </p:nvSpPr>
        <p:spPr>
          <a:xfrm>
            <a:off x="528638" y="2682127"/>
            <a:ext cx="1500187" cy="70572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u="sng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99</a:t>
            </a:r>
            <a:endParaRPr lang="ar-BH" sz="36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F9C62E7-FC73-4B39-9784-02847E44EA3F}"/>
              </a:ext>
            </a:extLst>
          </p:cNvPr>
          <p:cNvSpPr/>
          <p:nvPr/>
        </p:nvSpPr>
        <p:spPr>
          <a:xfrm>
            <a:off x="2196887" y="3526026"/>
            <a:ext cx="7812000" cy="7057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3: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هذا الرقم أقل من 5، لذلك فإنني لا أغير الرقم الذي تحته خط.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5DFECBBC-B9D8-4863-BE26-25E3DBA53B55}"/>
              </a:ext>
            </a:extLst>
          </p:cNvPr>
          <p:cNvSpPr/>
          <p:nvPr/>
        </p:nvSpPr>
        <p:spPr>
          <a:xfrm>
            <a:off x="2196887" y="4355643"/>
            <a:ext cx="7812000" cy="7057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B628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4: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أستبدل صفر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مكان كل رقم على يمين الرقم الذي تحته خط فيكون تقريب العدد 5499 إلى أقرب ألف هو: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EF2F30A-5102-40E1-B8F9-6A37E9D94D9A}"/>
              </a:ext>
            </a:extLst>
          </p:cNvPr>
          <p:cNvSpPr/>
          <p:nvPr/>
        </p:nvSpPr>
        <p:spPr>
          <a:xfrm>
            <a:off x="528638" y="3497477"/>
            <a:ext cx="1500187" cy="70572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u="sng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99</a:t>
            </a:r>
            <a:endParaRPr lang="ar-BH" sz="36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9A261232-ADD6-40F6-94BD-DC77E4BB8573}"/>
              </a:ext>
            </a:extLst>
          </p:cNvPr>
          <p:cNvSpPr/>
          <p:nvPr/>
        </p:nvSpPr>
        <p:spPr>
          <a:xfrm>
            <a:off x="528638" y="4317571"/>
            <a:ext cx="1500187" cy="70572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u="sng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000</a:t>
            </a:r>
            <a:endParaRPr lang="ar-BH" sz="36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A978C13-F05F-4709-A274-2B1E50F13568}"/>
              </a:ext>
            </a:extLst>
          </p:cNvPr>
          <p:cNvGrpSpPr/>
          <p:nvPr/>
        </p:nvGrpSpPr>
        <p:grpSpPr>
          <a:xfrm>
            <a:off x="2311718" y="5138768"/>
            <a:ext cx="7567642" cy="837079"/>
            <a:chOff x="2643188" y="5267360"/>
            <a:chExt cx="7567642" cy="837079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1163F50E-825C-4592-A610-C6FAC9B0C7FB}"/>
                </a:ext>
              </a:extLst>
            </p:cNvPr>
            <p:cNvCxnSpPr>
              <a:cxnSpLocks/>
            </p:cNvCxnSpPr>
            <p:nvPr/>
          </p:nvCxnSpPr>
          <p:spPr>
            <a:xfrm>
              <a:off x="2871795" y="5626470"/>
              <a:ext cx="7215610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0241EBC-4257-4BF4-9CB3-68C991867CE9}"/>
                </a:ext>
              </a:extLst>
            </p:cNvPr>
            <p:cNvGrpSpPr/>
            <p:nvPr/>
          </p:nvGrpSpPr>
          <p:grpSpPr>
            <a:xfrm>
              <a:off x="2643188" y="5267360"/>
              <a:ext cx="7567642" cy="837079"/>
              <a:chOff x="2643188" y="5267360"/>
              <a:chExt cx="7567642" cy="837079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703365BB-2702-4EA6-AF88-8BB20AF56706}"/>
                  </a:ext>
                </a:extLst>
              </p:cNvPr>
              <p:cNvCxnSpPr/>
              <p:nvPr/>
            </p:nvCxnSpPr>
            <p:spPr>
              <a:xfrm>
                <a:off x="9682185" y="5510208"/>
                <a:ext cx="0" cy="261002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BFB23CA4-B46D-43CA-8939-1D9CCFF9B0FB}"/>
                  </a:ext>
                </a:extLst>
              </p:cNvPr>
              <p:cNvCxnSpPr/>
              <p:nvPr/>
            </p:nvCxnSpPr>
            <p:spPr>
              <a:xfrm>
                <a:off x="3243263" y="5500688"/>
                <a:ext cx="0" cy="261002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DFBEDC32-EA1D-4A16-B905-759487E87AC1}"/>
                  </a:ext>
                </a:extLst>
              </p:cNvPr>
              <p:cNvCxnSpPr/>
              <p:nvPr/>
            </p:nvCxnSpPr>
            <p:spPr>
              <a:xfrm>
                <a:off x="6496045" y="5524496"/>
                <a:ext cx="0" cy="261002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Flowchart: Connector 18">
                <a:extLst>
                  <a:ext uri="{FF2B5EF4-FFF2-40B4-BE49-F238E27FC236}">
                    <a16:creationId xmlns:a16="http://schemas.microsoft.com/office/drawing/2014/main" id="{5A4934CB-D10C-40ED-9990-06264F6A0E60}"/>
                  </a:ext>
                </a:extLst>
              </p:cNvPr>
              <p:cNvSpPr/>
              <p:nvPr/>
            </p:nvSpPr>
            <p:spPr>
              <a:xfrm>
                <a:off x="6320790" y="5563602"/>
                <a:ext cx="100011" cy="108000"/>
              </a:xfrm>
              <a:prstGeom prst="flowChartConnector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9992130B-BCD3-4774-855A-0047AC8A4BC5}"/>
                  </a:ext>
                </a:extLst>
              </p:cNvPr>
              <p:cNvSpPr/>
              <p:nvPr/>
            </p:nvSpPr>
            <p:spPr>
              <a:xfrm>
                <a:off x="2643188" y="5781712"/>
                <a:ext cx="1042987" cy="31320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SA" sz="24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5000</a:t>
                </a:r>
                <a:endParaRPr lang="ar-BH" sz="2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10B93F0E-35A8-42BA-84D8-EC581B95B3FB}"/>
                  </a:ext>
                </a:extLst>
              </p:cNvPr>
              <p:cNvSpPr/>
              <p:nvPr/>
            </p:nvSpPr>
            <p:spPr>
              <a:xfrm>
                <a:off x="9167843" y="5791232"/>
                <a:ext cx="1042987" cy="31320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SA" sz="24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6000</a:t>
                </a:r>
                <a:endParaRPr lang="ar-BH" sz="2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031BD09E-8C8D-41FE-9090-CFC4BBCFED15}"/>
                  </a:ext>
                </a:extLst>
              </p:cNvPr>
              <p:cNvSpPr/>
              <p:nvPr/>
            </p:nvSpPr>
            <p:spPr>
              <a:xfrm>
                <a:off x="5953143" y="5791232"/>
                <a:ext cx="1042987" cy="31320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SA" sz="24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5500</a:t>
                </a:r>
                <a:endParaRPr lang="ar-BH" sz="2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25918101-CD86-48EF-9BE5-663CA5C0FB96}"/>
                  </a:ext>
                </a:extLst>
              </p:cNvPr>
              <p:cNvSpPr/>
              <p:nvPr/>
            </p:nvSpPr>
            <p:spPr>
              <a:xfrm>
                <a:off x="5815007" y="5267360"/>
                <a:ext cx="1042987" cy="31320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SA" sz="2400" b="1" dirty="0">
                    <a:solidFill>
                      <a:srgbClr val="C0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5499</a:t>
                </a:r>
                <a:endParaRPr lang="ar-BH" sz="24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</p:grp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F87D4CB6-0F9E-4E85-A91A-298EFC44A700}"/>
              </a:ext>
            </a:extLst>
          </p:cNvPr>
          <p:cNvSpPr/>
          <p:nvPr/>
        </p:nvSpPr>
        <p:spPr>
          <a:xfrm>
            <a:off x="1755233" y="5961805"/>
            <a:ext cx="8455598" cy="437277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أي أن عدد زوار حديقة الحيوانات مقرب</a:t>
            </a:r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إلى أقرب ألف هو 5000 زائر.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D8A9F67-B561-4EA5-94D4-150D19BFCB67}"/>
              </a:ext>
            </a:extLst>
          </p:cNvPr>
          <p:cNvGrpSpPr/>
          <p:nvPr/>
        </p:nvGrpSpPr>
        <p:grpSpPr>
          <a:xfrm>
            <a:off x="8953500" y="266463"/>
            <a:ext cx="3167284" cy="705727"/>
            <a:chOff x="8022040" y="2587484"/>
            <a:chExt cx="3226296" cy="75300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02C5E41-9F50-4FEE-A277-C6CBCF686E9D}"/>
                </a:ext>
              </a:extLst>
            </p:cNvPr>
            <p:cNvGrpSpPr/>
            <p:nvPr/>
          </p:nvGrpSpPr>
          <p:grpSpPr>
            <a:xfrm>
              <a:off x="8022040" y="2666489"/>
              <a:ext cx="2859626" cy="591344"/>
              <a:chOff x="4709160" y="5656329"/>
              <a:chExt cx="2859626" cy="591344"/>
            </a:xfrm>
          </p:grpSpPr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31AE31E2-4654-425D-9850-828F20B6561E}"/>
                  </a:ext>
                </a:extLst>
              </p:cNvPr>
              <p:cNvSpPr/>
              <p:nvPr/>
            </p:nvSpPr>
            <p:spPr>
              <a:xfrm>
                <a:off x="4709160" y="5656329"/>
                <a:ext cx="2859626" cy="591344"/>
              </a:xfrm>
              <a:prstGeom prst="roundRect">
                <a:avLst>
                  <a:gd name="adj" fmla="val 44721"/>
                </a:avLst>
              </a:prstGeom>
              <a:gradFill>
                <a:gsLst>
                  <a:gs pos="59500">
                    <a:srgbClr val="43599D"/>
                  </a:gs>
                  <a:gs pos="45000">
                    <a:srgbClr val="43599D"/>
                  </a:gs>
                  <a:gs pos="83000">
                    <a:srgbClr val="43599D"/>
                  </a:gs>
                  <a:gs pos="100000">
                    <a:srgbClr val="43599D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0872F46-8614-40FD-A23C-487B4C3BB196}"/>
                  </a:ext>
                </a:extLst>
              </p:cNvPr>
              <p:cNvSpPr txBox="1"/>
              <p:nvPr/>
            </p:nvSpPr>
            <p:spPr>
              <a:xfrm>
                <a:off x="6536247" y="5739107"/>
                <a:ext cx="597956" cy="49259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2400" dirty="0">
                    <a:ln>
                      <a:solidFill>
                        <a:schemeClr val="bg1"/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مثالٌ</a:t>
                </a:r>
                <a:endParaRPr lang="ar-BH" sz="2600" dirty="0">
                  <a:ln>
                    <a:solidFill>
                      <a:schemeClr val="bg1"/>
                    </a:solidFill>
                  </a:ln>
                  <a:solidFill>
                    <a:schemeClr val="bg1">
                      <a:lumMod val="9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8DE26EF-BFE8-4330-A3B5-FD56A4DD65C5}"/>
                  </a:ext>
                </a:extLst>
              </p:cNvPr>
              <p:cNvSpPr txBox="1"/>
              <p:nvPr/>
            </p:nvSpPr>
            <p:spPr>
              <a:xfrm>
                <a:off x="4816444" y="5720433"/>
                <a:ext cx="1773758" cy="49259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BH" sz="2400" b="1" dirty="0">
                    <a:ln w="6600">
                      <a:solidFill>
                        <a:srgbClr val="EF860F"/>
                      </a:solidFill>
                      <a:prstDash val="solid"/>
                    </a:ln>
                    <a:solidFill>
                      <a:srgbClr val="F2932A"/>
                    </a:solidFill>
                    <a:effectLst>
                      <a:outerShdw blurRad="50800" dist="38100" algn="l" rotWithShape="0">
                        <a:prstClr val="black">
                          <a:alpha val="40000"/>
                        </a:prst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مِن واقِعِ الحَياةِ </a:t>
                </a: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96E28253-09C5-4CB7-B119-033D74731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92336" y="2587484"/>
              <a:ext cx="756000" cy="753008"/>
            </a:xfrm>
            <a:prstGeom prst="rect">
              <a:avLst/>
            </a:prstGeom>
          </p:spPr>
        </p:pic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التقريب إلى أقرب ألف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3307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8" grpId="0" animBg="1"/>
      <p:bldP spid="15" grpId="0" animBg="1"/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E94686C1-57BF-45AB-9704-405B38C175E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19"/>
          <a:stretch/>
        </p:blipFill>
        <p:spPr bwMode="auto">
          <a:xfrm>
            <a:off x="10615612" y="2027763"/>
            <a:ext cx="1349019" cy="30931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croll: Vertical 1">
            <a:extLst>
              <a:ext uri="{FF2B5EF4-FFF2-40B4-BE49-F238E27FC236}">
                <a16:creationId xmlns:a16="http://schemas.microsoft.com/office/drawing/2014/main" id="{80ACEBC9-B056-447E-B2A3-4B8875C499F0}"/>
              </a:ext>
            </a:extLst>
          </p:cNvPr>
          <p:cNvSpPr/>
          <p:nvPr/>
        </p:nvSpPr>
        <p:spPr>
          <a:xfrm>
            <a:off x="2623825" y="365168"/>
            <a:ext cx="6936615" cy="1229257"/>
          </a:xfrm>
          <a:prstGeom prst="verticalScroll">
            <a:avLst>
              <a:gd name="adj" fmla="val 10476"/>
            </a:avLst>
          </a:prstGeom>
          <a:ln w="57150">
            <a:solidFill>
              <a:srgbClr val="FF006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قرب كل</a:t>
            </a:r>
            <a:r>
              <a:rPr lang="ar-BH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36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من الأعداد الآتية إلى أقرب ألف: </a:t>
            </a:r>
            <a:endParaRPr lang="ar-BH" sz="36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EAAE519-9283-4702-872E-DEAA6354CD4E}"/>
              </a:ext>
            </a:extLst>
          </p:cNvPr>
          <p:cNvGrpSpPr/>
          <p:nvPr/>
        </p:nvGrpSpPr>
        <p:grpSpPr>
          <a:xfrm>
            <a:off x="2422604" y="4913837"/>
            <a:ext cx="7344305" cy="1085845"/>
            <a:chOff x="2912973" y="5162757"/>
            <a:chExt cx="5630926" cy="1085845"/>
          </a:xfrm>
        </p:grpSpPr>
        <p:sp>
          <p:nvSpPr>
            <p:cNvPr id="32" name="Google Shape;401;p20">
              <a:extLst>
                <a:ext uri="{FF2B5EF4-FFF2-40B4-BE49-F238E27FC236}">
                  <a16:creationId xmlns:a16="http://schemas.microsoft.com/office/drawing/2014/main" id="{47C6008C-B436-4708-A15B-EB77BA2908F7}"/>
                </a:ext>
              </a:extLst>
            </p:cNvPr>
            <p:cNvSpPr/>
            <p:nvPr/>
          </p:nvSpPr>
          <p:spPr>
            <a:xfrm>
              <a:off x="2912973" y="5162757"/>
              <a:ext cx="5630926" cy="1085845"/>
            </a:xfrm>
            <a:prstGeom prst="flowChartTerminator">
              <a:avLst/>
            </a:prstGeom>
            <a:solidFill>
              <a:srgbClr val="CCFFFF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  <p:sp>
          <p:nvSpPr>
            <p:cNvPr id="33" name="Google Shape;402;p20">
              <a:extLst>
                <a:ext uri="{FF2B5EF4-FFF2-40B4-BE49-F238E27FC236}">
                  <a16:creationId xmlns:a16="http://schemas.microsoft.com/office/drawing/2014/main" id="{8F1F5AAB-129A-467C-80D8-B012D6C25E41}"/>
                </a:ext>
              </a:extLst>
            </p:cNvPr>
            <p:cNvSpPr/>
            <p:nvPr/>
          </p:nvSpPr>
          <p:spPr>
            <a:xfrm>
              <a:off x="3146873" y="5324271"/>
              <a:ext cx="4907535" cy="656710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BH" sz="2800" b="1" dirty="0">
                  <a:solidFill>
                    <a:srgbClr val="002060"/>
                  </a:solidFill>
                  <a:latin typeface="Sakkal Majalla" panose="02000000000000000000" pitchFamily="2" charset="-78"/>
                  <a:ea typeface="Calibri"/>
                  <a:cs typeface="Sakkal Majalla" panose="02000000000000000000" pitchFamily="2" charset="-78"/>
                  <a:sym typeface="Calibri"/>
                </a:rPr>
                <a:t>أجب عن التدريب في ورقة خارجية، ثم تأكد من إجابتك. </a:t>
              </a:r>
              <a:endParaRPr sz="2800" b="1" dirty="0">
                <a:solidFill>
                  <a:srgbClr val="002060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</p:grp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7FF2A824-5447-48C7-9D1B-2C8EF30C8A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05112"/>
              </p:ext>
            </p:extLst>
          </p:nvPr>
        </p:nvGraphicFramePr>
        <p:xfrm>
          <a:off x="2365454" y="2027762"/>
          <a:ext cx="7452916" cy="2705328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3726458">
                  <a:extLst>
                    <a:ext uri="{9D8B030D-6E8A-4147-A177-3AD203B41FA5}">
                      <a16:colId xmlns:a16="http://schemas.microsoft.com/office/drawing/2014/main" val="542228119"/>
                    </a:ext>
                  </a:extLst>
                </a:gridCol>
                <a:gridCol w="3726458">
                  <a:extLst>
                    <a:ext uri="{9D8B030D-6E8A-4147-A177-3AD203B41FA5}">
                      <a16:colId xmlns:a16="http://schemas.microsoft.com/office/drawing/2014/main" val="493829186"/>
                    </a:ext>
                  </a:extLst>
                </a:gridCol>
              </a:tblGrid>
              <a:tr h="56361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العدد</a:t>
                      </a:r>
                      <a:endParaRPr lang="ar-BH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لأقرب ألف</a:t>
                      </a:r>
                      <a:endParaRPr lang="ar-BH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3632679"/>
                  </a:ext>
                </a:extLst>
              </a:tr>
              <a:tr h="713906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/>
                        <a:t>3922</a:t>
                      </a:r>
                      <a:endParaRPr lang="ar-B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004032"/>
                  </a:ext>
                </a:extLst>
              </a:tr>
              <a:tr h="713906"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0" dirty="0"/>
                        <a:t>8</a:t>
                      </a:r>
                      <a:r>
                        <a:rPr lang="ar-BH" sz="4000" b="0" dirty="0"/>
                        <a:t>3</a:t>
                      </a:r>
                      <a:r>
                        <a:rPr lang="ar-SA" sz="4000" b="0" dirty="0"/>
                        <a:t>11</a:t>
                      </a:r>
                      <a:endParaRPr lang="ar-BH" sz="4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8598150"/>
                  </a:ext>
                </a:extLst>
              </a:tr>
              <a:tr h="713906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/>
                        <a:t>1503</a:t>
                      </a:r>
                      <a:endParaRPr lang="ar-B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610880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E012F799-F54D-4852-BCC8-9BAE9762691A}"/>
              </a:ext>
            </a:extLst>
          </p:cNvPr>
          <p:cNvSpPr/>
          <p:nvPr/>
        </p:nvSpPr>
        <p:spPr>
          <a:xfrm>
            <a:off x="3536314" y="2717284"/>
            <a:ext cx="1440000" cy="432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4000</a:t>
            </a:r>
            <a:endParaRPr lang="ar-BH" sz="20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87B36F6-B6C0-4E4A-BA57-0087D84FDE59}"/>
              </a:ext>
            </a:extLst>
          </p:cNvPr>
          <p:cNvSpPr/>
          <p:nvPr/>
        </p:nvSpPr>
        <p:spPr>
          <a:xfrm>
            <a:off x="3536314" y="3380426"/>
            <a:ext cx="1440000" cy="4914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</a:t>
            </a:r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000</a:t>
            </a:r>
            <a:endParaRPr lang="ar-BH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A201015-2F06-4C28-9BCA-65F2F03F707E}"/>
              </a:ext>
            </a:extLst>
          </p:cNvPr>
          <p:cNvSpPr/>
          <p:nvPr/>
        </p:nvSpPr>
        <p:spPr>
          <a:xfrm>
            <a:off x="3536314" y="4086344"/>
            <a:ext cx="1440000" cy="4852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2000</a:t>
            </a:r>
            <a:endParaRPr lang="ar-BH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التقريب إلى أقرب ألف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D16EF8D-1242-4D62-ADAD-25610BA77F8B}"/>
              </a:ext>
            </a:extLst>
          </p:cNvPr>
          <p:cNvGrpSpPr/>
          <p:nvPr/>
        </p:nvGrpSpPr>
        <p:grpSpPr>
          <a:xfrm>
            <a:off x="186311" y="193181"/>
            <a:ext cx="11797610" cy="700172"/>
            <a:chOff x="185502" y="207655"/>
            <a:chExt cx="11797610" cy="70017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D5E3C43-8FDC-447D-8B47-CDF384EF8D4D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20" name="Rectangle: Rounded Corners 34">
                <a:extLst>
                  <a:ext uri="{FF2B5EF4-FFF2-40B4-BE49-F238E27FC236}">
                    <a16:creationId xmlns:a16="http://schemas.microsoft.com/office/drawing/2014/main" id="{0A9F2355-3156-4663-BDA3-9DBE44A36B02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0596ABD-F45C-462F-B32B-B89C43987926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4" name="Isosceles Triangle 23">
                <a:extLst>
                  <a:ext uri="{FF2B5EF4-FFF2-40B4-BE49-F238E27FC236}">
                    <a16:creationId xmlns:a16="http://schemas.microsoft.com/office/drawing/2014/main" id="{82409958-4052-457F-8B1F-A16E8D6E5532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9" name="Round Diagonal Corner Rectangle 10">
              <a:extLst>
                <a:ext uri="{FF2B5EF4-FFF2-40B4-BE49-F238E27FC236}">
                  <a16:creationId xmlns:a16="http://schemas.microsoft.com/office/drawing/2014/main" id="{FC1F2A7E-133A-49CE-A800-B6A5D2C7019B}"/>
                </a:ext>
              </a:extLst>
            </p:cNvPr>
            <p:cNvSpPr/>
            <p:nvPr/>
          </p:nvSpPr>
          <p:spPr>
            <a:xfrm>
              <a:off x="185502" y="262085"/>
              <a:ext cx="1908000" cy="54000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دقيقتان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040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433611" y="-336451"/>
            <a:ext cx="1736700" cy="481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id="{A81F7979-D3C8-4602-B124-B4553A4E78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21689" y="-518501"/>
            <a:ext cx="1736700" cy="449328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91D89D11-C850-46CB-B11A-BF2918D7EE4F}"/>
              </a:ext>
            </a:extLst>
          </p:cNvPr>
          <p:cNvSpPr/>
          <p:nvPr/>
        </p:nvSpPr>
        <p:spPr>
          <a:xfrm>
            <a:off x="1591632" y="1496450"/>
            <a:ext cx="8816267" cy="2131254"/>
          </a:xfrm>
          <a:prstGeom prst="wedgeRectCallout">
            <a:avLst>
              <a:gd name="adj1" fmla="val -45727"/>
              <a:gd name="adj2" fmla="val -68894"/>
            </a:avLst>
          </a:prstGeom>
          <a:pattFill prst="pct80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  <a:ln w="38100">
            <a:solidFill>
              <a:srgbClr val="FF0066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</a:t>
            </a:r>
          </a:p>
          <a:p>
            <a:pPr algn="ctr"/>
            <a:endParaRPr lang="ar-SA" sz="1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تقريب الأعداد إلى أقرب عشرة و إلى أقرب مئة </a:t>
            </a:r>
          </a:p>
          <a:p>
            <a:pPr algn="ctr"/>
            <a:endParaRPr lang="ar-SA" sz="1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باستعمال كل من:</a:t>
            </a:r>
          </a:p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CFB6BBE6-1B42-437C-AB58-2C68A116891F}"/>
              </a:ext>
            </a:extLst>
          </p:cNvPr>
          <p:cNvSpPr/>
          <p:nvPr/>
        </p:nvSpPr>
        <p:spPr>
          <a:xfrm>
            <a:off x="6096000" y="71438"/>
            <a:ext cx="3739955" cy="1206881"/>
          </a:xfrm>
          <a:prstGeom prst="wedgeRectCallout">
            <a:avLst>
              <a:gd name="adj1" fmla="val 69026"/>
              <a:gd name="adj2" fmla="val 46402"/>
            </a:avLst>
          </a:prstGeom>
          <a:pattFill prst="pct80">
            <a:fgClr>
              <a:srgbClr val="FFCCCC"/>
            </a:fgClr>
            <a:bgClr>
              <a:schemeClr val="bg1"/>
            </a:bgClr>
          </a:patt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هل تذكر لي يا أخي </a:t>
            </a:r>
          </a:p>
          <a:p>
            <a:pPr algn="ctr"/>
            <a:r>
              <a:rPr lang="ar-SA" sz="28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ماذا تعلمنا اليوم؟ </a:t>
            </a:r>
            <a:endParaRPr lang="ar-BH" sz="2800" b="1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Picture 8" descr="A picture containing clock&#10;&#10;Description automatically generated">
            <a:extLst>
              <a:ext uri="{FF2B5EF4-FFF2-40B4-BE49-F238E27FC236}">
                <a16:creationId xmlns:a16="http://schemas.microsoft.com/office/drawing/2014/main" id="{FD5640BD-1428-4851-B4E3-C0E91160A1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107" t="50851" r="50166" b="-912"/>
          <a:stretch/>
        </p:blipFill>
        <p:spPr>
          <a:xfrm>
            <a:off x="1537439" y="4780356"/>
            <a:ext cx="1568610" cy="149768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971A19C-B2CA-44DA-849E-309273A48183}"/>
              </a:ext>
            </a:extLst>
          </p:cNvPr>
          <p:cNvSpPr/>
          <p:nvPr/>
        </p:nvSpPr>
        <p:spPr>
          <a:xfrm>
            <a:off x="8029563" y="3851415"/>
            <a:ext cx="3451239" cy="85250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خط الأعداد </a:t>
            </a:r>
          </a:p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9B08131-5E24-49FF-824A-DDCDD5A828B1}"/>
              </a:ext>
            </a:extLst>
          </p:cNvPr>
          <p:cNvSpPr/>
          <p:nvPr/>
        </p:nvSpPr>
        <p:spPr>
          <a:xfrm>
            <a:off x="711198" y="3845834"/>
            <a:ext cx="3381133" cy="7856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 b="1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200" b="1" dirty="0">
                <a:solidFill>
                  <a:srgbClr val="B6289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وقواعد التقريب </a:t>
            </a:r>
            <a:endParaRPr lang="ar-BH" sz="3200" dirty="0">
              <a:solidFill>
                <a:srgbClr val="B6289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26418C-7E66-46EF-AC7D-2B2A713EEEEB}"/>
              </a:ext>
            </a:extLst>
          </p:cNvPr>
          <p:cNvSpPr/>
          <p:nvPr/>
        </p:nvSpPr>
        <p:spPr>
          <a:xfrm>
            <a:off x="10015539" y="5772150"/>
            <a:ext cx="263768" cy="475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146B7D5-4812-4D2C-AE0F-CBF371E91148}"/>
              </a:ext>
            </a:extLst>
          </p:cNvPr>
          <p:cNvGrpSpPr/>
          <p:nvPr/>
        </p:nvGrpSpPr>
        <p:grpSpPr>
          <a:xfrm>
            <a:off x="5573970" y="5413792"/>
            <a:ext cx="6012000" cy="643426"/>
            <a:chOff x="2905737" y="1045929"/>
            <a:chExt cx="6012000" cy="643426"/>
          </a:xfrm>
          <a:noFill/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0FA64805-8E14-4282-AD16-4D8556DE7B9B}"/>
                </a:ext>
              </a:extLst>
            </p:cNvPr>
            <p:cNvCxnSpPr>
              <a:cxnSpLocks/>
            </p:cNvCxnSpPr>
            <p:nvPr/>
          </p:nvCxnSpPr>
          <p:spPr>
            <a:xfrm>
              <a:off x="2905737" y="1158293"/>
              <a:ext cx="6012000" cy="0"/>
            </a:xfrm>
            <a:prstGeom prst="straightConnector1">
              <a:avLst/>
            </a:prstGeom>
            <a:grpFill/>
            <a:ln w="38100">
              <a:solidFill>
                <a:schemeClr val="accent5">
                  <a:lumMod val="7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96774B6-65A4-4F8A-953D-9707263B3DE7}"/>
                </a:ext>
              </a:extLst>
            </p:cNvPr>
            <p:cNvSpPr/>
            <p:nvPr/>
          </p:nvSpPr>
          <p:spPr>
            <a:xfrm>
              <a:off x="2932437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60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95B27DA-23CC-4BE9-8DF6-9EE854502B43}"/>
                </a:ext>
              </a:extLst>
            </p:cNvPr>
            <p:cNvSpPr/>
            <p:nvPr/>
          </p:nvSpPr>
          <p:spPr>
            <a:xfrm>
              <a:off x="3467509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61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C02B4EB-66BB-4C8B-B49F-8C8F9E207C3D}"/>
                </a:ext>
              </a:extLst>
            </p:cNvPr>
            <p:cNvSpPr/>
            <p:nvPr/>
          </p:nvSpPr>
          <p:spPr>
            <a:xfrm>
              <a:off x="4537653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63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CEBCFA7-1F8F-471D-9663-A1A27E6FB2BD}"/>
                </a:ext>
              </a:extLst>
            </p:cNvPr>
            <p:cNvSpPr/>
            <p:nvPr/>
          </p:nvSpPr>
          <p:spPr>
            <a:xfrm>
              <a:off x="5072725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64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A3F8BFE-6C7F-4E60-9295-112472A9D43F}"/>
                </a:ext>
              </a:extLst>
            </p:cNvPr>
            <p:cNvSpPr/>
            <p:nvPr/>
          </p:nvSpPr>
          <p:spPr>
            <a:xfrm>
              <a:off x="5607797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65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0814763-CF39-41E2-A82D-143BC89B1980}"/>
                </a:ext>
              </a:extLst>
            </p:cNvPr>
            <p:cNvSpPr/>
            <p:nvPr/>
          </p:nvSpPr>
          <p:spPr>
            <a:xfrm>
              <a:off x="6142869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66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C5A956C-7BF3-4FB7-8A86-779BC8C52032}"/>
                </a:ext>
              </a:extLst>
            </p:cNvPr>
            <p:cNvSpPr/>
            <p:nvPr/>
          </p:nvSpPr>
          <p:spPr>
            <a:xfrm>
              <a:off x="6677941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67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3217D7E-FE50-411E-987E-CAF2802A9FDF}"/>
                </a:ext>
              </a:extLst>
            </p:cNvPr>
            <p:cNvSpPr/>
            <p:nvPr/>
          </p:nvSpPr>
          <p:spPr>
            <a:xfrm>
              <a:off x="7213013" y="1237458"/>
              <a:ext cx="548232" cy="4389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68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7F34C63-DB3B-4539-883B-3CEBCB38889F}"/>
                </a:ext>
              </a:extLst>
            </p:cNvPr>
            <p:cNvSpPr/>
            <p:nvPr/>
          </p:nvSpPr>
          <p:spPr>
            <a:xfrm>
              <a:off x="7748085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69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3635401-7A12-4A2A-9F1B-57B7ED0D6895}"/>
                </a:ext>
              </a:extLst>
            </p:cNvPr>
            <p:cNvSpPr/>
            <p:nvPr/>
          </p:nvSpPr>
          <p:spPr>
            <a:xfrm>
              <a:off x="8283156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70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2BF80FF-374D-4585-A484-E63C8B606819}"/>
                </a:ext>
              </a:extLst>
            </p:cNvPr>
            <p:cNvSpPr/>
            <p:nvPr/>
          </p:nvSpPr>
          <p:spPr>
            <a:xfrm>
              <a:off x="4002581" y="1237458"/>
              <a:ext cx="548232" cy="451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62</a:t>
              </a:r>
              <a:endPara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DF6EFF6-035C-42E5-BE76-99E23E98DBBB}"/>
                </a:ext>
              </a:extLst>
            </p:cNvPr>
            <p:cNvCxnSpPr/>
            <p:nvPr/>
          </p:nvCxnSpPr>
          <p:spPr>
            <a:xfrm>
              <a:off x="320655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EE271580-E6AC-4AF4-8E6C-86D1F77325F2}"/>
                </a:ext>
              </a:extLst>
            </p:cNvPr>
            <p:cNvCxnSpPr/>
            <p:nvPr/>
          </p:nvCxnSpPr>
          <p:spPr>
            <a:xfrm>
              <a:off x="374100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C61768CE-C993-4FE3-8C1C-284B14D07DED}"/>
                </a:ext>
              </a:extLst>
            </p:cNvPr>
            <p:cNvCxnSpPr/>
            <p:nvPr/>
          </p:nvCxnSpPr>
          <p:spPr>
            <a:xfrm>
              <a:off x="427545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21BF79D-FF65-4CA9-8038-CBCC6EDC7EB8}"/>
                </a:ext>
              </a:extLst>
            </p:cNvPr>
            <p:cNvCxnSpPr/>
            <p:nvPr/>
          </p:nvCxnSpPr>
          <p:spPr>
            <a:xfrm>
              <a:off x="480990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B85ACC9B-2D41-49C9-AD45-C8210E02AA5B}"/>
                </a:ext>
              </a:extLst>
            </p:cNvPr>
            <p:cNvCxnSpPr/>
            <p:nvPr/>
          </p:nvCxnSpPr>
          <p:spPr>
            <a:xfrm>
              <a:off x="534435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4136DFF5-F073-4CBB-9AD3-3F42A35E784A}"/>
                </a:ext>
              </a:extLst>
            </p:cNvPr>
            <p:cNvCxnSpPr/>
            <p:nvPr/>
          </p:nvCxnSpPr>
          <p:spPr>
            <a:xfrm>
              <a:off x="587880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A93522A9-125C-4CD4-9ADA-C6DC53CFCE62}"/>
                </a:ext>
              </a:extLst>
            </p:cNvPr>
            <p:cNvCxnSpPr/>
            <p:nvPr/>
          </p:nvCxnSpPr>
          <p:spPr>
            <a:xfrm>
              <a:off x="641325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756BF991-511B-4F16-9721-3B4E3B58F68D}"/>
                </a:ext>
              </a:extLst>
            </p:cNvPr>
            <p:cNvCxnSpPr/>
            <p:nvPr/>
          </p:nvCxnSpPr>
          <p:spPr>
            <a:xfrm>
              <a:off x="748215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FCB7B3F-F4B2-473D-AA41-47D8C1B9C38B}"/>
                </a:ext>
              </a:extLst>
            </p:cNvPr>
            <p:cNvCxnSpPr/>
            <p:nvPr/>
          </p:nvCxnSpPr>
          <p:spPr>
            <a:xfrm>
              <a:off x="8551049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29064CD7-D76B-4918-AB87-5A465ED55774}"/>
                </a:ext>
              </a:extLst>
            </p:cNvPr>
            <p:cNvCxnSpPr/>
            <p:nvPr/>
          </p:nvCxnSpPr>
          <p:spPr>
            <a:xfrm>
              <a:off x="801660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59A940D9-9E20-4D29-A5FE-29825A32CA2C}"/>
                </a:ext>
              </a:extLst>
            </p:cNvPr>
            <p:cNvCxnSpPr/>
            <p:nvPr/>
          </p:nvCxnSpPr>
          <p:spPr>
            <a:xfrm>
              <a:off x="6947703" y="1045929"/>
              <a:ext cx="0" cy="216000"/>
            </a:xfrm>
            <a:prstGeom prst="line">
              <a:avLst/>
            </a:prstGeom>
            <a:grpFill/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7BDA638A-2CF8-4793-8DD4-E9F46817BABC}"/>
              </a:ext>
            </a:extLst>
          </p:cNvPr>
          <p:cNvSpPr/>
          <p:nvPr/>
        </p:nvSpPr>
        <p:spPr>
          <a:xfrm>
            <a:off x="1301195" y="6474376"/>
            <a:ext cx="637861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ar-BH" sz="2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التقريب إلى أقرب ألف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2200" kern="1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  <a:endParaRPr lang="en-US" sz="2200" kern="12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3430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6" grpId="0" animBg="1"/>
      <p:bldP spid="13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3431</TotalTime>
  <Words>708</Words>
  <Application>Microsoft Office PowerPoint</Application>
  <PresentationFormat>Widescreen</PresentationFormat>
  <Paragraphs>146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Yu Gothic UI Semilight</vt:lpstr>
      <vt:lpstr>Arial</vt:lpstr>
      <vt:lpstr>Calibri</vt:lpstr>
      <vt:lpstr>Calibri Light</vt:lpstr>
      <vt:lpstr>Sakkal Majalla</vt:lpstr>
      <vt:lpstr>Times New Roman</vt:lpstr>
      <vt:lpstr>Traditional Arabic</vt:lpstr>
      <vt:lpstr>نسق Office</vt:lpstr>
      <vt:lpstr>رياضيات الصف الثالث الابتدائي – الجزء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user</cp:lastModifiedBy>
  <cp:revision>431</cp:revision>
  <dcterms:created xsi:type="dcterms:W3CDTF">2020-03-03T06:21:53Z</dcterms:created>
  <dcterms:modified xsi:type="dcterms:W3CDTF">2020-07-26T07:23:57Z</dcterms:modified>
</cp:coreProperties>
</file>