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notesMasterIdLst>
    <p:notesMasterId r:id="rId19"/>
  </p:notesMasterIdLst>
  <p:sldIdLst>
    <p:sldId id="257" r:id="rId2"/>
    <p:sldId id="285" r:id="rId3"/>
    <p:sldId id="282" r:id="rId4"/>
    <p:sldId id="274" r:id="rId5"/>
    <p:sldId id="258" r:id="rId6"/>
    <p:sldId id="273" r:id="rId7"/>
    <p:sldId id="299" r:id="rId8"/>
    <p:sldId id="293" r:id="rId9"/>
    <p:sldId id="277" r:id="rId10"/>
    <p:sldId id="289" r:id="rId11"/>
    <p:sldId id="288" r:id="rId12"/>
    <p:sldId id="283" r:id="rId13"/>
    <p:sldId id="296" r:id="rId14"/>
    <p:sldId id="295" r:id="rId15"/>
    <p:sldId id="263" r:id="rId16"/>
    <p:sldId id="284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sal hbk" initials="fh" lastIdx="2" clrIdx="0">
    <p:extLst>
      <p:ext uri="{19B8F6BF-5375-455C-9EA6-DF929625EA0E}">
        <p15:presenceInfo xmlns:p15="http://schemas.microsoft.com/office/powerpoint/2012/main" userId="79a5235e87151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EBFB69-9F3A-42EA-8A7D-22152420FAB1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DBD702-EF95-4F78-B89B-E2A2D38F8801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92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BD702-EF95-4F78-B89B-E2A2D38F8801}" type="slidenum">
              <a:rPr lang="ar-SA" smtClean="0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126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478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26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88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19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28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370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65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02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11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60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B876-AF2A-48B9-B616-EDA74B1619B2}" type="datetimeFigureOut">
              <a:rPr lang="ar-SA" smtClean="0"/>
              <a:t>04/02/42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6129-813D-4D2E-8465-757F5EEE489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48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4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AB738FD7-FD3B-4D56-AB47-E107808A60F5}"/>
              </a:ext>
            </a:extLst>
          </p:cNvPr>
          <p:cNvSpPr/>
          <p:nvPr/>
        </p:nvSpPr>
        <p:spPr>
          <a:xfrm>
            <a:off x="1446531" y="2852936"/>
            <a:ext cx="625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مرحلة سرية ومرحلة جهرية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E3531982-C822-4E93-BD0D-E37A4E9FD4CE}"/>
              </a:ext>
            </a:extLst>
          </p:cNvPr>
          <p:cNvSpPr/>
          <p:nvPr/>
        </p:nvSpPr>
        <p:spPr>
          <a:xfrm>
            <a:off x="1598931" y="4870901"/>
            <a:ext cx="6250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عددي مراحل الدعوة العباسية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67544" y="6165304"/>
            <a:ext cx="367240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959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D4D31E3F-C4D8-4C6A-9929-2CEB8DF9FD55}"/>
              </a:ext>
            </a:extLst>
          </p:cNvPr>
          <p:cNvSpPr/>
          <p:nvPr/>
        </p:nvSpPr>
        <p:spPr>
          <a:xfrm>
            <a:off x="3491880" y="3049796"/>
            <a:ext cx="28074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مراحل الدعوة العباسية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E9A978AB-B36D-4CD3-90D1-AD47B8CA5290}"/>
              </a:ext>
            </a:extLst>
          </p:cNvPr>
          <p:cNvSpPr/>
          <p:nvPr/>
        </p:nvSpPr>
        <p:spPr>
          <a:xfrm>
            <a:off x="5724128" y="4005064"/>
            <a:ext cx="2112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المرحلة السرية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9E44C83F-A0C9-46AB-8D10-9B3FA2FAE7F1}"/>
              </a:ext>
            </a:extLst>
          </p:cNvPr>
          <p:cNvSpPr/>
          <p:nvPr/>
        </p:nvSpPr>
        <p:spPr>
          <a:xfrm>
            <a:off x="1326444" y="3933056"/>
            <a:ext cx="2112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المرحلة العلنية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0BCF648E-BB8E-4B88-88EF-BD513F171F8B}"/>
              </a:ext>
            </a:extLst>
          </p:cNvPr>
          <p:cNvSpPr/>
          <p:nvPr/>
        </p:nvSpPr>
        <p:spPr>
          <a:xfrm>
            <a:off x="467544" y="1196752"/>
            <a:ext cx="81369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اعلن أبو مسلم الخرساني الثورة / تميزت بالسرية والتنظيم / ارسال الدعاة  إلى خرسان / تعيين أبي مسلم قائداً الخراساني قائداً عاماً للدعوة العباسية / السيطرة على خراسان والاستيلاء على العراق / سقطت الدولة الأموية عام 132هـ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D9EF227C-BBF1-46E5-A627-A0DAF27D48E1}"/>
              </a:ext>
            </a:extLst>
          </p:cNvPr>
          <p:cNvSpPr/>
          <p:nvPr/>
        </p:nvSpPr>
        <p:spPr>
          <a:xfrm>
            <a:off x="5508104" y="-459432"/>
            <a:ext cx="3595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2400" b="1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صنفي المعلومات الموجودة أمامك </a:t>
            </a:r>
          </a:p>
          <a:p>
            <a:pPr algn="ctr"/>
            <a:r>
              <a:rPr lang="ar-SA" sz="2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حسب المطلوب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C4FF1C8F-1A0E-4C2E-ADC5-2E3B545B2FDC}"/>
              </a:ext>
            </a:extLst>
          </p:cNvPr>
          <p:cNvSpPr/>
          <p:nvPr/>
        </p:nvSpPr>
        <p:spPr>
          <a:xfrm>
            <a:off x="899592" y="4693663"/>
            <a:ext cx="2884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اعلن أبو مسلم الخرساني الثورة </a:t>
            </a:r>
            <a:endParaRPr lang="ar-SA" sz="2000" dirty="0"/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CB12CE46-DE5B-47E4-A87C-3E521D506A88}"/>
              </a:ext>
            </a:extLst>
          </p:cNvPr>
          <p:cNvSpPr/>
          <p:nvPr/>
        </p:nvSpPr>
        <p:spPr>
          <a:xfrm>
            <a:off x="5574083" y="4693663"/>
            <a:ext cx="2215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تميزت بالسرية والتنظيم </a:t>
            </a:r>
            <a:endParaRPr lang="ar-SA" sz="2000" dirty="0"/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72B68529-E988-434D-8CF4-354C8DFE55E8}"/>
              </a:ext>
            </a:extLst>
          </p:cNvPr>
          <p:cNvSpPr/>
          <p:nvPr/>
        </p:nvSpPr>
        <p:spPr>
          <a:xfrm>
            <a:off x="5399356" y="5068682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ارسال الدعاة  إلى خرسان </a:t>
            </a:r>
            <a:endParaRPr lang="ar-SA" sz="2000" dirty="0"/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2A77CE8D-86DF-44FE-8786-B663601904F1}"/>
              </a:ext>
            </a:extLst>
          </p:cNvPr>
          <p:cNvSpPr/>
          <p:nvPr/>
        </p:nvSpPr>
        <p:spPr>
          <a:xfrm>
            <a:off x="4860032" y="537321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تعيين أبي مسلم قائداً الخراساني قائداً عاماً للدعوة العباسية </a:t>
            </a:r>
            <a:endParaRPr lang="ar-SA" sz="2000" dirty="0"/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3CCDE261-B88F-4139-A0B3-7B2B712E6AFE}"/>
              </a:ext>
            </a:extLst>
          </p:cNvPr>
          <p:cNvSpPr/>
          <p:nvPr/>
        </p:nvSpPr>
        <p:spPr>
          <a:xfrm>
            <a:off x="130521" y="5024295"/>
            <a:ext cx="4009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السيطرة على خراسان والاستيلاء على العراق </a:t>
            </a:r>
            <a:endParaRPr lang="ar-SA" sz="2000" dirty="0"/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624ACA8F-6425-481C-BE23-BCD8B30FA21B}"/>
              </a:ext>
            </a:extLst>
          </p:cNvPr>
          <p:cNvSpPr/>
          <p:nvPr/>
        </p:nvSpPr>
        <p:spPr>
          <a:xfrm>
            <a:off x="625478" y="5445224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سقطت الدولة الأموية عام 132هـ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130522" y="65778"/>
            <a:ext cx="3361358" cy="41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0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4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="" xmlns:a16="http://schemas.microsoft.com/office/drawing/2014/main" id="{C8272643-B3CD-4B2A-BC11-CD2315EA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5" r="17534" b="7352"/>
          <a:stretch/>
        </p:blipFill>
        <p:spPr>
          <a:xfrm>
            <a:off x="7047893" y="118301"/>
            <a:ext cx="1916595" cy="82163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A5D317E1-7040-48CA-8D42-2F07999FFEF0}"/>
              </a:ext>
            </a:extLst>
          </p:cNvPr>
          <p:cNvSpPr/>
          <p:nvPr/>
        </p:nvSpPr>
        <p:spPr>
          <a:xfrm>
            <a:off x="7164288" y="116632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C5CB2DEB-F058-4DF8-A5D8-96519056E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94" y="1556792"/>
            <a:ext cx="5852667" cy="71939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2602509F-47B7-486D-BCE4-C85726CCAF28}"/>
              </a:ext>
            </a:extLst>
          </p:cNvPr>
          <p:cNvSpPr/>
          <p:nvPr/>
        </p:nvSpPr>
        <p:spPr>
          <a:xfrm>
            <a:off x="1763688" y="2431372"/>
            <a:ext cx="65252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arenR"/>
            </a:pPr>
            <a:r>
              <a:rPr lang="ar-SA" sz="2400" b="1" cap="all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لتقوية الدعوة</a:t>
            </a:r>
          </a:p>
          <a:p>
            <a:pPr marL="457200" indent="-457200" algn="ctr">
              <a:buAutoNum type="arabicParenR"/>
            </a:pPr>
            <a:r>
              <a:rPr lang="ar-SA" sz="2400" b="1" cap="all" spc="0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حشد المناصرين</a:t>
            </a:r>
          </a:p>
          <a:p>
            <a:pPr marL="457200" indent="-457200" algn="ctr">
              <a:buAutoNum type="arabicParenR"/>
            </a:pPr>
            <a:r>
              <a:rPr lang="ar-SA" sz="2400" b="1" cap="all" dirty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عدم إثارة الدولة الأموية على الدعوة </a:t>
            </a:r>
            <a:endParaRPr lang="ar-SA" sz="2400" b="1" cap="all" spc="0" dirty="0">
              <a:ln w="9000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3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81E65F7A-E174-4432-9644-E02919787722}"/>
              </a:ext>
            </a:extLst>
          </p:cNvPr>
          <p:cNvSpPr/>
          <p:nvPr/>
        </p:nvSpPr>
        <p:spPr>
          <a:xfrm>
            <a:off x="2843810" y="2211086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مرت الدولة العباسية بعصرين</a:t>
            </a:r>
          </a:p>
          <a:p>
            <a:pPr algn="ctr"/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عصر السرية وعصر العلنية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87E31A5F-9819-4C43-844F-D6D7AD39CC2D}"/>
              </a:ext>
            </a:extLst>
          </p:cNvPr>
          <p:cNvSpPr/>
          <p:nvPr/>
        </p:nvSpPr>
        <p:spPr>
          <a:xfrm>
            <a:off x="2699792" y="2454621"/>
            <a:ext cx="8640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endParaRPr lang="ar-SA" sz="6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8C10F0CF-3AA4-45C8-93D1-6C684151044B}"/>
              </a:ext>
            </a:extLst>
          </p:cNvPr>
          <p:cNvSpPr/>
          <p:nvPr/>
        </p:nvSpPr>
        <p:spPr>
          <a:xfrm>
            <a:off x="2699792" y="3884855"/>
            <a:ext cx="57690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مرت الدولة العباسية بعصرين</a:t>
            </a:r>
          </a:p>
          <a:p>
            <a:pPr algn="ctr"/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عصر </a:t>
            </a:r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القوة والازدهار </a:t>
            </a:r>
          </a:p>
          <a:p>
            <a:pPr algn="ctr"/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وعصر </a:t>
            </a:r>
            <a:r>
              <a:rPr lang="ar-SA" sz="36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الضعف والانحسار </a:t>
            </a:r>
          </a:p>
        </p:txBody>
      </p:sp>
    </p:spTree>
    <p:extLst>
      <p:ext uri="{BB962C8B-B14F-4D97-AF65-F5344CB8AC3E}">
        <p14:creationId xmlns:p14="http://schemas.microsoft.com/office/powerpoint/2010/main" val="1325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F27124AA-0B6A-42CD-AF8E-DEC3FC85D960}"/>
              </a:ext>
            </a:extLst>
          </p:cNvPr>
          <p:cNvSpPr/>
          <p:nvPr/>
        </p:nvSpPr>
        <p:spPr>
          <a:xfrm flipH="1">
            <a:off x="3851920" y="3212976"/>
            <a:ext cx="114569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423A4F2E-91A0-40B9-8F3D-CE74C3B21291}"/>
              </a:ext>
            </a:extLst>
          </p:cNvPr>
          <p:cNvSpPr/>
          <p:nvPr/>
        </p:nvSpPr>
        <p:spPr>
          <a:xfrm>
            <a:off x="4997618" y="2397368"/>
            <a:ext cx="38228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قارني بين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الدولة الأموية والدولة العباسية </a:t>
            </a:r>
          </a:p>
          <a:p>
            <a:pPr algn="ctr"/>
            <a:r>
              <a:rPr lang="ar-SA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حيث</a:t>
            </a: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تاريخ التأسيس / مدتها/ أول خلفائها / تاريخ النهاية </a:t>
            </a:r>
          </a:p>
          <a:p>
            <a:pPr algn="ctr"/>
            <a:r>
              <a:rPr lang="ar-SA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آخر خلفائها </a:t>
            </a:r>
          </a:p>
        </p:txBody>
      </p:sp>
    </p:spTree>
    <p:extLst>
      <p:ext uri="{BB962C8B-B14F-4D97-AF65-F5344CB8AC3E}">
        <p14:creationId xmlns:p14="http://schemas.microsoft.com/office/powerpoint/2010/main" val="41362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3F02F603-4B9A-4458-AD4C-339FE836E2D0}"/>
              </a:ext>
            </a:extLst>
          </p:cNvPr>
          <p:cNvSpPr/>
          <p:nvPr/>
        </p:nvSpPr>
        <p:spPr>
          <a:xfrm>
            <a:off x="2555776" y="3168551"/>
            <a:ext cx="3822854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</a:t>
            </a:r>
            <a:r>
              <a:rPr lang="ar-S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 التأسيس</a:t>
            </a:r>
          </a:p>
          <a:p>
            <a:pPr algn="ctr"/>
            <a:endParaRPr lang="ar-SA" sz="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مدتها</a:t>
            </a:r>
            <a:endParaRPr lang="ar-SA" sz="9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9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أول خلفائها </a:t>
            </a:r>
          </a:p>
          <a:p>
            <a:pPr algn="ctr"/>
            <a:endParaRPr lang="ar-SA" sz="9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النهاية</a:t>
            </a:r>
            <a:endParaRPr lang="ar-SA" sz="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9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آخر خلفائها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C5891AF4-3B7E-4A03-B584-30EC2E464BEB}"/>
              </a:ext>
            </a:extLst>
          </p:cNvPr>
          <p:cNvSpPr/>
          <p:nvPr/>
        </p:nvSpPr>
        <p:spPr>
          <a:xfrm>
            <a:off x="6544942" y="1484784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الدولة الأموية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1E804359-9110-4DE7-8AD3-772D3664576C}"/>
              </a:ext>
            </a:extLst>
          </p:cNvPr>
          <p:cNvSpPr/>
          <p:nvPr/>
        </p:nvSpPr>
        <p:spPr>
          <a:xfrm>
            <a:off x="1280268" y="1484784"/>
            <a:ext cx="13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الدولة العباسية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5E5EE97D-1E13-41A8-951B-E5CF8288603F}"/>
              </a:ext>
            </a:extLst>
          </p:cNvPr>
          <p:cNvSpPr/>
          <p:nvPr/>
        </p:nvSpPr>
        <p:spPr>
          <a:xfrm>
            <a:off x="6000764" y="3215635"/>
            <a:ext cx="736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41هـ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D0D22423-551B-4E21-B551-36B9254A54FA}"/>
              </a:ext>
            </a:extLst>
          </p:cNvPr>
          <p:cNvSpPr/>
          <p:nvPr/>
        </p:nvSpPr>
        <p:spPr>
          <a:xfrm>
            <a:off x="2518117" y="3257689"/>
            <a:ext cx="95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132هـ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0B02DCBA-7CA2-459D-846E-35FE985A5B15}"/>
              </a:ext>
            </a:extLst>
          </p:cNvPr>
          <p:cNvSpPr/>
          <p:nvPr/>
        </p:nvSpPr>
        <p:spPr>
          <a:xfrm>
            <a:off x="5886149" y="3733737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91 عام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CAE4DAD6-9D05-4BB2-AAA9-9BD9E95B74F9}"/>
              </a:ext>
            </a:extLst>
          </p:cNvPr>
          <p:cNvSpPr/>
          <p:nvPr/>
        </p:nvSpPr>
        <p:spPr>
          <a:xfrm>
            <a:off x="2384133" y="3693668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524 عام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6E2F53D7-8C06-4AD3-BCD7-719D44FBBDC3}"/>
              </a:ext>
            </a:extLst>
          </p:cNvPr>
          <p:cNvSpPr/>
          <p:nvPr/>
        </p:nvSpPr>
        <p:spPr>
          <a:xfrm>
            <a:off x="5594959" y="4293096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معاوية بن أبي سفيان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C88A4457-04E0-48A3-88A2-528AD28B0510}"/>
              </a:ext>
            </a:extLst>
          </p:cNvPr>
          <p:cNvSpPr/>
          <p:nvPr/>
        </p:nvSpPr>
        <p:spPr>
          <a:xfrm>
            <a:off x="1466709" y="4125555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 العباس السفاح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75325393-51AE-4B0C-810C-B98FDD96D54A}"/>
              </a:ext>
            </a:extLst>
          </p:cNvPr>
          <p:cNvSpPr/>
          <p:nvPr/>
        </p:nvSpPr>
        <p:spPr>
          <a:xfrm>
            <a:off x="5939263" y="4738791"/>
            <a:ext cx="95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132هـ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="" xmlns:a16="http://schemas.microsoft.com/office/drawing/2014/main" id="{F699C250-12DC-4C74-9BEE-DE176D5E00EE}"/>
              </a:ext>
            </a:extLst>
          </p:cNvPr>
          <p:cNvSpPr/>
          <p:nvPr/>
        </p:nvSpPr>
        <p:spPr>
          <a:xfrm>
            <a:off x="2339752" y="4581128"/>
            <a:ext cx="95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656هـ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="" xmlns:a16="http://schemas.microsoft.com/office/drawing/2014/main" id="{731E8C88-C4C8-49BB-98EC-F32C88C41310}"/>
              </a:ext>
            </a:extLst>
          </p:cNvPr>
          <p:cNvSpPr/>
          <p:nvPr/>
        </p:nvSpPr>
        <p:spPr>
          <a:xfrm>
            <a:off x="5580112" y="5271591"/>
            <a:ext cx="189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مروان بن محمد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="" xmlns:a16="http://schemas.microsoft.com/office/drawing/2014/main" id="{D30FF032-05B2-48A7-9C56-DCB42C5BC1C2}"/>
              </a:ext>
            </a:extLst>
          </p:cNvPr>
          <p:cNvSpPr/>
          <p:nvPr/>
        </p:nvSpPr>
        <p:spPr>
          <a:xfrm>
            <a:off x="1763688" y="5229200"/>
            <a:ext cx="189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المستعصم بالله</a:t>
            </a:r>
          </a:p>
        </p:txBody>
      </p:sp>
    </p:spTree>
    <p:extLst>
      <p:ext uri="{BB962C8B-B14F-4D97-AF65-F5344CB8AC3E}">
        <p14:creationId xmlns:p14="http://schemas.microsoft.com/office/powerpoint/2010/main" val="23293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421044" y="620688"/>
            <a:ext cx="4467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واجب إثرائي</a:t>
            </a:r>
          </a:p>
          <a:p>
            <a:pPr algn="ctr"/>
            <a:r>
              <a:rPr lang="ar-S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لماذا اختار مؤسس الدعوة العباسية الحميمة مقراً له</a:t>
            </a:r>
          </a:p>
          <a:p>
            <a:pPr algn="ctr"/>
            <a:r>
              <a:rPr lang="ar-S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على الرغم من قربها من دمشق </a:t>
            </a:r>
            <a:r>
              <a:rPr lang="ar-SA" sz="2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عاصمة الأمويين</a:t>
            </a:r>
            <a:endParaRPr lang="ar-S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782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D427A026-2424-4513-8CED-64477C07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F22C1190-EAF5-464D-A7E0-79BD4224DD85}"/>
              </a:ext>
            </a:extLst>
          </p:cNvPr>
          <p:cNvSpPr/>
          <p:nvPr/>
        </p:nvSpPr>
        <p:spPr>
          <a:xfrm flipH="1">
            <a:off x="1475654" y="5733257"/>
            <a:ext cx="5688633" cy="844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7E9C764E-13BE-4F72-9DD6-C8FF1C9A7E9F}"/>
              </a:ext>
            </a:extLst>
          </p:cNvPr>
          <p:cNvSpPr/>
          <p:nvPr/>
        </p:nvSpPr>
        <p:spPr>
          <a:xfrm>
            <a:off x="1127532" y="5678828"/>
            <a:ext cx="6061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صممي خارطة مفاهيم لأسباب سقوط الدولة الأموية</a:t>
            </a:r>
          </a:p>
        </p:txBody>
      </p:sp>
    </p:spTree>
    <p:extLst>
      <p:ext uri="{BB962C8B-B14F-4D97-AF65-F5344CB8AC3E}">
        <p14:creationId xmlns:p14="http://schemas.microsoft.com/office/powerpoint/2010/main" val="109264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B458A67E-3562-4389-9373-D28932ACC2F0}"/>
              </a:ext>
            </a:extLst>
          </p:cNvPr>
          <p:cNvSpPr/>
          <p:nvPr/>
        </p:nvSpPr>
        <p:spPr>
          <a:xfrm>
            <a:off x="3707904" y="1412776"/>
            <a:ext cx="432048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الدولة العباسية و أبرز خلفائها</a:t>
            </a:r>
          </a:p>
          <a:p>
            <a:pPr algn="ctr"/>
            <a:r>
              <a:rPr lang="ar-SA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132-656هـ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AF01B95A-4B39-465E-B2C5-8E8C52C3C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929" l="10000" r="90000">
                        <a14:foregroundMark x1="92778" y1="99286" x2="92778" y2="81429"/>
                        <a14:foregroundMark x1="92778" y1="81429" x2="53889" y2="7857"/>
                        <a14:foregroundMark x1="53889" y1="7857" x2="3333" y2="52857"/>
                        <a14:foregroundMark x1="3333" y1="52857" x2="0" y2="91786"/>
                        <a14:foregroundMark x1="0" y1="91786" x2="49444" y2="98929"/>
                        <a14:foregroundMark x1="49444" y1="98929" x2="16667" y2="98571"/>
                        <a14:foregroundMark x1="16667" y1="98571" x2="77222" y2="99643"/>
                        <a14:foregroundMark x1="77222" y1="99643" x2="80000" y2="80714"/>
                        <a14:foregroundMark x1="80000" y1="80714" x2="73889" y2="62500"/>
                        <a14:foregroundMark x1="73889" y1="62500" x2="46667" y2="50714"/>
                        <a14:foregroundMark x1="46667" y1="50714" x2="38889" y2="33571"/>
                        <a14:foregroundMark x1="38889" y1="33571" x2="18889" y2="47143"/>
                        <a14:foregroundMark x1="18889" y1="47143" x2="10556" y2="90000"/>
                        <a14:foregroundMark x1="10556" y1="90000" x2="40556" y2="93929"/>
                        <a14:foregroundMark x1="40556" y1="93929" x2="75000" y2="87500"/>
                        <a14:foregroundMark x1="75000" y1="87500" x2="33889" y2="94286"/>
                        <a14:foregroundMark x1="33889" y1="94286" x2="66667" y2="89643"/>
                        <a14:foregroundMark x1="66667" y1="89643" x2="37778" y2="92857"/>
                        <a14:foregroundMark x1="37778" y1="92857" x2="68889" y2="96071"/>
                        <a14:foregroundMark x1="68889" y1="96071" x2="68889" y2="65357"/>
                        <a14:foregroundMark x1="68889" y1="65357" x2="59444" y2="82500"/>
                        <a14:foregroundMark x1="59444" y1="82500" x2="52778" y2="42143"/>
                        <a14:foregroundMark x1="52778" y1="42143" x2="49444" y2="64643"/>
                        <a14:foregroundMark x1="49444" y1="64643" x2="55000" y2="8571"/>
                        <a14:foregroundMark x1="55000" y1="8571" x2="45556" y2="25714"/>
                        <a14:foregroundMark x1="45556" y1="25714" x2="56667" y2="73571"/>
                        <a14:foregroundMark x1="56667" y1="73571" x2="40000" y2="38571"/>
                        <a14:foregroundMark x1="40000" y1="38571" x2="42222" y2="65357"/>
                        <a14:foregroundMark x1="42222" y1="65357" x2="36111" y2="38571"/>
                        <a14:foregroundMark x1="36111" y1="38571" x2="30556" y2="56786"/>
                        <a14:foregroundMark x1="30556" y1="56786" x2="26111" y2="37857"/>
                        <a14:foregroundMark x1="26111" y1="37857" x2="7778" y2="63214"/>
                        <a14:foregroundMark x1="7778" y1="63214" x2="7222" y2="81786"/>
                        <a14:foregroundMark x1="7222" y1="81786" x2="5000" y2="58214"/>
                        <a14:foregroundMark x1="5000" y1="58214" x2="11111" y2="83214"/>
                        <a14:foregroundMark x1="11111" y1="83214" x2="81111" y2="85714"/>
                        <a14:foregroundMark x1="81111" y1="85714" x2="38333" y2="96429"/>
                        <a14:foregroundMark x1="38333" y1="96429" x2="72222" y2="93929"/>
                        <a14:foregroundMark x1="72222" y1="93929" x2="40556" y2="97857"/>
                        <a14:foregroundMark x1="40556" y1="97857" x2="10556" y2="95714"/>
                        <a14:foregroundMark x1="10556" y1="95714" x2="3333" y2="68571"/>
                        <a14:foregroundMark x1="3333" y1="68571" x2="16111" y2="86071"/>
                        <a14:foregroundMark x1="16111" y1="86071" x2="43889" y2="70714"/>
                        <a14:foregroundMark x1="43889" y1="70714" x2="65000" y2="83929"/>
                        <a14:foregroundMark x1="65000" y1="83929" x2="50556" y2="67143"/>
                        <a14:foregroundMark x1="50556" y1="67143" x2="87222" y2="65714"/>
                        <a14:foregroundMark x1="87222" y1="65714" x2="55000" y2="86786"/>
                        <a14:foregroundMark x1="55000" y1="86786" x2="32222" y2="71786"/>
                        <a14:foregroundMark x1="32222" y1="71786" x2="37222" y2="93571"/>
                        <a14:foregroundMark x1="37222" y1="93571" x2="27222" y2="939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3031604"/>
            <a:ext cx="352839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1A4662D6-1308-41EC-92CF-5B34E4ED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1853"/>
            <a:ext cx="2450804" cy="633429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5C3ED9C-EA6F-4401-84D6-AEA17031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73" y="116632"/>
            <a:ext cx="6429747" cy="6858000"/>
          </a:xfrm>
          <a:prstGeom prst="rect">
            <a:avLst/>
          </a:prstGeom>
        </p:spPr>
      </p:pic>
      <p:graphicFrame>
        <p:nvGraphicFramePr>
          <p:cNvPr id="5" name="جدول 4">
            <a:extLst>
              <a:ext uri="{FF2B5EF4-FFF2-40B4-BE49-F238E27FC236}">
                <a16:creationId xmlns="" xmlns:a16="http://schemas.microsoft.com/office/drawing/2014/main" id="{6142BC4B-9862-409D-B22D-76FC02C15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76590"/>
              </p:ext>
            </p:extLst>
          </p:nvPr>
        </p:nvGraphicFramePr>
        <p:xfrm>
          <a:off x="2843808" y="1979404"/>
          <a:ext cx="5400600" cy="315468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3354007089"/>
                    </a:ext>
                  </a:extLst>
                </a:gridCol>
              </a:tblGrid>
              <a:tr h="15993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800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يتوقع من الطالبة أن 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 تعلل سبب ظهور الدعوة العباسية في خراسان 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 أن تتتبع مراحل الدعوة العباسية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ar-EG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أن تقارن بين الدولة الأموية والدولة العباسية من خلال المنظم البياني بشكل صحيح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</a:t>
                      </a:r>
                      <a:r>
                        <a:rPr lang="ar-EG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أن تبدي رأيها في العوامل التي ساعدت على نجاح الدعوة العباسية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  تصمم خارطة لأبرز خلفاء بني العباس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 تدرك الطالبة أهمية التنظيم لنجاح العمل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9421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AB4D4670-31AC-4738-8FC1-F36429C30B35}"/>
              </a:ext>
            </a:extLst>
          </p:cNvPr>
          <p:cNvSpPr/>
          <p:nvPr/>
        </p:nvSpPr>
        <p:spPr>
          <a:xfrm>
            <a:off x="4293586" y="1988840"/>
            <a:ext cx="3273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عاصمة الدولة الأموية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99A6F62D-A5C6-4DEA-A705-04EDAE9AE3F0}"/>
              </a:ext>
            </a:extLst>
          </p:cNvPr>
          <p:cNvSpPr/>
          <p:nvPr/>
        </p:nvSpPr>
        <p:spPr>
          <a:xfrm>
            <a:off x="3930432" y="2708920"/>
            <a:ext cx="3704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تنسب إليه الدولة العباسية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A968FBEC-727A-41AB-A8E2-D16D2DBDAFA2}"/>
              </a:ext>
            </a:extLst>
          </p:cNvPr>
          <p:cNvSpPr/>
          <p:nvPr/>
        </p:nvSpPr>
        <p:spPr>
          <a:xfrm>
            <a:off x="3501500" y="3453618"/>
            <a:ext cx="4498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ظهرت على يدي الدعوة العباسية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C1895A93-C8D7-4418-BE5F-C957D0DBE183}"/>
              </a:ext>
            </a:extLst>
          </p:cNvPr>
          <p:cNvSpPr/>
          <p:nvPr/>
        </p:nvSpPr>
        <p:spPr>
          <a:xfrm>
            <a:off x="3340412" y="4274798"/>
            <a:ext cx="4820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س)مقر إقامة محمد بن علي بن العباس</a:t>
            </a:r>
            <a:endParaRPr lang="ar-SA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5D3325D7-BC6D-43BC-ABD1-8759609DAB5C}"/>
              </a:ext>
            </a:extLst>
          </p:cNvPr>
          <p:cNvSpPr/>
          <p:nvPr/>
        </p:nvSpPr>
        <p:spPr>
          <a:xfrm>
            <a:off x="3651380" y="5095978"/>
            <a:ext cx="4198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مركز انطلاق الدعوة العباسية </a:t>
            </a:r>
          </a:p>
        </p:txBody>
      </p:sp>
    </p:spTree>
    <p:extLst>
      <p:ext uri="{BB962C8B-B14F-4D97-AF65-F5344CB8AC3E}">
        <p14:creationId xmlns:p14="http://schemas.microsoft.com/office/powerpoint/2010/main" val="13493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156B66C8-F104-4682-9C92-73A9063E9287}"/>
              </a:ext>
            </a:extLst>
          </p:cNvPr>
          <p:cNvSpPr/>
          <p:nvPr/>
        </p:nvSpPr>
        <p:spPr>
          <a:xfrm>
            <a:off x="4293586" y="1988840"/>
            <a:ext cx="3273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عاصمة الدولة الأموية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EC02CAD2-1909-46CC-AA3D-007C03C69106}"/>
              </a:ext>
            </a:extLst>
          </p:cNvPr>
          <p:cNvSpPr/>
          <p:nvPr/>
        </p:nvSpPr>
        <p:spPr>
          <a:xfrm>
            <a:off x="3930432" y="2708920"/>
            <a:ext cx="3704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تنسب إليه الدولة العباسية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99E521FB-4417-4BF4-B9B2-6870DF4FC2CA}"/>
              </a:ext>
            </a:extLst>
          </p:cNvPr>
          <p:cNvSpPr/>
          <p:nvPr/>
        </p:nvSpPr>
        <p:spPr>
          <a:xfrm>
            <a:off x="3501500" y="3453618"/>
            <a:ext cx="4498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ظهرت على يدي الدعوة العباسية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AE57C3F0-BA26-4741-BAE1-1C9105B41B1F}"/>
              </a:ext>
            </a:extLst>
          </p:cNvPr>
          <p:cNvSpPr/>
          <p:nvPr/>
        </p:nvSpPr>
        <p:spPr>
          <a:xfrm>
            <a:off x="3340412" y="4274798"/>
            <a:ext cx="4820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س)مقر إقامة محمد بن علي بن العباس</a:t>
            </a:r>
            <a:endParaRPr lang="ar-SA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66C6D9BB-739A-4CFD-9FDF-90964B57B2EA}"/>
              </a:ext>
            </a:extLst>
          </p:cNvPr>
          <p:cNvSpPr/>
          <p:nvPr/>
        </p:nvSpPr>
        <p:spPr>
          <a:xfrm>
            <a:off x="3651380" y="5095978"/>
            <a:ext cx="4198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س)</a:t>
            </a:r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مركز انطلاق الدعوة العباسية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B6902184-8773-4F6E-AA0A-9B5555BAE5A5}"/>
              </a:ext>
            </a:extLst>
          </p:cNvPr>
          <p:cNvSpPr/>
          <p:nvPr/>
        </p:nvSpPr>
        <p:spPr>
          <a:xfrm>
            <a:off x="5303275" y="2348880"/>
            <a:ext cx="894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دمشق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="" xmlns:a16="http://schemas.microsoft.com/office/drawing/2014/main" id="{D0D33BA9-4E77-4E3C-96FF-C389FBC726C7}"/>
              </a:ext>
            </a:extLst>
          </p:cNvPr>
          <p:cNvSpPr/>
          <p:nvPr/>
        </p:nvSpPr>
        <p:spPr>
          <a:xfrm>
            <a:off x="3494321" y="3068960"/>
            <a:ext cx="4490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العباس بن عبد المطلب رضي الله عنه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="" xmlns:a16="http://schemas.microsoft.com/office/drawing/2014/main" id="{3CA21641-E7E6-461E-B845-DDB69D4D43B7}"/>
              </a:ext>
            </a:extLst>
          </p:cNvPr>
          <p:cNvSpPr/>
          <p:nvPr/>
        </p:nvSpPr>
        <p:spPr>
          <a:xfrm>
            <a:off x="3718028" y="3841884"/>
            <a:ext cx="4370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بن علي بن عبد الله بن العباس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="" xmlns:a16="http://schemas.microsoft.com/office/drawing/2014/main" id="{B192675F-9105-4B3F-96E8-5A8382B82D72}"/>
              </a:ext>
            </a:extLst>
          </p:cNvPr>
          <p:cNvSpPr/>
          <p:nvPr/>
        </p:nvSpPr>
        <p:spPr>
          <a:xfrm>
            <a:off x="5362701" y="4705980"/>
            <a:ext cx="1080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الحميمة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="" xmlns:a16="http://schemas.microsoft.com/office/drawing/2014/main" id="{269B8113-0B91-4C02-AB77-97F6FE7639BE}"/>
              </a:ext>
            </a:extLst>
          </p:cNvPr>
          <p:cNvSpPr/>
          <p:nvPr/>
        </p:nvSpPr>
        <p:spPr>
          <a:xfrm>
            <a:off x="4308731" y="5570076"/>
            <a:ext cx="3188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مدينة مرو بإقليم خراسان 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6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="" xmlns:a16="http://schemas.microsoft.com/office/drawing/2014/main" id="{8B53C701-819A-43FA-BDFF-89C0D9D03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5" r="17534" b="7352"/>
          <a:stretch/>
        </p:blipFill>
        <p:spPr>
          <a:xfrm>
            <a:off x="7047893" y="118301"/>
            <a:ext cx="1916595" cy="82163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20FF2D70-69C8-4F73-9BA8-C329E1F0DA4E}"/>
              </a:ext>
            </a:extLst>
          </p:cNvPr>
          <p:cNvSpPr/>
          <p:nvPr/>
        </p:nvSpPr>
        <p:spPr>
          <a:xfrm>
            <a:off x="7164288" y="116632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CC856CC-4135-420C-B5A4-4E9D7CD6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196752"/>
            <a:ext cx="7416824" cy="446449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="" xmlns:a16="http://schemas.microsoft.com/office/drawing/2014/main" id="{A995DFF6-5D0D-4681-A30F-1142220980FB}"/>
              </a:ext>
            </a:extLst>
          </p:cNvPr>
          <p:cNvSpPr/>
          <p:nvPr/>
        </p:nvSpPr>
        <p:spPr>
          <a:xfrm flipH="1">
            <a:off x="1691680" y="2276872"/>
            <a:ext cx="366898" cy="261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4C910E18-4B01-4E21-B71C-889F32F02BB2}"/>
              </a:ext>
            </a:extLst>
          </p:cNvPr>
          <p:cNvSpPr/>
          <p:nvPr/>
        </p:nvSpPr>
        <p:spPr>
          <a:xfrm>
            <a:off x="4932040" y="4707141"/>
            <a:ext cx="25065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لبعدها عن مركز </a:t>
            </a:r>
          </a:p>
          <a:p>
            <a:pPr algn="ctr"/>
            <a:r>
              <a:rPr lang="ar-SA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الخلافة الأموية , حتى يتسنى لهم التحرك بحرية أكبر</a:t>
            </a:r>
            <a:endParaRPr lang="ar-SA" sz="2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8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319</Words>
  <Application>Microsoft Office PowerPoint</Application>
  <PresentationFormat>عرض على الشاشة (3:4)‏</PresentationFormat>
  <Paragraphs>84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امل</cp:lastModifiedBy>
  <cp:revision>83</cp:revision>
  <dcterms:created xsi:type="dcterms:W3CDTF">2019-09-04T16:26:44Z</dcterms:created>
  <dcterms:modified xsi:type="dcterms:W3CDTF">2020-09-20T21:12:07Z</dcterms:modified>
</cp:coreProperties>
</file>