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6" r:id="rId4"/>
    <p:sldId id="258" r:id="rId5"/>
    <p:sldId id="259" r:id="rId6"/>
    <p:sldId id="260" r:id="rId7"/>
    <p:sldId id="271" r:id="rId8"/>
    <p:sldId id="270" r:id="rId9"/>
    <p:sldId id="261" r:id="rId10"/>
    <p:sldId id="262" r:id="rId11"/>
    <p:sldId id="277" r:id="rId12"/>
    <p:sldId id="278" r:id="rId13"/>
    <p:sldId id="273" r:id="rId14"/>
    <p:sldId id="279" r:id="rId15"/>
    <p:sldId id="264" r:id="rId16"/>
    <p:sldId id="275" r:id="rId17"/>
    <p:sldId id="269" r:id="rId1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6" autoAdjust="0"/>
    <p:restoredTop sz="94660"/>
  </p:normalViewPr>
  <p:slideViewPr>
    <p:cSldViewPr snapToGrid="0">
      <p:cViewPr varScale="1">
        <p:scale>
          <a:sx n="68" d="100"/>
          <a:sy n="68" d="100"/>
        </p:scale>
        <p:origin x="9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247785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613" y="266700"/>
            <a:ext cx="7162801" cy="1176338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Helvetica"/>
              </a:defRPr>
            </a:lvl1pPr>
            <a:lvl2pPr marL="0" indent="457200"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Helvetica"/>
              </a:defRPr>
            </a:lvl2pPr>
            <a:lvl3pPr marL="0" indent="914400"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Helvetica"/>
              </a:defRPr>
            </a:lvl3pPr>
            <a:lvl4pPr marL="0" indent="1371600"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Helvetica"/>
              </a:defRPr>
            </a:lvl4pPr>
            <a:lvl5pPr marL="0" indent="1828800"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2F2F2"/>
            </a:gs>
            <a:gs pos="39000">
              <a:srgbClr val="FFFFFF"/>
            </a:gs>
            <a:gs pos="78000">
              <a:srgbClr val="ECECEC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34650" y="376238"/>
            <a:ext cx="1638300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4572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9144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13716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18288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r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media11.m4a"/><Relationship Id="rId7" Type="http://schemas.openxmlformats.org/officeDocument/2006/relationships/image" Target="../media/image20.jpe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6.gif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7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28.gif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gif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5.m4a"/><Relationship Id="rId7" Type="http://schemas.openxmlformats.org/officeDocument/2006/relationships/image" Target="../media/image8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12.gif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"/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7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893" y="154469"/>
            <a:ext cx="9960643" cy="1341950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Title 1"/>
          <p:cNvSpPr txBox="1">
            <a:spLocks noGrp="1"/>
          </p:cNvSpPr>
          <p:nvPr>
            <p:ph type="title"/>
          </p:nvPr>
        </p:nvSpPr>
        <p:spPr>
          <a:xfrm>
            <a:off x="458368" y="3719137"/>
            <a:ext cx="10908132" cy="2003606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667512">
              <a:defRPr sz="438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4400" b="1" dirty="0"/>
              <a:t>Family and Friends 2</a:t>
            </a:r>
            <a:br>
              <a:rPr lang="en-US" sz="4400" b="1" dirty="0"/>
            </a:br>
            <a:r>
              <a:rPr lang="en-US" sz="4400" b="1" dirty="0"/>
              <a:t>Grade 2</a:t>
            </a:r>
            <a:br>
              <a:rPr lang="en-US" sz="4400" b="1" dirty="0"/>
            </a:br>
            <a:br>
              <a:rPr sz="4400" b="1" dirty="0"/>
            </a:br>
            <a:r>
              <a:rPr sz="4400" b="1" dirty="0">
                <a:solidFill>
                  <a:srgbClr val="C00000"/>
                </a:solidFill>
              </a:rPr>
              <a:t>Unit 6 </a:t>
            </a:r>
            <a:br>
              <a:rPr sz="4400" b="1" dirty="0">
                <a:solidFill>
                  <a:srgbClr val="C00000"/>
                </a:solidFill>
              </a:rPr>
            </a:br>
            <a:r>
              <a:rPr sz="4400" b="1" dirty="0">
                <a:solidFill>
                  <a:srgbClr val="C00000"/>
                </a:solidFill>
              </a:rPr>
              <a:t>Lesson 6</a:t>
            </a:r>
            <a:r>
              <a:rPr lang="en-US" sz="4400" b="1" dirty="0">
                <a:solidFill>
                  <a:srgbClr val="C00000"/>
                </a:solidFill>
              </a:rPr>
              <a:t>  </a:t>
            </a:r>
            <a:br>
              <a:rPr lang="en-US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</a:rPr>
              <a:t>P59</a:t>
            </a:r>
            <a:endParaRPr sz="4400" b="1" dirty="0">
              <a:solidFill>
                <a:srgbClr val="C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97B8FB-D4D8-4268-AC24-6B0696817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Picture 6" descr="A picture containing toy, drawing&#10;&#10;Description automatically generated">
            <a:extLst>
              <a:ext uri="{FF2B5EF4-FFF2-40B4-BE49-F238E27FC236}">
                <a16:creationId xmlns:a16="http://schemas.microsoft.com/office/drawing/2014/main" id="{6EA55F6B-6454-4778-8555-D80A76F0A5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14" y="1597147"/>
            <a:ext cx="6109288" cy="5659824"/>
          </a:xfrm>
          <a:prstGeom prst="rect">
            <a:avLst/>
          </a:prstGeom>
        </p:spPr>
      </p:pic>
    </p:spTree>
  </p:cSld>
  <p:clrMapOvr>
    <a:masterClrMapping/>
  </p:clrMapOvr>
  <p:transition spd="med" advTm="122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Rectangle 2"/>
          <p:cNvGrpSpPr/>
          <p:nvPr/>
        </p:nvGrpSpPr>
        <p:grpSpPr>
          <a:xfrm>
            <a:off x="815925" y="1564245"/>
            <a:ext cx="9594165" cy="5293755"/>
            <a:chOff x="-1" y="614566"/>
            <a:chExt cx="3622152" cy="6826740"/>
          </a:xfrm>
        </p:grpSpPr>
        <p:sp>
          <p:nvSpPr>
            <p:cNvPr id="150" name="Rectangle"/>
            <p:cNvSpPr/>
            <p:nvPr/>
          </p:nvSpPr>
          <p:spPr>
            <a:xfrm>
              <a:off x="-1" y="872578"/>
              <a:ext cx="3622152" cy="5299236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/>
            </a:p>
          </p:txBody>
        </p:sp>
        <p:sp>
          <p:nvSpPr>
            <p:cNvPr id="151" name="Remember:…"/>
            <p:cNvSpPr txBox="1"/>
            <p:nvPr/>
          </p:nvSpPr>
          <p:spPr>
            <a:xfrm>
              <a:off x="-1" y="614566"/>
              <a:ext cx="3530713" cy="6826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3200" dirty="0">
                <a:solidFill>
                  <a:srgbClr val="FFFFFF"/>
                </a:solidFill>
              </a:endParaRPr>
            </a:p>
            <a:p>
              <a:pPr algn="ctr">
                <a:defRPr sz="28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sz="4000" b="1" dirty="0"/>
                <a:t>He</a:t>
              </a:r>
              <a:r>
                <a:rPr sz="4000" b="1" dirty="0">
                  <a:solidFill>
                    <a:srgbClr val="FF0000"/>
                  </a:solidFill>
                </a:rPr>
                <a:t>’s</a:t>
              </a:r>
              <a:r>
                <a:rPr sz="4000" b="1" dirty="0"/>
                <a:t> got</a:t>
              </a:r>
              <a:r>
                <a:rPr lang="en-US" sz="4000" b="1" dirty="0"/>
                <a:t> </a:t>
              </a:r>
              <a:r>
                <a:rPr sz="4000" b="1" dirty="0"/>
                <a:t>= He </a:t>
              </a:r>
              <a:r>
                <a:rPr lang="en-US" sz="4000" b="1" dirty="0">
                  <a:solidFill>
                    <a:srgbClr val="FF0000"/>
                  </a:solidFill>
                </a:rPr>
                <a:t>has</a:t>
              </a:r>
              <a:r>
                <a:rPr sz="4000" b="1" dirty="0"/>
                <a:t> got</a:t>
              </a:r>
              <a:endParaRPr lang="en-US" sz="4000" b="1" dirty="0"/>
            </a:p>
            <a:p>
              <a:pPr algn="ctr">
                <a:defRPr sz="28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4000" b="1" dirty="0">
                <a:solidFill>
                  <a:srgbClr val="FFFFFF"/>
                </a:solidFill>
              </a:endParaRPr>
            </a:p>
            <a:p>
              <a:pPr algn="ctr">
                <a:defRPr sz="12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1400" b="1" dirty="0">
                <a:solidFill>
                  <a:srgbClr val="FFFFFF"/>
                </a:solidFill>
              </a:endParaRPr>
            </a:p>
            <a:p>
              <a:pPr algn="ctr">
                <a:defRPr sz="28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sz="4000" b="1" dirty="0"/>
                <a:t>Has</a:t>
              </a:r>
              <a:r>
                <a:rPr sz="4000" b="1" dirty="0">
                  <a:solidFill>
                    <a:srgbClr val="FF0000"/>
                  </a:solidFill>
                </a:rPr>
                <a:t>n’t</a:t>
              </a:r>
              <a:r>
                <a:rPr sz="4000" b="1" dirty="0"/>
                <a:t> got</a:t>
              </a:r>
              <a:r>
                <a:rPr lang="en-US" sz="4000" b="1" dirty="0"/>
                <a:t> </a:t>
              </a:r>
              <a:r>
                <a:rPr sz="4000" b="1" dirty="0"/>
                <a:t>= </a:t>
              </a:r>
              <a:r>
                <a:rPr lang="en-US" sz="4000" b="1" dirty="0"/>
                <a:t>He </a:t>
              </a:r>
              <a:r>
                <a:rPr sz="4000" b="1" dirty="0">
                  <a:solidFill>
                    <a:srgbClr val="FF0000"/>
                  </a:solidFill>
                </a:rPr>
                <a:t>has not </a:t>
              </a:r>
              <a:r>
                <a:rPr sz="4000" b="1" dirty="0"/>
                <a:t>got</a:t>
              </a:r>
              <a:endParaRPr sz="4000" b="1" dirty="0">
                <a:solidFill>
                  <a:srgbClr val="FFFFFF"/>
                </a:solidFill>
              </a:endParaRPr>
            </a:p>
            <a:p>
              <a:pPr algn="ctr">
                <a:defRPr sz="28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4400" dirty="0">
                <a:solidFill>
                  <a:srgbClr val="FFFFFF"/>
                </a:solidFill>
              </a:endParaRPr>
            </a:p>
            <a:p>
              <a:pPr algn="ctr">
                <a:defRPr sz="2800" b="1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sz="4000" dirty="0"/>
                <a:t>I</a:t>
              </a:r>
              <a:r>
                <a:rPr sz="4000" dirty="0">
                  <a:solidFill>
                    <a:srgbClr val="FF0000"/>
                  </a:solidFill>
                </a:rPr>
                <a:t>’ve</a:t>
              </a:r>
              <a:r>
                <a:rPr sz="4000" b="0" dirty="0"/>
                <a:t> </a:t>
              </a:r>
              <a:r>
                <a:rPr sz="4000" dirty="0"/>
                <a:t>got</a:t>
              </a:r>
              <a:r>
                <a:rPr lang="en-US" sz="4000" dirty="0"/>
                <a:t> </a:t>
              </a:r>
              <a:r>
                <a:rPr sz="4000" dirty="0"/>
                <a:t>=</a:t>
              </a:r>
              <a:r>
                <a:rPr lang="en-US" sz="4000" dirty="0"/>
                <a:t> I </a:t>
              </a:r>
              <a:r>
                <a:rPr sz="4000" dirty="0">
                  <a:solidFill>
                    <a:srgbClr val="FF0000"/>
                  </a:solidFill>
                </a:rPr>
                <a:t>have</a:t>
              </a:r>
              <a:r>
                <a:rPr sz="4000" dirty="0"/>
                <a:t> got</a:t>
              </a:r>
              <a:endParaRPr sz="4000" dirty="0">
                <a:solidFill>
                  <a:srgbClr val="FFFFFF"/>
                </a:solidFill>
              </a:endParaRPr>
            </a:p>
            <a:p>
              <a:pPr algn="ctr">
                <a:defRPr sz="2800" b="1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endParaRPr sz="4400" dirty="0">
                <a:solidFill>
                  <a:srgbClr val="FFFFFF"/>
                </a:solidFill>
              </a:endParaRPr>
            </a:p>
            <a:p>
              <a:pPr algn="ctr">
                <a:defRPr sz="2800"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 sz="4400" dirty="0"/>
                <a:t>   </a:t>
              </a:r>
            </a:p>
          </p:txBody>
        </p: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0875C53F-F67A-4AFD-84BE-09C69CABE961}"/>
              </a:ext>
            </a:extLst>
          </p:cNvPr>
          <p:cNvSpPr txBox="1">
            <a:spLocks/>
          </p:cNvSpPr>
          <p:nvPr/>
        </p:nvSpPr>
        <p:spPr>
          <a:xfrm>
            <a:off x="279561" y="6227670"/>
            <a:ext cx="11307652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r>
              <a:rPr lang="en-US" sz="1200" dirty="0">
                <a:solidFill>
                  <a:schemeClr val="tx1"/>
                </a:solidFill>
              </a:rPr>
              <a:t>Ministry of Education-2020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C6DA60-F73E-4B70-BBB8-68D38B62C867}"/>
              </a:ext>
            </a:extLst>
          </p:cNvPr>
          <p:cNvSpPr/>
          <p:nvPr/>
        </p:nvSpPr>
        <p:spPr>
          <a:xfrm>
            <a:off x="279561" y="265205"/>
            <a:ext cx="46346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Remember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3A1AB5-A4A7-4D9F-907C-654CD7B5B5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83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4"/>
          <p:cNvSpPr txBox="1"/>
          <p:nvPr/>
        </p:nvSpPr>
        <p:spPr>
          <a:xfrm>
            <a:off x="218431" y="67878"/>
            <a:ext cx="390266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ln w="12700" cap="flat">
                  <a:solidFill>
                    <a:srgbClr val="7030A0"/>
                  </a:solidFill>
                  <a:prstDash val="solid"/>
                  <a:round/>
                </a:ln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4400" dirty="0"/>
              <a:t>Let’s </a:t>
            </a:r>
            <a:r>
              <a:rPr lang="en-US" sz="4400" dirty="0"/>
              <a:t>practice</a:t>
            </a:r>
            <a:r>
              <a:rPr sz="4400" dirty="0"/>
              <a:t> </a:t>
            </a:r>
          </a:p>
        </p:txBody>
      </p:sp>
      <p:sp>
        <p:nvSpPr>
          <p:cNvPr id="147" name="TextBox 1"/>
          <p:cNvSpPr txBox="1"/>
          <p:nvPr/>
        </p:nvSpPr>
        <p:spPr>
          <a:xfrm>
            <a:off x="1566397" y="2011380"/>
            <a:ext cx="5531437" cy="77724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/>
              <a:t>She’s got short hair.  </a:t>
            </a:r>
          </a:p>
        </p:txBody>
      </p:sp>
      <p:sp>
        <p:nvSpPr>
          <p:cNvPr id="148" name="TextBox 9"/>
          <p:cNvSpPr txBox="1"/>
          <p:nvPr/>
        </p:nvSpPr>
        <p:spPr>
          <a:xfrm>
            <a:off x="5182212" y="3192186"/>
            <a:ext cx="5531437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accent2"/>
                </a:solidFill>
              </a:rPr>
              <a:t>He’s got blond hair.  </a:t>
            </a:r>
          </a:p>
        </p:txBody>
      </p:sp>
      <p:sp>
        <p:nvSpPr>
          <p:cNvPr id="149" name="TextBox 10"/>
          <p:cNvSpPr txBox="1"/>
          <p:nvPr/>
        </p:nvSpPr>
        <p:spPr>
          <a:xfrm>
            <a:off x="1809151" y="4295777"/>
            <a:ext cx="5531438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solidFill>
                  <a:schemeClr val="accent5"/>
                </a:solidFill>
              </a:rPr>
              <a:t>I’ve got long hair.  </a:t>
            </a:r>
          </a:p>
        </p:txBody>
      </p:sp>
      <p:sp>
        <p:nvSpPr>
          <p:cNvPr id="154" name="TextBox 12"/>
          <p:cNvSpPr txBox="1"/>
          <p:nvPr/>
        </p:nvSpPr>
        <p:spPr>
          <a:xfrm>
            <a:off x="5475672" y="5288202"/>
            <a:ext cx="5531438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It’s got </a:t>
            </a:r>
            <a:r>
              <a:rPr lang="en-US" dirty="0">
                <a:solidFill>
                  <a:srgbClr val="FF0000"/>
                </a:solidFill>
              </a:rPr>
              <a:t>eight</a:t>
            </a:r>
            <a:r>
              <a:rPr dirty="0">
                <a:solidFill>
                  <a:srgbClr val="FF0000"/>
                </a:solidFill>
              </a:rPr>
              <a:t> legs.  </a:t>
            </a:r>
          </a:p>
        </p:txBody>
      </p:sp>
      <p:sp>
        <p:nvSpPr>
          <p:cNvPr id="155" name="TextBox 13"/>
          <p:cNvSpPr txBox="1"/>
          <p:nvPr/>
        </p:nvSpPr>
        <p:spPr>
          <a:xfrm>
            <a:off x="279561" y="776818"/>
            <a:ext cx="746291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 b="1">
                <a:solidFill>
                  <a:srgbClr val="5482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4800" dirty="0"/>
              <a:t>Read and Circle </a:t>
            </a:r>
            <a:r>
              <a:rPr lang="en-US" sz="4800" dirty="0"/>
              <a:t>'</a:t>
            </a:r>
            <a:r>
              <a:rPr sz="4800" dirty="0"/>
              <a:t>ve – </a:t>
            </a:r>
            <a:r>
              <a:rPr lang="en-US" sz="4800" dirty="0"/>
              <a:t>'</a:t>
            </a:r>
            <a:r>
              <a:rPr sz="4800" dirty="0"/>
              <a:t>s.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931" y="5209539"/>
            <a:ext cx="1357508" cy="1018131"/>
          </a:xfrm>
          <a:prstGeom prst="rect">
            <a:avLst/>
          </a:prstGeom>
        </p:spPr>
      </p:pic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0875C53F-F67A-4AFD-84BE-09C69CABE961}"/>
              </a:ext>
            </a:extLst>
          </p:cNvPr>
          <p:cNvSpPr txBox="1">
            <a:spLocks/>
          </p:cNvSpPr>
          <p:nvPr/>
        </p:nvSpPr>
        <p:spPr>
          <a:xfrm>
            <a:off x="279561" y="6227670"/>
            <a:ext cx="11307652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r>
              <a:rPr lang="en-US" sz="1200" dirty="0">
                <a:solidFill>
                  <a:schemeClr val="tx1"/>
                </a:solidFill>
              </a:rPr>
              <a:t>Ministry of Education-2020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13D010-00A3-4C1A-B9A2-6E5D24C0B3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65693F-0794-4A2A-AADC-D06CB7B346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3" t="5948" r="50000" b="44205"/>
          <a:stretch/>
        </p:blipFill>
        <p:spPr>
          <a:xfrm>
            <a:off x="59024" y="1655895"/>
            <a:ext cx="1383954" cy="1637829"/>
          </a:xfrm>
          <a:prstGeom prst="rect">
            <a:avLst/>
          </a:prstGeom>
        </p:spPr>
      </p:pic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BCBD08C-B326-4811-817E-AC2BA0BFDA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3" t="9231" r="6174" b="53453"/>
          <a:stretch/>
        </p:blipFill>
        <p:spPr>
          <a:xfrm>
            <a:off x="29975" y="3950582"/>
            <a:ext cx="1588598" cy="1562117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B3BDB0-67AF-4A92-808C-57E29327F7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6" t="4282" r="58688" b="64278"/>
          <a:stretch/>
        </p:blipFill>
        <p:spPr>
          <a:xfrm>
            <a:off x="10610821" y="2758778"/>
            <a:ext cx="1511357" cy="1462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7753091"/>
      </p:ext>
    </p:extLst>
  </p:cSld>
  <p:clrMapOvr>
    <a:masterClrMapping/>
  </p:clrMapOvr>
  <p:transition spd="med" advTm="450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7" grpId="0"/>
      <p:bldP spid="148" grpId="0" animBg="1"/>
      <p:bldP spid="149" grpId="0" animBg="1"/>
      <p:bldP spid="1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4"/>
          <p:cNvSpPr txBox="1"/>
          <p:nvPr/>
        </p:nvSpPr>
        <p:spPr>
          <a:xfrm>
            <a:off x="218431" y="67878"/>
            <a:ext cx="390266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ln w="12700" cap="flat">
                  <a:solidFill>
                    <a:srgbClr val="7030A0"/>
                  </a:solidFill>
                  <a:prstDash val="solid"/>
                  <a:round/>
                </a:ln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4400" dirty="0"/>
              <a:t>Let’s </a:t>
            </a:r>
            <a:r>
              <a:rPr lang="en-US" sz="4400" dirty="0"/>
              <a:t>practice</a:t>
            </a:r>
            <a:r>
              <a:rPr sz="4400" dirty="0"/>
              <a:t> </a:t>
            </a:r>
          </a:p>
        </p:txBody>
      </p:sp>
      <p:sp>
        <p:nvSpPr>
          <p:cNvPr id="147" name="TextBox 1"/>
          <p:cNvSpPr txBox="1"/>
          <p:nvPr/>
        </p:nvSpPr>
        <p:spPr>
          <a:xfrm>
            <a:off x="1355381" y="2096361"/>
            <a:ext cx="5531437" cy="77724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/>
              <a:t>She’s got short hair.  </a:t>
            </a:r>
          </a:p>
        </p:txBody>
      </p:sp>
      <p:sp>
        <p:nvSpPr>
          <p:cNvPr id="148" name="TextBox 9"/>
          <p:cNvSpPr txBox="1"/>
          <p:nvPr/>
        </p:nvSpPr>
        <p:spPr>
          <a:xfrm>
            <a:off x="5182212" y="3192186"/>
            <a:ext cx="5531437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accent2"/>
                </a:solidFill>
              </a:rPr>
              <a:t>He’s got blond hair.  </a:t>
            </a:r>
          </a:p>
        </p:txBody>
      </p:sp>
      <p:sp>
        <p:nvSpPr>
          <p:cNvPr id="149" name="TextBox 10"/>
          <p:cNvSpPr txBox="1"/>
          <p:nvPr/>
        </p:nvSpPr>
        <p:spPr>
          <a:xfrm>
            <a:off x="1851353" y="4268570"/>
            <a:ext cx="5531438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solidFill>
                  <a:schemeClr val="accent5"/>
                </a:solidFill>
              </a:rPr>
              <a:t>I’ve got long hair.  </a:t>
            </a:r>
          </a:p>
        </p:txBody>
      </p:sp>
      <p:sp>
        <p:nvSpPr>
          <p:cNvPr id="154" name="TextBox 12"/>
          <p:cNvSpPr txBox="1"/>
          <p:nvPr/>
        </p:nvSpPr>
        <p:spPr>
          <a:xfrm>
            <a:off x="5475672" y="5288202"/>
            <a:ext cx="5531438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It’s got </a:t>
            </a:r>
            <a:r>
              <a:rPr lang="en-US" dirty="0">
                <a:solidFill>
                  <a:srgbClr val="FF0000"/>
                </a:solidFill>
              </a:rPr>
              <a:t>eight</a:t>
            </a:r>
            <a:r>
              <a:rPr dirty="0">
                <a:solidFill>
                  <a:srgbClr val="FF0000"/>
                </a:solidFill>
              </a:rPr>
              <a:t> legs.  </a:t>
            </a:r>
          </a:p>
        </p:txBody>
      </p:sp>
      <p:sp>
        <p:nvSpPr>
          <p:cNvPr id="155" name="TextBox 13"/>
          <p:cNvSpPr txBox="1"/>
          <p:nvPr/>
        </p:nvSpPr>
        <p:spPr>
          <a:xfrm>
            <a:off x="279561" y="776818"/>
            <a:ext cx="746291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600" b="1">
                <a:solidFill>
                  <a:srgbClr val="5482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4800" dirty="0"/>
              <a:t>Read and Circle </a:t>
            </a:r>
            <a:r>
              <a:rPr lang="en-US" sz="4800" dirty="0"/>
              <a:t>'</a:t>
            </a:r>
            <a:r>
              <a:rPr sz="4800" dirty="0"/>
              <a:t>ve – </a:t>
            </a:r>
            <a:r>
              <a:rPr lang="en-US" sz="4800" dirty="0"/>
              <a:t>'</a:t>
            </a:r>
            <a:r>
              <a:rPr sz="4800" dirty="0"/>
              <a:t>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49" y="2813673"/>
            <a:ext cx="1138953" cy="1281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931" y="5209539"/>
            <a:ext cx="1357508" cy="1018131"/>
          </a:xfrm>
          <a:prstGeom prst="rect">
            <a:avLst/>
          </a:prstGeom>
        </p:spPr>
      </p:pic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0875C53F-F67A-4AFD-84BE-09C69CABE961}"/>
              </a:ext>
            </a:extLst>
          </p:cNvPr>
          <p:cNvSpPr txBox="1">
            <a:spLocks/>
          </p:cNvSpPr>
          <p:nvPr/>
        </p:nvSpPr>
        <p:spPr>
          <a:xfrm>
            <a:off x="279561" y="6227670"/>
            <a:ext cx="11307652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r>
              <a:rPr lang="en-US" sz="1200" dirty="0">
                <a:solidFill>
                  <a:schemeClr val="tx1"/>
                </a:solidFill>
              </a:rPr>
              <a:t>Ministry of Education-2020</a:t>
            </a:r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9A7B8798-6568-4B0D-84F8-1C87771A9ED6}"/>
              </a:ext>
            </a:extLst>
          </p:cNvPr>
          <p:cNvSpPr/>
          <p:nvPr/>
        </p:nvSpPr>
        <p:spPr>
          <a:xfrm>
            <a:off x="7803604" y="170377"/>
            <a:ext cx="2544687" cy="1837987"/>
          </a:xfrm>
          <a:prstGeom prst="irregularSeal2">
            <a:avLst/>
          </a:prstGeom>
          <a:solidFill>
            <a:srgbClr val="FFFFFF"/>
          </a:solidFill>
          <a:ln w="57150" cap="flat">
            <a:solidFill>
              <a:srgbClr val="FF0000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sz="2000" b="1" dirty="0">
                <a:solidFill>
                  <a:srgbClr val="7030A0"/>
                </a:solidFill>
              </a:rPr>
              <a:t>Model answer! </a:t>
            </a:r>
            <a:endParaRPr sz="2000" b="1" dirty="0">
              <a:solidFill>
                <a:srgbClr val="7030A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404575-E63B-4B5D-8A82-6CCD0EA99D73}"/>
              </a:ext>
            </a:extLst>
          </p:cNvPr>
          <p:cNvSpPr/>
          <p:nvPr/>
        </p:nvSpPr>
        <p:spPr>
          <a:xfrm>
            <a:off x="2292530" y="2096361"/>
            <a:ext cx="584365" cy="735832"/>
          </a:xfrm>
          <a:prstGeom prst="ellipse">
            <a:avLst/>
          </a:prstGeom>
          <a:ln w="571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93FEC28-F7DB-4D29-8457-D0F2FE8E05EF}"/>
              </a:ext>
            </a:extLst>
          </p:cNvPr>
          <p:cNvSpPr/>
          <p:nvPr/>
        </p:nvSpPr>
        <p:spPr>
          <a:xfrm>
            <a:off x="5933387" y="3206388"/>
            <a:ext cx="584365" cy="735832"/>
          </a:xfrm>
          <a:prstGeom prst="ellipse">
            <a:avLst/>
          </a:prstGeom>
          <a:ln w="571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189A19F-633B-4F3E-9D69-702930B1AD51}"/>
              </a:ext>
            </a:extLst>
          </p:cNvPr>
          <p:cNvSpPr/>
          <p:nvPr/>
        </p:nvSpPr>
        <p:spPr>
          <a:xfrm>
            <a:off x="2069862" y="4309979"/>
            <a:ext cx="984840" cy="735832"/>
          </a:xfrm>
          <a:prstGeom prst="ellipse">
            <a:avLst/>
          </a:prstGeom>
          <a:ln w="571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B45FCB0-D263-4D32-96A9-1739EDDB1683}"/>
              </a:ext>
            </a:extLst>
          </p:cNvPr>
          <p:cNvSpPr/>
          <p:nvPr/>
        </p:nvSpPr>
        <p:spPr>
          <a:xfrm>
            <a:off x="5803817" y="5285646"/>
            <a:ext cx="584365" cy="735832"/>
          </a:xfrm>
          <a:prstGeom prst="ellipse">
            <a:avLst/>
          </a:prstGeom>
          <a:ln w="571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4E5158-A14C-48A2-BB43-86A5FC77D5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3" t="5948" r="50000" b="44205"/>
          <a:stretch/>
        </p:blipFill>
        <p:spPr>
          <a:xfrm>
            <a:off x="0" y="1642801"/>
            <a:ext cx="1174712" cy="1390203"/>
          </a:xfrm>
          <a:prstGeom prst="rect">
            <a:avLst/>
          </a:prstGeom>
        </p:spPr>
      </p:pic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EC39A36-6E8B-4DFC-9E7B-A4FF0886AC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3" t="9231" r="6174" b="53453"/>
          <a:stretch/>
        </p:blipFill>
        <p:spPr>
          <a:xfrm>
            <a:off x="29975" y="3950582"/>
            <a:ext cx="1588598" cy="1562117"/>
          </a:xfrm>
          <a:prstGeom prst="rect">
            <a:avLst/>
          </a:prstGeom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01FED0-5E6F-4B59-9E08-4860A431B4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6" t="4282" r="58688" b="64278"/>
          <a:stretch/>
        </p:blipFill>
        <p:spPr>
          <a:xfrm>
            <a:off x="10610821" y="2758778"/>
            <a:ext cx="1511357" cy="146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67439"/>
      </p:ext>
    </p:extLst>
  </p:cSld>
  <p:clrMapOvr>
    <a:masterClrMapping/>
  </p:clrMapOvr>
  <p:transition spd="med" advTm="620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4"/>
          <p:cNvSpPr txBox="1"/>
          <p:nvPr/>
        </p:nvSpPr>
        <p:spPr>
          <a:xfrm>
            <a:off x="172471" y="59047"/>
            <a:ext cx="405976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ln w="12700" cap="flat">
                  <a:solidFill>
                    <a:srgbClr val="7030A0"/>
                  </a:solidFill>
                  <a:prstDash val="solid"/>
                  <a:round/>
                </a:ln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4400" dirty="0">
                <a:ln w="12700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</a:rPr>
              <a:t>Let’s </a:t>
            </a:r>
            <a:r>
              <a:rPr lang="en-US" sz="4400" dirty="0">
                <a:ln w="12700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</a:rPr>
              <a:t>practice!</a:t>
            </a:r>
            <a:r>
              <a:rPr sz="4400" dirty="0">
                <a:ln w="12700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47" name="TextBox 1"/>
          <p:cNvSpPr txBox="1"/>
          <p:nvPr/>
        </p:nvSpPr>
        <p:spPr>
          <a:xfrm>
            <a:off x="2001307" y="1766045"/>
            <a:ext cx="1168492" cy="7772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b="0" dirty="0"/>
              <a:t>She</a:t>
            </a:r>
          </a:p>
        </p:txBody>
      </p:sp>
      <p:sp>
        <p:nvSpPr>
          <p:cNvPr id="155" name="TextBox 13"/>
          <p:cNvSpPr txBox="1"/>
          <p:nvPr/>
        </p:nvSpPr>
        <p:spPr>
          <a:xfrm>
            <a:off x="172471" y="669083"/>
            <a:ext cx="990713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>
                <a:solidFill>
                  <a:srgbClr val="5482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Read and rearrange to make a sentence. </a:t>
            </a:r>
            <a:endParaRPr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5277528" y="1766046"/>
            <a:ext cx="809168" cy="7772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/>
              <a:t>’s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8170690" y="1745976"/>
            <a:ext cx="1122772" cy="7772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ln>
                  <a:solidFill>
                    <a:schemeClr val="tx1"/>
                  </a:solidFill>
                </a:ln>
              </a:rPr>
              <a:t>got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3471285" y="1745976"/>
            <a:ext cx="1485258" cy="7772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b="0" dirty="0">
                <a:ln>
                  <a:solidFill>
                    <a:schemeClr val="tx1"/>
                  </a:solidFill>
                </a:ln>
              </a:rPr>
              <a:t>short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6407681" y="1766047"/>
            <a:ext cx="1485258" cy="7772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b="0" dirty="0">
                <a:ln>
                  <a:solidFill>
                    <a:schemeClr val="tx1"/>
                  </a:solidFill>
                </a:ln>
              </a:rPr>
              <a:t>hair</a:t>
            </a:r>
            <a:endParaRPr b="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1313825" y="1766045"/>
            <a:ext cx="441212" cy="7772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/>
              <a:t>.</a:t>
            </a:r>
            <a:endParaRPr dirty="0"/>
          </a:p>
        </p:txBody>
      </p:sp>
      <p:sp>
        <p:nvSpPr>
          <p:cNvPr id="22" name="TextBox 1"/>
          <p:cNvSpPr txBox="1"/>
          <p:nvPr/>
        </p:nvSpPr>
        <p:spPr>
          <a:xfrm>
            <a:off x="1231878" y="2770968"/>
            <a:ext cx="8061584" cy="76944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       ’s    got    </a:t>
            </a:r>
            <a:r>
              <a:rPr lang="en-US" dirty="0">
                <a:solidFill>
                  <a:schemeClr val="tx1"/>
                </a:solidFill>
              </a:rPr>
              <a:t>short    hair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786464" y="2763168"/>
            <a:ext cx="1214843" cy="7694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/>
              <a:t>She</a:t>
            </a:r>
          </a:p>
        </p:txBody>
      </p:sp>
      <p:sp>
        <p:nvSpPr>
          <p:cNvPr id="5" name="Rectangle 4"/>
          <p:cNvSpPr/>
          <p:nvPr/>
        </p:nvSpPr>
        <p:spPr>
          <a:xfrm>
            <a:off x="3029806" y="2763168"/>
            <a:ext cx="1433015" cy="777241"/>
          </a:xfrm>
          <a:prstGeom prst="rect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B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53681" y="2763168"/>
            <a:ext cx="1556050" cy="777241"/>
          </a:xfrm>
          <a:prstGeom prst="rect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B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7957" y="2739558"/>
            <a:ext cx="1433015" cy="777241"/>
          </a:xfrm>
          <a:prstGeom prst="rect">
            <a:avLst/>
          </a:prstGeom>
          <a:noFill/>
          <a:ln w="12700" cap="flat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B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7" name="TextBox 1"/>
          <p:cNvSpPr txBox="1"/>
          <p:nvPr/>
        </p:nvSpPr>
        <p:spPr>
          <a:xfrm>
            <a:off x="8181627" y="2739557"/>
            <a:ext cx="441212" cy="7772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/>
              <a:t>.</a:t>
            </a:r>
            <a:endParaRPr dirty="0"/>
          </a:p>
        </p:txBody>
      </p:sp>
      <p:sp>
        <p:nvSpPr>
          <p:cNvPr id="28" name="TextBox 1"/>
          <p:cNvSpPr txBox="1"/>
          <p:nvPr/>
        </p:nvSpPr>
        <p:spPr>
          <a:xfrm>
            <a:off x="2110513" y="2761508"/>
            <a:ext cx="809168" cy="7772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 dirty="0"/>
          </a:p>
        </p:txBody>
      </p:sp>
      <p:sp>
        <p:nvSpPr>
          <p:cNvPr id="29" name="Rounded Rectangle 28"/>
          <p:cNvSpPr/>
          <p:nvPr/>
        </p:nvSpPr>
        <p:spPr>
          <a:xfrm>
            <a:off x="624819" y="2655786"/>
            <a:ext cx="9275702" cy="1055606"/>
          </a:xfrm>
          <a:prstGeom prst="roundRect">
            <a:avLst/>
          </a:prstGeom>
          <a:solidFill>
            <a:srgbClr val="FF99CC"/>
          </a:solidFill>
          <a:ln w="381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800" b="1" dirty="0">
              <a:solidFill>
                <a:srgbClr val="7030A0"/>
              </a:solidFill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7030A0"/>
                </a:solidFill>
              </a:rPr>
              <a:t>Click and check your answer!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BH" sz="1000" b="1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sym typeface="Calibri"/>
            </a:endParaRPr>
          </a:p>
        </p:txBody>
      </p:sp>
      <p:sp>
        <p:nvSpPr>
          <p:cNvPr id="30" name="Rectangle 4"/>
          <p:cNvSpPr txBox="1"/>
          <p:nvPr/>
        </p:nvSpPr>
        <p:spPr>
          <a:xfrm>
            <a:off x="1934773" y="5067091"/>
            <a:ext cx="6957993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/>
              <a:t>He</a:t>
            </a:r>
            <a:r>
              <a:rPr b="1" dirty="0">
                <a:solidFill>
                  <a:srgbClr val="FF0000"/>
                </a:solidFill>
              </a:rPr>
              <a:t>’s got </a:t>
            </a:r>
            <a:r>
              <a:rPr lang="en-US" dirty="0">
                <a:solidFill>
                  <a:schemeClr val="tx1"/>
                </a:solidFill>
              </a:rPr>
              <a:t>black eyebrows</a:t>
            </a:r>
            <a:r>
              <a:rPr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1" name="Rectangle 4"/>
          <p:cNvSpPr txBox="1"/>
          <p:nvPr/>
        </p:nvSpPr>
        <p:spPr>
          <a:xfrm>
            <a:off x="5788999" y="4039868"/>
            <a:ext cx="844140" cy="7694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/>
              <a:t>He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2" name="Rectangle 4"/>
          <p:cNvSpPr txBox="1"/>
          <p:nvPr/>
        </p:nvSpPr>
        <p:spPr>
          <a:xfrm>
            <a:off x="7597713" y="4034182"/>
            <a:ext cx="497890" cy="7694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b="1" dirty="0">
                <a:solidFill>
                  <a:schemeClr val="tx1"/>
                </a:solidFill>
              </a:rPr>
              <a:t>’s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3" name="Rectangle 4"/>
          <p:cNvSpPr txBox="1"/>
          <p:nvPr/>
        </p:nvSpPr>
        <p:spPr>
          <a:xfrm>
            <a:off x="4418949" y="4042719"/>
            <a:ext cx="994821" cy="7694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b="1" dirty="0">
                <a:solidFill>
                  <a:schemeClr val="tx1"/>
                </a:solidFill>
              </a:rPr>
              <a:t>got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4" name="Rectangle 4"/>
          <p:cNvSpPr txBox="1"/>
          <p:nvPr/>
        </p:nvSpPr>
        <p:spPr>
          <a:xfrm>
            <a:off x="8346123" y="4029683"/>
            <a:ext cx="1623198" cy="7694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black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5" name="Rectangle 4"/>
          <p:cNvSpPr txBox="1"/>
          <p:nvPr/>
        </p:nvSpPr>
        <p:spPr>
          <a:xfrm>
            <a:off x="1313825" y="4039868"/>
            <a:ext cx="2742094" cy="7694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eyebrows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6" name="Rectangle 4"/>
          <p:cNvSpPr txBox="1"/>
          <p:nvPr/>
        </p:nvSpPr>
        <p:spPr>
          <a:xfrm>
            <a:off x="6971879" y="4039868"/>
            <a:ext cx="247823" cy="7694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20784" y="5085925"/>
            <a:ext cx="9275702" cy="1055606"/>
          </a:xfrm>
          <a:prstGeom prst="roundRect">
            <a:avLst/>
          </a:prstGeom>
          <a:solidFill>
            <a:srgbClr val="FF99CC"/>
          </a:solidFill>
          <a:ln w="381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800" b="1" dirty="0">
              <a:solidFill>
                <a:srgbClr val="7030A0"/>
              </a:solidFill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7030A0"/>
                </a:solidFill>
              </a:rPr>
              <a:t>Click and check your answer!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BH" sz="1000" b="1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sym typeface="Calibri"/>
            </a:endParaRPr>
          </a:p>
        </p:txBody>
      </p:sp>
      <p:sp>
        <p:nvSpPr>
          <p:cNvPr id="38" name="Footer Placeholder 2">
            <a:extLst>
              <a:ext uri="{FF2B5EF4-FFF2-40B4-BE49-F238E27FC236}">
                <a16:creationId xmlns:a16="http://schemas.microsoft.com/office/drawing/2014/main" id="{AB5B3E98-F3E6-4248-9AA6-B96142C5AD16}"/>
              </a:ext>
            </a:extLst>
          </p:cNvPr>
          <p:cNvSpPr txBox="1">
            <a:spLocks/>
          </p:cNvSpPr>
          <p:nvPr/>
        </p:nvSpPr>
        <p:spPr>
          <a:xfrm>
            <a:off x="279561" y="6227670"/>
            <a:ext cx="11307652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r>
              <a:rPr lang="en-US" sz="1200" dirty="0">
                <a:solidFill>
                  <a:schemeClr val="tx1"/>
                </a:solidFill>
              </a:rPr>
              <a:t>Ministry of Education-2020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35A779-AC84-41A3-8ED7-E4BD210078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278106"/>
      </p:ext>
    </p:extLst>
  </p:cSld>
  <p:clrMapOvr>
    <a:masterClrMapping/>
  </p:clrMapOvr>
  <p:transition spd="med" advTm="29706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7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4"/>
          <p:cNvSpPr txBox="1"/>
          <p:nvPr/>
        </p:nvSpPr>
        <p:spPr>
          <a:xfrm>
            <a:off x="172471" y="59047"/>
            <a:ext cx="405976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ln w="12700" cap="flat">
                  <a:solidFill>
                    <a:srgbClr val="7030A0"/>
                  </a:solidFill>
                  <a:prstDash val="solid"/>
                  <a:round/>
                </a:ln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4400" dirty="0">
                <a:ln w="12700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</a:rPr>
              <a:t>Let’s </a:t>
            </a:r>
            <a:r>
              <a:rPr lang="en-US" sz="4400" dirty="0">
                <a:ln w="12700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</a:rPr>
              <a:t>practice!</a:t>
            </a:r>
            <a:r>
              <a:rPr sz="4400" dirty="0">
                <a:ln w="12700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47" name="TextBox 1"/>
          <p:cNvSpPr txBox="1"/>
          <p:nvPr/>
        </p:nvSpPr>
        <p:spPr>
          <a:xfrm>
            <a:off x="2001307" y="1766045"/>
            <a:ext cx="1168492" cy="7772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b="0" dirty="0"/>
              <a:t>She</a:t>
            </a:r>
          </a:p>
        </p:txBody>
      </p:sp>
      <p:sp>
        <p:nvSpPr>
          <p:cNvPr id="155" name="TextBox 13"/>
          <p:cNvSpPr txBox="1"/>
          <p:nvPr/>
        </p:nvSpPr>
        <p:spPr>
          <a:xfrm>
            <a:off x="172471" y="669083"/>
            <a:ext cx="990713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600" b="1">
                <a:solidFill>
                  <a:srgbClr val="5482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Read and rearrange to make a sentence. </a:t>
            </a:r>
            <a:endParaRPr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5277528" y="1766046"/>
            <a:ext cx="809168" cy="7772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/>
              <a:t>’s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8170690" y="1745976"/>
            <a:ext cx="1122772" cy="7772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ln>
                  <a:solidFill>
                    <a:schemeClr val="tx1"/>
                  </a:solidFill>
                </a:ln>
              </a:rPr>
              <a:t>got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3471285" y="1745976"/>
            <a:ext cx="1485258" cy="7772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b="0" dirty="0">
                <a:ln>
                  <a:solidFill>
                    <a:schemeClr val="tx1"/>
                  </a:solidFill>
                </a:ln>
              </a:rPr>
              <a:t>short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6407681" y="1766047"/>
            <a:ext cx="1485258" cy="7772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b="0" dirty="0">
                <a:ln>
                  <a:solidFill>
                    <a:schemeClr val="tx1"/>
                  </a:solidFill>
                </a:ln>
              </a:rPr>
              <a:t>hair</a:t>
            </a:r>
            <a:endParaRPr b="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1313825" y="1766045"/>
            <a:ext cx="441212" cy="7772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/>
              <a:t>.</a:t>
            </a:r>
            <a:endParaRPr dirty="0"/>
          </a:p>
        </p:txBody>
      </p:sp>
      <p:sp>
        <p:nvSpPr>
          <p:cNvPr id="22" name="TextBox 1"/>
          <p:cNvSpPr txBox="1"/>
          <p:nvPr/>
        </p:nvSpPr>
        <p:spPr>
          <a:xfrm>
            <a:off x="2585553" y="2758241"/>
            <a:ext cx="8061584" cy="76944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b="0" dirty="0">
                <a:solidFill>
                  <a:srgbClr val="FF0000"/>
                </a:solidFill>
              </a:rPr>
              <a:t>   </a:t>
            </a:r>
            <a:r>
              <a:rPr lang="en-US" dirty="0">
                <a:solidFill>
                  <a:srgbClr val="FF0000"/>
                </a:solidFill>
              </a:rPr>
              <a:t>’s got </a:t>
            </a:r>
            <a:r>
              <a:rPr lang="en-US" b="0" dirty="0">
                <a:solidFill>
                  <a:schemeClr val="tx1"/>
                </a:solidFill>
              </a:rPr>
              <a:t>short hair</a:t>
            </a:r>
            <a:endParaRPr b="0" dirty="0">
              <a:solidFill>
                <a:schemeClr val="tx1"/>
              </a:solidFill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2077450" y="2750618"/>
            <a:ext cx="1214843" cy="76944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b="0" dirty="0"/>
              <a:t>She</a:t>
            </a:r>
          </a:p>
        </p:txBody>
      </p:sp>
      <p:sp>
        <p:nvSpPr>
          <p:cNvPr id="5" name="Rectangle 4"/>
          <p:cNvSpPr/>
          <p:nvPr/>
        </p:nvSpPr>
        <p:spPr>
          <a:xfrm>
            <a:off x="2829680" y="2748379"/>
            <a:ext cx="1433015" cy="777241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B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7" name="TextBox 1"/>
          <p:cNvSpPr txBox="1"/>
          <p:nvPr/>
        </p:nvSpPr>
        <p:spPr>
          <a:xfrm>
            <a:off x="7191853" y="2733775"/>
            <a:ext cx="441212" cy="77724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b="0" dirty="0"/>
              <a:t>.</a:t>
            </a:r>
            <a:endParaRPr b="0" dirty="0"/>
          </a:p>
        </p:txBody>
      </p:sp>
      <p:sp>
        <p:nvSpPr>
          <p:cNvPr id="28" name="TextBox 1"/>
          <p:cNvSpPr txBox="1"/>
          <p:nvPr/>
        </p:nvSpPr>
        <p:spPr>
          <a:xfrm>
            <a:off x="1910387" y="2746719"/>
            <a:ext cx="809168" cy="77724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 dirty="0"/>
          </a:p>
        </p:txBody>
      </p:sp>
      <p:sp>
        <p:nvSpPr>
          <p:cNvPr id="29" name="Rounded Rectangle 28"/>
          <p:cNvSpPr/>
          <p:nvPr/>
        </p:nvSpPr>
        <p:spPr>
          <a:xfrm>
            <a:off x="1313825" y="2698577"/>
            <a:ext cx="9275702" cy="1055606"/>
          </a:xfrm>
          <a:prstGeom prst="roundRect">
            <a:avLst/>
          </a:prstGeom>
          <a:solidFill>
            <a:srgbClr val="FF99CC"/>
          </a:solidFill>
          <a:ln w="381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800" b="1" dirty="0">
              <a:solidFill>
                <a:srgbClr val="7030A0"/>
              </a:solidFill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7030A0"/>
                </a:solidFill>
              </a:rPr>
              <a:t>Click and check your answer!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BH" sz="1000" b="1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sym typeface="Calibri"/>
            </a:endParaRPr>
          </a:p>
        </p:txBody>
      </p:sp>
      <p:sp>
        <p:nvSpPr>
          <p:cNvPr id="30" name="Rectangle 4"/>
          <p:cNvSpPr txBox="1"/>
          <p:nvPr/>
        </p:nvSpPr>
        <p:spPr>
          <a:xfrm>
            <a:off x="1934773" y="5067091"/>
            <a:ext cx="6957993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/>
              <a:t>He</a:t>
            </a:r>
            <a:r>
              <a:rPr b="1" dirty="0">
                <a:solidFill>
                  <a:srgbClr val="FF0000"/>
                </a:solidFill>
              </a:rPr>
              <a:t>’s got </a:t>
            </a:r>
            <a:r>
              <a:rPr lang="en-US" dirty="0">
                <a:solidFill>
                  <a:schemeClr val="tx1"/>
                </a:solidFill>
              </a:rPr>
              <a:t>black eyebrows</a:t>
            </a:r>
            <a:r>
              <a:rPr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1" name="Rectangle 4"/>
          <p:cNvSpPr txBox="1"/>
          <p:nvPr/>
        </p:nvSpPr>
        <p:spPr>
          <a:xfrm>
            <a:off x="5788999" y="4039868"/>
            <a:ext cx="844140" cy="7694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/>
              <a:t>He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2" name="Rectangle 4"/>
          <p:cNvSpPr txBox="1"/>
          <p:nvPr/>
        </p:nvSpPr>
        <p:spPr>
          <a:xfrm>
            <a:off x="7597713" y="4034182"/>
            <a:ext cx="497890" cy="7694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b="1" dirty="0">
                <a:solidFill>
                  <a:schemeClr val="tx1"/>
                </a:solidFill>
              </a:rPr>
              <a:t>’s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3" name="Rectangle 4"/>
          <p:cNvSpPr txBox="1"/>
          <p:nvPr/>
        </p:nvSpPr>
        <p:spPr>
          <a:xfrm>
            <a:off x="4418949" y="4042719"/>
            <a:ext cx="994821" cy="7694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b="1" dirty="0">
                <a:solidFill>
                  <a:schemeClr val="tx1"/>
                </a:solidFill>
              </a:rPr>
              <a:t>got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4" name="Rectangle 4"/>
          <p:cNvSpPr txBox="1"/>
          <p:nvPr/>
        </p:nvSpPr>
        <p:spPr>
          <a:xfrm>
            <a:off x="8346123" y="4029683"/>
            <a:ext cx="1623198" cy="7694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black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5" name="Rectangle 4"/>
          <p:cNvSpPr txBox="1"/>
          <p:nvPr/>
        </p:nvSpPr>
        <p:spPr>
          <a:xfrm>
            <a:off x="1313825" y="4039868"/>
            <a:ext cx="2742094" cy="7694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eyebrows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6" name="Rectangle 4"/>
          <p:cNvSpPr txBox="1"/>
          <p:nvPr/>
        </p:nvSpPr>
        <p:spPr>
          <a:xfrm>
            <a:off x="6971879" y="4039868"/>
            <a:ext cx="247823" cy="76944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448845" y="5063887"/>
            <a:ext cx="9275702" cy="1055606"/>
          </a:xfrm>
          <a:prstGeom prst="roundRect">
            <a:avLst/>
          </a:prstGeom>
          <a:solidFill>
            <a:srgbClr val="FF99CC"/>
          </a:solidFill>
          <a:ln w="381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800" b="1" dirty="0">
              <a:solidFill>
                <a:srgbClr val="7030A0"/>
              </a:solidFill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7030A0"/>
                </a:solidFill>
              </a:rPr>
              <a:t>Click and check your answer!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BH" sz="1000" b="1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sym typeface="Calibri"/>
            </a:endParaRPr>
          </a:p>
        </p:txBody>
      </p:sp>
      <p:sp>
        <p:nvSpPr>
          <p:cNvPr id="38" name="Footer Placeholder 2">
            <a:extLst>
              <a:ext uri="{FF2B5EF4-FFF2-40B4-BE49-F238E27FC236}">
                <a16:creationId xmlns:a16="http://schemas.microsoft.com/office/drawing/2014/main" id="{AB5B3E98-F3E6-4248-9AA6-B96142C5AD16}"/>
              </a:ext>
            </a:extLst>
          </p:cNvPr>
          <p:cNvSpPr txBox="1">
            <a:spLocks/>
          </p:cNvSpPr>
          <p:nvPr/>
        </p:nvSpPr>
        <p:spPr>
          <a:xfrm>
            <a:off x="279561" y="6227670"/>
            <a:ext cx="11307652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r>
              <a:rPr lang="en-US" sz="1200" dirty="0">
                <a:solidFill>
                  <a:schemeClr val="tx1"/>
                </a:solidFill>
              </a:rPr>
              <a:t>Ministry of Education-2020</a:t>
            </a:r>
          </a:p>
        </p:txBody>
      </p:sp>
    </p:spTree>
    <p:extLst>
      <p:ext uri="{BB962C8B-B14F-4D97-AF65-F5344CB8AC3E}">
        <p14:creationId xmlns:p14="http://schemas.microsoft.com/office/powerpoint/2010/main" val="1817792360"/>
      </p:ext>
    </p:extLst>
  </p:cSld>
  <p:clrMapOvr>
    <a:masterClrMapping/>
  </p:clrMapOvr>
  <p:transition spd="med" advTm="33146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2"/>
          <p:cNvSpPr txBox="1"/>
          <p:nvPr/>
        </p:nvSpPr>
        <p:spPr>
          <a:xfrm>
            <a:off x="410306" y="368161"/>
            <a:ext cx="4739653" cy="92964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ln w="12700" cap="flat">
                  <a:solidFill>
                    <a:srgbClr val="535353"/>
                  </a:solidFill>
                  <a:prstDash val="solid"/>
                  <a:round/>
                </a:ln>
                <a:blipFill rotWithShape="1">
                  <a:blip r:embed="rId5"/>
                  <a:srcRect/>
                  <a:tile tx="0" ty="0" sx="100000" sy="100000" flip="none" algn="tl"/>
                </a:blip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ln w="12700" cap="flat">
                  <a:solidFill>
                    <a:srgbClr val="FF99CC"/>
                  </a:solidFill>
                  <a:prstDash val="solid"/>
                  <a:round/>
                </a:ln>
                <a:solidFill>
                  <a:srgbClr val="7030A0"/>
                </a:solidFill>
              </a:rPr>
              <a:t>Let’s practice </a:t>
            </a:r>
          </a:p>
        </p:txBody>
      </p:sp>
      <p:sp>
        <p:nvSpPr>
          <p:cNvPr id="174" name="TextBox 4"/>
          <p:cNvSpPr txBox="1"/>
          <p:nvPr/>
        </p:nvSpPr>
        <p:spPr>
          <a:xfrm>
            <a:off x="402041" y="1263700"/>
            <a:ext cx="1178995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3600" dirty="0"/>
              <a:t>Answer Activity 1, </a:t>
            </a:r>
            <a:r>
              <a:rPr sz="3600" dirty="0">
                <a:solidFill>
                  <a:srgbClr val="FF0000"/>
                </a:solidFill>
              </a:rPr>
              <a:t>page 57</a:t>
            </a:r>
            <a:r>
              <a:rPr lang="en-US" sz="3600" dirty="0">
                <a:solidFill>
                  <a:srgbClr val="FF0000"/>
                </a:solidFill>
              </a:rPr>
              <a:t> in your workbook.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269818" y="2657949"/>
            <a:ext cx="4934803" cy="2691974"/>
          </a:xfrm>
          <a:prstGeom prst="rect">
            <a:avLst/>
          </a:prstGeom>
        </p:spPr>
        <p:txBody>
          <a:bodyPr/>
          <a:lstStyle/>
          <a:p>
            <a:pPr marL="514350" indent="-514350" algn="l">
              <a:buFontTx/>
              <a:buAutoNum type="arabicPeriod"/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dirty="0">
                <a:solidFill>
                  <a:srgbClr val="0070C0"/>
                </a:solidFill>
              </a:rPr>
              <a:t>I’ve got short hair.</a:t>
            </a:r>
          </a:p>
          <a:p>
            <a:pPr marL="514350" indent="-514350" algn="l">
              <a:buFontTx/>
              <a:buAutoNum type="arabicPeriod"/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dirty="0">
                <a:solidFill>
                  <a:srgbClr val="00B050"/>
                </a:solidFill>
              </a:rPr>
              <a:t>I’ve got long hair. </a:t>
            </a:r>
          </a:p>
          <a:p>
            <a:pPr marL="514350" indent="-514350" algn="l">
              <a:buFontTx/>
              <a:buAutoNum type="arabicPeriod"/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dirty="0">
                <a:solidFill>
                  <a:srgbClr val="0070C0"/>
                </a:solidFill>
              </a:rPr>
              <a:t>It’s got black eyes. </a:t>
            </a:r>
          </a:p>
          <a:p>
            <a:pPr marL="514350" indent="-514350" algn="l">
              <a:buFontTx/>
              <a:buAutoNum type="arabicPeriod"/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dirty="0">
                <a:solidFill>
                  <a:srgbClr val="00B050"/>
                </a:solidFill>
              </a:rPr>
              <a:t>She’s got blue eyes. </a:t>
            </a:r>
          </a:p>
          <a:p>
            <a:pPr marL="514350" indent="-514350" algn="l">
              <a:buFontTx/>
              <a:buAutoNum type="arabicPeriod"/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dirty="0">
                <a:solidFill>
                  <a:srgbClr val="0070C0"/>
                </a:solidFill>
              </a:rPr>
              <a:t>He’s got curly hair.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693212" y="2035949"/>
            <a:ext cx="5681614" cy="4086223"/>
          </a:xfrm>
          <a:prstGeom prst="roundRect">
            <a:avLst/>
          </a:prstGeom>
          <a:solidFill>
            <a:srgbClr val="FF99CC"/>
          </a:solidFill>
          <a:ln w="38100" cap="flat">
            <a:solidFill>
              <a:srgbClr val="7030A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7030A0"/>
                </a:solidFill>
              </a:rPr>
              <a:t>Click and check your answer!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 b="1" dirty="0">
              <a:solidFill>
                <a:srgbClr val="7030A0"/>
              </a:solidFill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7030A0"/>
                </a:solidFill>
              </a:rPr>
              <a:t> </a:t>
            </a:r>
            <a:endParaRPr kumimoji="0" lang="ar-BH" sz="3600" b="1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sym typeface="Calibri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69E7303-0B80-45E5-80B6-ED7E99FFE968}"/>
              </a:ext>
            </a:extLst>
          </p:cNvPr>
          <p:cNvSpPr txBox="1">
            <a:spLocks/>
          </p:cNvSpPr>
          <p:nvPr/>
        </p:nvSpPr>
        <p:spPr>
          <a:xfrm>
            <a:off x="279561" y="6227670"/>
            <a:ext cx="11307652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r>
              <a:rPr lang="en-US" sz="1200" dirty="0">
                <a:solidFill>
                  <a:schemeClr val="tx1"/>
                </a:solidFill>
              </a:rPr>
              <a:t>Ministry of Education-2020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F64691-3894-4816-A908-96383E0FB9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8276D91-9082-4119-B02C-D24942ABF7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7" y="3421797"/>
            <a:ext cx="2796967" cy="27003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19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0F80727-6A0D-4AAF-B2FB-A6305F3CC8B5}"/>
              </a:ext>
            </a:extLst>
          </p:cNvPr>
          <p:cNvSpPr/>
          <p:nvPr/>
        </p:nvSpPr>
        <p:spPr>
          <a:xfrm>
            <a:off x="279561" y="1395639"/>
            <a:ext cx="1079333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Don’t forget to answer the questions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Unit 6 worksheet L6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D7B0480-49B7-4050-88E8-4D4F0C12A5C0}"/>
              </a:ext>
            </a:extLst>
          </p:cNvPr>
          <p:cNvSpPr txBox="1">
            <a:spLocks/>
          </p:cNvSpPr>
          <p:nvPr/>
        </p:nvSpPr>
        <p:spPr>
          <a:xfrm>
            <a:off x="279561" y="6227670"/>
            <a:ext cx="11307652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r>
              <a:rPr lang="en-US" sz="1200" dirty="0">
                <a:solidFill>
                  <a:schemeClr val="tx1"/>
                </a:solidFill>
              </a:rPr>
              <a:t>Ministry of Education-2020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312A111-2E53-4523-BF83-0D026E177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A4C6BE-28C9-48CF-BF35-83DC5806C2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654" y="3915791"/>
            <a:ext cx="2300476" cy="2311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7851956"/>
      </p:ext>
    </p:extLst>
  </p:cSld>
  <p:clrMapOvr>
    <a:masterClrMapping/>
  </p:clrMapOvr>
  <p:transition spd="med" advTm="10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791058-58BB-4EB8-AB43-A0E3C6EBA7FC}"/>
              </a:ext>
            </a:extLst>
          </p:cNvPr>
          <p:cNvSpPr txBox="1">
            <a:spLocks/>
          </p:cNvSpPr>
          <p:nvPr/>
        </p:nvSpPr>
        <p:spPr>
          <a:xfrm>
            <a:off x="5277003" y="1484557"/>
            <a:ext cx="6394297" cy="170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marL="596645" marR="0" indent="-596645" algn="l" defTabSz="79552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960" b="0" i="0" u="none" strike="noStrike" cap="none" spc="0" baseline="0">
                <a:solidFill>
                  <a:srgbClr val="262626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4572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9144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13716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182880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dirty="0"/>
              <a:t>End of lesson 6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337EFE-311A-4387-A243-CBCCBA9F680C}"/>
              </a:ext>
            </a:extLst>
          </p:cNvPr>
          <p:cNvSpPr txBox="1"/>
          <p:nvPr/>
        </p:nvSpPr>
        <p:spPr>
          <a:xfrm>
            <a:off x="5768121" y="3277562"/>
            <a:ext cx="5412059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spcBef>
                <a:spcPts val="600"/>
              </a:spcBef>
              <a:defRPr sz="5400" b="1">
                <a:ln w="9525" cap="flat">
                  <a:solidFill>
                    <a:srgbClr val="FFFFFF"/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outerShdw blurRad="12700" dist="38100" dir="2700000" rotWithShape="0">
                    <a:srgbClr val="8FAADC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/>
              <a:t>Good job dear !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EBE0AB9-2332-4DBE-B3C0-A15FF9B41459}"/>
              </a:ext>
            </a:extLst>
          </p:cNvPr>
          <p:cNvSpPr txBox="1">
            <a:spLocks/>
          </p:cNvSpPr>
          <p:nvPr/>
        </p:nvSpPr>
        <p:spPr>
          <a:xfrm>
            <a:off x="279561" y="6227670"/>
            <a:ext cx="11307652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r>
              <a:rPr lang="en-US" sz="1200" dirty="0">
                <a:solidFill>
                  <a:schemeClr val="tx1"/>
                </a:solidFill>
              </a:rPr>
              <a:t>Ministry of Education-2020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EF9B78-FAE6-434D-803E-04BAA084B3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3C9D05-E891-4E81-A527-3D637B05DD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9" y="1524593"/>
            <a:ext cx="4757617" cy="4507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7506305"/>
      </p:ext>
    </p:extLst>
  </p:cSld>
  <p:clrMapOvr>
    <a:masterClrMapping/>
  </p:clrMapOvr>
  <p:transition spd="med" advTm="5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1"/>
          <p:cNvSpPr txBox="1">
            <a:spLocks noGrp="1"/>
          </p:cNvSpPr>
          <p:nvPr>
            <p:ph type="title"/>
          </p:nvPr>
        </p:nvSpPr>
        <p:spPr>
          <a:xfrm>
            <a:off x="1096027" y="475102"/>
            <a:ext cx="4021883" cy="1325564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Objectives</a:t>
            </a:r>
            <a:endParaRPr sz="4000" b="0" dirty="0"/>
          </a:p>
        </p:txBody>
      </p:sp>
      <p:sp>
        <p:nvSpPr>
          <p:cNvPr id="10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02101" y="1800665"/>
            <a:ext cx="11789899" cy="5185100"/>
          </a:xfrm>
          <a:prstGeom prst="rect">
            <a:avLst/>
          </a:prstGeom>
        </p:spPr>
        <p:txBody>
          <a:bodyPr/>
          <a:lstStyle/>
          <a:p>
            <a:pPr algn="l"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b="1" dirty="0"/>
          </a:p>
          <a:p>
            <a:pPr marL="0" indent="0" algn="l">
              <a:buSzTx/>
              <a:buNone/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dirty="0"/>
              <a:t>1-Write sentences using 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sz="4000" b="1" dirty="0">
                <a:solidFill>
                  <a:srgbClr val="FF0000"/>
                </a:solidFill>
              </a:rPr>
              <a:t>’</a:t>
            </a:r>
            <a:r>
              <a:rPr b="1" dirty="0">
                <a:solidFill>
                  <a:srgbClr val="FF0000"/>
                </a:solidFill>
              </a:rPr>
              <a:t>s – hasn’t  got</a:t>
            </a:r>
            <a:r>
              <a:rPr lang="en-US" b="1" dirty="0">
                <a:solidFill>
                  <a:srgbClr val="FF0000"/>
                </a:solidFill>
              </a:rPr>
              <a:t>)</a:t>
            </a:r>
            <a:r>
              <a:rPr b="1" dirty="0">
                <a:solidFill>
                  <a:srgbClr val="FF0000"/>
                </a:solidFill>
              </a:rPr>
              <a:t>.</a:t>
            </a:r>
          </a:p>
          <a:p>
            <a:pPr marL="0" indent="0" algn="l">
              <a:buSzTx/>
              <a:buNone/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b="1" dirty="0">
              <a:solidFill>
                <a:srgbClr val="FF0000"/>
              </a:solidFill>
            </a:endParaRPr>
          </a:p>
          <a:p>
            <a:pPr marL="0" indent="0" algn="l">
              <a:buSzTx/>
              <a:buNone/>
              <a:defRPr sz="40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dirty="0"/>
              <a:t>2-Write sentences using 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sz="4000" b="1" dirty="0">
                <a:solidFill>
                  <a:srgbClr val="FF0000"/>
                </a:solidFill>
              </a:rPr>
              <a:t>’</a:t>
            </a:r>
            <a:r>
              <a:rPr b="1" dirty="0">
                <a:solidFill>
                  <a:srgbClr val="FF0000"/>
                </a:solidFill>
              </a:rPr>
              <a:t>ve got</a:t>
            </a:r>
            <a:r>
              <a:rPr lang="en-US" b="1" dirty="0">
                <a:solidFill>
                  <a:srgbClr val="FF0000"/>
                </a:solidFill>
              </a:rPr>
              <a:t>)</a:t>
            </a:r>
            <a:r>
              <a:rPr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C06BC91-A3AD-44C5-A762-73D298D1F34A}"/>
              </a:ext>
            </a:extLst>
          </p:cNvPr>
          <p:cNvSpPr txBox="1">
            <a:spLocks/>
          </p:cNvSpPr>
          <p:nvPr/>
        </p:nvSpPr>
        <p:spPr>
          <a:xfrm>
            <a:off x="528033" y="6214682"/>
            <a:ext cx="11307652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r>
              <a:rPr lang="en-US" sz="1200" dirty="0">
                <a:solidFill>
                  <a:schemeClr val="tx1"/>
                </a:solidFill>
              </a:rPr>
              <a:t>Ministry of Education-2020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62DAB8-C7F8-422B-A07C-2B3B9BC19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68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646036-0901-4ABB-9CA6-06F865F0C770}"/>
              </a:ext>
            </a:extLst>
          </p:cNvPr>
          <p:cNvSpPr/>
          <p:nvPr/>
        </p:nvSpPr>
        <p:spPr>
          <a:xfrm>
            <a:off x="0" y="63815"/>
            <a:ext cx="66575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Let’s remember L2: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use … 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109" name="Rectangle 1"/>
          <p:cNvGrpSpPr/>
          <p:nvPr/>
        </p:nvGrpSpPr>
        <p:grpSpPr>
          <a:xfrm>
            <a:off x="597820" y="-326277"/>
            <a:ext cx="3557822" cy="4339648"/>
            <a:chOff x="-501711" y="-2030668"/>
            <a:chExt cx="2793092" cy="4703539"/>
          </a:xfrm>
        </p:grpSpPr>
        <p:sp>
          <p:nvSpPr>
            <p:cNvPr id="107" name="Rectangle"/>
            <p:cNvSpPr/>
            <p:nvPr/>
          </p:nvSpPr>
          <p:spPr>
            <a:xfrm>
              <a:off x="-501711" y="-715331"/>
              <a:ext cx="2793092" cy="2193374"/>
            </a:xfrm>
            <a:prstGeom prst="rect">
              <a:avLst/>
            </a:prstGeom>
            <a:solidFill>
              <a:srgbClr val="FFFFFF"/>
            </a:solidFill>
            <a:ln w="28575" cap="flat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 sz="2800"/>
            </a:p>
          </p:txBody>
        </p:sp>
        <p:sp>
          <p:nvSpPr>
            <p:cNvPr id="108" name="he"/>
            <p:cNvSpPr/>
            <p:nvPr/>
          </p:nvSpPr>
          <p:spPr>
            <a:xfrm>
              <a:off x="-381605" y="-2030668"/>
              <a:ext cx="2487989" cy="4703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8800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lang="en-US" sz="13800" dirty="0"/>
                <a:t>H</a:t>
              </a:r>
              <a:r>
                <a:rPr sz="13800" dirty="0"/>
                <a:t>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64BEC0-55D8-44DC-B1A3-2FD7BF7BFB1C}"/>
              </a:ext>
            </a:extLst>
          </p:cNvPr>
          <p:cNvGrpSpPr/>
          <p:nvPr/>
        </p:nvGrpSpPr>
        <p:grpSpPr>
          <a:xfrm>
            <a:off x="450677" y="3032944"/>
            <a:ext cx="2585064" cy="3291700"/>
            <a:chOff x="129733" y="4594498"/>
            <a:chExt cx="2585064" cy="3291700"/>
          </a:xfrm>
        </p:grpSpPr>
        <p:sp>
          <p:nvSpPr>
            <p:cNvPr id="5" name="TextBox 4"/>
            <p:cNvSpPr txBox="1"/>
            <p:nvPr/>
          </p:nvSpPr>
          <p:spPr>
            <a:xfrm>
              <a:off x="129735" y="4594498"/>
              <a:ext cx="2219995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1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Century Gothic" panose="020B0502020202020204" pitchFamily="34" charset="0"/>
                  <a:sym typeface="Calibri"/>
                </a:rPr>
                <a:t>Ali </a:t>
              </a:r>
              <a:endParaRPr kumimoji="0" lang="ar-BH" sz="32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entury Gothic" panose="020B0502020202020204" pitchFamily="34" charset="0"/>
                <a:sym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9734" y="5852686"/>
              <a:ext cx="2219995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1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Century Gothic" panose="020B0502020202020204" pitchFamily="34" charset="0"/>
                  <a:sym typeface="Calibri"/>
                </a:rPr>
                <a:t>the boy </a:t>
              </a:r>
              <a:endParaRPr kumimoji="0" lang="ar-BH" sz="32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entury Gothic" panose="020B0502020202020204" pitchFamily="34" charset="0"/>
                <a:sym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9735" y="5230092"/>
              <a:ext cx="1282830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1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Century Gothic" panose="020B0502020202020204" pitchFamily="34" charset="0"/>
                  <a:sym typeface="Calibri"/>
                </a:rPr>
                <a:t>dad</a:t>
              </a:r>
              <a:endParaRPr kumimoji="0" lang="ar-BH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entury Gothic" panose="020B0502020202020204" pitchFamily="34" charset="0"/>
                <a:sym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1613" y="7178314"/>
              <a:ext cx="2219995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1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b</a:t>
              </a:r>
              <a:r>
                <a:rPr kumimoji="0" lang="en-US" sz="40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Century Gothic" panose="020B0502020202020204" pitchFamily="34" charset="0"/>
                  <a:sym typeface="Calibri"/>
                </a:rPr>
                <a:t>rother </a:t>
              </a:r>
              <a:endParaRPr kumimoji="0" lang="ar-BH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entury Gothic" panose="020B0502020202020204" pitchFamily="34" charset="0"/>
                <a:sym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9733" y="6478738"/>
              <a:ext cx="2585064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1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grandpa</a:t>
              </a:r>
              <a:endParaRPr kumimoji="0" lang="ar-BH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entury Gothic" panose="020B0502020202020204" pitchFamily="34" charset="0"/>
                <a:sym typeface="Calibri"/>
              </a:endParaRPr>
            </a:p>
          </p:txBody>
        </p:sp>
      </p:grpSp>
      <p:sp>
        <p:nvSpPr>
          <p:cNvPr id="32" name="Footer Placeholder 2">
            <a:extLst>
              <a:ext uri="{FF2B5EF4-FFF2-40B4-BE49-F238E27FC236}">
                <a16:creationId xmlns:a16="http://schemas.microsoft.com/office/drawing/2014/main" id="{CF38FFB2-FB16-41F2-B496-E13B05FBACA9}"/>
              </a:ext>
            </a:extLst>
          </p:cNvPr>
          <p:cNvSpPr txBox="1">
            <a:spLocks/>
          </p:cNvSpPr>
          <p:nvPr/>
        </p:nvSpPr>
        <p:spPr>
          <a:xfrm>
            <a:off x="279561" y="6227670"/>
            <a:ext cx="11307652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r>
              <a:rPr lang="en-US" sz="1200" dirty="0">
                <a:solidFill>
                  <a:schemeClr val="tx1"/>
                </a:solidFill>
              </a:rPr>
              <a:t>Ministry of Education-2020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76A58F-2731-4553-B4CF-8B058C39E9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E426AC3F-4918-49A6-B5E6-C1245285C4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793" y="723655"/>
            <a:ext cx="4295775" cy="5629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9660524"/>
      </p:ext>
    </p:extLst>
  </p:cSld>
  <p:clrMapOvr>
    <a:masterClrMapping/>
  </p:clrMapOvr>
  <p:transition spd="med" advTm="22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Rectangle 3"/>
          <p:cNvGrpSpPr/>
          <p:nvPr/>
        </p:nvGrpSpPr>
        <p:grpSpPr>
          <a:xfrm>
            <a:off x="980886" y="862137"/>
            <a:ext cx="3933871" cy="2215989"/>
            <a:chOff x="-1527114" y="-263787"/>
            <a:chExt cx="3933869" cy="2215986"/>
          </a:xfrm>
        </p:grpSpPr>
        <p:sp>
          <p:nvSpPr>
            <p:cNvPr id="110" name="Rectangle"/>
            <p:cNvSpPr/>
            <p:nvPr/>
          </p:nvSpPr>
          <p:spPr>
            <a:xfrm>
              <a:off x="-1392064" y="-135858"/>
              <a:ext cx="3631826" cy="1915013"/>
            </a:xfrm>
            <a:prstGeom prst="rect">
              <a:avLst/>
            </a:prstGeom>
            <a:solidFill>
              <a:srgbClr val="FFFFFF"/>
            </a:solidFill>
            <a:ln w="28575" cap="flat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1" name="she"/>
            <p:cNvSpPr/>
            <p:nvPr/>
          </p:nvSpPr>
          <p:spPr>
            <a:xfrm>
              <a:off x="-1527114" y="-263787"/>
              <a:ext cx="3933869" cy="2215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8800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lang="en-US" sz="13800" dirty="0"/>
                <a:t>S</a:t>
              </a:r>
              <a:r>
                <a:rPr sz="13800" dirty="0"/>
                <a:t>he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1646036-0901-4ABB-9CA6-06F865F0C770}"/>
              </a:ext>
            </a:extLst>
          </p:cNvPr>
          <p:cNvSpPr/>
          <p:nvPr/>
        </p:nvSpPr>
        <p:spPr>
          <a:xfrm>
            <a:off x="0" y="63815"/>
            <a:ext cx="66575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Let’s remember L2: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use … 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2" name="Footer Placeholder 2">
            <a:extLst>
              <a:ext uri="{FF2B5EF4-FFF2-40B4-BE49-F238E27FC236}">
                <a16:creationId xmlns:a16="http://schemas.microsoft.com/office/drawing/2014/main" id="{CF38FFB2-FB16-41F2-B496-E13B05FBACA9}"/>
              </a:ext>
            </a:extLst>
          </p:cNvPr>
          <p:cNvSpPr txBox="1">
            <a:spLocks/>
          </p:cNvSpPr>
          <p:nvPr/>
        </p:nvSpPr>
        <p:spPr>
          <a:xfrm>
            <a:off x="279561" y="6227670"/>
            <a:ext cx="11307652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r>
              <a:rPr lang="en-US" sz="1200" dirty="0">
                <a:solidFill>
                  <a:schemeClr val="tx1"/>
                </a:solidFill>
              </a:rPr>
              <a:t>Ministry of Education-2020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28B278-8C81-4DE1-9E03-F67A5D6B0295}"/>
              </a:ext>
            </a:extLst>
          </p:cNvPr>
          <p:cNvGrpSpPr/>
          <p:nvPr/>
        </p:nvGrpSpPr>
        <p:grpSpPr>
          <a:xfrm>
            <a:off x="333725" y="3236779"/>
            <a:ext cx="2945502" cy="2975769"/>
            <a:chOff x="333725" y="3236779"/>
            <a:chExt cx="2945502" cy="29757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A1B6350-A19A-475B-851A-D672A4E569CB}"/>
                </a:ext>
              </a:extLst>
            </p:cNvPr>
            <p:cNvGrpSpPr/>
            <p:nvPr/>
          </p:nvGrpSpPr>
          <p:grpSpPr>
            <a:xfrm>
              <a:off x="333725" y="3236779"/>
              <a:ext cx="2882804" cy="2375971"/>
              <a:chOff x="6670198" y="4356264"/>
              <a:chExt cx="2882804" cy="2375971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6670198" y="4356264"/>
                <a:ext cx="2219995" cy="7078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1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1" i="0" u="none" strike="noStrike" cap="none" spc="0" normalizeH="0" baseline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Tx/>
                    <a:latin typeface="Century Gothic" panose="020B0502020202020204" pitchFamily="34" charset="0"/>
                    <a:sym typeface="Calibri"/>
                  </a:rPr>
                  <a:t>Amal </a:t>
                </a:r>
                <a:endParaRPr kumimoji="0" lang="ar-BH" sz="40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Century Gothic" panose="020B0502020202020204" pitchFamily="34" charset="0"/>
                  <a:sym typeface="Calibri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670198" y="4948476"/>
                <a:ext cx="2219995" cy="7078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1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1" i="0" u="none" strike="noStrike" cap="none" spc="0" normalizeH="0" baseline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Tx/>
                    <a:latin typeface="Century Gothic" panose="020B0502020202020204" pitchFamily="34" charset="0"/>
                    <a:sym typeface="Calibri"/>
                  </a:rPr>
                  <a:t>the girl </a:t>
                </a:r>
                <a:endParaRPr kumimoji="0" lang="ar-BH" sz="40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Century Gothic" panose="020B0502020202020204" pitchFamily="34" charset="0"/>
                  <a:sym typeface="Calibri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670198" y="5463398"/>
                <a:ext cx="2219995" cy="7078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1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4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rPr>
                  <a:t>m</a:t>
                </a:r>
                <a:r>
                  <a:rPr kumimoji="0" lang="en-US" sz="4000" b="1" i="0" u="none" strike="noStrike" cap="none" spc="0" normalizeH="0" baseline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Tx/>
                    <a:latin typeface="Century Gothic" panose="020B0502020202020204" pitchFamily="34" charset="0"/>
                    <a:sym typeface="Calibri"/>
                  </a:rPr>
                  <a:t>om</a:t>
                </a:r>
                <a:endParaRPr kumimoji="0" lang="ar-BH" sz="40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Century Gothic" panose="020B0502020202020204" pitchFamily="34" charset="0"/>
                  <a:sym typeface="Calibri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670198" y="6024351"/>
                <a:ext cx="2882804" cy="7078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1" anchor="t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1" i="0" u="none" strike="noStrike" cap="none" spc="0" normalizeH="0" baseline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Tx/>
                    <a:latin typeface="Century Gothic" panose="020B0502020202020204" pitchFamily="34" charset="0"/>
                    <a:sym typeface="Calibri"/>
                  </a:rPr>
                  <a:t>grandma</a:t>
                </a:r>
                <a:endParaRPr kumimoji="0" lang="ar-BH" sz="40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Century Gothic" panose="020B0502020202020204" pitchFamily="34" charset="0"/>
                  <a:sym typeface="Calibri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9BB67CC-DE12-4C82-8759-E07FC9717748}"/>
                </a:ext>
              </a:extLst>
            </p:cNvPr>
            <p:cNvSpPr txBox="1"/>
            <p:nvPr/>
          </p:nvSpPr>
          <p:spPr>
            <a:xfrm>
              <a:off x="396423" y="5504664"/>
              <a:ext cx="2882804" cy="707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1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Century Gothic" panose="020B0502020202020204" pitchFamily="34" charset="0"/>
                  <a:sym typeface="Calibri"/>
                </a:rPr>
                <a:t>sister </a:t>
              </a:r>
              <a:endParaRPr kumimoji="0" lang="ar-BH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Century Gothic" panose="020B0502020202020204" pitchFamily="34" charset="0"/>
                <a:sym typeface="Calibri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8B72D7-538D-40C5-BA54-2784857D35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Picture 5" descr="A picture containing toy, shirt&#10;&#10;Description automatically generated">
            <a:extLst>
              <a:ext uri="{FF2B5EF4-FFF2-40B4-BE49-F238E27FC236}">
                <a16:creationId xmlns:a16="http://schemas.microsoft.com/office/drawing/2014/main" id="{77BF003C-FD56-4B69-AC8B-13DC322D20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755" y="990066"/>
            <a:ext cx="4666492" cy="53964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5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Rectangle 7"/>
          <p:cNvGrpSpPr/>
          <p:nvPr/>
        </p:nvGrpSpPr>
        <p:grpSpPr>
          <a:xfrm>
            <a:off x="4425846" y="966871"/>
            <a:ext cx="3680805" cy="1246496"/>
            <a:chOff x="140060" y="-21827"/>
            <a:chExt cx="2487988" cy="1323436"/>
          </a:xfrm>
        </p:grpSpPr>
        <p:sp>
          <p:nvSpPr>
            <p:cNvPr id="117" name="Rectangle"/>
            <p:cNvSpPr/>
            <p:nvPr/>
          </p:nvSpPr>
          <p:spPr>
            <a:xfrm>
              <a:off x="784052" y="32566"/>
              <a:ext cx="1336893" cy="1214652"/>
            </a:xfrm>
            <a:prstGeom prst="rect">
              <a:avLst/>
            </a:prstGeom>
            <a:solidFill>
              <a:srgbClr val="FFFFFF"/>
            </a:solidFill>
            <a:ln w="28575" cap="flat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 sz="1600" dirty="0"/>
            </a:p>
          </p:txBody>
        </p:sp>
        <p:sp>
          <p:nvSpPr>
            <p:cNvPr id="118" name="it"/>
            <p:cNvSpPr/>
            <p:nvPr/>
          </p:nvSpPr>
          <p:spPr>
            <a:xfrm>
              <a:off x="140060" y="-21827"/>
              <a:ext cx="2487988" cy="1323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8800"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sz="8000" b="1" dirty="0">
                  <a:cs typeface="+mn-cs"/>
                </a:rPr>
                <a:t>it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70" y="2976627"/>
            <a:ext cx="2213239" cy="221323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D6D507-B1B5-4C42-9ADA-B398E368A702}"/>
              </a:ext>
            </a:extLst>
          </p:cNvPr>
          <p:cNvSpPr/>
          <p:nvPr/>
        </p:nvSpPr>
        <p:spPr>
          <a:xfrm>
            <a:off x="8139533" y="5370952"/>
            <a:ext cx="356998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teddy bear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D6D507-B1B5-4C42-9ADA-B398E368A702}"/>
              </a:ext>
            </a:extLst>
          </p:cNvPr>
          <p:cNvSpPr/>
          <p:nvPr/>
        </p:nvSpPr>
        <p:spPr>
          <a:xfrm>
            <a:off x="4148395" y="5305621"/>
            <a:ext cx="356998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pencil 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D6D507-B1B5-4C42-9ADA-B398E368A702}"/>
              </a:ext>
            </a:extLst>
          </p:cNvPr>
          <p:cNvSpPr/>
          <p:nvPr/>
        </p:nvSpPr>
        <p:spPr>
          <a:xfrm>
            <a:off x="88099" y="5370952"/>
            <a:ext cx="356998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cat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351E3B-88B1-4244-B4A4-173963672062}"/>
              </a:ext>
            </a:extLst>
          </p:cNvPr>
          <p:cNvSpPr txBox="1">
            <a:spLocks/>
          </p:cNvSpPr>
          <p:nvPr/>
        </p:nvSpPr>
        <p:spPr>
          <a:xfrm>
            <a:off x="279561" y="6227670"/>
            <a:ext cx="11307652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r>
              <a:rPr lang="en-US" sz="1200" dirty="0">
                <a:solidFill>
                  <a:schemeClr val="tx1"/>
                </a:solidFill>
              </a:rPr>
              <a:t>Ministry of Education-2020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75D913-E726-42B5-9143-C13D0AAFFC83}"/>
              </a:ext>
            </a:extLst>
          </p:cNvPr>
          <p:cNvSpPr/>
          <p:nvPr/>
        </p:nvSpPr>
        <p:spPr>
          <a:xfrm>
            <a:off x="0" y="63815"/>
            <a:ext cx="66575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Let’s remember L2: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use … 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059FBC-F71B-4C8B-8313-6E7A5AAB1BCF}"/>
              </a:ext>
            </a:extLst>
          </p:cNvPr>
          <p:cNvSpPr/>
          <p:nvPr/>
        </p:nvSpPr>
        <p:spPr>
          <a:xfrm>
            <a:off x="3616168" y="2160857"/>
            <a:ext cx="55370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Animals or objects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95B612-4267-467A-9781-F3E6158AD6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E134AD-BBC0-43CA-96F8-6D0BF4161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55" y="3360290"/>
            <a:ext cx="1726738" cy="1881236"/>
          </a:xfrm>
          <a:prstGeom prst="rect">
            <a:avLst/>
          </a:prstGeom>
        </p:spPr>
      </p:pic>
      <p:pic>
        <p:nvPicPr>
          <p:cNvPr id="12" name="Picture 11" descr="A picture containing implement, stationary, pencil&#10;&#10;Description automatically generated">
            <a:extLst>
              <a:ext uri="{FF2B5EF4-FFF2-40B4-BE49-F238E27FC236}">
                <a16:creationId xmlns:a16="http://schemas.microsoft.com/office/drawing/2014/main" id="{7C5F783D-47FA-48EF-8D48-FE7F8E1CC0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335" y="3255336"/>
            <a:ext cx="2000102" cy="20001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5784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aight Connector 6"/>
          <p:cNvSpPr/>
          <p:nvPr/>
        </p:nvSpPr>
        <p:spPr>
          <a:xfrm flipH="1">
            <a:off x="5973617" y="1932087"/>
            <a:ext cx="30" cy="4454645"/>
          </a:xfrm>
          <a:prstGeom prst="line">
            <a:avLst/>
          </a:prstGeom>
          <a:ln w="76200">
            <a:solidFill>
              <a:srgbClr val="CB05A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3" name="Rectangle 18"/>
          <p:cNvSpPr txBox="1"/>
          <p:nvPr/>
        </p:nvSpPr>
        <p:spPr>
          <a:xfrm>
            <a:off x="6217359" y="1629799"/>
            <a:ext cx="338970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200" b="1">
                <a:ln w="10160" cap="flat">
                  <a:solidFill>
                    <a:srgbClr val="FC248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5400" dirty="0"/>
              <a:t>hasn’t got</a:t>
            </a:r>
          </a:p>
        </p:txBody>
      </p:sp>
      <p:sp>
        <p:nvSpPr>
          <p:cNvPr id="133" name="Rectangle 23"/>
          <p:cNvSpPr txBox="1"/>
          <p:nvPr/>
        </p:nvSpPr>
        <p:spPr>
          <a:xfrm>
            <a:off x="5024159" y="148333"/>
            <a:ext cx="1898916" cy="1323439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ln w="22225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8CB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8000" dirty="0"/>
              <a:t>She</a:t>
            </a:r>
          </a:p>
        </p:txBody>
      </p:sp>
      <p:sp>
        <p:nvSpPr>
          <p:cNvPr id="134" name="Rectangle 4"/>
          <p:cNvSpPr txBox="1"/>
          <p:nvPr/>
        </p:nvSpPr>
        <p:spPr>
          <a:xfrm>
            <a:off x="374459" y="5360644"/>
            <a:ext cx="518988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sz="4800" dirty="0"/>
              <a:t>She</a:t>
            </a:r>
            <a:r>
              <a:rPr sz="4800" b="1" dirty="0">
                <a:solidFill>
                  <a:srgbClr val="FF0000"/>
                </a:solidFill>
              </a:rPr>
              <a:t>’s got </a:t>
            </a:r>
            <a:r>
              <a:rPr lang="en-US" sz="4800" dirty="0">
                <a:solidFill>
                  <a:schemeClr val="tx1"/>
                </a:solidFill>
              </a:rPr>
              <a:t>glasses</a:t>
            </a:r>
            <a:r>
              <a:rPr sz="4800" dirty="0"/>
              <a:t>.</a:t>
            </a:r>
          </a:p>
        </p:txBody>
      </p:sp>
      <p:sp>
        <p:nvSpPr>
          <p:cNvPr id="135" name="Rectangle 24"/>
          <p:cNvSpPr txBox="1"/>
          <p:nvPr/>
        </p:nvSpPr>
        <p:spPr>
          <a:xfrm>
            <a:off x="6218354" y="4925913"/>
            <a:ext cx="5809744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l"/>
            <a:r>
              <a:rPr lang="en-US" dirty="0"/>
              <a:t>She</a:t>
            </a:r>
            <a:r>
              <a:rPr dirty="0"/>
              <a:t> </a:t>
            </a:r>
            <a:r>
              <a:rPr b="1" dirty="0">
                <a:solidFill>
                  <a:srgbClr val="FF0000"/>
                </a:solidFill>
              </a:rPr>
              <a:t>hasn’t got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blue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dress</a:t>
            </a:r>
            <a:r>
              <a:rPr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022" y="2373570"/>
            <a:ext cx="1306489" cy="1306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06" y="1664630"/>
            <a:ext cx="888499" cy="888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3" r="21757" b="3255"/>
          <a:stretch/>
        </p:blipFill>
        <p:spPr>
          <a:xfrm>
            <a:off x="3651017" y="1951111"/>
            <a:ext cx="1937983" cy="340953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20901544">
            <a:off x="3124606" y="3214088"/>
            <a:ext cx="782906" cy="102841"/>
          </a:xfrm>
          <a:prstGeom prst="rightArrow">
            <a:avLst/>
          </a:prstGeom>
          <a:solidFill>
            <a:schemeClr val="tx1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BH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B7728-AA6D-4247-AE60-BBD54E2A1655}"/>
              </a:ext>
            </a:extLst>
          </p:cNvPr>
          <p:cNvSpPr/>
          <p:nvPr/>
        </p:nvSpPr>
        <p:spPr>
          <a:xfrm>
            <a:off x="69982" y="287565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D57A21-3F68-4E39-AE3D-64D6EEBC9BD8}"/>
              </a:ext>
            </a:extLst>
          </p:cNvPr>
          <p:cNvSpPr/>
          <p:nvPr/>
        </p:nvSpPr>
        <p:spPr>
          <a:xfrm>
            <a:off x="6351807" y="287565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79F997FD-FE97-405F-9852-C1AA70A4E77B}"/>
              </a:ext>
            </a:extLst>
          </p:cNvPr>
          <p:cNvSpPr txBox="1">
            <a:spLocks/>
          </p:cNvSpPr>
          <p:nvPr/>
        </p:nvSpPr>
        <p:spPr>
          <a:xfrm>
            <a:off x="279561" y="6227670"/>
            <a:ext cx="11307652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r>
              <a:rPr lang="en-US" sz="1200" dirty="0">
                <a:solidFill>
                  <a:schemeClr val="tx1"/>
                </a:solidFill>
              </a:rPr>
              <a:t>Ministry of Education-2020</a:t>
            </a:r>
          </a:p>
        </p:txBody>
      </p:sp>
      <p:sp>
        <p:nvSpPr>
          <p:cNvPr id="122" name="Rectangle 7"/>
          <p:cNvSpPr txBox="1"/>
          <p:nvPr/>
        </p:nvSpPr>
        <p:spPr>
          <a:xfrm>
            <a:off x="1797670" y="1629799"/>
            <a:ext cx="189410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9600" b="1">
                <a:ln w="10160" cap="flat">
                  <a:solidFill>
                    <a:schemeClr val="accent5"/>
                  </a:solidFill>
                  <a:prstDash val="solid"/>
                  <a:round/>
                </a:ln>
                <a:solidFill>
                  <a:srgbClr val="2AF62A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sz="5400" dirty="0"/>
              <a:t>’</a:t>
            </a:r>
            <a:r>
              <a:rPr sz="5400" dirty="0"/>
              <a:t>s got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209C88-2DF0-48CC-BB23-D3DD1B525E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8" name="Picture 17" descr="A picture containing toy, shirt&#10;&#10;Description automatically generated">
            <a:extLst>
              <a:ext uri="{FF2B5EF4-FFF2-40B4-BE49-F238E27FC236}">
                <a16:creationId xmlns:a16="http://schemas.microsoft.com/office/drawing/2014/main" id="{809FB581-1CDE-4A2E-B964-C1E6EBC3D1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060" y="2010067"/>
            <a:ext cx="2601067" cy="30079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67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3" grpId="0" animBg="1"/>
      <p:bldP spid="133" grpId="0" animBg="1"/>
      <p:bldP spid="134" grpId="0" animBg="1"/>
      <p:bldP spid="135" grpId="0" animBg="1"/>
      <p:bldP spid="1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aight Connector 6"/>
          <p:cNvSpPr/>
          <p:nvPr/>
        </p:nvSpPr>
        <p:spPr>
          <a:xfrm>
            <a:off x="5956864" y="1823773"/>
            <a:ext cx="16879" cy="4513527"/>
          </a:xfrm>
          <a:prstGeom prst="line">
            <a:avLst/>
          </a:prstGeom>
          <a:ln w="76200">
            <a:solidFill>
              <a:srgbClr val="CB05A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2" name="Rectangle 7"/>
          <p:cNvSpPr txBox="1"/>
          <p:nvPr/>
        </p:nvSpPr>
        <p:spPr>
          <a:xfrm>
            <a:off x="1793541" y="1168818"/>
            <a:ext cx="189410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9600" b="1">
                <a:ln w="10160" cap="flat">
                  <a:solidFill>
                    <a:schemeClr val="accent5"/>
                  </a:solidFill>
                  <a:prstDash val="solid"/>
                  <a:round/>
                </a:ln>
                <a:solidFill>
                  <a:srgbClr val="2AF62A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sz="5400" dirty="0"/>
              <a:t>’</a:t>
            </a:r>
            <a:r>
              <a:rPr sz="5400" dirty="0"/>
              <a:t>s got</a:t>
            </a:r>
          </a:p>
        </p:txBody>
      </p:sp>
      <p:sp>
        <p:nvSpPr>
          <p:cNvPr id="123" name="Rectangle 18"/>
          <p:cNvSpPr txBox="1"/>
          <p:nvPr/>
        </p:nvSpPr>
        <p:spPr>
          <a:xfrm>
            <a:off x="7181811" y="1435146"/>
            <a:ext cx="338970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200" b="1">
                <a:ln w="10160" cap="flat">
                  <a:solidFill>
                    <a:srgbClr val="FC248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5400" dirty="0"/>
              <a:t>hasn’t got</a:t>
            </a:r>
          </a:p>
        </p:txBody>
      </p:sp>
      <p:sp>
        <p:nvSpPr>
          <p:cNvPr id="132" name="Rectangle 3"/>
          <p:cNvSpPr txBox="1"/>
          <p:nvPr/>
        </p:nvSpPr>
        <p:spPr>
          <a:xfrm>
            <a:off x="4970853" y="154252"/>
            <a:ext cx="1925068" cy="1323439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5400" b="1">
                <a:ln w="22225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8CB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sz="8000" dirty="0"/>
              <a:t>He </a:t>
            </a:r>
            <a:endParaRPr sz="8000" dirty="0"/>
          </a:p>
        </p:txBody>
      </p:sp>
      <p:sp>
        <p:nvSpPr>
          <p:cNvPr id="134" name="Rectangle 4"/>
          <p:cNvSpPr txBox="1"/>
          <p:nvPr/>
        </p:nvSpPr>
        <p:spPr>
          <a:xfrm>
            <a:off x="235930" y="5360644"/>
            <a:ext cx="5494452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/>
              <a:t>He</a:t>
            </a:r>
            <a:r>
              <a:rPr b="1" dirty="0">
                <a:solidFill>
                  <a:srgbClr val="FF0000"/>
                </a:solidFill>
              </a:rPr>
              <a:t>’s got </a:t>
            </a:r>
            <a:r>
              <a:rPr lang="en-US" dirty="0">
                <a:solidFill>
                  <a:schemeClr val="tx1"/>
                </a:solidFill>
              </a:rPr>
              <a:t>brown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hair</a:t>
            </a:r>
            <a:r>
              <a:rPr dirty="0"/>
              <a:t>.</a:t>
            </a:r>
          </a:p>
        </p:txBody>
      </p:sp>
      <p:sp>
        <p:nvSpPr>
          <p:cNvPr id="135" name="Rectangle 24"/>
          <p:cNvSpPr txBox="1"/>
          <p:nvPr/>
        </p:nvSpPr>
        <p:spPr>
          <a:xfrm>
            <a:off x="6081788" y="5022089"/>
            <a:ext cx="5982836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l"/>
            <a:r>
              <a:rPr lang="en-US" dirty="0"/>
              <a:t>He</a:t>
            </a:r>
            <a:r>
              <a:rPr dirty="0"/>
              <a:t> </a:t>
            </a:r>
            <a:r>
              <a:rPr b="1" dirty="0">
                <a:solidFill>
                  <a:srgbClr val="FF0000"/>
                </a:solidFill>
              </a:rPr>
              <a:t>hasn’t got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blue</a:t>
            </a:r>
          </a:p>
          <a:p>
            <a:pPr algn="l"/>
            <a:r>
              <a:rPr lang="en-US" dirty="0"/>
              <a:t> T-shirt</a:t>
            </a:r>
            <a:r>
              <a:rPr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24" y="1489290"/>
            <a:ext cx="962140" cy="962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36" y="1384757"/>
            <a:ext cx="730499" cy="7304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96DF7F-1210-4D67-A03B-9189A1197381}"/>
              </a:ext>
            </a:extLst>
          </p:cNvPr>
          <p:cNvSpPr/>
          <p:nvPr/>
        </p:nvSpPr>
        <p:spPr>
          <a:xfrm>
            <a:off x="131064" y="232118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07C655-DA07-48A8-BC2A-5EAA9A81F97D}"/>
              </a:ext>
            </a:extLst>
          </p:cNvPr>
          <p:cNvSpPr/>
          <p:nvPr/>
        </p:nvSpPr>
        <p:spPr>
          <a:xfrm>
            <a:off x="6259633" y="232118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668EEA75-EDE7-42FF-9F4A-DBA8CED83408}"/>
              </a:ext>
            </a:extLst>
          </p:cNvPr>
          <p:cNvSpPr txBox="1">
            <a:spLocks/>
          </p:cNvSpPr>
          <p:nvPr/>
        </p:nvSpPr>
        <p:spPr>
          <a:xfrm>
            <a:off x="279561" y="6227670"/>
            <a:ext cx="11307652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r>
              <a:rPr lang="en-US" sz="1200" dirty="0">
                <a:solidFill>
                  <a:schemeClr val="tx1"/>
                </a:solidFill>
              </a:rPr>
              <a:t>Ministry of Education-2020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78D1A1D-A06C-427D-B6DE-A46635FA71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42B0A1-9335-4DCC-B8EA-07F5491AA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792" y="265205"/>
            <a:ext cx="9823456" cy="68580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E53675E-F066-4A21-9EEB-E47FBA5EF5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50" b="3421"/>
          <a:stretch/>
        </p:blipFill>
        <p:spPr>
          <a:xfrm>
            <a:off x="8104919" y="2469429"/>
            <a:ext cx="1543492" cy="2513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4910491"/>
      </p:ext>
    </p:extLst>
  </p:cSld>
  <p:clrMapOvr>
    <a:masterClrMapping/>
  </p:clrMapOvr>
  <p:transition spd="med" advTm="514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2" grpId="0" animBg="1"/>
      <p:bldP spid="123" grpId="0" animBg="1"/>
      <p:bldP spid="132" grpId="0" animBg="1"/>
      <p:bldP spid="134" grpId="0" animBg="1"/>
      <p:bldP spid="1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aight Connector 6"/>
          <p:cNvSpPr/>
          <p:nvPr/>
        </p:nvSpPr>
        <p:spPr>
          <a:xfrm flipH="1">
            <a:off x="5970267" y="1913206"/>
            <a:ext cx="19520" cy="4424094"/>
          </a:xfrm>
          <a:prstGeom prst="line">
            <a:avLst/>
          </a:prstGeom>
          <a:ln w="76200">
            <a:solidFill>
              <a:srgbClr val="CB05A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2" name="Rectangle 7"/>
          <p:cNvSpPr txBox="1"/>
          <p:nvPr/>
        </p:nvSpPr>
        <p:spPr>
          <a:xfrm>
            <a:off x="1124099" y="952421"/>
            <a:ext cx="169212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9600" b="1">
                <a:ln w="10160" cap="flat">
                  <a:solidFill>
                    <a:schemeClr val="accent5"/>
                  </a:solidFill>
                  <a:prstDash val="solid"/>
                  <a:round/>
                </a:ln>
                <a:solidFill>
                  <a:srgbClr val="2AF62A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1"/>
            <a:r>
              <a:rPr lang="en-US" sz="4800" dirty="0"/>
              <a:t>’</a:t>
            </a:r>
            <a:r>
              <a:rPr sz="4800" dirty="0"/>
              <a:t>s got</a:t>
            </a:r>
          </a:p>
        </p:txBody>
      </p:sp>
      <p:sp>
        <p:nvSpPr>
          <p:cNvPr id="123" name="Rectangle 18"/>
          <p:cNvSpPr txBox="1"/>
          <p:nvPr/>
        </p:nvSpPr>
        <p:spPr>
          <a:xfrm>
            <a:off x="7066196" y="1052282"/>
            <a:ext cx="277575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7200" b="1">
                <a:ln w="10160" cap="flat">
                  <a:solidFill>
                    <a:srgbClr val="FC2481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4400" dirty="0"/>
              <a:t>hasn’t got</a:t>
            </a:r>
          </a:p>
        </p:txBody>
      </p:sp>
      <p:sp>
        <p:nvSpPr>
          <p:cNvPr id="133" name="Rectangle 23"/>
          <p:cNvSpPr txBox="1"/>
          <p:nvPr/>
        </p:nvSpPr>
        <p:spPr>
          <a:xfrm>
            <a:off x="5094878" y="302406"/>
            <a:ext cx="1789818" cy="1323439"/>
          </a:xfrm>
          <a:prstGeom prst="rect">
            <a:avLst/>
          </a:prstGeom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5400" b="1">
                <a:ln w="22225" cap="flat">
                  <a:solidFill>
                    <a:schemeClr val="accent2"/>
                  </a:solidFill>
                  <a:prstDash val="solid"/>
                  <a:round/>
                </a:ln>
                <a:solidFill>
                  <a:srgbClr val="F8CBA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sz="8000" dirty="0"/>
              <a:t>It </a:t>
            </a:r>
            <a:endParaRPr sz="8000" dirty="0"/>
          </a:p>
        </p:txBody>
      </p:sp>
      <p:sp>
        <p:nvSpPr>
          <p:cNvPr id="134" name="Rectangle 4"/>
          <p:cNvSpPr txBox="1"/>
          <p:nvPr/>
        </p:nvSpPr>
        <p:spPr>
          <a:xfrm>
            <a:off x="279561" y="5312692"/>
            <a:ext cx="508568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It</a:t>
            </a:r>
            <a:r>
              <a:rPr lang="en-US" b="1" dirty="0">
                <a:solidFill>
                  <a:srgbClr val="FF0000"/>
                </a:solidFill>
              </a:rPr>
              <a:t>’</a:t>
            </a:r>
            <a:r>
              <a:rPr b="1" dirty="0">
                <a:solidFill>
                  <a:srgbClr val="FF0000"/>
                </a:solidFill>
              </a:rPr>
              <a:t>s</a:t>
            </a:r>
            <a:r>
              <a:rPr b="1" dirty="0"/>
              <a:t> </a:t>
            </a:r>
            <a:r>
              <a:rPr b="1" dirty="0">
                <a:solidFill>
                  <a:srgbClr val="FF0000"/>
                </a:solidFill>
              </a:rPr>
              <a:t>got</a:t>
            </a:r>
            <a:r>
              <a:rPr b="1" dirty="0"/>
              <a:t> </a:t>
            </a:r>
            <a:r>
              <a:rPr lang="en-US" dirty="0">
                <a:solidFill>
                  <a:schemeClr val="tx1"/>
                </a:solidFill>
              </a:rPr>
              <a:t>black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en-US" dirty="0"/>
              <a:t>eyes</a:t>
            </a:r>
            <a:r>
              <a:rPr dirty="0"/>
              <a:t>.</a:t>
            </a:r>
          </a:p>
        </p:txBody>
      </p:sp>
      <p:sp>
        <p:nvSpPr>
          <p:cNvPr id="135" name="Rectangle 24"/>
          <p:cNvSpPr txBox="1"/>
          <p:nvPr/>
        </p:nvSpPr>
        <p:spPr>
          <a:xfrm>
            <a:off x="6129313" y="4867379"/>
            <a:ext cx="5264883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l"/>
            <a:r>
              <a:rPr lang="en-US" dirty="0">
                <a:solidFill>
                  <a:schemeClr val="tx1"/>
                </a:solidFill>
              </a:rPr>
              <a:t>It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b="1" dirty="0">
                <a:solidFill>
                  <a:srgbClr val="FF0000"/>
                </a:solidFill>
              </a:rPr>
              <a:t>hasn’t got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blue</a:t>
            </a:r>
          </a:p>
          <a:p>
            <a:pPr algn="l"/>
            <a:r>
              <a:rPr lang="en-US" dirty="0"/>
              <a:t> eyes</a:t>
            </a:r>
            <a:r>
              <a:rPr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865" y="1118061"/>
            <a:ext cx="795145" cy="7951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2" y="775867"/>
            <a:ext cx="888499" cy="888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360" y="2659914"/>
            <a:ext cx="4061188" cy="19250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3C6F2B-43D0-499F-B439-AC9F29A0D634}"/>
              </a:ext>
            </a:extLst>
          </p:cNvPr>
          <p:cNvSpPr/>
          <p:nvPr/>
        </p:nvSpPr>
        <p:spPr>
          <a:xfrm>
            <a:off x="118825" y="186322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31EFE1-324A-49F5-A0D7-B6DD0C90959D}"/>
              </a:ext>
            </a:extLst>
          </p:cNvPr>
          <p:cNvSpPr/>
          <p:nvPr/>
        </p:nvSpPr>
        <p:spPr>
          <a:xfrm>
            <a:off x="6469192" y="185825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42768047-1A7E-4F1D-845C-C0B42D85D655}"/>
              </a:ext>
            </a:extLst>
          </p:cNvPr>
          <p:cNvSpPr txBox="1">
            <a:spLocks/>
          </p:cNvSpPr>
          <p:nvPr/>
        </p:nvSpPr>
        <p:spPr>
          <a:xfrm>
            <a:off x="279561" y="6227670"/>
            <a:ext cx="11307652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r>
              <a:rPr lang="en-US" sz="1200" dirty="0">
                <a:solidFill>
                  <a:schemeClr val="tx1"/>
                </a:solidFill>
              </a:rPr>
              <a:t>Ministry of Education-2020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AC0ABEC-E5F0-4951-BB27-9600230029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D690982-595C-4A94-BD1D-54A8B001D6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93" y="2371953"/>
            <a:ext cx="2480674" cy="2702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6634530"/>
      </p:ext>
    </p:extLst>
  </p:cSld>
  <p:clrMapOvr>
    <a:masterClrMapping/>
  </p:clrMapOvr>
  <p:transition spd="med" advTm="56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2" grpId="0" animBg="1"/>
      <p:bldP spid="123" grpId="0" animBg="1"/>
      <p:bldP spid="133" grpId="0" animBg="1"/>
      <p:bldP spid="134" grpId="0" animBg="1"/>
      <p:bldP spid="1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4" descr="Picture 4"/>
          <p:cNvPicPr>
            <a:picLocks noChangeAspect="1"/>
          </p:cNvPicPr>
          <p:nvPr/>
        </p:nvPicPr>
        <p:blipFill rotWithShape="1">
          <a:blip r:embed="rId5"/>
          <a:srcRect l="22655" r="23193"/>
          <a:stretch/>
        </p:blipFill>
        <p:spPr>
          <a:xfrm>
            <a:off x="7688826" y="1509178"/>
            <a:ext cx="4706243" cy="4832057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Rectangle 11"/>
          <p:cNvSpPr txBox="1"/>
          <p:nvPr/>
        </p:nvSpPr>
        <p:spPr>
          <a:xfrm>
            <a:off x="279562" y="3048043"/>
            <a:ext cx="6688689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ln w="22225" cap="flat">
                  <a:solidFill>
                    <a:schemeClr val="accent2"/>
                  </a:solidFill>
                  <a:prstDash val="solid"/>
                  <a:round/>
                </a:ln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>
                <a:ln w="22225" cap="flat">
                  <a:solidFill>
                    <a:srgbClr val="FF0000"/>
                  </a:solidFill>
                  <a:prstDash val="solid"/>
                  <a:round/>
                </a:ln>
                <a:solidFill>
                  <a:srgbClr val="FF0000"/>
                </a:solidFill>
              </a:rPr>
              <a:t>I’</a:t>
            </a:r>
            <a:r>
              <a:rPr dirty="0">
                <a:ln w="22225" cap="flat">
                  <a:solidFill>
                    <a:srgbClr val="FF0000"/>
                  </a:solidFill>
                  <a:prstDash val="solid"/>
                  <a:round/>
                </a:ln>
                <a:solidFill>
                  <a:srgbClr val="FF0000"/>
                </a:solidFill>
              </a:rPr>
              <a:t>ve got </a:t>
            </a:r>
            <a:r>
              <a:rPr dirty="0">
                <a:ln w="22225" cap="flat">
                  <a:solidFill>
                    <a:sysClr val="windowText" lastClr="000000"/>
                  </a:solidFill>
                  <a:prstDash val="solid"/>
                  <a:round/>
                </a:ln>
                <a:solidFill>
                  <a:sysClr val="windowText" lastClr="000000"/>
                </a:solidFill>
              </a:rPr>
              <a:t>a blue cap.</a:t>
            </a:r>
            <a:endParaRPr lang="en-US" dirty="0">
              <a:ln w="22225" cap="flat">
                <a:solidFill>
                  <a:sysClr val="windowText" lastClr="000000"/>
                </a:solidFill>
                <a:prstDash val="solid"/>
                <a:round/>
              </a:ln>
              <a:solidFill>
                <a:sysClr val="windowText" lastClr="000000"/>
              </a:solidFill>
            </a:endParaRPr>
          </a:p>
          <a:p>
            <a:endParaRPr dirty="0">
              <a:ln w="22225" cap="flat">
                <a:solidFill>
                  <a:sysClr val="windowText" lastClr="000000"/>
                </a:solidFill>
                <a:prstDash val="solid"/>
                <a:round/>
              </a:ln>
              <a:solidFill>
                <a:sysClr val="windowText" lastClr="000000"/>
              </a:solidFill>
            </a:endParaRPr>
          </a:p>
        </p:txBody>
      </p:sp>
      <p:sp>
        <p:nvSpPr>
          <p:cNvPr id="140" name="Rectangle 12"/>
          <p:cNvSpPr/>
          <p:nvPr/>
        </p:nvSpPr>
        <p:spPr>
          <a:xfrm>
            <a:off x="458112" y="377805"/>
            <a:ext cx="3551180" cy="1862048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5400" b="1">
                <a:ln w="9525" cap="flat">
                  <a:solidFill>
                    <a:srgbClr val="FFFFFF"/>
                  </a:solidFill>
                  <a:prstDash val="solid"/>
                  <a:round/>
                </a:ln>
                <a:effectLst>
                  <a:outerShdw blurRad="12700" dist="38100" dir="2700000" rotWithShape="0">
                    <a:srgbClr val="808080"/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11500" dirty="0">
                <a:latin typeface="Century Gothic" panose="020B0502020202020204" pitchFamily="34" charset="0"/>
              </a:rPr>
              <a:t>I</a:t>
            </a:r>
            <a:r>
              <a:rPr lang="en-US" sz="11500" dirty="0">
                <a:latin typeface="Century Gothic" panose="020B0502020202020204" pitchFamily="34" charset="0"/>
              </a:rPr>
              <a:t>’ve</a:t>
            </a:r>
            <a:r>
              <a:rPr sz="115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805" y="377805"/>
            <a:ext cx="2065327" cy="2065327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E4689087-25DB-4257-83A8-ABA64AFF6C5E}"/>
              </a:ext>
            </a:extLst>
          </p:cNvPr>
          <p:cNvSpPr txBox="1"/>
          <p:nvPr/>
        </p:nvSpPr>
        <p:spPr>
          <a:xfrm>
            <a:off x="279563" y="4589722"/>
            <a:ext cx="705096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ln w="22225" cap="flat">
                  <a:solidFill>
                    <a:schemeClr val="accent2"/>
                  </a:solidFill>
                  <a:prstDash val="solid"/>
                  <a:round/>
                </a:ln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>
                <a:ln w="22225" cap="flat">
                  <a:solidFill>
                    <a:srgbClr val="FF0000"/>
                  </a:solidFill>
                  <a:prstDash val="solid"/>
                  <a:round/>
                </a:ln>
                <a:solidFill>
                  <a:srgbClr val="FF0000"/>
                </a:solidFill>
              </a:rPr>
              <a:t>I’v</a:t>
            </a:r>
            <a:r>
              <a:rPr dirty="0">
                <a:ln w="22225" cap="flat">
                  <a:solidFill>
                    <a:srgbClr val="FF0000"/>
                  </a:solidFill>
                  <a:prstDash val="solid"/>
                  <a:round/>
                </a:ln>
                <a:solidFill>
                  <a:srgbClr val="FF0000"/>
                </a:solidFill>
              </a:rPr>
              <a:t>e got </a:t>
            </a:r>
            <a:r>
              <a:rPr dirty="0">
                <a:ln w="22225" cap="flat">
                  <a:solidFill>
                    <a:sysClr val="windowText" lastClr="000000"/>
                  </a:solidFill>
                  <a:prstDash val="solid"/>
                  <a:round/>
                </a:ln>
                <a:solidFill>
                  <a:sysClr val="windowText" lastClr="000000"/>
                </a:solidFill>
              </a:rPr>
              <a:t>a </a:t>
            </a:r>
            <a:r>
              <a:rPr lang="en-US" dirty="0">
                <a:ln w="22225" cap="flat">
                  <a:solidFill>
                    <a:sysClr val="windowText" lastClr="000000"/>
                  </a:solidFill>
                  <a:prstDash val="solid"/>
                  <a:round/>
                </a:ln>
                <a:solidFill>
                  <a:sysClr val="windowText" lastClr="000000"/>
                </a:solidFill>
              </a:rPr>
              <a:t>nice smile</a:t>
            </a:r>
            <a:r>
              <a:rPr dirty="0">
                <a:ln w="22225" cap="flat">
                  <a:solidFill>
                    <a:sysClr val="windowText" lastClr="000000"/>
                  </a:solidFill>
                  <a:prstDash val="solid"/>
                  <a:round/>
                </a:ln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56F8F51-AA4E-4AB1-A54F-254295D09C4E}"/>
              </a:ext>
            </a:extLst>
          </p:cNvPr>
          <p:cNvSpPr txBox="1">
            <a:spLocks/>
          </p:cNvSpPr>
          <p:nvPr/>
        </p:nvSpPr>
        <p:spPr>
          <a:xfrm>
            <a:off x="279561" y="6227670"/>
            <a:ext cx="11307652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sz="1200" dirty="0">
                <a:solidFill>
                  <a:srgbClr val="FF0000"/>
                </a:solidFill>
              </a:rPr>
              <a:t>_________________________________________________________________________________________________________________________________________________</a:t>
            </a:r>
          </a:p>
          <a:p>
            <a:r>
              <a:rPr lang="en-US" sz="1200" dirty="0">
                <a:solidFill>
                  <a:schemeClr val="tx1"/>
                </a:solidFill>
              </a:rPr>
              <a:t>Ministry of Education-2020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0DF90D-36F7-4204-9FD1-9E3FED14BD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50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9" grpId="0" animBg="1"/>
      <p:bldP spid="140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.7|1.5|1.3|1.5|1.1|1.7|1.2|1.3|1.1|1.6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9|4.1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5|3.7|29.6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8|2.5|16.5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6|1.6|27.2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.5|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5.2|3.8|3.9"/>
</p:tagLst>
</file>

<file path=ppt/theme/theme1.xml><?xml version="1.0" encoding="utf-8"?>
<a:theme xmlns:a="http://schemas.openxmlformats.org/drawingml/2006/main" name="Presentation2">
  <a:themeElements>
    <a:clrScheme name="Presentation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Presentation2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Presentation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resentation2">
  <a:themeElements>
    <a:clrScheme name="Presentation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Presentation2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Presentation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481</TotalTime>
  <Words>471</Words>
  <Application>Microsoft Office PowerPoint</Application>
  <PresentationFormat>Widescreen</PresentationFormat>
  <Paragraphs>171</Paragraphs>
  <Slides>17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Helvetica</vt:lpstr>
      <vt:lpstr>Presentation2</vt:lpstr>
      <vt:lpstr>Family and Friends 2 Grade 2  Unit 6  Lesson 6   P59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Family and Friends 2 Grade 2 Unit 6  Lesson 6</dc:title>
  <dc:creator>Amani  Mattar Almalood</dc:creator>
  <cp:lastModifiedBy>Nayla alkaabi</cp:lastModifiedBy>
  <cp:revision>52</cp:revision>
  <dcterms:modified xsi:type="dcterms:W3CDTF">2020-04-06T19:03:25Z</dcterms:modified>
</cp:coreProperties>
</file>