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96" r:id="rId3"/>
    <p:sldId id="290" r:id="rId4"/>
    <p:sldId id="291" r:id="rId5"/>
    <p:sldId id="297" r:id="rId6"/>
    <p:sldId id="298" r:id="rId7"/>
    <p:sldId id="299" r:id="rId8"/>
    <p:sldId id="28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66FF"/>
    <a:srgbClr val="FFFF99"/>
    <a:srgbClr val="CCFF99"/>
    <a:srgbClr val="99FF66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FF4FE96-5895-44CA-984F-47EA4F4B6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206F1-893E-442C-822C-EF75E8480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9B8B8-C239-4EC2-9F92-205376712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21858-63C0-40AC-9C42-A9EC93D56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F8F6F-1884-45B4-AC86-F0307BCD6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8438-B829-4189-A474-9B80E15DC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C06F1-0CD9-48BF-958B-2173F5A18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B1203-C628-4430-BDFC-F953FB74F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C2CA-138D-462A-9D21-5542E0973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50E45-539D-4A7A-A1C8-9A4D1A20F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E07DE-9EAD-4C51-A589-CD876F5F4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76433-84AD-4508-85D8-BA294CDD7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A053D-F729-4378-A2F3-2D17694E1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7DCF561-4772-46A8-AA39-47D21407D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1" name="Group 11"/>
          <p:cNvGrpSpPr>
            <a:grpSpLocks/>
          </p:cNvGrpSpPr>
          <p:nvPr/>
        </p:nvGrpSpPr>
        <p:grpSpPr bwMode="auto">
          <a:xfrm>
            <a:off x="0" y="304800"/>
            <a:ext cx="9144000" cy="366713"/>
            <a:chOff x="0" y="192"/>
            <a:chExt cx="5760" cy="231"/>
          </a:xfrm>
        </p:grpSpPr>
        <p:sp>
          <p:nvSpPr>
            <p:cNvPr id="4102" name="Text Box 8"/>
            <p:cNvSpPr txBox="1">
              <a:spLocks noChangeArrowheads="1"/>
            </p:cNvSpPr>
            <p:nvPr/>
          </p:nvSpPr>
          <p:spPr bwMode="auto">
            <a:xfrm>
              <a:off x="192" y="192"/>
              <a:ext cx="13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Monotype Corsiva" pitchFamily="66" charset="0"/>
                </a:rPr>
                <a:t>Lab Exercise # </a:t>
              </a:r>
              <a:r>
                <a:rPr lang="en-US" dirty="0" smtClean="0">
                  <a:solidFill>
                    <a:schemeClr val="bg1"/>
                  </a:solidFill>
                  <a:latin typeface="Monotype Corsiva" pitchFamily="66" charset="0"/>
                </a:rPr>
                <a:t>13</a:t>
              </a:r>
              <a:endParaRPr lang="en-US" dirty="0">
                <a:solidFill>
                  <a:schemeClr val="bg1"/>
                </a:solidFill>
                <a:latin typeface="Monotype Corsiva" pitchFamily="66" charset="0"/>
              </a:endParaRPr>
            </a:p>
          </p:txBody>
        </p:sp>
        <p:sp>
          <p:nvSpPr>
            <p:cNvPr id="4103" name="Text Box 9"/>
            <p:cNvSpPr txBox="1">
              <a:spLocks noChangeArrowheads="1"/>
            </p:cNvSpPr>
            <p:nvPr/>
          </p:nvSpPr>
          <p:spPr bwMode="auto">
            <a:xfrm>
              <a:off x="5040" y="19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Monotype Corsiva" pitchFamily="66" charset="0"/>
                </a:rPr>
                <a:t>Zoo- 145</a:t>
              </a:r>
            </a:p>
          </p:txBody>
        </p:sp>
        <p:sp>
          <p:nvSpPr>
            <p:cNvPr id="4104" name="Line 10"/>
            <p:cNvSpPr>
              <a:spLocks noChangeShapeType="1"/>
            </p:cNvSpPr>
            <p:nvPr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1447800" y="1828800"/>
            <a:ext cx="624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Anatomy of Rat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33400" y="3124200"/>
            <a:ext cx="8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 smtClean="0">
                <a:solidFill>
                  <a:srgbClr val="FFFF00"/>
                </a:solidFill>
              </a:rPr>
              <a:t>The Nervous System in Rat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33400" y="838200"/>
            <a:ext cx="8153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Nervous System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nervous system in rats is divided into two parts:</a:t>
            </a:r>
          </a:p>
          <a:p>
            <a:pPr algn="just"/>
            <a:endParaRPr lang="en-US" sz="1600" b="1" dirty="0" smtClean="0">
              <a:solidFill>
                <a:schemeClr val="bg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sz="1600" b="1" dirty="0" smtClean="0">
                <a:solidFill>
                  <a:schemeClr val="bg1"/>
                </a:solidFill>
              </a:rPr>
              <a:t>The central nervous system (CNS)</a:t>
            </a:r>
          </a:p>
          <a:p>
            <a:pPr marL="342900" indent="-342900" algn="just">
              <a:buAutoNum type="arabicPeriod"/>
            </a:pPr>
            <a:r>
              <a:rPr lang="en-US" sz="1600" b="1" dirty="0" smtClean="0">
                <a:solidFill>
                  <a:schemeClr val="bg1"/>
                </a:solidFill>
              </a:rPr>
              <a:t>The peripheral nervous system (PNS)</a:t>
            </a:r>
            <a:endParaRPr lang="en-US" sz="1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sz="1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central nervous system consist of Brain and Spinal Cord, </a:t>
            </a:r>
            <a:endParaRPr lang="en-US" sz="1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sz="1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peripheral nervous system is composed of all nerves outside the central system (Spinal nerves and cranial nerves)</a:t>
            </a:r>
          </a:p>
          <a:p>
            <a:pPr algn="just">
              <a:buFont typeface="Wingdings" pitchFamily="2" charset="2"/>
              <a:buChar char="Ø"/>
            </a:pPr>
            <a:endParaRPr lang="en-US" sz="16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rat have 34 pairs of spinal nerves: 8 cervical, 13 thoracic, 6 lumber, 4 sacral and 3 caudal spinal nerve</a:t>
            </a:r>
          </a:p>
          <a:p>
            <a:pPr algn="just">
              <a:buFont typeface="Wingdings" pitchFamily="2" charset="2"/>
              <a:buChar char="Ø"/>
            </a:pPr>
            <a:endParaRPr lang="en-US" sz="16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There are 12 pairs of Cranial nerves emerging from various parts of the brain</a:t>
            </a:r>
          </a:p>
          <a:p>
            <a:pPr algn="just">
              <a:buFont typeface="Wingdings" pitchFamily="2" charset="2"/>
              <a:buChar char="Ø"/>
            </a:pPr>
            <a:endParaRPr lang="en-US" sz="16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brain consist of three parts: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fore brain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mid brain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1600" b="1" dirty="0" smtClean="0">
                <a:solidFill>
                  <a:schemeClr val="bg1"/>
                </a:solidFill>
              </a:rPr>
              <a:t>The hind brain</a:t>
            </a:r>
            <a:endParaRPr lang="en-US" sz="1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r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6640" y="913422"/>
            <a:ext cx="5884760" cy="43885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5715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The dorsal view of the rat’s brain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ain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8804" y="909444"/>
            <a:ext cx="4881596" cy="42630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5715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The ventral view of the rat’s brain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-media-cache-ak0.pinimg.com/736x/b0/9e/72/b09e72e1b7149f43f28bf76670980f6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685800"/>
            <a:ext cx="751906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5112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15340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>
                <a:solidFill>
                  <a:srgbClr val="FFFF00"/>
                </a:solidFill>
              </a:rPr>
              <a:t>Two </a:t>
            </a:r>
            <a:r>
              <a:rPr lang="en-US" sz="1700" b="1" dirty="0" smtClean="0">
                <a:solidFill>
                  <a:srgbClr val="FFFF00"/>
                </a:solidFill>
              </a:rPr>
              <a:t>parts of nervous </a:t>
            </a:r>
            <a:r>
              <a:rPr lang="en-US" sz="1700" b="1" dirty="0" err="1" smtClean="0">
                <a:solidFill>
                  <a:srgbClr val="FFFF00"/>
                </a:solidFill>
              </a:rPr>
              <a:t>sytem</a:t>
            </a:r>
            <a:endParaRPr lang="en-US" sz="1700" b="1" dirty="0" smtClean="0">
              <a:solidFill>
                <a:srgbClr val="FFFF00"/>
              </a:solidFill>
            </a:endParaRPr>
          </a:p>
          <a:p>
            <a:r>
              <a:rPr lang="en-US" sz="1700" dirty="0" smtClean="0">
                <a:solidFill>
                  <a:srgbClr val="FFFF00"/>
                </a:solidFill>
              </a:rPr>
              <a:t>central and peripheral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Central nervous system CNS</a:t>
            </a:r>
            <a:endParaRPr lang="en-US" sz="1700" b="1" dirty="0" smtClean="0">
              <a:solidFill>
                <a:srgbClr val="FFFF00"/>
              </a:solidFill>
            </a:endParaRPr>
          </a:p>
          <a:p>
            <a:r>
              <a:rPr lang="en-US" sz="1700" dirty="0" smtClean="0">
                <a:solidFill>
                  <a:srgbClr val="FFFF00"/>
                </a:solidFill>
              </a:rPr>
              <a:t>consists of brain and spinal cord, serves as information input and output control center for the body, integrates regulates and controls </a:t>
            </a:r>
            <a:r>
              <a:rPr lang="en-US" sz="1700" dirty="0" err="1" smtClean="0">
                <a:solidFill>
                  <a:srgbClr val="FFFF00"/>
                </a:solidFill>
              </a:rPr>
              <a:t>bodys</a:t>
            </a:r>
            <a:r>
              <a:rPr lang="en-US" sz="1700" dirty="0" smtClean="0">
                <a:solidFill>
                  <a:srgbClr val="FFFF00"/>
                </a:solidFill>
              </a:rPr>
              <a:t> activities and relays impulses between brain and peripheral nerves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Peripheral </a:t>
            </a:r>
            <a:r>
              <a:rPr lang="en-US" sz="1700" b="1" dirty="0" smtClean="0">
                <a:solidFill>
                  <a:srgbClr val="FFFF00"/>
                </a:solidFill>
              </a:rPr>
              <a:t>nervous system PNS</a:t>
            </a:r>
          </a:p>
          <a:p>
            <a:r>
              <a:rPr lang="en-US" sz="1700" dirty="0" smtClean="0">
                <a:solidFill>
                  <a:srgbClr val="FFFF00"/>
                </a:solidFill>
              </a:rPr>
              <a:t>composed of neurons arranged in nerves, contains sensory and motor neutrons that transport impulses to and from CNS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Autonomic </a:t>
            </a:r>
            <a:r>
              <a:rPr lang="en-US" sz="1700" b="1" dirty="0" smtClean="0">
                <a:solidFill>
                  <a:srgbClr val="FFFF00"/>
                </a:solidFill>
              </a:rPr>
              <a:t>nervous system</a:t>
            </a:r>
          </a:p>
          <a:p>
            <a:r>
              <a:rPr lang="en-US" sz="1700" dirty="0" smtClean="0">
                <a:solidFill>
                  <a:srgbClr val="FFFF00"/>
                </a:solidFill>
              </a:rPr>
              <a:t>contains neutrons that parallel PNS neutrons with nerves, convey involuntary information such as breathing, heart rate, digestion, salivation, perspiration to and from CNS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Homeostasis</a:t>
            </a:r>
            <a:endParaRPr lang="en-US" sz="1700" b="1" dirty="0" smtClean="0">
              <a:solidFill>
                <a:srgbClr val="FFFF00"/>
              </a:solidFill>
            </a:endParaRPr>
          </a:p>
          <a:p>
            <a:r>
              <a:rPr lang="en-US" sz="1700" dirty="0" smtClean="0">
                <a:solidFill>
                  <a:srgbClr val="FFFF00"/>
                </a:solidFill>
              </a:rPr>
              <a:t>maintain body in stable condition, purpose of nervous system, accomplished by generation of nerve pulses that travel along nerve conduction </a:t>
            </a:r>
            <a:r>
              <a:rPr lang="en-US" sz="1700" dirty="0" err="1" smtClean="0">
                <a:solidFill>
                  <a:srgbClr val="FFFF00"/>
                </a:solidFill>
              </a:rPr>
              <a:t>pathaways</a:t>
            </a:r>
            <a:endParaRPr lang="en-US" sz="1700" dirty="0" smtClean="0">
              <a:solidFill>
                <a:srgbClr val="FFFF00"/>
              </a:solidFill>
            </a:endParaRP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Receptors</a:t>
            </a:r>
            <a:endParaRPr lang="en-US" sz="1700" b="1" dirty="0" smtClean="0">
              <a:solidFill>
                <a:srgbClr val="FFFF00"/>
              </a:solidFill>
            </a:endParaRPr>
          </a:p>
          <a:p>
            <a:r>
              <a:rPr lang="en-US" sz="1700" dirty="0" smtClean="0">
                <a:solidFill>
                  <a:srgbClr val="FFFF00"/>
                </a:solidFill>
              </a:rPr>
              <a:t>impulses originate from these specialized sensory structures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490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228600"/>
            <a:ext cx="8305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err="1" smtClean="0">
                <a:solidFill>
                  <a:srgbClr val="FFFF00"/>
                </a:solidFill>
              </a:rPr>
              <a:t>Eendocrine</a:t>
            </a:r>
            <a:r>
              <a:rPr lang="en-US" sz="1700" b="1" dirty="0" smtClean="0">
                <a:solidFill>
                  <a:srgbClr val="FFFF00"/>
                </a:solidFill>
              </a:rPr>
              <a:t> </a:t>
            </a:r>
            <a:r>
              <a:rPr lang="en-US" sz="1700" b="1" dirty="0" smtClean="0">
                <a:solidFill>
                  <a:srgbClr val="FFFF00"/>
                </a:solidFill>
              </a:rPr>
              <a:t>system</a:t>
            </a:r>
          </a:p>
          <a:p>
            <a:r>
              <a:rPr lang="en-US" sz="1700" dirty="0" smtClean="0">
                <a:solidFill>
                  <a:srgbClr val="FFFF00"/>
                </a:solidFill>
              </a:rPr>
              <a:t>releases signaling molecules called hormones into bloodstream</a:t>
            </a:r>
            <a:br>
              <a:rPr lang="en-US" sz="1700" dirty="0" smtClean="0">
                <a:solidFill>
                  <a:srgbClr val="FFFF00"/>
                </a:solidFill>
              </a:rPr>
            </a:br>
            <a:r>
              <a:rPr lang="en-US" sz="1700" dirty="0" smtClean="0">
                <a:solidFill>
                  <a:srgbClr val="FFFF00"/>
                </a:solidFill>
              </a:rPr>
              <a:t>ex. pancreas secretes insulin</a:t>
            </a:r>
            <a:br>
              <a:rPr lang="en-US" sz="1700" dirty="0" smtClean="0">
                <a:solidFill>
                  <a:srgbClr val="FFFF00"/>
                </a:solidFill>
              </a:rPr>
            </a:br>
            <a:r>
              <a:rPr lang="en-US" sz="1700" dirty="0" smtClean="0">
                <a:solidFill>
                  <a:srgbClr val="FFFF00"/>
                </a:solidFill>
              </a:rPr>
              <a:t>testes secretes testosterone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Cerebrum</a:t>
            </a:r>
            <a:endParaRPr lang="en-US" sz="1700" b="1" dirty="0" smtClean="0">
              <a:solidFill>
                <a:srgbClr val="FFFF00"/>
              </a:solidFill>
            </a:endParaRPr>
          </a:p>
          <a:p>
            <a:r>
              <a:rPr lang="en-US" sz="1700" dirty="0" smtClean="0">
                <a:solidFill>
                  <a:srgbClr val="FFFF00"/>
                </a:solidFill>
              </a:rPr>
              <a:t>anterior larger upper part of brain, associated with higher brain function such as thought and action, divided by </a:t>
            </a:r>
            <a:r>
              <a:rPr lang="en-US" sz="1700" dirty="0" err="1" smtClean="0">
                <a:solidFill>
                  <a:srgbClr val="FFFF00"/>
                </a:solidFill>
              </a:rPr>
              <a:t>longitutional</a:t>
            </a:r>
            <a:r>
              <a:rPr lang="en-US" sz="1700" dirty="0" smtClean="0">
                <a:solidFill>
                  <a:srgbClr val="FFFF00"/>
                </a:solidFill>
              </a:rPr>
              <a:t> fissure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err="1" smtClean="0">
                <a:solidFill>
                  <a:srgbClr val="FFFF00"/>
                </a:solidFill>
              </a:rPr>
              <a:t>Longitudional</a:t>
            </a:r>
            <a:r>
              <a:rPr lang="en-US" sz="1700" b="1" dirty="0" smtClean="0">
                <a:solidFill>
                  <a:srgbClr val="FFFF00"/>
                </a:solidFill>
              </a:rPr>
              <a:t> </a:t>
            </a:r>
            <a:r>
              <a:rPr lang="en-US" sz="1700" b="1" dirty="0" smtClean="0">
                <a:solidFill>
                  <a:srgbClr val="FFFF00"/>
                </a:solidFill>
              </a:rPr>
              <a:t>fissure</a:t>
            </a:r>
          </a:p>
          <a:p>
            <a:r>
              <a:rPr lang="en-US" sz="1700" dirty="0" smtClean="0">
                <a:solidFill>
                  <a:srgbClr val="FFFF00"/>
                </a:solidFill>
              </a:rPr>
              <a:t>divides cerebrum into the right hemisphere controlling left body and vice versa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r>
              <a:rPr lang="en-US" sz="1700" b="1" dirty="0" smtClean="0">
                <a:solidFill>
                  <a:srgbClr val="FFFF00"/>
                </a:solidFill>
              </a:rPr>
              <a:t>Frontal </a:t>
            </a:r>
            <a:r>
              <a:rPr lang="en-US" sz="1700" b="1" dirty="0" smtClean="0">
                <a:solidFill>
                  <a:srgbClr val="FFFF00"/>
                </a:solidFill>
              </a:rPr>
              <a:t>lobe</a:t>
            </a:r>
          </a:p>
          <a:p>
            <a:r>
              <a:rPr lang="en-US" sz="1700" dirty="0" smtClean="0">
                <a:solidFill>
                  <a:srgbClr val="FFFF00"/>
                </a:solidFill>
              </a:rPr>
              <a:t>apart of cerebral cortex, associated with reasoning, planning, speech, movement, emotions, problem </a:t>
            </a:r>
            <a:r>
              <a:rPr lang="en-US" sz="1700" dirty="0" smtClean="0">
                <a:solidFill>
                  <a:srgbClr val="FFFF00"/>
                </a:solidFill>
              </a:rPr>
              <a:t>solving</a:t>
            </a:r>
          </a:p>
          <a:p>
            <a:r>
              <a:rPr lang="en-US" sz="1600" b="1" dirty="0" smtClean="0">
                <a:solidFill>
                  <a:srgbClr val="FFFF00"/>
                </a:solidFill>
              </a:rPr>
              <a:t>Olfactory bulbs</a:t>
            </a:r>
          </a:p>
          <a:p>
            <a:r>
              <a:rPr lang="en-US" sz="1600" dirty="0" err="1" smtClean="0">
                <a:solidFill>
                  <a:srgbClr val="FFFF00"/>
                </a:solidFill>
              </a:rPr>
              <a:t>recieve</a:t>
            </a:r>
            <a:r>
              <a:rPr lang="en-US" sz="1600" dirty="0" smtClean="0">
                <a:solidFill>
                  <a:srgbClr val="FFFF00"/>
                </a:solidFill>
              </a:rPr>
              <a:t> sensory neurons from nasal cavity and are responsible for smell</a:t>
            </a:r>
          </a:p>
          <a:p>
            <a:endParaRPr lang="en-US" sz="1600" dirty="0" smtClean="0">
              <a:solidFill>
                <a:srgbClr val="FFFF00"/>
              </a:solidFill>
            </a:endParaRPr>
          </a:p>
          <a:p>
            <a:r>
              <a:rPr lang="en-US" sz="1600" b="1" dirty="0" smtClean="0">
                <a:solidFill>
                  <a:srgbClr val="FFFF00"/>
                </a:solidFill>
              </a:rPr>
              <a:t>Cerebellum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posterior and slightly underneath cerebrum, primary reflex center for skeletal movements, coordination and balance</a:t>
            </a:r>
          </a:p>
          <a:p>
            <a:endParaRPr lang="en-US" sz="1600" dirty="0" smtClean="0">
              <a:solidFill>
                <a:srgbClr val="FFFF00"/>
              </a:solidFill>
            </a:endParaRPr>
          </a:p>
          <a:p>
            <a:r>
              <a:rPr lang="en-US" sz="1600" b="1" dirty="0" smtClean="0">
                <a:solidFill>
                  <a:srgbClr val="FFFF00"/>
                </a:solidFill>
              </a:rPr>
              <a:t>Medulla oblongata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brain stem leading to spinal cord, located at base of cerebellum, regulates heart beat breathing sweating vomiting and digestion</a:t>
            </a:r>
          </a:p>
          <a:p>
            <a:endParaRPr lang="en-US" sz="1700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902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2667000" y="2286000"/>
            <a:ext cx="3733800" cy="147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19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283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Abul Farah</dc:creator>
  <cp:lastModifiedBy>mfarah</cp:lastModifiedBy>
  <cp:revision>33</cp:revision>
  <dcterms:created xsi:type="dcterms:W3CDTF">2011-02-16T18:22:15Z</dcterms:created>
  <dcterms:modified xsi:type="dcterms:W3CDTF">2017-02-18T08:43:19Z</dcterms:modified>
</cp:coreProperties>
</file>