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0"/>
  </p:notesMasterIdLst>
  <p:handoutMasterIdLst>
    <p:handoutMasterId r:id="rId41"/>
  </p:handoutMasterIdLst>
  <p:sldIdLst>
    <p:sldId id="262" r:id="rId2"/>
    <p:sldId id="368" r:id="rId3"/>
    <p:sldId id="392" r:id="rId4"/>
    <p:sldId id="336" r:id="rId5"/>
    <p:sldId id="338" r:id="rId6"/>
    <p:sldId id="370" r:id="rId7"/>
    <p:sldId id="337" r:id="rId8"/>
    <p:sldId id="366" r:id="rId9"/>
    <p:sldId id="373" r:id="rId10"/>
    <p:sldId id="276" r:id="rId11"/>
    <p:sldId id="372" r:id="rId12"/>
    <p:sldId id="339" r:id="rId13"/>
    <p:sldId id="363" r:id="rId14"/>
    <p:sldId id="340" r:id="rId15"/>
    <p:sldId id="395" r:id="rId16"/>
    <p:sldId id="367" r:id="rId17"/>
    <p:sldId id="385" r:id="rId18"/>
    <p:sldId id="386" r:id="rId19"/>
    <p:sldId id="387" r:id="rId20"/>
    <p:sldId id="388" r:id="rId21"/>
    <p:sldId id="374" r:id="rId22"/>
    <p:sldId id="278" r:id="rId23"/>
    <p:sldId id="393" r:id="rId24"/>
    <p:sldId id="364" r:id="rId25"/>
    <p:sldId id="376" r:id="rId26"/>
    <p:sldId id="360" r:id="rId27"/>
    <p:sldId id="379" r:id="rId28"/>
    <p:sldId id="382" r:id="rId29"/>
    <p:sldId id="350" r:id="rId30"/>
    <p:sldId id="383" r:id="rId31"/>
    <p:sldId id="396" r:id="rId32"/>
    <p:sldId id="384" r:id="rId33"/>
    <p:sldId id="394" r:id="rId34"/>
    <p:sldId id="380" r:id="rId35"/>
    <p:sldId id="381" r:id="rId36"/>
    <p:sldId id="342" r:id="rId37"/>
    <p:sldId id="349" r:id="rId38"/>
    <p:sldId id="344" r:id="rId39"/>
  </p:sldIdLst>
  <p:sldSz cx="9144000" cy="6858000" type="screen4x3"/>
  <p:notesSz cx="6858000" cy="9144000"/>
  <p:custDataLst>
    <p:tags r:id="rId42"/>
  </p:custDataLst>
  <p:defaultTextStyle>
    <a:defPPr>
      <a:defRPr lang="en-US"/>
    </a:defPPr>
    <a:lvl1pPr algn="l" rtl="0" eaLnBrk="0" fontAlgn="base" hangingPunct="0">
      <a:spcBef>
        <a:spcPct val="0"/>
      </a:spcBef>
      <a:spcAft>
        <a:spcPct val="0"/>
      </a:spcAft>
      <a:defRPr kumimoji="1" sz="2900" kern="1200">
        <a:solidFill>
          <a:schemeClr val="tx1"/>
        </a:solidFill>
        <a:latin typeface="Arial" pitchFamily="34" charset="0"/>
        <a:ea typeface="+mn-ea"/>
        <a:cs typeface="+mn-cs"/>
        <a:sym typeface="Symbol" pitchFamily="18" charset="2"/>
      </a:defRPr>
    </a:lvl1pPr>
    <a:lvl2pPr marL="457200" algn="l" rtl="0" eaLnBrk="0" fontAlgn="base" hangingPunct="0">
      <a:spcBef>
        <a:spcPct val="0"/>
      </a:spcBef>
      <a:spcAft>
        <a:spcPct val="0"/>
      </a:spcAft>
      <a:defRPr kumimoji="1" sz="2900" kern="1200">
        <a:solidFill>
          <a:schemeClr val="tx1"/>
        </a:solidFill>
        <a:latin typeface="Arial" pitchFamily="34" charset="0"/>
        <a:ea typeface="+mn-ea"/>
        <a:cs typeface="+mn-cs"/>
        <a:sym typeface="Symbol" pitchFamily="18" charset="2"/>
      </a:defRPr>
    </a:lvl2pPr>
    <a:lvl3pPr marL="914400" algn="l" rtl="0" eaLnBrk="0" fontAlgn="base" hangingPunct="0">
      <a:spcBef>
        <a:spcPct val="0"/>
      </a:spcBef>
      <a:spcAft>
        <a:spcPct val="0"/>
      </a:spcAft>
      <a:defRPr kumimoji="1" sz="2900" kern="1200">
        <a:solidFill>
          <a:schemeClr val="tx1"/>
        </a:solidFill>
        <a:latin typeface="Arial" pitchFamily="34" charset="0"/>
        <a:ea typeface="+mn-ea"/>
        <a:cs typeface="+mn-cs"/>
        <a:sym typeface="Symbol" pitchFamily="18" charset="2"/>
      </a:defRPr>
    </a:lvl3pPr>
    <a:lvl4pPr marL="1371600" algn="l" rtl="0" eaLnBrk="0" fontAlgn="base" hangingPunct="0">
      <a:spcBef>
        <a:spcPct val="0"/>
      </a:spcBef>
      <a:spcAft>
        <a:spcPct val="0"/>
      </a:spcAft>
      <a:defRPr kumimoji="1" sz="2900" kern="1200">
        <a:solidFill>
          <a:schemeClr val="tx1"/>
        </a:solidFill>
        <a:latin typeface="Arial" pitchFamily="34" charset="0"/>
        <a:ea typeface="+mn-ea"/>
        <a:cs typeface="+mn-cs"/>
        <a:sym typeface="Symbol" pitchFamily="18" charset="2"/>
      </a:defRPr>
    </a:lvl4pPr>
    <a:lvl5pPr marL="1828800" algn="l" rtl="0" eaLnBrk="0" fontAlgn="base" hangingPunct="0">
      <a:spcBef>
        <a:spcPct val="0"/>
      </a:spcBef>
      <a:spcAft>
        <a:spcPct val="0"/>
      </a:spcAft>
      <a:defRPr kumimoji="1" sz="2900" kern="1200">
        <a:solidFill>
          <a:schemeClr val="tx1"/>
        </a:solidFill>
        <a:latin typeface="Arial" pitchFamily="34" charset="0"/>
        <a:ea typeface="+mn-ea"/>
        <a:cs typeface="+mn-cs"/>
        <a:sym typeface="Symbol" pitchFamily="18" charset="2"/>
      </a:defRPr>
    </a:lvl5pPr>
    <a:lvl6pPr marL="2286000" algn="l" defTabSz="914400" rtl="0" eaLnBrk="1" latinLnBrk="0" hangingPunct="1">
      <a:defRPr kumimoji="1" sz="2900" kern="1200">
        <a:solidFill>
          <a:schemeClr val="tx1"/>
        </a:solidFill>
        <a:latin typeface="Arial" pitchFamily="34" charset="0"/>
        <a:ea typeface="+mn-ea"/>
        <a:cs typeface="+mn-cs"/>
        <a:sym typeface="Symbol" pitchFamily="18" charset="2"/>
      </a:defRPr>
    </a:lvl6pPr>
    <a:lvl7pPr marL="2743200" algn="l" defTabSz="914400" rtl="0" eaLnBrk="1" latinLnBrk="0" hangingPunct="1">
      <a:defRPr kumimoji="1" sz="2900" kern="1200">
        <a:solidFill>
          <a:schemeClr val="tx1"/>
        </a:solidFill>
        <a:latin typeface="Arial" pitchFamily="34" charset="0"/>
        <a:ea typeface="+mn-ea"/>
        <a:cs typeface="+mn-cs"/>
        <a:sym typeface="Symbol" pitchFamily="18" charset="2"/>
      </a:defRPr>
    </a:lvl7pPr>
    <a:lvl8pPr marL="3200400" algn="l" defTabSz="914400" rtl="0" eaLnBrk="1" latinLnBrk="0" hangingPunct="1">
      <a:defRPr kumimoji="1" sz="2900" kern="1200">
        <a:solidFill>
          <a:schemeClr val="tx1"/>
        </a:solidFill>
        <a:latin typeface="Arial" pitchFamily="34" charset="0"/>
        <a:ea typeface="+mn-ea"/>
        <a:cs typeface="+mn-cs"/>
        <a:sym typeface="Symbol" pitchFamily="18" charset="2"/>
      </a:defRPr>
    </a:lvl8pPr>
    <a:lvl9pPr marL="3657600" algn="l" defTabSz="914400" rtl="0" eaLnBrk="1" latinLnBrk="0" hangingPunct="1">
      <a:defRPr kumimoji="1" sz="2900" kern="1200">
        <a:solidFill>
          <a:schemeClr val="tx1"/>
        </a:solidFill>
        <a:latin typeface="Arial" pitchFamily="34" charset="0"/>
        <a:ea typeface="+mn-ea"/>
        <a:cs typeface="+mn-cs"/>
        <a:sym typeface="Symbol" pitchFamily="18" charset="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1475"/>
    <a:srgbClr val="034694"/>
    <a:srgbClr val="6E0061"/>
    <a:srgbClr val="000000"/>
    <a:srgbClr val="6600CC"/>
    <a:srgbClr val="FF7D26"/>
    <a:srgbClr val="993366"/>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2" autoAdjust="0"/>
    <p:restoredTop sz="95349" autoAdjust="0"/>
  </p:normalViewPr>
  <p:slideViewPr>
    <p:cSldViewPr>
      <p:cViewPr>
        <p:scale>
          <a:sx n="30" d="100"/>
          <a:sy n="30" d="100"/>
        </p:scale>
        <p:origin x="-630" y="-408"/>
      </p:cViewPr>
      <p:guideLst>
        <p:guide orient="horz" pos="4080"/>
        <p:guide orient="horz" pos="2857"/>
        <p:guide orient="horz" pos="3818"/>
        <p:guide orient="horz" pos="4026"/>
        <p:guide orient="horz" pos="3120"/>
        <p:guide orient="horz" pos="3936"/>
        <p:guide pos="4000"/>
        <p:guide pos="184"/>
        <p:guide pos="3000"/>
        <p:guide pos="321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1624"/>
    </p:cViewPr>
  </p:sorterViewPr>
  <p:notesViewPr>
    <p:cSldViewPr>
      <p:cViewPr varScale="1">
        <p:scale>
          <a:sx n="77" d="100"/>
          <a:sy n="77" d="100"/>
        </p:scale>
        <p:origin x="-19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sym typeface="Symbol" charset="2"/>
              </a:defRPr>
            </a:lvl1pPr>
          </a:lstStyle>
          <a:p>
            <a:pPr>
              <a:defRPr/>
            </a:pPr>
            <a:endParaRPr lang="en-US"/>
          </a:p>
        </p:txBody>
      </p:sp>
      <p:sp>
        <p:nvSpPr>
          <p:cNvPr id="327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sym typeface="Symbol" charset="2"/>
              </a:defRPr>
            </a:lvl1pPr>
          </a:lstStyle>
          <a:p>
            <a:pPr>
              <a:defRPr/>
            </a:pPr>
            <a:endParaRPr lang="en-US"/>
          </a:p>
        </p:txBody>
      </p:sp>
      <p:sp>
        <p:nvSpPr>
          <p:cNvPr id="327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sym typeface="Symbol" charset="2"/>
              </a:defRPr>
            </a:lvl1pPr>
          </a:lstStyle>
          <a:p>
            <a:pPr>
              <a:defRPr/>
            </a:pPr>
            <a:endParaRPr lang="en-US"/>
          </a:p>
        </p:txBody>
      </p:sp>
      <p:sp>
        <p:nvSpPr>
          <p:cNvPr id="327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sym typeface="Symbol" charset="2"/>
              </a:defRPr>
            </a:lvl1pPr>
          </a:lstStyle>
          <a:p>
            <a:pPr>
              <a:defRPr/>
            </a:pPr>
            <a:fld id="{3BE8A1AA-BA79-4054-A470-C9555B255853}" type="slidenum">
              <a:rPr lang="en-US"/>
              <a:pPr>
                <a:defRPr/>
              </a:pPr>
              <a:t>‹#›</a:t>
            </a:fld>
            <a:endParaRPr lang="en-US"/>
          </a:p>
        </p:txBody>
      </p:sp>
    </p:spTree>
    <p:extLst>
      <p:ext uri="{BB962C8B-B14F-4D97-AF65-F5344CB8AC3E}">
        <p14:creationId xmlns:p14="http://schemas.microsoft.com/office/powerpoint/2010/main" val="1838276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kumimoji="0" sz="1200">
                <a:latin typeface="Times New Roman" pitchFamily="18" charset="0"/>
                <a:sym typeface="Symbol" charset="2"/>
              </a:defRPr>
            </a:lvl1pPr>
          </a:lstStyle>
          <a:p>
            <a:pPr>
              <a:defRPr/>
            </a:pPr>
            <a:endParaRPr lang="en-US"/>
          </a:p>
        </p:txBody>
      </p:sp>
      <p:sp>
        <p:nvSpPr>
          <p:cNvPr id="25603"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kumimoji="0" sz="1200">
                <a:latin typeface="Times New Roman" pitchFamily="18" charset="0"/>
                <a:sym typeface="Symbol" charset="2"/>
              </a:defRPr>
            </a:lvl1pPr>
          </a:lstStyle>
          <a:p>
            <a:pPr>
              <a:defRPr/>
            </a:pPr>
            <a:endParaRPr lang="en-US"/>
          </a:p>
        </p:txBody>
      </p:sp>
      <p:sp>
        <p:nvSpPr>
          <p:cNvPr id="2054"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kumimoji="0" sz="1200">
                <a:latin typeface="Times New Roman" pitchFamily="18" charset="0"/>
                <a:sym typeface="Symbol" charset="2"/>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kumimoji="0" sz="1200">
                <a:latin typeface="Times New Roman" pitchFamily="18" charset="0"/>
                <a:sym typeface="Symbol" charset="2"/>
              </a:defRPr>
            </a:lvl1pPr>
          </a:lstStyle>
          <a:p>
            <a:pPr>
              <a:defRPr/>
            </a:pPr>
            <a:fld id="{A2F1BF8D-F375-4C75-8787-DCD35E689891}" type="slidenum">
              <a:rPr lang="en-US"/>
              <a:pPr>
                <a:defRPr/>
              </a:pPr>
              <a:t>‹#›</a:t>
            </a:fld>
            <a:endParaRPr lang="en-US"/>
          </a:p>
        </p:txBody>
      </p:sp>
    </p:spTree>
    <p:extLst>
      <p:ext uri="{BB962C8B-B14F-4D97-AF65-F5344CB8AC3E}">
        <p14:creationId xmlns:p14="http://schemas.microsoft.com/office/powerpoint/2010/main" val="40976909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2060"/>
                </a:solidFill>
              </a:rPr>
              <a:t>In this lesson, we discuss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2060"/>
                </a:solidFill>
              </a:rPr>
              <a:t>We will use animals as examples of this. We also will.</a:t>
            </a:r>
            <a:endParaRPr lang="en-US" sz="1200" b="1" dirty="0" smtClean="0">
              <a:solidFill>
                <a:srgbClr val="002060"/>
              </a:solidFill>
            </a:endParaRPr>
          </a:p>
          <a:p>
            <a:r>
              <a:rPr lang="en-US" sz="1200" dirty="0" smtClean="0">
                <a:solidFill>
                  <a:srgbClr val="002060"/>
                </a:solidFill>
              </a:rPr>
              <a:t> </a:t>
            </a:r>
            <a:endParaRPr lang="en-US" dirty="0"/>
          </a:p>
        </p:txBody>
      </p:sp>
      <p:sp>
        <p:nvSpPr>
          <p:cNvPr id="4" name="Slide Number Placeholder 3"/>
          <p:cNvSpPr>
            <a:spLocks noGrp="1"/>
          </p:cNvSpPr>
          <p:nvPr>
            <p:ph type="sldNum" sz="quarter" idx="10"/>
          </p:nvPr>
        </p:nvSpPr>
        <p:spPr/>
        <p:txBody>
          <a:bodyPr/>
          <a:lstStyle/>
          <a:p>
            <a:pPr>
              <a:defRPr/>
            </a:pPr>
            <a:fld id="{A2F1BF8D-F375-4C75-8787-DCD35E689891}"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p:spPr>
        <p:txBody>
          <a:bodyPr/>
          <a:lstStyle/>
          <a:p>
            <a:endParaRPr lang="ar-SA" smtClean="0"/>
          </a:p>
        </p:txBody>
      </p:sp>
      <p:sp>
        <p:nvSpPr>
          <p:cNvPr id="32772" name="Slide Number Placeholder 3"/>
          <p:cNvSpPr>
            <a:spLocks noGrp="1"/>
          </p:cNvSpPr>
          <p:nvPr>
            <p:ph type="sldNum" sz="quarter" idx="5"/>
          </p:nvPr>
        </p:nvSpPr>
        <p:spPr>
          <a:noFill/>
        </p:spPr>
        <p:txBody>
          <a:bodyPr/>
          <a:lstStyle/>
          <a:p>
            <a:fld id="{83D14C79-A209-4A9A-836C-906889AE985E}" type="slidenum">
              <a:rPr lang="en-US" smtClean="0">
                <a:sym typeface="Symbol" pitchFamily="18" charset="2"/>
              </a:rPr>
              <a:pPr/>
              <a:t>29</a:t>
            </a:fld>
            <a:endParaRPr lang="en-US" smtClean="0">
              <a:sym typeface="Symbol" pitchFamily="18" charset="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95CBF66-6F8E-4F34-A3FB-49B1DEB1BAF7}" type="slidenum">
              <a:rPr lang="ar-SA" smtClean="0">
                <a:sym typeface="Symbol" pitchFamily="18" charset="2"/>
              </a:rPr>
              <a:pPr/>
              <a:t>36</a:t>
            </a:fld>
            <a:endParaRPr lang="en-US" smtClean="0">
              <a:sym typeface="Symbol" pitchFamily="18" charset="2"/>
            </a:endParaRPr>
          </a:p>
        </p:txBody>
      </p:sp>
      <p:sp>
        <p:nvSpPr>
          <p:cNvPr id="3174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EE379D65-2071-497C-B7C8-5B5911C251D1}" type="slidenum">
              <a:rPr lang="ar-SA" sz="1200"/>
              <a:pPr algn="r"/>
              <a:t>36</a:t>
            </a:fld>
            <a:endParaRPr lang="en-US" sz="1200"/>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w="9525"/>
        </p:spPr>
        <p:txBody>
          <a:bodyPr/>
          <a:lstStyle/>
          <a:p>
            <a:pPr eaLnBrk="1" hangingPunct="1"/>
            <a:r>
              <a:rPr lang="en-US" b="1" smtClean="0"/>
              <a:t>Student Misconceptions and Concerns</a:t>
            </a:r>
          </a:p>
          <a:p>
            <a:pPr eaLnBrk="1" hangingPunct="1"/>
            <a:r>
              <a:rPr lang="en-US" smtClean="0"/>
              <a:t>1. Students often find it challenging to gain a proper understanding of the evolution of form and function relationships. Such relationships appear to have been </a:t>
            </a:r>
            <a:r>
              <a:rPr lang="en-US" smtClean="0">
                <a:latin typeface="Arial" pitchFamily="34" charset="0"/>
              </a:rPr>
              <a:t>“</a:t>
            </a:r>
            <a:r>
              <a:rPr lang="en-US" smtClean="0"/>
              <a:t>constructed</a:t>
            </a:r>
            <a:r>
              <a:rPr lang="en-US" smtClean="0">
                <a:latin typeface="Arial" pitchFamily="34" charset="0"/>
              </a:rPr>
              <a:t>”</a:t>
            </a:r>
            <a:r>
              <a:rPr lang="en-US" smtClean="0"/>
              <a:t> to meet a purpose, a consequence of deliberate planning and design. Ask students to explain why we have lungs, and they will typically answer something along the line of </a:t>
            </a:r>
            <a:r>
              <a:rPr lang="en-US" smtClean="0">
                <a:latin typeface="Arial" pitchFamily="34" charset="0"/>
              </a:rPr>
              <a:t>“</a:t>
            </a:r>
            <a:r>
              <a:rPr lang="en-US" smtClean="0"/>
              <a:t>Because we need to breathe,</a:t>
            </a:r>
            <a:r>
              <a:rPr lang="en-US" smtClean="0">
                <a:latin typeface="Arial" pitchFamily="34" charset="0"/>
              </a:rPr>
              <a:t>”</a:t>
            </a:r>
            <a:r>
              <a:rPr lang="en-US" smtClean="0"/>
              <a:t> or </a:t>
            </a:r>
            <a:r>
              <a:rPr lang="en-US" smtClean="0">
                <a:latin typeface="Arial" pitchFamily="34" charset="0"/>
              </a:rPr>
              <a:t>“</a:t>
            </a:r>
            <a:r>
              <a:rPr lang="en-US" smtClean="0"/>
              <a:t>Because we need oxygen.</a:t>
            </a:r>
            <a:r>
              <a:rPr lang="en-US" smtClean="0">
                <a:latin typeface="Arial" pitchFamily="34" charset="0"/>
              </a:rPr>
              <a:t>”</a:t>
            </a:r>
            <a:r>
              <a:rPr lang="en-US" smtClean="0"/>
              <a:t> Need, however, does not cause evolution. Natural selection involves editing rather than creating diversity. A better answer might be </a:t>
            </a:r>
            <a:r>
              <a:rPr lang="en-US" smtClean="0">
                <a:latin typeface="Arial" pitchFamily="34" charset="0"/>
              </a:rPr>
              <a:t>“</a:t>
            </a:r>
            <a:r>
              <a:rPr lang="en-US" smtClean="0"/>
              <a:t>Because lung-like structures conveyed an advantage in gas exchange in our ancestors.</a:t>
            </a:r>
            <a:r>
              <a:rPr lang="en-US" smtClean="0">
                <a:latin typeface="Arial" pitchFamily="34" charset="0"/>
              </a:rPr>
              <a:t>”</a:t>
            </a:r>
            <a:endParaRPr lang="en-US" smtClean="0"/>
          </a:p>
          <a:p>
            <a:pPr eaLnBrk="1" hangingPunct="1"/>
            <a:r>
              <a:rPr lang="en-US" smtClean="0"/>
              <a:t>2. Relationships between form and function are found all around us. For some of us, noticing the connections is easy. However, many students have spent little time considering why any particular structure has its characteristic shape. Practice with examples helps to build a better understanding of these important relationships.</a:t>
            </a:r>
          </a:p>
          <a:p>
            <a:pPr eaLnBrk="1" hangingPunct="1"/>
            <a:endParaRPr lang="en-US" smtClean="0"/>
          </a:p>
          <a:p>
            <a:pPr eaLnBrk="1" hangingPunct="1"/>
            <a:r>
              <a:rPr lang="en-US" b="1" smtClean="0"/>
              <a:t>Teaching Tips</a:t>
            </a:r>
            <a:endParaRPr lang="en-US" smtClean="0"/>
          </a:p>
          <a:p>
            <a:pPr eaLnBrk="1" hangingPunct="1"/>
            <a:r>
              <a:rPr lang="en-US" smtClean="0"/>
              <a:t>1. Sponges are well-adapted to maximize surface area exposed to water. Like the small intestine with its many villi, the highly porous structure of sponges dramatically increases the area available for water filtering.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b="0" i="0" kern="1200" dirty="0" smtClean="0">
                <a:solidFill>
                  <a:schemeClr val="tx1"/>
                </a:solidFill>
                <a:latin typeface="Times New Roman" pitchFamily="18" charset="0"/>
                <a:ea typeface="+mn-ea"/>
                <a:cs typeface="+mn-cs"/>
              </a:rPr>
              <a:t>The structural hierarchy of the progression from cells to organisms is:</a:t>
            </a:r>
            <a:endParaRPr lang="en-US" dirty="0"/>
          </a:p>
        </p:txBody>
      </p:sp>
      <p:sp>
        <p:nvSpPr>
          <p:cNvPr id="4" name="Slide Number Placeholder 3"/>
          <p:cNvSpPr>
            <a:spLocks noGrp="1"/>
          </p:cNvSpPr>
          <p:nvPr>
            <p:ph type="sldNum" sz="quarter" idx="10"/>
          </p:nvPr>
        </p:nvSpPr>
        <p:spPr/>
        <p:txBody>
          <a:bodyPr/>
          <a:lstStyle/>
          <a:p>
            <a:pPr>
              <a:defRPr/>
            </a:pPr>
            <a:fld id="{A2F1BF8D-F375-4C75-8787-DCD35E689891}"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2250431-A5F2-4C0B-AF09-A241665637ED}" type="slidenum">
              <a:rPr lang="ar-SA" smtClean="0">
                <a:sym typeface="Symbol" pitchFamily="18" charset="2"/>
              </a:rPr>
              <a:pPr/>
              <a:t>5</a:t>
            </a:fld>
            <a:endParaRPr lang="en-US" smtClean="0">
              <a:sym typeface="Symbol" pitchFamily="18" charset="2"/>
            </a:endParaRPr>
          </a:p>
        </p:txBody>
      </p:sp>
      <p:sp>
        <p:nvSpPr>
          <p:cNvPr id="2662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8C7B58F1-A601-430F-B9D3-9E0561F77F41}" type="slidenum">
              <a:rPr lang="ar-SA" sz="1200"/>
              <a:pPr algn="r"/>
              <a:t>5</a:t>
            </a:fld>
            <a:endParaRPr lang="en-US" sz="1200"/>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a:ln w="9525"/>
        </p:spPr>
        <p:txBody>
          <a:bodyPr/>
          <a:lstStyle/>
          <a:p>
            <a:pPr eaLnBrk="1" hangingPunct="1"/>
            <a:r>
              <a:rPr lang="en-US" dirty="0" smtClean="0"/>
              <a:t>Figure 20.1 An example of structural hierarchy in a pelican.</a:t>
            </a:r>
            <a:br>
              <a:rPr lang="en-US" dirty="0" smtClean="0"/>
            </a:b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14B3A9F-2FF9-45F4-95F2-01C94FE10F20}" type="slidenum">
              <a:rPr lang="ar-SA" smtClean="0">
                <a:sym typeface="Symbol" pitchFamily="18" charset="2"/>
              </a:rPr>
              <a:pPr/>
              <a:t>11</a:t>
            </a:fld>
            <a:endParaRPr lang="en-US" smtClean="0">
              <a:sym typeface="Symbol" pitchFamily="18" charset="2"/>
            </a:endParaRPr>
          </a:p>
        </p:txBody>
      </p:sp>
      <p:sp>
        <p:nvSpPr>
          <p:cNvPr id="2765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DCAF77C1-BBE0-4488-950C-75C4C4C120DB}" type="slidenum">
              <a:rPr lang="ar-SA" sz="1200"/>
              <a:pPr algn="r"/>
              <a:t>11</a:t>
            </a:fld>
            <a:endParaRPr lang="en-US" sz="1200"/>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w="9525"/>
        </p:spPr>
        <p:txBody>
          <a:bodyPr/>
          <a:lstStyle/>
          <a:p>
            <a:pPr eaLnBrk="1" hangingPunct="1"/>
            <a:r>
              <a:rPr lang="en-US" b="1" smtClean="0"/>
              <a:t>Student Misconceptions and Concerns</a:t>
            </a:r>
          </a:p>
          <a:p>
            <a:pPr eaLnBrk="1" hangingPunct="1"/>
            <a:r>
              <a:rPr lang="en-US" smtClean="0"/>
              <a:t>1. Students often find it challenging to gain a proper understanding of the evolution of form and function relationships. Such relationships appear to have been </a:t>
            </a:r>
            <a:r>
              <a:rPr lang="en-US" smtClean="0">
                <a:latin typeface="Arial" pitchFamily="34" charset="0"/>
              </a:rPr>
              <a:t>“</a:t>
            </a:r>
            <a:r>
              <a:rPr lang="en-US" smtClean="0"/>
              <a:t>constructed</a:t>
            </a:r>
            <a:r>
              <a:rPr lang="en-US" smtClean="0">
                <a:latin typeface="Arial" pitchFamily="34" charset="0"/>
              </a:rPr>
              <a:t>”</a:t>
            </a:r>
            <a:r>
              <a:rPr lang="en-US" smtClean="0"/>
              <a:t> to meet a purpose, a consequence of deliberate planning and design. Ask students to explain why we have lungs, and they will typically answer something along the line of </a:t>
            </a:r>
            <a:r>
              <a:rPr lang="en-US" smtClean="0">
                <a:latin typeface="Arial" pitchFamily="34" charset="0"/>
              </a:rPr>
              <a:t>“</a:t>
            </a:r>
            <a:r>
              <a:rPr lang="en-US" smtClean="0"/>
              <a:t>Because we need to breathe,</a:t>
            </a:r>
            <a:r>
              <a:rPr lang="en-US" smtClean="0">
                <a:latin typeface="Arial" pitchFamily="34" charset="0"/>
              </a:rPr>
              <a:t>”</a:t>
            </a:r>
            <a:r>
              <a:rPr lang="en-US" smtClean="0"/>
              <a:t> or </a:t>
            </a:r>
            <a:r>
              <a:rPr lang="en-US" smtClean="0">
                <a:latin typeface="Arial" pitchFamily="34" charset="0"/>
              </a:rPr>
              <a:t>“</a:t>
            </a:r>
            <a:r>
              <a:rPr lang="en-US" smtClean="0"/>
              <a:t>Because we need oxygen.</a:t>
            </a:r>
            <a:r>
              <a:rPr lang="en-US" smtClean="0">
                <a:latin typeface="Arial" pitchFamily="34" charset="0"/>
              </a:rPr>
              <a:t>”</a:t>
            </a:r>
            <a:r>
              <a:rPr lang="en-US" smtClean="0"/>
              <a:t> Need, however, does not cause evolution. Natural selection involves editing rather than creating diversity. A better answer might be </a:t>
            </a:r>
            <a:r>
              <a:rPr lang="en-US" smtClean="0">
                <a:latin typeface="Arial" pitchFamily="34" charset="0"/>
              </a:rPr>
              <a:t>“</a:t>
            </a:r>
            <a:r>
              <a:rPr lang="en-US" smtClean="0"/>
              <a:t>Because lung-like structures conveyed an advantage in gas exchange in our ancestors.</a:t>
            </a:r>
            <a:r>
              <a:rPr lang="en-US" smtClean="0">
                <a:latin typeface="Arial" pitchFamily="34" charset="0"/>
              </a:rPr>
              <a:t>”</a:t>
            </a:r>
            <a:endParaRPr lang="en-US" smtClean="0"/>
          </a:p>
          <a:p>
            <a:pPr eaLnBrk="1" hangingPunct="1"/>
            <a:r>
              <a:rPr lang="en-US" smtClean="0"/>
              <a:t>2. Relationships between form and function are found all around us. For some of us, noticing the connections is easy. However, many students have spent little time considering why any particular structure has its characteristic shape. Practice with examples helps to build a better understanding of these important relationships.</a:t>
            </a:r>
          </a:p>
          <a:p>
            <a:pPr eaLnBrk="1" hangingPunct="1"/>
            <a:endParaRPr lang="en-US" smtClean="0"/>
          </a:p>
          <a:p>
            <a:pPr eaLnBrk="1" hangingPunct="1"/>
            <a:r>
              <a:rPr lang="en-US" b="1" smtClean="0"/>
              <a:t>Teaching Tips</a:t>
            </a:r>
          </a:p>
          <a:p>
            <a:pPr eaLnBrk="1" hangingPunct="1"/>
            <a:r>
              <a:rPr lang="en-US" smtClean="0"/>
              <a:t>1. Simple squamous cells have a shape that is generally similar to a fried egg: flattened, with a bump in the middle representing the nucleus or yolk.</a:t>
            </a:r>
          </a:p>
          <a:p>
            <a:pPr eaLnBrk="1" hangingPunct="1"/>
            <a:r>
              <a:rPr lang="en-US" smtClean="0"/>
              <a:t>2. Students might misunderstand how the cilia lining our respiratory passages work. Cilia do not </a:t>
            </a:r>
            <a:r>
              <a:rPr lang="en-US" smtClean="0">
                <a:latin typeface="Arial" pitchFamily="34" charset="0"/>
              </a:rPr>
              <a:t>“</a:t>
            </a:r>
            <a:r>
              <a:rPr lang="en-US" smtClean="0"/>
              <a:t>filter</a:t>
            </a:r>
            <a:r>
              <a:rPr lang="en-US" smtClean="0">
                <a:latin typeface="Arial" pitchFamily="34" charset="0"/>
              </a:rPr>
              <a:t>”</a:t>
            </a:r>
            <a:r>
              <a:rPr lang="en-US" smtClean="0"/>
              <a:t> the air like a comb. Instead, cilia are covered by a layer of mucus. Dust particles adhere to sticky mucus, which is then swept up the respiratory tract by the cilia. If students clear their throats, they will identify the fate of this mucus. We swallow after clearing our throats!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14B3A9F-2FF9-45F4-95F2-01C94FE10F20}" type="slidenum">
              <a:rPr lang="ar-SA" smtClean="0">
                <a:sym typeface="Symbol" pitchFamily="18" charset="2"/>
              </a:rPr>
              <a:pPr/>
              <a:t>12</a:t>
            </a:fld>
            <a:endParaRPr lang="en-US" smtClean="0">
              <a:sym typeface="Symbol" pitchFamily="18" charset="2"/>
            </a:endParaRPr>
          </a:p>
        </p:txBody>
      </p:sp>
      <p:sp>
        <p:nvSpPr>
          <p:cNvPr id="2765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DCAF77C1-BBE0-4488-950C-75C4C4C120DB}" type="slidenum">
              <a:rPr lang="ar-SA" sz="1200"/>
              <a:pPr algn="r"/>
              <a:t>12</a:t>
            </a:fld>
            <a:endParaRPr lang="en-US" sz="1200"/>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w="9525"/>
        </p:spPr>
        <p:txBody>
          <a:bodyPr/>
          <a:lstStyle/>
          <a:p>
            <a:pPr eaLnBrk="1" hangingPunct="1"/>
            <a:r>
              <a:rPr lang="en-US" b="1" smtClean="0"/>
              <a:t>Student Misconceptions and Concerns</a:t>
            </a:r>
          </a:p>
          <a:p>
            <a:pPr eaLnBrk="1" hangingPunct="1"/>
            <a:r>
              <a:rPr lang="en-US" smtClean="0"/>
              <a:t>1. Students often find it challenging to gain a proper understanding of the evolution of form and function relationships. Such relationships appear to have been </a:t>
            </a:r>
            <a:r>
              <a:rPr lang="en-US" smtClean="0">
                <a:latin typeface="Arial" pitchFamily="34" charset="0"/>
              </a:rPr>
              <a:t>“</a:t>
            </a:r>
            <a:r>
              <a:rPr lang="en-US" smtClean="0"/>
              <a:t>constructed</a:t>
            </a:r>
            <a:r>
              <a:rPr lang="en-US" smtClean="0">
                <a:latin typeface="Arial" pitchFamily="34" charset="0"/>
              </a:rPr>
              <a:t>”</a:t>
            </a:r>
            <a:r>
              <a:rPr lang="en-US" smtClean="0"/>
              <a:t> to meet a purpose, a consequence of deliberate planning and design. Ask students to explain why we have lungs, and they will typically answer something along the line of </a:t>
            </a:r>
            <a:r>
              <a:rPr lang="en-US" smtClean="0">
                <a:latin typeface="Arial" pitchFamily="34" charset="0"/>
              </a:rPr>
              <a:t>“</a:t>
            </a:r>
            <a:r>
              <a:rPr lang="en-US" smtClean="0"/>
              <a:t>Because we need to breathe,</a:t>
            </a:r>
            <a:r>
              <a:rPr lang="en-US" smtClean="0">
                <a:latin typeface="Arial" pitchFamily="34" charset="0"/>
              </a:rPr>
              <a:t>”</a:t>
            </a:r>
            <a:r>
              <a:rPr lang="en-US" smtClean="0"/>
              <a:t> or </a:t>
            </a:r>
            <a:r>
              <a:rPr lang="en-US" smtClean="0">
                <a:latin typeface="Arial" pitchFamily="34" charset="0"/>
              </a:rPr>
              <a:t>“</a:t>
            </a:r>
            <a:r>
              <a:rPr lang="en-US" smtClean="0"/>
              <a:t>Because we need oxygen.</a:t>
            </a:r>
            <a:r>
              <a:rPr lang="en-US" smtClean="0">
                <a:latin typeface="Arial" pitchFamily="34" charset="0"/>
              </a:rPr>
              <a:t>”</a:t>
            </a:r>
            <a:r>
              <a:rPr lang="en-US" smtClean="0"/>
              <a:t> Need, however, does not cause evolution. Natural selection involves editing rather than creating diversity. A better answer might be </a:t>
            </a:r>
            <a:r>
              <a:rPr lang="en-US" smtClean="0">
                <a:latin typeface="Arial" pitchFamily="34" charset="0"/>
              </a:rPr>
              <a:t>“</a:t>
            </a:r>
            <a:r>
              <a:rPr lang="en-US" smtClean="0"/>
              <a:t>Because lung-like structures conveyed an advantage in gas exchange in our ancestors.</a:t>
            </a:r>
            <a:r>
              <a:rPr lang="en-US" smtClean="0">
                <a:latin typeface="Arial" pitchFamily="34" charset="0"/>
              </a:rPr>
              <a:t>”</a:t>
            </a:r>
            <a:endParaRPr lang="en-US" smtClean="0"/>
          </a:p>
          <a:p>
            <a:pPr eaLnBrk="1" hangingPunct="1"/>
            <a:r>
              <a:rPr lang="en-US" smtClean="0"/>
              <a:t>2. Relationships between form and function are found all around us. For some of us, noticing the connections is easy. However, many students have spent little time considering why any particular structure has its characteristic shape. Practice with examples helps to build a better understanding of these important relationships.</a:t>
            </a:r>
          </a:p>
          <a:p>
            <a:pPr eaLnBrk="1" hangingPunct="1"/>
            <a:endParaRPr lang="en-US" smtClean="0"/>
          </a:p>
          <a:p>
            <a:pPr eaLnBrk="1" hangingPunct="1"/>
            <a:r>
              <a:rPr lang="en-US" b="1" smtClean="0"/>
              <a:t>Teaching Tips</a:t>
            </a:r>
          </a:p>
          <a:p>
            <a:pPr eaLnBrk="1" hangingPunct="1"/>
            <a:r>
              <a:rPr lang="en-US" smtClean="0"/>
              <a:t>1. Simple squamous cells have a shape that is generally similar to a fried egg: flattened, with a bump in the middle representing the nucleus or yolk.</a:t>
            </a:r>
          </a:p>
          <a:p>
            <a:pPr eaLnBrk="1" hangingPunct="1"/>
            <a:r>
              <a:rPr lang="en-US" smtClean="0"/>
              <a:t>2. Students might misunderstand how the cilia lining our respiratory passages work. Cilia do not </a:t>
            </a:r>
            <a:r>
              <a:rPr lang="en-US" smtClean="0">
                <a:latin typeface="Arial" pitchFamily="34" charset="0"/>
              </a:rPr>
              <a:t>“</a:t>
            </a:r>
            <a:r>
              <a:rPr lang="en-US" smtClean="0"/>
              <a:t>filter</a:t>
            </a:r>
            <a:r>
              <a:rPr lang="en-US" smtClean="0">
                <a:latin typeface="Arial" pitchFamily="34" charset="0"/>
              </a:rPr>
              <a:t>”</a:t>
            </a:r>
            <a:r>
              <a:rPr lang="en-US" smtClean="0"/>
              <a:t> the air like a comb. Instead, cilia are covered by a layer of mucus. Dust particles adhere to sticky mucus, which is then swept up the respiratory tract by the cilia. If students clear their throats, they will identify the fate of this mucus. We swallow after clearing our throats!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4AB23D3-B172-4B2E-AC2D-DA98BEC29921}" type="slidenum">
              <a:rPr lang="ar-SA" smtClean="0">
                <a:sym typeface="Symbol" pitchFamily="18" charset="2"/>
              </a:rPr>
              <a:pPr/>
              <a:t>14</a:t>
            </a:fld>
            <a:endParaRPr lang="en-US" smtClean="0">
              <a:sym typeface="Symbol" pitchFamily="18" charset="2"/>
            </a:endParaRPr>
          </a:p>
        </p:txBody>
      </p:sp>
      <p:sp>
        <p:nvSpPr>
          <p:cNvPr id="2867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6CA8A667-AB0A-4C03-B083-4831DA569CD5}" type="slidenum">
              <a:rPr lang="ar-SA" sz="1200"/>
              <a:pPr algn="r"/>
              <a:t>14</a:t>
            </a:fld>
            <a:endParaRPr lang="en-US" sz="1200"/>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w="9525"/>
        </p:spPr>
        <p:txBody>
          <a:bodyPr/>
          <a:lstStyle/>
          <a:p>
            <a:pPr eaLnBrk="1" hangingPunct="1"/>
            <a:r>
              <a:rPr lang="en-US" dirty="0" smtClean="0"/>
              <a:t>Figure 20.4 Types of epithelial tissue; part E, Stratified </a:t>
            </a:r>
            <a:r>
              <a:rPr lang="en-US" dirty="0" err="1" smtClean="0"/>
              <a:t>squamus</a:t>
            </a:r>
            <a:r>
              <a:rPr lang="en-US" dirty="0" smtClean="0"/>
              <a:t> epithelium (lining the esophagus).</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900">
                <a:solidFill>
                  <a:schemeClr val="tx1"/>
                </a:solidFill>
                <a:latin typeface="Arial" charset="0"/>
                <a:sym typeface="Symbol" pitchFamily="18" charset="2"/>
              </a:defRPr>
            </a:lvl1pPr>
            <a:lvl2pPr marL="742950" indent="-285750">
              <a:defRPr kumimoji="1" sz="2900">
                <a:solidFill>
                  <a:schemeClr val="tx1"/>
                </a:solidFill>
                <a:latin typeface="Arial" charset="0"/>
                <a:sym typeface="Symbol" pitchFamily="18" charset="2"/>
              </a:defRPr>
            </a:lvl2pPr>
            <a:lvl3pPr marL="1143000" indent="-228600">
              <a:defRPr kumimoji="1" sz="2900">
                <a:solidFill>
                  <a:schemeClr val="tx1"/>
                </a:solidFill>
                <a:latin typeface="Arial" charset="0"/>
                <a:sym typeface="Symbol" pitchFamily="18" charset="2"/>
              </a:defRPr>
            </a:lvl3pPr>
            <a:lvl4pPr marL="1600200" indent="-228600">
              <a:defRPr kumimoji="1" sz="2900">
                <a:solidFill>
                  <a:schemeClr val="tx1"/>
                </a:solidFill>
                <a:latin typeface="Arial" charset="0"/>
                <a:sym typeface="Symbol" pitchFamily="18" charset="2"/>
              </a:defRPr>
            </a:lvl4pPr>
            <a:lvl5pPr marL="2057400" indent="-228600">
              <a:defRPr kumimoji="1" sz="2900">
                <a:solidFill>
                  <a:schemeClr val="tx1"/>
                </a:solidFill>
                <a:latin typeface="Arial" charset="0"/>
                <a:sym typeface="Symbol" pitchFamily="18" charset="2"/>
              </a:defRPr>
            </a:lvl5pPr>
            <a:lvl6pPr marL="2514600" indent="-228600" eaLnBrk="0" fontAlgn="base" hangingPunct="0">
              <a:spcBef>
                <a:spcPct val="0"/>
              </a:spcBef>
              <a:spcAft>
                <a:spcPct val="0"/>
              </a:spcAft>
              <a:defRPr kumimoji="1" sz="2900">
                <a:solidFill>
                  <a:schemeClr val="tx1"/>
                </a:solidFill>
                <a:latin typeface="Arial" charset="0"/>
                <a:sym typeface="Symbol" pitchFamily="18" charset="2"/>
              </a:defRPr>
            </a:lvl6pPr>
            <a:lvl7pPr marL="2971800" indent="-228600" eaLnBrk="0" fontAlgn="base" hangingPunct="0">
              <a:spcBef>
                <a:spcPct val="0"/>
              </a:spcBef>
              <a:spcAft>
                <a:spcPct val="0"/>
              </a:spcAft>
              <a:defRPr kumimoji="1" sz="2900">
                <a:solidFill>
                  <a:schemeClr val="tx1"/>
                </a:solidFill>
                <a:latin typeface="Arial" charset="0"/>
                <a:sym typeface="Symbol" pitchFamily="18" charset="2"/>
              </a:defRPr>
            </a:lvl7pPr>
            <a:lvl8pPr marL="3429000" indent="-228600" eaLnBrk="0" fontAlgn="base" hangingPunct="0">
              <a:spcBef>
                <a:spcPct val="0"/>
              </a:spcBef>
              <a:spcAft>
                <a:spcPct val="0"/>
              </a:spcAft>
              <a:defRPr kumimoji="1" sz="2900">
                <a:solidFill>
                  <a:schemeClr val="tx1"/>
                </a:solidFill>
                <a:latin typeface="Arial" charset="0"/>
                <a:sym typeface="Symbol" pitchFamily="18" charset="2"/>
              </a:defRPr>
            </a:lvl8pPr>
            <a:lvl9pPr marL="3886200" indent="-228600" eaLnBrk="0" fontAlgn="base" hangingPunct="0">
              <a:spcBef>
                <a:spcPct val="0"/>
              </a:spcBef>
              <a:spcAft>
                <a:spcPct val="0"/>
              </a:spcAft>
              <a:defRPr kumimoji="1" sz="2900">
                <a:solidFill>
                  <a:schemeClr val="tx1"/>
                </a:solidFill>
                <a:latin typeface="Arial" charset="0"/>
                <a:sym typeface="Symbol" pitchFamily="18" charset="2"/>
              </a:defRPr>
            </a:lvl9pPr>
          </a:lstStyle>
          <a:p>
            <a:fld id="{B9235742-6959-458D-934D-9DF564103C22}" type="slidenum">
              <a:rPr kumimoji="0" lang="ar-SA" altLang="en-US" sz="1200">
                <a:latin typeface="Times New Roman" pitchFamily="18" charset="0"/>
              </a:rPr>
              <a:pPr/>
              <a:t>15</a:t>
            </a:fld>
            <a:endParaRPr kumimoji="0" lang="en-US" altLang="en-US" sz="1200">
              <a:latin typeface="Times New Roman" pitchFamily="18" charset="0"/>
            </a:endParaRPr>
          </a:p>
        </p:txBody>
      </p:sp>
      <p:sp>
        <p:nvSpPr>
          <p:cNvPr id="1843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900">
                <a:solidFill>
                  <a:schemeClr val="tx1"/>
                </a:solidFill>
                <a:latin typeface="Arial" charset="0"/>
                <a:sym typeface="Symbol" pitchFamily="18" charset="2"/>
              </a:defRPr>
            </a:lvl1pPr>
            <a:lvl2pPr marL="742950" indent="-285750">
              <a:defRPr kumimoji="1" sz="2900">
                <a:solidFill>
                  <a:schemeClr val="tx1"/>
                </a:solidFill>
                <a:latin typeface="Arial" charset="0"/>
                <a:sym typeface="Symbol" pitchFamily="18" charset="2"/>
              </a:defRPr>
            </a:lvl2pPr>
            <a:lvl3pPr marL="1143000" indent="-228600">
              <a:defRPr kumimoji="1" sz="2900">
                <a:solidFill>
                  <a:schemeClr val="tx1"/>
                </a:solidFill>
                <a:latin typeface="Arial" charset="0"/>
                <a:sym typeface="Symbol" pitchFamily="18" charset="2"/>
              </a:defRPr>
            </a:lvl3pPr>
            <a:lvl4pPr marL="1600200" indent="-228600">
              <a:defRPr kumimoji="1" sz="2900">
                <a:solidFill>
                  <a:schemeClr val="tx1"/>
                </a:solidFill>
                <a:latin typeface="Arial" charset="0"/>
                <a:sym typeface="Symbol" pitchFamily="18" charset="2"/>
              </a:defRPr>
            </a:lvl4pPr>
            <a:lvl5pPr marL="2057400" indent="-228600">
              <a:defRPr kumimoji="1" sz="2900">
                <a:solidFill>
                  <a:schemeClr val="tx1"/>
                </a:solidFill>
                <a:latin typeface="Arial" charset="0"/>
                <a:sym typeface="Symbol" pitchFamily="18" charset="2"/>
              </a:defRPr>
            </a:lvl5pPr>
            <a:lvl6pPr marL="2514600" indent="-228600" eaLnBrk="0" fontAlgn="base" hangingPunct="0">
              <a:spcBef>
                <a:spcPct val="0"/>
              </a:spcBef>
              <a:spcAft>
                <a:spcPct val="0"/>
              </a:spcAft>
              <a:defRPr kumimoji="1" sz="2900">
                <a:solidFill>
                  <a:schemeClr val="tx1"/>
                </a:solidFill>
                <a:latin typeface="Arial" charset="0"/>
                <a:sym typeface="Symbol" pitchFamily="18" charset="2"/>
              </a:defRPr>
            </a:lvl6pPr>
            <a:lvl7pPr marL="2971800" indent="-228600" eaLnBrk="0" fontAlgn="base" hangingPunct="0">
              <a:spcBef>
                <a:spcPct val="0"/>
              </a:spcBef>
              <a:spcAft>
                <a:spcPct val="0"/>
              </a:spcAft>
              <a:defRPr kumimoji="1" sz="2900">
                <a:solidFill>
                  <a:schemeClr val="tx1"/>
                </a:solidFill>
                <a:latin typeface="Arial" charset="0"/>
                <a:sym typeface="Symbol" pitchFamily="18" charset="2"/>
              </a:defRPr>
            </a:lvl7pPr>
            <a:lvl8pPr marL="3429000" indent="-228600" eaLnBrk="0" fontAlgn="base" hangingPunct="0">
              <a:spcBef>
                <a:spcPct val="0"/>
              </a:spcBef>
              <a:spcAft>
                <a:spcPct val="0"/>
              </a:spcAft>
              <a:defRPr kumimoji="1" sz="2900">
                <a:solidFill>
                  <a:schemeClr val="tx1"/>
                </a:solidFill>
                <a:latin typeface="Arial" charset="0"/>
                <a:sym typeface="Symbol" pitchFamily="18" charset="2"/>
              </a:defRPr>
            </a:lvl8pPr>
            <a:lvl9pPr marL="3886200" indent="-228600" eaLnBrk="0" fontAlgn="base" hangingPunct="0">
              <a:spcBef>
                <a:spcPct val="0"/>
              </a:spcBef>
              <a:spcAft>
                <a:spcPct val="0"/>
              </a:spcAft>
              <a:defRPr kumimoji="1" sz="2900">
                <a:solidFill>
                  <a:schemeClr val="tx1"/>
                </a:solidFill>
                <a:latin typeface="Arial" charset="0"/>
                <a:sym typeface="Symbol" pitchFamily="18" charset="2"/>
              </a:defRPr>
            </a:lvl9pPr>
          </a:lstStyle>
          <a:p>
            <a:pPr algn="r"/>
            <a:fld id="{0F75E4A8-B5AB-4B39-8A3F-6138F6BA6049}" type="slidenum">
              <a:rPr lang="ar-SA" altLang="en-US" sz="1200"/>
              <a:pPr algn="r"/>
              <a:t>15</a:t>
            </a:fld>
            <a:endParaRPr lang="en-US" altLang="en-US" sz="1200"/>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en-US" smtClean="0"/>
              <a:t>Figure 20.4 Types of epithelial tissue; part E, Stratified squamus epithelium (lining the esophagus).</a:t>
            </a:r>
          </a:p>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51343D0-6BB0-4CBC-A0FB-52242CECE1EB}" type="slidenum">
              <a:rPr lang="ar-SA" smtClean="0">
                <a:sym typeface="Symbol" pitchFamily="18" charset="2"/>
              </a:rPr>
              <a:pPr/>
              <a:t>20</a:t>
            </a:fld>
            <a:endParaRPr lang="en-US" smtClean="0">
              <a:sym typeface="Symbol" pitchFamily="18" charset="2"/>
            </a:endParaRPr>
          </a:p>
        </p:txBody>
      </p:sp>
      <p:sp>
        <p:nvSpPr>
          <p:cNvPr id="3072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FC29367A-8323-46E0-88B1-BB0C0C52D091}" type="slidenum">
              <a:rPr lang="ar-SA" sz="1200"/>
              <a:pPr algn="r"/>
              <a:t>20</a:t>
            </a:fld>
            <a:endParaRPr lang="en-US" sz="1200"/>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a:ln w="9525"/>
        </p:spPr>
        <p:txBody>
          <a:bodyPr/>
          <a:lstStyle/>
          <a:p>
            <a:pPr eaLnBrk="1" hangingPunct="1"/>
            <a:r>
              <a:rPr lang="en-US" smtClean="0">
                <a:latin typeface="Times" pitchFamily="48" charset="0"/>
              </a:rPr>
              <a:t>Figure 20.6 The three types of muscle.</a:t>
            </a:r>
          </a:p>
          <a:p>
            <a:pPr eaLnBrk="1" hangingPunct="1"/>
            <a:endParaRPr lang="en-US" smtClean="0">
              <a:latin typeface="Times" pitchFamily="4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59240BE-18DD-453B-8E03-EA0745C886DF}" type="slidenum">
              <a:rPr lang="ar-SA" smtClean="0">
                <a:sym typeface="Symbol" pitchFamily="18" charset="2"/>
              </a:rPr>
              <a:pPr/>
              <a:t>24</a:t>
            </a:fld>
            <a:endParaRPr lang="en-US" smtClean="0">
              <a:sym typeface="Symbol" pitchFamily="18" charset="2"/>
            </a:endParaRPr>
          </a:p>
        </p:txBody>
      </p:sp>
      <p:sp>
        <p:nvSpPr>
          <p:cNvPr id="2969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549E8949-B5F5-4B2B-8598-E28ABA968BB3}" type="slidenum">
              <a:rPr lang="ar-SA" sz="1200"/>
              <a:pPr algn="r"/>
              <a:t>24</a:t>
            </a:fld>
            <a:endParaRPr lang="en-US" sz="1200"/>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a:ln w="9525"/>
        </p:spPr>
        <p:txBody>
          <a:bodyPr/>
          <a:lstStyle/>
          <a:p>
            <a:pPr eaLnBrk="1" hangingPunct="1"/>
            <a:r>
              <a:rPr lang="en-US" smtClean="0">
                <a:latin typeface="Times" pitchFamily="48" charset="0"/>
              </a:rPr>
              <a:t>Figure 20.5 Types of connective tissue.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110288"/>
            <a:ext cx="9144000" cy="762000"/>
          </a:xfrm>
          <a:prstGeom prst="rect">
            <a:avLst/>
          </a:prstGeom>
          <a:solidFill>
            <a:srgbClr val="B7DAB8"/>
          </a:solidFill>
          <a:ln w="9525">
            <a:noFill/>
            <a:miter lim="800000"/>
            <a:headEnd/>
            <a:tailEnd/>
          </a:ln>
        </p:spPr>
        <p:txBody>
          <a:bodyPr wrap="none" anchor="ctr"/>
          <a:lstStyle/>
          <a:p>
            <a:pPr algn="ctr"/>
            <a:endParaRPr kumimoji="0" lang="ar-EG" sz="2400"/>
          </a:p>
        </p:txBody>
      </p:sp>
      <p:sp>
        <p:nvSpPr>
          <p:cNvPr id="5" name="Rectangle 7"/>
          <p:cNvSpPr>
            <a:spLocks noChangeArrowheads="1"/>
          </p:cNvSpPr>
          <p:nvPr/>
        </p:nvSpPr>
        <p:spPr bwMode="auto">
          <a:xfrm>
            <a:off x="0" y="0"/>
            <a:ext cx="9144000" cy="1524000"/>
          </a:xfrm>
          <a:prstGeom prst="rect">
            <a:avLst/>
          </a:prstGeom>
          <a:solidFill>
            <a:srgbClr val="008D91"/>
          </a:solidFill>
          <a:ln w="9525">
            <a:noFill/>
            <a:miter lim="800000"/>
            <a:headEnd/>
            <a:tailEnd/>
          </a:ln>
        </p:spPr>
        <p:txBody>
          <a:bodyPr wrap="none" anchor="ctr"/>
          <a:lstStyle/>
          <a:p>
            <a:pPr algn="ctr"/>
            <a:endParaRPr kumimoji="0" lang="ar-EG" sz="2400"/>
          </a:p>
        </p:txBody>
      </p:sp>
      <p:sp>
        <p:nvSpPr>
          <p:cNvPr id="6" name="Text Box 5"/>
          <p:cNvSpPr txBox="1">
            <a:spLocks noChangeArrowheads="1"/>
          </p:cNvSpPr>
          <p:nvPr/>
        </p:nvSpPr>
        <p:spPr bwMode="auto">
          <a:xfrm>
            <a:off x="276225" y="6537325"/>
            <a:ext cx="4171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900">
                <a:solidFill>
                  <a:schemeClr val="tx1"/>
                </a:solidFill>
                <a:latin typeface="Arial" pitchFamily="34" charset="0"/>
                <a:sym typeface="Symbol" pitchFamily="18" charset="2"/>
              </a:defRPr>
            </a:lvl1pPr>
            <a:lvl2pPr marL="742950" indent="-285750">
              <a:defRPr kumimoji="1" sz="2900">
                <a:solidFill>
                  <a:schemeClr val="tx1"/>
                </a:solidFill>
                <a:latin typeface="Arial" pitchFamily="34" charset="0"/>
                <a:sym typeface="Symbol" pitchFamily="18" charset="2"/>
              </a:defRPr>
            </a:lvl2pPr>
            <a:lvl3pPr marL="1143000" indent="-228600">
              <a:defRPr kumimoji="1" sz="2900">
                <a:solidFill>
                  <a:schemeClr val="tx1"/>
                </a:solidFill>
                <a:latin typeface="Arial" pitchFamily="34" charset="0"/>
                <a:sym typeface="Symbol" pitchFamily="18" charset="2"/>
              </a:defRPr>
            </a:lvl3pPr>
            <a:lvl4pPr marL="1600200" indent="-228600">
              <a:defRPr kumimoji="1" sz="2900">
                <a:solidFill>
                  <a:schemeClr val="tx1"/>
                </a:solidFill>
                <a:latin typeface="Arial" pitchFamily="34" charset="0"/>
                <a:sym typeface="Symbol" pitchFamily="18" charset="2"/>
              </a:defRPr>
            </a:lvl4pPr>
            <a:lvl5pPr marL="2057400" indent="-228600">
              <a:defRPr kumimoji="1" sz="2900">
                <a:solidFill>
                  <a:schemeClr val="tx1"/>
                </a:solidFill>
                <a:latin typeface="Arial" pitchFamily="34" charset="0"/>
                <a:sym typeface="Symbol" pitchFamily="18" charset="2"/>
              </a:defRPr>
            </a:lvl5pPr>
            <a:lvl6pPr marL="2514600" indent="-228600" algn="l" rtl="0" eaLnBrk="0" fontAlgn="base" hangingPunct="0">
              <a:spcBef>
                <a:spcPct val="0"/>
              </a:spcBef>
              <a:spcAft>
                <a:spcPct val="0"/>
              </a:spcAft>
              <a:defRPr kumimoji="1" sz="2900">
                <a:solidFill>
                  <a:schemeClr val="tx1"/>
                </a:solidFill>
                <a:latin typeface="Arial" pitchFamily="34" charset="0"/>
                <a:sym typeface="Symbol" pitchFamily="18" charset="2"/>
              </a:defRPr>
            </a:lvl6pPr>
            <a:lvl7pPr marL="2971800" indent="-228600" algn="l" rtl="0" eaLnBrk="0" fontAlgn="base" hangingPunct="0">
              <a:spcBef>
                <a:spcPct val="0"/>
              </a:spcBef>
              <a:spcAft>
                <a:spcPct val="0"/>
              </a:spcAft>
              <a:defRPr kumimoji="1" sz="2900">
                <a:solidFill>
                  <a:schemeClr val="tx1"/>
                </a:solidFill>
                <a:latin typeface="Arial" pitchFamily="34" charset="0"/>
                <a:sym typeface="Symbol" pitchFamily="18" charset="2"/>
              </a:defRPr>
            </a:lvl7pPr>
            <a:lvl8pPr marL="3429000" indent="-228600" algn="l" rtl="0" eaLnBrk="0" fontAlgn="base" hangingPunct="0">
              <a:spcBef>
                <a:spcPct val="0"/>
              </a:spcBef>
              <a:spcAft>
                <a:spcPct val="0"/>
              </a:spcAft>
              <a:defRPr kumimoji="1" sz="2900">
                <a:solidFill>
                  <a:schemeClr val="tx1"/>
                </a:solidFill>
                <a:latin typeface="Arial" pitchFamily="34" charset="0"/>
                <a:sym typeface="Symbol" pitchFamily="18" charset="2"/>
              </a:defRPr>
            </a:lvl8pPr>
            <a:lvl9pPr marL="3886200" indent="-228600" algn="l" rtl="0" eaLnBrk="0" fontAlgn="base" hangingPunct="0">
              <a:spcBef>
                <a:spcPct val="0"/>
              </a:spcBef>
              <a:spcAft>
                <a:spcPct val="0"/>
              </a:spcAft>
              <a:defRPr kumimoji="1" sz="2900">
                <a:solidFill>
                  <a:schemeClr val="tx1"/>
                </a:solidFill>
                <a:latin typeface="Arial" pitchFamily="34" charset="0"/>
                <a:sym typeface="Symbol" pitchFamily="18" charset="2"/>
              </a:defRPr>
            </a:lvl9pPr>
          </a:lstStyle>
          <a:p>
            <a:pPr>
              <a:defRPr/>
            </a:pPr>
            <a:r>
              <a:rPr kumimoji="0" lang="en-US" sz="1000" smtClean="0">
                <a:latin typeface="Times New Roman" pitchFamily="18" charset="0"/>
              </a:rPr>
              <a:t>Copyright © 2005 Pearson Education, Inc. publishing as Benjamin Cummings</a:t>
            </a:r>
          </a:p>
        </p:txBody>
      </p:sp>
      <p:sp>
        <p:nvSpPr>
          <p:cNvPr id="7" name="Text Box 6"/>
          <p:cNvSpPr txBox="1">
            <a:spLocks noChangeArrowheads="1"/>
          </p:cNvSpPr>
          <p:nvPr/>
        </p:nvSpPr>
        <p:spPr bwMode="auto">
          <a:xfrm>
            <a:off x="260350" y="4648200"/>
            <a:ext cx="86868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900">
                <a:solidFill>
                  <a:schemeClr val="tx1"/>
                </a:solidFill>
                <a:latin typeface="Arial" pitchFamily="34" charset="0"/>
                <a:sym typeface="Symbol" pitchFamily="18" charset="2"/>
              </a:defRPr>
            </a:lvl1pPr>
            <a:lvl2pPr marL="742950" indent="-285750">
              <a:defRPr kumimoji="1" sz="2900">
                <a:solidFill>
                  <a:schemeClr val="tx1"/>
                </a:solidFill>
                <a:latin typeface="Arial" pitchFamily="34" charset="0"/>
                <a:sym typeface="Symbol" pitchFamily="18" charset="2"/>
              </a:defRPr>
            </a:lvl2pPr>
            <a:lvl3pPr marL="1143000" indent="-228600">
              <a:defRPr kumimoji="1" sz="2900">
                <a:solidFill>
                  <a:schemeClr val="tx1"/>
                </a:solidFill>
                <a:latin typeface="Arial" pitchFamily="34" charset="0"/>
                <a:sym typeface="Symbol" pitchFamily="18" charset="2"/>
              </a:defRPr>
            </a:lvl3pPr>
            <a:lvl4pPr marL="1600200" indent="-228600">
              <a:defRPr kumimoji="1" sz="2900">
                <a:solidFill>
                  <a:schemeClr val="tx1"/>
                </a:solidFill>
                <a:latin typeface="Arial" pitchFamily="34" charset="0"/>
                <a:sym typeface="Symbol" pitchFamily="18" charset="2"/>
              </a:defRPr>
            </a:lvl4pPr>
            <a:lvl5pPr marL="2057400" indent="-228600">
              <a:defRPr kumimoji="1" sz="2900">
                <a:solidFill>
                  <a:schemeClr val="tx1"/>
                </a:solidFill>
                <a:latin typeface="Arial" pitchFamily="34" charset="0"/>
                <a:sym typeface="Symbol" pitchFamily="18" charset="2"/>
              </a:defRPr>
            </a:lvl5pPr>
            <a:lvl6pPr marL="2514600" indent="-228600" algn="l" rtl="0" eaLnBrk="0" fontAlgn="base" hangingPunct="0">
              <a:spcBef>
                <a:spcPct val="0"/>
              </a:spcBef>
              <a:spcAft>
                <a:spcPct val="0"/>
              </a:spcAft>
              <a:defRPr kumimoji="1" sz="2900">
                <a:solidFill>
                  <a:schemeClr val="tx1"/>
                </a:solidFill>
                <a:latin typeface="Arial" pitchFamily="34" charset="0"/>
                <a:sym typeface="Symbol" pitchFamily="18" charset="2"/>
              </a:defRPr>
            </a:lvl6pPr>
            <a:lvl7pPr marL="2971800" indent="-228600" algn="l" rtl="0" eaLnBrk="0" fontAlgn="base" hangingPunct="0">
              <a:spcBef>
                <a:spcPct val="0"/>
              </a:spcBef>
              <a:spcAft>
                <a:spcPct val="0"/>
              </a:spcAft>
              <a:defRPr kumimoji="1" sz="2900">
                <a:solidFill>
                  <a:schemeClr val="tx1"/>
                </a:solidFill>
                <a:latin typeface="Arial" pitchFamily="34" charset="0"/>
                <a:sym typeface="Symbol" pitchFamily="18" charset="2"/>
              </a:defRPr>
            </a:lvl7pPr>
            <a:lvl8pPr marL="3429000" indent="-228600" algn="l" rtl="0" eaLnBrk="0" fontAlgn="base" hangingPunct="0">
              <a:spcBef>
                <a:spcPct val="0"/>
              </a:spcBef>
              <a:spcAft>
                <a:spcPct val="0"/>
              </a:spcAft>
              <a:defRPr kumimoji="1" sz="2900">
                <a:solidFill>
                  <a:schemeClr val="tx1"/>
                </a:solidFill>
                <a:latin typeface="Arial" pitchFamily="34" charset="0"/>
                <a:sym typeface="Symbol" pitchFamily="18" charset="2"/>
              </a:defRPr>
            </a:lvl8pPr>
            <a:lvl9pPr marL="3886200" indent="-228600" algn="l" rtl="0" eaLnBrk="0" fontAlgn="base" hangingPunct="0">
              <a:spcBef>
                <a:spcPct val="0"/>
              </a:spcBef>
              <a:spcAft>
                <a:spcPct val="0"/>
              </a:spcAft>
              <a:defRPr kumimoji="1" sz="2900">
                <a:solidFill>
                  <a:schemeClr val="tx1"/>
                </a:solidFill>
                <a:latin typeface="Arial" pitchFamily="34" charset="0"/>
                <a:sym typeface="Symbol" pitchFamily="18" charset="2"/>
              </a:defRPr>
            </a:lvl9pPr>
          </a:lstStyle>
          <a:p>
            <a:pPr>
              <a:lnSpc>
                <a:spcPct val="110000"/>
              </a:lnSpc>
              <a:defRPr/>
            </a:pPr>
            <a:r>
              <a:rPr kumimoji="0" lang="en-US" sz="1800" smtClean="0">
                <a:solidFill>
                  <a:srgbClr val="006699"/>
                </a:solidFill>
              </a:rPr>
              <a:t>PowerPoint Lectures for </a:t>
            </a:r>
            <a:r>
              <a:rPr kumimoji="0" lang="en-US" sz="1800" b="1" smtClean="0">
                <a:solidFill>
                  <a:srgbClr val="006699"/>
                </a:solidFill>
              </a:rPr>
              <a:t/>
            </a:r>
            <a:br>
              <a:rPr kumimoji="0" lang="en-US" sz="1800" b="1" smtClean="0">
                <a:solidFill>
                  <a:srgbClr val="006699"/>
                </a:solidFill>
              </a:rPr>
            </a:br>
            <a:r>
              <a:rPr kumimoji="0" lang="en-US" sz="1800" b="1" i="1" smtClean="0">
                <a:solidFill>
                  <a:srgbClr val="006699"/>
                </a:solidFill>
              </a:rPr>
              <a:t>Biology, Seventh Edition</a:t>
            </a:r>
            <a:endParaRPr kumimoji="0" lang="en-US" sz="1800" b="1" smtClean="0">
              <a:solidFill>
                <a:srgbClr val="006699"/>
              </a:solidFill>
            </a:endParaRPr>
          </a:p>
        </p:txBody>
      </p:sp>
      <p:sp>
        <p:nvSpPr>
          <p:cNvPr id="8" name="Text Box 7"/>
          <p:cNvSpPr txBox="1">
            <a:spLocks noChangeArrowheads="1"/>
          </p:cNvSpPr>
          <p:nvPr/>
        </p:nvSpPr>
        <p:spPr bwMode="auto">
          <a:xfrm>
            <a:off x="685800" y="5273675"/>
            <a:ext cx="2760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900">
                <a:solidFill>
                  <a:schemeClr val="tx1"/>
                </a:solidFill>
                <a:latin typeface="Arial" pitchFamily="34" charset="0"/>
                <a:sym typeface="Symbol" pitchFamily="18" charset="2"/>
              </a:defRPr>
            </a:lvl1pPr>
            <a:lvl2pPr marL="742950" indent="-285750">
              <a:defRPr kumimoji="1" sz="2900">
                <a:solidFill>
                  <a:schemeClr val="tx1"/>
                </a:solidFill>
                <a:latin typeface="Arial" pitchFamily="34" charset="0"/>
                <a:sym typeface="Symbol" pitchFamily="18" charset="2"/>
              </a:defRPr>
            </a:lvl2pPr>
            <a:lvl3pPr marL="1143000" indent="-228600">
              <a:defRPr kumimoji="1" sz="2900">
                <a:solidFill>
                  <a:schemeClr val="tx1"/>
                </a:solidFill>
                <a:latin typeface="Arial" pitchFamily="34" charset="0"/>
                <a:sym typeface="Symbol" pitchFamily="18" charset="2"/>
              </a:defRPr>
            </a:lvl3pPr>
            <a:lvl4pPr marL="1600200" indent="-228600">
              <a:defRPr kumimoji="1" sz="2900">
                <a:solidFill>
                  <a:schemeClr val="tx1"/>
                </a:solidFill>
                <a:latin typeface="Arial" pitchFamily="34" charset="0"/>
                <a:sym typeface="Symbol" pitchFamily="18" charset="2"/>
              </a:defRPr>
            </a:lvl4pPr>
            <a:lvl5pPr marL="2057400" indent="-228600">
              <a:defRPr kumimoji="1" sz="2900">
                <a:solidFill>
                  <a:schemeClr val="tx1"/>
                </a:solidFill>
                <a:latin typeface="Arial" pitchFamily="34" charset="0"/>
                <a:sym typeface="Symbol" pitchFamily="18" charset="2"/>
              </a:defRPr>
            </a:lvl5pPr>
            <a:lvl6pPr marL="2514600" indent="-228600" algn="l" rtl="0" eaLnBrk="0" fontAlgn="base" hangingPunct="0">
              <a:spcBef>
                <a:spcPct val="0"/>
              </a:spcBef>
              <a:spcAft>
                <a:spcPct val="0"/>
              </a:spcAft>
              <a:defRPr kumimoji="1" sz="2900">
                <a:solidFill>
                  <a:schemeClr val="tx1"/>
                </a:solidFill>
                <a:latin typeface="Arial" pitchFamily="34" charset="0"/>
                <a:sym typeface="Symbol" pitchFamily="18" charset="2"/>
              </a:defRPr>
            </a:lvl6pPr>
            <a:lvl7pPr marL="2971800" indent="-228600" algn="l" rtl="0" eaLnBrk="0" fontAlgn="base" hangingPunct="0">
              <a:spcBef>
                <a:spcPct val="0"/>
              </a:spcBef>
              <a:spcAft>
                <a:spcPct val="0"/>
              </a:spcAft>
              <a:defRPr kumimoji="1" sz="2900">
                <a:solidFill>
                  <a:schemeClr val="tx1"/>
                </a:solidFill>
                <a:latin typeface="Arial" pitchFamily="34" charset="0"/>
                <a:sym typeface="Symbol" pitchFamily="18" charset="2"/>
              </a:defRPr>
            </a:lvl7pPr>
            <a:lvl8pPr marL="3429000" indent="-228600" algn="l" rtl="0" eaLnBrk="0" fontAlgn="base" hangingPunct="0">
              <a:spcBef>
                <a:spcPct val="0"/>
              </a:spcBef>
              <a:spcAft>
                <a:spcPct val="0"/>
              </a:spcAft>
              <a:defRPr kumimoji="1" sz="2900">
                <a:solidFill>
                  <a:schemeClr val="tx1"/>
                </a:solidFill>
                <a:latin typeface="Arial" pitchFamily="34" charset="0"/>
                <a:sym typeface="Symbol" pitchFamily="18" charset="2"/>
              </a:defRPr>
            </a:lvl8pPr>
            <a:lvl9pPr marL="3886200" indent="-228600" algn="l" rtl="0" eaLnBrk="0" fontAlgn="base" hangingPunct="0">
              <a:spcBef>
                <a:spcPct val="0"/>
              </a:spcBef>
              <a:spcAft>
                <a:spcPct val="0"/>
              </a:spcAft>
              <a:defRPr kumimoji="1" sz="2900">
                <a:solidFill>
                  <a:schemeClr val="tx1"/>
                </a:solidFill>
                <a:latin typeface="Arial" pitchFamily="34" charset="0"/>
                <a:sym typeface="Symbol" pitchFamily="18" charset="2"/>
              </a:defRPr>
            </a:lvl9pPr>
          </a:lstStyle>
          <a:p>
            <a:pPr algn="r">
              <a:defRPr/>
            </a:pPr>
            <a:r>
              <a:rPr kumimoji="0" lang="en-US" sz="1600" b="1" i="1" smtClean="0">
                <a:solidFill>
                  <a:srgbClr val="990066"/>
                </a:solidFill>
                <a:latin typeface="Times New Roman" pitchFamily="18" charset="0"/>
              </a:rPr>
              <a:t>Neil Campbell and Jane Reece</a:t>
            </a:r>
          </a:p>
        </p:txBody>
      </p:sp>
      <p:sp>
        <p:nvSpPr>
          <p:cNvPr id="9" name="Text Box 8"/>
          <p:cNvSpPr txBox="1">
            <a:spLocks noChangeArrowheads="1"/>
          </p:cNvSpPr>
          <p:nvPr/>
        </p:nvSpPr>
        <p:spPr bwMode="auto">
          <a:xfrm>
            <a:off x="236538" y="6096000"/>
            <a:ext cx="2781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900">
                <a:solidFill>
                  <a:schemeClr val="tx1"/>
                </a:solidFill>
                <a:latin typeface="Arial" pitchFamily="34" charset="0"/>
                <a:sym typeface="Symbol" pitchFamily="18" charset="2"/>
              </a:defRPr>
            </a:lvl1pPr>
            <a:lvl2pPr marL="742950" indent="-285750">
              <a:defRPr kumimoji="1" sz="2900">
                <a:solidFill>
                  <a:schemeClr val="tx1"/>
                </a:solidFill>
                <a:latin typeface="Arial" pitchFamily="34" charset="0"/>
                <a:sym typeface="Symbol" pitchFamily="18" charset="2"/>
              </a:defRPr>
            </a:lvl2pPr>
            <a:lvl3pPr marL="1143000" indent="-228600">
              <a:defRPr kumimoji="1" sz="2900">
                <a:solidFill>
                  <a:schemeClr val="tx1"/>
                </a:solidFill>
                <a:latin typeface="Arial" pitchFamily="34" charset="0"/>
                <a:sym typeface="Symbol" pitchFamily="18" charset="2"/>
              </a:defRPr>
            </a:lvl3pPr>
            <a:lvl4pPr marL="1600200" indent="-228600">
              <a:defRPr kumimoji="1" sz="2900">
                <a:solidFill>
                  <a:schemeClr val="tx1"/>
                </a:solidFill>
                <a:latin typeface="Arial" pitchFamily="34" charset="0"/>
                <a:sym typeface="Symbol" pitchFamily="18" charset="2"/>
              </a:defRPr>
            </a:lvl4pPr>
            <a:lvl5pPr marL="2057400" indent="-228600">
              <a:defRPr kumimoji="1" sz="2900">
                <a:solidFill>
                  <a:schemeClr val="tx1"/>
                </a:solidFill>
                <a:latin typeface="Arial" pitchFamily="34" charset="0"/>
                <a:sym typeface="Symbol" pitchFamily="18" charset="2"/>
              </a:defRPr>
            </a:lvl5pPr>
            <a:lvl6pPr marL="2514600" indent="-228600" algn="l" rtl="0" eaLnBrk="0" fontAlgn="base" hangingPunct="0">
              <a:spcBef>
                <a:spcPct val="0"/>
              </a:spcBef>
              <a:spcAft>
                <a:spcPct val="0"/>
              </a:spcAft>
              <a:defRPr kumimoji="1" sz="2900">
                <a:solidFill>
                  <a:schemeClr val="tx1"/>
                </a:solidFill>
                <a:latin typeface="Arial" pitchFamily="34" charset="0"/>
                <a:sym typeface="Symbol" pitchFamily="18" charset="2"/>
              </a:defRPr>
            </a:lvl6pPr>
            <a:lvl7pPr marL="2971800" indent="-228600" algn="l" rtl="0" eaLnBrk="0" fontAlgn="base" hangingPunct="0">
              <a:spcBef>
                <a:spcPct val="0"/>
              </a:spcBef>
              <a:spcAft>
                <a:spcPct val="0"/>
              </a:spcAft>
              <a:defRPr kumimoji="1" sz="2900">
                <a:solidFill>
                  <a:schemeClr val="tx1"/>
                </a:solidFill>
                <a:latin typeface="Arial" pitchFamily="34" charset="0"/>
                <a:sym typeface="Symbol" pitchFamily="18" charset="2"/>
              </a:defRPr>
            </a:lvl7pPr>
            <a:lvl8pPr marL="3429000" indent="-228600" algn="l" rtl="0" eaLnBrk="0" fontAlgn="base" hangingPunct="0">
              <a:spcBef>
                <a:spcPct val="0"/>
              </a:spcBef>
              <a:spcAft>
                <a:spcPct val="0"/>
              </a:spcAft>
              <a:defRPr kumimoji="1" sz="2900">
                <a:solidFill>
                  <a:schemeClr val="tx1"/>
                </a:solidFill>
                <a:latin typeface="Arial" pitchFamily="34" charset="0"/>
                <a:sym typeface="Symbol" pitchFamily="18" charset="2"/>
              </a:defRPr>
            </a:lvl8pPr>
            <a:lvl9pPr marL="3886200" indent="-228600" algn="l" rtl="0" eaLnBrk="0" fontAlgn="base" hangingPunct="0">
              <a:spcBef>
                <a:spcPct val="0"/>
              </a:spcBef>
              <a:spcAft>
                <a:spcPct val="0"/>
              </a:spcAft>
              <a:defRPr kumimoji="1" sz="2900">
                <a:solidFill>
                  <a:schemeClr val="tx1"/>
                </a:solidFill>
                <a:latin typeface="Arial" pitchFamily="34" charset="0"/>
                <a:sym typeface="Symbol" pitchFamily="18" charset="2"/>
              </a:defRPr>
            </a:lvl9pPr>
          </a:lstStyle>
          <a:p>
            <a:pPr>
              <a:defRPr/>
            </a:pPr>
            <a:r>
              <a:rPr kumimoji="0" lang="en-US" sz="1800" b="1" smtClean="0">
                <a:solidFill>
                  <a:srgbClr val="990066"/>
                </a:solidFill>
                <a:latin typeface="Times New Roman" pitchFamily="18" charset="0"/>
              </a:rPr>
              <a:t>Lectures by Chris Romero</a:t>
            </a:r>
          </a:p>
        </p:txBody>
      </p:sp>
      <p:sp>
        <p:nvSpPr>
          <p:cNvPr id="58371" name="Rectangle 3"/>
          <p:cNvSpPr>
            <a:spLocks noGrp="1" noChangeArrowheads="1"/>
          </p:cNvSpPr>
          <p:nvPr>
            <p:ph type="subTitle" idx="1"/>
          </p:nvPr>
        </p:nvSpPr>
        <p:spPr>
          <a:xfrm>
            <a:off x="238125" y="1531938"/>
            <a:ext cx="8677275" cy="1752600"/>
          </a:xfrm>
        </p:spPr>
        <p:txBody>
          <a:bodyPr/>
          <a:lstStyle>
            <a:lvl1pPr marL="0" indent="0">
              <a:buFontTx/>
              <a:buNone/>
              <a:defRPr sz="5500">
                <a:solidFill>
                  <a:srgbClr val="990066"/>
                </a:solidFill>
                <a:latin typeface="Times New Roman" pitchFamily="18" charset="0"/>
              </a:defRPr>
            </a:lvl1pPr>
          </a:lstStyle>
          <a:p>
            <a:r>
              <a:rPr lang="en-US"/>
              <a:t>Click to edit Master subtitle style</a:t>
            </a:r>
          </a:p>
        </p:txBody>
      </p:sp>
      <p:sp>
        <p:nvSpPr>
          <p:cNvPr id="58377" name="Rectangle 9"/>
          <p:cNvSpPr>
            <a:spLocks noGrp="1" noChangeArrowheads="1"/>
          </p:cNvSpPr>
          <p:nvPr>
            <p:ph type="ctrTitle"/>
          </p:nvPr>
        </p:nvSpPr>
        <p:spPr>
          <a:xfrm>
            <a:off x="206375" y="157163"/>
            <a:ext cx="8709025" cy="1143000"/>
          </a:xfrm>
          <a:effectLst>
            <a:outerShdw dist="35921" dir="2700000" algn="ctr" rotWithShape="0">
              <a:srgbClr val="000000"/>
            </a:outerShdw>
          </a:effectLst>
        </p:spPr>
        <p:txBody>
          <a:bodyPr anchor="ctr"/>
          <a:lstStyle>
            <a:lvl1pPr marL="0" indent="0">
              <a:defRPr sz="5000">
                <a:solidFill>
                  <a:schemeClr val="bg1"/>
                </a:solidFill>
                <a:latin typeface="Arial" charset="0"/>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
            <a:ext cx="2133600" cy="3971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76200"/>
            <a:ext cx="6248400" cy="3971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685800"/>
            <a:ext cx="4191000" cy="336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685800"/>
            <a:ext cx="4191000" cy="336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76200"/>
            <a:ext cx="8534400" cy="503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685800"/>
            <a:ext cx="8534400" cy="3362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 Box 4"/>
          <p:cNvSpPr txBox="1">
            <a:spLocks noChangeArrowheads="1"/>
          </p:cNvSpPr>
          <p:nvPr/>
        </p:nvSpPr>
        <p:spPr bwMode="auto">
          <a:xfrm>
            <a:off x="228600" y="6537325"/>
            <a:ext cx="42465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kumimoji="1" sz="2900">
                <a:solidFill>
                  <a:schemeClr val="tx1"/>
                </a:solidFill>
                <a:latin typeface="Arial" pitchFamily="34" charset="0"/>
                <a:sym typeface="Symbol" pitchFamily="18" charset="2"/>
              </a:defRPr>
            </a:lvl1pPr>
            <a:lvl2pPr marL="742950" indent="-285750">
              <a:defRPr kumimoji="1" sz="2900">
                <a:solidFill>
                  <a:schemeClr val="tx1"/>
                </a:solidFill>
                <a:latin typeface="Arial" pitchFamily="34" charset="0"/>
                <a:sym typeface="Symbol" pitchFamily="18" charset="2"/>
              </a:defRPr>
            </a:lvl2pPr>
            <a:lvl3pPr marL="1143000" indent="-228600">
              <a:defRPr kumimoji="1" sz="2900">
                <a:solidFill>
                  <a:schemeClr val="tx1"/>
                </a:solidFill>
                <a:latin typeface="Arial" pitchFamily="34" charset="0"/>
                <a:sym typeface="Symbol" pitchFamily="18" charset="2"/>
              </a:defRPr>
            </a:lvl3pPr>
            <a:lvl4pPr marL="1600200" indent="-228600">
              <a:defRPr kumimoji="1" sz="2900">
                <a:solidFill>
                  <a:schemeClr val="tx1"/>
                </a:solidFill>
                <a:latin typeface="Arial" pitchFamily="34" charset="0"/>
                <a:sym typeface="Symbol" pitchFamily="18" charset="2"/>
              </a:defRPr>
            </a:lvl4pPr>
            <a:lvl5pPr marL="2057400" indent="-228600">
              <a:defRPr kumimoji="1" sz="2900">
                <a:solidFill>
                  <a:schemeClr val="tx1"/>
                </a:solidFill>
                <a:latin typeface="Arial" pitchFamily="34" charset="0"/>
                <a:sym typeface="Symbol" pitchFamily="18" charset="2"/>
              </a:defRPr>
            </a:lvl5pPr>
            <a:lvl6pPr marL="2514600" indent="-228600" algn="l" rtl="0" eaLnBrk="0" fontAlgn="base" hangingPunct="0">
              <a:spcBef>
                <a:spcPct val="0"/>
              </a:spcBef>
              <a:spcAft>
                <a:spcPct val="0"/>
              </a:spcAft>
              <a:defRPr kumimoji="1" sz="2900">
                <a:solidFill>
                  <a:schemeClr val="tx1"/>
                </a:solidFill>
                <a:latin typeface="Arial" pitchFamily="34" charset="0"/>
                <a:sym typeface="Symbol" pitchFamily="18" charset="2"/>
              </a:defRPr>
            </a:lvl6pPr>
            <a:lvl7pPr marL="2971800" indent="-228600" algn="l" rtl="0" eaLnBrk="0" fontAlgn="base" hangingPunct="0">
              <a:spcBef>
                <a:spcPct val="0"/>
              </a:spcBef>
              <a:spcAft>
                <a:spcPct val="0"/>
              </a:spcAft>
              <a:defRPr kumimoji="1" sz="2900">
                <a:solidFill>
                  <a:schemeClr val="tx1"/>
                </a:solidFill>
                <a:latin typeface="Arial" pitchFamily="34" charset="0"/>
                <a:sym typeface="Symbol" pitchFamily="18" charset="2"/>
              </a:defRPr>
            </a:lvl7pPr>
            <a:lvl8pPr marL="3429000" indent="-228600" algn="l" rtl="0" eaLnBrk="0" fontAlgn="base" hangingPunct="0">
              <a:spcBef>
                <a:spcPct val="0"/>
              </a:spcBef>
              <a:spcAft>
                <a:spcPct val="0"/>
              </a:spcAft>
              <a:defRPr kumimoji="1" sz="2900">
                <a:solidFill>
                  <a:schemeClr val="tx1"/>
                </a:solidFill>
                <a:latin typeface="Arial" pitchFamily="34" charset="0"/>
                <a:sym typeface="Symbol" pitchFamily="18" charset="2"/>
              </a:defRPr>
            </a:lvl8pPr>
            <a:lvl9pPr marL="3886200" indent="-228600" algn="l" rtl="0" eaLnBrk="0" fontAlgn="base" hangingPunct="0">
              <a:spcBef>
                <a:spcPct val="0"/>
              </a:spcBef>
              <a:spcAft>
                <a:spcPct val="0"/>
              </a:spcAft>
              <a:defRPr kumimoji="1" sz="2900">
                <a:solidFill>
                  <a:schemeClr val="tx1"/>
                </a:solidFill>
                <a:latin typeface="Arial" pitchFamily="34" charset="0"/>
                <a:sym typeface="Symbol" pitchFamily="18" charset="2"/>
              </a:defRPr>
            </a:lvl9pPr>
          </a:lstStyle>
          <a:p>
            <a:pPr>
              <a:defRPr/>
            </a:pPr>
            <a:r>
              <a:rPr kumimoji="0" lang="en-US" sz="1000" smtClean="0">
                <a:latin typeface="Times New Roman" pitchFamily="18" charset="0"/>
              </a:rPr>
              <a:t>Copyright © 2005 Pearson Education, Inc. publishing as Benjamin Cummings</a:t>
            </a:r>
          </a:p>
        </p:txBody>
      </p:sp>
      <p:sp>
        <p:nvSpPr>
          <p:cNvPr id="1029" name="Line 5"/>
          <p:cNvSpPr>
            <a:spLocks noChangeShapeType="1"/>
          </p:cNvSpPr>
          <p:nvPr/>
        </p:nvSpPr>
        <p:spPr bwMode="auto">
          <a:xfrm>
            <a:off x="304800" y="6553200"/>
            <a:ext cx="8534400" cy="0"/>
          </a:xfrm>
          <a:prstGeom prst="line">
            <a:avLst/>
          </a:prstGeom>
          <a:noFill/>
          <a:ln w="25400">
            <a:solidFill>
              <a:schemeClr val="hlink"/>
            </a:solidFill>
            <a:round/>
            <a:headEnd/>
            <a:tailEnd/>
          </a:ln>
        </p:spPr>
        <p:txBody>
          <a:bodyPr wrap="none" anchor="ctr"/>
          <a:lstStyle/>
          <a:p>
            <a:endParaRPr lang="en-US"/>
          </a:p>
        </p:txBody>
      </p:sp>
      <p:sp>
        <p:nvSpPr>
          <p:cNvPr id="1030" name="Line 6"/>
          <p:cNvSpPr>
            <a:spLocks noChangeShapeType="1"/>
          </p:cNvSpPr>
          <p:nvPr/>
        </p:nvSpPr>
        <p:spPr bwMode="auto">
          <a:xfrm>
            <a:off x="304800" y="609600"/>
            <a:ext cx="8534400" cy="0"/>
          </a:xfrm>
          <a:prstGeom prst="line">
            <a:avLst/>
          </a:prstGeom>
          <a:noFill/>
          <a:ln w="50800">
            <a:solidFill>
              <a:schemeClr val="hlink"/>
            </a:solidFill>
            <a:round/>
            <a:headEnd/>
            <a:tailEnd/>
          </a:ln>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914"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iming>
    <p:tnLst>
      <p:par>
        <p:cTn id="1" dur="indefinite" restart="never" nodeType="tmRoot"/>
      </p:par>
    </p:tnLst>
  </p:timing>
  <p:txStyles>
    <p:titleStyle>
      <a:lvl1pPr marL="450850" indent="-450850" algn="l" rtl="0" eaLnBrk="0" fontAlgn="base" hangingPunct="0">
        <a:lnSpc>
          <a:spcPct val="90000"/>
        </a:lnSpc>
        <a:spcBef>
          <a:spcPct val="0"/>
        </a:spcBef>
        <a:spcAft>
          <a:spcPct val="0"/>
        </a:spcAft>
        <a:defRPr sz="3000" b="1">
          <a:solidFill>
            <a:schemeClr val="tx2"/>
          </a:solidFill>
          <a:latin typeface="+mj-lt"/>
          <a:ea typeface="+mj-ea"/>
          <a:cs typeface="+mj-cs"/>
        </a:defRPr>
      </a:lvl1pPr>
      <a:lvl2pPr marL="450850" indent="-450850" algn="l" rtl="0" eaLnBrk="0" fontAlgn="base" hangingPunct="0">
        <a:lnSpc>
          <a:spcPct val="90000"/>
        </a:lnSpc>
        <a:spcBef>
          <a:spcPct val="0"/>
        </a:spcBef>
        <a:spcAft>
          <a:spcPct val="0"/>
        </a:spcAft>
        <a:defRPr sz="3000" b="1">
          <a:solidFill>
            <a:schemeClr val="tx2"/>
          </a:solidFill>
          <a:latin typeface="Times New Roman" pitchFamily="18" charset="0"/>
        </a:defRPr>
      </a:lvl2pPr>
      <a:lvl3pPr marL="450850" indent="-450850" algn="l" rtl="0" eaLnBrk="0" fontAlgn="base" hangingPunct="0">
        <a:lnSpc>
          <a:spcPct val="90000"/>
        </a:lnSpc>
        <a:spcBef>
          <a:spcPct val="0"/>
        </a:spcBef>
        <a:spcAft>
          <a:spcPct val="0"/>
        </a:spcAft>
        <a:defRPr sz="3000" b="1">
          <a:solidFill>
            <a:schemeClr val="tx2"/>
          </a:solidFill>
          <a:latin typeface="Times New Roman" pitchFamily="18" charset="0"/>
        </a:defRPr>
      </a:lvl3pPr>
      <a:lvl4pPr marL="450850" indent="-450850" algn="l" rtl="0" eaLnBrk="0" fontAlgn="base" hangingPunct="0">
        <a:lnSpc>
          <a:spcPct val="90000"/>
        </a:lnSpc>
        <a:spcBef>
          <a:spcPct val="0"/>
        </a:spcBef>
        <a:spcAft>
          <a:spcPct val="0"/>
        </a:spcAft>
        <a:defRPr sz="3000" b="1">
          <a:solidFill>
            <a:schemeClr val="tx2"/>
          </a:solidFill>
          <a:latin typeface="Times New Roman" pitchFamily="18" charset="0"/>
        </a:defRPr>
      </a:lvl4pPr>
      <a:lvl5pPr marL="450850" indent="-450850" algn="l" rtl="0" eaLnBrk="0" fontAlgn="base" hangingPunct="0">
        <a:lnSpc>
          <a:spcPct val="90000"/>
        </a:lnSpc>
        <a:spcBef>
          <a:spcPct val="0"/>
        </a:spcBef>
        <a:spcAft>
          <a:spcPct val="0"/>
        </a:spcAft>
        <a:defRPr sz="3000" b="1">
          <a:solidFill>
            <a:schemeClr val="tx2"/>
          </a:solidFill>
          <a:latin typeface="Times New Roman" pitchFamily="18" charset="0"/>
        </a:defRPr>
      </a:lvl5pPr>
      <a:lvl6pPr marL="908050" indent="-450850" algn="l" rtl="0" fontAlgn="base">
        <a:lnSpc>
          <a:spcPct val="90000"/>
        </a:lnSpc>
        <a:spcBef>
          <a:spcPct val="0"/>
        </a:spcBef>
        <a:spcAft>
          <a:spcPct val="0"/>
        </a:spcAft>
        <a:defRPr sz="3000" b="1">
          <a:solidFill>
            <a:schemeClr val="tx2"/>
          </a:solidFill>
          <a:latin typeface="Times New Roman" pitchFamily="18" charset="0"/>
        </a:defRPr>
      </a:lvl6pPr>
      <a:lvl7pPr marL="1365250" indent="-450850" algn="l" rtl="0" fontAlgn="base">
        <a:lnSpc>
          <a:spcPct val="90000"/>
        </a:lnSpc>
        <a:spcBef>
          <a:spcPct val="0"/>
        </a:spcBef>
        <a:spcAft>
          <a:spcPct val="0"/>
        </a:spcAft>
        <a:defRPr sz="3000" b="1">
          <a:solidFill>
            <a:schemeClr val="tx2"/>
          </a:solidFill>
          <a:latin typeface="Times New Roman" pitchFamily="18" charset="0"/>
        </a:defRPr>
      </a:lvl7pPr>
      <a:lvl8pPr marL="1822450" indent="-450850" algn="l" rtl="0" fontAlgn="base">
        <a:lnSpc>
          <a:spcPct val="90000"/>
        </a:lnSpc>
        <a:spcBef>
          <a:spcPct val="0"/>
        </a:spcBef>
        <a:spcAft>
          <a:spcPct val="0"/>
        </a:spcAft>
        <a:defRPr sz="3000" b="1">
          <a:solidFill>
            <a:schemeClr val="tx2"/>
          </a:solidFill>
          <a:latin typeface="Times New Roman" pitchFamily="18" charset="0"/>
        </a:defRPr>
      </a:lvl8pPr>
      <a:lvl9pPr marL="2279650" indent="-450850" algn="l" rtl="0" fontAlgn="base">
        <a:lnSpc>
          <a:spcPct val="90000"/>
        </a:lnSpc>
        <a:spcBef>
          <a:spcPct val="0"/>
        </a:spcBef>
        <a:spcAft>
          <a:spcPct val="0"/>
        </a:spcAft>
        <a:defRPr sz="3000" b="1">
          <a:solidFill>
            <a:schemeClr val="tx2"/>
          </a:solidFill>
          <a:latin typeface="Times New Roman" pitchFamily="18" charset="0"/>
        </a:defRPr>
      </a:lvl9pPr>
    </p:titleStyle>
    <p:bodyStyle>
      <a:lvl1pPr marL="350838" indent="-350838" algn="l" rtl="0" eaLnBrk="0" fontAlgn="base" hangingPunct="0">
        <a:spcBef>
          <a:spcPct val="45000"/>
        </a:spcBef>
        <a:spcAft>
          <a:spcPct val="20000"/>
        </a:spcAft>
        <a:buClr>
          <a:schemeClr val="tx2"/>
        </a:buClr>
        <a:buChar char="•"/>
        <a:defRPr sz="3000">
          <a:solidFill>
            <a:schemeClr val="tx1"/>
          </a:solidFill>
          <a:latin typeface="+mn-lt"/>
          <a:ea typeface="+mn-ea"/>
          <a:cs typeface="+mn-cs"/>
        </a:defRPr>
      </a:lvl1pPr>
      <a:lvl2pPr marL="914400" indent="-449263" algn="l" rtl="0" eaLnBrk="0" fontAlgn="base" hangingPunct="0">
        <a:spcBef>
          <a:spcPct val="45000"/>
        </a:spcBef>
        <a:spcAft>
          <a:spcPct val="20000"/>
        </a:spcAft>
        <a:buClr>
          <a:schemeClr val="tx2"/>
        </a:buClr>
        <a:buFont typeface="Times New Roman" pitchFamily="18" charset="0"/>
        <a:buChar char="–"/>
        <a:defRPr sz="2800">
          <a:solidFill>
            <a:schemeClr val="tx1"/>
          </a:solidFill>
          <a:latin typeface="+mn-lt"/>
        </a:defRPr>
      </a:lvl2pPr>
      <a:lvl3pPr marL="1371600" indent="-342900" algn="l" rtl="0" eaLnBrk="0" fontAlgn="base" hangingPunct="0">
        <a:spcBef>
          <a:spcPct val="45000"/>
        </a:spcBef>
        <a:spcAft>
          <a:spcPct val="20000"/>
        </a:spcAft>
        <a:buClr>
          <a:schemeClr val="tx2"/>
        </a:buClr>
        <a:buFont typeface="Times New Roman" pitchFamily="18" charset="0"/>
        <a:buChar char="•"/>
        <a:defRPr sz="2800">
          <a:solidFill>
            <a:schemeClr val="tx1"/>
          </a:solidFill>
          <a:latin typeface="+mn-lt"/>
        </a:defRPr>
      </a:lvl3pPr>
      <a:lvl4pPr marL="1828800" indent="-342900" algn="l" rtl="0" eaLnBrk="0" fontAlgn="base" hangingPunct="0">
        <a:spcBef>
          <a:spcPct val="45000"/>
        </a:spcBef>
        <a:spcAft>
          <a:spcPct val="20000"/>
        </a:spcAft>
        <a:buClr>
          <a:schemeClr val="tx2"/>
        </a:buClr>
        <a:buFont typeface="Times New Roman" pitchFamily="18" charset="0"/>
        <a:buChar char="–"/>
        <a:defRPr sz="2600">
          <a:solidFill>
            <a:schemeClr val="tx1"/>
          </a:solidFill>
          <a:latin typeface="+mn-lt"/>
        </a:defRPr>
      </a:lvl4pPr>
      <a:lvl5pPr marL="2286000" indent="-334963" algn="l" rtl="0" eaLnBrk="0" fontAlgn="base" hangingPunct="0">
        <a:spcBef>
          <a:spcPct val="45000"/>
        </a:spcBef>
        <a:spcAft>
          <a:spcPct val="20000"/>
        </a:spcAft>
        <a:buClr>
          <a:schemeClr val="tx2"/>
        </a:buClr>
        <a:buFont typeface="Times New Roman" pitchFamily="18" charset="0"/>
        <a:buChar char="•"/>
        <a:defRPr sz="2600">
          <a:solidFill>
            <a:schemeClr val="tx1"/>
          </a:solidFill>
          <a:latin typeface="+mn-lt"/>
        </a:defRPr>
      </a:lvl5pPr>
      <a:lvl6pPr marL="2743200" indent="-334963" algn="l" rtl="0" fontAlgn="base">
        <a:spcBef>
          <a:spcPct val="45000"/>
        </a:spcBef>
        <a:spcAft>
          <a:spcPct val="20000"/>
        </a:spcAft>
        <a:buClr>
          <a:schemeClr val="tx2"/>
        </a:buClr>
        <a:buFont typeface="Times New Roman" pitchFamily="18" charset="0"/>
        <a:buChar char="•"/>
        <a:defRPr sz="2600">
          <a:solidFill>
            <a:schemeClr val="tx1"/>
          </a:solidFill>
          <a:latin typeface="+mn-lt"/>
        </a:defRPr>
      </a:lvl6pPr>
      <a:lvl7pPr marL="3200400" indent="-334963" algn="l" rtl="0" fontAlgn="base">
        <a:spcBef>
          <a:spcPct val="45000"/>
        </a:spcBef>
        <a:spcAft>
          <a:spcPct val="20000"/>
        </a:spcAft>
        <a:buClr>
          <a:schemeClr val="tx2"/>
        </a:buClr>
        <a:buFont typeface="Times New Roman" pitchFamily="18" charset="0"/>
        <a:buChar char="•"/>
        <a:defRPr sz="2600">
          <a:solidFill>
            <a:schemeClr val="tx1"/>
          </a:solidFill>
          <a:latin typeface="+mn-lt"/>
        </a:defRPr>
      </a:lvl7pPr>
      <a:lvl8pPr marL="3657600" indent="-334963" algn="l" rtl="0" fontAlgn="base">
        <a:spcBef>
          <a:spcPct val="45000"/>
        </a:spcBef>
        <a:spcAft>
          <a:spcPct val="20000"/>
        </a:spcAft>
        <a:buClr>
          <a:schemeClr val="tx2"/>
        </a:buClr>
        <a:buFont typeface="Times New Roman" pitchFamily="18" charset="0"/>
        <a:buChar char="•"/>
        <a:defRPr sz="2600">
          <a:solidFill>
            <a:schemeClr val="tx1"/>
          </a:solidFill>
          <a:latin typeface="+mn-lt"/>
        </a:defRPr>
      </a:lvl8pPr>
      <a:lvl9pPr marL="4114800" indent="-334963" algn="l" rtl="0" fontAlgn="base">
        <a:spcBef>
          <a:spcPct val="45000"/>
        </a:spcBef>
        <a:spcAft>
          <a:spcPct val="20000"/>
        </a:spcAft>
        <a:buClr>
          <a:schemeClr val="tx2"/>
        </a:buClr>
        <a:buFont typeface="Times New Roman" pitchFamily="18" charset="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06375" y="157163"/>
            <a:ext cx="8709025" cy="784225"/>
          </a:xfrm>
        </p:spPr>
        <p:txBody>
          <a:bodyPr/>
          <a:lstStyle/>
          <a:p>
            <a:pPr eaLnBrk="1" hangingPunct="1"/>
            <a:r>
              <a:rPr lang="en-US" dirty="0" smtClean="0">
                <a:latin typeface="Arial" pitchFamily="34" charset="0"/>
              </a:rPr>
              <a:t>Chapter 7</a:t>
            </a:r>
          </a:p>
        </p:txBody>
      </p:sp>
      <p:sp>
        <p:nvSpPr>
          <p:cNvPr id="3075" name="Rectangle 3"/>
          <p:cNvSpPr>
            <a:spLocks noGrp="1" noChangeArrowheads="1"/>
          </p:cNvSpPr>
          <p:nvPr>
            <p:ph type="subTitle" idx="1"/>
          </p:nvPr>
        </p:nvSpPr>
        <p:spPr>
          <a:xfrm>
            <a:off x="238125" y="1531938"/>
            <a:ext cx="8677275" cy="2000250"/>
          </a:xfrm>
        </p:spPr>
        <p:txBody>
          <a:bodyPr/>
          <a:lstStyle/>
          <a:p>
            <a:pPr algn="ctr" eaLnBrk="1" hangingPunct="1"/>
            <a:r>
              <a:rPr lang="en-US" b="1" dirty="0" smtClean="0">
                <a:solidFill>
                  <a:srgbClr val="993366"/>
                </a:solidFill>
              </a:rPr>
              <a:t>Animal Form and Function</a:t>
            </a:r>
          </a:p>
          <a:p>
            <a:pPr algn="ctr" rtl="1" eaLnBrk="1" hangingPunct="1"/>
            <a:r>
              <a:rPr lang="ar-SA" sz="4000" b="1" dirty="0" smtClean="0"/>
              <a:t>التركيب </a:t>
            </a:r>
            <a:r>
              <a:rPr lang="ar-EG" sz="4000" b="1" dirty="0" smtClean="0"/>
              <a:t>و</a:t>
            </a:r>
            <a:r>
              <a:rPr lang="ar-SA" sz="4000" b="1" dirty="0" smtClean="0"/>
              <a:t> الوظيفة</a:t>
            </a:r>
            <a:r>
              <a:rPr lang="ar-EG" sz="4000" b="1" dirty="0" smtClean="0"/>
              <a:t> فى الحيوان</a:t>
            </a:r>
            <a:endParaRPr lang="en-US" sz="4000" b="1" dirty="0" smtClean="0">
              <a:solidFill>
                <a:srgbClr val="993366"/>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76200"/>
            <a:ext cx="8534400" cy="1338828"/>
          </a:xfrm>
        </p:spPr>
        <p:txBody>
          <a:bodyPr/>
          <a:lstStyle/>
          <a:p>
            <a:pPr marL="571500" indent="-571500" eaLnBrk="1" hangingPunct="1">
              <a:buFont typeface="+mj-lt"/>
              <a:buAutoNum type="romanUcPeriod"/>
            </a:pPr>
            <a:r>
              <a:rPr lang="en-US" dirty="0" smtClean="0">
                <a:latin typeface="Arial" pitchFamily="34" charset="0"/>
                <a:cs typeface="Arial" pitchFamily="34" charset="0"/>
              </a:rPr>
              <a:t>Epithelial tissue		</a:t>
            </a:r>
            <a:r>
              <a:rPr lang="ar-EG" dirty="0" smtClean="0">
                <a:solidFill>
                  <a:srgbClr val="C00000"/>
                </a:solidFill>
                <a:latin typeface="Arial" pitchFamily="34" charset="0"/>
                <a:cs typeface="Arial" pitchFamily="34" charset="0"/>
              </a:rPr>
              <a:t>	</a:t>
            </a:r>
            <a:r>
              <a:rPr lang="ar-TN" dirty="0" smtClean="0">
                <a:solidFill>
                  <a:srgbClr val="C00000"/>
                </a:solidFill>
                <a:latin typeface="Arial" pitchFamily="34" charset="0"/>
                <a:cs typeface="Arial" pitchFamily="34" charset="0"/>
              </a:rPr>
              <a:t>     </a:t>
            </a:r>
            <a:r>
              <a:rPr lang="ar-SA" dirty="0" smtClean="0">
                <a:solidFill>
                  <a:srgbClr val="C00000"/>
                </a:solidFill>
              </a:rPr>
              <a:t> الأنسجة </a:t>
            </a:r>
            <a:r>
              <a:rPr lang="ar-SA" dirty="0" err="1" smtClean="0">
                <a:solidFill>
                  <a:srgbClr val="C00000"/>
                </a:solidFill>
              </a:rPr>
              <a:t>الطلائية</a:t>
            </a:r>
            <a:r>
              <a:rPr lang="en-US" dirty="0" smtClean="0">
                <a:solidFill>
                  <a:srgbClr val="C00000"/>
                </a:solidFill>
              </a:rPr>
              <a:t>		</a:t>
            </a:r>
            <a:r>
              <a:rPr lang="ar-SA" dirty="0" smtClean="0">
                <a:solidFill>
                  <a:srgbClr val="C00000"/>
                </a:solidFill>
              </a:rPr>
              <a:t> </a:t>
            </a:r>
            <a:r>
              <a:rPr lang="en-US" dirty="0" smtClean="0">
                <a:solidFill>
                  <a:srgbClr val="C00000"/>
                </a:solidFill>
                <a:latin typeface="Arial" pitchFamily="34" charset="0"/>
                <a:cs typeface="Arial" pitchFamily="34" charset="0"/>
              </a:rPr>
              <a:t/>
            </a:r>
            <a:br>
              <a:rPr lang="en-US" dirty="0" smtClean="0">
                <a:solidFill>
                  <a:srgbClr val="C00000"/>
                </a:solidFill>
                <a:latin typeface="Arial" pitchFamily="34" charset="0"/>
                <a:cs typeface="Arial" pitchFamily="34" charset="0"/>
              </a:rPr>
            </a:br>
            <a:endParaRPr lang="en-US" b="0" i="1" dirty="0" smtClean="0">
              <a:solidFill>
                <a:srgbClr val="C00000"/>
              </a:solidFill>
              <a:latin typeface="Arial" pitchFamily="34" charset="0"/>
              <a:cs typeface="Arial" pitchFamily="34" charset="0"/>
            </a:endParaRPr>
          </a:p>
        </p:txBody>
      </p:sp>
      <p:sp>
        <p:nvSpPr>
          <p:cNvPr id="10243" name="Rectangle 3"/>
          <p:cNvSpPr>
            <a:spLocks noGrp="1" noChangeArrowheads="1"/>
          </p:cNvSpPr>
          <p:nvPr>
            <p:ph type="body" idx="1"/>
          </p:nvPr>
        </p:nvSpPr>
        <p:spPr>
          <a:xfrm>
            <a:off x="228600" y="838200"/>
            <a:ext cx="8534400" cy="6483313"/>
          </a:xfrm>
        </p:spPr>
        <p:txBody>
          <a:bodyPr/>
          <a:lstStyle/>
          <a:p>
            <a:pPr algn="just" eaLnBrk="1" hangingPunct="1">
              <a:spcAft>
                <a:spcPts val="1800"/>
              </a:spcAft>
            </a:pPr>
            <a:r>
              <a:rPr lang="en-US" sz="2600" dirty="0" smtClean="0"/>
              <a:t>Epithelial tissues are flat sheets of cells that cover the surfaces </a:t>
            </a:r>
            <a:r>
              <a:rPr lang="en-US" sz="2600" b="1" dirty="0" smtClean="0"/>
              <a:t>inside</a:t>
            </a:r>
            <a:r>
              <a:rPr lang="en-US" sz="2600" dirty="0" smtClean="0"/>
              <a:t> and </a:t>
            </a:r>
            <a:r>
              <a:rPr lang="en-US" sz="2600" b="1" dirty="0" smtClean="0"/>
              <a:t>outside</a:t>
            </a:r>
            <a:r>
              <a:rPr lang="en-US" sz="2600" dirty="0" smtClean="0"/>
              <a:t> the body.</a:t>
            </a:r>
          </a:p>
          <a:p>
            <a:pPr algn="just" eaLnBrk="1" hangingPunct="1">
              <a:spcAft>
                <a:spcPts val="1800"/>
              </a:spcAft>
            </a:pPr>
            <a:r>
              <a:rPr lang="en-US" sz="2600" dirty="0" smtClean="0"/>
              <a:t>They also </a:t>
            </a:r>
            <a:r>
              <a:rPr lang="en-US" sz="2600" b="1" dirty="0" smtClean="0"/>
              <a:t>line</a:t>
            </a:r>
            <a:r>
              <a:rPr lang="en-US" sz="2600" dirty="0" smtClean="0"/>
              <a:t> organs and </a:t>
            </a:r>
            <a:r>
              <a:rPr lang="en-US" sz="2600" b="1" dirty="0" smtClean="0"/>
              <a:t>support</a:t>
            </a:r>
            <a:r>
              <a:rPr lang="en-US" sz="2600" dirty="0" smtClean="0"/>
              <a:t> other tissues. </a:t>
            </a:r>
          </a:p>
          <a:p>
            <a:pPr algn="just" eaLnBrk="1" hangingPunct="1">
              <a:spcAft>
                <a:spcPts val="1800"/>
              </a:spcAft>
            </a:pPr>
            <a:r>
              <a:rPr lang="en-US" sz="2600" dirty="0" smtClean="0"/>
              <a:t>They </a:t>
            </a:r>
            <a:r>
              <a:rPr lang="en-US" sz="2400" dirty="0" smtClean="0"/>
              <a:t>may contain </a:t>
            </a:r>
            <a:r>
              <a:rPr lang="en-US" sz="2400" b="1" dirty="0" smtClean="0"/>
              <a:t>specialized cells </a:t>
            </a:r>
            <a:r>
              <a:rPr lang="en-US" sz="2400" dirty="0" smtClean="0"/>
              <a:t>that allow the tissue to perform multiple functions. </a:t>
            </a:r>
            <a:endParaRPr lang="en-US" sz="2600" dirty="0" smtClean="0"/>
          </a:p>
          <a:p>
            <a:pPr algn="just" rtl="1" eaLnBrk="1" hangingPunct="1">
              <a:spcAft>
                <a:spcPts val="1800"/>
              </a:spcAft>
            </a:pPr>
            <a:r>
              <a:rPr lang="ar-SA" sz="2600" dirty="0" smtClean="0">
                <a:solidFill>
                  <a:srgbClr val="FF0000"/>
                </a:solidFill>
              </a:rPr>
              <a:t>تغطي الأنسجة </a:t>
            </a:r>
            <a:r>
              <a:rPr lang="ar-SA" sz="2600" dirty="0" err="1" smtClean="0">
                <a:solidFill>
                  <a:srgbClr val="FF0000"/>
                </a:solidFill>
              </a:rPr>
              <a:t>الطلائية</a:t>
            </a:r>
            <a:r>
              <a:rPr lang="ar-SA" sz="2600" dirty="0" smtClean="0">
                <a:solidFill>
                  <a:srgbClr val="FF0000"/>
                </a:solidFill>
              </a:rPr>
              <a:t> الجسد وتبطن أعضاءه وتجاويفه</a:t>
            </a:r>
            <a:endParaRPr lang="en-US" sz="2600" dirty="0" smtClean="0">
              <a:solidFill>
                <a:srgbClr val="FF0000"/>
              </a:solidFill>
            </a:endParaRPr>
          </a:p>
          <a:p>
            <a:pPr algn="just" eaLnBrk="1" hangingPunct="1">
              <a:spcAft>
                <a:spcPts val="1800"/>
              </a:spcAft>
            </a:pPr>
            <a:r>
              <a:rPr lang="en-US" sz="2600" dirty="0" smtClean="0">
                <a:cs typeface="Arial" pitchFamily="34" charset="0"/>
              </a:rPr>
              <a:t>Function as </a:t>
            </a:r>
            <a:r>
              <a:rPr lang="en-US" sz="2600" b="1" dirty="0" smtClean="0">
                <a:cs typeface="Arial" pitchFamily="34" charset="0"/>
              </a:rPr>
              <a:t>barrier</a:t>
            </a:r>
            <a:r>
              <a:rPr lang="en-US" sz="2600" dirty="0" smtClean="0">
                <a:cs typeface="Arial" pitchFamily="34" charset="0"/>
              </a:rPr>
              <a:t> against mechanical injury, pathogens (microbes).</a:t>
            </a:r>
          </a:p>
          <a:p>
            <a:pPr algn="just" rtl="1" eaLnBrk="1" hangingPunct="1">
              <a:spcAft>
                <a:spcPts val="1800"/>
              </a:spcAft>
            </a:pPr>
            <a:r>
              <a:rPr lang="ar-SA" sz="2600" dirty="0" smtClean="0">
                <a:solidFill>
                  <a:srgbClr val="FF0000"/>
                </a:solidFill>
              </a:rPr>
              <a:t>ت</a:t>
            </a:r>
            <a:r>
              <a:rPr lang="ar-EG" sz="2600" dirty="0" smtClean="0">
                <a:solidFill>
                  <a:srgbClr val="FF0000"/>
                </a:solidFill>
              </a:rPr>
              <a:t>عمل</a:t>
            </a:r>
            <a:r>
              <a:rPr lang="ar-SA" sz="2600" dirty="0" smtClean="0">
                <a:solidFill>
                  <a:srgbClr val="FF0000"/>
                </a:solidFill>
              </a:rPr>
              <a:t> الأنسجة </a:t>
            </a:r>
            <a:r>
              <a:rPr lang="ar-SA" sz="2600" dirty="0" err="1" smtClean="0">
                <a:solidFill>
                  <a:srgbClr val="FF0000"/>
                </a:solidFill>
              </a:rPr>
              <a:t>الطلائية</a:t>
            </a:r>
            <a:r>
              <a:rPr lang="ar-SA" sz="2600" dirty="0" smtClean="0">
                <a:solidFill>
                  <a:srgbClr val="FF0000"/>
                </a:solidFill>
              </a:rPr>
              <a:t> </a:t>
            </a:r>
            <a:r>
              <a:rPr lang="ar-EG" sz="2600" dirty="0" smtClean="0">
                <a:solidFill>
                  <a:srgbClr val="FF0000"/>
                </a:solidFill>
              </a:rPr>
              <a:t>على حماية </a:t>
            </a:r>
            <a:r>
              <a:rPr lang="ar-SA" sz="2600" dirty="0" smtClean="0">
                <a:solidFill>
                  <a:srgbClr val="FF0000"/>
                </a:solidFill>
              </a:rPr>
              <a:t>الجسد </a:t>
            </a:r>
            <a:r>
              <a:rPr lang="ar-EG" sz="2600" dirty="0" smtClean="0">
                <a:solidFill>
                  <a:srgbClr val="FF0000"/>
                </a:solidFill>
              </a:rPr>
              <a:t>من الجروح والميكروبات </a:t>
            </a:r>
            <a:endParaRPr lang="en-US" sz="2600" dirty="0" smtClean="0">
              <a:solidFill>
                <a:srgbClr val="FF0000"/>
              </a:solidFill>
            </a:endParaRPr>
          </a:p>
          <a:p>
            <a:pPr lvl="1" algn="r" rtl="1" eaLnBrk="1" hangingPunct="1">
              <a:spcAft>
                <a:spcPts val="1800"/>
              </a:spcAft>
            </a:pPr>
            <a:endParaRPr lang="en-US" sz="2600" dirty="0" smtClean="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ox(in)">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ox(in)">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ox(in)">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243">
                                            <p:txEl>
                                              <p:pRg st="4" end="4"/>
                                            </p:txEl>
                                          </p:spTgt>
                                        </p:tgtEl>
                                        <p:attrNameLst>
                                          <p:attrName>style.visibility</p:attrName>
                                        </p:attrNameLst>
                                      </p:cBhvr>
                                      <p:to>
                                        <p:strVal val="visible"/>
                                      </p:to>
                                    </p:set>
                                    <p:animEffect transition="in" filter="box(in)">
                                      <p:cBhvr>
                                        <p:cTn id="22"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533400" y="1342953"/>
            <a:ext cx="7923212" cy="3404009"/>
          </a:xfrm>
        </p:spPr>
        <p:txBody>
          <a:bodyPr anchor="ctr"/>
          <a:lstStyle/>
          <a:p>
            <a:pPr algn="just">
              <a:spcAft>
                <a:spcPts val="3000"/>
              </a:spcAft>
            </a:pPr>
            <a:r>
              <a:rPr lang="en-US" sz="2800" b="1" dirty="0" smtClean="0">
                <a:solidFill>
                  <a:srgbClr val="C00000"/>
                </a:solidFill>
              </a:rPr>
              <a:t>Epithelial tissues </a:t>
            </a:r>
            <a:r>
              <a:rPr lang="en-US" sz="2800" dirty="0" smtClean="0"/>
              <a:t>are classified into </a:t>
            </a:r>
            <a:r>
              <a:rPr lang="en-US" sz="2800" b="1" dirty="0" smtClean="0"/>
              <a:t>3 major shapes divided into subtypes</a:t>
            </a:r>
            <a:r>
              <a:rPr lang="en-US" sz="2800" dirty="0" smtClean="0"/>
              <a:t>, based on </a:t>
            </a:r>
            <a:r>
              <a:rPr lang="en-US" sz="2800" b="1" dirty="0" smtClean="0"/>
              <a:t>the number of layers of cells</a:t>
            </a:r>
            <a:r>
              <a:rPr lang="en-US" sz="2800" dirty="0" smtClean="0"/>
              <a:t>. </a:t>
            </a:r>
          </a:p>
          <a:p>
            <a:pPr algn="just">
              <a:spcAft>
                <a:spcPts val="3000"/>
              </a:spcAft>
            </a:pPr>
            <a:r>
              <a:rPr lang="en-US" sz="2800" dirty="0" smtClean="0"/>
              <a:t>The cells </a:t>
            </a:r>
            <a:r>
              <a:rPr lang="en-US" sz="2800" b="1" dirty="0" smtClean="0"/>
              <a:t>shapes</a:t>
            </a:r>
            <a:r>
              <a:rPr lang="en-US" sz="2800" dirty="0" smtClean="0"/>
              <a:t> are:</a:t>
            </a:r>
          </a:p>
          <a:p>
            <a:pPr algn="r" rtl="1">
              <a:spcAft>
                <a:spcPts val="3000"/>
              </a:spcAft>
            </a:pPr>
            <a:r>
              <a:rPr lang="ar-SA" sz="2800" dirty="0" smtClean="0">
                <a:solidFill>
                  <a:srgbClr val="FF0000"/>
                </a:solidFill>
                <a:ea typeface="Arial Unicode MS" pitchFamily="34" charset="-128"/>
                <a:cs typeface="Arial" pitchFamily="34" charset="0"/>
              </a:rPr>
              <a:t>توجد الخلايا </a:t>
            </a:r>
            <a:r>
              <a:rPr lang="ar-SA" sz="2800" dirty="0" err="1" smtClean="0">
                <a:solidFill>
                  <a:srgbClr val="FF0000"/>
                </a:solidFill>
                <a:ea typeface="Arial Unicode MS" pitchFamily="34" charset="-128"/>
                <a:cs typeface="Arial" pitchFamily="34" charset="0"/>
              </a:rPr>
              <a:t>الطلائية</a:t>
            </a:r>
            <a:r>
              <a:rPr lang="ar-SA" sz="2800" dirty="0" smtClean="0">
                <a:solidFill>
                  <a:srgbClr val="FF0000"/>
                </a:solidFill>
                <a:ea typeface="Arial Unicode MS" pitchFamily="34" charset="-128"/>
                <a:cs typeface="Arial" pitchFamily="34" charset="0"/>
              </a:rPr>
              <a:t> على ثلاث هيئات</a:t>
            </a:r>
            <a:r>
              <a:rPr lang="ar-EG" sz="2800" dirty="0" smtClean="0">
                <a:solidFill>
                  <a:srgbClr val="FF0000"/>
                </a:solidFill>
                <a:ea typeface="Arial Unicode MS" pitchFamily="34" charset="-128"/>
                <a:cs typeface="Arial" pitchFamily="34" charset="0"/>
              </a:rPr>
              <a:t> (أشكال</a:t>
            </a:r>
            <a:r>
              <a:rPr lang="ar-EG" sz="2800" dirty="0" err="1" smtClean="0">
                <a:solidFill>
                  <a:srgbClr val="FF0000"/>
                </a:solidFill>
                <a:ea typeface="Arial Unicode MS" pitchFamily="34" charset="-128"/>
                <a:cs typeface="Arial" pitchFamily="34" charset="0"/>
              </a:rPr>
              <a:t>)</a:t>
            </a:r>
            <a:endParaRPr lang="en-US" sz="2800" dirty="0" smtClean="0">
              <a:ea typeface="Arial Unicode MS" pitchFamily="34" charset="-128"/>
              <a:cs typeface="Arial" pitchFamily="34" charset="0"/>
            </a:endParaRPr>
          </a:p>
        </p:txBody>
      </p:sp>
      <p:sp>
        <p:nvSpPr>
          <p:cNvPr id="11267"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 name="Rectangle 2"/>
          <p:cNvSpPr txBox="1">
            <a:spLocks noChangeArrowheads="1"/>
          </p:cNvSpPr>
          <p:nvPr/>
        </p:nvSpPr>
        <p:spPr>
          <a:xfrm>
            <a:off x="381000" y="0"/>
            <a:ext cx="8534400" cy="1338828"/>
          </a:xfrm>
          <a:prstGeom prst="rect">
            <a:avLst/>
          </a:prstGeom>
        </p:spPr>
        <p:txBody>
          <a:bodyPr/>
          <a:lstStyle/>
          <a:p>
            <a:pPr marL="571500" marR="0" lvl="0" indent="-571500" algn="l" defTabSz="914400" rtl="0" eaLnBrk="1" fontAlgn="base" latinLnBrk="0" hangingPunct="1">
              <a:lnSpc>
                <a:spcPct val="90000"/>
              </a:lnSpc>
              <a:spcBef>
                <a:spcPct val="0"/>
              </a:spcBef>
              <a:spcAft>
                <a:spcPct val="0"/>
              </a:spcAft>
              <a:buClrTx/>
              <a:buSzTx/>
              <a:buFont typeface="+mj-lt"/>
              <a:buAutoNum type="romanUcPeriod"/>
              <a:tabLst/>
              <a:defRPr/>
            </a:pPr>
            <a:r>
              <a:rPr kumimoji="0" lang="en-US" sz="30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Epithelial tissue		</a:t>
            </a:r>
            <a:r>
              <a:rPr kumimoji="0" lang="ar-EG" sz="3000" b="1" i="0" u="none" strike="noStrike" kern="0" cap="none" spc="0" normalizeH="0" baseline="0" noProof="0" dirty="0" smtClean="0">
                <a:ln>
                  <a:noFill/>
                </a:ln>
                <a:solidFill>
                  <a:srgbClr val="C00000"/>
                </a:solidFill>
                <a:effectLst/>
                <a:uLnTx/>
                <a:uFillTx/>
                <a:latin typeface="Arial" pitchFamily="34" charset="0"/>
                <a:ea typeface="+mj-ea"/>
                <a:cs typeface="Arial" pitchFamily="34" charset="0"/>
              </a:rPr>
              <a:t>	</a:t>
            </a:r>
            <a:r>
              <a:rPr kumimoji="0" lang="ar-TN" sz="3000" b="1" i="0" u="none" strike="noStrike" kern="0" cap="none" spc="0" normalizeH="0" baseline="0" noProof="0" dirty="0" smtClean="0">
                <a:ln>
                  <a:noFill/>
                </a:ln>
                <a:solidFill>
                  <a:srgbClr val="C00000"/>
                </a:solidFill>
                <a:effectLst/>
                <a:uLnTx/>
                <a:uFillTx/>
                <a:latin typeface="Arial" pitchFamily="34" charset="0"/>
                <a:ea typeface="+mj-ea"/>
                <a:cs typeface="Arial" pitchFamily="34" charset="0"/>
              </a:rPr>
              <a:t>     </a:t>
            </a:r>
            <a:r>
              <a:rPr kumimoji="0" lang="ar-SA" sz="3000" b="1" i="0" u="none" strike="noStrike" kern="0" cap="none" spc="0" normalizeH="0" baseline="0" noProof="0" dirty="0" smtClean="0">
                <a:ln>
                  <a:noFill/>
                </a:ln>
                <a:solidFill>
                  <a:srgbClr val="C00000"/>
                </a:solidFill>
                <a:effectLst/>
                <a:uLnTx/>
                <a:uFillTx/>
                <a:latin typeface="+mj-lt"/>
                <a:ea typeface="+mj-ea"/>
                <a:cs typeface="+mj-cs"/>
              </a:rPr>
              <a:t> الأنسجة </a:t>
            </a:r>
            <a:r>
              <a:rPr kumimoji="0" lang="ar-SA" sz="3000" b="1" i="0" u="none" strike="noStrike" kern="0" cap="none" spc="0" normalizeH="0" baseline="0" noProof="0" dirty="0" err="1" smtClean="0">
                <a:ln>
                  <a:noFill/>
                </a:ln>
                <a:solidFill>
                  <a:srgbClr val="C00000"/>
                </a:solidFill>
                <a:effectLst/>
                <a:uLnTx/>
                <a:uFillTx/>
                <a:latin typeface="+mj-lt"/>
                <a:ea typeface="+mj-ea"/>
                <a:cs typeface="+mj-cs"/>
              </a:rPr>
              <a:t>الطلائية</a:t>
            </a:r>
            <a:r>
              <a:rPr kumimoji="0" lang="en-US" sz="3000" b="1" i="0" u="none" strike="noStrike" kern="0" cap="none" spc="0" normalizeH="0" baseline="0" noProof="0" dirty="0" smtClean="0">
                <a:ln>
                  <a:noFill/>
                </a:ln>
                <a:solidFill>
                  <a:srgbClr val="C00000"/>
                </a:solidFill>
                <a:effectLst/>
                <a:uLnTx/>
                <a:uFillTx/>
                <a:latin typeface="+mj-lt"/>
                <a:ea typeface="+mj-ea"/>
                <a:cs typeface="+mj-cs"/>
              </a:rPr>
              <a:t>		</a:t>
            </a:r>
            <a:r>
              <a:rPr kumimoji="0" lang="ar-SA" sz="3000" b="1" i="0" u="none" strike="noStrike" kern="0" cap="none" spc="0" normalizeH="0" baseline="0" noProof="0" dirty="0" smtClean="0">
                <a:ln>
                  <a:noFill/>
                </a:ln>
                <a:solidFill>
                  <a:srgbClr val="C00000"/>
                </a:solidFill>
                <a:effectLst/>
                <a:uLnTx/>
                <a:uFillTx/>
                <a:latin typeface="+mj-lt"/>
                <a:ea typeface="+mj-ea"/>
                <a:cs typeface="+mj-cs"/>
              </a:rPr>
              <a:t> </a:t>
            </a:r>
            <a:r>
              <a:rPr kumimoji="0" lang="en-US" sz="3000" b="1" i="0" u="none" strike="noStrike" kern="0" cap="none" spc="0" normalizeH="0" baseline="0" noProof="0" dirty="0" smtClean="0">
                <a:ln>
                  <a:noFill/>
                </a:ln>
                <a:solidFill>
                  <a:srgbClr val="C00000"/>
                </a:solidFill>
                <a:effectLst/>
                <a:uLnTx/>
                <a:uFillTx/>
                <a:latin typeface="Arial" pitchFamily="34" charset="0"/>
                <a:ea typeface="+mj-ea"/>
                <a:cs typeface="Arial" pitchFamily="34" charset="0"/>
              </a:rPr>
              <a:t/>
            </a:r>
            <a:br>
              <a:rPr kumimoji="0" lang="en-US" sz="3000" b="1" i="0" u="none" strike="noStrike" kern="0" cap="none" spc="0" normalizeH="0" baseline="0" noProof="0" dirty="0" smtClean="0">
                <a:ln>
                  <a:noFill/>
                </a:ln>
                <a:solidFill>
                  <a:srgbClr val="C00000"/>
                </a:solidFill>
                <a:effectLst/>
                <a:uLnTx/>
                <a:uFillTx/>
                <a:latin typeface="Arial" pitchFamily="34" charset="0"/>
                <a:ea typeface="+mj-ea"/>
                <a:cs typeface="Arial" pitchFamily="34" charset="0"/>
              </a:rPr>
            </a:br>
            <a:endParaRPr kumimoji="0" lang="en-US" sz="3000" b="0" i="1" u="none" strike="noStrike" kern="0" cap="none" spc="0" normalizeH="0" baseline="0" noProof="0" dirty="0" smtClean="0">
              <a:ln>
                <a:noFill/>
              </a:ln>
              <a:solidFill>
                <a:srgbClr val="C0000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box(in)">
                                      <p:cBhvr>
                                        <p:cTn id="7" dur="500"/>
                                        <p:tgtEl>
                                          <p:spTgt spid="11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266">
                                            <p:txEl>
                                              <p:pRg st="1" end="1"/>
                                            </p:txEl>
                                          </p:spTgt>
                                        </p:tgtEl>
                                        <p:attrNameLst>
                                          <p:attrName>style.visibility</p:attrName>
                                        </p:attrNameLst>
                                      </p:cBhvr>
                                      <p:to>
                                        <p:strVal val="visible"/>
                                      </p:to>
                                    </p:set>
                                    <p:animEffect transition="in" filter="box(in)">
                                      <p:cBhvr>
                                        <p:cTn id="12" dur="500"/>
                                        <p:tgtEl>
                                          <p:spTgt spid="112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266">
                                            <p:txEl>
                                              <p:pRg st="2" end="2"/>
                                            </p:txEl>
                                          </p:spTgt>
                                        </p:tgtEl>
                                        <p:attrNameLst>
                                          <p:attrName>style.visibility</p:attrName>
                                        </p:attrNameLst>
                                      </p:cBhvr>
                                      <p:to>
                                        <p:strVal val="visible"/>
                                      </p:to>
                                    </p:set>
                                    <p:animEffect transition="in" filter="box(in)">
                                      <p:cBhvr>
                                        <p:cTn id="17" dur="500"/>
                                        <p:tgtEl>
                                          <p:spTgt spid="112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153988" y="838200"/>
            <a:ext cx="8532812" cy="6073970"/>
          </a:xfrm>
        </p:spPr>
        <p:txBody>
          <a:bodyPr/>
          <a:lstStyle/>
          <a:p>
            <a:pPr marL="1127125" lvl="1" indent="-338138" eaLnBrk="1" hangingPunct="1">
              <a:spcAft>
                <a:spcPts val="2400"/>
              </a:spcAft>
              <a:buFontTx/>
              <a:buChar char="–"/>
            </a:pPr>
            <a:r>
              <a:rPr lang="en-US" b="1" dirty="0" err="1" smtClean="0">
                <a:ea typeface="Arial Unicode MS" pitchFamily="34" charset="-128"/>
                <a:cs typeface="Arial" pitchFamily="34" charset="0"/>
              </a:rPr>
              <a:t>Squamous</a:t>
            </a:r>
            <a:r>
              <a:rPr lang="en-US" dirty="0" smtClean="0">
                <a:ea typeface="Arial Unicode MS" pitchFamily="34" charset="-128"/>
                <a:cs typeface="Arial" pitchFamily="34" charset="0"/>
              </a:rPr>
              <a:t>—like a fried egg</a:t>
            </a:r>
            <a:endParaRPr lang="ar-SA" dirty="0" smtClean="0">
              <a:ea typeface="Arial Unicode MS" pitchFamily="34" charset="-128"/>
              <a:cs typeface="Arial" pitchFamily="34" charset="0"/>
            </a:endParaRPr>
          </a:p>
          <a:p>
            <a:pPr marL="1127125" lvl="1" indent="-338138" algn="r" rtl="1" eaLnBrk="1" hangingPunct="1">
              <a:spcAft>
                <a:spcPts val="2400"/>
              </a:spcAft>
              <a:buFontTx/>
              <a:buChar char="–"/>
            </a:pPr>
            <a:r>
              <a:rPr lang="ar-SA" b="1" dirty="0" err="1" smtClean="0">
                <a:solidFill>
                  <a:srgbClr val="FF0000"/>
                </a:solidFill>
                <a:ea typeface="Arial Unicode MS" pitchFamily="34" charset="-128"/>
                <a:cs typeface="Arial" pitchFamily="34" charset="0"/>
              </a:rPr>
              <a:t>حرشفية </a:t>
            </a:r>
            <a:r>
              <a:rPr lang="ar-SA" dirty="0" smtClean="0">
                <a:solidFill>
                  <a:srgbClr val="FF0000"/>
                </a:solidFill>
                <a:ea typeface="Arial Unicode MS" pitchFamily="34" charset="-128"/>
                <a:cs typeface="Arial" pitchFamily="34" charset="0"/>
              </a:rPr>
              <a:t>– مثل البيض المقلي</a:t>
            </a:r>
            <a:r>
              <a:rPr lang="ar-EG" dirty="0" smtClean="0">
                <a:solidFill>
                  <a:srgbClr val="FF0000"/>
                </a:solidFill>
                <a:ea typeface="Arial Unicode MS" pitchFamily="34" charset="-128"/>
                <a:cs typeface="Arial" pitchFamily="34" charset="0"/>
              </a:rPr>
              <a:t> (بلا حدود</a:t>
            </a:r>
            <a:r>
              <a:rPr lang="ar-EG" dirty="0" err="1" smtClean="0">
                <a:solidFill>
                  <a:srgbClr val="FF0000"/>
                </a:solidFill>
                <a:ea typeface="Arial Unicode MS" pitchFamily="34" charset="-128"/>
                <a:cs typeface="Arial" pitchFamily="34" charset="0"/>
              </a:rPr>
              <a:t>)</a:t>
            </a:r>
            <a:r>
              <a:rPr lang="ar-SA" dirty="0" smtClean="0">
                <a:solidFill>
                  <a:srgbClr val="FF0000"/>
                </a:solidFill>
                <a:ea typeface="Arial Unicode MS" pitchFamily="34" charset="-128"/>
                <a:cs typeface="Arial" pitchFamily="34" charset="0"/>
              </a:rPr>
              <a:t>  </a:t>
            </a:r>
            <a:endParaRPr lang="en-US" dirty="0" smtClean="0">
              <a:solidFill>
                <a:srgbClr val="FF0000"/>
              </a:solidFill>
              <a:ea typeface="Arial Unicode MS" pitchFamily="34" charset="-128"/>
              <a:cs typeface="Arial" pitchFamily="34" charset="0"/>
            </a:endParaRPr>
          </a:p>
          <a:p>
            <a:pPr marL="1127125" lvl="1" indent="-338138" eaLnBrk="1" hangingPunct="1">
              <a:spcAft>
                <a:spcPts val="2400"/>
              </a:spcAft>
              <a:buFontTx/>
              <a:buChar char="–"/>
            </a:pPr>
            <a:r>
              <a:rPr lang="en-US" b="1" dirty="0" err="1" smtClean="0">
                <a:ea typeface="Arial Unicode MS" pitchFamily="34" charset="-128"/>
                <a:cs typeface="Arial" pitchFamily="34" charset="0"/>
              </a:rPr>
              <a:t>Cuboidal</a:t>
            </a:r>
            <a:r>
              <a:rPr lang="en-US" dirty="0" smtClean="0">
                <a:ea typeface="Arial Unicode MS" pitchFamily="34" charset="-128"/>
                <a:cs typeface="Arial" pitchFamily="34" charset="0"/>
              </a:rPr>
              <a:t>—as tall as they are wide</a:t>
            </a:r>
            <a:endParaRPr lang="ar-SA" dirty="0" smtClean="0">
              <a:ea typeface="Arial Unicode MS" pitchFamily="34" charset="-128"/>
              <a:cs typeface="Arial" pitchFamily="34" charset="0"/>
            </a:endParaRPr>
          </a:p>
          <a:p>
            <a:pPr marL="1127125" lvl="1" indent="-338138" algn="r" rtl="1" eaLnBrk="1" hangingPunct="1">
              <a:spcAft>
                <a:spcPts val="2400"/>
              </a:spcAft>
              <a:buFontTx/>
              <a:buChar char="–"/>
            </a:pPr>
            <a:r>
              <a:rPr lang="ar-SA" dirty="0" smtClean="0">
                <a:ea typeface="Arial Unicode MS" pitchFamily="34" charset="-128"/>
                <a:cs typeface="Arial" pitchFamily="34" charset="0"/>
              </a:rPr>
              <a:t> </a:t>
            </a:r>
            <a:r>
              <a:rPr lang="ar-SA" b="1" dirty="0" err="1" smtClean="0">
                <a:solidFill>
                  <a:srgbClr val="FF0000"/>
                </a:solidFill>
                <a:ea typeface="Arial Unicode MS" pitchFamily="34" charset="-128"/>
                <a:cs typeface="Arial" pitchFamily="34" charset="0"/>
              </a:rPr>
              <a:t>مكعبانية</a:t>
            </a:r>
            <a:r>
              <a:rPr lang="ar-SA" dirty="0" smtClean="0">
                <a:solidFill>
                  <a:srgbClr val="FF0000"/>
                </a:solidFill>
                <a:ea typeface="Arial Unicode MS" pitchFamily="34" charset="-128"/>
                <a:cs typeface="Arial" pitchFamily="34" charset="0"/>
              </a:rPr>
              <a:t> – طولها مثل عرضها  </a:t>
            </a:r>
            <a:endParaRPr lang="en-US" dirty="0" smtClean="0">
              <a:solidFill>
                <a:srgbClr val="FF0000"/>
              </a:solidFill>
              <a:ea typeface="Arial Unicode MS" pitchFamily="34" charset="-128"/>
              <a:cs typeface="Arial" pitchFamily="34" charset="0"/>
            </a:endParaRPr>
          </a:p>
          <a:p>
            <a:pPr marL="1127125" lvl="1" indent="-338138" eaLnBrk="1" hangingPunct="1">
              <a:spcAft>
                <a:spcPts val="2400"/>
              </a:spcAft>
              <a:buFontTx/>
              <a:buChar char="–"/>
            </a:pPr>
            <a:r>
              <a:rPr lang="en-US" b="1" dirty="0" smtClean="0">
                <a:ea typeface="Arial Unicode MS" pitchFamily="34" charset="-128"/>
                <a:cs typeface="Arial" pitchFamily="34" charset="0"/>
              </a:rPr>
              <a:t>Columnar</a:t>
            </a:r>
            <a:r>
              <a:rPr lang="en-US" dirty="0" smtClean="0">
                <a:ea typeface="Arial Unicode MS" pitchFamily="34" charset="-128"/>
                <a:cs typeface="Arial" pitchFamily="34" charset="0"/>
              </a:rPr>
              <a:t>—taller than they are wide</a:t>
            </a:r>
            <a:endParaRPr lang="ar-SA" dirty="0" smtClean="0">
              <a:ea typeface="Arial Unicode MS" pitchFamily="34" charset="-128"/>
              <a:cs typeface="Arial" pitchFamily="34" charset="0"/>
            </a:endParaRPr>
          </a:p>
          <a:p>
            <a:pPr marL="1127125" lvl="1" indent="-338138" algn="r" rtl="1" eaLnBrk="1" hangingPunct="1">
              <a:spcAft>
                <a:spcPts val="2400"/>
              </a:spcAft>
              <a:buFontTx/>
              <a:buChar char="–"/>
            </a:pPr>
            <a:r>
              <a:rPr lang="ar-SA" b="1" dirty="0" err="1" smtClean="0">
                <a:solidFill>
                  <a:srgbClr val="FF0000"/>
                </a:solidFill>
                <a:ea typeface="Arial Unicode MS" pitchFamily="34" charset="-128"/>
                <a:cs typeface="Arial" pitchFamily="34" charset="0"/>
              </a:rPr>
              <a:t>عمادية</a:t>
            </a:r>
            <a:r>
              <a:rPr lang="ar-SA" dirty="0" smtClean="0">
                <a:solidFill>
                  <a:srgbClr val="FF0000"/>
                </a:solidFill>
                <a:ea typeface="Arial Unicode MS" pitchFamily="34" charset="-128"/>
                <a:cs typeface="Arial" pitchFamily="34" charset="0"/>
              </a:rPr>
              <a:t> – طولها أكثر من عرضها </a:t>
            </a:r>
            <a:endParaRPr lang="en-US" dirty="0" smtClean="0">
              <a:solidFill>
                <a:srgbClr val="FF0000"/>
              </a:solidFill>
              <a:ea typeface="Arial Unicode MS" pitchFamily="34" charset="-128"/>
              <a:cs typeface="Arial" pitchFamily="34" charset="0"/>
            </a:endParaRPr>
          </a:p>
          <a:p>
            <a:pPr lvl="3" eaLnBrk="1" hangingPunct="1">
              <a:spcAft>
                <a:spcPts val="2400"/>
              </a:spcAft>
            </a:pPr>
            <a:endParaRPr lang="en-US" dirty="0" smtClean="0">
              <a:ea typeface="Arial Unicode MS" pitchFamily="34" charset="-128"/>
              <a:cs typeface="Arial" pitchFamily="34" charset="0"/>
            </a:endParaRPr>
          </a:p>
        </p:txBody>
      </p:sp>
      <p:sp>
        <p:nvSpPr>
          <p:cNvPr id="11267"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 name="Rectangle 2"/>
          <p:cNvSpPr txBox="1">
            <a:spLocks noChangeArrowheads="1"/>
          </p:cNvSpPr>
          <p:nvPr/>
        </p:nvSpPr>
        <p:spPr>
          <a:xfrm>
            <a:off x="381000" y="0"/>
            <a:ext cx="8534400" cy="1338828"/>
          </a:xfrm>
          <a:prstGeom prst="rect">
            <a:avLst/>
          </a:prstGeom>
        </p:spPr>
        <p:txBody>
          <a:bodyPr/>
          <a:lstStyle/>
          <a:p>
            <a:pPr marL="571500" marR="0" lvl="0" indent="-571500" algn="l" defTabSz="914400" rtl="0" eaLnBrk="1" fontAlgn="base" latinLnBrk="0" hangingPunct="1">
              <a:lnSpc>
                <a:spcPct val="90000"/>
              </a:lnSpc>
              <a:spcBef>
                <a:spcPct val="0"/>
              </a:spcBef>
              <a:spcAft>
                <a:spcPct val="0"/>
              </a:spcAft>
              <a:buClrTx/>
              <a:buSzTx/>
              <a:buFont typeface="+mj-lt"/>
              <a:buAutoNum type="romanUcPeriod"/>
              <a:tabLst/>
              <a:defRPr/>
            </a:pPr>
            <a:r>
              <a:rPr kumimoji="0" lang="en-US" sz="30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Epithelial tissue		</a:t>
            </a:r>
            <a:r>
              <a:rPr kumimoji="0" lang="ar-EG" sz="3000" b="1" i="0" u="none" strike="noStrike" kern="0" cap="none" spc="0" normalizeH="0" baseline="0" noProof="0" dirty="0" smtClean="0">
                <a:ln>
                  <a:noFill/>
                </a:ln>
                <a:solidFill>
                  <a:srgbClr val="C00000"/>
                </a:solidFill>
                <a:effectLst/>
                <a:uLnTx/>
                <a:uFillTx/>
                <a:latin typeface="Arial" pitchFamily="34" charset="0"/>
                <a:ea typeface="+mj-ea"/>
                <a:cs typeface="Arial" pitchFamily="34" charset="0"/>
              </a:rPr>
              <a:t>	</a:t>
            </a:r>
            <a:r>
              <a:rPr kumimoji="0" lang="ar-TN" sz="3000" b="1" i="0" u="none" strike="noStrike" kern="0" cap="none" spc="0" normalizeH="0" baseline="0" noProof="0" dirty="0" smtClean="0">
                <a:ln>
                  <a:noFill/>
                </a:ln>
                <a:solidFill>
                  <a:srgbClr val="C00000"/>
                </a:solidFill>
                <a:effectLst/>
                <a:uLnTx/>
                <a:uFillTx/>
                <a:latin typeface="Arial" pitchFamily="34" charset="0"/>
                <a:ea typeface="+mj-ea"/>
                <a:cs typeface="Arial" pitchFamily="34" charset="0"/>
              </a:rPr>
              <a:t>     </a:t>
            </a:r>
            <a:r>
              <a:rPr kumimoji="0" lang="ar-SA" sz="3000" b="1" i="0" u="none" strike="noStrike" kern="0" cap="none" spc="0" normalizeH="0" baseline="0" noProof="0" dirty="0" smtClean="0">
                <a:ln>
                  <a:noFill/>
                </a:ln>
                <a:solidFill>
                  <a:srgbClr val="C00000"/>
                </a:solidFill>
                <a:effectLst/>
                <a:uLnTx/>
                <a:uFillTx/>
                <a:latin typeface="+mj-lt"/>
                <a:ea typeface="+mj-ea"/>
                <a:cs typeface="+mj-cs"/>
              </a:rPr>
              <a:t> الأنسجة </a:t>
            </a:r>
            <a:r>
              <a:rPr kumimoji="0" lang="ar-SA" sz="3000" b="1" i="0" u="none" strike="noStrike" kern="0" cap="none" spc="0" normalizeH="0" baseline="0" noProof="0" dirty="0" err="1" smtClean="0">
                <a:ln>
                  <a:noFill/>
                </a:ln>
                <a:solidFill>
                  <a:srgbClr val="C00000"/>
                </a:solidFill>
                <a:effectLst/>
                <a:uLnTx/>
                <a:uFillTx/>
                <a:latin typeface="+mj-lt"/>
                <a:ea typeface="+mj-ea"/>
                <a:cs typeface="+mj-cs"/>
              </a:rPr>
              <a:t>الطلائية</a:t>
            </a:r>
            <a:r>
              <a:rPr kumimoji="0" lang="en-US" sz="3000" b="1" i="0" u="none" strike="noStrike" kern="0" cap="none" spc="0" normalizeH="0" baseline="0" noProof="0" dirty="0" smtClean="0">
                <a:ln>
                  <a:noFill/>
                </a:ln>
                <a:solidFill>
                  <a:srgbClr val="C00000"/>
                </a:solidFill>
                <a:effectLst/>
                <a:uLnTx/>
                <a:uFillTx/>
                <a:latin typeface="+mj-lt"/>
                <a:ea typeface="+mj-ea"/>
                <a:cs typeface="+mj-cs"/>
              </a:rPr>
              <a:t>		</a:t>
            </a:r>
            <a:r>
              <a:rPr kumimoji="0" lang="ar-SA" sz="3000" b="1" i="0" u="none" strike="noStrike" kern="0" cap="none" spc="0" normalizeH="0" baseline="0" noProof="0" dirty="0" smtClean="0">
                <a:ln>
                  <a:noFill/>
                </a:ln>
                <a:solidFill>
                  <a:srgbClr val="C00000"/>
                </a:solidFill>
                <a:effectLst/>
                <a:uLnTx/>
                <a:uFillTx/>
                <a:latin typeface="+mj-lt"/>
                <a:ea typeface="+mj-ea"/>
                <a:cs typeface="+mj-cs"/>
              </a:rPr>
              <a:t> </a:t>
            </a:r>
            <a:r>
              <a:rPr kumimoji="0" lang="en-US" sz="3000" b="1" i="0" u="none" strike="noStrike" kern="0" cap="none" spc="0" normalizeH="0" baseline="0" noProof="0" dirty="0" smtClean="0">
                <a:ln>
                  <a:noFill/>
                </a:ln>
                <a:solidFill>
                  <a:srgbClr val="C00000"/>
                </a:solidFill>
                <a:effectLst/>
                <a:uLnTx/>
                <a:uFillTx/>
                <a:latin typeface="Arial" pitchFamily="34" charset="0"/>
                <a:ea typeface="+mj-ea"/>
                <a:cs typeface="Arial" pitchFamily="34" charset="0"/>
              </a:rPr>
              <a:t/>
            </a:r>
            <a:br>
              <a:rPr kumimoji="0" lang="en-US" sz="3000" b="1" i="0" u="none" strike="noStrike" kern="0" cap="none" spc="0" normalizeH="0" baseline="0" noProof="0" dirty="0" smtClean="0">
                <a:ln>
                  <a:noFill/>
                </a:ln>
                <a:solidFill>
                  <a:srgbClr val="C00000"/>
                </a:solidFill>
                <a:effectLst/>
                <a:uLnTx/>
                <a:uFillTx/>
                <a:latin typeface="Arial" pitchFamily="34" charset="0"/>
                <a:ea typeface="+mj-ea"/>
                <a:cs typeface="Arial" pitchFamily="34" charset="0"/>
              </a:rPr>
            </a:br>
            <a:endParaRPr kumimoji="0" lang="en-US" sz="3000" b="0" i="1" u="none" strike="noStrike" kern="0" cap="none" spc="0" normalizeH="0" baseline="0" noProof="0" dirty="0" smtClean="0">
              <a:ln>
                <a:noFill/>
              </a:ln>
              <a:solidFill>
                <a:srgbClr val="C0000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box(in)">
                                      <p:cBhvr>
                                        <p:cTn id="7" dur="500"/>
                                        <p:tgtEl>
                                          <p:spTgt spid="11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266">
                                            <p:txEl>
                                              <p:pRg st="2" end="2"/>
                                            </p:txEl>
                                          </p:spTgt>
                                        </p:tgtEl>
                                        <p:attrNameLst>
                                          <p:attrName>style.visibility</p:attrName>
                                        </p:attrNameLst>
                                      </p:cBhvr>
                                      <p:to>
                                        <p:strVal val="visible"/>
                                      </p:to>
                                    </p:set>
                                    <p:animEffect transition="in" filter="box(in)">
                                      <p:cBhvr>
                                        <p:cTn id="12" dur="500"/>
                                        <p:tgtEl>
                                          <p:spTgt spid="1126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266">
                                            <p:txEl>
                                              <p:pRg st="4" end="4"/>
                                            </p:txEl>
                                          </p:spTgt>
                                        </p:tgtEl>
                                        <p:attrNameLst>
                                          <p:attrName>style.visibility</p:attrName>
                                        </p:attrNameLst>
                                      </p:cBhvr>
                                      <p:to>
                                        <p:strVal val="visible"/>
                                      </p:to>
                                    </p:set>
                                    <p:animEffect transition="in" filter="box(in)">
                                      <p:cBhvr>
                                        <p:cTn id="17" dur="500"/>
                                        <p:tgtEl>
                                          <p:spTgt spid="112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cnx.org/content/m46048/latest/403_Epithelial_Tissue.jpg"/>
          <p:cNvPicPr>
            <a:picLocks noChangeAspect="1" noChangeArrowheads="1"/>
          </p:cNvPicPr>
          <p:nvPr/>
        </p:nvPicPr>
        <p:blipFill>
          <a:blip r:embed="rId2" cstate="print"/>
          <a:srcRect/>
          <a:stretch>
            <a:fillRect/>
          </a:stretch>
        </p:blipFill>
        <p:spPr bwMode="auto">
          <a:xfrm>
            <a:off x="76200" y="228600"/>
            <a:ext cx="8991600" cy="6324600"/>
          </a:xfrm>
          <a:prstGeom prst="rect">
            <a:avLst/>
          </a:prstGeom>
          <a:noFill/>
          <a:ln w="9525">
            <a:noFill/>
            <a:miter lim="800000"/>
            <a:headEnd/>
            <a:tailEnd/>
          </a:ln>
        </p:spPr>
      </p:pic>
      <p:pic>
        <p:nvPicPr>
          <p:cNvPr id="12291" name="Picture 2" descr="http://i1.ytimg.com/vi/ghOEyxv52Zc/maxresdefault.jpg"/>
          <p:cNvPicPr>
            <a:picLocks noChangeAspect="1" noChangeArrowheads="1"/>
          </p:cNvPicPr>
          <p:nvPr/>
        </p:nvPicPr>
        <p:blipFill>
          <a:blip r:embed="rId3" cstate="print"/>
          <a:srcRect/>
          <a:stretch>
            <a:fillRect/>
          </a:stretch>
        </p:blipFill>
        <p:spPr bwMode="auto">
          <a:xfrm>
            <a:off x="1143000" y="4572000"/>
            <a:ext cx="2057400" cy="1447800"/>
          </a:xfrm>
          <a:prstGeom prst="rect">
            <a:avLst/>
          </a:prstGeom>
          <a:noFill/>
          <a:ln w="9525">
            <a:noFill/>
            <a:miter lim="800000"/>
            <a:headEnd/>
            <a:tailEnd/>
          </a:ln>
        </p:spPr>
      </p:pic>
      <p:pic>
        <p:nvPicPr>
          <p:cNvPr id="12292" name="Picture 4" descr="http://www.siumed.edu/~dking2/crr/images/RN006c.jpg"/>
          <p:cNvPicPr>
            <a:picLocks noChangeAspect="1" noChangeArrowheads="1"/>
          </p:cNvPicPr>
          <p:nvPr/>
        </p:nvPicPr>
        <p:blipFill>
          <a:blip r:embed="rId4" cstate="print"/>
          <a:srcRect/>
          <a:stretch>
            <a:fillRect/>
          </a:stretch>
        </p:blipFill>
        <p:spPr bwMode="auto">
          <a:xfrm>
            <a:off x="1143000" y="2514600"/>
            <a:ext cx="1676400" cy="1377950"/>
          </a:xfrm>
          <a:prstGeom prst="rect">
            <a:avLst/>
          </a:prstGeom>
          <a:noFill/>
          <a:ln w="9525">
            <a:noFill/>
            <a:miter lim="800000"/>
            <a:headEnd/>
            <a:tailEnd/>
          </a:ln>
        </p:spPr>
      </p:pic>
      <p:pic>
        <p:nvPicPr>
          <p:cNvPr id="12293" name="Picture 8" descr="http://www.bioimagingllc.com/images/02%20Soft%20Palate%20400X.jpg"/>
          <p:cNvPicPr>
            <a:picLocks noChangeAspect="1" noChangeArrowheads="1"/>
          </p:cNvPicPr>
          <p:nvPr/>
        </p:nvPicPr>
        <p:blipFill>
          <a:blip r:embed="rId5" cstate="print"/>
          <a:srcRect/>
          <a:stretch>
            <a:fillRect/>
          </a:stretch>
        </p:blipFill>
        <p:spPr bwMode="auto">
          <a:xfrm>
            <a:off x="3810000" y="495300"/>
            <a:ext cx="1828800" cy="1257300"/>
          </a:xfrm>
          <a:prstGeom prst="rect">
            <a:avLst/>
          </a:prstGeom>
          <a:noFill/>
          <a:ln w="9525">
            <a:noFill/>
            <a:miter lim="800000"/>
            <a:headEnd/>
            <a:tailEnd/>
          </a:ln>
        </p:spPr>
      </p:pic>
      <p:pic>
        <p:nvPicPr>
          <p:cNvPr id="12294" name="Picture 10" descr="http://stevegallik.org/sites/histologyolm.stevegallik.org/images/Trachea_100_1.jpg"/>
          <p:cNvPicPr>
            <a:picLocks noChangeAspect="1" noChangeArrowheads="1"/>
          </p:cNvPicPr>
          <p:nvPr/>
        </p:nvPicPr>
        <p:blipFill>
          <a:blip r:embed="rId6" cstate="print"/>
          <a:srcRect/>
          <a:stretch>
            <a:fillRect/>
          </a:stretch>
        </p:blipFill>
        <p:spPr bwMode="auto">
          <a:xfrm>
            <a:off x="6477000" y="4573588"/>
            <a:ext cx="1905000" cy="1446212"/>
          </a:xfrm>
          <a:prstGeom prst="rect">
            <a:avLst/>
          </a:prstGeom>
          <a:noFill/>
          <a:ln w="9525">
            <a:noFill/>
            <a:miter lim="800000"/>
            <a:headEnd/>
            <a:tailEnd/>
          </a:ln>
        </p:spPr>
      </p:pic>
      <p:pic>
        <p:nvPicPr>
          <p:cNvPr id="12295" name="Picture 12" descr="http://legacy.owensboro.kctcs.edu/gcaplan/anat/histology/simplecub.jpg"/>
          <p:cNvPicPr>
            <a:picLocks noChangeAspect="1" noChangeArrowheads="1"/>
          </p:cNvPicPr>
          <p:nvPr/>
        </p:nvPicPr>
        <p:blipFill>
          <a:blip r:embed="rId7" cstate="print"/>
          <a:srcRect/>
          <a:stretch>
            <a:fillRect/>
          </a:stretch>
        </p:blipFill>
        <p:spPr bwMode="auto">
          <a:xfrm>
            <a:off x="3810000" y="2514600"/>
            <a:ext cx="1635125" cy="1295400"/>
          </a:xfrm>
          <a:prstGeom prst="rect">
            <a:avLst/>
          </a:prstGeom>
          <a:noFill/>
          <a:ln w="9525">
            <a:noFill/>
            <a:miter lim="800000"/>
            <a:headEnd/>
            <a:tailEnd/>
          </a:ln>
        </p:spPr>
      </p:pic>
      <p:pic>
        <p:nvPicPr>
          <p:cNvPr id="12296" name="Picture 14" descr="http://www.proprofs.com/quiz-school/user_upload/ckeditor/stratified_columnar-epi.jpg"/>
          <p:cNvPicPr>
            <a:picLocks noChangeAspect="1" noChangeArrowheads="1"/>
          </p:cNvPicPr>
          <p:nvPr/>
        </p:nvPicPr>
        <p:blipFill>
          <a:blip r:embed="rId8" cstate="print"/>
          <a:srcRect/>
          <a:stretch>
            <a:fillRect/>
          </a:stretch>
        </p:blipFill>
        <p:spPr bwMode="auto">
          <a:xfrm>
            <a:off x="3810000" y="4572000"/>
            <a:ext cx="1828800" cy="1447800"/>
          </a:xfrm>
          <a:prstGeom prst="rect">
            <a:avLst/>
          </a:prstGeom>
          <a:noFill/>
          <a:ln w="9525">
            <a:noFill/>
            <a:miter lim="800000"/>
            <a:headEnd/>
            <a:tailEnd/>
          </a:ln>
        </p:spPr>
      </p:pic>
      <p:pic>
        <p:nvPicPr>
          <p:cNvPr id="12297" name="Picture 16" descr="http://missinglink.ucsf.edu/lm/ids_101_histo_resource/images/27_copy.jpg"/>
          <p:cNvPicPr>
            <a:picLocks noChangeAspect="1" noChangeArrowheads="1"/>
          </p:cNvPicPr>
          <p:nvPr/>
        </p:nvPicPr>
        <p:blipFill>
          <a:blip r:embed="rId9" cstate="print"/>
          <a:srcRect/>
          <a:stretch>
            <a:fillRect/>
          </a:stretch>
        </p:blipFill>
        <p:spPr bwMode="auto">
          <a:xfrm>
            <a:off x="1143000" y="533400"/>
            <a:ext cx="1676400" cy="1219200"/>
          </a:xfrm>
          <a:prstGeom prst="rect">
            <a:avLst/>
          </a:prstGeom>
          <a:noFill/>
          <a:ln w="9525">
            <a:noFill/>
            <a:miter lim="800000"/>
            <a:headEnd/>
            <a:tailEnd/>
          </a:ln>
        </p:spPr>
      </p:pic>
      <p:sp>
        <p:nvSpPr>
          <p:cNvPr id="10" name="Rectangle 2"/>
          <p:cNvSpPr txBox="1">
            <a:spLocks noChangeArrowheads="1"/>
          </p:cNvSpPr>
          <p:nvPr/>
        </p:nvSpPr>
        <p:spPr>
          <a:xfrm>
            <a:off x="6477000" y="990600"/>
            <a:ext cx="2438400" cy="1338828"/>
          </a:xfrm>
          <a:prstGeom prst="rect">
            <a:avLst/>
          </a:prstGeom>
        </p:spPr>
        <p:txBody>
          <a:bodyPr/>
          <a:lstStyle/>
          <a:p>
            <a:pPr marL="571500" marR="0" lvl="0" indent="-571500" defTabSz="914400" rtl="0" eaLnBrk="1" fontAlgn="base" latinLnBrk="0" hangingPunct="1">
              <a:lnSpc>
                <a:spcPct val="90000"/>
              </a:lnSpc>
              <a:spcBef>
                <a:spcPct val="0"/>
              </a:spcBef>
              <a:spcAft>
                <a:spcPct val="0"/>
              </a:spcAft>
              <a:buClrTx/>
              <a:buSzTx/>
              <a:buFont typeface="+mj-lt"/>
              <a:buAutoNum type="romanUcPeriod"/>
              <a:tabLst/>
              <a:defRPr/>
            </a:pPr>
            <a:r>
              <a:rPr kumimoji="0" lang="en-US"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Epithelial tissues		</a:t>
            </a:r>
            <a:r>
              <a:rPr kumimoji="0" lang="ar-EG" sz="2400" b="1" i="0" u="none" strike="noStrike" kern="0" cap="none" spc="0" normalizeH="0" baseline="0" noProof="0" dirty="0" smtClean="0">
                <a:ln>
                  <a:noFill/>
                </a:ln>
                <a:solidFill>
                  <a:srgbClr val="C00000"/>
                </a:solidFill>
                <a:effectLst/>
                <a:uLnTx/>
                <a:uFillTx/>
                <a:latin typeface="Arial" pitchFamily="34" charset="0"/>
                <a:ea typeface="+mj-ea"/>
                <a:cs typeface="Arial" pitchFamily="34" charset="0"/>
              </a:rPr>
              <a:t>	</a:t>
            </a:r>
            <a:r>
              <a:rPr kumimoji="0" lang="ar-TN" sz="2400" b="1" i="0" u="none" strike="noStrike" kern="0" cap="none" spc="0" normalizeH="0" baseline="0" noProof="0" dirty="0" smtClean="0">
                <a:ln>
                  <a:noFill/>
                </a:ln>
                <a:solidFill>
                  <a:srgbClr val="C00000"/>
                </a:solidFill>
                <a:effectLst/>
                <a:uLnTx/>
                <a:uFillTx/>
                <a:latin typeface="Arial" pitchFamily="34" charset="0"/>
                <a:ea typeface="+mj-ea"/>
                <a:cs typeface="Arial" pitchFamily="34" charset="0"/>
              </a:rPr>
              <a:t>     </a:t>
            </a:r>
            <a:r>
              <a:rPr kumimoji="0" lang="ar-SA" sz="2400" b="1" i="0" u="none" strike="noStrike" kern="0" cap="none" spc="0" normalizeH="0" baseline="0" noProof="0" dirty="0" smtClean="0">
                <a:ln>
                  <a:noFill/>
                </a:ln>
                <a:solidFill>
                  <a:srgbClr val="C00000"/>
                </a:solidFill>
                <a:effectLst/>
                <a:uLnTx/>
                <a:uFillTx/>
                <a:latin typeface="+mj-lt"/>
                <a:ea typeface="+mj-ea"/>
                <a:cs typeface="+mj-cs"/>
              </a:rPr>
              <a:t> الأنسجة </a:t>
            </a:r>
            <a:r>
              <a:rPr kumimoji="0" lang="ar-SA" sz="2400" b="1" i="0" u="none" strike="noStrike" kern="0" cap="none" spc="0" normalizeH="0" baseline="0" noProof="0" dirty="0" err="1" smtClean="0">
                <a:ln>
                  <a:noFill/>
                </a:ln>
                <a:solidFill>
                  <a:srgbClr val="C00000"/>
                </a:solidFill>
                <a:effectLst/>
                <a:uLnTx/>
                <a:uFillTx/>
                <a:latin typeface="+mj-lt"/>
                <a:ea typeface="+mj-ea"/>
                <a:cs typeface="+mj-cs"/>
              </a:rPr>
              <a:t>الطلائية</a:t>
            </a:r>
            <a:r>
              <a:rPr kumimoji="0" lang="en-US" sz="2400" b="1" i="0" u="none" strike="noStrike" kern="0" cap="none" spc="0" normalizeH="0" baseline="0" noProof="0" dirty="0" smtClean="0">
                <a:ln>
                  <a:noFill/>
                </a:ln>
                <a:solidFill>
                  <a:srgbClr val="C00000"/>
                </a:solidFill>
                <a:effectLst/>
                <a:uLnTx/>
                <a:uFillTx/>
                <a:latin typeface="+mj-lt"/>
                <a:ea typeface="+mj-ea"/>
                <a:cs typeface="+mj-cs"/>
              </a:rPr>
              <a:t>		</a:t>
            </a:r>
            <a:r>
              <a:rPr kumimoji="0" lang="ar-SA" sz="2400" b="1" i="0" u="none" strike="noStrike" kern="0" cap="none" spc="0" normalizeH="0" baseline="0" noProof="0" dirty="0" smtClean="0">
                <a:ln>
                  <a:noFill/>
                </a:ln>
                <a:solidFill>
                  <a:srgbClr val="C00000"/>
                </a:solidFill>
                <a:effectLst/>
                <a:uLnTx/>
                <a:uFillTx/>
                <a:latin typeface="+mj-lt"/>
                <a:ea typeface="+mj-ea"/>
                <a:cs typeface="+mj-cs"/>
              </a:rPr>
              <a:t> </a:t>
            </a:r>
            <a:r>
              <a:rPr kumimoji="0" lang="en-US" sz="2400" b="1" i="0" u="none" strike="noStrike" kern="0" cap="none" spc="0" normalizeH="0" baseline="0" noProof="0" dirty="0" smtClean="0">
                <a:ln>
                  <a:noFill/>
                </a:ln>
                <a:solidFill>
                  <a:srgbClr val="C00000"/>
                </a:solidFill>
                <a:effectLst/>
                <a:uLnTx/>
                <a:uFillTx/>
                <a:latin typeface="Arial" pitchFamily="34" charset="0"/>
                <a:ea typeface="+mj-ea"/>
                <a:cs typeface="Arial" pitchFamily="34" charset="0"/>
              </a:rPr>
              <a:t/>
            </a:r>
            <a:br>
              <a:rPr kumimoji="0" lang="en-US" sz="2400" b="1" i="0" u="none" strike="noStrike" kern="0" cap="none" spc="0" normalizeH="0" baseline="0" noProof="0" dirty="0" smtClean="0">
                <a:ln>
                  <a:noFill/>
                </a:ln>
                <a:solidFill>
                  <a:srgbClr val="C00000"/>
                </a:solidFill>
                <a:effectLst/>
                <a:uLnTx/>
                <a:uFillTx/>
                <a:latin typeface="Arial" pitchFamily="34" charset="0"/>
                <a:ea typeface="+mj-ea"/>
                <a:cs typeface="Arial" pitchFamily="34" charset="0"/>
              </a:rPr>
            </a:br>
            <a:endParaRPr kumimoji="0" lang="en-US" sz="2400" b="0" i="1" u="none" strike="noStrike" kern="0" cap="none" spc="0" normalizeH="0" baseline="0" noProof="0" dirty="0" smtClean="0">
              <a:ln>
                <a:noFill/>
              </a:ln>
              <a:solidFill>
                <a:srgbClr val="C0000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4818063" y="5753100"/>
            <a:ext cx="333375" cy="246063"/>
          </a:xfrm>
          <a:prstGeom prst="rect">
            <a:avLst/>
          </a:prstGeom>
          <a:noFill/>
          <a:ln w="9525">
            <a:noFill/>
            <a:miter lim="800000"/>
            <a:headEnd/>
            <a:tailEnd/>
          </a:ln>
        </p:spPr>
        <p:txBody>
          <a:bodyPr wrap="none" lIns="0" tIns="0" rIns="0" bIns="0"/>
          <a:lstStyle/>
          <a:p>
            <a:endParaRPr lang="en-US" sz="1700" b="1" dirty="0">
              <a:solidFill>
                <a:srgbClr val="ED9C44"/>
              </a:solidFill>
            </a:endParaRPr>
          </a:p>
        </p:txBody>
      </p:sp>
      <p:sp>
        <p:nvSpPr>
          <p:cNvPr id="11269" name="Text Box 6"/>
          <p:cNvSpPr txBox="1">
            <a:spLocks noChangeArrowheads="1"/>
          </p:cNvSpPr>
          <p:nvPr/>
        </p:nvSpPr>
        <p:spPr bwMode="auto">
          <a:xfrm>
            <a:off x="2705100" y="4000500"/>
            <a:ext cx="635000" cy="184150"/>
          </a:xfrm>
          <a:prstGeom prst="rect">
            <a:avLst/>
          </a:prstGeom>
          <a:solidFill>
            <a:schemeClr val="bg1">
              <a:lumMod val="85000"/>
            </a:schemeClr>
          </a:solidFill>
          <a:ln w="9525">
            <a:noFill/>
            <a:miter lim="800000"/>
            <a:headEnd/>
            <a:tailEnd/>
          </a:ln>
        </p:spPr>
        <p:txBody>
          <a:bodyPr>
            <a:spAutoFit/>
          </a:bodyPr>
          <a:lstStyle/>
          <a:p>
            <a:pPr>
              <a:spcBef>
                <a:spcPct val="50000"/>
              </a:spcBef>
              <a:defRPr/>
            </a:pPr>
            <a:endParaRPr lang="ar-SA" sz="600">
              <a:latin typeface="Arial" charset="0"/>
            </a:endParaRPr>
          </a:p>
        </p:txBody>
      </p:sp>
      <p:sp>
        <p:nvSpPr>
          <p:cNvPr id="6" name="Rectangle 2"/>
          <p:cNvSpPr txBox="1">
            <a:spLocks noChangeArrowheads="1"/>
          </p:cNvSpPr>
          <p:nvPr/>
        </p:nvSpPr>
        <p:spPr>
          <a:xfrm>
            <a:off x="381000" y="0"/>
            <a:ext cx="8534400" cy="1338828"/>
          </a:xfrm>
          <a:prstGeom prst="rect">
            <a:avLst/>
          </a:prstGeom>
        </p:spPr>
        <p:txBody>
          <a:bodyPr/>
          <a:lstStyle/>
          <a:p>
            <a:pPr marL="571500" marR="0" lvl="0" indent="-571500" algn="l" defTabSz="914400" rtl="0" eaLnBrk="1" fontAlgn="base" latinLnBrk="0" hangingPunct="1">
              <a:lnSpc>
                <a:spcPct val="90000"/>
              </a:lnSpc>
              <a:spcBef>
                <a:spcPct val="0"/>
              </a:spcBef>
              <a:spcAft>
                <a:spcPct val="0"/>
              </a:spcAft>
              <a:buClrTx/>
              <a:buSzTx/>
              <a:buFont typeface="+mj-lt"/>
              <a:buAutoNum type="romanUcPeriod"/>
              <a:tabLst/>
              <a:defRPr/>
            </a:pPr>
            <a:r>
              <a:rPr kumimoji="0" lang="en-US" sz="30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Epithelial tissue		</a:t>
            </a:r>
            <a:r>
              <a:rPr kumimoji="0" lang="ar-EG" sz="3000" b="1" i="0" u="none" strike="noStrike" kern="0" cap="none" spc="0" normalizeH="0" baseline="0" noProof="0" dirty="0" smtClean="0">
                <a:ln>
                  <a:noFill/>
                </a:ln>
                <a:solidFill>
                  <a:srgbClr val="C00000"/>
                </a:solidFill>
                <a:effectLst/>
                <a:uLnTx/>
                <a:uFillTx/>
                <a:latin typeface="Arial" pitchFamily="34" charset="0"/>
                <a:ea typeface="+mj-ea"/>
                <a:cs typeface="Arial" pitchFamily="34" charset="0"/>
              </a:rPr>
              <a:t>	</a:t>
            </a:r>
            <a:r>
              <a:rPr kumimoji="0" lang="ar-TN" sz="3000" b="1" i="0" u="none" strike="noStrike" kern="0" cap="none" spc="0" normalizeH="0" baseline="0" noProof="0" dirty="0" smtClean="0">
                <a:ln>
                  <a:noFill/>
                </a:ln>
                <a:solidFill>
                  <a:srgbClr val="C00000"/>
                </a:solidFill>
                <a:effectLst/>
                <a:uLnTx/>
                <a:uFillTx/>
                <a:latin typeface="Arial" pitchFamily="34" charset="0"/>
                <a:ea typeface="+mj-ea"/>
                <a:cs typeface="Arial" pitchFamily="34" charset="0"/>
              </a:rPr>
              <a:t>     </a:t>
            </a:r>
            <a:r>
              <a:rPr kumimoji="0" lang="ar-SA" sz="3000" b="1" i="0" u="none" strike="noStrike" kern="0" cap="none" spc="0" normalizeH="0" baseline="0" noProof="0" dirty="0" smtClean="0">
                <a:ln>
                  <a:noFill/>
                </a:ln>
                <a:solidFill>
                  <a:srgbClr val="C00000"/>
                </a:solidFill>
                <a:effectLst/>
                <a:uLnTx/>
                <a:uFillTx/>
                <a:latin typeface="+mj-lt"/>
                <a:ea typeface="+mj-ea"/>
                <a:cs typeface="+mj-cs"/>
              </a:rPr>
              <a:t> الأنسجة </a:t>
            </a:r>
            <a:r>
              <a:rPr kumimoji="0" lang="ar-SA" sz="3000" b="1" i="0" u="none" strike="noStrike" kern="0" cap="none" spc="0" normalizeH="0" baseline="0" noProof="0" dirty="0" err="1" smtClean="0">
                <a:ln>
                  <a:noFill/>
                </a:ln>
                <a:solidFill>
                  <a:srgbClr val="C00000"/>
                </a:solidFill>
                <a:effectLst/>
                <a:uLnTx/>
                <a:uFillTx/>
                <a:latin typeface="+mj-lt"/>
                <a:ea typeface="+mj-ea"/>
                <a:cs typeface="+mj-cs"/>
              </a:rPr>
              <a:t>الطلائية</a:t>
            </a:r>
            <a:r>
              <a:rPr kumimoji="0" lang="en-US" sz="3000" b="1" i="0" u="none" strike="noStrike" kern="0" cap="none" spc="0" normalizeH="0" baseline="0" noProof="0" dirty="0" smtClean="0">
                <a:ln>
                  <a:noFill/>
                </a:ln>
                <a:solidFill>
                  <a:srgbClr val="C00000"/>
                </a:solidFill>
                <a:effectLst/>
                <a:uLnTx/>
                <a:uFillTx/>
                <a:latin typeface="+mj-lt"/>
                <a:ea typeface="+mj-ea"/>
                <a:cs typeface="+mj-cs"/>
              </a:rPr>
              <a:t>		</a:t>
            </a:r>
            <a:r>
              <a:rPr kumimoji="0" lang="ar-SA" sz="3000" b="1" i="0" u="none" strike="noStrike" kern="0" cap="none" spc="0" normalizeH="0" baseline="0" noProof="0" dirty="0" smtClean="0">
                <a:ln>
                  <a:noFill/>
                </a:ln>
                <a:solidFill>
                  <a:srgbClr val="C00000"/>
                </a:solidFill>
                <a:effectLst/>
                <a:uLnTx/>
                <a:uFillTx/>
                <a:latin typeface="+mj-lt"/>
                <a:ea typeface="+mj-ea"/>
                <a:cs typeface="+mj-cs"/>
              </a:rPr>
              <a:t> </a:t>
            </a:r>
            <a:r>
              <a:rPr kumimoji="0" lang="en-US" sz="3000" b="1" i="0" u="none" strike="noStrike" kern="0" cap="none" spc="0" normalizeH="0" baseline="0" noProof="0" dirty="0" smtClean="0">
                <a:ln>
                  <a:noFill/>
                </a:ln>
                <a:solidFill>
                  <a:srgbClr val="C00000"/>
                </a:solidFill>
                <a:effectLst/>
                <a:uLnTx/>
                <a:uFillTx/>
                <a:latin typeface="Arial" pitchFamily="34" charset="0"/>
                <a:ea typeface="+mj-ea"/>
                <a:cs typeface="Arial" pitchFamily="34" charset="0"/>
              </a:rPr>
              <a:t/>
            </a:r>
            <a:br>
              <a:rPr kumimoji="0" lang="en-US" sz="3000" b="1" i="0" u="none" strike="noStrike" kern="0" cap="none" spc="0" normalizeH="0" baseline="0" noProof="0" dirty="0" smtClean="0">
                <a:ln>
                  <a:noFill/>
                </a:ln>
                <a:solidFill>
                  <a:srgbClr val="C00000"/>
                </a:solidFill>
                <a:effectLst/>
                <a:uLnTx/>
                <a:uFillTx/>
                <a:latin typeface="Arial" pitchFamily="34" charset="0"/>
                <a:ea typeface="+mj-ea"/>
                <a:cs typeface="Arial" pitchFamily="34" charset="0"/>
              </a:rPr>
            </a:br>
            <a:endParaRPr kumimoji="0" lang="en-US" sz="3000" b="0" i="1" u="none" strike="noStrike" kern="0" cap="none" spc="0" normalizeH="0" baseline="0" noProof="0" dirty="0" smtClean="0">
              <a:ln>
                <a:noFill/>
              </a:ln>
              <a:solidFill>
                <a:srgbClr val="C00000"/>
              </a:solidFill>
              <a:effectLst/>
              <a:uLnTx/>
              <a:uFillTx/>
              <a:latin typeface="Arial" pitchFamily="34" charset="0"/>
              <a:ea typeface="+mj-ea"/>
              <a:cs typeface="Arial" pitchFamily="34" charset="0"/>
            </a:endParaRPr>
          </a:p>
        </p:txBody>
      </p:sp>
      <p:pic>
        <p:nvPicPr>
          <p:cNvPr id="7" name="Picture 6" descr="Blausen_0750_PseudostratifiedCiliatedColumnar.png"/>
          <p:cNvPicPr>
            <a:picLocks noChangeAspect="1"/>
          </p:cNvPicPr>
          <p:nvPr/>
        </p:nvPicPr>
        <p:blipFill>
          <a:blip r:embed="rId3" cstate="print"/>
          <a:stretch>
            <a:fillRect/>
          </a:stretch>
        </p:blipFill>
        <p:spPr>
          <a:xfrm>
            <a:off x="990600" y="609600"/>
            <a:ext cx="6583680" cy="5715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20_04eEpitheliumTyp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3350"/>
            <a:ext cx="7924800"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a:off x="4818063" y="5753100"/>
            <a:ext cx="333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sym typeface="Symbol" pitchFamily="18" charset="2"/>
              </a:defRPr>
            </a:lvl1pPr>
            <a:lvl2pPr marL="742950" indent="-285750">
              <a:defRPr kumimoji="1" sz="2900">
                <a:solidFill>
                  <a:schemeClr val="tx1"/>
                </a:solidFill>
                <a:latin typeface="Arial" charset="0"/>
                <a:sym typeface="Symbol" pitchFamily="18" charset="2"/>
              </a:defRPr>
            </a:lvl2pPr>
            <a:lvl3pPr marL="1143000" indent="-228600">
              <a:defRPr kumimoji="1" sz="2900">
                <a:solidFill>
                  <a:schemeClr val="tx1"/>
                </a:solidFill>
                <a:latin typeface="Arial" charset="0"/>
                <a:sym typeface="Symbol" pitchFamily="18" charset="2"/>
              </a:defRPr>
            </a:lvl3pPr>
            <a:lvl4pPr marL="1600200" indent="-228600">
              <a:defRPr kumimoji="1" sz="2900">
                <a:solidFill>
                  <a:schemeClr val="tx1"/>
                </a:solidFill>
                <a:latin typeface="Arial" charset="0"/>
                <a:sym typeface="Symbol" pitchFamily="18" charset="2"/>
              </a:defRPr>
            </a:lvl4pPr>
            <a:lvl5pPr marL="2057400" indent="-228600">
              <a:defRPr kumimoji="1" sz="2900">
                <a:solidFill>
                  <a:schemeClr val="tx1"/>
                </a:solidFill>
                <a:latin typeface="Arial" charset="0"/>
                <a:sym typeface="Symbol" pitchFamily="18" charset="2"/>
              </a:defRPr>
            </a:lvl5pPr>
            <a:lvl6pPr marL="2514600" indent="-228600" eaLnBrk="0" fontAlgn="base" hangingPunct="0">
              <a:spcBef>
                <a:spcPct val="0"/>
              </a:spcBef>
              <a:spcAft>
                <a:spcPct val="0"/>
              </a:spcAft>
              <a:defRPr kumimoji="1" sz="2900">
                <a:solidFill>
                  <a:schemeClr val="tx1"/>
                </a:solidFill>
                <a:latin typeface="Arial" charset="0"/>
                <a:sym typeface="Symbol" pitchFamily="18" charset="2"/>
              </a:defRPr>
            </a:lvl6pPr>
            <a:lvl7pPr marL="2971800" indent="-228600" eaLnBrk="0" fontAlgn="base" hangingPunct="0">
              <a:spcBef>
                <a:spcPct val="0"/>
              </a:spcBef>
              <a:spcAft>
                <a:spcPct val="0"/>
              </a:spcAft>
              <a:defRPr kumimoji="1" sz="2900">
                <a:solidFill>
                  <a:schemeClr val="tx1"/>
                </a:solidFill>
                <a:latin typeface="Arial" charset="0"/>
                <a:sym typeface="Symbol" pitchFamily="18" charset="2"/>
              </a:defRPr>
            </a:lvl7pPr>
            <a:lvl8pPr marL="3429000" indent="-228600" eaLnBrk="0" fontAlgn="base" hangingPunct="0">
              <a:spcBef>
                <a:spcPct val="0"/>
              </a:spcBef>
              <a:spcAft>
                <a:spcPct val="0"/>
              </a:spcAft>
              <a:defRPr kumimoji="1" sz="2900">
                <a:solidFill>
                  <a:schemeClr val="tx1"/>
                </a:solidFill>
                <a:latin typeface="Arial" charset="0"/>
                <a:sym typeface="Symbol" pitchFamily="18" charset="2"/>
              </a:defRPr>
            </a:lvl8pPr>
            <a:lvl9pPr marL="3886200" indent="-228600" eaLnBrk="0" fontAlgn="base" hangingPunct="0">
              <a:spcBef>
                <a:spcPct val="0"/>
              </a:spcBef>
              <a:spcAft>
                <a:spcPct val="0"/>
              </a:spcAft>
              <a:defRPr kumimoji="1" sz="2900">
                <a:solidFill>
                  <a:schemeClr val="tx1"/>
                </a:solidFill>
                <a:latin typeface="Arial" charset="0"/>
                <a:sym typeface="Symbol" pitchFamily="18" charset="2"/>
              </a:defRPr>
            </a:lvl9pPr>
          </a:lstStyle>
          <a:p>
            <a:r>
              <a:rPr lang="en-US" altLang="en-US" sz="1700" b="1">
                <a:solidFill>
                  <a:srgbClr val="ED9C44"/>
                </a:solidFill>
              </a:rPr>
              <a:t>E</a:t>
            </a:r>
          </a:p>
        </p:txBody>
      </p:sp>
      <p:sp>
        <p:nvSpPr>
          <p:cNvPr id="17412" name="Text Box 5"/>
          <p:cNvSpPr txBox="1">
            <a:spLocks noChangeArrowheads="1"/>
          </p:cNvSpPr>
          <p:nvPr/>
        </p:nvSpPr>
        <p:spPr bwMode="auto">
          <a:xfrm>
            <a:off x="5624513" y="5757863"/>
            <a:ext cx="213518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sym typeface="Symbol" pitchFamily="18" charset="2"/>
              </a:defRPr>
            </a:lvl1pPr>
            <a:lvl2pPr marL="742950" indent="-285750">
              <a:defRPr kumimoji="1" sz="2900">
                <a:solidFill>
                  <a:schemeClr val="tx1"/>
                </a:solidFill>
                <a:latin typeface="Arial" charset="0"/>
                <a:sym typeface="Symbol" pitchFamily="18" charset="2"/>
              </a:defRPr>
            </a:lvl2pPr>
            <a:lvl3pPr marL="1143000" indent="-228600">
              <a:defRPr kumimoji="1" sz="2900">
                <a:solidFill>
                  <a:schemeClr val="tx1"/>
                </a:solidFill>
                <a:latin typeface="Arial" charset="0"/>
                <a:sym typeface="Symbol" pitchFamily="18" charset="2"/>
              </a:defRPr>
            </a:lvl3pPr>
            <a:lvl4pPr marL="1600200" indent="-228600">
              <a:defRPr kumimoji="1" sz="2900">
                <a:solidFill>
                  <a:schemeClr val="tx1"/>
                </a:solidFill>
                <a:latin typeface="Arial" charset="0"/>
                <a:sym typeface="Symbol" pitchFamily="18" charset="2"/>
              </a:defRPr>
            </a:lvl4pPr>
            <a:lvl5pPr marL="2057400" indent="-228600">
              <a:defRPr kumimoji="1" sz="2900">
                <a:solidFill>
                  <a:schemeClr val="tx1"/>
                </a:solidFill>
                <a:latin typeface="Arial" charset="0"/>
                <a:sym typeface="Symbol" pitchFamily="18" charset="2"/>
              </a:defRPr>
            </a:lvl5pPr>
            <a:lvl6pPr marL="2514600" indent="-228600" eaLnBrk="0" fontAlgn="base" hangingPunct="0">
              <a:spcBef>
                <a:spcPct val="0"/>
              </a:spcBef>
              <a:spcAft>
                <a:spcPct val="0"/>
              </a:spcAft>
              <a:defRPr kumimoji="1" sz="2900">
                <a:solidFill>
                  <a:schemeClr val="tx1"/>
                </a:solidFill>
                <a:latin typeface="Arial" charset="0"/>
                <a:sym typeface="Symbol" pitchFamily="18" charset="2"/>
              </a:defRPr>
            </a:lvl6pPr>
            <a:lvl7pPr marL="2971800" indent="-228600" eaLnBrk="0" fontAlgn="base" hangingPunct="0">
              <a:spcBef>
                <a:spcPct val="0"/>
              </a:spcBef>
              <a:spcAft>
                <a:spcPct val="0"/>
              </a:spcAft>
              <a:defRPr kumimoji="1" sz="2900">
                <a:solidFill>
                  <a:schemeClr val="tx1"/>
                </a:solidFill>
                <a:latin typeface="Arial" charset="0"/>
                <a:sym typeface="Symbol" pitchFamily="18" charset="2"/>
              </a:defRPr>
            </a:lvl7pPr>
            <a:lvl8pPr marL="3429000" indent="-228600" eaLnBrk="0" fontAlgn="base" hangingPunct="0">
              <a:spcBef>
                <a:spcPct val="0"/>
              </a:spcBef>
              <a:spcAft>
                <a:spcPct val="0"/>
              </a:spcAft>
              <a:defRPr kumimoji="1" sz="2900">
                <a:solidFill>
                  <a:schemeClr val="tx1"/>
                </a:solidFill>
                <a:latin typeface="Arial" charset="0"/>
                <a:sym typeface="Symbol" pitchFamily="18" charset="2"/>
              </a:defRPr>
            </a:lvl8pPr>
            <a:lvl9pPr marL="3886200" indent="-228600" eaLnBrk="0" fontAlgn="base" hangingPunct="0">
              <a:spcBef>
                <a:spcPct val="0"/>
              </a:spcBef>
              <a:spcAft>
                <a:spcPct val="0"/>
              </a:spcAft>
              <a:defRPr kumimoji="1" sz="2900">
                <a:solidFill>
                  <a:schemeClr val="tx1"/>
                </a:solidFill>
                <a:latin typeface="Arial" charset="0"/>
                <a:sym typeface="Symbol" pitchFamily="18" charset="2"/>
              </a:defRPr>
            </a:lvl9pPr>
          </a:lstStyle>
          <a:p>
            <a:pPr algn="ctr"/>
            <a:r>
              <a:rPr lang="en-US" altLang="en-US" sz="1600" b="1"/>
              <a:t>Stratified squamous</a:t>
            </a:r>
            <a:r>
              <a:rPr lang="ar-SA" altLang="en-US" sz="1600" b="1"/>
              <a:t> </a:t>
            </a:r>
            <a:r>
              <a:rPr lang="en-US" altLang="en-US" sz="1600" b="1"/>
              <a:t>epithelium</a:t>
            </a:r>
            <a:endParaRPr lang="ar-SA" altLang="en-US" sz="1600" b="1"/>
          </a:p>
          <a:p>
            <a:pPr algn="ctr"/>
            <a:r>
              <a:rPr lang="ar-SA" altLang="en-US" sz="1600" b="1"/>
              <a:t>نسيج طلائي حرشفي طبقي</a:t>
            </a:r>
            <a:endParaRPr lang="en-US" altLang="en-US" sz="1600" b="1"/>
          </a:p>
          <a:p>
            <a:pPr algn="ctr">
              <a:lnSpc>
                <a:spcPct val="90000"/>
              </a:lnSpc>
            </a:pPr>
            <a:r>
              <a:rPr lang="en-US" altLang="en-US" sz="1600" b="1"/>
              <a:t>(esophagus</a:t>
            </a:r>
            <a:r>
              <a:rPr lang="ar-SA" altLang="en-US" sz="1600" b="1"/>
              <a:t>المرئ </a:t>
            </a:r>
            <a:r>
              <a:rPr lang="en-US" altLang="en-US" sz="1600" b="1"/>
              <a:t>)</a:t>
            </a:r>
          </a:p>
        </p:txBody>
      </p:sp>
      <p:sp>
        <p:nvSpPr>
          <p:cNvPr id="11269" name="Text Box 6"/>
          <p:cNvSpPr txBox="1">
            <a:spLocks noChangeArrowheads="1"/>
          </p:cNvSpPr>
          <p:nvPr/>
        </p:nvSpPr>
        <p:spPr bwMode="auto">
          <a:xfrm>
            <a:off x="2705100" y="4000500"/>
            <a:ext cx="635000" cy="184150"/>
          </a:xfrm>
          <a:prstGeom prst="rect">
            <a:avLst/>
          </a:prstGeom>
          <a:solidFill>
            <a:schemeClr val="bg1">
              <a:lumMod val="85000"/>
            </a:schemeClr>
          </a:solidFill>
          <a:ln w="9525">
            <a:noFill/>
            <a:miter lim="800000"/>
            <a:headEnd/>
            <a:tailEnd/>
          </a:ln>
        </p:spPr>
        <p:txBody>
          <a:bodyPr>
            <a:spAutoFit/>
          </a:bodyPr>
          <a:lstStyle/>
          <a:p>
            <a:pPr>
              <a:spcBef>
                <a:spcPct val="50000"/>
              </a:spcBef>
              <a:defRPr/>
            </a:pPr>
            <a:endParaRPr lang="ar-SA" sz="600"/>
          </a:p>
        </p:txBody>
      </p:sp>
    </p:spTree>
    <p:extLst>
      <p:ext uri="{BB962C8B-B14F-4D97-AF65-F5344CB8AC3E}">
        <p14:creationId xmlns:p14="http://schemas.microsoft.com/office/powerpoint/2010/main" val="484781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20_04EpitheliumTypes-U"/>
          <p:cNvPicPr>
            <a:picLocks noChangeAspect="1" noChangeArrowheads="1"/>
          </p:cNvPicPr>
          <p:nvPr/>
        </p:nvPicPr>
        <p:blipFill>
          <a:blip r:embed="rId2" cstate="print"/>
          <a:srcRect/>
          <a:stretch>
            <a:fillRect/>
          </a:stretch>
        </p:blipFill>
        <p:spPr bwMode="auto">
          <a:xfrm>
            <a:off x="296863" y="228600"/>
            <a:ext cx="8548687" cy="6389688"/>
          </a:xfrm>
          <a:prstGeom prst="rect">
            <a:avLst/>
          </a:prstGeom>
          <a:noFill/>
          <a:ln w="9525">
            <a:noFill/>
            <a:miter lim="800000"/>
            <a:headEnd/>
            <a:tailEnd/>
          </a:ln>
        </p:spPr>
      </p:pic>
      <p:sp>
        <p:nvSpPr>
          <p:cNvPr id="14339" name="Text Box 3"/>
          <p:cNvSpPr txBox="1">
            <a:spLocks noChangeArrowheads="1"/>
          </p:cNvSpPr>
          <p:nvPr/>
        </p:nvSpPr>
        <p:spPr bwMode="auto">
          <a:xfrm>
            <a:off x="6588125" y="5564188"/>
            <a:ext cx="2312988" cy="509587"/>
          </a:xfrm>
          <a:prstGeom prst="rect">
            <a:avLst/>
          </a:prstGeom>
          <a:noFill/>
          <a:ln w="9525">
            <a:noFill/>
            <a:miter lim="800000"/>
            <a:headEnd/>
            <a:tailEnd/>
          </a:ln>
        </p:spPr>
        <p:txBody>
          <a:bodyPr wrap="none" lIns="0" tIns="0" rIns="0" bIns="0"/>
          <a:lstStyle/>
          <a:p>
            <a:pPr>
              <a:lnSpc>
                <a:spcPct val="90000"/>
              </a:lnSpc>
            </a:pPr>
            <a:r>
              <a:rPr lang="en-US" sz="1800" b="1">
                <a:ea typeface="MS PGothic" pitchFamily="34" charset="-128"/>
              </a:rPr>
              <a:t>Stratified squamous</a:t>
            </a:r>
            <a:br>
              <a:rPr lang="en-US" sz="1800" b="1">
                <a:ea typeface="MS PGothic" pitchFamily="34" charset="-128"/>
              </a:rPr>
            </a:br>
            <a:r>
              <a:rPr lang="en-US" sz="1800" b="1">
                <a:ea typeface="MS PGothic" pitchFamily="34" charset="-128"/>
              </a:rPr>
              <a:t>epithelium</a:t>
            </a:r>
          </a:p>
        </p:txBody>
      </p:sp>
      <p:sp>
        <p:nvSpPr>
          <p:cNvPr id="14340" name="Text Box 3"/>
          <p:cNvSpPr txBox="1">
            <a:spLocks noChangeArrowheads="1"/>
          </p:cNvSpPr>
          <p:nvPr/>
        </p:nvSpPr>
        <p:spPr bwMode="auto">
          <a:xfrm>
            <a:off x="6765925" y="1817688"/>
            <a:ext cx="1906588" cy="801687"/>
          </a:xfrm>
          <a:prstGeom prst="rect">
            <a:avLst/>
          </a:prstGeom>
          <a:noFill/>
          <a:ln w="9525">
            <a:noFill/>
            <a:miter lim="800000"/>
            <a:headEnd/>
            <a:tailEnd/>
          </a:ln>
        </p:spPr>
        <p:txBody>
          <a:bodyPr wrap="none" lIns="0" tIns="0" rIns="0" bIns="0"/>
          <a:lstStyle/>
          <a:p>
            <a:pPr>
              <a:lnSpc>
                <a:spcPct val="90000"/>
              </a:lnSpc>
            </a:pPr>
            <a:r>
              <a:rPr lang="en-US" sz="1800" b="1">
                <a:ea typeface="MS PGothic" pitchFamily="34" charset="-128"/>
              </a:rPr>
              <a:t>Pseudostratified</a:t>
            </a:r>
            <a:br>
              <a:rPr lang="en-US" sz="1800" b="1">
                <a:ea typeface="MS PGothic" pitchFamily="34" charset="-128"/>
              </a:rPr>
            </a:br>
            <a:r>
              <a:rPr lang="en-US" sz="1800" b="1">
                <a:ea typeface="MS PGothic" pitchFamily="34" charset="-128"/>
              </a:rPr>
              <a:t>ciliated columnar</a:t>
            </a:r>
            <a:br>
              <a:rPr lang="en-US" sz="1800" b="1">
                <a:ea typeface="MS PGothic" pitchFamily="34" charset="-128"/>
              </a:rPr>
            </a:br>
            <a:r>
              <a:rPr lang="en-US" sz="1800" b="1">
                <a:ea typeface="MS PGothic" pitchFamily="34" charset="-128"/>
              </a:rPr>
              <a:t>epithelium</a:t>
            </a:r>
          </a:p>
        </p:txBody>
      </p:sp>
      <p:sp>
        <p:nvSpPr>
          <p:cNvPr id="14341" name="Text Box 3"/>
          <p:cNvSpPr txBox="1">
            <a:spLocks noChangeArrowheads="1"/>
          </p:cNvSpPr>
          <p:nvPr/>
        </p:nvSpPr>
        <p:spPr bwMode="auto">
          <a:xfrm>
            <a:off x="1330325" y="5932488"/>
            <a:ext cx="1906588" cy="509587"/>
          </a:xfrm>
          <a:prstGeom prst="rect">
            <a:avLst/>
          </a:prstGeom>
          <a:noFill/>
          <a:ln w="9525">
            <a:noFill/>
            <a:miter lim="800000"/>
            <a:headEnd/>
            <a:tailEnd/>
          </a:ln>
        </p:spPr>
        <p:txBody>
          <a:bodyPr wrap="none" lIns="0" tIns="0" rIns="0" bIns="0"/>
          <a:lstStyle/>
          <a:p>
            <a:pPr>
              <a:lnSpc>
                <a:spcPct val="90000"/>
              </a:lnSpc>
            </a:pPr>
            <a:r>
              <a:rPr lang="en-US" sz="1800" b="1">
                <a:ea typeface="MS PGothic" pitchFamily="34" charset="-128"/>
              </a:rPr>
              <a:t>Simple columnar</a:t>
            </a:r>
            <a:br>
              <a:rPr lang="en-US" sz="1800" b="1">
                <a:ea typeface="MS PGothic" pitchFamily="34" charset="-128"/>
              </a:rPr>
            </a:br>
            <a:r>
              <a:rPr lang="en-US" sz="1800" b="1">
                <a:ea typeface="MS PGothic" pitchFamily="34" charset="-128"/>
              </a:rPr>
              <a:t>epithelium</a:t>
            </a:r>
          </a:p>
        </p:txBody>
      </p:sp>
      <p:sp>
        <p:nvSpPr>
          <p:cNvPr id="14342" name="Text Box 3"/>
          <p:cNvSpPr txBox="1">
            <a:spLocks noChangeArrowheads="1"/>
          </p:cNvSpPr>
          <p:nvPr/>
        </p:nvSpPr>
        <p:spPr bwMode="auto">
          <a:xfrm>
            <a:off x="708025" y="3760788"/>
            <a:ext cx="1906588" cy="509587"/>
          </a:xfrm>
          <a:prstGeom prst="rect">
            <a:avLst/>
          </a:prstGeom>
          <a:noFill/>
          <a:ln w="9525">
            <a:noFill/>
            <a:miter lim="800000"/>
            <a:headEnd/>
            <a:tailEnd/>
          </a:ln>
        </p:spPr>
        <p:txBody>
          <a:bodyPr wrap="none" lIns="0" tIns="0" rIns="0" bIns="0"/>
          <a:lstStyle/>
          <a:p>
            <a:pPr>
              <a:lnSpc>
                <a:spcPct val="90000"/>
              </a:lnSpc>
            </a:pPr>
            <a:r>
              <a:rPr lang="en-US" sz="1800" b="1">
                <a:ea typeface="MS PGothic" pitchFamily="34" charset="-128"/>
              </a:rPr>
              <a:t>Simple cuboidal</a:t>
            </a:r>
            <a:br>
              <a:rPr lang="en-US" sz="1800" b="1">
                <a:ea typeface="MS PGothic" pitchFamily="34" charset="-128"/>
              </a:rPr>
            </a:br>
            <a:r>
              <a:rPr lang="en-US" sz="1800" b="1">
                <a:ea typeface="MS PGothic" pitchFamily="34" charset="-128"/>
              </a:rPr>
              <a:t>epithelium</a:t>
            </a:r>
          </a:p>
        </p:txBody>
      </p:sp>
      <p:sp>
        <p:nvSpPr>
          <p:cNvPr id="14343" name="Text Box 3"/>
          <p:cNvSpPr txBox="1">
            <a:spLocks noChangeArrowheads="1"/>
          </p:cNvSpPr>
          <p:nvPr/>
        </p:nvSpPr>
        <p:spPr bwMode="auto">
          <a:xfrm>
            <a:off x="1317625" y="1830388"/>
            <a:ext cx="2033588" cy="496887"/>
          </a:xfrm>
          <a:prstGeom prst="rect">
            <a:avLst/>
          </a:prstGeom>
          <a:noFill/>
          <a:ln w="9525">
            <a:noFill/>
            <a:miter lim="800000"/>
            <a:headEnd/>
            <a:tailEnd/>
          </a:ln>
        </p:spPr>
        <p:txBody>
          <a:bodyPr wrap="none" lIns="0" tIns="0" rIns="0" bIns="0"/>
          <a:lstStyle/>
          <a:p>
            <a:pPr>
              <a:lnSpc>
                <a:spcPct val="90000"/>
              </a:lnSpc>
            </a:pPr>
            <a:r>
              <a:rPr lang="en-US" sz="1800" b="1">
                <a:ea typeface="MS PGothic" pitchFamily="34" charset="-128"/>
              </a:rPr>
              <a:t>Simple squamous</a:t>
            </a:r>
            <a:br>
              <a:rPr lang="en-US" sz="1800" b="1">
                <a:ea typeface="MS PGothic" pitchFamily="34" charset="-128"/>
              </a:rPr>
            </a:br>
            <a:r>
              <a:rPr lang="en-US" sz="1800" b="1">
                <a:ea typeface="MS PGothic" pitchFamily="34" charset="-128"/>
              </a:rPr>
              <a:t>epithelium</a:t>
            </a:r>
          </a:p>
        </p:txBody>
      </p:sp>
      <p:sp>
        <p:nvSpPr>
          <p:cNvPr id="14344" name="Text Box 3"/>
          <p:cNvSpPr txBox="1">
            <a:spLocks noChangeArrowheads="1"/>
          </p:cNvSpPr>
          <p:nvPr/>
        </p:nvSpPr>
        <p:spPr bwMode="auto">
          <a:xfrm>
            <a:off x="314325" y="471488"/>
            <a:ext cx="776288" cy="509587"/>
          </a:xfrm>
          <a:prstGeom prst="rect">
            <a:avLst/>
          </a:prstGeom>
          <a:noFill/>
          <a:ln w="9525">
            <a:noFill/>
            <a:miter lim="800000"/>
            <a:headEnd/>
            <a:tailEnd/>
          </a:ln>
        </p:spPr>
        <p:txBody>
          <a:bodyPr wrap="none" lIns="0" tIns="0" rIns="0" bIns="0"/>
          <a:lstStyle/>
          <a:p>
            <a:pPr>
              <a:lnSpc>
                <a:spcPct val="90000"/>
              </a:lnSpc>
            </a:pPr>
            <a:r>
              <a:rPr lang="en-US" sz="1800" b="1">
                <a:ea typeface="MS PGothic" pitchFamily="34" charset="-128"/>
              </a:rPr>
              <a:t>Basal</a:t>
            </a:r>
            <a:br>
              <a:rPr lang="en-US" sz="1800" b="1">
                <a:ea typeface="MS PGothic" pitchFamily="34" charset="-128"/>
              </a:rPr>
            </a:br>
            <a:r>
              <a:rPr lang="en-US" sz="1800" b="1">
                <a:ea typeface="MS PGothic" pitchFamily="34" charset="-128"/>
              </a:rPr>
              <a:t>lamina</a:t>
            </a:r>
          </a:p>
        </p:txBody>
      </p:sp>
      <p:sp>
        <p:nvSpPr>
          <p:cNvPr id="14345" name="Text Box 3"/>
          <p:cNvSpPr txBox="1">
            <a:spLocks noChangeArrowheads="1"/>
          </p:cNvSpPr>
          <p:nvPr/>
        </p:nvSpPr>
        <p:spPr bwMode="auto">
          <a:xfrm>
            <a:off x="403225" y="1284288"/>
            <a:ext cx="1246188" cy="496887"/>
          </a:xfrm>
          <a:prstGeom prst="rect">
            <a:avLst/>
          </a:prstGeom>
          <a:noFill/>
          <a:ln w="9525">
            <a:noFill/>
            <a:miter lim="800000"/>
            <a:headEnd/>
            <a:tailEnd/>
          </a:ln>
        </p:spPr>
        <p:txBody>
          <a:bodyPr wrap="none" lIns="0" tIns="0" rIns="0" bIns="0"/>
          <a:lstStyle/>
          <a:p>
            <a:pPr>
              <a:lnSpc>
                <a:spcPct val="90000"/>
              </a:lnSpc>
            </a:pPr>
            <a:r>
              <a:rPr lang="en-US" sz="1800" b="1">
                <a:ea typeface="MS PGothic" pitchFamily="34" charset="-128"/>
              </a:rPr>
              <a:t>Underlying</a:t>
            </a:r>
            <a:br>
              <a:rPr lang="en-US" sz="1800" b="1">
                <a:ea typeface="MS PGothic" pitchFamily="34" charset="-128"/>
              </a:rPr>
            </a:br>
            <a:r>
              <a:rPr lang="en-US" sz="1800" b="1">
                <a:ea typeface="MS PGothic" pitchFamily="34" charset="-128"/>
              </a:rPr>
              <a:t>tissue</a:t>
            </a:r>
          </a:p>
        </p:txBody>
      </p:sp>
      <p:sp>
        <p:nvSpPr>
          <p:cNvPr id="14346" name="Text Box 3"/>
          <p:cNvSpPr txBox="1">
            <a:spLocks noChangeArrowheads="1"/>
          </p:cNvSpPr>
          <p:nvPr/>
        </p:nvSpPr>
        <p:spPr bwMode="auto">
          <a:xfrm>
            <a:off x="3286125" y="242888"/>
            <a:ext cx="2020888" cy="509587"/>
          </a:xfrm>
          <a:prstGeom prst="rect">
            <a:avLst/>
          </a:prstGeom>
          <a:noFill/>
          <a:ln w="9525">
            <a:noFill/>
            <a:miter lim="800000"/>
            <a:headEnd/>
            <a:tailEnd/>
          </a:ln>
        </p:spPr>
        <p:txBody>
          <a:bodyPr wrap="none" lIns="0" tIns="0" rIns="0" bIns="0"/>
          <a:lstStyle/>
          <a:p>
            <a:pPr>
              <a:lnSpc>
                <a:spcPct val="90000"/>
              </a:lnSpc>
            </a:pPr>
            <a:r>
              <a:rPr lang="en-US" sz="1800" b="1">
                <a:ea typeface="MS PGothic" pitchFamily="34" charset="-128"/>
              </a:rPr>
              <a:t>Apical surface of</a:t>
            </a:r>
            <a:br>
              <a:rPr lang="en-US" sz="1800" b="1">
                <a:ea typeface="MS PGothic" pitchFamily="34" charset="-128"/>
              </a:rPr>
            </a:br>
            <a:r>
              <a:rPr lang="en-US" sz="1800" b="1">
                <a:ea typeface="MS PGothic" pitchFamily="34" charset="-128"/>
              </a:rPr>
              <a:t>epithelium</a:t>
            </a:r>
          </a:p>
        </p:txBody>
      </p:sp>
      <p:sp>
        <p:nvSpPr>
          <p:cNvPr id="14347" name="Text Box 3"/>
          <p:cNvSpPr txBox="1">
            <a:spLocks noChangeArrowheads="1"/>
          </p:cNvSpPr>
          <p:nvPr/>
        </p:nvSpPr>
        <p:spPr bwMode="auto">
          <a:xfrm>
            <a:off x="2460625" y="1500188"/>
            <a:ext cx="1182688" cy="242887"/>
          </a:xfrm>
          <a:prstGeom prst="rect">
            <a:avLst/>
          </a:prstGeom>
          <a:noFill/>
          <a:ln w="9525">
            <a:noFill/>
            <a:miter lim="800000"/>
            <a:headEnd/>
            <a:tailEnd/>
          </a:ln>
        </p:spPr>
        <p:txBody>
          <a:bodyPr wrap="none" lIns="0" tIns="0" rIns="0" bIns="0"/>
          <a:lstStyle/>
          <a:p>
            <a:pPr>
              <a:lnSpc>
                <a:spcPct val="90000"/>
              </a:lnSpc>
            </a:pPr>
            <a:r>
              <a:rPr lang="en-US" sz="1800" b="1">
                <a:ea typeface="MS PGothic" pitchFamily="34" charset="-128"/>
              </a:rPr>
              <a:t>Cell nuclei</a:t>
            </a:r>
          </a:p>
        </p:txBody>
      </p:sp>
      <p:sp>
        <p:nvSpPr>
          <p:cNvPr id="14348" name="Line 13"/>
          <p:cNvSpPr>
            <a:spLocks noChangeShapeType="1"/>
          </p:cNvSpPr>
          <p:nvPr/>
        </p:nvSpPr>
        <p:spPr bwMode="auto">
          <a:xfrm>
            <a:off x="1143000" y="876300"/>
            <a:ext cx="488950" cy="196850"/>
          </a:xfrm>
          <a:prstGeom prst="line">
            <a:avLst/>
          </a:prstGeom>
          <a:noFill/>
          <a:ln w="12700">
            <a:solidFill>
              <a:schemeClr val="tx1"/>
            </a:solidFill>
            <a:round/>
            <a:headEnd/>
            <a:tailEnd/>
          </a:ln>
          <a:effectLst/>
        </p:spPr>
        <p:txBody>
          <a:bodyPr wrap="none" anchor="ctr"/>
          <a:lstStyle/>
          <a:p>
            <a:endParaRPr lang="en-US"/>
          </a:p>
        </p:txBody>
      </p:sp>
      <p:sp>
        <p:nvSpPr>
          <p:cNvPr id="14349" name="Line 14"/>
          <p:cNvSpPr>
            <a:spLocks noChangeShapeType="1"/>
          </p:cNvSpPr>
          <p:nvPr/>
        </p:nvSpPr>
        <p:spPr bwMode="auto">
          <a:xfrm flipV="1">
            <a:off x="1625600" y="1206500"/>
            <a:ext cx="431800" cy="215900"/>
          </a:xfrm>
          <a:prstGeom prst="line">
            <a:avLst/>
          </a:prstGeom>
          <a:noFill/>
          <a:ln w="12700">
            <a:solidFill>
              <a:schemeClr val="tx1"/>
            </a:solidFill>
            <a:round/>
            <a:headEnd/>
            <a:tailEnd/>
          </a:ln>
          <a:effectLst/>
        </p:spPr>
        <p:txBody>
          <a:bodyPr wrap="none" anchor="ctr"/>
          <a:lstStyle/>
          <a:p>
            <a:endParaRPr lang="en-US"/>
          </a:p>
        </p:txBody>
      </p:sp>
      <p:sp>
        <p:nvSpPr>
          <p:cNvPr id="14350" name="Line 15"/>
          <p:cNvSpPr>
            <a:spLocks noChangeShapeType="1"/>
          </p:cNvSpPr>
          <p:nvPr/>
        </p:nvSpPr>
        <p:spPr bwMode="auto">
          <a:xfrm flipV="1">
            <a:off x="2679700" y="355600"/>
            <a:ext cx="571500" cy="342900"/>
          </a:xfrm>
          <a:prstGeom prst="line">
            <a:avLst/>
          </a:prstGeom>
          <a:noFill/>
          <a:ln w="12700">
            <a:solidFill>
              <a:schemeClr val="tx1"/>
            </a:solidFill>
            <a:round/>
            <a:headEnd/>
            <a:tailEnd/>
          </a:ln>
          <a:effectLst/>
        </p:spPr>
        <p:txBody>
          <a:bodyPr wrap="none" anchor="ctr"/>
          <a:lstStyle/>
          <a:p>
            <a:endParaRPr lang="en-US"/>
          </a:p>
        </p:txBody>
      </p:sp>
      <p:sp>
        <p:nvSpPr>
          <p:cNvPr id="14351" name="Line 16"/>
          <p:cNvSpPr>
            <a:spLocks noChangeShapeType="1"/>
          </p:cNvSpPr>
          <p:nvPr/>
        </p:nvSpPr>
        <p:spPr bwMode="auto">
          <a:xfrm>
            <a:off x="2590800" y="1143000"/>
            <a:ext cx="419100" cy="355600"/>
          </a:xfrm>
          <a:prstGeom prst="line">
            <a:avLst/>
          </a:prstGeom>
          <a:noFill/>
          <a:ln w="12700">
            <a:solidFill>
              <a:schemeClr val="tx1"/>
            </a:solidFill>
            <a:round/>
            <a:headEnd/>
            <a:tailEnd/>
          </a:ln>
          <a:effectLst/>
        </p:spPr>
        <p:txBody>
          <a:bodyPr wrap="none" anchor="ctr"/>
          <a:lstStyle/>
          <a:p>
            <a:endParaRPr lang="en-US"/>
          </a:p>
        </p:txBody>
      </p:sp>
      <p:sp>
        <p:nvSpPr>
          <p:cNvPr id="14352" name="Line 17"/>
          <p:cNvSpPr>
            <a:spLocks noChangeShapeType="1"/>
          </p:cNvSpPr>
          <p:nvPr/>
        </p:nvSpPr>
        <p:spPr bwMode="auto">
          <a:xfrm flipH="1" flipV="1">
            <a:off x="2819400" y="1181100"/>
            <a:ext cx="190500" cy="317500"/>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4" name="Rectangle 2"/>
          <p:cNvSpPr>
            <a:spLocks noGrp="1" noChangeArrowheads="1"/>
          </p:cNvSpPr>
          <p:nvPr>
            <p:ph type="title"/>
          </p:nvPr>
        </p:nvSpPr>
        <p:spPr>
          <a:xfrm>
            <a:off x="722313" y="4406900"/>
            <a:ext cx="7772400" cy="1089529"/>
          </a:xfrm>
        </p:spPr>
        <p:style>
          <a:lnRef idx="0">
            <a:schemeClr val="accent1"/>
          </a:lnRef>
          <a:fillRef idx="3">
            <a:schemeClr val="accent1"/>
          </a:fillRef>
          <a:effectRef idx="3">
            <a:schemeClr val="accent1"/>
          </a:effectRef>
          <a:fontRef idx="minor">
            <a:schemeClr val="lt1"/>
          </a:fontRef>
        </p:style>
        <p:txBody>
          <a:bodyPr/>
          <a:lstStyle/>
          <a:p>
            <a:pPr marL="857250" indent="-857250" eaLnBrk="1" hangingPunct="1">
              <a:buFont typeface="+mj-lt"/>
              <a:buAutoNum type="romanUcPeriod" startAt="2"/>
            </a:pPr>
            <a:r>
              <a:rPr lang="en-US" sz="3600" cap="small" dirty="0" smtClean="0">
                <a:solidFill>
                  <a:srgbClr val="002060"/>
                </a:solidFill>
                <a:latin typeface="Arial" pitchFamily="34" charset="0"/>
                <a:cs typeface="Arial" pitchFamily="34" charset="0"/>
              </a:rPr>
              <a:t>Muscle Tissue</a:t>
            </a:r>
            <a:br>
              <a:rPr lang="en-US" sz="3600" cap="small" dirty="0" smtClean="0">
                <a:solidFill>
                  <a:srgbClr val="002060"/>
                </a:solidFill>
                <a:latin typeface="Arial" pitchFamily="34" charset="0"/>
                <a:cs typeface="Arial" pitchFamily="34" charset="0"/>
              </a:rPr>
            </a:br>
            <a:r>
              <a:rPr lang="ar-SA" sz="3600" dirty="0" smtClean="0">
                <a:solidFill>
                  <a:srgbClr val="FF0000"/>
                </a:solidFill>
              </a:rPr>
              <a:t> ال</a:t>
            </a:r>
            <a:r>
              <a:rPr lang="ar-EG" sz="3600" dirty="0" smtClean="0">
                <a:solidFill>
                  <a:srgbClr val="FF0000"/>
                </a:solidFill>
              </a:rPr>
              <a:t>أنسجة</a:t>
            </a:r>
            <a:r>
              <a:rPr lang="ar-SA" sz="3600" dirty="0" smtClean="0">
                <a:solidFill>
                  <a:srgbClr val="FF0000"/>
                </a:solidFill>
              </a:rPr>
              <a:t> العضلية </a:t>
            </a:r>
            <a:r>
              <a:rPr lang="en-US" sz="3600" cap="small" dirty="0" smtClean="0">
                <a:solidFill>
                  <a:srgbClr val="002060"/>
                </a:solidFill>
                <a:latin typeface="Arial" pitchFamily="34" charset="0"/>
                <a:cs typeface="Arial" pitchFamily="34" charset="0"/>
              </a:rPr>
              <a:t>	</a:t>
            </a:r>
            <a:r>
              <a:rPr lang="en-US" sz="3600" cap="none" dirty="0" smtClean="0">
                <a:solidFill>
                  <a:srgbClr val="002060"/>
                </a:solidFill>
                <a:latin typeface="Arial" pitchFamily="34" charset="0"/>
                <a:cs typeface="Arial" pitchFamily="34" charset="0"/>
              </a:rPr>
              <a:t>	</a:t>
            </a:r>
            <a:r>
              <a:rPr lang="ar-EG" sz="3600" dirty="0" smtClean="0">
                <a:solidFill>
                  <a:srgbClr val="C00000"/>
                </a:solidFill>
                <a:latin typeface="Arial" pitchFamily="34" charset="0"/>
                <a:cs typeface="Arial" pitchFamily="34" charset="0"/>
              </a:rPr>
              <a:t>	</a:t>
            </a:r>
            <a:endParaRPr lang="en-US" sz="3600" i="1" dirty="0" smtClean="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marL="571500" indent="-571500" algn="ctr" eaLnBrk="1" hangingPunct="1">
              <a:buFont typeface="+mj-lt"/>
              <a:buAutoNum type="romanUcPeriod" startAt="2"/>
            </a:pPr>
            <a:r>
              <a:rPr lang="en-US" dirty="0" smtClean="0">
                <a:latin typeface="Arial" pitchFamily="34" charset="0"/>
              </a:rPr>
              <a:t>Muscle</a:t>
            </a:r>
            <a:r>
              <a:rPr lang="en-US" i="1" dirty="0" smtClean="0">
                <a:latin typeface="Arial" pitchFamily="34" charset="0"/>
              </a:rPr>
              <a:t> </a:t>
            </a:r>
            <a:r>
              <a:rPr lang="en-US" dirty="0" smtClean="0">
                <a:latin typeface="Arial" pitchFamily="34" charset="0"/>
              </a:rPr>
              <a:t>Tissue		</a:t>
            </a:r>
            <a:r>
              <a:rPr lang="ar-SA" dirty="0" smtClean="0">
                <a:solidFill>
                  <a:srgbClr val="FF0000"/>
                </a:solidFill>
              </a:rPr>
              <a:t> ال</a:t>
            </a:r>
            <a:r>
              <a:rPr lang="ar-EG" dirty="0" smtClean="0">
                <a:solidFill>
                  <a:srgbClr val="FF0000"/>
                </a:solidFill>
              </a:rPr>
              <a:t>أنسجة</a:t>
            </a:r>
            <a:r>
              <a:rPr lang="ar-SA" dirty="0" smtClean="0">
                <a:solidFill>
                  <a:srgbClr val="FF0000"/>
                </a:solidFill>
              </a:rPr>
              <a:t> العضلية </a:t>
            </a:r>
            <a:endParaRPr lang="en-US" b="0" dirty="0" smtClean="0">
              <a:solidFill>
                <a:schemeClr val="tx1"/>
              </a:solidFill>
              <a:latin typeface="Arial" pitchFamily="34" charset="0"/>
            </a:endParaRPr>
          </a:p>
        </p:txBody>
      </p:sp>
      <p:sp>
        <p:nvSpPr>
          <p:cNvPr id="17411" name="Rectangle 6"/>
          <p:cNvSpPr>
            <a:spLocks noGrp="1" noChangeArrowheads="1"/>
          </p:cNvSpPr>
          <p:nvPr>
            <p:ph type="body" idx="1"/>
          </p:nvPr>
        </p:nvSpPr>
        <p:spPr>
          <a:xfrm>
            <a:off x="381000" y="1033791"/>
            <a:ext cx="8534400" cy="5078313"/>
          </a:xfrm>
          <a:noFill/>
        </p:spPr>
        <p:txBody>
          <a:bodyPr anchor="ctr"/>
          <a:lstStyle/>
          <a:p>
            <a:pPr algn="just" eaLnBrk="1" hangingPunct="1">
              <a:spcBef>
                <a:spcPts val="600"/>
              </a:spcBef>
              <a:spcAft>
                <a:spcPts val="1800"/>
              </a:spcAft>
            </a:pPr>
            <a:r>
              <a:rPr lang="en-US" sz="2600" b="1" dirty="0" smtClean="0"/>
              <a:t>Muscle tissue </a:t>
            </a:r>
            <a:r>
              <a:rPr lang="en-US" sz="2600" dirty="0" smtClean="0"/>
              <a:t>compose of </a:t>
            </a:r>
            <a:r>
              <a:rPr lang="en-US" sz="2600" b="1" dirty="0" smtClean="0"/>
              <a:t>long cells </a:t>
            </a:r>
            <a:r>
              <a:rPr lang="en-US" sz="2600" dirty="0" smtClean="0"/>
              <a:t>called </a:t>
            </a:r>
            <a:r>
              <a:rPr lang="en-US" sz="2600" b="1" dirty="0" smtClean="0"/>
              <a:t>muscle fibers</a:t>
            </a:r>
            <a:r>
              <a:rPr lang="en-US" sz="2600" dirty="0" smtClean="0"/>
              <a:t> capable of contracting.</a:t>
            </a:r>
          </a:p>
          <a:p>
            <a:pPr lvl="1" algn="just" rtl="1" eaLnBrk="1" hangingPunct="1">
              <a:spcBef>
                <a:spcPts val="600"/>
              </a:spcBef>
              <a:spcAft>
                <a:spcPts val="1800"/>
              </a:spcAft>
            </a:pPr>
            <a:r>
              <a:rPr lang="ar-SA" sz="2400" dirty="0" smtClean="0">
                <a:solidFill>
                  <a:srgbClr val="FF0000"/>
                </a:solidFill>
              </a:rPr>
              <a:t>ت</a:t>
            </a:r>
            <a:r>
              <a:rPr lang="ar-EG" sz="2400" dirty="0" smtClean="0">
                <a:solidFill>
                  <a:srgbClr val="FF0000"/>
                </a:solidFill>
              </a:rPr>
              <a:t>قوم</a:t>
            </a:r>
            <a:r>
              <a:rPr lang="ar-SA" sz="2400" dirty="0" smtClean="0">
                <a:solidFill>
                  <a:srgbClr val="FF0000"/>
                </a:solidFill>
              </a:rPr>
              <a:t> </a:t>
            </a:r>
            <a:r>
              <a:rPr lang="ar-SA" sz="2400" b="1" dirty="0" smtClean="0">
                <a:solidFill>
                  <a:srgbClr val="FF0000"/>
                </a:solidFill>
              </a:rPr>
              <a:t>ال</a:t>
            </a:r>
            <a:r>
              <a:rPr lang="ar-EG" sz="2400" b="1" dirty="0" smtClean="0">
                <a:solidFill>
                  <a:srgbClr val="FF0000"/>
                </a:solidFill>
              </a:rPr>
              <a:t>أنسجة</a:t>
            </a:r>
            <a:r>
              <a:rPr lang="ar-SA" sz="2400" b="1" dirty="0" smtClean="0">
                <a:solidFill>
                  <a:srgbClr val="FF0000"/>
                </a:solidFill>
              </a:rPr>
              <a:t> العضلية </a:t>
            </a:r>
            <a:r>
              <a:rPr lang="ar-EG" sz="2400" dirty="0" smtClean="0">
                <a:solidFill>
                  <a:srgbClr val="FF0000"/>
                </a:solidFill>
              </a:rPr>
              <a:t>ب</a:t>
            </a:r>
            <a:r>
              <a:rPr lang="ar-SA" sz="2400" dirty="0" smtClean="0">
                <a:solidFill>
                  <a:srgbClr val="FF0000"/>
                </a:solidFill>
              </a:rPr>
              <a:t>الحركة</a:t>
            </a:r>
            <a:r>
              <a:rPr lang="en-US" sz="2400" dirty="0" smtClean="0">
                <a:solidFill>
                  <a:srgbClr val="FF0000"/>
                </a:solidFill>
              </a:rPr>
              <a:t> </a:t>
            </a:r>
            <a:r>
              <a:rPr lang="ar-EG" sz="2400" dirty="0" smtClean="0">
                <a:solidFill>
                  <a:srgbClr val="FF0000"/>
                </a:solidFill>
              </a:rPr>
              <a:t> استجابة </a:t>
            </a:r>
            <a:r>
              <a:rPr lang="ar-EG" sz="2400" dirty="0" err="1" smtClean="0">
                <a:solidFill>
                  <a:srgbClr val="FF0000"/>
                </a:solidFill>
              </a:rPr>
              <a:t>للاشارات</a:t>
            </a:r>
            <a:r>
              <a:rPr lang="ar-EG" sz="2400" dirty="0" smtClean="0">
                <a:solidFill>
                  <a:srgbClr val="FF0000"/>
                </a:solidFill>
              </a:rPr>
              <a:t> العصبية</a:t>
            </a:r>
            <a:endParaRPr lang="en-US" sz="2400" dirty="0" smtClean="0">
              <a:solidFill>
                <a:srgbClr val="FF0000"/>
              </a:solidFill>
            </a:endParaRPr>
          </a:p>
          <a:p>
            <a:pPr algn="just" eaLnBrk="1" hangingPunct="1">
              <a:spcBef>
                <a:spcPts val="600"/>
              </a:spcBef>
              <a:spcAft>
                <a:spcPts val="1800"/>
              </a:spcAft>
            </a:pPr>
            <a:r>
              <a:rPr lang="en-US" sz="2400" dirty="0" smtClean="0"/>
              <a:t>The </a:t>
            </a:r>
            <a:r>
              <a:rPr lang="en-US" sz="2400" b="1" dirty="0" smtClean="0"/>
              <a:t>primary function (</a:t>
            </a:r>
            <a:r>
              <a:rPr lang="en-US" sz="2400" b="1" dirty="0" err="1" smtClean="0"/>
              <a:t>i</a:t>
            </a:r>
            <a:r>
              <a:rPr lang="en-US" sz="2400" b="1" dirty="0" smtClean="0"/>
              <a:t>) </a:t>
            </a:r>
            <a:r>
              <a:rPr lang="en-US" sz="2400" dirty="0" smtClean="0"/>
              <a:t>of muscle tissue is to provide </a:t>
            </a:r>
            <a:r>
              <a:rPr lang="en-US" sz="2400" b="1" dirty="0" smtClean="0"/>
              <a:t>movement</a:t>
            </a:r>
            <a:r>
              <a:rPr lang="en-US" sz="2400" dirty="0" smtClean="0"/>
              <a:t>. </a:t>
            </a:r>
          </a:p>
          <a:p>
            <a:pPr algn="just" eaLnBrk="1" hangingPunct="1">
              <a:spcBef>
                <a:spcPts val="600"/>
              </a:spcBef>
              <a:spcAft>
                <a:spcPts val="1800"/>
              </a:spcAft>
            </a:pPr>
            <a:r>
              <a:rPr lang="en-US" sz="2400" dirty="0" smtClean="0"/>
              <a:t>This is achieved by </a:t>
            </a:r>
            <a:r>
              <a:rPr lang="en-US" sz="2400" b="1" dirty="0" smtClean="0"/>
              <a:t>contraction</a:t>
            </a:r>
            <a:r>
              <a:rPr lang="en-US" sz="2400" dirty="0" smtClean="0"/>
              <a:t> of muscle cells in response to nerve signals, which occurs when </a:t>
            </a:r>
            <a:r>
              <a:rPr lang="en-US" sz="2400" b="1" dirty="0" smtClean="0"/>
              <a:t>proteins</a:t>
            </a:r>
            <a:r>
              <a:rPr lang="en-US" sz="2400" dirty="0" smtClean="0"/>
              <a:t> inside the cells pull on each other.</a:t>
            </a:r>
          </a:p>
          <a:p>
            <a:pPr algn="just" eaLnBrk="1" hangingPunct="1">
              <a:spcBef>
                <a:spcPts val="600"/>
              </a:spcBef>
              <a:spcAft>
                <a:spcPts val="1800"/>
              </a:spcAft>
            </a:pPr>
            <a:r>
              <a:rPr lang="en-US" sz="2400" dirty="0" smtClean="0"/>
              <a:t>Other functions such as (ii) to </a:t>
            </a:r>
            <a:r>
              <a:rPr lang="en-US" sz="2400" b="1" dirty="0" smtClean="0"/>
              <a:t>maintain the posture, (iii) stabilizing joints</a:t>
            </a:r>
            <a:r>
              <a:rPr lang="en-US" sz="24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ox(in)">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ox(in)">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box(in)">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box(in)">
                                      <p:cBhvr>
                                        <p:cTn id="22" dur="500"/>
                                        <p:tgtEl>
                                          <p:spTgt spid="17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box(in)">
                                      <p:cBhvr>
                                        <p:cTn id="27"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idx="1"/>
          </p:nvPr>
        </p:nvSpPr>
        <p:spPr>
          <a:xfrm>
            <a:off x="304800" y="1143000"/>
            <a:ext cx="8534400" cy="4601260"/>
          </a:xfrm>
          <a:noFill/>
        </p:spPr>
        <p:txBody>
          <a:bodyPr/>
          <a:lstStyle/>
          <a:p>
            <a:pPr algn="just" eaLnBrk="1" hangingPunct="1">
              <a:lnSpc>
                <a:spcPct val="150000"/>
              </a:lnSpc>
            </a:pPr>
            <a:r>
              <a:rPr lang="en-US" dirty="0" smtClean="0"/>
              <a:t>Muscles are divided into (</a:t>
            </a:r>
            <a:r>
              <a:rPr lang="en-US" sz="3400" b="1" dirty="0" smtClean="0"/>
              <a:t>3</a:t>
            </a:r>
            <a:r>
              <a:rPr lang="en-US" dirty="0" smtClean="0"/>
              <a:t>) types: </a:t>
            </a:r>
            <a:endParaRPr lang="ar-EG" dirty="0" smtClean="0"/>
          </a:p>
          <a:p>
            <a:pPr lvl="1" algn="just" eaLnBrk="1" hangingPunct="1">
              <a:lnSpc>
                <a:spcPct val="150000"/>
              </a:lnSpc>
            </a:pPr>
            <a:r>
              <a:rPr lang="en-US" b="1" dirty="0" smtClean="0"/>
              <a:t>Skeletal</a:t>
            </a:r>
            <a:r>
              <a:rPr lang="en-US" dirty="0" smtClean="0"/>
              <a:t>	 </a:t>
            </a:r>
            <a:r>
              <a:rPr lang="ar-SA" b="1" dirty="0" smtClean="0">
                <a:solidFill>
                  <a:srgbClr val="FF0000"/>
                </a:solidFill>
              </a:rPr>
              <a:t>عضل</a:t>
            </a:r>
            <a:r>
              <a:rPr lang="ar-EG" b="1" dirty="0" smtClean="0">
                <a:solidFill>
                  <a:srgbClr val="FF0000"/>
                </a:solidFill>
              </a:rPr>
              <a:t>ات</a:t>
            </a:r>
            <a:r>
              <a:rPr lang="ar-SA" b="1" dirty="0" smtClean="0">
                <a:solidFill>
                  <a:srgbClr val="FF0000"/>
                </a:solidFill>
              </a:rPr>
              <a:t> </a:t>
            </a:r>
            <a:r>
              <a:rPr lang="ar-EG" b="1" dirty="0" smtClean="0">
                <a:solidFill>
                  <a:srgbClr val="FF0000"/>
                </a:solidFill>
              </a:rPr>
              <a:t>هيكلية</a:t>
            </a:r>
            <a:r>
              <a:rPr lang="en-US" b="1" dirty="0" smtClean="0">
                <a:solidFill>
                  <a:srgbClr val="FF0000"/>
                </a:solidFill>
              </a:rPr>
              <a:t> </a:t>
            </a:r>
            <a:r>
              <a:rPr lang="en-US" dirty="0" smtClean="0"/>
              <a:t>(</a:t>
            </a:r>
            <a:r>
              <a:rPr lang="en-US" sz="2400" dirty="0" smtClean="0"/>
              <a:t>voluntary</a:t>
            </a:r>
            <a:r>
              <a:rPr lang="en-US" sz="2400" b="1" dirty="0" smtClean="0"/>
              <a:t> </a:t>
            </a:r>
            <a:r>
              <a:rPr lang="en-US" sz="2400" dirty="0" smtClean="0"/>
              <a:t> </a:t>
            </a:r>
            <a:r>
              <a:rPr lang="ar-EG" sz="2400" dirty="0" smtClean="0"/>
              <a:t>ارادية</a:t>
            </a:r>
            <a:r>
              <a:rPr lang="en-US" sz="2400" dirty="0" smtClean="0"/>
              <a:t>)</a:t>
            </a:r>
            <a:endParaRPr lang="ar-EG" sz="2400" dirty="0" smtClean="0"/>
          </a:p>
          <a:p>
            <a:pPr lvl="1" algn="just" eaLnBrk="1" hangingPunct="1">
              <a:lnSpc>
                <a:spcPct val="150000"/>
              </a:lnSpc>
            </a:pPr>
            <a:r>
              <a:rPr lang="en-US" b="1" dirty="0" smtClean="0"/>
              <a:t>Cardiac</a:t>
            </a:r>
            <a:r>
              <a:rPr lang="ar-EG" dirty="0" smtClean="0"/>
              <a:t>	</a:t>
            </a:r>
            <a:r>
              <a:rPr lang="en-US" dirty="0" smtClean="0"/>
              <a:t> </a:t>
            </a:r>
            <a:r>
              <a:rPr lang="ar-SA" b="1" dirty="0" smtClean="0">
                <a:solidFill>
                  <a:srgbClr val="FF0000"/>
                </a:solidFill>
              </a:rPr>
              <a:t>عضل</a:t>
            </a:r>
            <a:r>
              <a:rPr lang="ar-EG" b="1" dirty="0" smtClean="0">
                <a:solidFill>
                  <a:srgbClr val="FF0000"/>
                </a:solidFill>
              </a:rPr>
              <a:t>ات</a:t>
            </a:r>
            <a:r>
              <a:rPr lang="ar-SA" b="1" dirty="0" smtClean="0">
                <a:solidFill>
                  <a:srgbClr val="FF0000"/>
                </a:solidFill>
              </a:rPr>
              <a:t> قلبية</a:t>
            </a:r>
            <a:r>
              <a:rPr lang="en-US" b="1" dirty="0" smtClean="0">
                <a:solidFill>
                  <a:srgbClr val="FF0000"/>
                </a:solidFill>
              </a:rPr>
              <a:t> </a:t>
            </a:r>
            <a:r>
              <a:rPr lang="en-US" dirty="0" smtClean="0"/>
              <a:t>( </a:t>
            </a:r>
            <a:r>
              <a:rPr lang="en-US" dirty="0" smtClean="0">
                <a:solidFill>
                  <a:srgbClr val="FF0000"/>
                </a:solidFill>
              </a:rPr>
              <a:t>In</a:t>
            </a:r>
            <a:r>
              <a:rPr lang="en-US" sz="2600" dirty="0" smtClean="0"/>
              <a:t>voluntary</a:t>
            </a:r>
            <a:r>
              <a:rPr lang="en-US" b="1" dirty="0" smtClean="0"/>
              <a:t> </a:t>
            </a:r>
            <a:r>
              <a:rPr lang="en-US" dirty="0" smtClean="0"/>
              <a:t> </a:t>
            </a:r>
            <a:r>
              <a:rPr lang="ar-EG" dirty="0" err="1" smtClean="0"/>
              <a:t>لارادية</a:t>
            </a:r>
            <a:r>
              <a:rPr lang="en-US" dirty="0" smtClean="0"/>
              <a:t> )</a:t>
            </a:r>
            <a:endParaRPr lang="ar-EG" dirty="0" smtClean="0"/>
          </a:p>
          <a:p>
            <a:pPr lvl="1" algn="just" eaLnBrk="1" hangingPunct="1">
              <a:lnSpc>
                <a:spcPct val="150000"/>
              </a:lnSpc>
            </a:pPr>
            <a:r>
              <a:rPr lang="en-US" dirty="0" smtClean="0"/>
              <a:t> </a:t>
            </a:r>
            <a:r>
              <a:rPr lang="en-US" b="1" dirty="0" smtClean="0"/>
              <a:t>Smooth</a:t>
            </a:r>
            <a:r>
              <a:rPr lang="en-US" dirty="0" smtClean="0"/>
              <a:t>	</a:t>
            </a:r>
            <a:r>
              <a:rPr lang="ar-SA" b="1" dirty="0" smtClean="0">
                <a:solidFill>
                  <a:srgbClr val="FF0000"/>
                </a:solidFill>
              </a:rPr>
              <a:t>عضل</a:t>
            </a:r>
            <a:r>
              <a:rPr lang="ar-EG" b="1" dirty="0" smtClean="0">
                <a:solidFill>
                  <a:srgbClr val="FF0000"/>
                </a:solidFill>
              </a:rPr>
              <a:t>ات</a:t>
            </a:r>
            <a:r>
              <a:rPr lang="ar-SA" b="1" dirty="0" smtClean="0">
                <a:solidFill>
                  <a:srgbClr val="FF0000"/>
                </a:solidFill>
              </a:rPr>
              <a:t> ملساء</a:t>
            </a:r>
            <a:r>
              <a:rPr lang="en-US" b="1" dirty="0" smtClean="0">
                <a:solidFill>
                  <a:srgbClr val="FF0000"/>
                </a:solidFill>
              </a:rPr>
              <a:t> </a:t>
            </a:r>
            <a:r>
              <a:rPr lang="en-US" dirty="0" smtClean="0"/>
              <a:t>( </a:t>
            </a:r>
            <a:r>
              <a:rPr lang="en-US" dirty="0" smtClean="0">
                <a:solidFill>
                  <a:srgbClr val="FF0000"/>
                </a:solidFill>
              </a:rPr>
              <a:t>In</a:t>
            </a:r>
            <a:r>
              <a:rPr lang="en-US" sz="2400" dirty="0" smtClean="0"/>
              <a:t>voluntary</a:t>
            </a:r>
            <a:r>
              <a:rPr lang="en-US" b="1" dirty="0" smtClean="0"/>
              <a:t> </a:t>
            </a:r>
            <a:r>
              <a:rPr lang="en-US" dirty="0" smtClean="0"/>
              <a:t> </a:t>
            </a:r>
            <a:r>
              <a:rPr lang="ar-EG" dirty="0" err="1" smtClean="0"/>
              <a:t>لارادية</a:t>
            </a:r>
            <a:r>
              <a:rPr lang="en-US" dirty="0" smtClean="0"/>
              <a:t> )</a:t>
            </a:r>
            <a:endParaRPr lang="en-US" b="1" dirty="0" smtClean="0">
              <a:solidFill>
                <a:srgbClr val="FF0000"/>
              </a:solidFill>
            </a:endParaRPr>
          </a:p>
          <a:p>
            <a:pPr lvl="1" algn="just" eaLnBrk="1" hangingPunct="1">
              <a:lnSpc>
                <a:spcPct val="150000"/>
              </a:lnSpc>
            </a:pPr>
            <a:endParaRPr lang="en-US" dirty="0" smtClean="0"/>
          </a:p>
        </p:txBody>
      </p:sp>
      <p:sp>
        <p:nvSpPr>
          <p:cNvPr id="4" name="Rectangle 2"/>
          <p:cNvSpPr txBox="1">
            <a:spLocks noChangeArrowheads="1"/>
          </p:cNvSpPr>
          <p:nvPr/>
        </p:nvSpPr>
        <p:spPr bwMode="auto">
          <a:xfrm>
            <a:off x="457200" y="30162"/>
            <a:ext cx="8534400" cy="503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571500" marR="0" lvl="0" indent="-571500" algn="ctr" defTabSz="914400" rtl="0" eaLnBrk="1" fontAlgn="base" latinLnBrk="0" hangingPunct="1">
              <a:lnSpc>
                <a:spcPct val="90000"/>
              </a:lnSpc>
              <a:spcBef>
                <a:spcPct val="0"/>
              </a:spcBef>
              <a:spcAft>
                <a:spcPct val="0"/>
              </a:spcAft>
              <a:buClrTx/>
              <a:buSzTx/>
              <a:buFont typeface="+mj-lt"/>
              <a:buAutoNum type="romanUcPeriod" startAt="2"/>
              <a:tabLst/>
              <a:defRPr/>
            </a:pPr>
            <a:r>
              <a:rPr kumimoji="0" lang="en-US" sz="3000" b="1" i="0" u="none" strike="noStrike" kern="0" cap="none" spc="0" normalizeH="0" baseline="0" noProof="0" dirty="0" smtClean="0">
                <a:ln>
                  <a:noFill/>
                </a:ln>
                <a:solidFill>
                  <a:schemeClr val="tx2"/>
                </a:solidFill>
                <a:effectLst/>
                <a:uLnTx/>
                <a:uFillTx/>
                <a:latin typeface="Arial" pitchFamily="34" charset="0"/>
                <a:ea typeface="+mj-ea"/>
                <a:cs typeface="+mj-cs"/>
              </a:rPr>
              <a:t>Muscle</a:t>
            </a:r>
            <a:r>
              <a:rPr kumimoji="0" lang="en-US" sz="3000" b="1" i="1" u="none" strike="noStrike" kern="0" cap="none" spc="0" normalizeH="0" baseline="0" noProof="0" dirty="0" smtClean="0">
                <a:ln>
                  <a:noFill/>
                </a:ln>
                <a:solidFill>
                  <a:schemeClr val="tx2"/>
                </a:solidFill>
                <a:effectLst/>
                <a:uLnTx/>
                <a:uFillTx/>
                <a:latin typeface="Arial" pitchFamily="34" charset="0"/>
                <a:ea typeface="+mj-ea"/>
                <a:cs typeface="+mj-cs"/>
              </a:rPr>
              <a:t> </a:t>
            </a:r>
            <a:r>
              <a:rPr kumimoji="0" lang="en-US" sz="3000" b="1" i="0" u="none" strike="noStrike" kern="0" cap="none" spc="0" normalizeH="0" baseline="0" noProof="0" dirty="0" smtClean="0">
                <a:ln>
                  <a:noFill/>
                </a:ln>
                <a:solidFill>
                  <a:schemeClr val="tx2"/>
                </a:solidFill>
                <a:effectLst/>
                <a:uLnTx/>
                <a:uFillTx/>
                <a:latin typeface="Arial" pitchFamily="34" charset="0"/>
                <a:ea typeface="+mj-ea"/>
                <a:cs typeface="+mj-cs"/>
              </a:rPr>
              <a:t>Tissue		</a:t>
            </a:r>
            <a:r>
              <a:rPr kumimoji="0" lang="ar-SA" sz="3000" b="1" i="0" u="none" strike="noStrike" kern="0" cap="none" spc="0" normalizeH="0" baseline="0" noProof="0" dirty="0" smtClean="0">
                <a:ln>
                  <a:noFill/>
                </a:ln>
                <a:solidFill>
                  <a:srgbClr val="FF0000"/>
                </a:solidFill>
                <a:effectLst/>
                <a:uLnTx/>
                <a:uFillTx/>
                <a:latin typeface="+mj-lt"/>
                <a:ea typeface="+mj-ea"/>
                <a:cs typeface="+mj-cs"/>
              </a:rPr>
              <a:t> ال</a:t>
            </a:r>
            <a:r>
              <a:rPr kumimoji="0" lang="ar-EG" sz="3000" b="1" i="0" u="none" strike="noStrike" kern="0" cap="none" spc="0" normalizeH="0" baseline="0" noProof="0" dirty="0" smtClean="0">
                <a:ln>
                  <a:noFill/>
                </a:ln>
                <a:solidFill>
                  <a:srgbClr val="FF0000"/>
                </a:solidFill>
                <a:effectLst/>
                <a:uLnTx/>
                <a:uFillTx/>
                <a:latin typeface="+mj-lt"/>
                <a:ea typeface="+mj-ea"/>
                <a:cs typeface="+mj-cs"/>
              </a:rPr>
              <a:t>أنسجة</a:t>
            </a:r>
            <a:r>
              <a:rPr kumimoji="0" lang="ar-SA" sz="3000" b="1" i="0" u="none" strike="noStrike" kern="0" cap="none" spc="0" normalizeH="0" baseline="0" noProof="0" dirty="0" smtClean="0">
                <a:ln>
                  <a:noFill/>
                </a:ln>
                <a:solidFill>
                  <a:srgbClr val="FF0000"/>
                </a:solidFill>
                <a:effectLst/>
                <a:uLnTx/>
                <a:uFillTx/>
                <a:latin typeface="+mj-lt"/>
                <a:ea typeface="+mj-ea"/>
                <a:cs typeface="+mj-cs"/>
              </a:rPr>
              <a:t> العضلية </a:t>
            </a:r>
            <a:endParaRPr kumimoji="0" lang="en-US" sz="3000" b="0" i="0" u="none" strike="noStrike" kern="0" cap="none" spc="0" normalizeH="0" baseline="0" noProof="0" dirty="0" smtClean="0">
              <a:ln>
                <a:noFill/>
              </a:ln>
              <a:solidFill>
                <a:schemeClr val="tx1"/>
              </a:solidFill>
              <a:effectLst/>
              <a:uLnTx/>
              <a:uFillTx/>
              <a:latin typeface="Arial"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ox(in)">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ox(in)">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box(in)">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box(in)">
                                      <p:cBhvr>
                                        <p:cTn id="22"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534400" cy="646331"/>
          </a:xfrm>
        </p:spPr>
        <p:txBody>
          <a:bodyPr/>
          <a:lstStyle/>
          <a:p>
            <a:r>
              <a:rPr lang="en-US" sz="4000" cap="small" dirty="0" smtClean="0">
                <a:solidFill>
                  <a:srgbClr val="C00000"/>
                </a:solidFill>
              </a:rPr>
              <a:t>Objectives</a:t>
            </a:r>
            <a:endParaRPr lang="en-US" sz="4000" cap="small" dirty="0">
              <a:solidFill>
                <a:srgbClr val="C00000"/>
              </a:solidFill>
            </a:endParaRPr>
          </a:p>
        </p:txBody>
      </p:sp>
      <p:sp>
        <p:nvSpPr>
          <p:cNvPr id="3" name="Content Placeholder 2"/>
          <p:cNvSpPr>
            <a:spLocks noGrp="1"/>
          </p:cNvSpPr>
          <p:nvPr>
            <p:ph idx="1"/>
          </p:nvPr>
        </p:nvSpPr>
        <p:spPr>
          <a:xfrm>
            <a:off x="609600" y="1219200"/>
            <a:ext cx="8001000" cy="4524315"/>
          </a:xfrm>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algn="just">
              <a:spcBef>
                <a:spcPts val="1800"/>
              </a:spcBef>
              <a:spcAft>
                <a:spcPts val="3000"/>
              </a:spcAft>
              <a:buFont typeface="+mj-lt"/>
              <a:buAutoNum type="romanUcPeriod"/>
            </a:pPr>
            <a:r>
              <a:rPr lang="en-US" sz="2400" b="1" dirty="0" smtClean="0">
                <a:solidFill>
                  <a:srgbClr val="002060"/>
                </a:solidFill>
              </a:rPr>
              <a:t>To illustrate how structure fits function at all levels of organization in the animal body</a:t>
            </a:r>
          </a:p>
          <a:p>
            <a:pPr marL="514350" indent="-514350" algn="just">
              <a:spcBef>
                <a:spcPts val="1800"/>
              </a:spcBef>
              <a:spcAft>
                <a:spcPts val="3000"/>
              </a:spcAft>
              <a:buFont typeface="+mj-lt"/>
              <a:buAutoNum type="romanUcPeriod"/>
            </a:pPr>
            <a:r>
              <a:rPr lang="en-US" sz="2400" b="1" dirty="0" smtClean="0">
                <a:solidFill>
                  <a:srgbClr val="002060"/>
                </a:solidFill>
              </a:rPr>
              <a:t>To define tissues as groups of cells with a common structure and function</a:t>
            </a:r>
          </a:p>
          <a:p>
            <a:pPr marL="514350" indent="-514350" algn="just">
              <a:spcBef>
                <a:spcPts val="1800"/>
              </a:spcBef>
              <a:spcAft>
                <a:spcPts val="3000"/>
              </a:spcAft>
              <a:buFont typeface="+mj-lt"/>
              <a:buAutoNum type="romanUcPeriod"/>
            </a:pPr>
            <a:r>
              <a:rPr lang="en-US" sz="2400" b="1" dirty="0" smtClean="0">
                <a:solidFill>
                  <a:srgbClr val="002060"/>
                </a:solidFill>
              </a:rPr>
              <a:t>To classify the animal tissues</a:t>
            </a:r>
          </a:p>
          <a:p>
            <a:pPr marL="514350" indent="-514350" algn="just">
              <a:spcBef>
                <a:spcPts val="1800"/>
              </a:spcBef>
              <a:spcAft>
                <a:spcPts val="3000"/>
              </a:spcAft>
              <a:buFont typeface="+mj-lt"/>
              <a:buAutoNum type="romanUcPeriod"/>
            </a:pPr>
            <a:r>
              <a:rPr lang="en-US" sz="2400" b="1" dirty="0" smtClean="0">
                <a:solidFill>
                  <a:srgbClr val="002060"/>
                </a:solidFill>
              </a:rPr>
              <a:t>To distinguish between the four basic types of animal tissues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20_06MuscleTypes-U"/>
          <p:cNvPicPr>
            <a:picLocks noChangeAspect="1" noChangeArrowheads="1"/>
          </p:cNvPicPr>
          <p:nvPr/>
        </p:nvPicPr>
        <p:blipFill>
          <a:blip r:embed="rId3" cstate="print"/>
          <a:srcRect/>
          <a:stretch>
            <a:fillRect/>
          </a:stretch>
        </p:blipFill>
        <p:spPr bwMode="auto">
          <a:xfrm>
            <a:off x="293688" y="1243013"/>
            <a:ext cx="8556625" cy="4371975"/>
          </a:xfrm>
          <a:prstGeom prst="rect">
            <a:avLst/>
          </a:prstGeom>
          <a:noFill/>
          <a:ln w="9525">
            <a:noFill/>
            <a:miter lim="800000"/>
            <a:headEnd/>
            <a:tailEnd/>
          </a:ln>
        </p:spPr>
      </p:pic>
      <p:sp>
        <p:nvSpPr>
          <p:cNvPr id="18435" name="Text Box 3"/>
          <p:cNvSpPr txBox="1">
            <a:spLocks noChangeArrowheads="1"/>
          </p:cNvSpPr>
          <p:nvPr/>
        </p:nvSpPr>
        <p:spPr bwMode="auto">
          <a:xfrm>
            <a:off x="268288" y="1119188"/>
            <a:ext cx="1171575" cy="673100"/>
          </a:xfrm>
          <a:prstGeom prst="rect">
            <a:avLst/>
          </a:prstGeom>
          <a:noFill/>
          <a:ln w="9525">
            <a:noFill/>
            <a:miter lim="800000"/>
            <a:headEnd/>
            <a:tailEnd/>
          </a:ln>
        </p:spPr>
        <p:txBody>
          <a:bodyPr wrap="none" lIns="0" tIns="0" rIns="0" bIns="0"/>
          <a:lstStyle/>
          <a:p>
            <a:pPr algn="ctr">
              <a:lnSpc>
                <a:spcPct val="90000"/>
              </a:lnSpc>
            </a:pPr>
            <a:r>
              <a:rPr lang="en-US" sz="1200" b="1"/>
              <a:t>Unit of</a:t>
            </a:r>
            <a:r>
              <a:rPr lang="ar-SA" sz="1200" b="1"/>
              <a:t> </a:t>
            </a:r>
            <a:r>
              <a:rPr lang="en-US" sz="1200" b="1"/>
              <a:t>muscle</a:t>
            </a:r>
          </a:p>
          <a:p>
            <a:pPr algn="ctr">
              <a:lnSpc>
                <a:spcPct val="90000"/>
              </a:lnSpc>
            </a:pPr>
            <a:r>
              <a:rPr lang="en-US" sz="1200" b="1"/>
              <a:t>contraction</a:t>
            </a:r>
            <a:endParaRPr lang="ar-SA" sz="1200" b="1"/>
          </a:p>
          <a:p>
            <a:pPr algn="ctr">
              <a:lnSpc>
                <a:spcPct val="90000"/>
              </a:lnSpc>
            </a:pPr>
            <a:r>
              <a:rPr lang="ar-SA" sz="1200" b="1"/>
              <a:t>وحدة الإنقباض العضلي</a:t>
            </a:r>
            <a:endParaRPr lang="en-US" sz="1200" b="1"/>
          </a:p>
        </p:txBody>
      </p:sp>
      <p:sp>
        <p:nvSpPr>
          <p:cNvPr id="18436" name="Text Box 4"/>
          <p:cNvSpPr txBox="1">
            <a:spLocks noChangeArrowheads="1"/>
          </p:cNvSpPr>
          <p:nvPr/>
        </p:nvSpPr>
        <p:spPr bwMode="auto">
          <a:xfrm>
            <a:off x="2408238" y="2681288"/>
            <a:ext cx="796925" cy="222250"/>
          </a:xfrm>
          <a:prstGeom prst="rect">
            <a:avLst/>
          </a:prstGeom>
          <a:noFill/>
          <a:ln w="9525">
            <a:noFill/>
            <a:miter lim="800000"/>
            <a:headEnd/>
            <a:tailEnd/>
          </a:ln>
        </p:spPr>
        <p:txBody>
          <a:bodyPr wrap="none" lIns="0" tIns="0" rIns="0" bIns="0"/>
          <a:lstStyle/>
          <a:p>
            <a:pPr algn="ctr">
              <a:lnSpc>
                <a:spcPct val="90000"/>
              </a:lnSpc>
            </a:pPr>
            <a:r>
              <a:rPr lang="en-US" sz="1200" b="1"/>
              <a:t>Nucleus</a:t>
            </a:r>
            <a:endParaRPr lang="ar-SA" sz="1200" b="1"/>
          </a:p>
          <a:p>
            <a:pPr algn="ctr">
              <a:lnSpc>
                <a:spcPct val="90000"/>
              </a:lnSpc>
            </a:pPr>
            <a:r>
              <a:rPr lang="ar-SA" sz="1200" b="1"/>
              <a:t>نواة</a:t>
            </a:r>
            <a:endParaRPr lang="en-US" sz="1200" b="1"/>
          </a:p>
        </p:txBody>
      </p:sp>
      <p:sp>
        <p:nvSpPr>
          <p:cNvPr id="18437" name="Text Box 5"/>
          <p:cNvSpPr txBox="1">
            <a:spLocks noChangeArrowheads="1"/>
          </p:cNvSpPr>
          <p:nvPr/>
        </p:nvSpPr>
        <p:spPr bwMode="auto">
          <a:xfrm>
            <a:off x="4421188" y="2090738"/>
            <a:ext cx="796925" cy="222250"/>
          </a:xfrm>
          <a:prstGeom prst="rect">
            <a:avLst/>
          </a:prstGeom>
          <a:noFill/>
          <a:ln w="9525">
            <a:noFill/>
            <a:miter lim="800000"/>
            <a:headEnd/>
            <a:tailEnd/>
          </a:ln>
        </p:spPr>
        <p:txBody>
          <a:bodyPr wrap="none" lIns="0" tIns="0" rIns="0" bIns="0"/>
          <a:lstStyle/>
          <a:p>
            <a:pPr algn="ctr">
              <a:lnSpc>
                <a:spcPct val="90000"/>
              </a:lnSpc>
            </a:pPr>
            <a:r>
              <a:rPr lang="en-US" sz="1200" b="1"/>
              <a:t>Nucleus</a:t>
            </a:r>
            <a:endParaRPr lang="ar-SA" sz="1200" b="1"/>
          </a:p>
          <a:p>
            <a:pPr algn="ctr">
              <a:lnSpc>
                <a:spcPct val="90000"/>
              </a:lnSpc>
            </a:pPr>
            <a:r>
              <a:rPr lang="ar-SA" sz="1200" b="1"/>
              <a:t>نواة</a:t>
            </a:r>
            <a:endParaRPr lang="en-US" sz="1200" b="1"/>
          </a:p>
        </p:txBody>
      </p:sp>
      <p:sp>
        <p:nvSpPr>
          <p:cNvPr id="18438" name="Line 6"/>
          <p:cNvSpPr>
            <a:spLocks noChangeShapeType="1"/>
          </p:cNvSpPr>
          <p:nvPr/>
        </p:nvSpPr>
        <p:spPr bwMode="auto">
          <a:xfrm flipV="1">
            <a:off x="1892300" y="2819400"/>
            <a:ext cx="482600" cy="158750"/>
          </a:xfrm>
          <a:prstGeom prst="line">
            <a:avLst/>
          </a:prstGeom>
          <a:noFill/>
          <a:ln w="25400">
            <a:solidFill>
              <a:schemeClr val="tx1"/>
            </a:solidFill>
            <a:round/>
            <a:headEnd/>
            <a:tailEnd/>
          </a:ln>
        </p:spPr>
        <p:txBody>
          <a:bodyPr wrap="none" anchor="ctr"/>
          <a:lstStyle/>
          <a:p>
            <a:endParaRPr lang="en-US"/>
          </a:p>
        </p:txBody>
      </p:sp>
      <p:sp>
        <p:nvSpPr>
          <p:cNvPr id="18439" name="Freeform 7"/>
          <p:cNvSpPr>
            <a:spLocks/>
          </p:cNvSpPr>
          <p:nvPr/>
        </p:nvSpPr>
        <p:spPr bwMode="auto">
          <a:xfrm rot="-129231">
            <a:off x="1238250" y="1924050"/>
            <a:ext cx="596900" cy="412750"/>
          </a:xfrm>
          <a:custGeom>
            <a:avLst/>
            <a:gdLst>
              <a:gd name="T0" fmla="*/ 0 w 376"/>
              <a:gd name="T1" fmla="*/ 2147483647 h 248"/>
              <a:gd name="T2" fmla="*/ 2147483647 w 376"/>
              <a:gd name="T3" fmla="*/ 0 h 248"/>
              <a:gd name="T4" fmla="*/ 2147483647 w 376"/>
              <a:gd name="T5" fmla="*/ 2147483647 h 248"/>
              <a:gd name="T6" fmla="*/ 2147483647 w 376"/>
              <a:gd name="T7" fmla="*/ 2147483647 h 248"/>
              <a:gd name="T8" fmla="*/ 0 60000 65536"/>
              <a:gd name="T9" fmla="*/ 0 60000 65536"/>
              <a:gd name="T10" fmla="*/ 0 60000 65536"/>
              <a:gd name="T11" fmla="*/ 0 60000 65536"/>
              <a:gd name="T12" fmla="*/ 0 w 376"/>
              <a:gd name="T13" fmla="*/ 0 h 248"/>
              <a:gd name="T14" fmla="*/ 376 w 376"/>
              <a:gd name="T15" fmla="*/ 248 h 248"/>
            </a:gdLst>
            <a:ahLst/>
            <a:cxnLst>
              <a:cxn ang="T8">
                <a:pos x="T0" y="T1"/>
              </a:cxn>
              <a:cxn ang="T9">
                <a:pos x="T2" y="T3"/>
              </a:cxn>
              <a:cxn ang="T10">
                <a:pos x="T4" y="T5"/>
              </a:cxn>
              <a:cxn ang="T11">
                <a:pos x="T6" y="T7"/>
              </a:cxn>
            </a:cxnLst>
            <a:rect l="T12" t="T13" r="T14" b="T15"/>
            <a:pathLst>
              <a:path w="376" h="248">
                <a:moveTo>
                  <a:pt x="0" y="148"/>
                </a:moveTo>
                <a:lnTo>
                  <a:pt x="196" y="0"/>
                </a:lnTo>
                <a:lnTo>
                  <a:pt x="376" y="212"/>
                </a:lnTo>
                <a:lnTo>
                  <a:pt x="324" y="248"/>
                </a:lnTo>
              </a:path>
            </a:pathLst>
          </a:custGeom>
          <a:noFill/>
          <a:ln w="25400">
            <a:solidFill>
              <a:schemeClr val="tx1"/>
            </a:solidFill>
            <a:round/>
            <a:headEnd/>
            <a:tailEnd/>
          </a:ln>
        </p:spPr>
        <p:txBody>
          <a:bodyPr wrap="none" anchor="ctr"/>
          <a:lstStyle/>
          <a:p>
            <a:endParaRPr lang="en-US"/>
          </a:p>
        </p:txBody>
      </p:sp>
      <p:sp>
        <p:nvSpPr>
          <p:cNvPr id="18440" name="Line 8"/>
          <p:cNvSpPr>
            <a:spLocks noChangeShapeType="1"/>
          </p:cNvSpPr>
          <p:nvPr/>
        </p:nvSpPr>
        <p:spPr bwMode="auto">
          <a:xfrm flipV="1">
            <a:off x="1689100" y="1917700"/>
            <a:ext cx="234950" cy="171450"/>
          </a:xfrm>
          <a:prstGeom prst="line">
            <a:avLst/>
          </a:prstGeom>
          <a:noFill/>
          <a:ln w="25400">
            <a:solidFill>
              <a:schemeClr val="tx1"/>
            </a:solidFill>
            <a:round/>
            <a:headEnd/>
            <a:tailEnd/>
          </a:ln>
        </p:spPr>
        <p:txBody>
          <a:bodyPr wrap="none" anchor="ctr"/>
          <a:lstStyle/>
          <a:p>
            <a:endParaRPr lang="en-US"/>
          </a:p>
        </p:txBody>
      </p:sp>
      <p:sp>
        <p:nvSpPr>
          <p:cNvPr id="18441" name="Line 9"/>
          <p:cNvSpPr>
            <a:spLocks noChangeShapeType="1"/>
          </p:cNvSpPr>
          <p:nvPr/>
        </p:nvSpPr>
        <p:spPr bwMode="auto">
          <a:xfrm>
            <a:off x="552450" y="1797050"/>
            <a:ext cx="19050" cy="590550"/>
          </a:xfrm>
          <a:prstGeom prst="line">
            <a:avLst/>
          </a:prstGeom>
          <a:noFill/>
          <a:ln w="25400">
            <a:solidFill>
              <a:schemeClr val="tx1"/>
            </a:solidFill>
            <a:round/>
            <a:headEnd/>
            <a:tailEnd/>
          </a:ln>
        </p:spPr>
        <p:txBody>
          <a:bodyPr wrap="none" anchor="ctr"/>
          <a:lstStyle/>
          <a:p>
            <a:endParaRPr lang="en-US"/>
          </a:p>
        </p:txBody>
      </p:sp>
      <p:sp>
        <p:nvSpPr>
          <p:cNvPr id="18442" name="Freeform 10"/>
          <p:cNvSpPr>
            <a:spLocks/>
          </p:cNvSpPr>
          <p:nvPr/>
        </p:nvSpPr>
        <p:spPr bwMode="auto">
          <a:xfrm>
            <a:off x="557213" y="2374900"/>
            <a:ext cx="96837" cy="117475"/>
          </a:xfrm>
          <a:custGeom>
            <a:avLst/>
            <a:gdLst>
              <a:gd name="T0" fmla="*/ 2147483647 w 62"/>
              <a:gd name="T1" fmla="*/ 2147483647 h 74"/>
              <a:gd name="T2" fmla="*/ 0 w 62"/>
              <a:gd name="T3" fmla="*/ 2147483647 h 74"/>
              <a:gd name="T4" fmla="*/ 2147483647 w 62"/>
              <a:gd name="T5" fmla="*/ 0 h 74"/>
              <a:gd name="T6" fmla="*/ 2147483647 w 62"/>
              <a:gd name="T7" fmla="*/ 2147483647 h 74"/>
              <a:gd name="T8" fmla="*/ 0 60000 65536"/>
              <a:gd name="T9" fmla="*/ 0 60000 65536"/>
              <a:gd name="T10" fmla="*/ 0 60000 65536"/>
              <a:gd name="T11" fmla="*/ 0 60000 65536"/>
              <a:gd name="T12" fmla="*/ 0 w 62"/>
              <a:gd name="T13" fmla="*/ 0 h 74"/>
              <a:gd name="T14" fmla="*/ 62 w 62"/>
              <a:gd name="T15" fmla="*/ 74 h 74"/>
            </a:gdLst>
            <a:ahLst/>
            <a:cxnLst>
              <a:cxn ang="T8">
                <a:pos x="T0" y="T1"/>
              </a:cxn>
              <a:cxn ang="T9">
                <a:pos x="T2" y="T3"/>
              </a:cxn>
              <a:cxn ang="T10">
                <a:pos x="T4" y="T5"/>
              </a:cxn>
              <a:cxn ang="T11">
                <a:pos x="T6" y="T7"/>
              </a:cxn>
            </a:cxnLst>
            <a:rect l="T12" t="T13" r="T14" b="T15"/>
            <a:pathLst>
              <a:path w="62" h="74">
                <a:moveTo>
                  <a:pt x="40" y="74"/>
                </a:moveTo>
                <a:lnTo>
                  <a:pt x="0" y="14"/>
                </a:lnTo>
                <a:lnTo>
                  <a:pt x="26" y="0"/>
                </a:lnTo>
                <a:lnTo>
                  <a:pt x="62" y="54"/>
                </a:lnTo>
              </a:path>
            </a:pathLst>
          </a:custGeom>
          <a:noFill/>
          <a:ln w="25400">
            <a:solidFill>
              <a:schemeClr val="tx1"/>
            </a:solidFill>
            <a:round/>
            <a:headEnd/>
            <a:tailEnd/>
          </a:ln>
        </p:spPr>
        <p:txBody>
          <a:bodyPr wrap="none" anchor="ctr"/>
          <a:lstStyle/>
          <a:p>
            <a:endParaRPr lang="en-US"/>
          </a:p>
        </p:txBody>
      </p:sp>
      <p:sp>
        <p:nvSpPr>
          <p:cNvPr id="18443" name="Text Box 11"/>
          <p:cNvSpPr txBox="1">
            <a:spLocks noChangeArrowheads="1"/>
          </p:cNvSpPr>
          <p:nvPr/>
        </p:nvSpPr>
        <p:spPr bwMode="auto">
          <a:xfrm>
            <a:off x="7099300" y="1423988"/>
            <a:ext cx="1790700" cy="506412"/>
          </a:xfrm>
          <a:prstGeom prst="rect">
            <a:avLst/>
          </a:prstGeom>
          <a:noFill/>
          <a:ln w="9525">
            <a:noFill/>
            <a:miter lim="800000"/>
            <a:headEnd/>
            <a:tailEnd/>
          </a:ln>
        </p:spPr>
        <p:txBody>
          <a:bodyPr wrap="none" lIns="0" tIns="0" rIns="0" bIns="0"/>
          <a:lstStyle/>
          <a:p>
            <a:pPr algn="ctr">
              <a:lnSpc>
                <a:spcPct val="90000"/>
              </a:lnSpc>
            </a:pPr>
            <a:r>
              <a:rPr lang="en-US" sz="1200" b="1"/>
              <a:t>Junction between</a:t>
            </a:r>
          </a:p>
          <a:p>
            <a:pPr algn="ctr">
              <a:lnSpc>
                <a:spcPct val="90000"/>
              </a:lnSpc>
            </a:pPr>
            <a:r>
              <a:rPr lang="en-US" sz="1200" b="1"/>
              <a:t>two cells</a:t>
            </a:r>
            <a:endParaRPr lang="ar-SA" sz="1200" b="1"/>
          </a:p>
          <a:p>
            <a:pPr algn="ctr">
              <a:lnSpc>
                <a:spcPct val="90000"/>
              </a:lnSpc>
            </a:pPr>
            <a:r>
              <a:rPr lang="ar-SA" sz="1200" b="1"/>
              <a:t>اتصال خلوي بين خليتين</a:t>
            </a:r>
            <a:endParaRPr lang="en-US" sz="1200" b="1"/>
          </a:p>
        </p:txBody>
      </p:sp>
      <p:sp>
        <p:nvSpPr>
          <p:cNvPr id="18444" name="Line 12"/>
          <p:cNvSpPr>
            <a:spLocks noChangeShapeType="1"/>
          </p:cNvSpPr>
          <p:nvPr/>
        </p:nvSpPr>
        <p:spPr bwMode="auto">
          <a:xfrm>
            <a:off x="5232400" y="2235200"/>
            <a:ext cx="220663" cy="4763"/>
          </a:xfrm>
          <a:prstGeom prst="line">
            <a:avLst/>
          </a:prstGeom>
          <a:noFill/>
          <a:ln w="25400">
            <a:solidFill>
              <a:schemeClr val="tx1"/>
            </a:solidFill>
            <a:round/>
            <a:headEnd/>
            <a:tailEnd/>
          </a:ln>
        </p:spPr>
        <p:txBody>
          <a:bodyPr wrap="none" anchor="ctr"/>
          <a:lstStyle/>
          <a:p>
            <a:endParaRPr lang="en-US"/>
          </a:p>
        </p:txBody>
      </p:sp>
      <p:sp>
        <p:nvSpPr>
          <p:cNvPr id="18445" name="Line 13"/>
          <p:cNvSpPr>
            <a:spLocks noChangeShapeType="1"/>
          </p:cNvSpPr>
          <p:nvPr/>
        </p:nvSpPr>
        <p:spPr bwMode="auto">
          <a:xfrm>
            <a:off x="5245100" y="1808163"/>
            <a:ext cx="652463" cy="79375"/>
          </a:xfrm>
          <a:prstGeom prst="line">
            <a:avLst/>
          </a:prstGeom>
          <a:noFill/>
          <a:ln w="25400">
            <a:solidFill>
              <a:schemeClr val="tx1"/>
            </a:solidFill>
            <a:round/>
            <a:headEnd/>
            <a:tailEnd/>
          </a:ln>
        </p:spPr>
        <p:txBody>
          <a:bodyPr wrap="none" anchor="ctr"/>
          <a:lstStyle/>
          <a:p>
            <a:endParaRPr lang="en-US"/>
          </a:p>
        </p:txBody>
      </p:sp>
      <p:sp>
        <p:nvSpPr>
          <p:cNvPr id="18446" name="Line 14"/>
          <p:cNvSpPr>
            <a:spLocks noChangeShapeType="1"/>
          </p:cNvSpPr>
          <p:nvPr/>
        </p:nvSpPr>
        <p:spPr bwMode="auto">
          <a:xfrm flipV="1">
            <a:off x="6426200" y="1562100"/>
            <a:ext cx="642938" cy="1008063"/>
          </a:xfrm>
          <a:prstGeom prst="line">
            <a:avLst/>
          </a:prstGeom>
          <a:noFill/>
          <a:ln w="25400">
            <a:solidFill>
              <a:schemeClr val="tx1"/>
            </a:solidFill>
            <a:round/>
            <a:headEnd/>
            <a:tailEnd/>
          </a:ln>
        </p:spPr>
        <p:txBody>
          <a:bodyPr wrap="none" anchor="ctr"/>
          <a:lstStyle/>
          <a:p>
            <a:endParaRPr lang="en-US"/>
          </a:p>
        </p:txBody>
      </p:sp>
      <p:sp>
        <p:nvSpPr>
          <p:cNvPr id="18447" name="Text Box 15"/>
          <p:cNvSpPr txBox="1">
            <a:spLocks noChangeArrowheads="1"/>
          </p:cNvSpPr>
          <p:nvPr/>
        </p:nvSpPr>
        <p:spPr bwMode="auto">
          <a:xfrm>
            <a:off x="8015288" y="3117850"/>
            <a:ext cx="796925" cy="222250"/>
          </a:xfrm>
          <a:prstGeom prst="rect">
            <a:avLst/>
          </a:prstGeom>
          <a:noFill/>
          <a:ln w="9525">
            <a:noFill/>
            <a:miter lim="800000"/>
            <a:headEnd/>
            <a:tailEnd/>
          </a:ln>
        </p:spPr>
        <p:txBody>
          <a:bodyPr wrap="none" lIns="0" tIns="0" rIns="0" bIns="0"/>
          <a:lstStyle/>
          <a:p>
            <a:pPr algn="ctr">
              <a:lnSpc>
                <a:spcPct val="90000"/>
              </a:lnSpc>
            </a:pPr>
            <a:r>
              <a:rPr lang="en-US" sz="1200" b="1"/>
              <a:t>Nucleus</a:t>
            </a:r>
            <a:r>
              <a:rPr lang="ar-SA" sz="1200" b="1"/>
              <a:t>نواة </a:t>
            </a:r>
            <a:endParaRPr lang="en-US" sz="1200" b="1"/>
          </a:p>
        </p:txBody>
      </p:sp>
      <p:sp>
        <p:nvSpPr>
          <p:cNvPr id="18448" name="Text Box 16"/>
          <p:cNvSpPr txBox="1">
            <a:spLocks noChangeArrowheads="1"/>
          </p:cNvSpPr>
          <p:nvPr/>
        </p:nvSpPr>
        <p:spPr bwMode="auto">
          <a:xfrm>
            <a:off x="7205663" y="2665413"/>
            <a:ext cx="1314450" cy="239712"/>
          </a:xfrm>
          <a:prstGeom prst="rect">
            <a:avLst/>
          </a:prstGeom>
          <a:noFill/>
          <a:ln w="9525">
            <a:noFill/>
            <a:miter lim="800000"/>
            <a:headEnd/>
            <a:tailEnd/>
          </a:ln>
        </p:spPr>
        <p:txBody>
          <a:bodyPr wrap="none" lIns="0" tIns="0" rIns="0" bIns="0"/>
          <a:lstStyle/>
          <a:p>
            <a:pPr algn="ctr">
              <a:lnSpc>
                <a:spcPct val="90000"/>
              </a:lnSpc>
            </a:pPr>
            <a:r>
              <a:rPr lang="en-US" sz="1200" b="1"/>
              <a:t>Muscle fiber</a:t>
            </a:r>
            <a:endParaRPr lang="ar-SA" sz="1200" b="1"/>
          </a:p>
          <a:p>
            <a:pPr algn="ctr">
              <a:lnSpc>
                <a:spcPct val="90000"/>
              </a:lnSpc>
            </a:pPr>
            <a:r>
              <a:rPr lang="ar-SA" sz="1200" b="1"/>
              <a:t>ليفة عضلية</a:t>
            </a:r>
            <a:endParaRPr lang="en-US" sz="1200" b="1"/>
          </a:p>
        </p:txBody>
      </p:sp>
      <p:sp>
        <p:nvSpPr>
          <p:cNvPr id="18449" name="Text Box 17"/>
          <p:cNvSpPr txBox="1">
            <a:spLocks noChangeArrowheads="1"/>
          </p:cNvSpPr>
          <p:nvPr/>
        </p:nvSpPr>
        <p:spPr bwMode="auto">
          <a:xfrm>
            <a:off x="5624513" y="3413125"/>
            <a:ext cx="1531937" cy="244475"/>
          </a:xfrm>
          <a:prstGeom prst="rect">
            <a:avLst/>
          </a:prstGeom>
          <a:noFill/>
          <a:ln w="9525">
            <a:noFill/>
            <a:miter lim="800000"/>
            <a:headEnd/>
            <a:tailEnd/>
          </a:ln>
        </p:spPr>
        <p:txBody>
          <a:bodyPr wrap="none" lIns="0" tIns="0" rIns="0" bIns="0"/>
          <a:lstStyle/>
          <a:p>
            <a:pPr algn="ctr">
              <a:lnSpc>
                <a:spcPct val="90000"/>
              </a:lnSpc>
            </a:pPr>
            <a:r>
              <a:rPr lang="en-US" sz="1200" b="1">
                <a:solidFill>
                  <a:srgbClr val="FF0000"/>
                </a:solidFill>
              </a:rPr>
              <a:t>Cardiac muscle</a:t>
            </a:r>
            <a:endParaRPr lang="ar-SA" sz="1200" b="1">
              <a:solidFill>
                <a:srgbClr val="FF0000"/>
              </a:solidFill>
            </a:endParaRPr>
          </a:p>
          <a:p>
            <a:pPr algn="ctr">
              <a:lnSpc>
                <a:spcPct val="90000"/>
              </a:lnSpc>
            </a:pPr>
            <a:r>
              <a:rPr lang="ar-SA" sz="1200" b="1">
                <a:solidFill>
                  <a:srgbClr val="FF0000"/>
                </a:solidFill>
              </a:rPr>
              <a:t>عضلة قلبية</a:t>
            </a:r>
            <a:endParaRPr lang="en-US" sz="1200" b="1">
              <a:solidFill>
                <a:srgbClr val="FF0000"/>
              </a:solidFill>
            </a:endParaRPr>
          </a:p>
        </p:txBody>
      </p:sp>
      <p:sp>
        <p:nvSpPr>
          <p:cNvPr id="18450" name="Line 18"/>
          <p:cNvSpPr>
            <a:spLocks noChangeShapeType="1"/>
          </p:cNvSpPr>
          <p:nvPr/>
        </p:nvSpPr>
        <p:spPr bwMode="auto">
          <a:xfrm>
            <a:off x="7632700" y="3065463"/>
            <a:ext cx="147638" cy="587375"/>
          </a:xfrm>
          <a:prstGeom prst="line">
            <a:avLst/>
          </a:prstGeom>
          <a:noFill/>
          <a:ln w="25400">
            <a:solidFill>
              <a:schemeClr val="tx1"/>
            </a:solidFill>
            <a:round/>
            <a:headEnd/>
            <a:tailEnd/>
          </a:ln>
        </p:spPr>
        <p:txBody>
          <a:bodyPr wrap="none" anchor="ctr"/>
          <a:lstStyle/>
          <a:p>
            <a:endParaRPr lang="en-US"/>
          </a:p>
        </p:txBody>
      </p:sp>
      <p:sp>
        <p:nvSpPr>
          <p:cNvPr id="18451" name="Line 19"/>
          <p:cNvSpPr>
            <a:spLocks noChangeShapeType="1"/>
          </p:cNvSpPr>
          <p:nvPr/>
        </p:nvSpPr>
        <p:spPr bwMode="auto">
          <a:xfrm flipH="1">
            <a:off x="8331200" y="3335338"/>
            <a:ext cx="134938" cy="241300"/>
          </a:xfrm>
          <a:prstGeom prst="line">
            <a:avLst/>
          </a:prstGeom>
          <a:noFill/>
          <a:ln w="25400">
            <a:solidFill>
              <a:schemeClr val="tx1"/>
            </a:solidFill>
            <a:round/>
            <a:headEnd/>
            <a:tailEnd/>
          </a:ln>
        </p:spPr>
        <p:txBody>
          <a:bodyPr wrap="none" anchor="ctr"/>
          <a:lstStyle/>
          <a:p>
            <a:endParaRPr lang="en-US"/>
          </a:p>
        </p:txBody>
      </p:sp>
      <p:sp>
        <p:nvSpPr>
          <p:cNvPr id="18452" name="Text Box 20"/>
          <p:cNvSpPr txBox="1">
            <a:spLocks noChangeArrowheads="1"/>
          </p:cNvSpPr>
          <p:nvPr/>
        </p:nvSpPr>
        <p:spPr bwMode="auto">
          <a:xfrm>
            <a:off x="7246938" y="5232400"/>
            <a:ext cx="1533525" cy="244475"/>
          </a:xfrm>
          <a:prstGeom prst="rect">
            <a:avLst/>
          </a:prstGeom>
          <a:noFill/>
          <a:ln w="9525">
            <a:noFill/>
            <a:miter lim="800000"/>
            <a:headEnd/>
            <a:tailEnd/>
          </a:ln>
        </p:spPr>
        <p:txBody>
          <a:bodyPr wrap="none" lIns="0" tIns="0" rIns="0" bIns="0"/>
          <a:lstStyle/>
          <a:p>
            <a:pPr algn="ctr">
              <a:lnSpc>
                <a:spcPct val="90000"/>
              </a:lnSpc>
            </a:pPr>
            <a:r>
              <a:rPr lang="en-US" sz="1200" b="1">
                <a:solidFill>
                  <a:srgbClr val="FF0000"/>
                </a:solidFill>
              </a:rPr>
              <a:t>Smooth muscle</a:t>
            </a:r>
            <a:endParaRPr lang="ar-SA" sz="1200" b="1">
              <a:solidFill>
                <a:srgbClr val="FF0000"/>
              </a:solidFill>
            </a:endParaRPr>
          </a:p>
          <a:p>
            <a:pPr algn="ctr">
              <a:lnSpc>
                <a:spcPct val="90000"/>
              </a:lnSpc>
            </a:pPr>
            <a:r>
              <a:rPr lang="ar-SA" sz="1200" b="1">
                <a:solidFill>
                  <a:srgbClr val="FF0000"/>
                </a:solidFill>
              </a:rPr>
              <a:t>عضلة ملساء</a:t>
            </a:r>
            <a:endParaRPr lang="en-US" sz="1200" b="1">
              <a:solidFill>
                <a:srgbClr val="FF0000"/>
              </a:solidFill>
            </a:endParaRPr>
          </a:p>
        </p:txBody>
      </p:sp>
      <p:sp>
        <p:nvSpPr>
          <p:cNvPr id="18453" name="Text Box 21"/>
          <p:cNvSpPr txBox="1">
            <a:spLocks noChangeArrowheads="1"/>
          </p:cNvSpPr>
          <p:nvPr/>
        </p:nvSpPr>
        <p:spPr bwMode="auto">
          <a:xfrm>
            <a:off x="857250" y="4035425"/>
            <a:ext cx="1531938" cy="244475"/>
          </a:xfrm>
          <a:prstGeom prst="rect">
            <a:avLst/>
          </a:prstGeom>
          <a:noFill/>
          <a:ln w="9525">
            <a:noFill/>
            <a:miter lim="800000"/>
            <a:headEnd/>
            <a:tailEnd/>
          </a:ln>
        </p:spPr>
        <p:txBody>
          <a:bodyPr wrap="none" lIns="0" tIns="0" rIns="0" bIns="0"/>
          <a:lstStyle/>
          <a:p>
            <a:pPr algn="ctr">
              <a:lnSpc>
                <a:spcPct val="90000"/>
              </a:lnSpc>
            </a:pPr>
            <a:r>
              <a:rPr lang="en-US" sz="1200" b="1">
                <a:solidFill>
                  <a:srgbClr val="FF0000"/>
                </a:solidFill>
              </a:rPr>
              <a:t>Skeletal muscle</a:t>
            </a:r>
            <a:endParaRPr lang="ar-SA" sz="1200" b="1">
              <a:solidFill>
                <a:srgbClr val="FF0000"/>
              </a:solidFill>
            </a:endParaRPr>
          </a:p>
          <a:p>
            <a:pPr algn="ctr">
              <a:lnSpc>
                <a:spcPct val="90000"/>
              </a:lnSpc>
            </a:pPr>
            <a:r>
              <a:rPr lang="ar-SA" sz="1200" b="1">
                <a:solidFill>
                  <a:srgbClr val="FF0000"/>
                </a:solidFill>
              </a:rPr>
              <a:t>عضلة هيكلية</a:t>
            </a:r>
            <a:endParaRPr lang="en-US" sz="1200" b="1">
              <a:solidFill>
                <a:srgbClr val="FF0000"/>
              </a:solidFill>
            </a:endParaRPr>
          </a:p>
        </p:txBody>
      </p:sp>
      <p:sp>
        <p:nvSpPr>
          <p:cNvPr id="18454" name="Text Box 22"/>
          <p:cNvSpPr txBox="1">
            <a:spLocks noChangeArrowheads="1"/>
          </p:cNvSpPr>
          <p:nvPr/>
        </p:nvSpPr>
        <p:spPr bwMode="auto">
          <a:xfrm>
            <a:off x="7046913" y="5205413"/>
            <a:ext cx="206375" cy="257175"/>
          </a:xfrm>
          <a:prstGeom prst="rect">
            <a:avLst/>
          </a:prstGeom>
          <a:noFill/>
          <a:ln w="9525">
            <a:noFill/>
            <a:miter lim="800000"/>
            <a:headEnd/>
            <a:tailEnd/>
          </a:ln>
        </p:spPr>
        <p:txBody>
          <a:bodyPr wrap="none" lIns="0" tIns="0" rIns="0" bIns="0"/>
          <a:lstStyle/>
          <a:p>
            <a:pPr algn="ctr"/>
            <a:r>
              <a:rPr lang="en-US" sz="1200" b="1">
                <a:solidFill>
                  <a:srgbClr val="ED9C44"/>
                </a:solidFill>
              </a:rPr>
              <a:t>C</a:t>
            </a:r>
          </a:p>
        </p:txBody>
      </p:sp>
      <p:sp>
        <p:nvSpPr>
          <p:cNvPr id="18455" name="Text Box 23"/>
          <p:cNvSpPr txBox="1">
            <a:spLocks noChangeArrowheads="1"/>
          </p:cNvSpPr>
          <p:nvPr/>
        </p:nvSpPr>
        <p:spPr bwMode="auto">
          <a:xfrm>
            <a:off x="5437188" y="3390900"/>
            <a:ext cx="206375" cy="257175"/>
          </a:xfrm>
          <a:prstGeom prst="rect">
            <a:avLst/>
          </a:prstGeom>
          <a:noFill/>
          <a:ln w="9525">
            <a:noFill/>
            <a:miter lim="800000"/>
            <a:headEnd/>
            <a:tailEnd/>
          </a:ln>
        </p:spPr>
        <p:txBody>
          <a:bodyPr wrap="none" lIns="0" tIns="0" rIns="0" bIns="0"/>
          <a:lstStyle/>
          <a:p>
            <a:pPr algn="ctr"/>
            <a:r>
              <a:rPr lang="en-US" sz="1200" b="1">
                <a:solidFill>
                  <a:srgbClr val="ED9C44"/>
                </a:solidFill>
              </a:rPr>
              <a:t>B</a:t>
            </a:r>
          </a:p>
        </p:txBody>
      </p:sp>
      <p:sp>
        <p:nvSpPr>
          <p:cNvPr id="18456" name="Text Box 24"/>
          <p:cNvSpPr txBox="1">
            <a:spLocks noChangeArrowheads="1"/>
          </p:cNvSpPr>
          <p:nvPr/>
        </p:nvSpPr>
        <p:spPr bwMode="auto">
          <a:xfrm>
            <a:off x="661988" y="4021138"/>
            <a:ext cx="206375" cy="257175"/>
          </a:xfrm>
          <a:prstGeom prst="rect">
            <a:avLst/>
          </a:prstGeom>
          <a:noFill/>
          <a:ln w="9525">
            <a:noFill/>
            <a:miter lim="800000"/>
            <a:headEnd/>
            <a:tailEnd/>
          </a:ln>
        </p:spPr>
        <p:txBody>
          <a:bodyPr wrap="none" lIns="0" tIns="0" rIns="0" bIns="0"/>
          <a:lstStyle/>
          <a:p>
            <a:pPr algn="ctr"/>
            <a:r>
              <a:rPr lang="en-US" sz="1200" b="1">
                <a:solidFill>
                  <a:srgbClr val="ED9C44"/>
                </a:solidFill>
              </a:rPr>
              <a:t>A</a:t>
            </a:r>
          </a:p>
        </p:txBody>
      </p:sp>
      <p:sp>
        <p:nvSpPr>
          <p:cNvPr id="18457" name="Rectangle 25"/>
          <p:cNvSpPr>
            <a:spLocks noChangeArrowheads="1"/>
          </p:cNvSpPr>
          <p:nvPr/>
        </p:nvSpPr>
        <p:spPr bwMode="auto">
          <a:xfrm>
            <a:off x="2068513" y="5770563"/>
            <a:ext cx="2557462" cy="554037"/>
          </a:xfrm>
          <a:prstGeom prst="rect">
            <a:avLst/>
          </a:prstGeom>
          <a:noFill/>
          <a:ln w="9525">
            <a:solidFill>
              <a:srgbClr val="008080"/>
            </a:solidFill>
            <a:miter lim="800000"/>
            <a:headEnd/>
            <a:tailEnd/>
          </a:ln>
        </p:spPr>
        <p:txBody>
          <a:bodyPr wrap="none">
            <a:spAutoFit/>
          </a:bodyPr>
          <a:lstStyle/>
          <a:p>
            <a:pPr algn="ctr"/>
            <a:r>
              <a:rPr lang="en-US" sz="1500" b="1"/>
              <a:t>The three types of muscle</a:t>
            </a:r>
            <a:endParaRPr lang="ar-SA" sz="1500" b="1"/>
          </a:p>
          <a:p>
            <a:pPr algn="ctr"/>
            <a:r>
              <a:rPr lang="ar-SA" sz="1500" b="1"/>
              <a:t>الأنواع الثلاث للعضلات</a:t>
            </a:r>
            <a:endParaRPr lang="en-US" sz="1500" b="1"/>
          </a:p>
        </p:txBody>
      </p:sp>
      <p:sp>
        <p:nvSpPr>
          <p:cNvPr id="18458" name="Text Box 26"/>
          <p:cNvSpPr txBox="1">
            <a:spLocks noChangeArrowheads="1"/>
          </p:cNvSpPr>
          <p:nvPr/>
        </p:nvSpPr>
        <p:spPr bwMode="auto">
          <a:xfrm>
            <a:off x="4170363" y="1560513"/>
            <a:ext cx="1314450" cy="239712"/>
          </a:xfrm>
          <a:prstGeom prst="rect">
            <a:avLst/>
          </a:prstGeom>
          <a:noFill/>
          <a:ln w="9525">
            <a:noFill/>
            <a:miter lim="800000"/>
            <a:headEnd/>
            <a:tailEnd/>
          </a:ln>
        </p:spPr>
        <p:txBody>
          <a:bodyPr wrap="none" lIns="0" tIns="0" rIns="0" bIns="0"/>
          <a:lstStyle/>
          <a:p>
            <a:pPr algn="ctr">
              <a:lnSpc>
                <a:spcPct val="90000"/>
              </a:lnSpc>
            </a:pPr>
            <a:r>
              <a:rPr lang="en-US" sz="1200" b="1"/>
              <a:t>Muscle fiber</a:t>
            </a:r>
            <a:endParaRPr lang="ar-SA" sz="1200" b="1"/>
          </a:p>
          <a:p>
            <a:pPr algn="ctr">
              <a:lnSpc>
                <a:spcPct val="90000"/>
              </a:lnSpc>
            </a:pPr>
            <a:r>
              <a:rPr lang="ar-SA" sz="1200" b="1"/>
              <a:t>ليفة عضلية</a:t>
            </a:r>
            <a:endParaRPr lang="en-US" sz="1200" b="1"/>
          </a:p>
        </p:txBody>
      </p:sp>
      <p:sp>
        <p:nvSpPr>
          <p:cNvPr id="18459" name="Text Box 27"/>
          <p:cNvSpPr txBox="1">
            <a:spLocks noChangeArrowheads="1"/>
          </p:cNvSpPr>
          <p:nvPr/>
        </p:nvSpPr>
        <p:spPr bwMode="auto">
          <a:xfrm>
            <a:off x="1795463" y="1674813"/>
            <a:ext cx="1314450" cy="239712"/>
          </a:xfrm>
          <a:prstGeom prst="rect">
            <a:avLst/>
          </a:prstGeom>
          <a:noFill/>
          <a:ln w="9525">
            <a:noFill/>
            <a:miter lim="800000"/>
            <a:headEnd/>
            <a:tailEnd/>
          </a:ln>
        </p:spPr>
        <p:txBody>
          <a:bodyPr wrap="none" lIns="0" tIns="0" rIns="0" bIns="0"/>
          <a:lstStyle/>
          <a:p>
            <a:pPr algn="ctr">
              <a:lnSpc>
                <a:spcPct val="90000"/>
              </a:lnSpc>
            </a:pPr>
            <a:r>
              <a:rPr lang="en-US" sz="1200" b="1"/>
              <a:t>Muscle fiber</a:t>
            </a:r>
            <a:endParaRPr lang="ar-SA" sz="1200" b="1"/>
          </a:p>
          <a:p>
            <a:pPr algn="ctr">
              <a:lnSpc>
                <a:spcPct val="90000"/>
              </a:lnSpc>
            </a:pPr>
            <a:r>
              <a:rPr lang="ar-SA" sz="1200" b="1"/>
              <a:t>ليفة عضلية</a:t>
            </a:r>
            <a:endParaRPr lang="en-US" sz="1200" b="1"/>
          </a:p>
        </p:txBody>
      </p:sp>
      <p:sp>
        <p:nvSpPr>
          <p:cNvPr id="18460" name="Text Box 28"/>
          <p:cNvSpPr txBox="1">
            <a:spLocks noChangeArrowheads="1"/>
          </p:cNvSpPr>
          <p:nvPr/>
        </p:nvSpPr>
        <p:spPr bwMode="auto">
          <a:xfrm>
            <a:off x="4270375" y="3376613"/>
            <a:ext cx="355600" cy="276225"/>
          </a:xfrm>
          <a:prstGeom prst="rect">
            <a:avLst/>
          </a:prstGeom>
          <a:solidFill>
            <a:srgbClr val="FF6600"/>
          </a:solidFill>
          <a:ln w="9525">
            <a:noFill/>
            <a:miter lim="800000"/>
            <a:headEnd/>
            <a:tailEnd/>
          </a:ln>
        </p:spPr>
        <p:txBody>
          <a:bodyPr>
            <a:spAutoFit/>
          </a:bodyPr>
          <a:lstStyle/>
          <a:p>
            <a:pPr algn="ctr">
              <a:spcBef>
                <a:spcPct val="50000"/>
              </a:spcBef>
            </a:pPr>
            <a:endParaRPr lang="ar-SA" sz="1200"/>
          </a:p>
        </p:txBody>
      </p:sp>
      <p:sp>
        <p:nvSpPr>
          <p:cNvPr id="31" name="Rectangle 2"/>
          <p:cNvSpPr txBox="1">
            <a:spLocks noChangeArrowheads="1"/>
          </p:cNvSpPr>
          <p:nvPr/>
        </p:nvSpPr>
        <p:spPr>
          <a:xfrm>
            <a:off x="304800" y="76200"/>
            <a:ext cx="8534400" cy="503238"/>
          </a:xfrm>
          <a:prstGeom prst="rect">
            <a:avLst/>
          </a:prstGeom>
        </p:spPr>
        <p:txBody>
          <a:bodyPr/>
          <a:lstStyle/>
          <a:p>
            <a:pPr marL="571500" marR="0" lvl="0" indent="-571500" algn="ctr" defTabSz="914400" rtl="0" eaLnBrk="1" fontAlgn="base" latinLnBrk="0" hangingPunct="1">
              <a:lnSpc>
                <a:spcPct val="90000"/>
              </a:lnSpc>
              <a:spcBef>
                <a:spcPct val="0"/>
              </a:spcBef>
              <a:spcAft>
                <a:spcPct val="0"/>
              </a:spcAft>
              <a:buClrTx/>
              <a:buSzTx/>
              <a:buFont typeface="+mj-lt"/>
              <a:buAutoNum type="romanUcPeriod" startAt="3"/>
              <a:tabLst/>
              <a:defRPr/>
            </a:pPr>
            <a:r>
              <a:rPr kumimoji="0" lang="en-US" sz="3000" b="1" i="0" u="none" strike="noStrike" kern="0" cap="none" spc="0" normalizeH="0" baseline="0" noProof="0" smtClean="0">
                <a:ln>
                  <a:noFill/>
                </a:ln>
                <a:solidFill>
                  <a:schemeClr val="tx2"/>
                </a:solidFill>
                <a:effectLst/>
                <a:uLnTx/>
                <a:uFillTx/>
                <a:latin typeface="Arial" pitchFamily="34" charset="0"/>
                <a:ea typeface="+mj-ea"/>
                <a:cs typeface="+mj-cs"/>
              </a:rPr>
              <a:t>Muscle</a:t>
            </a:r>
            <a:r>
              <a:rPr kumimoji="0" lang="en-US" sz="3000" b="1" i="1" u="none" strike="noStrike" kern="0" cap="none" spc="0" normalizeH="0" baseline="0" noProof="0" smtClean="0">
                <a:ln>
                  <a:noFill/>
                </a:ln>
                <a:solidFill>
                  <a:schemeClr val="tx2"/>
                </a:solidFill>
                <a:effectLst/>
                <a:uLnTx/>
                <a:uFillTx/>
                <a:latin typeface="Arial" pitchFamily="34" charset="0"/>
                <a:ea typeface="+mj-ea"/>
                <a:cs typeface="+mj-cs"/>
              </a:rPr>
              <a:t> </a:t>
            </a:r>
            <a:r>
              <a:rPr kumimoji="0" lang="en-US" sz="3000" b="1" i="0" u="none" strike="noStrike" kern="0" cap="none" spc="0" normalizeH="0" baseline="0" noProof="0" smtClean="0">
                <a:ln>
                  <a:noFill/>
                </a:ln>
                <a:solidFill>
                  <a:schemeClr val="tx2"/>
                </a:solidFill>
                <a:effectLst/>
                <a:uLnTx/>
                <a:uFillTx/>
                <a:latin typeface="Arial" pitchFamily="34" charset="0"/>
                <a:ea typeface="+mj-ea"/>
                <a:cs typeface="+mj-cs"/>
              </a:rPr>
              <a:t>Tissue		</a:t>
            </a:r>
            <a:r>
              <a:rPr kumimoji="0" lang="ar-SA" sz="3000" b="1" i="0" u="none" strike="noStrike" kern="0" cap="none" spc="0" normalizeH="0" baseline="0" noProof="0" smtClean="0">
                <a:ln>
                  <a:noFill/>
                </a:ln>
                <a:solidFill>
                  <a:srgbClr val="FF0000"/>
                </a:solidFill>
                <a:effectLst/>
                <a:uLnTx/>
                <a:uFillTx/>
                <a:latin typeface="+mj-lt"/>
                <a:ea typeface="+mj-ea"/>
                <a:cs typeface="+mj-cs"/>
              </a:rPr>
              <a:t> ال</a:t>
            </a:r>
            <a:r>
              <a:rPr kumimoji="0" lang="ar-EG" sz="3000" b="1" i="0" u="none" strike="noStrike" kern="0" cap="none" spc="0" normalizeH="0" baseline="0" noProof="0" smtClean="0">
                <a:ln>
                  <a:noFill/>
                </a:ln>
                <a:solidFill>
                  <a:srgbClr val="FF0000"/>
                </a:solidFill>
                <a:effectLst/>
                <a:uLnTx/>
                <a:uFillTx/>
                <a:latin typeface="+mj-lt"/>
                <a:ea typeface="+mj-ea"/>
                <a:cs typeface="+mj-cs"/>
              </a:rPr>
              <a:t>أنسجة</a:t>
            </a:r>
            <a:r>
              <a:rPr kumimoji="0" lang="ar-SA" sz="3000" b="1" i="0" u="none" strike="noStrike" kern="0" cap="none" spc="0" normalizeH="0" baseline="0" noProof="0" smtClean="0">
                <a:ln>
                  <a:noFill/>
                </a:ln>
                <a:solidFill>
                  <a:srgbClr val="FF0000"/>
                </a:solidFill>
                <a:effectLst/>
                <a:uLnTx/>
                <a:uFillTx/>
                <a:latin typeface="+mj-lt"/>
                <a:ea typeface="+mj-ea"/>
                <a:cs typeface="+mj-cs"/>
              </a:rPr>
              <a:t> العضلية </a:t>
            </a:r>
            <a:endParaRPr kumimoji="0" lang="en-US" sz="3000" b="0" i="0" u="none" strike="noStrike" kern="0" cap="none" spc="0" normalizeH="0" baseline="0" noProof="0" dirty="0" smtClean="0">
              <a:ln>
                <a:noFill/>
              </a:ln>
              <a:solidFill>
                <a:schemeClr val="tx1"/>
              </a:solidFill>
              <a:effectLst/>
              <a:uLnTx/>
              <a:uFillTx/>
              <a:latin typeface="Arial" pitchFamily="34" charset="0"/>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4" name="Rectangle 2"/>
          <p:cNvSpPr>
            <a:spLocks noGrp="1" noChangeArrowheads="1"/>
          </p:cNvSpPr>
          <p:nvPr>
            <p:ph type="title"/>
          </p:nvPr>
        </p:nvSpPr>
        <p:spPr>
          <a:xfrm>
            <a:off x="722313" y="4406900"/>
            <a:ext cx="7772400" cy="1089529"/>
          </a:xfrm>
        </p:spPr>
        <p:style>
          <a:lnRef idx="0">
            <a:schemeClr val="accent1"/>
          </a:lnRef>
          <a:fillRef idx="3">
            <a:schemeClr val="accent1"/>
          </a:fillRef>
          <a:effectRef idx="3">
            <a:schemeClr val="accent1"/>
          </a:effectRef>
          <a:fontRef idx="minor">
            <a:schemeClr val="lt1"/>
          </a:fontRef>
        </p:style>
        <p:txBody>
          <a:bodyPr/>
          <a:lstStyle/>
          <a:p>
            <a:pPr marL="857250" indent="-857250" eaLnBrk="1" hangingPunct="1">
              <a:buFont typeface="+mj-lt"/>
              <a:buAutoNum type="romanUcPeriod" startAt="3"/>
            </a:pPr>
            <a:r>
              <a:rPr lang="en-US" sz="3600" cap="small" dirty="0" smtClean="0">
                <a:solidFill>
                  <a:srgbClr val="002060"/>
                </a:solidFill>
                <a:latin typeface="Arial" pitchFamily="34" charset="0"/>
                <a:cs typeface="Arial" pitchFamily="34" charset="0"/>
              </a:rPr>
              <a:t>Connective Tissue</a:t>
            </a:r>
            <a:br>
              <a:rPr lang="en-US" sz="3600" cap="small" dirty="0" smtClean="0">
                <a:solidFill>
                  <a:srgbClr val="002060"/>
                </a:solidFill>
                <a:latin typeface="Arial" pitchFamily="34" charset="0"/>
                <a:cs typeface="Arial" pitchFamily="34" charset="0"/>
              </a:rPr>
            </a:br>
            <a:r>
              <a:rPr lang="ar-SA" sz="3600" dirty="0" smtClean="0">
                <a:solidFill>
                  <a:srgbClr val="C00000"/>
                </a:solidFill>
                <a:latin typeface="Arial" pitchFamily="34" charset="0"/>
                <a:cs typeface="Arial" pitchFamily="34" charset="0"/>
              </a:rPr>
              <a:t> النسيج </a:t>
            </a:r>
            <a:r>
              <a:rPr lang="ar-SA" sz="3600" dirty="0" err="1" smtClean="0">
                <a:solidFill>
                  <a:srgbClr val="C00000"/>
                </a:solidFill>
                <a:latin typeface="Arial" pitchFamily="34" charset="0"/>
                <a:cs typeface="Arial" pitchFamily="34" charset="0"/>
              </a:rPr>
              <a:t>الضام</a:t>
            </a:r>
            <a:r>
              <a:rPr lang="ar-SA" sz="3600" dirty="0" smtClean="0">
                <a:solidFill>
                  <a:srgbClr val="C00000"/>
                </a:solidFill>
                <a:latin typeface="Arial" pitchFamily="34" charset="0"/>
                <a:cs typeface="Arial" pitchFamily="34" charset="0"/>
              </a:rPr>
              <a:t> </a:t>
            </a:r>
            <a:r>
              <a:rPr lang="ar-EG" sz="3600" dirty="0" smtClean="0">
                <a:solidFill>
                  <a:srgbClr val="C00000"/>
                </a:solidFill>
                <a:latin typeface="Arial" pitchFamily="34" charset="0"/>
                <a:cs typeface="Arial" pitchFamily="34" charset="0"/>
              </a:rPr>
              <a:t>	</a:t>
            </a:r>
            <a:r>
              <a:rPr lang="ar-TN" sz="3600" dirty="0" smtClean="0">
                <a:solidFill>
                  <a:srgbClr val="C00000"/>
                </a:solidFill>
                <a:latin typeface="Arial" pitchFamily="34" charset="0"/>
                <a:cs typeface="Arial" pitchFamily="34" charset="0"/>
              </a:rPr>
              <a:t>     </a:t>
            </a:r>
            <a:r>
              <a:rPr lang="ar-SA" sz="3600" dirty="0" smtClean="0">
                <a:solidFill>
                  <a:srgbClr val="C00000"/>
                </a:solidFill>
              </a:rPr>
              <a:t> </a:t>
            </a:r>
            <a:r>
              <a:rPr lang="en-US" sz="3600" dirty="0" smtClean="0">
                <a:solidFill>
                  <a:srgbClr val="C00000"/>
                </a:solidFill>
              </a:rPr>
              <a:t>		</a:t>
            </a:r>
            <a:r>
              <a:rPr lang="ar-SA" sz="3600" dirty="0" smtClean="0">
                <a:solidFill>
                  <a:srgbClr val="C00000"/>
                </a:solidFill>
              </a:rPr>
              <a:t> </a:t>
            </a:r>
            <a:endParaRPr lang="en-US" sz="3600" i="1" dirty="0" smtClean="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marL="571500" indent="-571500" algn="ctr" eaLnBrk="1" hangingPunct="1">
              <a:buFont typeface="+mj-lt"/>
              <a:buAutoNum type="romanUcPeriod" startAt="3"/>
            </a:pPr>
            <a:r>
              <a:rPr lang="en-US" dirty="0" smtClean="0">
                <a:latin typeface="Arial" pitchFamily="34" charset="0"/>
                <a:cs typeface="Arial" pitchFamily="34" charset="0"/>
              </a:rPr>
              <a:t>Connective Tissue	</a:t>
            </a:r>
            <a:r>
              <a:rPr lang="ar-SA" dirty="0" smtClean="0">
                <a:solidFill>
                  <a:srgbClr val="FF0000"/>
                </a:solidFill>
                <a:latin typeface="Arial" pitchFamily="34" charset="0"/>
                <a:cs typeface="Arial" pitchFamily="34" charset="0"/>
              </a:rPr>
              <a:t> </a:t>
            </a:r>
            <a:r>
              <a:rPr lang="ar-SA" dirty="0" smtClean="0">
                <a:solidFill>
                  <a:srgbClr val="C00000"/>
                </a:solidFill>
                <a:latin typeface="Arial" pitchFamily="34" charset="0"/>
                <a:cs typeface="Arial" pitchFamily="34" charset="0"/>
              </a:rPr>
              <a:t>النسيج </a:t>
            </a:r>
            <a:r>
              <a:rPr lang="ar-SA" dirty="0" err="1" smtClean="0">
                <a:solidFill>
                  <a:srgbClr val="C00000"/>
                </a:solidFill>
                <a:latin typeface="Arial" pitchFamily="34" charset="0"/>
                <a:cs typeface="Arial" pitchFamily="34" charset="0"/>
              </a:rPr>
              <a:t>الضام</a:t>
            </a:r>
            <a:r>
              <a:rPr lang="ar-SA" dirty="0" smtClean="0">
                <a:solidFill>
                  <a:srgbClr val="C00000"/>
                </a:solidFill>
                <a:latin typeface="Arial" pitchFamily="34" charset="0"/>
                <a:cs typeface="Arial" pitchFamily="34" charset="0"/>
              </a:rPr>
              <a:t> </a:t>
            </a:r>
            <a:endParaRPr lang="en-US" b="0" dirty="0" smtClean="0">
              <a:solidFill>
                <a:srgbClr val="C00000"/>
              </a:solidFill>
              <a:latin typeface="Arial" pitchFamily="34" charset="0"/>
              <a:cs typeface="Arial" pitchFamily="34" charset="0"/>
            </a:endParaRPr>
          </a:p>
        </p:txBody>
      </p:sp>
      <p:sp>
        <p:nvSpPr>
          <p:cNvPr id="15363" name="Rectangle 3"/>
          <p:cNvSpPr>
            <a:spLocks noGrp="1" noChangeArrowheads="1"/>
          </p:cNvSpPr>
          <p:nvPr>
            <p:ph type="body" idx="1"/>
          </p:nvPr>
        </p:nvSpPr>
        <p:spPr>
          <a:xfrm>
            <a:off x="457200" y="1371600"/>
            <a:ext cx="8077200" cy="3530197"/>
          </a:xfrm>
        </p:spPr>
        <p:txBody>
          <a:bodyPr/>
          <a:lstStyle/>
          <a:p>
            <a:pPr algn="just" eaLnBrk="1" hangingPunct="1">
              <a:spcAft>
                <a:spcPts val="4200"/>
              </a:spcAft>
            </a:pPr>
            <a:r>
              <a:rPr lang="en-US" sz="2600" dirty="0" smtClean="0"/>
              <a:t>A type of tissue that </a:t>
            </a:r>
            <a:r>
              <a:rPr lang="en-US" sz="2600" b="1" dirty="0" smtClean="0"/>
              <a:t>connects</a:t>
            </a:r>
            <a:r>
              <a:rPr lang="en-US" sz="2600" dirty="0" smtClean="0"/>
              <a:t>, or </a:t>
            </a:r>
            <a:r>
              <a:rPr lang="en-US" sz="2600" b="1" dirty="0" smtClean="0"/>
              <a:t>separates</a:t>
            </a:r>
            <a:r>
              <a:rPr lang="en-US" sz="2600" dirty="0" smtClean="0"/>
              <a:t> different types of </a:t>
            </a:r>
            <a:r>
              <a:rPr lang="en-US" sz="2600" b="1" dirty="0" smtClean="0"/>
              <a:t>tissues</a:t>
            </a:r>
            <a:r>
              <a:rPr lang="en-US" sz="2600" dirty="0" smtClean="0"/>
              <a:t> and </a:t>
            </a:r>
            <a:r>
              <a:rPr lang="en-US" sz="2600" b="1" dirty="0" smtClean="0"/>
              <a:t>organs</a:t>
            </a:r>
            <a:r>
              <a:rPr lang="en-US" sz="2600" dirty="0" smtClean="0"/>
              <a:t> of the body. </a:t>
            </a:r>
          </a:p>
          <a:p>
            <a:pPr algn="just" eaLnBrk="1" hangingPunct="1">
              <a:spcAft>
                <a:spcPts val="4200"/>
              </a:spcAft>
            </a:pPr>
            <a:r>
              <a:rPr lang="en-US" sz="2600" dirty="0" smtClean="0"/>
              <a:t>The cells of connective tissue are </a:t>
            </a:r>
            <a:r>
              <a:rPr lang="en-US" sz="2600" b="1" dirty="0" smtClean="0"/>
              <a:t>embedded</a:t>
            </a:r>
            <a:r>
              <a:rPr lang="en-US" sz="2600" dirty="0" smtClean="0"/>
              <a:t> in a great amount of </a:t>
            </a:r>
            <a:r>
              <a:rPr lang="en-US" sz="2600" b="1" dirty="0" smtClean="0"/>
              <a:t>extracellular material</a:t>
            </a:r>
            <a:r>
              <a:rPr lang="en-US" sz="2600" dirty="0" smtClean="0"/>
              <a:t>.</a:t>
            </a:r>
          </a:p>
          <a:p>
            <a:pPr algn="just" eaLnBrk="1" hangingPunct="1">
              <a:spcAft>
                <a:spcPts val="4200"/>
              </a:spcAft>
            </a:pPr>
            <a:r>
              <a:rPr lang="en-US" sz="2600" dirty="0" smtClean="0"/>
              <a:t> This </a:t>
            </a:r>
            <a:r>
              <a:rPr lang="en-US" sz="2600" b="1" dirty="0" smtClean="0"/>
              <a:t>matrix</a:t>
            </a:r>
            <a:r>
              <a:rPr lang="en-US" sz="2600" dirty="0" smtClean="0"/>
              <a:t> is secreted by the cells.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ox(in)">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ox(in)">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box(in)">
                                      <p:cBhvr>
                                        <p:cTn id="17"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marL="571500" indent="-571500" algn="ctr" eaLnBrk="1" hangingPunct="1">
              <a:buFont typeface="+mj-lt"/>
              <a:buAutoNum type="romanUcPeriod" startAt="3"/>
            </a:pPr>
            <a:r>
              <a:rPr lang="en-US" dirty="0" smtClean="0">
                <a:latin typeface="Arial" pitchFamily="34" charset="0"/>
                <a:cs typeface="Arial" pitchFamily="34" charset="0"/>
              </a:rPr>
              <a:t>Connective Tissue	</a:t>
            </a:r>
            <a:r>
              <a:rPr lang="ar-SA" dirty="0" smtClean="0">
                <a:solidFill>
                  <a:srgbClr val="FF0000"/>
                </a:solidFill>
                <a:latin typeface="Arial" pitchFamily="34" charset="0"/>
                <a:cs typeface="Arial" pitchFamily="34" charset="0"/>
              </a:rPr>
              <a:t> </a:t>
            </a:r>
            <a:r>
              <a:rPr lang="ar-SA" dirty="0" smtClean="0">
                <a:solidFill>
                  <a:srgbClr val="C00000"/>
                </a:solidFill>
                <a:latin typeface="Arial" pitchFamily="34" charset="0"/>
                <a:cs typeface="Arial" pitchFamily="34" charset="0"/>
              </a:rPr>
              <a:t>النسيج </a:t>
            </a:r>
            <a:r>
              <a:rPr lang="ar-SA" dirty="0" err="1" smtClean="0">
                <a:solidFill>
                  <a:srgbClr val="C00000"/>
                </a:solidFill>
                <a:latin typeface="Arial" pitchFamily="34" charset="0"/>
                <a:cs typeface="Arial" pitchFamily="34" charset="0"/>
              </a:rPr>
              <a:t>الضام</a:t>
            </a:r>
            <a:r>
              <a:rPr lang="ar-SA" dirty="0" smtClean="0">
                <a:solidFill>
                  <a:srgbClr val="C00000"/>
                </a:solidFill>
                <a:latin typeface="Arial" pitchFamily="34" charset="0"/>
                <a:cs typeface="Arial" pitchFamily="34" charset="0"/>
              </a:rPr>
              <a:t> </a:t>
            </a:r>
            <a:endParaRPr lang="en-US" b="0" dirty="0" smtClean="0">
              <a:solidFill>
                <a:srgbClr val="C00000"/>
              </a:solidFill>
              <a:latin typeface="Arial" pitchFamily="34" charset="0"/>
              <a:cs typeface="Arial" pitchFamily="34" charset="0"/>
            </a:endParaRPr>
          </a:p>
        </p:txBody>
      </p:sp>
      <p:sp>
        <p:nvSpPr>
          <p:cNvPr id="15363" name="Rectangle 3"/>
          <p:cNvSpPr>
            <a:spLocks noGrp="1" noChangeArrowheads="1"/>
          </p:cNvSpPr>
          <p:nvPr>
            <p:ph type="body" idx="1"/>
          </p:nvPr>
        </p:nvSpPr>
        <p:spPr>
          <a:xfrm>
            <a:off x="304800" y="762000"/>
            <a:ext cx="8534400" cy="5552289"/>
          </a:xfrm>
        </p:spPr>
        <p:txBody>
          <a:bodyPr/>
          <a:lstStyle/>
          <a:p>
            <a:pPr algn="just" eaLnBrk="1" hangingPunct="1">
              <a:spcBef>
                <a:spcPts val="1200"/>
              </a:spcBef>
              <a:spcAft>
                <a:spcPts val="3600"/>
              </a:spcAft>
            </a:pPr>
            <a:r>
              <a:rPr lang="en-US" sz="2600" b="1" dirty="0" smtClean="0">
                <a:cs typeface="Arial" pitchFamily="34" charset="0"/>
              </a:rPr>
              <a:t>Functions</a:t>
            </a:r>
            <a:r>
              <a:rPr lang="en-US" sz="2600" dirty="0" smtClean="0">
                <a:cs typeface="Arial" pitchFamily="34" charset="0"/>
              </a:rPr>
              <a:t> mainly to </a:t>
            </a:r>
            <a:r>
              <a:rPr lang="en-US" sz="2600" b="1" dirty="0" smtClean="0">
                <a:cs typeface="Arial" pitchFamily="34" charset="0"/>
              </a:rPr>
              <a:t>bind</a:t>
            </a:r>
            <a:r>
              <a:rPr lang="en-US" sz="2600" dirty="0" smtClean="0">
                <a:cs typeface="Arial" pitchFamily="34" charset="0"/>
              </a:rPr>
              <a:t> and </a:t>
            </a:r>
            <a:r>
              <a:rPr lang="en-US" sz="2600" b="1" dirty="0" smtClean="0">
                <a:cs typeface="Arial" pitchFamily="34" charset="0"/>
              </a:rPr>
              <a:t>support</a:t>
            </a:r>
            <a:r>
              <a:rPr lang="en-US" sz="2600" dirty="0" smtClean="0">
                <a:cs typeface="Arial" pitchFamily="34" charset="0"/>
              </a:rPr>
              <a:t> other tissues.</a:t>
            </a:r>
            <a:endParaRPr lang="ar-EG" sz="2600" dirty="0" smtClean="0">
              <a:cs typeface="Arial" pitchFamily="34" charset="0"/>
            </a:endParaRPr>
          </a:p>
          <a:p>
            <a:pPr lvl="1" algn="just" rtl="1" eaLnBrk="1" hangingPunct="1">
              <a:spcBef>
                <a:spcPts val="1200"/>
              </a:spcBef>
              <a:spcAft>
                <a:spcPts val="3600"/>
              </a:spcAft>
            </a:pPr>
            <a:r>
              <a:rPr lang="ar-SA" sz="2600" dirty="0" smtClean="0">
                <a:solidFill>
                  <a:srgbClr val="FF0000"/>
                </a:solidFill>
                <a:cs typeface="Arial" pitchFamily="34" charset="0"/>
              </a:rPr>
              <a:t>يرتبط </a:t>
            </a:r>
            <a:r>
              <a:rPr lang="ar-SA" sz="2600" b="1" dirty="0" smtClean="0">
                <a:solidFill>
                  <a:srgbClr val="FF0000"/>
                </a:solidFill>
                <a:cs typeface="Arial" pitchFamily="34" charset="0"/>
              </a:rPr>
              <a:t>النسيج </a:t>
            </a:r>
            <a:r>
              <a:rPr lang="ar-SA" sz="2600" b="1" dirty="0" err="1" smtClean="0">
                <a:solidFill>
                  <a:srgbClr val="FF0000"/>
                </a:solidFill>
                <a:cs typeface="Arial" pitchFamily="34" charset="0"/>
              </a:rPr>
              <a:t>الضام</a:t>
            </a:r>
            <a:r>
              <a:rPr lang="ar-SA" sz="2600" b="1" dirty="0" smtClean="0">
                <a:solidFill>
                  <a:srgbClr val="FF0000"/>
                </a:solidFill>
                <a:cs typeface="Arial" pitchFamily="34" charset="0"/>
              </a:rPr>
              <a:t> </a:t>
            </a:r>
            <a:r>
              <a:rPr lang="ar-SA" sz="2600" dirty="0" smtClean="0">
                <a:solidFill>
                  <a:srgbClr val="FF0000"/>
                </a:solidFill>
                <a:cs typeface="Arial" pitchFamily="34" charset="0"/>
              </a:rPr>
              <a:t>بالأنسجة الأخرى ويدعمها</a:t>
            </a:r>
            <a:endParaRPr lang="en-US" sz="2600" dirty="0" smtClean="0">
              <a:solidFill>
                <a:srgbClr val="FF0000"/>
              </a:solidFill>
              <a:cs typeface="Arial" pitchFamily="34" charset="0"/>
            </a:endParaRPr>
          </a:p>
          <a:p>
            <a:pPr algn="just">
              <a:spcBef>
                <a:spcPts val="1200"/>
              </a:spcBef>
              <a:spcAft>
                <a:spcPts val="3600"/>
              </a:spcAft>
            </a:pPr>
            <a:r>
              <a:rPr lang="en-US" sz="2600" b="1" dirty="0" smtClean="0">
                <a:ea typeface="Arial Unicode MS" pitchFamily="34" charset="-128"/>
                <a:cs typeface="Arial" pitchFamily="34" charset="0"/>
              </a:rPr>
              <a:t>Connective tissue</a:t>
            </a:r>
            <a:r>
              <a:rPr lang="en-US" sz="2800" dirty="0" smtClean="0"/>
              <a:t> comes in various forms. </a:t>
            </a:r>
          </a:p>
          <a:p>
            <a:pPr algn="just">
              <a:spcBef>
                <a:spcPts val="1200"/>
              </a:spcBef>
              <a:spcAft>
                <a:spcPts val="3600"/>
              </a:spcAft>
            </a:pPr>
            <a:r>
              <a:rPr lang="en-US" sz="2800" dirty="0" smtClean="0"/>
              <a:t>It may be </a:t>
            </a:r>
            <a:r>
              <a:rPr lang="en-US" sz="2800" b="1" dirty="0" smtClean="0"/>
              <a:t>liquid</a:t>
            </a:r>
            <a:r>
              <a:rPr lang="en-US" sz="2800" dirty="0" smtClean="0"/>
              <a:t>, </a:t>
            </a:r>
            <a:r>
              <a:rPr lang="en-US" sz="2800" b="1" dirty="0" smtClean="0"/>
              <a:t>solid</a:t>
            </a:r>
            <a:r>
              <a:rPr lang="en-US" sz="2800" dirty="0" smtClean="0"/>
              <a:t>, or anywhere in between.</a:t>
            </a:r>
          </a:p>
          <a:p>
            <a:pPr marL="346075" indent="-346075" algn="just" eaLnBrk="1" hangingPunct="1">
              <a:lnSpc>
                <a:spcPct val="90000"/>
              </a:lnSpc>
              <a:spcBef>
                <a:spcPts val="1200"/>
              </a:spcBef>
              <a:spcAft>
                <a:spcPts val="3600"/>
              </a:spcAft>
            </a:pPr>
            <a:r>
              <a:rPr lang="en-US" sz="2600" dirty="0" smtClean="0">
                <a:ea typeface="Arial Unicode MS" pitchFamily="34" charset="-128"/>
                <a:cs typeface="Arial" pitchFamily="34" charset="0"/>
              </a:rPr>
              <a:t>can be grouped into </a:t>
            </a:r>
            <a:r>
              <a:rPr lang="en-US" sz="2600" b="1" dirty="0" smtClean="0">
                <a:ea typeface="Arial Unicode MS" pitchFamily="34" charset="-128"/>
                <a:cs typeface="Arial" pitchFamily="34" charset="0"/>
              </a:rPr>
              <a:t>six major types</a:t>
            </a:r>
            <a:endParaRPr lang="ar-SA" sz="2600" b="1" dirty="0" smtClean="0">
              <a:ea typeface="Arial Unicode MS" pitchFamily="34" charset="-128"/>
              <a:cs typeface="Arial" pitchFamily="34" charset="0"/>
            </a:endParaRPr>
          </a:p>
          <a:p>
            <a:pPr marL="346075" indent="-346075" algn="just" rtl="1" eaLnBrk="1" hangingPunct="1">
              <a:lnSpc>
                <a:spcPct val="90000"/>
              </a:lnSpc>
              <a:spcBef>
                <a:spcPts val="1200"/>
              </a:spcBef>
              <a:spcAft>
                <a:spcPts val="3600"/>
              </a:spcAft>
            </a:pPr>
            <a:r>
              <a:rPr lang="ar-SA" sz="2600" dirty="0" smtClean="0">
                <a:solidFill>
                  <a:srgbClr val="FF0000"/>
                </a:solidFill>
                <a:ea typeface="Arial Unicode MS" pitchFamily="34" charset="-128"/>
                <a:cs typeface="Arial" pitchFamily="34" charset="0"/>
              </a:rPr>
              <a:t>يمكن تقسيم </a:t>
            </a:r>
            <a:r>
              <a:rPr lang="ar-SA" sz="2600" b="1" dirty="0" err="1" smtClean="0">
                <a:solidFill>
                  <a:srgbClr val="FF0000"/>
                </a:solidFill>
                <a:ea typeface="Arial Unicode MS" pitchFamily="34" charset="-128"/>
                <a:cs typeface="Arial" pitchFamily="34" charset="0"/>
              </a:rPr>
              <a:t>الأنسيجة</a:t>
            </a:r>
            <a:r>
              <a:rPr lang="ar-SA" sz="2600" b="1" dirty="0" smtClean="0">
                <a:solidFill>
                  <a:srgbClr val="FF0000"/>
                </a:solidFill>
                <a:ea typeface="Arial Unicode MS" pitchFamily="34" charset="-128"/>
                <a:cs typeface="Arial" pitchFamily="34" charset="0"/>
              </a:rPr>
              <a:t> </a:t>
            </a:r>
            <a:r>
              <a:rPr lang="ar-SA" sz="2600" b="1" dirty="0" err="1" smtClean="0">
                <a:solidFill>
                  <a:srgbClr val="FF0000"/>
                </a:solidFill>
                <a:ea typeface="Arial Unicode MS" pitchFamily="34" charset="-128"/>
                <a:cs typeface="Arial" pitchFamily="34" charset="0"/>
              </a:rPr>
              <a:t>الضامة</a:t>
            </a:r>
            <a:r>
              <a:rPr lang="ar-SA" sz="2600" dirty="0" smtClean="0">
                <a:solidFill>
                  <a:srgbClr val="FF0000"/>
                </a:solidFill>
                <a:ea typeface="Arial Unicode MS" pitchFamily="34" charset="-128"/>
                <a:cs typeface="Arial" pitchFamily="34" charset="0"/>
              </a:rPr>
              <a:t> إلى ستة أنواع</a:t>
            </a:r>
            <a:endParaRPr lang="en-US" sz="2600" dirty="0" smtClean="0">
              <a:solidFill>
                <a:srgbClr val="FF0000"/>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ox(in)">
                                      <p:cBhvr>
                                        <p:cTn id="7" dur="500"/>
                                        <p:tgtEl>
                                          <p:spTgt spid="1536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box(in)">
                                      <p:cBhvr>
                                        <p:cTn id="10" dur="500"/>
                                        <p:tgtEl>
                                          <p:spTgt spid="1536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box(in)">
                                      <p:cBhvr>
                                        <p:cTn id="15" dur="500"/>
                                        <p:tgtEl>
                                          <p:spTgt spid="1536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5363">
                                            <p:txEl>
                                              <p:pRg st="3" end="3"/>
                                            </p:txEl>
                                          </p:spTgt>
                                        </p:tgtEl>
                                        <p:attrNameLst>
                                          <p:attrName>style.visibility</p:attrName>
                                        </p:attrNameLst>
                                      </p:cBhvr>
                                      <p:to>
                                        <p:strVal val="visible"/>
                                      </p:to>
                                    </p:set>
                                    <p:animEffect transition="in" filter="box(in)">
                                      <p:cBhvr>
                                        <p:cTn id="20" dur="500"/>
                                        <p:tgtEl>
                                          <p:spTgt spid="1536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5363">
                                            <p:txEl>
                                              <p:pRg st="4" end="4"/>
                                            </p:txEl>
                                          </p:spTgt>
                                        </p:tgtEl>
                                        <p:attrNameLst>
                                          <p:attrName>style.visibility</p:attrName>
                                        </p:attrNameLst>
                                      </p:cBhvr>
                                      <p:to>
                                        <p:strVal val="visible"/>
                                      </p:to>
                                    </p:set>
                                    <p:animEffect transition="in" filter="box(in)">
                                      <p:cBhvr>
                                        <p:cTn id="25" dur="500"/>
                                        <p:tgtEl>
                                          <p:spTgt spid="15363">
                                            <p:txEl>
                                              <p:pRg st="4" end="4"/>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15363">
                                            <p:txEl>
                                              <p:pRg st="5" end="5"/>
                                            </p:txEl>
                                          </p:spTgt>
                                        </p:tgtEl>
                                        <p:attrNameLst>
                                          <p:attrName>style.visibility</p:attrName>
                                        </p:attrNameLst>
                                      </p:cBhvr>
                                      <p:to>
                                        <p:strVal val="visible"/>
                                      </p:to>
                                    </p:set>
                                    <p:animEffect transition="in" filter="box(in)">
                                      <p:cBhvr>
                                        <p:cTn id="28"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20_05ConnectiveTissue-U"/>
          <p:cNvPicPr>
            <a:picLocks noChangeAspect="1" noChangeArrowheads="1"/>
          </p:cNvPicPr>
          <p:nvPr/>
        </p:nvPicPr>
        <p:blipFill>
          <a:blip r:embed="rId3" cstate="print"/>
          <a:srcRect/>
          <a:stretch>
            <a:fillRect/>
          </a:stretch>
        </p:blipFill>
        <p:spPr bwMode="auto">
          <a:xfrm>
            <a:off x="0" y="838200"/>
            <a:ext cx="8556625" cy="5626100"/>
          </a:xfrm>
          <a:prstGeom prst="rect">
            <a:avLst/>
          </a:prstGeom>
          <a:noFill/>
          <a:ln w="9525">
            <a:noFill/>
            <a:miter lim="800000"/>
            <a:headEnd/>
            <a:tailEnd/>
          </a:ln>
        </p:spPr>
      </p:pic>
      <p:sp>
        <p:nvSpPr>
          <p:cNvPr id="16387" name="Text Box 3"/>
          <p:cNvSpPr txBox="1">
            <a:spLocks noChangeArrowheads="1"/>
          </p:cNvSpPr>
          <p:nvPr/>
        </p:nvSpPr>
        <p:spPr bwMode="auto">
          <a:xfrm>
            <a:off x="3817938" y="685800"/>
            <a:ext cx="633412" cy="381000"/>
          </a:xfrm>
          <a:prstGeom prst="rect">
            <a:avLst/>
          </a:prstGeom>
          <a:noFill/>
          <a:ln w="9525">
            <a:noFill/>
            <a:miter lim="800000"/>
            <a:headEnd/>
            <a:tailEnd/>
          </a:ln>
        </p:spPr>
        <p:txBody>
          <a:bodyPr wrap="none" lIns="0" tIns="0" rIns="0" bIns="0"/>
          <a:lstStyle/>
          <a:p>
            <a:pPr algn="ctr"/>
            <a:r>
              <a:rPr lang="en-US" sz="900" b="1"/>
              <a:t>Fat</a:t>
            </a:r>
            <a:r>
              <a:rPr lang="ar-SA" sz="900" b="1"/>
              <a:t> </a:t>
            </a:r>
            <a:r>
              <a:rPr lang="en-US" sz="900" b="1"/>
              <a:t>droplets</a:t>
            </a:r>
            <a:endParaRPr lang="ar-SA" sz="900" b="1"/>
          </a:p>
          <a:p>
            <a:pPr algn="ctr"/>
            <a:r>
              <a:rPr lang="ar-SA" sz="900" b="1"/>
              <a:t>قطيرات</a:t>
            </a:r>
          </a:p>
          <a:p>
            <a:pPr algn="ctr"/>
            <a:r>
              <a:rPr lang="ar-SA" sz="900" b="1"/>
              <a:t>دهنية</a:t>
            </a:r>
            <a:endParaRPr lang="en-US" sz="900" b="1"/>
          </a:p>
        </p:txBody>
      </p:sp>
      <p:sp>
        <p:nvSpPr>
          <p:cNvPr id="16388" name="Freeform 4"/>
          <p:cNvSpPr>
            <a:spLocks/>
          </p:cNvSpPr>
          <p:nvPr/>
        </p:nvSpPr>
        <p:spPr bwMode="auto">
          <a:xfrm>
            <a:off x="4508500" y="969963"/>
            <a:ext cx="477838" cy="254000"/>
          </a:xfrm>
          <a:custGeom>
            <a:avLst/>
            <a:gdLst>
              <a:gd name="T0" fmla="*/ 2147483647 w 312"/>
              <a:gd name="T1" fmla="*/ 0 h 158"/>
              <a:gd name="T2" fmla="*/ 0 w 312"/>
              <a:gd name="T3" fmla="*/ 0 h 158"/>
              <a:gd name="T4" fmla="*/ 2147483647 w 312"/>
              <a:gd name="T5" fmla="*/ 2147483647 h 158"/>
              <a:gd name="T6" fmla="*/ 0 60000 65536"/>
              <a:gd name="T7" fmla="*/ 0 60000 65536"/>
              <a:gd name="T8" fmla="*/ 0 60000 65536"/>
              <a:gd name="T9" fmla="*/ 0 w 312"/>
              <a:gd name="T10" fmla="*/ 0 h 158"/>
              <a:gd name="T11" fmla="*/ 312 w 312"/>
              <a:gd name="T12" fmla="*/ 158 h 158"/>
            </a:gdLst>
            <a:ahLst/>
            <a:cxnLst>
              <a:cxn ang="T6">
                <a:pos x="T0" y="T1"/>
              </a:cxn>
              <a:cxn ang="T7">
                <a:pos x="T2" y="T3"/>
              </a:cxn>
              <a:cxn ang="T8">
                <a:pos x="T4" y="T5"/>
              </a:cxn>
            </a:cxnLst>
            <a:rect l="T9" t="T10" r="T11" b="T12"/>
            <a:pathLst>
              <a:path w="312" h="158">
                <a:moveTo>
                  <a:pt x="312" y="0"/>
                </a:moveTo>
                <a:lnTo>
                  <a:pt x="0" y="0"/>
                </a:lnTo>
                <a:lnTo>
                  <a:pt x="240" y="158"/>
                </a:lnTo>
              </a:path>
            </a:pathLst>
          </a:custGeom>
          <a:noFill/>
          <a:ln w="25400">
            <a:solidFill>
              <a:schemeClr val="tx1"/>
            </a:solidFill>
            <a:round/>
            <a:headEnd/>
            <a:tailEnd/>
          </a:ln>
        </p:spPr>
        <p:txBody>
          <a:bodyPr wrap="none" anchor="ctr"/>
          <a:lstStyle/>
          <a:p>
            <a:endParaRPr lang="en-US"/>
          </a:p>
        </p:txBody>
      </p:sp>
      <p:sp>
        <p:nvSpPr>
          <p:cNvPr id="16389" name="Text Box 5"/>
          <p:cNvSpPr txBox="1">
            <a:spLocks noChangeArrowheads="1"/>
          </p:cNvSpPr>
          <p:nvPr/>
        </p:nvSpPr>
        <p:spPr bwMode="auto">
          <a:xfrm>
            <a:off x="4876800" y="2219325"/>
            <a:ext cx="758825" cy="447675"/>
          </a:xfrm>
          <a:prstGeom prst="rect">
            <a:avLst/>
          </a:prstGeom>
          <a:noFill/>
          <a:ln w="9525">
            <a:noFill/>
            <a:miter lim="800000"/>
            <a:headEnd/>
            <a:tailEnd/>
          </a:ln>
        </p:spPr>
        <p:txBody>
          <a:bodyPr wrap="none" lIns="0" tIns="0" rIns="0" bIns="0"/>
          <a:lstStyle/>
          <a:p>
            <a:pPr algn="ctr"/>
            <a:r>
              <a:rPr lang="en-US" sz="900" b="1">
                <a:solidFill>
                  <a:schemeClr val="accent2"/>
                </a:solidFill>
              </a:rPr>
              <a:t>Adipose</a:t>
            </a:r>
            <a:r>
              <a:rPr lang="ar-SA" sz="900" b="1">
                <a:solidFill>
                  <a:schemeClr val="accent2"/>
                </a:solidFill>
              </a:rPr>
              <a:t> </a:t>
            </a:r>
            <a:r>
              <a:rPr lang="en-US" sz="900" b="1">
                <a:solidFill>
                  <a:schemeClr val="accent2"/>
                </a:solidFill>
              </a:rPr>
              <a:t>tissue which contains fat droplets</a:t>
            </a:r>
            <a:endParaRPr lang="ar-SA" sz="900" b="1">
              <a:solidFill>
                <a:schemeClr val="accent2"/>
              </a:solidFill>
            </a:endParaRPr>
          </a:p>
          <a:p>
            <a:pPr algn="ctr"/>
            <a:r>
              <a:rPr lang="ar-SA" sz="900" b="1">
                <a:solidFill>
                  <a:schemeClr val="accent2"/>
                </a:solidFill>
              </a:rPr>
              <a:t> نسيج دهني</a:t>
            </a:r>
            <a:endParaRPr lang="en-US" sz="900" b="1">
              <a:solidFill>
                <a:schemeClr val="accent2"/>
              </a:solidFill>
            </a:endParaRPr>
          </a:p>
        </p:txBody>
      </p:sp>
      <p:sp>
        <p:nvSpPr>
          <p:cNvPr id="16390" name="Text Box 6"/>
          <p:cNvSpPr txBox="1">
            <a:spLocks noChangeArrowheads="1"/>
          </p:cNvSpPr>
          <p:nvPr/>
        </p:nvSpPr>
        <p:spPr bwMode="auto">
          <a:xfrm>
            <a:off x="4016375" y="4143375"/>
            <a:ext cx="487363" cy="528638"/>
          </a:xfrm>
          <a:prstGeom prst="rect">
            <a:avLst/>
          </a:prstGeom>
          <a:noFill/>
          <a:ln w="9525">
            <a:noFill/>
            <a:miter lim="800000"/>
            <a:headEnd/>
            <a:tailEnd/>
          </a:ln>
        </p:spPr>
        <p:txBody>
          <a:bodyPr wrap="none" lIns="0" tIns="0" rIns="0" bIns="0"/>
          <a:lstStyle/>
          <a:p>
            <a:pPr algn="ctr">
              <a:lnSpc>
                <a:spcPct val="80000"/>
              </a:lnSpc>
            </a:pPr>
            <a:r>
              <a:rPr lang="en-US" sz="900" b="1"/>
              <a:t>White</a:t>
            </a:r>
            <a:r>
              <a:rPr lang="ar-SA" sz="900" b="1"/>
              <a:t> </a:t>
            </a:r>
            <a:r>
              <a:rPr lang="en-US" sz="900" b="1"/>
              <a:t>blood</a:t>
            </a:r>
          </a:p>
          <a:p>
            <a:pPr algn="ctr">
              <a:lnSpc>
                <a:spcPct val="80000"/>
              </a:lnSpc>
            </a:pPr>
            <a:r>
              <a:rPr lang="en-US" sz="900" b="1"/>
              <a:t>Cells</a:t>
            </a:r>
            <a:endParaRPr lang="ar-SA" sz="900" b="1"/>
          </a:p>
          <a:p>
            <a:pPr algn="ctr">
              <a:lnSpc>
                <a:spcPct val="80000"/>
              </a:lnSpc>
            </a:pPr>
            <a:r>
              <a:rPr lang="ar-SA" sz="900" b="1"/>
              <a:t>خلايا دم</a:t>
            </a:r>
          </a:p>
          <a:p>
            <a:pPr algn="ctr">
              <a:lnSpc>
                <a:spcPct val="80000"/>
              </a:lnSpc>
            </a:pPr>
            <a:r>
              <a:rPr lang="ar-SA" sz="900" b="1"/>
              <a:t>بيضاء</a:t>
            </a:r>
            <a:endParaRPr lang="en-US" sz="900" b="1"/>
          </a:p>
        </p:txBody>
      </p:sp>
      <p:sp>
        <p:nvSpPr>
          <p:cNvPr id="16391" name="Text Box 7"/>
          <p:cNvSpPr txBox="1">
            <a:spLocks noChangeArrowheads="1"/>
          </p:cNvSpPr>
          <p:nvPr/>
        </p:nvSpPr>
        <p:spPr bwMode="auto">
          <a:xfrm>
            <a:off x="3873500" y="4840288"/>
            <a:ext cx="488950" cy="528637"/>
          </a:xfrm>
          <a:prstGeom prst="rect">
            <a:avLst/>
          </a:prstGeom>
          <a:noFill/>
          <a:ln w="9525">
            <a:noFill/>
            <a:miter lim="800000"/>
            <a:headEnd/>
            <a:tailEnd/>
          </a:ln>
        </p:spPr>
        <p:txBody>
          <a:bodyPr wrap="none" lIns="0" tIns="0" rIns="0" bIns="0"/>
          <a:lstStyle/>
          <a:p>
            <a:pPr algn="ctr">
              <a:lnSpc>
                <a:spcPct val="80000"/>
              </a:lnSpc>
            </a:pPr>
            <a:r>
              <a:rPr lang="en-US" sz="900" b="1"/>
              <a:t>Red</a:t>
            </a:r>
            <a:r>
              <a:rPr lang="ar-SA" sz="900" b="1"/>
              <a:t> </a:t>
            </a:r>
            <a:r>
              <a:rPr lang="en-US" sz="900" b="1"/>
              <a:t>blood</a:t>
            </a:r>
          </a:p>
          <a:p>
            <a:pPr algn="ctr">
              <a:lnSpc>
                <a:spcPct val="80000"/>
              </a:lnSpc>
            </a:pPr>
            <a:r>
              <a:rPr lang="en-US" sz="900" b="1"/>
              <a:t>cell</a:t>
            </a:r>
            <a:endParaRPr lang="ar-SA" sz="900" b="1"/>
          </a:p>
          <a:p>
            <a:pPr algn="ctr">
              <a:lnSpc>
                <a:spcPct val="80000"/>
              </a:lnSpc>
            </a:pPr>
            <a:r>
              <a:rPr lang="ar-SA" sz="900" b="1"/>
              <a:t>خلايا دم حمراء</a:t>
            </a:r>
            <a:endParaRPr lang="en-US" sz="900" b="1"/>
          </a:p>
        </p:txBody>
      </p:sp>
      <p:sp>
        <p:nvSpPr>
          <p:cNvPr id="16392" name="Text Box 8"/>
          <p:cNvSpPr txBox="1">
            <a:spLocks noChangeArrowheads="1"/>
          </p:cNvSpPr>
          <p:nvPr/>
        </p:nvSpPr>
        <p:spPr bwMode="auto">
          <a:xfrm>
            <a:off x="5181600" y="5765800"/>
            <a:ext cx="527050" cy="177800"/>
          </a:xfrm>
          <a:prstGeom prst="rect">
            <a:avLst/>
          </a:prstGeom>
          <a:noFill/>
          <a:ln w="9525">
            <a:noFill/>
            <a:miter lim="800000"/>
            <a:headEnd/>
            <a:tailEnd/>
          </a:ln>
        </p:spPr>
        <p:txBody>
          <a:bodyPr wrap="none" lIns="0" tIns="0" rIns="0" bIns="0"/>
          <a:lstStyle/>
          <a:p>
            <a:pPr algn="ctr">
              <a:lnSpc>
                <a:spcPct val="80000"/>
              </a:lnSpc>
            </a:pPr>
            <a:r>
              <a:rPr lang="en-US" sz="900" b="1">
                <a:solidFill>
                  <a:schemeClr val="accent2"/>
                </a:solidFill>
              </a:rPr>
              <a:t>Blood</a:t>
            </a:r>
            <a:r>
              <a:rPr lang="ar-SA" sz="900" b="1">
                <a:solidFill>
                  <a:schemeClr val="accent2"/>
                </a:solidFill>
              </a:rPr>
              <a:t>الدم </a:t>
            </a:r>
            <a:endParaRPr lang="en-US" sz="900" b="1">
              <a:solidFill>
                <a:schemeClr val="accent2"/>
              </a:solidFill>
            </a:endParaRPr>
          </a:p>
        </p:txBody>
      </p:sp>
      <p:sp>
        <p:nvSpPr>
          <p:cNvPr id="16393" name="Text Box 9"/>
          <p:cNvSpPr txBox="1">
            <a:spLocks noChangeArrowheads="1"/>
          </p:cNvSpPr>
          <p:nvPr/>
        </p:nvSpPr>
        <p:spPr bwMode="auto">
          <a:xfrm>
            <a:off x="5981700" y="5059363"/>
            <a:ext cx="527050" cy="177800"/>
          </a:xfrm>
          <a:prstGeom prst="rect">
            <a:avLst/>
          </a:prstGeom>
          <a:noFill/>
          <a:ln w="9525">
            <a:noFill/>
            <a:miter lim="800000"/>
            <a:headEnd/>
            <a:tailEnd/>
          </a:ln>
        </p:spPr>
        <p:txBody>
          <a:bodyPr wrap="none" lIns="0" tIns="0" rIns="0" bIns="0"/>
          <a:lstStyle/>
          <a:p>
            <a:pPr algn="ctr">
              <a:lnSpc>
                <a:spcPct val="80000"/>
              </a:lnSpc>
            </a:pPr>
            <a:r>
              <a:rPr lang="en-US" sz="900" b="1"/>
              <a:t>Plasma</a:t>
            </a:r>
            <a:r>
              <a:rPr lang="ar-SA" sz="900" b="1"/>
              <a:t>بلازما  </a:t>
            </a:r>
            <a:endParaRPr lang="en-US" sz="900" b="1"/>
          </a:p>
        </p:txBody>
      </p:sp>
      <p:sp>
        <p:nvSpPr>
          <p:cNvPr id="16394" name="Freeform 10"/>
          <p:cNvSpPr>
            <a:spLocks/>
          </p:cNvSpPr>
          <p:nvPr/>
        </p:nvSpPr>
        <p:spPr bwMode="auto">
          <a:xfrm>
            <a:off x="4635500" y="4318000"/>
            <a:ext cx="930275" cy="554038"/>
          </a:xfrm>
          <a:custGeom>
            <a:avLst/>
            <a:gdLst>
              <a:gd name="T0" fmla="*/ 2147483647 w 586"/>
              <a:gd name="T1" fmla="*/ 2147483647 h 349"/>
              <a:gd name="T2" fmla="*/ 0 w 586"/>
              <a:gd name="T3" fmla="*/ 0 h 349"/>
              <a:gd name="T4" fmla="*/ 2147483647 w 586"/>
              <a:gd name="T5" fmla="*/ 2147483647 h 349"/>
              <a:gd name="T6" fmla="*/ 0 60000 65536"/>
              <a:gd name="T7" fmla="*/ 0 60000 65536"/>
              <a:gd name="T8" fmla="*/ 0 60000 65536"/>
              <a:gd name="T9" fmla="*/ 0 w 586"/>
              <a:gd name="T10" fmla="*/ 0 h 349"/>
              <a:gd name="T11" fmla="*/ 586 w 586"/>
              <a:gd name="T12" fmla="*/ 349 h 349"/>
            </a:gdLst>
            <a:ahLst/>
            <a:cxnLst>
              <a:cxn ang="T6">
                <a:pos x="T0" y="T1"/>
              </a:cxn>
              <a:cxn ang="T7">
                <a:pos x="T2" y="T3"/>
              </a:cxn>
              <a:cxn ang="T8">
                <a:pos x="T4" y="T5"/>
              </a:cxn>
            </a:cxnLst>
            <a:rect l="T9" t="T10" r="T11" b="T12"/>
            <a:pathLst>
              <a:path w="586" h="349">
                <a:moveTo>
                  <a:pt x="136" y="349"/>
                </a:moveTo>
                <a:lnTo>
                  <a:pt x="0" y="0"/>
                </a:lnTo>
                <a:lnTo>
                  <a:pt x="586" y="333"/>
                </a:lnTo>
              </a:path>
            </a:pathLst>
          </a:custGeom>
          <a:noFill/>
          <a:ln w="25400">
            <a:solidFill>
              <a:schemeClr val="tx1"/>
            </a:solidFill>
            <a:round/>
            <a:headEnd/>
            <a:tailEnd/>
          </a:ln>
        </p:spPr>
        <p:txBody>
          <a:bodyPr wrap="none" anchor="ctr"/>
          <a:lstStyle/>
          <a:p>
            <a:endParaRPr lang="en-US"/>
          </a:p>
        </p:txBody>
      </p:sp>
      <p:sp>
        <p:nvSpPr>
          <p:cNvPr id="16395" name="Line 11"/>
          <p:cNvSpPr>
            <a:spLocks noChangeShapeType="1"/>
          </p:cNvSpPr>
          <p:nvPr/>
        </p:nvSpPr>
        <p:spPr bwMode="auto">
          <a:xfrm flipV="1">
            <a:off x="4384675" y="4962525"/>
            <a:ext cx="288925" cy="79375"/>
          </a:xfrm>
          <a:prstGeom prst="line">
            <a:avLst/>
          </a:prstGeom>
          <a:noFill/>
          <a:ln w="25400">
            <a:solidFill>
              <a:schemeClr val="tx1"/>
            </a:solidFill>
            <a:round/>
            <a:headEnd/>
            <a:tailEnd/>
          </a:ln>
        </p:spPr>
        <p:txBody>
          <a:bodyPr wrap="none" anchor="ctr"/>
          <a:lstStyle/>
          <a:p>
            <a:endParaRPr lang="en-US"/>
          </a:p>
        </p:txBody>
      </p:sp>
      <p:sp>
        <p:nvSpPr>
          <p:cNvPr id="16396" name="Line 12"/>
          <p:cNvSpPr>
            <a:spLocks noChangeShapeType="1"/>
          </p:cNvSpPr>
          <p:nvPr/>
        </p:nvSpPr>
        <p:spPr bwMode="auto">
          <a:xfrm flipV="1">
            <a:off x="5575300" y="5202238"/>
            <a:ext cx="457200" cy="93662"/>
          </a:xfrm>
          <a:prstGeom prst="line">
            <a:avLst/>
          </a:prstGeom>
          <a:noFill/>
          <a:ln w="25400">
            <a:solidFill>
              <a:schemeClr val="tx1"/>
            </a:solidFill>
            <a:round/>
            <a:headEnd/>
            <a:tailEnd/>
          </a:ln>
        </p:spPr>
        <p:txBody>
          <a:bodyPr wrap="none" anchor="ctr"/>
          <a:lstStyle/>
          <a:p>
            <a:endParaRPr lang="en-US"/>
          </a:p>
        </p:txBody>
      </p:sp>
      <p:sp>
        <p:nvSpPr>
          <p:cNvPr id="16397" name="Text Box 13"/>
          <p:cNvSpPr txBox="1">
            <a:spLocks noChangeArrowheads="1"/>
          </p:cNvSpPr>
          <p:nvPr/>
        </p:nvSpPr>
        <p:spPr bwMode="auto">
          <a:xfrm>
            <a:off x="2286000" y="5575300"/>
            <a:ext cx="1630363" cy="596900"/>
          </a:xfrm>
          <a:prstGeom prst="rect">
            <a:avLst/>
          </a:prstGeom>
          <a:noFill/>
          <a:ln w="9525">
            <a:noFill/>
            <a:miter lim="800000"/>
            <a:headEnd/>
            <a:tailEnd/>
          </a:ln>
        </p:spPr>
        <p:txBody>
          <a:bodyPr wrap="none" lIns="0" tIns="0" rIns="0" bIns="0"/>
          <a:lstStyle/>
          <a:p>
            <a:pPr algn="ctr">
              <a:lnSpc>
                <a:spcPct val="90000"/>
              </a:lnSpc>
            </a:pPr>
            <a:r>
              <a:rPr lang="en-US" sz="900" b="1">
                <a:solidFill>
                  <a:schemeClr val="accent2"/>
                </a:solidFill>
              </a:rPr>
              <a:t>Loose connective</a:t>
            </a:r>
            <a:r>
              <a:rPr lang="ar-SA" sz="900" b="1">
                <a:solidFill>
                  <a:schemeClr val="accent2"/>
                </a:solidFill>
              </a:rPr>
              <a:t> </a:t>
            </a:r>
            <a:r>
              <a:rPr lang="en-US" sz="900" b="1">
                <a:solidFill>
                  <a:schemeClr val="accent2"/>
                </a:solidFill>
              </a:rPr>
              <a:t>tissue</a:t>
            </a:r>
            <a:endParaRPr lang="ar-SA" sz="900" b="1">
              <a:solidFill>
                <a:schemeClr val="accent2"/>
              </a:solidFill>
            </a:endParaRPr>
          </a:p>
          <a:p>
            <a:pPr algn="ctr">
              <a:lnSpc>
                <a:spcPct val="90000"/>
              </a:lnSpc>
            </a:pPr>
            <a:r>
              <a:rPr lang="ar-SA" sz="900" b="1">
                <a:solidFill>
                  <a:schemeClr val="accent2"/>
                </a:solidFill>
              </a:rPr>
              <a:t>النسيج الضام الفجوي</a:t>
            </a:r>
          </a:p>
          <a:p>
            <a:pPr algn="ctr">
              <a:lnSpc>
                <a:spcPct val="90000"/>
              </a:lnSpc>
            </a:pPr>
            <a:r>
              <a:rPr lang="en-US" sz="900" b="1">
                <a:solidFill>
                  <a:schemeClr val="accent2"/>
                </a:solidFill>
              </a:rPr>
              <a:t>Under</a:t>
            </a:r>
            <a:r>
              <a:rPr lang="ar-SA" sz="900" b="1">
                <a:solidFill>
                  <a:schemeClr val="accent2"/>
                </a:solidFill>
              </a:rPr>
              <a:t> </a:t>
            </a:r>
            <a:r>
              <a:rPr lang="en-US" sz="900" b="1">
                <a:solidFill>
                  <a:schemeClr val="accent2"/>
                </a:solidFill>
              </a:rPr>
              <a:t>the skin distributed throughout the body</a:t>
            </a:r>
          </a:p>
          <a:p>
            <a:pPr algn="ctr">
              <a:lnSpc>
                <a:spcPct val="90000"/>
              </a:lnSpc>
            </a:pPr>
            <a:r>
              <a:rPr lang="en-US" sz="900" b="1">
                <a:solidFill>
                  <a:schemeClr val="accent2"/>
                </a:solidFill>
              </a:rPr>
              <a:t> binding materials of organs</a:t>
            </a:r>
          </a:p>
          <a:p>
            <a:pPr algn="ctr">
              <a:lnSpc>
                <a:spcPct val="90000"/>
              </a:lnSpc>
            </a:pPr>
            <a:r>
              <a:rPr lang="ar-SA" sz="900" b="1">
                <a:solidFill>
                  <a:schemeClr val="accent2"/>
                </a:solidFill>
              </a:rPr>
              <a:t>تحت الجلد</a:t>
            </a:r>
            <a:endParaRPr lang="en-US" sz="900" b="1">
              <a:solidFill>
                <a:schemeClr val="accent2"/>
              </a:solidFill>
            </a:endParaRPr>
          </a:p>
        </p:txBody>
      </p:sp>
      <p:sp>
        <p:nvSpPr>
          <p:cNvPr id="16398" name="Text Box 14"/>
          <p:cNvSpPr txBox="1">
            <a:spLocks noChangeArrowheads="1"/>
          </p:cNvSpPr>
          <p:nvPr/>
        </p:nvSpPr>
        <p:spPr bwMode="auto">
          <a:xfrm>
            <a:off x="901700" y="5475288"/>
            <a:ext cx="488950" cy="315912"/>
          </a:xfrm>
          <a:prstGeom prst="rect">
            <a:avLst/>
          </a:prstGeom>
          <a:noFill/>
          <a:ln w="9525">
            <a:noFill/>
            <a:miter lim="800000"/>
            <a:headEnd/>
            <a:tailEnd/>
          </a:ln>
        </p:spPr>
        <p:txBody>
          <a:bodyPr wrap="none" lIns="0" tIns="0" rIns="0" bIns="0"/>
          <a:lstStyle/>
          <a:p>
            <a:pPr algn="ctr"/>
            <a:r>
              <a:rPr lang="en-US" sz="900" b="1"/>
              <a:t>Elastic</a:t>
            </a:r>
            <a:r>
              <a:rPr lang="ar-SA" sz="900" b="1"/>
              <a:t> </a:t>
            </a:r>
            <a:r>
              <a:rPr lang="en-US" sz="900" b="1"/>
              <a:t>fibers</a:t>
            </a:r>
            <a:r>
              <a:rPr lang="ar-SA" sz="900" b="1"/>
              <a:t>ألياف مطاطة </a:t>
            </a:r>
            <a:endParaRPr lang="en-US" sz="900" b="1"/>
          </a:p>
        </p:txBody>
      </p:sp>
      <p:sp>
        <p:nvSpPr>
          <p:cNvPr id="16399" name="Text Box 15"/>
          <p:cNvSpPr txBox="1">
            <a:spLocks noChangeArrowheads="1"/>
          </p:cNvSpPr>
          <p:nvPr/>
        </p:nvSpPr>
        <p:spPr bwMode="auto">
          <a:xfrm>
            <a:off x="812800" y="5162550"/>
            <a:ext cx="669925" cy="400050"/>
          </a:xfrm>
          <a:prstGeom prst="rect">
            <a:avLst/>
          </a:prstGeom>
          <a:noFill/>
          <a:ln w="9525">
            <a:noFill/>
            <a:miter lim="800000"/>
            <a:headEnd/>
            <a:tailEnd/>
          </a:ln>
        </p:spPr>
        <p:txBody>
          <a:bodyPr wrap="none" lIns="0" tIns="0" rIns="0" bIns="0"/>
          <a:lstStyle/>
          <a:p>
            <a:pPr algn="ctr"/>
            <a:r>
              <a:rPr lang="en-US" sz="900" b="1"/>
              <a:t>Collagen</a:t>
            </a:r>
            <a:r>
              <a:rPr lang="ar-SA" sz="900" b="1"/>
              <a:t> </a:t>
            </a:r>
            <a:r>
              <a:rPr lang="en-US" sz="900" b="1"/>
              <a:t>fiber</a:t>
            </a:r>
            <a:r>
              <a:rPr lang="ar-SA" sz="900" b="1"/>
              <a:t>ألياف كوللاجين </a:t>
            </a:r>
            <a:endParaRPr lang="en-US" sz="900" b="1"/>
          </a:p>
        </p:txBody>
      </p:sp>
      <p:sp>
        <p:nvSpPr>
          <p:cNvPr id="16400" name="Text Box 16"/>
          <p:cNvSpPr txBox="1">
            <a:spLocks noChangeArrowheads="1"/>
          </p:cNvSpPr>
          <p:nvPr/>
        </p:nvSpPr>
        <p:spPr bwMode="auto">
          <a:xfrm>
            <a:off x="2381250" y="3892550"/>
            <a:ext cx="319088" cy="196850"/>
          </a:xfrm>
          <a:prstGeom prst="rect">
            <a:avLst/>
          </a:prstGeom>
          <a:noFill/>
          <a:ln w="9525">
            <a:noFill/>
            <a:miter lim="800000"/>
            <a:headEnd/>
            <a:tailEnd/>
          </a:ln>
        </p:spPr>
        <p:txBody>
          <a:bodyPr wrap="none" lIns="0" tIns="0" rIns="0" bIns="0"/>
          <a:lstStyle/>
          <a:p>
            <a:pPr algn="ctr"/>
            <a:r>
              <a:rPr lang="en-US" sz="900" b="1"/>
              <a:t>Cell</a:t>
            </a:r>
            <a:r>
              <a:rPr lang="ar-SA" sz="900" b="1"/>
              <a:t>خلية </a:t>
            </a:r>
            <a:endParaRPr lang="en-US" sz="900" b="1"/>
          </a:p>
        </p:txBody>
      </p:sp>
      <p:sp>
        <p:nvSpPr>
          <p:cNvPr id="16401" name="Line 17"/>
          <p:cNvSpPr>
            <a:spLocks noChangeShapeType="1"/>
          </p:cNvSpPr>
          <p:nvPr/>
        </p:nvSpPr>
        <p:spPr bwMode="auto">
          <a:xfrm>
            <a:off x="2552700" y="4106863"/>
            <a:ext cx="0" cy="219075"/>
          </a:xfrm>
          <a:prstGeom prst="line">
            <a:avLst/>
          </a:prstGeom>
          <a:noFill/>
          <a:ln w="25400">
            <a:solidFill>
              <a:schemeClr val="tx1"/>
            </a:solidFill>
            <a:round/>
            <a:headEnd/>
            <a:tailEnd/>
          </a:ln>
        </p:spPr>
        <p:txBody>
          <a:bodyPr wrap="none" anchor="ctr"/>
          <a:lstStyle/>
          <a:p>
            <a:endParaRPr lang="en-US"/>
          </a:p>
        </p:txBody>
      </p:sp>
      <p:sp>
        <p:nvSpPr>
          <p:cNvPr id="16402" name="Line 18"/>
          <p:cNvSpPr>
            <a:spLocks noChangeShapeType="1"/>
          </p:cNvSpPr>
          <p:nvPr/>
        </p:nvSpPr>
        <p:spPr bwMode="auto">
          <a:xfrm flipV="1">
            <a:off x="2238375" y="4808538"/>
            <a:ext cx="373063" cy="166687"/>
          </a:xfrm>
          <a:prstGeom prst="line">
            <a:avLst/>
          </a:prstGeom>
          <a:noFill/>
          <a:ln w="25400">
            <a:solidFill>
              <a:schemeClr val="tx1"/>
            </a:solidFill>
            <a:round/>
            <a:headEnd/>
            <a:tailEnd/>
          </a:ln>
        </p:spPr>
        <p:txBody>
          <a:bodyPr wrap="none" anchor="ctr"/>
          <a:lstStyle/>
          <a:p>
            <a:endParaRPr lang="en-US"/>
          </a:p>
        </p:txBody>
      </p:sp>
      <p:sp>
        <p:nvSpPr>
          <p:cNvPr id="16403" name="Text Box 19"/>
          <p:cNvSpPr txBox="1">
            <a:spLocks noChangeArrowheads="1"/>
          </p:cNvSpPr>
          <p:nvPr/>
        </p:nvSpPr>
        <p:spPr bwMode="auto">
          <a:xfrm>
            <a:off x="198438" y="4038600"/>
            <a:ext cx="1630362" cy="685800"/>
          </a:xfrm>
          <a:prstGeom prst="rect">
            <a:avLst/>
          </a:prstGeom>
          <a:noFill/>
          <a:ln w="9525">
            <a:noFill/>
            <a:miter lim="800000"/>
            <a:headEnd/>
            <a:tailEnd/>
          </a:ln>
        </p:spPr>
        <p:txBody>
          <a:bodyPr wrap="none" lIns="0" tIns="0" rIns="0" bIns="0"/>
          <a:lstStyle/>
          <a:p>
            <a:pPr algn="ctr">
              <a:lnSpc>
                <a:spcPct val="90000"/>
              </a:lnSpc>
            </a:pPr>
            <a:r>
              <a:rPr lang="en-US" sz="900" b="1">
                <a:solidFill>
                  <a:schemeClr val="accent2"/>
                </a:solidFill>
              </a:rPr>
              <a:t>Fibrous connective</a:t>
            </a:r>
            <a:r>
              <a:rPr lang="ar-SA" sz="900" b="1">
                <a:solidFill>
                  <a:schemeClr val="accent2"/>
                </a:solidFill>
              </a:rPr>
              <a:t> </a:t>
            </a:r>
            <a:r>
              <a:rPr lang="en-US" sz="900" b="1">
                <a:solidFill>
                  <a:schemeClr val="accent2"/>
                </a:solidFill>
              </a:rPr>
              <a:t>tissue</a:t>
            </a:r>
            <a:endParaRPr lang="ar-SA" sz="900" b="1">
              <a:solidFill>
                <a:schemeClr val="accent2"/>
              </a:solidFill>
            </a:endParaRPr>
          </a:p>
          <a:p>
            <a:pPr algn="ctr">
              <a:lnSpc>
                <a:spcPct val="90000"/>
              </a:lnSpc>
            </a:pPr>
            <a:r>
              <a:rPr lang="ar-SA" sz="900" b="1">
                <a:solidFill>
                  <a:schemeClr val="accent2"/>
                </a:solidFill>
              </a:rPr>
              <a:t>نسيج ضام ليفي</a:t>
            </a:r>
            <a:r>
              <a:rPr lang="en-US" sz="900" b="1">
                <a:solidFill>
                  <a:schemeClr val="accent2"/>
                </a:solidFill>
              </a:rPr>
              <a:t> </a:t>
            </a:r>
            <a:endParaRPr lang="ar-SA" sz="900" b="1">
              <a:solidFill>
                <a:schemeClr val="accent2"/>
              </a:solidFill>
            </a:endParaRPr>
          </a:p>
          <a:p>
            <a:pPr algn="ctr">
              <a:lnSpc>
                <a:spcPct val="90000"/>
              </a:lnSpc>
            </a:pPr>
            <a:r>
              <a:rPr lang="en-US" sz="900" b="1">
                <a:solidFill>
                  <a:schemeClr val="accent2"/>
                </a:solidFill>
              </a:rPr>
              <a:t>Forming</a:t>
            </a:r>
            <a:r>
              <a:rPr lang="ar-SA" sz="900" b="1">
                <a:solidFill>
                  <a:schemeClr val="accent2"/>
                </a:solidFill>
              </a:rPr>
              <a:t> </a:t>
            </a:r>
            <a:r>
              <a:rPr lang="en-US" sz="900" b="1">
                <a:solidFill>
                  <a:schemeClr val="accent2"/>
                </a:solidFill>
              </a:rPr>
              <a:t> tendons (muscles to bones)l</a:t>
            </a:r>
          </a:p>
          <a:p>
            <a:pPr algn="ctr">
              <a:lnSpc>
                <a:spcPct val="90000"/>
              </a:lnSpc>
            </a:pPr>
            <a:r>
              <a:rPr lang="ar-SA" sz="900" b="1">
                <a:solidFill>
                  <a:schemeClr val="accent2"/>
                </a:solidFill>
              </a:rPr>
              <a:t>تكون الاوتارالتى تربط العضلات بالعظم</a:t>
            </a:r>
          </a:p>
          <a:p>
            <a:pPr algn="ctr">
              <a:lnSpc>
                <a:spcPct val="90000"/>
              </a:lnSpc>
            </a:pPr>
            <a:r>
              <a:rPr lang="en-US" sz="900" b="1">
                <a:solidFill>
                  <a:schemeClr val="accent2"/>
                </a:solidFill>
              </a:rPr>
              <a:t>Forming ligaments (Bones to joints)</a:t>
            </a:r>
          </a:p>
          <a:p>
            <a:pPr algn="ctr">
              <a:lnSpc>
                <a:spcPct val="90000"/>
              </a:lnSpc>
            </a:pPr>
            <a:r>
              <a:rPr lang="en-US" sz="900" b="1">
                <a:solidFill>
                  <a:schemeClr val="accent2"/>
                </a:solidFill>
              </a:rPr>
              <a:t> </a:t>
            </a:r>
            <a:r>
              <a:rPr lang="ar-SA" sz="900" b="1">
                <a:solidFill>
                  <a:schemeClr val="accent2"/>
                </a:solidFill>
              </a:rPr>
              <a:t>تكون الأربطة التى تربط الأوتار بالعظم </a:t>
            </a:r>
            <a:endParaRPr lang="en-US" sz="900" b="1">
              <a:solidFill>
                <a:schemeClr val="accent2"/>
              </a:solidFill>
            </a:endParaRPr>
          </a:p>
        </p:txBody>
      </p:sp>
      <p:sp>
        <p:nvSpPr>
          <p:cNvPr id="16404" name="Text Box 20"/>
          <p:cNvSpPr txBox="1">
            <a:spLocks noChangeArrowheads="1"/>
          </p:cNvSpPr>
          <p:nvPr/>
        </p:nvSpPr>
        <p:spPr bwMode="auto">
          <a:xfrm>
            <a:off x="2116138" y="3294063"/>
            <a:ext cx="671512" cy="400050"/>
          </a:xfrm>
          <a:prstGeom prst="rect">
            <a:avLst/>
          </a:prstGeom>
          <a:noFill/>
          <a:ln w="9525">
            <a:noFill/>
            <a:miter lim="800000"/>
            <a:headEnd/>
            <a:tailEnd/>
          </a:ln>
        </p:spPr>
        <p:txBody>
          <a:bodyPr wrap="none" lIns="0" tIns="0" rIns="0" bIns="0"/>
          <a:lstStyle/>
          <a:p>
            <a:pPr algn="ctr"/>
            <a:r>
              <a:rPr lang="en-US" sz="900" b="1"/>
              <a:t>Collagen</a:t>
            </a:r>
            <a:r>
              <a:rPr lang="ar-SA" sz="900" b="1"/>
              <a:t> </a:t>
            </a:r>
            <a:r>
              <a:rPr lang="en-US" sz="900" b="1"/>
              <a:t>fibers</a:t>
            </a:r>
            <a:endParaRPr lang="ar-SA" sz="900" b="1"/>
          </a:p>
          <a:p>
            <a:pPr algn="ctr"/>
            <a:r>
              <a:rPr lang="ar-SA" sz="900" b="1"/>
              <a:t>ألياف كوللاجين</a:t>
            </a:r>
            <a:endParaRPr lang="en-US" sz="900" b="1"/>
          </a:p>
        </p:txBody>
      </p:sp>
      <p:sp>
        <p:nvSpPr>
          <p:cNvPr id="16405" name="Freeform 21"/>
          <p:cNvSpPr>
            <a:spLocks/>
          </p:cNvSpPr>
          <p:nvPr/>
        </p:nvSpPr>
        <p:spPr bwMode="auto">
          <a:xfrm>
            <a:off x="1409700" y="3284538"/>
            <a:ext cx="469900" cy="169862"/>
          </a:xfrm>
          <a:custGeom>
            <a:avLst/>
            <a:gdLst>
              <a:gd name="T0" fmla="*/ 0 w 296"/>
              <a:gd name="T1" fmla="*/ 0 h 107"/>
              <a:gd name="T2" fmla="*/ 2147483647 w 296"/>
              <a:gd name="T3" fmla="*/ 2147483647 h 107"/>
              <a:gd name="T4" fmla="*/ 2147483647 w 296"/>
              <a:gd name="T5" fmla="*/ 2147483647 h 107"/>
              <a:gd name="T6" fmla="*/ 0 60000 65536"/>
              <a:gd name="T7" fmla="*/ 0 60000 65536"/>
              <a:gd name="T8" fmla="*/ 0 60000 65536"/>
              <a:gd name="T9" fmla="*/ 0 w 296"/>
              <a:gd name="T10" fmla="*/ 0 h 107"/>
              <a:gd name="T11" fmla="*/ 296 w 296"/>
              <a:gd name="T12" fmla="*/ 107 h 107"/>
            </a:gdLst>
            <a:ahLst/>
            <a:cxnLst>
              <a:cxn ang="T6">
                <a:pos x="T0" y="T1"/>
              </a:cxn>
              <a:cxn ang="T7">
                <a:pos x="T2" y="T3"/>
              </a:cxn>
              <a:cxn ang="T8">
                <a:pos x="T4" y="T5"/>
              </a:cxn>
            </a:cxnLst>
            <a:rect l="T9" t="T10" r="T11" b="T12"/>
            <a:pathLst>
              <a:path w="296" h="107">
                <a:moveTo>
                  <a:pt x="0" y="0"/>
                </a:moveTo>
                <a:lnTo>
                  <a:pt x="296" y="107"/>
                </a:lnTo>
                <a:lnTo>
                  <a:pt x="13" y="72"/>
                </a:lnTo>
              </a:path>
            </a:pathLst>
          </a:custGeom>
          <a:noFill/>
          <a:ln w="25400">
            <a:solidFill>
              <a:schemeClr val="tx1"/>
            </a:solidFill>
            <a:round/>
            <a:headEnd/>
            <a:tailEnd/>
          </a:ln>
        </p:spPr>
        <p:txBody>
          <a:bodyPr wrap="none" anchor="ctr"/>
          <a:lstStyle/>
          <a:p>
            <a:endParaRPr lang="en-US"/>
          </a:p>
        </p:txBody>
      </p:sp>
      <p:sp>
        <p:nvSpPr>
          <p:cNvPr id="16406" name="Text Box 22"/>
          <p:cNvSpPr txBox="1">
            <a:spLocks noChangeArrowheads="1"/>
          </p:cNvSpPr>
          <p:nvPr/>
        </p:nvSpPr>
        <p:spPr bwMode="auto">
          <a:xfrm>
            <a:off x="1874838" y="2546350"/>
            <a:ext cx="671512" cy="400050"/>
          </a:xfrm>
          <a:prstGeom prst="rect">
            <a:avLst/>
          </a:prstGeom>
          <a:noFill/>
          <a:ln w="9525">
            <a:noFill/>
            <a:miter lim="800000"/>
            <a:headEnd/>
            <a:tailEnd/>
          </a:ln>
        </p:spPr>
        <p:txBody>
          <a:bodyPr wrap="none" lIns="0" tIns="0" rIns="0" bIns="0"/>
          <a:lstStyle/>
          <a:p>
            <a:pPr algn="ctr"/>
            <a:r>
              <a:rPr lang="en-US" sz="900" b="1"/>
              <a:t>Cell</a:t>
            </a:r>
            <a:r>
              <a:rPr lang="ar-SA" sz="900" b="1"/>
              <a:t> </a:t>
            </a:r>
            <a:r>
              <a:rPr lang="en-US" sz="900" b="1"/>
              <a:t>nucleus</a:t>
            </a:r>
            <a:endParaRPr lang="ar-SA" sz="900" b="1"/>
          </a:p>
          <a:p>
            <a:pPr algn="ctr"/>
            <a:r>
              <a:rPr lang="ar-SA" sz="900" b="1"/>
              <a:t>نواة خلية</a:t>
            </a:r>
            <a:endParaRPr lang="en-US" sz="900" b="1"/>
          </a:p>
        </p:txBody>
      </p:sp>
      <p:sp>
        <p:nvSpPr>
          <p:cNvPr id="16407" name="Line 23"/>
          <p:cNvSpPr>
            <a:spLocks noChangeShapeType="1"/>
          </p:cNvSpPr>
          <p:nvPr/>
        </p:nvSpPr>
        <p:spPr bwMode="auto">
          <a:xfrm>
            <a:off x="1227138" y="2773363"/>
            <a:ext cx="668337" cy="0"/>
          </a:xfrm>
          <a:prstGeom prst="line">
            <a:avLst/>
          </a:prstGeom>
          <a:noFill/>
          <a:ln w="25400">
            <a:solidFill>
              <a:schemeClr val="tx1"/>
            </a:solidFill>
            <a:round/>
            <a:headEnd/>
            <a:tailEnd/>
          </a:ln>
        </p:spPr>
        <p:txBody>
          <a:bodyPr wrap="none" anchor="ctr"/>
          <a:lstStyle/>
          <a:p>
            <a:endParaRPr lang="en-US"/>
          </a:p>
        </p:txBody>
      </p:sp>
      <p:sp>
        <p:nvSpPr>
          <p:cNvPr id="16408" name="Text Box 24"/>
          <p:cNvSpPr txBox="1">
            <a:spLocks noChangeArrowheads="1"/>
          </p:cNvSpPr>
          <p:nvPr/>
        </p:nvSpPr>
        <p:spPr bwMode="auto">
          <a:xfrm>
            <a:off x="6400800" y="2911475"/>
            <a:ext cx="1841500" cy="441325"/>
          </a:xfrm>
          <a:prstGeom prst="rect">
            <a:avLst/>
          </a:prstGeom>
          <a:noFill/>
          <a:ln w="9525">
            <a:noFill/>
            <a:miter lim="800000"/>
            <a:headEnd/>
            <a:tailEnd/>
          </a:ln>
        </p:spPr>
        <p:txBody>
          <a:bodyPr wrap="none" lIns="0" tIns="0" rIns="0" bIns="0"/>
          <a:lstStyle/>
          <a:p>
            <a:pPr algn="ctr">
              <a:lnSpc>
                <a:spcPct val="90000"/>
              </a:lnSpc>
            </a:pPr>
            <a:r>
              <a:rPr lang="en-US" sz="900" b="1">
                <a:solidFill>
                  <a:schemeClr val="accent2"/>
                </a:solidFill>
              </a:rPr>
              <a:t>Cartilage</a:t>
            </a:r>
            <a:r>
              <a:rPr lang="ar-SA" sz="900" b="1">
                <a:solidFill>
                  <a:schemeClr val="accent2"/>
                </a:solidFill>
              </a:rPr>
              <a:t>الغضروف </a:t>
            </a:r>
            <a:endParaRPr lang="en-US" sz="900" b="1">
              <a:solidFill>
                <a:schemeClr val="accent2"/>
              </a:solidFill>
            </a:endParaRPr>
          </a:p>
          <a:p>
            <a:pPr algn="ctr">
              <a:lnSpc>
                <a:spcPct val="90000"/>
              </a:lnSpc>
            </a:pPr>
            <a:r>
              <a:rPr lang="en-US" sz="900" b="1">
                <a:solidFill>
                  <a:schemeClr val="accent2"/>
                </a:solidFill>
              </a:rPr>
              <a:t>(at the end of a bone</a:t>
            </a:r>
            <a:r>
              <a:rPr lang="ar-SA" sz="900" b="1">
                <a:solidFill>
                  <a:schemeClr val="accent2"/>
                </a:solidFill>
              </a:rPr>
              <a:t>في نهاية العظم يتكون من كولاجين </a:t>
            </a:r>
            <a:r>
              <a:rPr lang="en-US" sz="900" b="1">
                <a:solidFill>
                  <a:schemeClr val="accent2"/>
                </a:solidFill>
              </a:rPr>
              <a:t>)</a:t>
            </a:r>
          </a:p>
        </p:txBody>
      </p:sp>
      <p:sp>
        <p:nvSpPr>
          <p:cNvPr id="16409" name="Text Box 25"/>
          <p:cNvSpPr txBox="1">
            <a:spLocks noChangeArrowheads="1"/>
          </p:cNvSpPr>
          <p:nvPr/>
        </p:nvSpPr>
        <p:spPr bwMode="auto">
          <a:xfrm>
            <a:off x="8064500" y="2205038"/>
            <a:ext cx="590550" cy="203200"/>
          </a:xfrm>
          <a:prstGeom prst="rect">
            <a:avLst/>
          </a:prstGeom>
          <a:noFill/>
          <a:ln w="9525">
            <a:noFill/>
            <a:miter lim="800000"/>
            <a:headEnd/>
            <a:tailEnd/>
          </a:ln>
        </p:spPr>
        <p:txBody>
          <a:bodyPr wrap="none" lIns="0" tIns="0" rIns="0" bIns="0"/>
          <a:lstStyle/>
          <a:p>
            <a:pPr algn="ctr">
              <a:lnSpc>
                <a:spcPct val="90000"/>
              </a:lnSpc>
            </a:pPr>
            <a:r>
              <a:rPr lang="en-US" sz="900" b="1"/>
              <a:t>Matrix</a:t>
            </a:r>
            <a:endParaRPr lang="ar-SA" sz="900" b="1"/>
          </a:p>
          <a:p>
            <a:pPr algn="ctr">
              <a:lnSpc>
                <a:spcPct val="90000"/>
              </a:lnSpc>
            </a:pPr>
            <a:r>
              <a:rPr lang="ar-SA" sz="900" b="1"/>
              <a:t>المادة الحشوية</a:t>
            </a:r>
            <a:endParaRPr lang="en-US" sz="900" b="1"/>
          </a:p>
        </p:txBody>
      </p:sp>
      <p:sp>
        <p:nvSpPr>
          <p:cNvPr id="16410" name="Text Box 26"/>
          <p:cNvSpPr txBox="1">
            <a:spLocks noChangeArrowheads="1"/>
          </p:cNvSpPr>
          <p:nvPr/>
        </p:nvSpPr>
        <p:spPr bwMode="auto">
          <a:xfrm>
            <a:off x="7818438" y="974725"/>
            <a:ext cx="808037" cy="492125"/>
          </a:xfrm>
          <a:prstGeom prst="rect">
            <a:avLst/>
          </a:prstGeom>
          <a:noFill/>
          <a:ln w="9525">
            <a:noFill/>
            <a:miter lim="800000"/>
            <a:headEnd/>
            <a:tailEnd/>
          </a:ln>
        </p:spPr>
        <p:txBody>
          <a:bodyPr wrap="none" lIns="0" tIns="0" rIns="0" bIns="0"/>
          <a:lstStyle/>
          <a:p>
            <a:pPr algn="ctr"/>
            <a:r>
              <a:rPr lang="en-US" sz="900" b="1"/>
              <a:t>Cartilage-</a:t>
            </a:r>
          </a:p>
          <a:p>
            <a:pPr algn="ctr"/>
            <a:r>
              <a:rPr lang="en-US" sz="900" b="1"/>
              <a:t>Forming</a:t>
            </a:r>
            <a:r>
              <a:rPr lang="ar-SA" sz="900" b="1"/>
              <a:t> </a:t>
            </a:r>
            <a:r>
              <a:rPr lang="en-US" sz="900" b="1"/>
              <a:t>cells</a:t>
            </a:r>
            <a:endParaRPr lang="ar-SA" sz="900" b="1"/>
          </a:p>
          <a:p>
            <a:pPr algn="ctr"/>
            <a:r>
              <a:rPr lang="ar-SA" sz="900" b="1"/>
              <a:t>خلايا مكونة</a:t>
            </a:r>
          </a:p>
          <a:p>
            <a:pPr algn="ctr"/>
            <a:r>
              <a:rPr lang="ar-SA" sz="900" b="1"/>
              <a:t>للغضروف</a:t>
            </a:r>
            <a:endParaRPr lang="en-US" sz="900" b="1"/>
          </a:p>
        </p:txBody>
      </p:sp>
      <p:sp>
        <p:nvSpPr>
          <p:cNvPr id="16411" name="Line 27"/>
          <p:cNvSpPr>
            <a:spLocks noChangeShapeType="1"/>
          </p:cNvSpPr>
          <p:nvPr/>
        </p:nvSpPr>
        <p:spPr bwMode="auto">
          <a:xfrm>
            <a:off x="7607300" y="2235200"/>
            <a:ext cx="422275" cy="58738"/>
          </a:xfrm>
          <a:prstGeom prst="line">
            <a:avLst/>
          </a:prstGeom>
          <a:noFill/>
          <a:ln w="25400">
            <a:solidFill>
              <a:schemeClr val="tx1"/>
            </a:solidFill>
            <a:round/>
            <a:headEnd/>
            <a:tailEnd/>
          </a:ln>
        </p:spPr>
        <p:txBody>
          <a:bodyPr wrap="none" anchor="ctr"/>
          <a:lstStyle/>
          <a:p>
            <a:endParaRPr lang="en-US"/>
          </a:p>
        </p:txBody>
      </p:sp>
      <p:sp>
        <p:nvSpPr>
          <p:cNvPr id="16412" name="Freeform 28"/>
          <p:cNvSpPr>
            <a:spLocks/>
          </p:cNvSpPr>
          <p:nvPr/>
        </p:nvSpPr>
        <p:spPr bwMode="auto">
          <a:xfrm>
            <a:off x="7585075" y="1562100"/>
            <a:ext cx="241300" cy="500063"/>
          </a:xfrm>
          <a:custGeom>
            <a:avLst/>
            <a:gdLst>
              <a:gd name="T0" fmla="*/ 0 w 158"/>
              <a:gd name="T1" fmla="*/ 2147483647 h 315"/>
              <a:gd name="T2" fmla="*/ 2147483647 w 158"/>
              <a:gd name="T3" fmla="*/ 0 h 315"/>
              <a:gd name="T4" fmla="*/ 2147483647 w 158"/>
              <a:gd name="T5" fmla="*/ 2147483647 h 315"/>
              <a:gd name="T6" fmla="*/ 0 60000 65536"/>
              <a:gd name="T7" fmla="*/ 0 60000 65536"/>
              <a:gd name="T8" fmla="*/ 0 60000 65536"/>
              <a:gd name="T9" fmla="*/ 0 w 158"/>
              <a:gd name="T10" fmla="*/ 0 h 315"/>
              <a:gd name="T11" fmla="*/ 158 w 158"/>
              <a:gd name="T12" fmla="*/ 315 h 315"/>
            </a:gdLst>
            <a:ahLst/>
            <a:cxnLst>
              <a:cxn ang="T6">
                <a:pos x="T0" y="T1"/>
              </a:cxn>
              <a:cxn ang="T7">
                <a:pos x="T2" y="T3"/>
              </a:cxn>
              <a:cxn ang="T8">
                <a:pos x="T4" y="T5"/>
              </a:cxn>
            </a:cxnLst>
            <a:rect l="T9" t="T10" r="T11" b="T12"/>
            <a:pathLst>
              <a:path w="158" h="315">
                <a:moveTo>
                  <a:pt x="0" y="125"/>
                </a:moveTo>
                <a:lnTo>
                  <a:pt x="158" y="0"/>
                </a:lnTo>
                <a:lnTo>
                  <a:pt x="70" y="315"/>
                </a:lnTo>
              </a:path>
            </a:pathLst>
          </a:custGeom>
          <a:noFill/>
          <a:ln w="25400">
            <a:solidFill>
              <a:schemeClr val="tx1"/>
            </a:solidFill>
            <a:round/>
            <a:headEnd/>
            <a:tailEnd/>
          </a:ln>
        </p:spPr>
        <p:txBody>
          <a:bodyPr wrap="none" anchor="ctr"/>
          <a:lstStyle/>
          <a:p>
            <a:endParaRPr lang="en-US"/>
          </a:p>
        </p:txBody>
      </p:sp>
      <p:sp>
        <p:nvSpPr>
          <p:cNvPr id="16413" name="Text Box 29"/>
          <p:cNvSpPr txBox="1">
            <a:spLocks noChangeArrowheads="1"/>
          </p:cNvSpPr>
          <p:nvPr/>
        </p:nvSpPr>
        <p:spPr bwMode="auto">
          <a:xfrm>
            <a:off x="8010525" y="3263900"/>
            <a:ext cx="593725" cy="338138"/>
          </a:xfrm>
          <a:prstGeom prst="rect">
            <a:avLst/>
          </a:prstGeom>
          <a:noFill/>
          <a:ln w="9525">
            <a:noFill/>
            <a:miter lim="800000"/>
            <a:headEnd/>
            <a:tailEnd/>
          </a:ln>
        </p:spPr>
        <p:txBody>
          <a:bodyPr wrap="none" lIns="0" tIns="0" rIns="0" bIns="0"/>
          <a:lstStyle/>
          <a:p>
            <a:pPr algn="ctr"/>
            <a:r>
              <a:rPr lang="en-US" sz="900" b="1"/>
              <a:t>Central</a:t>
            </a:r>
          </a:p>
          <a:p>
            <a:pPr algn="ctr"/>
            <a:r>
              <a:rPr lang="en-US" sz="900" b="1"/>
              <a:t>Canal</a:t>
            </a:r>
            <a:endParaRPr lang="ar-SA" sz="900" b="1"/>
          </a:p>
          <a:p>
            <a:pPr algn="ctr"/>
            <a:r>
              <a:rPr lang="ar-SA" sz="900" b="1"/>
              <a:t>قناة مركزية</a:t>
            </a:r>
            <a:endParaRPr lang="en-US" sz="900" b="1"/>
          </a:p>
        </p:txBody>
      </p:sp>
      <p:sp>
        <p:nvSpPr>
          <p:cNvPr id="16414" name="Text Box 30"/>
          <p:cNvSpPr txBox="1">
            <a:spLocks noChangeArrowheads="1"/>
          </p:cNvSpPr>
          <p:nvPr/>
        </p:nvSpPr>
        <p:spPr bwMode="auto">
          <a:xfrm>
            <a:off x="8167688" y="4000500"/>
            <a:ext cx="487362" cy="203200"/>
          </a:xfrm>
          <a:prstGeom prst="rect">
            <a:avLst/>
          </a:prstGeom>
          <a:noFill/>
          <a:ln w="9525">
            <a:noFill/>
            <a:miter lim="800000"/>
            <a:headEnd/>
            <a:tailEnd/>
          </a:ln>
        </p:spPr>
        <p:txBody>
          <a:bodyPr wrap="none" lIns="0" tIns="0" rIns="0" bIns="0"/>
          <a:lstStyle/>
          <a:p>
            <a:pPr algn="ctr">
              <a:lnSpc>
                <a:spcPct val="90000"/>
              </a:lnSpc>
            </a:pPr>
            <a:r>
              <a:rPr lang="en-US" sz="900" b="1"/>
              <a:t>Matrix</a:t>
            </a:r>
            <a:endParaRPr lang="ar-SA" sz="900" b="1"/>
          </a:p>
          <a:p>
            <a:pPr algn="ctr">
              <a:lnSpc>
                <a:spcPct val="90000"/>
              </a:lnSpc>
            </a:pPr>
            <a:r>
              <a:rPr lang="ar-SA" sz="900" b="1"/>
              <a:t>المادة</a:t>
            </a:r>
          </a:p>
          <a:p>
            <a:pPr algn="ctr">
              <a:lnSpc>
                <a:spcPct val="90000"/>
              </a:lnSpc>
            </a:pPr>
            <a:r>
              <a:rPr lang="ar-SA" sz="900" b="1"/>
              <a:t>الحشوية</a:t>
            </a:r>
            <a:endParaRPr lang="en-US" sz="900" b="1"/>
          </a:p>
        </p:txBody>
      </p:sp>
      <p:sp>
        <p:nvSpPr>
          <p:cNvPr id="16415" name="Text Box 31"/>
          <p:cNvSpPr txBox="1">
            <a:spLocks noChangeArrowheads="1"/>
          </p:cNvSpPr>
          <p:nvPr/>
        </p:nvSpPr>
        <p:spPr bwMode="auto">
          <a:xfrm>
            <a:off x="7977188" y="4684713"/>
            <a:ext cx="646112" cy="533400"/>
          </a:xfrm>
          <a:prstGeom prst="rect">
            <a:avLst/>
          </a:prstGeom>
          <a:noFill/>
          <a:ln w="9525">
            <a:noFill/>
            <a:miter lim="800000"/>
            <a:headEnd/>
            <a:tailEnd/>
          </a:ln>
        </p:spPr>
        <p:txBody>
          <a:bodyPr wrap="none" lIns="0" tIns="0" rIns="0" bIns="0"/>
          <a:lstStyle/>
          <a:p>
            <a:pPr algn="ctr"/>
            <a:r>
              <a:rPr lang="en-US" sz="900" b="1"/>
              <a:t>Bone-</a:t>
            </a:r>
          </a:p>
          <a:p>
            <a:pPr algn="ctr"/>
            <a:r>
              <a:rPr lang="en-US" sz="900" b="1"/>
              <a:t>Forming</a:t>
            </a:r>
            <a:r>
              <a:rPr lang="ar-SA" sz="900" b="1"/>
              <a:t> </a:t>
            </a:r>
            <a:r>
              <a:rPr lang="en-US" sz="900" b="1"/>
              <a:t>Cells</a:t>
            </a:r>
            <a:endParaRPr lang="ar-SA" sz="900" b="1"/>
          </a:p>
          <a:p>
            <a:pPr algn="ctr"/>
            <a:r>
              <a:rPr lang="ar-SA" sz="900" b="1"/>
              <a:t>خلايا مكونة</a:t>
            </a:r>
          </a:p>
          <a:p>
            <a:pPr algn="ctr"/>
            <a:r>
              <a:rPr lang="ar-SA" sz="900" b="1"/>
              <a:t>للعظم</a:t>
            </a:r>
            <a:endParaRPr lang="en-US" sz="900" b="1"/>
          </a:p>
        </p:txBody>
      </p:sp>
      <p:sp>
        <p:nvSpPr>
          <p:cNvPr id="16416" name="Text Box 32"/>
          <p:cNvSpPr txBox="1">
            <a:spLocks noChangeArrowheads="1"/>
          </p:cNvSpPr>
          <p:nvPr/>
        </p:nvSpPr>
        <p:spPr bwMode="auto">
          <a:xfrm>
            <a:off x="7162800" y="5283200"/>
            <a:ext cx="487363" cy="203200"/>
          </a:xfrm>
          <a:prstGeom prst="rect">
            <a:avLst/>
          </a:prstGeom>
          <a:noFill/>
          <a:ln w="9525">
            <a:noFill/>
            <a:miter lim="800000"/>
            <a:headEnd/>
            <a:tailEnd/>
          </a:ln>
        </p:spPr>
        <p:txBody>
          <a:bodyPr wrap="none" lIns="0" tIns="0" rIns="0" bIns="0"/>
          <a:lstStyle/>
          <a:p>
            <a:pPr algn="ctr">
              <a:lnSpc>
                <a:spcPct val="90000"/>
              </a:lnSpc>
            </a:pPr>
            <a:r>
              <a:rPr lang="en-US" sz="1000" b="1">
                <a:solidFill>
                  <a:schemeClr val="accent2"/>
                </a:solidFill>
              </a:rPr>
              <a:t>Bone</a:t>
            </a:r>
            <a:r>
              <a:rPr lang="ar-SA" sz="1000" b="1">
                <a:solidFill>
                  <a:schemeClr val="accent2"/>
                </a:solidFill>
              </a:rPr>
              <a:t>العظم </a:t>
            </a:r>
            <a:endParaRPr lang="en-US" sz="1000" b="1">
              <a:solidFill>
                <a:schemeClr val="accent2"/>
              </a:solidFill>
            </a:endParaRPr>
          </a:p>
        </p:txBody>
      </p:sp>
      <p:sp>
        <p:nvSpPr>
          <p:cNvPr id="16417" name="Line 33"/>
          <p:cNvSpPr>
            <a:spLocks noChangeShapeType="1"/>
          </p:cNvSpPr>
          <p:nvPr/>
        </p:nvSpPr>
        <p:spPr bwMode="auto">
          <a:xfrm flipH="1">
            <a:off x="7894638" y="4338638"/>
            <a:ext cx="255587" cy="0"/>
          </a:xfrm>
          <a:prstGeom prst="line">
            <a:avLst/>
          </a:prstGeom>
          <a:noFill/>
          <a:ln w="25400">
            <a:solidFill>
              <a:schemeClr val="tx1"/>
            </a:solidFill>
            <a:round/>
            <a:headEnd/>
            <a:tailEnd/>
          </a:ln>
        </p:spPr>
        <p:txBody>
          <a:bodyPr wrap="none" anchor="ctr"/>
          <a:lstStyle/>
          <a:p>
            <a:endParaRPr lang="en-US"/>
          </a:p>
        </p:txBody>
      </p:sp>
      <p:sp>
        <p:nvSpPr>
          <p:cNvPr id="16418" name="Line 34"/>
          <p:cNvSpPr>
            <a:spLocks noChangeShapeType="1"/>
          </p:cNvSpPr>
          <p:nvPr/>
        </p:nvSpPr>
        <p:spPr bwMode="auto">
          <a:xfrm flipV="1">
            <a:off x="7559675" y="3830638"/>
            <a:ext cx="406400" cy="512762"/>
          </a:xfrm>
          <a:prstGeom prst="line">
            <a:avLst/>
          </a:prstGeom>
          <a:noFill/>
          <a:ln w="25400">
            <a:solidFill>
              <a:schemeClr val="tx1"/>
            </a:solidFill>
            <a:round/>
            <a:headEnd/>
            <a:tailEnd/>
          </a:ln>
        </p:spPr>
        <p:txBody>
          <a:bodyPr wrap="none" anchor="ctr"/>
          <a:lstStyle/>
          <a:p>
            <a:endParaRPr lang="en-US"/>
          </a:p>
        </p:txBody>
      </p:sp>
      <p:sp>
        <p:nvSpPr>
          <p:cNvPr id="16419" name="Freeform 35"/>
          <p:cNvSpPr>
            <a:spLocks/>
          </p:cNvSpPr>
          <p:nvPr/>
        </p:nvSpPr>
        <p:spPr bwMode="auto">
          <a:xfrm>
            <a:off x="7419975" y="4652963"/>
            <a:ext cx="482600" cy="177800"/>
          </a:xfrm>
          <a:custGeom>
            <a:avLst/>
            <a:gdLst>
              <a:gd name="T0" fmla="*/ 0 w 304"/>
              <a:gd name="T1" fmla="*/ 0 h 112"/>
              <a:gd name="T2" fmla="*/ 2147483647 w 304"/>
              <a:gd name="T3" fmla="*/ 2147483647 h 112"/>
              <a:gd name="T4" fmla="*/ 2147483647 w 304"/>
              <a:gd name="T5" fmla="*/ 2147483647 h 112"/>
              <a:gd name="T6" fmla="*/ 0 60000 65536"/>
              <a:gd name="T7" fmla="*/ 0 60000 65536"/>
              <a:gd name="T8" fmla="*/ 0 60000 65536"/>
              <a:gd name="T9" fmla="*/ 0 w 304"/>
              <a:gd name="T10" fmla="*/ 0 h 112"/>
              <a:gd name="T11" fmla="*/ 304 w 304"/>
              <a:gd name="T12" fmla="*/ 112 h 112"/>
            </a:gdLst>
            <a:ahLst/>
            <a:cxnLst>
              <a:cxn ang="T6">
                <a:pos x="T0" y="T1"/>
              </a:cxn>
              <a:cxn ang="T7">
                <a:pos x="T2" y="T3"/>
              </a:cxn>
              <a:cxn ang="T8">
                <a:pos x="T4" y="T5"/>
              </a:cxn>
            </a:cxnLst>
            <a:rect l="T9" t="T10" r="T11" b="T12"/>
            <a:pathLst>
              <a:path w="304" h="112">
                <a:moveTo>
                  <a:pt x="0" y="0"/>
                </a:moveTo>
                <a:lnTo>
                  <a:pt x="304" y="112"/>
                </a:lnTo>
                <a:lnTo>
                  <a:pt x="40" y="53"/>
                </a:lnTo>
              </a:path>
            </a:pathLst>
          </a:custGeom>
          <a:noFill/>
          <a:ln w="25400">
            <a:solidFill>
              <a:schemeClr val="tx1"/>
            </a:solidFill>
            <a:round/>
            <a:headEnd/>
            <a:tailEnd/>
          </a:ln>
        </p:spPr>
        <p:txBody>
          <a:bodyPr wrap="none" anchor="ctr"/>
          <a:lstStyle/>
          <a:p>
            <a:endParaRPr lang="en-US"/>
          </a:p>
        </p:txBody>
      </p:sp>
      <p:sp>
        <p:nvSpPr>
          <p:cNvPr id="16420" name="Text Box 36"/>
          <p:cNvSpPr txBox="1">
            <a:spLocks noChangeArrowheads="1"/>
          </p:cNvSpPr>
          <p:nvPr/>
        </p:nvSpPr>
        <p:spPr bwMode="auto">
          <a:xfrm>
            <a:off x="76200" y="3733800"/>
            <a:ext cx="204788" cy="257175"/>
          </a:xfrm>
          <a:prstGeom prst="rect">
            <a:avLst/>
          </a:prstGeom>
          <a:noFill/>
          <a:ln w="9525">
            <a:noFill/>
            <a:miter lim="800000"/>
            <a:headEnd/>
            <a:tailEnd/>
          </a:ln>
        </p:spPr>
        <p:txBody>
          <a:bodyPr wrap="none" lIns="0" tIns="0" rIns="0" bIns="0"/>
          <a:lstStyle/>
          <a:p>
            <a:pPr algn="ctr"/>
            <a:r>
              <a:rPr lang="en-US" sz="1100" b="1">
                <a:solidFill>
                  <a:srgbClr val="ED9C44"/>
                </a:solidFill>
              </a:rPr>
              <a:t>B</a:t>
            </a:r>
          </a:p>
        </p:txBody>
      </p:sp>
      <p:sp>
        <p:nvSpPr>
          <p:cNvPr id="16421" name="Text Box 37"/>
          <p:cNvSpPr txBox="1">
            <a:spLocks noChangeArrowheads="1"/>
          </p:cNvSpPr>
          <p:nvPr/>
        </p:nvSpPr>
        <p:spPr bwMode="auto">
          <a:xfrm>
            <a:off x="2168525" y="5334000"/>
            <a:ext cx="206375" cy="257175"/>
          </a:xfrm>
          <a:prstGeom prst="rect">
            <a:avLst/>
          </a:prstGeom>
          <a:noFill/>
          <a:ln w="9525">
            <a:noFill/>
            <a:miter lim="800000"/>
            <a:headEnd/>
            <a:tailEnd/>
          </a:ln>
        </p:spPr>
        <p:txBody>
          <a:bodyPr wrap="none" lIns="0" tIns="0" rIns="0" bIns="0"/>
          <a:lstStyle/>
          <a:p>
            <a:pPr algn="ctr"/>
            <a:r>
              <a:rPr lang="en-US" sz="1100" b="1">
                <a:solidFill>
                  <a:srgbClr val="ED9C44"/>
                </a:solidFill>
              </a:rPr>
              <a:t>A</a:t>
            </a:r>
          </a:p>
        </p:txBody>
      </p:sp>
      <p:sp>
        <p:nvSpPr>
          <p:cNvPr id="16422" name="Text Box 38"/>
          <p:cNvSpPr txBox="1">
            <a:spLocks noChangeArrowheads="1"/>
          </p:cNvSpPr>
          <p:nvPr/>
        </p:nvSpPr>
        <p:spPr bwMode="auto">
          <a:xfrm>
            <a:off x="4940300" y="5613400"/>
            <a:ext cx="206375" cy="257175"/>
          </a:xfrm>
          <a:prstGeom prst="rect">
            <a:avLst/>
          </a:prstGeom>
          <a:noFill/>
          <a:ln w="9525">
            <a:noFill/>
            <a:miter lim="800000"/>
            <a:headEnd/>
            <a:tailEnd/>
          </a:ln>
        </p:spPr>
        <p:txBody>
          <a:bodyPr wrap="none" lIns="0" tIns="0" rIns="0" bIns="0"/>
          <a:lstStyle/>
          <a:p>
            <a:pPr algn="ctr"/>
            <a:r>
              <a:rPr lang="en-US" sz="1100" b="1">
                <a:solidFill>
                  <a:srgbClr val="ED9C44"/>
                </a:solidFill>
              </a:rPr>
              <a:t>F</a:t>
            </a:r>
          </a:p>
        </p:txBody>
      </p:sp>
      <p:sp>
        <p:nvSpPr>
          <p:cNvPr id="16423" name="Text Box 39"/>
          <p:cNvSpPr txBox="1">
            <a:spLocks noChangeArrowheads="1"/>
          </p:cNvSpPr>
          <p:nvPr/>
        </p:nvSpPr>
        <p:spPr bwMode="auto">
          <a:xfrm>
            <a:off x="6908800" y="5105400"/>
            <a:ext cx="206375" cy="257175"/>
          </a:xfrm>
          <a:prstGeom prst="rect">
            <a:avLst/>
          </a:prstGeom>
          <a:noFill/>
          <a:ln w="9525">
            <a:noFill/>
            <a:miter lim="800000"/>
            <a:headEnd/>
            <a:tailEnd/>
          </a:ln>
        </p:spPr>
        <p:txBody>
          <a:bodyPr wrap="none" lIns="0" tIns="0" rIns="0" bIns="0"/>
          <a:lstStyle/>
          <a:p>
            <a:pPr algn="ctr"/>
            <a:r>
              <a:rPr lang="en-US" sz="1100" b="1">
                <a:solidFill>
                  <a:srgbClr val="ED9C44"/>
                </a:solidFill>
              </a:rPr>
              <a:t>E</a:t>
            </a:r>
          </a:p>
        </p:txBody>
      </p:sp>
      <p:sp>
        <p:nvSpPr>
          <p:cNvPr id="16424" name="Text Box 40"/>
          <p:cNvSpPr txBox="1">
            <a:spLocks noChangeArrowheads="1"/>
          </p:cNvSpPr>
          <p:nvPr/>
        </p:nvSpPr>
        <p:spPr bwMode="auto">
          <a:xfrm>
            <a:off x="6677025" y="2722563"/>
            <a:ext cx="206375" cy="257175"/>
          </a:xfrm>
          <a:prstGeom prst="rect">
            <a:avLst/>
          </a:prstGeom>
          <a:noFill/>
          <a:ln w="9525">
            <a:noFill/>
            <a:miter lim="800000"/>
            <a:headEnd/>
            <a:tailEnd/>
          </a:ln>
        </p:spPr>
        <p:txBody>
          <a:bodyPr wrap="none" lIns="0" tIns="0" rIns="0" bIns="0"/>
          <a:lstStyle/>
          <a:p>
            <a:pPr algn="ctr"/>
            <a:r>
              <a:rPr lang="en-US" sz="1100" b="1">
                <a:solidFill>
                  <a:srgbClr val="ED9C44"/>
                </a:solidFill>
              </a:rPr>
              <a:t>D</a:t>
            </a:r>
          </a:p>
        </p:txBody>
      </p:sp>
      <p:sp>
        <p:nvSpPr>
          <p:cNvPr id="16425" name="Text Box 41"/>
          <p:cNvSpPr txBox="1">
            <a:spLocks noChangeArrowheads="1"/>
          </p:cNvSpPr>
          <p:nvPr/>
        </p:nvSpPr>
        <p:spPr bwMode="auto">
          <a:xfrm>
            <a:off x="4886325" y="2079625"/>
            <a:ext cx="206375" cy="257175"/>
          </a:xfrm>
          <a:prstGeom prst="rect">
            <a:avLst/>
          </a:prstGeom>
          <a:noFill/>
          <a:ln w="9525">
            <a:noFill/>
            <a:miter lim="800000"/>
            <a:headEnd/>
            <a:tailEnd/>
          </a:ln>
        </p:spPr>
        <p:txBody>
          <a:bodyPr wrap="none" lIns="0" tIns="0" rIns="0" bIns="0"/>
          <a:lstStyle/>
          <a:p>
            <a:pPr algn="ctr"/>
            <a:r>
              <a:rPr lang="en-US" sz="900" dirty="0" smtClean="0">
                <a:solidFill>
                  <a:srgbClr val="C00000"/>
                </a:solidFill>
              </a:rPr>
              <a:t>storehouse for nutrients </a:t>
            </a:r>
            <a:r>
              <a:rPr lang="en-US" sz="900" b="1" dirty="0" smtClean="0">
                <a:solidFill>
                  <a:srgbClr val="ED9C44"/>
                </a:solidFill>
              </a:rPr>
              <a:t>C</a:t>
            </a:r>
            <a:endParaRPr lang="en-US" sz="900" b="1" dirty="0">
              <a:solidFill>
                <a:srgbClr val="ED9C44"/>
              </a:solidFill>
            </a:endParaRPr>
          </a:p>
        </p:txBody>
      </p:sp>
      <p:sp>
        <p:nvSpPr>
          <p:cNvPr id="16426" name="Rectangle 42"/>
          <p:cNvSpPr>
            <a:spLocks noChangeArrowheads="1"/>
          </p:cNvSpPr>
          <p:nvPr/>
        </p:nvSpPr>
        <p:spPr bwMode="auto">
          <a:xfrm>
            <a:off x="5135563" y="6088063"/>
            <a:ext cx="2454275" cy="523875"/>
          </a:xfrm>
          <a:prstGeom prst="rect">
            <a:avLst/>
          </a:prstGeom>
          <a:noFill/>
          <a:ln w="9525">
            <a:solidFill>
              <a:srgbClr val="008080"/>
            </a:solidFill>
            <a:miter lim="800000"/>
            <a:headEnd/>
            <a:tailEnd/>
          </a:ln>
        </p:spPr>
        <p:txBody>
          <a:bodyPr wrap="none">
            <a:spAutoFit/>
          </a:bodyPr>
          <a:lstStyle/>
          <a:p>
            <a:pPr algn="ctr"/>
            <a:r>
              <a:rPr lang="en-US" sz="1400" b="1">
                <a:solidFill>
                  <a:srgbClr val="FF0000"/>
                </a:solidFill>
              </a:rPr>
              <a:t>Types of connective tissue</a:t>
            </a:r>
            <a:endParaRPr lang="ar-SA" sz="1400" b="1">
              <a:solidFill>
                <a:srgbClr val="FF0000"/>
              </a:solidFill>
            </a:endParaRPr>
          </a:p>
          <a:p>
            <a:pPr algn="ctr"/>
            <a:r>
              <a:rPr lang="ar-SA" sz="1400" b="1">
                <a:solidFill>
                  <a:srgbClr val="FF0000"/>
                </a:solidFill>
              </a:rPr>
              <a:t>أنواع الأنسجة الضامة</a:t>
            </a:r>
            <a:endParaRPr lang="en-US" sz="1400" b="1">
              <a:solidFill>
                <a:srgbClr val="FF0000"/>
              </a:solidFill>
            </a:endParaRPr>
          </a:p>
        </p:txBody>
      </p:sp>
      <p:sp>
        <p:nvSpPr>
          <p:cNvPr id="16427" name="Line 43"/>
          <p:cNvSpPr>
            <a:spLocks noChangeShapeType="1"/>
          </p:cNvSpPr>
          <p:nvPr/>
        </p:nvSpPr>
        <p:spPr bwMode="auto">
          <a:xfrm flipV="1">
            <a:off x="2130425" y="4929188"/>
            <a:ext cx="392113" cy="361950"/>
          </a:xfrm>
          <a:prstGeom prst="line">
            <a:avLst/>
          </a:prstGeom>
          <a:noFill/>
          <a:ln w="25400">
            <a:solidFill>
              <a:schemeClr val="tx1"/>
            </a:solidFill>
            <a:round/>
            <a:headEnd/>
            <a:tailEnd/>
          </a:ln>
        </p:spPr>
        <p:txBody>
          <a:bodyPr wrap="none" anchor="ctr"/>
          <a:lstStyle/>
          <a:p>
            <a:endParaRPr lang="en-US"/>
          </a:p>
        </p:txBody>
      </p:sp>
      <p:sp>
        <p:nvSpPr>
          <p:cNvPr id="16428" name="Line 44"/>
          <p:cNvSpPr>
            <a:spLocks noChangeShapeType="1"/>
          </p:cNvSpPr>
          <p:nvPr/>
        </p:nvSpPr>
        <p:spPr bwMode="auto">
          <a:xfrm flipV="1">
            <a:off x="2139950" y="5081588"/>
            <a:ext cx="706438" cy="204787"/>
          </a:xfrm>
          <a:prstGeom prst="line">
            <a:avLst/>
          </a:prstGeom>
          <a:noFill/>
          <a:ln w="25400">
            <a:solidFill>
              <a:schemeClr val="tx1"/>
            </a:solidFill>
            <a:round/>
            <a:headEnd/>
            <a:tailEnd/>
          </a:ln>
        </p:spPr>
        <p:txBody>
          <a:bodyPr wrap="none" anchor="ctr"/>
          <a:lstStyle/>
          <a:p>
            <a:endParaRPr lang="en-US"/>
          </a:p>
        </p:txBody>
      </p:sp>
      <p:sp>
        <p:nvSpPr>
          <p:cNvPr id="45" name="Rectangle 2"/>
          <p:cNvSpPr txBox="1">
            <a:spLocks noChangeArrowheads="1"/>
          </p:cNvSpPr>
          <p:nvPr/>
        </p:nvSpPr>
        <p:spPr>
          <a:xfrm>
            <a:off x="304800" y="76200"/>
            <a:ext cx="8534400" cy="503238"/>
          </a:xfrm>
          <a:prstGeom prst="rect">
            <a:avLst/>
          </a:prstGeom>
        </p:spPr>
        <p:txBody>
          <a:bodyPr/>
          <a:lstStyle/>
          <a:p>
            <a:pPr marL="571500" marR="0" lvl="0" indent="-571500" algn="ctr" defTabSz="914400" rtl="0" eaLnBrk="1" fontAlgn="base" latinLnBrk="0" hangingPunct="1">
              <a:lnSpc>
                <a:spcPct val="90000"/>
              </a:lnSpc>
              <a:spcBef>
                <a:spcPct val="0"/>
              </a:spcBef>
              <a:spcAft>
                <a:spcPct val="0"/>
              </a:spcAft>
              <a:buClrTx/>
              <a:buSzTx/>
              <a:buFont typeface="+mj-lt"/>
              <a:buAutoNum type="romanUcPeriod" startAt="3"/>
              <a:tabLst/>
              <a:defRPr/>
            </a:pPr>
            <a:r>
              <a:rPr kumimoji="0" lang="en-US" sz="30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Connective Tissue	</a:t>
            </a:r>
            <a:r>
              <a:rPr kumimoji="0" lang="ar-SA" sz="3000" b="1" i="0" u="none" strike="noStrike" kern="0" cap="none" spc="0" normalizeH="0" baseline="0" noProof="0" dirty="0" smtClean="0">
                <a:ln>
                  <a:noFill/>
                </a:ln>
                <a:solidFill>
                  <a:srgbClr val="FF0000"/>
                </a:solidFill>
                <a:effectLst/>
                <a:uLnTx/>
                <a:uFillTx/>
                <a:latin typeface="Arial" pitchFamily="34" charset="0"/>
                <a:ea typeface="+mj-ea"/>
                <a:cs typeface="Arial" pitchFamily="34" charset="0"/>
              </a:rPr>
              <a:t> </a:t>
            </a:r>
            <a:r>
              <a:rPr kumimoji="0" lang="ar-SA" sz="3000" b="1" i="0" u="none" strike="noStrike" kern="0" cap="none" spc="0" normalizeH="0" baseline="0" noProof="0" dirty="0" smtClean="0">
                <a:ln>
                  <a:noFill/>
                </a:ln>
                <a:solidFill>
                  <a:srgbClr val="C00000"/>
                </a:solidFill>
                <a:effectLst/>
                <a:uLnTx/>
                <a:uFillTx/>
                <a:latin typeface="Arial" pitchFamily="34" charset="0"/>
                <a:ea typeface="+mj-ea"/>
                <a:cs typeface="Arial" pitchFamily="34" charset="0"/>
              </a:rPr>
              <a:t>النسيج </a:t>
            </a:r>
            <a:r>
              <a:rPr kumimoji="0" lang="ar-SA" sz="3000" b="1" i="0" u="none" strike="noStrike" kern="0" cap="none" spc="0" normalizeH="0" baseline="0" noProof="0" dirty="0" err="1" smtClean="0">
                <a:ln>
                  <a:noFill/>
                </a:ln>
                <a:solidFill>
                  <a:srgbClr val="C00000"/>
                </a:solidFill>
                <a:effectLst/>
                <a:uLnTx/>
                <a:uFillTx/>
                <a:latin typeface="Arial" pitchFamily="34" charset="0"/>
                <a:ea typeface="+mj-ea"/>
                <a:cs typeface="Arial" pitchFamily="34" charset="0"/>
              </a:rPr>
              <a:t>الضام</a:t>
            </a:r>
            <a:r>
              <a:rPr kumimoji="0" lang="ar-SA" sz="3000" b="1" i="0" u="none" strike="noStrike" kern="0" cap="none" spc="0" normalizeH="0" baseline="0" noProof="0" dirty="0" smtClean="0">
                <a:ln>
                  <a:noFill/>
                </a:ln>
                <a:solidFill>
                  <a:srgbClr val="C00000"/>
                </a:solidFill>
                <a:effectLst/>
                <a:uLnTx/>
                <a:uFillTx/>
                <a:latin typeface="Arial" pitchFamily="34" charset="0"/>
                <a:ea typeface="+mj-ea"/>
                <a:cs typeface="Arial" pitchFamily="34" charset="0"/>
              </a:rPr>
              <a:t> </a:t>
            </a:r>
            <a:endParaRPr kumimoji="0" lang="en-US" sz="3000" b="0" i="0" u="none" strike="noStrike" kern="0" cap="none" spc="0" normalizeH="0" baseline="0" noProof="0" dirty="0" smtClean="0">
              <a:ln>
                <a:noFill/>
              </a:ln>
              <a:solidFill>
                <a:srgbClr val="C00000"/>
              </a:solidFill>
              <a:effectLst/>
              <a:uLnTx/>
              <a:uFillTx/>
              <a:latin typeface="Arial" pitchFamily="34" charset="0"/>
              <a:ea typeface="+mj-ea"/>
              <a:cs typeface="Arial" pitchFamily="34" charset="0"/>
            </a:endParaRPr>
          </a:p>
        </p:txBody>
      </p:sp>
      <p:sp>
        <p:nvSpPr>
          <p:cNvPr id="46" name="Rectangle 45"/>
          <p:cNvSpPr/>
          <p:nvPr/>
        </p:nvSpPr>
        <p:spPr>
          <a:xfrm>
            <a:off x="5257800" y="5410200"/>
            <a:ext cx="3886200" cy="461665"/>
          </a:xfrm>
          <a:prstGeom prst="rect">
            <a:avLst/>
          </a:prstGeom>
        </p:spPr>
        <p:txBody>
          <a:bodyPr wrap="square">
            <a:spAutoFit/>
          </a:bodyPr>
          <a:lstStyle/>
          <a:p>
            <a:pPr algn="ctr"/>
            <a:r>
              <a:rPr lang="en-US" sz="1200" b="1" dirty="0" smtClean="0"/>
              <a:t>provides framework and </a:t>
            </a:r>
          </a:p>
          <a:p>
            <a:pPr algn="ctr"/>
            <a:r>
              <a:rPr lang="en-US" sz="1200" b="1" dirty="0" smtClean="0"/>
              <a:t>strength for body</a:t>
            </a:r>
            <a:endParaRPr lang="en-US" sz="12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4" name="Rectangle 2"/>
          <p:cNvSpPr>
            <a:spLocks noGrp="1" noChangeArrowheads="1"/>
          </p:cNvSpPr>
          <p:nvPr>
            <p:ph type="title"/>
          </p:nvPr>
        </p:nvSpPr>
        <p:spPr>
          <a:xfrm>
            <a:off x="722313" y="4406900"/>
            <a:ext cx="7772400" cy="1089529"/>
          </a:xfrm>
        </p:spPr>
        <p:style>
          <a:lnRef idx="0">
            <a:schemeClr val="accent1"/>
          </a:lnRef>
          <a:fillRef idx="3">
            <a:schemeClr val="accent1"/>
          </a:fillRef>
          <a:effectRef idx="3">
            <a:schemeClr val="accent1"/>
          </a:effectRef>
          <a:fontRef idx="minor">
            <a:schemeClr val="lt1"/>
          </a:fontRef>
        </p:style>
        <p:txBody>
          <a:bodyPr/>
          <a:lstStyle/>
          <a:p>
            <a:pPr marL="857250" indent="-857250" eaLnBrk="1" hangingPunct="1">
              <a:buFont typeface="+mj-lt"/>
              <a:buAutoNum type="romanUcPeriod" startAt="4"/>
            </a:pPr>
            <a:r>
              <a:rPr lang="en-US" sz="3600" cap="small" dirty="0" smtClean="0">
                <a:solidFill>
                  <a:srgbClr val="002060"/>
                </a:solidFill>
                <a:latin typeface="Arial" pitchFamily="34" charset="0"/>
                <a:cs typeface="Arial" pitchFamily="34" charset="0"/>
              </a:rPr>
              <a:t>Nervous Tissue	</a:t>
            </a:r>
            <a:r>
              <a:rPr lang="en-US" sz="3600" cap="none" dirty="0" smtClean="0">
                <a:solidFill>
                  <a:srgbClr val="002060"/>
                </a:solidFill>
                <a:latin typeface="Arial" pitchFamily="34" charset="0"/>
                <a:cs typeface="Arial" pitchFamily="34" charset="0"/>
              </a:rPr>
              <a:t>	</a:t>
            </a:r>
            <a:r>
              <a:rPr lang="ar-EG" sz="3600" dirty="0" smtClean="0">
                <a:solidFill>
                  <a:srgbClr val="C00000"/>
                </a:solidFill>
                <a:latin typeface="Arial" pitchFamily="34" charset="0"/>
                <a:cs typeface="Arial" pitchFamily="34" charset="0"/>
              </a:rPr>
              <a:t>	</a:t>
            </a:r>
            <a:r>
              <a:rPr lang="ar-TN" sz="3600" dirty="0" smtClean="0">
                <a:solidFill>
                  <a:srgbClr val="C00000"/>
                </a:solidFill>
                <a:latin typeface="Arial" pitchFamily="34" charset="0"/>
                <a:cs typeface="Arial" pitchFamily="34" charset="0"/>
              </a:rPr>
              <a:t>     </a:t>
            </a:r>
            <a:r>
              <a:rPr lang="ar-SA" sz="3600" dirty="0" smtClean="0">
                <a:solidFill>
                  <a:srgbClr val="C00000"/>
                </a:solidFill>
              </a:rPr>
              <a:t> </a:t>
            </a:r>
            <a:r>
              <a:rPr lang="en-US" sz="3600" dirty="0" smtClean="0">
                <a:solidFill>
                  <a:srgbClr val="C00000"/>
                </a:solidFill>
              </a:rPr>
              <a:t>		</a:t>
            </a:r>
            <a:r>
              <a:rPr lang="ar-SA" sz="3600" dirty="0" smtClean="0">
                <a:solidFill>
                  <a:srgbClr val="C00000"/>
                </a:solidFill>
              </a:rPr>
              <a:t> </a:t>
            </a:r>
            <a:r>
              <a:rPr lang="ar-SA" sz="3600" dirty="0" smtClean="0">
                <a:solidFill>
                  <a:srgbClr val="FF0000"/>
                </a:solidFill>
                <a:latin typeface="Arial" pitchFamily="34" charset="0"/>
              </a:rPr>
              <a:t>الأنسجة العصبية </a:t>
            </a:r>
            <a:endParaRPr lang="en-US" sz="3600" i="1" dirty="0" smtClean="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76200"/>
            <a:ext cx="8534400" cy="923925"/>
          </a:xfrm>
        </p:spPr>
        <p:txBody>
          <a:bodyPr/>
          <a:lstStyle/>
          <a:p>
            <a:pPr marL="571500" indent="-571500" algn="ctr" eaLnBrk="1" hangingPunct="1">
              <a:buFont typeface="+mj-lt"/>
              <a:buAutoNum type="romanUcPeriod" startAt="4"/>
            </a:pPr>
            <a:r>
              <a:rPr lang="en-US" dirty="0" smtClean="0">
                <a:latin typeface="Arial" pitchFamily="34" charset="0"/>
              </a:rPr>
              <a:t>Nervous tissue		</a:t>
            </a:r>
            <a:r>
              <a:rPr lang="ar-SA" dirty="0" smtClean="0">
                <a:latin typeface="Arial" pitchFamily="34" charset="0"/>
              </a:rPr>
              <a:t> </a:t>
            </a:r>
            <a:r>
              <a:rPr lang="ar-SA" dirty="0" smtClean="0">
                <a:solidFill>
                  <a:srgbClr val="FF0000"/>
                </a:solidFill>
                <a:latin typeface="Arial" pitchFamily="34" charset="0"/>
              </a:rPr>
              <a:t>الأنسجة العصبية </a:t>
            </a:r>
            <a:r>
              <a:rPr lang="en-US" dirty="0" smtClean="0">
                <a:latin typeface="Arial" pitchFamily="34" charset="0"/>
              </a:rPr>
              <a:t/>
            </a:r>
            <a:br>
              <a:rPr lang="en-US" dirty="0" smtClean="0">
                <a:latin typeface="Arial" pitchFamily="34" charset="0"/>
              </a:rPr>
            </a:br>
            <a:endParaRPr lang="en-US" b="0" i="1" dirty="0" smtClean="0">
              <a:solidFill>
                <a:schemeClr val="tx1"/>
              </a:solidFill>
              <a:latin typeface="Arial" pitchFamily="34" charset="0"/>
            </a:endParaRPr>
          </a:p>
        </p:txBody>
      </p:sp>
      <p:sp>
        <p:nvSpPr>
          <p:cNvPr id="19459" name="Rectangle 3"/>
          <p:cNvSpPr>
            <a:spLocks noGrp="1" noChangeArrowheads="1"/>
          </p:cNvSpPr>
          <p:nvPr>
            <p:ph type="body" idx="1"/>
          </p:nvPr>
        </p:nvSpPr>
        <p:spPr>
          <a:xfrm>
            <a:off x="304800" y="685800"/>
            <a:ext cx="8534400" cy="5555367"/>
          </a:xfrm>
        </p:spPr>
        <p:txBody>
          <a:bodyPr/>
          <a:lstStyle/>
          <a:p>
            <a:pPr marL="350838" lvl="2" indent="-350838" algn="just" eaLnBrk="1" hangingPunct="1">
              <a:spcBef>
                <a:spcPts val="600"/>
              </a:spcBef>
              <a:spcAft>
                <a:spcPts val="1200"/>
              </a:spcAft>
              <a:buFontTx/>
              <a:buChar char="•"/>
            </a:pPr>
            <a:r>
              <a:rPr lang="en-US" sz="2400" dirty="0" smtClean="0"/>
              <a:t>Cells with </a:t>
            </a:r>
            <a:r>
              <a:rPr lang="en-US" sz="2400" b="1" dirty="0" smtClean="0"/>
              <a:t>branching extensions </a:t>
            </a:r>
            <a:r>
              <a:rPr lang="en-US" sz="2400" dirty="0" smtClean="0"/>
              <a:t>that form a </a:t>
            </a:r>
            <a:r>
              <a:rPr lang="en-US" sz="2400" b="1" dirty="0" smtClean="0"/>
              <a:t>communication network </a:t>
            </a:r>
            <a:r>
              <a:rPr lang="en-US" sz="2400" dirty="0" smtClean="0"/>
              <a:t>all over the body</a:t>
            </a:r>
            <a:r>
              <a:rPr lang="en-US" sz="2400" b="1" dirty="0" smtClean="0">
                <a:solidFill>
                  <a:srgbClr val="002060"/>
                </a:solidFill>
              </a:rPr>
              <a:t>.</a:t>
            </a:r>
          </a:p>
          <a:p>
            <a:pPr algn="just" eaLnBrk="1" hangingPunct="1">
              <a:spcBef>
                <a:spcPts val="600"/>
              </a:spcBef>
              <a:spcAft>
                <a:spcPts val="1200"/>
              </a:spcAft>
            </a:pPr>
            <a:r>
              <a:rPr lang="en-US" sz="2400" b="1" dirty="0" smtClean="0"/>
              <a:t>Sense stimuli </a:t>
            </a:r>
            <a:r>
              <a:rPr lang="en-US" sz="2400" dirty="0" smtClean="0"/>
              <a:t>and </a:t>
            </a:r>
            <a:r>
              <a:rPr lang="en-US" sz="2400" b="1" dirty="0" smtClean="0"/>
              <a:t>transmit signa</a:t>
            </a:r>
            <a:r>
              <a:rPr lang="en-US" sz="2400" dirty="0" smtClean="0"/>
              <a:t>ls in the form of nerve impulses from one part of animal to another. </a:t>
            </a:r>
          </a:p>
          <a:p>
            <a:pPr algn="just" eaLnBrk="1" hangingPunct="1">
              <a:spcBef>
                <a:spcPts val="600"/>
              </a:spcBef>
              <a:spcAft>
                <a:spcPts val="1200"/>
              </a:spcAft>
            </a:pPr>
            <a:r>
              <a:rPr lang="en-US" sz="2400" dirty="0" smtClean="0"/>
              <a:t>Nerve tissue can be found </a:t>
            </a:r>
            <a:r>
              <a:rPr lang="en-US" sz="2400" b="1" dirty="0" smtClean="0"/>
              <a:t>everywhere</a:t>
            </a:r>
            <a:r>
              <a:rPr lang="en-US" sz="2400" dirty="0" smtClean="0"/>
              <a:t> in the body. </a:t>
            </a:r>
          </a:p>
          <a:p>
            <a:pPr lvl="1" algn="just" eaLnBrk="1" hangingPunct="1">
              <a:spcBef>
                <a:spcPts val="600"/>
              </a:spcBef>
              <a:spcAft>
                <a:spcPts val="1200"/>
              </a:spcAft>
            </a:pPr>
            <a:r>
              <a:rPr lang="en-US" sz="2200" dirty="0" smtClean="0"/>
              <a:t>The biggest masses of it are in the </a:t>
            </a:r>
            <a:r>
              <a:rPr lang="en-US" sz="2200" b="1" dirty="0" smtClean="0"/>
              <a:t>central nervous system</a:t>
            </a:r>
            <a:r>
              <a:rPr lang="en-US" sz="2200" dirty="0" smtClean="0"/>
              <a:t>: the </a:t>
            </a:r>
            <a:r>
              <a:rPr lang="en-US" sz="2200" b="1" dirty="0" smtClean="0"/>
              <a:t>brain</a:t>
            </a:r>
            <a:r>
              <a:rPr lang="en-US" sz="2200" dirty="0" smtClean="0"/>
              <a:t> and </a:t>
            </a:r>
            <a:r>
              <a:rPr lang="en-US" sz="2200" b="1" dirty="0" smtClean="0"/>
              <a:t>spinal cord. </a:t>
            </a:r>
          </a:p>
          <a:p>
            <a:pPr lvl="1" algn="just" eaLnBrk="1" hangingPunct="1">
              <a:spcBef>
                <a:spcPts val="600"/>
              </a:spcBef>
              <a:spcAft>
                <a:spcPts val="1200"/>
              </a:spcAft>
            </a:pPr>
            <a:r>
              <a:rPr lang="en-US" sz="2200" dirty="0" smtClean="0"/>
              <a:t>The </a:t>
            </a:r>
            <a:r>
              <a:rPr lang="en-US" sz="2200" b="1" dirty="0" smtClean="0"/>
              <a:t>peripheral nervous system </a:t>
            </a:r>
            <a:r>
              <a:rPr lang="en-US" sz="2200" dirty="0" smtClean="0"/>
              <a:t>(the nerve and sensory cells).</a:t>
            </a:r>
          </a:p>
          <a:p>
            <a:pPr algn="just" rtl="1" eaLnBrk="1" hangingPunct="1">
              <a:spcBef>
                <a:spcPts val="600"/>
              </a:spcBef>
              <a:spcAft>
                <a:spcPts val="1200"/>
              </a:spcAft>
            </a:pPr>
            <a:r>
              <a:rPr lang="ar-EG" sz="2400" dirty="0" err="1" smtClean="0">
                <a:solidFill>
                  <a:srgbClr val="FF0000"/>
                </a:solidFill>
              </a:rPr>
              <a:t>تشعربالعوامل</a:t>
            </a:r>
            <a:r>
              <a:rPr lang="ar-EG" sz="2400" dirty="0" smtClean="0">
                <a:solidFill>
                  <a:srgbClr val="FF0000"/>
                </a:solidFill>
              </a:rPr>
              <a:t> المحفزة وتنقل الاشارات على شكل ذبذبات عصبية فى جسم </a:t>
            </a:r>
            <a:r>
              <a:rPr lang="ar-EG" sz="2400" dirty="0" err="1" smtClean="0">
                <a:solidFill>
                  <a:srgbClr val="FF0000"/>
                </a:solidFill>
              </a:rPr>
              <a:t>الحيوان.</a:t>
            </a:r>
            <a:r>
              <a:rPr lang="ar-EG" sz="2400" dirty="0" smtClean="0">
                <a:solidFill>
                  <a:srgbClr val="FF0000"/>
                </a:solidFill>
              </a:rPr>
              <a:t> </a:t>
            </a:r>
            <a:r>
              <a:rPr lang="ar-EG" sz="2400" b="1" dirty="0" smtClean="0">
                <a:solidFill>
                  <a:srgbClr val="FF0000"/>
                </a:solidFill>
              </a:rPr>
              <a:t>توجد الانسجة العصبية تقريبا فى كل الجسم </a:t>
            </a:r>
            <a:r>
              <a:rPr lang="ar-EG" sz="2400" b="1" dirty="0" err="1" smtClean="0">
                <a:solidFill>
                  <a:srgbClr val="FF0000"/>
                </a:solidFill>
              </a:rPr>
              <a:t>الا</a:t>
            </a:r>
            <a:r>
              <a:rPr lang="ar-EG" sz="2400" b="1" dirty="0" smtClean="0">
                <a:solidFill>
                  <a:srgbClr val="FF0000"/>
                </a:solidFill>
              </a:rPr>
              <a:t> أن الجزء الأكبر موجود بالمخ والحبل </a:t>
            </a:r>
            <a:r>
              <a:rPr lang="ar-EG" sz="2400" b="1" dirty="0" err="1" smtClean="0">
                <a:solidFill>
                  <a:srgbClr val="FF0000"/>
                </a:solidFill>
              </a:rPr>
              <a:t>الشوكى</a:t>
            </a:r>
            <a:r>
              <a:rPr lang="ar-EG" sz="2400" dirty="0" err="1" smtClean="0">
                <a:solidFill>
                  <a:srgbClr val="FF0000"/>
                </a:solidFill>
              </a:rPr>
              <a:t>.</a:t>
            </a:r>
            <a:r>
              <a:rPr lang="ar-EG" sz="2400" dirty="0" smtClean="0">
                <a:solidFill>
                  <a:srgbClr val="FF0000"/>
                </a:solidFill>
              </a:rPr>
              <a:t> </a:t>
            </a:r>
            <a:endParaRPr lang="en-US" sz="24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20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20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fade">
                                      <p:cBhvr>
                                        <p:cTn id="17" dur="2000"/>
                                        <p:tgtEl>
                                          <p:spTgt spid="1945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459">
                                            <p:txEl>
                                              <p:pRg st="3" end="3"/>
                                            </p:txEl>
                                          </p:spTgt>
                                        </p:tgtEl>
                                        <p:attrNameLst>
                                          <p:attrName>style.visibility</p:attrName>
                                        </p:attrNameLst>
                                      </p:cBhvr>
                                      <p:to>
                                        <p:strVal val="visible"/>
                                      </p:to>
                                    </p:set>
                                    <p:animEffect transition="in" filter="fade">
                                      <p:cBhvr>
                                        <p:cTn id="20" dur="2000"/>
                                        <p:tgtEl>
                                          <p:spTgt spid="1945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animEffect transition="in" filter="fade">
                                      <p:cBhvr>
                                        <p:cTn id="23" dur="2000"/>
                                        <p:tgtEl>
                                          <p:spTgt spid="1945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459">
                                            <p:txEl>
                                              <p:pRg st="5" end="5"/>
                                            </p:txEl>
                                          </p:spTgt>
                                        </p:tgtEl>
                                        <p:attrNameLst>
                                          <p:attrName>style.visibility</p:attrName>
                                        </p:attrNameLst>
                                      </p:cBhvr>
                                      <p:to>
                                        <p:strVal val="visible"/>
                                      </p:to>
                                    </p:set>
                                    <p:animEffect transition="in" filter="fade">
                                      <p:cBhvr>
                                        <p:cTn id="28" dur="20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0027"/>
            <a:ext cx="4419600" cy="3816429"/>
          </a:xfrm>
        </p:spPr>
        <p:txBody>
          <a:bodyPr anchor="ctr"/>
          <a:lstStyle/>
          <a:p>
            <a:pPr algn="just">
              <a:spcBef>
                <a:spcPts val="1200"/>
              </a:spcBef>
              <a:spcAft>
                <a:spcPts val="1800"/>
              </a:spcAft>
            </a:pPr>
            <a:r>
              <a:rPr lang="en-US" sz="2400" dirty="0" smtClean="0"/>
              <a:t>The cells that carry out this function are called </a:t>
            </a:r>
            <a:r>
              <a:rPr lang="en-US" sz="2400" b="1" dirty="0" smtClean="0"/>
              <a:t>neurons</a:t>
            </a:r>
            <a:r>
              <a:rPr lang="en-US" sz="2400" dirty="0" smtClean="0"/>
              <a:t>.</a:t>
            </a:r>
          </a:p>
          <a:p>
            <a:pPr algn="just">
              <a:spcBef>
                <a:spcPts val="1200"/>
              </a:spcBef>
              <a:spcAft>
                <a:spcPts val="1800"/>
              </a:spcAft>
            </a:pPr>
            <a:r>
              <a:rPr lang="en-US" sz="2400" b="1" dirty="0" smtClean="0"/>
              <a:t>Neurons</a:t>
            </a:r>
            <a:r>
              <a:rPr lang="en-US" sz="2400" dirty="0" smtClean="0"/>
              <a:t> conduct nerve impulses.  </a:t>
            </a:r>
          </a:p>
          <a:p>
            <a:pPr algn="just">
              <a:spcBef>
                <a:spcPts val="1200"/>
              </a:spcBef>
              <a:spcAft>
                <a:spcPts val="1800"/>
              </a:spcAft>
            </a:pPr>
            <a:r>
              <a:rPr lang="en-US" sz="2400" dirty="0" smtClean="0"/>
              <a:t>Several other types of cells support and protect the neurons. Called </a:t>
            </a:r>
            <a:r>
              <a:rPr lang="en-US" sz="2400" b="1" dirty="0" smtClean="0"/>
              <a:t>supporting cells. </a:t>
            </a:r>
          </a:p>
        </p:txBody>
      </p:sp>
      <p:pic>
        <p:nvPicPr>
          <p:cNvPr id="4" name="Picture 3" descr="index_1436508066_neuron.jpg"/>
          <p:cNvPicPr>
            <a:picLocks noChangeAspect="1"/>
          </p:cNvPicPr>
          <p:nvPr/>
        </p:nvPicPr>
        <p:blipFill>
          <a:blip r:embed="rId2" cstate="print"/>
          <a:stretch>
            <a:fillRect/>
          </a:stretch>
        </p:blipFill>
        <p:spPr>
          <a:xfrm>
            <a:off x="4876800" y="1949450"/>
            <a:ext cx="3883666" cy="2927350"/>
          </a:xfrm>
          <a:prstGeom prst="rect">
            <a:avLst/>
          </a:prstGeom>
        </p:spPr>
      </p:pic>
      <p:sp>
        <p:nvSpPr>
          <p:cNvPr id="5" name="Rectangle 2"/>
          <p:cNvSpPr>
            <a:spLocks noGrp="1" noChangeArrowheads="1"/>
          </p:cNvSpPr>
          <p:nvPr>
            <p:ph type="title"/>
          </p:nvPr>
        </p:nvSpPr>
        <p:spPr/>
        <p:txBody>
          <a:bodyPr/>
          <a:lstStyle/>
          <a:p>
            <a:pPr marL="571500" indent="-571500" algn="ctr" eaLnBrk="1" hangingPunct="1">
              <a:buFont typeface="+mj-lt"/>
              <a:buAutoNum type="romanUcPeriod" startAt="4"/>
            </a:pPr>
            <a:r>
              <a:rPr lang="en-US" dirty="0" smtClean="0">
                <a:latin typeface="Arial" pitchFamily="34" charset="0"/>
              </a:rPr>
              <a:t>Nervous tissue		</a:t>
            </a:r>
            <a:r>
              <a:rPr lang="ar-SA" dirty="0" smtClean="0">
                <a:latin typeface="Arial" pitchFamily="34" charset="0"/>
              </a:rPr>
              <a:t> </a:t>
            </a:r>
            <a:r>
              <a:rPr lang="ar-SA" dirty="0" smtClean="0">
                <a:solidFill>
                  <a:srgbClr val="FF0000"/>
                </a:solidFill>
                <a:latin typeface="Arial" pitchFamily="34" charset="0"/>
              </a:rPr>
              <a:t>الأنسجة العصبية </a:t>
            </a:r>
            <a:r>
              <a:rPr lang="en-US" dirty="0" smtClean="0">
                <a:latin typeface="Arial" pitchFamily="34" charset="0"/>
              </a:rPr>
              <a:t/>
            </a:r>
            <a:br>
              <a:rPr lang="en-US" dirty="0" smtClean="0">
                <a:latin typeface="Arial" pitchFamily="34" charset="0"/>
              </a:rPr>
            </a:br>
            <a:endParaRPr lang="en-US" b="0" i="1" dirty="0" smtClean="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590931"/>
          </a:xfrm>
          <a:solidFill>
            <a:srgbClr val="821475"/>
          </a:solidFill>
        </p:spPr>
        <p:style>
          <a:lnRef idx="3">
            <a:schemeClr val="lt1"/>
          </a:lnRef>
          <a:fillRef idx="1">
            <a:schemeClr val="accent2"/>
          </a:fillRef>
          <a:effectRef idx="1">
            <a:schemeClr val="accent2"/>
          </a:effectRef>
          <a:fontRef idx="minor">
            <a:schemeClr val="lt1"/>
          </a:fontRef>
        </p:style>
        <p:txBody>
          <a:bodyPr/>
          <a:lstStyle/>
          <a:p>
            <a:r>
              <a:rPr lang="en-US" sz="3600" cap="small" dirty="0" smtClean="0"/>
              <a:t>Summary </a:t>
            </a:r>
            <a:endParaRPr lang="en-US" sz="3600" cap="small" dirty="0"/>
          </a:p>
        </p:txBody>
      </p:sp>
      <p:sp>
        <p:nvSpPr>
          <p:cNvPr id="3" name="Text Placeholder 2"/>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44450"/>
          <a:ext cx="9067800" cy="6804333"/>
        </p:xfrm>
        <a:graphic>
          <a:graphicData uri="http://schemas.openxmlformats.org/drawingml/2006/table">
            <a:tbl>
              <a:tblPr/>
              <a:tblGrid>
                <a:gridCol w="1752600"/>
                <a:gridCol w="3810000"/>
                <a:gridCol w="3505200"/>
              </a:tblGrid>
              <a:tr h="430687">
                <a:tc>
                  <a:txBody>
                    <a:bodyPr/>
                    <a:lstStyle/>
                    <a:p>
                      <a:pPr algn="ctr"/>
                      <a:r>
                        <a:rPr lang="en-US" sz="1400" b="1" dirty="0" smtClean="0">
                          <a:solidFill>
                            <a:srgbClr val="FF0000"/>
                          </a:solidFill>
                        </a:rPr>
                        <a:t>Tissue</a:t>
                      </a:r>
                      <a:endParaRPr lang="en-US" sz="1400" b="1" dirty="0">
                        <a:solidFill>
                          <a:srgbClr val="FF0000"/>
                        </a:solidFill>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400" b="1" dirty="0" smtClean="0">
                          <a:solidFill>
                            <a:srgbClr val="FF0000"/>
                          </a:solidFill>
                        </a:rPr>
                        <a:t>Epithelial</a:t>
                      </a:r>
                      <a:endParaRPr lang="en-US" sz="1400" b="1" dirty="0">
                        <a:solidFill>
                          <a:srgbClr val="FF0000"/>
                        </a:solidFill>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400" b="1" dirty="0" smtClean="0">
                          <a:solidFill>
                            <a:srgbClr val="FF0000"/>
                          </a:solidFill>
                        </a:rPr>
                        <a:t>Connective</a:t>
                      </a:r>
                      <a:endParaRPr lang="en-US" sz="1400" b="1" dirty="0">
                        <a:solidFill>
                          <a:srgbClr val="FF0000"/>
                        </a:solidFill>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853393">
                <a:tc>
                  <a:txBody>
                    <a:bodyPr/>
                    <a:lstStyle/>
                    <a:p>
                      <a:pPr algn="ctr"/>
                      <a:r>
                        <a:rPr lang="en-US" sz="1400" b="1" dirty="0" smtClean="0">
                          <a:solidFill>
                            <a:srgbClr val="FF0000"/>
                          </a:solidFill>
                        </a:rPr>
                        <a:t>Characteristics</a:t>
                      </a:r>
                      <a:endParaRPr lang="en-US" sz="1400" b="1" dirty="0">
                        <a:solidFill>
                          <a:srgbClr val="FF0000"/>
                        </a:solidFill>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p>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b="1" dirty="0" smtClean="0"/>
                        <a:t>Covers the outside of the body </a:t>
                      </a:r>
                    </a:p>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b="1" dirty="0" smtClean="0"/>
                        <a:t>Lines organs and cavities within the body</a:t>
                      </a:r>
                    </a:p>
                    <a:p>
                      <a:pPr algn="ctr"/>
                      <a:endParaRPr lang="en-US" sz="1400" b="1" dirty="0"/>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400" b="1" dirty="0" smtClean="0"/>
                        <a:t>Connects, separates different types of tissues and organs. </a:t>
                      </a:r>
                      <a:endParaRPr lang="en-US" sz="1400" b="1" dirty="0"/>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1066741">
                <a:tc>
                  <a:txBody>
                    <a:bodyPr/>
                    <a:lstStyle/>
                    <a:p>
                      <a:pPr algn="ctr"/>
                      <a:r>
                        <a:rPr lang="en-US" sz="1400" b="1" dirty="0" smtClean="0">
                          <a:solidFill>
                            <a:srgbClr val="FF0000"/>
                          </a:solidFill>
                        </a:rPr>
                        <a:t>Structure</a:t>
                      </a:r>
                      <a:endParaRPr lang="en-US" sz="1400" b="1" dirty="0">
                        <a:solidFill>
                          <a:srgbClr val="FF0000"/>
                        </a:solidFill>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400" b="1" dirty="0" smtClean="0"/>
                        <a:t>Sheets of close cells</a:t>
                      </a:r>
                      <a:endParaRPr lang="en-US" sz="1400" b="1" dirty="0"/>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endParaRPr lang="en-US" sz="1400" dirty="0" smtClean="0"/>
                    </a:p>
                    <a:p>
                      <a:pPr algn="ctr"/>
                      <a:endParaRPr lang="en-US" sz="1400" dirty="0" smtClean="0"/>
                    </a:p>
                    <a:p>
                      <a:pPr algn="ctr"/>
                      <a:r>
                        <a:rPr lang="en-US" sz="1400" b="1" dirty="0" smtClean="0"/>
                        <a:t>Cells of connective tissue are embedded in a great amount of extracellular material</a:t>
                      </a:r>
                      <a:r>
                        <a:rPr lang="en-US" sz="1400" b="1" baseline="0" dirty="0" smtClean="0"/>
                        <a:t> (</a:t>
                      </a:r>
                      <a:r>
                        <a:rPr lang="en-US" sz="1400" b="1" dirty="0" smtClean="0">
                          <a:hlinkClick r:id=""/>
                        </a:rPr>
                        <a:t>matrix</a:t>
                      </a:r>
                      <a:r>
                        <a:rPr lang="en-US" sz="1400" b="1" dirty="0" smtClean="0"/>
                        <a:t>)</a:t>
                      </a:r>
                      <a:endParaRPr lang="en-US" sz="1400" b="1" dirty="0"/>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804950">
                <a:tc>
                  <a:txBody>
                    <a:bodyPr/>
                    <a:lstStyle/>
                    <a:p>
                      <a:pPr algn="ctr"/>
                      <a:r>
                        <a:rPr lang="en-US" sz="1400" b="1" dirty="0" smtClean="0">
                          <a:solidFill>
                            <a:srgbClr val="FF0000"/>
                          </a:solidFill>
                        </a:rPr>
                        <a:t>Function</a:t>
                      </a:r>
                      <a:endParaRPr lang="en-US" sz="1400" b="1" dirty="0">
                        <a:solidFill>
                          <a:srgbClr val="FF0000"/>
                        </a:solidFill>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400" b="1" dirty="0" smtClean="0">
                          <a:cs typeface="Arial" charset="0"/>
                        </a:rPr>
                        <a:t>A protective barrier against mechanical injury, pathogens (microbes).</a:t>
                      </a:r>
                      <a:endParaRPr lang="en-US" sz="1400" b="1" dirty="0"/>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Bind and Support</a:t>
                      </a:r>
                    </a:p>
                    <a:p>
                      <a:pPr algn="ctr"/>
                      <a:endParaRPr lang="en-US" sz="1400" b="1" dirty="0"/>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3648254">
                <a:tc>
                  <a:txBody>
                    <a:bodyPr/>
                    <a:lstStyle/>
                    <a:p>
                      <a:pPr algn="ctr"/>
                      <a:r>
                        <a:rPr lang="en-US" sz="1400" b="1" dirty="0" smtClean="0">
                          <a:solidFill>
                            <a:srgbClr val="FF0000"/>
                          </a:solidFill>
                        </a:rPr>
                        <a:t>Types</a:t>
                      </a:r>
                      <a:endParaRPr lang="en-US" sz="1400" b="1" dirty="0">
                        <a:solidFill>
                          <a:srgbClr val="FF0000"/>
                        </a:solidFill>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400" b="1" dirty="0" smtClean="0">
                          <a:solidFill>
                            <a:srgbClr val="FF0000"/>
                          </a:solidFill>
                        </a:rPr>
                        <a:t>1.</a:t>
                      </a:r>
                      <a:r>
                        <a:rPr lang="en-US" sz="1400" b="1" dirty="0" smtClean="0"/>
                        <a:t> </a:t>
                      </a:r>
                      <a:r>
                        <a:rPr lang="en-US" sz="1400" b="1" dirty="0" err="1" smtClean="0">
                          <a:solidFill>
                            <a:srgbClr val="FF0000"/>
                          </a:solidFill>
                        </a:rPr>
                        <a:t>Squamous</a:t>
                      </a:r>
                      <a:r>
                        <a:rPr lang="en-US" sz="1400" b="1" dirty="0" smtClean="0"/>
                        <a:t> </a:t>
                      </a:r>
                    </a:p>
                    <a:p>
                      <a:pPr algn="ctr">
                        <a:buFontTx/>
                        <a:buChar char="-"/>
                      </a:pPr>
                      <a:r>
                        <a:rPr lang="en-US" sz="1400" b="1" dirty="0" smtClean="0"/>
                        <a:t> Simple: only one layer</a:t>
                      </a:r>
                    </a:p>
                    <a:p>
                      <a:pPr algn="ctr">
                        <a:buFontTx/>
                        <a:buNone/>
                      </a:pPr>
                      <a:r>
                        <a:rPr lang="en-US" sz="1400" b="1" dirty="0" smtClean="0"/>
                        <a:t> (e.g. capillaries – air sacs)</a:t>
                      </a:r>
                    </a:p>
                    <a:p>
                      <a:pPr algn="ctr">
                        <a:buFontTx/>
                        <a:buChar char="-"/>
                      </a:pPr>
                      <a:r>
                        <a:rPr lang="en-US" sz="1400" b="1" baseline="0" dirty="0" smtClean="0"/>
                        <a:t>S</a:t>
                      </a:r>
                      <a:r>
                        <a:rPr lang="en-US" sz="1400" b="1" dirty="0" smtClean="0"/>
                        <a:t>tratified: more than one layer</a:t>
                      </a:r>
                    </a:p>
                    <a:p>
                      <a:pPr algn="ctr">
                        <a:buFontTx/>
                        <a:buNone/>
                      </a:pPr>
                      <a:r>
                        <a:rPr lang="en-US" sz="1400" b="1" dirty="0" smtClean="0"/>
                        <a:t> (e.g. esophagus)</a:t>
                      </a:r>
                    </a:p>
                    <a:p>
                      <a:pPr algn="ctr"/>
                      <a:r>
                        <a:rPr lang="en-US" sz="1400" b="1" dirty="0" smtClean="0">
                          <a:solidFill>
                            <a:srgbClr val="FF0000"/>
                          </a:solidFill>
                        </a:rPr>
                        <a:t>2.</a:t>
                      </a:r>
                      <a:r>
                        <a:rPr lang="en-US" sz="1400" b="1" dirty="0" smtClean="0"/>
                        <a:t> </a:t>
                      </a:r>
                      <a:r>
                        <a:rPr lang="en-US" sz="1400" b="1" dirty="0" err="1" smtClean="0">
                          <a:solidFill>
                            <a:srgbClr val="FF0000"/>
                          </a:solidFill>
                        </a:rPr>
                        <a:t>Cuboidal</a:t>
                      </a:r>
                      <a:r>
                        <a:rPr lang="en-US" sz="1400" b="1" dirty="0" smtClean="0">
                          <a:solidFill>
                            <a:srgbClr val="FF0000"/>
                          </a:solidFill>
                        </a:rPr>
                        <a:t> : Cube shaped</a:t>
                      </a:r>
                    </a:p>
                    <a:p>
                      <a:pPr algn="ctr"/>
                      <a:r>
                        <a:rPr lang="en-US" sz="1400" b="1" dirty="0" smtClean="0"/>
                        <a:t>(e.g. Kidney – Salivary)</a:t>
                      </a:r>
                    </a:p>
                    <a:p>
                      <a:pPr algn="ctr"/>
                      <a:r>
                        <a:rPr lang="en-US" sz="1400" b="1" dirty="0" smtClean="0">
                          <a:solidFill>
                            <a:srgbClr val="FF0000"/>
                          </a:solidFill>
                        </a:rPr>
                        <a:t>3. Columnar</a:t>
                      </a:r>
                      <a:r>
                        <a:rPr lang="en-US" sz="1400" b="1" dirty="0" smtClean="0"/>
                        <a:t> : Column shape</a:t>
                      </a:r>
                    </a:p>
                    <a:p>
                      <a:pPr algn="ctr"/>
                      <a:r>
                        <a:rPr lang="en-US" sz="1400" b="1" dirty="0" smtClean="0"/>
                        <a:t>(e.g. small intestine)</a:t>
                      </a:r>
                      <a:endParaRPr lang="en-US" sz="1400" b="1" dirty="0"/>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lnSpc>
                          <a:spcPct val="90000"/>
                        </a:lnSpc>
                      </a:pPr>
                      <a:r>
                        <a:rPr lang="en-US" sz="1400" b="1" dirty="0" smtClean="0">
                          <a:solidFill>
                            <a:srgbClr val="FF0000"/>
                          </a:solidFill>
                        </a:rPr>
                        <a:t>1. Loose</a:t>
                      </a:r>
                      <a:endParaRPr lang="en-US" sz="1600" b="1" dirty="0" smtClean="0">
                        <a:solidFill>
                          <a:srgbClr val="FF0000"/>
                        </a:solidFill>
                      </a:endParaRPr>
                    </a:p>
                    <a:p>
                      <a:pPr algn="ctr">
                        <a:lnSpc>
                          <a:spcPct val="90000"/>
                        </a:lnSpc>
                      </a:pPr>
                      <a:r>
                        <a:rPr lang="en-US" sz="1400" b="0" dirty="0" smtClean="0">
                          <a:solidFill>
                            <a:schemeClr val="tx1"/>
                          </a:solidFill>
                        </a:rPr>
                        <a:t>Distributed throughout the body.</a:t>
                      </a:r>
                    </a:p>
                    <a:p>
                      <a:pPr algn="ctr">
                        <a:lnSpc>
                          <a:spcPct val="90000"/>
                        </a:lnSpc>
                      </a:pPr>
                      <a:r>
                        <a:rPr lang="en-US" sz="1400" b="1" dirty="0" smtClean="0">
                          <a:solidFill>
                            <a:srgbClr val="FF0000"/>
                          </a:solidFill>
                        </a:rPr>
                        <a:t>2. Fibrous</a:t>
                      </a:r>
                    </a:p>
                    <a:p>
                      <a:pPr algn="ctr">
                        <a:lnSpc>
                          <a:spcPct val="90000"/>
                        </a:lnSpc>
                      </a:pPr>
                      <a:r>
                        <a:rPr lang="en-US" sz="1400" b="0" dirty="0" smtClean="0">
                          <a:solidFill>
                            <a:schemeClr val="tx1"/>
                          </a:solidFill>
                        </a:rPr>
                        <a:t>Bundles of </a:t>
                      </a:r>
                      <a:r>
                        <a:rPr lang="en-US" sz="1400" b="0" dirty="0" err="1" smtClean="0">
                          <a:solidFill>
                            <a:schemeClr val="tx1"/>
                          </a:solidFill>
                        </a:rPr>
                        <a:t>fibres</a:t>
                      </a:r>
                      <a:r>
                        <a:rPr lang="en-US" sz="1400" b="0" dirty="0" smtClean="0">
                          <a:solidFill>
                            <a:schemeClr val="tx1"/>
                          </a:solidFill>
                        </a:rPr>
                        <a:t> </a:t>
                      </a:r>
                    </a:p>
                    <a:p>
                      <a:pPr algn="ctr">
                        <a:lnSpc>
                          <a:spcPct val="90000"/>
                        </a:lnSpc>
                      </a:pPr>
                      <a:r>
                        <a:rPr lang="en-US" sz="1400" b="0" dirty="0" smtClean="0">
                          <a:solidFill>
                            <a:schemeClr val="tx1"/>
                          </a:solidFill>
                        </a:rPr>
                        <a:t>(Tendons :muscle to bone)</a:t>
                      </a:r>
                    </a:p>
                    <a:p>
                      <a:pPr algn="ctr">
                        <a:lnSpc>
                          <a:spcPct val="90000"/>
                        </a:lnSpc>
                      </a:pPr>
                      <a:r>
                        <a:rPr lang="en-US" sz="1400" b="0" dirty="0" smtClean="0">
                          <a:solidFill>
                            <a:schemeClr val="tx1"/>
                          </a:solidFill>
                        </a:rPr>
                        <a:t>(Ligaments: bone to joint)</a:t>
                      </a:r>
                    </a:p>
                    <a:p>
                      <a:pPr algn="ctr">
                        <a:lnSpc>
                          <a:spcPct val="90000"/>
                        </a:lnSpc>
                      </a:pPr>
                      <a:r>
                        <a:rPr lang="en-US" sz="1400" b="1" dirty="0" smtClean="0">
                          <a:solidFill>
                            <a:srgbClr val="FF0000"/>
                          </a:solidFill>
                        </a:rPr>
                        <a:t>3.</a:t>
                      </a:r>
                      <a:r>
                        <a:rPr lang="en-US" sz="1400" b="1" baseline="0" dirty="0" smtClean="0">
                          <a:solidFill>
                            <a:srgbClr val="FF0000"/>
                          </a:solidFill>
                        </a:rPr>
                        <a:t> Cartilage</a:t>
                      </a:r>
                    </a:p>
                    <a:p>
                      <a:pPr algn="ctr">
                        <a:lnSpc>
                          <a:spcPct val="90000"/>
                        </a:lnSpc>
                      </a:pPr>
                      <a:r>
                        <a:rPr lang="en-US" sz="1400" b="0" baseline="0" dirty="0" smtClean="0">
                          <a:solidFill>
                            <a:schemeClr val="tx1"/>
                          </a:solidFill>
                        </a:rPr>
                        <a:t>(at bone ends and consists of  collagen fibers embedded in rubbery material)</a:t>
                      </a:r>
                    </a:p>
                    <a:p>
                      <a:pPr algn="ctr">
                        <a:lnSpc>
                          <a:spcPct val="90000"/>
                        </a:lnSpc>
                      </a:pPr>
                      <a:r>
                        <a:rPr lang="en-US" sz="1400" b="1" baseline="0" dirty="0" smtClean="0">
                          <a:solidFill>
                            <a:srgbClr val="FF0000"/>
                          </a:solidFill>
                        </a:rPr>
                        <a:t>4. Bones</a:t>
                      </a:r>
                    </a:p>
                    <a:p>
                      <a:pPr algn="ctr">
                        <a:lnSpc>
                          <a:spcPct val="90000"/>
                        </a:lnSpc>
                      </a:pPr>
                      <a:r>
                        <a:rPr lang="en-US" sz="1400" b="1" baseline="0" dirty="0" smtClean="0">
                          <a:solidFill>
                            <a:schemeClr val="tx1"/>
                          </a:solidFill>
                        </a:rPr>
                        <a:t>Matrix </a:t>
                      </a:r>
                      <a:r>
                        <a:rPr lang="en-US" sz="1400" b="0" baseline="0" dirty="0" smtClean="0">
                          <a:solidFill>
                            <a:schemeClr val="tx1"/>
                          </a:solidFill>
                        </a:rPr>
                        <a:t>of collagen fibers embedded in a hard substance (Ca – Mg – P)</a:t>
                      </a:r>
                    </a:p>
                    <a:p>
                      <a:pPr algn="ctr">
                        <a:lnSpc>
                          <a:spcPct val="90000"/>
                        </a:lnSpc>
                      </a:pPr>
                      <a:r>
                        <a:rPr lang="en-US" sz="1400" b="1" baseline="0" dirty="0" smtClean="0">
                          <a:solidFill>
                            <a:srgbClr val="FF0000"/>
                          </a:solidFill>
                        </a:rPr>
                        <a:t>5. Blood</a:t>
                      </a:r>
                    </a:p>
                    <a:p>
                      <a:pPr algn="ctr">
                        <a:lnSpc>
                          <a:spcPct val="90000"/>
                        </a:lnSpc>
                      </a:pPr>
                      <a:r>
                        <a:rPr lang="en-US" sz="1400" b="1" baseline="0" dirty="0" smtClean="0">
                          <a:solidFill>
                            <a:schemeClr val="tx1"/>
                          </a:solidFill>
                        </a:rPr>
                        <a:t>Matrix: </a:t>
                      </a:r>
                      <a:r>
                        <a:rPr lang="en-US" sz="1400" b="0" baseline="0" dirty="0" smtClean="0">
                          <a:solidFill>
                            <a:schemeClr val="tx1"/>
                          </a:solidFill>
                        </a:rPr>
                        <a:t>a liquid matrix (</a:t>
                      </a:r>
                      <a:r>
                        <a:rPr lang="en-US" sz="1400" b="1" baseline="0" dirty="0" smtClean="0">
                          <a:solidFill>
                            <a:schemeClr val="tx1"/>
                          </a:solidFill>
                        </a:rPr>
                        <a:t>plasma</a:t>
                      </a:r>
                      <a:r>
                        <a:rPr lang="en-US" sz="1400" b="0" baseline="0" dirty="0" smtClean="0">
                          <a:solidFill>
                            <a:schemeClr val="tx1"/>
                          </a:solidFill>
                        </a:rPr>
                        <a:t>) consists of water – salts – protein</a:t>
                      </a:r>
                    </a:p>
                    <a:p>
                      <a:pPr algn="ctr">
                        <a:lnSpc>
                          <a:spcPct val="90000"/>
                        </a:lnSpc>
                      </a:pPr>
                      <a:r>
                        <a:rPr lang="en-US" sz="1400" b="0" baseline="0" dirty="0" smtClean="0">
                          <a:solidFill>
                            <a:schemeClr val="tx1"/>
                          </a:solidFill>
                        </a:rPr>
                        <a:t>Contain </a:t>
                      </a:r>
                      <a:r>
                        <a:rPr lang="en-US" sz="1400" b="0" baseline="0" dirty="0" err="1" smtClean="0">
                          <a:solidFill>
                            <a:schemeClr val="tx1"/>
                          </a:solidFill>
                        </a:rPr>
                        <a:t>RBCs&amp;WBCs</a:t>
                      </a:r>
                      <a:endParaRPr lang="en-US" sz="1400" b="0" baseline="0" dirty="0" smtClean="0">
                        <a:solidFill>
                          <a:schemeClr val="tx1"/>
                        </a:solidFill>
                      </a:endParaRPr>
                    </a:p>
                    <a:p>
                      <a:pPr algn="ctr">
                        <a:lnSpc>
                          <a:spcPct val="90000"/>
                        </a:lnSpc>
                      </a:pPr>
                      <a:r>
                        <a:rPr lang="en-US" sz="1400" b="1" baseline="0" dirty="0" smtClean="0">
                          <a:solidFill>
                            <a:srgbClr val="FF0000"/>
                          </a:solidFill>
                        </a:rPr>
                        <a:t>6. Adipose</a:t>
                      </a:r>
                    </a:p>
                    <a:p>
                      <a:pPr algn="ctr">
                        <a:lnSpc>
                          <a:spcPct val="90000"/>
                        </a:lnSpc>
                      </a:pPr>
                      <a:r>
                        <a:rPr lang="en-US" sz="1400" b="0" baseline="0" dirty="0" smtClean="0">
                          <a:solidFill>
                            <a:schemeClr val="tx1"/>
                          </a:solidFill>
                        </a:rPr>
                        <a:t>Cells in a matrix of fibers</a:t>
                      </a:r>
                    </a:p>
                    <a:p>
                      <a:pPr algn="ctr">
                        <a:lnSpc>
                          <a:spcPct val="90000"/>
                        </a:lnSpc>
                      </a:pPr>
                      <a:r>
                        <a:rPr lang="en-US" sz="1400" b="0" baseline="0" dirty="0" smtClean="0">
                          <a:solidFill>
                            <a:schemeClr val="tx1"/>
                          </a:solidFill>
                        </a:rPr>
                        <a:t>Contain fat droplets</a:t>
                      </a:r>
                      <a:endParaRPr lang="en-US" sz="1400" b="0" dirty="0">
                        <a:solidFill>
                          <a:schemeClr val="tx1"/>
                        </a:solidFill>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228600" y="1524000"/>
            <a:ext cx="8763000" cy="4204228"/>
          </a:xfrm>
        </p:spPr>
        <p:txBody>
          <a:bodyPr/>
          <a:lstStyle/>
          <a:p>
            <a:pPr algn="just" eaLnBrk="1" hangingPunct="1">
              <a:lnSpc>
                <a:spcPct val="150000"/>
              </a:lnSpc>
              <a:spcBef>
                <a:spcPts val="600"/>
              </a:spcBef>
            </a:pPr>
            <a:r>
              <a:rPr lang="en-US" sz="2400" dirty="0" smtClean="0"/>
              <a:t>Animals are composed of groups of </a:t>
            </a:r>
            <a:r>
              <a:rPr lang="en-US" sz="2400" b="1" dirty="0" smtClean="0">
                <a:solidFill>
                  <a:srgbClr val="C00000"/>
                </a:solidFill>
              </a:rPr>
              <a:t>cells</a:t>
            </a:r>
            <a:r>
              <a:rPr lang="en-US" sz="2400" dirty="0" smtClean="0"/>
              <a:t> with a common structure and function</a:t>
            </a:r>
          </a:p>
          <a:p>
            <a:pPr algn="just" eaLnBrk="1" hangingPunct="1">
              <a:lnSpc>
                <a:spcPct val="150000"/>
              </a:lnSpc>
              <a:spcBef>
                <a:spcPts val="600"/>
              </a:spcBef>
            </a:pPr>
            <a:r>
              <a:rPr lang="en-US" sz="2400" dirty="0" smtClean="0"/>
              <a:t>The structural hierarchy of the progression from cells to organisms is: 	</a:t>
            </a:r>
          </a:p>
          <a:p>
            <a:pPr algn="just" eaLnBrk="1" hangingPunct="1">
              <a:lnSpc>
                <a:spcPct val="150000"/>
              </a:lnSpc>
              <a:spcBef>
                <a:spcPts val="600"/>
              </a:spcBef>
            </a:pPr>
            <a:r>
              <a:rPr lang="en-US" sz="2400" dirty="0" smtClean="0"/>
              <a:t>Groups of </a:t>
            </a:r>
            <a:r>
              <a:rPr lang="en-US" sz="2400" b="1" dirty="0" smtClean="0">
                <a:solidFill>
                  <a:srgbClr val="C00000"/>
                </a:solidFill>
              </a:rPr>
              <a:t>Cells</a:t>
            </a:r>
            <a:r>
              <a:rPr lang="en-US" sz="2400" dirty="0" smtClean="0"/>
              <a:t> make up </a:t>
            </a:r>
            <a:r>
              <a:rPr lang="en-US" sz="2400" b="1" dirty="0" smtClean="0">
                <a:solidFill>
                  <a:srgbClr val="C00000"/>
                </a:solidFill>
              </a:rPr>
              <a:t>Tissues</a:t>
            </a:r>
            <a:endParaRPr lang="en-US" sz="2400" dirty="0" smtClean="0">
              <a:solidFill>
                <a:srgbClr val="FF0000"/>
              </a:solidFill>
            </a:endParaRPr>
          </a:p>
          <a:p>
            <a:pPr algn="just" eaLnBrk="1" hangingPunct="1">
              <a:spcBef>
                <a:spcPts val="600"/>
              </a:spcBef>
            </a:pPr>
            <a:r>
              <a:rPr lang="en-US" sz="2400" dirty="0" smtClean="0"/>
              <a:t>Different tissues make up </a:t>
            </a:r>
            <a:r>
              <a:rPr lang="en-US" sz="2400" b="1" dirty="0" smtClean="0">
                <a:solidFill>
                  <a:srgbClr val="C00000"/>
                </a:solidFill>
              </a:rPr>
              <a:t>Organs</a:t>
            </a:r>
          </a:p>
          <a:p>
            <a:pPr algn="just" eaLnBrk="1" hangingPunct="1">
              <a:spcBef>
                <a:spcPts val="600"/>
              </a:spcBef>
            </a:pPr>
            <a:r>
              <a:rPr lang="en-US" sz="2400" b="1" dirty="0" smtClean="0">
                <a:solidFill>
                  <a:srgbClr val="C00000"/>
                </a:solidFill>
              </a:rPr>
              <a:t>Organs</a:t>
            </a:r>
            <a:r>
              <a:rPr lang="en-US" sz="2400" dirty="0" smtClean="0">
                <a:solidFill>
                  <a:srgbClr val="FF0000"/>
                </a:solidFill>
              </a:rPr>
              <a:t> </a:t>
            </a:r>
            <a:r>
              <a:rPr lang="en-US" sz="2400" dirty="0" smtClean="0"/>
              <a:t>together</a:t>
            </a:r>
            <a:r>
              <a:rPr lang="en-US" sz="2400" dirty="0" smtClean="0">
                <a:solidFill>
                  <a:srgbClr val="FF0000"/>
                </a:solidFill>
              </a:rPr>
              <a:t> </a:t>
            </a:r>
            <a:r>
              <a:rPr lang="en-US" sz="2400" dirty="0" smtClean="0"/>
              <a:t>make up </a:t>
            </a:r>
            <a:r>
              <a:rPr lang="en-US" sz="2400" b="1" dirty="0" smtClean="0">
                <a:solidFill>
                  <a:srgbClr val="C00000"/>
                </a:solidFill>
              </a:rPr>
              <a:t>Organ</a:t>
            </a:r>
            <a:r>
              <a:rPr lang="en-US" sz="2400" b="1" dirty="0" smtClean="0">
                <a:solidFill>
                  <a:srgbClr val="FF0000"/>
                </a:solidFill>
              </a:rPr>
              <a:t> </a:t>
            </a:r>
            <a:r>
              <a:rPr lang="en-US" sz="2400" b="1" dirty="0" smtClean="0">
                <a:solidFill>
                  <a:srgbClr val="C00000"/>
                </a:solidFill>
              </a:rPr>
              <a:t>systems</a:t>
            </a:r>
            <a:endParaRPr lang="en-US" sz="2400" dirty="0" smtClean="0">
              <a:solidFill>
                <a:srgbClr val="FF0000"/>
              </a:solidFill>
            </a:endParaRPr>
          </a:p>
        </p:txBody>
      </p:sp>
      <p:sp>
        <p:nvSpPr>
          <p:cNvPr id="6147" name="Rectangle 2"/>
          <p:cNvSpPr>
            <a:spLocks noChangeArrowheads="1"/>
          </p:cNvSpPr>
          <p:nvPr/>
        </p:nvSpPr>
        <p:spPr bwMode="auto">
          <a:xfrm>
            <a:off x="152400" y="61913"/>
            <a:ext cx="8763000" cy="1233487"/>
          </a:xfrm>
          <a:prstGeom prst="rect">
            <a:avLst/>
          </a:prstGeom>
          <a:noFill/>
          <a:ln w="9525">
            <a:noFill/>
            <a:miter lim="800000"/>
            <a:headEnd/>
            <a:tailEnd/>
          </a:ln>
        </p:spPr>
        <p:txBody>
          <a:bodyPr>
            <a:spAutoFit/>
          </a:bodyPr>
          <a:lstStyle/>
          <a:p>
            <a:pPr marL="346075" indent="-346075" algn="ctr" eaLnBrk="1" hangingPunct="1">
              <a:spcBef>
                <a:spcPct val="45000"/>
              </a:spcBef>
              <a:spcAft>
                <a:spcPct val="20000"/>
              </a:spcAft>
              <a:buClr>
                <a:schemeClr val="tx2"/>
              </a:buClr>
            </a:pPr>
            <a:r>
              <a:rPr lang="en-US" sz="2800" b="1" dirty="0">
                <a:solidFill>
                  <a:schemeClr val="tx2"/>
                </a:solidFill>
                <a:latin typeface="Arial Unicode MS" pitchFamily="34" charset="-128"/>
                <a:ea typeface="Arial Unicode MS" pitchFamily="34" charset="-128"/>
                <a:cs typeface="Arial Unicode MS" pitchFamily="34" charset="-128"/>
              </a:rPr>
              <a:t>Animals consist of a hierarchy of levels of organization</a:t>
            </a:r>
            <a:endParaRPr lang="ar-SA" sz="2800" b="1" dirty="0">
              <a:solidFill>
                <a:schemeClr val="tx2"/>
              </a:solidFill>
              <a:latin typeface="Arial Unicode MS" pitchFamily="34" charset="-128"/>
              <a:ea typeface="Arial Unicode MS" pitchFamily="34" charset="-128"/>
              <a:cs typeface="Arial Unicode MS" pitchFamily="34" charset="-128"/>
            </a:endParaRPr>
          </a:p>
          <a:p>
            <a:pPr marL="346075" indent="-346075" algn="ctr" rtl="1" eaLnBrk="1" hangingPunct="1">
              <a:spcBef>
                <a:spcPct val="45000"/>
              </a:spcBef>
              <a:spcAft>
                <a:spcPct val="20000"/>
              </a:spcAft>
              <a:buClr>
                <a:schemeClr val="tx2"/>
              </a:buClr>
            </a:pPr>
            <a:r>
              <a:rPr lang="ar-SA" sz="2800" b="1" dirty="0">
                <a:solidFill>
                  <a:srgbClr val="034694"/>
                </a:solidFill>
                <a:latin typeface="Arial Unicode MS" pitchFamily="34" charset="-128"/>
                <a:ea typeface="Arial Unicode MS" pitchFamily="34" charset="-128"/>
                <a:cs typeface="Arial Unicode MS" pitchFamily="34" charset="-128"/>
              </a:rPr>
              <a:t>تتألف الحيوانات من منظومة مستويات </a:t>
            </a:r>
            <a:r>
              <a:rPr lang="ar-SA" sz="2800" b="1" dirty="0" err="1">
                <a:solidFill>
                  <a:srgbClr val="034694"/>
                </a:solidFill>
                <a:latin typeface="Arial Unicode MS" pitchFamily="34" charset="-128"/>
                <a:ea typeface="Arial Unicode MS" pitchFamily="34" charset="-128"/>
                <a:cs typeface="Arial Unicode MS" pitchFamily="34" charset="-128"/>
              </a:rPr>
              <a:t>التعضي</a:t>
            </a:r>
            <a:endParaRPr lang="en-US" sz="2800" b="1" dirty="0">
              <a:solidFill>
                <a:srgbClr val="034694"/>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fade">
                                      <p:cBhvr>
                                        <p:cTn id="7" dur="2000"/>
                                        <p:tgtEl>
                                          <p:spTgt spid="6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6">
                                            <p:txEl>
                                              <p:pRg st="1" end="1"/>
                                            </p:txEl>
                                          </p:spTgt>
                                        </p:tgtEl>
                                        <p:attrNameLst>
                                          <p:attrName>style.visibility</p:attrName>
                                        </p:attrNameLst>
                                      </p:cBhvr>
                                      <p:to>
                                        <p:strVal val="visible"/>
                                      </p:to>
                                    </p:set>
                                    <p:animEffect transition="in" filter="fade">
                                      <p:cBhvr>
                                        <p:cTn id="12" dur="2000"/>
                                        <p:tgtEl>
                                          <p:spTgt spid="61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6">
                                            <p:txEl>
                                              <p:pRg st="2" end="2"/>
                                            </p:txEl>
                                          </p:spTgt>
                                        </p:tgtEl>
                                        <p:attrNameLst>
                                          <p:attrName>style.visibility</p:attrName>
                                        </p:attrNameLst>
                                      </p:cBhvr>
                                      <p:to>
                                        <p:strVal val="visible"/>
                                      </p:to>
                                    </p:set>
                                    <p:animEffect transition="in" filter="fade">
                                      <p:cBhvr>
                                        <p:cTn id="17" dur="2000"/>
                                        <p:tgtEl>
                                          <p:spTgt spid="61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6">
                                            <p:txEl>
                                              <p:pRg st="3" end="3"/>
                                            </p:txEl>
                                          </p:spTgt>
                                        </p:tgtEl>
                                        <p:attrNameLst>
                                          <p:attrName>style.visibility</p:attrName>
                                        </p:attrNameLst>
                                      </p:cBhvr>
                                      <p:to>
                                        <p:strVal val="visible"/>
                                      </p:to>
                                    </p:set>
                                    <p:animEffect transition="in" filter="fade">
                                      <p:cBhvr>
                                        <p:cTn id="22" dur="2000"/>
                                        <p:tgtEl>
                                          <p:spTgt spid="61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6">
                                            <p:txEl>
                                              <p:pRg st="4" end="4"/>
                                            </p:txEl>
                                          </p:spTgt>
                                        </p:tgtEl>
                                        <p:attrNameLst>
                                          <p:attrName>style.visibility</p:attrName>
                                        </p:attrNameLst>
                                      </p:cBhvr>
                                      <p:to>
                                        <p:strVal val="visible"/>
                                      </p:to>
                                    </p:set>
                                    <p:animEffect transition="in" filter="fade">
                                      <p:cBhvr>
                                        <p:cTn id="27" dur="2000"/>
                                        <p:tgtEl>
                                          <p:spTgt spid="61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925513"/>
          <a:ext cx="9067800" cy="4484686"/>
        </p:xfrm>
        <a:graphic>
          <a:graphicData uri="http://schemas.openxmlformats.org/drawingml/2006/table">
            <a:tbl>
              <a:tblPr/>
              <a:tblGrid>
                <a:gridCol w="1752600"/>
                <a:gridCol w="3810001"/>
                <a:gridCol w="3505199"/>
              </a:tblGrid>
              <a:tr h="430807">
                <a:tc>
                  <a:txBody>
                    <a:bodyPr/>
                    <a:lstStyle/>
                    <a:p>
                      <a:pPr algn="ctr"/>
                      <a:r>
                        <a:rPr lang="en-US" sz="1400" b="1" dirty="0" smtClean="0">
                          <a:solidFill>
                            <a:srgbClr val="FF0000"/>
                          </a:solidFill>
                        </a:rPr>
                        <a:t>Tissue</a:t>
                      </a:r>
                      <a:endParaRPr lang="en-US" sz="1400" b="1" dirty="0">
                        <a:solidFill>
                          <a:srgbClr val="FF0000"/>
                        </a:solidFill>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400" b="1" dirty="0" smtClean="0">
                          <a:solidFill>
                            <a:srgbClr val="FF0000"/>
                          </a:solidFill>
                        </a:rPr>
                        <a:t>Muscle</a:t>
                      </a:r>
                      <a:endParaRPr lang="en-US" sz="1400" b="1" dirty="0">
                        <a:solidFill>
                          <a:srgbClr val="FF0000"/>
                        </a:solidFill>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400" b="1" dirty="0" smtClean="0">
                          <a:solidFill>
                            <a:srgbClr val="FF0000"/>
                          </a:solidFill>
                        </a:rPr>
                        <a:t>Nervous</a:t>
                      </a:r>
                      <a:endParaRPr lang="en-US" sz="1400" b="1" dirty="0">
                        <a:solidFill>
                          <a:srgbClr val="FF0000"/>
                        </a:solidFill>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788583">
                <a:tc>
                  <a:txBody>
                    <a:bodyPr/>
                    <a:lstStyle/>
                    <a:p>
                      <a:pPr algn="ctr"/>
                      <a:r>
                        <a:rPr lang="en-US" sz="1400" b="1" dirty="0" smtClean="0">
                          <a:solidFill>
                            <a:srgbClr val="FF0000"/>
                          </a:solidFill>
                        </a:rPr>
                        <a:t>Characteristics</a:t>
                      </a:r>
                      <a:endParaRPr lang="en-US" sz="1400" b="1" dirty="0">
                        <a:solidFill>
                          <a:srgbClr val="FF0000"/>
                        </a:solidFill>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p>
                    <a:p>
                      <a:pPr marL="0" marR="0" lvl="1" indent="0" algn="ctr" defTabSz="914400" rtl="0" eaLnBrk="1" fontAlgn="auto" latinLnBrk="0" hangingPunct="1">
                        <a:lnSpc>
                          <a:spcPct val="100000"/>
                        </a:lnSpc>
                        <a:spcBef>
                          <a:spcPts val="0"/>
                        </a:spcBef>
                        <a:spcAft>
                          <a:spcPts val="0"/>
                        </a:spcAft>
                        <a:buClrTx/>
                        <a:buSzTx/>
                        <a:buFontTx/>
                        <a:buNone/>
                        <a:tabLst/>
                        <a:defRPr/>
                      </a:pPr>
                      <a:r>
                        <a:rPr lang="en-US" sz="1400" b="1" dirty="0" smtClean="0"/>
                        <a:t>Most abundant tissue in most animals</a:t>
                      </a:r>
                    </a:p>
                    <a:p>
                      <a:pPr algn="ctr"/>
                      <a:endParaRPr lang="en-US" sz="1400" b="1" dirty="0"/>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400" b="1" dirty="0" smtClean="0"/>
                        <a:t>Found in brain –</a:t>
                      </a:r>
                      <a:r>
                        <a:rPr lang="en-US" sz="1400" b="1" baseline="0" dirty="0" smtClean="0"/>
                        <a:t> spinal cord - nerves</a:t>
                      </a:r>
                      <a:endParaRPr lang="en-US" sz="1400" b="1" dirty="0"/>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685907">
                <a:tc>
                  <a:txBody>
                    <a:bodyPr/>
                    <a:lstStyle/>
                    <a:p>
                      <a:pPr algn="ctr"/>
                      <a:r>
                        <a:rPr lang="en-US" sz="1400" b="1" dirty="0" smtClean="0">
                          <a:solidFill>
                            <a:srgbClr val="FF0000"/>
                          </a:solidFill>
                        </a:rPr>
                        <a:t>Structure</a:t>
                      </a:r>
                      <a:endParaRPr lang="en-US" sz="1400" b="1" dirty="0">
                        <a:solidFill>
                          <a:srgbClr val="FF0000"/>
                        </a:solidFill>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400" b="1" dirty="0" smtClean="0"/>
                        <a:t>Long cells called</a:t>
                      </a:r>
                      <a:r>
                        <a:rPr lang="en-US" sz="1400" b="1" baseline="0" dirty="0" smtClean="0"/>
                        <a:t> muscle fibers</a:t>
                      </a:r>
                      <a:endParaRPr lang="en-US" sz="1400" b="1" dirty="0"/>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endParaRPr lang="en-US" sz="1400" dirty="0" smtClean="0"/>
                    </a:p>
                    <a:p>
                      <a:pPr algn="ctr"/>
                      <a:endParaRPr lang="en-US" sz="1400" dirty="0" smtClean="0"/>
                    </a:p>
                    <a:p>
                      <a:pPr algn="ctr"/>
                      <a:r>
                        <a:rPr lang="en-US" sz="1400" b="1" dirty="0" smtClean="0"/>
                        <a:t>Nerve cells (neurons)</a:t>
                      </a:r>
                      <a:endParaRPr lang="en-US" sz="1400" b="1" dirty="0"/>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1085635">
                <a:tc>
                  <a:txBody>
                    <a:bodyPr/>
                    <a:lstStyle/>
                    <a:p>
                      <a:pPr algn="ctr"/>
                      <a:r>
                        <a:rPr lang="en-US" sz="1400" b="1" dirty="0" smtClean="0">
                          <a:solidFill>
                            <a:srgbClr val="FF0000"/>
                          </a:solidFill>
                        </a:rPr>
                        <a:t>Function</a:t>
                      </a:r>
                      <a:endParaRPr lang="en-US" sz="1400" b="1" dirty="0">
                        <a:solidFill>
                          <a:srgbClr val="FF0000"/>
                        </a:solidFill>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400" b="1" dirty="0" smtClean="0"/>
                        <a:t>Contracting in response to nerve signals</a:t>
                      </a:r>
                      <a:endParaRPr lang="en-US" sz="1400" b="1" dirty="0"/>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400" b="1" dirty="0" smtClean="0"/>
                        <a:t>Sense stimuli</a:t>
                      </a:r>
                    </a:p>
                    <a:p>
                      <a:pPr algn="ctr"/>
                      <a:r>
                        <a:rPr lang="en-US" sz="1400" b="1" dirty="0" smtClean="0"/>
                        <a:t>Transport (conduct) nerve impulses</a:t>
                      </a:r>
                      <a:endParaRPr lang="en-US" sz="1400" b="1" dirty="0"/>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1493754">
                <a:tc>
                  <a:txBody>
                    <a:bodyPr/>
                    <a:lstStyle/>
                    <a:p>
                      <a:pPr algn="ctr"/>
                      <a:r>
                        <a:rPr lang="en-US" sz="1400" b="1" dirty="0" smtClean="0">
                          <a:solidFill>
                            <a:srgbClr val="FF0000"/>
                          </a:solidFill>
                        </a:rPr>
                        <a:t>Types</a:t>
                      </a:r>
                      <a:endParaRPr lang="en-US" sz="1400" b="1" dirty="0">
                        <a:solidFill>
                          <a:srgbClr val="FF0000"/>
                        </a:solidFill>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400" b="1" dirty="0" smtClean="0">
                          <a:solidFill>
                            <a:srgbClr val="FF0000"/>
                          </a:solidFill>
                        </a:rPr>
                        <a:t>1.</a:t>
                      </a:r>
                      <a:r>
                        <a:rPr lang="en-US" sz="1400" b="1" dirty="0" smtClean="0"/>
                        <a:t> </a:t>
                      </a:r>
                      <a:r>
                        <a:rPr lang="en-US" sz="1400" b="1" dirty="0" smtClean="0">
                          <a:solidFill>
                            <a:srgbClr val="FF0000"/>
                          </a:solidFill>
                        </a:rPr>
                        <a:t>Skeletal</a:t>
                      </a:r>
                      <a:r>
                        <a:rPr lang="en-US" sz="1400" b="1" dirty="0" smtClean="0"/>
                        <a:t> </a:t>
                      </a:r>
                    </a:p>
                    <a:p>
                      <a:pPr algn="ctr"/>
                      <a:r>
                        <a:rPr lang="en-US" sz="1400" b="1" dirty="0" smtClean="0"/>
                        <a:t>Attached</a:t>
                      </a:r>
                      <a:r>
                        <a:rPr lang="en-US" sz="1400" b="1" baseline="0" dirty="0" smtClean="0"/>
                        <a:t> to bones by tendons (voluntary)</a:t>
                      </a:r>
                      <a:endParaRPr lang="en-US" sz="1400" b="1" dirty="0" smtClean="0"/>
                    </a:p>
                    <a:p>
                      <a:pPr algn="ctr"/>
                      <a:r>
                        <a:rPr lang="en-US" sz="1400" b="1" dirty="0" smtClean="0">
                          <a:solidFill>
                            <a:srgbClr val="FF0000"/>
                          </a:solidFill>
                        </a:rPr>
                        <a:t>2.</a:t>
                      </a:r>
                      <a:r>
                        <a:rPr lang="en-US" sz="1400" b="1" dirty="0" smtClean="0"/>
                        <a:t> </a:t>
                      </a:r>
                      <a:r>
                        <a:rPr lang="en-US" sz="1400" b="1" dirty="0" smtClean="0">
                          <a:solidFill>
                            <a:srgbClr val="FF0000"/>
                          </a:solidFill>
                        </a:rPr>
                        <a:t>Cardiac</a:t>
                      </a:r>
                    </a:p>
                    <a:p>
                      <a:pPr algn="ctr"/>
                      <a:r>
                        <a:rPr lang="en-US" sz="1400" b="1" dirty="0" smtClean="0">
                          <a:solidFill>
                            <a:srgbClr val="FF0000"/>
                          </a:solidFill>
                        </a:rPr>
                        <a:t> </a:t>
                      </a:r>
                      <a:r>
                        <a:rPr lang="en-US" sz="1400" b="1" dirty="0" smtClean="0"/>
                        <a:t>contractile tissue of heart (involuntary)</a:t>
                      </a:r>
                    </a:p>
                    <a:p>
                      <a:pPr algn="ctr"/>
                      <a:r>
                        <a:rPr lang="en-US" sz="1400" b="1" dirty="0" smtClean="0">
                          <a:solidFill>
                            <a:srgbClr val="FF0000"/>
                          </a:solidFill>
                        </a:rPr>
                        <a:t>3. Smooth</a:t>
                      </a:r>
                    </a:p>
                    <a:p>
                      <a:pPr algn="ctr"/>
                      <a:r>
                        <a:rPr lang="en-US" sz="1400" b="1" dirty="0" smtClean="0"/>
                        <a:t>Walls of digestive tract – arteries </a:t>
                      </a:r>
                    </a:p>
                    <a:p>
                      <a:pPr algn="ctr"/>
                      <a:r>
                        <a:rPr lang="en-US" sz="1400" b="1" dirty="0" smtClean="0"/>
                        <a:t>(involuntary)</a:t>
                      </a:r>
                      <a:endParaRPr lang="en-US" sz="1400" b="1" dirty="0"/>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lnSpc>
                          <a:spcPct val="90000"/>
                        </a:lnSpc>
                      </a:pPr>
                      <a:endParaRPr lang="en-US" sz="1400" b="0" dirty="0">
                        <a:solidFill>
                          <a:schemeClr val="tx1"/>
                        </a:solidFill>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36538" y="1397000"/>
          <a:ext cx="8718550" cy="4759327"/>
        </p:xfrm>
        <a:graphic>
          <a:graphicData uri="http://schemas.openxmlformats.org/drawingml/2006/table">
            <a:tbl>
              <a:tblPr/>
              <a:tblGrid>
                <a:gridCol w="1516155"/>
                <a:gridCol w="3733894"/>
                <a:gridCol w="3468501"/>
              </a:tblGrid>
              <a:tr h="263532">
                <a:tc>
                  <a:txBody>
                    <a:bodyPr/>
                    <a:lstStyle/>
                    <a:p>
                      <a:pPr algn="ctr"/>
                      <a:r>
                        <a:rPr lang="en-US" sz="1400" dirty="0"/>
                        <a:t>SYSTEMS</a:t>
                      </a:r>
                    </a:p>
                  </a:txBody>
                  <a:tcPr marL="25087" marR="25087" marT="25086" marB="25086" anchor="ctr">
                    <a:lnL>
                      <a:noFill/>
                    </a:lnL>
                    <a:lnR>
                      <a:noFill/>
                    </a:lnR>
                    <a:lnT>
                      <a:noFill/>
                    </a:lnT>
                    <a:lnB>
                      <a:noFill/>
                    </a:lnB>
                  </a:tcPr>
                </a:tc>
                <a:tc>
                  <a:txBody>
                    <a:bodyPr/>
                    <a:lstStyle/>
                    <a:p>
                      <a:pPr algn="ctr"/>
                      <a:r>
                        <a:rPr lang="en-US" sz="1400"/>
                        <a:t>ORGANS</a:t>
                      </a:r>
                    </a:p>
                  </a:txBody>
                  <a:tcPr marL="25087" marR="25087" marT="25086" marB="25086" anchor="ctr">
                    <a:lnL>
                      <a:noFill/>
                    </a:lnL>
                    <a:lnR>
                      <a:noFill/>
                    </a:lnR>
                    <a:lnT>
                      <a:noFill/>
                    </a:lnT>
                    <a:lnB>
                      <a:noFill/>
                    </a:lnB>
                  </a:tcPr>
                </a:tc>
                <a:tc>
                  <a:txBody>
                    <a:bodyPr/>
                    <a:lstStyle/>
                    <a:p>
                      <a:pPr algn="ctr"/>
                      <a:r>
                        <a:rPr lang="en-US" sz="1400" dirty="0"/>
                        <a:t>FUNCTIONS</a:t>
                      </a:r>
                    </a:p>
                  </a:txBody>
                  <a:tcPr marL="25087" marR="25087" marT="25086" marB="25086" anchor="ctr">
                    <a:lnL>
                      <a:noFill/>
                    </a:lnL>
                    <a:lnR>
                      <a:noFill/>
                    </a:lnR>
                    <a:lnT>
                      <a:noFill/>
                    </a:lnT>
                    <a:lnB>
                      <a:noFill/>
                    </a:lnB>
                  </a:tcPr>
                </a:tc>
              </a:tr>
              <a:tr h="628151">
                <a:tc>
                  <a:txBody>
                    <a:bodyPr/>
                    <a:lstStyle/>
                    <a:p>
                      <a:pPr algn="ctr"/>
                      <a:r>
                        <a:rPr lang="en-US" sz="1400" dirty="0" smtClean="0"/>
                        <a:t>Respiratory</a:t>
                      </a:r>
                      <a:endParaRPr lang="en-US" sz="1400" dirty="0"/>
                    </a:p>
                  </a:txBody>
                  <a:tcPr marL="25087" marR="25087" marT="25086" marB="25086" anchor="ctr">
                    <a:lnL>
                      <a:noFill/>
                    </a:lnL>
                    <a:lnR>
                      <a:noFill/>
                    </a:lnR>
                    <a:lnT>
                      <a:noFill/>
                    </a:lnT>
                    <a:lnB>
                      <a:noFill/>
                    </a:lnB>
                  </a:tcPr>
                </a:tc>
                <a:tc>
                  <a:txBody>
                    <a:bodyPr/>
                    <a:lstStyle/>
                    <a:p>
                      <a:r>
                        <a:rPr lang="en-US" sz="1400" dirty="0"/>
                        <a:t>lungs, nasal passages,   bronchi, pharynx, trachea, diaphragm, bronchial tubes</a:t>
                      </a:r>
                    </a:p>
                  </a:txBody>
                  <a:tcPr marL="25087" marR="25087" marT="25086" marB="25086" anchor="ctr">
                    <a:lnL>
                      <a:noFill/>
                    </a:lnL>
                    <a:lnR>
                      <a:noFill/>
                    </a:lnR>
                    <a:lnT>
                      <a:noFill/>
                    </a:lnT>
                    <a:lnB>
                      <a:noFill/>
                    </a:lnB>
                  </a:tcPr>
                </a:tc>
                <a:tc>
                  <a:txBody>
                    <a:bodyPr/>
                    <a:lstStyle/>
                    <a:p>
                      <a:r>
                        <a:rPr lang="en-US" sz="1400"/>
                        <a:t>intake of oxygen and removal of carbon dioxide from body</a:t>
                      </a:r>
                    </a:p>
                  </a:txBody>
                  <a:tcPr marL="25087" marR="25087" marT="25086" marB="25086" anchor="ctr">
                    <a:lnL>
                      <a:noFill/>
                    </a:lnL>
                    <a:lnR>
                      <a:noFill/>
                    </a:lnR>
                    <a:lnT>
                      <a:noFill/>
                    </a:lnT>
                    <a:lnB>
                      <a:noFill/>
                    </a:lnB>
                  </a:tcPr>
                </a:tc>
              </a:tr>
              <a:tr h="483655">
                <a:tc>
                  <a:txBody>
                    <a:bodyPr/>
                    <a:lstStyle/>
                    <a:p>
                      <a:pPr algn="ctr"/>
                      <a:r>
                        <a:rPr lang="en-US" sz="1400" dirty="0" smtClean="0"/>
                        <a:t>Nervous</a:t>
                      </a:r>
                      <a:r>
                        <a:rPr lang="en-US" sz="1400" dirty="0"/>
                        <a:t> </a:t>
                      </a:r>
                    </a:p>
                  </a:txBody>
                  <a:tcPr marL="25087" marR="25087" marT="25086" marB="25086" anchor="ctr">
                    <a:lnL>
                      <a:noFill/>
                    </a:lnL>
                    <a:lnR>
                      <a:noFill/>
                    </a:lnR>
                    <a:lnT>
                      <a:noFill/>
                    </a:lnT>
                    <a:lnB>
                      <a:noFill/>
                    </a:lnB>
                  </a:tcPr>
                </a:tc>
                <a:tc>
                  <a:txBody>
                    <a:bodyPr/>
                    <a:lstStyle/>
                    <a:p>
                      <a:r>
                        <a:rPr lang="en-US" sz="1400" dirty="0"/>
                        <a:t>spinal cord, brain, nerves, skin, eyes, ears, tongue, nose</a:t>
                      </a:r>
                    </a:p>
                  </a:txBody>
                  <a:tcPr marL="25087" marR="25087" marT="25086" marB="25086" anchor="ctr">
                    <a:lnL>
                      <a:noFill/>
                    </a:lnL>
                    <a:lnR>
                      <a:noFill/>
                    </a:lnR>
                    <a:lnT>
                      <a:noFill/>
                    </a:lnT>
                    <a:lnB>
                      <a:noFill/>
                    </a:lnB>
                  </a:tcPr>
                </a:tc>
                <a:tc>
                  <a:txBody>
                    <a:bodyPr/>
                    <a:lstStyle/>
                    <a:p>
                      <a:r>
                        <a:rPr lang="en-US" sz="1400" dirty="0"/>
                        <a:t>control of body activities and the reaction to stimuli</a:t>
                      </a:r>
                    </a:p>
                  </a:txBody>
                  <a:tcPr marL="25087" marR="25087" marT="25086" marB="25086" anchor="ctr">
                    <a:lnL>
                      <a:noFill/>
                    </a:lnL>
                    <a:lnR>
                      <a:noFill/>
                    </a:lnR>
                    <a:lnT>
                      <a:noFill/>
                    </a:lnT>
                    <a:lnB>
                      <a:noFill/>
                    </a:lnB>
                  </a:tcPr>
                </a:tc>
              </a:tr>
              <a:tr h="483655">
                <a:tc>
                  <a:txBody>
                    <a:bodyPr/>
                    <a:lstStyle/>
                    <a:p>
                      <a:pPr algn="ctr"/>
                      <a:r>
                        <a:rPr lang="en-US" sz="1400" dirty="0" smtClean="0"/>
                        <a:t>Digestive</a:t>
                      </a:r>
                      <a:endParaRPr lang="en-US" sz="1400" dirty="0"/>
                    </a:p>
                  </a:txBody>
                  <a:tcPr marL="25087" marR="25087" marT="25086" marB="25086" anchor="ctr">
                    <a:lnL>
                      <a:noFill/>
                    </a:lnL>
                    <a:lnR>
                      <a:noFill/>
                    </a:lnR>
                    <a:lnT>
                      <a:noFill/>
                    </a:lnT>
                    <a:lnB>
                      <a:noFill/>
                    </a:lnB>
                  </a:tcPr>
                </a:tc>
                <a:tc>
                  <a:txBody>
                    <a:bodyPr/>
                    <a:lstStyle/>
                    <a:p>
                      <a:r>
                        <a:rPr lang="en-US" sz="1400" dirty="0"/>
                        <a:t>stomach, liver, teeth, tongue, pancreas, intestine, esophagus</a:t>
                      </a:r>
                    </a:p>
                  </a:txBody>
                  <a:tcPr marL="25087" marR="25087" marT="25086" marB="25086" anchor="ctr">
                    <a:lnL>
                      <a:noFill/>
                    </a:lnL>
                    <a:lnR>
                      <a:noFill/>
                    </a:lnR>
                    <a:lnT>
                      <a:noFill/>
                    </a:lnT>
                    <a:lnB>
                      <a:noFill/>
                    </a:lnB>
                  </a:tcPr>
                </a:tc>
                <a:tc>
                  <a:txBody>
                    <a:bodyPr/>
                    <a:lstStyle/>
                    <a:p>
                      <a:r>
                        <a:rPr lang="en-US" sz="1400"/>
                        <a:t>break down of food and absorption for use as energy</a:t>
                      </a:r>
                    </a:p>
                  </a:txBody>
                  <a:tcPr marL="25087" marR="25087" marT="25086" marB="25086" anchor="ctr">
                    <a:lnL>
                      <a:noFill/>
                    </a:lnL>
                    <a:lnR>
                      <a:noFill/>
                    </a:lnR>
                    <a:lnT>
                      <a:noFill/>
                    </a:lnT>
                    <a:lnB>
                      <a:noFill/>
                    </a:lnB>
                  </a:tcPr>
                </a:tc>
              </a:tr>
              <a:tr h="339160">
                <a:tc>
                  <a:txBody>
                    <a:bodyPr/>
                    <a:lstStyle/>
                    <a:p>
                      <a:pPr algn="ctr"/>
                      <a:r>
                        <a:rPr lang="en-US" sz="1400" dirty="0" smtClean="0"/>
                        <a:t>Excretory</a:t>
                      </a:r>
                      <a:endParaRPr lang="en-US" sz="1400" dirty="0"/>
                    </a:p>
                  </a:txBody>
                  <a:tcPr marL="25087" marR="25087" marT="25086" marB="25086" anchor="ctr">
                    <a:lnL>
                      <a:noFill/>
                    </a:lnL>
                    <a:lnR>
                      <a:noFill/>
                    </a:lnR>
                    <a:lnT>
                      <a:noFill/>
                    </a:lnT>
                    <a:lnB>
                      <a:noFill/>
                    </a:lnB>
                  </a:tcPr>
                </a:tc>
                <a:tc>
                  <a:txBody>
                    <a:bodyPr/>
                    <a:lstStyle/>
                    <a:p>
                      <a:r>
                        <a:rPr lang="en-US" sz="1400" dirty="0"/>
                        <a:t>kidneys, bladder </a:t>
                      </a:r>
                      <a:r>
                        <a:rPr lang="en-US" sz="1400" dirty="0" err="1"/>
                        <a:t>ureters</a:t>
                      </a:r>
                      <a:r>
                        <a:rPr lang="en-US" sz="1400" dirty="0"/>
                        <a:t>, skin</a:t>
                      </a:r>
                    </a:p>
                  </a:txBody>
                  <a:tcPr marL="25087" marR="25087" marT="25086" marB="25086" anchor="ctr">
                    <a:lnL>
                      <a:noFill/>
                    </a:lnL>
                    <a:lnR>
                      <a:noFill/>
                    </a:lnR>
                    <a:lnT>
                      <a:noFill/>
                    </a:lnT>
                    <a:lnB>
                      <a:noFill/>
                    </a:lnB>
                  </a:tcPr>
                </a:tc>
                <a:tc>
                  <a:txBody>
                    <a:bodyPr/>
                    <a:lstStyle/>
                    <a:p>
                      <a:r>
                        <a:rPr lang="en-US" sz="1400"/>
                        <a:t>controls water and salt balance</a:t>
                      </a:r>
                    </a:p>
                  </a:txBody>
                  <a:tcPr marL="25087" marR="25087" marT="25086" marB="25086" anchor="ctr">
                    <a:lnL>
                      <a:noFill/>
                    </a:lnL>
                    <a:lnR>
                      <a:noFill/>
                    </a:lnR>
                    <a:lnT>
                      <a:noFill/>
                    </a:lnT>
                    <a:lnB>
                      <a:noFill/>
                    </a:lnB>
                  </a:tcPr>
                </a:tc>
              </a:tr>
              <a:tr h="483655">
                <a:tc>
                  <a:txBody>
                    <a:bodyPr/>
                    <a:lstStyle/>
                    <a:p>
                      <a:pPr algn="ctr"/>
                      <a:r>
                        <a:rPr lang="en-US" sz="1400" dirty="0"/>
                        <a:t> </a:t>
                      </a:r>
                      <a:r>
                        <a:rPr lang="en-US" sz="1400" dirty="0" smtClean="0"/>
                        <a:t>Endocrine</a:t>
                      </a:r>
                      <a:endParaRPr lang="en-US" sz="1400" dirty="0"/>
                    </a:p>
                  </a:txBody>
                  <a:tcPr marL="25087" marR="25087" marT="25086" marB="25086" anchor="ctr">
                    <a:lnL>
                      <a:noFill/>
                    </a:lnL>
                    <a:lnR>
                      <a:noFill/>
                    </a:lnR>
                    <a:lnT>
                      <a:noFill/>
                    </a:lnT>
                    <a:lnB>
                      <a:noFill/>
                    </a:lnB>
                  </a:tcPr>
                </a:tc>
                <a:tc>
                  <a:txBody>
                    <a:bodyPr/>
                    <a:lstStyle/>
                    <a:p>
                      <a:r>
                        <a:rPr lang="en-US" sz="1400" dirty="0"/>
                        <a:t>pituitary gland, adrenal gland, thyroid gland, gonads</a:t>
                      </a:r>
                    </a:p>
                  </a:txBody>
                  <a:tcPr marL="25087" marR="25087" marT="25086" marB="25086" anchor="ctr">
                    <a:lnL>
                      <a:noFill/>
                    </a:lnL>
                    <a:lnR>
                      <a:noFill/>
                    </a:lnR>
                    <a:lnT>
                      <a:noFill/>
                    </a:lnT>
                    <a:lnB>
                      <a:noFill/>
                    </a:lnB>
                  </a:tcPr>
                </a:tc>
                <a:tc>
                  <a:txBody>
                    <a:bodyPr/>
                    <a:lstStyle/>
                    <a:p>
                      <a:r>
                        <a:rPr lang="en-US" sz="1400" dirty="0"/>
                        <a:t>production of hormones and body regulation</a:t>
                      </a:r>
                    </a:p>
                  </a:txBody>
                  <a:tcPr marL="25087" marR="25087" marT="25086" marB="25086" anchor="ctr">
                    <a:lnL>
                      <a:noFill/>
                    </a:lnL>
                    <a:lnR>
                      <a:noFill/>
                    </a:lnR>
                    <a:lnT>
                      <a:noFill/>
                    </a:lnT>
                    <a:lnB>
                      <a:noFill/>
                    </a:lnB>
                  </a:tcPr>
                </a:tc>
              </a:tr>
              <a:tr h="483655">
                <a:tc>
                  <a:txBody>
                    <a:bodyPr/>
                    <a:lstStyle/>
                    <a:p>
                      <a:pPr algn="ctr"/>
                      <a:r>
                        <a:rPr lang="en-US" sz="1400" dirty="0" smtClean="0"/>
                        <a:t>Skeletal &amp; Muscular</a:t>
                      </a:r>
                      <a:endParaRPr lang="en-US" sz="1400" dirty="0"/>
                    </a:p>
                  </a:txBody>
                  <a:tcPr marL="25087" marR="25087" marT="25086" marB="25086" anchor="ctr">
                    <a:lnL>
                      <a:noFill/>
                    </a:lnL>
                    <a:lnR>
                      <a:noFill/>
                    </a:lnR>
                    <a:lnT>
                      <a:noFill/>
                    </a:lnT>
                    <a:lnB>
                      <a:noFill/>
                    </a:lnB>
                  </a:tcPr>
                </a:tc>
                <a:tc>
                  <a:txBody>
                    <a:bodyPr/>
                    <a:lstStyle/>
                    <a:p>
                      <a:r>
                        <a:rPr lang="en-US" sz="1400"/>
                        <a:t>bones, muscles</a:t>
                      </a:r>
                    </a:p>
                  </a:txBody>
                  <a:tcPr marL="25087" marR="25087" marT="25086" marB="25086" anchor="ctr">
                    <a:lnL>
                      <a:noFill/>
                    </a:lnL>
                    <a:lnR>
                      <a:noFill/>
                    </a:lnR>
                    <a:lnT>
                      <a:noFill/>
                    </a:lnT>
                    <a:lnB>
                      <a:noFill/>
                    </a:lnB>
                  </a:tcPr>
                </a:tc>
                <a:tc>
                  <a:txBody>
                    <a:bodyPr/>
                    <a:lstStyle/>
                    <a:p>
                      <a:r>
                        <a:rPr lang="en-US" sz="1400"/>
                        <a:t>protection and movement</a:t>
                      </a:r>
                    </a:p>
                  </a:txBody>
                  <a:tcPr marL="25087" marR="25087" marT="25086" marB="25086" anchor="ctr">
                    <a:lnL>
                      <a:noFill/>
                    </a:lnL>
                    <a:lnR>
                      <a:noFill/>
                    </a:lnR>
                    <a:lnT>
                      <a:noFill/>
                    </a:lnT>
                    <a:lnB>
                      <a:noFill/>
                    </a:lnB>
                  </a:tcPr>
                </a:tc>
              </a:tr>
              <a:tr h="476891">
                <a:tc>
                  <a:txBody>
                    <a:bodyPr/>
                    <a:lstStyle/>
                    <a:p>
                      <a:pPr algn="ctr"/>
                      <a:r>
                        <a:rPr lang="en-US" sz="1400" dirty="0" smtClean="0"/>
                        <a:t>Circulatory</a:t>
                      </a:r>
                      <a:endParaRPr lang="en-US" sz="1400" dirty="0"/>
                    </a:p>
                  </a:txBody>
                  <a:tcPr marL="25087" marR="25087" marT="25086" marB="25086" anchor="ctr">
                    <a:lnL>
                      <a:noFill/>
                    </a:lnL>
                    <a:lnR>
                      <a:noFill/>
                    </a:lnR>
                    <a:lnT>
                      <a:noFill/>
                    </a:lnT>
                    <a:lnB>
                      <a:noFill/>
                    </a:lnB>
                  </a:tcPr>
                </a:tc>
                <a:tc>
                  <a:txBody>
                    <a:bodyPr/>
                    <a:lstStyle/>
                    <a:p>
                      <a:r>
                        <a:rPr lang="en-US" sz="1400"/>
                        <a:t>blood, blood vessels, heart, lymph</a:t>
                      </a:r>
                    </a:p>
                  </a:txBody>
                  <a:tcPr marL="25087" marR="25087" marT="25086" marB="25086" anchor="ctr">
                    <a:lnL>
                      <a:noFill/>
                    </a:lnL>
                    <a:lnR>
                      <a:noFill/>
                    </a:lnR>
                    <a:lnT>
                      <a:noFill/>
                    </a:lnT>
                    <a:lnB>
                      <a:noFill/>
                    </a:lnB>
                  </a:tcPr>
                </a:tc>
                <a:tc>
                  <a:txBody>
                    <a:bodyPr/>
                    <a:lstStyle/>
                    <a:p>
                      <a:r>
                        <a:rPr lang="en-US" sz="1400"/>
                        <a:t>transport of nutrients, metabolic wastes, water, salts, and disease fighting cells</a:t>
                      </a:r>
                    </a:p>
                  </a:txBody>
                  <a:tcPr marL="25087" marR="25087" marT="25086" marB="25086" anchor="ctr">
                    <a:lnL>
                      <a:noFill/>
                    </a:lnL>
                    <a:lnR>
                      <a:noFill/>
                    </a:lnR>
                    <a:lnT>
                      <a:noFill/>
                    </a:lnT>
                    <a:lnB>
                      <a:noFill/>
                    </a:lnB>
                  </a:tcPr>
                </a:tc>
              </a:tr>
              <a:tr h="1116970">
                <a:tc>
                  <a:txBody>
                    <a:bodyPr/>
                    <a:lstStyle/>
                    <a:p>
                      <a:pPr algn="ctr"/>
                      <a:r>
                        <a:rPr lang="en-US" sz="1400" dirty="0"/>
                        <a:t> </a:t>
                      </a:r>
                      <a:r>
                        <a:rPr lang="en-US" sz="1400" dirty="0" err="1" smtClean="0"/>
                        <a:t>Integumentary</a:t>
                      </a:r>
                      <a:endParaRPr lang="en-US" sz="1400" dirty="0"/>
                    </a:p>
                  </a:txBody>
                  <a:tcPr marL="25087" marR="25087" marT="25086" marB="25086" anchor="ctr">
                    <a:lnL>
                      <a:noFill/>
                    </a:lnL>
                    <a:lnR>
                      <a:noFill/>
                    </a:lnR>
                    <a:lnT>
                      <a:noFill/>
                    </a:lnT>
                    <a:lnB>
                      <a:noFill/>
                    </a:lnB>
                  </a:tcPr>
                </a:tc>
                <a:tc>
                  <a:txBody>
                    <a:bodyPr/>
                    <a:lstStyle/>
                    <a:p>
                      <a:r>
                        <a:rPr lang="en-US" sz="1400" dirty="0"/>
                        <a:t>skin</a:t>
                      </a:r>
                    </a:p>
                  </a:txBody>
                  <a:tcPr marL="25087" marR="25087" marT="25086" marB="25086" anchor="ctr">
                    <a:lnL>
                      <a:noFill/>
                    </a:lnL>
                    <a:lnR>
                      <a:noFill/>
                    </a:lnR>
                    <a:lnT>
                      <a:noFill/>
                    </a:lnT>
                    <a:lnB>
                      <a:noFill/>
                    </a:lnB>
                  </a:tcPr>
                </a:tc>
                <a:tc>
                  <a:txBody>
                    <a:bodyPr/>
                    <a:lstStyle/>
                    <a:p>
                      <a:endParaRPr lang="en-US" sz="1400" dirty="0" smtClean="0"/>
                    </a:p>
                    <a:p>
                      <a:r>
                        <a:rPr lang="en-US" sz="1400" dirty="0" smtClean="0"/>
                        <a:t>protection </a:t>
                      </a:r>
                      <a:r>
                        <a:rPr lang="en-US" sz="1400" dirty="0"/>
                        <a:t>of body from injury and bacteria, maintenance of tissue moisture, holds receptors for stimuli response, body heat regulation</a:t>
                      </a:r>
                    </a:p>
                  </a:txBody>
                  <a:tcPr marL="25087" marR="25087" marT="25086" marB="25086" anchor="ctr">
                    <a:lnL>
                      <a:noFill/>
                    </a:lnL>
                    <a:lnR>
                      <a:noFill/>
                    </a:lnR>
                    <a:lnT>
                      <a:noFill/>
                    </a:lnT>
                    <a:lnB>
                      <a:noFill/>
                    </a:lnB>
                  </a:tcPr>
                </a:tc>
              </a:tr>
            </a:tbl>
          </a:graphicData>
        </a:graphic>
      </p:graphicFrame>
    </p:spTree>
    <p:extLst>
      <p:ext uri="{BB962C8B-B14F-4D97-AF65-F5344CB8AC3E}">
        <p14:creationId xmlns:p14="http://schemas.microsoft.com/office/powerpoint/2010/main" val="3344594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590931"/>
          </a:xfrm>
          <a:solidFill>
            <a:srgbClr val="821475"/>
          </a:solidFill>
        </p:spPr>
        <p:style>
          <a:lnRef idx="3">
            <a:schemeClr val="lt1"/>
          </a:lnRef>
          <a:fillRef idx="1">
            <a:schemeClr val="accent2"/>
          </a:fillRef>
          <a:effectRef idx="1">
            <a:schemeClr val="accent2"/>
          </a:effectRef>
          <a:fontRef idx="minor">
            <a:schemeClr val="lt1"/>
          </a:fontRef>
        </p:style>
        <p:txBody>
          <a:bodyPr/>
          <a:lstStyle/>
          <a:p>
            <a:r>
              <a:rPr lang="en-US" sz="3600" cap="small" dirty="0" smtClean="0"/>
              <a:t>Connection</a:t>
            </a:r>
            <a:endParaRPr lang="en-US" sz="3600" cap="small" dirty="0"/>
          </a:p>
        </p:txBody>
      </p:sp>
      <p:sp>
        <p:nvSpPr>
          <p:cNvPr id="3" name="Text Placeholder 2"/>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3284"/>
            <a:ext cx="8229600" cy="507831"/>
          </a:xfrm>
        </p:spPr>
        <p:style>
          <a:lnRef idx="3">
            <a:schemeClr val="lt1"/>
          </a:lnRef>
          <a:fillRef idx="1">
            <a:schemeClr val="accent2"/>
          </a:fillRef>
          <a:effectRef idx="1">
            <a:schemeClr val="accent2"/>
          </a:effectRef>
          <a:fontRef idx="minor">
            <a:schemeClr val="lt1"/>
          </a:fontRef>
        </p:style>
        <p:txBody>
          <a:bodyPr anchor="ctr"/>
          <a:lstStyle/>
          <a:p>
            <a:r>
              <a:rPr lang="en-US" cap="small" dirty="0" smtClean="0"/>
              <a:t>Tissues AND organs </a:t>
            </a:r>
            <a:endParaRPr lang="en-US" cap="small" dirty="0"/>
          </a:p>
        </p:txBody>
      </p:sp>
      <p:pic>
        <p:nvPicPr>
          <p:cNvPr id="5" name="Content Placeholder 4" descr="stomach.gif"/>
          <p:cNvPicPr>
            <a:picLocks noGrp="1" noChangeAspect="1"/>
          </p:cNvPicPr>
          <p:nvPr>
            <p:ph idx="1"/>
          </p:nvPr>
        </p:nvPicPr>
        <p:blipFill>
          <a:blip r:embed="rId2" cstate="print"/>
          <a:stretch>
            <a:fillRect/>
          </a:stretch>
        </p:blipFill>
        <p:spPr>
          <a:xfrm>
            <a:off x="914400" y="1219200"/>
            <a:ext cx="6856071" cy="47244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7848600" cy="3585597"/>
          </a:xfrm>
        </p:spPr>
        <p:txBody>
          <a:bodyPr/>
          <a:lstStyle/>
          <a:p>
            <a:pPr algn="just">
              <a:spcBef>
                <a:spcPts val="1800"/>
              </a:spcBef>
              <a:spcAft>
                <a:spcPts val="3600"/>
              </a:spcAft>
            </a:pPr>
            <a:r>
              <a:rPr lang="en-US" sz="2600" b="1" dirty="0" smtClean="0">
                <a:solidFill>
                  <a:srgbClr val="C00000"/>
                </a:solidFill>
              </a:rPr>
              <a:t>The heart </a:t>
            </a:r>
            <a:r>
              <a:rPr lang="en-US" sz="2600" dirty="0" smtClean="0"/>
              <a:t>is an </a:t>
            </a:r>
            <a:r>
              <a:rPr lang="en-US" sz="2600" b="1" dirty="0" smtClean="0">
                <a:solidFill>
                  <a:srgbClr val="C00000"/>
                </a:solidFill>
              </a:rPr>
              <a:t>organ</a:t>
            </a:r>
            <a:r>
              <a:rPr lang="en-US" sz="2600" dirty="0" smtClean="0"/>
              <a:t> that is mostly made up of </a:t>
            </a:r>
            <a:r>
              <a:rPr lang="en-US" sz="2600" b="1" dirty="0" smtClean="0"/>
              <a:t>cardiac muscle tissue</a:t>
            </a:r>
            <a:r>
              <a:rPr lang="en-US" sz="2600" dirty="0" smtClean="0"/>
              <a:t>. However, it also is made up of </a:t>
            </a:r>
            <a:r>
              <a:rPr lang="en-US" sz="2600" b="1" dirty="0" smtClean="0"/>
              <a:t>nervous</a:t>
            </a:r>
            <a:r>
              <a:rPr lang="en-US" sz="2600" dirty="0" smtClean="0"/>
              <a:t>, </a:t>
            </a:r>
            <a:r>
              <a:rPr lang="en-US" sz="2600" b="1" dirty="0" smtClean="0"/>
              <a:t>epithelial</a:t>
            </a:r>
            <a:r>
              <a:rPr lang="en-US" sz="2600" dirty="0" smtClean="0"/>
              <a:t>, and </a:t>
            </a:r>
            <a:r>
              <a:rPr lang="en-US" sz="2600" b="1" dirty="0" smtClean="0"/>
              <a:t>connective</a:t>
            </a:r>
            <a:r>
              <a:rPr lang="en-US" sz="2600" dirty="0" smtClean="0"/>
              <a:t> tissue.</a:t>
            </a:r>
          </a:p>
          <a:p>
            <a:pPr algn="ctr">
              <a:spcBef>
                <a:spcPts val="1800"/>
              </a:spcBef>
              <a:spcAft>
                <a:spcPts val="3600"/>
              </a:spcAft>
            </a:pPr>
            <a:r>
              <a:rPr lang="en-US" sz="2600" b="1" dirty="0" smtClean="0">
                <a:solidFill>
                  <a:srgbClr val="C00000"/>
                </a:solidFill>
              </a:rPr>
              <a:t>These tissues </a:t>
            </a:r>
            <a:r>
              <a:rPr lang="en-US" sz="2600" dirty="0" smtClean="0"/>
              <a:t>work together to make </a:t>
            </a:r>
            <a:r>
              <a:rPr lang="en-US" sz="2600" b="1" dirty="0" smtClean="0"/>
              <a:t>the heart </a:t>
            </a:r>
            <a:r>
              <a:rPr lang="en-US" sz="2600" dirty="0" smtClean="0"/>
              <a:t>an </a:t>
            </a:r>
            <a:r>
              <a:rPr lang="en-US" sz="2600" b="1" dirty="0" smtClean="0"/>
              <a:t>efficient pump </a:t>
            </a:r>
            <a:r>
              <a:rPr lang="en-US" sz="2600" dirty="0" smtClean="0"/>
              <a:t>that circulates </a:t>
            </a:r>
            <a:r>
              <a:rPr lang="en-US" sz="2600" b="1" dirty="0" smtClean="0"/>
              <a:t>blood</a:t>
            </a:r>
            <a:r>
              <a:rPr lang="en-US" sz="2600" dirty="0" smtClean="0"/>
              <a:t> throughout the body.</a:t>
            </a:r>
            <a:endParaRPr lang="en-US" sz="2600" dirty="0"/>
          </a:p>
        </p:txBody>
      </p:sp>
      <p:sp>
        <p:nvSpPr>
          <p:cNvPr id="4" name="Title 1"/>
          <p:cNvSpPr txBox="1">
            <a:spLocks/>
          </p:cNvSpPr>
          <p:nvPr/>
        </p:nvSpPr>
        <p:spPr bwMode="auto">
          <a:xfrm>
            <a:off x="381000" y="152400"/>
            <a:ext cx="8229600" cy="507831"/>
          </a:xfrm>
          <a:prstGeom prst="rect">
            <a:avLst/>
          </a:prstGeom>
          <a:ln w="38100" cap="flat" cmpd="sng" algn="ctr">
            <a:solidFill>
              <a:schemeClr val="lt1"/>
            </a:solidFill>
            <a:prstDash val="solid"/>
            <a:miter lim="800000"/>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450850" marR="0" lvl="0" indent="-450850" algn="l" defTabSz="914400" rtl="0" eaLnBrk="0" fontAlgn="base" latinLnBrk="0" hangingPunct="0">
              <a:lnSpc>
                <a:spcPct val="90000"/>
              </a:lnSpc>
              <a:spcBef>
                <a:spcPct val="0"/>
              </a:spcBef>
              <a:spcAft>
                <a:spcPct val="0"/>
              </a:spcAft>
              <a:buClrTx/>
              <a:buSzTx/>
              <a:buFontTx/>
              <a:buNone/>
              <a:tabLst/>
              <a:defRPr/>
            </a:pPr>
            <a:r>
              <a:rPr kumimoji="0" lang="en-US" sz="3000" b="1" i="0" u="none" strike="noStrike" kern="0" cap="small" spc="0" normalizeH="0" baseline="0" noProof="0" smtClean="0">
                <a:ln>
                  <a:noFill/>
                </a:ln>
                <a:solidFill>
                  <a:schemeClr val="lt1"/>
                </a:solidFill>
                <a:effectLst/>
                <a:uLnTx/>
                <a:uFillTx/>
                <a:latin typeface="+mn-lt"/>
                <a:ea typeface="+mn-ea"/>
                <a:cs typeface="+mn-cs"/>
              </a:rPr>
              <a:t>Tissues AND organs </a:t>
            </a:r>
            <a:endParaRPr kumimoji="0" lang="en-US" sz="3000" b="1" i="0" u="none" strike="noStrike" kern="0" cap="small"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88313"/>
            <a:ext cx="8077200" cy="5078313"/>
          </a:xfrm>
        </p:spPr>
        <p:txBody>
          <a:bodyPr anchor="ctr"/>
          <a:lstStyle/>
          <a:p>
            <a:pPr algn="just">
              <a:spcBef>
                <a:spcPts val="1200"/>
              </a:spcBef>
              <a:spcAft>
                <a:spcPts val="2400"/>
              </a:spcAft>
            </a:pPr>
            <a:r>
              <a:rPr lang="en-US" sz="2600" b="1" u="sng" dirty="0" smtClean="0">
                <a:solidFill>
                  <a:srgbClr val="0070C0"/>
                </a:solidFill>
              </a:rPr>
              <a:t>The muscle tissue </a:t>
            </a:r>
            <a:r>
              <a:rPr lang="en-US" sz="2600" dirty="0" smtClean="0"/>
              <a:t>does the work of pumping the blood for circulation throughout the body.</a:t>
            </a:r>
          </a:p>
          <a:p>
            <a:pPr algn="just">
              <a:spcBef>
                <a:spcPts val="1200"/>
              </a:spcBef>
              <a:spcAft>
                <a:spcPts val="2400"/>
              </a:spcAft>
            </a:pPr>
            <a:r>
              <a:rPr lang="en-US" sz="2600" b="1" u="sng" dirty="0" smtClean="0">
                <a:solidFill>
                  <a:srgbClr val="0070C0"/>
                </a:solidFill>
              </a:rPr>
              <a:t>The nervous tissue </a:t>
            </a:r>
            <a:r>
              <a:rPr lang="en-US" sz="2600" dirty="0" smtClean="0"/>
              <a:t>coordinates the contraction of the muscle tissue for efficient pumping action.</a:t>
            </a:r>
          </a:p>
          <a:p>
            <a:pPr algn="just">
              <a:spcBef>
                <a:spcPts val="1200"/>
              </a:spcBef>
              <a:spcAft>
                <a:spcPts val="2400"/>
              </a:spcAft>
            </a:pPr>
            <a:r>
              <a:rPr lang="en-US" sz="2600" b="1" u="sng" dirty="0" smtClean="0">
                <a:solidFill>
                  <a:srgbClr val="0070C0"/>
                </a:solidFill>
              </a:rPr>
              <a:t>The epithelial tissue </a:t>
            </a:r>
            <a:r>
              <a:rPr lang="en-US" sz="2600" dirty="0" smtClean="0"/>
              <a:t>lines the chambers of the heart.</a:t>
            </a:r>
          </a:p>
          <a:p>
            <a:pPr algn="just">
              <a:spcBef>
                <a:spcPts val="1200"/>
              </a:spcBef>
              <a:spcAft>
                <a:spcPts val="2400"/>
              </a:spcAft>
            </a:pPr>
            <a:r>
              <a:rPr lang="en-US" sz="2600" b="1" u="sng" dirty="0" smtClean="0">
                <a:solidFill>
                  <a:srgbClr val="0070C0"/>
                </a:solidFill>
              </a:rPr>
              <a:t>The connective tissue </a:t>
            </a:r>
            <a:r>
              <a:rPr lang="en-US" sz="2600" dirty="0" smtClean="0"/>
              <a:t>binds the tissues together. It also gives the heart strength and elastic properties.</a:t>
            </a:r>
          </a:p>
        </p:txBody>
      </p:sp>
      <p:sp>
        <p:nvSpPr>
          <p:cNvPr id="5" name="Title 1"/>
          <p:cNvSpPr>
            <a:spLocks noGrp="1"/>
          </p:cNvSpPr>
          <p:nvPr>
            <p:ph type="title"/>
          </p:nvPr>
        </p:nvSpPr>
        <p:spPr>
          <a:xfrm>
            <a:off x="533400" y="203284"/>
            <a:ext cx="8229600" cy="507831"/>
          </a:xfrm>
        </p:spPr>
        <p:style>
          <a:lnRef idx="3">
            <a:schemeClr val="lt1"/>
          </a:lnRef>
          <a:fillRef idx="1">
            <a:schemeClr val="accent2"/>
          </a:fillRef>
          <a:effectRef idx="1">
            <a:schemeClr val="accent2"/>
          </a:effectRef>
          <a:fontRef idx="minor">
            <a:schemeClr val="lt1"/>
          </a:fontRef>
        </p:style>
        <p:txBody>
          <a:bodyPr anchor="ctr"/>
          <a:lstStyle/>
          <a:p>
            <a:r>
              <a:rPr lang="en-US" cap="small" dirty="0" smtClean="0"/>
              <a:t>Tissues AND organs </a:t>
            </a:r>
            <a:endParaRPr lang="en-US" cap="smal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a:xfrm>
            <a:off x="157163" y="762000"/>
            <a:ext cx="8534400" cy="6181725"/>
          </a:xfrm>
        </p:spPr>
        <p:txBody>
          <a:bodyPr/>
          <a:lstStyle/>
          <a:p>
            <a:pPr marL="346075" indent="-346075" eaLnBrk="1" hangingPunct="1"/>
            <a:r>
              <a:rPr lang="en-US" sz="2400" dirty="0" smtClean="0">
                <a:ea typeface="Arial Unicode MS" pitchFamily="34" charset="-128"/>
                <a:cs typeface="Arial" pitchFamily="34" charset="0"/>
              </a:rPr>
              <a:t>Heart is an organ which contains different types of tissues. Each tissue performs specific functions</a:t>
            </a:r>
            <a:endParaRPr lang="ar-SA" sz="2400" dirty="0" smtClean="0">
              <a:ea typeface="Arial Unicode MS" pitchFamily="34" charset="-128"/>
              <a:cs typeface="Arial" pitchFamily="34" charset="0"/>
            </a:endParaRPr>
          </a:p>
          <a:p>
            <a:pPr marL="346075" indent="-346075" algn="r" rtl="1" eaLnBrk="1" hangingPunct="1"/>
            <a:r>
              <a:rPr lang="ar-EG" sz="2400" dirty="0" smtClean="0">
                <a:solidFill>
                  <a:srgbClr val="FF0000"/>
                </a:solidFill>
                <a:ea typeface="Arial Unicode MS" pitchFamily="34" charset="-128"/>
                <a:cs typeface="Arial" pitchFamily="34" charset="0"/>
              </a:rPr>
              <a:t>يتكون القلب من عدة أنسجة</a:t>
            </a:r>
            <a:r>
              <a:rPr lang="ar-SA" sz="2400" dirty="0" smtClean="0">
                <a:solidFill>
                  <a:srgbClr val="FF0000"/>
                </a:solidFill>
                <a:ea typeface="Arial Unicode MS" pitchFamily="34" charset="-128"/>
                <a:cs typeface="Arial" pitchFamily="34" charset="0"/>
              </a:rPr>
              <a:t> </a:t>
            </a:r>
            <a:r>
              <a:rPr lang="ar-SA" sz="2400" dirty="0" err="1" smtClean="0">
                <a:solidFill>
                  <a:srgbClr val="FF0000"/>
                </a:solidFill>
                <a:ea typeface="Arial Unicode MS" pitchFamily="34" charset="-128"/>
                <a:cs typeface="Arial" pitchFamily="34" charset="0"/>
              </a:rPr>
              <a:t>-</a:t>
            </a:r>
            <a:r>
              <a:rPr lang="ar-EG" sz="2400" dirty="0" smtClean="0">
                <a:solidFill>
                  <a:srgbClr val="FF0000"/>
                </a:solidFill>
                <a:ea typeface="Arial Unicode MS" pitchFamily="34" charset="-128"/>
                <a:cs typeface="Arial" pitchFamily="34" charset="0"/>
              </a:rPr>
              <a:t> </a:t>
            </a:r>
            <a:r>
              <a:rPr lang="ar-SA" sz="2400" dirty="0" smtClean="0">
                <a:solidFill>
                  <a:srgbClr val="FF0000"/>
                </a:solidFill>
                <a:ea typeface="Arial Unicode MS" pitchFamily="34" charset="-128"/>
                <a:cs typeface="Arial" pitchFamily="34" charset="0"/>
              </a:rPr>
              <a:t>يؤدي كل نسيج وظائف محددة</a:t>
            </a:r>
            <a:endParaRPr lang="en-US" sz="2400" dirty="0" smtClean="0">
              <a:solidFill>
                <a:srgbClr val="FF0000"/>
              </a:solidFill>
              <a:ea typeface="Arial Unicode MS" pitchFamily="34" charset="-128"/>
              <a:cs typeface="Arial" pitchFamily="34" charset="0"/>
            </a:endParaRPr>
          </a:p>
          <a:p>
            <a:pPr marL="346075" indent="-346075" eaLnBrk="1" hangingPunct="1"/>
            <a:r>
              <a:rPr lang="en-US" sz="2400" dirty="0" smtClean="0">
                <a:ea typeface="Arial Unicode MS" pitchFamily="34" charset="-128"/>
                <a:cs typeface="Arial" pitchFamily="34" charset="0"/>
              </a:rPr>
              <a:t>The heart has: epithelial, connective, and nervous tissues</a:t>
            </a:r>
            <a:endParaRPr lang="ar-SA" sz="2400" dirty="0" smtClean="0">
              <a:ea typeface="Arial Unicode MS" pitchFamily="34" charset="-128"/>
              <a:cs typeface="Arial" pitchFamily="34" charset="0"/>
            </a:endParaRPr>
          </a:p>
          <a:p>
            <a:pPr marL="346075" indent="-346075" algn="r" rtl="1" eaLnBrk="1" hangingPunct="1"/>
            <a:r>
              <a:rPr lang="ar-SA" sz="2400" dirty="0" smtClean="0">
                <a:solidFill>
                  <a:srgbClr val="FF0000"/>
                </a:solidFill>
                <a:ea typeface="Arial Unicode MS" pitchFamily="34" charset="-128"/>
                <a:cs typeface="Arial" pitchFamily="34" charset="0"/>
              </a:rPr>
              <a:t>يحتوي القلب على أنسجة </a:t>
            </a:r>
            <a:r>
              <a:rPr lang="ar-SA" sz="2400" dirty="0" err="1" smtClean="0">
                <a:solidFill>
                  <a:srgbClr val="FF0000"/>
                </a:solidFill>
                <a:ea typeface="Arial Unicode MS" pitchFamily="34" charset="-128"/>
                <a:cs typeface="Arial" pitchFamily="34" charset="0"/>
              </a:rPr>
              <a:t>طلائية</a:t>
            </a:r>
            <a:r>
              <a:rPr lang="ar-SA" sz="2400" dirty="0" smtClean="0">
                <a:solidFill>
                  <a:srgbClr val="FF0000"/>
                </a:solidFill>
                <a:ea typeface="Arial Unicode MS" pitchFamily="34" charset="-128"/>
                <a:cs typeface="Arial" pitchFamily="34" charset="0"/>
              </a:rPr>
              <a:t> </a:t>
            </a:r>
            <a:r>
              <a:rPr lang="ar-SA" sz="2400" dirty="0" err="1" smtClean="0">
                <a:solidFill>
                  <a:srgbClr val="FF0000"/>
                </a:solidFill>
                <a:ea typeface="Arial Unicode MS" pitchFamily="34" charset="-128"/>
                <a:cs typeface="Arial" pitchFamily="34" charset="0"/>
              </a:rPr>
              <a:t>وضامة</a:t>
            </a:r>
            <a:r>
              <a:rPr lang="ar-SA" sz="2400" dirty="0" smtClean="0">
                <a:solidFill>
                  <a:srgbClr val="FF0000"/>
                </a:solidFill>
                <a:ea typeface="Arial Unicode MS" pitchFamily="34" charset="-128"/>
                <a:cs typeface="Arial" pitchFamily="34" charset="0"/>
              </a:rPr>
              <a:t> وعصبية</a:t>
            </a:r>
            <a:endParaRPr lang="en-US" sz="2400" dirty="0" smtClean="0">
              <a:solidFill>
                <a:srgbClr val="FF0000"/>
              </a:solidFill>
              <a:ea typeface="Arial Unicode MS" pitchFamily="34" charset="-128"/>
              <a:cs typeface="Arial" pitchFamily="34" charset="0"/>
            </a:endParaRPr>
          </a:p>
          <a:p>
            <a:pPr marL="1138238" lvl="1" indent="-339725" eaLnBrk="1" hangingPunct="1">
              <a:buFontTx/>
              <a:buChar char="–"/>
            </a:pPr>
            <a:r>
              <a:rPr lang="en-US" sz="2000" b="1" dirty="0" smtClean="0">
                <a:ea typeface="Arial Unicode MS" pitchFamily="34" charset="-128"/>
                <a:cs typeface="Arial" pitchFamily="34" charset="0"/>
              </a:rPr>
              <a:t>Epithelial</a:t>
            </a:r>
            <a:r>
              <a:rPr lang="en-US" sz="2000" dirty="0" smtClean="0">
                <a:ea typeface="Arial Unicode MS" pitchFamily="34" charset="-128"/>
                <a:cs typeface="Arial" pitchFamily="34" charset="0"/>
              </a:rPr>
              <a:t> tissues </a:t>
            </a:r>
            <a:r>
              <a:rPr lang="en-US" sz="2000" b="1" dirty="0" smtClean="0">
                <a:ea typeface="Arial Unicode MS" pitchFamily="34" charset="-128"/>
                <a:cs typeface="Arial" pitchFamily="34" charset="0"/>
              </a:rPr>
              <a:t>line the heart chambers</a:t>
            </a:r>
            <a:endParaRPr lang="ar-SA" sz="2000" b="1" dirty="0" smtClean="0">
              <a:solidFill>
                <a:srgbClr val="FF0000"/>
              </a:solidFill>
              <a:ea typeface="Arial Unicode MS" pitchFamily="34" charset="-128"/>
              <a:cs typeface="Arial" pitchFamily="34" charset="0"/>
            </a:endParaRPr>
          </a:p>
          <a:p>
            <a:pPr marL="1138238" lvl="1" indent="-339725" algn="r" rtl="1" eaLnBrk="1" hangingPunct="1">
              <a:buFontTx/>
              <a:buChar char="–"/>
            </a:pPr>
            <a:r>
              <a:rPr lang="ar-SA" sz="2000" dirty="0" smtClean="0">
                <a:solidFill>
                  <a:srgbClr val="FF0000"/>
                </a:solidFill>
                <a:ea typeface="Arial Unicode MS" pitchFamily="34" charset="-128"/>
                <a:cs typeface="Arial" pitchFamily="34" charset="0"/>
              </a:rPr>
              <a:t>تبطن </a:t>
            </a:r>
            <a:r>
              <a:rPr lang="ar-SA" sz="2000" dirty="0" err="1" smtClean="0">
                <a:solidFill>
                  <a:srgbClr val="FF0000"/>
                </a:solidFill>
                <a:ea typeface="Arial Unicode MS" pitchFamily="34" charset="-128"/>
                <a:cs typeface="Arial" pitchFamily="34" charset="0"/>
              </a:rPr>
              <a:t>الطلائية</a:t>
            </a:r>
            <a:r>
              <a:rPr lang="ar-SA" sz="2000" dirty="0" smtClean="0">
                <a:solidFill>
                  <a:srgbClr val="FF0000"/>
                </a:solidFill>
                <a:ea typeface="Arial Unicode MS" pitchFamily="34" charset="-128"/>
                <a:cs typeface="Arial" pitchFamily="34" charset="0"/>
              </a:rPr>
              <a:t> غرف القلب</a:t>
            </a:r>
            <a:endParaRPr lang="en-US" sz="2000" dirty="0" smtClean="0">
              <a:solidFill>
                <a:srgbClr val="FF0000"/>
              </a:solidFill>
              <a:ea typeface="Arial Unicode MS" pitchFamily="34" charset="-128"/>
              <a:cs typeface="Arial" pitchFamily="34" charset="0"/>
            </a:endParaRPr>
          </a:p>
          <a:p>
            <a:pPr marL="1138238" lvl="1" indent="-339725" eaLnBrk="1" hangingPunct="1">
              <a:buFontTx/>
              <a:buChar char="–"/>
            </a:pPr>
            <a:r>
              <a:rPr lang="en-US" sz="2000" b="1" dirty="0" smtClean="0">
                <a:ea typeface="Arial Unicode MS" pitchFamily="34" charset="-128"/>
                <a:cs typeface="Arial" pitchFamily="34" charset="0"/>
              </a:rPr>
              <a:t>Connective</a:t>
            </a:r>
            <a:r>
              <a:rPr lang="en-US" sz="2000" dirty="0" smtClean="0">
                <a:ea typeface="Arial Unicode MS" pitchFamily="34" charset="-128"/>
                <a:cs typeface="Arial" pitchFamily="34" charset="0"/>
              </a:rPr>
              <a:t> tissues </a:t>
            </a:r>
            <a:r>
              <a:rPr lang="en-US" sz="2000" b="1" dirty="0" smtClean="0">
                <a:ea typeface="Arial Unicode MS" pitchFamily="34" charset="-128"/>
                <a:cs typeface="Arial" pitchFamily="34" charset="0"/>
              </a:rPr>
              <a:t>make the heart elastic</a:t>
            </a:r>
            <a:endParaRPr lang="ar-SA" sz="2000" b="1" dirty="0" smtClean="0">
              <a:ea typeface="Arial Unicode MS" pitchFamily="34" charset="-128"/>
              <a:cs typeface="Arial" pitchFamily="34" charset="0"/>
            </a:endParaRPr>
          </a:p>
          <a:p>
            <a:pPr marL="1138238" lvl="1" indent="-339725" algn="r" rtl="1" eaLnBrk="1" hangingPunct="1">
              <a:buFontTx/>
              <a:buChar char="–"/>
            </a:pPr>
            <a:r>
              <a:rPr lang="ar-SA" sz="2000" dirty="0" smtClean="0">
                <a:solidFill>
                  <a:srgbClr val="FF0000"/>
                </a:solidFill>
                <a:ea typeface="Arial Unicode MS" pitchFamily="34" charset="-128"/>
                <a:cs typeface="Arial" pitchFamily="34" charset="0"/>
              </a:rPr>
              <a:t>تجعل الأنسجة </a:t>
            </a:r>
            <a:r>
              <a:rPr lang="ar-SA" sz="2000" dirty="0" err="1" smtClean="0">
                <a:solidFill>
                  <a:srgbClr val="FF0000"/>
                </a:solidFill>
                <a:ea typeface="Arial Unicode MS" pitchFamily="34" charset="-128"/>
                <a:cs typeface="Arial" pitchFamily="34" charset="0"/>
              </a:rPr>
              <a:t>الضامة</a:t>
            </a:r>
            <a:r>
              <a:rPr lang="ar-SA" sz="2000" dirty="0" smtClean="0">
                <a:solidFill>
                  <a:srgbClr val="FF0000"/>
                </a:solidFill>
                <a:ea typeface="Arial Unicode MS" pitchFamily="34" charset="-128"/>
                <a:cs typeface="Arial" pitchFamily="34" charset="0"/>
              </a:rPr>
              <a:t> القلب مطاطاً</a:t>
            </a:r>
            <a:endParaRPr lang="en-US" sz="2000" dirty="0" smtClean="0">
              <a:solidFill>
                <a:srgbClr val="FF0000"/>
              </a:solidFill>
              <a:ea typeface="Arial Unicode MS" pitchFamily="34" charset="-128"/>
              <a:cs typeface="Arial" pitchFamily="34" charset="0"/>
            </a:endParaRPr>
          </a:p>
          <a:p>
            <a:pPr marL="1138238" lvl="1" indent="-339725" eaLnBrk="1" hangingPunct="1">
              <a:buFontTx/>
              <a:buChar char="–"/>
            </a:pPr>
            <a:r>
              <a:rPr lang="en-US" sz="2000" b="1" dirty="0" smtClean="0">
                <a:ea typeface="Arial Unicode MS" pitchFamily="34" charset="-128"/>
                <a:cs typeface="Arial" pitchFamily="34" charset="0"/>
              </a:rPr>
              <a:t>Nervous</a:t>
            </a:r>
            <a:r>
              <a:rPr lang="en-US" sz="2000" dirty="0" smtClean="0">
                <a:ea typeface="Arial Unicode MS" pitchFamily="34" charset="-128"/>
                <a:cs typeface="Arial" pitchFamily="34" charset="0"/>
              </a:rPr>
              <a:t> tissues </a:t>
            </a:r>
            <a:r>
              <a:rPr lang="en-US" sz="2000" b="1" dirty="0" smtClean="0">
                <a:ea typeface="Arial Unicode MS" pitchFamily="34" charset="-128"/>
                <a:cs typeface="Arial" pitchFamily="34" charset="0"/>
              </a:rPr>
              <a:t>regulate contractions</a:t>
            </a:r>
            <a:endParaRPr lang="ar-SA" sz="2000" b="1" dirty="0" smtClean="0">
              <a:ea typeface="Arial Unicode MS" pitchFamily="34" charset="-128"/>
              <a:cs typeface="Arial" pitchFamily="34" charset="0"/>
            </a:endParaRPr>
          </a:p>
          <a:p>
            <a:pPr marL="1138238" lvl="1" indent="-339725" algn="r" rtl="1" eaLnBrk="1" hangingPunct="1">
              <a:buFontTx/>
              <a:buChar char="–"/>
            </a:pPr>
            <a:r>
              <a:rPr lang="ar-SA" sz="2000" dirty="0" smtClean="0">
                <a:solidFill>
                  <a:srgbClr val="FF0000"/>
                </a:solidFill>
                <a:ea typeface="Arial Unicode MS" pitchFamily="34" charset="-128"/>
                <a:cs typeface="Arial" pitchFamily="34" charset="0"/>
              </a:rPr>
              <a:t>تنظم الخلايا العصبية انقباضات عضلة القلب</a:t>
            </a:r>
            <a:endParaRPr lang="en-US" sz="2000" dirty="0" smtClean="0">
              <a:solidFill>
                <a:srgbClr val="FF0000"/>
              </a:solidFill>
              <a:ea typeface="Arial Unicode MS" pitchFamily="34" charset="-128"/>
              <a:cs typeface="Arial" pitchFamily="34" charset="0"/>
            </a:endParaRPr>
          </a:p>
          <a:p>
            <a:pPr lvl="2" eaLnBrk="1" hangingPunct="1"/>
            <a:endParaRPr lang="en-US" sz="1800" dirty="0" smtClean="0">
              <a:ea typeface="Arial Unicode MS" pitchFamily="34" charset="-128"/>
              <a:cs typeface="Arial" pitchFamily="34" charset="0"/>
            </a:endParaRPr>
          </a:p>
        </p:txBody>
      </p:sp>
      <p:sp>
        <p:nvSpPr>
          <p:cNvPr id="20483"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0484"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spcBef>
                <a:spcPct val="50000"/>
              </a:spcBef>
            </a:pPr>
            <a:r>
              <a:rPr lang="en-US" sz="900"/>
              <a:t>Copyright © 2009 Pearson Education, Inc.</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box(in)">
                                      <p:cBhvr>
                                        <p:cTn id="7" dur="500"/>
                                        <p:tgtEl>
                                          <p:spTgt spid="20482">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0482">
                                            <p:txEl>
                                              <p:pRg st="1" end="1"/>
                                            </p:txEl>
                                          </p:spTgt>
                                        </p:tgtEl>
                                        <p:attrNameLst>
                                          <p:attrName>style.visibility</p:attrName>
                                        </p:attrNameLst>
                                      </p:cBhvr>
                                      <p:to>
                                        <p:strVal val="visible"/>
                                      </p:to>
                                    </p:set>
                                    <p:animEffect transition="in" filter="box(in)">
                                      <p:cBhvr>
                                        <p:cTn id="10" dur="500"/>
                                        <p:tgtEl>
                                          <p:spTgt spid="2048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0482">
                                            <p:txEl>
                                              <p:pRg st="2" end="2"/>
                                            </p:txEl>
                                          </p:spTgt>
                                        </p:tgtEl>
                                        <p:attrNameLst>
                                          <p:attrName>style.visibility</p:attrName>
                                        </p:attrNameLst>
                                      </p:cBhvr>
                                      <p:to>
                                        <p:strVal val="visible"/>
                                      </p:to>
                                    </p:set>
                                    <p:animEffect transition="in" filter="box(in)">
                                      <p:cBhvr>
                                        <p:cTn id="15" dur="500"/>
                                        <p:tgtEl>
                                          <p:spTgt spid="20482">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20482">
                                            <p:txEl>
                                              <p:pRg st="3" end="3"/>
                                            </p:txEl>
                                          </p:spTgt>
                                        </p:tgtEl>
                                        <p:attrNameLst>
                                          <p:attrName>style.visibility</p:attrName>
                                        </p:attrNameLst>
                                      </p:cBhvr>
                                      <p:to>
                                        <p:strVal val="visible"/>
                                      </p:to>
                                    </p:set>
                                    <p:animEffect transition="in" filter="box(in)">
                                      <p:cBhvr>
                                        <p:cTn id="18" dur="500"/>
                                        <p:tgtEl>
                                          <p:spTgt spid="2048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0482">
                                            <p:txEl>
                                              <p:pRg st="4" end="4"/>
                                            </p:txEl>
                                          </p:spTgt>
                                        </p:tgtEl>
                                        <p:attrNameLst>
                                          <p:attrName>style.visibility</p:attrName>
                                        </p:attrNameLst>
                                      </p:cBhvr>
                                      <p:to>
                                        <p:strVal val="visible"/>
                                      </p:to>
                                    </p:set>
                                    <p:animEffect transition="in" filter="box(in)">
                                      <p:cBhvr>
                                        <p:cTn id="23" dur="500"/>
                                        <p:tgtEl>
                                          <p:spTgt spid="2048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20482">
                                            <p:txEl>
                                              <p:pRg st="6" end="6"/>
                                            </p:txEl>
                                          </p:spTgt>
                                        </p:tgtEl>
                                        <p:attrNameLst>
                                          <p:attrName>style.visibility</p:attrName>
                                        </p:attrNameLst>
                                      </p:cBhvr>
                                      <p:to>
                                        <p:strVal val="visible"/>
                                      </p:to>
                                    </p:set>
                                    <p:animEffect transition="in" filter="box(in)">
                                      <p:cBhvr>
                                        <p:cTn id="28" dur="500"/>
                                        <p:tgtEl>
                                          <p:spTgt spid="20482">
                                            <p:txEl>
                                              <p:pRg st="6" end="6"/>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20482">
                                            <p:txEl>
                                              <p:pRg st="7" end="7"/>
                                            </p:txEl>
                                          </p:spTgt>
                                        </p:tgtEl>
                                        <p:attrNameLst>
                                          <p:attrName>style.visibility</p:attrName>
                                        </p:attrNameLst>
                                      </p:cBhvr>
                                      <p:to>
                                        <p:strVal val="visible"/>
                                      </p:to>
                                    </p:set>
                                    <p:animEffect transition="in" filter="box(in)">
                                      <p:cBhvr>
                                        <p:cTn id="31" dur="500"/>
                                        <p:tgtEl>
                                          <p:spTgt spid="20482">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20482">
                                            <p:txEl>
                                              <p:pRg st="8" end="8"/>
                                            </p:txEl>
                                          </p:spTgt>
                                        </p:tgtEl>
                                        <p:attrNameLst>
                                          <p:attrName>style.visibility</p:attrName>
                                        </p:attrNameLst>
                                      </p:cBhvr>
                                      <p:to>
                                        <p:strVal val="visible"/>
                                      </p:to>
                                    </p:set>
                                    <p:animEffect transition="in" filter="box(in)">
                                      <p:cBhvr>
                                        <p:cTn id="36" dur="500"/>
                                        <p:tgtEl>
                                          <p:spTgt spid="20482">
                                            <p:txEl>
                                              <p:pRg st="8" end="8"/>
                                            </p:txEl>
                                          </p:spTgt>
                                        </p:tgtEl>
                                      </p:cBhvr>
                                    </p:animEffect>
                                  </p:childTnLst>
                                </p:cTn>
                              </p:par>
                              <p:par>
                                <p:cTn id="37" presetID="4" presetClass="entr" presetSubtype="16" fill="hold" nodeType="withEffect">
                                  <p:stCondLst>
                                    <p:cond delay="0"/>
                                  </p:stCondLst>
                                  <p:childTnLst>
                                    <p:set>
                                      <p:cBhvr>
                                        <p:cTn id="38" dur="1" fill="hold">
                                          <p:stCondLst>
                                            <p:cond delay="0"/>
                                          </p:stCondLst>
                                        </p:cTn>
                                        <p:tgtEl>
                                          <p:spTgt spid="20482">
                                            <p:txEl>
                                              <p:pRg st="9" end="9"/>
                                            </p:txEl>
                                          </p:spTgt>
                                        </p:tgtEl>
                                        <p:attrNameLst>
                                          <p:attrName>style.visibility</p:attrName>
                                        </p:attrNameLst>
                                      </p:cBhvr>
                                      <p:to>
                                        <p:strVal val="visible"/>
                                      </p:to>
                                    </p:set>
                                    <p:animEffect transition="in" filter="box(in)">
                                      <p:cBhvr>
                                        <p:cTn id="39" dur="500"/>
                                        <p:tgtEl>
                                          <p:spTgt spid="2048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18"/>
          <p:cNvGrpSpPr>
            <a:grpSpLocks/>
          </p:cNvGrpSpPr>
          <p:nvPr/>
        </p:nvGrpSpPr>
        <p:grpSpPr bwMode="auto">
          <a:xfrm>
            <a:off x="2133600" y="1960563"/>
            <a:ext cx="4602163" cy="4560887"/>
            <a:chOff x="2531" y="1259"/>
            <a:chExt cx="2771" cy="2873"/>
          </a:xfrm>
        </p:grpSpPr>
        <p:pic>
          <p:nvPicPr>
            <p:cNvPr id="21512" name="Picture 6"/>
            <p:cNvPicPr>
              <a:picLocks noChangeAspect="1" noChangeArrowheads="1"/>
            </p:cNvPicPr>
            <p:nvPr/>
          </p:nvPicPr>
          <p:blipFill>
            <a:blip r:embed="rId2" cstate="print"/>
            <a:srcRect/>
            <a:stretch>
              <a:fillRect/>
            </a:stretch>
          </p:blipFill>
          <p:spPr bwMode="auto">
            <a:xfrm>
              <a:off x="2568" y="1259"/>
              <a:ext cx="1299" cy="2773"/>
            </a:xfrm>
            <a:prstGeom prst="rect">
              <a:avLst/>
            </a:prstGeom>
            <a:noFill/>
            <a:ln w="9525">
              <a:noFill/>
              <a:miter lim="800000"/>
              <a:headEnd/>
              <a:tailEnd/>
            </a:ln>
          </p:spPr>
        </p:pic>
        <p:sp>
          <p:nvSpPr>
            <p:cNvPr id="21513" name="Line 8"/>
            <p:cNvSpPr>
              <a:spLocks noChangeShapeType="1"/>
            </p:cNvSpPr>
            <p:nvPr/>
          </p:nvSpPr>
          <p:spPr bwMode="auto">
            <a:xfrm flipV="1">
              <a:off x="3216" y="1507"/>
              <a:ext cx="288" cy="48"/>
            </a:xfrm>
            <a:prstGeom prst="line">
              <a:avLst/>
            </a:prstGeom>
            <a:noFill/>
            <a:ln w="25400">
              <a:solidFill>
                <a:schemeClr val="tx1"/>
              </a:solidFill>
              <a:round/>
              <a:headEnd/>
              <a:tailEnd/>
            </a:ln>
          </p:spPr>
          <p:txBody>
            <a:bodyPr wrap="none" lIns="92075" tIns="46038" rIns="92075" bIns="46038" anchor="ctr"/>
            <a:lstStyle/>
            <a:p>
              <a:endParaRPr lang="en-US"/>
            </a:p>
          </p:txBody>
        </p:sp>
        <p:sp>
          <p:nvSpPr>
            <p:cNvPr id="21514" name="Text Box 9"/>
            <p:cNvSpPr txBox="1">
              <a:spLocks noChangeArrowheads="1"/>
            </p:cNvSpPr>
            <p:nvPr/>
          </p:nvSpPr>
          <p:spPr bwMode="auto">
            <a:xfrm>
              <a:off x="4088" y="2104"/>
              <a:ext cx="1099" cy="349"/>
            </a:xfrm>
            <a:prstGeom prst="rect">
              <a:avLst/>
            </a:prstGeom>
            <a:noFill/>
            <a:ln w="25400">
              <a:noFill/>
              <a:miter lim="800000"/>
              <a:headEnd/>
              <a:tailEnd/>
            </a:ln>
          </p:spPr>
          <p:txBody>
            <a:bodyPr lIns="92075" tIns="46038" rIns="92075" bIns="46038" anchor="ctr">
              <a:spAutoFit/>
            </a:bodyPr>
            <a:lstStyle/>
            <a:p>
              <a:pPr algn="ctr"/>
              <a:r>
                <a:rPr lang="en-US" sz="1500" b="1"/>
                <a:t>Mucosa</a:t>
              </a:r>
              <a:endParaRPr lang="ar-EG" sz="1500" b="1"/>
            </a:p>
            <a:p>
              <a:pPr algn="ctr"/>
              <a:r>
                <a:rPr lang="en-US" sz="1500"/>
                <a:t> (lines the lumen)</a:t>
              </a:r>
            </a:p>
          </p:txBody>
        </p:sp>
        <p:sp>
          <p:nvSpPr>
            <p:cNvPr id="21515" name="AutoShape 10"/>
            <p:cNvSpPr>
              <a:spLocks/>
            </p:cNvSpPr>
            <p:nvPr/>
          </p:nvSpPr>
          <p:spPr bwMode="auto">
            <a:xfrm>
              <a:off x="3876" y="1808"/>
              <a:ext cx="91" cy="944"/>
            </a:xfrm>
            <a:prstGeom prst="rightBrace">
              <a:avLst>
                <a:gd name="adj1" fmla="val 86447"/>
                <a:gd name="adj2" fmla="val 50000"/>
              </a:avLst>
            </a:prstGeom>
            <a:noFill/>
            <a:ln w="25400">
              <a:solidFill>
                <a:schemeClr val="tx1"/>
              </a:solidFill>
              <a:round/>
              <a:headEnd/>
              <a:tailEnd/>
            </a:ln>
          </p:spPr>
          <p:txBody>
            <a:bodyPr wrap="none" lIns="92075" tIns="46038" rIns="92075" bIns="46038" anchor="ctr"/>
            <a:lstStyle/>
            <a:p>
              <a:endParaRPr lang="ar-SA"/>
            </a:p>
          </p:txBody>
        </p:sp>
        <p:sp>
          <p:nvSpPr>
            <p:cNvPr id="21516" name="AutoShape 11"/>
            <p:cNvSpPr>
              <a:spLocks/>
            </p:cNvSpPr>
            <p:nvPr/>
          </p:nvSpPr>
          <p:spPr bwMode="auto">
            <a:xfrm>
              <a:off x="3882" y="2784"/>
              <a:ext cx="64" cy="624"/>
            </a:xfrm>
            <a:prstGeom prst="rightBrace">
              <a:avLst>
                <a:gd name="adj1" fmla="val 81250"/>
                <a:gd name="adj2" fmla="val 50000"/>
              </a:avLst>
            </a:prstGeom>
            <a:noFill/>
            <a:ln w="25400">
              <a:solidFill>
                <a:schemeClr val="tx1"/>
              </a:solidFill>
              <a:round/>
              <a:headEnd/>
              <a:tailEnd/>
            </a:ln>
          </p:spPr>
          <p:txBody>
            <a:bodyPr wrap="none" lIns="92075" tIns="46038" rIns="92075" bIns="46038" anchor="ctr"/>
            <a:lstStyle/>
            <a:p>
              <a:endParaRPr lang="ar-SA"/>
            </a:p>
          </p:txBody>
        </p:sp>
        <p:sp>
          <p:nvSpPr>
            <p:cNvPr id="21517" name="AutoShape 12"/>
            <p:cNvSpPr>
              <a:spLocks/>
            </p:cNvSpPr>
            <p:nvPr/>
          </p:nvSpPr>
          <p:spPr bwMode="auto">
            <a:xfrm>
              <a:off x="3876" y="3429"/>
              <a:ext cx="80" cy="246"/>
            </a:xfrm>
            <a:prstGeom prst="rightBrace">
              <a:avLst>
                <a:gd name="adj1" fmla="val 25625"/>
                <a:gd name="adj2" fmla="val 50000"/>
              </a:avLst>
            </a:prstGeom>
            <a:noFill/>
            <a:ln w="25400">
              <a:solidFill>
                <a:schemeClr val="tx1"/>
              </a:solidFill>
              <a:round/>
              <a:headEnd/>
              <a:tailEnd/>
            </a:ln>
          </p:spPr>
          <p:txBody>
            <a:bodyPr wrap="none" lIns="92075" tIns="46038" rIns="92075" bIns="46038" anchor="ctr"/>
            <a:lstStyle/>
            <a:p>
              <a:endParaRPr lang="ar-SA"/>
            </a:p>
          </p:txBody>
        </p:sp>
        <p:sp>
          <p:nvSpPr>
            <p:cNvPr id="21518" name="Text Box 13"/>
            <p:cNvSpPr txBox="1">
              <a:spLocks noChangeArrowheads="1"/>
            </p:cNvSpPr>
            <p:nvPr/>
          </p:nvSpPr>
          <p:spPr bwMode="auto">
            <a:xfrm>
              <a:off x="3936" y="2875"/>
              <a:ext cx="1366" cy="495"/>
            </a:xfrm>
            <a:prstGeom prst="rect">
              <a:avLst/>
            </a:prstGeom>
            <a:noFill/>
            <a:ln w="25400">
              <a:noFill/>
              <a:miter lim="800000"/>
              <a:headEnd/>
              <a:tailEnd/>
            </a:ln>
          </p:spPr>
          <p:txBody>
            <a:bodyPr wrap="none" lIns="92075" tIns="46038" rIns="92075" bIns="46038" anchor="ctr">
              <a:spAutoFit/>
            </a:bodyPr>
            <a:lstStyle/>
            <a:p>
              <a:pPr algn="ctr"/>
              <a:r>
                <a:rPr lang="en-US" sz="1500" b="1"/>
                <a:t>Submucosa</a:t>
              </a:r>
            </a:p>
            <a:p>
              <a:pPr algn="ctr"/>
              <a:r>
                <a:rPr lang="en-US" sz="1500"/>
                <a:t>Contains blood vessels</a:t>
              </a:r>
            </a:p>
            <a:p>
              <a:pPr algn="ctr"/>
              <a:r>
                <a:rPr lang="en-US" sz="1500"/>
                <a:t>&amp; nerves.</a:t>
              </a:r>
            </a:p>
          </p:txBody>
        </p:sp>
        <p:sp>
          <p:nvSpPr>
            <p:cNvPr id="21519" name="Text Box 14"/>
            <p:cNvSpPr txBox="1">
              <a:spLocks noChangeArrowheads="1"/>
            </p:cNvSpPr>
            <p:nvPr/>
          </p:nvSpPr>
          <p:spPr bwMode="auto">
            <a:xfrm>
              <a:off x="4227" y="3528"/>
              <a:ext cx="750" cy="204"/>
            </a:xfrm>
            <a:prstGeom prst="rect">
              <a:avLst/>
            </a:prstGeom>
            <a:noFill/>
            <a:ln w="25400">
              <a:noFill/>
              <a:miter lim="800000"/>
              <a:headEnd/>
              <a:tailEnd/>
            </a:ln>
          </p:spPr>
          <p:txBody>
            <a:bodyPr wrap="none" lIns="92075" tIns="46038" rIns="92075" bIns="46038" anchor="ctr">
              <a:spAutoFit/>
            </a:bodyPr>
            <a:lstStyle/>
            <a:p>
              <a:pPr algn="ctr"/>
              <a:r>
                <a:rPr lang="en-US" sz="1500" b="1"/>
                <a:t>Muscularis</a:t>
              </a:r>
              <a:endParaRPr lang="en-US" sz="1500"/>
            </a:p>
          </p:txBody>
        </p:sp>
        <p:sp>
          <p:nvSpPr>
            <p:cNvPr id="21520" name="Text Box 15"/>
            <p:cNvSpPr txBox="1">
              <a:spLocks noChangeArrowheads="1"/>
            </p:cNvSpPr>
            <p:nvPr/>
          </p:nvSpPr>
          <p:spPr bwMode="auto">
            <a:xfrm>
              <a:off x="2531" y="3978"/>
              <a:ext cx="382" cy="154"/>
            </a:xfrm>
            <a:prstGeom prst="rect">
              <a:avLst/>
            </a:prstGeom>
            <a:noFill/>
            <a:ln w="25400">
              <a:noFill/>
              <a:miter lim="800000"/>
              <a:headEnd/>
              <a:tailEnd/>
            </a:ln>
          </p:spPr>
          <p:txBody>
            <a:bodyPr wrap="none" lIns="92075" tIns="46038" rIns="92075" bIns="46038" anchor="ctr">
              <a:spAutoFit/>
            </a:bodyPr>
            <a:lstStyle/>
            <a:p>
              <a:pPr algn="ctr"/>
              <a:r>
                <a:rPr lang="en-US" sz="1000"/>
                <a:t>0.2 mm</a:t>
              </a:r>
            </a:p>
          </p:txBody>
        </p:sp>
        <p:sp>
          <p:nvSpPr>
            <p:cNvPr id="21521" name="AutoShape 16"/>
            <p:cNvSpPr>
              <a:spLocks/>
            </p:cNvSpPr>
            <p:nvPr/>
          </p:nvSpPr>
          <p:spPr bwMode="auto">
            <a:xfrm>
              <a:off x="3882" y="3696"/>
              <a:ext cx="69" cy="197"/>
            </a:xfrm>
            <a:prstGeom prst="rightBrace">
              <a:avLst>
                <a:gd name="adj1" fmla="val 23792"/>
                <a:gd name="adj2" fmla="val 50000"/>
              </a:avLst>
            </a:prstGeom>
            <a:noFill/>
            <a:ln w="25400">
              <a:solidFill>
                <a:schemeClr val="tx1"/>
              </a:solidFill>
              <a:round/>
              <a:headEnd/>
              <a:tailEnd/>
            </a:ln>
          </p:spPr>
          <p:txBody>
            <a:bodyPr wrap="none" lIns="92075" tIns="46038" rIns="92075" bIns="46038" anchor="ctr"/>
            <a:lstStyle/>
            <a:p>
              <a:endParaRPr lang="ar-SA"/>
            </a:p>
          </p:txBody>
        </p:sp>
      </p:grpSp>
      <p:sp>
        <p:nvSpPr>
          <p:cNvPr id="21507" name="Rectangle 19"/>
          <p:cNvSpPr>
            <a:spLocks noChangeArrowheads="1"/>
          </p:cNvSpPr>
          <p:nvPr/>
        </p:nvSpPr>
        <p:spPr bwMode="auto">
          <a:xfrm>
            <a:off x="228600" y="0"/>
            <a:ext cx="8686800" cy="1308100"/>
          </a:xfrm>
          <a:prstGeom prst="rect">
            <a:avLst/>
          </a:prstGeom>
          <a:noFill/>
          <a:ln w="9525">
            <a:solidFill>
              <a:srgbClr val="008080"/>
            </a:solidFill>
            <a:miter lim="800000"/>
            <a:headEnd/>
            <a:tailEnd/>
          </a:ln>
        </p:spPr>
        <p:txBody>
          <a:bodyPr>
            <a:spAutoFit/>
          </a:bodyPr>
          <a:lstStyle/>
          <a:p>
            <a:pPr algn="ctr"/>
            <a:r>
              <a:rPr lang="en-US" sz="2500"/>
              <a:t>Tissue layers</a:t>
            </a:r>
            <a:r>
              <a:rPr lang="ar-EG" sz="2500"/>
              <a:t> </a:t>
            </a:r>
            <a:r>
              <a:rPr lang="en-US" sz="2500"/>
              <a:t>of the stomach and small intestine</a:t>
            </a:r>
          </a:p>
          <a:p>
            <a:pPr algn="ctr"/>
            <a:endParaRPr lang="en-US" sz="2500"/>
          </a:p>
          <a:p>
            <a:pPr algn="ctr"/>
            <a:r>
              <a:rPr lang="ar-EG" sz="2500"/>
              <a:t>والامعاء الدقيقة</a:t>
            </a:r>
            <a:r>
              <a:rPr lang="en-US" sz="2500"/>
              <a:t> </a:t>
            </a:r>
            <a:r>
              <a:rPr lang="ar-EG">
                <a:solidFill>
                  <a:srgbClr val="FF0000"/>
                </a:solidFill>
              </a:rPr>
              <a:t>طبقات الأنسجة فى </a:t>
            </a:r>
            <a:r>
              <a:rPr lang="ar-SA">
                <a:solidFill>
                  <a:srgbClr val="FF0000"/>
                </a:solidFill>
              </a:rPr>
              <a:t>جد</a:t>
            </a:r>
            <a:r>
              <a:rPr lang="ar-EG">
                <a:solidFill>
                  <a:srgbClr val="FF0000"/>
                </a:solidFill>
              </a:rPr>
              <a:t>ا</a:t>
            </a:r>
            <a:r>
              <a:rPr lang="ar-SA">
                <a:solidFill>
                  <a:srgbClr val="FF0000"/>
                </a:solidFill>
              </a:rPr>
              <a:t>رال</a:t>
            </a:r>
            <a:r>
              <a:rPr lang="ar-EG">
                <a:solidFill>
                  <a:srgbClr val="FF0000"/>
                </a:solidFill>
              </a:rPr>
              <a:t>معدة</a:t>
            </a:r>
            <a:endParaRPr lang="ar-SA">
              <a:solidFill>
                <a:srgbClr val="FF0000"/>
              </a:solidFill>
            </a:endParaRPr>
          </a:p>
        </p:txBody>
      </p:sp>
      <p:sp>
        <p:nvSpPr>
          <p:cNvPr id="21508" name="Text Box 4"/>
          <p:cNvSpPr txBox="1">
            <a:spLocks noChangeArrowheads="1"/>
          </p:cNvSpPr>
          <p:nvPr/>
        </p:nvSpPr>
        <p:spPr bwMode="auto">
          <a:xfrm>
            <a:off x="4038600" y="2222500"/>
            <a:ext cx="868363" cy="292100"/>
          </a:xfrm>
          <a:prstGeom prst="rect">
            <a:avLst/>
          </a:prstGeom>
          <a:noFill/>
          <a:ln w="9525">
            <a:noFill/>
            <a:miter lim="800000"/>
            <a:headEnd/>
            <a:tailEnd/>
          </a:ln>
        </p:spPr>
        <p:txBody>
          <a:bodyPr wrap="none" lIns="0" tIns="0" rIns="0" bIns="0"/>
          <a:lstStyle/>
          <a:p>
            <a:pPr algn="ctr"/>
            <a:r>
              <a:rPr lang="en-US" sz="1400" b="1"/>
              <a:t>Lumen</a:t>
            </a:r>
            <a:r>
              <a:rPr lang="ar-SA" sz="1400" b="1"/>
              <a:t>التجويف </a:t>
            </a:r>
            <a:endParaRPr lang="en-US" sz="1400" b="1"/>
          </a:p>
        </p:txBody>
      </p:sp>
      <p:sp>
        <p:nvSpPr>
          <p:cNvPr id="21509" name="Text Box 13"/>
          <p:cNvSpPr txBox="1">
            <a:spLocks noChangeArrowheads="1"/>
          </p:cNvSpPr>
          <p:nvPr/>
        </p:nvSpPr>
        <p:spPr bwMode="auto">
          <a:xfrm>
            <a:off x="6578600" y="4584700"/>
            <a:ext cx="2184400" cy="292100"/>
          </a:xfrm>
          <a:prstGeom prst="rect">
            <a:avLst/>
          </a:prstGeom>
          <a:noFill/>
          <a:ln w="9525">
            <a:noFill/>
            <a:miter lim="800000"/>
            <a:headEnd/>
            <a:tailEnd/>
          </a:ln>
        </p:spPr>
        <p:txBody>
          <a:bodyPr wrap="none" lIns="0" tIns="0" rIns="0" bIns="0"/>
          <a:lstStyle/>
          <a:p>
            <a:pPr algn="ctr"/>
            <a:r>
              <a:rPr lang="en-US" sz="1400" b="1"/>
              <a:t>Connective tissue</a:t>
            </a:r>
          </a:p>
          <a:p>
            <a:pPr algn="ctr"/>
            <a:r>
              <a:rPr lang="ar-SA" sz="1400" b="1"/>
              <a:t>نسيج ضام </a:t>
            </a:r>
            <a:endParaRPr lang="en-US" sz="1400" b="1"/>
          </a:p>
          <a:p>
            <a:pPr algn="ctr"/>
            <a:endParaRPr lang="en-US" sz="1400" b="1"/>
          </a:p>
        </p:txBody>
      </p:sp>
      <p:sp>
        <p:nvSpPr>
          <p:cNvPr id="21510" name="Text Box 16"/>
          <p:cNvSpPr txBox="1">
            <a:spLocks noChangeArrowheads="1"/>
          </p:cNvSpPr>
          <p:nvPr/>
        </p:nvSpPr>
        <p:spPr bwMode="auto">
          <a:xfrm>
            <a:off x="6246813" y="3255963"/>
            <a:ext cx="2668587" cy="630237"/>
          </a:xfrm>
          <a:prstGeom prst="rect">
            <a:avLst/>
          </a:prstGeom>
          <a:noFill/>
          <a:ln w="9525">
            <a:noFill/>
            <a:miter lim="800000"/>
            <a:headEnd/>
            <a:tailEnd/>
          </a:ln>
        </p:spPr>
        <p:txBody>
          <a:bodyPr wrap="none" lIns="0" tIns="0" rIns="0" bIns="0"/>
          <a:lstStyle/>
          <a:p>
            <a:pPr algn="ctr"/>
            <a:r>
              <a:rPr lang="en-US" sz="1400" b="1"/>
              <a:t>Epithelial tissue</a:t>
            </a:r>
          </a:p>
          <a:p>
            <a:pPr algn="ctr"/>
            <a:r>
              <a:rPr lang="ar-SA" sz="1400" b="1"/>
              <a:t>نسيج طلائي </a:t>
            </a:r>
            <a:endParaRPr lang="en-US" sz="1400" b="1"/>
          </a:p>
          <a:p>
            <a:pPr algn="ctr">
              <a:lnSpc>
                <a:spcPct val="90000"/>
              </a:lnSpc>
            </a:pPr>
            <a:r>
              <a:rPr lang="en-US" sz="1400" b="1"/>
              <a:t>(columnar epithelium)</a:t>
            </a:r>
          </a:p>
          <a:p>
            <a:pPr algn="ctr">
              <a:lnSpc>
                <a:spcPct val="90000"/>
              </a:lnSpc>
            </a:pPr>
            <a:r>
              <a:rPr lang="ar-EG" sz="1400" b="1"/>
              <a:t>(</a:t>
            </a:r>
            <a:r>
              <a:rPr lang="ar-SA" sz="1400" b="1"/>
              <a:t>طلائية عمادية</a:t>
            </a:r>
            <a:r>
              <a:rPr lang="ar-EG" sz="1400" b="1"/>
              <a:t>)</a:t>
            </a:r>
            <a:endParaRPr lang="en-US" sz="1400" b="1"/>
          </a:p>
        </p:txBody>
      </p:sp>
      <p:sp>
        <p:nvSpPr>
          <p:cNvPr id="21511" name="Text Box 7"/>
          <p:cNvSpPr txBox="1">
            <a:spLocks noChangeArrowheads="1"/>
          </p:cNvSpPr>
          <p:nvPr/>
        </p:nvSpPr>
        <p:spPr bwMode="auto">
          <a:xfrm>
            <a:off x="6858000" y="5457825"/>
            <a:ext cx="2057400" cy="638175"/>
          </a:xfrm>
          <a:prstGeom prst="rect">
            <a:avLst/>
          </a:prstGeom>
          <a:noFill/>
          <a:ln w="9525">
            <a:noFill/>
            <a:miter lim="800000"/>
            <a:headEnd/>
            <a:tailEnd/>
          </a:ln>
        </p:spPr>
        <p:txBody>
          <a:bodyPr wrap="none" lIns="0" tIns="0" rIns="0" bIns="0"/>
          <a:lstStyle/>
          <a:p>
            <a:pPr algn="ctr"/>
            <a:r>
              <a:rPr lang="en-US" sz="1400" b="1"/>
              <a:t>Smooth muscle</a:t>
            </a:r>
            <a:r>
              <a:rPr lang="ar-SA" sz="1400" b="1"/>
              <a:t> </a:t>
            </a:r>
            <a:r>
              <a:rPr lang="en-US" sz="1400" b="1"/>
              <a:t>tissue</a:t>
            </a:r>
            <a:endParaRPr lang="ar-SA" sz="1400" b="1"/>
          </a:p>
          <a:p>
            <a:pPr algn="ctr"/>
            <a:r>
              <a:rPr lang="ar-SA" sz="1400" b="1"/>
              <a:t>نسيج عضلي أملس</a:t>
            </a:r>
          </a:p>
          <a:p>
            <a:pPr algn="ctr"/>
            <a:r>
              <a:rPr lang="en-US" sz="1400" b="1"/>
              <a:t> (2 layer)</a:t>
            </a:r>
            <a:endParaRPr lang="ar-EG" sz="1400" b="1"/>
          </a:p>
          <a:p>
            <a:pPr algn="ctr"/>
            <a:r>
              <a:rPr lang="ar-EG" sz="1400" b="1"/>
              <a:t>(</a:t>
            </a:r>
            <a:r>
              <a:rPr lang="ar-SA" sz="1400" b="1"/>
              <a:t>طبقتين</a:t>
            </a:r>
            <a:r>
              <a:rPr lang="ar-EG" sz="1400" b="1"/>
              <a:t>)</a:t>
            </a:r>
            <a:endParaRPr lang="en-US" sz="1400" b="1"/>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johnkutlu.com/personal/organs/images/organs.jpg"/>
          <p:cNvPicPr>
            <a:picLocks noChangeAspect="1" noChangeArrowheads="1"/>
          </p:cNvPicPr>
          <p:nvPr/>
        </p:nvPicPr>
        <p:blipFill>
          <a:blip r:embed="rId2" cstate="print"/>
          <a:srcRect/>
          <a:stretch>
            <a:fillRect/>
          </a:stretch>
        </p:blipFill>
        <p:spPr bwMode="auto">
          <a:xfrm>
            <a:off x="4203700" y="1524000"/>
            <a:ext cx="4864100" cy="3648075"/>
          </a:xfrm>
          <a:prstGeom prst="rect">
            <a:avLst/>
          </a:prstGeom>
          <a:noFill/>
          <a:ln w="9525">
            <a:noFill/>
            <a:miter lim="800000"/>
            <a:headEnd/>
            <a:tailEnd/>
          </a:ln>
        </p:spPr>
      </p:pic>
      <p:pic>
        <p:nvPicPr>
          <p:cNvPr id="24579" name="Picture 4" descr="http://www.pppst.com/science_body_parts.gif"/>
          <p:cNvPicPr>
            <a:picLocks noChangeAspect="1" noChangeArrowheads="1"/>
          </p:cNvPicPr>
          <p:nvPr/>
        </p:nvPicPr>
        <p:blipFill>
          <a:blip r:embed="rId3" cstate="print"/>
          <a:srcRect/>
          <a:stretch>
            <a:fillRect/>
          </a:stretch>
        </p:blipFill>
        <p:spPr bwMode="auto">
          <a:xfrm>
            <a:off x="120650" y="1136650"/>
            <a:ext cx="4222750" cy="3968750"/>
          </a:xfrm>
          <a:prstGeom prst="rect">
            <a:avLst/>
          </a:prstGeom>
          <a:noFill/>
          <a:ln w="9525">
            <a:noFill/>
            <a:miter lim="800000"/>
            <a:headEnd/>
            <a:tailEnd/>
          </a:ln>
        </p:spPr>
      </p:pic>
      <p:sp>
        <p:nvSpPr>
          <p:cNvPr id="4" name="Rectangle 2"/>
          <p:cNvSpPr txBox="1">
            <a:spLocks noChangeArrowheads="1"/>
          </p:cNvSpPr>
          <p:nvPr/>
        </p:nvSpPr>
        <p:spPr>
          <a:xfrm>
            <a:off x="304800" y="76200"/>
            <a:ext cx="8534400" cy="503238"/>
          </a:xfrm>
          <a:prstGeom prst="rect">
            <a:avLst/>
          </a:prstGeom>
        </p:spPr>
        <p:txBody>
          <a:bodyPr/>
          <a:lstStyle/>
          <a:p>
            <a:pPr marL="450850" indent="-450850" algn="ctr" eaLnBrk="1" hangingPunct="1">
              <a:lnSpc>
                <a:spcPct val="90000"/>
              </a:lnSpc>
              <a:defRPr/>
            </a:pPr>
            <a:r>
              <a:rPr kumimoji="0" lang="en-US" sz="3000" b="1" kern="0">
                <a:solidFill>
                  <a:schemeClr val="tx2"/>
                </a:solidFill>
                <a:ea typeface="+mj-ea"/>
                <a:cs typeface="Arial" pitchFamily="34" charset="0"/>
              </a:rPr>
              <a:t>Organ systems</a:t>
            </a:r>
            <a:r>
              <a:rPr kumimoji="0" lang="ar-EG" sz="3000" b="1" kern="0">
                <a:solidFill>
                  <a:schemeClr val="tx2"/>
                </a:solidFill>
                <a:ea typeface="+mj-ea"/>
                <a:cs typeface="Arial" pitchFamily="34" charset="0"/>
              </a:rPr>
              <a:t>		</a:t>
            </a:r>
            <a:r>
              <a:rPr kumimoji="0" lang="ar-EG" sz="3000" b="1" kern="0">
                <a:solidFill>
                  <a:srgbClr val="FF0000"/>
                </a:solidFill>
                <a:ea typeface="+mj-ea"/>
                <a:cs typeface="Arial" pitchFamily="34" charset="0"/>
              </a:rPr>
              <a:t>الأجهزة العضوية</a:t>
            </a:r>
            <a:endParaRPr kumimoji="0" lang="en-US" sz="3000" b="1" kern="0" dirty="0">
              <a:solidFill>
                <a:srgbClr val="FF0000"/>
              </a:solidFill>
              <a:ea typeface="+mj-ea"/>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defRPr/>
            </a:pPr>
            <a:r>
              <a:rPr lang="en-US" dirty="0" smtClean="0">
                <a:latin typeface="+mn-lt"/>
                <a:ea typeface="ＭＳ Ｐゴシック" pitchFamily="-110" charset="-128"/>
              </a:rPr>
              <a:t>Form and function</a:t>
            </a:r>
          </a:p>
        </p:txBody>
      </p:sp>
      <p:sp>
        <p:nvSpPr>
          <p:cNvPr id="5123" name="Content Placeholder 2"/>
          <p:cNvSpPr>
            <a:spLocks noGrp="1"/>
          </p:cNvSpPr>
          <p:nvPr>
            <p:ph idx="1"/>
          </p:nvPr>
        </p:nvSpPr>
        <p:spPr>
          <a:xfrm>
            <a:off x="228600" y="914400"/>
            <a:ext cx="8610600" cy="5226046"/>
          </a:xfrm>
        </p:spPr>
        <p:txBody>
          <a:bodyPr/>
          <a:lstStyle/>
          <a:p>
            <a:pPr marL="346075" indent="-346075" eaLnBrk="1" hangingPunct="1">
              <a:buFont typeface="Wingdings" pitchFamily="2" charset="2"/>
              <a:buChar char="§"/>
            </a:pPr>
            <a:r>
              <a:rPr lang="en-US" sz="2400" b="1" dirty="0" smtClean="0">
                <a:latin typeface="Arial Unicode MS" pitchFamily="34" charset="-128"/>
                <a:ea typeface="Arial Unicode MS" pitchFamily="34" charset="-128"/>
                <a:cs typeface="Arial Unicode MS" pitchFamily="34" charset="-128"/>
              </a:rPr>
              <a:t>Anatomy</a:t>
            </a:r>
            <a:r>
              <a:rPr lang="en-US" sz="2400" dirty="0" smtClean="0">
                <a:latin typeface="Arial Unicode MS" pitchFamily="34" charset="-128"/>
                <a:ea typeface="Arial Unicode MS" pitchFamily="34" charset="-128"/>
                <a:cs typeface="Arial Unicode MS" pitchFamily="34" charset="-128"/>
              </a:rPr>
              <a:t> = Structure		</a:t>
            </a:r>
            <a:r>
              <a:rPr lang="ar-SA" sz="2400" dirty="0" smtClean="0">
                <a:solidFill>
                  <a:srgbClr val="FF0000"/>
                </a:solidFill>
                <a:latin typeface="Arial Unicode MS" pitchFamily="34" charset="-128"/>
                <a:ea typeface="Arial Unicode MS" pitchFamily="34" charset="-128"/>
                <a:cs typeface="Arial Unicode MS" pitchFamily="34" charset="-128"/>
              </a:rPr>
              <a:t>التشريح </a:t>
            </a:r>
            <a:r>
              <a:rPr lang="ar-EG" sz="2400" dirty="0" smtClean="0">
                <a:solidFill>
                  <a:srgbClr val="FF0000"/>
                </a:solidFill>
                <a:latin typeface="Arial Unicode MS" pitchFamily="34" charset="-128"/>
                <a:ea typeface="Arial Unicode MS" pitchFamily="34" charset="-128"/>
                <a:cs typeface="Arial Unicode MS" pitchFamily="34" charset="-128"/>
              </a:rPr>
              <a:t> </a:t>
            </a:r>
            <a:r>
              <a:rPr lang="en-US" sz="2400" dirty="0" smtClean="0">
                <a:solidFill>
                  <a:srgbClr val="FF0000"/>
                </a:solidFill>
                <a:latin typeface="Arial Unicode MS" pitchFamily="34" charset="-128"/>
                <a:ea typeface="Arial Unicode MS" pitchFamily="34" charset="-128"/>
                <a:cs typeface="Arial Unicode MS" pitchFamily="34" charset="-128"/>
              </a:rPr>
              <a:t>:</a:t>
            </a:r>
            <a:r>
              <a:rPr lang="ar-SA" sz="2400" dirty="0" smtClean="0">
                <a:solidFill>
                  <a:srgbClr val="FF0000"/>
                </a:solidFill>
                <a:latin typeface="Arial Unicode MS" pitchFamily="34" charset="-128"/>
                <a:ea typeface="Arial Unicode MS" pitchFamily="34" charset="-128"/>
                <a:cs typeface="Arial Unicode MS" pitchFamily="34" charset="-128"/>
              </a:rPr>
              <a:t> التركيب</a:t>
            </a:r>
            <a:endParaRPr lang="en-US" sz="2400" dirty="0" smtClean="0">
              <a:solidFill>
                <a:srgbClr val="FF0000"/>
              </a:solidFill>
              <a:latin typeface="Arial Unicode MS" pitchFamily="34" charset="-128"/>
              <a:ea typeface="Arial Unicode MS" pitchFamily="34" charset="-128"/>
              <a:cs typeface="Arial Unicode MS" pitchFamily="34" charset="-128"/>
            </a:endParaRPr>
          </a:p>
          <a:p>
            <a:pPr marL="346075" indent="-346075" eaLnBrk="1" hangingPunct="1">
              <a:buFont typeface="Wingdings" pitchFamily="2" charset="2"/>
              <a:buChar char="§"/>
            </a:pPr>
            <a:r>
              <a:rPr lang="en-US" sz="2400" b="1" dirty="0" smtClean="0">
                <a:latin typeface="Arial Unicode MS" pitchFamily="34" charset="-128"/>
                <a:ea typeface="Arial Unicode MS" pitchFamily="34" charset="-128"/>
                <a:cs typeface="Arial Unicode MS" pitchFamily="34" charset="-128"/>
              </a:rPr>
              <a:t>Physiology</a:t>
            </a:r>
            <a:r>
              <a:rPr lang="en-US" sz="2400" dirty="0" smtClean="0">
                <a:latin typeface="Arial Unicode MS" pitchFamily="34" charset="-128"/>
                <a:ea typeface="Arial Unicode MS" pitchFamily="34" charset="-128"/>
                <a:cs typeface="Arial Unicode MS" pitchFamily="34" charset="-128"/>
              </a:rPr>
              <a:t> = Function		</a:t>
            </a:r>
            <a:r>
              <a:rPr lang="ar-SA" sz="2400" dirty="0" err="1" smtClean="0">
                <a:solidFill>
                  <a:srgbClr val="FF0000"/>
                </a:solidFill>
                <a:latin typeface="Arial Unicode MS" pitchFamily="34" charset="-128"/>
                <a:ea typeface="Arial Unicode MS" pitchFamily="34" charset="-128"/>
                <a:cs typeface="Arial Unicode MS" pitchFamily="34" charset="-128"/>
              </a:rPr>
              <a:t>الفسيولوجيا</a:t>
            </a:r>
            <a:r>
              <a:rPr lang="ar-SA" sz="2400" dirty="0" smtClean="0">
                <a:solidFill>
                  <a:srgbClr val="FF0000"/>
                </a:solidFill>
                <a:latin typeface="Arial Unicode MS" pitchFamily="34" charset="-128"/>
                <a:ea typeface="Arial Unicode MS" pitchFamily="34" charset="-128"/>
                <a:cs typeface="Arial Unicode MS" pitchFamily="34" charset="-128"/>
              </a:rPr>
              <a:t> </a:t>
            </a:r>
            <a:r>
              <a:rPr lang="en-US" sz="2400" dirty="0" smtClean="0">
                <a:solidFill>
                  <a:srgbClr val="FF0000"/>
                </a:solidFill>
                <a:latin typeface="Arial Unicode MS" pitchFamily="34" charset="-128"/>
                <a:ea typeface="Arial Unicode MS" pitchFamily="34" charset="-128"/>
                <a:cs typeface="Arial Unicode MS" pitchFamily="34" charset="-128"/>
              </a:rPr>
              <a:t>:</a:t>
            </a:r>
            <a:r>
              <a:rPr lang="ar-SA" sz="2400" dirty="0" smtClean="0">
                <a:solidFill>
                  <a:srgbClr val="FF0000"/>
                </a:solidFill>
                <a:latin typeface="Arial Unicode MS" pitchFamily="34" charset="-128"/>
                <a:ea typeface="Arial Unicode MS" pitchFamily="34" charset="-128"/>
                <a:cs typeface="Arial Unicode MS" pitchFamily="34" charset="-128"/>
              </a:rPr>
              <a:t> الوظيفة</a:t>
            </a:r>
            <a:endParaRPr lang="en-US" sz="2400" dirty="0" smtClean="0">
              <a:solidFill>
                <a:srgbClr val="FF0000"/>
              </a:solidFill>
              <a:latin typeface="Arial Unicode MS" pitchFamily="34" charset="-128"/>
              <a:ea typeface="Arial Unicode MS" pitchFamily="34" charset="-128"/>
              <a:cs typeface="Arial Unicode MS" pitchFamily="34" charset="-128"/>
            </a:endParaRPr>
          </a:p>
          <a:p>
            <a:pPr marL="346075" indent="-346075" eaLnBrk="1" hangingPunct="1">
              <a:buNone/>
            </a:pPr>
            <a:r>
              <a:rPr lang="en-US" sz="2400" b="1" u="sng" dirty="0" smtClean="0"/>
              <a:t>Examples</a:t>
            </a:r>
            <a:r>
              <a:rPr lang="en-US" sz="2400" dirty="0" smtClean="0"/>
              <a:t>:</a:t>
            </a:r>
            <a:r>
              <a:rPr lang="ar-SA" sz="2400" dirty="0" smtClean="0"/>
              <a:t>			</a:t>
            </a:r>
            <a:endParaRPr lang="en-US" sz="2400" dirty="0" smtClean="0">
              <a:solidFill>
                <a:srgbClr val="FF0000"/>
              </a:solidFill>
            </a:endParaRPr>
          </a:p>
          <a:p>
            <a:pPr marL="346075" indent="-346075"/>
            <a:r>
              <a:rPr lang="en-US" sz="2400" b="1" u="sng" dirty="0" smtClean="0"/>
              <a:t>Skin</a:t>
            </a:r>
            <a:r>
              <a:rPr lang="en-US" sz="2400" dirty="0" smtClean="0"/>
              <a:t>: thick cells closely attached to each other</a:t>
            </a:r>
            <a:r>
              <a:rPr lang="ar-EG" sz="2400" dirty="0" err="1" smtClean="0"/>
              <a:t>:</a:t>
            </a:r>
            <a:r>
              <a:rPr lang="en-US" sz="2400" dirty="0" smtClean="0"/>
              <a:t> forming a </a:t>
            </a:r>
            <a:r>
              <a:rPr lang="en-US" sz="2400" b="1" dirty="0" smtClean="0"/>
              <a:t>protective barrier. </a:t>
            </a:r>
          </a:p>
          <a:p>
            <a:pPr marL="346075" indent="-346075" algn="r" rtl="1"/>
            <a:r>
              <a:rPr lang="en-US" sz="2400" dirty="0" smtClean="0">
                <a:solidFill>
                  <a:srgbClr val="FF0000"/>
                </a:solidFill>
              </a:rPr>
              <a:t>- </a:t>
            </a:r>
            <a:r>
              <a:rPr lang="ar-EG" sz="2400" dirty="0" smtClean="0">
                <a:solidFill>
                  <a:srgbClr val="FF0000"/>
                </a:solidFill>
              </a:rPr>
              <a:t>الجلد: يتكون من خلايا </a:t>
            </a:r>
            <a:r>
              <a:rPr lang="ar-EG" sz="2400" dirty="0" err="1" smtClean="0">
                <a:solidFill>
                  <a:srgbClr val="FF0000"/>
                </a:solidFill>
              </a:rPr>
              <a:t>غليظة </a:t>
            </a:r>
            <a:r>
              <a:rPr lang="ar-EG" sz="2400" dirty="0" smtClean="0">
                <a:solidFill>
                  <a:srgbClr val="FF0000"/>
                </a:solidFill>
              </a:rPr>
              <a:t>(تحمى</a:t>
            </a:r>
            <a:r>
              <a:rPr lang="ar-EG" sz="2400" dirty="0" err="1" smtClean="0">
                <a:solidFill>
                  <a:srgbClr val="FF0000"/>
                </a:solidFill>
              </a:rPr>
              <a:t>)</a:t>
            </a:r>
            <a:endParaRPr lang="en-US" sz="2400" dirty="0" smtClean="0">
              <a:solidFill>
                <a:srgbClr val="FF0000"/>
              </a:solidFill>
            </a:endParaRPr>
          </a:p>
          <a:p>
            <a:pPr marL="346075" indent="-346075"/>
            <a:r>
              <a:rPr lang="en-US" sz="2400" b="1" u="sng" dirty="0" smtClean="0"/>
              <a:t>Red Blood Cells</a:t>
            </a:r>
            <a:r>
              <a:rPr lang="en-US" sz="2400" dirty="0" smtClean="0"/>
              <a:t>: smooth &amp; round cells: easy to flow through vessels</a:t>
            </a:r>
          </a:p>
          <a:p>
            <a:pPr marL="346075" indent="-346075" algn="r" rtl="1"/>
            <a:r>
              <a:rPr lang="ar-SA" sz="2400" dirty="0" smtClean="0"/>
              <a:t>- </a:t>
            </a:r>
            <a:r>
              <a:rPr lang="ar-SA" sz="2400" dirty="0" smtClean="0">
                <a:solidFill>
                  <a:srgbClr val="FF0000"/>
                </a:solidFill>
              </a:rPr>
              <a:t>خلايا الدم الحمراء: تتكون من خلايا دائرية </a:t>
            </a:r>
            <a:r>
              <a:rPr lang="ar-SA" sz="2400" dirty="0" err="1" smtClean="0">
                <a:solidFill>
                  <a:srgbClr val="FF0000"/>
                </a:solidFill>
              </a:rPr>
              <a:t>ملساء </a:t>
            </a:r>
            <a:r>
              <a:rPr lang="ar-SA" sz="2400" dirty="0" smtClean="0">
                <a:solidFill>
                  <a:srgbClr val="FF0000"/>
                </a:solidFill>
              </a:rPr>
              <a:t>(تسهل حركتها فى الأوعية الدموية</a:t>
            </a:r>
            <a:r>
              <a:rPr lang="ar-SA" sz="2400" dirty="0" err="1" smtClean="0">
                <a:solidFill>
                  <a:srgbClr val="FF0000"/>
                </a:solidFill>
              </a:rPr>
              <a:t>)</a:t>
            </a:r>
            <a:endParaRPr lang="en-US" sz="24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20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20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20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20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20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20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20_01StructuralHierarc_4-U"/>
          <p:cNvPicPr>
            <a:picLocks noChangeAspect="1" noChangeArrowheads="1"/>
          </p:cNvPicPr>
          <p:nvPr/>
        </p:nvPicPr>
        <p:blipFill>
          <a:blip r:embed="rId3" cstate="print"/>
          <a:srcRect/>
          <a:stretch>
            <a:fillRect/>
          </a:stretch>
        </p:blipFill>
        <p:spPr bwMode="auto">
          <a:xfrm>
            <a:off x="0" y="0"/>
            <a:ext cx="8915400" cy="6578600"/>
          </a:xfrm>
          <a:prstGeom prst="rect">
            <a:avLst/>
          </a:prstGeom>
          <a:noFill/>
          <a:ln w="9525">
            <a:noFill/>
            <a:miter lim="800000"/>
            <a:headEnd/>
            <a:tailEnd/>
          </a:ln>
        </p:spPr>
      </p:pic>
      <p:sp>
        <p:nvSpPr>
          <p:cNvPr id="7171" name="Text Box 3"/>
          <p:cNvSpPr txBox="1">
            <a:spLocks noChangeArrowheads="1"/>
          </p:cNvSpPr>
          <p:nvPr/>
        </p:nvSpPr>
        <p:spPr bwMode="auto">
          <a:xfrm>
            <a:off x="590550" y="1144588"/>
            <a:ext cx="265113" cy="303212"/>
          </a:xfrm>
          <a:prstGeom prst="rect">
            <a:avLst/>
          </a:prstGeom>
          <a:noFill/>
          <a:ln w="9525">
            <a:noFill/>
            <a:miter lim="800000"/>
            <a:headEnd/>
            <a:tailEnd/>
          </a:ln>
        </p:spPr>
        <p:txBody>
          <a:bodyPr wrap="none" lIns="0" tIns="0" rIns="0" bIns="0"/>
          <a:lstStyle/>
          <a:p>
            <a:r>
              <a:rPr lang="en-US" sz="1900" b="1">
                <a:solidFill>
                  <a:srgbClr val="ED9C44"/>
                </a:solidFill>
              </a:rPr>
              <a:t>A</a:t>
            </a:r>
          </a:p>
        </p:txBody>
      </p:sp>
      <p:sp>
        <p:nvSpPr>
          <p:cNvPr id="7172" name="Text Box 4"/>
          <p:cNvSpPr txBox="1">
            <a:spLocks noChangeArrowheads="1"/>
          </p:cNvSpPr>
          <p:nvPr/>
        </p:nvSpPr>
        <p:spPr bwMode="auto">
          <a:xfrm>
            <a:off x="3340100" y="1076325"/>
            <a:ext cx="274638" cy="371475"/>
          </a:xfrm>
          <a:prstGeom prst="rect">
            <a:avLst/>
          </a:prstGeom>
          <a:noFill/>
          <a:ln w="9525">
            <a:noFill/>
            <a:miter lim="800000"/>
            <a:headEnd/>
            <a:tailEnd/>
          </a:ln>
        </p:spPr>
        <p:txBody>
          <a:bodyPr wrap="none" lIns="0" tIns="0" rIns="0" bIns="0"/>
          <a:lstStyle/>
          <a:p>
            <a:r>
              <a:rPr lang="en-US" sz="1900" b="1">
                <a:solidFill>
                  <a:srgbClr val="ED9C44"/>
                </a:solidFill>
              </a:rPr>
              <a:t>B</a:t>
            </a:r>
          </a:p>
        </p:txBody>
      </p:sp>
      <p:sp>
        <p:nvSpPr>
          <p:cNvPr id="7173" name="Text Box 5"/>
          <p:cNvSpPr txBox="1">
            <a:spLocks noChangeArrowheads="1"/>
          </p:cNvSpPr>
          <p:nvPr/>
        </p:nvSpPr>
        <p:spPr bwMode="auto">
          <a:xfrm>
            <a:off x="6145213" y="3565525"/>
            <a:ext cx="261937" cy="303213"/>
          </a:xfrm>
          <a:prstGeom prst="rect">
            <a:avLst/>
          </a:prstGeom>
          <a:noFill/>
          <a:ln w="9525">
            <a:noFill/>
            <a:miter lim="800000"/>
            <a:headEnd/>
            <a:tailEnd/>
          </a:ln>
        </p:spPr>
        <p:txBody>
          <a:bodyPr wrap="none" lIns="0" tIns="0" rIns="0" bIns="0"/>
          <a:lstStyle/>
          <a:p>
            <a:r>
              <a:rPr lang="en-US" sz="1900" b="1">
                <a:solidFill>
                  <a:srgbClr val="ED9C44"/>
                </a:solidFill>
              </a:rPr>
              <a:t>C</a:t>
            </a:r>
          </a:p>
        </p:txBody>
      </p:sp>
      <p:sp>
        <p:nvSpPr>
          <p:cNvPr id="7174" name="Text Box 6"/>
          <p:cNvSpPr txBox="1">
            <a:spLocks noChangeArrowheads="1"/>
          </p:cNvSpPr>
          <p:nvPr/>
        </p:nvSpPr>
        <p:spPr bwMode="auto">
          <a:xfrm>
            <a:off x="2457450" y="4316413"/>
            <a:ext cx="265113" cy="303212"/>
          </a:xfrm>
          <a:prstGeom prst="rect">
            <a:avLst/>
          </a:prstGeom>
          <a:noFill/>
          <a:ln w="9525">
            <a:noFill/>
            <a:miter lim="800000"/>
            <a:headEnd/>
            <a:tailEnd/>
          </a:ln>
        </p:spPr>
        <p:txBody>
          <a:bodyPr wrap="none" lIns="0" tIns="0" rIns="0" bIns="0"/>
          <a:lstStyle/>
          <a:p>
            <a:r>
              <a:rPr lang="en-US" sz="1900" b="1">
                <a:solidFill>
                  <a:srgbClr val="ED9C44"/>
                </a:solidFill>
              </a:rPr>
              <a:t>D</a:t>
            </a:r>
          </a:p>
        </p:txBody>
      </p:sp>
      <p:sp>
        <p:nvSpPr>
          <p:cNvPr id="7175" name="Rectangle 13"/>
          <p:cNvSpPr>
            <a:spLocks noChangeArrowheads="1"/>
          </p:cNvSpPr>
          <p:nvPr/>
        </p:nvSpPr>
        <p:spPr bwMode="auto">
          <a:xfrm>
            <a:off x="1706563" y="5715000"/>
            <a:ext cx="5913437" cy="984250"/>
          </a:xfrm>
          <a:prstGeom prst="rect">
            <a:avLst/>
          </a:prstGeom>
          <a:noFill/>
          <a:ln w="9525">
            <a:solidFill>
              <a:srgbClr val="008080"/>
            </a:solidFill>
            <a:miter lim="800000"/>
            <a:headEnd/>
            <a:tailEnd/>
          </a:ln>
        </p:spPr>
        <p:txBody>
          <a:bodyPr wrap="none">
            <a:spAutoFit/>
          </a:bodyPr>
          <a:lstStyle/>
          <a:p>
            <a:pPr algn="ctr"/>
            <a:r>
              <a:rPr lang="en-US" dirty="0">
                <a:solidFill>
                  <a:schemeClr val="hlink"/>
                </a:solidFill>
              </a:rPr>
              <a:t>An example of structural hierarchy</a:t>
            </a:r>
            <a:endParaRPr lang="ar-SA" dirty="0">
              <a:solidFill>
                <a:schemeClr val="hlink"/>
              </a:solidFill>
            </a:endParaRPr>
          </a:p>
          <a:p>
            <a:pPr algn="ctr"/>
            <a:r>
              <a:rPr lang="ar-SA" dirty="0" smtClean="0">
                <a:solidFill>
                  <a:schemeClr val="hlink"/>
                </a:solidFill>
              </a:rPr>
              <a:t>مثال </a:t>
            </a:r>
            <a:r>
              <a:rPr lang="ar-SA" dirty="0">
                <a:solidFill>
                  <a:schemeClr val="hlink"/>
                </a:solidFill>
              </a:rPr>
              <a:t>لمنظومة مراتب مستويات </a:t>
            </a:r>
            <a:r>
              <a:rPr lang="ar-SA" dirty="0" err="1">
                <a:solidFill>
                  <a:schemeClr val="hlink"/>
                </a:solidFill>
              </a:rPr>
              <a:t>التعضية</a:t>
            </a:r>
            <a:endParaRPr lang="en-US" dirty="0">
              <a:solidFill>
                <a:schemeClr val="hlink"/>
              </a:solidFill>
            </a:endParaRPr>
          </a:p>
        </p:txBody>
      </p:sp>
      <p:sp>
        <p:nvSpPr>
          <p:cNvPr id="7176" name="Text Box 14"/>
          <p:cNvSpPr txBox="1">
            <a:spLocks noChangeArrowheads="1"/>
          </p:cNvSpPr>
          <p:nvPr/>
        </p:nvSpPr>
        <p:spPr bwMode="auto">
          <a:xfrm>
            <a:off x="2951163" y="4303713"/>
            <a:ext cx="2435225" cy="635000"/>
          </a:xfrm>
          <a:prstGeom prst="rect">
            <a:avLst/>
          </a:prstGeom>
          <a:noFill/>
          <a:ln w="9525">
            <a:noFill/>
            <a:miter lim="800000"/>
            <a:headEnd/>
            <a:tailEnd/>
          </a:ln>
        </p:spPr>
        <p:txBody>
          <a:bodyPr wrap="none" lIns="0" tIns="0" rIns="0" bIns="0"/>
          <a:lstStyle/>
          <a:p>
            <a:pPr algn="ctr"/>
            <a:r>
              <a:rPr lang="en-US" sz="1500" b="1" dirty="0"/>
              <a:t>Organ system level</a:t>
            </a:r>
            <a:r>
              <a:rPr lang="ar-SA" sz="1900" b="1" dirty="0"/>
              <a:t>مستوى الجهاز</a:t>
            </a:r>
            <a:r>
              <a:rPr lang="ar-SA" sz="1500" b="1" dirty="0"/>
              <a:t>  </a:t>
            </a:r>
            <a:endParaRPr lang="en-US" sz="1500" b="1" dirty="0"/>
          </a:p>
          <a:p>
            <a:pPr algn="ctr"/>
            <a:r>
              <a:rPr lang="en-US" sz="1500" b="1" dirty="0"/>
              <a:t>Circulatory system</a:t>
            </a:r>
            <a:r>
              <a:rPr lang="ar-SA" sz="1900" b="1" dirty="0"/>
              <a:t>الجهاز الدوري</a:t>
            </a:r>
            <a:r>
              <a:rPr lang="ar-SA" sz="1500" b="1" dirty="0"/>
              <a:t> </a:t>
            </a:r>
            <a:endParaRPr lang="en-US" sz="1500" b="1" dirty="0"/>
          </a:p>
        </p:txBody>
      </p:sp>
      <p:sp>
        <p:nvSpPr>
          <p:cNvPr id="7177" name="Text Box 15"/>
          <p:cNvSpPr txBox="1">
            <a:spLocks noChangeArrowheads="1"/>
          </p:cNvSpPr>
          <p:nvPr/>
        </p:nvSpPr>
        <p:spPr bwMode="auto">
          <a:xfrm>
            <a:off x="6811963" y="3563938"/>
            <a:ext cx="1322387" cy="622300"/>
          </a:xfrm>
          <a:prstGeom prst="rect">
            <a:avLst/>
          </a:prstGeom>
          <a:noFill/>
          <a:ln w="9525">
            <a:noFill/>
            <a:miter lim="800000"/>
            <a:headEnd/>
            <a:tailEnd/>
          </a:ln>
        </p:spPr>
        <p:txBody>
          <a:bodyPr wrap="none" lIns="0" tIns="0" rIns="0" bIns="0"/>
          <a:lstStyle/>
          <a:p>
            <a:pPr algn="ctr"/>
            <a:r>
              <a:rPr lang="en-US" sz="1500" b="1"/>
              <a:t>Organ level</a:t>
            </a:r>
            <a:r>
              <a:rPr lang="ar-SA" sz="1900" b="1"/>
              <a:t>مستوى العضو</a:t>
            </a:r>
            <a:r>
              <a:rPr lang="ar-SA" sz="1500" b="1"/>
              <a:t> </a:t>
            </a:r>
            <a:endParaRPr lang="en-US" sz="1500" b="1"/>
          </a:p>
          <a:p>
            <a:pPr algn="ctr"/>
            <a:r>
              <a:rPr lang="en-US" sz="1500" b="1"/>
              <a:t>Heart</a:t>
            </a:r>
            <a:r>
              <a:rPr lang="ar-SA" sz="1900" b="1"/>
              <a:t>القلب</a:t>
            </a:r>
            <a:r>
              <a:rPr lang="ar-SA" sz="1500" b="1"/>
              <a:t> </a:t>
            </a:r>
            <a:endParaRPr lang="en-US" sz="1500" b="1"/>
          </a:p>
        </p:txBody>
      </p:sp>
      <p:sp>
        <p:nvSpPr>
          <p:cNvPr id="7178" name="Text Box 16"/>
          <p:cNvSpPr txBox="1">
            <a:spLocks noChangeArrowheads="1"/>
          </p:cNvSpPr>
          <p:nvPr/>
        </p:nvSpPr>
        <p:spPr bwMode="auto">
          <a:xfrm>
            <a:off x="3846513" y="1054100"/>
            <a:ext cx="1773237" cy="622300"/>
          </a:xfrm>
          <a:prstGeom prst="rect">
            <a:avLst/>
          </a:prstGeom>
          <a:noFill/>
          <a:ln w="9525">
            <a:noFill/>
            <a:miter lim="800000"/>
            <a:headEnd/>
            <a:tailEnd/>
          </a:ln>
        </p:spPr>
        <p:txBody>
          <a:bodyPr wrap="none" lIns="0" tIns="0" rIns="0" bIns="0"/>
          <a:lstStyle/>
          <a:p>
            <a:pPr algn="ctr"/>
            <a:r>
              <a:rPr lang="en-US" sz="1500" b="1"/>
              <a:t>Tissue level</a:t>
            </a:r>
            <a:r>
              <a:rPr lang="ar-SA" sz="1900" b="1"/>
              <a:t>مستوى النسيج</a:t>
            </a:r>
            <a:r>
              <a:rPr lang="ar-SA" sz="1500" b="1"/>
              <a:t>  </a:t>
            </a:r>
            <a:endParaRPr lang="en-US" sz="1500" b="1"/>
          </a:p>
          <a:p>
            <a:pPr algn="ctr"/>
            <a:r>
              <a:rPr lang="en-US" sz="1500" b="1"/>
              <a:t>Muscle tissue</a:t>
            </a:r>
            <a:r>
              <a:rPr lang="ar-SA" sz="1900" b="1"/>
              <a:t>نسيج عضلي</a:t>
            </a:r>
            <a:r>
              <a:rPr lang="ar-SA" sz="1500" b="1"/>
              <a:t> </a:t>
            </a:r>
            <a:endParaRPr lang="en-US" sz="1500" b="1"/>
          </a:p>
        </p:txBody>
      </p:sp>
      <p:sp>
        <p:nvSpPr>
          <p:cNvPr id="7179" name="Text Box 17"/>
          <p:cNvSpPr txBox="1">
            <a:spLocks noChangeArrowheads="1"/>
          </p:cNvSpPr>
          <p:nvPr/>
        </p:nvSpPr>
        <p:spPr bwMode="auto">
          <a:xfrm>
            <a:off x="1147763" y="1123950"/>
            <a:ext cx="1774825" cy="622300"/>
          </a:xfrm>
          <a:prstGeom prst="rect">
            <a:avLst/>
          </a:prstGeom>
          <a:noFill/>
          <a:ln w="9525">
            <a:noFill/>
            <a:miter lim="800000"/>
            <a:headEnd/>
            <a:tailEnd/>
          </a:ln>
        </p:spPr>
        <p:txBody>
          <a:bodyPr wrap="none" lIns="0" tIns="0" rIns="0" bIns="0"/>
          <a:lstStyle/>
          <a:p>
            <a:pPr algn="ctr"/>
            <a:r>
              <a:rPr lang="en-US" sz="1500" b="1"/>
              <a:t>Cellular level</a:t>
            </a:r>
            <a:r>
              <a:rPr lang="ar-SA" sz="1900" b="1"/>
              <a:t>المستوى الخلوي</a:t>
            </a:r>
            <a:r>
              <a:rPr lang="ar-SA" sz="1500" b="1"/>
              <a:t> </a:t>
            </a:r>
            <a:endParaRPr lang="en-US" sz="1500" b="1"/>
          </a:p>
          <a:p>
            <a:pPr algn="ctr"/>
            <a:r>
              <a:rPr lang="en-US" sz="1500" b="1"/>
              <a:t>Muscle cell</a:t>
            </a:r>
            <a:r>
              <a:rPr lang="ar-SA" sz="1900" b="1"/>
              <a:t>خلية عضلية</a:t>
            </a:r>
            <a:r>
              <a:rPr lang="ar-SA" sz="1500" b="1"/>
              <a:t> </a:t>
            </a:r>
            <a:endParaRPr lang="en-US" sz="1500" b="1"/>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089529"/>
          </a:xfrm>
        </p:spPr>
        <p:style>
          <a:lnRef idx="1">
            <a:schemeClr val="accent2"/>
          </a:lnRef>
          <a:fillRef idx="2">
            <a:schemeClr val="accent2"/>
          </a:fillRef>
          <a:effectRef idx="1">
            <a:schemeClr val="accent2"/>
          </a:effectRef>
          <a:fontRef idx="minor">
            <a:schemeClr val="dk1"/>
          </a:fontRef>
        </p:style>
        <p:txBody>
          <a:bodyPr/>
          <a:lstStyle/>
          <a:p>
            <a:r>
              <a:rPr lang="en-US" sz="3600" cap="small" dirty="0" smtClean="0">
                <a:solidFill>
                  <a:srgbClr val="821475"/>
                </a:solidFill>
                <a:latin typeface="+mn-lt"/>
              </a:rPr>
              <a:t>Classification Of Animal Tissues</a:t>
            </a:r>
            <a:br>
              <a:rPr lang="en-US" sz="3600" cap="small" dirty="0" smtClean="0">
                <a:solidFill>
                  <a:srgbClr val="821475"/>
                </a:solidFill>
                <a:latin typeface="+mn-lt"/>
              </a:rPr>
            </a:br>
            <a:endParaRPr lang="en-US" sz="3600" cap="small" dirty="0">
              <a:solidFill>
                <a:srgbClr val="821475"/>
              </a:solidFill>
              <a:latin typeface="+mn-lt"/>
            </a:endParaRPr>
          </a:p>
        </p:txBody>
      </p:sp>
      <p:sp>
        <p:nvSpPr>
          <p:cNvPr id="3" name="Text Placeholder 2"/>
          <p:cNvSpPr>
            <a:spLocks noGrp="1"/>
          </p:cNvSpPr>
          <p:nvPr>
            <p:ph type="body" idx="1"/>
          </p:nvPr>
        </p:nvSpPr>
        <p:spPr/>
        <p:style>
          <a:lnRef idx="1">
            <a:schemeClr val="accent1"/>
          </a:lnRef>
          <a:fillRef idx="2">
            <a:schemeClr val="accent1"/>
          </a:fillRef>
          <a:effectRef idx="1">
            <a:schemeClr val="accent1"/>
          </a:effectRef>
          <a:fontRef idx="minor">
            <a:schemeClr val="dk1"/>
          </a:fontRef>
        </p:style>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6200"/>
            <a:ext cx="8153400" cy="577850"/>
          </a:xfrm>
        </p:spPr>
        <p:style>
          <a:lnRef idx="3">
            <a:schemeClr val="lt1"/>
          </a:lnRef>
          <a:fillRef idx="1">
            <a:schemeClr val="accent2"/>
          </a:fillRef>
          <a:effectRef idx="1">
            <a:schemeClr val="accent2"/>
          </a:effectRef>
          <a:fontRef idx="minor">
            <a:schemeClr val="lt1"/>
          </a:fontRef>
        </p:style>
        <p:txBody>
          <a:bodyPr/>
          <a:lstStyle/>
          <a:p>
            <a:pPr eaLnBrk="1" hangingPunct="1">
              <a:defRPr/>
            </a:pPr>
            <a:r>
              <a:rPr lang="en-US" sz="3500" dirty="0" smtClean="0">
                <a:latin typeface="+mn-lt"/>
                <a:ea typeface="ＭＳ Ｐゴシック" pitchFamily="34" charset="-128"/>
              </a:rPr>
              <a:t>Tissues</a:t>
            </a:r>
            <a:r>
              <a:rPr lang="en-US" dirty="0" smtClean="0">
                <a:ea typeface="ＭＳ Ｐゴシック" pitchFamily="34" charset="-128"/>
              </a:rPr>
              <a:t>  			  		   </a:t>
            </a:r>
            <a:r>
              <a:rPr lang="ar-SA" sz="3200" dirty="0" smtClean="0">
                <a:solidFill>
                  <a:srgbClr val="FFFF00"/>
                </a:solidFill>
                <a:ea typeface="Arial Unicode MS" pitchFamily="34" charset="-128"/>
                <a:cs typeface="Arial" charset="0"/>
              </a:rPr>
              <a:t>الأنسجة</a:t>
            </a:r>
            <a:endParaRPr lang="en-US" dirty="0" smtClean="0">
              <a:solidFill>
                <a:srgbClr val="FFFF00"/>
              </a:solidFill>
              <a:ea typeface="ＭＳ Ｐゴシック" pitchFamily="34" charset="-128"/>
            </a:endParaRPr>
          </a:p>
        </p:txBody>
      </p:sp>
      <p:sp>
        <p:nvSpPr>
          <p:cNvPr id="8195" name="Content Placeholder 2"/>
          <p:cNvSpPr>
            <a:spLocks noGrp="1"/>
          </p:cNvSpPr>
          <p:nvPr>
            <p:ph idx="1"/>
          </p:nvPr>
        </p:nvSpPr>
        <p:spPr>
          <a:xfrm>
            <a:off x="304800" y="914400"/>
            <a:ext cx="8534400" cy="5866221"/>
          </a:xfrm>
        </p:spPr>
        <p:txBody>
          <a:bodyPr/>
          <a:lstStyle/>
          <a:p>
            <a:pPr eaLnBrk="1" hangingPunct="1"/>
            <a:r>
              <a:rPr lang="en-US" sz="2800" dirty="0" smtClean="0"/>
              <a:t>There are four main </a:t>
            </a:r>
            <a:r>
              <a:rPr lang="en-US" sz="2800" b="1" dirty="0" smtClean="0"/>
              <a:t>types of tissues </a:t>
            </a:r>
            <a:r>
              <a:rPr lang="en-US" sz="2800" dirty="0" smtClean="0"/>
              <a:t>in animals:</a:t>
            </a:r>
          </a:p>
          <a:p>
            <a:pPr algn="r" rtl="1" eaLnBrk="1" hangingPunct="1"/>
            <a:r>
              <a:rPr lang="ar-SA" sz="2800" dirty="0" smtClean="0">
                <a:solidFill>
                  <a:srgbClr val="FF0000"/>
                </a:solidFill>
                <a:ea typeface="Arial Unicode MS" pitchFamily="34" charset="-128"/>
                <a:cs typeface="Arial" pitchFamily="34" charset="0"/>
              </a:rPr>
              <a:t>الحيوانات لديها أربعة </a:t>
            </a:r>
            <a:r>
              <a:rPr lang="ar-EG" sz="2800" dirty="0" smtClean="0">
                <a:solidFill>
                  <a:srgbClr val="FF0000"/>
                </a:solidFill>
                <a:ea typeface="Arial Unicode MS" pitchFamily="34" charset="-128"/>
                <a:cs typeface="Arial" pitchFamily="34" charset="0"/>
              </a:rPr>
              <a:t>أنواع</a:t>
            </a:r>
            <a:r>
              <a:rPr lang="ar-SA" sz="2800" dirty="0" smtClean="0">
                <a:solidFill>
                  <a:srgbClr val="FF0000"/>
                </a:solidFill>
                <a:ea typeface="Arial Unicode MS" pitchFamily="34" charset="-128"/>
                <a:cs typeface="Arial" pitchFamily="34" charset="0"/>
              </a:rPr>
              <a:t> رئيسية من الأنسجة</a:t>
            </a:r>
          </a:p>
          <a:p>
            <a:pPr marL="350838" lvl="3" indent="-346075" algn="r" rtl="1" eaLnBrk="1" hangingPunct="1">
              <a:buFont typeface="Times New Roman" pitchFamily="18" charset="0"/>
              <a:buNone/>
            </a:pPr>
            <a:endParaRPr lang="en-US" sz="2800" dirty="0" smtClean="0">
              <a:ea typeface="Arial Unicode MS" pitchFamily="34" charset="-128"/>
              <a:cs typeface="Arial" pitchFamily="34" charset="0"/>
            </a:endParaRPr>
          </a:p>
          <a:p>
            <a:pPr marL="1138238" lvl="4" indent="-339725" eaLnBrk="1" hangingPunct="1">
              <a:spcBef>
                <a:spcPct val="25000"/>
              </a:spcBef>
              <a:buFontTx/>
              <a:buChar char="–"/>
            </a:pPr>
            <a:r>
              <a:rPr lang="en-US" sz="2800" b="1" dirty="0" smtClean="0">
                <a:ea typeface="Arial Unicode MS" pitchFamily="34" charset="-128"/>
                <a:cs typeface="Arial" pitchFamily="34" charset="0"/>
              </a:rPr>
              <a:t>Epithelial</a:t>
            </a:r>
            <a:r>
              <a:rPr lang="en-US" sz="2800" dirty="0" smtClean="0">
                <a:ea typeface="Arial Unicode MS" pitchFamily="34" charset="-128"/>
                <a:cs typeface="Arial" pitchFamily="34" charset="0"/>
              </a:rPr>
              <a:t> tissue</a:t>
            </a:r>
            <a:r>
              <a:rPr lang="ar-SA" sz="2800" dirty="0" smtClean="0">
                <a:solidFill>
                  <a:srgbClr val="FF0000"/>
                </a:solidFill>
                <a:ea typeface="Arial Unicode MS" pitchFamily="34" charset="-128"/>
                <a:cs typeface="Arial" pitchFamily="34" charset="0"/>
              </a:rPr>
              <a:t>الأنسجة </a:t>
            </a:r>
            <a:r>
              <a:rPr lang="ar-SA" sz="2800" dirty="0" err="1" smtClean="0">
                <a:solidFill>
                  <a:srgbClr val="FF0000"/>
                </a:solidFill>
                <a:ea typeface="Arial Unicode MS" pitchFamily="34" charset="-128"/>
                <a:cs typeface="Arial" pitchFamily="34" charset="0"/>
              </a:rPr>
              <a:t>الطلائية</a:t>
            </a:r>
            <a:r>
              <a:rPr lang="ar-SA" sz="2800" dirty="0" smtClean="0">
                <a:solidFill>
                  <a:srgbClr val="FF0000"/>
                </a:solidFill>
                <a:ea typeface="Arial Unicode MS" pitchFamily="34" charset="-128"/>
                <a:cs typeface="Arial" pitchFamily="34" charset="0"/>
              </a:rPr>
              <a:t>           </a:t>
            </a:r>
            <a:endParaRPr lang="en-US" sz="2800" dirty="0" smtClean="0">
              <a:solidFill>
                <a:srgbClr val="FF0000"/>
              </a:solidFill>
              <a:ea typeface="Arial Unicode MS" pitchFamily="34" charset="-128"/>
              <a:cs typeface="Arial" pitchFamily="34" charset="0"/>
            </a:endParaRPr>
          </a:p>
          <a:p>
            <a:pPr marL="1138238" lvl="4" indent="-339725" eaLnBrk="1" hangingPunct="1">
              <a:spcBef>
                <a:spcPct val="25000"/>
              </a:spcBef>
              <a:buFontTx/>
              <a:buChar char="–"/>
            </a:pPr>
            <a:r>
              <a:rPr lang="en-US" sz="2800" b="1" dirty="0" smtClean="0">
                <a:ea typeface="Arial Unicode MS" pitchFamily="34" charset="-128"/>
                <a:cs typeface="Arial" pitchFamily="34" charset="0"/>
              </a:rPr>
              <a:t>Connective</a:t>
            </a:r>
            <a:r>
              <a:rPr lang="en-US" sz="2800" dirty="0" smtClean="0">
                <a:ea typeface="Arial Unicode MS" pitchFamily="34" charset="-128"/>
                <a:cs typeface="Arial" pitchFamily="34" charset="0"/>
              </a:rPr>
              <a:t> tissue</a:t>
            </a:r>
            <a:r>
              <a:rPr lang="ar-SA" sz="2800" dirty="0" smtClean="0">
                <a:solidFill>
                  <a:srgbClr val="FF0000"/>
                </a:solidFill>
                <a:ea typeface="Arial Unicode MS" pitchFamily="34" charset="-128"/>
                <a:cs typeface="Arial" pitchFamily="34" charset="0"/>
              </a:rPr>
              <a:t>الأنسجة </a:t>
            </a:r>
            <a:r>
              <a:rPr lang="ar-SA" sz="2800" dirty="0" err="1" smtClean="0">
                <a:solidFill>
                  <a:srgbClr val="FF0000"/>
                </a:solidFill>
                <a:ea typeface="Arial Unicode MS" pitchFamily="34" charset="-128"/>
                <a:cs typeface="Arial" pitchFamily="34" charset="0"/>
              </a:rPr>
              <a:t>الضامة</a:t>
            </a:r>
            <a:r>
              <a:rPr lang="ar-SA" sz="2800" dirty="0" smtClean="0">
                <a:solidFill>
                  <a:srgbClr val="FF0000"/>
                </a:solidFill>
                <a:ea typeface="Arial Unicode MS" pitchFamily="34" charset="-128"/>
                <a:cs typeface="Arial" pitchFamily="34" charset="0"/>
              </a:rPr>
              <a:t>         </a:t>
            </a:r>
            <a:endParaRPr lang="en-US" sz="2800" dirty="0" smtClean="0">
              <a:solidFill>
                <a:srgbClr val="FF0000"/>
              </a:solidFill>
              <a:ea typeface="Arial Unicode MS" pitchFamily="34" charset="-128"/>
              <a:cs typeface="Arial" pitchFamily="34" charset="0"/>
            </a:endParaRPr>
          </a:p>
          <a:p>
            <a:pPr marL="1138238" lvl="4" indent="-339725" eaLnBrk="1" hangingPunct="1">
              <a:spcBef>
                <a:spcPct val="25000"/>
              </a:spcBef>
              <a:buFontTx/>
              <a:buChar char="–"/>
            </a:pPr>
            <a:r>
              <a:rPr lang="en-US" sz="2800" b="1" dirty="0" smtClean="0">
                <a:ea typeface="Arial Unicode MS" pitchFamily="34" charset="-128"/>
                <a:cs typeface="Arial" pitchFamily="34" charset="0"/>
              </a:rPr>
              <a:t>Muscle</a:t>
            </a:r>
            <a:r>
              <a:rPr lang="en-US" sz="2800" dirty="0" smtClean="0">
                <a:ea typeface="Arial Unicode MS" pitchFamily="34" charset="-128"/>
                <a:cs typeface="Arial" pitchFamily="34" charset="0"/>
              </a:rPr>
              <a:t> tissue</a:t>
            </a:r>
            <a:r>
              <a:rPr lang="ar-SA" sz="2800" dirty="0" smtClean="0">
                <a:solidFill>
                  <a:srgbClr val="FF0000"/>
                </a:solidFill>
                <a:ea typeface="Arial Unicode MS" pitchFamily="34" charset="-128"/>
                <a:cs typeface="Arial" pitchFamily="34" charset="0"/>
              </a:rPr>
              <a:t>الأنسجة العضلية              </a:t>
            </a:r>
            <a:endParaRPr lang="en-US" sz="2800" dirty="0" smtClean="0">
              <a:solidFill>
                <a:srgbClr val="FF0000"/>
              </a:solidFill>
              <a:ea typeface="Arial Unicode MS" pitchFamily="34" charset="-128"/>
              <a:cs typeface="Arial" pitchFamily="34" charset="0"/>
            </a:endParaRPr>
          </a:p>
          <a:p>
            <a:pPr marL="1138238" lvl="4" indent="-339725" eaLnBrk="1" hangingPunct="1">
              <a:spcBef>
                <a:spcPct val="25000"/>
              </a:spcBef>
              <a:buFontTx/>
              <a:buChar char="–"/>
            </a:pPr>
            <a:r>
              <a:rPr lang="en-US" sz="2800" b="1" dirty="0" smtClean="0">
                <a:ea typeface="Arial Unicode MS" pitchFamily="34" charset="-128"/>
                <a:cs typeface="Arial" pitchFamily="34" charset="0"/>
              </a:rPr>
              <a:t>Nervous</a:t>
            </a:r>
            <a:r>
              <a:rPr lang="en-US" sz="2800" dirty="0" smtClean="0">
                <a:ea typeface="Arial Unicode MS" pitchFamily="34" charset="-128"/>
                <a:cs typeface="Arial" pitchFamily="34" charset="0"/>
              </a:rPr>
              <a:t> tissue</a:t>
            </a:r>
            <a:r>
              <a:rPr lang="ar-SA" sz="2800" dirty="0" smtClean="0">
                <a:solidFill>
                  <a:srgbClr val="FF0000"/>
                </a:solidFill>
                <a:ea typeface="Arial Unicode MS" pitchFamily="34" charset="-128"/>
                <a:cs typeface="Arial" pitchFamily="34" charset="0"/>
              </a:rPr>
              <a:t>الأنسجة العصبية            </a:t>
            </a:r>
            <a:endParaRPr lang="en-US" sz="2800" dirty="0" smtClean="0">
              <a:solidFill>
                <a:srgbClr val="FF0000"/>
              </a:solidFill>
              <a:ea typeface="Arial Unicode MS" pitchFamily="34" charset="-128"/>
              <a:cs typeface="Arial" pitchFamily="34" charset="0"/>
            </a:endParaRPr>
          </a:p>
          <a:p>
            <a:pPr eaLnBrk="1" hangingPunct="1"/>
            <a:endParaRPr lang="en-US" sz="2800" dirty="0" smtClean="0">
              <a:ea typeface="MS PGothic" pitchFamily="34" charset="-128"/>
              <a:cs typeface="Arial" pitchFamily="34" charset="0"/>
            </a:endParaRPr>
          </a:p>
          <a:p>
            <a:pPr eaLnBrk="1" hangingPunct="1"/>
            <a:endParaRPr lang="en-US" sz="2800" dirty="0" smtClean="0">
              <a:ea typeface="MS PGothic"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195">
                                            <p:txEl>
                                              <p:pRg st="3" end="3"/>
                                            </p:txEl>
                                          </p:spTgt>
                                        </p:tgtEl>
                                        <p:attrNameLst>
                                          <p:attrName>style.visibility</p:attrName>
                                        </p:attrNameLst>
                                      </p:cBhvr>
                                      <p:to>
                                        <p:strVal val="visible"/>
                                      </p:to>
                                    </p:set>
                                    <p:animEffect transition="in" filter="box(in)">
                                      <p:cBhvr>
                                        <p:cTn id="7" dur="500"/>
                                        <p:tgtEl>
                                          <p:spTgt spid="819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195">
                                            <p:txEl>
                                              <p:pRg st="4" end="4"/>
                                            </p:txEl>
                                          </p:spTgt>
                                        </p:tgtEl>
                                        <p:attrNameLst>
                                          <p:attrName>style.visibility</p:attrName>
                                        </p:attrNameLst>
                                      </p:cBhvr>
                                      <p:to>
                                        <p:strVal val="visible"/>
                                      </p:to>
                                    </p:set>
                                    <p:animEffect transition="in" filter="box(in)">
                                      <p:cBhvr>
                                        <p:cTn id="12" dur="500"/>
                                        <p:tgtEl>
                                          <p:spTgt spid="819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195">
                                            <p:txEl>
                                              <p:pRg st="5" end="5"/>
                                            </p:txEl>
                                          </p:spTgt>
                                        </p:tgtEl>
                                        <p:attrNameLst>
                                          <p:attrName>style.visibility</p:attrName>
                                        </p:attrNameLst>
                                      </p:cBhvr>
                                      <p:to>
                                        <p:strVal val="visible"/>
                                      </p:to>
                                    </p:set>
                                    <p:animEffect transition="in" filter="box(in)">
                                      <p:cBhvr>
                                        <p:cTn id="17" dur="500"/>
                                        <p:tgtEl>
                                          <p:spTgt spid="819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195">
                                            <p:txEl>
                                              <p:pRg st="6" end="6"/>
                                            </p:txEl>
                                          </p:spTgt>
                                        </p:tgtEl>
                                        <p:attrNameLst>
                                          <p:attrName>style.visibility</p:attrName>
                                        </p:attrNameLst>
                                      </p:cBhvr>
                                      <p:to>
                                        <p:strVal val="visible"/>
                                      </p:to>
                                    </p:set>
                                    <p:animEffect transition="in" filter="box(in)">
                                      <p:cBhvr>
                                        <p:cTn id="22"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https://adapaonline.org/images/biobook_images/stomach_tissues.gif"/>
          <p:cNvPicPr>
            <a:picLocks noChangeAspect="1" noChangeArrowheads="1"/>
          </p:cNvPicPr>
          <p:nvPr/>
        </p:nvPicPr>
        <p:blipFill>
          <a:blip r:embed="rId2" cstate="print"/>
          <a:srcRect/>
          <a:stretch>
            <a:fillRect/>
          </a:stretch>
        </p:blipFill>
        <p:spPr bwMode="auto">
          <a:xfrm>
            <a:off x="53975" y="228600"/>
            <a:ext cx="8861425" cy="6457950"/>
          </a:xfrm>
          <a:prstGeom prst="rect">
            <a:avLst/>
          </a:prstGeom>
          <a:solidFill>
            <a:schemeClr val="bg1"/>
          </a:solidFill>
          <a:effectLst>
            <a:outerShdw blurRad="50800" dist="38100" dir="2700000" algn="tl" rotWithShape="0">
              <a:prstClr val="black">
                <a:alpha val="40000"/>
              </a:prstClr>
            </a:outerShdw>
          </a:effectLst>
        </p:spPr>
      </p:pic>
      <p:sp>
        <p:nvSpPr>
          <p:cNvPr id="9219" name="Rectangle 3"/>
          <p:cNvSpPr>
            <a:spLocks noChangeArrowheads="1"/>
          </p:cNvSpPr>
          <p:nvPr/>
        </p:nvSpPr>
        <p:spPr bwMode="auto">
          <a:xfrm>
            <a:off x="685800" y="2362200"/>
            <a:ext cx="762000" cy="304800"/>
          </a:xfrm>
          <a:prstGeom prst="rect">
            <a:avLst/>
          </a:prstGeom>
          <a:noFill/>
          <a:ln w="34925" algn="ctr">
            <a:noFill/>
            <a:round/>
            <a:headEnd/>
            <a:tailEnd/>
          </a:ln>
        </p:spPr>
        <p:txBody>
          <a:bodyPr lIns="92075" tIns="46038" rIns="92075" bIns="46038" anchor="ctr">
            <a:spAutoFit/>
          </a:bodyPr>
          <a:lstStyle/>
          <a:p>
            <a:endParaRPr lang="ar-SA"/>
          </a:p>
        </p:txBody>
      </p:sp>
      <p:sp>
        <p:nvSpPr>
          <p:cNvPr id="9220" name="Rectangle 5"/>
          <p:cNvSpPr>
            <a:spLocks noChangeArrowheads="1"/>
          </p:cNvSpPr>
          <p:nvPr/>
        </p:nvSpPr>
        <p:spPr bwMode="auto">
          <a:xfrm>
            <a:off x="685800" y="2362200"/>
            <a:ext cx="762000" cy="304800"/>
          </a:xfrm>
          <a:prstGeom prst="rect">
            <a:avLst/>
          </a:prstGeom>
          <a:solidFill>
            <a:schemeClr val="bg1"/>
          </a:solidFill>
          <a:ln w="34925" algn="ctr">
            <a:noFill/>
            <a:round/>
            <a:headEnd/>
            <a:tailEnd/>
          </a:ln>
        </p:spPr>
        <p:txBody>
          <a:bodyPr lIns="92075" tIns="46038" rIns="92075" bIns="46038" anchor="ctr">
            <a:spAutoFit/>
          </a:bodyPr>
          <a:lstStyle/>
          <a:p>
            <a:endParaRPr lang="ar-SA"/>
          </a:p>
        </p:txBody>
      </p:sp>
      <p:sp>
        <p:nvSpPr>
          <p:cNvPr id="9221" name="Rectangle 6"/>
          <p:cNvSpPr>
            <a:spLocks noChangeArrowheads="1"/>
          </p:cNvSpPr>
          <p:nvPr/>
        </p:nvSpPr>
        <p:spPr bwMode="auto">
          <a:xfrm>
            <a:off x="381000" y="4343400"/>
            <a:ext cx="762000" cy="304800"/>
          </a:xfrm>
          <a:prstGeom prst="rect">
            <a:avLst/>
          </a:prstGeom>
          <a:solidFill>
            <a:schemeClr val="bg1"/>
          </a:solidFill>
          <a:ln w="34925" algn="ctr">
            <a:noFill/>
            <a:round/>
            <a:headEnd/>
            <a:tailEnd/>
          </a:ln>
        </p:spPr>
        <p:txBody>
          <a:bodyPr lIns="92075" tIns="46038" rIns="92075" bIns="46038" anchor="ctr">
            <a:spAutoFit/>
          </a:bodyPr>
          <a:lstStyle/>
          <a:p>
            <a:endParaRPr lang="ar-S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4" name="Rectangle 2"/>
          <p:cNvSpPr>
            <a:spLocks noGrp="1" noChangeArrowheads="1"/>
          </p:cNvSpPr>
          <p:nvPr>
            <p:ph type="title"/>
          </p:nvPr>
        </p:nvSpPr>
        <p:spPr>
          <a:xfrm>
            <a:off x="722313" y="4406900"/>
            <a:ext cx="7772400" cy="1588127"/>
          </a:xfrm>
        </p:spPr>
        <p:style>
          <a:lnRef idx="0">
            <a:schemeClr val="accent1"/>
          </a:lnRef>
          <a:fillRef idx="3">
            <a:schemeClr val="accent1"/>
          </a:fillRef>
          <a:effectRef idx="3">
            <a:schemeClr val="accent1"/>
          </a:effectRef>
          <a:fontRef idx="minor">
            <a:schemeClr val="lt1"/>
          </a:fontRef>
        </p:style>
        <p:txBody>
          <a:bodyPr/>
          <a:lstStyle/>
          <a:p>
            <a:pPr marL="571500" indent="-571500" eaLnBrk="1" hangingPunct="1">
              <a:buFont typeface="+mj-lt"/>
              <a:buAutoNum type="romanUcPeriod"/>
            </a:pPr>
            <a:r>
              <a:rPr lang="en-US" sz="3600" cap="small" dirty="0" smtClean="0">
                <a:solidFill>
                  <a:srgbClr val="002060"/>
                </a:solidFill>
                <a:latin typeface="Arial" pitchFamily="34" charset="0"/>
                <a:cs typeface="Arial" pitchFamily="34" charset="0"/>
              </a:rPr>
              <a:t>Epithelial Tissue	</a:t>
            </a:r>
            <a:r>
              <a:rPr lang="en-US" sz="3600" cap="none" dirty="0" smtClean="0">
                <a:solidFill>
                  <a:srgbClr val="002060"/>
                </a:solidFill>
                <a:latin typeface="Arial" pitchFamily="34" charset="0"/>
                <a:cs typeface="Arial" pitchFamily="34" charset="0"/>
              </a:rPr>
              <a:t>	</a:t>
            </a:r>
            <a:r>
              <a:rPr lang="ar-EG" sz="3600" dirty="0" smtClean="0">
                <a:solidFill>
                  <a:srgbClr val="C00000"/>
                </a:solidFill>
                <a:latin typeface="Arial" pitchFamily="34" charset="0"/>
                <a:cs typeface="Arial" pitchFamily="34" charset="0"/>
              </a:rPr>
              <a:t>	</a:t>
            </a:r>
            <a:r>
              <a:rPr lang="ar-TN" sz="3600" dirty="0" smtClean="0">
                <a:solidFill>
                  <a:srgbClr val="C00000"/>
                </a:solidFill>
                <a:latin typeface="Arial" pitchFamily="34" charset="0"/>
                <a:cs typeface="Arial" pitchFamily="34" charset="0"/>
              </a:rPr>
              <a:t>     </a:t>
            </a:r>
            <a:r>
              <a:rPr lang="ar-SA" sz="3600" dirty="0" smtClean="0">
                <a:solidFill>
                  <a:srgbClr val="C00000"/>
                </a:solidFill>
              </a:rPr>
              <a:t> الأنسجة </a:t>
            </a:r>
            <a:r>
              <a:rPr lang="ar-SA" sz="3600" dirty="0" err="1" smtClean="0">
                <a:solidFill>
                  <a:srgbClr val="C00000"/>
                </a:solidFill>
              </a:rPr>
              <a:t>الطلائية</a:t>
            </a:r>
            <a:r>
              <a:rPr lang="en-US" sz="3600" dirty="0" smtClean="0">
                <a:solidFill>
                  <a:srgbClr val="C00000"/>
                </a:solidFill>
              </a:rPr>
              <a:t>		</a:t>
            </a:r>
            <a:r>
              <a:rPr lang="ar-SA" sz="3600" dirty="0" smtClean="0">
                <a:solidFill>
                  <a:srgbClr val="C00000"/>
                </a:solidFill>
              </a:rPr>
              <a:t> </a:t>
            </a:r>
            <a:r>
              <a:rPr lang="en-US" sz="3600" dirty="0" smtClean="0">
                <a:solidFill>
                  <a:srgbClr val="C00000"/>
                </a:solidFill>
                <a:latin typeface="Arial" pitchFamily="34" charset="0"/>
                <a:cs typeface="Arial" pitchFamily="34" charset="0"/>
              </a:rPr>
              <a:t/>
            </a:r>
            <a:br>
              <a:rPr lang="en-US" sz="3600" dirty="0" smtClean="0">
                <a:solidFill>
                  <a:srgbClr val="C00000"/>
                </a:solidFill>
                <a:latin typeface="Arial" pitchFamily="34" charset="0"/>
                <a:cs typeface="Arial" pitchFamily="34" charset="0"/>
              </a:rPr>
            </a:br>
            <a:endParaRPr lang="en-US" sz="3600" i="1" dirty="0" smtClean="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C6eActiveLectureQuestions">
  <a:themeElements>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fontScheme name="C6eActiveLectureQuestion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49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900" b="0" i="0" u="none" strike="noStrike" cap="none" normalizeH="0" baseline="0" smtClean="0">
            <a:ln>
              <a:noFill/>
            </a:ln>
            <a:solidFill>
              <a:schemeClr val="tx1"/>
            </a:solidFill>
            <a:effectLst/>
            <a:latin typeface="Arial" charset="0"/>
            <a:sym typeface="Symbol" charset="2"/>
          </a:defRPr>
        </a:defPPr>
      </a:lstStyle>
    </a:spDef>
    <a:lnDef>
      <a:spPr bwMode="auto">
        <a:xfrm>
          <a:off x="0" y="0"/>
          <a:ext cx="1" cy="1"/>
        </a:xfrm>
        <a:custGeom>
          <a:avLst/>
          <a:gdLst/>
          <a:ahLst/>
          <a:cxnLst/>
          <a:rect l="0" t="0" r="0" b="0"/>
          <a:pathLst/>
        </a:custGeom>
        <a:noFill/>
        <a:ln w="349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900" b="0" i="0" u="none" strike="noStrike" cap="none" normalizeH="0" baseline="0" smtClean="0">
            <a:ln>
              <a:noFill/>
            </a:ln>
            <a:solidFill>
              <a:schemeClr val="tx1"/>
            </a:solidFill>
            <a:effectLst/>
            <a:latin typeface="Arial" charset="0"/>
            <a:sym typeface="Symbol" charset="2"/>
          </a:defRPr>
        </a:defPPr>
      </a:lstStyle>
    </a:lnDef>
  </a:objectDefaults>
  <a:extraClrSchemeLst>
    <a:extraClrScheme>
      <a:clrScheme name="C6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6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6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6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6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6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6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6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6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6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6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6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RKaul-4:Applications (Mac OS 9):Microsoft Office 2001:Templates:Presentations:Designs:CPB7_2line</Template>
  <TotalTime>14583</TotalTime>
  <Words>2486</Words>
  <Application>Microsoft Office PowerPoint</Application>
  <PresentationFormat>عرض على الشاشة (3:4)‏</PresentationFormat>
  <Paragraphs>393</Paragraphs>
  <Slides>38</Slides>
  <Notes>11</Notes>
  <HiddenSlides>0</HiddenSlides>
  <MMClips>0</MMClips>
  <ScaleCrop>false</ScaleCrop>
  <HeadingPairs>
    <vt:vector size="4" baseType="variant">
      <vt:variant>
        <vt:lpstr>نسق</vt:lpstr>
      </vt:variant>
      <vt:variant>
        <vt:i4>1</vt:i4>
      </vt:variant>
      <vt:variant>
        <vt:lpstr>عناوين الشرائح</vt:lpstr>
      </vt:variant>
      <vt:variant>
        <vt:i4>38</vt:i4>
      </vt:variant>
    </vt:vector>
  </HeadingPairs>
  <TitlesOfParts>
    <vt:vector size="39" baseType="lpstr">
      <vt:lpstr>C6eActiveLectureQuestions</vt:lpstr>
      <vt:lpstr>Chapter 7</vt:lpstr>
      <vt:lpstr>Objectives</vt:lpstr>
      <vt:lpstr>عرض تقديمي في PowerPoint</vt:lpstr>
      <vt:lpstr>Form and function</vt:lpstr>
      <vt:lpstr>عرض تقديمي في PowerPoint</vt:lpstr>
      <vt:lpstr>Classification Of Animal Tissues </vt:lpstr>
      <vt:lpstr>Tissues            الأنسجة</vt:lpstr>
      <vt:lpstr>عرض تقديمي في PowerPoint</vt:lpstr>
      <vt:lpstr>Epithelial Tissue         الأنسجة الطلائية    </vt:lpstr>
      <vt:lpstr>Epithelial tissue         الأنسجة الطلائية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Muscle Tissue  الأنسجة العضلية    </vt:lpstr>
      <vt:lpstr>Muscle Tissue   الأنسجة العضلية </vt:lpstr>
      <vt:lpstr>عرض تقديمي في PowerPoint</vt:lpstr>
      <vt:lpstr>عرض تقديمي في PowerPoint</vt:lpstr>
      <vt:lpstr>Connective Tissue  النسيج الضام           </vt:lpstr>
      <vt:lpstr>Connective Tissue  النسيج الضام </vt:lpstr>
      <vt:lpstr>Connective Tissue  النسيج الضام </vt:lpstr>
      <vt:lpstr>عرض تقديمي في PowerPoint</vt:lpstr>
      <vt:lpstr>Nervous Tissue            الأنسجة العصبية </vt:lpstr>
      <vt:lpstr>Nervous tissue   الأنسجة العصبية  </vt:lpstr>
      <vt:lpstr>Nervous tissue   الأنسجة العصبية  </vt:lpstr>
      <vt:lpstr>Summary </vt:lpstr>
      <vt:lpstr>عرض تقديمي في PowerPoint</vt:lpstr>
      <vt:lpstr>عرض تقديمي في PowerPoint</vt:lpstr>
      <vt:lpstr>عرض تقديمي في PowerPoint</vt:lpstr>
      <vt:lpstr>Connection</vt:lpstr>
      <vt:lpstr>Tissues AND organs </vt:lpstr>
      <vt:lpstr>عرض تقديمي في PowerPoint</vt:lpstr>
      <vt:lpstr>Tissues AND organs </vt:lpstr>
      <vt:lpstr>عرض تقديمي في PowerPoint</vt:lpstr>
      <vt:lpstr>عرض تقديمي في PowerPoint</vt:lpstr>
      <vt:lpstr>عرض تقديمي في PowerPoint</vt:lpstr>
    </vt:vector>
  </TitlesOfParts>
  <Company>Benjamin Cummings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slide</dc:title>
  <dc:creator>BCP User</dc:creator>
  <cp:lastModifiedBy>SAMSUNG</cp:lastModifiedBy>
  <cp:revision>3176</cp:revision>
  <cp:lastPrinted>2004-12-02T13:37:07Z</cp:lastPrinted>
  <dcterms:created xsi:type="dcterms:W3CDTF">2002-07-11T17:04:39Z</dcterms:created>
  <dcterms:modified xsi:type="dcterms:W3CDTF">2016-01-04T22:45:06Z</dcterms:modified>
</cp:coreProperties>
</file>