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67" r:id="rId4"/>
    <p:sldId id="269" r:id="rId5"/>
    <p:sldId id="270" r:id="rId6"/>
    <p:sldId id="271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64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3048" y="-1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18A062B-2269-4273-B481-392E61218F48}" type="datetimeFigureOut">
              <a:rPr lang="en-GB" smtClean="0"/>
              <a:t>21/12/2016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516E0CC-21EF-4387-8A29-9C3FB07D70F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8A062B-2269-4273-B481-392E61218F48}" type="datetimeFigureOut">
              <a:rPr lang="en-GB" smtClean="0"/>
              <a:t>21/12/2016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16E0CC-21EF-4387-8A29-9C3FB07D70F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8A062B-2269-4273-B481-392E61218F48}" type="datetimeFigureOut">
              <a:rPr lang="en-GB" smtClean="0"/>
              <a:t>21/12/2016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16E0CC-21EF-4387-8A29-9C3FB07D70F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8A062B-2269-4273-B481-392E61218F48}" type="datetimeFigureOut">
              <a:rPr lang="en-GB" smtClean="0"/>
              <a:t>21/12/2016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16E0CC-21EF-4387-8A29-9C3FB07D70FF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8A062B-2269-4273-B481-392E61218F48}" type="datetimeFigureOut">
              <a:rPr lang="en-GB" smtClean="0"/>
              <a:t>21/12/2016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16E0CC-21EF-4387-8A29-9C3FB07D70FF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8A062B-2269-4273-B481-392E61218F48}" type="datetimeFigureOut">
              <a:rPr lang="en-GB" smtClean="0"/>
              <a:t>21/12/2016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16E0CC-21EF-4387-8A29-9C3FB07D70FF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8A062B-2269-4273-B481-392E61218F48}" type="datetimeFigureOut">
              <a:rPr lang="en-GB" smtClean="0"/>
              <a:t>21/12/2016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16E0CC-21EF-4387-8A29-9C3FB07D70FF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8A062B-2269-4273-B481-392E61218F48}" type="datetimeFigureOut">
              <a:rPr lang="en-GB" smtClean="0"/>
              <a:t>21/12/2016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16E0CC-21EF-4387-8A29-9C3FB07D70FF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8A062B-2269-4273-B481-392E61218F48}" type="datetimeFigureOut">
              <a:rPr lang="en-GB" smtClean="0"/>
              <a:t>21/12/2016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16E0CC-21EF-4387-8A29-9C3FB07D70F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18A062B-2269-4273-B481-392E61218F48}" type="datetimeFigureOut">
              <a:rPr lang="en-GB" smtClean="0"/>
              <a:t>21/12/2016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16E0CC-21EF-4387-8A29-9C3FB07D70FF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18A062B-2269-4273-B481-392E61218F48}" type="datetimeFigureOut">
              <a:rPr lang="en-GB" smtClean="0"/>
              <a:t>21/12/2016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516E0CC-21EF-4387-8A29-9C3FB07D70FF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18A062B-2269-4273-B481-392E61218F48}" type="datetimeFigureOut">
              <a:rPr lang="en-GB" smtClean="0"/>
              <a:t>21/12/2016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516E0CC-21EF-4387-8A29-9C3FB07D70FF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Final speaking exam</a:t>
            </a:r>
            <a:br>
              <a:rPr lang="en-GB" dirty="0" smtClean="0"/>
            </a:br>
            <a:r>
              <a:rPr lang="en-GB" dirty="0" smtClean="0"/>
              <a:t>REVISION PAPER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Semester 1 </a:t>
            </a:r>
          </a:p>
          <a:p>
            <a:r>
              <a:rPr lang="en-GB" dirty="0" smtClean="0"/>
              <a:t>2016/17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948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338672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GB" sz="1900" b="1" dirty="0" smtClean="0"/>
              <a:t>Friends</a:t>
            </a:r>
          </a:p>
          <a:p>
            <a:pPr marL="109728" indent="0">
              <a:buNone/>
            </a:pPr>
            <a:endParaRPr lang="en-GB" sz="1900" dirty="0"/>
          </a:p>
          <a:p>
            <a:pPr lvl="0"/>
            <a:r>
              <a:rPr lang="en-GB" sz="1900" dirty="0"/>
              <a:t>I have around 30 friends </a:t>
            </a:r>
          </a:p>
          <a:p>
            <a:pPr lvl="0"/>
            <a:r>
              <a:rPr lang="en-GB" sz="1900" dirty="0"/>
              <a:t>My best friend is called </a:t>
            </a:r>
            <a:r>
              <a:rPr lang="en-GB" sz="1900" dirty="0" err="1"/>
              <a:t>Deema</a:t>
            </a:r>
            <a:r>
              <a:rPr lang="en-GB" sz="1900" dirty="0"/>
              <a:t> </a:t>
            </a:r>
            <a:r>
              <a:rPr lang="en-GB" sz="1900" i="1" dirty="0"/>
              <a:t>(OR “My best friend’s name is </a:t>
            </a:r>
            <a:r>
              <a:rPr lang="en-GB" sz="1900" i="1" dirty="0" err="1"/>
              <a:t>Deema</a:t>
            </a:r>
            <a:r>
              <a:rPr lang="en-GB" sz="1900" i="1" dirty="0"/>
              <a:t>”)</a:t>
            </a:r>
            <a:endParaRPr lang="en-GB" sz="1900" dirty="0"/>
          </a:p>
          <a:p>
            <a:pPr lvl="0"/>
            <a:r>
              <a:rPr lang="en-GB" sz="1900" dirty="0"/>
              <a:t>She has been my friend for ten years </a:t>
            </a:r>
            <a:r>
              <a:rPr lang="en-GB" sz="1900" i="1" dirty="0"/>
              <a:t>(OR “We have been friends for ten years”)</a:t>
            </a:r>
            <a:endParaRPr lang="en-GB" sz="1900" dirty="0"/>
          </a:p>
          <a:p>
            <a:pPr lvl="0"/>
            <a:r>
              <a:rPr lang="en-GB" sz="1900" dirty="0"/>
              <a:t>We met in Elementary School when we were five years old</a:t>
            </a:r>
          </a:p>
          <a:p>
            <a:pPr lvl="0"/>
            <a:r>
              <a:rPr lang="en-GB" sz="1900" dirty="0"/>
              <a:t>We like to have parties in my house, or go out to the malls.</a:t>
            </a:r>
          </a:p>
          <a:p>
            <a:endParaRPr lang="en-GB" dirty="0"/>
          </a:p>
          <a:p>
            <a:pPr marL="109728" indent="0"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80691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Examples of how to answer ‘Personal Information’ questions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05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338672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GB" sz="1900" b="1" dirty="0"/>
              <a:t>Daily </a:t>
            </a:r>
            <a:r>
              <a:rPr lang="en-GB" sz="1900" b="1" dirty="0" smtClean="0"/>
              <a:t>Life</a:t>
            </a:r>
          </a:p>
          <a:p>
            <a:pPr marL="109728" indent="0">
              <a:buNone/>
            </a:pPr>
            <a:endParaRPr lang="en-GB" sz="1900" dirty="0"/>
          </a:p>
          <a:p>
            <a:pPr lvl="0"/>
            <a:r>
              <a:rPr lang="en-GB" sz="1900" dirty="0"/>
              <a:t>I usually go to bed at 11pm every night </a:t>
            </a:r>
          </a:p>
          <a:p>
            <a:pPr lvl="0"/>
            <a:r>
              <a:rPr lang="en-GB" sz="1900" dirty="0"/>
              <a:t>On the weekend, I get up at 9am and make breakfast for my family or watch TV</a:t>
            </a:r>
          </a:p>
          <a:p>
            <a:pPr lvl="0"/>
            <a:r>
              <a:rPr lang="en-GB" sz="1900" dirty="0"/>
              <a:t>I leave home at 6.30am to come to university</a:t>
            </a:r>
          </a:p>
          <a:p>
            <a:pPr lvl="0"/>
            <a:r>
              <a:rPr lang="en-GB" sz="1900" dirty="0"/>
              <a:t>During weekdays, I like to eat at home with my family or friends</a:t>
            </a:r>
          </a:p>
          <a:p>
            <a:pPr lvl="0"/>
            <a:r>
              <a:rPr lang="en-GB" sz="1900" dirty="0"/>
              <a:t>I like to eat with friends</a:t>
            </a:r>
          </a:p>
          <a:p>
            <a:endParaRPr lang="en-GB" dirty="0"/>
          </a:p>
          <a:p>
            <a:pPr marL="109728" indent="0"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80691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Examples of how to answer ‘Personal Information’ questions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416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3386720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en-GB" sz="2100" b="1" dirty="0"/>
              <a:t>Hobbies and </a:t>
            </a:r>
            <a:r>
              <a:rPr lang="en-GB" sz="2100" b="1" dirty="0" smtClean="0"/>
              <a:t>Likes</a:t>
            </a:r>
          </a:p>
          <a:p>
            <a:pPr marL="109728" indent="0">
              <a:buNone/>
            </a:pPr>
            <a:endParaRPr lang="en-GB" sz="2100" dirty="0"/>
          </a:p>
          <a:p>
            <a:pPr lvl="0"/>
            <a:r>
              <a:rPr lang="en-GB" sz="2100" dirty="0"/>
              <a:t>Yes, I like swimming and dancing</a:t>
            </a:r>
          </a:p>
          <a:p>
            <a:pPr lvl="0"/>
            <a:r>
              <a:rPr lang="en-GB" sz="2100" dirty="0"/>
              <a:t>I spend two hours every Friday swimming. I like to dance for three hours every weekend.</a:t>
            </a:r>
          </a:p>
          <a:p>
            <a:pPr lvl="0"/>
            <a:r>
              <a:rPr lang="en-GB" sz="2100" dirty="0"/>
              <a:t>My favourite city in Saudi Arabia is </a:t>
            </a:r>
            <a:r>
              <a:rPr lang="en-GB" sz="2100" dirty="0" err="1"/>
              <a:t>Makkah</a:t>
            </a:r>
            <a:r>
              <a:rPr lang="en-GB" sz="2100" dirty="0"/>
              <a:t> because I love </a:t>
            </a:r>
            <a:r>
              <a:rPr lang="en-GB" sz="2100" dirty="0" smtClean="0"/>
              <a:t>doing </a:t>
            </a:r>
            <a:r>
              <a:rPr lang="en-GB" sz="2100" dirty="0" err="1"/>
              <a:t>Umrah</a:t>
            </a:r>
            <a:endParaRPr lang="en-GB" sz="2100" dirty="0"/>
          </a:p>
          <a:p>
            <a:pPr lvl="0"/>
            <a:r>
              <a:rPr lang="en-GB" sz="2100" dirty="0"/>
              <a:t>I like home-cooked food the best because my mum can cook nice food</a:t>
            </a:r>
          </a:p>
          <a:p>
            <a:pPr lvl="0"/>
            <a:r>
              <a:rPr lang="en-GB" sz="2100" dirty="0"/>
              <a:t>I would like to visit Malaysia because it’s a beautiful and peaceful country.</a:t>
            </a:r>
          </a:p>
          <a:p>
            <a:endParaRPr lang="en-GB" dirty="0"/>
          </a:p>
          <a:p>
            <a:pPr marL="109728" indent="0"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80691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Examples of how to answer ‘Personal Information’ questions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357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84846"/>
            <a:ext cx="8229600" cy="2636242"/>
          </a:xfrm>
        </p:spPr>
        <p:txBody>
          <a:bodyPr>
            <a:normAutofit/>
          </a:bodyPr>
          <a:lstStyle/>
          <a:p>
            <a:r>
              <a:rPr lang="en-GB" dirty="0" smtClean="0"/>
              <a:t>Now let’s have a look at Part 1 (</a:t>
            </a:r>
            <a:r>
              <a:rPr lang="en-GB" dirty="0" smtClean="0">
                <a:effectLst/>
              </a:rPr>
              <a:t>Information Gap</a:t>
            </a:r>
            <a:r>
              <a:rPr lang="en-GB" dirty="0" smtClean="0"/>
              <a:t>) in more detail…</a:t>
            </a:r>
            <a:r>
              <a:rPr lang="en-GB" dirty="0"/>
              <a:t> </a:t>
            </a:r>
          </a:p>
        </p:txBody>
      </p:sp>
      <p:sp>
        <p:nvSpPr>
          <p:cNvPr id="4" name="Right Arrow 3"/>
          <p:cNvSpPr/>
          <p:nvPr/>
        </p:nvSpPr>
        <p:spPr>
          <a:xfrm>
            <a:off x="6901857" y="5297440"/>
            <a:ext cx="1368152" cy="86409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MORE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418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3386720"/>
          </a:xfrm>
        </p:spPr>
        <p:txBody>
          <a:bodyPr>
            <a:normAutofit/>
          </a:bodyPr>
          <a:lstStyle/>
          <a:p>
            <a:r>
              <a:rPr lang="en-GB" sz="2900" dirty="0" smtClean="0"/>
              <a:t>In this part, students talk together</a:t>
            </a:r>
          </a:p>
          <a:p>
            <a:r>
              <a:rPr lang="en-GB" sz="2900" dirty="0" smtClean="0"/>
              <a:t>One student will have to make questions, and the other student answers by using the information card</a:t>
            </a:r>
          </a:p>
          <a:p>
            <a:r>
              <a:rPr lang="en-GB" sz="2900" dirty="0" smtClean="0"/>
              <a:t>When this has finished, they swap roles and talk again, using new information cards</a:t>
            </a:r>
          </a:p>
          <a:p>
            <a:endParaRPr lang="en-GB" sz="2900" dirty="0"/>
          </a:p>
          <a:p>
            <a:endParaRPr lang="en-GB" dirty="0"/>
          </a:p>
          <a:p>
            <a:pPr marL="109728" indent="0"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80691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/>
              <a:t>Part </a:t>
            </a:r>
            <a:r>
              <a:rPr lang="en-GB" dirty="0" smtClean="0"/>
              <a:t>2 – </a:t>
            </a:r>
            <a:r>
              <a:rPr lang="en-GB" dirty="0" smtClean="0">
                <a:effectLst/>
              </a:rPr>
              <a:t>Information Gap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87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Speak clearly</a:t>
            </a:r>
          </a:p>
          <a:p>
            <a:r>
              <a:rPr lang="en-GB" dirty="0" smtClean="0"/>
              <a:t>Use adjectives (describing words, “young”, “nice”, “blue”)</a:t>
            </a:r>
          </a:p>
          <a:p>
            <a:r>
              <a:rPr lang="en-GB" dirty="0" smtClean="0"/>
              <a:t>Remember your grammar tenses – present simple, past simple, present continuous.</a:t>
            </a:r>
          </a:p>
          <a:p>
            <a:r>
              <a:rPr lang="en-GB" dirty="0"/>
              <a:t>Give your opinion “I think that…”, “In my opinion…”</a:t>
            </a:r>
          </a:p>
          <a:p>
            <a:r>
              <a:rPr lang="en-GB" dirty="0" smtClean="0"/>
              <a:t>If you don’t understand the teacher, ask them to repeat “please could you repeat the question?”</a:t>
            </a:r>
          </a:p>
          <a:p>
            <a:r>
              <a:rPr lang="en-GB" dirty="0" smtClean="0"/>
              <a:t>If you need help with grammar, do the grammar exercises which I have sent you, use Oxford Learn or the ELSD blog.</a:t>
            </a:r>
          </a:p>
          <a:p>
            <a:r>
              <a:rPr lang="en-GB" dirty="0" smtClean="0"/>
              <a:t>You will speak more clearly if you don’t worry in the exam, so relax and try your best </a:t>
            </a:r>
            <a:r>
              <a:rPr lang="en-GB" dirty="0" err="1" smtClean="0"/>
              <a:t>inshaAllah</a:t>
            </a:r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Things to remember…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449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70696"/>
            <a:ext cx="8229600" cy="4536504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GB" dirty="0"/>
              <a:t>Don’t stress and do your best</a:t>
            </a:r>
          </a:p>
          <a:p>
            <a:pPr>
              <a:buFont typeface="Wingdings" pitchFamily="2" charset="2"/>
              <a:buChar char="ü"/>
            </a:pPr>
            <a:r>
              <a:rPr lang="en-GB" dirty="0"/>
              <a:t>Don’t be nervous about the </a:t>
            </a:r>
            <a:r>
              <a:rPr lang="en-GB" dirty="0" smtClean="0"/>
              <a:t>exam</a:t>
            </a:r>
            <a:endParaRPr lang="en-GB" dirty="0"/>
          </a:p>
          <a:p>
            <a:pPr marL="109728" indent="0">
              <a:buNone/>
            </a:pPr>
            <a:endParaRPr lang="en-GB" dirty="0"/>
          </a:p>
          <a:p>
            <a:pPr marL="109728" indent="0">
              <a:buNone/>
            </a:pPr>
            <a:r>
              <a:rPr lang="en-GB" sz="3200" dirty="0"/>
              <a:t>All the best!</a:t>
            </a:r>
          </a:p>
          <a:p>
            <a:pPr marL="109728" indent="0"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And finally…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375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98024"/>
            <a:ext cx="8229600" cy="4263544"/>
          </a:xfrm>
        </p:spPr>
        <p:txBody>
          <a:bodyPr>
            <a:normAutofit/>
          </a:bodyPr>
          <a:lstStyle/>
          <a:p>
            <a:r>
              <a:rPr lang="en-GB" dirty="0"/>
              <a:t>2.5 minutes per student</a:t>
            </a:r>
          </a:p>
          <a:p>
            <a:r>
              <a:rPr lang="en-GB" dirty="0" smtClean="0"/>
              <a:t>The </a:t>
            </a:r>
            <a:r>
              <a:rPr lang="en-GB" dirty="0"/>
              <a:t>teacher will ask </a:t>
            </a:r>
            <a:r>
              <a:rPr lang="en-GB" dirty="0" smtClean="0"/>
              <a:t>you general questions. </a:t>
            </a:r>
            <a:r>
              <a:rPr lang="en-GB" dirty="0"/>
              <a:t>Make sure you don’t give short answers like “yes” – try to give full sentences with examples</a:t>
            </a:r>
            <a:r>
              <a:rPr lang="en-GB" dirty="0" smtClean="0"/>
              <a:t>.</a:t>
            </a:r>
          </a:p>
          <a:p>
            <a:r>
              <a:rPr lang="en-GB" dirty="0" smtClean="0"/>
              <a:t>The </a:t>
            </a:r>
            <a:r>
              <a:rPr lang="en-GB" dirty="0"/>
              <a:t>‘Greetings and Introduction’ part </a:t>
            </a:r>
            <a:r>
              <a:rPr lang="en-GB" b="1" dirty="0"/>
              <a:t>is not </a:t>
            </a:r>
            <a:r>
              <a:rPr lang="en-GB" dirty="0"/>
              <a:t>marked. </a:t>
            </a:r>
            <a:r>
              <a:rPr lang="en-GB" dirty="0" smtClean="0"/>
              <a:t>The ‘Personal Information’ part </a:t>
            </a:r>
            <a:r>
              <a:rPr lang="en-GB" b="1" dirty="0" smtClean="0"/>
              <a:t>is</a:t>
            </a:r>
            <a:r>
              <a:rPr lang="en-GB" dirty="0" smtClean="0"/>
              <a:t> marked.</a:t>
            </a:r>
          </a:p>
          <a:p>
            <a:endParaRPr lang="en-GB" dirty="0" smtClean="0"/>
          </a:p>
          <a:p>
            <a:pPr marL="109728" indent="0"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59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Part 1 - </a:t>
            </a:r>
            <a:r>
              <a:rPr lang="en-GB" dirty="0"/>
              <a:t>Greeting, Introduction and Personal Information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687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557296"/>
            <a:ext cx="8229600" cy="4263544"/>
          </a:xfrm>
        </p:spPr>
        <p:txBody>
          <a:bodyPr>
            <a:normAutofit/>
          </a:bodyPr>
          <a:lstStyle/>
          <a:p>
            <a:r>
              <a:rPr lang="en-GB" dirty="0" smtClean="0"/>
              <a:t>2.5 minutes </a:t>
            </a:r>
            <a:r>
              <a:rPr lang="en-GB" dirty="0"/>
              <a:t>per </a:t>
            </a:r>
            <a:r>
              <a:rPr lang="en-GB" dirty="0" smtClean="0"/>
              <a:t>student</a:t>
            </a:r>
            <a:endParaRPr lang="en-GB" dirty="0"/>
          </a:p>
          <a:p>
            <a:r>
              <a:rPr lang="en-GB" dirty="0" smtClean="0"/>
              <a:t>Student are asked to talk to each other. </a:t>
            </a:r>
          </a:p>
          <a:p>
            <a:r>
              <a:rPr lang="en-GB" dirty="0"/>
              <a:t>You will have about 30 seconds to skim the information at the beginning</a:t>
            </a:r>
            <a:r>
              <a:rPr lang="en-GB" dirty="0" smtClean="0"/>
              <a:t>.</a:t>
            </a:r>
          </a:p>
          <a:p>
            <a:r>
              <a:rPr lang="en-GB" dirty="0" smtClean="0"/>
              <a:t>Student A will be given a card with some information and Student B will be given a card with prompts to help her ask questions. </a:t>
            </a:r>
          </a:p>
          <a:p>
            <a:r>
              <a:rPr lang="en-GB" dirty="0" smtClean="0"/>
              <a:t>After the first phase, the students switch roles using different cards.</a:t>
            </a:r>
          </a:p>
          <a:p>
            <a:endParaRPr lang="en-GB" dirty="0"/>
          </a:p>
          <a:p>
            <a:pPr marL="109728" indent="0"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80691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Part 2 – Information Gap 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700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84846"/>
            <a:ext cx="8229600" cy="2982130"/>
          </a:xfrm>
        </p:spPr>
        <p:txBody>
          <a:bodyPr>
            <a:normAutofit/>
          </a:bodyPr>
          <a:lstStyle/>
          <a:p>
            <a:r>
              <a:rPr lang="en-GB" dirty="0" smtClean="0"/>
              <a:t>Now let’s have a look at Part 1 (Greeting, Introduction and Personal Information) in more detail…</a:t>
            </a:r>
            <a:endParaRPr lang="en-GB" dirty="0"/>
          </a:p>
        </p:txBody>
      </p:sp>
      <p:sp>
        <p:nvSpPr>
          <p:cNvPr id="5" name="Right Arrow 4"/>
          <p:cNvSpPr/>
          <p:nvPr/>
        </p:nvSpPr>
        <p:spPr>
          <a:xfrm>
            <a:off x="6901857" y="5379328"/>
            <a:ext cx="1368152" cy="86409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MORE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118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2130512"/>
            <a:ext cx="8229600" cy="3093496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The </a:t>
            </a:r>
            <a:r>
              <a:rPr lang="en-GB" dirty="0"/>
              <a:t>teacher will tell you her name and the other teacher’s name. They will then ask your name. They will also ask you ‘what is your surname/family </a:t>
            </a:r>
            <a:r>
              <a:rPr lang="en-GB" dirty="0" smtClean="0"/>
              <a:t>name/last name’ </a:t>
            </a:r>
            <a:r>
              <a:rPr lang="en-GB" dirty="0"/>
              <a:t>and also ‘how do you spell your surname/family </a:t>
            </a:r>
            <a:r>
              <a:rPr lang="en-GB" dirty="0" smtClean="0"/>
              <a:t>name/last name?’</a:t>
            </a:r>
          </a:p>
          <a:p>
            <a:r>
              <a:rPr lang="en-GB" dirty="0" smtClean="0"/>
              <a:t>Make sure you know how to spell your family name, for example “A-l-Q-a-h-t-a-n-</a:t>
            </a:r>
            <a:r>
              <a:rPr lang="en-GB" dirty="0" err="1" smtClean="0"/>
              <a:t>i</a:t>
            </a:r>
            <a:r>
              <a:rPr lang="en-GB" dirty="0" smtClean="0"/>
              <a:t>”</a:t>
            </a:r>
            <a:endParaRPr lang="en-GB" dirty="0"/>
          </a:p>
          <a:p>
            <a:endParaRPr lang="en-GB" dirty="0"/>
          </a:p>
          <a:p>
            <a:pPr marL="109728" indent="0"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80691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Part 1 (a) – Greeting and </a:t>
            </a:r>
            <a:r>
              <a:rPr lang="en-GB" dirty="0"/>
              <a:t>Introduction 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736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2130512"/>
            <a:ext cx="8229600" cy="3093496"/>
          </a:xfrm>
        </p:spPr>
        <p:txBody>
          <a:bodyPr>
            <a:normAutofit/>
          </a:bodyPr>
          <a:lstStyle/>
          <a:p>
            <a:r>
              <a:rPr lang="en-GB" dirty="0" smtClean="0"/>
              <a:t>The </a:t>
            </a:r>
            <a:r>
              <a:rPr lang="en-GB" dirty="0"/>
              <a:t>teacher will </a:t>
            </a:r>
            <a:r>
              <a:rPr lang="en-GB" dirty="0" smtClean="0"/>
              <a:t>ask you a few questions (maybe two or three) about yourself, and other topics. </a:t>
            </a:r>
          </a:p>
          <a:p>
            <a:r>
              <a:rPr lang="en-GB" dirty="0" smtClean="0"/>
              <a:t>The topics may be Personal Details, Studies, Family, Friends, Daily Life, Hobbies and Likes</a:t>
            </a:r>
            <a:endParaRPr lang="en-GB" dirty="0"/>
          </a:p>
          <a:p>
            <a:pPr marL="109728" indent="0"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80691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Part 1 (b) – Personal Information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318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3386720"/>
          </a:xfrm>
        </p:spPr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r>
              <a:rPr lang="en-GB" b="1" dirty="0"/>
              <a:t>Personal </a:t>
            </a:r>
            <a:r>
              <a:rPr lang="en-GB" b="1" dirty="0" smtClean="0"/>
              <a:t>Details</a:t>
            </a:r>
          </a:p>
          <a:p>
            <a:pPr marL="109728" indent="0">
              <a:buNone/>
            </a:pPr>
            <a:endParaRPr lang="en-GB" dirty="0"/>
          </a:p>
          <a:p>
            <a:pPr lvl="0"/>
            <a:r>
              <a:rPr lang="en-GB" dirty="0"/>
              <a:t>My date of birth is 10</a:t>
            </a:r>
            <a:r>
              <a:rPr lang="en-GB" baseline="30000" dirty="0"/>
              <a:t>th</a:t>
            </a:r>
            <a:r>
              <a:rPr lang="en-GB" dirty="0"/>
              <a:t> of January, 1995 (say  “nineteen-ninety-five”) </a:t>
            </a:r>
            <a:r>
              <a:rPr lang="en-GB" i="1" dirty="0"/>
              <a:t>OR you can say “I was born on the 10</a:t>
            </a:r>
            <a:r>
              <a:rPr lang="en-GB" i="1" baseline="30000" dirty="0"/>
              <a:t>th</a:t>
            </a:r>
            <a:r>
              <a:rPr lang="en-GB" i="1" dirty="0"/>
              <a:t> of January, 1995”</a:t>
            </a:r>
            <a:endParaRPr lang="en-GB" dirty="0"/>
          </a:p>
          <a:p>
            <a:pPr lvl="0"/>
            <a:r>
              <a:rPr lang="en-GB" dirty="0"/>
              <a:t>I was born in </a:t>
            </a:r>
            <a:r>
              <a:rPr lang="en-GB" dirty="0" err="1"/>
              <a:t>Qassim</a:t>
            </a:r>
            <a:r>
              <a:rPr lang="en-GB" dirty="0"/>
              <a:t>, in Saudi Arabia</a:t>
            </a:r>
          </a:p>
          <a:p>
            <a:pPr lvl="0"/>
            <a:r>
              <a:rPr lang="en-GB" dirty="0"/>
              <a:t>I am 18 years old</a:t>
            </a:r>
          </a:p>
          <a:p>
            <a:pPr lvl="0"/>
            <a:r>
              <a:rPr lang="en-GB" dirty="0"/>
              <a:t>My neighbourhood is called </a:t>
            </a:r>
            <a:r>
              <a:rPr lang="en-GB" dirty="0" err="1"/>
              <a:t>Gornata</a:t>
            </a:r>
            <a:r>
              <a:rPr lang="en-GB" dirty="0"/>
              <a:t> </a:t>
            </a:r>
            <a:r>
              <a:rPr lang="en-GB" i="1" dirty="0"/>
              <a:t>(OR “I live in the </a:t>
            </a:r>
            <a:r>
              <a:rPr lang="en-GB" i="1" dirty="0" err="1"/>
              <a:t>Gornata</a:t>
            </a:r>
            <a:r>
              <a:rPr lang="en-GB" i="1" dirty="0"/>
              <a:t> neighbourhood”)</a:t>
            </a:r>
            <a:endParaRPr lang="en-GB" dirty="0"/>
          </a:p>
          <a:p>
            <a:pPr lvl="0"/>
            <a:r>
              <a:rPr lang="en-GB" dirty="0"/>
              <a:t>I like the shopping malls and restaurants in my town </a:t>
            </a:r>
            <a:r>
              <a:rPr lang="en-GB" i="1" dirty="0"/>
              <a:t>(OR “I like my city because there are lots of places to visit, such as the Kingdom Tower”, “I like my city because the people are friendly”).</a:t>
            </a:r>
            <a:endParaRPr lang="en-GB" dirty="0"/>
          </a:p>
          <a:p>
            <a:endParaRPr lang="en-GB" dirty="0"/>
          </a:p>
          <a:p>
            <a:pPr marL="109728" indent="0"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80691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Examples of how to answer ‘Personal Information’ questions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531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3386720"/>
          </a:xfrm>
        </p:spPr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r>
              <a:rPr lang="en-GB" b="1" dirty="0" smtClean="0"/>
              <a:t>Studies</a:t>
            </a:r>
          </a:p>
          <a:p>
            <a:pPr marL="109728" indent="0">
              <a:buNone/>
            </a:pPr>
            <a:endParaRPr lang="en-GB" dirty="0"/>
          </a:p>
          <a:p>
            <a:r>
              <a:rPr lang="en-GB" dirty="0" smtClean="0"/>
              <a:t>I </a:t>
            </a:r>
            <a:r>
              <a:rPr lang="en-GB" dirty="0"/>
              <a:t>have been studying English for ten years </a:t>
            </a:r>
            <a:r>
              <a:rPr lang="en-GB" i="1" dirty="0"/>
              <a:t>(OR “I have been studying English since Elementary School”)</a:t>
            </a:r>
            <a:endParaRPr lang="en-GB" dirty="0"/>
          </a:p>
          <a:p>
            <a:pPr lvl="0"/>
            <a:r>
              <a:rPr lang="en-GB" dirty="0"/>
              <a:t>I am studying Arabic, Communications, Health, Maths and IT.</a:t>
            </a:r>
          </a:p>
          <a:p>
            <a:pPr lvl="0"/>
            <a:r>
              <a:rPr lang="en-GB" dirty="0"/>
              <a:t>I like English the best because I think it’s the most interesting</a:t>
            </a:r>
          </a:p>
          <a:p>
            <a:pPr lvl="0"/>
            <a:r>
              <a:rPr lang="en-GB" dirty="0"/>
              <a:t>After PY, I will study Law in Dir3yah </a:t>
            </a:r>
            <a:r>
              <a:rPr lang="en-GB" i="1" dirty="0"/>
              <a:t>(OR “After PY, I will travel to Australia”)</a:t>
            </a:r>
            <a:endParaRPr lang="en-GB" dirty="0"/>
          </a:p>
          <a:p>
            <a:pPr lvl="0"/>
            <a:r>
              <a:rPr lang="en-GB" dirty="0"/>
              <a:t>I would like to study in Spain because it’s a beautiful country and I would like to </a:t>
            </a:r>
            <a:r>
              <a:rPr lang="en-GB" dirty="0" smtClean="0"/>
              <a:t>learn </a:t>
            </a:r>
            <a:r>
              <a:rPr lang="en-GB" dirty="0"/>
              <a:t>Spanish.</a:t>
            </a:r>
          </a:p>
          <a:p>
            <a:endParaRPr lang="en-GB" dirty="0"/>
          </a:p>
          <a:p>
            <a:pPr marL="109728" indent="0"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80691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Examples of how to answer ‘Personal Information’ questions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26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338672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GB" sz="1900" b="1" dirty="0" smtClean="0"/>
              <a:t>Family</a:t>
            </a:r>
          </a:p>
          <a:p>
            <a:pPr marL="109728" indent="0">
              <a:buNone/>
            </a:pPr>
            <a:endParaRPr lang="en-GB" sz="1900" dirty="0"/>
          </a:p>
          <a:p>
            <a:pPr lvl="0"/>
            <a:r>
              <a:rPr lang="en-GB" sz="1900" dirty="0"/>
              <a:t>Yes, I have three brothers and five sisters</a:t>
            </a:r>
          </a:p>
          <a:p>
            <a:pPr lvl="0"/>
            <a:r>
              <a:rPr lang="en-GB" sz="1900" dirty="0"/>
              <a:t>Yes, my father is a businessman for a big oil company</a:t>
            </a:r>
          </a:p>
          <a:p>
            <a:pPr lvl="0"/>
            <a:r>
              <a:rPr lang="en-GB" sz="1900" dirty="0"/>
              <a:t>I live with my family in a big house in </a:t>
            </a:r>
            <a:r>
              <a:rPr lang="en-GB" sz="1900" dirty="0" err="1"/>
              <a:t>Malaz</a:t>
            </a:r>
            <a:endParaRPr lang="en-GB" sz="1900" dirty="0"/>
          </a:p>
          <a:p>
            <a:pPr lvl="0"/>
            <a:r>
              <a:rPr lang="en-GB" sz="1900" dirty="0"/>
              <a:t>Most of my family live in Riyadh</a:t>
            </a:r>
          </a:p>
          <a:p>
            <a:pPr lvl="0"/>
            <a:r>
              <a:rPr lang="en-GB" sz="1900" dirty="0"/>
              <a:t>We have dinner together every night and visit my grandparents in the weekends.</a:t>
            </a:r>
          </a:p>
          <a:p>
            <a:endParaRPr lang="en-GB" dirty="0"/>
          </a:p>
          <a:p>
            <a:pPr marL="109728" indent="0"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80691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Examples of how to answer ‘Personal Information’ questions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366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548</TotalTime>
  <Words>971</Words>
  <Application>Microsoft Office PowerPoint</Application>
  <PresentationFormat>On-screen Show (4:3)</PresentationFormat>
  <Paragraphs>90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Concourse</vt:lpstr>
      <vt:lpstr>Final speaking exam REVISION PAPER</vt:lpstr>
      <vt:lpstr>Part 1 - Greeting, Introduction and Personal Information </vt:lpstr>
      <vt:lpstr>Part 2 – Information Gap  </vt:lpstr>
      <vt:lpstr>Now let’s have a look at Part 1 (Greeting, Introduction and Personal Information) in more detail…</vt:lpstr>
      <vt:lpstr>Part 1 (a) – Greeting and Introduction  </vt:lpstr>
      <vt:lpstr>Part 1 (b) – Personal Information </vt:lpstr>
      <vt:lpstr>Examples of how to answer ‘Personal Information’ questions </vt:lpstr>
      <vt:lpstr>Examples of how to answer ‘Personal Information’ questions </vt:lpstr>
      <vt:lpstr>Examples of how to answer ‘Personal Information’ questions </vt:lpstr>
      <vt:lpstr>Examples of how to answer ‘Personal Information’ questions </vt:lpstr>
      <vt:lpstr>Examples of how to answer ‘Personal Information’ questions </vt:lpstr>
      <vt:lpstr>Examples of how to answer ‘Personal Information’ questions </vt:lpstr>
      <vt:lpstr>Now let’s have a look at Part 1 (Information Gap) in more detail… </vt:lpstr>
      <vt:lpstr>Part 2 – Information Gap</vt:lpstr>
      <vt:lpstr>Things to remember…</vt:lpstr>
      <vt:lpstr>And finally…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writing exam</dc:title>
  <dc:creator>FATEHA</dc:creator>
  <cp:lastModifiedBy>RR</cp:lastModifiedBy>
  <cp:revision>49</cp:revision>
  <dcterms:created xsi:type="dcterms:W3CDTF">2014-05-12T16:35:37Z</dcterms:created>
  <dcterms:modified xsi:type="dcterms:W3CDTF">2016-12-21T05:11:24Z</dcterms:modified>
</cp:coreProperties>
</file>