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1"/>
  </p:notesMasterIdLst>
  <p:sldIdLst>
    <p:sldId id="259" r:id="rId2"/>
    <p:sldId id="262" r:id="rId3"/>
    <p:sldId id="270" r:id="rId4"/>
    <p:sldId id="260" r:id="rId5"/>
    <p:sldId id="261" r:id="rId6"/>
    <p:sldId id="271" r:id="rId7"/>
    <p:sldId id="272" r:id="rId8"/>
    <p:sldId id="263" r:id="rId9"/>
    <p:sldId id="273" r:id="rId10"/>
    <p:sldId id="264" r:id="rId11"/>
    <p:sldId id="274" r:id="rId12"/>
    <p:sldId id="275" r:id="rId13"/>
    <p:sldId id="282" r:id="rId14"/>
    <p:sldId id="265" r:id="rId15"/>
    <p:sldId id="285" r:id="rId16"/>
    <p:sldId id="284" r:id="rId17"/>
    <p:sldId id="286" r:id="rId18"/>
    <p:sldId id="276" r:id="rId19"/>
    <p:sldId id="277" r:id="rId20"/>
    <p:sldId id="266" r:id="rId21"/>
    <p:sldId id="288" r:id="rId22"/>
    <p:sldId id="267" r:id="rId23"/>
    <p:sldId id="269" r:id="rId24"/>
    <p:sldId id="268" r:id="rId25"/>
    <p:sldId id="278" r:id="rId26"/>
    <p:sldId id="279" r:id="rId27"/>
    <p:sldId id="287" r:id="rId28"/>
    <p:sldId id="280" r:id="rId29"/>
    <p:sldId id="281" r:id="rId3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45" d="100"/>
          <a:sy n="45" d="100"/>
        </p:scale>
        <p:origin x="-1236"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4F6D22D-1DAB-4C7D-A50C-DB5F61546E3C}" type="datetimeFigureOut">
              <a:rPr lang="en-US" smtClean="0"/>
              <a:pPr/>
              <a:t>4/15/2020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2585602-B1D4-4249-B3BC-2936FBEF6927}"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A3AEDA8B-2B81-4971-9FF2-9704ED4EB7C5}" type="datetime1">
              <a:rPr lang="en-US" smtClean="0"/>
              <a:pPr/>
              <a:t>4/15/2020</a:t>
            </a:fld>
            <a:endParaRPr lang="en-US"/>
          </a:p>
        </p:txBody>
      </p:sp>
      <p:sp>
        <p:nvSpPr>
          <p:cNvPr id="19" name="Footer Placeholder 18"/>
          <p:cNvSpPr>
            <a:spLocks noGrp="1"/>
          </p:cNvSpPr>
          <p:nvPr>
            <p:ph type="ftr" sz="quarter" idx="11"/>
          </p:nvPr>
        </p:nvSpPr>
        <p:spPr/>
        <p:txBody>
          <a:bodyPr/>
          <a:lstStyle/>
          <a:p>
            <a:r>
              <a:rPr lang="en-US" smtClean="0"/>
              <a:t>DR. BAHAA GHORAB</a:t>
            </a:r>
            <a:endParaRPr lang="en-US"/>
          </a:p>
        </p:txBody>
      </p:sp>
      <p:sp>
        <p:nvSpPr>
          <p:cNvPr id="27" name="Slide Number Placeholder 26"/>
          <p:cNvSpPr>
            <a:spLocks noGrp="1"/>
          </p:cNvSpPr>
          <p:nvPr>
            <p:ph type="sldNum" sz="quarter" idx="12"/>
          </p:nvPr>
        </p:nvSpPr>
        <p:spPr/>
        <p:txBody>
          <a:bodyPr/>
          <a:lstStyle/>
          <a:p>
            <a:fld id="{AAE3E14C-0128-4EDE-AB1C-44EDD1EB0DB6}"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F27E62B-090A-4BF8-A714-5C5F66D34674}" type="datetime1">
              <a:rPr lang="en-US" smtClean="0"/>
              <a:pPr/>
              <a:t>4/15/2020</a:t>
            </a:fld>
            <a:endParaRPr lang="en-US"/>
          </a:p>
        </p:txBody>
      </p:sp>
      <p:sp>
        <p:nvSpPr>
          <p:cNvPr id="5" name="Footer Placeholder 4"/>
          <p:cNvSpPr>
            <a:spLocks noGrp="1"/>
          </p:cNvSpPr>
          <p:nvPr>
            <p:ph type="ftr" sz="quarter" idx="11"/>
          </p:nvPr>
        </p:nvSpPr>
        <p:spPr/>
        <p:txBody>
          <a:bodyPr/>
          <a:lstStyle/>
          <a:p>
            <a:r>
              <a:rPr lang="en-US" smtClean="0"/>
              <a:t>DR. BAHAA GHORAB</a:t>
            </a:r>
            <a:endParaRPr lang="en-US"/>
          </a:p>
        </p:txBody>
      </p:sp>
      <p:sp>
        <p:nvSpPr>
          <p:cNvPr id="6" name="Slide Number Placeholder 5"/>
          <p:cNvSpPr>
            <a:spLocks noGrp="1"/>
          </p:cNvSpPr>
          <p:nvPr>
            <p:ph type="sldNum" sz="quarter" idx="12"/>
          </p:nvPr>
        </p:nvSpPr>
        <p:spPr/>
        <p:txBody>
          <a:bodyPr/>
          <a:lstStyle/>
          <a:p>
            <a:fld id="{AAE3E14C-0128-4EDE-AB1C-44EDD1EB0DB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245696E-A0BF-41B0-ABAB-596A93FB297A}" type="datetime1">
              <a:rPr lang="en-US" smtClean="0"/>
              <a:pPr/>
              <a:t>4/15/2020</a:t>
            </a:fld>
            <a:endParaRPr lang="en-US"/>
          </a:p>
        </p:txBody>
      </p:sp>
      <p:sp>
        <p:nvSpPr>
          <p:cNvPr id="5" name="Footer Placeholder 4"/>
          <p:cNvSpPr>
            <a:spLocks noGrp="1"/>
          </p:cNvSpPr>
          <p:nvPr>
            <p:ph type="ftr" sz="quarter" idx="11"/>
          </p:nvPr>
        </p:nvSpPr>
        <p:spPr/>
        <p:txBody>
          <a:bodyPr/>
          <a:lstStyle/>
          <a:p>
            <a:r>
              <a:rPr lang="en-US" smtClean="0"/>
              <a:t>DR. BAHAA GHORAB</a:t>
            </a:r>
            <a:endParaRPr lang="en-US"/>
          </a:p>
        </p:txBody>
      </p:sp>
      <p:sp>
        <p:nvSpPr>
          <p:cNvPr id="6" name="Slide Number Placeholder 5"/>
          <p:cNvSpPr>
            <a:spLocks noGrp="1"/>
          </p:cNvSpPr>
          <p:nvPr>
            <p:ph type="sldNum" sz="quarter" idx="12"/>
          </p:nvPr>
        </p:nvSpPr>
        <p:spPr/>
        <p:txBody>
          <a:bodyPr/>
          <a:lstStyle/>
          <a:p>
            <a:fld id="{AAE3E14C-0128-4EDE-AB1C-44EDD1EB0DB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3F69A81-7664-44A6-A7CC-555D8620C973}" type="datetime1">
              <a:rPr lang="en-US" smtClean="0"/>
              <a:pPr/>
              <a:t>4/15/2020</a:t>
            </a:fld>
            <a:endParaRPr lang="en-US"/>
          </a:p>
        </p:txBody>
      </p:sp>
      <p:sp>
        <p:nvSpPr>
          <p:cNvPr id="5" name="Footer Placeholder 4"/>
          <p:cNvSpPr>
            <a:spLocks noGrp="1"/>
          </p:cNvSpPr>
          <p:nvPr>
            <p:ph type="ftr" sz="quarter" idx="11"/>
          </p:nvPr>
        </p:nvSpPr>
        <p:spPr/>
        <p:txBody>
          <a:bodyPr/>
          <a:lstStyle/>
          <a:p>
            <a:r>
              <a:rPr lang="en-US" smtClean="0"/>
              <a:t>DR. BAHAA GHORAB</a:t>
            </a:r>
            <a:endParaRPr lang="en-US"/>
          </a:p>
        </p:txBody>
      </p:sp>
      <p:sp>
        <p:nvSpPr>
          <p:cNvPr id="6" name="Slide Number Placeholder 5"/>
          <p:cNvSpPr>
            <a:spLocks noGrp="1"/>
          </p:cNvSpPr>
          <p:nvPr>
            <p:ph type="sldNum" sz="quarter" idx="12"/>
          </p:nvPr>
        </p:nvSpPr>
        <p:spPr/>
        <p:txBody>
          <a:bodyPr/>
          <a:lstStyle/>
          <a:p>
            <a:fld id="{AAE3E14C-0128-4EDE-AB1C-44EDD1EB0DB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015C00F8-36EF-4C07-8D98-6A9925F6E29C}" type="datetime1">
              <a:rPr lang="en-US" smtClean="0"/>
              <a:pPr/>
              <a:t>4/15/2020</a:t>
            </a:fld>
            <a:endParaRPr lang="en-US"/>
          </a:p>
        </p:txBody>
      </p:sp>
      <p:sp>
        <p:nvSpPr>
          <p:cNvPr id="5" name="Footer Placeholder 4"/>
          <p:cNvSpPr>
            <a:spLocks noGrp="1"/>
          </p:cNvSpPr>
          <p:nvPr>
            <p:ph type="ftr" sz="quarter" idx="11"/>
          </p:nvPr>
        </p:nvSpPr>
        <p:spPr/>
        <p:txBody>
          <a:bodyPr/>
          <a:lstStyle/>
          <a:p>
            <a:r>
              <a:rPr lang="en-US" smtClean="0"/>
              <a:t>DR. BAHAA GHORAB</a:t>
            </a:r>
            <a:endParaRPr lang="en-US"/>
          </a:p>
        </p:txBody>
      </p:sp>
      <p:sp>
        <p:nvSpPr>
          <p:cNvPr id="6" name="Slide Number Placeholder 5"/>
          <p:cNvSpPr>
            <a:spLocks noGrp="1"/>
          </p:cNvSpPr>
          <p:nvPr>
            <p:ph type="sldNum" sz="quarter" idx="12"/>
          </p:nvPr>
        </p:nvSpPr>
        <p:spPr/>
        <p:txBody>
          <a:bodyPr/>
          <a:lstStyle/>
          <a:p>
            <a:fld id="{AAE3E14C-0128-4EDE-AB1C-44EDD1EB0DB6}"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180B41F-C38C-4131-8CDF-24928ABA04AB}" type="datetime1">
              <a:rPr lang="en-US" smtClean="0"/>
              <a:pPr/>
              <a:t>4/15/2020</a:t>
            </a:fld>
            <a:endParaRPr lang="en-US"/>
          </a:p>
        </p:txBody>
      </p:sp>
      <p:sp>
        <p:nvSpPr>
          <p:cNvPr id="6" name="Footer Placeholder 5"/>
          <p:cNvSpPr>
            <a:spLocks noGrp="1"/>
          </p:cNvSpPr>
          <p:nvPr>
            <p:ph type="ftr" sz="quarter" idx="11"/>
          </p:nvPr>
        </p:nvSpPr>
        <p:spPr/>
        <p:txBody>
          <a:bodyPr/>
          <a:lstStyle/>
          <a:p>
            <a:r>
              <a:rPr lang="en-US" smtClean="0"/>
              <a:t>DR. BAHAA GHORAB</a:t>
            </a:r>
            <a:endParaRPr lang="en-US"/>
          </a:p>
        </p:txBody>
      </p:sp>
      <p:sp>
        <p:nvSpPr>
          <p:cNvPr id="7" name="Slide Number Placeholder 6"/>
          <p:cNvSpPr>
            <a:spLocks noGrp="1"/>
          </p:cNvSpPr>
          <p:nvPr>
            <p:ph type="sldNum" sz="quarter" idx="12"/>
          </p:nvPr>
        </p:nvSpPr>
        <p:spPr/>
        <p:txBody>
          <a:bodyPr/>
          <a:lstStyle/>
          <a:p>
            <a:fld id="{AAE3E14C-0128-4EDE-AB1C-44EDD1EB0DB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92BF7870-AE35-4535-8201-CF5D30329292}" type="datetime1">
              <a:rPr lang="en-US" smtClean="0"/>
              <a:pPr/>
              <a:t>4/15/2020</a:t>
            </a:fld>
            <a:endParaRPr lang="en-US"/>
          </a:p>
        </p:txBody>
      </p:sp>
      <p:sp>
        <p:nvSpPr>
          <p:cNvPr id="8" name="Footer Placeholder 7"/>
          <p:cNvSpPr>
            <a:spLocks noGrp="1"/>
          </p:cNvSpPr>
          <p:nvPr>
            <p:ph type="ftr" sz="quarter" idx="11"/>
          </p:nvPr>
        </p:nvSpPr>
        <p:spPr/>
        <p:txBody>
          <a:bodyPr/>
          <a:lstStyle/>
          <a:p>
            <a:r>
              <a:rPr lang="en-US" smtClean="0"/>
              <a:t>DR. BAHAA GHORAB</a:t>
            </a:r>
            <a:endParaRPr lang="en-US"/>
          </a:p>
        </p:txBody>
      </p:sp>
      <p:sp>
        <p:nvSpPr>
          <p:cNvPr id="9" name="Slide Number Placeholder 8"/>
          <p:cNvSpPr>
            <a:spLocks noGrp="1"/>
          </p:cNvSpPr>
          <p:nvPr>
            <p:ph type="sldNum" sz="quarter" idx="12"/>
          </p:nvPr>
        </p:nvSpPr>
        <p:spPr/>
        <p:txBody>
          <a:bodyPr/>
          <a:lstStyle/>
          <a:p>
            <a:fld id="{AAE3E14C-0128-4EDE-AB1C-44EDD1EB0DB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4F314DF8-64B8-435F-9199-79FCFEEF8421}" type="datetime1">
              <a:rPr lang="en-US" smtClean="0"/>
              <a:pPr/>
              <a:t>4/15/2020</a:t>
            </a:fld>
            <a:endParaRPr lang="en-US"/>
          </a:p>
        </p:txBody>
      </p:sp>
      <p:sp>
        <p:nvSpPr>
          <p:cNvPr id="4" name="Footer Placeholder 3"/>
          <p:cNvSpPr>
            <a:spLocks noGrp="1"/>
          </p:cNvSpPr>
          <p:nvPr>
            <p:ph type="ftr" sz="quarter" idx="11"/>
          </p:nvPr>
        </p:nvSpPr>
        <p:spPr/>
        <p:txBody>
          <a:bodyPr/>
          <a:lstStyle/>
          <a:p>
            <a:r>
              <a:rPr lang="en-US" smtClean="0"/>
              <a:t>DR. BAHAA GHORAB</a:t>
            </a:r>
            <a:endParaRPr lang="en-US"/>
          </a:p>
        </p:txBody>
      </p:sp>
      <p:sp>
        <p:nvSpPr>
          <p:cNvPr id="5" name="Slide Number Placeholder 4"/>
          <p:cNvSpPr>
            <a:spLocks noGrp="1"/>
          </p:cNvSpPr>
          <p:nvPr>
            <p:ph type="sldNum" sz="quarter" idx="12"/>
          </p:nvPr>
        </p:nvSpPr>
        <p:spPr/>
        <p:txBody>
          <a:bodyPr/>
          <a:lstStyle/>
          <a:p>
            <a:fld id="{AAE3E14C-0128-4EDE-AB1C-44EDD1EB0DB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CCEC942-D8E7-461D-93EE-E6B29CF751B9}" type="datetime1">
              <a:rPr lang="en-US" smtClean="0"/>
              <a:pPr/>
              <a:t>4/15/2020</a:t>
            </a:fld>
            <a:endParaRPr lang="en-US"/>
          </a:p>
        </p:txBody>
      </p:sp>
      <p:sp>
        <p:nvSpPr>
          <p:cNvPr id="3" name="Footer Placeholder 2"/>
          <p:cNvSpPr>
            <a:spLocks noGrp="1"/>
          </p:cNvSpPr>
          <p:nvPr>
            <p:ph type="ftr" sz="quarter" idx="11"/>
          </p:nvPr>
        </p:nvSpPr>
        <p:spPr/>
        <p:txBody>
          <a:bodyPr/>
          <a:lstStyle/>
          <a:p>
            <a:r>
              <a:rPr lang="en-US" smtClean="0"/>
              <a:t>DR. BAHAA GHORAB</a:t>
            </a:r>
            <a:endParaRPr lang="en-US"/>
          </a:p>
        </p:txBody>
      </p:sp>
      <p:sp>
        <p:nvSpPr>
          <p:cNvPr id="4" name="Slide Number Placeholder 3"/>
          <p:cNvSpPr>
            <a:spLocks noGrp="1"/>
          </p:cNvSpPr>
          <p:nvPr>
            <p:ph type="sldNum" sz="quarter" idx="12"/>
          </p:nvPr>
        </p:nvSpPr>
        <p:spPr/>
        <p:txBody>
          <a:bodyPr/>
          <a:lstStyle/>
          <a:p>
            <a:fld id="{AAE3E14C-0128-4EDE-AB1C-44EDD1EB0DB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E1407C90-F65B-43B8-9D92-51934401467E}" type="datetime1">
              <a:rPr lang="en-US" smtClean="0"/>
              <a:pPr/>
              <a:t>4/15/2020</a:t>
            </a:fld>
            <a:endParaRPr lang="en-US"/>
          </a:p>
        </p:txBody>
      </p:sp>
      <p:sp>
        <p:nvSpPr>
          <p:cNvPr id="6" name="Footer Placeholder 5"/>
          <p:cNvSpPr>
            <a:spLocks noGrp="1"/>
          </p:cNvSpPr>
          <p:nvPr>
            <p:ph type="ftr" sz="quarter" idx="11"/>
          </p:nvPr>
        </p:nvSpPr>
        <p:spPr/>
        <p:txBody>
          <a:bodyPr/>
          <a:lstStyle/>
          <a:p>
            <a:r>
              <a:rPr lang="en-US" smtClean="0"/>
              <a:t>DR. BAHAA GHORAB</a:t>
            </a:r>
            <a:endParaRPr lang="en-US"/>
          </a:p>
        </p:txBody>
      </p:sp>
      <p:sp>
        <p:nvSpPr>
          <p:cNvPr id="7" name="Slide Number Placeholder 6"/>
          <p:cNvSpPr>
            <a:spLocks noGrp="1"/>
          </p:cNvSpPr>
          <p:nvPr>
            <p:ph type="sldNum" sz="quarter" idx="12"/>
          </p:nvPr>
        </p:nvSpPr>
        <p:spPr/>
        <p:txBody>
          <a:bodyPr/>
          <a:lstStyle/>
          <a:p>
            <a:fld id="{AAE3E14C-0128-4EDE-AB1C-44EDD1EB0DB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58F20F4D-1DC6-41B7-AA1C-5B526EDF1273}" type="datetime1">
              <a:rPr lang="en-US" smtClean="0"/>
              <a:pPr/>
              <a:t>4/15/2020</a:t>
            </a:fld>
            <a:endParaRPr lang="en-US"/>
          </a:p>
        </p:txBody>
      </p:sp>
      <p:sp>
        <p:nvSpPr>
          <p:cNvPr id="6" name="Footer Placeholder 5"/>
          <p:cNvSpPr>
            <a:spLocks noGrp="1"/>
          </p:cNvSpPr>
          <p:nvPr>
            <p:ph type="ftr" sz="quarter" idx="11"/>
          </p:nvPr>
        </p:nvSpPr>
        <p:spPr/>
        <p:txBody>
          <a:bodyPr/>
          <a:lstStyle/>
          <a:p>
            <a:r>
              <a:rPr lang="en-US" smtClean="0"/>
              <a:t>DR. BAHAA GHORAB</a:t>
            </a:r>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AAE3E14C-0128-4EDE-AB1C-44EDD1EB0DB6}"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B50243AF-3EA7-4440-B94C-C03DADF753B0}" type="datetime1">
              <a:rPr lang="en-US" smtClean="0"/>
              <a:pPr/>
              <a:t>4/15/2020</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r>
              <a:rPr lang="en-US" smtClean="0"/>
              <a:t>DR. BAHAA GHORAB</a:t>
            </a:r>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AAE3E14C-0128-4EDE-AB1C-44EDD1EB0DB6}"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s://ar.wikipedia.org/wiki/%D9%85%D9%84%D9%81:Cairo_Al_Hakim_1.jpg"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s://ar.wikipedia.org/wiki/%D9%85%D9%84%D9%81:Al-Hakim_bi-Amr_Allah.jpg"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hyperlink" Target="https://ar.wikipedia.org/wiki/%D9%85%D9%84%D9%81:Bargello_-_%C3%84gyptische_Elfenbeinplakette.jpg"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hyperlink" Target="https://ar.wikipedia.org/wiki/%D9%85%D9%84%D9%81:Panel_hunters_Louvre_OA_6265-1.jpg" TargetMode="External"/><Relationship Id="rId1" Type="http://schemas.openxmlformats.org/officeDocument/2006/relationships/slideLayout" Target="../slideLayouts/slideLayout2.xml"/><Relationship Id="rId5" Type="http://schemas.openxmlformats.org/officeDocument/2006/relationships/image" Target="../media/image9.jpeg"/><Relationship Id="rId4" Type="http://schemas.openxmlformats.org/officeDocument/2006/relationships/hyperlink" Target="https://ar.wikipedia.org/wiki/%D9%85%D9%84%D9%81:Frieze_epigraphy_Louvre_HI6.jpg" TargetMode="Externa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s://ar.wikipedia.org/wiki/%D9%85%D9%84%D9%81:Arte_islamica,_ippogrifo,_XI_sec_01.JPG" TargetMode="External"/><Relationship Id="rId2" Type="http://schemas.openxmlformats.org/officeDocument/2006/relationships/hyperlink" Target="https://ar.wikipedia.org/wiki/%D9%81%D8%AA%D8%AE%D8%A7%D8%A1" TargetMode="External"/><Relationship Id="rId1" Type="http://schemas.openxmlformats.org/officeDocument/2006/relationships/slideLayout" Target="../slideLayouts/slideLayout2.xml"/><Relationship Id="rId4" Type="http://schemas.openxmlformats.org/officeDocument/2006/relationships/image" Target="../media/image10.jpe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s://ar.wikipedia.org/wiki/%D9%85%D9%84%D9%81:AlAzhar_Mosque.jpg"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304800"/>
            <a:ext cx="7851648" cy="5867400"/>
          </a:xfrm>
        </p:spPr>
        <p:txBody>
          <a:bodyPr>
            <a:norm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rtl="1"/>
            <a:r>
              <a:rPr lang="ar-EG" sz="3200"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latin typeface="Simplified Arabic" pitchFamily="18" charset="-78"/>
                <a:cs typeface="Simplified Arabic" pitchFamily="18" charset="-78"/>
              </a:rPr>
              <a:t>مقرر </a:t>
            </a:r>
            <a:r>
              <a:rPr lang="ar-EG" sz="3200"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latin typeface="Simplified Arabic" pitchFamily="18" charset="-78"/>
                <a:cs typeface="Simplified Arabic" pitchFamily="18" charset="-78"/>
              </a:rPr>
              <a:t>تاريخ</a:t>
            </a:r>
            <a:r>
              <a:rPr lang="ar-SA" sz="320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latin typeface="Simplified Arabic" pitchFamily="18" charset="-78"/>
                <a:cs typeface="Simplified Arabic" pitchFamily="18" charset="-78"/>
              </a:rPr>
              <a:t> فن </a:t>
            </a:r>
            <a:r>
              <a:rPr lang="ar-SA" sz="3200"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latin typeface="Simplified Arabic" pitchFamily="18" charset="-78"/>
                <a:cs typeface="Simplified Arabic" pitchFamily="18" charset="-78"/>
              </a:rPr>
              <a:t>2 </a:t>
            </a:r>
            <a:r>
              <a:rPr lang="ar-EG" sz="3200"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latin typeface="Simplified Arabic" pitchFamily="18" charset="-78"/>
                <a:cs typeface="Simplified Arabic" pitchFamily="18" charset="-78"/>
              </a:rPr>
              <a:t/>
            </a:r>
            <a:br>
              <a:rPr lang="ar-EG" sz="3200"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latin typeface="Simplified Arabic" pitchFamily="18" charset="-78"/>
                <a:cs typeface="Simplified Arabic" pitchFamily="18" charset="-78"/>
              </a:rPr>
            </a:br>
            <a:r>
              <a:rPr lang="ar-EG" sz="3200"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latin typeface="Simplified Arabic" pitchFamily="18" charset="-78"/>
                <a:cs typeface="Simplified Arabic" pitchFamily="18" charset="-78"/>
              </a:rPr>
              <a:t>الفصل الدراسي: </a:t>
            </a:r>
            <a:r>
              <a:rPr lang="ar-SA" sz="3200"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latin typeface="Simplified Arabic" pitchFamily="18" charset="-78"/>
                <a:cs typeface="Simplified Arabic" pitchFamily="18" charset="-78"/>
              </a:rPr>
              <a:t>الثاني</a:t>
            </a:r>
            <a:r>
              <a:rPr lang="ar-EG" sz="3200"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latin typeface="Simplified Arabic" pitchFamily="18" charset="-78"/>
                <a:cs typeface="Simplified Arabic" pitchFamily="18" charset="-78"/>
              </a:rPr>
              <a:t> </a:t>
            </a:r>
            <a:r>
              <a:rPr lang="ar-SA" sz="3200"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latin typeface="Simplified Arabic" pitchFamily="18" charset="-78"/>
                <a:cs typeface="Simplified Arabic" pitchFamily="18" charset="-78"/>
              </a:rPr>
              <a:t>2020</a:t>
            </a:r>
            <a:r>
              <a:rPr lang="en-US" sz="3200"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latin typeface="Simplified Arabic" pitchFamily="18" charset="-78"/>
                <a:cs typeface="Simplified Arabic" pitchFamily="18" charset="-78"/>
              </a:rPr>
              <a:t/>
            </a:r>
            <a:br>
              <a:rPr lang="en-US" sz="3200"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latin typeface="Simplified Arabic" pitchFamily="18" charset="-78"/>
                <a:cs typeface="Simplified Arabic" pitchFamily="18" charset="-78"/>
              </a:rPr>
            </a:br>
            <a:r>
              <a:rPr lang="en-US" sz="3200"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latin typeface="Simplified Arabic" pitchFamily="18" charset="-78"/>
                <a:cs typeface="Simplified Arabic" pitchFamily="18" charset="-78"/>
              </a:rPr>
              <a:t/>
            </a:r>
            <a:br>
              <a:rPr lang="en-US" sz="3200"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latin typeface="Simplified Arabic" pitchFamily="18" charset="-78"/>
                <a:cs typeface="Simplified Arabic" pitchFamily="18" charset="-78"/>
              </a:rPr>
            </a:br>
            <a:r>
              <a:rPr lang="en-US" sz="2400" dirty="0" smtClean="0">
                <a:ln>
                  <a:prstDash val="solid"/>
                </a:ln>
                <a:solidFill>
                  <a:srgbClr val="FF0000"/>
                </a:solidFill>
                <a:effectLst>
                  <a:outerShdw blurRad="88000" dist="50800" dir="5040000" algn="tl">
                    <a:schemeClr val="accent4">
                      <a:tint val="80000"/>
                      <a:satMod val="250000"/>
                      <a:alpha val="45000"/>
                    </a:schemeClr>
                  </a:outerShdw>
                </a:effectLst>
                <a:latin typeface="Simplified Arabic" pitchFamily="18" charset="-78"/>
                <a:cs typeface="Simplified Arabic" pitchFamily="18" charset="-78"/>
              </a:rPr>
              <a:t/>
            </a:r>
            <a:br>
              <a:rPr lang="en-US" sz="2400" dirty="0" smtClean="0">
                <a:ln>
                  <a:prstDash val="solid"/>
                </a:ln>
                <a:solidFill>
                  <a:srgbClr val="FF0000"/>
                </a:solidFill>
                <a:effectLst>
                  <a:outerShdw blurRad="88000" dist="50800" dir="5040000" algn="tl">
                    <a:schemeClr val="accent4">
                      <a:tint val="80000"/>
                      <a:satMod val="250000"/>
                      <a:alpha val="45000"/>
                    </a:schemeClr>
                  </a:outerShdw>
                </a:effectLst>
                <a:latin typeface="Simplified Arabic" pitchFamily="18" charset="-78"/>
                <a:cs typeface="Simplified Arabic" pitchFamily="18" charset="-78"/>
              </a:rPr>
            </a:br>
            <a:r>
              <a:rPr lang="en-US" sz="3200"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latin typeface="Simplified Arabic" pitchFamily="18" charset="-78"/>
                <a:cs typeface="Simplified Arabic" pitchFamily="18" charset="-78"/>
              </a:rPr>
              <a:t/>
            </a:r>
            <a:br>
              <a:rPr lang="en-US" sz="3200"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latin typeface="Simplified Arabic" pitchFamily="18" charset="-78"/>
                <a:cs typeface="Simplified Arabic" pitchFamily="18" charset="-78"/>
              </a:rPr>
            </a:br>
            <a:r>
              <a:rPr lang="ar-EG" sz="3200"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latin typeface="Simplified Arabic" pitchFamily="18" charset="-78"/>
                <a:cs typeface="Simplified Arabic" pitchFamily="18" charset="-78"/>
              </a:rPr>
              <a:t>الفن </a:t>
            </a:r>
            <a:r>
              <a:rPr lang="ar-EG" sz="3200"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latin typeface="Simplified Arabic" pitchFamily="18" charset="-78"/>
                <a:cs typeface="Simplified Arabic" pitchFamily="18" charset="-78"/>
              </a:rPr>
              <a:t>الإسلامي في العصر الفاطمي</a:t>
            </a:r>
            <a:r>
              <a:rPr lang="en-US" sz="3200"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latin typeface="Simplified Arabic" pitchFamily="18" charset="-78"/>
                <a:cs typeface="Simplified Arabic" pitchFamily="18" charset="-78"/>
              </a:rPr>
              <a:t/>
            </a:r>
            <a:br>
              <a:rPr lang="en-US" sz="3200"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latin typeface="Simplified Arabic" pitchFamily="18" charset="-78"/>
                <a:cs typeface="Simplified Arabic" pitchFamily="18" charset="-78"/>
              </a:rPr>
            </a:br>
            <a:endParaRPr lang="en-US" sz="3200"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endParaRPr>
          </a:p>
        </p:txBody>
      </p:sp>
      <p:sp>
        <p:nvSpPr>
          <p:cNvPr id="3" name="Slide Number Placeholder 2"/>
          <p:cNvSpPr>
            <a:spLocks noGrp="1"/>
          </p:cNvSpPr>
          <p:nvPr>
            <p:ph type="sldNum" sz="quarter" idx="12"/>
          </p:nvPr>
        </p:nvSpPr>
        <p:spPr/>
        <p:txBody>
          <a:bodyPr/>
          <a:lstStyle/>
          <a:p>
            <a:fld id="{AAE3E14C-0128-4EDE-AB1C-44EDD1EB0DB6}" type="slidenum">
              <a:rPr lang="en-US" smtClean="0"/>
              <a:pPr/>
              <a:t>1</a:t>
            </a:fld>
            <a:endParaRPr lang="en-US"/>
          </a:p>
        </p:txBody>
      </p:sp>
      <p:sp>
        <p:nvSpPr>
          <p:cNvPr id="4" name="Footer Placeholder 3"/>
          <p:cNvSpPr>
            <a:spLocks noGrp="1"/>
          </p:cNvSpPr>
          <p:nvPr>
            <p:ph type="ftr" sz="quarter" idx="11"/>
          </p:nvPr>
        </p:nvSpPr>
        <p:spPr/>
        <p:txBody>
          <a:bodyPr/>
          <a:lstStyle/>
          <a:p>
            <a:r>
              <a:rPr lang="en-US" smtClean="0"/>
              <a:t>DR. BAHAA GHORAB</a:t>
            </a:r>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5257800"/>
            <a:ext cx="8534400" cy="1219200"/>
          </a:xfrm>
          <a:solidFill>
            <a:schemeClr val="accent3">
              <a:lumMod val="40000"/>
              <a:lumOff val="60000"/>
            </a:schemeClr>
          </a:solidFill>
          <a:ln>
            <a:solidFill>
              <a:schemeClr val="accent1"/>
            </a:solidFill>
          </a:ln>
          <a:effectLst>
            <a:glow rad="228600">
              <a:schemeClr val="accent6">
                <a:satMod val="175000"/>
                <a:alpha val="40000"/>
              </a:schemeClr>
            </a:glow>
          </a:effectLst>
        </p:spPr>
        <p:txBody>
          <a:bodyPr>
            <a:normAutofit/>
          </a:bodyPr>
          <a:lstStyle/>
          <a:p>
            <a:pPr algn="ctr"/>
            <a:r>
              <a:rPr lang="ar-EG" sz="2800" b="1" dirty="0" smtClean="0">
                <a:solidFill>
                  <a:schemeClr val="tx1"/>
                </a:solidFill>
                <a:effectLst>
                  <a:outerShdw blurRad="38100" dist="38100" dir="2700000" algn="tl">
                    <a:srgbClr val="000000">
                      <a:alpha val="43137"/>
                    </a:srgbClr>
                  </a:outerShdw>
                </a:effectLst>
                <a:latin typeface="Simplified Arabic" pitchFamily="18" charset="-78"/>
                <a:cs typeface="Simplified Arabic" pitchFamily="18" charset="-78"/>
              </a:rPr>
              <a:t>مسجد الحاكم بأمر الله، </a:t>
            </a:r>
            <a:r>
              <a:rPr lang="ar-SA" sz="2800" b="1" dirty="0" smtClean="0">
                <a:solidFill>
                  <a:schemeClr val="tx1"/>
                </a:solidFill>
                <a:effectLst>
                  <a:outerShdw blurRad="38100" dist="38100" dir="2700000" algn="tl">
                    <a:srgbClr val="000000">
                      <a:alpha val="43137"/>
                    </a:srgbClr>
                  </a:outerShdw>
                </a:effectLst>
                <a:latin typeface="Simplified Arabic" pitchFamily="18" charset="-78"/>
                <a:cs typeface="Simplified Arabic" pitchFamily="18" charset="-78"/>
              </a:rPr>
              <a:t>أحد معالم العصر الذهبي للدولة الفاطميَّة بالقاهرة.</a:t>
            </a:r>
            <a:r>
              <a:rPr lang="en-US" sz="2800" b="1" dirty="0" smtClean="0">
                <a:solidFill>
                  <a:schemeClr val="tx1"/>
                </a:solidFill>
                <a:effectLst>
                  <a:outerShdw blurRad="38100" dist="38100" dir="2700000" algn="tl">
                    <a:srgbClr val="000000">
                      <a:alpha val="43137"/>
                    </a:srgbClr>
                  </a:outerShdw>
                </a:effectLst>
                <a:latin typeface="Simplified Arabic" pitchFamily="18" charset="-78"/>
                <a:cs typeface="Simplified Arabic" pitchFamily="18" charset="-78"/>
              </a:rPr>
              <a:t/>
            </a:r>
            <a:br>
              <a:rPr lang="en-US" sz="2800" b="1" dirty="0" smtClean="0">
                <a:solidFill>
                  <a:schemeClr val="tx1"/>
                </a:solidFill>
                <a:effectLst>
                  <a:outerShdw blurRad="38100" dist="38100" dir="2700000" algn="tl">
                    <a:srgbClr val="000000">
                      <a:alpha val="43137"/>
                    </a:srgbClr>
                  </a:outerShdw>
                </a:effectLst>
                <a:latin typeface="Simplified Arabic" pitchFamily="18" charset="-78"/>
                <a:cs typeface="Simplified Arabic" pitchFamily="18" charset="-78"/>
              </a:rPr>
            </a:br>
            <a:endParaRPr lang="en-US" sz="2800" b="1" dirty="0">
              <a:solidFill>
                <a:schemeClr val="tx1"/>
              </a:solidFill>
              <a:effectLst>
                <a:outerShdw blurRad="38100" dist="38100" dir="2700000" algn="tl">
                  <a:srgbClr val="000000">
                    <a:alpha val="43137"/>
                  </a:srgbClr>
                </a:outerShdw>
              </a:effectLst>
              <a:latin typeface="Simplified Arabic" pitchFamily="18" charset="-78"/>
              <a:cs typeface="Simplified Arabic" pitchFamily="18" charset="-78"/>
            </a:endParaRPr>
          </a:p>
        </p:txBody>
      </p:sp>
      <p:pic>
        <p:nvPicPr>
          <p:cNvPr id="4" name="Content Placeholder 3" descr="https://upload.wikimedia.org/wikipedia/commons/thumb/4/4f/Cairo_Al_Hakim_1.jpg/220px-Cairo_Al_Hakim_1.jpg">
            <a:hlinkClick r:id="rId2"/>
          </p:cNvPr>
          <p:cNvPicPr>
            <a:picLocks noGrp="1"/>
          </p:cNvPicPr>
          <p:nvPr>
            <p:ph idx="1"/>
          </p:nvPr>
        </p:nvPicPr>
        <p:blipFill>
          <a:blip r:embed="rId3" cstate="print"/>
          <a:srcRect/>
          <a:stretch>
            <a:fillRect/>
          </a:stretch>
        </p:blipFill>
        <p:spPr bwMode="auto">
          <a:xfrm>
            <a:off x="609600" y="838200"/>
            <a:ext cx="8001000" cy="4038600"/>
          </a:xfrm>
          <a:prstGeom prst="rect">
            <a:avLst/>
          </a:prstGeom>
          <a:ln w="88900" cap="sq" cmpd="thickThin">
            <a:solidFill>
              <a:srgbClr val="000000"/>
            </a:solidFill>
            <a:prstDash val="solid"/>
            <a:miter lim="800000"/>
          </a:ln>
          <a:effectLst>
            <a:glow rad="228600">
              <a:schemeClr val="accent6">
                <a:satMod val="175000"/>
                <a:alpha val="40000"/>
              </a:schemeClr>
            </a:glow>
            <a:innerShdw blurRad="76200">
              <a:srgbClr val="000000"/>
            </a:innerShdw>
          </a:effectLst>
        </p:spPr>
      </p:pic>
      <p:sp>
        <p:nvSpPr>
          <p:cNvPr id="5" name="Slide Number Placeholder 4"/>
          <p:cNvSpPr>
            <a:spLocks noGrp="1"/>
          </p:cNvSpPr>
          <p:nvPr>
            <p:ph type="sldNum" sz="quarter" idx="12"/>
          </p:nvPr>
        </p:nvSpPr>
        <p:spPr/>
        <p:txBody>
          <a:bodyPr/>
          <a:lstStyle/>
          <a:p>
            <a:fld id="{AAE3E14C-0128-4EDE-AB1C-44EDD1EB0DB6}" type="slidenum">
              <a:rPr lang="en-US" smtClean="0"/>
              <a:pPr/>
              <a:t>10</a:t>
            </a:fld>
            <a:endParaRPr lang="en-US"/>
          </a:p>
        </p:txBody>
      </p:sp>
      <p:sp>
        <p:nvSpPr>
          <p:cNvPr id="6" name="Footer Placeholder 5"/>
          <p:cNvSpPr>
            <a:spLocks noGrp="1"/>
          </p:cNvSpPr>
          <p:nvPr>
            <p:ph type="ftr" sz="quarter" idx="11"/>
          </p:nvPr>
        </p:nvSpPr>
        <p:spPr/>
        <p:txBody>
          <a:bodyPr/>
          <a:lstStyle/>
          <a:p>
            <a:r>
              <a:rPr lang="en-US" smtClean="0"/>
              <a:t>DR. BAHAA GHORAB</a:t>
            </a:r>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19912"/>
          </a:xfrm>
          <a:solidFill>
            <a:schemeClr val="accent3">
              <a:lumMod val="40000"/>
              <a:lumOff val="60000"/>
            </a:schemeClr>
          </a:solidFill>
          <a:ln>
            <a:solidFill>
              <a:schemeClr val="accent1"/>
            </a:solidFill>
          </a:ln>
          <a:effectLst>
            <a:glow rad="228600">
              <a:schemeClr val="accent6">
                <a:satMod val="175000"/>
                <a:alpha val="40000"/>
              </a:schemeClr>
            </a:glow>
          </a:effectLst>
        </p:spPr>
        <p:txBody>
          <a:bodyPr/>
          <a:lstStyle/>
          <a:p>
            <a:pPr algn="ctr"/>
            <a:r>
              <a:rPr lang="ar-EG" b="1" u="sng" dirty="0" smtClean="0">
                <a:ln w="10541" cmpd="sng">
                  <a:solidFill>
                    <a:schemeClr val="accent1">
                      <a:shade val="88000"/>
                      <a:satMod val="110000"/>
                    </a:schemeClr>
                  </a:solidFill>
                  <a:prstDash val="solid"/>
                </a:ln>
                <a:solidFill>
                  <a:srgbClr val="C00000"/>
                </a:solidFill>
                <a:latin typeface="Simplified Arabic" pitchFamily="18" charset="-78"/>
                <a:cs typeface="Simplified Arabic" pitchFamily="18" charset="-78"/>
              </a:rPr>
              <a:t>الزخارف الجصية والحجرية</a:t>
            </a:r>
            <a:endParaRPr lang="en-US" b="1" u="sng" dirty="0">
              <a:ln w="10541" cmpd="sng">
                <a:solidFill>
                  <a:schemeClr val="accent1">
                    <a:shade val="88000"/>
                    <a:satMod val="110000"/>
                  </a:schemeClr>
                </a:solidFill>
                <a:prstDash val="solid"/>
              </a:ln>
              <a:solidFill>
                <a:srgbClr val="C00000"/>
              </a:solidFill>
              <a:latin typeface="Simplified Arabic" pitchFamily="18" charset="-78"/>
              <a:cs typeface="Simplified Arabic" pitchFamily="18" charset="-78"/>
            </a:endParaRPr>
          </a:p>
        </p:txBody>
      </p:sp>
      <p:sp>
        <p:nvSpPr>
          <p:cNvPr id="3" name="Content Placeholder 2"/>
          <p:cNvSpPr>
            <a:spLocks noGrp="1"/>
          </p:cNvSpPr>
          <p:nvPr>
            <p:ph idx="1"/>
          </p:nvPr>
        </p:nvSpPr>
        <p:spPr>
          <a:xfrm>
            <a:off x="457200" y="1935480"/>
            <a:ext cx="8229600" cy="3855720"/>
          </a:xfrm>
          <a:solidFill>
            <a:schemeClr val="accent3">
              <a:lumMod val="40000"/>
              <a:lumOff val="60000"/>
            </a:schemeClr>
          </a:solidFill>
          <a:ln>
            <a:solidFill>
              <a:schemeClr val="accent1"/>
            </a:solidFill>
          </a:ln>
          <a:effectLst>
            <a:glow rad="228600">
              <a:schemeClr val="accent6">
                <a:satMod val="175000"/>
                <a:alpha val="40000"/>
              </a:schemeClr>
            </a:glow>
          </a:effectLst>
        </p:spPr>
        <p:txBody>
          <a:bodyPr/>
          <a:lstStyle/>
          <a:p>
            <a:pPr algn="just" rtl="1">
              <a:buNone/>
            </a:pPr>
            <a:r>
              <a:rPr lang="en-US" b="1" dirty="0" smtClean="0">
                <a:effectLst>
                  <a:outerShdw blurRad="38100" dist="38100" dir="2700000" algn="tl">
                    <a:srgbClr val="000000">
                      <a:alpha val="43137"/>
                    </a:srgbClr>
                  </a:outerShdw>
                </a:effectLst>
                <a:latin typeface="Simplified Arabic" pitchFamily="18" charset="-78"/>
                <a:cs typeface="Simplified Arabic" pitchFamily="18" charset="-78"/>
              </a:rPr>
              <a:t/>
            </a:r>
            <a:br>
              <a:rPr lang="en-US" b="1" dirty="0" smtClean="0">
                <a:effectLst>
                  <a:outerShdw blurRad="38100" dist="38100" dir="2700000" algn="tl">
                    <a:srgbClr val="000000">
                      <a:alpha val="43137"/>
                    </a:srgbClr>
                  </a:outerShdw>
                </a:effectLst>
                <a:latin typeface="Simplified Arabic" pitchFamily="18" charset="-78"/>
                <a:cs typeface="Simplified Arabic" pitchFamily="18" charset="-78"/>
              </a:rPr>
            </a:br>
            <a:r>
              <a:rPr lang="ar-SA" b="1" dirty="0" smtClean="0">
                <a:effectLst>
                  <a:outerShdw blurRad="38100" dist="38100" dir="2700000" algn="tl">
                    <a:srgbClr val="000000">
                      <a:alpha val="43137"/>
                    </a:srgbClr>
                  </a:outerShdw>
                </a:effectLst>
                <a:latin typeface="Simplified Arabic" pitchFamily="18" charset="-78"/>
                <a:cs typeface="Simplified Arabic" pitchFamily="18" charset="-78"/>
              </a:rPr>
              <a:t>زخرف</a:t>
            </a:r>
            <a:r>
              <a:rPr lang="ar-EG" b="1" dirty="0" smtClean="0">
                <a:effectLst>
                  <a:outerShdw blurRad="38100" dist="38100" dir="2700000" algn="tl">
                    <a:srgbClr val="000000">
                      <a:alpha val="43137"/>
                    </a:srgbClr>
                  </a:outerShdw>
                </a:effectLst>
                <a:latin typeface="Simplified Arabic" pitchFamily="18" charset="-78"/>
                <a:cs typeface="Simplified Arabic" pitchFamily="18" charset="-78"/>
              </a:rPr>
              <a:t>ت</a:t>
            </a:r>
            <a:r>
              <a:rPr lang="ar-SA" b="1" dirty="0" smtClean="0">
                <a:effectLst>
                  <a:outerShdw blurRad="38100" dist="38100" dir="2700000" algn="tl">
                    <a:srgbClr val="000000">
                      <a:alpha val="43137"/>
                    </a:srgbClr>
                  </a:outerShdw>
                </a:effectLst>
                <a:latin typeface="Simplified Arabic" pitchFamily="18" charset="-78"/>
                <a:cs typeface="Simplified Arabic" pitchFamily="18" charset="-78"/>
              </a:rPr>
              <a:t> السطوح الحجرية بنقوش ذات عناصر متعددة</a:t>
            </a:r>
            <a:r>
              <a:rPr lang="ar-EG" b="1" dirty="0" smtClean="0">
                <a:effectLst>
                  <a:outerShdw blurRad="38100" dist="38100" dir="2700000" algn="tl">
                    <a:srgbClr val="000000">
                      <a:alpha val="43137"/>
                    </a:srgbClr>
                  </a:outerShdw>
                </a:effectLst>
                <a:latin typeface="Simplified Arabic" pitchFamily="18" charset="-78"/>
                <a:cs typeface="Simplified Arabic" pitchFamily="18" charset="-78"/>
              </a:rPr>
              <a:t>،</a:t>
            </a:r>
            <a:r>
              <a:rPr lang="ar-SA" b="1" dirty="0" smtClean="0">
                <a:effectLst>
                  <a:outerShdw blurRad="38100" dist="38100" dir="2700000" algn="tl">
                    <a:srgbClr val="000000">
                      <a:alpha val="43137"/>
                    </a:srgbClr>
                  </a:outerShdw>
                </a:effectLst>
                <a:latin typeface="Simplified Arabic" pitchFamily="18" charset="-78"/>
                <a:cs typeface="Simplified Arabic" pitchFamily="18" charset="-78"/>
              </a:rPr>
              <a:t> هندسية ونباتية وآدمية</a:t>
            </a:r>
            <a:r>
              <a:rPr lang="ar-EG" b="1" dirty="0" smtClean="0">
                <a:effectLst>
                  <a:outerShdw blurRad="38100" dist="38100" dir="2700000" algn="tl">
                    <a:srgbClr val="000000">
                      <a:alpha val="43137"/>
                    </a:srgbClr>
                  </a:outerShdw>
                </a:effectLst>
                <a:latin typeface="Simplified Arabic" pitchFamily="18" charset="-78"/>
                <a:cs typeface="Simplified Arabic" pitchFamily="18" charset="-78"/>
              </a:rPr>
              <a:t>،</a:t>
            </a:r>
            <a:r>
              <a:rPr lang="ar-SA" b="1" dirty="0" smtClean="0">
                <a:effectLst>
                  <a:outerShdw blurRad="38100" dist="38100" dir="2700000" algn="tl">
                    <a:srgbClr val="000000">
                      <a:alpha val="43137"/>
                    </a:srgbClr>
                  </a:outerShdw>
                </a:effectLst>
                <a:latin typeface="Simplified Arabic" pitchFamily="18" charset="-78"/>
                <a:cs typeface="Simplified Arabic" pitchFamily="18" charset="-78"/>
              </a:rPr>
              <a:t> ومن أقدم هذه النقوش لوح من الحجر</a:t>
            </a:r>
            <a:r>
              <a:rPr lang="ar-EG" b="1" dirty="0" smtClean="0">
                <a:effectLst>
                  <a:outerShdw blurRad="38100" dist="38100" dir="2700000" algn="tl">
                    <a:srgbClr val="000000">
                      <a:alpha val="43137"/>
                    </a:srgbClr>
                  </a:outerShdw>
                </a:effectLst>
                <a:latin typeface="Simplified Arabic" pitchFamily="18" charset="-78"/>
                <a:cs typeface="Simplified Arabic" pitchFamily="18" charset="-78"/>
              </a:rPr>
              <a:t> </a:t>
            </a:r>
            <a:r>
              <a:rPr lang="ar-SA" b="1" dirty="0" smtClean="0">
                <a:effectLst>
                  <a:outerShdw blurRad="38100" dist="38100" dir="2700000" algn="tl">
                    <a:srgbClr val="000000">
                      <a:alpha val="43137"/>
                    </a:srgbClr>
                  </a:outerShdw>
                </a:effectLst>
                <a:latin typeface="Simplified Arabic" pitchFamily="18" charset="-78"/>
                <a:cs typeface="Simplified Arabic" pitchFamily="18" charset="-78"/>
              </a:rPr>
              <a:t>عثر</a:t>
            </a:r>
            <a:r>
              <a:rPr lang="ar-EG" b="1" dirty="0" smtClean="0">
                <a:effectLst>
                  <a:outerShdw blurRad="38100" dist="38100" dir="2700000" algn="tl">
                    <a:srgbClr val="000000">
                      <a:alpha val="43137"/>
                    </a:srgbClr>
                  </a:outerShdw>
                </a:effectLst>
                <a:latin typeface="Simplified Arabic" pitchFamily="18" charset="-78"/>
                <a:cs typeface="Simplified Arabic" pitchFamily="18" charset="-78"/>
              </a:rPr>
              <a:t> </a:t>
            </a:r>
            <a:r>
              <a:rPr lang="ar-SA" b="1" dirty="0" smtClean="0">
                <a:effectLst>
                  <a:outerShdw blurRad="38100" dist="38100" dir="2700000" algn="tl">
                    <a:srgbClr val="000000">
                      <a:alpha val="43137"/>
                    </a:srgbClr>
                  </a:outerShdw>
                </a:effectLst>
                <a:latin typeface="Simplified Arabic" pitchFamily="18" charset="-78"/>
                <a:cs typeface="Simplified Arabic" pitchFamily="18" charset="-78"/>
              </a:rPr>
              <a:t>عليه في المهدية يصور أميرا جالسا وفي يده كأس وأمامه فتاة تعزف على مزمار.</a:t>
            </a:r>
            <a:endParaRPr lang="ar-EG" b="1" dirty="0" smtClean="0">
              <a:effectLst>
                <a:outerShdw blurRad="38100" dist="38100" dir="2700000" algn="tl">
                  <a:srgbClr val="000000">
                    <a:alpha val="43137"/>
                  </a:srgbClr>
                </a:outerShdw>
              </a:effectLst>
              <a:latin typeface="Simplified Arabic" pitchFamily="18" charset="-78"/>
              <a:cs typeface="Simplified Arabic" pitchFamily="18" charset="-78"/>
            </a:endParaRPr>
          </a:p>
          <a:p>
            <a:pPr marL="273050" indent="-47625" algn="just" rtl="1">
              <a:buNone/>
            </a:pPr>
            <a:r>
              <a:rPr lang="ar-SA" b="1" dirty="0" smtClean="0">
                <a:effectLst>
                  <a:outerShdw blurRad="38100" dist="38100" dir="2700000" algn="tl">
                    <a:srgbClr val="000000">
                      <a:alpha val="43137"/>
                    </a:srgbClr>
                  </a:outerShdw>
                </a:effectLst>
                <a:latin typeface="Simplified Arabic" pitchFamily="18" charset="-78"/>
                <a:cs typeface="Simplified Arabic" pitchFamily="18" charset="-78"/>
              </a:rPr>
              <a:t> ويظهر فيه التأثير بالفن </a:t>
            </a:r>
            <a:r>
              <a:rPr lang="ar-SA" b="1" dirty="0" err="1" smtClean="0">
                <a:effectLst>
                  <a:outerShdw blurRad="38100" dist="38100" dir="2700000" algn="tl">
                    <a:srgbClr val="000000">
                      <a:alpha val="43137"/>
                    </a:srgbClr>
                  </a:outerShdw>
                </a:effectLst>
                <a:latin typeface="Simplified Arabic" pitchFamily="18" charset="-78"/>
                <a:cs typeface="Simplified Arabic" pitchFamily="18" charset="-78"/>
              </a:rPr>
              <a:t>الساساني</a:t>
            </a:r>
            <a:r>
              <a:rPr lang="ar-SA" b="1" dirty="0" smtClean="0">
                <a:effectLst>
                  <a:outerShdw blurRad="38100" dist="38100" dir="2700000" algn="tl">
                    <a:srgbClr val="000000">
                      <a:alpha val="43137"/>
                    </a:srgbClr>
                  </a:outerShdw>
                </a:effectLst>
                <a:latin typeface="Simplified Arabic" pitchFamily="18" charset="-78"/>
                <a:cs typeface="Simplified Arabic" pitchFamily="18" charset="-78"/>
              </a:rPr>
              <a:t> الذي ظهر في العصر العباسي. وتتكون زخارف النقوش الجصية الموجودة في رواق القبلة في الجامع الأزهر</a:t>
            </a:r>
            <a:r>
              <a:rPr lang="ar-EG" b="1" dirty="0" smtClean="0">
                <a:effectLst>
                  <a:outerShdw blurRad="38100" dist="38100" dir="2700000" algn="tl">
                    <a:srgbClr val="000000">
                      <a:alpha val="43137"/>
                    </a:srgbClr>
                  </a:outerShdw>
                </a:effectLst>
                <a:latin typeface="Simplified Arabic" pitchFamily="18" charset="-78"/>
                <a:cs typeface="Simplified Arabic" pitchFamily="18" charset="-78"/>
              </a:rPr>
              <a:t>،</a:t>
            </a:r>
            <a:r>
              <a:rPr lang="ar-SA" b="1" dirty="0" smtClean="0">
                <a:effectLst>
                  <a:outerShdw blurRad="38100" dist="38100" dir="2700000" algn="tl">
                    <a:srgbClr val="000000">
                      <a:alpha val="43137"/>
                    </a:srgbClr>
                  </a:outerShdw>
                </a:effectLst>
                <a:latin typeface="Simplified Arabic" pitchFamily="18" charset="-78"/>
                <a:cs typeface="Simplified Arabic" pitchFamily="18" charset="-78"/>
              </a:rPr>
              <a:t> من وحدات نباتية مستمدة من أسلوب الزخارف الطولونية والعباسية</a:t>
            </a:r>
            <a:r>
              <a:rPr lang="ar-EG" b="1" dirty="0" smtClean="0">
                <a:effectLst>
                  <a:outerShdw blurRad="38100" dist="38100" dir="2700000" algn="tl">
                    <a:srgbClr val="000000">
                      <a:alpha val="43137"/>
                    </a:srgbClr>
                  </a:outerShdw>
                </a:effectLst>
                <a:latin typeface="Simplified Arabic" pitchFamily="18" charset="-78"/>
                <a:cs typeface="Simplified Arabic" pitchFamily="18" charset="-78"/>
              </a:rPr>
              <a:t>،</a:t>
            </a:r>
            <a:r>
              <a:rPr lang="ar-SA" b="1" dirty="0" smtClean="0">
                <a:effectLst>
                  <a:outerShdw blurRad="38100" dist="38100" dir="2700000" algn="tl">
                    <a:srgbClr val="000000">
                      <a:alpha val="43137"/>
                    </a:srgbClr>
                  </a:outerShdw>
                </a:effectLst>
                <a:latin typeface="Simplified Arabic" pitchFamily="18" charset="-78"/>
                <a:cs typeface="Simplified Arabic" pitchFamily="18" charset="-78"/>
              </a:rPr>
              <a:t> إلا أنها تختلف عنها في طريقة التنفيذ</a:t>
            </a:r>
            <a:r>
              <a:rPr lang="en-US" b="1" dirty="0" smtClean="0">
                <a:effectLst>
                  <a:outerShdw blurRad="38100" dist="38100" dir="2700000" algn="tl">
                    <a:srgbClr val="000000">
                      <a:alpha val="43137"/>
                    </a:srgbClr>
                  </a:outerShdw>
                </a:effectLst>
                <a:latin typeface="Simplified Arabic" pitchFamily="18" charset="-78"/>
                <a:cs typeface="Simplified Arabic" pitchFamily="18" charset="-78"/>
              </a:rPr>
              <a:t>.</a:t>
            </a:r>
            <a:endParaRPr lang="en-US" b="1" dirty="0">
              <a:effectLst>
                <a:outerShdw blurRad="38100" dist="38100" dir="2700000" algn="tl">
                  <a:srgbClr val="000000">
                    <a:alpha val="43137"/>
                  </a:srgbClr>
                </a:outerShdw>
              </a:effectLst>
              <a:latin typeface="Simplified Arabic" pitchFamily="18" charset="-78"/>
              <a:cs typeface="Simplified Arabic" pitchFamily="18" charset="-78"/>
            </a:endParaRPr>
          </a:p>
        </p:txBody>
      </p:sp>
      <p:sp>
        <p:nvSpPr>
          <p:cNvPr id="4" name="Slide Number Placeholder 3"/>
          <p:cNvSpPr>
            <a:spLocks noGrp="1"/>
          </p:cNvSpPr>
          <p:nvPr>
            <p:ph type="sldNum" sz="quarter" idx="12"/>
          </p:nvPr>
        </p:nvSpPr>
        <p:spPr/>
        <p:txBody>
          <a:bodyPr/>
          <a:lstStyle/>
          <a:p>
            <a:fld id="{AAE3E14C-0128-4EDE-AB1C-44EDD1EB0DB6}" type="slidenum">
              <a:rPr lang="en-US" smtClean="0"/>
              <a:pPr/>
              <a:t>11</a:t>
            </a:fld>
            <a:endParaRPr lang="en-US"/>
          </a:p>
        </p:txBody>
      </p:sp>
      <p:sp>
        <p:nvSpPr>
          <p:cNvPr id="5" name="Footer Placeholder 4"/>
          <p:cNvSpPr>
            <a:spLocks noGrp="1"/>
          </p:cNvSpPr>
          <p:nvPr>
            <p:ph type="ftr" sz="quarter" idx="11"/>
          </p:nvPr>
        </p:nvSpPr>
        <p:spPr/>
        <p:txBody>
          <a:bodyPr/>
          <a:lstStyle/>
          <a:p>
            <a:r>
              <a:rPr lang="en-US" smtClean="0"/>
              <a:t>DR. BAHAA GHORAB</a:t>
            </a:r>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410200"/>
          </a:xfrm>
          <a:solidFill>
            <a:schemeClr val="accent3">
              <a:lumMod val="40000"/>
              <a:lumOff val="60000"/>
            </a:schemeClr>
          </a:solidFill>
          <a:ln>
            <a:solidFill>
              <a:schemeClr val="accent1"/>
            </a:solidFill>
          </a:ln>
          <a:effectLst>
            <a:glow rad="228600">
              <a:schemeClr val="accent6">
                <a:satMod val="175000"/>
                <a:alpha val="40000"/>
              </a:schemeClr>
            </a:glow>
          </a:effectLst>
        </p:spPr>
        <p:txBody>
          <a:bodyPr>
            <a:noAutofit/>
          </a:bodyPr>
          <a:lstStyle/>
          <a:p>
            <a:pPr algn="just" rtl="1"/>
            <a:endParaRPr lang="ar-EG" sz="2800" b="1" dirty="0" smtClean="0">
              <a:effectLst>
                <a:outerShdw blurRad="38100" dist="38100" dir="2700000" algn="tl">
                  <a:srgbClr val="000000">
                    <a:alpha val="43137"/>
                  </a:srgbClr>
                </a:outerShdw>
              </a:effectLst>
              <a:latin typeface="Simplified Arabic" pitchFamily="18" charset="-78"/>
              <a:cs typeface="Simplified Arabic" pitchFamily="18" charset="-78"/>
            </a:endParaRPr>
          </a:p>
          <a:p>
            <a:pPr algn="just" rtl="1"/>
            <a:r>
              <a:rPr lang="ar-SA" sz="2800" b="1" dirty="0" smtClean="0">
                <a:effectLst>
                  <a:outerShdw blurRad="38100" dist="38100" dir="2700000" algn="tl">
                    <a:srgbClr val="000000">
                      <a:alpha val="43137"/>
                    </a:srgbClr>
                  </a:outerShdw>
                </a:effectLst>
                <a:latin typeface="Simplified Arabic" pitchFamily="18" charset="-78"/>
                <a:cs typeface="Simplified Arabic" pitchFamily="18" charset="-78"/>
              </a:rPr>
              <a:t>اعتن</a:t>
            </a:r>
            <a:r>
              <a:rPr lang="ar-EG" sz="2800" b="1" dirty="0" smtClean="0">
                <a:effectLst>
                  <a:outerShdw blurRad="38100" dist="38100" dir="2700000" algn="tl">
                    <a:srgbClr val="000000">
                      <a:alpha val="43137"/>
                    </a:srgbClr>
                  </a:outerShdw>
                </a:effectLst>
                <a:latin typeface="Simplified Arabic" pitchFamily="18" charset="-78"/>
                <a:cs typeface="Simplified Arabic" pitchFamily="18" charset="-78"/>
              </a:rPr>
              <a:t>ي الفنانون الفاطميون</a:t>
            </a:r>
            <a:r>
              <a:rPr lang="ar-SA" sz="2800" b="1" dirty="0" smtClean="0">
                <a:effectLst>
                  <a:outerShdw blurRad="38100" dist="38100" dir="2700000" algn="tl">
                    <a:srgbClr val="000000">
                      <a:alpha val="43137"/>
                    </a:srgbClr>
                  </a:outerShdw>
                </a:effectLst>
                <a:latin typeface="Simplified Arabic" pitchFamily="18" charset="-78"/>
                <a:cs typeface="Simplified Arabic" pitchFamily="18" charset="-78"/>
              </a:rPr>
              <a:t> برسم سيقان النباتات</a:t>
            </a:r>
            <a:r>
              <a:rPr lang="ar-EG" sz="2800" b="1" dirty="0" smtClean="0">
                <a:effectLst>
                  <a:outerShdw blurRad="38100" dist="38100" dir="2700000" algn="tl">
                    <a:srgbClr val="000000">
                      <a:alpha val="43137"/>
                    </a:srgbClr>
                  </a:outerShdw>
                </a:effectLst>
                <a:latin typeface="Simplified Arabic" pitchFamily="18" charset="-78"/>
                <a:cs typeface="Simplified Arabic" pitchFamily="18" charset="-78"/>
              </a:rPr>
              <a:t>.</a:t>
            </a:r>
          </a:p>
          <a:p>
            <a:pPr algn="just" rtl="1"/>
            <a:r>
              <a:rPr lang="en-US" sz="2800" b="1" dirty="0" smtClean="0">
                <a:effectLst>
                  <a:outerShdw blurRad="38100" dist="38100" dir="2700000" algn="tl">
                    <a:srgbClr val="000000">
                      <a:alpha val="43137"/>
                    </a:srgbClr>
                  </a:outerShdw>
                </a:effectLst>
                <a:latin typeface="Simplified Arabic" pitchFamily="18" charset="-78"/>
                <a:cs typeface="Simplified Arabic" pitchFamily="18" charset="-78"/>
              </a:rPr>
              <a:t> </a:t>
            </a:r>
            <a:r>
              <a:rPr lang="ar-SA" sz="2800" b="1" dirty="0" smtClean="0">
                <a:effectLst>
                  <a:outerShdw blurRad="38100" dist="38100" dir="2700000" algn="tl">
                    <a:srgbClr val="000000">
                      <a:alpha val="43137"/>
                    </a:srgbClr>
                  </a:outerShdw>
                </a:effectLst>
                <a:latin typeface="Simplified Arabic" pitchFamily="18" charset="-78"/>
                <a:cs typeface="Simplified Arabic" pitchFamily="18" charset="-78"/>
              </a:rPr>
              <a:t>تزداد أهمية الزخارف الكتابية في العصر الفاطمي</a:t>
            </a:r>
            <a:r>
              <a:rPr lang="ar-EG" sz="2800" b="1" dirty="0" smtClean="0">
                <a:effectLst>
                  <a:outerShdw blurRad="38100" dist="38100" dir="2700000" algn="tl">
                    <a:srgbClr val="000000">
                      <a:alpha val="43137"/>
                    </a:srgbClr>
                  </a:outerShdw>
                </a:effectLst>
                <a:latin typeface="Simplified Arabic" pitchFamily="18" charset="-78"/>
                <a:cs typeface="Simplified Arabic" pitchFamily="18" charset="-78"/>
              </a:rPr>
              <a:t>،</a:t>
            </a:r>
            <a:r>
              <a:rPr lang="ar-SA" sz="2800" b="1" dirty="0" smtClean="0">
                <a:effectLst>
                  <a:outerShdw blurRad="38100" dist="38100" dir="2700000" algn="tl">
                    <a:srgbClr val="000000">
                      <a:alpha val="43137"/>
                    </a:srgbClr>
                  </a:outerShdw>
                </a:effectLst>
                <a:latin typeface="Simplified Arabic" pitchFamily="18" charset="-78"/>
                <a:cs typeface="Simplified Arabic" pitchFamily="18" charset="-78"/>
              </a:rPr>
              <a:t> وينتشر استخدام الخط الكوفي المشجر فوق أرضيات مورقة من التفريعات النباتية (الأرابيسك</a:t>
            </a:r>
            <a:r>
              <a:rPr lang="ar-EG" sz="2800" b="1" dirty="0" smtClean="0">
                <a:effectLst>
                  <a:outerShdw blurRad="38100" dist="38100" dir="2700000" algn="tl">
                    <a:srgbClr val="000000">
                      <a:alpha val="43137"/>
                    </a:srgbClr>
                  </a:outerShdw>
                </a:effectLst>
                <a:latin typeface="Simplified Arabic" pitchFamily="18" charset="-78"/>
                <a:cs typeface="Simplified Arabic" pitchFamily="18" charset="-78"/>
              </a:rPr>
              <a:t>)</a:t>
            </a:r>
          </a:p>
          <a:p>
            <a:pPr algn="just" rtl="1"/>
            <a:r>
              <a:rPr lang="ar-SA" sz="2800" b="1" dirty="0" smtClean="0">
                <a:effectLst>
                  <a:outerShdw blurRad="38100" dist="38100" dir="2700000" algn="tl">
                    <a:srgbClr val="000000">
                      <a:alpha val="43137"/>
                    </a:srgbClr>
                  </a:outerShdw>
                </a:effectLst>
                <a:latin typeface="Simplified Arabic" pitchFamily="18" charset="-78"/>
                <a:cs typeface="Simplified Arabic" pitchFamily="18" charset="-78"/>
              </a:rPr>
              <a:t>ومن الأساليب المعمارية التي ابتكرها الفاطميون استخدام أشكال </a:t>
            </a:r>
            <a:r>
              <a:rPr lang="ar-SA" sz="2800" b="1" dirty="0" err="1" smtClean="0">
                <a:effectLst>
                  <a:outerShdw blurRad="38100" dist="38100" dir="2700000" algn="tl">
                    <a:srgbClr val="000000">
                      <a:alpha val="43137"/>
                    </a:srgbClr>
                  </a:outerShdw>
                </a:effectLst>
                <a:latin typeface="Simplified Arabic" pitchFamily="18" charset="-78"/>
                <a:cs typeface="Simplified Arabic" pitchFamily="18" charset="-78"/>
              </a:rPr>
              <a:t>المقرنصات</a:t>
            </a:r>
            <a:r>
              <a:rPr lang="ar-EG" sz="2800" b="1" dirty="0" smtClean="0">
                <a:effectLst>
                  <a:outerShdw blurRad="38100" dist="38100" dir="2700000" algn="tl">
                    <a:srgbClr val="000000">
                      <a:alpha val="43137"/>
                    </a:srgbClr>
                  </a:outerShdw>
                </a:effectLst>
                <a:latin typeface="Simplified Arabic" pitchFamily="18" charset="-78"/>
                <a:cs typeface="Simplified Arabic" pitchFamily="18" charset="-78"/>
              </a:rPr>
              <a:t>،</a:t>
            </a:r>
            <a:r>
              <a:rPr lang="ar-SA" sz="2800" b="1" dirty="0" smtClean="0">
                <a:effectLst>
                  <a:outerShdw blurRad="38100" dist="38100" dir="2700000" algn="tl">
                    <a:srgbClr val="000000">
                      <a:alpha val="43137"/>
                    </a:srgbClr>
                  </a:outerShdw>
                </a:effectLst>
                <a:latin typeface="Simplified Arabic" pitchFamily="18" charset="-78"/>
                <a:cs typeface="Simplified Arabic" pitchFamily="18" charset="-78"/>
              </a:rPr>
              <a:t> كزخارف تزين السطح</a:t>
            </a:r>
            <a:r>
              <a:rPr lang="ar-EG" sz="2800" b="1" dirty="0" smtClean="0">
                <a:effectLst>
                  <a:outerShdw blurRad="38100" dist="38100" dir="2700000" algn="tl">
                    <a:srgbClr val="000000">
                      <a:alpha val="43137"/>
                    </a:srgbClr>
                  </a:outerShdw>
                </a:effectLst>
                <a:latin typeface="Simplified Arabic" pitchFamily="18" charset="-78"/>
                <a:cs typeface="Simplified Arabic" pitchFamily="18" charset="-78"/>
              </a:rPr>
              <a:t>،</a:t>
            </a:r>
            <a:r>
              <a:rPr lang="ar-SA" sz="2800" b="1" dirty="0" smtClean="0">
                <a:effectLst>
                  <a:outerShdw blurRad="38100" dist="38100" dir="2700000" algn="tl">
                    <a:srgbClr val="000000">
                      <a:alpha val="43137"/>
                    </a:srgbClr>
                  </a:outerShdw>
                </a:effectLst>
                <a:latin typeface="Simplified Arabic" pitchFamily="18" charset="-78"/>
                <a:cs typeface="Simplified Arabic" pitchFamily="18" charset="-78"/>
              </a:rPr>
              <a:t> ويعد هذا ابتكارا جديدا في الفن الإسلامي</a:t>
            </a:r>
            <a:r>
              <a:rPr lang="en-US" sz="2800" b="1" dirty="0" smtClean="0">
                <a:effectLst>
                  <a:outerShdw blurRad="38100" dist="38100" dir="2700000" algn="tl">
                    <a:srgbClr val="000000">
                      <a:alpha val="43137"/>
                    </a:srgbClr>
                  </a:outerShdw>
                </a:effectLst>
                <a:latin typeface="Simplified Arabic" pitchFamily="18" charset="-78"/>
                <a:cs typeface="Simplified Arabic" pitchFamily="18" charset="-78"/>
              </a:rPr>
              <a:t>.</a:t>
            </a:r>
            <a:endParaRPr lang="ar-EG" sz="2800" b="1" dirty="0" smtClean="0">
              <a:effectLst>
                <a:outerShdw blurRad="38100" dist="38100" dir="2700000" algn="tl">
                  <a:srgbClr val="000000">
                    <a:alpha val="43137"/>
                  </a:srgbClr>
                </a:outerShdw>
              </a:effectLst>
              <a:latin typeface="Simplified Arabic" pitchFamily="18" charset="-78"/>
              <a:cs typeface="Simplified Arabic" pitchFamily="18" charset="-78"/>
            </a:endParaRPr>
          </a:p>
          <a:p>
            <a:pPr algn="just" rtl="1"/>
            <a:r>
              <a:rPr lang="ar-SA" sz="2800" b="1" dirty="0" smtClean="0">
                <a:effectLst>
                  <a:outerShdw blurRad="38100" dist="38100" dir="2700000" algn="tl">
                    <a:srgbClr val="000000">
                      <a:alpha val="43137"/>
                    </a:srgbClr>
                  </a:outerShdw>
                </a:effectLst>
                <a:latin typeface="Simplified Arabic" pitchFamily="18" charset="-78"/>
                <a:cs typeface="Simplified Arabic" pitchFamily="18" charset="-78"/>
              </a:rPr>
              <a:t>ولقد ظهرت عناصر من الفنيين القبطي والفارسي في الفن الفاطمي</a:t>
            </a:r>
            <a:r>
              <a:rPr lang="ar-EG" sz="2800" b="1" dirty="0" smtClean="0">
                <a:effectLst>
                  <a:outerShdw blurRad="38100" dist="38100" dir="2700000" algn="tl">
                    <a:srgbClr val="000000">
                      <a:alpha val="43137"/>
                    </a:srgbClr>
                  </a:outerShdw>
                </a:effectLst>
                <a:latin typeface="Simplified Arabic" pitchFamily="18" charset="-78"/>
                <a:cs typeface="Simplified Arabic" pitchFamily="18" charset="-78"/>
              </a:rPr>
              <a:t>،</a:t>
            </a:r>
            <a:r>
              <a:rPr lang="ar-SA" sz="2800" b="1" dirty="0" smtClean="0">
                <a:effectLst>
                  <a:outerShdw blurRad="38100" dist="38100" dir="2700000" algn="tl">
                    <a:srgbClr val="000000">
                      <a:alpha val="43137"/>
                    </a:srgbClr>
                  </a:outerShdw>
                </a:effectLst>
                <a:latin typeface="Simplified Arabic" pitchFamily="18" charset="-78"/>
                <a:cs typeface="Simplified Arabic" pitchFamily="18" charset="-78"/>
              </a:rPr>
              <a:t> بعدما استقر الفاطميون في مصر</a:t>
            </a:r>
            <a:r>
              <a:rPr lang="ar-EG" sz="2800" b="1" dirty="0" smtClean="0">
                <a:effectLst>
                  <a:outerShdw blurRad="38100" dist="38100" dir="2700000" algn="tl">
                    <a:srgbClr val="000000">
                      <a:alpha val="43137"/>
                    </a:srgbClr>
                  </a:outerShdw>
                </a:effectLst>
                <a:latin typeface="Simplified Arabic" pitchFamily="18" charset="-78"/>
                <a:cs typeface="Simplified Arabic" pitchFamily="18" charset="-78"/>
              </a:rPr>
              <a:t>.</a:t>
            </a:r>
            <a:r>
              <a:rPr lang="ar-SA" sz="2800" b="1" dirty="0" smtClean="0">
                <a:effectLst>
                  <a:outerShdw blurRad="38100" dist="38100" dir="2700000" algn="tl">
                    <a:srgbClr val="000000">
                      <a:alpha val="43137"/>
                    </a:srgbClr>
                  </a:outerShdw>
                </a:effectLst>
                <a:latin typeface="Simplified Arabic" pitchFamily="18" charset="-78"/>
                <a:cs typeface="Simplified Arabic" pitchFamily="18" charset="-78"/>
              </a:rPr>
              <a:t> مثال وحدات السمك أو الحمام التي تظهر بين الزخارف النباتية</a:t>
            </a:r>
            <a:r>
              <a:rPr lang="en-US" sz="2800" b="1" dirty="0" smtClean="0">
                <a:effectLst>
                  <a:outerShdw blurRad="38100" dist="38100" dir="2700000" algn="tl">
                    <a:srgbClr val="000000">
                      <a:alpha val="43137"/>
                    </a:srgbClr>
                  </a:outerShdw>
                </a:effectLst>
                <a:latin typeface="Simplified Arabic" pitchFamily="18" charset="-78"/>
                <a:cs typeface="Simplified Arabic" pitchFamily="18" charset="-78"/>
              </a:rPr>
              <a:t>.</a:t>
            </a:r>
            <a:endParaRPr lang="ar-EG" sz="2800" b="1" dirty="0" smtClean="0">
              <a:effectLst>
                <a:outerShdw blurRad="38100" dist="38100" dir="2700000" algn="tl">
                  <a:srgbClr val="000000">
                    <a:alpha val="43137"/>
                  </a:srgbClr>
                </a:outerShdw>
              </a:effectLst>
              <a:latin typeface="Simplified Arabic" pitchFamily="18" charset="-78"/>
              <a:cs typeface="Simplified Arabic" pitchFamily="18" charset="-78"/>
            </a:endParaRPr>
          </a:p>
          <a:p>
            <a:pPr algn="just" rtl="1">
              <a:buNone/>
            </a:pPr>
            <a:r>
              <a:rPr lang="en-US" sz="2800" b="1" dirty="0" smtClean="0">
                <a:effectLst>
                  <a:outerShdw blurRad="38100" dist="38100" dir="2700000" algn="tl">
                    <a:srgbClr val="000000">
                      <a:alpha val="43137"/>
                    </a:srgbClr>
                  </a:outerShdw>
                </a:effectLst>
                <a:latin typeface="Simplified Arabic" pitchFamily="18" charset="-78"/>
                <a:cs typeface="Simplified Arabic" pitchFamily="18" charset="-78"/>
              </a:rPr>
              <a:t/>
            </a:r>
            <a:br>
              <a:rPr lang="en-US" sz="2800" b="1" dirty="0" smtClean="0">
                <a:effectLst>
                  <a:outerShdw blurRad="38100" dist="38100" dir="2700000" algn="tl">
                    <a:srgbClr val="000000">
                      <a:alpha val="43137"/>
                    </a:srgbClr>
                  </a:outerShdw>
                </a:effectLst>
                <a:latin typeface="Simplified Arabic" pitchFamily="18" charset="-78"/>
                <a:cs typeface="Simplified Arabic" pitchFamily="18" charset="-78"/>
              </a:rPr>
            </a:br>
            <a:r>
              <a:rPr lang="en-US" sz="2800" b="1" dirty="0" smtClean="0">
                <a:effectLst>
                  <a:outerShdw blurRad="38100" dist="38100" dir="2700000" algn="tl">
                    <a:srgbClr val="000000">
                      <a:alpha val="43137"/>
                    </a:srgbClr>
                  </a:outerShdw>
                </a:effectLst>
                <a:latin typeface="Simplified Arabic" pitchFamily="18" charset="-78"/>
                <a:cs typeface="Simplified Arabic" pitchFamily="18" charset="-78"/>
              </a:rPr>
              <a:t/>
            </a:r>
            <a:br>
              <a:rPr lang="en-US" sz="2800" b="1" dirty="0" smtClean="0">
                <a:effectLst>
                  <a:outerShdw blurRad="38100" dist="38100" dir="2700000" algn="tl">
                    <a:srgbClr val="000000">
                      <a:alpha val="43137"/>
                    </a:srgbClr>
                  </a:outerShdw>
                </a:effectLst>
                <a:latin typeface="Simplified Arabic" pitchFamily="18" charset="-78"/>
                <a:cs typeface="Simplified Arabic" pitchFamily="18" charset="-78"/>
              </a:rPr>
            </a:br>
            <a:endParaRPr lang="en-US" sz="2800" b="1" dirty="0">
              <a:effectLst>
                <a:outerShdw blurRad="38100" dist="38100" dir="2700000" algn="tl">
                  <a:srgbClr val="000000">
                    <a:alpha val="43137"/>
                  </a:srgbClr>
                </a:outerShdw>
              </a:effectLst>
              <a:latin typeface="Simplified Arabic" pitchFamily="18" charset="-78"/>
              <a:cs typeface="Simplified Arabic" pitchFamily="18" charset="-78"/>
            </a:endParaRPr>
          </a:p>
        </p:txBody>
      </p:sp>
      <p:sp>
        <p:nvSpPr>
          <p:cNvPr id="4" name="Slide Number Placeholder 3"/>
          <p:cNvSpPr>
            <a:spLocks noGrp="1"/>
          </p:cNvSpPr>
          <p:nvPr>
            <p:ph type="sldNum" sz="quarter" idx="12"/>
          </p:nvPr>
        </p:nvSpPr>
        <p:spPr/>
        <p:txBody>
          <a:bodyPr/>
          <a:lstStyle/>
          <a:p>
            <a:fld id="{AAE3E14C-0128-4EDE-AB1C-44EDD1EB0DB6}" type="slidenum">
              <a:rPr lang="en-US" smtClean="0"/>
              <a:pPr/>
              <a:t>12</a:t>
            </a:fld>
            <a:endParaRPr lang="en-US"/>
          </a:p>
        </p:txBody>
      </p:sp>
      <p:sp>
        <p:nvSpPr>
          <p:cNvPr id="5" name="Footer Placeholder 4"/>
          <p:cNvSpPr>
            <a:spLocks noGrp="1"/>
          </p:cNvSpPr>
          <p:nvPr>
            <p:ph type="ftr" sz="quarter" idx="11"/>
          </p:nvPr>
        </p:nvSpPr>
        <p:spPr/>
        <p:txBody>
          <a:bodyPr/>
          <a:lstStyle/>
          <a:p>
            <a:r>
              <a:rPr lang="en-US" smtClean="0"/>
              <a:t>DR. BAHAA GHORAB</a:t>
            </a:r>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667512"/>
          </a:xfrm>
          <a:solidFill>
            <a:schemeClr val="accent3">
              <a:lumMod val="40000"/>
              <a:lumOff val="60000"/>
            </a:schemeClr>
          </a:solidFill>
          <a:ln>
            <a:solidFill>
              <a:schemeClr val="accent1"/>
            </a:solidFill>
          </a:ln>
          <a:effectLst>
            <a:glow rad="228600">
              <a:schemeClr val="accent6">
                <a:satMod val="175000"/>
                <a:alpha val="40000"/>
              </a:schemeClr>
            </a:glow>
          </a:effectLst>
        </p:spPr>
        <p:txBody>
          <a:bodyPr>
            <a:normAutofit fontScale="90000"/>
          </a:bodyPr>
          <a:lstStyle/>
          <a:p>
            <a:pPr algn="ctr"/>
            <a:r>
              <a:rPr lang="ar-EG" b="1" u="sng" dirty="0" smtClean="0">
                <a:ln w="10541" cmpd="sng">
                  <a:solidFill>
                    <a:schemeClr val="accent1">
                      <a:shade val="88000"/>
                      <a:satMod val="110000"/>
                    </a:schemeClr>
                  </a:solidFill>
                  <a:prstDash val="solid"/>
                </a:ln>
                <a:solidFill>
                  <a:srgbClr val="C00000"/>
                </a:solidFill>
                <a:latin typeface="Simplified Arabic" pitchFamily="18" charset="-78"/>
                <a:cs typeface="Simplified Arabic" pitchFamily="18" charset="-78"/>
              </a:rPr>
              <a:t>التصوير </a:t>
            </a:r>
            <a:r>
              <a:rPr lang="ar-EG" b="1" u="sng" dirty="0" err="1" smtClean="0">
                <a:ln w="10541" cmpd="sng">
                  <a:solidFill>
                    <a:schemeClr val="accent1">
                      <a:shade val="88000"/>
                      <a:satMod val="110000"/>
                    </a:schemeClr>
                  </a:solidFill>
                  <a:prstDash val="solid"/>
                </a:ln>
                <a:solidFill>
                  <a:srgbClr val="C00000"/>
                </a:solidFill>
                <a:latin typeface="Simplified Arabic" pitchFamily="18" charset="-78"/>
                <a:cs typeface="Simplified Arabic" pitchFamily="18" charset="-78"/>
              </a:rPr>
              <a:t>الجداري</a:t>
            </a:r>
            <a:endParaRPr lang="en-US" b="1" u="sng" dirty="0">
              <a:ln w="10541" cmpd="sng">
                <a:solidFill>
                  <a:schemeClr val="accent1">
                    <a:shade val="88000"/>
                    <a:satMod val="110000"/>
                  </a:schemeClr>
                </a:solidFill>
                <a:prstDash val="solid"/>
              </a:ln>
              <a:solidFill>
                <a:srgbClr val="C00000"/>
              </a:solidFill>
              <a:latin typeface="Simplified Arabic" pitchFamily="18" charset="-78"/>
              <a:cs typeface="Simplified Arabic" pitchFamily="18" charset="-78"/>
            </a:endParaRPr>
          </a:p>
        </p:txBody>
      </p:sp>
      <p:sp>
        <p:nvSpPr>
          <p:cNvPr id="3" name="Content Placeholder 2"/>
          <p:cNvSpPr>
            <a:spLocks noGrp="1"/>
          </p:cNvSpPr>
          <p:nvPr>
            <p:ph idx="1"/>
          </p:nvPr>
        </p:nvSpPr>
        <p:spPr>
          <a:xfrm>
            <a:off x="457200" y="1600200"/>
            <a:ext cx="8229600" cy="4724400"/>
          </a:xfrm>
          <a:solidFill>
            <a:schemeClr val="accent3">
              <a:lumMod val="40000"/>
              <a:lumOff val="60000"/>
            </a:schemeClr>
          </a:solidFill>
          <a:ln>
            <a:solidFill>
              <a:schemeClr val="accent1"/>
            </a:solidFill>
          </a:ln>
          <a:effectLst>
            <a:glow rad="228600">
              <a:schemeClr val="accent6">
                <a:satMod val="175000"/>
                <a:alpha val="40000"/>
              </a:schemeClr>
            </a:glow>
          </a:effectLst>
        </p:spPr>
        <p:txBody>
          <a:bodyPr>
            <a:normAutofit fontScale="92500" lnSpcReduction="10000"/>
          </a:bodyPr>
          <a:lstStyle/>
          <a:p>
            <a:pPr algn="just" rtl="1"/>
            <a:r>
              <a:rPr lang="ar-SA" b="1" dirty="0" smtClean="0">
                <a:ln w="10541" cmpd="sng">
                  <a:solidFill>
                    <a:schemeClr val="accent1">
                      <a:shade val="88000"/>
                      <a:satMod val="110000"/>
                    </a:schemeClr>
                  </a:solidFill>
                  <a:prstDash val="solid"/>
                </a:ln>
                <a:latin typeface="Simplified Arabic" pitchFamily="18" charset="-78"/>
                <a:cs typeface="Simplified Arabic" pitchFamily="18" charset="-78"/>
              </a:rPr>
              <a:t>ذكر المقريزي وجود مدرسة للرسوم الحائطية الملونة الإسلامية ازدهرت في مصر في العصر الفاطمي، وذكر أن المصورين العراقيين تباروا مع المصريين في رسم </a:t>
            </a:r>
            <a:r>
              <a:rPr lang="ar-SA" b="1" dirty="0" err="1" smtClean="0">
                <a:ln w="10541" cmpd="sng">
                  <a:solidFill>
                    <a:schemeClr val="accent1">
                      <a:shade val="88000"/>
                      <a:satMod val="110000"/>
                    </a:schemeClr>
                  </a:solidFill>
                  <a:prstDash val="solid"/>
                </a:ln>
                <a:latin typeface="Simplified Arabic" pitchFamily="18" charset="-78"/>
                <a:cs typeface="Simplified Arabic" pitchFamily="18" charset="-78"/>
              </a:rPr>
              <a:t>تصاوير</a:t>
            </a:r>
            <a:r>
              <a:rPr lang="ar-SA" b="1" dirty="0" smtClean="0">
                <a:ln w="10541" cmpd="sng">
                  <a:solidFill>
                    <a:schemeClr val="accent1">
                      <a:shade val="88000"/>
                      <a:satMod val="110000"/>
                    </a:schemeClr>
                  </a:solidFill>
                  <a:prstDash val="solid"/>
                </a:ln>
                <a:latin typeface="Simplified Arabic" pitchFamily="18" charset="-78"/>
                <a:cs typeface="Simplified Arabic" pitchFamily="18" charset="-78"/>
              </a:rPr>
              <a:t> جداريه اظهروا فيها مهارة في التلاعب بتأثير الألوان</a:t>
            </a:r>
            <a:r>
              <a:rPr lang="ar-EG" b="1" dirty="0" smtClean="0">
                <a:ln w="10541" cmpd="sng">
                  <a:solidFill>
                    <a:schemeClr val="accent1">
                      <a:shade val="88000"/>
                      <a:satMod val="110000"/>
                    </a:schemeClr>
                  </a:solidFill>
                  <a:prstDash val="solid"/>
                </a:ln>
                <a:latin typeface="Simplified Arabic" pitchFamily="18" charset="-78"/>
                <a:cs typeface="Simplified Arabic" pitchFamily="18" charset="-78"/>
              </a:rPr>
              <a:t>،</a:t>
            </a:r>
            <a:r>
              <a:rPr lang="ar-SA" b="1" dirty="0" smtClean="0">
                <a:ln w="10541" cmpd="sng">
                  <a:solidFill>
                    <a:schemeClr val="accent1">
                      <a:shade val="88000"/>
                      <a:satMod val="110000"/>
                    </a:schemeClr>
                  </a:solidFill>
                  <a:prstDash val="solid"/>
                </a:ln>
                <a:latin typeface="Simplified Arabic" pitchFamily="18" charset="-78"/>
                <a:cs typeface="Simplified Arabic" pitchFamily="18" charset="-78"/>
              </a:rPr>
              <a:t> ويؤيد وجود هذه المدرسة </a:t>
            </a:r>
            <a:r>
              <a:rPr lang="ar-SA" b="1" dirty="0" err="1" smtClean="0">
                <a:ln w="10541" cmpd="sng">
                  <a:solidFill>
                    <a:schemeClr val="accent1">
                      <a:shade val="88000"/>
                      <a:satMod val="110000"/>
                    </a:schemeClr>
                  </a:solidFill>
                  <a:prstDash val="solid"/>
                </a:ln>
                <a:latin typeface="Simplified Arabic" pitchFamily="18" charset="-78"/>
                <a:cs typeface="Simplified Arabic" pitchFamily="18" charset="-78"/>
              </a:rPr>
              <a:t>تصاوير</a:t>
            </a:r>
            <a:r>
              <a:rPr lang="ar-SA" b="1" dirty="0" smtClean="0">
                <a:ln w="10541" cmpd="sng">
                  <a:solidFill>
                    <a:schemeClr val="accent1">
                      <a:shade val="88000"/>
                      <a:satMod val="110000"/>
                    </a:schemeClr>
                  </a:solidFill>
                  <a:prstDash val="solid"/>
                </a:ln>
                <a:latin typeface="Simplified Arabic" pitchFamily="18" charset="-78"/>
                <a:cs typeface="Simplified Arabic" pitchFamily="18" charset="-78"/>
              </a:rPr>
              <a:t> جداريه عثر عليها في حمام بجهة أبي السعود بمصر القديمة</a:t>
            </a:r>
            <a:r>
              <a:rPr lang="en-US" b="1" dirty="0" smtClean="0">
                <a:ln w="10541" cmpd="sng">
                  <a:solidFill>
                    <a:schemeClr val="accent1">
                      <a:shade val="88000"/>
                      <a:satMod val="110000"/>
                    </a:schemeClr>
                  </a:solidFill>
                  <a:prstDash val="solid"/>
                </a:ln>
                <a:latin typeface="Simplified Arabic" pitchFamily="18" charset="-78"/>
                <a:cs typeface="Simplified Arabic" pitchFamily="18" charset="-78"/>
              </a:rPr>
              <a:t>.</a:t>
            </a:r>
            <a:endParaRPr lang="ar-EG" b="1" dirty="0" smtClean="0">
              <a:ln w="10541" cmpd="sng">
                <a:solidFill>
                  <a:schemeClr val="accent1">
                    <a:shade val="88000"/>
                    <a:satMod val="110000"/>
                  </a:schemeClr>
                </a:solidFill>
                <a:prstDash val="solid"/>
              </a:ln>
              <a:latin typeface="Simplified Arabic" pitchFamily="18" charset="-78"/>
              <a:cs typeface="Simplified Arabic" pitchFamily="18" charset="-78"/>
            </a:endParaRPr>
          </a:p>
          <a:p>
            <a:pPr algn="just" rtl="1"/>
            <a:r>
              <a:rPr lang="ar-SA" b="1" dirty="0" smtClean="0">
                <a:ln w="10541" cmpd="sng">
                  <a:solidFill>
                    <a:schemeClr val="accent1">
                      <a:shade val="88000"/>
                      <a:satMod val="110000"/>
                    </a:schemeClr>
                  </a:solidFill>
                  <a:prstDash val="solid"/>
                </a:ln>
                <a:latin typeface="Simplified Arabic" pitchFamily="18" charset="-78"/>
                <a:cs typeface="Simplified Arabic" pitchFamily="18" charset="-78"/>
              </a:rPr>
              <a:t>ولقد وجدت هذه </a:t>
            </a:r>
            <a:r>
              <a:rPr lang="ar-SA" b="1" dirty="0" err="1" smtClean="0">
                <a:ln w="10541" cmpd="sng">
                  <a:solidFill>
                    <a:schemeClr val="accent1">
                      <a:shade val="88000"/>
                      <a:satMod val="110000"/>
                    </a:schemeClr>
                  </a:solidFill>
                  <a:prstDash val="solid"/>
                </a:ln>
                <a:latin typeface="Simplified Arabic" pitchFamily="18" charset="-78"/>
                <a:cs typeface="Simplified Arabic" pitchFamily="18" charset="-78"/>
              </a:rPr>
              <a:t>التصاوير</a:t>
            </a:r>
            <a:r>
              <a:rPr lang="ar-SA" b="1" dirty="0" smtClean="0">
                <a:ln w="10541" cmpd="sng">
                  <a:solidFill>
                    <a:schemeClr val="accent1">
                      <a:shade val="88000"/>
                      <a:satMod val="110000"/>
                    </a:schemeClr>
                  </a:solidFill>
                  <a:prstDash val="solid"/>
                </a:ln>
                <a:latin typeface="Simplified Arabic" pitchFamily="18" charset="-78"/>
                <a:cs typeface="Simplified Arabic" pitchFamily="18" charset="-78"/>
              </a:rPr>
              <a:t> الملونة في حنايا الجدران، وتتألف رسومها من زخارف نباتية وطيور، كما وجدت </a:t>
            </a:r>
            <a:r>
              <a:rPr lang="ar-SA" b="1" dirty="0" err="1" smtClean="0">
                <a:ln w="10541" cmpd="sng">
                  <a:solidFill>
                    <a:schemeClr val="accent1">
                      <a:shade val="88000"/>
                      <a:satMod val="110000"/>
                    </a:schemeClr>
                  </a:solidFill>
                  <a:prstDash val="solid"/>
                </a:ln>
                <a:latin typeface="Simplified Arabic" pitchFamily="18" charset="-78"/>
                <a:cs typeface="Simplified Arabic" pitchFamily="18" charset="-78"/>
              </a:rPr>
              <a:t>بها</a:t>
            </a:r>
            <a:r>
              <a:rPr lang="ar-SA" b="1" dirty="0" smtClean="0">
                <a:ln w="10541" cmpd="sng">
                  <a:solidFill>
                    <a:schemeClr val="accent1">
                      <a:shade val="88000"/>
                      <a:satMod val="110000"/>
                    </a:schemeClr>
                  </a:solidFill>
                  <a:prstDash val="solid"/>
                </a:ln>
                <a:latin typeface="Simplified Arabic" pitchFamily="18" charset="-78"/>
                <a:cs typeface="Simplified Arabic" pitchFamily="18" charset="-78"/>
              </a:rPr>
              <a:t> صورة شخص جالس يحمل كأسا</a:t>
            </a:r>
            <a:r>
              <a:rPr lang="ar-EG" b="1" dirty="0" smtClean="0">
                <a:ln w="10541" cmpd="sng">
                  <a:solidFill>
                    <a:schemeClr val="accent1">
                      <a:shade val="88000"/>
                      <a:satMod val="110000"/>
                    </a:schemeClr>
                  </a:solidFill>
                  <a:prstDash val="solid"/>
                </a:ln>
                <a:latin typeface="Simplified Arabic" pitchFamily="18" charset="-78"/>
                <a:cs typeface="Simplified Arabic" pitchFamily="18" charset="-78"/>
              </a:rPr>
              <a:t>، </a:t>
            </a:r>
            <a:r>
              <a:rPr lang="ar-SA" b="1" dirty="0" smtClean="0">
                <a:ln w="10541" cmpd="sng">
                  <a:solidFill>
                    <a:schemeClr val="accent1">
                      <a:shade val="88000"/>
                      <a:satMod val="110000"/>
                    </a:schemeClr>
                  </a:solidFill>
                  <a:prstDash val="solid"/>
                </a:ln>
                <a:latin typeface="Simplified Arabic" pitchFamily="18" charset="-78"/>
                <a:cs typeface="Simplified Arabic" pitchFamily="18" charset="-78"/>
              </a:rPr>
              <a:t>وبقايا رسم لراقصة في </a:t>
            </a:r>
            <a:r>
              <a:rPr lang="ar-SA" b="1" dirty="0" err="1" smtClean="0">
                <a:ln w="10541" cmpd="sng">
                  <a:solidFill>
                    <a:schemeClr val="accent1">
                      <a:shade val="88000"/>
                      <a:satMod val="110000"/>
                    </a:schemeClr>
                  </a:solidFill>
                  <a:prstDash val="solid"/>
                </a:ln>
                <a:latin typeface="Simplified Arabic" pitchFamily="18" charset="-78"/>
                <a:cs typeface="Simplified Arabic" pitchFamily="18" charset="-78"/>
              </a:rPr>
              <a:t>حنية</a:t>
            </a:r>
            <a:r>
              <a:rPr lang="ar-SA" b="1" dirty="0" smtClean="0">
                <a:ln w="10541" cmpd="sng">
                  <a:solidFill>
                    <a:schemeClr val="accent1">
                      <a:shade val="88000"/>
                      <a:satMod val="110000"/>
                    </a:schemeClr>
                  </a:solidFill>
                  <a:prstDash val="solid"/>
                </a:ln>
                <a:latin typeface="Simplified Arabic" pitchFamily="18" charset="-78"/>
                <a:cs typeface="Simplified Arabic" pitchFamily="18" charset="-78"/>
              </a:rPr>
              <a:t> أخرى</a:t>
            </a:r>
            <a:r>
              <a:rPr lang="en-US" b="1" dirty="0" smtClean="0">
                <a:ln w="10541" cmpd="sng">
                  <a:solidFill>
                    <a:schemeClr val="accent1">
                      <a:shade val="88000"/>
                      <a:satMod val="110000"/>
                    </a:schemeClr>
                  </a:solidFill>
                  <a:prstDash val="solid"/>
                </a:ln>
                <a:latin typeface="Simplified Arabic" pitchFamily="18" charset="-78"/>
                <a:cs typeface="Simplified Arabic" pitchFamily="18" charset="-78"/>
              </a:rPr>
              <a:t> .</a:t>
            </a:r>
            <a:endParaRPr lang="ar-EG" b="1" dirty="0" smtClean="0">
              <a:ln w="10541" cmpd="sng">
                <a:solidFill>
                  <a:schemeClr val="accent1">
                    <a:shade val="88000"/>
                    <a:satMod val="110000"/>
                  </a:schemeClr>
                </a:solidFill>
                <a:prstDash val="solid"/>
              </a:ln>
              <a:latin typeface="Simplified Arabic" pitchFamily="18" charset="-78"/>
              <a:cs typeface="Simplified Arabic" pitchFamily="18" charset="-78"/>
            </a:endParaRPr>
          </a:p>
          <a:p>
            <a:pPr algn="just" rtl="1"/>
            <a:r>
              <a:rPr lang="ar-SA" b="1" dirty="0" smtClean="0">
                <a:ln w="10541" cmpd="sng">
                  <a:solidFill>
                    <a:schemeClr val="accent1">
                      <a:shade val="88000"/>
                      <a:satMod val="110000"/>
                    </a:schemeClr>
                  </a:solidFill>
                  <a:prstDash val="solid"/>
                </a:ln>
                <a:latin typeface="Simplified Arabic" pitchFamily="18" charset="-78"/>
                <a:cs typeface="Simplified Arabic" pitchFamily="18" charset="-78"/>
              </a:rPr>
              <a:t>الطراز الفاطمي الذي نشأ وازدهر في مصر كان مزيجا من الأساليب العراقية </a:t>
            </a:r>
            <a:r>
              <a:rPr lang="ar-SA" b="1" dirty="0" err="1" smtClean="0">
                <a:ln w="10541" cmpd="sng">
                  <a:solidFill>
                    <a:schemeClr val="accent1">
                      <a:shade val="88000"/>
                      <a:satMod val="110000"/>
                    </a:schemeClr>
                  </a:solidFill>
                  <a:prstDash val="solid"/>
                </a:ln>
                <a:latin typeface="Simplified Arabic" pitchFamily="18" charset="-78"/>
                <a:cs typeface="Simplified Arabic" pitchFamily="18" charset="-78"/>
              </a:rPr>
              <a:t>الساسانية</a:t>
            </a:r>
            <a:r>
              <a:rPr lang="ar-EG" b="1" dirty="0" smtClean="0">
                <a:ln w="10541" cmpd="sng">
                  <a:solidFill>
                    <a:schemeClr val="accent1">
                      <a:shade val="88000"/>
                      <a:satMod val="110000"/>
                    </a:schemeClr>
                  </a:solidFill>
                  <a:prstDash val="solid"/>
                </a:ln>
                <a:latin typeface="Simplified Arabic" pitchFamily="18" charset="-78"/>
                <a:cs typeface="Simplified Arabic" pitchFamily="18" charset="-78"/>
              </a:rPr>
              <a:t>،</a:t>
            </a:r>
            <a:r>
              <a:rPr lang="ar-SA" b="1" dirty="0" smtClean="0">
                <a:ln w="10541" cmpd="sng">
                  <a:solidFill>
                    <a:schemeClr val="accent1">
                      <a:shade val="88000"/>
                      <a:satMod val="110000"/>
                    </a:schemeClr>
                  </a:solidFill>
                  <a:prstDash val="solid"/>
                </a:ln>
                <a:latin typeface="Simplified Arabic" pitchFamily="18" charset="-78"/>
                <a:cs typeface="Simplified Arabic" pitchFamily="18" charset="-78"/>
              </a:rPr>
              <a:t> التي انتشرت في إيران والعراق في العصر العباسي</a:t>
            </a:r>
            <a:r>
              <a:rPr lang="ar-EG" b="1" dirty="0" smtClean="0">
                <a:ln w="10541" cmpd="sng">
                  <a:solidFill>
                    <a:schemeClr val="accent1">
                      <a:shade val="88000"/>
                      <a:satMod val="110000"/>
                    </a:schemeClr>
                  </a:solidFill>
                  <a:prstDash val="solid"/>
                </a:ln>
                <a:latin typeface="Simplified Arabic" pitchFamily="18" charset="-78"/>
                <a:cs typeface="Simplified Arabic" pitchFamily="18" charset="-78"/>
              </a:rPr>
              <a:t>،</a:t>
            </a:r>
            <a:r>
              <a:rPr lang="ar-SA" b="1" dirty="0" smtClean="0">
                <a:ln w="10541" cmpd="sng">
                  <a:solidFill>
                    <a:schemeClr val="accent1">
                      <a:shade val="88000"/>
                      <a:satMod val="110000"/>
                    </a:schemeClr>
                  </a:solidFill>
                  <a:prstDash val="solid"/>
                </a:ln>
                <a:latin typeface="Simplified Arabic" pitchFamily="18" charset="-78"/>
                <a:cs typeface="Simplified Arabic" pitchFamily="18" charset="-78"/>
              </a:rPr>
              <a:t> وبعض الأساليب المحلية التي وجدت في البلاد قبل قدومهم</a:t>
            </a:r>
            <a:r>
              <a:rPr lang="en-US" b="1" dirty="0" smtClean="0">
                <a:ln w="10541" cmpd="sng">
                  <a:solidFill>
                    <a:schemeClr val="accent1">
                      <a:shade val="88000"/>
                      <a:satMod val="110000"/>
                    </a:schemeClr>
                  </a:solidFill>
                  <a:prstDash val="solid"/>
                </a:ln>
                <a:latin typeface="Simplified Arabic" pitchFamily="18" charset="-78"/>
                <a:cs typeface="Simplified Arabic" pitchFamily="18" charset="-78"/>
              </a:rPr>
              <a:t> .</a:t>
            </a:r>
            <a:endParaRPr lang="ar-EG" b="1" dirty="0" smtClean="0">
              <a:ln w="10541" cmpd="sng">
                <a:solidFill>
                  <a:schemeClr val="accent1">
                    <a:shade val="88000"/>
                    <a:satMod val="110000"/>
                  </a:schemeClr>
                </a:solidFill>
                <a:prstDash val="solid"/>
              </a:ln>
              <a:latin typeface="Simplified Arabic" pitchFamily="18" charset="-78"/>
              <a:cs typeface="Simplified Arabic" pitchFamily="18" charset="-78"/>
            </a:endParaRPr>
          </a:p>
          <a:p>
            <a:pPr algn="just" rtl="1"/>
            <a:r>
              <a:rPr lang="ar-SA" b="1" dirty="0" smtClean="0">
                <a:ln w="10541" cmpd="sng">
                  <a:solidFill>
                    <a:schemeClr val="accent1">
                      <a:shade val="88000"/>
                      <a:satMod val="110000"/>
                    </a:schemeClr>
                  </a:solidFill>
                  <a:prstDash val="solid"/>
                </a:ln>
                <a:latin typeface="Simplified Arabic" pitchFamily="18" charset="-78"/>
                <a:cs typeface="Simplified Arabic" pitchFamily="18" charset="-78"/>
              </a:rPr>
              <a:t>وكانت الرسوم الآدمية والحيوانية هي العنصر الرئيسي في زخارف مصنوعاتهم الخشبية والعاجية. كما </a:t>
            </a:r>
            <a:r>
              <a:rPr lang="ar-EG" b="1" dirty="0" smtClean="0">
                <a:ln w="10541" cmpd="sng">
                  <a:solidFill>
                    <a:schemeClr val="accent1">
                      <a:shade val="88000"/>
                      <a:satMod val="110000"/>
                    </a:schemeClr>
                  </a:solidFill>
                  <a:prstDash val="solid"/>
                </a:ln>
                <a:latin typeface="Simplified Arabic" pitchFamily="18" charset="-78"/>
                <a:cs typeface="Simplified Arabic" pitchFamily="18" charset="-78"/>
              </a:rPr>
              <a:t>أ</a:t>
            </a:r>
            <a:r>
              <a:rPr lang="ar-SA" b="1" dirty="0" smtClean="0">
                <a:ln w="10541" cmpd="sng">
                  <a:solidFill>
                    <a:schemeClr val="accent1">
                      <a:shade val="88000"/>
                      <a:satMod val="110000"/>
                    </a:schemeClr>
                  </a:solidFill>
                  <a:prstDash val="solid"/>
                </a:ln>
                <a:latin typeface="Simplified Arabic" pitchFamily="18" charset="-78"/>
                <a:cs typeface="Simplified Arabic" pitchFamily="18" charset="-78"/>
              </a:rPr>
              <a:t>قبل الفنانون على استخدام هذه الرسوم في زخارف الخزف الفاطمي ذي البريق المعدني الذي أجادوا صناعته</a:t>
            </a:r>
            <a:r>
              <a:rPr lang="ar-EG" b="1" dirty="0" smtClean="0">
                <a:ln w="10541" cmpd="sng">
                  <a:solidFill>
                    <a:schemeClr val="accent1">
                      <a:shade val="88000"/>
                      <a:satMod val="110000"/>
                    </a:schemeClr>
                  </a:solidFill>
                  <a:prstDash val="solid"/>
                </a:ln>
                <a:latin typeface="Simplified Arabic" pitchFamily="18" charset="-78"/>
                <a:cs typeface="Simplified Arabic" pitchFamily="18" charset="-78"/>
              </a:rPr>
              <a:t>.</a:t>
            </a:r>
            <a:endParaRPr lang="en-US" b="1" dirty="0">
              <a:effectLst>
                <a:outerShdw blurRad="38100" dist="38100" dir="2700000" algn="tl">
                  <a:srgbClr val="000000">
                    <a:alpha val="43137"/>
                  </a:srgbClr>
                </a:outerShdw>
              </a:effectLst>
              <a:latin typeface="Simplified Arabic" pitchFamily="18" charset="-78"/>
              <a:cs typeface="Simplified Arabic" pitchFamily="18" charset="-78"/>
            </a:endParaRPr>
          </a:p>
        </p:txBody>
      </p:sp>
      <p:sp>
        <p:nvSpPr>
          <p:cNvPr id="4" name="Slide Number Placeholder 3"/>
          <p:cNvSpPr>
            <a:spLocks noGrp="1"/>
          </p:cNvSpPr>
          <p:nvPr>
            <p:ph type="sldNum" sz="quarter" idx="12"/>
          </p:nvPr>
        </p:nvSpPr>
        <p:spPr/>
        <p:txBody>
          <a:bodyPr/>
          <a:lstStyle/>
          <a:p>
            <a:fld id="{AAE3E14C-0128-4EDE-AB1C-44EDD1EB0DB6}" type="slidenum">
              <a:rPr lang="en-US" smtClean="0"/>
              <a:pPr/>
              <a:t>13</a:t>
            </a:fld>
            <a:endParaRPr lang="en-US"/>
          </a:p>
        </p:txBody>
      </p:sp>
      <p:sp>
        <p:nvSpPr>
          <p:cNvPr id="5" name="Footer Placeholder 4"/>
          <p:cNvSpPr>
            <a:spLocks noGrp="1"/>
          </p:cNvSpPr>
          <p:nvPr>
            <p:ph type="ftr" sz="quarter" idx="11"/>
          </p:nvPr>
        </p:nvSpPr>
        <p:spPr/>
        <p:txBody>
          <a:bodyPr/>
          <a:lstStyle/>
          <a:p>
            <a:r>
              <a:rPr lang="en-US" smtClean="0"/>
              <a:t>DR. BAHAA GHORAB</a:t>
            </a:r>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5562600"/>
            <a:ext cx="8229600" cy="838200"/>
          </a:xfrm>
          <a:solidFill>
            <a:schemeClr val="accent3">
              <a:lumMod val="40000"/>
              <a:lumOff val="60000"/>
            </a:schemeClr>
          </a:solidFill>
          <a:ln>
            <a:solidFill>
              <a:schemeClr val="accent1"/>
            </a:solidFill>
          </a:ln>
          <a:effectLst>
            <a:glow rad="228600">
              <a:schemeClr val="accent6">
                <a:satMod val="175000"/>
                <a:alpha val="40000"/>
              </a:schemeClr>
            </a:glow>
          </a:effectLst>
        </p:spPr>
        <p:txBody>
          <a:bodyPr>
            <a:normAutofit/>
          </a:bodyPr>
          <a:lstStyle/>
          <a:p>
            <a:pPr algn="ctr" rtl="1"/>
            <a:r>
              <a:rPr lang="ar-EG" sz="2400" b="1" dirty="0" smtClean="0">
                <a:solidFill>
                  <a:schemeClr val="tx1"/>
                </a:solidFill>
                <a:effectLst>
                  <a:outerShdw blurRad="38100" dist="38100" dir="2700000" algn="tl">
                    <a:srgbClr val="000000">
                      <a:alpha val="43137"/>
                    </a:srgbClr>
                  </a:outerShdw>
                </a:effectLst>
                <a:latin typeface="Simplified Arabic" pitchFamily="18" charset="-78"/>
                <a:cs typeface="Simplified Arabic" pitchFamily="18" charset="-78"/>
              </a:rPr>
              <a:t>أبو علي المنصور الحاكم بأمر الله</a:t>
            </a:r>
            <a:r>
              <a:rPr lang="ar-SA" sz="2400" b="1" dirty="0" smtClean="0">
                <a:solidFill>
                  <a:schemeClr val="tx1"/>
                </a:solidFill>
                <a:effectLst>
                  <a:outerShdw blurRad="38100" dist="38100" dir="2700000" algn="tl">
                    <a:srgbClr val="000000">
                      <a:alpha val="43137"/>
                    </a:srgbClr>
                  </a:outerShdw>
                </a:effectLst>
                <a:latin typeface="Simplified Arabic" pitchFamily="18" charset="-78"/>
                <a:cs typeface="Simplified Arabic" pitchFamily="18" charset="-78"/>
              </a:rPr>
              <a:t>، أحد أبرز الخُلفاء الفاطميين، حكم خلال العصر الذهبي للدولة الفاطميَّة.</a:t>
            </a:r>
            <a:endParaRPr lang="en-US" sz="2400" b="1" dirty="0">
              <a:solidFill>
                <a:schemeClr val="tx1"/>
              </a:solidFill>
              <a:effectLst>
                <a:outerShdw blurRad="38100" dist="38100" dir="2700000" algn="tl">
                  <a:srgbClr val="000000">
                    <a:alpha val="43137"/>
                  </a:srgbClr>
                </a:outerShdw>
              </a:effectLst>
              <a:latin typeface="Simplified Arabic" pitchFamily="18" charset="-78"/>
              <a:cs typeface="Simplified Arabic" pitchFamily="18" charset="-78"/>
            </a:endParaRPr>
          </a:p>
        </p:txBody>
      </p:sp>
      <p:pic>
        <p:nvPicPr>
          <p:cNvPr id="4" name="Content Placeholder 3" descr="https://upload.wikimedia.org/wikipedia/commons/thumb/9/9b/Al-Hakim_bi-Amr_Allah.jpg/220px-Al-Hakim_bi-Amr_Allah.jpg">
            <a:hlinkClick r:id="rId2"/>
          </p:cNvPr>
          <p:cNvPicPr>
            <a:picLocks noGrp="1"/>
          </p:cNvPicPr>
          <p:nvPr>
            <p:ph idx="1"/>
          </p:nvPr>
        </p:nvPicPr>
        <p:blipFill>
          <a:blip r:embed="rId3" cstate="print"/>
          <a:srcRect/>
          <a:stretch>
            <a:fillRect/>
          </a:stretch>
        </p:blipFill>
        <p:spPr bwMode="auto">
          <a:xfrm>
            <a:off x="2743200" y="937419"/>
            <a:ext cx="3683000" cy="3939381"/>
          </a:xfrm>
          <a:prstGeom prst="rect">
            <a:avLst/>
          </a:prstGeom>
          <a:ln w="88900" cap="sq" cmpd="thickThin">
            <a:solidFill>
              <a:srgbClr val="000000"/>
            </a:solidFill>
            <a:prstDash val="solid"/>
            <a:miter lim="800000"/>
          </a:ln>
          <a:effectLst>
            <a:glow rad="228600">
              <a:schemeClr val="accent6">
                <a:satMod val="175000"/>
                <a:alpha val="40000"/>
              </a:schemeClr>
            </a:glow>
            <a:innerShdw blurRad="76200">
              <a:srgbClr val="000000"/>
            </a:innerShdw>
          </a:effectLst>
        </p:spPr>
      </p:pic>
      <p:sp>
        <p:nvSpPr>
          <p:cNvPr id="5" name="Slide Number Placeholder 4"/>
          <p:cNvSpPr>
            <a:spLocks noGrp="1"/>
          </p:cNvSpPr>
          <p:nvPr>
            <p:ph type="sldNum" sz="quarter" idx="12"/>
          </p:nvPr>
        </p:nvSpPr>
        <p:spPr/>
        <p:txBody>
          <a:bodyPr/>
          <a:lstStyle/>
          <a:p>
            <a:fld id="{AAE3E14C-0128-4EDE-AB1C-44EDD1EB0DB6}" type="slidenum">
              <a:rPr lang="en-US" smtClean="0"/>
              <a:pPr/>
              <a:t>14</a:t>
            </a:fld>
            <a:endParaRPr lang="en-US"/>
          </a:p>
        </p:txBody>
      </p:sp>
      <p:sp>
        <p:nvSpPr>
          <p:cNvPr id="6" name="Footer Placeholder 5"/>
          <p:cNvSpPr>
            <a:spLocks noGrp="1"/>
          </p:cNvSpPr>
          <p:nvPr>
            <p:ph type="ftr" sz="quarter" idx="11"/>
          </p:nvPr>
        </p:nvSpPr>
        <p:spPr/>
        <p:txBody>
          <a:bodyPr/>
          <a:lstStyle/>
          <a:p>
            <a:r>
              <a:rPr lang="en-US" smtClean="0"/>
              <a:t>DR. BAHAA GHORAB</a:t>
            </a:r>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5257800"/>
          </a:xfrm>
          <a:solidFill>
            <a:schemeClr val="accent2">
              <a:lumMod val="40000"/>
              <a:lumOff val="60000"/>
            </a:schemeClr>
          </a:solidFill>
          <a:ln>
            <a:solidFill>
              <a:schemeClr val="accent1"/>
            </a:solidFill>
          </a:ln>
          <a:effectLst>
            <a:glow rad="228600">
              <a:schemeClr val="accent6">
                <a:satMod val="175000"/>
                <a:alpha val="40000"/>
              </a:schemeClr>
            </a:glow>
          </a:effectLst>
        </p:spPr>
        <p:txBody>
          <a:bodyPr>
            <a:normAutofit/>
          </a:bodyPr>
          <a:lstStyle/>
          <a:p>
            <a:pPr algn="just" rtl="1"/>
            <a:r>
              <a:rPr lang="ar-EG" b="1" u="sng" dirty="0" err="1" smtClean="0">
                <a:ln w="10541" cmpd="sng">
                  <a:solidFill>
                    <a:schemeClr val="accent1">
                      <a:shade val="88000"/>
                      <a:satMod val="110000"/>
                    </a:schemeClr>
                  </a:solidFill>
                  <a:prstDash val="solid"/>
                </a:ln>
                <a:solidFill>
                  <a:srgbClr val="FF0000"/>
                </a:solidFill>
                <a:latin typeface="Simplified Arabic" pitchFamily="18" charset="-78"/>
                <a:cs typeface="Simplified Arabic" pitchFamily="18" charset="-78"/>
              </a:rPr>
              <a:t>الوصف </a:t>
            </a:r>
            <a:r>
              <a:rPr lang="ar-EG" b="1" u="sng" dirty="0" smtClean="0">
                <a:ln w="10541" cmpd="sng">
                  <a:solidFill>
                    <a:schemeClr val="accent1">
                      <a:shade val="88000"/>
                      <a:satMod val="110000"/>
                    </a:schemeClr>
                  </a:solidFill>
                  <a:prstDash val="solid"/>
                </a:ln>
                <a:solidFill>
                  <a:srgbClr val="FF0000"/>
                </a:solidFill>
                <a:latin typeface="Simplified Arabic" pitchFamily="18" charset="-78"/>
                <a:cs typeface="Simplified Arabic" pitchFamily="18" charset="-78"/>
              </a:rPr>
              <a:t>(الدراسة التحليلية</a:t>
            </a:r>
            <a:r>
              <a:rPr lang="ar-OM" b="1" u="sng" dirty="0" smtClean="0">
                <a:ln w="10541" cmpd="sng">
                  <a:solidFill>
                    <a:schemeClr val="accent1">
                      <a:shade val="88000"/>
                      <a:satMod val="110000"/>
                    </a:schemeClr>
                  </a:solidFill>
                  <a:prstDash val="solid"/>
                </a:ln>
                <a:solidFill>
                  <a:srgbClr val="FF0000"/>
                </a:solidFill>
                <a:latin typeface="Simplified Arabic" pitchFamily="18" charset="-78"/>
                <a:cs typeface="Simplified Arabic" pitchFamily="18" charset="-78"/>
              </a:rPr>
              <a:t> للعمل الفني</a:t>
            </a:r>
            <a:r>
              <a:rPr lang="ar-OM" b="1" u="sng" dirty="0" err="1" smtClean="0">
                <a:ln w="10541" cmpd="sng">
                  <a:solidFill>
                    <a:schemeClr val="accent1">
                      <a:shade val="88000"/>
                      <a:satMod val="110000"/>
                    </a:schemeClr>
                  </a:solidFill>
                  <a:prstDash val="solid"/>
                </a:ln>
                <a:solidFill>
                  <a:srgbClr val="FF0000"/>
                </a:solidFill>
                <a:latin typeface="Simplified Arabic" pitchFamily="18" charset="-78"/>
                <a:cs typeface="Simplified Arabic" pitchFamily="18" charset="-78"/>
              </a:rPr>
              <a:t>)</a:t>
            </a:r>
            <a:r>
              <a:rPr lang="ar-EG" b="1" u="sng" dirty="0" err="1" smtClean="0">
                <a:ln w="10541" cmpd="sng">
                  <a:solidFill>
                    <a:schemeClr val="accent1">
                      <a:shade val="88000"/>
                      <a:satMod val="110000"/>
                    </a:schemeClr>
                  </a:solidFill>
                  <a:prstDash val="solid"/>
                </a:ln>
                <a:solidFill>
                  <a:srgbClr val="FF0000"/>
                </a:solidFill>
                <a:latin typeface="Simplified Arabic" pitchFamily="18" charset="-78"/>
                <a:cs typeface="Simplified Arabic" pitchFamily="18" charset="-78"/>
              </a:rPr>
              <a:t>:–</a:t>
            </a:r>
            <a:r>
              <a:rPr lang="ar-EG" b="1" u="sng" dirty="0" smtClean="0">
                <a:ln w="10541" cmpd="sng">
                  <a:solidFill>
                    <a:schemeClr val="accent1">
                      <a:shade val="88000"/>
                      <a:satMod val="110000"/>
                    </a:schemeClr>
                  </a:solidFill>
                  <a:prstDash val="solid"/>
                </a:ln>
                <a:solidFill>
                  <a:srgbClr val="FF0000"/>
                </a:solidFill>
                <a:latin typeface="Simplified Arabic" pitchFamily="18" charset="-78"/>
                <a:cs typeface="Simplified Arabic" pitchFamily="18" charset="-78"/>
              </a:rPr>
              <a:t> </a:t>
            </a:r>
            <a:endParaRPr lang="ar-OM" b="1" u="sng" dirty="0" smtClean="0">
              <a:ln w="10541" cmpd="sng">
                <a:solidFill>
                  <a:schemeClr val="accent1">
                    <a:shade val="88000"/>
                    <a:satMod val="110000"/>
                  </a:schemeClr>
                </a:solidFill>
                <a:prstDash val="solid"/>
              </a:ln>
              <a:solidFill>
                <a:srgbClr val="FF0000"/>
              </a:solidFill>
              <a:latin typeface="Simplified Arabic" pitchFamily="18" charset="-78"/>
              <a:cs typeface="Simplified Arabic" pitchFamily="18" charset="-78"/>
            </a:endParaRPr>
          </a:p>
          <a:p>
            <a:pPr algn="just" rtl="1"/>
            <a:r>
              <a:rPr lang="ar-OM" b="1" dirty="0" smtClean="0">
                <a:ln w="10541" cmpd="sng">
                  <a:solidFill>
                    <a:schemeClr val="accent1">
                      <a:shade val="88000"/>
                      <a:satMod val="110000"/>
                    </a:schemeClr>
                  </a:solidFill>
                  <a:prstDash val="solid"/>
                </a:ln>
                <a:latin typeface="Simplified Arabic" pitchFamily="18" charset="-78"/>
                <a:cs typeface="Simplified Arabic" pitchFamily="18" charset="-78"/>
              </a:rPr>
              <a:t>يعبر المشهد </a:t>
            </a:r>
            <a:r>
              <a:rPr lang="ar-EG" b="1" dirty="0" smtClean="0">
                <a:ln w="10541" cmpd="sng">
                  <a:solidFill>
                    <a:schemeClr val="accent1">
                      <a:shade val="88000"/>
                      <a:satMod val="110000"/>
                    </a:schemeClr>
                  </a:solidFill>
                  <a:prstDash val="solid"/>
                </a:ln>
                <a:latin typeface="Simplified Arabic" pitchFamily="18" charset="-78"/>
                <a:cs typeface="Simplified Arabic" pitchFamily="18" charset="-78"/>
              </a:rPr>
              <a:t>عن شاب يجلس متربعاً ويمسك بيده كأس، جسمه في وضع المواجهة أما وجهه ثلاثي </a:t>
            </a:r>
            <a:r>
              <a:rPr lang="ar-EG" b="1" dirty="0" err="1" smtClean="0">
                <a:ln w="10541" cmpd="sng">
                  <a:solidFill>
                    <a:schemeClr val="accent1">
                      <a:shade val="88000"/>
                      <a:satMod val="110000"/>
                    </a:schemeClr>
                  </a:solidFill>
                  <a:prstDash val="solid"/>
                </a:ln>
                <a:latin typeface="Simplified Arabic" pitchFamily="18" charset="-78"/>
                <a:cs typeface="Simplified Arabic" pitchFamily="18" charset="-78"/>
              </a:rPr>
              <a:t>الأرباع </a:t>
            </a:r>
            <a:r>
              <a:rPr lang="ar-EG" b="1" dirty="0" smtClean="0">
                <a:ln w="10541" cmpd="sng">
                  <a:solidFill>
                    <a:schemeClr val="accent1">
                      <a:shade val="88000"/>
                      <a:satMod val="110000"/>
                    </a:schemeClr>
                  </a:solidFill>
                  <a:prstDash val="solid"/>
                </a:ln>
                <a:latin typeface="Simplified Arabic" pitchFamily="18" charset="-78"/>
                <a:cs typeface="Simplified Arabic" pitchFamily="18" charset="-78"/>
              </a:rPr>
              <a:t>، ويتدل</a:t>
            </a:r>
            <a:r>
              <a:rPr lang="ar-OM" b="1" dirty="0" smtClean="0">
                <a:ln w="10541" cmpd="sng">
                  <a:solidFill>
                    <a:schemeClr val="accent1">
                      <a:shade val="88000"/>
                      <a:satMod val="110000"/>
                    </a:schemeClr>
                  </a:solidFill>
                  <a:prstDash val="solid"/>
                </a:ln>
                <a:latin typeface="Simplified Arabic" pitchFamily="18" charset="-78"/>
                <a:cs typeface="Simplified Arabic" pitchFamily="18" charset="-78"/>
              </a:rPr>
              <a:t>ى</a:t>
            </a:r>
            <a:r>
              <a:rPr lang="ar-EG" b="1" dirty="0" smtClean="0">
                <a:ln w="10541" cmpd="sng">
                  <a:solidFill>
                    <a:schemeClr val="accent1">
                      <a:shade val="88000"/>
                      <a:satMod val="110000"/>
                    </a:schemeClr>
                  </a:solidFill>
                  <a:prstDash val="solid"/>
                </a:ln>
                <a:latin typeface="Simplified Arabic" pitchFamily="18" charset="-78"/>
                <a:cs typeface="Simplified Arabic" pitchFamily="18" charset="-78"/>
              </a:rPr>
              <a:t> من رأسه خصلتان من الشعر أحدهما في الخلف و</a:t>
            </a:r>
            <a:r>
              <a:rPr lang="ar-OM" b="1" dirty="0" smtClean="0">
                <a:ln w="10541" cmpd="sng">
                  <a:solidFill>
                    <a:schemeClr val="accent1">
                      <a:shade val="88000"/>
                      <a:satMod val="110000"/>
                    </a:schemeClr>
                  </a:solidFill>
                  <a:prstDash val="solid"/>
                </a:ln>
                <a:latin typeface="Simplified Arabic" pitchFamily="18" charset="-78"/>
                <a:cs typeface="Simplified Arabic" pitchFamily="18" charset="-78"/>
              </a:rPr>
              <a:t>ا</a:t>
            </a:r>
            <a:r>
              <a:rPr lang="ar-EG" b="1" dirty="0" smtClean="0">
                <a:ln w="10541" cmpd="sng">
                  <a:solidFill>
                    <a:schemeClr val="accent1">
                      <a:shade val="88000"/>
                      <a:satMod val="110000"/>
                    </a:schemeClr>
                  </a:solidFill>
                  <a:prstDash val="solid"/>
                </a:ln>
                <a:latin typeface="Simplified Arabic" pitchFamily="18" charset="-78"/>
                <a:cs typeface="Simplified Arabic" pitchFamily="18" charset="-78"/>
              </a:rPr>
              <a:t>لأخر</a:t>
            </a:r>
            <a:r>
              <a:rPr lang="ar-OM" b="1" dirty="0" smtClean="0">
                <a:ln w="10541" cmpd="sng">
                  <a:solidFill>
                    <a:schemeClr val="accent1">
                      <a:shade val="88000"/>
                      <a:satMod val="110000"/>
                    </a:schemeClr>
                  </a:solidFill>
                  <a:prstDash val="solid"/>
                </a:ln>
                <a:latin typeface="Simplified Arabic" pitchFamily="18" charset="-78"/>
                <a:cs typeface="Simplified Arabic" pitchFamily="18" charset="-78"/>
              </a:rPr>
              <a:t>ى</a:t>
            </a:r>
            <a:r>
              <a:rPr lang="ar-EG" b="1" dirty="0" smtClean="0">
                <a:ln w="10541" cmpd="sng">
                  <a:solidFill>
                    <a:schemeClr val="accent1">
                      <a:shade val="88000"/>
                      <a:satMod val="110000"/>
                    </a:schemeClr>
                  </a:solidFill>
                  <a:prstDash val="solid"/>
                </a:ln>
                <a:latin typeface="Simplified Arabic" pitchFamily="18" charset="-78"/>
                <a:cs typeface="Simplified Arabic" pitchFamily="18" charset="-78"/>
              </a:rPr>
              <a:t> في الأمام، وعينه علي هيئة </a:t>
            </a:r>
            <a:r>
              <a:rPr lang="ar-EG" b="1" dirty="0" err="1" smtClean="0">
                <a:ln w="10541" cmpd="sng">
                  <a:solidFill>
                    <a:schemeClr val="accent1">
                      <a:shade val="88000"/>
                      <a:satMod val="110000"/>
                    </a:schemeClr>
                  </a:solidFill>
                  <a:prstDash val="solid"/>
                </a:ln>
                <a:latin typeface="Simplified Arabic" pitchFamily="18" charset="-78"/>
                <a:cs typeface="Simplified Arabic" pitchFamily="18" charset="-78"/>
              </a:rPr>
              <a:t>لوزية</a:t>
            </a:r>
            <a:r>
              <a:rPr lang="ar-EG" b="1" dirty="0" smtClean="0">
                <a:ln w="10541" cmpd="sng">
                  <a:solidFill>
                    <a:schemeClr val="accent1">
                      <a:shade val="88000"/>
                      <a:satMod val="110000"/>
                    </a:schemeClr>
                  </a:solidFill>
                  <a:prstDash val="solid"/>
                </a:ln>
                <a:latin typeface="Simplified Arabic" pitchFamily="18" charset="-78"/>
                <a:cs typeface="Simplified Arabic" pitchFamily="18" charset="-78"/>
              </a:rPr>
              <a:t> الشكل </a:t>
            </a:r>
            <a:r>
              <a:rPr lang="ar-EG" b="1" dirty="0" err="1" smtClean="0">
                <a:ln w="10541" cmpd="sng">
                  <a:solidFill>
                    <a:schemeClr val="accent1">
                      <a:shade val="88000"/>
                      <a:satMod val="110000"/>
                    </a:schemeClr>
                  </a:solidFill>
                  <a:prstDash val="solid"/>
                </a:ln>
                <a:latin typeface="Simplified Arabic" pitchFamily="18" charset="-78"/>
                <a:cs typeface="Simplified Arabic" pitchFamily="18" charset="-78"/>
              </a:rPr>
              <a:t>وفوقهما</a:t>
            </a:r>
            <a:r>
              <a:rPr lang="ar-EG" b="1" dirty="0" smtClean="0">
                <a:ln w="10541" cmpd="sng">
                  <a:solidFill>
                    <a:schemeClr val="accent1">
                      <a:shade val="88000"/>
                      <a:satMod val="110000"/>
                    </a:schemeClr>
                  </a:solidFill>
                  <a:prstDash val="solid"/>
                </a:ln>
                <a:latin typeface="Simplified Arabic" pitchFamily="18" charset="-78"/>
                <a:cs typeface="Simplified Arabic" pitchFamily="18" charset="-78"/>
              </a:rPr>
              <a:t> حواجب كثيفة، والفم رسم علي هيئة خط منثني من الطرفين والذقن مستديرة الشكل يوضع حول رأسه هالة مستديرة، ويرتدي عمامة ذات طيات وجلباب تزينه </a:t>
            </a:r>
            <a:r>
              <a:rPr lang="ar-EG" b="1" dirty="0" err="1" smtClean="0">
                <a:ln w="10541" cmpd="sng">
                  <a:solidFill>
                    <a:schemeClr val="accent1">
                      <a:shade val="88000"/>
                      <a:satMod val="110000"/>
                    </a:schemeClr>
                  </a:solidFill>
                  <a:prstDash val="solid"/>
                </a:ln>
                <a:latin typeface="Simplified Arabic" pitchFamily="18" charset="-78"/>
                <a:cs typeface="Simplified Arabic" pitchFamily="18" charset="-78"/>
              </a:rPr>
              <a:t>حليات</a:t>
            </a:r>
            <a:r>
              <a:rPr lang="ar-EG" b="1" dirty="0" smtClean="0">
                <a:ln w="10541" cmpd="sng">
                  <a:solidFill>
                    <a:schemeClr val="accent1">
                      <a:shade val="88000"/>
                      <a:satMod val="110000"/>
                    </a:schemeClr>
                  </a:solidFill>
                  <a:prstDash val="solid"/>
                </a:ln>
                <a:latin typeface="Simplified Arabic" pitchFamily="18" charset="-78"/>
                <a:cs typeface="Simplified Arabic" pitchFamily="18" charset="-78"/>
              </a:rPr>
              <a:t> من زخرفة نباتية، ويوضع حول رأسه وشاح يخرج طرفاه من تحت الإبطين وينثنيان إلي أسفل</a:t>
            </a:r>
            <a:r>
              <a:rPr lang="ar-OM" b="1" dirty="0" err="1" smtClean="0">
                <a:ln w="10541" cmpd="sng">
                  <a:solidFill>
                    <a:schemeClr val="accent1">
                      <a:shade val="88000"/>
                      <a:satMod val="110000"/>
                    </a:schemeClr>
                  </a:solidFill>
                  <a:prstDash val="solid"/>
                </a:ln>
                <a:latin typeface="Simplified Arabic" pitchFamily="18" charset="-78"/>
                <a:cs typeface="Simplified Arabic" pitchFamily="18" charset="-78"/>
              </a:rPr>
              <a:t>.</a:t>
            </a:r>
            <a:r>
              <a:rPr lang="ar-EG" b="1" dirty="0" smtClean="0">
                <a:ln w="10541" cmpd="sng">
                  <a:solidFill>
                    <a:schemeClr val="accent1">
                      <a:shade val="88000"/>
                      <a:satMod val="110000"/>
                    </a:schemeClr>
                  </a:solidFill>
                  <a:prstDash val="solid"/>
                </a:ln>
                <a:latin typeface="Simplified Arabic" pitchFamily="18" charset="-78"/>
                <a:cs typeface="Simplified Arabic" pitchFamily="18" charset="-78"/>
              </a:rPr>
              <a:t> أحيط ال</a:t>
            </a:r>
            <a:r>
              <a:rPr lang="ar-OM" b="1" dirty="0" smtClean="0">
                <a:ln w="10541" cmpd="sng">
                  <a:solidFill>
                    <a:schemeClr val="accent1">
                      <a:shade val="88000"/>
                      <a:satMod val="110000"/>
                    </a:schemeClr>
                  </a:solidFill>
                  <a:prstDash val="solid"/>
                </a:ln>
                <a:latin typeface="Simplified Arabic" pitchFamily="18" charset="-78"/>
                <a:cs typeface="Simplified Arabic" pitchFamily="18" charset="-78"/>
              </a:rPr>
              <a:t>شكل</a:t>
            </a:r>
            <a:r>
              <a:rPr lang="ar-EG" b="1" dirty="0" smtClean="0">
                <a:ln w="10541" cmpd="sng">
                  <a:solidFill>
                    <a:schemeClr val="accent1">
                      <a:shade val="88000"/>
                      <a:satMod val="110000"/>
                    </a:schemeClr>
                  </a:solidFill>
                  <a:prstDash val="solid"/>
                </a:ln>
                <a:latin typeface="Simplified Arabic" pitchFamily="18" charset="-78"/>
                <a:cs typeface="Simplified Arabic" pitchFamily="18" charset="-78"/>
              </a:rPr>
              <a:t> بإطار من أشكال </a:t>
            </a:r>
            <a:r>
              <a:rPr lang="ar-EG" b="1" dirty="0" err="1" smtClean="0">
                <a:ln w="10541" cmpd="sng">
                  <a:solidFill>
                    <a:schemeClr val="accent1">
                      <a:shade val="88000"/>
                      <a:satMod val="110000"/>
                    </a:schemeClr>
                  </a:solidFill>
                  <a:prstDash val="solid"/>
                </a:ln>
                <a:latin typeface="Simplified Arabic" pitchFamily="18" charset="-78"/>
                <a:cs typeface="Simplified Arabic" pitchFamily="18" charset="-78"/>
              </a:rPr>
              <a:t>كرات </a:t>
            </a:r>
            <a:r>
              <a:rPr lang="ar-EG" b="1" dirty="0" smtClean="0">
                <a:ln w="10541" cmpd="sng">
                  <a:solidFill>
                    <a:schemeClr val="accent1">
                      <a:shade val="88000"/>
                      <a:satMod val="110000"/>
                    </a:schemeClr>
                  </a:solidFill>
                  <a:prstDash val="solid"/>
                </a:ln>
                <a:latin typeface="Simplified Arabic" pitchFamily="18" charset="-78"/>
                <a:cs typeface="Simplified Arabic" pitchFamily="18" charset="-78"/>
              </a:rPr>
              <a:t>(وهي من الطرق المميزة للتصوير الفاطمي سواء كان داخل مصر أو خارجها)، ورسم في الخلفية دائرة ربما ترمز إلي الشمس أو القمر</a:t>
            </a:r>
            <a:r>
              <a:rPr lang="ar-OM" b="1" dirty="0" err="1" smtClean="0">
                <a:ln w="10541" cmpd="sng">
                  <a:solidFill>
                    <a:schemeClr val="accent1">
                      <a:shade val="88000"/>
                      <a:satMod val="110000"/>
                    </a:schemeClr>
                  </a:solidFill>
                  <a:prstDash val="solid"/>
                </a:ln>
                <a:latin typeface="Simplified Arabic" pitchFamily="18" charset="-78"/>
                <a:cs typeface="Simplified Arabic" pitchFamily="18" charset="-78"/>
              </a:rPr>
              <a:t>.</a:t>
            </a:r>
            <a:r>
              <a:rPr lang="ar-EG" b="1" dirty="0" smtClean="0">
                <a:ln w="10541" cmpd="sng">
                  <a:solidFill>
                    <a:schemeClr val="accent1">
                      <a:shade val="88000"/>
                      <a:satMod val="110000"/>
                    </a:schemeClr>
                  </a:solidFill>
                  <a:prstDash val="solid"/>
                </a:ln>
                <a:latin typeface="Simplified Arabic" pitchFamily="18" charset="-78"/>
                <a:cs typeface="Simplified Arabic" pitchFamily="18" charset="-78"/>
              </a:rPr>
              <a:t> ومن الملاحظ في الصورة أن ليس </a:t>
            </a:r>
            <a:r>
              <a:rPr lang="ar-EG" b="1" dirty="0" err="1" smtClean="0">
                <a:ln w="10541" cmpd="sng">
                  <a:solidFill>
                    <a:schemeClr val="accent1">
                      <a:shade val="88000"/>
                      <a:satMod val="110000"/>
                    </a:schemeClr>
                  </a:solidFill>
                  <a:prstDash val="solid"/>
                </a:ln>
                <a:latin typeface="Simplified Arabic" pitchFamily="18" charset="-78"/>
                <a:cs typeface="Simplified Arabic" pitchFamily="18" charset="-78"/>
              </a:rPr>
              <a:t>بها</a:t>
            </a:r>
            <a:r>
              <a:rPr lang="ar-EG" b="1" dirty="0" smtClean="0">
                <a:ln w="10541" cmpd="sng">
                  <a:solidFill>
                    <a:schemeClr val="accent1">
                      <a:shade val="88000"/>
                      <a:satMod val="110000"/>
                    </a:schemeClr>
                  </a:solidFill>
                  <a:prstDash val="solid"/>
                </a:ln>
                <a:latin typeface="Simplified Arabic" pitchFamily="18" charset="-78"/>
                <a:cs typeface="Simplified Arabic" pitchFamily="18" charset="-78"/>
              </a:rPr>
              <a:t> أي تعبير في وجه الشخص من حيث انفعال السرور </a:t>
            </a:r>
            <a:r>
              <a:rPr lang="ar-EG" b="1" dirty="0" err="1" smtClean="0">
                <a:ln w="10541" cmpd="sng">
                  <a:solidFill>
                    <a:schemeClr val="accent1">
                      <a:shade val="88000"/>
                      <a:satMod val="110000"/>
                    </a:schemeClr>
                  </a:solidFill>
                  <a:prstDash val="solid"/>
                </a:ln>
                <a:latin typeface="Simplified Arabic" pitchFamily="18" charset="-78"/>
                <a:cs typeface="Simplified Arabic" pitchFamily="18" charset="-78"/>
              </a:rPr>
              <a:t>والأرتياح</a:t>
            </a:r>
            <a:r>
              <a:rPr lang="ar-EG" b="1" dirty="0" smtClean="0">
                <a:ln w="10541" cmpd="sng">
                  <a:solidFill>
                    <a:schemeClr val="accent1">
                      <a:shade val="88000"/>
                      <a:satMod val="110000"/>
                    </a:schemeClr>
                  </a:solidFill>
                  <a:prstDash val="solid"/>
                </a:ln>
                <a:latin typeface="Simplified Arabic" pitchFamily="18" charset="-78"/>
                <a:cs typeface="Simplified Arabic" pitchFamily="18" charset="-78"/>
              </a:rPr>
              <a:t> المصاحبين للشرب.</a:t>
            </a:r>
            <a:endParaRPr lang="en-US" b="1" dirty="0">
              <a:ln w="10541" cmpd="sng">
                <a:solidFill>
                  <a:schemeClr val="accent1">
                    <a:shade val="88000"/>
                    <a:satMod val="110000"/>
                  </a:schemeClr>
                </a:solidFill>
                <a:prstDash val="solid"/>
              </a:ln>
              <a:latin typeface="Simplified Arabic" pitchFamily="18" charset="-78"/>
              <a:cs typeface="Simplified Arabic" pitchFamily="18" charset="-78"/>
            </a:endParaRPr>
          </a:p>
        </p:txBody>
      </p:sp>
      <p:sp>
        <p:nvSpPr>
          <p:cNvPr id="4" name="Slide Number Placeholder 3"/>
          <p:cNvSpPr>
            <a:spLocks noGrp="1"/>
          </p:cNvSpPr>
          <p:nvPr>
            <p:ph type="sldNum" sz="quarter" idx="12"/>
          </p:nvPr>
        </p:nvSpPr>
        <p:spPr/>
        <p:txBody>
          <a:bodyPr/>
          <a:lstStyle/>
          <a:p>
            <a:fld id="{AAE3E14C-0128-4EDE-AB1C-44EDD1EB0DB6}" type="slidenum">
              <a:rPr lang="en-US" smtClean="0"/>
              <a:pPr/>
              <a:t>15</a:t>
            </a:fld>
            <a:endParaRPr lang="en-US"/>
          </a:p>
        </p:txBody>
      </p:sp>
      <p:sp>
        <p:nvSpPr>
          <p:cNvPr id="5" name="Footer Placeholder 4"/>
          <p:cNvSpPr>
            <a:spLocks noGrp="1"/>
          </p:cNvSpPr>
          <p:nvPr>
            <p:ph type="ftr" sz="quarter" idx="11"/>
          </p:nvPr>
        </p:nvSpPr>
        <p:spPr/>
        <p:txBody>
          <a:bodyPr/>
          <a:lstStyle/>
          <a:p>
            <a:r>
              <a:rPr lang="en-US" smtClean="0"/>
              <a:t>DR. BAHAA GHORAB</a:t>
            </a:r>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5638800"/>
            <a:ext cx="8229600" cy="399288"/>
          </a:xfrm>
          <a:solidFill>
            <a:schemeClr val="accent2">
              <a:lumMod val="40000"/>
              <a:lumOff val="60000"/>
            </a:schemeClr>
          </a:solidFill>
          <a:ln>
            <a:solidFill>
              <a:schemeClr val="accent1"/>
            </a:solidFill>
          </a:ln>
          <a:effectLst>
            <a:glow rad="228600">
              <a:schemeClr val="accent6">
                <a:satMod val="175000"/>
                <a:alpha val="40000"/>
              </a:schemeClr>
            </a:glow>
          </a:effectLst>
        </p:spPr>
        <p:txBody>
          <a:bodyPr>
            <a:normAutofit/>
          </a:bodyPr>
          <a:lstStyle/>
          <a:p>
            <a:pPr algn="ctr"/>
            <a:r>
              <a:rPr lang="ar-OM" sz="2000" b="1" dirty="0" smtClean="0">
                <a:effectLst>
                  <a:outerShdw blurRad="38100" dist="38100" dir="2700000" algn="tl">
                    <a:srgbClr val="000000">
                      <a:alpha val="43137"/>
                    </a:srgbClr>
                  </a:outerShdw>
                </a:effectLst>
                <a:latin typeface="Simplified Arabic" pitchFamily="18" charset="-78"/>
                <a:cs typeface="Simplified Arabic" pitchFamily="18" charset="-78"/>
              </a:rPr>
              <a:t>تصوير فاطمي منفذ بأسلوب </a:t>
            </a:r>
            <a:r>
              <a:rPr lang="ar-OM" sz="2000" b="1" dirty="0" err="1" smtClean="0">
                <a:effectLst>
                  <a:outerShdw blurRad="38100" dist="38100" dir="2700000" algn="tl">
                    <a:srgbClr val="000000">
                      <a:alpha val="43137"/>
                    </a:srgbClr>
                  </a:outerShdw>
                </a:effectLst>
                <a:latin typeface="Simplified Arabic" pitchFamily="18" charset="-78"/>
                <a:cs typeface="Simplified Arabic" pitchFamily="18" charset="-78"/>
              </a:rPr>
              <a:t>الفريسكو.</a:t>
            </a:r>
            <a:endParaRPr lang="en-US" sz="2000" b="1" dirty="0">
              <a:effectLst>
                <a:outerShdw blurRad="38100" dist="38100" dir="2700000" algn="tl">
                  <a:srgbClr val="000000">
                    <a:alpha val="43137"/>
                  </a:srgbClr>
                </a:outerShdw>
              </a:effectLst>
              <a:latin typeface="Simplified Arabic" pitchFamily="18" charset="-78"/>
              <a:cs typeface="Simplified Arabic" pitchFamily="18" charset="-78"/>
            </a:endParaRPr>
          </a:p>
        </p:txBody>
      </p:sp>
      <p:pic>
        <p:nvPicPr>
          <p:cNvPr id="4" name="Content Placeholder 3" descr="529px-arabischer_maler_der_palastkapelle_in_palermo_004.jpg"/>
          <p:cNvPicPr>
            <a:picLocks noGrp="1" noChangeAspect="1"/>
          </p:cNvPicPr>
          <p:nvPr>
            <p:ph idx="1"/>
          </p:nvPr>
        </p:nvPicPr>
        <p:blipFill>
          <a:blip r:embed="rId2" cstate="print"/>
          <a:stretch>
            <a:fillRect/>
          </a:stretch>
        </p:blipFill>
        <p:spPr>
          <a:xfrm>
            <a:off x="2667000" y="762000"/>
            <a:ext cx="3876481" cy="4389437"/>
          </a:xfrm>
          <a:prstGeom prst="rect">
            <a:avLst/>
          </a:prstGeom>
          <a:ln w="88900" cap="sq" cmpd="thickThin">
            <a:solidFill>
              <a:srgbClr val="000000"/>
            </a:solidFill>
            <a:prstDash val="solid"/>
            <a:miter lim="800000"/>
          </a:ln>
          <a:effectLst>
            <a:glow rad="228600">
              <a:schemeClr val="accent6">
                <a:satMod val="175000"/>
                <a:alpha val="40000"/>
              </a:schemeClr>
            </a:glow>
            <a:innerShdw blurRad="76200">
              <a:srgbClr val="000000"/>
            </a:innerShdw>
          </a:effectLst>
        </p:spPr>
      </p:pic>
      <p:sp>
        <p:nvSpPr>
          <p:cNvPr id="5" name="Slide Number Placeholder 4"/>
          <p:cNvSpPr>
            <a:spLocks noGrp="1"/>
          </p:cNvSpPr>
          <p:nvPr>
            <p:ph type="sldNum" sz="quarter" idx="12"/>
          </p:nvPr>
        </p:nvSpPr>
        <p:spPr/>
        <p:txBody>
          <a:bodyPr/>
          <a:lstStyle/>
          <a:p>
            <a:fld id="{AAE3E14C-0128-4EDE-AB1C-44EDD1EB0DB6}" type="slidenum">
              <a:rPr lang="en-US" smtClean="0"/>
              <a:pPr/>
              <a:t>16</a:t>
            </a:fld>
            <a:endParaRPr lang="en-US"/>
          </a:p>
        </p:txBody>
      </p:sp>
      <p:sp>
        <p:nvSpPr>
          <p:cNvPr id="6" name="Footer Placeholder 5"/>
          <p:cNvSpPr>
            <a:spLocks noGrp="1"/>
          </p:cNvSpPr>
          <p:nvPr>
            <p:ph type="ftr" sz="quarter" idx="11"/>
          </p:nvPr>
        </p:nvSpPr>
        <p:spPr/>
        <p:txBody>
          <a:bodyPr/>
          <a:lstStyle/>
          <a:p>
            <a:r>
              <a:rPr lang="en-US" smtClean="0"/>
              <a:t>DR. BAHAA GHORAB</a:t>
            </a:r>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0"/>
            <a:ext cx="8229600" cy="3581400"/>
          </a:xfrm>
          <a:solidFill>
            <a:schemeClr val="accent2">
              <a:lumMod val="40000"/>
              <a:lumOff val="60000"/>
            </a:schemeClr>
          </a:solidFill>
          <a:ln>
            <a:solidFill>
              <a:schemeClr val="accent1"/>
            </a:solidFill>
          </a:ln>
          <a:effectLst>
            <a:glow rad="228600">
              <a:schemeClr val="accent6">
                <a:satMod val="175000"/>
                <a:alpha val="40000"/>
              </a:schemeClr>
            </a:glow>
          </a:effectLst>
        </p:spPr>
        <p:txBody>
          <a:bodyPr>
            <a:normAutofit/>
          </a:bodyPr>
          <a:lstStyle/>
          <a:p>
            <a:pPr algn="just" rtl="1"/>
            <a:r>
              <a:rPr lang="ar-EG" b="1" u="sng" dirty="0" err="1" smtClean="0">
                <a:ln w="10541" cmpd="sng">
                  <a:solidFill>
                    <a:schemeClr val="accent1">
                      <a:shade val="88000"/>
                      <a:satMod val="110000"/>
                    </a:schemeClr>
                  </a:solidFill>
                  <a:prstDash val="solid"/>
                </a:ln>
                <a:solidFill>
                  <a:srgbClr val="FF0000"/>
                </a:solidFill>
                <a:latin typeface="Simplified Arabic" pitchFamily="18" charset="-78"/>
                <a:cs typeface="Simplified Arabic" pitchFamily="18" charset="-78"/>
              </a:rPr>
              <a:t>الوصف </a:t>
            </a:r>
            <a:r>
              <a:rPr lang="ar-EG" b="1" u="sng" dirty="0" smtClean="0">
                <a:ln w="10541" cmpd="sng">
                  <a:solidFill>
                    <a:schemeClr val="accent1">
                      <a:shade val="88000"/>
                      <a:satMod val="110000"/>
                    </a:schemeClr>
                  </a:solidFill>
                  <a:prstDash val="solid"/>
                </a:ln>
                <a:solidFill>
                  <a:srgbClr val="FF0000"/>
                </a:solidFill>
                <a:latin typeface="Simplified Arabic" pitchFamily="18" charset="-78"/>
                <a:cs typeface="Simplified Arabic" pitchFamily="18" charset="-78"/>
              </a:rPr>
              <a:t>(الدراسة التحليلية</a:t>
            </a:r>
            <a:r>
              <a:rPr lang="ar-OM" b="1" u="sng" dirty="0" smtClean="0">
                <a:ln w="10541" cmpd="sng">
                  <a:solidFill>
                    <a:schemeClr val="accent1">
                      <a:shade val="88000"/>
                      <a:satMod val="110000"/>
                    </a:schemeClr>
                  </a:solidFill>
                  <a:prstDash val="solid"/>
                </a:ln>
                <a:solidFill>
                  <a:srgbClr val="FF0000"/>
                </a:solidFill>
                <a:latin typeface="Simplified Arabic" pitchFamily="18" charset="-78"/>
                <a:cs typeface="Simplified Arabic" pitchFamily="18" charset="-78"/>
              </a:rPr>
              <a:t> للعمل الفني</a:t>
            </a:r>
            <a:r>
              <a:rPr lang="ar-OM" b="1" u="sng" dirty="0" err="1" smtClean="0">
                <a:ln w="10541" cmpd="sng">
                  <a:solidFill>
                    <a:schemeClr val="accent1">
                      <a:shade val="88000"/>
                      <a:satMod val="110000"/>
                    </a:schemeClr>
                  </a:solidFill>
                  <a:prstDash val="solid"/>
                </a:ln>
                <a:solidFill>
                  <a:srgbClr val="FF0000"/>
                </a:solidFill>
                <a:latin typeface="Simplified Arabic" pitchFamily="18" charset="-78"/>
                <a:cs typeface="Simplified Arabic" pitchFamily="18" charset="-78"/>
              </a:rPr>
              <a:t>)</a:t>
            </a:r>
            <a:r>
              <a:rPr lang="ar-EG" b="1" u="sng" dirty="0" err="1" smtClean="0">
                <a:ln w="10541" cmpd="sng">
                  <a:solidFill>
                    <a:schemeClr val="accent1">
                      <a:shade val="88000"/>
                      <a:satMod val="110000"/>
                    </a:schemeClr>
                  </a:solidFill>
                  <a:prstDash val="solid"/>
                </a:ln>
                <a:solidFill>
                  <a:srgbClr val="FF0000"/>
                </a:solidFill>
                <a:latin typeface="Simplified Arabic" pitchFamily="18" charset="-78"/>
                <a:cs typeface="Simplified Arabic" pitchFamily="18" charset="-78"/>
              </a:rPr>
              <a:t>:–</a:t>
            </a:r>
            <a:r>
              <a:rPr lang="ar-EG" b="1" u="sng" dirty="0" smtClean="0">
                <a:ln w="10541" cmpd="sng">
                  <a:solidFill>
                    <a:schemeClr val="accent1">
                      <a:shade val="88000"/>
                      <a:satMod val="110000"/>
                    </a:schemeClr>
                  </a:solidFill>
                  <a:prstDash val="solid"/>
                </a:ln>
                <a:solidFill>
                  <a:srgbClr val="FF0000"/>
                </a:solidFill>
                <a:latin typeface="Simplified Arabic" pitchFamily="18" charset="-78"/>
                <a:cs typeface="Simplified Arabic" pitchFamily="18" charset="-78"/>
              </a:rPr>
              <a:t> </a:t>
            </a:r>
            <a:endParaRPr lang="ar-OM" b="1" u="sng" dirty="0" smtClean="0">
              <a:ln w="10541" cmpd="sng">
                <a:solidFill>
                  <a:schemeClr val="accent1">
                    <a:shade val="88000"/>
                    <a:satMod val="110000"/>
                  </a:schemeClr>
                </a:solidFill>
                <a:prstDash val="solid"/>
              </a:ln>
              <a:solidFill>
                <a:srgbClr val="FF0000"/>
              </a:solidFill>
              <a:latin typeface="Simplified Arabic" pitchFamily="18" charset="-78"/>
              <a:cs typeface="Simplified Arabic" pitchFamily="18" charset="-78"/>
            </a:endParaRPr>
          </a:p>
          <a:p>
            <a:pPr algn="just" rtl="1"/>
            <a:r>
              <a:rPr lang="ar-OM" b="1" dirty="0" smtClean="0">
                <a:ln w="10541" cmpd="sng">
                  <a:solidFill>
                    <a:schemeClr val="accent1">
                      <a:shade val="88000"/>
                      <a:satMod val="110000"/>
                    </a:schemeClr>
                  </a:solidFill>
                  <a:prstDash val="solid"/>
                </a:ln>
                <a:latin typeface="Simplified Arabic" pitchFamily="18" charset="-78"/>
                <a:cs typeface="Simplified Arabic" pitchFamily="18" charset="-78"/>
              </a:rPr>
              <a:t>يعبر المشهد </a:t>
            </a:r>
            <a:r>
              <a:rPr lang="ar-EG" b="1" dirty="0" smtClean="0">
                <a:ln w="10541" cmpd="sng">
                  <a:solidFill>
                    <a:schemeClr val="accent1">
                      <a:shade val="88000"/>
                      <a:satMod val="110000"/>
                    </a:schemeClr>
                  </a:solidFill>
                  <a:prstDash val="solid"/>
                </a:ln>
                <a:latin typeface="Simplified Arabic" pitchFamily="18" charset="-78"/>
                <a:cs typeface="Simplified Arabic" pitchFamily="18" charset="-78"/>
              </a:rPr>
              <a:t>عن </a:t>
            </a:r>
            <a:r>
              <a:rPr lang="ks-Arab" b="1" dirty="0" smtClean="0">
                <a:ln w="10541" cmpd="sng">
                  <a:solidFill>
                    <a:schemeClr val="accent1">
                      <a:shade val="88000"/>
                      <a:satMod val="110000"/>
                    </a:schemeClr>
                  </a:solidFill>
                  <a:prstDash val="solid"/>
                </a:ln>
                <a:latin typeface="Simplified Arabic" pitchFamily="18" charset="-78"/>
                <a:cs typeface="Simplified Arabic" pitchFamily="18" charset="-78"/>
              </a:rPr>
              <a:t>عازفين للعود يجلسان علي جانبي نافورة حجرية لها هيئة حيوان ينساب الماء من رأسه مكوناً مجري مائي يتجمع في قنوات عديدة ثم يتجمع في حوض الماء. يعلو العازفين عقد زخرفت كوشتيه بسيدتان تطلان من نافذتين</a:t>
            </a:r>
            <a:r>
              <a:rPr lang="ar-OM" b="1" dirty="0" err="1" smtClean="0">
                <a:ln w="10541" cmpd="sng">
                  <a:solidFill>
                    <a:schemeClr val="accent1">
                      <a:shade val="88000"/>
                      <a:satMod val="110000"/>
                    </a:schemeClr>
                  </a:solidFill>
                  <a:prstDash val="solid"/>
                </a:ln>
                <a:latin typeface="Simplified Arabic" pitchFamily="18" charset="-78"/>
                <a:cs typeface="Simplified Arabic" pitchFamily="18" charset="-78"/>
              </a:rPr>
              <a:t>.</a:t>
            </a:r>
            <a:r>
              <a:rPr lang="ks-Arab" b="1" dirty="0" smtClean="0">
                <a:ln w="10541" cmpd="sng">
                  <a:solidFill>
                    <a:schemeClr val="accent1">
                      <a:shade val="88000"/>
                      <a:satMod val="110000"/>
                    </a:schemeClr>
                  </a:solidFill>
                  <a:prstDash val="solid"/>
                </a:ln>
                <a:latin typeface="Simplified Arabic" pitchFamily="18" charset="-78"/>
                <a:cs typeface="Simplified Arabic" pitchFamily="18" charset="-78"/>
              </a:rPr>
              <a:t> يعتقد أن الفنان ربما أستوحي شكل النافورة من احدي النافورات الموجودة بالقصور في بالرمو، ونجح المصور في أن يضفي البهجة والسرور علي الصورة.</a:t>
            </a:r>
            <a:endParaRPr lang="en-US" b="1" dirty="0">
              <a:ln w="10541" cmpd="sng">
                <a:solidFill>
                  <a:schemeClr val="accent1">
                    <a:shade val="88000"/>
                    <a:satMod val="110000"/>
                  </a:schemeClr>
                </a:solidFill>
                <a:prstDash val="solid"/>
              </a:ln>
              <a:latin typeface="Simplified Arabic" pitchFamily="18" charset="-78"/>
              <a:cs typeface="Simplified Arabic" pitchFamily="18" charset="-78"/>
            </a:endParaRPr>
          </a:p>
        </p:txBody>
      </p:sp>
      <p:sp>
        <p:nvSpPr>
          <p:cNvPr id="4" name="Slide Number Placeholder 3"/>
          <p:cNvSpPr>
            <a:spLocks noGrp="1"/>
          </p:cNvSpPr>
          <p:nvPr>
            <p:ph type="sldNum" sz="quarter" idx="12"/>
          </p:nvPr>
        </p:nvSpPr>
        <p:spPr/>
        <p:txBody>
          <a:bodyPr/>
          <a:lstStyle/>
          <a:p>
            <a:fld id="{AAE3E14C-0128-4EDE-AB1C-44EDD1EB0DB6}" type="slidenum">
              <a:rPr lang="en-US" smtClean="0"/>
              <a:pPr/>
              <a:t>17</a:t>
            </a:fld>
            <a:endParaRPr lang="en-US"/>
          </a:p>
        </p:txBody>
      </p:sp>
      <p:sp>
        <p:nvSpPr>
          <p:cNvPr id="5" name="Footer Placeholder 4"/>
          <p:cNvSpPr>
            <a:spLocks noGrp="1"/>
          </p:cNvSpPr>
          <p:nvPr>
            <p:ph type="ftr" sz="quarter" idx="11"/>
          </p:nvPr>
        </p:nvSpPr>
        <p:spPr/>
        <p:txBody>
          <a:bodyPr/>
          <a:lstStyle/>
          <a:p>
            <a:r>
              <a:rPr lang="en-US" smtClean="0"/>
              <a:t>DR. BAHAA GHORAB</a:t>
            </a:r>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972312"/>
          </a:xfrm>
          <a:solidFill>
            <a:schemeClr val="accent3">
              <a:lumMod val="40000"/>
              <a:lumOff val="60000"/>
            </a:schemeClr>
          </a:solidFill>
          <a:ln>
            <a:solidFill>
              <a:schemeClr val="accent1"/>
            </a:solidFill>
          </a:ln>
          <a:effectLst>
            <a:glow rad="228600">
              <a:schemeClr val="accent6">
                <a:satMod val="175000"/>
                <a:alpha val="40000"/>
              </a:schemeClr>
            </a:glow>
          </a:effectLst>
        </p:spPr>
        <p:txBody>
          <a:bodyPr/>
          <a:lstStyle/>
          <a:p>
            <a:pPr algn="ctr"/>
            <a:r>
              <a:rPr lang="ar-EG" b="1" u="sng" dirty="0" smtClean="0">
                <a:ln w="10541" cmpd="sng">
                  <a:solidFill>
                    <a:schemeClr val="accent1">
                      <a:shade val="88000"/>
                      <a:satMod val="110000"/>
                    </a:schemeClr>
                  </a:solidFill>
                  <a:prstDash val="solid"/>
                </a:ln>
                <a:solidFill>
                  <a:srgbClr val="C00000"/>
                </a:solidFill>
                <a:latin typeface="Simplified Arabic" pitchFamily="18" charset="-78"/>
                <a:cs typeface="Simplified Arabic" pitchFamily="18" charset="-78"/>
              </a:rPr>
              <a:t>النحت على الخشب والعاج</a:t>
            </a:r>
            <a:endParaRPr lang="en-US" b="1" u="sng" dirty="0">
              <a:ln w="10541" cmpd="sng">
                <a:solidFill>
                  <a:schemeClr val="accent1">
                    <a:shade val="88000"/>
                    <a:satMod val="110000"/>
                  </a:schemeClr>
                </a:solidFill>
                <a:prstDash val="solid"/>
              </a:ln>
              <a:solidFill>
                <a:srgbClr val="C00000"/>
              </a:solidFill>
              <a:latin typeface="Simplified Arabic" pitchFamily="18" charset="-78"/>
              <a:cs typeface="Simplified Arabic" pitchFamily="18" charset="-78"/>
            </a:endParaRPr>
          </a:p>
        </p:txBody>
      </p:sp>
      <p:sp>
        <p:nvSpPr>
          <p:cNvPr id="3" name="Content Placeholder 2"/>
          <p:cNvSpPr>
            <a:spLocks noGrp="1"/>
          </p:cNvSpPr>
          <p:nvPr>
            <p:ph idx="1"/>
          </p:nvPr>
        </p:nvSpPr>
        <p:spPr>
          <a:solidFill>
            <a:schemeClr val="accent3">
              <a:lumMod val="40000"/>
              <a:lumOff val="60000"/>
            </a:schemeClr>
          </a:solidFill>
          <a:ln>
            <a:solidFill>
              <a:schemeClr val="accent1"/>
            </a:solidFill>
          </a:ln>
          <a:effectLst>
            <a:glow rad="228600">
              <a:schemeClr val="accent6">
                <a:satMod val="175000"/>
                <a:alpha val="40000"/>
              </a:schemeClr>
            </a:glow>
          </a:effectLst>
        </p:spPr>
        <p:txBody>
          <a:bodyPr>
            <a:normAutofit lnSpcReduction="10000"/>
          </a:bodyPr>
          <a:lstStyle/>
          <a:p>
            <a:pPr algn="just" rtl="1"/>
            <a:r>
              <a:rPr lang="ar-SA" b="1" dirty="0" smtClean="0">
                <a:ln w="10541" cmpd="sng">
                  <a:solidFill>
                    <a:schemeClr val="accent1">
                      <a:shade val="88000"/>
                      <a:satMod val="110000"/>
                    </a:schemeClr>
                  </a:solidFill>
                  <a:prstDash val="solid"/>
                </a:ln>
                <a:latin typeface="Simplified Arabic" pitchFamily="18" charset="-78"/>
                <a:cs typeface="Simplified Arabic" pitchFamily="18" charset="-78"/>
              </a:rPr>
              <a:t>تطور الحفر على الخشب في العصر الفاطمي</a:t>
            </a:r>
            <a:r>
              <a:rPr lang="ar-EG" b="1" dirty="0" smtClean="0">
                <a:ln w="10541" cmpd="sng">
                  <a:solidFill>
                    <a:schemeClr val="accent1">
                      <a:shade val="88000"/>
                      <a:satMod val="110000"/>
                    </a:schemeClr>
                  </a:solidFill>
                  <a:prstDash val="solid"/>
                </a:ln>
                <a:latin typeface="Simplified Arabic" pitchFamily="18" charset="-78"/>
                <a:cs typeface="Simplified Arabic" pitchFamily="18" charset="-78"/>
              </a:rPr>
              <a:t>،</a:t>
            </a:r>
            <a:r>
              <a:rPr lang="ar-SA" b="1" dirty="0" smtClean="0">
                <a:ln w="10541" cmpd="sng">
                  <a:solidFill>
                    <a:schemeClr val="accent1">
                      <a:shade val="88000"/>
                      <a:satMod val="110000"/>
                    </a:schemeClr>
                  </a:solidFill>
                  <a:prstDash val="solid"/>
                </a:ln>
                <a:latin typeface="Simplified Arabic" pitchFamily="18" charset="-78"/>
                <a:cs typeface="Simplified Arabic" pitchFamily="18" charset="-78"/>
              </a:rPr>
              <a:t> كما تطور في النقوش الحجرية الجصية</a:t>
            </a:r>
            <a:r>
              <a:rPr lang="ar-EG" b="1" dirty="0" smtClean="0">
                <a:ln w="10541" cmpd="sng">
                  <a:solidFill>
                    <a:schemeClr val="accent1">
                      <a:shade val="88000"/>
                      <a:satMod val="110000"/>
                    </a:schemeClr>
                  </a:solidFill>
                  <a:prstDash val="solid"/>
                </a:ln>
                <a:latin typeface="Simplified Arabic" pitchFamily="18" charset="-78"/>
                <a:cs typeface="Simplified Arabic" pitchFamily="18" charset="-78"/>
              </a:rPr>
              <a:t>.</a:t>
            </a:r>
            <a:r>
              <a:rPr lang="ar-SA" b="1" dirty="0" smtClean="0">
                <a:ln w="10541" cmpd="sng">
                  <a:solidFill>
                    <a:schemeClr val="accent1">
                      <a:shade val="88000"/>
                      <a:satMod val="110000"/>
                    </a:schemeClr>
                  </a:solidFill>
                  <a:prstDash val="solid"/>
                </a:ln>
                <a:latin typeface="Simplified Arabic" pitchFamily="18" charset="-78"/>
                <a:cs typeface="Simplified Arabic" pitchFamily="18" charset="-78"/>
              </a:rPr>
              <a:t> وتمكن الصناع من إنتاج </a:t>
            </a:r>
            <a:r>
              <a:rPr lang="ar-SA" b="1" dirty="0" err="1" smtClean="0">
                <a:ln w="10541" cmpd="sng">
                  <a:solidFill>
                    <a:schemeClr val="accent1">
                      <a:shade val="88000"/>
                      <a:satMod val="110000"/>
                    </a:schemeClr>
                  </a:solidFill>
                  <a:prstDash val="solid"/>
                </a:ln>
                <a:latin typeface="Simplified Arabic" pitchFamily="18" charset="-78"/>
                <a:cs typeface="Simplified Arabic" pitchFamily="18" charset="-78"/>
              </a:rPr>
              <a:t>حشوات</a:t>
            </a:r>
            <a:r>
              <a:rPr lang="ar-SA" b="1" dirty="0" smtClean="0">
                <a:ln w="10541" cmpd="sng">
                  <a:solidFill>
                    <a:schemeClr val="accent1">
                      <a:shade val="88000"/>
                      <a:satMod val="110000"/>
                    </a:schemeClr>
                  </a:solidFill>
                  <a:prstDash val="solid"/>
                </a:ln>
                <a:latin typeface="Simplified Arabic" pitchFamily="18" charset="-78"/>
                <a:cs typeface="Simplified Arabic" pitchFamily="18" charset="-78"/>
              </a:rPr>
              <a:t> محفورة بأشكال نباتية وحيوانية وآدمية غاية في الإبداع، ولقد استمر طريقة الحفر المائل الذي كان من مميزات العصر الطولوني</a:t>
            </a:r>
            <a:r>
              <a:rPr lang="en-US" b="1" dirty="0" smtClean="0">
                <a:ln w="10541" cmpd="sng">
                  <a:solidFill>
                    <a:schemeClr val="accent1">
                      <a:shade val="88000"/>
                      <a:satMod val="110000"/>
                    </a:schemeClr>
                  </a:solidFill>
                  <a:prstDash val="solid"/>
                </a:ln>
                <a:latin typeface="Simplified Arabic" pitchFamily="18" charset="-78"/>
                <a:cs typeface="Simplified Arabic" pitchFamily="18" charset="-78"/>
              </a:rPr>
              <a:t> .</a:t>
            </a:r>
            <a:endParaRPr lang="ar-EG" b="1" dirty="0" smtClean="0">
              <a:ln w="10541" cmpd="sng">
                <a:solidFill>
                  <a:schemeClr val="accent1">
                    <a:shade val="88000"/>
                    <a:satMod val="110000"/>
                  </a:schemeClr>
                </a:solidFill>
                <a:prstDash val="solid"/>
              </a:ln>
              <a:latin typeface="Simplified Arabic" pitchFamily="18" charset="-78"/>
              <a:cs typeface="Simplified Arabic" pitchFamily="18" charset="-78"/>
            </a:endParaRPr>
          </a:p>
          <a:p>
            <a:pPr algn="just" rtl="1"/>
            <a:r>
              <a:rPr lang="ar-SA" b="1" dirty="0" smtClean="0">
                <a:ln w="10541" cmpd="sng">
                  <a:solidFill>
                    <a:schemeClr val="accent1">
                      <a:shade val="88000"/>
                      <a:satMod val="110000"/>
                    </a:schemeClr>
                  </a:solidFill>
                  <a:prstDash val="solid"/>
                </a:ln>
                <a:latin typeface="Simplified Arabic" pitchFamily="18" charset="-78"/>
                <a:cs typeface="Simplified Arabic" pitchFamily="18" charset="-78"/>
              </a:rPr>
              <a:t>كما تخلى الفنان الفاطمي عن أسلوب النحت المائل العباسي وبدأ بمعالجة الموضوعات النباتية بدقة أكثر. كما اقبل على استخدام الأشكال الحيوانية كعناصر زخرفيه، مثال ذلك </a:t>
            </a:r>
            <a:r>
              <a:rPr lang="ar-SA" b="1" dirty="0" err="1" smtClean="0">
                <a:ln w="10541" cmpd="sng">
                  <a:solidFill>
                    <a:schemeClr val="accent1">
                      <a:shade val="88000"/>
                      <a:satMod val="110000"/>
                    </a:schemeClr>
                  </a:solidFill>
                  <a:prstDash val="solid"/>
                </a:ln>
                <a:latin typeface="Simplified Arabic" pitchFamily="18" charset="-78"/>
                <a:cs typeface="Simplified Arabic" pitchFamily="18" charset="-78"/>
              </a:rPr>
              <a:t>حشوة</a:t>
            </a:r>
            <a:r>
              <a:rPr lang="ar-SA" b="1" dirty="0" smtClean="0">
                <a:ln w="10541" cmpd="sng">
                  <a:solidFill>
                    <a:schemeClr val="accent1">
                      <a:shade val="88000"/>
                      <a:satMod val="110000"/>
                    </a:schemeClr>
                  </a:solidFill>
                  <a:prstDash val="solid"/>
                </a:ln>
                <a:latin typeface="Simplified Arabic" pitchFamily="18" charset="-78"/>
                <a:cs typeface="Simplified Arabic" pitchFamily="18" charset="-78"/>
              </a:rPr>
              <a:t> خشبية مستطيلة كانت تزخرف بابا خشبيا</a:t>
            </a:r>
            <a:r>
              <a:rPr lang="ar-EG" b="1" dirty="0" smtClean="0">
                <a:ln w="10541" cmpd="sng">
                  <a:solidFill>
                    <a:schemeClr val="accent1">
                      <a:shade val="88000"/>
                      <a:satMod val="110000"/>
                    </a:schemeClr>
                  </a:solidFill>
                  <a:prstDash val="solid"/>
                </a:ln>
                <a:latin typeface="Simplified Arabic" pitchFamily="18" charset="-78"/>
                <a:cs typeface="Simplified Arabic" pitchFamily="18" charset="-78"/>
              </a:rPr>
              <a:t>.</a:t>
            </a:r>
          </a:p>
          <a:p>
            <a:pPr algn="just" rtl="1"/>
            <a:r>
              <a:rPr lang="ar-SA" b="1" dirty="0" smtClean="0">
                <a:ln w="10541" cmpd="sng">
                  <a:solidFill>
                    <a:schemeClr val="accent1">
                      <a:shade val="88000"/>
                      <a:satMod val="110000"/>
                    </a:schemeClr>
                  </a:solidFill>
                  <a:prstDash val="solid"/>
                </a:ln>
                <a:latin typeface="Simplified Arabic" pitchFamily="18" charset="-78"/>
                <a:cs typeface="Simplified Arabic" pitchFamily="18" charset="-78"/>
              </a:rPr>
              <a:t>ويظهر في أواخر العهد الفاطمي أسلوب زخرفي جديد في نقوش الأسطح الخشبية</a:t>
            </a:r>
            <a:r>
              <a:rPr lang="ar-EG" b="1" dirty="0" smtClean="0">
                <a:ln w="10541" cmpd="sng">
                  <a:solidFill>
                    <a:schemeClr val="accent1">
                      <a:shade val="88000"/>
                      <a:satMod val="110000"/>
                    </a:schemeClr>
                  </a:solidFill>
                  <a:prstDash val="solid"/>
                </a:ln>
                <a:latin typeface="Simplified Arabic" pitchFamily="18" charset="-78"/>
                <a:cs typeface="Simplified Arabic" pitchFamily="18" charset="-78"/>
              </a:rPr>
              <a:t>،</a:t>
            </a:r>
            <a:r>
              <a:rPr lang="ar-SA" b="1" dirty="0" smtClean="0">
                <a:ln w="10541" cmpd="sng">
                  <a:solidFill>
                    <a:schemeClr val="accent1">
                      <a:shade val="88000"/>
                      <a:satMod val="110000"/>
                    </a:schemeClr>
                  </a:solidFill>
                  <a:prstDash val="solid"/>
                </a:ln>
                <a:latin typeface="Simplified Arabic" pitchFamily="18" charset="-78"/>
                <a:cs typeface="Simplified Arabic" pitchFamily="18" charset="-78"/>
              </a:rPr>
              <a:t> فتظهر أشكال </a:t>
            </a:r>
            <a:r>
              <a:rPr lang="ar-SA" b="1" dirty="0" err="1" smtClean="0">
                <a:ln w="10541" cmpd="sng">
                  <a:solidFill>
                    <a:schemeClr val="accent1">
                      <a:shade val="88000"/>
                      <a:satMod val="110000"/>
                    </a:schemeClr>
                  </a:solidFill>
                  <a:prstDash val="solid"/>
                </a:ln>
                <a:latin typeface="Simplified Arabic" pitchFamily="18" charset="-78"/>
                <a:cs typeface="Simplified Arabic" pitchFamily="18" charset="-78"/>
              </a:rPr>
              <a:t>نجمية</a:t>
            </a:r>
            <a:r>
              <a:rPr lang="ar-SA" b="1" dirty="0" smtClean="0">
                <a:ln w="10541" cmpd="sng">
                  <a:solidFill>
                    <a:schemeClr val="accent1">
                      <a:shade val="88000"/>
                      <a:satMod val="110000"/>
                    </a:schemeClr>
                  </a:solidFill>
                  <a:prstDash val="solid"/>
                </a:ln>
                <a:latin typeface="Simplified Arabic" pitchFamily="18" charset="-78"/>
                <a:cs typeface="Simplified Arabic" pitchFamily="18" charset="-78"/>
              </a:rPr>
              <a:t> وسداسية </a:t>
            </a:r>
            <a:r>
              <a:rPr lang="ar-SA" b="1" dirty="0" err="1" smtClean="0">
                <a:ln w="10541" cmpd="sng">
                  <a:solidFill>
                    <a:schemeClr val="accent1">
                      <a:shade val="88000"/>
                      <a:satMod val="110000"/>
                    </a:schemeClr>
                  </a:solidFill>
                  <a:prstDash val="solid"/>
                </a:ln>
                <a:latin typeface="Simplified Arabic" pitchFamily="18" charset="-78"/>
                <a:cs typeface="Simplified Arabic" pitchFamily="18" charset="-78"/>
              </a:rPr>
              <a:t>بها</a:t>
            </a:r>
            <a:r>
              <a:rPr lang="ar-SA" b="1" dirty="0" smtClean="0">
                <a:ln w="10541" cmpd="sng">
                  <a:solidFill>
                    <a:schemeClr val="accent1">
                      <a:shade val="88000"/>
                      <a:satMod val="110000"/>
                    </a:schemeClr>
                  </a:solidFill>
                  <a:prstDash val="solid"/>
                </a:ln>
                <a:latin typeface="Simplified Arabic" pitchFamily="18" charset="-78"/>
                <a:cs typeface="Simplified Arabic" pitchFamily="18" charset="-78"/>
              </a:rPr>
              <a:t> زخارف نباتية</a:t>
            </a:r>
            <a:r>
              <a:rPr lang="ar-EG" b="1" dirty="0" smtClean="0">
                <a:ln w="10541" cmpd="sng">
                  <a:solidFill>
                    <a:schemeClr val="accent1">
                      <a:shade val="88000"/>
                      <a:satMod val="110000"/>
                    </a:schemeClr>
                  </a:solidFill>
                  <a:prstDash val="solid"/>
                </a:ln>
                <a:latin typeface="Simplified Arabic" pitchFamily="18" charset="-78"/>
                <a:cs typeface="Simplified Arabic" pitchFamily="18" charset="-78"/>
              </a:rPr>
              <a:t>،</a:t>
            </a:r>
            <a:r>
              <a:rPr lang="ar-SA" b="1" dirty="0" smtClean="0">
                <a:ln w="10541" cmpd="sng">
                  <a:solidFill>
                    <a:schemeClr val="accent1">
                      <a:shade val="88000"/>
                      <a:satMod val="110000"/>
                    </a:schemeClr>
                  </a:solidFill>
                  <a:prstDash val="solid"/>
                </a:ln>
                <a:latin typeface="Simplified Arabic" pitchFamily="18" charset="-78"/>
                <a:cs typeface="Simplified Arabic" pitchFamily="18" charset="-78"/>
              </a:rPr>
              <a:t> وأحسن مثال لذلك محراب السيدة نفيسة</a:t>
            </a:r>
            <a:r>
              <a:rPr lang="ar-EG" b="1" dirty="0" smtClean="0">
                <a:ln w="10541" cmpd="sng">
                  <a:solidFill>
                    <a:schemeClr val="accent1">
                      <a:shade val="88000"/>
                      <a:satMod val="110000"/>
                    </a:schemeClr>
                  </a:solidFill>
                  <a:prstDash val="solid"/>
                </a:ln>
                <a:latin typeface="Simplified Arabic" pitchFamily="18" charset="-78"/>
                <a:cs typeface="Simplified Arabic" pitchFamily="18" charset="-78"/>
              </a:rPr>
              <a:t> بالقاهرة.</a:t>
            </a:r>
            <a:endParaRPr lang="en-US" b="1" dirty="0">
              <a:ln w="10541" cmpd="sng">
                <a:solidFill>
                  <a:schemeClr val="accent1">
                    <a:shade val="88000"/>
                    <a:satMod val="110000"/>
                  </a:schemeClr>
                </a:solidFill>
                <a:prstDash val="solid"/>
              </a:ln>
              <a:latin typeface="Simplified Arabic" pitchFamily="18" charset="-78"/>
              <a:cs typeface="Simplified Arabic" pitchFamily="18" charset="-78"/>
            </a:endParaRPr>
          </a:p>
        </p:txBody>
      </p:sp>
      <p:sp>
        <p:nvSpPr>
          <p:cNvPr id="4" name="Slide Number Placeholder 3"/>
          <p:cNvSpPr>
            <a:spLocks noGrp="1"/>
          </p:cNvSpPr>
          <p:nvPr>
            <p:ph type="sldNum" sz="quarter" idx="12"/>
          </p:nvPr>
        </p:nvSpPr>
        <p:spPr/>
        <p:txBody>
          <a:bodyPr/>
          <a:lstStyle/>
          <a:p>
            <a:fld id="{AAE3E14C-0128-4EDE-AB1C-44EDD1EB0DB6}" type="slidenum">
              <a:rPr lang="en-US" smtClean="0"/>
              <a:pPr/>
              <a:t>18</a:t>
            </a:fld>
            <a:endParaRPr lang="en-US"/>
          </a:p>
        </p:txBody>
      </p:sp>
      <p:sp>
        <p:nvSpPr>
          <p:cNvPr id="5" name="Footer Placeholder 4"/>
          <p:cNvSpPr>
            <a:spLocks noGrp="1"/>
          </p:cNvSpPr>
          <p:nvPr>
            <p:ph type="ftr" sz="quarter" idx="11"/>
          </p:nvPr>
        </p:nvSpPr>
        <p:spPr/>
        <p:txBody>
          <a:bodyPr/>
          <a:lstStyle/>
          <a:p>
            <a:r>
              <a:rPr lang="en-US" smtClean="0"/>
              <a:t>DR. BAHAA GHORAB</a:t>
            </a:r>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334000"/>
          </a:xfrm>
          <a:solidFill>
            <a:schemeClr val="accent3">
              <a:lumMod val="40000"/>
              <a:lumOff val="60000"/>
            </a:schemeClr>
          </a:solidFill>
          <a:ln>
            <a:solidFill>
              <a:schemeClr val="accent1"/>
            </a:solidFill>
          </a:ln>
          <a:effectLst>
            <a:glow rad="228600">
              <a:schemeClr val="accent5">
                <a:satMod val="175000"/>
                <a:alpha val="40000"/>
              </a:schemeClr>
            </a:glow>
          </a:effectLst>
        </p:spPr>
        <p:txBody>
          <a:bodyPr>
            <a:normAutofit lnSpcReduction="10000"/>
          </a:bodyPr>
          <a:lstStyle/>
          <a:p>
            <a:pPr algn="just" rtl="1"/>
            <a:r>
              <a:rPr lang="ar-SA" sz="4000" b="1" u="sng" dirty="0" err="1" smtClean="0">
                <a:ln w="10541" cmpd="sng">
                  <a:solidFill>
                    <a:schemeClr val="accent1">
                      <a:shade val="88000"/>
                      <a:satMod val="110000"/>
                    </a:schemeClr>
                  </a:solidFill>
                  <a:prstDash val="solid"/>
                </a:ln>
                <a:solidFill>
                  <a:srgbClr val="C00000"/>
                </a:solidFill>
                <a:latin typeface="Simplified Arabic" pitchFamily="18" charset="-78"/>
                <a:cs typeface="Simplified Arabic" pitchFamily="18" charset="-78"/>
              </a:rPr>
              <a:t>الع</a:t>
            </a:r>
            <a:r>
              <a:rPr lang="ar-EG" sz="4000" b="1" u="sng" dirty="0" smtClean="0">
                <a:ln w="10541" cmpd="sng">
                  <a:solidFill>
                    <a:schemeClr val="accent1">
                      <a:shade val="88000"/>
                      <a:satMod val="110000"/>
                    </a:schemeClr>
                  </a:solidFill>
                  <a:prstDash val="solid"/>
                </a:ln>
                <a:solidFill>
                  <a:srgbClr val="C00000"/>
                </a:solidFill>
                <a:latin typeface="Simplified Arabic" pitchFamily="18" charset="-78"/>
                <a:cs typeface="Simplified Arabic" pitchFamily="18" charset="-78"/>
              </a:rPr>
              <a:t>ـــــــ</a:t>
            </a:r>
            <a:r>
              <a:rPr lang="ar-SA" sz="4000" b="1" u="sng" dirty="0" err="1" smtClean="0">
                <a:ln w="10541" cmpd="sng">
                  <a:solidFill>
                    <a:schemeClr val="accent1">
                      <a:shade val="88000"/>
                      <a:satMod val="110000"/>
                    </a:schemeClr>
                  </a:solidFill>
                  <a:prstDash val="solid"/>
                </a:ln>
                <a:solidFill>
                  <a:srgbClr val="C00000"/>
                </a:solidFill>
                <a:latin typeface="Simplified Arabic" pitchFamily="18" charset="-78"/>
                <a:cs typeface="Simplified Arabic" pitchFamily="18" charset="-78"/>
              </a:rPr>
              <a:t>اج</a:t>
            </a:r>
            <a:r>
              <a:rPr lang="en-US" sz="4000" b="1" u="sng" dirty="0" smtClean="0">
                <a:ln w="10541" cmpd="sng">
                  <a:solidFill>
                    <a:schemeClr val="accent1">
                      <a:shade val="88000"/>
                      <a:satMod val="110000"/>
                    </a:schemeClr>
                  </a:solidFill>
                  <a:prstDash val="solid"/>
                </a:ln>
                <a:solidFill>
                  <a:srgbClr val="C00000"/>
                </a:solidFill>
                <a:latin typeface="Simplified Arabic" pitchFamily="18" charset="-78"/>
                <a:cs typeface="Simplified Arabic" pitchFamily="18" charset="-78"/>
              </a:rPr>
              <a:t>:</a:t>
            </a:r>
            <a:endParaRPr lang="ar-EG" sz="4000" b="1" u="sng" dirty="0" smtClean="0">
              <a:ln w="10541" cmpd="sng">
                <a:solidFill>
                  <a:schemeClr val="accent1">
                    <a:shade val="88000"/>
                    <a:satMod val="110000"/>
                  </a:schemeClr>
                </a:solidFill>
                <a:prstDash val="solid"/>
              </a:ln>
              <a:solidFill>
                <a:srgbClr val="C00000"/>
              </a:solidFill>
              <a:latin typeface="Simplified Arabic" pitchFamily="18" charset="-78"/>
              <a:cs typeface="Simplified Arabic" pitchFamily="18" charset="-78"/>
            </a:endParaRPr>
          </a:p>
          <a:p>
            <a:pPr algn="just" rtl="1"/>
            <a:r>
              <a:rPr lang="ar-SA" sz="3200" b="1" dirty="0" smtClean="0">
                <a:ln w="10541" cmpd="sng">
                  <a:solidFill>
                    <a:schemeClr val="accent1">
                      <a:shade val="88000"/>
                      <a:satMod val="110000"/>
                    </a:schemeClr>
                  </a:solidFill>
                  <a:prstDash val="solid"/>
                </a:ln>
                <a:latin typeface="Simplified Arabic" pitchFamily="18" charset="-78"/>
                <a:cs typeface="Simplified Arabic" pitchFamily="18" charset="-78"/>
              </a:rPr>
              <a:t>أنتجت مصر في العهد الفاطمي </a:t>
            </a:r>
            <a:r>
              <a:rPr lang="ar-SA" sz="3200" b="1" dirty="0" err="1" smtClean="0">
                <a:ln w="10541" cmpd="sng">
                  <a:solidFill>
                    <a:schemeClr val="accent1">
                      <a:shade val="88000"/>
                      <a:satMod val="110000"/>
                    </a:schemeClr>
                  </a:solidFill>
                  <a:prstDash val="solid"/>
                </a:ln>
                <a:latin typeface="Simplified Arabic" pitchFamily="18" charset="-78"/>
                <a:cs typeface="Simplified Arabic" pitchFamily="18" charset="-78"/>
              </a:rPr>
              <a:t>حشوات</a:t>
            </a:r>
            <a:r>
              <a:rPr lang="ar-SA" sz="3200" b="1" dirty="0" smtClean="0">
                <a:ln w="10541" cmpd="sng">
                  <a:solidFill>
                    <a:schemeClr val="accent1">
                      <a:shade val="88000"/>
                      <a:satMod val="110000"/>
                    </a:schemeClr>
                  </a:solidFill>
                  <a:prstDash val="solid"/>
                </a:ln>
                <a:latin typeface="Simplified Arabic" pitchFamily="18" charset="-78"/>
                <a:cs typeface="Simplified Arabic" pitchFamily="18" charset="-78"/>
              </a:rPr>
              <a:t> عاجية مزخرفة بعناصر نباتية وحيوانية وآدمية</a:t>
            </a:r>
            <a:r>
              <a:rPr lang="ar-EG" sz="3200" b="1" dirty="0" smtClean="0">
                <a:ln w="10541" cmpd="sng">
                  <a:solidFill>
                    <a:schemeClr val="accent1">
                      <a:shade val="88000"/>
                      <a:satMod val="110000"/>
                    </a:schemeClr>
                  </a:solidFill>
                  <a:prstDash val="solid"/>
                </a:ln>
                <a:latin typeface="Simplified Arabic" pitchFamily="18" charset="-78"/>
                <a:cs typeface="Simplified Arabic" pitchFamily="18" charset="-78"/>
              </a:rPr>
              <a:t>،</a:t>
            </a:r>
            <a:r>
              <a:rPr lang="ar-SA" sz="3200" b="1" dirty="0" smtClean="0">
                <a:ln w="10541" cmpd="sng">
                  <a:solidFill>
                    <a:schemeClr val="accent1">
                      <a:shade val="88000"/>
                      <a:satMod val="110000"/>
                    </a:schemeClr>
                  </a:solidFill>
                  <a:prstDash val="solid"/>
                </a:ln>
                <a:latin typeface="Simplified Arabic" pitchFamily="18" charset="-78"/>
                <a:cs typeface="Simplified Arabic" pitchFamily="18" charset="-78"/>
              </a:rPr>
              <a:t> تشابه زخارفها مع زخارف الألواح الخشبية التي وجدت </a:t>
            </a:r>
            <a:r>
              <a:rPr lang="ar-EG" sz="3200" b="1" dirty="0" smtClean="0">
                <a:ln w="10541" cmpd="sng">
                  <a:solidFill>
                    <a:schemeClr val="accent1">
                      <a:shade val="88000"/>
                      <a:satMod val="110000"/>
                    </a:schemeClr>
                  </a:solidFill>
                  <a:prstDash val="solid"/>
                </a:ln>
                <a:latin typeface="Simplified Arabic" pitchFamily="18" charset="-78"/>
                <a:cs typeface="Simplified Arabic" pitchFamily="18" charset="-78"/>
              </a:rPr>
              <a:t>في </a:t>
            </a:r>
            <a:r>
              <a:rPr lang="ar-SA" sz="3200" b="1" dirty="0" smtClean="0">
                <a:ln w="10541" cmpd="sng">
                  <a:solidFill>
                    <a:schemeClr val="accent1">
                      <a:shade val="88000"/>
                      <a:satMod val="110000"/>
                    </a:schemeClr>
                  </a:solidFill>
                  <a:prstDash val="solid"/>
                </a:ln>
                <a:latin typeface="Simplified Arabic" pitchFamily="18" charset="-78"/>
                <a:cs typeface="Simplified Arabic" pitchFamily="18" charset="-78"/>
              </a:rPr>
              <a:t>بمارستان قلاوون</a:t>
            </a:r>
            <a:r>
              <a:rPr lang="ar-EG" sz="3200" b="1" dirty="0" smtClean="0">
                <a:ln w="10541" cmpd="sng">
                  <a:solidFill>
                    <a:schemeClr val="accent1">
                      <a:shade val="88000"/>
                      <a:satMod val="110000"/>
                    </a:schemeClr>
                  </a:solidFill>
                  <a:prstDash val="solid"/>
                </a:ln>
                <a:latin typeface="Simplified Arabic" pitchFamily="18" charset="-78"/>
                <a:cs typeface="Simplified Arabic" pitchFamily="18" charset="-78"/>
              </a:rPr>
              <a:t>.</a:t>
            </a:r>
          </a:p>
          <a:p>
            <a:pPr algn="just" rtl="1"/>
            <a:r>
              <a:rPr lang="en-US" sz="3200" b="1" dirty="0" smtClean="0">
                <a:ln w="10541" cmpd="sng">
                  <a:solidFill>
                    <a:schemeClr val="accent1">
                      <a:shade val="88000"/>
                      <a:satMod val="110000"/>
                    </a:schemeClr>
                  </a:solidFill>
                  <a:prstDash val="solid"/>
                </a:ln>
                <a:latin typeface="Simplified Arabic" pitchFamily="18" charset="-78"/>
                <a:cs typeface="Simplified Arabic" pitchFamily="18" charset="-78"/>
              </a:rPr>
              <a:t> </a:t>
            </a:r>
            <a:r>
              <a:rPr lang="ar-SA" sz="3200" b="1" dirty="0" smtClean="0">
                <a:ln w="10541" cmpd="sng">
                  <a:solidFill>
                    <a:schemeClr val="accent1">
                      <a:shade val="88000"/>
                      <a:satMod val="110000"/>
                    </a:schemeClr>
                  </a:solidFill>
                  <a:prstDash val="solid"/>
                </a:ln>
                <a:latin typeface="Simplified Arabic" pitchFamily="18" charset="-78"/>
                <a:cs typeface="Simplified Arabic" pitchFamily="18" charset="-78"/>
              </a:rPr>
              <a:t>وينسب إلى العصر الفاطمي أيضا</a:t>
            </a:r>
            <a:r>
              <a:rPr lang="ar-EG" sz="3200" b="1" dirty="0" smtClean="0">
                <a:ln w="10541" cmpd="sng">
                  <a:solidFill>
                    <a:schemeClr val="accent1">
                      <a:shade val="88000"/>
                      <a:satMod val="110000"/>
                    </a:schemeClr>
                  </a:solidFill>
                  <a:prstDash val="solid"/>
                </a:ln>
                <a:latin typeface="Simplified Arabic" pitchFamily="18" charset="-78"/>
                <a:cs typeface="Simplified Arabic" pitchFamily="18" charset="-78"/>
              </a:rPr>
              <a:t>،</a:t>
            </a:r>
            <a:r>
              <a:rPr lang="ar-SA" sz="3200" b="1" dirty="0" smtClean="0">
                <a:ln w="10541" cmpd="sng">
                  <a:solidFill>
                    <a:schemeClr val="accent1">
                      <a:shade val="88000"/>
                      <a:satMod val="110000"/>
                    </a:schemeClr>
                  </a:solidFill>
                  <a:prstDash val="solid"/>
                </a:ln>
                <a:latin typeface="Simplified Arabic" pitchFamily="18" charset="-78"/>
                <a:cs typeface="Simplified Arabic" pitchFamily="18" charset="-78"/>
              </a:rPr>
              <a:t> </a:t>
            </a:r>
            <a:r>
              <a:rPr lang="ar-SA" sz="3200" b="1" dirty="0" err="1" smtClean="0">
                <a:ln w="10541" cmpd="sng">
                  <a:solidFill>
                    <a:schemeClr val="accent1">
                      <a:shade val="88000"/>
                      <a:satMod val="110000"/>
                    </a:schemeClr>
                  </a:solidFill>
                  <a:prstDash val="solid"/>
                </a:ln>
                <a:latin typeface="Simplified Arabic" pitchFamily="18" charset="-78"/>
                <a:cs typeface="Simplified Arabic" pitchFamily="18" charset="-78"/>
              </a:rPr>
              <a:t>حشوات</a:t>
            </a:r>
            <a:r>
              <a:rPr lang="ar-SA" sz="3200" b="1" dirty="0" smtClean="0">
                <a:ln w="10541" cmpd="sng">
                  <a:solidFill>
                    <a:schemeClr val="accent1">
                      <a:shade val="88000"/>
                      <a:satMod val="110000"/>
                    </a:schemeClr>
                  </a:solidFill>
                  <a:prstDash val="solid"/>
                </a:ln>
                <a:latin typeface="Simplified Arabic" pitchFamily="18" charset="-78"/>
                <a:cs typeface="Simplified Arabic" pitchFamily="18" charset="-78"/>
              </a:rPr>
              <a:t> من العاج</a:t>
            </a:r>
            <a:r>
              <a:rPr lang="ar-EG" sz="3200" b="1" dirty="0" smtClean="0">
                <a:ln w="10541" cmpd="sng">
                  <a:solidFill>
                    <a:schemeClr val="accent1">
                      <a:shade val="88000"/>
                      <a:satMod val="110000"/>
                    </a:schemeClr>
                  </a:solidFill>
                  <a:prstDash val="solid"/>
                </a:ln>
                <a:latin typeface="Simplified Arabic" pitchFamily="18" charset="-78"/>
                <a:cs typeface="Simplified Arabic" pitchFamily="18" charset="-78"/>
              </a:rPr>
              <a:t> </a:t>
            </a:r>
            <a:r>
              <a:rPr lang="ar-SA" sz="3200" b="1" dirty="0" smtClean="0">
                <a:ln w="10541" cmpd="sng">
                  <a:solidFill>
                    <a:schemeClr val="accent1">
                      <a:shade val="88000"/>
                      <a:satMod val="110000"/>
                    </a:schemeClr>
                  </a:solidFill>
                  <a:prstDash val="solid"/>
                </a:ln>
                <a:latin typeface="Simplified Arabic" pitchFamily="18" charset="-78"/>
                <a:cs typeface="Simplified Arabic" pitchFamily="18" charset="-78"/>
              </a:rPr>
              <a:t>مزركشة بزخارف بارزة</a:t>
            </a:r>
            <a:r>
              <a:rPr lang="ar-EG" sz="3200" b="1" dirty="0" smtClean="0">
                <a:ln w="10541" cmpd="sng">
                  <a:solidFill>
                    <a:schemeClr val="accent1">
                      <a:shade val="88000"/>
                      <a:satMod val="110000"/>
                    </a:schemeClr>
                  </a:solidFill>
                  <a:prstDash val="solid"/>
                </a:ln>
                <a:latin typeface="Simplified Arabic" pitchFamily="18" charset="-78"/>
                <a:cs typeface="Simplified Arabic" pitchFamily="18" charset="-78"/>
              </a:rPr>
              <a:t>،</a:t>
            </a:r>
            <a:r>
              <a:rPr lang="ar-SA" sz="3200" b="1" dirty="0" smtClean="0">
                <a:ln w="10541" cmpd="sng">
                  <a:solidFill>
                    <a:schemeClr val="accent1">
                      <a:shade val="88000"/>
                      <a:satMod val="110000"/>
                    </a:schemeClr>
                  </a:solidFill>
                  <a:prstDash val="solid"/>
                </a:ln>
                <a:latin typeface="Simplified Arabic" pitchFamily="18" charset="-78"/>
                <a:cs typeface="Simplified Arabic" pitchFamily="18" charset="-78"/>
              </a:rPr>
              <a:t> تصور أمراء في مجالس حراب</a:t>
            </a:r>
            <a:r>
              <a:rPr lang="ar-EG" sz="3200" b="1" dirty="0" smtClean="0">
                <a:ln w="10541" cmpd="sng">
                  <a:solidFill>
                    <a:schemeClr val="accent1">
                      <a:shade val="88000"/>
                      <a:satMod val="110000"/>
                    </a:schemeClr>
                  </a:solidFill>
                  <a:prstDash val="solid"/>
                </a:ln>
                <a:latin typeface="Simplified Arabic" pitchFamily="18" charset="-78"/>
                <a:cs typeface="Simplified Arabic" pitchFamily="18" charset="-78"/>
              </a:rPr>
              <a:t>،</a:t>
            </a:r>
            <a:r>
              <a:rPr lang="ar-SA" sz="3200" b="1" dirty="0" smtClean="0">
                <a:ln w="10541" cmpd="sng">
                  <a:solidFill>
                    <a:schemeClr val="accent1">
                      <a:shade val="88000"/>
                      <a:satMod val="110000"/>
                    </a:schemeClr>
                  </a:solidFill>
                  <a:prstDash val="solid"/>
                </a:ln>
                <a:latin typeface="Simplified Arabic" pitchFamily="18" charset="-78"/>
                <a:cs typeface="Simplified Arabic" pitchFamily="18" charset="-78"/>
              </a:rPr>
              <a:t> وصيد على أرضية تملؤها زخارف نباتية</a:t>
            </a:r>
            <a:r>
              <a:rPr lang="en-US" sz="3200" b="1" dirty="0" smtClean="0">
                <a:ln w="10541" cmpd="sng">
                  <a:solidFill>
                    <a:schemeClr val="accent1">
                      <a:shade val="88000"/>
                      <a:satMod val="110000"/>
                    </a:schemeClr>
                  </a:solidFill>
                  <a:prstDash val="solid"/>
                </a:ln>
                <a:latin typeface="Simplified Arabic" pitchFamily="18" charset="-78"/>
                <a:cs typeface="Simplified Arabic" pitchFamily="18" charset="-78"/>
              </a:rPr>
              <a:t> .</a:t>
            </a:r>
            <a:endParaRPr lang="ar-EG" sz="3200" b="1" dirty="0" smtClean="0">
              <a:ln w="10541" cmpd="sng">
                <a:solidFill>
                  <a:schemeClr val="accent1">
                    <a:shade val="88000"/>
                    <a:satMod val="110000"/>
                  </a:schemeClr>
                </a:solidFill>
                <a:prstDash val="solid"/>
              </a:ln>
              <a:latin typeface="Simplified Arabic" pitchFamily="18" charset="-78"/>
              <a:cs typeface="Simplified Arabic" pitchFamily="18" charset="-78"/>
            </a:endParaRPr>
          </a:p>
          <a:p>
            <a:pPr algn="just" rtl="1"/>
            <a:r>
              <a:rPr lang="en-US" sz="3200" b="1" dirty="0" smtClean="0">
                <a:ln w="10541" cmpd="sng">
                  <a:solidFill>
                    <a:schemeClr val="accent1">
                      <a:shade val="88000"/>
                      <a:satMod val="110000"/>
                    </a:schemeClr>
                  </a:solidFill>
                  <a:prstDash val="solid"/>
                </a:ln>
                <a:latin typeface="Simplified Arabic" pitchFamily="18" charset="-78"/>
                <a:cs typeface="Simplified Arabic" pitchFamily="18" charset="-78"/>
              </a:rPr>
              <a:t> </a:t>
            </a:r>
            <a:r>
              <a:rPr lang="ar-SA" sz="3200" b="1" dirty="0" smtClean="0">
                <a:ln w="10541" cmpd="sng">
                  <a:solidFill>
                    <a:schemeClr val="accent1">
                      <a:shade val="88000"/>
                      <a:satMod val="110000"/>
                    </a:schemeClr>
                  </a:solidFill>
                  <a:prstDash val="solid"/>
                </a:ln>
                <a:latin typeface="Simplified Arabic" pitchFamily="18" charset="-78"/>
                <a:cs typeface="Simplified Arabic" pitchFamily="18" charset="-78"/>
              </a:rPr>
              <a:t>ومن التحف العاجية الفاطمية مجموعه من الأبواق العاجية</a:t>
            </a:r>
            <a:r>
              <a:rPr lang="ar-EG" sz="3200" b="1" dirty="0" smtClean="0">
                <a:ln w="10541" cmpd="sng">
                  <a:solidFill>
                    <a:schemeClr val="accent1">
                      <a:shade val="88000"/>
                      <a:satMod val="110000"/>
                    </a:schemeClr>
                  </a:solidFill>
                  <a:prstDash val="solid"/>
                </a:ln>
                <a:latin typeface="Simplified Arabic" pitchFamily="18" charset="-78"/>
                <a:cs typeface="Simplified Arabic" pitchFamily="18" charset="-78"/>
              </a:rPr>
              <a:t>،</a:t>
            </a:r>
            <a:r>
              <a:rPr lang="ar-SA" sz="3200" b="1" dirty="0" smtClean="0">
                <a:ln w="10541" cmpd="sng">
                  <a:solidFill>
                    <a:schemeClr val="accent1">
                      <a:shade val="88000"/>
                      <a:satMod val="110000"/>
                    </a:schemeClr>
                  </a:solidFill>
                  <a:prstDash val="solid"/>
                </a:ln>
                <a:latin typeface="Simplified Arabic" pitchFamily="18" charset="-78"/>
                <a:cs typeface="Simplified Arabic" pitchFamily="18" charset="-78"/>
              </a:rPr>
              <a:t> والعلب المستطيلة المزينة بوحدات طيور وحيوانات وآدمية داخل مناطق مستديرة</a:t>
            </a:r>
            <a:r>
              <a:rPr lang="ar-EG" sz="3200" b="1" dirty="0" smtClean="0">
                <a:ln w="10541" cmpd="sng">
                  <a:solidFill>
                    <a:schemeClr val="accent1">
                      <a:shade val="88000"/>
                      <a:satMod val="110000"/>
                    </a:schemeClr>
                  </a:solidFill>
                  <a:prstDash val="solid"/>
                </a:ln>
                <a:latin typeface="Simplified Arabic" pitchFamily="18" charset="-78"/>
                <a:cs typeface="Simplified Arabic" pitchFamily="18" charset="-78"/>
              </a:rPr>
              <a:t>.</a:t>
            </a:r>
            <a:r>
              <a:rPr lang="en-US" sz="3200" b="1" dirty="0" smtClean="0">
                <a:ln w="10541" cmpd="sng">
                  <a:solidFill>
                    <a:schemeClr val="accent1">
                      <a:shade val="88000"/>
                      <a:satMod val="110000"/>
                    </a:schemeClr>
                  </a:solidFill>
                  <a:prstDash val="solid"/>
                </a:ln>
                <a:latin typeface="Simplified Arabic" pitchFamily="18" charset="-78"/>
                <a:cs typeface="Simplified Arabic" pitchFamily="18" charset="-78"/>
              </a:rPr>
              <a:t> </a:t>
            </a:r>
            <a:endParaRPr lang="en-US" sz="3200" b="1" dirty="0">
              <a:ln w="10541" cmpd="sng">
                <a:solidFill>
                  <a:schemeClr val="accent1">
                    <a:shade val="88000"/>
                    <a:satMod val="110000"/>
                  </a:schemeClr>
                </a:solidFill>
                <a:prstDash val="solid"/>
              </a:ln>
              <a:latin typeface="Simplified Arabic" pitchFamily="18" charset="-78"/>
              <a:cs typeface="Simplified Arabic" pitchFamily="18" charset="-78"/>
            </a:endParaRPr>
          </a:p>
        </p:txBody>
      </p:sp>
      <p:sp>
        <p:nvSpPr>
          <p:cNvPr id="4" name="Slide Number Placeholder 3"/>
          <p:cNvSpPr>
            <a:spLocks noGrp="1"/>
          </p:cNvSpPr>
          <p:nvPr>
            <p:ph type="sldNum" sz="quarter" idx="12"/>
          </p:nvPr>
        </p:nvSpPr>
        <p:spPr/>
        <p:txBody>
          <a:bodyPr/>
          <a:lstStyle/>
          <a:p>
            <a:fld id="{AAE3E14C-0128-4EDE-AB1C-44EDD1EB0DB6}" type="slidenum">
              <a:rPr lang="en-US" smtClean="0"/>
              <a:pPr/>
              <a:t>19</a:t>
            </a:fld>
            <a:endParaRPr lang="en-US"/>
          </a:p>
        </p:txBody>
      </p:sp>
      <p:sp>
        <p:nvSpPr>
          <p:cNvPr id="5" name="Footer Placeholder 4"/>
          <p:cNvSpPr>
            <a:spLocks noGrp="1"/>
          </p:cNvSpPr>
          <p:nvPr>
            <p:ph type="ftr" sz="quarter" idx="11"/>
          </p:nvPr>
        </p:nvSpPr>
        <p:spPr/>
        <p:txBody>
          <a:bodyPr/>
          <a:lstStyle/>
          <a:p>
            <a:r>
              <a:rPr lang="en-US" smtClean="0"/>
              <a:t>DR. BAHAA GHORAB</a:t>
            </a: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43000"/>
            <a:ext cx="8229600" cy="5181600"/>
          </a:xfrm>
          <a:solidFill>
            <a:schemeClr val="accent3">
              <a:lumMod val="40000"/>
              <a:lumOff val="60000"/>
            </a:schemeClr>
          </a:solidFill>
          <a:ln>
            <a:solidFill>
              <a:schemeClr val="accent1"/>
            </a:solidFill>
          </a:ln>
          <a:effectLst>
            <a:glow rad="228600">
              <a:schemeClr val="accent6">
                <a:satMod val="175000"/>
                <a:alpha val="40000"/>
              </a:schemeClr>
            </a:glow>
          </a:effectLst>
        </p:spPr>
        <p:txBody>
          <a:bodyPr>
            <a:normAutofit/>
          </a:bodyPr>
          <a:lstStyle/>
          <a:p>
            <a:pPr algn="just" rtl="1"/>
            <a:r>
              <a:rPr lang="ar-EG" sz="3200" b="1" u="sng"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Simplified Arabic" pitchFamily="18" charset="-78"/>
                <a:cs typeface="Simplified Arabic" pitchFamily="18" charset="-78"/>
              </a:rPr>
              <a:t>تمهيد:</a:t>
            </a:r>
          </a:p>
          <a:p>
            <a:pPr algn="just" rtl="1"/>
            <a:r>
              <a:rPr lang="ar-EG" b="1" dirty="0" smtClean="0">
                <a:ln w="10541" cmpd="sng">
                  <a:solidFill>
                    <a:schemeClr val="accent1">
                      <a:shade val="88000"/>
                      <a:satMod val="110000"/>
                    </a:schemeClr>
                  </a:solidFill>
                  <a:prstDash val="solid"/>
                </a:ln>
                <a:latin typeface="Simplified Arabic" pitchFamily="18" charset="-78"/>
                <a:cs typeface="Simplified Arabic" pitchFamily="18" charset="-78"/>
              </a:rPr>
              <a:t>سبب التسمية نسبة إلى السيدة فاطمة الزهراء.</a:t>
            </a:r>
          </a:p>
          <a:p>
            <a:pPr algn="just" rtl="1"/>
            <a:r>
              <a:rPr lang="ar-EG" b="1" dirty="0" smtClean="0">
                <a:ln w="10541" cmpd="sng">
                  <a:solidFill>
                    <a:schemeClr val="accent1">
                      <a:shade val="88000"/>
                      <a:satMod val="110000"/>
                    </a:schemeClr>
                  </a:solidFill>
                  <a:prstDash val="solid"/>
                </a:ln>
                <a:latin typeface="Simplified Arabic" pitchFamily="18" charset="-78"/>
                <a:cs typeface="Simplified Arabic" pitchFamily="18" charset="-78"/>
              </a:rPr>
              <a:t>العاصمة: المهدية بتونس (909 : 948م)، ثم المنصورية بتونس (948: 973م)، ثم القاهرة (973: 1171م).</a:t>
            </a:r>
          </a:p>
          <a:p>
            <a:pPr algn="just" rtl="1"/>
            <a:r>
              <a:rPr lang="ar-SA" b="1" dirty="0" smtClean="0">
                <a:ln w="10541" cmpd="sng">
                  <a:solidFill>
                    <a:schemeClr val="accent1">
                      <a:shade val="88000"/>
                      <a:satMod val="110000"/>
                    </a:schemeClr>
                  </a:solidFill>
                  <a:prstDash val="solid"/>
                </a:ln>
                <a:latin typeface="Simplified Arabic" pitchFamily="18" charset="-78"/>
                <a:cs typeface="Simplified Arabic" pitchFamily="18" charset="-78"/>
              </a:rPr>
              <a:t>الدَّوْلَةُ الفَاطِمِيَّةُ أو الخِلَاْفَةُ الفَاطِمِيَّةُ أو الدَّوْلَةُ </a:t>
            </a:r>
            <a:r>
              <a:rPr lang="ar-SA" b="1" dirty="0" err="1" smtClean="0">
                <a:ln w="10541" cmpd="sng">
                  <a:solidFill>
                    <a:schemeClr val="accent1">
                      <a:shade val="88000"/>
                      <a:satMod val="110000"/>
                    </a:schemeClr>
                  </a:solidFill>
                  <a:prstDash val="solid"/>
                </a:ln>
                <a:latin typeface="Simplified Arabic" pitchFamily="18" charset="-78"/>
                <a:cs typeface="Simplified Arabic" pitchFamily="18" charset="-78"/>
              </a:rPr>
              <a:t>العُبَيْدِيَّةُ</a:t>
            </a:r>
            <a:r>
              <a:rPr lang="ar-EG" b="1" dirty="0" smtClean="0">
                <a:ln w="10541" cmpd="sng">
                  <a:solidFill>
                    <a:schemeClr val="accent1">
                      <a:shade val="88000"/>
                      <a:satMod val="110000"/>
                    </a:schemeClr>
                  </a:solidFill>
                  <a:prstDash val="solid"/>
                </a:ln>
                <a:latin typeface="Simplified Arabic" pitchFamily="18" charset="-78"/>
                <a:cs typeface="Simplified Arabic" pitchFamily="18" charset="-78"/>
              </a:rPr>
              <a:t>، </a:t>
            </a:r>
            <a:r>
              <a:rPr lang="ar-SA" b="1" dirty="0" smtClean="0">
                <a:ln w="10541" cmpd="sng">
                  <a:solidFill>
                    <a:schemeClr val="accent1">
                      <a:shade val="88000"/>
                      <a:satMod val="110000"/>
                    </a:schemeClr>
                  </a:solidFill>
                  <a:prstDash val="solid"/>
                </a:ln>
                <a:latin typeface="Simplified Arabic" pitchFamily="18" charset="-78"/>
                <a:cs typeface="Simplified Arabic" pitchFamily="18" charset="-78"/>
              </a:rPr>
              <a:t>هي إحدى دُولُ </a:t>
            </a:r>
            <a:r>
              <a:rPr lang="ar-EG" b="1" dirty="0" smtClean="0">
                <a:ln w="10541" cmpd="sng">
                  <a:solidFill>
                    <a:schemeClr val="accent1">
                      <a:shade val="88000"/>
                      <a:satMod val="110000"/>
                    </a:schemeClr>
                  </a:solidFill>
                  <a:prstDash val="solid"/>
                </a:ln>
                <a:latin typeface="Simplified Arabic" pitchFamily="18" charset="-78"/>
                <a:cs typeface="Simplified Arabic" pitchFamily="18" charset="-78"/>
              </a:rPr>
              <a:t>الخلافة الإسلامية</a:t>
            </a:r>
            <a:r>
              <a:rPr lang="ar-SA" b="1" dirty="0" smtClean="0">
                <a:ln w="10541" cmpd="sng">
                  <a:solidFill>
                    <a:schemeClr val="accent1">
                      <a:shade val="88000"/>
                      <a:satMod val="110000"/>
                    </a:schemeClr>
                  </a:solidFill>
                  <a:prstDash val="solid"/>
                </a:ln>
                <a:latin typeface="Simplified Arabic" pitchFamily="18" charset="-78"/>
                <a:cs typeface="Simplified Arabic" pitchFamily="18" charset="-78"/>
              </a:rPr>
              <a:t>، والوحيدةُ بين دُولِ الخِلافةِ التي اتخذت من المذهب </a:t>
            </a:r>
            <a:r>
              <a:rPr lang="ar-EG" b="1" dirty="0" smtClean="0">
                <a:ln w="10541" cmpd="sng">
                  <a:solidFill>
                    <a:schemeClr val="accent1">
                      <a:shade val="88000"/>
                      <a:satMod val="110000"/>
                    </a:schemeClr>
                  </a:solidFill>
                  <a:prstDash val="solid"/>
                </a:ln>
                <a:latin typeface="Simplified Arabic" pitchFamily="18" charset="-78"/>
                <a:cs typeface="Simplified Arabic" pitchFamily="18" charset="-78"/>
              </a:rPr>
              <a:t>الشيعي</a:t>
            </a:r>
            <a:r>
              <a:rPr lang="ar-SA" b="1" dirty="0" smtClean="0">
                <a:ln w="10541" cmpd="sng">
                  <a:solidFill>
                    <a:schemeClr val="accent1">
                      <a:shade val="88000"/>
                      <a:satMod val="110000"/>
                    </a:schemeClr>
                  </a:solidFill>
                  <a:prstDash val="solid"/>
                </a:ln>
                <a:latin typeface="Simplified Arabic" pitchFamily="18" charset="-78"/>
                <a:cs typeface="Simplified Arabic" pitchFamily="18" charset="-78"/>
              </a:rPr>
              <a:t> مذهبًا رسميًّا لها. </a:t>
            </a:r>
            <a:endParaRPr lang="ar-EG" b="1" dirty="0" smtClean="0">
              <a:ln w="10541" cmpd="sng">
                <a:solidFill>
                  <a:schemeClr val="accent1">
                    <a:shade val="88000"/>
                    <a:satMod val="110000"/>
                  </a:schemeClr>
                </a:solidFill>
                <a:prstDash val="solid"/>
              </a:ln>
              <a:latin typeface="Simplified Arabic" pitchFamily="18" charset="-78"/>
              <a:cs typeface="Simplified Arabic" pitchFamily="18" charset="-78"/>
            </a:endParaRPr>
          </a:p>
          <a:p>
            <a:pPr algn="just" rtl="1"/>
            <a:r>
              <a:rPr lang="ar-SA" b="1" dirty="0" smtClean="0">
                <a:ln w="10541" cmpd="sng">
                  <a:solidFill>
                    <a:schemeClr val="accent1">
                      <a:shade val="88000"/>
                      <a:satMod val="110000"/>
                    </a:schemeClr>
                  </a:solidFill>
                  <a:prstDash val="solid"/>
                </a:ln>
                <a:latin typeface="Simplified Arabic" pitchFamily="18" charset="-78"/>
                <a:cs typeface="Simplified Arabic" pitchFamily="18" charset="-78"/>
              </a:rPr>
              <a:t>واشتهر الفاطميّون أيضًا بقدرتهم على الاستفادة من كافَّة المُكونات البشريَّة لدولتهم</a:t>
            </a:r>
            <a:r>
              <a:rPr lang="ar-EG" b="1" dirty="0" smtClean="0">
                <a:ln w="10541" cmpd="sng">
                  <a:solidFill>
                    <a:schemeClr val="accent1">
                      <a:shade val="88000"/>
                      <a:satMod val="110000"/>
                    </a:schemeClr>
                  </a:solidFill>
                  <a:prstDash val="solid"/>
                </a:ln>
                <a:latin typeface="Simplified Arabic" pitchFamily="18" charset="-78"/>
                <a:cs typeface="Simplified Arabic" pitchFamily="18" charset="-78"/>
              </a:rPr>
              <a:t> </a:t>
            </a:r>
            <a:r>
              <a:rPr lang="ar-SA" b="1" dirty="0" smtClean="0">
                <a:ln w="10541" cmpd="sng">
                  <a:solidFill>
                    <a:schemeClr val="accent1">
                      <a:shade val="88000"/>
                      <a:satMod val="110000"/>
                    </a:schemeClr>
                  </a:solidFill>
                  <a:prstDash val="solid"/>
                </a:ln>
                <a:latin typeface="Simplified Arabic" pitchFamily="18" charset="-78"/>
                <a:cs typeface="Simplified Arabic" pitchFamily="18" charset="-78"/>
              </a:rPr>
              <a:t>المُنتمية لتكتُلاتٍ عُنصريَّة مُتنوِّعة،</a:t>
            </a:r>
            <a:r>
              <a:rPr lang="ar-EG" b="1" dirty="0" smtClean="0">
                <a:ln w="10541" cmpd="sng">
                  <a:solidFill>
                    <a:schemeClr val="accent1">
                      <a:shade val="88000"/>
                      <a:satMod val="110000"/>
                    </a:schemeClr>
                  </a:solidFill>
                  <a:prstDash val="solid"/>
                </a:ln>
                <a:latin typeface="Simplified Arabic" pitchFamily="18" charset="-78"/>
                <a:cs typeface="Simplified Arabic" pitchFamily="18" charset="-78"/>
              </a:rPr>
              <a:t> فاستعانوا بالبربر والترك والأحباش والأرمن </a:t>
            </a:r>
            <a:r>
              <a:rPr lang="ar-SA" b="1" dirty="0" smtClean="0">
                <a:ln w="10541" cmpd="sng">
                  <a:solidFill>
                    <a:schemeClr val="accent1">
                      <a:shade val="88000"/>
                      <a:satMod val="110000"/>
                    </a:schemeClr>
                  </a:solidFill>
                  <a:prstDash val="solid"/>
                </a:ln>
                <a:latin typeface="Simplified Arabic" pitchFamily="18" charset="-78"/>
                <a:cs typeface="Simplified Arabic" pitchFamily="18" charset="-78"/>
              </a:rPr>
              <a:t> في تسيير شؤون الدولة، إلى جانب المُكوِّن العُنصري الرئيسي، أي </a:t>
            </a:r>
            <a:r>
              <a:rPr lang="ar-EG" b="1" dirty="0" smtClean="0">
                <a:ln w="10541" cmpd="sng">
                  <a:solidFill>
                    <a:schemeClr val="accent1">
                      <a:shade val="88000"/>
                      <a:satMod val="110000"/>
                    </a:schemeClr>
                  </a:solidFill>
                  <a:prstDash val="solid"/>
                </a:ln>
                <a:latin typeface="Simplified Arabic" pitchFamily="18" charset="-78"/>
                <a:cs typeface="Simplified Arabic" pitchFamily="18" charset="-78"/>
              </a:rPr>
              <a:t>العرب</a:t>
            </a:r>
            <a:r>
              <a:rPr lang="ar-SA" b="1" dirty="0" smtClean="0">
                <a:ln w="10541" cmpd="sng">
                  <a:solidFill>
                    <a:schemeClr val="accent1">
                      <a:shade val="88000"/>
                      <a:satMod val="110000"/>
                    </a:schemeClr>
                  </a:solidFill>
                  <a:prstDash val="solid"/>
                </a:ln>
                <a:latin typeface="Simplified Arabic" pitchFamily="18" charset="-78"/>
                <a:cs typeface="Simplified Arabic" pitchFamily="18" charset="-78"/>
              </a:rPr>
              <a:t>.</a:t>
            </a:r>
            <a:endParaRPr lang="ar-EG" b="1" dirty="0" smtClean="0">
              <a:ln w="10541" cmpd="sng">
                <a:solidFill>
                  <a:schemeClr val="accent1">
                    <a:shade val="88000"/>
                    <a:satMod val="110000"/>
                  </a:schemeClr>
                </a:solidFill>
                <a:prstDash val="solid"/>
              </a:ln>
              <a:latin typeface="Simplified Arabic" pitchFamily="18" charset="-78"/>
              <a:cs typeface="Simplified Arabic" pitchFamily="18" charset="-78"/>
            </a:endParaRPr>
          </a:p>
          <a:p>
            <a:pPr algn="just" rtl="1"/>
            <a:endParaRPr lang="en-US" dirty="0" smtClean="0"/>
          </a:p>
          <a:p>
            <a:pPr algn="just" rtl="1"/>
            <a:endParaRPr lang="ar-EG" dirty="0" smtClean="0"/>
          </a:p>
          <a:p>
            <a:pPr algn="just" rtl="1"/>
            <a:endParaRPr lang="ar-EG" b="1" dirty="0" smtClean="0">
              <a:latin typeface="Simplified Arabic" pitchFamily="18" charset="-78"/>
              <a:cs typeface="Simplified Arabic" pitchFamily="18" charset="-78"/>
            </a:endParaRPr>
          </a:p>
        </p:txBody>
      </p:sp>
      <p:sp>
        <p:nvSpPr>
          <p:cNvPr id="4" name="Slide Number Placeholder 3"/>
          <p:cNvSpPr>
            <a:spLocks noGrp="1"/>
          </p:cNvSpPr>
          <p:nvPr>
            <p:ph type="sldNum" sz="quarter" idx="12"/>
          </p:nvPr>
        </p:nvSpPr>
        <p:spPr/>
        <p:txBody>
          <a:bodyPr/>
          <a:lstStyle/>
          <a:p>
            <a:fld id="{AAE3E14C-0128-4EDE-AB1C-44EDD1EB0DB6}" type="slidenum">
              <a:rPr lang="en-US" smtClean="0"/>
              <a:pPr/>
              <a:t>2</a:t>
            </a:fld>
            <a:endParaRPr lang="en-US"/>
          </a:p>
        </p:txBody>
      </p:sp>
      <p:sp>
        <p:nvSpPr>
          <p:cNvPr id="5" name="Footer Placeholder 4"/>
          <p:cNvSpPr>
            <a:spLocks noGrp="1"/>
          </p:cNvSpPr>
          <p:nvPr>
            <p:ph type="ftr" sz="quarter" idx="11"/>
          </p:nvPr>
        </p:nvSpPr>
        <p:spPr/>
        <p:txBody>
          <a:bodyPr/>
          <a:lstStyle/>
          <a:p>
            <a:r>
              <a:rPr lang="en-US" smtClean="0"/>
              <a:t>DR. BAHAA GHORAB</a:t>
            </a:r>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5029200"/>
            <a:ext cx="8229600" cy="856488"/>
          </a:xfrm>
          <a:solidFill>
            <a:schemeClr val="accent3">
              <a:lumMod val="40000"/>
              <a:lumOff val="60000"/>
            </a:schemeClr>
          </a:solidFill>
          <a:ln>
            <a:solidFill>
              <a:schemeClr val="accent1"/>
            </a:solidFill>
          </a:ln>
          <a:effectLst>
            <a:glow rad="228600">
              <a:schemeClr val="accent6">
                <a:satMod val="175000"/>
                <a:alpha val="40000"/>
              </a:schemeClr>
            </a:glow>
          </a:effectLst>
        </p:spPr>
        <p:txBody>
          <a:bodyPr>
            <a:normAutofit/>
          </a:bodyPr>
          <a:lstStyle/>
          <a:p>
            <a:pPr algn="ctr"/>
            <a:r>
              <a:rPr lang="ar-SA" sz="2400" b="1" dirty="0" smtClean="0">
                <a:solidFill>
                  <a:schemeClr val="tx1"/>
                </a:solidFill>
                <a:effectLst>
                  <a:outerShdw blurRad="38100" dist="38100" dir="2700000" algn="tl">
                    <a:srgbClr val="000000">
                      <a:alpha val="43137"/>
                    </a:srgbClr>
                  </a:outerShdw>
                </a:effectLst>
                <a:latin typeface="Simplified Arabic" pitchFamily="18" charset="-78"/>
                <a:cs typeface="Simplified Arabic" pitchFamily="18" charset="-78"/>
              </a:rPr>
              <a:t>منحوتة من العصر الفاطميّ تعكسُ الرخاء الذي عاش فيه الحُكَّام والطبقة العُليا من الشعب: رجلٌ يحتسي الشراب وآخرٌ ينقرُ على الدف.</a:t>
            </a:r>
            <a:endParaRPr lang="en-US" sz="2400" b="1" dirty="0">
              <a:solidFill>
                <a:schemeClr val="tx1"/>
              </a:solidFill>
              <a:effectLst>
                <a:outerShdw blurRad="38100" dist="38100" dir="2700000" algn="tl">
                  <a:srgbClr val="000000">
                    <a:alpha val="43137"/>
                  </a:srgbClr>
                </a:outerShdw>
              </a:effectLst>
              <a:latin typeface="Simplified Arabic" pitchFamily="18" charset="-78"/>
              <a:cs typeface="Simplified Arabic" pitchFamily="18" charset="-78"/>
            </a:endParaRPr>
          </a:p>
        </p:txBody>
      </p:sp>
      <p:pic>
        <p:nvPicPr>
          <p:cNvPr id="4" name="Content Placeholder 3" descr="https://upload.wikimedia.org/wikipedia/commons/thumb/f/fb/Bargello_-_%C3%84gyptische_Elfenbeinplakette.jpg/220px-Bargello_-_%C3%84gyptische_Elfenbeinplakette.jpg">
            <a:hlinkClick r:id="rId2"/>
          </p:cNvPr>
          <p:cNvPicPr>
            <a:picLocks noGrp="1"/>
          </p:cNvPicPr>
          <p:nvPr>
            <p:ph idx="1"/>
          </p:nvPr>
        </p:nvPicPr>
        <p:blipFill>
          <a:blip r:embed="rId3" cstate="print"/>
          <a:srcRect/>
          <a:stretch>
            <a:fillRect/>
          </a:stretch>
        </p:blipFill>
        <p:spPr bwMode="auto">
          <a:xfrm>
            <a:off x="1219200" y="1371600"/>
            <a:ext cx="6629400" cy="3276600"/>
          </a:xfrm>
          <a:prstGeom prst="rect">
            <a:avLst/>
          </a:prstGeom>
          <a:ln w="88900" cap="sq" cmpd="thickThin">
            <a:solidFill>
              <a:srgbClr val="000000"/>
            </a:solidFill>
            <a:prstDash val="solid"/>
            <a:miter lim="800000"/>
          </a:ln>
          <a:effectLst>
            <a:glow rad="228600">
              <a:schemeClr val="accent6">
                <a:satMod val="175000"/>
                <a:alpha val="40000"/>
              </a:schemeClr>
            </a:glow>
            <a:innerShdw blurRad="76200">
              <a:srgbClr val="000000"/>
            </a:innerShdw>
          </a:effectLst>
        </p:spPr>
      </p:pic>
      <p:sp>
        <p:nvSpPr>
          <p:cNvPr id="5" name="Slide Number Placeholder 4"/>
          <p:cNvSpPr>
            <a:spLocks noGrp="1"/>
          </p:cNvSpPr>
          <p:nvPr>
            <p:ph type="sldNum" sz="quarter" idx="12"/>
          </p:nvPr>
        </p:nvSpPr>
        <p:spPr/>
        <p:txBody>
          <a:bodyPr/>
          <a:lstStyle/>
          <a:p>
            <a:fld id="{AAE3E14C-0128-4EDE-AB1C-44EDD1EB0DB6}" type="slidenum">
              <a:rPr lang="en-US" smtClean="0"/>
              <a:pPr/>
              <a:t>20</a:t>
            </a:fld>
            <a:endParaRPr lang="en-US"/>
          </a:p>
        </p:txBody>
      </p:sp>
      <p:sp>
        <p:nvSpPr>
          <p:cNvPr id="6" name="Footer Placeholder 5"/>
          <p:cNvSpPr>
            <a:spLocks noGrp="1"/>
          </p:cNvSpPr>
          <p:nvPr>
            <p:ph type="ftr" sz="quarter" idx="11"/>
          </p:nvPr>
        </p:nvSpPr>
        <p:spPr/>
        <p:txBody>
          <a:bodyPr/>
          <a:lstStyle/>
          <a:p>
            <a:r>
              <a:rPr lang="en-US" smtClean="0"/>
              <a:t>DR. BAHAA GHORAB</a:t>
            </a:r>
            <a:endParaRPr 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115.jpg"/>
          <p:cNvPicPr>
            <a:picLocks noGrp="1" noChangeAspect="1"/>
          </p:cNvPicPr>
          <p:nvPr>
            <p:ph idx="1"/>
          </p:nvPr>
        </p:nvPicPr>
        <p:blipFill>
          <a:blip r:embed="rId2" cstate="print"/>
          <a:stretch>
            <a:fillRect/>
          </a:stretch>
        </p:blipFill>
        <p:spPr>
          <a:xfrm>
            <a:off x="2133600" y="1219200"/>
            <a:ext cx="4419600" cy="4342257"/>
          </a:xfrm>
          <a:prstGeom prst="rect">
            <a:avLst/>
          </a:prstGeom>
          <a:ln w="38100" cap="sq">
            <a:solidFill>
              <a:srgbClr val="000000"/>
            </a:solidFill>
            <a:prstDash val="solid"/>
            <a:miter lim="800000"/>
          </a:ln>
          <a:effectLst>
            <a:glow rad="228600">
              <a:schemeClr val="accent4">
                <a:satMod val="175000"/>
                <a:alpha val="40000"/>
              </a:schemeClr>
            </a:glow>
            <a:outerShdw blurRad="50800" dist="38100" dir="2700000" algn="tl" rotWithShape="0">
              <a:srgbClr val="000000">
                <a:alpha val="43000"/>
              </a:srgbClr>
            </a:outerShdw>
          </a:effectLst>
        </p:spPr>
      </p:pic>
      <p:sp>
        <p:nvSpPr>
          <p:cNvPr id="3" name="Slide Number Placeholder 2"/>
          <p:cNvSpPr>
            <a:spLocks noGrp="1"/>
          </p:cNvSpPr>
          <p:nvPr>
            <p:ph type="sldNum" sz="quarter" idx="12"/>
          </p:nvPr>
        </p:nvSpPr>
        <p:spPr/>
        <p:txBody>
          <a:bodyPr/>
          <a:lstStyle/>
          <a:p>
            <a:fld id="{AAE3E14C-0128-4EDE-AB1C-44EDD1EB0DB6}" type="slidenum">
              <a:rPr lang="en-US" smtClean="0"/>
              <a:pPr/>
              <a:t>21</a:t>
            </a:fld>
            <a:endParaRPr lang="en-US"/>
          </a:p>
        </p:txBody>
      </p:sp>
      <p:sp>
        <p:nvSpPr>
          <p:cNvPr id="5" name="Footer Placeholder 4"/>
          <p:cNvSpPr>
            <a:spLocks noGrp="1"/>
          </p:cNvSpPr>
          <p:nvPr>
            <p:ph type="ftr" sz="quarter" idx="11"/>
          </p:nvPr>
        </p:nvSpPr>
        <p:spPr/>
        <p:txBody>
          <a:bodyPr/>
          <a:lstStyle/>
          <a:p>
            <a:r>
              <a:rPr lang="en-US" smtClean="0"/>
              <a:t>DR. BAHAA GHORAB</a:t>
            </a:r>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https://upload.wikimedia.org/wikipedia/commons/thumb/8/8b/Panel_hunters_Louvre_OA_6265-1.jpg/220px-Panel_hunters_Louvre_OA_6265-1.jpg">
            <a:hlinkClick r:id="rId2"/>
          </p:cNvPr>
          <p:cNvPicPr>
            <a:picLocks noGrp="1"/>
          </p:cNvPicPr>
          <p:nvPr>
            <p:ph idx="1"/>
          </p:nvPr>
        </p:nvPicPr>
        <p:blipFill>
          <a:blip r:embed="rId3" cstate="print"/>
          <a:srcRect/>
          <a:stretch>
            <a:fillRect/>
          </a:stretch>
        </p:blipFill>
        <p:spPr bwMode="auto">
          <a:xfrm>
            <a:off x="4343400" y="1447800"/>
            <a:ext cx="3962400" cy="2057400"/>
          </a:xfrm>
          <a:prstGeom prst="rect">
            <a:avLst/>
          </a:prstGeom>
          <a:ln w="88900" cap="sq" cmpd="thickThin">
            <a:solidFill>
              <a:srgbClr val="000000"/>
            </a:solidFill>
            <a:prstDash val="solid"/>
            <a:miter lim="800000"/>
          </a:ln>
          <a:effectLst>
            <a:innerShdw blurRad="76200">
              <a:srgbClr val="000000"/>
            </a:innerShdw>
          </a:effectLst>
        </p:spPr>
      </p:pic>
      <p:sp>
        <p:nvSpPr>
          <p:cNvPr id="5" name="TextBox 4"/>
          <p:cNvSpPr txBox="1"/>
          <p:nvPr/>
        </p:nvSpPr>
        <p:spPr>
          <a:xfrm>
            <a:off x="4800600" y="3276600"/>
            <a:ext cx="3124200" cy="954107"/>
          </a:xfrm>
          <a:prstGeom prst="rect">
            <a:avLst/>
          </a:prstGeom>
          <a:noFill/>
        </p:spPr>
        <p:txBody>
          <a:bodyPr wrap="square" rtlCol="0">
            <a:spAutoFit/>
          </a:bodyPr>
          <a:lstStyle/>
          <a:p>
            <a:pPr algn="ctr"/>
            <a:r>
              <a:rPr lang="ar-EG" sz="1400" b="1" dirty="0" smtClean="0">
                <a:effectLst>
                  <a:outerShdw blurRad="38100" dist="38100" dir="2700000" algn="tl">
                    <a:srgbClr val="000000">
                      <a:alpha val="43137"/>
                    </a:srgbClr>
                  </a:outerShdw>
                </a:effectLst>
                <a:latin typeface="Simplified Arabic" pitchFamily="18" charset="-78"/>
                <a:cs typeface="Simplified Arabic" pitchFamily="18" charset="-78"/>
              </a:rPr>
              <a:t/>
            </a:r>
            <a:br>
              <a:rPr lang="ar-EG" sz="1400" b="1" dirty="0" smtClean="0">
                <a:effectLst>
                  <a:outerShdw blurRad="38100" dist="38100" dir="2700000" algn="tl">
                    <a:srgbClr val="000000">
                      <a:alpha val="43137"/>
                    </a:srgbClr>
                  </a:outerShdw>
                </a:effectLst>
                <a:latin typeface="Simplified Arabic" pitchFamily="18" charset="-78"/>
                <a:cs typeface="Simplified Arabic" pitchFamily="18" charset="-78"/>
              </a:rPr>
            </a:br>
            <a:r>
              <a:rPr lang="ar-EG" sz="1400" b="1" dirty="0" smtClean="0">
                <a:effectLst>
                  <a:outerShdw blurRad="38100" dist="38100" dir="2700000" algn="tl">
                    <a:srgbClr val="000000">
                      <a:alpha val="43137"/>
                    </a:srgbClr>
                  </a:outerShdw>
                </a:effectLst>
                <a:latin typeface="Simplified Arabic" pitchFamily="18" charset="-78"/>
                <a:cs typeface="Simplified Arabic" pitchFamily="18" charset="-78"/>
              </a:rPr>
              <a:t/>
            </a:r>
            <a:br>
              <a:rPr lang="ar-EG" sz="1400" b="1" dirty="0" smtClean="0">
                <a:effectLst>
                  <a:outerShdw blurRad="38100" dist="38100" dir="2700000" algn="tl">
                    <a:srgbClr val="000000">
                      <a:alpha val="43137"/>
                    </a:srgbClr>
                  </a:outerShdw>
                </a:effectLst>
                <a:latin typeface="Simplified Arabic" pitchFamily="18" charset="-78"/>
                <a:cs typeface="Simplified Arabic" pitchFamily="18" charset="-78"/>
              </a:rPr>
            </a:br>
            <a:r>
              <a:rPr lang="ar-SA" sz="1400" b="1" dirty="0" smtClean="0">
                <a:effectLst>
                  <a:outerShdw blurRad="38100" dist="38100" dir="2700000" algn="tl">
                    <a:srgbClr val="000000">
                      <a:alpha val="43137"/>
                    </a:srgbClr>
                  </a:outerShdw>
                </a:effectLst>
                <a:latin typeface="Simplified Arabic" pitchFamily="18" charset="-78"/>
                <a:cs typeface="Simplified Arabic" pitchFamily="18" charset="-78"/>
              </a:rPr>
              <a:t>منحوتةٌ عاجيَّةٌ فاطميَّةٌ لرجالٍ يصطادون الطُيور.</a:t>
            </a:r>
            <a:r>
              <a:rPr lang="en-US" sz="1400" b="1" dirty="0" smtClean="0">
                <a:effectLst>
                  <a:outerShdw blurRad="38100" dist="38100" dir="2700000" algn="tl">
                    <a:srgbClr val="000000">
                      <a:alpha val="43137"/>
                    </a:srgbClr>
                  </a:outerShdw>
                </a:effectLst>
                <a:latin typeface="Simplified Arabic" pitchFamily="18" charset="-78"/>
                <a:cs typeface="Simplified Arabic" pitchFamily="18" charset="-78"/>
              </a:rPr>
              <a:t/>
            </a:r>
            <a:br>
              <a:rPr lang="en-US" sz="1400" b="1" dirty="0" smtClean="0">
                <a:effectLst>
                  <a:outerShdw blurRad="38100" dist="38100" dir="2700000" algn="tl">
                    <a:srgbClr val="000000">
                      <a:alpha val="43137"/>
                    </a:srgbClr>
                  </a:outerShdw>
                </a:effectLst>
                <a:latin typeface="Simplified Arabic" pitchFamily="18" charset="-78"/>
                <a:cs typeface="Simplified Arabic" pitchFamily="18" charset="-78"/>
              </a:rPr>
            </a:br>
            <a:r>
              <a:rPr lang="ar-EG" sz="1400" b="1" dirty="0" smtClean="0">
                <a:effectLst>
                  <a:outerShdw blurRad="38100" dist="38100" dir="2700000" algn="tl">
                    <a:srgbClr val="000000">
                      <a:alpha val="43137"/>
                    </a:srgbClr>
                  </a:outerShdw>
                </a:effectLst>
                <a:latin typeface="Simplified Arabic" pitchFamily="18" charset="-78"/>
                <a:cs typeface="Simplified Arabic" pitchFamily="18" charset="-78"/>
              </a:rPr>
              <a:t> </a:t>
            </a:r>
            <a:endParaRPr lang="en-US" sz="1400" dirty="0"/>
          </a:p>
        </p:txBody>
      </p:sp>
      <p:pic>
        <p:nvPicPr>
          <p:cNvPr id="6" name="Picture 5" descr="https://upload.wikimedia.org/wikipedia/commons/thumb/8/8d/Frieze_epigraphy_Louvre_HI6.jpg/220px-Frieze_epigraphy_Louvre_HI6.jpg">
            <a:hlinkClick r:id="rId4"/>
          </p:cNvPr>
          <p:cNvPicPr/>
          <p:nvPr/>
        </p:nvPicPr>
        <p:blipFill>
          <a:blip r:embed="rId5" cstate="print"/>
          <a:srcRect/>
          <a:stretch>
            <a:fillRect/>
          </a:stretch>
        </p:blipFill>
        <p:spPr bwMode="auto">
          <a:xfrm>
            <a:off x="457200" y="3276600"/>
            <a:ext cx="3352800" cy="990600"/>
          </a:xfrm>
          <a:prstGeom prst="rect">
            <a:avLst/>
          </a:prstGeom>
          <a:ln w="88900" cap="sq" cmpd="thickThin">
            <a:solidFill>
              <a:srgbClr val="000000"/>
            </a:solidFill>
            <a:prstDash val="solid"/>
            <a:miter lim="800000"/>
          </a:ln>
          <a:effectLst>
            <a:innerShdw blurRad="76200">
              <a:srgbClr val="000000"/>
            </a:innerShdw>
          </a:effectLst>
        </p:spPr>
      </p:pic>
      <p:sp>
        <p:nvSpPr>
          <p:cNvPr id="7" name="TextBox 6"/>
          <p:cNvSpPr txBox="1"/>
          <p:nvPr/>
        </p:nvSpPr>
        <p:spPr>
          <a:xfrm>
            <a:off x="838200" y="4419600"/>
            <a:ext cx="3048000" cy="369332"/>
          </a:xfrm>
          <a:prstGeom prst="rect">
            <a:avLst/>
          </a:prstGeom>
          <a:noFill/>
        </p:spPr>
        <p:txBody>
          <a:bodyPr wrap="square" rtlCol="0">
            <a:spAutoFit/>
          </a:bodyPr>
          <a:lstStyle/>
          <a:p>
            <a:r>
              <a:rPr lang="ar-SA" b="1" dirty="0" smtClean="0">
                <a:latin typeface="Simplified Arabic" pitchFamily="18" charset="-78"/>
                <a:cs typeface="Simplified Arabic" pitchFamily="18" charset="-78"/>
              </a:rPr>
              <a:t>منحوتةٌ خشبيَّةٌ فاطميَّةٌ </a:t>
            </a:r>
            <a:r>
              <a:rPr lang="ar-EG" b="1" dirty="0" smtClean="0">
                <a:latin typeface="Simplified Arabic" pitchFamily="18" charset="-78"/>
                <a:cs typeface="Simplified Arabic" pitchFamily="18" charset="-78"/>
              </a:rPr>
              <a:t>لآية الكرسي</a:t>
            </a:r>
            <a:endParaRPr lang="en-US" b="1" dirty="0">
              <a:latin typeface="Simplified Arabic" pitchFamily="18" charset="-78"/>
              <a:cs typeface="Simplified Arabic" pitchFamily="18" charset="-78"/>
            </a:endParaRPr>
          </a:p>
        </p:txBody>
      </p:sp>
      <p:sp>
        <p:nvSpPr>
          <p:cNvPr id="8" name="Slide Number Placeholder 7"/>
          <p:cNvSpPr>
            <a:spLocks noGrp="1"/>
          </p:cNvSpPr>
          <p:nvPr>
            <p:ph type="sldNum" sz="quarter" idx="12"/>
          </p:nvPr>
        </p:nvSpPr>
        <p:spPr/>
        <p:txBody>
          <a:bodyPr/>
          <a:lstStyle/>
          <a:p>
            <a:fld id="{AAE3E14C-0128-4EDE-AB1C-44EDD1EB0DB6}" type="slidenum">
              <a:rPr lang="en-US" smtClean="0"/>
              <a:pPr/>
              <a:t>22</a:t>
            </a:fld>
            <a:endParaRPr lang="en-US"/>
          </a:p>
        </p:txBody>
      </p:sp>
      <p:sp>
        <p:nvSpPr>
          <p:cNvPr id="9" name="Footer Placeholder 8"/>
          <p:cNvSpPr>
            <a:spLocks noGrp="1"/>
          </p:cNvSpPr>
          <p:nvPr>
            <p:ph type="ftr" sz="quarter" idx="11"/>
          </p:nvPr>
        </p:nvSpPr>
        <p:spPr/>
        <p:txBody>
          <a:bodyPr/>
          <a:lstStyle/>
          <a:p>
            <a:r>
              <a:rPr lang="en-US" smtClean="0"/>
              <a:t>DR. BAHAA GHORAB</a:t>
            </a:r>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486400"/>
          </a:xfrm>
          <a:solidFill>
            <a:schemeClr val="accent3">
              <a:lumMod val="40000"/>
              <a:lumOff val="60000"/>
            </a:schemeClr>
          </a:solidFill>
          <a:ln>
            <a:solidFill>
              <a:schemeClr val="accent1"/>
            </a:solidFill>
          </a:ln>
          <a:effectLst>
            <a:glow rad="228600">
              <a:schemeClr val="accent6">
                <a:satMod val="175000"/>
                <a:alpha val="40000"/>
              </a:schemeClr>
            </a:glow>
          </a:effectLst>
        </p:spPr>
        <p:txBody>
          <a:bodyPr>
            <a:normAutofit/>
          </a:bodyPr>
          <a:lstStyle/>
          <a:p>
            <a:pPr algn="just" rtl="1"/>
            <a:r>
              <a:rPr lang="ar-SA" sz="3200" b="1" u="sng" dirty="0" smtClean="0">
                <a:ln w="10541" cmpd="sng">
                  <a:solidFill>
                    <a:schemeClr val="accent1">
                      <a:shade val="88000"/>
                      <a:satMod val="110000"/>
                    </a:schemeClr>
                  </a:solidFill>
                  <a:prstDash val="solid"/>
                </a:ln>
                <a:solidFill>
                  <a:srgbClr val="C00000"/>
                </a:solidFill>
                <a:latin typeface="Simplified Arabic" pitchFamily="18" charset="-78"/>
                <a:cs typeface="Simplified Arabic" pitchFamily="18" charset="-78"/>
              </a:rPr>
              <a:t>التحف المعدنية</a:t>
            </a:r>
            <a:r>
              <a:rPr lang="en-US" sz="3200" b="1" u="sng" dirty="0" smtClean="0">
                <a:ln w="10541" cmpd="sng">
                  <a:solidFill>
                    <a:schemeClr val="accent1">
                      <a:shade val="88000"/>
                      <a:satMod val="110000"/>
                    </a:schemeClr>
                  </a:solidFill>
                  <a:prstDash val="solid"/>
                </a:ln>
                <a:solidFill>
                  <a:srgbClr val="C00000"/>
                </a:solidFill>
                <a:latin typeface="Simplified Arabic" pitchFamily="18" charset="-78"/>
                <a:cs typeface="Simplified Arabic" pitchFamily="18" charset="-78"/>
              </a:rPr>
              <a:t>:</a:t>
            </a:r>
            <a:endParaRPr lang="ar-EG" sz="3200" b="1" u="sng" dirty="0" smtClean="0">
              <a:ln w="10541" cmpd="sng">
                <a:solidFill>
                  <a:schemeClr val="accent1">
                    <a:shade val="88000"/>
                    <a:satMod val="110000"/>
                  </a:schemeClr>
                </a:solidFill>
                <a:prstDash val="solid"/>
              </a:ln>
              <a:solidFill>
                <a:srgbClr val="C00000"/>
              </a:solidFill>
              <a:latin typeface="Simplified Arabic" pitchFamily="18" charset="-78"/>
              <a:cs typeface="Simplified Arabic" pitchFamily="18" charset="-78"/>
            </a:endParaRPr>
          </a:p>
          <a:p>
            <a:pPr algn="just" rtl="1"/>
            <a:r>
              <a:rPr lang="ar-SA" sz="3200" b="1" dirty="0" smtClean="0">
                <a:ln w="10541" cmpd="sng">
                  <a:solidFill>
                    <a:schemeClr val="accent1">
                      <a:shade val="88000"/>
                      <a:satMod val="110000"/>
                    </a:schemeClr>
                  </a:solidFill>
                  <a:prstDash val="solid"/>
                </a:ln>
                <a:latin typeface="Simplified Arabic" pitchFamily="18" charset="-78"/>
                <a:cs typeface="Simplified Arabic" pitchFamily="18" charset="-78"/>
              </a:rPr>
              <a:t>برع الفاطميون في إنتاج الصناعات المعدنية</a:t>
            </a:r>
            <a:r>
              <a:rPr lang="ar-EG" sz="3200" b="1" dirty="0" smtClean="0">
                <a:ln w="10541" cmpd="sng">
                  <a:solidFill>
                    <a:schemeClr val="accent1">
                      <a:shade val="88000"/>
                      <a:satMod val="110000"/>
                    </a:schemeClr>
                  </a:solidFill>
                  <a:prstDash val="solid"/>
                </a:ln>
                <a:latin typeface="Simplified Arabic" pitchFamily="18" charset="-78"/>
                <a:cs typeface="Simplified Arabic" pitchFamily="18" charset="-78"/>
              </a:rPr>
              <a:t>،</a:t>
            </a:r>
            <a:r>
              <a:rPr lang="ar-SA" sz="3200" b="1" dirty="0" smtClean="0">
                <a:ln w="10541" cmpd="sng">
                  <a:solidFill>
                    <a:schemeClr val="accent1">
                      <a:shade val="88000"/>
                      <a:satMod val="110000"/>
                    </a:schemeClr>
                  </a:solidFill>
                  <a:prstDash val="solid"/>
                </a:ln>
                <a:latin typeface="Simplified Arabic" pitchFamily="18" charset="-78"/>
                <a:cs typeface="Simplified Arabic" pitchFamily="18" charset="-78"/>
              </a:rPr>
              <a:t> كان بعضها تستخدم في أغراض عملية مثل الأباريق والأواني</a:t>
            </a:r>
            <a:r>
              <a:rPr lang="ar-EG" sz="3200" b="1" dirty="0" smtClean="0">
                <a:ln w="10541" cmpd="sng">
                  <a:solidFill>
                    <a:schemeClr val="accent1">
                      <a:shade val="88000"/>
                      <a:satMod val="110000"/>
                    </a:schemeClr>
                  </a:solidFill>
                  <a:prstDash val="solid"/>
                </a:ln>
                <a:latin typeface="Simplified Arabic" pitchFamily="18" charset="-78"/>
                <a:cs typeface="Simplified Arabic" pitchFamily="18" charset="-78"/>
              </a:rPr>
              <a:t>،</a:t>
            </a:r>
            <a:r>
              <a:rPr lang="ar-SA" sz="3200" b="1" dirty="0" smtClean="0">
                <a:ln w="10541" cmpd="sng">
                  <a:solidFill>
                    <a:schemeClr val="accent1">
                      <a:shade val="88000"/>
                      <a:satMod val="110000"/>
                    </a:schemeClr>
                  </a:solidFill>
                  <a:prstDash val="solid"/>
                </a:ln>
                <a:latin typeface="Simplified Arabic" pitchFamily="18" charset="-78"/>
                <a:cs typeface="Simplified Arabic" pitchFamily="18" charset="-78"/>
              </a:rPr>
              <a:t> وبعضها للزينة فقط</a:t>
            </a:r>
            <a:r>
              <a:rPr lang="en-US" sz="3200" b="1" dirty="0" smtClean="0">
                <a:ln w="10541" cmpd="sng">
                  <a:solidFill>
                    <a:schemeClr val="accent1">
                      <a:shade val="88000"/>
                      <a:satMod val="110000"/>
                    </a:schemeClr>
                  </a:solidFill>
                  <a:prstDash val="solid"/>
                </a:ln>
                <a:latin typeface="Simplified Arabic" pitchFamily="18" charset="-78"/>
                <a:cs typeface="Simplified Arabic" pitchFamily="18" charset="-78"/>
              </a:rPr>
              <a:t> .</a:t>
            </a:r>
            <a:endParaRPr lang="ar-EG" sz="3200" b="1" dirty="0" smtClean="0">
              <a:ln w="10541" cmpd="sng">
                <a:solidFill>
                  <a:schemeClr val="accent1">
                    <a:shade val="88000"/>
                    <a:satMod val="110000"/>
                  </a:schemeClr>
                </a:solidFill>
                <a:prstDash val="solid"/>
              </a:ln>
              <a:latin typeface="Simplified Arabic" pitchFamily="18" charset="-78"/>
              <a:cs typeface="Simplified Arabic" pitchFamily="18" charset="-78"/>
            </a:endParaRPr>
          </a:p>
          <a:p>
            <a:pPr algn="just" rtl="1"/>
            <a:r>
              <a:rPr lang="ar-SA" sz="3200" b="1" dirty="0" smtClean="0">
                <a:ln w="10541" cmpd="sng">
                  <a:solidFill>
                    <a:schemeClr val="accent1">
                      <a:shade val="88000"/>
                      <a:satMod val="110000"/>
                    </a:schemeClr>
                  </a:solidFill>
                  <a:prstDash val="solid"/>
                </a:ln>
                <a:latin typeface="Simplified Arabic" pitchFamily="18" charset="-78"/>
                <a:cs typeface="Simplified Arabic" pitchFamily="18" charset="-78"/>
              </a:rPr>
              <a:t>كما وجدت قطع استخدمت في أغراض أخرى كصنابير المياه التي كانت تشكل أحيانا على هيئة اسود من البرونز</a:t>
            </a:r>
            <a:r>
              <a:rPr lang="en-US" sz="3200" b="1" dirty="0" smtClean="0">
                <a:ln w="10541" cmpd="sng">
                  <a:solidFill>
                    <a:schemeClr val="accent1">
                      <a:shade val="88000"/>
                      <a:satMod val="110000"/>
                    </a:schemeClr>
                  </a:solidFill>
                  <a:prstDash val="solid"/>
                </a:ln>
                <a:latin typeface="Simplified Arabic" pitchFamily="18" charset="-78"/>
                <a:cs typeface="Simplified Arabic" pitchFamily="18" charset="-78"/>
              </a:rPr>
              <a:t> .</a:t>
            </a:r>
            <a:endParaRPr lang="ar-EG" sz="3200" b="1" dirty="0" smtClean="0">
              <a:ln w="10541" cmpd="sng">
                <a:solidFill>
                  <a:schemeClr val="accent1">
                    <a:shade val="88000"/>
                    <a:satMod val="110000"/>
                  </a:schemeClr>
                </a:solidFill>
                <a:prstDash val="solid"/>
              </a:ln>
              <a:latin typeface="Simplified Arabic" pitchFamily="18" charset="-78"/>
              <a:cs typeface="Simplified Arabic" pitchFamily="18" charset="-78"/>
            </a:endParaRPr>
          </a:p>
          <a:p>
            <a:pPr algn="just" rtl="1"/>
            <a:r>
              <a:rPr lang="ar-SA" sz="3200" b="1" dirty="0" smtClean="0">
                <a:ln w="10541" cmpd="sng">
                  <a:solidFill>
                    <a:schemeClr val="accent1">
                      <a:shade val="88000"/>
                      <a:satMod val="110000"/>
                    </a:schemeClr>
                  </a:solidFill>
                  <a:prstDash val="solid"/>
                </a:ln>
                <a:latin typeface="Simplified Arabic" pitchFamily="18" charset="-78"/>
                <a:cs typeface="Simplified Arabic" pitchFamily="18" charset="-78"/>
              </a:rPr>
              <a:t>ومن أشهر التحف التي أنتجت للزينة حيوان من البرونز له جسد أسد بجنح ورأس طائر</a:t>
            </a:r>
            <a:r>
              <a:rPr lang="en-US" sz="3200" b="1" dirty="0" smtClean="0">
                <a:ln w="10541" cmpd="sng">
                  <a:solidFill>
                    <a:schemeClr val="accent1">
                      <a:shade val="88000"/>
                      <a:satMod val="110000"/>
                    </a:schemeClr>
                  </a:solidFill>
                  <a:prstDash val="solid"/>
                </a:ln>
                <a:latin typeface="Simplified Arabic" pitchFamily="18" charset="-78"/>
                <a:cs typeface="Simplified Arabic" pitchFamily="18" charset="-78"/>
              </a:rPr>
              <a:t> .</a:t>
            </a:r>
            <a:endParaRPr lang="ar-EG" sz="3200" b="1" dirty="0" smtClean="0">
              <a:ln w="10541" cmpd="sng">
                <a:solidFill>
                  <a:schemeClr val="accent1">
                    <a:shade val="88000"/>
                    <a:satMod val="110000"/>
                  </a:schemeClr>
                </a:solidFill>
                <a:prstDash val="solid"/>
              </a:ln>
              <a:latin typeface="Simplified Arabic" pitchFamily="18" charset="-78"/>
              <a:cs typeface="Simplified Arabic" pitchFamily="18" charset="-78"/>
            </a:endParaRPr>
          </a:p>
          <a:p>
            <a:pPr algn="just" rtl="1"/>
            <a:r>
              <a:rPr lang="ar-SA" sz="3200" b="1" dirty="0" smtClean="0">
                <a:ln w="10541" cmpd="sng">
                  <a:solidFill>
                    <a:schemeClr val="accent1">
                      <a:shade val="88000"/>
                      <a:satMod val="110000"/>
                    </a:schemeClr>
                  </a:solidFill>
                  <a:prstDash val="solid"/>
                </a:ln>
                <a:latin typeface="Simplified Arabic" pitchFamily="18" charset="-78"/>
                <a:cs typeface="Simplified Arabic" pitchFamily="18" charset="-78"/>
              </a:rPr>
              <a:t>واشتهروا بالحلي الذهبية والمرصعة بالأحجار الكريمة. كما تمكن الفنان من زخرفة هذه التحف المعدنية بالميناء</a:t>
            </a:r>
            <a:r>
              <a:rPr lang="ar-EG" sz="3200" b="1" dirty="0" smtClean="0">
                <a:ln w="10541" cmpd="sng">
                  <a:solidFill>
                    <a:schemeClr val="accent1">
                      <a:shade val="88000"/>
                      <a:satMod val="110000"/>
                    </a:schemeClr>
                  </a:solidFill>
                  <a:prstDash val="solid"/>
                </a:ln>
                <a:latin typeface="Simplified Arabic" pitchFamily="18" charset="-78"/>
                <a:cs typeface="Simplified Arabic" pitchFamily="18" charset="-78"/>
              </a:rPr>
              <a:t>.</a:t>
            </a:r>
            <a:endParaRPr lang="en-US" sz="3200" b="1" dirty="0">
              <a:ln w="10541" cmpd="sng">
                <a:solidFill>
                  <a:schemeClr val="accent1">
                    <a:shade val="88000"/>
                    <a:satMod val="110000"/>
                  </a:schemeClr>
                </a:solidFill>
                <a:prstDash val="solid"/>
              </a:ln>
              <a:latin typeface="Simplified Arabic" pitchFamily="18" charset="-78"/>
              <a:cs typeface="Simplified Arabic" pitchFamily="18" charset="-78"/>
            </a:endParaRPr>
          </a:p>
        </p:txBody>
      </p:sp>
      <p:sp>
        <p:nvSpPr>
          <p:cNvPr id="4" name="Slide Number Placeholder 3"/>
          <p:cNvSpPr>
            <a:spLocks noGrp="1"/>
          </p:cNvSpPr>
          <p:nvPr>
            <p:ph type="sldNum" sz="quarter" idx="12"/>
          </p:nvPr>
        </p:nvSpPr>
        <p:spPr/>
        <p:txBody>
          <a:bodyPr/>
          <a:lstStyle/>
          <a:p>
            <a:fld id="{AAE3E14C-0128-4EDE-AB1C-44EDD1EB0DB6}" type="slidenum">
              <a:rPr lang="en-US" smtClean="0"/>
              <a:pPr/>
              <a:t>23</a:t>
            </a:fld>
            <a:endParaRPr lang="en-US"/>
          </a:p>
        </p:txBody>
      </p:sp>
      <p:sp>
        <p:nvSpPr>
          <p:cNvPr id="5" name="Footer Placeholder 4"/>
          <p:cNvSpPr>
            <a:spLocks noGrp="1"/>
          </p:cNvSpPr>
          <p:nvPr>
            <p:ph type="ftr" sz="quarter" idx="11"/>
          </p:nvPr>
        </p:nvSpPr>
        <p:spPr/>
        <p:txBody>
          <a:bodyPr/>
          <a:lstStyle/>
          <a:p>
            <a:r>
              <a:rPr lang="en-US" smtClean="0"/>
              <a:t>DR. BAHAA GHORAB</a:t>
            </a:r>
            <a:endParaRPr 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5181600"/>
            <a:ext cx="8229600" cy="1447800"/>
          </a:xfrm>
          <a:solidFill>
            <a:schemeClr val="accent3">
              <a:lumMod val="40000"/>
              <a:lumOff val="60000"/>
            </a:schemeClr>
          </a:solidFill>
          <a:ln>
            <a:solidFill>
              <a:schemeClr val="accent1"/>
            </a:solidFill>
          </a:ln>
          <a:effectLst>
            <a:glow rad="228600">
              <a:schemeClr val="accent6">
                <a:satMod val="175000"/>
                <a:alpha val="40000"/>
              </a:schemeClr>
            </a:glow>
          </a:effectLst>
        </p:spPr>
        <p:txBody>
          <a:bodyPr>
            <a:noAutofit/>
          </a:bodyPr>
          <a:lstStyle/>
          <a:p>
            <a:pPr algn="ctr"/>
            <a:r>
              <a:rPr lang="ar-SA" sz="2800" b="1" dirty="0" smtClean="0">
                <a:solidFill>
                  <a:schemeClr val="tx1"/>
                </a:solidFill>
                <a:effectLst>
                  <a:outerShdw blurRad="38100" dist="38100" dir="2700000" algn="tl">
                    <a:srgbClr val="000000">
                      <a:alpha val="43137"/>
                    </a:srgbClr>
                  </a:outerShdw>
                </a:effectLst>
                <a:latin typeface="Simplified Arabic" pitchFamily="18" charset="-78"/>
                <a:cs typeface="Simplified Arabic" pitchFamily="18" charset="-78"/>
              </a:rPr>
              <a:t>«</a:t>
            </a:r>
            <a:r>
              <a:rPr lang="ar-SA" sz="2800" b="1" dirty="0" err="1" smtClean="0">
                <a:solidFill>
                  <a:schemeClr val="tx1"/>
                </a:solidFill>
                <a:effectLst>
                  <a:outerShdw blurRad="38100" dist="38100" dir="2700000" algn="tl">
                    <a:srgbClr val="000000">
                      <a:alpha val="43137"/>
                    </a:srgbClr>
                  </a:outerShdw>
                </a:effectLst>
                <a:latin typeface="Simplified Arabic" pitchFamily="18" charset="-78"/>
                <a:cs typeface="Simplified Arabic" pitchFamily="18" charset="-78"/>
              </a:rPr>
              <a:t>الفتخاء</a:t>
            </a:r>
            <a:r>
              <a:rPr lang="ar-SA" sz="2800" b="1" dirty="0" smtClean="0">
                <a:solidFill>
                  <a:schemeClr val="tx1"/>
                </a:solidFill>
                <a:effectLst>
                  <a:outerShdw blurRad="38100" dist="38100" dir="2700000" algn="tl">
                    <a:srgbClr val="000000">
                      <a:alpha val="43137"/>
                    </a:srgbClr>
                  </a:outerShdw>
                </a:effectLst>
                <a:latin typeface="Simplified Arabic" pitchFamily="18" charset="-78"/>
                <a:cs typeface="Simplified Arabic" pitchFamily="18" charset="-78"/>
              </a:rPr>
              <a:t> الإسلاميَّة». إحدى أبرز المنحوتات الفاطميَّة المُقتبسة عن الفارسيَّة </a:t>
            </a:r>
            <a:r>
              <a:rPr lang="ar-SA" sz="2800" b="1" dirty="0" err="1" smtClean="0">
                <a:solidFill>
                  <a:schemeClr val="tx1"/>
                </a:solidFill>
                <a:effectLst>
                  <a:outerShdw blurRad="38100" dist="38100" dir="2700000" algn="tl">
                    <a:srgbClr val="000000">
                      <a:alpha val="43137"/>
                    </a:srgbClr>
                  </a:outerShdw>
                </a:effectLst>
                <a:latin typeface="Simplified Arabic" pitchFamily="18" charset="-78"/>
                <a:cs typeface="Simplified Arabic" pitchFamily="18" charset="-78"/>
              </a:rPr>
              <a:t>الساسانيَّة</a:t>
            </a:r>
            <a:r>
              <a:rPr lang="ar-SA" sz="2800" b="1" dirty="0" smtClean="0">
                <a:solidFill>
                  <a:schemeClr val="tx1"/>
                </a:solidFill>
                <a:effectLst>
                  <a:outerShdw blurRad="38100" dist="38100" dir="2700000" algn="tl">
                    <a:srgbClr val="000000">
                      <a:alpha val="43137"/>
                    </a:srgbClr>
                  </a:outerShdw>
                </a:effectLst>
                <a:latin typeface="Simplified Arabic" pitchFamily="18" charset="-78"/>
                <a:cs typeface="Simplified Arabic" pitchFamily="18" charset="-78"/>
              </a:rPr>
              <a:t>، وهي لكائنُ </a:t>
            </a:r>
            <a:r>
              <a:rPr lang="ar-SA" sz="2800" b="1" dirty="0" err="1" smtClean="0">
                <a:solidFill>
                  <a:schemeClr val="tx1"/>
                </a:solidFill>
                <a:effectLst>
                  <a:outerShdw blurRad="38100" dist="38100" dir="2700000" algn="tl">
                    <a:srgbClr val="000000">
                      <a:alpha val="43137"/>
                    </a:srgbClr>
                  </a:outerShdw>
                </a:effectLst>
                <a:latin typeface="Simplified Arabic" pitchFamily="18" charset="-78"/>
                <a:cs typeface="Simplified Arabic" pitchFamily="18" charset="-78"/>
                <a:hlinkClick r:id="rId2" tooltip="فتخاء"/>
              </a:rPr>
              <a:t>الفتخاء</a:t>
            </a:r>
            <a:r>
              <a:rPr lang="ar-SA" sz="2800" b="1" dirty="0" smtClean="0">
                <a:solidFill>
                  <a:schemeClr val="tx1"/>
                </a:solidFill>
                <a:effectLst>
                  <a:outerShdw blurRad="38100" dist="38100" dir="2700000" algn="tl">
                    <a:srgbClr val="000000">
                      <a:alpha val="43137"/>
                    </a:srgbClr>
                  </a:outerShdw>
                </a:effectLst>
                <a:latin typeface="Simplified Arabic" pitchFamily="18" charset="-78"/>
                <a:cs typeface="Simplified Arabic" pitchFamily="18" charset="-78"/>
                <a:hlinkClick r:id="rId2" tooltip="فتخاء"/>
              </a:rPr>
              <a:t> (</a:t>
            </a:r>
            <a:r>
              <a:rPr lang="ar-SA" sz="2800" b="1" dirty="0" err="1" smtClean="0">
                <a:solidFill>
                  <a:schemeClr val="tx1"/>
                </a:solidFill>
                <a:effectLst>
                  <a:outerShdw blurRad="38100" dist="38100" dir="2700000" algn="tl">
                    <a:srgbClr val="000000">
                      <a:alpha val="43137"/>
                    </a:srgbClr>
                  </a:outerShdw>
                </a:effectLst>
                <a:latin typeface="Simplified Arabic" pitchFamily="18" charset="-78"/>
                <a:cs typeface="Simplified Arabic" pitchFamily="18" charset="-78"/>
                <a:hlinkClick r:id="rId2" tooltip="فتخاء"/>
              </a:rPr>
              <a:t>الشيردال</a:t>
            </a:r>
            <a:r>
              <a:rPr lang="ar-SA" sz="2800" b="1" dirty="0" smtClean="0">
                <a:solidFill>
                  <a:schemeClr val="tx1"/>
                </a:solidFill>
                <a:effectLst>
                  <a:outerShdw blurRad="38100" dist="38100" dir="2700000" algn="tl">
                    <a:srgbClr val="000000">
                      <a:alpha val="43137"/>
                    </a:srgbClr>
                  </a:outerShdw>
                </a:effectLst>
                <a:latin typeface="Simplified Arabic" pitchFamily="18" charset="-78"/>
                <a:cs typeface="Simplified Arabic" pitchFamily="18" charset="-78"/>
                <a:hlinkClick r:id="rId2" tooltip="فتخاء"/>
              </a:rPr>
              <a:t>)</a:t>
            </a:r>
            <a:r>
              <a:rPr lang="ar-SA" sz="2800" b="1" dirty="0" smtClean="0">
                <a:solidFill>
                  <a:schemeClr val="tx1"/>
                </a:solidFill>
                <a:effectLst>
                  <a:outerShdw blurRad="38100" dist="38100" dir="2700000" algn="tl">
                    <a:srgbClr val="000000">
                      <a:alpha val="43137"/>
                    </a:srgbClr>
                  </a:outerShdw>
                </a:effectLst>
                <a:latin typeface="Simplified Arabic" pitchFamily="18" charset="-78"/>
                <a:cs typeface="Simplified Arabic" pitchFamily="18" charset="-78"/>
              </a:rPr>
              <a:t> الخُرافي.</a:t>
            </a:r>
            <a:r>
              <a:rPr lang="en-US" sz="2800" b="1" dirty="0" smtClean="0">
                <a:solidFill>
                  <a:schemeClr val="tx1"/>
                </a:solidFill>
                <a:effectLst>
                  <a:outerShdw blurRad="38100" dist="38100" dir="2700000" algn="tl">
                    <a:srgbClr val="000000">
                      <a:alpha val="43137"/>
                    </a:srgbClr>
                  </a:outerShdw>
                </a:effectLst>
                <a:latin typeface="Simplified Arabic" pitchFamily="18" charset="-78"/>
                <a:cs typeface="Simplified Arabic" pitchFamily="18" charset="-78"/>
              </a:rPr>
              <a:t/>
            </a:r>
            <a:br>
              <a:rPr lang="en-US" sz="2800" b="1" dirty="0" smtClean="0">
                <a:solidFill>
                  <a:schemeClr val="tx1"/>
                </a:solidFill>
                <a:effectLst>
                  <a:outerShdw blurRad="38100" dist="38100" dir="2700000" algn="tl">
                    <a:srgbClr val="000000">
                      <a:alpha val="43137"/>
                    </a:srgbClr>
                  </a:outerShdw>
                </a:effectLst>
                <a:latin typeface="Simplified Arabic" pitchFamily="18" charset="-78"/>
                <a:cs typeface="Simplified Arabic" pitchFamily="18" charset="-78"/>
              </a:rPr>
            </a:br>
            <a:endParaRPr lang="en-US" sz="2800" b="1" dirty="0">
              <a:solidFill>
                <a:schemeClr val="tx1"/>
              </a:solidFill>
              <a:effectLst>
                <a:outerShdw blurRad="38100" dist="38100" dir="2700000" algn="tl">
                  <a:srgbClr val="000000">
                    <a:alpha val="43137"/>
                  </a:srgbClr>
                </a:outerShdw>
              </a:effectLst>
              <a:latin typeface="Simplified Arabic" pitchFamily="18" charset="-78"/>
              <a:cs typeface="Simplified Arabic" pitchFamily="18" charset="-78"/>
            </a:endParaRPr>
          </a:p>
        </p:txBody>
      </p:sp>
      <p:pic>
        <p:nvPicPr>
          <p:cNvPr id="4" name="Content Placeholder 3" descr="https://upload.wikimedia.org/wikipedia/commons/thumb/4/48/Arte_islamica%2C_ippogrifo%2C_XI_sec_01.JPG/220px-Arte_islamica%2C_ippogrifo%2C_XI_sec_01.JPG">
            <a:hlinkClick r:id="rId3"/>
          </p:cNvPr>
          <p:cNvPicPr>
            <a:picLocks noGrp="1"/>
          </p:cNvPicPr>
          <p:nvPr>
            <p:ph idx="1"/>
          </p:nvPr>
        </p:nvPicPr>
        <p:blipFill>
          <a:blip r:embed="rId4" cstate="print"/>
          <a:srcRect/>
          <a:stretch>
            <a:fillRect/>
          </a:stretch>
        </p:blipFill>
        <p:spPr bwMode="auto">
          <a:xfrm>
            <a:off x="2794000" y="381000"/>
            <a:ext cx="3530600" cy="4529931"/>
          </a:xfrm>
          <a:prstGeom prst="rect">
            <a:avLst/>
          </a:prstGeom>
          <a:ln w="88900" cap="sq" cmpd="thickThin">
            <a:solidFill>
              <a:srgbClr val="000000"/>
            </a:solidFill>
            <a:prstDash val="solid"/>
            <a:miter lim="800000"/>
          </a:ln>
          <a:effectLst>
            <a:glow rad="228600">
              <a:schemeClr val="accent6">
                <a:satMod val="175000"/>
                <a:alpha val="40000"/>
              </a:schemeClr>
            </a:glow>
            <a:innerShdw blurRad="76200">
              <a:srgbClr val="000000"/>
            </a:innerShdw>
          </a:effectLst>
        </p:spPr>
      </p:pic>
      <p:sp>
        <p:nvSpPr>
          <p:cNvPr id="5" name="Slide Number Placeholder 4"/>
          <p:cNvSpPr>
            <a:spLocks noGrp="1"/>
          </p:cNvSpPr>
          <p:nvPr>
            <p:ph type="sldNum" sz="quarter" idx="12"/>
          </p:nvPr>
        </p:nvSpPr>
        <p:spPr/>
        <p:txBody>
          <a:bodyPr/>
          <a:lstStyle/>
          <a:p>
            <a:fld id="{AAE3E14C-0128-4EDE-AB1C-44EDD1EB0DB6}" type="slidenum">
              <a:rPr lang="en-US" smtClean="0"/>
              <a:pPr/>
              <a:t>24</a:t>
            </a:fld>
            <a:endParaRPr lang="en-US"/>
          </a:p>
        </p:txBody>
      </p:sp>
      <p:sp>
        <p:nvSpPr>
          <p:cNvPr id="6" name="Footer Placeholder 5"/>
          <p:cNvSpPr>
            <a:spLocks noGrp="1"/>
          </p:cNvSpPr>
          <p:nvPr>
            <p:ph type="ftr" sz="quarter" idx="11"/>
          </p:nvPr>
        </p:nvSpPr>
        <p:spPr/>
        <p:txBody>
          <a:bodyPr/>
          <a:lstStyle/>
          <a:p>
            <a:r>
              <a:rPr lang="en-US" smtClean="0"/>
              <a:t>DR. BAHAA GHORAB</a:t>
            </a:r>
            <a:endParaRPr 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896112"/>
          </a:xfrm>
          <a:solidFill>
            <a:schemeClr val="accent3">
              <a:lumMod val="40000"/>
              <a:lumOff val="60000"/>
            </a:schemeClr>
          </a:solidFill>
          <a:ln>
            <a:solidFill>
              <a:schemeClr val="accent1"/>
            </a:solidFill>
          </a:ln>
          <a:effectLst>
            <a:glow rad="228600">
              <a:schemeClr val="accent6">
                <a:satMod val="175000"/>
                <a:alpha val="40000"/>
              </a:schemeClr>
            </a:glow>
          </a:effectLst>
        </p:spPr>
        <p:txBody>
          <a:bodyPr/>
          <a:lstStyle/>
          <a:p>
            <a:pPr algn="ctr"/>
            <a:r>
              <a:rPr lang="ar-EG" b="1" u="sng" dirty="0" smtClean="0">
                <a:ln w="10541" cmpd="sng">
                  <a:solidFill>
                    <a:schemeClr val="accent1">
                      <a:shade val="88000"/>
                      <a:satMod val="110000"/>
                    </a:schemeClr>
                  </a:solidFill>
                  <a:prstDash val="solid"/>
                </a:ln>
                <a:solidFill>
                  <a:srgbClr val="C00000"/>
                </a:solidFill>
                <a:latin typeface="Simplified Arabic" pitchFamily="18" charset="-78"/>
                <a:cs typeface="Simplified Arabic" pitchFamily="18" charset="-78"/>
              </a:rPr>
              <a:t>الخـــــزف</a:t>
            </a:r>
            <a:endParaRPr lang="en-US" b="1" u="sng" dirty="0">
              <a:ln w="10541" cmpd="sng">
                <a:solidFill>
                  <a:schemeClr val="accent1">
                    <a:shade val="88000"/>
                    <a:satMod val="110000"/>
                  </a:schemeClr>
                </a:solidFill>
                <a:prstDash val="solid"/>
              </a:ln>
              <a:solidFill>
                <a:srgbClr val="C00000"/>
              </a:solidFill>
              <a:latin typeface="Simplified Arabic" pitchFamily="18" charset="-78"/>
              <a:cs typeface="Simplified Arabic" pitchFamily="18" charset="-78"/>
            </a:endParaRPr>
          </a:p>
        </p:txBody>
      </p:sp>
      <p:sp>
        <p:nvSpPr>
          <p:cNvPr id="3" name="Content Placeholder 2"/>
          <p:cNvSpPr>
            <a:spLocks noGrp="1"/>
          </p:cNvSpPr>
          <p:nvPr>
            <p:ph idx="1"/>
          </p:nvPr>
        </p:nvSpPr>
        <p:spPr>
          <a:xfrm>
            <a:off x="457200" y="1524000"/>
            <a:ext cx="8229600" cy="5029200"/>
          </a:xfrm>
          <a:solidFill>
            <a:schemeClr val="accent3">
              <a:lumMod val="40000"/>
              <a:lumOff val="60000"/>
            </a:schemeClr>
          </a:solidFill>
          <a:ln>
            <a:solidFill>
              <a:schemeClr val="accent1"/>
            </a:solidFill>
          </a:ln>
          <a:effectLst>
            <a:glow rad="228600">
              <a:schemeClr val="accent6">
                <a:satMod val="175000"/>
                <a:alpha val="40000"/>
              </a:schemeClr>
            </a:glow>
          </a:effectLst>
        </p:spPr>
        <p:txBody>
          <a:bodyPr>
            <a:noAutofit/>
          </a:bodyPr>
          <a:lstStyle/>
          <a:p>
            <a:pPr algn="just" rtl="1"/>
            <a:r>
              <a:rPr lang="ar-SA" sz="2800" b="1" dirty="0" smtClean="0">
                <a:ln w="10541" cmpd="sng">
                  <a:solidFill>
                    <a:schemeClr val="accent1">
                      <a:shade val="88000"/>
                      <a:satMod val="110000"/>
                    </a:schemeClr>
                  </a:solidFill>
                  <a:prstDash val="solid"/>
                </a:ln>
                <a:latin typeface="Simplified Arabic" pitchFamily="18" charset="-78"/>
                <a:cs typeface="Simplified Arabic" pitchFamily="18" charset="-78"/>
              </a:rPr>
              <a:t>عثر على الكثير</a:t>
            </a:r>
            <a:r>
              <a:rPr lang="ar-EG" sz="2800" b="1" dirty="0" smtClean="0">
                <a:ln w="10541" cmpd="sng">
                  <a:solidFill>
                    <a:schemeClr val="accent1">
                      <a:shade val="88000"/>
                      <a:satMod val="110000"/>
                    </a:schemeClr>
                  </a:solidFill>
                  <a:prstDash val="solid"/>
                </a:ln>
                <a:latin typeface="Simplified Arabic" pitchFamily="18" charset="-78"/>
                <a:cs typeface="Simplified Arabic" pitchFamily="18" charset="-78"/>
              </a:rPr>
              <a:t> </a:t>
            </a:r>
            <a:r>
              <a:rPr lang="ar-SA" sz="2800" b="1" dirty="0" smtClean="0">
                <a:ln w="10541" cmpd="sng">
                  <a:solidFill>
                    <a:schemeClr val="accent1">
                      <a:shade val="88000"/>
                      <a:satMod val="110000"/>
                    </a:schemeClr>
                  </a:solidFill>
                  <a:prstDash val="solid"/>
                </a:ln>
                <a:latin typeface="Simplified Arabic" pitchFamily="18" charset="-78"/>
                <a:cs typeface="Simplified Arabic" pitchFamily="18" charset="-78"/>
              </a:rPr>
              <a:t>من القطع الخزفية ذات البريق المعدني.. ولقد زينوا الأواني برسوم وزخارف لموضوعات آدمية وحيوانية ملونة</a:t>
            </a:r>
            <a:r>
              <a:rPr lang="ar-EG" sz="2800" b="1" dirty="0" smtClean="0">
                <a:ln w="10541" cmpd="sng">
                  <a:solidFill>
                    <a:schemeClr val="accent1">
                      <a:shade val="88000"/>
                      <a:satMod val="110000"/>
                    </a:schemeClr>
                  </a:solidFill>
                  <a:prstDash val="solid"/>
                </a:ln>
                <a:latin typeface="Simplified Arabic" pitchFamily="18" charset="-78"/>
                <a:cs typeface="Simplified Arabic" pitchFamily="18" charset="-78"/>
              </a:rPr>
              <a:t>.</a:t>
            </a:r>
            <a:r>
              <a:rPr lang="en-US" sz="2800" b="1" dirty="0" smtClean="0">
                <a:ln w="10541" cmpd="sng">
                  <a:solidFill>
                    <a:schemeClr val="accent1">
                      <a:shade val="88000"/>
                      <a:satMod val="110000"/>
                    </a:schemeClr>
                  </a:solidFill>
                  <a:prstDash val="solid"/>
                </a:ln>
                <a:latin typeface="Simplified Arabic" pitchFamily="18" charset="-78"/>
                <a:cs typeface="Simplified Arabic" pitchFamily="18" charset="-78"/>
              </a:rPr>
              <a:t> </a:t>
            </a:r>
            <a:endParaRPr lang="ar-EG" sz="2800" b="1" dirty="0" smtClean="0">
              <a:ln w="10541" cmpd="sng">
                <a:solidFill>
                  <a:schemeClr val="accent1">
                    <a:shade val="88000"/>
                    <a:satMod val="110000"/>
                  </a:schemeClr>
                </a:solidFill>
                <a:prstDash val="solid"/>
              </a:ln>
              <a:latin typeface="Simplified Arabic" pitchFamily="18" charset="-78"/>
              <a:cs typeface="Simplified Arabic" pitchFamily="18" charset="-78"/>
            </a:endParaRPr>
          </a:p>
          <a:p>
            <a:pPr algn="just" rtl="1"/>
            <a:r>
              <a:rPr lang="en-US" sz="2800" b="1" dirty="0" smtClean="0">
                <a:latin typeface="Simplified Arabic" pitchFamily="18" charset="-78"/>
                <a:cs typeface="Simplified Arabic" pitchFamily="18" charset="-78"/>
              </a:rPr>
              <a:t> </a:t>
            </a:r>
            <a:r>
              <a:rPr lang="ar-SA" sz="2800" b="1" u="sng" dirty="0" smtClean="0">
                <a:ln w="24500" cmpd="dbl">
                  <a:solidFill>
                    <a:schemeClr val="accent2">
                      <a:shade val="85000"/>
                      <a:satMod val="155000"/>
                    </a:schemeClr>
                  </a:solidFill>
                  <a:prstDash val="solid"/>
                  <a:miter lim="800000"/>
                </a:ln>
                <a:solidFill>
                  <a:srgbClr val="FF0000"/>
                </a:solidFill>
                <a:effectLst>
                  <a:outerShdw blurRad="38100" dist="38100" dir="7020000" algn="tl">
                    <a:srgbClr val="000000">
                      <a:alpha val="35000"/>
                    </a:srgbClr>
                  </a:outerShdw>
                </a:effectLst>
                <a:latin typeface="Simplified Arabic" pitchFamily="18" charset="-78"/>
                <a:cs typeface="Simplified Arabic" pitchFamily="18" charset="-78"/>
              </a:rPr>
              <a:t>ويمكن تقسيم الأواني الفاطمية تبعا لزخارفها إلى مجموعتين: </a:t>
            </a:r>
            <a:endParaRPr lang="ar-EG" sz="2800" b="1" u="sng" dirty="0" smtClean="0">
              <a:ln w="24500" cmpd="dbl">
                <a:solidFill>
                  <a:schemeClr val="accent2">
                    <a:shade val="85000"/>
                    <a:satMod val="155000"/>
                  </a:schemeClr>
                </a:solidFill>
                <a:prstDash val="solid"/>
                <a:miter lim="800000"/>
              </a:ln>
              <a:solidFill>
                <a:srgbClr val="FF0000"/>
              </a:solidFill>
              <a:effectLst>
                <a:outerShdw blurRad="38100" dist="38100" dir="7020000" algn="tl">
                  <a:srgbClr val="000000">
                    <a:alpha val="35000"/>
                  </a:srgbClr>
                </a:outerShdw>
              </a:effectLst>
              <a:latin typeface="Simplified Arabic" pitchFamily="18" charset="-78"/>
              <a:cs typeface="Simplified Arabic" pitchFamily="18" charset="-78"/>
            </a:endParaRPr>
          </a:p>
          <a:p>
            <a:pPr algn="just" rtl="1"/>
            <a:r>
              <a:rPr lang="ar-SA" sz="2800" b="1" u="sng" dirty="0" smtClean="0">
                <a:ln w="10541" cmpd="sng">
                  <a:solidFill>
                    <a:schemeClr val="accent1">
                      <a:shade val="88000"/>
                      <a:satMod val="110000"/>
                    </a:schemeClr>
                  </a:solidFill>
                  <a:prstDash val="solid"/>
                </a:ln>
                <a:solidFill>
                  <a:srgbClr val="C00000"/>
                </a:solidFill>
                <a:latin typeface="Simplified Arabic" pitchFamily="18" charset="-78"/>
                <a:cs typeface="Simplified Arabic" pitchFamily="18" charset="-78"/>
              </a:rPr>
              <a:t>الأولى</a:t>
            </a:r>
            <a:r>
              <a:rPr lang="ar-EG" sz="2800" b="1" u="sng" dirty="0" smtClean="0">
                <a:ln w="10541" cmpd="sng">
                  <a:solidFill>
                    <a:schemeClr val="accent1">
                      <a:shade val="88000"/>
                      <a:satMod val="110000"/>
                    </a:schemeClr>
                  </a:solidFill>
                  <a:prstDash val="solid"/>
                </a:ln>
                <a:solidFill>
                  <a:srgbClr val="C00000"/>
                </a:solidFill>
                <a:latin typeface="Simplified Arabic" pitchFamily="18" charset="-78"/>
                <a:cs typeface="Simplified Arabic" pitchFamily="18" charset="-78"/>
              </a:rPr>
              <a:t>:</a:t>
            </a:r>
            <a:r>
              <a:rPr lang="ar-SA" sz="2800" b="1" u="sng" dirty="0" smtClean="0">
                <a:ln w="10541" cmpd="sng">
                  <a:solidFill>
                    <a:schemeClr val="accent1">
                      <a:shade val="88000"/>
                      <a:satMod val="110000"/>
                    </a:schemeClr>
                  </a:solidFill>
                  <a:prstDash val="solid"/>
                </a:ln>
                <a:latin typeface="Simplified Arabic" pitchFamily="18" charset="-78"/>
                <a:cs typeface="Simplified Arabic" pitchFamily="18" charset="-78"/>
              </a:rPr>
              <a:t> </a:t>
            </a:r>
            <a:r>
              <a:rPr lang="ar-SA" sz="2800" b="1" dirty="0" smtClean="0">
                <a:ln w="10541" cmpd="sng">
                  <a:solidFill>
                    <a:schemeClr val="accent1">
                      <a:shade val="88000"/>
                      <a:satMod val="110000"/>
                    </a:schemeClr>
                  </a:solidFill>
                  <a:prstDash val="solid"/>
                </a:ln>
                <a:latin typeface="Simplified Arabic" pitchFamily="18" charset="-78"/>
                <a:cs typeface="Simplified Arabic" pitchFamily="18" charset="-78"/>
              </a:rPr>
              <a:t>رسمت زخارفها بخطوط خارجية واضحة، وكانت الرسوم الآدمية ورسوم الحيوان هي العنصر الأساسي في الزخارف</a:t>
            </a:r>
            <a:r>
              <a:rPr lang="ar-EG" sz="2800" b="1" dirty="0" smtClean="0">
                <a:ln w="10541" cmpd="sng">
                  <a:solidFill>
                    <a:schemeClr val="accent1">
                      <a:shade val="88000"/>
                      <a:satMod val="110000"/>
                    </a:schemeClr>
                  </a:solidFill>
                  <a:prstDash val="solid"/>
                </a:ln>
                <a:latin typeface="Simplified Arabic" pitchFamily="18" charset="-78"/>
                <a:cs typeface="Simplified Arabic" pitchFamily="18" charset="-78"/>
              </a:rPr>
              <a:t>،</a:t>
            </a:r>
            <a:r>
              <a:rPr lang="ar-SA" sz="2800" b="1" dirty="0" smtClean="0">
                <a:ln w="10541" cmpd="sng">
                  <a:solidFill>
                    <a:schemeClr val="accent1">
                      <a:shade val="88000"/>
                      <a:satMod val="110000"/>
                    </a:schemeClr>
                  </a:solidFill>
                  <a:prstDash val="solid"/>
                </a:ln>
                <a:latin typeface="Simplified Arabic" pitchFamily="18" charset="-78"/>
                <a:cs typeface="Simplified Arabic" pitchFamily="18" charset="-78"/>
              </a:rPr>
              <a:t> أما الفروع النباتية والأوراق عنصرا ثانويا. ويفضل الفنان عادة رسم وحده واحده آدمية أو طائر أو حيوان بحجم كبير يأخذ الصدارة في سطح الإناء. ومن أحسن الأمثلة طبق مرسوم عليه بالبريق المعدني الأصفر صورة حصان مجنح</a:t>
            </a:r>
            <a:r>
              <a:rPr lang="en-US" sz="2800" b="1" dirty="0" smtClean="0">
                <a:ln w="10541" cmpd="sng">
                  <a:solidFill>
                    <a:schemeClr val="accent1">
                      <a:shade val="88000"/>
                      <a:satMod val="110000"/>
                    </a:schemeClr>
                  </a:solidFill>
                  <a:prstDash val="solid"/>
                </a:ln>
                <a:latin typeface="Simplified Arabic" pitchFamily="18" charset="-78"/>
                <a:cs typeface="Simplified Arabic" pitchFamily="18" charset="-78"/>
              </a:rPr>
              <a:t>.</a:t>
            </a:r>
            <a:endParaRPr lang="ar-EG" sz="2800" b="1" dirty="0" smtClean="0">
              <a:ln w="10541" cmpd="sng">
                <a:solidFill>
                  <a:schemeClr val="accent1">
                    <a:shade val="88000"/>
                    <a:satMod val="110000"/>
                  </a:schemeClr>
                </a:solidFill>
                <a:prstDash val="solid"/>
              </a:ln>
              <a:latin typeface="Simplified Arabic" pitchFamily="18" charset="-78"/>
              <a:cs typeface="Simplified Arabic" pitchFamily="18" charset="-78"/>
            </a:endParaRPr>
          </a:p>
          <a:p>
            <a:pPr algn="just" rtl="1"/>
            <a:r>
              <a:rPr lang="ar-SA" sz="2800" b="1" dirty="0" smtClean="0">
                <a:ln w="10541" cmpd="sng">
                  <a:solidFill>
                    <a:schemeClr val="accent1">
                      <a:shade val="88000"/>
                      <a:satMod val="110000"/>
                    </a:schemeClr>
                  </a:solidFill>
                  <a:prstDash val="solid"/>
                </a:ln>
                <a:latin typeface="Simplified Arabic" pitchFamily="18" charset="-78"/>
                <a:cs typeface="Simplified Arabic" pitchFamily="18" charset="-78"/>
              </a:rPr>
              <a:t>أما زخارف المجموعة </a:t>
            </a:r>
            <a:r>
              <a:rPr lang="ar-SA" sz="2800" b="1" u="sng" dirty="0" smtClean="0">
                <a:ln w="10541" cmpd="sng">
                  <a:solidFill>
                    <a:schemeClr val="accent1">
                      <a:shade val="88000"/>
                      <a:satMod val="110000"/>
                    </a:schemeClr>
                  </a:solidFill>
                  <a:prstDash val="solid"/>
                </a:ln>
                <a:solidFill>
                  <a:srgbClr val="C00000"/>
                </a:solidFill>
                <a:latin typeface="Simplified Arabic" pitchFamily="18" charset="-78"/>
                <a:cs typeface="Simplified Arabic" pitchFamily="18" charset="-78"/>
              </a:rPr>
              <a:t>الثانية</a:t>
            </a:r>
            <a:r>
              <a:rPr lang="ar-EG" sz="2800" b="1" u="sng" dirty="0" smtClean="0">
                <a:ln w="10541" cmpd="sng">
                  <a:solidFill>
                    <a:schemeClr val="accent1">
                      <a:shade val="88000"/>
                      <a:satMod val="110000"/>
                    </a:schemeClr>
                  </a:solidFill>
                  <a:prstDash val="solid"/>
                </a:ln>
                <a:solidFill>
                  <a:srgbClr val="C00000"/>
                </a:solidFill>
                <a:latin typeface="Simplified Arabic" pitchFamily="18" charset="-78"/>
                <a:cs typeface="Simplified Arabic" pitchFamily="18" charset="-78"/>
              </a:rPr>
              <a:t>:</a:t>
            </a:r>
            <a:r>
              <a:rPr lang="ar-SA" sz="2800" b="1" dirty="0" smtClean="0">
                <a:ln w="10541" cmpd="sng">
                  <a:solidFill>
                    <a:schemeClr val="accent1">
                      <a:shade val="88000"/>
                      <a:satMod val="110000"/>
                    </a:schemeClr>
                  </a:solidFill>
                  <a:prstDash val="solid"/>
                </a:ln>
                <a:solidFill>
                  <a:srgbClr val="C00000"/>
                </a:solidFill>
                <a:latin typeface="Simplified Arabic" pitchFamily="18" charset="-78"/>
                <a:cs typeface="Simplified Arabic" pitchFamily="18" charset="-78"/>
              </a:rPr>
              <a:t> </a:t>
            </a:r>
            <a:r>
              <a:rPr lang="ar-SA" sz="2800" b="1" dirty="0" smtClean="0">
                <a:ln w="10541" cmpd="sng">
                  <a:solidFill>
                    <a:schemeClr val="accent1">
                      <a:shade val="88000"/>
                      <a:satMod val="110000"/>
                    </a:schemeClr>
                  </a:solidFill>
                  <a:prstDash val="solid"/>
                </a:ln>
                <a:latin typeface="Simplified Arabic" pitchFamily="18" charset="-78"/>
                <a:cs typeface="Simplified Arabic" pitchFamily="18" charset="-78"/>
              </a:rPr>
              <a:t>فتظهر </a:t>
            </a:r>
            <a:r>
              <a:rPr lang="ar-SA" sz="2800" b="1" dirty="0" err="1" smtClean="0">
                <a:ln w="10541" cmpd="sng">
                  <a:solidFill>
                    <a:schemeClr val="accent1">
                      <a:shade val="88000"/>
                      <a:satMod val="110000"/>
                    </a:schemeClr>
                  </a:solidFill>
                  <a:prstDash val="solid"/>
                </a:ln>
                <a:latin typeface="Simplified Arabic" pitchFamily="18" charset="-78"/>
                <a:cs typeface="Simplified Arabic" pitchFamily="18" charset="-78"/>
              </a:rPr>
              <a:t>بها</a:t>
            </a:r>
            <a:r>
              <a:rPr lang="ar-SA" sz="2800" b="1" dirty="0" smtClean="0">
                <a:ln w="10541" cmpd="sng">
                  <a:solidFill>
                    <a:schemeClr val="accent1">
                      <a:shade val="88000"/>
                      <a:satMod val="110000"/>
                    </a:schemeClr>
                  </a:solidFill>
                  <a:prstDash val="solid"/>
                </a:ln>
                <a:latin typeface="Simplified Arabic" pitchFamily="18" charset="-78"/>
                <a:cs typeface="Simplified Arabic" pitchFamily="18" charset="-78"/>
              </a:rPr>
              <a:t> موضوعات مختلفة حافلة بشخصيات كثيرة</a:t>
            </a:r>
            <a:r>
              <a:rPr lang="ar-EG" sz="2800" b="1" dirty="0" smtClean="0">
                <a:ln w="10541" cmpd="sng">
                  <a:solidFill>
                    <a:schemeClr val="accent1">
                      <a:shade val="88000"/>
                      <a:satMod val="110000"/>
                    </a:schemeClr>
                  </a:solidFill>
                  <a:prstDash val="solid"/>
                </a:ln>
                <a:latin typeface="Simplified Arabic" pitchFamily="18" charset="-78"/>
                <a:cs typeface="Simplified Arabic" pitchFamily="18" charset="-78"/>
              </a:rPr>
              <a:t>.</a:t>
            </a:r>
            <a:endParaRPr lang="en-US" sz="2800" b="1" dirty="0">
              <a:ln w="10541" cmpd="sng">
                <a:solidFill>
                  <a:schemeClr val="accent1">
                    <a:shade val="88000"/>
                    <a:satMod val="110000"/>
                  </a:schemeClr>
                </a:solidFill>
                <a:prstDash val="solid"/>
              </a:ln>
              <a:latin typeface="Simplified Arabic" pitchFamily="18" charset="-78"/>
              <a:cs typeface="Simplified Arabic" pitchFamily="18" charset="-78"/>
            </a:endParaRPr>
          </a:p>
        </p:txBody>
      </p:sp>
      <p:sp>
        <p:nvSpPr>
          <p:cNvPr id="4" name="Slide Number Placeholder 3"/>
          <p:cNvSpPr>
            <a:spLocks noGrp="1"/>
          </p:cNvSpPr>
          <p:nvPr>
            <p:ph type="sldNum" sz="quarter" idx="12"/>
          </p:nvPr>
        </p:nvSpPr>
        <p:spPr/>
        <p:txBody>
          <a:bodyPr/>
          <a:lstStyle/>
          <a:p>
            <a:fld id="{AAE3E14C-0128-4EDE-AB1C-44EDD1EB0DB6}" type="slidenum">
              <a:rPr lang="en-US" smtClean="0"/>
              <a:pPr/>
              <a:t>25</a:t>
            </a:fld>
            <a:endParaRPr lang="en-US"/>
          </a:p>
        </p:txBody>
      </p:sp>
      <p:sp>
        <p:nvSpPr>
          <p:cNvPr id="5" name="Footer Placeholder 4"/>
          <p:cNvSpPr>
            <a:spLocks noGrp="1"/>
          </p:cNvSpPr>
          <p:nvPr>
            <p:ph type="ftr" sz="quarter" idx="11"/>
          </p:nvPr>
        </p:nvSpPr>
        <p:spPr/>
        <p:txBody>
          <a:bodyPr/>
          <a:lstStyle/>
          <a:p>
            <a:r>
              <a:rPr lang="en-US" smtClean="0"/>
              <a:t>DR. BAHAA GHORAB</a:t>
            </a:r>
            <a:endParaRPr 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https://civilizationlovers.files.wordpress.com/2011/10/1251.jpg"/>
          <p:cNvPicPr>
            <a:picLocks noGrp="1"/>
          </p:cNvPicPr>
          <p:nvPr>
            <p:ph idx="1"/>
          </p:nvPr>
        </p:nvPicPr>
        <p:blipFill>
          <a:blip r:embed="rId2" cstate="print"/>
          <a:srcRect/>
          <a:stretch>
            <a:fillRect/>
          </a:stretch>
        </p:blipFill>
        <p:spPr bwMode="auto">
          <a:xfrm>
            <a:off x="2057400" y="838200"/>
            <a:ext cx="5183981" cy="5183981"/>
          </a:xfrm>
          <a:prstGeom prst="rect">
            <a:avLst/>
          </a:prstGeom>
          <a:ln>
            <a:noFill/>
          </a:ln>
          <a:effectLst>
            <a:glow rad="228600">
              <a:schemeClr val="accent2">
                <a:satMod val="175000"/>
                <a:alpha val="40000"/>
              </a:schemeClr>
            </a:glow>
            <a:outerShdw blurRad="292100" dist="139700" dir="2700000" algn="tl" rotWithShape="0">
              <a:srgbClr val="333333">
                <a:alpha val="65000"/>
              </a:srgbClr>
            </a:outerShdw>
          </a:effectLst>
        </p:spPr>
      </p:pic>
      <p:sp>
        <p:nvSpPr>
          <p:cNvPr id="3" name="Slide Number Placeholder 2"/>
          <p:cNvSpPr>
            <a:spLocks noGrp="1"/>
          </p:cNvSpPr>
          <p:nvPr>
            <p:ph type="sldNum" sz="quarter" idx="12"/>
          </p:nvPr>
        </p:nvSpPr>
        <p:spPr/>
        <p:txBody>
          <a:bodyPr/>
          <a:lstStyle/>
          <a:p>
            <a:fld id="{AAE3E14C-0128-4EDE-AB1C-44EDD1EB0DB6}" type="slidenum">
              <a:rPr lang="en-US" smtClean="0"/>
              <a:pPr/>
              <a:t>26</a:t>
            </a:fld>
            <a:endParaRPr lang="en-US"/>
          </a:p>
        </p:txBody>
      </p:sp>
      <p:sp>
        <p:nvSpPr>
          <p:cNvPr id="5" name="Footer Placeholder 4"/>
          <p:cNvSpPr>
            <a:spLocks noGrp="1"/>
          </p:cNvSpPr>
          <p:nvPr>
            <p:ph type="ftr" sz="quarter" idx="11"/>
          </p:nvPr>
        </p:nvSpPr>
        <p:spPr/>
        <p:txBody>
          <a:bodyPr/>
          <a:lstStyle/>
          <a:p>
            <a:r>
              <a:rPr lang="en-US" smtClean="0"/>
              <a:t>DR. BAHAA GHORAB</a:t>
            </a:r>
            <a:endParaRPr 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https://civilizationlovers.files.wordpress.com/2011/10/1251.jpg"/>
          <p:cNvPicPr>
            <a:picLocks noGrp="1"/>
          </p:cNvPicPr>
          <p:nvPr>
            <p:ph idx="1"/>
          </p:nvPr>
        </p:nvPicPr>
        <p:blipFill>
          <a:blip r:embed="rId2" cstate="print"/>
          <a:stretch>
            <a:fillRect/>
          </a:stretch>
        </p:blipFill>
        <p:spPr bwMode="auto">
          <a:xfrm>
            <a:off x="2085271" y="838200"/>
            <a:ext cx="5128238" cy="5183981"/>
          </a:xfrm>
          <a:prstGeom prst="ellipse">
            <a:avLst/>
          </a:prstGeom>
          <a:ln w="63500" cap="rnd">
            <a:solidFill>
              <a:srgbClr val="333333"/>
            </a:solidFill>
          </a:ln>
          <a:effectLst>
            <a:glow rad="228600">
              <a:schemeClr val="accent4">
                <a:satMod val="175000"/>
                <a:alpha val="40000"/>
              </a:schemeClr>
            </a:glow>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
        <p:nvSpPr>
          <p:cNvPr id="3" name="Slide Number Placeholder 2"/>
          <p:cNvSpPr>
            <a:spLocks noGrp="1"/>
          </p:cNvSpPr>
          <p:nvPr>
            <p:ph type="sldNum" sz="quarter" idx="12"/>
          </p:nvPr>
        </p:nvSpPr>
        <p:spPr/>
        <p:txBody>
          <a:bodyPr/>
          <a:lstStyle/>
          <a:p>
            <a:fld id="{AAE3E14C-0128-4EDE-AB1C-44EDD1EB0DB6}" type="slidenum">
              <a:rPr lang="en-US" smtClean="0"/>
              <a:pPr/>
              <a:t>27</a:t>
            </a:fld>
            <a:endParaRPr lang="en-US"/>
          </a:p>
        </p:txBody>
      </p:sp>
      <p:sp>
        <p:nvSpPr>
          <p:cNvPr id="5" name="Footer Placeholder 4"/>
          <p:cNvSpPr>
            <a:spLocks noGrp="1"/>
          </p:cNvSpPr>
          <p:nvPr>
            <p:ph type="ftr" sz="quarter" idx="11"/>
          </p:nvPr>
        </p:nvSpPr>
        <p:spPr/>
        <p:txBody>
          <a:bodyPr/>
          <a:lstStyle/>
          <a:p>
            <a:r>
              <a:rPr lang="en-US" smtClean="0"/>
              <a:t>DR. BAHAA GHORAB</a:t>
            </a:r>
            <a:endParaRPr 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762000"/>
          </a:xfrm>
          <a:solidFill>
            <a:schemeClr val="accent3">
              <a:lumMod val="40000"/>
              <a:lumOff val="60000"/>
            </a:schemeClr>
          </a:solidFill>
          <a:ln>
            <a:solidFill>
              <a:schemeClr val="accent1"/>
            </a:solidFill>
          </a:ln>
          <a:effectLst>
            <a:glow rad="228600">
              <a:schemeClr val="accent6">
                <a:satMod val="175000"/>
                <a:alpha val="40000"/>
              </a:schemeClr>
            </a:glow>
          </a:effectLst>
        </p:spPr>
        <p:txBody>
          <a:bodyPr>
            <a:normAutofit fontScale="90000"/>
          </a:bodyPr>
          <a:lstStyle/>
          <a:p>
            <a:pPr algn="ctr"/>
            <a:r>
              <a:rPr lang="ar-EG" b="1" u="sng" dirty="0" smtClean="0">
                <a:ln w="10541" cmpd="sng">
                  <a:solidFill>
                    <a:schemeClr val="accent1">
                      <a:shade val="88000"/>
                      <a:satMod val="110000"/>
                    </a:schemeClr>
                  </a:solidFill>
                  <a:prstDash val="solid"/>
                </a:ln>
                <a:solidFill>
                  <a:srgbClr val="C00000"/>
                </a:solidFill>
                <a:effectLst>
                  <a:outerShdw blurRad="38100" dist="38100" dir="2700000" algn="tl">
                    <a:srgbClr val="000000">
                      <a:alpha val="43137"/>
                    </a:srgbClr>
                  </a:outerShdw>
                </a:effectLst>
                <a:latin typeface="Simplified Arabic" pitchFamily="18" charset="-78"/>
                <a:cs typeface="Simplified Arabic" pitchFamily="18" charset="-78"/>
              </a:rPr>
              <a:t>الزجاج والبلور الصخري</a:t>
            </a:r>
            <a:endParaRPr lang="en-US" b="1" u="sng" dirty="0">
              <a:ln w="10541" cmpd="sng">
                <a:solidFill>
                  <a:schemeClr val="accent1">
                    <a:shade val="88000"/>
                    <a:satMod val="110000"/>
                  </a:schemeClr>
                </a:solidFill>
                <a:prstDash val="solid"/>
              </a:ln>
              <a:solidFill>
                <a:srgbClr val="C00000"/>
              </a:solidFill>
              <a:effectLst>
                <a:outerShdw blurRad="38100" dist="38100" dir="2700000" algn="tl">
                  <a:srgbClr val="000000">
                    <a:alpha val="43137"/>
                  </a:srgbClr>
                </a:outerShdw>
              </a:effectLst>
              <a:latin typeface="Simplified Arabic" pitchFamily="18" charset="-78"/>
              <a:cs typeface="Simplified Arabic" pitchFamily="18" charset="-78"/>
            </a:endParaRPr>
          </a:p>
        </p:txBody>
      </p:sp>
      <p:sp>
        <p:nvSpPr>
          <p:cNvPr id="3" name="Content Placeholder 2"/>
          <p:cNvSpPr>
            <a:spLocks noGrp="1"/>
          </p:cNvSpPr>
          <p:nvPr>
            <p:ph idx="1"/>
          </p:nvPr>
        </p:nvSpPr>
        <p:spPr>
          <a:xfrm>
            <a:off x="457200" y="1447800"/>
            <a:ext cx="8229600" cy="4876800"/>
          </a:xfrm>
          <a:solidFill>
            <a:schemeClr val="accent3">
              <a:lumMod val="40000"/>
              <a:lumOff val="60000"/>
            </a:schemeClr>
          </a:solidFill>
          <a:ln>
            <a:solidFill>
              <a:schemeClr val="accent1"/>
            </a:solidFill>
          </a:ln>
          <a:effectLst>
            <a:glow rad="228600">
              <a:schemeClr val="accent6">
                <a:satMod val="175000"/>
                <a:alpha val="40000"/>
              </a:schemeClr>
            </a:glow>
          </a:effectLst>
        </p:spPr>
        <p:txBody>
          <a:bodyPr>
            <a:normAutofit fontScale="92500" lnSpcReduction="20000"/>
          </a:bodyPr>
          <a:lstStyle/>
          <a:p>
            <a:pPr algn="just" rtl="1"/>
            <a:r>
              <a:rPr lang="ar-SA" b="1" dirty="0" smtClean="0">
                <a:ln w="10541" cmpd="sng">
                  <a:solidFill>
                    <a:schemeClr val="accent1">
                      <a:shade val="88000"/>
                      <a:satMod val="110000"/>
                    </a:schemeClr>
                  </a:solidFill>
                  <a:prstDash val="solid"/>
                </a:ln>
                <a:effectLst>
                  <a:outerShdw blurRad="38100" dist="38100" dir="2700000" algn="tl">
                    <a:srgbClr val="000000">
                      <a:alpha val="43137"/>
                    </a:srgbClr>
                  </a:outerShdw>
                </a:effectLst>
                <a:latin typeface="Simplified Arabic" pitchFamily="18" charset="-78"/>
                <a:cs typeface="Simplified Arabic" pitchFamily="18" charset="-78"/>
              </a:rPr>
              <a:t>عرفت مصر صناعة الأواني الزجاجية من عصور ما</a:t>
            </a:r>
            <a:r>
              <a:rPr lang="ar-EG" b="1" dirty="0" smtClean="0">
                <a:ln w="10541" cmpd="sng">
                  <a:solidFill>
                    <a:schemeClr val="accent1">
                      <a:shade val="88000"/>
                      <a:satMod val="110000"/>
                    </a:schemeClr>
                  </a:solidFill>
                  <a:prstDash val="solid"/>
                </a:ln>
                <a:effectLst>
                  <a:outerShdw blurRad="38100" dist="38100" dir="2700000" algn="tl">
                    <a:srgbClr val="000000">
                      <a:alpha val="43137"/>
                    </a:srgbClr>
                  </a:outerShdw>
                </a:effectLst>
                <a:latin typeface="Simplified Arabic" pitchFamily="18" charset="-78"/>
                <a:cs typeface="Simplified Arabic" pitchFamily="18" charset="-78"/>
              </a:rPr>
              <a:t> </a:t>
            </a:r>
            <a:r>
              <a:rPr lang="ar-SA" b="1" dirty="0" smtClean="0">
                <a:ln w="10541" cmpd="sng">
                  <a:solidFill>
                    <a:schemeClr val="accent1">
                      <a:shade val="88000"/>
                      <a:satMod val="110000"/>
                    </a:schemeClr>
                  </a:solidFill>
                  <a:prstDash val="solid"/>
                </a:ln>
                <a:effectLst>
                  <a:outerShdw blurRad="38100" dist="38100" dir="2700000" algn="tl">
                    <a:srgbClr val="000000">
                      <a:alpha val="43137"/>
                    </a:srgbClr>
                  </a:outerShdw>
                </a:effectLst>
                <a:latin typeface="Simplified Arabic" pitchFamily="18" charset="-78"/>
                <a:cs typeface="Simplified Arabic" pitchFamily="18" charset="-78"/>
              </a:rPr>
              <a:t>قبل الإسلام</a:t>
            </a:r>
            <a:r>
              <a:rPr lang="ar-EG" b="1" dirty="0" smtClean="0">
                <a:ln w="10541" cmpd="sng">
                  <a:solidFill>
                    <a:schemeClr val="accent1">
                      <a:shade val="88000"/>
                      <a:satMod val="110000"/>
                    </a:schemeClr>
                  </a:solidFill>
                  <a:prstDash val="solid"/>
                </a:ln>
                <a:effectLst>
                  <a:outerShdw blurRad="38100" dist="38100" dir="2700000" algn="tl">
                    <a:srgbClr val="000000">
                      <a:alpha val="43137"/>
                    </a:srgbClr>
                  </a:outerShdw>
                </a:effectLst>
                <a:latin typeface="Simplified Arabic" pitchFamily="18" charset="-78"/>
                <a:cs typeface="Simplified Arabic" pitchFamily="18" charset="-78"/>
              </a:rPr>
              <a:t>،</a:t>
            </a:r>
            <a:r>
              <a:rPr lang="ar-SA" b="1" dirty="0" smtClean="0">
                <a:ln w="10541" cmpd="sng">
                  <a:solidFill>
                    <a:schemeClr val="accent1">
                      <a:shade val="88000"/>
                      <a:satMod val="110000"/>
                    </a:schemeClr>
                  </a:solidFill>
                  <a:prstDash val="solid"/>
                </a:ln>
                <a:effectLst>
                  <a:outerShdw blurRad="38100" dist="38100" dir="2700000" algn="tl">
                    <a:srgbClr val="000000">
                      <a:alpha val="43137"/>
                    </a:srgbClr>
                  </a:outerShdw>
                </a:effectLst>
                <a:latin typeface="Simplified Arabic" pitchFamily="18" charset="-78"/>
                <a:cs typeface="Simplified Arabic" pitchFamily="18" charset="-78"/>
              </a:rPr>
              <a:t> خاصة الفسطاط</a:t>
            </a:r>
            <a:r>
              <a:rPr lang="ar-EG" b="1" dirty="0" smtClean="0">
                <a:ln w="10541" cmpd="sng">
                  <a:solidFill>
                    <a:schemeClr val="accent1">
                      <a:shade val="88000"/>
                      <a:satMod val="110000"/>
                    </a:schemeClr>
                  </a:solidFill>
                  <a:prstDash val="solid"/>
                </a:ln>
                <a:effectLst>
                  <a:outerShdw blurRad="38100" dist="38100" dir="2700000" algn="tl">
                    <a:srgbClr val="000000">
                      <a:alpha val="43137"/>
                    </a:srgbClr>
                  </a:outerShdw>
                </a:effectLst>
                <a:latin typeface="Simplified Arabic" pitchFamily="18" charset="-78"/>
                <a:cs typeface="Simplified Arabic" pitchFamily="18" charset="-78"/>
              </a:rPr>
              <a:t>،</a:t>
            </a:r>
            <a:r>
              <a:rPr lang="ar-SA" b="1" dirty="0" smtClean="0">
                <a:ln w="10541" cmpd="sng">
                  <a:solidFill>
                    <a:schemeClr val="accent1">
                      <a:shade val="88000"/>
                      <a:satMod val="110000"/>
                    </a:schemeClr>
                  </a:solidFill>
                  <a:prstDash val="solid"/>
                </a:ln>
                <a:effectLst>
                  <a:outerShdw blurRad="38100" dist="38100" dir="2700000" algn="tl">
                    <a:srgbClr val="000000">
                      <a:alpha val="43137"/>
                    </a:srgbClr>
                  </a:outerShdw>
                </a:effectLst>
                <a:latin typeface="Simplified Arabic" pitchFamily="18" charset="-78"/>
                <a:cs typeface="Simplified Arabic" pitchFamily="18" charset="-78"/>
              </a:rPr>
              <a:t> ووصلت هذه الصناعة إلى أوج قمتها في أوائل العصر الفاطمي (القرن العاشر الميلادي)</a:t>
            </a:r>
            <a:r>
              <a:rPr lang="ar-EG" b="1" dirty="0" smtClean="0">
                <a:ln w="10541" cmpd="sng">
                  <a:solidFill>
                    <a:schemeClr val="accent1">
                      <a:shade val="88000"/>
                      <a:satMod val="110000"/>
                    </a:schemeClr>
                  </a:solidFill>
                  <a:prstDash val="solid"/>
                </a:ln>
                <a:effectLst>
                  <a:outerShdw blurRad="38100" dist="38100" dir="2700000" algn="tl">
                    <a:srgbClr val="000000">
                      <a:alpha val="43137"/>
                    </a:srgbClr>
                  </a:outerShdw>
                </a:effectLst>
                <a:latin typeface="Simplified Arabic" pitchFamily="18" charset="-78"/>
                <a:cs typeface="Simplified Arabic" pitchFamily="18" charset="-78"/>
              </a:rPr>
              <a:t>،</a:t>
            </a:r>
            <a:r>
              <a:rPr lang="ar-SA" b="1" dirty="0" smtClean="0">
                <a:ln w="10541" cmpd="sng">
                  <a:solidFill>
                    <a:schemeClr val="accent1">
                      <a:shade val="88000"/>
                      <a:satMod val="110000"/>
                    </a:schemeClr>
                  </a:solidFill>
                  <a:prstDash val="solid"/>
                </a:ln>
                <a:effectLst>
                  <a:outerShdw blurRad="38100" dist="38100" dir="2700000" algn="tl">
                    <a:srgbClr val="000000">
                      <a:alpha val="43137"/>
                    </a:srgbClr>
                  </a:outerShdw>
                </a:effectLst>
                <a:latin typeface="Simplified Arabic" pitchFamily="18" charset="-78"/>
                <a:cs typeface="Simplified Arabic" pitchFamily="18" charset="-78"/>
              </a:rPr>
              <a:t> وانتشرت طريقة زخرفة الزجاج برسوم البريق المعدني </a:t>
            </a:r>
            <a:r>
              <a:rPr lang="ar-SA" b="1" dirty="0" err="1" smtClean="0">
                <a:ln w="10541" cmpd="sng">
                  <a:solidFill>
                    <a:schemeClr val="accent1">
                      <a:shade val="88000"/>
                      <a:satMod val="110000"/>
                    </a:schemeClr>
                  </a:solidFill>
                  <a:prstDash val="solid"/>
                </a:ln>
                <a:effectLst>
                  <a:outerShdw blurRad="38100" dist="38100" dir="2700000" algn="tl">
                    <a:srgbClr val="000000">
                      <a:alpha val="43137"/>
                    </a:srgbClr>
                  </a:outerShdw>
                </a:effectLst>
                <a:latin typeface="Simplified Arabic" pitchFamily="18" charset="-78"/>
                <a:cs typeface="Simplified Arabic" pitchFamily="18" charset="-78"/>
              </a:rPr>
              <a:t>والمينا</a:t>
            </a:r>
            <a:r>
              <a:rPr lang="en-US" b="1" dirty="0" smtClean="0">
                <a:ln w="10541" cmpd="sng">
                  <a:solidFill>
                    <a:schemeClr val="accent1">
                      <a:shade val="88000"/>
                      <a:satMod val="110000"/>
                    </a:schemeClr>
                  </a:solidFill>
                  <a:prstDash val="solid"/>
                </a:ln>
                <a:effectLst>
                  <a:outerShdw blurRad="38100" dist="38100" dir="2700000" algn="tl">
                    <a:srgbClr val="000000">
                      <a:alpha val="43137"/>
                    </a:srgbClr>
                  </a:outerShdw>
                </a:effectLst>
                <a:latin typeface="Simplified Arabic" pitchFamily="18" charset="-78"/>
                <a:cs typeface="Simplified Arabic" pitchFamily="18" charset="-78"/>
              </a:rPr>
              <a:t>.</a:t>
            </a:r>
            <a:endParaRPr lang="ar-EG" b="1" dirty="0" smtClean="0">
              <a:ln w="10541" cmpd="sng">
                <a:solidFill>
                  <a:schemeClr val="accent1">
                    <a:shade val="88000"/>
                    <a:satMod val="110000"/>
                  </a:schemeClr>
                </a:solidFill>
                <a:prstDash val="solid"/>
              </a:ln>
              <a:effectLst>
                <a:outerShdw blurRad="38100" dist="38100" dir="2700000" algn="tl">
                  <a:srgbClr val="000000">
                    <a:alpha val="43137"/>
                  </a:srgbClr>
                </a:outerShdw>
              </a:effectLst>
              <a:latin typeface="Simplified Arabic" pitchFamily="18" charset="-78"/>
              <a:cs typeface="Simplified Arabic" pitchFamily="18" charset="-78"/>
            </a:endParaRPr>
          </a:p>
          <a:p>
            <a:pPr algn="just" rtl="1"/>
            <a:r>
              <a:rPr lang="ar-SA" b="1" dirty="0" err="1" smtClean="0">
                <a:ln w="10541" cmpd="sng">
                  <a:solidFill>
                    <a:schemeClr val="accent1">
                      <a:shade val="88000"/>
                      <a:satMod val="110000"/>
                    </a:schemeClr>
                  </a:solidFill>
                  <a:prstDash val="solid"/>
                </a:ln>
                <a:effectLst>
                  <a:outerShdw blurRad="38100" dist="38100" dir="2700000" algn="tl">
                    <a:srgbClr val="000000">
                      <a:alpha val="43137"/>
                    </a:srgbClr>
                  </a:outerShdw>
                </a:effectLst>
                <a:latin typeface="Simplified Arabic" pitchFamily="18" charset="-78"/>
                <a:cs typeface="Simplified Arabic" pitchFamily="18" charset="-78"/>
              </a:rPr>
              <a:t>انتجوا</a:t>
            </a:r>
            <a:r>
              <a:rPr lang="ar-SA" b="1" dirty="0" smtClean="0">
                <a:ln w="10541" cmpd="sng">
                  <a:solidFill>
                    <a:schemeClr val="accent1">
                      <a:shade val="88000"/>
                      <a:satMod val="110000"/>
                    </a:schemeClr>
                  </a:solidFill>
                  <a:prstDash val="solid"/>
                </a:ln>
                <a:effectLst>
                  <a:outerShdw blurRad="38100" dist="38100" dir="2700000" algn="tl">
                    <a:srgbClr val="000000">
                      <a:alpha val="43137"/>
                    </a:srgbClr>
                  </a:outerShdw>
                </a:effectLst>
                <a:latin typeface="Simplified Arabic" pitchFamily="18" charset="-78"/>
                <a:cs typeface="Simplified Arabic" pitchFamily="18" charset="-78"/>
              </a:rPr>
              <a:t> أواني زجاجية مزخرفة بخيوط بارزة أو مضغوطة ذات ألوان متعددة</a:t>
            </a:r>
            <a:r>
              <a:rPr lang="ar-EG" b="1" dirty="0" smtClean="0">
                <a:ln w="10541" cmpd="sng">
                  <a:solidFill>
                    <a:schemeClr val="accent1">
                      <a:shade val="88000"/>
                      <a:satMod val="110000"/>
                    </a:schemeClr>
                  </a:solidFill>
                  <a:prstDash val="solid"/>
                </a:ln>
                <a:effectLst>
                  <a:outerShdw blurRad="38100" dist="38100" dir="2700000" algn="tl">
                    <a:srgbClr val="000000">
                      <a:alpha val="43137"/>
                    </a:srgbClr>
                  </a:outerShdw>
                </a:effectLst>
                <a:latin typeface="Simplified Arabic" pitchFamily="18" charset="-78"/>
                <a:cs typeface="Simplified Arabic" pitchFamily="18" charset="-78"/>
              </a:rPr>
              <a:t>،</a:t>
            </a:r>
            <a:r>
              <a:rPr lang="ar-SA" b="1" dirty="0" smtClean="0">
                <a:ln w="10541" cmpd="sng">
                  <a:solidFill>
                    <a:schemeClr val="accent1">
                      <a:shade val="88000"/>
                      <a:satMod val="110000"/>
                    </a:schemeClr>
                  </a:solidFill>
                  <a:prstDash val="solid"/>
                </a:ln>
                <a:effectLst>
                  <a:outerShdw blurRad="38100" dist="38100" dir="2700000" algn="tl">
                    <a:srgbClr val="000000">
                      <a:alpha val="43137"/>
                    </a:srgbClr>
                  </a:outerShdw>
                </a:effectLst>
                <a:latin typeface="Simplified Arabic" pitchFamily="18" charset="-78"/>
                <a:cs typeface="Simplified Arabic" pitchFamily="18" charset="-78"/>
              </a:rPr>
              <a:t> ولقد صنعت هذه الزخارف بواسطة عجينة ملونة</a:t>
            </a:r>
            <a:r>
              <a:rPr lang="ar-EG" b="1" dirty="0" smtClean="0">
                <a:ln w="10541" cmpd="sng">
                  <a:solidFill>
                    <a:schemeClr val="accent1">
                      <a:shade val="88000"/>
                      <a:satMod val="110000"/>
                    </a:schemeClr>
                  </a:solidFill>
                  <a:prstDash val="solid"/>
                </a:ln>
                <a:effectLst>
                  <a:outerShdw blurRad="38100" dist="38100" dir="2700000" algn="tl">
                    <a:srgbClr val="000000">
                      <a:alpha val="43137"/>
                    </a:srgbClr>
                  </a:outerShdw>
                </a:effectLst>
                <a:latin typeface="Simplified Arabic" pitchFamily="18" charset="-78"/>
                <a:cs typeface="Simplified Arabic" pitchFamily="18" charset="-78"/>
              </a:rPr>
              <a:t>،</a:t>
            </a:r>
            <a:r>
              <a:rPr lang="ar-SA" b="1" dirty="0" smtClean="0">
                <a:ln w="10541" cmpd="sng">
                  <a:solidFill>
                    <a:schemeClr val="accent1">
                      <a:shade val="88000"/>
                      <a:satMod val="110000"/>
                    </a:schemeClr>
                  </a:solidFill>
                  <a:prstDash val="solid"/>
                </a:ln>
                <a:effectLst>
                  <a:outerShdw blurRad="38100" dist="38100" dir="2700000" algn="tl">
                    <a:srgbClr val="000000">
                      <a:alpha val="43137"/>
                    </a:srgbClr>
                  </a:outerShdw>
                </a:effectLst>
                <a:latin typeface="Simplified Arabic" pitchFamily="18" charset="-78"/>
                <a:cs typeface="Simplified Arabic" pitchFamily="18" charset="-78"/>
              </a:rPr>
              <a:t> تضاف على السطح وقد تظهر على شكل نقط. وهذا تقليد لزخارف الفسيفساء الزجاجية التي عرفت في البندقية باسم الألف زهر</a:t>
            </a:r>
            <a:r>
              <a:rPr lang="en-US" b="1" dirty="0" smtClean="0">
                <a:ln w="10541" cmpd="sng">
                  <a:solidFill>
                    <a:schemeClr val="accent1">
                      <a:shade val="88000"/>
                      <a:satMod val="110000"/>
                    </a:schemeClr>
                  </a:solidFill>
                  <a:prstDash val="solid"/>
                </a:ln>
                <a:effectLst>
                  <a:outerShdw blurRad="38100" dist="38100" dir="2700000" algn="tl">
                    <a:srgbClr val="000000">
                      <a:alpha val="43137"/>
                    </a:srgbClr>
                  </a:outerShdw>
                </a:effectLst>
                <a:latin typeface="Simplified Arabic" pitchFamily="18" charset="-78"/>
                <a:cs typeface="Simplified Arabic" pitchFamily="18" charset="-78"/>
              </a:rPr>
              <a:t> .</a:t>
            </a:r>
            <a:endParaRPr lang="ar-EG" b="1" dirty="0" smtClean="0">
              <a:ln w="10541" cmpd="sng">
                <a:solidFill>
                  <a:schemeClr val="accent1">
                    <a:shade val="88000"/>
                    <a:satMod val="110000"/>
                  </a:schemeClr>
                </a:solidFill>
                <a:prstDash val="solid"/>
              </a:ln>
              <a:effectLst>
                <a:outerShdw blurRad="38100" dist="38100" dir="2700000" algn="tl">
                  <a:srgbClr val="000000">
                    <a:alpha val="43137"/>
                  </a:srgbClr>
                </a:outerShdw>
              </a:effectLst>
              <a:latin typeface="Simplified Arabic" pitchFamily="18" charset="-78"/>
              <a:cs typeface="Simplified Arabic" pitchFamily="18" charset="-78"/>
            </a:endParaRPr>
          </a:p>
          <a:p>
            <a:pPr algn="just" rtl="1"/>
            <a:r>
              <a:rPr lang="ar-SA" b="1" dirty="0" smtClean="0">
                <a:ln w="10541" cmpd="sng">
                  <a:solidFill>
                    <a:schemeClr val="accent1">
                      <a:shade val="88000"/>
                      <a:satMod val="110000"/>
                    </a:schemeClr>
                  </a:solidFill>
                  <a:prstDash val="solid"/>
                </a:ln>
                <a:effectLst>
                  <a:outerShdw blurRad="38100" dist="38100" dir="2700000" algn="tl">
                    <a:srgbClr val="000000">
                      <a:alpha val="43137"/>
                    </a:srgbClr>
                  </a:outerShdw>
                </a:effectLst>
                <a:latin typeface="Simplified Arabic" pitchFamily="18" charset="-78"/>
                <a:cs typeface="Simplified Arabic" pitchFamily="18" charset="-78"/>
              </a:rPr>
              <a:t>ومن أجمل ما</a:t>
            </a:r>
            <a:r>
              <a:rPr lang="ar-EG" b="1" dirty="0" smtClean="0">
                <a:ln w="10541" cmpd="sng">
                  <a:solidFill>
                    <a:schemeClr val="accent1">
                      <a:shade val="88000"/>
                      <a:satMod val="110000"/>
                    </a:schemeClr>
                  </a:solidFill>
                  <a:prstDash val="solid"/>
                </a:ln>
                <a:effectLst>
                  <a:outerShdw blurRad="38100" dist="38100" dir="2700000" algn="tl">
                    <a:srgbClr val="000000">
                      <a:alpha val="43137"/>
                    </a:srgbClr>
                  </a:outerShdw>
                </a:effectLst>
                <a:latin typeface="Simplified Arabic" pitchFamily="18" charset="-78"/>
                <a:cs typeface="Simplified Arabic" pitchFamily="18" charset="-78"/>
              </a:rPr>
              <a:t> </a:t>
            </a:r>
            <a:r>
              <a:rPr lang="ar-SA" b="1" dirty="0" smtClean="0">
                <a:ln w="10541" cmpd="sng">
                  <a:solidFill>
                    <a:schemeClr val="accent1">
                      <a:shade val="88000"/>
                      <a:satMod val="110000"/>
                    </a:schemeClr>
                  </a:solidFill>
                  <a:prstDash val="solid"/>
                </a:ln>
                <a:effectLst>
                  <a:outerShdw blurRad="38100" dist="38100" dir="2700000" algn="tl">
                    <a:srgbClr val="000000">
                      <a:alpha val="43137"/>
                    </a:srgbClr>
                  </a:outerShdw>
                </a:effectLst>
                <a:latin typeface="Simplified Arabic" pitchFamily="18" charset="-78"/>
                <a:cs typeface="Simplified Arabic" pitchFamily="18" charset="-78"/>
              </a:rPr>
              <a:t>أنتجه الصناع في العصر الفاطمي</a:t>
            </a:r>
            <a:r>
              <a:rPr lang="ar-EG" b="1" dirty="0" smtClean="0">
                <a:ln w="10541" cmpd="sng">
                  <a:solidFill>
                    <a:schemeClr val="accent1">
                      <a:shade val="88000"/>
                      <a:satMod val="110000"/>
                    </a:schemeClr>
                  </a:solidFill>
                  <a:prstDash val="solid"/>
                </a:ln>
                <a:effectLst>
                  <a:outerShdw blurRad="38100" dist="38100" dir="2700000" algn="tl">
                    <a:srgbClr val="000000">
                      <a:alpha val="43137"/>
                    </a:srgbClr>
                  </a:outerShdw>
                </a:effectLst>
                <a:latin typeface="Simplified Arabic" pitchFamily="18" charset="-78"/>
                <a:cs typeface="Simplified Arabic" pitchFamily="18" charset="-78"/>
              </a:rPr>
              <a:t>،</a:t>
            </a:r>
            <a:r>
              <a:rPr lang="ar-SA" b="1" dirty="0" smtClean="0">
                <a:ln w="10541" cmpd="sng">
                  <a:solidFill>
                    <a:schemeClr val="accent1">
                      <a:shade val="88000"/>
                      <a:satMod val="110000"/>
                    </a:schemeClr>
                  </a:solidFill>
                  <a:prstDash val="solid"/>
                </a:ln>
                <a:effectLst>
                  <a:outerShdw blurRad="38100" dist="38100" dir="2700000" algn="tl">
                    <a:srgbClr val="000000">
                      <a:alpha val="43137"/>
                    </a:srgbClr>
                  </a:outerShdw>
                </a:effectLst>
                <a:latin typeface="Simplified Arabic" pitchFamily="18" charset="-78"/>
                <a:cs typeface="Simplified Arabic" pitchFamily="18" charset="-78"/>
              </a:rPr>
              <a:t> أوان زجاجية من البلور الصخري</a:t>
            </a:r>
            <a:r>
              <a:rPr lang="ar-EG" b="1" dirty="0" smtClean="0">
                <a:ln w="10541" cmpd="sng">
                  <a:solidFill>
                    <a:schemeClr val="accent1">
                      <a:shade val="88000"/>
                      <a:satMod val="110000"/>
                    </a:schemeClr>
                  </a:solidFill>
                  <a:prstDash val="solid"/>
                </a:ln>
                <a:effectLst>
                  <a:outerShdw blurRad="38100" dist="38100" dir="2700000" algn="tl">
                    <a:srgbClr val="000000">
                      <a:alpha val="43137"/>
                    </a:srgbClr>
                  </a:outerShdw>
                </a:effectLst>
                <a:latin typeface="Simplified Arabic" pitchFamily="18" charset="-78"/>
                <a:cs typeface="Simplified Arabic" pitchFamily="18" charset="-78"/>
              </a:rPr>
              <a:t>،</a:t>
            </a:r>
            <a:r>
              <a:rPr lang="ar-SA" b="1" dirty="0" smtClean="0">
                <a:ln w="10541" cmpd="sng">
                  <a:solidFill>
                    <a:schemeClr val="accent1">
                      <a:shade val="88000"/>
                      <a:satMod val="110000"/>
                    </a:schemeClr>
                  </a:solidFill>
                  <a:prstDash val="solid"/>
                </a:ln>
                <a:effectLst>
                  <a:outerShdw blurRad="38100" dist="38100" dir="2700000" algn="tl">
                    <a:srgbClr val="000000">
                      <a:alpha val="43137"/>
                    </a:srgbClr>
                  </a:outerShdw>
                </a:effectLst>
                <a:latin typeface="Simplified Arabic" pitchFamily="18" charset="-78"/>
                <a:cs typeface="Simplified Arabic" pitchFamily="18" charset="-78"/>
              </a:rPr>
              <a:t> ومن ذلك إبريق باسم الخليفة الفاطمي "العزيز”</a:t>
            </a:r>
            <a:r>
              <a:rPr lang="ar-EG" b="1" dirty="0" smtClean="0">
                <a:ln w="10541" cmpd="sng">
                  <a:solidFill>
                    <a:schemeClr val="accent1">
                      <a:shade val="88000"/>
                      <a:satMod val="110000"/>
                    </a:schemeClr>
                  </a:solidFill>
                  <a:prstDash val="solid"/>
                </a:ln>
                <a:effectLst>
                  <a:outerShdw blurRad="38100" dist="38100" dir="2700000" algn="tl">
                    <a:srgbClr val="000000">
                      <a:alpha val="43137"/>
                    </a:srgbClr>
                  </a:outerShdw>
                </a:effectLst>
                <a:latin typeface="Simplified Arabic" pitchFamily="18" charset="-78"/>
                <a:cs typeface="Simplified Arabic" pitchFamily="18" charset="-78"/>
              </a:rPr>
              <a:t>،</a:t>
            </a:r>
            <a:r>
              <a:rPr lang="ar-SA" b="1" dirty="0" smtClean="0">
                <a:ln w="10541" cmpd="sng">
                  <a:solidFill>
                    <a:schemeClr val="accent1">
                      <a:shade val="88000"/>
                      <a:satMod val="110000"/>
                    </a:schemeClr>
                  </a:solidFill>
                  <a:prstDash val="solid"/>
                </a:ln>
                <a:effectLst>
                  <a:outerShdw blurRad="38100" dist="38100" dir="2700000" algn="tl">
                    <a:srgbClr val="000000">
                      <a:alpha val="43137"/>
                    </a:srgbClr>
                  </a:outerShdw>
                </a:effectLst>
                <a:latin typeface="Simplified Arabic" pitchFamily="18" charset="-78"/>
                <a:cs typeface="Simplified Arabic" pitchFamily="18" charset="-78"/>
              </a:rPr>
              <a:t> مزخرف برسم أسدين بينهما شجرة الحياة</a:t>
            </a:r>
            <a:r>
              <a:rPr lang="ar-EG" b="1" dirty="0" smtClean="0">
                <a:ln w="10541" cmpd="sng">
                  <a:solidFill>
                    <a:schemeClr val="accent1">
                      <a:shade val="88000"/>
                      <a:satMod val="110000"/>
                    </a:schemeClr>
                  </a:solidFill>
                  <a:prstDash val="solid"/>
                </a:ln>
                <a:effectLst>
                  <a:outerShdw blurRad="38100" dist="38100" dir="2700000" algn="tl">
                    <a:srgbClr val="000000">
                      <a:alpha val="43137"/>
                    </a:srgbClr>
                  </a:outerShdw>
                </a:effectLst>
                <a:latin typeface="Simplified Arabic" pitchFamily="18" charset="-78"/>
                <a:cs typeface="Simplified Arabic" pitchFamily="18" charset="-78"/>
              </a:rPr>
              <a:t>،</a:t>
            </a:r>
            <a:r>
              <a:rPr lang="ar-SA" b="1" dirty="0" smtClean="0">
                <a:ln w="10541" cmpd="sng">
                  <a:solidFill>
                    <a:schemeClr val="accent1">
                      <a:shade val="88000"/>
                      <a:satMod val="110000"/>
                    </a:schemeClr>
                  </a:solidFill>
                  <a:prstDash val="solid"/>
                </a:ln>
                <a:effectLst>
                  <a:outerShdw blurRad="38100" dist="38100" dir="2700000" algn="tl">
                    <a:srgbClr val="000000">
                      <a:alpha val="43137"/>
                    </a:srgbClr>
                  </a:outerShdw>
                </a:effectLst>
                <a:latin typeface="Simplified Arabic" pitchFamily="18" charset="-78"/>
                <a:cs typeface="Simplified Arabic" pitchFamily="18" charset="-78"/>
              </a:rPr>
              <a:t> كما يوجد على المقبض نحت </a:t>
            </a:r>
            <a:r>
              <a:rPr lang="ar-SA" b="1" dirty="0" err="1" smtClean="0">
                <a:ln w="10541" cmpd="sng">
                  <a:solidFill>
                    <a:schemeClr val="accent1">
                      <a:shade val="88000"/>
                      <a:satMod val="110000"/>
                    </a:schemeClr>
                  </a:solidFill>
                  <a:prstDash val="solid"/>
                </a:ln>
                <a:effectLst>
                  <a:outerShdw blurRad="38100" dist="38100" dir="2700000" algn="tl">
                    <a:srgbClr val="000000">
                      <a:alpha val="43137"/>
                    </a:srgbClr>
                  </a:outerShdw>
                </a:effectLst>
                <a:latin typeface="Simplified Arabic" pitchFamily="18" charset="-78"/>
                <a:cs typeface="Simplified Arabic" pitchFamily="18" charset="-78"/>
              </a:rPr>
              <a:t>ل</a:t>
            </a:r>
            <a:r>
              <a:rPr lang="ar-EG" b="1" dirty="0" smtClean="0">
                <a:ln w="10541" cmpd="sng">
                  <a:solidFill>
                    <a:schemeClr val="accent1">
                      <a:shade val="88000"/>
                      <a:satMod val="110000"/>
                    </a:schemeClr>
                  </a:solidFill>
                  <a:prstDash val="solid"/>
                </a:ln>
                <a:effectLst>
                  <a:outerShdw blurRad="38100" dist="38100" dir="2700000" algn="tl">
                    <a:srgbClr val="000000">
                      <a:alpha val="43137"/>
                    </a:srgbClr>
                  </a:outerShdw>
                </a:effectLst>
                <a:latin typeface="Simplified Arabic" pitchFamily="18" charset="-78"/>
                <a:cs typeface="Simplified Arabic" pitchFamily="18" charset="-78"/>
              </a:rPr>
              <a:t>خ</a:t>
            </a:r>
            <a:r>
              <a:rPr lang="ar-SA" b="1" dirty="0" err="1" smtClean="0">
                <a:ln w="10541" cmpd="sng">
                  <a:solidFill>
                    <a:schemeClr val="accent1">
                      <a:shade val="88000"/>
                      <a:satMod val="110000"/>
                    </a:schemeClr>
                  </a:solidFill>
                  <a:prstDash val="solid"/>
                </a:ln>
                <a:effectLst>
                  <a:outerShdw blurRad="38100" dist="38100" dir="2700000" algn="tl">
                    <a:srgbClr val="000000">
                      <a:alpha val="43137"/>
                    </a:srgbClr>
                  </a:outerShdw>
                </a:effectLst>
                <a:latin typeface="Simplified Arabic" pitchFamily="18" charset="-78"/>
                <a:cs typeface="Simplified Arabic" pitchFamily="18" charset="-78"/>
              </a:rPr>
              <a:t>روف</a:t>
            </a:r>
            <a:r>
              <a:rPr lang="ar-SA" b="1" dirty="0" smtClean="0">
                <a:ln w="10541" cmpd="sng">
                  <a:solidFill>
                    <a:schemeClr val="accent1">
                      <a:shade val="88000"/>
                      <a:satMod val="110000"/>
                    </a:schemeClr>
                  </a:solidFill>
                  <a:prstDash val="solid"/>
                </a:ln>
                <a:effectLst>
                  <a:outerShdw blurRad="38100" dist="38100" dir="2700000" algn="tl">
                    <a:srgbClr val="000000">
                      <a:alpha val="43137"/>
                    </a:srgbClr>
                  </a:outerShdw>
                </a:effectLst>
                <a:latin typeface="Simplified Arabic" pitchFamily="18" charset="-78"/>
                <a:cs typeface="Simplified Arabic" pitchFamily="18" charset="-78"/>
              </a:rPr>
              <a:t> صغيرة</a:t>
            </a:r>
            <a:r>
              <a:rPr lang="en-US" b="1" dirty="0" smtClean="0">
                <a:ln w="10541" cmpd="sng">
                  <a:solidFill>
                    <a:schemeClr val="accent1">
                      <a:shade val="88000"/>
                      <a:satMod val="110000"/>
                    </a:schemeClr>
                  </a:solidFill>
                  <a:prstDash val="solid"/>
                </a:ln>
                <a:effectLst>
                  <a:outerShdw blurRad="38100" dist="38100" dir="2700000" algn="tl">
                    <a:srgbClr val="000000">
                      <a:alpha val="43137"/>
                    </a:srgbClr>
                  </a:outerShdw>
                </a:effectLst>
                <a:latin typeface="Simplified Arabic" pitchFamily="18" charset="-78"/>
                <a:cs typeface="Simplified Arabic" pitchFamily="18" charset="-78"/>
              </a:rPr>
              <a:t> .</a:t>
            </a:r>
            <a:endParaRPr lang="ar-EG" b="1" dirty="0" smtClean="0">
              <a:ln w="10541" cmpd="sng">
                <a:solidFill>
                  <a:schemeClr val="accent1">
                    <a:shade val="88000"/>
                    <a:satMod val="110000"/>
                  </a:schemeClr>
                </a:solidFill>
                <a:prstDash val="solid"/>
              </a:ln>
              <a:effectLst>
                <a:outerShdw blurRad="38100" dist="38100" dir="2700000" algn="tl">
                  <a:srgbClr val="000000">
                    <a:alpha val="43137"/>
                  </a:srgbClr>
                </a:outerShdw>
              </a:effectLst>
              <a:latin typeface="Simplified Arabic" pitchFamily="18" charset="-78"/>
              <a:cs typeface="Simplified Arabic" pitchFamily="18" charset="-78"/>
            </a:endParaRPr>
          </a:p>
          <a:p>
            <a:pPr algn="just" rtl="1"/>
            <a:r>
              <a:rPr lang="en-US" b="1" dirty="0" smtClean="0">
                <a:ln w="10541" cmpd="sng">
                  <a:solidFill>
                    <a:schemeClr val="accent1">
                      <a:shade val="88000"/>
                      <a:satMod val="110000"/>
                    </a:schemeClr>
                  </a:solidFill>
                  <a:prstDash val="solid"/>
                </a:ln>
                <a:effectLst>
                  <a:outerShdw blurRad="38100" dist="38100" dir="2700000" algn="tl">
                    <a:srgbClr val="000000">
                      <a:alpha val="43137"/>
                    </a:srgbClr>
                  </a:outerShdw>
                </a:effectLst>
                <a:latin typeface="Simplified Arabic" pitchFamily="18" charset="-78"/>
                <a:cs typeface="Simplified Arabic" pitchFamily="18" charset="-78"/>
              </a:rPr>
              <a:t> </a:t>
            </a:r>
            <a:r>
              <a:rPr lang="ar-SA" b="1" dirty="0" smtClean="0">
                <a:ln w="10541" cmpd="sng">
                  <a:solidFill>
                    <a:schemeClr val="accent1">
                      <a:shade val="88000"/>
                      <a:satMod val="110000"/>
                    </a:schemeClr>
                  </a:solidFill>
                  <a:prstDash val="solid"/>
                </a:ln>
                <a:effectLst>
                  <a:outerShdw blurRad="38100" dist="38100" dir="2700000" algn="tl">
                    <a:srgbClr val="000000">
                      <a:alpha val="43137"/>
                    </a:srgbClr>
                  </a:outerShdw>
                </a:effectLst>
                <a:latin typeface="Simplified Arabic" pitchFamily="18" charset="-78"/>
                <a:cs typeface="Simplified Arabic" pitchFamily="18" charset="-78"/>
              </a:rPr>
              <a:t>ولقد شاع استخدام العناصر </a:t>
            </a:r>
            <a:r>
              <a:rPr lang="ar-SA" b="1" dirty="0" err="1" smtClean="0">
                <a:ln w="10541" cmpd="sng">
                  <a:solidFill>
                    <a:schemeClr val="accent1">
                      <a:shade val="88000"/>
                      <a:satMod val="110000"/>
                    </a:schemeClr>
                  </a:solidFill>
                  <a:prstDash val="solid"/>
                </a:ln>
                <a:effectLst>
                  <a:outerShdw blurRad="38100" dist="38100" dir="2700000" algn="tl">
                    <a:srgbClr val="000000">
                      <a:alpha val="43137"/>
                    </a:srgbClr>
                  </a:outerShdw>
                </a:effectLst>
                <a:latin typeface="Simplified Arabic" pitchFamily="18" charset="-78"/>
                <a:cs typeface="Simplified Arabic" pitchFamily="18" charset="-78"/>
              </a:rPr>
              <a:t>الساسانية</a:t>
            </a:r>
            <a:r>
              <a:rPr lang="ar-SA" b="1" dirty="0" smtClean="0">
                <a:ln w="10541" cmpd="sng">
                  <a:solidFill>
                    <a:schemeClr val="accent1">
                      <a:shade val="88000"/>
                      <a:satMod val="110000"/>
                    </a:schemeClr>
                  </a:solidFill>
                  <a:prstDash val="solid"/>
                </a:ln>
                <a:effectLst>
                  <a:outerShdw blurRad="38100" dist="38100" dir="2700000" algn="tl">
                    <a:srgbClr val="000000">
                      <a:alpha val="43137"/>
                    </a:srgbClr>
                  </a:outerShdw>
                </a:effectLst>
                <a:latin typeface="Simplified Arabic" pitchFamily="18" charset="-78"/>
                <a:cs typeface="Simplified Arabic" pitchFamily="18" charset="-78"/>
              </a:rPr>
              <a:t> في الزخارف الفاطمية حتى أواخر عهد الدولة</a:t>
            </a:r>
            <a:r>
              <a:rPr lang="ar-EG" b="1" dirty="0" smtClean="0">
                <a:ln w="10541" cmpd="sng">
                  <a:solidFill>
                    <a:schemeClr val="accent1">
                      <a:shade val="88000"/>
                      <a:satMod val="110000"/>
                    </a:schemeClr>
                  </a:solidFill>
                  <a:prstDash val="solid"/>
                </a:ln>
                <a:effectLst>
                  <a:outerShdw blurRad="38100" dist="38100" dir="2700000" algn="tl">
                    <a:srgbClr val="000000">
                      <a:alpha val="43137"/>
                    </a:srgbClr>
                  </a:outerShdw>
                </a:effectLst>
                <a:latin typeface="Simplified Arabic" pitchFamily="18" charset="-78"/>
                <a:cs typeface="Simplified Arabic" pitchFamily="18" charset="-78"/>
              </a:rPr>
              <a:t>،</a:t>
            </a:r>
            <a:r>
              <a:rPr lang="ar-SA" b="1" dirty="0" smtClean="0">
                <a:ln w="10541" cmpd="sng">
                  <a:solidFill>
                    <a:schemeClr val="accent1">
                      <a:shade val="88000"/>
                      <a:satMod val="110000"/>
                    </a:schemeClr>
                  </a:solidFill>
                  <a:prstDash val="solid"/>
                </a:ln>
                <a:effectLst>
                  <a:outerShdw blurRad="38100" dist="38100" dir="2700000" algn="tl">
                    <a:srgbClr val="000000">
                      <a:alpha val="43137"/>
                    </a:srgbClr>
                  </a:outerShdw>
                </a:effectLst>
                <a:latin typeface="Simplified Arabic" pitchFamily="18" charset="-78"/>
                <a:cs typeface="Simplified Arabic" pitchFamily="18" charset="-78"/>
              </a:rPr>
              <a:t> ويظهر ذلك في إبريق مزخرف برسم صقر ينقض على غزال</a:t>
            </a:r>
            <a:r>
              <a:rPr lang="en-US" b="1" dirty="0" smtClean="0">
                <a:ln w="10541" cmpd="sng">
                  <a:solidFill>
                    <a:schemeClr val="accent1">
                      <a:shade val="88000"/>
                      <a:satMod val="110000"/>
                    </a:schemeClr>
                  </a:solidFill>
                  <a:prstDash val="solid"/>
                </a:ln>
                <a:effectLst>
                  <a:outerShdw blurRad="38100" dist="38100" dir="2700000" algn="tl">
                    <a:srgbClr val="000000">
                      <a:alpha val="43137"/>
                    </a:srgbClr>
                  </a:outerShdw>
                </a:effectLst>
                <a:latin typeface="Simplified Arabic" pitchFamily="18" charset="-78"/>
                <a:cs typeface="Simplified Arabic" pitchFamily="18" charset="-78"/>
              </a:rPr>
              <a:t> .</a:t>
            </a:r>
            <a:endParaRPr lang="ar-EG" b="1" dirty="0" smtClean="0">
              <a:ln w="10541" cmpd="sng">
                <a:solidFill>
                  <a:schemeClr val="accent1">
                    <a:shade val="88000"/>
                    <a:satMod val="110000"/>
                  </a:schemeClr>
                </a:solidFill>
                <a:prstDash val="solid"/>
              </a:ln>
              <a:effectLst>
                <a:outerShdw blurRad="38100" dist="38100" dir="2700000" algn="tl">
                  <a:srgbClr val="000000">
                    <a:alpha val="43137"/>
                  </a:srgbClr>
                </a:outerShdw>
              </a:effectLst>
              <a:latin typeface="Simplified Arabic" pitchFamily="18" charset="-78"/>
              <a:cs typeface="Simplified Arabic" pitchFamily="18" charset="-78"/>
            </a:endParaRPr>
          </a:p>
          <a:p>
            <a:pPr algn="just" rtl="1"/>
            <a:r>
              <a:rPr lang="en-US" b="1" dirty="0" smtClean="0">
                <a:ln w="10541" cmpd="sng">
                  <a:solidFill>
                    <a:schemeClr val="accent1">
                      <a:shade val="88000"/>
                      <a:satMod val="110000"/>
                    </a:schemeClr>
                  </a:solidFill>
                  <a:prstDash val="solid"/>
                </a:ln>
                <a:effectLst>
                  <a:outerShdw blurRad="38100" dist="38100" dir="2700000" algn="tl">
                    <a:srgbClr val="000000">
                      <a:alpha val="43137"/>
                    </a:srgbClr>
                  </a:outerShdw>
                </a:effectLst>
                <a:latin typeface="Simplified Arabic" pitchFamily="18" charset="-78"/>
                <a:cs typeface="Simplified Arabic" pitchFamily="18" charset="-78"/>
              </a:rPr>
              <a:t> </a:t>
            </a:r>
            <a:r>
              <a:rPr lang="ar-SA" b="1" dirty="0" smtClean="0">
                <a:ln w="10541" cmpd="sng">
                  <a:solidFill>
                    <a:schemeClr val="accent1">
                      <a:shade val="88000"/>
                      <a:satMod val="110000"/>
                    </a:schemeClr>
                  </a:solidFill>
                  <a:prstDash val="solid"/>
                </a:ln>
                <a:effectLst>
                  <a:outerShdw blurRad="38100" dist="38100" dir="2700000" algn="tl">
                    <a:srgbClr val="000000">
                      <a:alpha val="43137"/>
                    </a:srgbClr>
                  </a:outerShdw>
                </a:effectLst>
                <a:latin typeface="Simplified Arabic" pitchFamily="18" charset="-78"/>
                <a:cs typeface="Simplified Arabic" pitchFamily="18" charset="-78"/>
              </a:rPr>
              <a:t>ولقد شاعت في العصر الفاطمي صناعة أوان من الزجاج السميك ذات زخارف مقطوعة بدلا من أواني البلور الصخري التي كانت تتكلف نفقات باهظة</a:t>
            </a:r>
            <a:r>
              <a:rPr lang="ar-EG" b="1" dirty="0" smtClean="0">
                <a:ln w="10541" cmpd="sng">
                  <a:solidFill>
                    <a:schemeClr val="accent1">
                      <a:shade val="88000"/>
                      <a:satMod val="110000"/>
                    </a:schemeClr>
                  </a:solidFill>
                  <a:prstDash val="solid"/>
                </a:ln>
                <a:effectLst>
                  <a:outerShdw blurRad="38100" dist="38100" dir="2700000" algn="tl">
                    <a:srgbClr val="000000">
                      <a:alpha val="43137"/>
                    </a:srgbClr>
                  </a:outerShdw>
                </a:effectLst>
                <a:latin typeface="Simplified Arabic" pitchFamily="18" charset="-78"/>
                <a:cs typeface="Simplified Arabic" pitchFamily="18" charset="-78"/>
              </a:rPr>
              <a:t>.</a:t>
            </a:r>
            <a:endParaRPr lang="en-US" b="1" dirty="0">
              <a:ln w="10541" cmpd="sng">
                <a:solidFill>
                  <a:schemeClr val="accent1">
                    <a:shade val="88000"/>
                    <a:satMod val="110000"/>
                  </a:schemeClr>
                </a:solidFill>
                <a:prstDash val="solid"/>
              </a:ln>
              <a:effectLst>
                <a:outerShdw blurRad="38100" dist="38100" dir="2700000" algn="tl">
                  <a:srgbClr val="000000">
                    <a:alpha val="43137"/>
                  </a:srgbClr>
                </a:outerShdw>
              </a:effectLst>
              <a:latin typeface="Simplified Arabic" pitchFamily="18" charset="-78"/>
              <a:cs typeface="Simplified Arabic" pitchFamily="18" charset="-78"/>
            </a:endParaRPr>
          </a:p>
        </p:txBody>
      </p:sp>
      <p:sp>
        <p:nvSpPr>
          <p:cNvPr id="4" name="Slide Number Placeholder 3"/>
          <p:cNvSpPr>
            <a:spLocks noGrp="1"/>
          </p:cNvSpPr>
          <p:nvPr>
            <p:ph type="sldNum" sz="quarter" idx="12"/>
          </p:nvPr>
        </p:nvSpPr>
        <p:spPr/>
        <p:txBody>
          <a:bodyPr/>
          <a:lstStyle/>
          <a:p>
            <a:fld id="{AAE3E14C-0128-4EDE-AB1C-44EDD1EB0DB6}" type="slidenum">
              <a:rPr lang="en-US" smtClean="0"/>
              <a:pPr/>
              <a:t>28</a:t>
            </a:fld>
            <a:endParaRPr lang="en-US"/>
          </a:p>
        </p:txBody>
      </p:sp>
      <p:sp>
        <p:nvSpPr>
          <p:cNvPr id="5" name="Footer Placeholder 4"/>
          <p:cNvSpPr>
            <a:spLocks noGrp="1"/>
          </p:cNvSpPr>
          <p:nvPr>
            <p:ph type="ftr" sz="quarter" idx="11"/>
          </p:nvPr>
        </p:nvSpPr>
        <p:spPr/>
        <p:txBody>
          <a:bodyPr/>
          <a:lstStyle/>
          <a:p>
            <a:r>
              <a:rPr lang="en-US" smtClean="0"/>
              <a:t>DR. BAHAA GHORAB</a:t>
            </a:r>
            <a:endParaRPr lang="en-US"/>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762000"/>
          </a:xfrm>
          <a:solidFill>
            <a:schemeClr val="accent3">
              <a:lumMod val="40000"/>
              <a:lumOff val="60000"/>
            </a:schemeClr>
          </a:solidFill>
          <a:ln>
            <a:solidFill>
              <a:schemeClr val="accent1"/>
            </a:solidFill>
          </a:ln>
          <a:effectLst>
            <a:glow rad="228600">
              <a:schemeClr val="accent6">
                <a:satMod val="175000"/>
                <a:alpha val="40000"/>
              </a:schemeClr>
            </a:glow>
          </a:effectLst>
        </p:spPr>
        <p:txBody>
          <a:bodyPr>
            <a:normAutofit fontScale="90000"/>
          </a:bodyPr>
          <a:lstStyle/>
          <a:p>
            <a:pPr algn="ctr"/>
            <a:r>
              <a:rPr lang="ar-EG" b="1" u="sng" dirty="0" smtClean="0">
                <a:ln w="10541" cmpd="sng">
                  <a:solidFill>
                    <a:schemeClr val="accent1">
                      <a:shade val="88000"/>
                      <a:satMod val="110000"/>
                    </a:schemeClr>
                  </a:solidFill>
                  <a:prstDash val="solid"/>
                </a:ln>
                <a:solidFill>
                  <a:srgbClr val="C00000"/>
                </a:solidFill>
                <a:latin typeface="Simplified Arabic" pitchFamily="18" charset="-78"/>
                <a:cs typeface="Simplified Arabic" pitchFamily="18" charset="-78"/>
              </a:rPr>
              <a:t>صناعة النسيج</a:t>
            </a:r>
            <a:endParaRPr lang="en-US" b="1" u="sng" dirty="0">
              <a:ln w="10541" cmpd="sng">
                <a:solidFill>
                  <a:schemeClr val="accent1">
                    <a:shade val="88000"/>
                    <a:satMod val="110000"/>
                  </a:schemeClr>
                </a:solidFill>
                <a:prstDash val="solid"/>
              </a:ln>
              <a:solidFill>
                <a:srgbClr val="C00000"/>
              </a:solidFill>
              <a:latin typeface="Simplified Arabic" pitchFamily="18" charset="-78"/>
              <a:cs typeface="Simplified Arabic" pitchFamily="18" charset="-78"/>
            </a:endParaRPr>
          </a:p>
        </p:txBody>
      </p:sp>
      <p:sp>
        <p:nvSpPr>
          <p:cNvPr id="3" name="Content Placeholder 2"/>
          <p:cNvSpPr>
            <a:spLocks noGrp="1"/>
          </p:cNvSpPr>
          <p:nvPr>
            <p:ph idx="1"/>
          </p:nvPr>
        </p:nvSpPr>
        <p:spPr>
          <a:xfrm>
            <a:off x="457200" y="1371600"/>
            <a:ext cx="8229600" cy="4953000"/>
          </a:xfrm>
          <a:solidFill>
            <a:schemeClr val="accent3">
              <a:lumMod val="40000"/>
              <a:lumOff val="60000"/>
            </a:schemeClr>
          </a:solidFill>
          <a:ln>
            <a:solidFill>
              <a:schemeClr val="accent1"/>
            </a:solidFill>
          </a:ln>
          <a:effectLst>
            <a:glow rad="228600">
              <a:schemeClr val="accent6">
                <a:satMod val="175000"/>
                <a:alpha val="40000"/>
              </a:schemeClr>
            </a:glow>
          </a:effectLst>
        </p:spPr>
        <p:txBody>
          <a:bodyPr>
            <a:normAutofit fontScale="92500" lnSpcReduction="10000"/>
          </a:bodyPr>
          <a:lstStyle/>
          <a:p>
            <a:pPr algn="just" rtl="1"/>
            <a:r>
              <a:rPr lang="ar-SA" b="1" dirty="0" smtClean="0">
                <a:ln w="10541" cmpd="sng">
                  <a:solidFill>
                    <a:schemeClr val="accent1">
                      <a:shade val="88000"/>
                      <a:satMod val="110000"/>
                    </a:schemeClr>
                  </a:solidFill>
                  <a:prstDash val="solid"/>
                </a:ln>
                <a:effectLst>
                  <a:outerShdw blurRad="38100" dist="38100" dir="2700000" algn="tl">
                    <a:srgbClr val="000000">
                      <a:alpha val="43137"/>
                    </a:srgbClr>
                  </a:outerShdw>
                </a:effectLst>
                <a:latin typeface="Simplified Arabic" pitchFamily="18" charset="-78"/>
                <a:cs typeface="Simplified Arabic" pitchFamily="18" charset="-78"/>
              </a:rPr>
              <a:t>تميز العصر الفاطمي بازدياد نشاط مصانع النسيج التي عرفت باسم دور الطراز، وكانت هذه المصانع تنتج </a:t>
            </a:r>
            <a:r>
              <a:rPr lang="ar-EG" b="1" dirty="0" err="1" smtClean="0">
                <a:ln w="10541" cmpd="sng">
                  <a:solidFill>
                    <a:schemeClr val="accent1">
                      <a:shade val="88000"/>
                      <a:satMod val="110000"/>
                    </a:schemeClr>
                  </a:solidFill>
                  <a:prstDash val="solid"/>
                </a:ln>
                <a:effectLst>
                  <a:outerShdw blurRad="38100" dist="38100" dir="2700000" algn="tl">
                    <a:srgbClr val="000000">
                      <a:alpha val="43137"/>
                    </a:srgbClr>
                  </a:outerShdw>
                </a:effectLst>
                <a:latin typeface="Simplified Arabic" pitchFamily="18" charset="-78"/>
                <a:cs typeface="Simplified Arabic" pitchFamily="18" charset="-78"/>
              </a:rPr>
              <a:t>ال</a:t>
            </a:r>
            <a:r>
              <a:rPr lang="ar-SA" b="1" dirty="0" smtClean="0">
                <a:ln w="10541" cmpd="sng">
                  <a:solidFill>
                    <a:schemeClr val="accent1">
                      <a:shade val="88000"/>
                      <a:satMod val="110000"/>
                    </a:schemeClr>
                  </a:solidFill>
                  <a:prstDash val="solid"/>
                </a:ln>
                <a:effectLst>
                  <a:outerShdw blurRad="38100" dist="38100" dir="2700000" algn="tl">
                    <a:srgbClr val="000000">
                      <a:alpha val="43137"/>
                    </a:srgbClr>
                  </a:outerShdw>
                </a:effectLst>
                <a:latin typeface="Simplified Arabic" pitchFamily="18" charset="-78"/>
                <a:cs typeface="Simplified Arabic" pitchFamily="18" charset="-78"/>
              </a:rPr>
              <a:t>أقمشة الفاخرة</a:t>
            </a:r>
            <a:r>
              <a:rPr lang="ar-EG" b="1" dirty="0" smtClean="0">
                <a:ln w="10541" cmpd="sng">
                  <a:solidFill>
                    <a:schemeClr val="accent1">
                      <a:shade val="88000"/>
                      <a:satMod val="110000"/>
                    </a:schemeClr>
                  </a:solidFill>
                  <a:prstDash val="solid"/>
                </a:ln>
                <a:effectLst>
                  <a:outerShdw blurRad="38100" dist="38100" dir="2700000" algn="tl">
                    <a:srgbClr val="000000">
                      <a:alpha val="43137"/>
                    </a:srgbClr>
                  </a:outerShdw>
                </a:effectLst>
                <a:latin typeface="Simplified Arabic" pitchFamily="18" charset="-78"/>
                <a:cs typeface="Simplified Arabic" pitchFamily="18" charset="-78"/>
              </a:rPr>
              <a:t>،</a:t>
            </a:r>
            <a:r>
              <a:rPr lang="ar-SA" b="1" dirty="0" smtClean="0">
                <a:ln w="10541" cmpd="sng">
                  <a:solidFill>
                    <a:schemeClr val="accent1">
                      <a:shade val="88000"/>
                      <a:satMod val="110000"/>
                    </a:schemeClr>
                  </a:solidFill>
                  <a:prstDash val="solid"/>
                </a:ln>
                <a:effectLst>
                  <a:outerShdw blurRad="38100" dist="38100" dir="2700000" algn="tl">
                    <a:srgbClr val="000000">
                      <a:alpha val="43137"/>
                    </a:srgbClr>
                  </a:outerShdw>
                </a:effectLst>
                <a:latin typeface="Simplified Arabic" pitchFamily="18" charset="-78"/>
                <a:cs typeface="Simplified Arabic" pitchFamily="18" charset="-78"/>
              </a:rPr>
              <a:t> وذلك لاهتمام الخلفاء بمظاهر الفخامة في ملابسهم وبالخلع التي كانوا يخلعوها على كبار رجال الدولة في المناسبات المختلفة</a:t>
            </a:r>
            <a:r>
              <a:rPr lang="en-US" b="1" dirty="0" smtClean="0">
                <a:ln w="10541" cmpd="sng">
                  <a:solidFill>
                    <a:schemeClr val="accent1">
                      <a:shade val="88000"/>
                      <a:satMod val="110000"/>
                    </a:schemeClr>
                  </a:solidFill>
                  <a:prstDash val="solid"/>
                </a:ln>
                <a:effectLst>
                  <a:outerShdw blurRad="38100" dist="38100" dir="2700000" algn="tl">
                    <a:srgbClr val="000000">
                      <a:alpha val="43137"/>
                    </a:srgbClr>
                  </a:outerShdw>
                </a:effectLst>
                <a:latin typeface="Simplified Arabic" pitchFamily="18" charset="-78"/>
                <a:cs typeface="Simplified Arabic" pitchFamily="18" charset="-78"/>
              </a:rPr>
              <a:t> .</a:t>
            </a:r>
            <a:endParaRPr lang="ar-EG" b="1" dirty="0" smtClean="0">
              <a:ln w="10541" cmpd="sng">
                <a:solidFill>
                  <a:schemeClr val="accent1">
                    <a:shade val="88000"/>
                    <a:satMod val="110000"/>
                  </a:schemeClr>
                </a:solidFill>
                <a:prstDash val="solid"/>
              </a:ln>
              <a:effectLst>
                <a:outerShdw blurRad="38100" dist="38100" dir="2700000" algn="tl">
                  <a:srgbClr val="000000">
                    <a:alpha val="43137"/>
                  </a:srgbClr>
                </a:outerShdw>
              </a:effectLst>
              <a:latin typeface="Simplified Arabic" pitchFamily="18" charset="-78"/>
              <a:cs typeface="Simplified Arabic" pitchFamily="18" charset="-78"/>
            </a:endParaRPr>
          </a:p>
          <a:p>
            <a:pPr algn="just" rtl="1"/>
            <a:r>
              <a:rPr lang="ar-SA" b="1" dirty="0" smtClean="0">
                <a:ln w="10541" cmpd="sng">
                  <a:solidFill>
                    <a:schemeClr val="accent1">
                      <a:shade val="88000"/>
                      <a:satMod val="110000"/>
                    </a:schemeClr>
                  </a:solidFill>
                  <a:prstDash val="solid"/>
                </a:ln>
                <a:effectLst>
                  <a:outerShdw blurRad="38100" dist="38100" dir="2700000" algn="tl">
                    <a:srgbClr val="000000">
                      <a:alpha val="43137"/>
                    </a:srgbClr>
                  </a:outerShdw>
                </a:effectLst>
                <a:latin typeface="Simplified Arabic" pitchFamily="18" charset="-78"/>
                <a:cs typeface="Simplified Arabic" pitchFamily="18" charset="-78"/>
              </a:rPr>
              <a:t>وكانت المنسوجات الصوفية تصنع بالصعيد وتصدر إلى بلاد الفرس</a:t>
            </a:r>
            <a:r>
              <a:rPr lang="en-US" b="1" dirty="0" smtClean="0">
                <a:ln w="10541" cmpd="sng">
                  <a:solidFill>
                    <a:schemeClr val="accent1">
                      <a:shade val="88000"/>
                      <a:satMod val="110000"/>
                    </a:schemeClr>
                  </a:solidFill>
                  <a:prstDash val="solid"/>
                </a:ln>
                <a:effectLst>
                  <a:outerShdw blurRad="38100" dist="38100" dir="2700000" algn="tl">
                    <a:srgbClr val="000000">
                      <a:alpha val="43137"/>
                    </a:srgbClr>
                  </a:outerShdw>
                </a:effectLst>
                <a:latin typeface="Simplified Arabic" pitchFamily="18" charset="-78"/>
                <a:cs typeface="Simplified Arabic" pitchFamily="18" charset="-78"/>
              </a:rPr>
              <a:t>.</a:t>
            </a:r>
            <a:endParaRPr lang="ar-EG" b="1" dirty="0" smtClean="0">
              <a:ln w="10541" cmpd="sng">
                <a:solidFill>
                  <a:schemeClr val="accent1">
                    <a:shade val="88000"/>
                    <a:satMod val="110000"/>
                  </a:schemeClr>
                </a:solidFill>
                <a:prstDash val="solid"/>
              </a:ln>
              <a:effectLst>
                <a:outerShdw blurRad="38100" dist="38100" dir="2700000" algn="tl">
                  <a:srgbClr val="000000">
                    <a:alpha val="43137"/>
                  </a:srgbClr>
                </a:outerShdw>
              </a:effectLst>
              <a:latin typeface="Simplified Arabic" pitchFamily="18" charset="-78"/>
              <a:cs typeface="Simplified Arabic" pitchFamily="18" charset="-78"/>
            </a:endParaRPr>
          </a:p>
          <a:p>
            <a:pPr algn="just" rtl="1"/>
            <a:r>
              <a:rPr lang="ar-SA" b="1" dirty="0" smtClean="0">
                <a:ln w="10541" cmpd="sng">
                  <a:solidFill>
                    <a:schemeClr val="accent1">
                      <a:shade val="88000"/>
                      <a:satMod val="110000"/>
                    </a:schemeClr>
                  </a:solidFill>
                  <a:prstDash val="solid"/>
                </a:ln>
                <a:effectLst>
                  <a:outerShdw blurRad="38100" dist="38100" dir="2700000" algn="tl">
                    <a:srgbClr val="000000">
                      <a:alpha val="43137"/>
                    </a:srgbClr>
                  </a:outerShdw>
                </a:effectLst>
                <a:latin typeface="Simplified Arabic" pitchFamily="18" charset="-78"/>
                <a:cs typeface="Simplified Arabic" pitchFamily="18" charset="-78"/>
              </a:rPr>
              <a:t>كما أصبحت مصر تنتج كسوة الكعبة كل سنة</a:t>
            </a:r>
            <a:r>
              <a:rPr lang="ar-EG" b="1" dirty="0" smtClean="0">
                <a:ln w="10541" cmpd="sng">
                  <a:solidFill>
                    <a:schemeClr val="accent1">
                      <a:shade val="88000"/>
                      <a:satMod val="110000"/>
                    </a:schemeClr>
                  </a:solidFill>
                  <a:prstDash val="solid"/>
                </a:ln>
                <a:effectLst>
                  <a:outerShdw blurRad="38100" dist="38100" dir="2700000" algn="tl">
                    <a:srgbClr val="000000">
                      <a:alpha val="43137"/>
                    </a:srgbClr>
                  </a:outerShdw>
                </a:effectLst>
                <a:latin typeface="Simplified Arabic" pitchFamily="18" charset="-78"/>
                <a:cs typeface="Simplified Arabic" pitchFamily="18" charset="-78"/>
              </a:rPr>
              <a:t>.</a:t>
            </a:r>
          </a:p>
          <a:p>
            <a:pPr algn="just" rtl="1"/>
            <a:r>
              <a:rPr lang="ar-SA" b="1" dirty="0" smtClean="0">
                <a:ln w="10541" cmpd="sng">
                  <a:solidFill>
                    <a:schemeClr val="accent1">
                      <a:shade val="88000"/>
                      <a:satMod val="110000"/>
                    </a:schemeClr>
                  </a:solidFill>
                  <a:prstDash val="solid"/>
                </a:ln>
                <a:effectLst>
                  <a:outerShdw blurRad="38100" dist="38100" dir="2700000" algn="tl">
                    <a:srgbClr val="000000">
                      <a:alpha val="43137"/>
                    </a:srgbClr>
                  </a:outerShdw>
                </a:effectLst>
                <a:latin typeface="Simplified Arabic" pitchFamily="18" charset="-78"/>
                <a:cs typeface="Simplified Arabic" pitchFamily="18" charset="-78"/>
              </a:rPr>
              <a:t> وكان النسيج يزين عادة بشريط مزخرف بأشكال هندسية متكررة سداسية أو معينة أو بيضاوية، ويوجد في كل رسم طائر أو حيوان في أوضاع متقابلة أو </a:t>
            </a:r>
            <a:r>
              <a:rPr lang="ar-SA" b="1" dirty="0" err="1" smtClean="0">
                <a:ln w="10541" cmpd="sng">
                  <a:solidFill>
                    <a:schemeClr val="accent1">
                      <a:shade val="88000"/>
                      <a:satMod val="110000"/>
                    </a:schemeClr>
                  </a:solidFill>
                  <a:prstDash val="solid"/>
                </a:ln>
                <a:effectLst>
                  <a:outerShdw blurRad="38100" dist="38100" dir="2700000" algn="tl">
                    <a:srgbClr val="000000">
                      <a:alpha val="43137"/>
                    </a:srgbClr>
                  </a:outerShdw>
                </a:effectLst>
                <a:latin typeface="Simplified Arabic" pitchFamily="18" charset="-78"/>
                <a:cs typeface="Simplified Arabic" pitchFamily="18" charset="-78"/>
              </a:rPr>
              <a:t>متدابرة</a:t>
            </a:r>
            <a:r>
              <a:rPr lang="ar-SA" b="1" dirty="0" smtClean="0">
                <a:ln w="10541" cmpd="sng">
                  <a:solidFill>
                    <a:schemeClr val="accent1">
                      <a:shade val="88000"/>
                      <a:satMod val="110000"/>
                    </a:schemeClr>
                  </a:solidFill>
                  <a:prstDash val="solid"/>
                </a:ln>
                <a:effectLst>
                  <a:outerShdw blurRad="38100" dist="38100" dir="2700000" algn="tl">
                    <a:srgbClr val="000000">
                      <a:alpha val="43137"/>
                    </a:srgbClr>
                  </a:outerShdw>
                </a:effectLst>
                <a:latin typeface="Simplified Arabic" pitchFamily="18" charset="-78"/>
                <a:cs typeface="Simplified Arabic" pitchFamily="18" charset="-78"/>
              </a:rPr>
              <a:t>، ويحد هذه الأشرطة من أعلى وأسفل أشرطة من الكتابة العربية. وتعرف هذه الأشرطة أيضا باسم الطراز</a:t>
            </a:r>
            <a:r>
              <a:rPr lang="en-US" b="1" dirty="0" smtClean="0">
                <a:ln w="10541" cmpd="sng">
                  <a:solidFill>
                    <a:schemeClr val="accent1">
                      <a:shade val="88000"/>
                      <a:satMod val="110000"/>
                    </a:schemeClr>
                  </a:solidFill>
                  <a:prstDash val="solid"/>
                </a:ln>
                <a:effectLst>
                  <a:outerShdw blurRad="38100" dist="38100" dir="2700000" algn="tl">
                    <a:srgbClr val="000000">
                      <a:alpha val="43137"/>
                    </a:srgbClr>
                  </a:outerShdw>
                </a:effectLst>
                <a:latin typeface="Simplified Arabic" pitchFamily="18" charset="-78"/>
                <a:cs typeface="Simplified Arabic" pitchFamily="18" charset="-78"/>
              </a:rPr>
              <a:t>.</a:t>
            </a:r>
            <a:endParaRPr lang="ar-EG" b="1" dirty="0" smtClean="0">
              <a:ln w="10541" cmpd="sng">
                <a:solidFill>
                  <a:schemeClr val="accent1">
                    <a:shade val="88000"/>
                    <a:satMod val="110000"/>
                  </a:schemeClr>
                </a:solidFill>
                <a:prstDash val="solid"/>
              </a:ln>
              <a:effectLst>
                <a:outerShdw blurRad="38100" dist="38100" dir="2700000" algn="tl">
                  <a:srgbClr val="000000">
                    <a:alpha val="43137"/>
                  </a:srgbClr>
                </a:outerShdw>
              </a:effectLst>
              <a:latin typeface="Simplified Arabic" pitchFamily="18" charset="-78"/>
              <a:cs typeface="Simplified Arabic" pitchFamily="18" charset="-78"/>
            </a:endParaRPr>
          </a:p>
          <a:p>
            <a:pPr algn="just" rtl="1"/>
            <a:r>
              <a:rPr lang="ar-SA" b="1" dirty="0" smtClean="0">
                <a:ln w="10541" cmpd="sng">
                  <a:solidFill>
                    <a:schemeClr val="accent1">
                      <a:shade val="88000"/>
                      <a:satMod val="110000"/>
                    </a:schemeClr>
                  </a:solidFill>
                  <a:prstDash val="solid"/>
                </a:ln>
                <a:effectLst>
                  <a:outerShdw blurRad="38100" dist="38100" dir="2700000" algn="tl">
                    <a:srgbClr val="000000">
                      <a:alpha val="43137"/>
                    </a:srgbClr>
                  </a:outerShdw>
                </a:effectLst>
                <a:latin typeface="Simplified Arabic" pitchFamily="18" charset="-78"/>
                <a:cs typeface="Simplified Arabic" pitchFamily="18" charset="-78"/>
              </a:rPr>
              <a:t>ولقد قسم العلماء المنسوجات الفاطمية إلى أربع مراحل تبعا لزخارفها: الأولى أشرطة الكتابة الكوفية منفذة بأسلوب عباسي، ويكثر عدد الشرائط في زخارف العصر الثالث حتى تكاد تخفي الأرضية الكتابية</a:t>
            </a:r>
            <a:r>
              <a:rPr lang="en-US" b="1" dirty="0" smtClean="0">
                <a:ln w="10541" cmpd="sng">
                  <a:solidFill>
                    <a:schemeClr val="accent1">
                      <a:shade val="88000"/>
                      <a:satMod val="110000"/>
                    </a:schemeClr>
                  </a:solidFill>
                  <a:prstDash val="solid"/>
                </a:ln>
                <a:effectLst>
                  <a:outerShdw blurRad="38100" dist="38100" dir="2700000" algn="tl">
                    <a:srgbClr val="000000">
                      <a:alpha val="43137"/>
                    </a:srgbClr>
                  </a:outerShdw>
                </a:effectLst>
                <a:latin typeface="Simplified Arabic" pitchFamily="18" charset="-78"/>
                <a:cs typeface="Simplified Arabic" pitchFamily="18" charset="-78"/>
              </a:rPr>
              <a:t> .</a:t>
            </a:r>
            <a:endParaRPr lang="en-US" b="1" dirty="0">
              <a:ln w="10541" cmpd="sng">
                <a:solidFill>
                  <a:schemeClr val="accent1">
                    <a:shade val="88000"/>
                    <a:satMod val="110000"/>
                  </a:schemeClr>
                </a:solidFill>
                <a:prstDash val="solid"/>
              </a:ln>
              <a:effectLst>
                <a:outerShdw blurRad="38100" dist="38100" dir="2700000" algn="tl">
                  <a:srgbClr val="000000">
                    <a:alpha val="43137"/>
                  </a:srgbClr>
                </a:outerShdw>
              </a:effectLst>
              <a:latin typeface="Simplified Arabic" pitchFamily="18" charset="-78"/>
              <a:cs typeface="Simplified Arabic" pitchFamily="18" charset="-78"/>
            </a:endParaRPr>
          </a:p>
        </p:txBody>
      </p:sp>
      <p:sp>
        <p:nvSpPr>
          <p:cNvPr id="4" name="Slide Number Placeholder 3"/>
          <p:cNvSpPr>
            <a:spLocks noGrp="1"/>
          </p:cNvSpPr>
          <p:nvPr>
            <p:ph type="sldNum" sz="quarter" idx="12"/>
          </p:nvPr>
        </p:nvSpPr>
        <p:spPr/>
        <p:txBody>
          <a:bodyPr/>
          <a:lstStyle/>
          <a:p>
            <a:fld id="{AAE3E14C-0128-4EDE-AB1C-44EDD1EB0DB6}" type="slidenum">
              <a:rPr lang="en-US" smtClean="0"/>
              <a:pPr/>
              <a:t>29</a:t>
            </a:fld>
            <a:endParaRPr lang="en-US"/>
          </a:p>
        </p:txBody>
      </p:sp>
      <p:sp>
        <p:nvSpPr>
          <p:cNvPr id="5" name="Footer Placeholder 4"/>
          <p:cNvSpPr>
            <a:spLocks noGrp="1"/>
          </p:cNvSpPr>
          <p:nvPr>
            <p:ph type="ftr" sz="quarter" idx="11"/>
          </p:nvPr>
        </p:nvSpPr>
        <p:spPr/>
        <p:txBody>
          <a:bodyPr/>
          <a:lstStyle/>
          <a:p>
            <a:r>
              <a:rPr lang="en-US" smtClean="0"/>
              <a:t>DR. BAHAA GHORAB</a:t>
            </a:r>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334000"/>
          </a:xfrm>
          <a:solidFill>
            <a:schemeClr val="accent3">
              <a:lumMod val="40000"/>
              <a:lumOff val="60000"/>
            </a:schemeClr>
          </a:solidFill>
          <a:ln>
            <a:solidFill>
              <a:schemeClr val="accent1"/>
            </a:solidFill>
          </a:ln>
          <a:effectLst>
            <a:glow rad="228600">
              <a:schemeClr val="accent6">
                <a:satMod val="175000"/>
                <a:alpha val="40000"/>
              </a:schemeClr>
            </a:glow>
          </a:effectLst>
        </p:spPr>
        <p:txBody>
          <a:bodyPr/>
          <a:lstStyle/>
          <a:p>
            <a:pPr algn="just" rtl="1"/>
            <a:r>
              <a:rPr lang="ar-SA" b="1" dirty="0" smtClean="0">
                <a:ln w="10541" cmpd="sng">
                  <a:solidFill>
                    <a:schemeClr val="accent1">
                      <a:shade val="88000"/>
                      <a:satMod val="110000"/>
                    </a:schemeClr>
                  </a:solidFill>
                  <a:prstDash val="solid"/>
                </a:ln>
                <a:latin typeface="Simplified Arabic" pitchFamily="18" charset="-78"/>
                <a:cs typeface="Simplified Arabic" pitchFamily="18" charset="-78"/>
              </a:rPr>
              <a:t>كان فتح الفاطميين لمصر في عام 969م ضربه من أشد الضربات التي عانتها خلافة بغداد ولقد تمكنوا من الاستيلاء على حكم المغرب بمعاونة قبائل البربر الذين يمثلون أغلبية أهالي شمالي إفريقيا</a:t>
            </a:r>
            <a:r>
              <a:rPr lang="en-US" b="1" dirty="0" smtClean="0">
                <a:ln w="10541" cmpd="sng">
                  <a:solidFill>
                    <a:schemeClr val="accent1">
                      <a:shade val="88000"/>
                      <a:satMod val="110000"/>
                    </a:schemeClr>
                  </a:solidFill>
                  <a:prstDash val="solid"/>
                </a:ln>
                <a:latin typeface="Simplified Arabic" pitchFamily="18" charset="-78"/>
                <a:cs typeface="Simplified Arabic" pitchFamily="18" charset="-78"/>
              </a:rPr>
              <a:t>.</a:t>
            </a:r>
            <a:r>
              <a:rPr lang="ar-EG" b="1" dirty="0" smtClean="0">
                <a:ln w="10541" cmpd="sng">
                  <a:solidFill>
                    <a:schemeClr val="accent1">
                      <a:shade val="88000"/>
                      <a:satMod val="110000"/>
                    </a:schemeClr>
                  </a:solidFill>
                  <a:prstDash val="solid"/>
                </a:ln>
                <a:latin typeface="Simplified Arabic" pitchFamily="18" charset="-78"/>
                <a:cs typeface="Simplified Arabic" pitchFamily="18" charset="-78"/>
              </a:rPr>
              <a:t> </a:t>
            </a:r>
            <a:r>
              <a:rPr lang="ar-SA" b="1" dirty="0" smtClean="0">
                <a:ln w="10541" cmpd="sng">
                  <a:solidFill>
                    <a:schemeClr val="accent1">
                      <a:shade val="88000"/>
                      <a:satMod val="110000"/>
                    </a:schemeClr>
                  </a:solidFill>
                  <a:prstDash val="solid"/>
                </a:ln>
                <a:latin typeface="Simplified Arabic" pitchFamily="18" charset="-78"/>
                <a:cs typeface="Simplified Arabic" pitchFamily="18" charset="-78"/>
              </a:rPr>
              <a:t>واتخذ زعيم الفاطميين "عبدا لله المهدي" لقب أمير المؤمنين وجعل عاصمته مدينة القيروان ومن ثم ترك القيروان وشيد لنفسه عاصمة جديدة عام 303 عرفت باسم المهدية</a:t>
            </a:r>
            <a:r>
              <a:rPr lang="ar-EG" b="1" dirty="0" smtClean="0">
                <a:ln w="10541" cmpd="sng">
                  <a:solidFill>
                    <a:schemeClr val="accent1">
                      <a:shade val="88000"/>
                      <a:satMod val="110000"/>
                    </a:schemeClr>
                  </a:solidFill>
                  <a:prstDash val="solid"/>
                </a:ln>
                <a:latin typeface="Simplified Arabic" pitchFamily="18" charset="-78"/>
                <a:cs typeface="Simplified Arabic" pitchFamily="18" charset="-78"/>
              </a:rPr>
              <a:t>.</a:t>
            </a:r>
          </a:p>
          <a:p>
            <a:pPr algn="just" rtl="1"/>
            <a:r>
              <a:rPr lang="ar-SA" b="1" u="sng" dirty="0" smtClean="0">
                <a:ln w="10541" cmpd="sng">
                  <a:solidFill>
                    <a:schemeClr val="accent1">
                      <a:shade val="88000"/>
                      <a:satMod val="110000"/>
                    </a:schemeClr>
                  </a:solidFill>
                  <a:prstDash val="solid"/>
                </a:ln>
                <a:solidFill>
                  <a:srgbClr val="FF0000"/>
                </a:solidFill>
                <a:effectLst>
                  <a:outerShdw blurRad="38100" dist="38100" dir="2700000" algn="tl">
                    <a:srgbClr val="000000">
                      <a:alpha val="43137"/>
                    </a:srgbClr>
                  </a:outerShdw>
                </a:effectLst>
                <a:latin typeface="Simplified Arabic" pitchFamily="18" charset="-78"/>
                <a:cs typeface="Simplified Arabic" pitchFamily="18" charset="-78"/>
              </a:rPr>
              <a:t>يمكن تقسيم مدة الخلافة الفاطمية التي تزيد عن القرنين إلى فترتين: </a:t>
            </a:r>
            <a:endParaRPr lang="ar-EG" b="1" u="sng" dirty="0" smtClean="0">
              <a:ln w="10541" cmpd="sng">
                <a:solidFill>
                  <a:schemeClr val="accent1">
                    <a:shade val="88000"/>
                    <a:satMod val="110000"/>
                  </a:schemeClr>
                </a:solidFill>
                <a:prstDash val="solid"/>
              </a:ln>
              <a:solidFill>
                <a:srgbClr val="FF0000"/>
              </a:solidFill>
              <a:effectLst>
                <a:outerShdw blurRad="38100" dist="38100" dir="2700000" algn="tl">
                  <a:srgbClr val="000000">
                    <a:alpha val="43137"/>
                  </a:srgbClr>
                </a:outerShdw>
              </a:effectLst>
              <a:latin typeface="Simplified Arabic" pitchFamily="18" charset="-78"/>
              <a:cs typeface="Simplified Arabic" pitchFamily="18" charset="-78"/>
            </a:endParaRPr>
          </a:p>
          <a:p>
            <a:pPr algn="just" rtl="1">
              <a:buNone/>
            </a:pPr>
            <a:r>
              <a:rPr lang="ar-EG" b="1" dirty="0" smtClean="0">
                <a:ln w="10541" cmpd="sng">
                  <a:solidFill>
                    <a:schemeClr val="accent1">
                      <a:shade val="88000"/>
                      <a:satMod val="110000"/>
                    </a:schemeClr>
                  </a:solidFill>
                  <a:prstDash val="solid"/>
                </a:ln>
                <a:solidFill>
                  <a:srgbClr val="FF0000"/>
                </a:solidFill>
                <a:effectLst>
                  <a:outerShdw blurRad="38100" dist="38100" dir="2700000" algn="tl">
                    <a:srgbClr val="000000">
                      <a:alpha val="43137"/>
                    </a:srgbClr>
                  </a:outerShdw>
                </a:effectLst>
                <a:latin typeface="Simplified Arabic" pitchFamily="18" charset="-78"/>
                <a:cs typeface="Simplified Arabic" pitchFamily="18" charset="-78"/>
              </a:rPr>
              <a:t>  </a:t>
            </a:r>
            <a:r>
              <a:rPr lang="ar-SA" b="1" u="sng" dirty="0" smtClean="0">
                <a:ln w="10541" cmpd="sng">
                  <a:solidFill>
                    <a:schemeClr val="accent1">
                      <a:shade val="88000"/>
                      <a:satMod val="110000"/>
                    </a:schemeClr>
                  </a:solidFill>
                  <a:prstDash val="solid"/>
                </a:ln>
                <a:solidFill>
                  <a:srgbClr val="FF0000"/>
                </a:solidFill>
                <a:effectLst>
                  <a:outerShdw blurRad="38100" dist="38100" dir="2700000" algn="tl">
                    <a:srgbClr val="000000">
                      <a:alpha val="43137"/>
                    </a:srgbClr>
                  </a:outerShdw>
                </a:effectLst>
                <a:latin typeface="Simplified Arabic" pitchFamily="18" charset="-78"/>
                <a:cs typeface="Simplified Arabic" pitchFamily="18" charset="-78"/>
              </a:rPr>
              <a:t>الفترة الأولى </a:t>
            </a:r>
            <a:r>
              <a:rPr lang="ar-SA" b="1" dirty="0" smtClean="0">
                <a:ln w="10541" cmpd="sng">
                  <a:solidFill>
                    <a:schemeClr val="accent1">
                      <a:shade val="88000"/>
                      <a:satMod val="110000"/>
                    </a:schemeClr>
                  </a:solidFill>
                  <a:prstDash val="solid"/>
                </a:ln>
                <a:latin typeface="Simplified Arabic" pitchFamily="18" charset="-78"/>
                <a:cs typeface="Simplified Arabic" pitchFamily="18" charset="-78"/>
              </a:rPr>
              <a:t>استغرقت حوالي قرن وامتاز خلفاؤها بقوة الشخصية، وازدهرت في عصرهم الآداب والعلوم والفنون.</a:t>
            </a:r>
            <a:endParaRPr lang="ar-EG" b="1" dirty="0" smtClean="0">
              <a:ln w="10541" cmpd="sng">
                <a:solidFill>
                  <a:schemeClr val="accent1">
                    <a:shade val="88000"/>
                    <a:satMod val="110000"/>
                  </a:schemeClr>
                </a:solidFill>
                <a:prstDash val="solid"/>
              </a:ln>
              <a:latin typeface="Simplified Arabic" pitchFamily="18" charset="-78"/>
              <a:cs typeface="Simplified Arabic" pitchFamily="18" charset="-78"/>
            </a:endParaRPr>
          </a:p>
          <a:p>
            <a:pPr marL="273050" indent="11113" algn="just" rtl="1">
              <a:buNone/>
            </a:pPr>
            <a:r>
              <a:rPr lang="ar-SA" b="1" dirty="0" smtClean="0">
                <a:ln w="10541" cmpd="sng">
                  <a:solidFill>
                    <a:schemeClr val="accent1">
                      <a:shade val="88000"/>
                      <a:satMod val="110000"/>
                    </a:schemeClr>
                  </a:solidFill>
                  <a:prstDash val="solid"/>
                </a:ln>
                <a:latin typeface="Simplified Arabic" pitchFamily="18" charset="-78"/>
                <a:cs typeface="Simplified Arabic" pitchFamily="18" charset="-78"/>
              </a:rPr>
              <a:t> </a:t>
            </a:r>
            <a:r>
              <a:rPr lang="ar-SA" b="1" u="sng" dirty="0" smtClean="0">
                <a:ln w="10541" cmpd="sng">
                  <a:solidFill>
                    <a:schemeClr val="accent1">
                      <a:shade val="88000"/>
                      <a:satMod val="110000"/>
                    </a:schemeClr>
                  </a:solidFill>
                  <a:prstDash val="solid"/>
                </a:ln>
                <a:solidFill>
                  <a:srgbClr val="FF0000"/>
                </a:solidFill>
                <a:effectLst>
                  <a:outerShdw blurRad="38100" dist="38100" dir="2700000" algn="tl">
                    <a:srgbClr val="000000">
                      <a:alpha val="43137"/>
                    </a:srgbClr>
                  </a:outerShdw>
                </a:effectLst>
                <a:latin typeface="Simplified Arabic" pitchFamily="18" charset="-78"/>
                <a:cs typeface="Simplified Arabic" pitchFamily="18" charset="-78"/>
              </a:rPr>
              <a:t>والفترة الثانية </a:t>
            </a:r>
            <a:r>
              <a:rPr lang="ar-SA" b="1" dirty="0" smtClean="0">
                <a:ln w="10541" cmpd="sng">
                  <a:solidFill>
                    <a:schemeClr val="accent1">
                      <a:shade val="88000"/>
                      <a:satMod val="110000"/>
                    </a:schemeClr>
                  </a:solidFill>
                  <a:prstDash val="solid"/>
                </a:ln>
                <a:latin typeface="Simplified Arabic" pitchFamily="18" charset="-78"/>
                <a:cs typeface="Simplified Arabic" pitchFamily="18" charset="-78"/>
              </a:rPr>
              <a:t>كان خلفاؤها خصاما معظمهم أطفال صغار عندما تولوا الحكم مما أتاح الفرصة لبعض الوزراء للاستيلاء على الحكم. وبعد خلافات انتهت الدولة الفاطمية عام 567</a:t>
            </a:r>
            <a:r>
              <a:rPr lang="ar-EG" b="1" dirty="0" smtClean="0">
                <a:ln w="10541" cmpd="sng">
                  <a:solidFill>
                    <a:schemeClr val="accent1">
                      <a:shade val="88000"/>
                      <a:satMod val="110000"/>
                    </a:schemeClr>
                  </a:solidFill>
                  <a:prstDash val="solid"/>
                </a:ln>
                <a:latin typeface="Simplified Arabic" pitchFamily="18" charset="-78"/>
                <a:cs typeface="Simplified Arabic" pitchFamily="18" charset="-78"/>
              </a:rPr>
              <a:t>.</a:t>
            </a:r>
            <a:endParaRPr lang="en-US" b="1" dirty="0">
              <a:ln w="10541" cmpd="sng">
                <a:solidFill>
                  <a:schemeClr val="accent1">
                    <a:shade val="88000"/>
                    <a:satMod val="110000"/>
                  </a:schemeClr>
                </a:solidFill>
                <a:prstDash val="solid"/>
              </a:ln>
              <a:latin typeface="Simplified Arabic" pitchFamily="18" charset="-78"/>
              <a:cs typeface="Simplified Arabic" pitchFamily="18" charset="-78"/>
            </a:endParaRPr>
          </a:p>
        </p:txBody>
      </p:sp>
      <p:sp>
        <p:nvSpPr>
          <p:cNvPr id="4" name="Slide Number Placeholder 3"/>
          <p:cNvSpPr>
            <a:spLocks noGrp="1"/>
          </p:cNvSpPr>
          <p:nvPr>
            <p:ph type="sldNum" sz="quarter" idx="12"/>
          </p:nvPr>
        </p:nvSpPr>
        <p:spPr/>
        <p:txBody>
          <a:bodyPr/>
          <a:lstStyle/>
          <a:p>
            <a:fld id="{AAE3E14C-0128-4EDE-AB1C-44EDD1EB0DB6}" type="slidenum">
              <a:rPr lang="en-US" smtClean="0"/>
              <a:pPr/>
              <a:t>3</a:t>
            </a:fld>
            <a:endParaRPr lang="en-US"/>
          </a:p>
        </p:txBody>
      </p:sp>
      <p:sp>
        <p:nvSpPr>
          <p:cNvPr id="5" name="Footer Placeholder 4"/>
          <p:cNvSpPr>
            <a:spLocks noGrp="1"/>
          </p:cNvSpPr>
          <p:nvPr>
            <p:ph type="ftr" sz="quarter" idx="11"/>
          </p:nvPr>
        </p:nvSpPr>
        <p:spPr/>
        <p:txBody>
          <a:bodyPr/>
          <a:lstStyle/>
          <a:p>
            <a:r>
              <a:rPr lang="en-US" smtClean="0"/>
              <a:t>DR. BAHAA GHORAB</a:t>
            </a:r>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43000"/>
            <a:ext cx="8229600" cy="5181600"/>
          </a:xfrm>
          <a:solidFill>
            <a:schemeClr val="accent3">
              <a:lumMod val="40000"/>
              <a:lumOff val="60000"/>
            </a:schemeClr>
          </a:solidFill>
          <a:ln>
            <a:solidFill>
              <a:schemeClr val="accent1"/>
            </a:solidFill>
          </a:ln>
          <a:effectLst>
            <a:glow rad="228600">
              <a:schemeClr val="accent6">
                <a:satMod val="175000"/>
                <a:alpha val="40000"/>
              </a:schemeClr>
            </a:glow>
          </a:effectLst>
        </p:spPr>
        <p:txBody>
          <a:bodyPr>
            <a:normAutofit/>
          </a:bodyPr>
          <a:lstStyle/>
          <a:p>
            <a:pPr algn="just" rtl="1"/>
            <a:r>
              <a:rPr lang="ar-EG" sz="3600" b="1" u="sng"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Simplified Arabic" pitchFamily="18" charset="-78"/>
                <a:cs typeface="Simplified Arabic" pitchFamily="18" charset="-78"/>
              </a:rPr>
              <a:t>السمات العامة للفن الفاطمي:</a:t>
            </a:r>
          </a:p>
          <a:p>
            <a:pPr algn="just" rtl="1">
              <a:buFont typeface="Wingdings" pitchFamily="2" charset="2"/>
              <a:buChar char="Ø"/>
            </a:pPr>
            <a:r>
              <a:rPr lang="ar-EG" sz="2400" b="1" dirty="0" smtClean="0">
                <a:ln w="10541" cmpd="sng">
                  <a:solidFill>
                    <a:schemeClr val="accent1">
                      <a:shade val="88000"/>
                      <a:satMod val="110000"/>
                    </a:schemeClr>
                  </a:solidFill>
                  <a:prstDash val="solid"/>
                </a:ln>
                <a:latin typeface="Simplified Arabic" pitchFamily="18" charset="-78"/>
                <a:cs typeface="Simplified Arabic" pitchFamily="18" charset="-78"/>
              </a:rPr>
              <a:t>كان نتيجة لضعف الدولة العباسية أن استولى الفاطميون على مصر، والأمويون على الأندلس، وأدى هذا الاستقلال السياسي إلى أن يتميز الفن في كل دولة أو منطقة بمميزات خاصة ميزته عن باقي الفنون الأخرى، وإن كان لها طابع الوحدة العامة.</a:t>
            </a:r>
          </a:p>
          <a:p>
            <a:pPr algn="just" rtl="1">
              <a:buFont typeface="Wingdings" pitchFamily="2" charset="2"/>
              <a:buChar char="Ø"/>
            </a:pPr>
            <a:r>
              <a:rPr lang="ar-EG" sz="2400" b="1" dirty="0" smtClean="0">
                <a:ln w="10541" cmpd="sng">
                  <a:solidFill>
                    <a:schemeClr val="accent1">
                      <a:shade val="88000"/>
                      <a:satMod val="110000"/>
                    </a:schemeClr>
                  </a:solidFill>
                  <a:prstDash val="solid"/>
                </a:ln>
                <a:latin typeface="Simplified Arabic" pitchFamily="18" charset="-78"/>
                <a:cs typeface="Simplified Arabic" pitchFamily="18" charset="-78"/>
              </a:rPr>
              <a:t>وازدهر الطراز الفاطمي في مصر والشام بعد فتح الفاطميون لمصر عام (358ه – 969م).</a:t>
            </a:r>
          </a:p>
          <a:p>
            <a:pPr algn="just" rtl="1">
              <a:buFont typeface="Wingdings" pitchFamily="2" charset="2"/>
              <a:buChar char="Ø"/>
            </a:pPr>
            <a:r>
              <a:rPr lang="ar-EG" sz="2400" b="1" dirty="0" smtClean="0">
                <a:ln w="10541" cmpd="sng">
                  <a:solidFill>
                    <a:schemeClr val="accent1">
                      <a:shade val="88000"/>
                      <a:satMod val="110000"/>
                    </a:schemeClr>
                  </a:solidFill>
                  <a:prstDash val="solid"/>
                </a:ln>
                <a:latin typeface="Simplified Arabic" pitchFamily="18" charset="-78"/>
                <a:cs typeface="Simplified Arabic" pitchFamily="18" charset="-78"/>
              </a:rPr>
              <a:t>استطاع الفاطميون أن يكثروا من رسوم الإنسان والحيوان في جميع رسومهم، كما ازدهر فن التصوير على الجدران وعلى التحف الخزفية والتي غالباً ما يصور في الوسط شكل لحيوان، وأحياناً شكل لإنسان جالس. وصور من الحياة اليومية.</a:t>
            </a:r>
          </a:p>
          <a:p>
            <a:pPr algn="just" rtl="1">
              <a:buFont typeface="Wingdings" pitchFamily="2" charset="2"/>
              <a:buChar char="Ø"/>
            </a:pPr>
            <a:r>
              <a:rPr lang="ar-EG" sz="2400" b="1" dirty="0" smtClean="0">
                <a:ln w="10541" cmpd="sng">
                  <a:solidFill>
                    <a:schemeClr val="accent1">
                      <a:shade val="88000"/>
                      <a:satMod val="110000"/>
                    </a:schemeClr>
                  </a:solidFill>
                  <a:prstDash val="solid"/>
                </a:ln>
                <a:latin typeface="Simplified Arabic" pitchFamily="18" charset="-78"/>
                <a:cs typeface="Simplified Arabic" pitchFamily="18" charset="-78"/>
              </a:rPr>
              <a:t> كما نقشوا على البلور الصخري، واستطاعوا أن ينفذوا أدوات مختلفة مثل الكؤوس والأباريق والأواني، ونقش عليها أشكال لحيوانات وطيور وفروع نباتية.</a:t>
            </a:r>
            <a:endParaRPr lang="en-US" sz="2400" b="1" dirty="0">
              <a:ln w="10541" cmpd="sng">
                <a:solidFill>
                  <a:schemeClr val="accent1">
                    <a:shade val="88000"/>
                    <a:satMod val="110000"/>
                  </a:schemeClr>
                </a:solidFill>
                <a:prstDash val="solid"/>
              </a:ln>
              <a:latin typeface="Simplified Arabic" pitchFamily="18" charset="-78"/>
              <a:cs typeface="Simplified Arabic" pitchFamily="18" charset="-78"/>
            </a:endParaRPr>
          </a:p>
        </p:txBody>
      </p:sp>
      <p:sp>
        <p:nvSpPr>
          <p:cNvPr id="4" name="Slide Number Placeholder 3"/>
          <p:cNvSpPr>
            <a:spLocks noGrp="1"/>
          </p:cNvSpPr>
          <p:nvPr>
            <p:ph type="sldNum" sz="quarter" idx="12"/>
          </p:nvPr>
        </p:nvSpPr>
        <p:spPr/>
        <p:txBody>
          <a:bodyPr/>
          <a:lstStyle/>
          <a:p>
            <a:fld id="{AAE3E14C-0128-4EDE-AB1C-44EDD1EB0DB6}" type="slidenum">
              <a:rPr lang="en-US" smtClean="0"/>
              <a:pPr/>
              <a:t>4</a:t>
            </a:fld>
            <a:endParaRPr lang="en-US"/>
          </a:p>
        </p:txBody>
      </p:sp>
      <p:sp>
        <p:nvSpPr>
          <p:cNvPr id="5" name="Footer Placeholder 4"/>
          <p:cNvSpPr>
            <a:spLocks noGrp="1"/>
          </p:cNvSpPr>
          <p:nvPr>
            <p:ph type="ftr" sz="quarter" idx="11"/>
          </p:nvPr>
        </p:nvSpPr>
        <p:spPr/>
        <p:txBody>
          <a:bodyPr/>
          <a:lstStyle/>
          <a:p>
            <a:r>
              <a:rPr lang="en-US" smtClean="0"/>
              <a:t>DR. BAHAA GHORAB</a:t>
            </a:r>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715000"/>
          </a:xfrm>
          <a:solidFill>
            <a:schemeClr val="accent3">
              <a:lumMod val="40000"/>
              <a:lumOff val="60000"/>
            </a:schemeClr>
          </a:solidFill>
          <a:ln>
            <a:solidFill>
              <a:schemeClr val="accent1"/>
            </a:solidFill>
          </a:ln>
          <a:effectLst>
            <a:glow rad="228600">
              <a:schemeClr val="accent6">
                <a:satMod val="175000"/>
                <a:alpha val="40000"/>
              </a:schemeClr>
            </a:glow>
          </a:effectLst>
        </p:spPr>
        <p:txBody>
          <a:bodyPr>
            <a:normAutofit fontScale="92500" lnSpcReduction="10000"/>
          </a:bodyPr>
          <a:lstStyle/>
          <a:p>
            <a:pPr algn="just" rtl="1"/>
            <a:r>
              <a:rPr lang="ar-EG" sz="2800" b="1" dirty="0" smtClean="0">
                <a:ln w="10541" cmpd="sng">
                  <a:solidFill>
                    <a:schemeClr val="accent1">
                      <a:shade val="88000"/>
                      <a:satMod val="110000"/>
                    </a:schemeClr>
                  </a:solidFill>
                  <a:prstDash val="solid"/>
                </a:ln>
                <a:latin typeface="Simplified Arabic" pitchFamily="18" charset="-78"/>
                <a:cs typeface="Simplified Arabic" pitchFamily="18" charset="-78"/>
              </a:rPr>
              <a:t>ل</a:t>
            </a:r>
            <a:r>
              <a:rPr lang="ar-OM" sz="2800" b="1" dirty="0" smtClean="0">
                <a:ln w="10541" cmpd="sng">
                  <a:solidFill>
                    <a:schemeClr val="accent1">
                      <a:shade val="88000"/>
                      <a:satMod val="110000"/>
                    </a:schemeClr>
                  </a:solidFill>
                  <a:prstDash val="solid"/>
                </a:ln>
                <a:latin typeface="Simplified Arabic" pitchFamily="18" charset="-78"/>
                <a:cs typeface="Simplified Arabic" pitchFamily="18" charset="-78"/>
              </a:rPr>
              <a:t>قد تأثر الفاطميون بالأساليب الفنية الفارسية بعض التأثير، فكثر رسم الإنسان</a:t>
            </a:r>
            <a:r>
              <a:rPr lang="ar-EG" sz="2800" b="1" dirty="0" smtClean="0">
                <a:ln w="10541" cmpd="sng">
                  <a:solidFill>
                    <a:schemeClr val="accent1">
                      <a:shade val="88000"/>
                      <a:satMod val="110000"/>
                    </a:schemeClr>
                  </a:solidFill>
                  <a:prstDash val="solid"/>
                </a:ln>
                <a:latin typeface="Simplified Arabic" pitchFamily="18" charset="-78"/>
                <a:cs typeface="Simplified Arabic" pitchFamily="18" charset="-78"/>
              </a:rPr>
              <a:t> </a:t>
            </a:r>
            <a:r>
              <a:rPr lang="ar-OM" sz="2800" b="1" dirty="0" smtClean="0">
                <a:ln w="10541" cmpd="sng">
                  <a:solidFill>
                    <a:schemeClr val="accent1">
                      <a:shade val="88000"/>
                      <a:satMod val="110000"/>
                    </a:schemeClr>
                  </a:solidFill>
                  <a:prstDash val="solid"/>
                </a:ln>
                <a:latin typeface="Simplified Arabic" pitchFamily="18" charset="-78"/>
                <a:cs typeface="Simplified Arabic" pitchFamily="18" charset="-78"/>
              </a:rPr>
              <a:t>والحيوان على</a:t>
            </a:r>
            <a:r>
              <a:rPr lang="ar-EG" sz="2800" b="1" dirty="0" smtClean="0">
                <a:ln w="10541" cmpd="sng">
                  <a:solidFill>
                    <a:schemeClr val="accent1">
                      <a:shade val="88000"/>
                      <a:satMod val="110000"/>
                    </a:schemeClr>
                  </a:solidFill>
                  <a:prstDash val="solid"/>
                </a:ln>
                <a:latin typeface="Simplified Arabic" pitchFamily="18" charset="-78"/>
                <a:cs typeface="Simplified Arabic" pitchFamily="18" charset="-78"/>
              </a:rPr>
              <a:t> </a:t>
            </a:r>
            <a:r>
              <a:rPr lang="ar-OM" sz="2800" b="1" dirty="0" smtClean="0">
                <a:ln w="10541" cmpd="sng">
                  <a:solidFill>
                    <a:schemeClr val="accent1">
                      <a:shade val="88000"/>
                      <a:satMod val="110000"/>
                    </a:schemeClr>
                  </a:solidFill>
                  <a:prstDash val="solid"/>
                </a:ln>
                <a:latin typeface="Simplified Arabic" pitchFamily="18" charset="-78"/>
                <a:cs typeface="Simplified Arabic" pitchFamily="18" charset="-78"/>
              </a:rPr>
              <a:t>التحف التي ترجع إلى عصرهم، وفي دار الآثار العربية ألواح خشبية كانت</a:t>
            </a:r>
            <a:r>
              <a:rPr lang="ar-EG" sz="2800" b="1" dirty="0" smtClean="0">
                <a:ln w="10541" cmpd="sng">
                  <a:solidFill>
                    <a:schemeClr val="accent1">
                      <a:shade val="88000"/>
                      <a:satMod val="110000"/>
                    </a:schemeClr>
                  </a:solidFill>
                  <a:prstDash val="solid"/>
                </a:ln>
                <a:latin typeface="Simplified Arabic" pitchFamily="18" charset="-78"/>
                <a:cs typeface="Simplified Arabic" pitchFamily="18" charset="-78"/>
              </a:rPr>
              <a:t> </a:t>
            </a:r>
            <a:r>
              <a:rPr lang="ar-OM" sz="2800" b="1" dirty="0" smtClean="0">
                <a:ln w="10541" cmpd="sng">
                  <a:solidFill>
                    <a:schemeClr val="accent1">
                      <a:shade val="88000"/>
                      <a:satMod val="110000"/>
                    </a:schemeClr>
                  </a:solidFill>
                  <a:prstDash val="solid"/>
                </a:ln>
                <a:latin typeface="Simplified Arabic" pitchFamily="18" charset="-78"/>
                <a:cs typeface="Simplified Arabic" pitchFamily="18" charset="-78"/>
              </a:rPr>
              <a:t>في أحد قصورهم،</a:t>
            </a:r>
            <a:r>
              <a:rPr lang="ar-EG" sz="2800" b="1" dirty="0" smtClean="0">
                <a:ln w="10541" cmpd="sng">
                  <a:solidFill>
                    <a:schemeClr val="accent1">
                      <a:shade val="88000"/>
                      <a:satMod val="110000"/>
                    </a:schemeClr>
                  </a:solidFill>
                  <a:prstDash val="solid"/>
                </a:ln>
                <a:latin typeface="Simplified Arabic" pitchFamily="18" charset="-78"/>
                <a:cs typeface="Simplified Arabic" pitchFamily="18" charset="-78"/>
              </a:rPr>
              <a:t> </a:t>
            </a:r>
            <a:r>
              <a:rPr lang="ar-OM" sz="2800" b="1" dirty="0" smtClean="0">
                <a:ln w="10541" cmpd="sng">
                  <a:solidFill>
                    <a:schemeClr val="accent1">
                      <a:shade val="88000"/>
                      <a:satMod val="110000"/>
                    </a:schemeClr>
                  </a:solidFill>
                  <a:prstDash val="solid"/>
                </a:ln>
                <a:latin typeface="Simplified Arabic" pitchFamily="18" charset="-78"/>
                <a:cs typeface="Simplified Arabic" pitchFamily="18" charset="-78"/>
              </a:rPr>
              <a:t>وعليها زخارف محفورة تمثل مناظر صيد وطرب وموسيقى وسفر</a:t>
            </a:r>
            <a:r>
              <a:rPr lang="ar-EG" sz="2800" b="1" dirty="0" smtClean="0">
                <a:ln w="10541" cmpd="sng">
                  <a:solidFill>
                    <a:schemeClr val="accent1">
                      <a:shade val="88000"/>
                      <a:satMod val="110000"/>
                    </a:schemeClr>
                  </a:solidFill>
                  <a:prstDash val="solid"/>
                </a:ln>
                <a:latin typeface="Simplified Arabic" pitchFamily="18" charset="-78"/>
                <a:cs typeface="Simplified Arabic" pitchFamily="18" charset="-78"/>
              </a:rPr>
              <a:t>.</a:t>
            </a:r>
          </a:p>
          <a:p>
            <a:pPr algn="just" rtl="1"/>
            <a:r>
              <a:rPr lang="ar-OM" sz="2800" b="1" dirty="0" smtClean="0">
                <a:ln w="10541" cmpd="sng">
                  <a:solidFill>
                    <a:schemeClr val="accent1">
                      <a:shade val="88000"/>
                      <a:satMod val="110000"/>
                    </a:schemeClr>
                  </a:solidFill>
                  <a:prstDash val="solid"/>
                </a:ln>
                <a:latin typeface="Simplified Arabic" pitchFamily="18" charset="-78"/>
                <a:cs typeface="Simplified Arabic" pitchFamily="18" charset="-78"/>
              </a:rPr>
              <a:t>كما نجد كثيرًا من صور الحيوانات - وغير ذلك من صور الحياة</a:t>
            </a:r>
            <a:r>
              <a:rPr lang="ar-EG" sz="2800" b="1" dirty="0" smtClean="0">
                <a:ln w="10541" cmpd="sng">
                  <a:solidFill>
                    <a:schemeClr val="accent1">
                      <a:shade val="88000"/>
                      <a:satMod val="110000"/>
                    </a:schemeClr>
                  </a:solidFill>
                  <a:prstDash val="solid"/>
                </a:ln>
                <a:latin typeface="Simplified Arabic" pitchFamily="18" charset="-78"/>
                <a:cs typeface="Simplified Arabic" pitchFamily="18" charset="-78"/>
              </a:rPr>
              <a:t> </a:t>
            </a:r>
            <a:r>
              <a:rPr lang="ar-OM" sz="2800" b="1" dirty="0" smtClean="0">
                <a:ln w="10541" cmpd="sng">
                  <a:solidFill>
                    <a:schemeClr val="accent1">
                      <a:shade val="88000"/>
                      <a:satMod val="110000"/>
                    </a:schemeClr>
                  </a:solidFill>
                  <a:prstDash val="solid"/>
                </a:ln>
                <a:latin typeface="Simplified Arabic" pitchFamily="18" charset="-78"/>
                <a:cs typeface="Simplified Arabic" pitchFamily="18" charset="-78"/>
              </a:rPr>
              <a:t>اليومية</a:t>
            </a:r>
            <a:r>
              <a:rPr lang="ar-EG" sz="2800" b="1" dirty="0" smtClean="0">
                <a:ln w="10541" cmpd="sng">
                  <a:solidFill>
                    <a:schemeClr val="accent1">
                      <a:shade val="88000"/>
                      <a:satMod val="110000"/>
                    </a:schemeClr>
                  </a:solidFill>
                  <a:prstDash val="solid"/>
                </a:ln>
                <a:latin typeface="Simplified Arabic" pitchFamily="18" charset="-78"/>
                <a:cs typeface="Simplified Arabic" pitchFamily="18" charset="-78"/>
              </a:rPr>
              <a:t> </a:t>
            </a:r>
            <a:r>
              <a:rPr lang="ar-OM" sz="2800" b="1" dirty="0" smtClean="0">
                <a:ln w="10541" cmpd="sng">
                  <a:solidFill>
                    <a:schemeClr val="accent1">
                      <a:shade val="88000"/>
                      <a:satMod val="110000"/>
                    </a:schemeClr>
                  </a:solidFill>
                  <a:prstDash val="solid"/>
                </a:ln>
                <a:latin typeface="Simplified Arabic" pitchFamily="18" charset="-78"/>
                <a:cs typeface="Simplified Arabic" pitchFamily="18" charset="-78"/>
              </a:rPr>
              <a:t>على الخزف ذي البريق المعدني، التي تعتبر صناعته من مفاخر العصر الفاطمي، وعلى</a:t>
            </a:r>
            <a:r>
              <a:rPr lang="ar-EG" sz="2800" b="1" dirty="0" smtClean="0">
                <a:ln w="10541" cmpd="sng">
                  <a:solidFill>
                    <a:schemeClr val="accent1">
                      <a:shade val="88000"/>
                      <a:satMod val="110000"/>
                    </a:schemeClr>
                  </a:solidFill>
                  <a:prstDash val="solid"/>
                </a:ln>
                <a:latin typeface="Simplified Arabic" pitchFamily="18" charset="-78"/>
                <a:cs typeface="Simplified Arabic" pitchFamily="18" charset="-78"/>
              </a:rPr>
              <a:t> </a:t>
            </a:r>
            <a:r>
              <a:rPr lang="ar-OM" sz="2800" b="1" dirty="0" smtClean="0">
                <a:ln w="10541" cmpd="sng">
                  <a:solidFill>
                    <a:schemeClr val="accent1">
                      <a:shade val="88000"/>
                      <a:satMod val="110000"/>
                    </a:schemeClr>
                  </a:solidFill>
                  <a:prstDash val="solid"/>
                </a:ln>
                <a:latin typeface="Simplified Arabic" pitchFamily="18" charset="-78"/>
                <a:cs typeface="Simplified Arabic" pitchFamily="18" charset="-78"/>
              </a:rPr>
              <a:t>قطع النسيج الفاخر التي كان لها تأثير كبير في صناعة النسيج في صقلية وفي إسبانيا.</a:t>
            </a:r>
            <a:endParaRPr lang="ar-EG" sz="2800" b="1" dirty="0" smtClean="0">
              <a:ln w="10541" cmpd="sng">
                <a:solidFill>
                  <a:schemeClr val="accent1">
                    <a:shade val="88000"/>
                    <a:satMod val="110000"/>
                  </a:schemeClr>
                </a:solidFill>
                <a:prstDash val="solid"/>
              </a:ln>
              <a:latin typeface="Simplified Arabic" pitchFamily="18" charset="-78"/>
              <a:cs typeface="Simplified Arabic" pitchFamily="18" charset="-78"/>
            </a:endParaRPr>
          </a:p>
          <a:p>
            <a:pPr algn="just" rtl="1"/>
            <a:r>
              <a:rPr lang="ar-OM" sz="2800" b="1" dirty="0" smtClean="0">
                <a:ln w="10541" cmpd="sng">
                  <a:solidFill>
                    <a:schemeClr val="accent1">
                      <a:shade val="88000"/>
                      <a:satMod val="110000"/>
                    </a:schemeClr>
                  </a:solidFill>
                  <a:prstDash val="solid"/>
                </a:ln>
                <a:latin typeface="Simplified Arabic" pitchFamily="18" charset="-78"/>
                <a:cs typeface="Simplified Arabic" pitchFamily="18" charset="-78"/>
              </a:rPr>
              <a:t>وقد بقي من عمائر العصر الفاطمي </a:t>
            </a:r>
            <a:r>
              <a:rPr lang="ar-OM" sz="2800" b="1" u="sng" dirty="0" smtClean="0">
                <a:ln w="10541" cmpd="sng">
                  <a:solidFill>
                    <a:schemeClr val="accent1">
                      <a:shade val="88000"/>
                      <a:satMod val="110000"/>
                    </a:schemeClr>
                  </a:solidFill>
                  <a:prstDash val="solid"/>
                </a:ln>
                <a:solidFill>
                  <a:srgbClr val="C00000"/>
                </a:solidFill>
                <a:latin typeface="Simplified Arabic" pitchFamily="18" charset="-78"/>
                <a:cs typeface="Simplified Arabic" pitchFamily="18" charset="-78"/>
              </a:rPr>
              <a:t>الجامع الأزهر</a:t>
            </a:r>
            <a:r>
              <a:rPr lang="ar-OM" sz="2800" b="1" dirty="0" smtClean="0">
                <a:ln w="10541" cmpd="sng">
                  <a:solidFill>
                    <a:schemeClr val="accent1">
                      <a:shade val="88000"/>
                      <a:satMod val="110000"/>
                    </a:schemeClr>
                  </a:solidFill>
                  <a:prstDash val="solid"/>
                </a:ln>
                <a:latin typeface="Simplified Arabic" pitchFamily="18" charset="-78"/>
                <a:cs typeface="Simplified Arabic" pitchFamily="18" charset="-78"/>
              </a:rPr>
              <a:t>، ومن الظواهر المعمارية التي</a:t>
            </a:r>
            <a:r>
              <a:rPr lang="ar-EG" sz="2800" b="1" dirty="0" smtClean="0">
                <a:ln w="10541" cmpd="sng">
                  <a:solidFill>
                    <a:schemeClr val="accent1">
                      <a:shade val="88000"/>
                      <a:satMod val="110000"/>
                    </a:schemeClr>
                  </a:solidFill>
                  <a:prstDash val="solid"/>
                </a:ln>
                <a:latin typeface="Simplified Arabic" pitchFamily="18" charset="-78"/>
                <a:cs typeface="Simplified Arabic" pitchFamily="18" charset="-78"/>
              </a:rPr>
              <a:t> </a:t>
            </a:r>
            <a:r>
              <a:rPr lang="ar-OM" sz="2800" b="1" dirty="0" smtClean="0">
                <a:ln w="10541" cmpd="sng">
                  <a:solidFill>
                    <a:schemeClr val="accent1">
                      <a:shade val="88000"/>
                      <a:satMod val="110000"/>
                    </a:schemeClr>
                  </a:solidFill>
                  <a:prstDash val="solid"/>
                </a:ln>
                <a:latin typeface="Simplified Arabic" pitchFamily="18" charset="-78"/>
                <a:cs typeface="Simplified Arabic" pitchFamily="18" charset="-78"/>
              </a:rPr>
              <a:t>يمتاز </a:t>
            </a:r>
            <a:r>
              <a:rPr lang="ar-OM" sz="2800" b="1" dirty="0" err="1" smtClean="0">
                <a:ln w="10541" cmpd="sng">
                  <a:solidFill>
                    <a:schemeClr val="accent1">
                      <a:shade val="88000"/>
                      <a:satMod val="110000"/>
                    </a:schemeClr>
                  </a:solidFill>
                  <a:prstDash val="solid"/>
                </a:ln>
                <a:latin typeface="Simplified Arabic" pitchFamily="18" charset="-78"/>
                <a:cs typeface="Simplified Arabic" pitchFamily="18" charset="-78"/>
              </a:rPr>
              <a:t>بها</a:t>
            </a:r>
            <a:r>
              <a:rPr lang="ar-OM" sz="2800" b="1" dirty="0" smtClean="0">
                <a:ln w="10541" cmpd="sng">
                  <a:solidFill>
                    <a:schemeClr val="accent1">
                      <a:shade val="88000"/>
                      <a:satMod val="110000"/>
                    </a:schemeClr>
                  </a:solidFill>
                  <a:prstDash val="solid"/>
                </a:ln>
                <a:latin typeface="Simplified Arabic" pitchFamily="18" charset="-78"/>
                <a:cs typeface="Simplified Arabic" pitchFamily="18" charset="-78"/>
              </a:rPr>
              <a:t> العقود الفارسية الطراز، وهي مبنية من الآجر، وعليها طبقة من الجص</a:t>
            </a:r>
            <a:r>
              <a:rPr lang="ar-EG" sz="2800" b="1" dirty="0" smtClean="0">
                <a:ln w="10541" cmpd="sng">
                  <a:solidFill>
                    <a:schemeClr val="accent1">
                      <a:shade val="88000"/>
                      <a:satMod val="110000"/>
                    </a:schemeClr>
                  </a:solidFill>
                  <a:prstDash val="solid"/>
                </a:ln>
                <a:latin typeface="Simplified Arabic" pitchFamily="18" charset="-78"/>
                <a:cs typeface="Simplified Arabic" pitchFamily="18" charset="-78"/>
              </a:rPr>
              <a:t> </a:t>
            </a:r>
            <a:r>
              <a:rPr lang="ar-OM" sz="2800" b="1" dirty="0" smtClean="0">
                <a:ln w="10541" cmpd="sng">
                  <a:solidFill>
                    <a:schemeClr val="accent1">
                      <a:shade val="88000"/>
                      <a:satMod val="110000"/>
                    </a:schemeClr>
                  </a:solidFill>
                  <a:prstDash val="solid"/>
                </a:ln>
                <a:latin typeface="Simplified Arabic" pitchFamily="18" charset="-78"/>
                <a:cs typeface="Simplified Arabic" pitchFamily="18" charset="-78"/>
              </a:rPr>
              <a:t>غنية بزخارفها النباتية والخطية، ومن أبنيتهم أيضًا </a:t>
            </a:r>
            <a:r>
              <a:rPr lang="ar-OM" sz="2800" b="1" u="sng" dirty="0" smtClean="0">
                <a:ln w="10541" cmpd="sng">
                  <a:solidFill>
                    <a:schemeClr val="accent1">
                      <a:shade val="88000"/>
                      <a:satMod val="110000"/>
                    </a:schemeClr>
                  </a:solidFill>
                  <a:prstDash val="solid"/>
                </a:ln>
                <a:solidFill>
                  <a:srgbClr val="C00000"/>
                </a:solidFill>
                <a:latin typeface="Simplified Arabic" pitchFamily="18" charset="-78"/>
                <a:cs typeface="Simplified Arabic" pitchFamily="18" charset="-78"/>
              </a:rPr>
              <a:t>جامع الحاكم</a:t>
            </a:r>
            <a:r>
              <a:rPr lang="ar-OM" sz="2800" b="1" dirty="0" smtClean="0">
                <a:ln w="10541" cmpd="sng">
                  <a:solidFill>
                    <a:schemeClr val="accent1">
                      <a:shade val="88000"/>
                      <a:satMod val="110000"/>
                    </a:schemeClr>
                  </a:solidFill>
                  <a:prstDash val="solid"/>
                </a:ln>
                <a:latin typeface="Simplified Arabic" pitchFamily="18" charset="-78"/>
                <a:cs typeface="Simplified Arabic" pitchFamily="18" charset="-78"/>
              </a:rPr>
              <a:t>، ويمتاز بمنارته</a:t>
            </a:r>
            <a:r>
              <a:rPr lang="ar-EG" sz="2800" b="1" dirty="0" smtClean="0">
                <a:ln w="10541" cmpd="sng">
                  <a:solidFill>
                    <a:schemeClr val="accent1">
                      <a:shade val="88000"/>
                      <a:satMod val="110000"/>
                    </a:schemeClr>
                  </a:solidFill>
                  <a:prstDash val="solid"/>
                </a:ln>
                <a:latin typeface="Simplified Arabic" pitchFamily="18" charset="-78"/>
                <a:cs typeface="Simplified Arabic" pitchFamily="18" charset="-78"/>
              </a:rPr>
              <a:t> </a:t>
            </a:r>
            <a:r>
              <a:rPr lang="ar-OM" sz="2800" b="1" dirty="0" smtClean="0">
                <a:ln w="10541" cmpd="sng">
                  <a:solidFill>
                    <a:schemeClr val="accent1">
                      <a:shade val="88000"/>
                      <a:satMod val="110000"/>
                    </a:schemeClr>
                  </a:solidFill>
                  <a:prstDash val="solid"/>
                </a:ln>
                <a:latin typeface="Simplified Arabic" pitchFamily="18" charset="-78"/>
                <a:cs typeface="Simplified Arabic" pitchFamily="18" charset="-78"/>
              </a:rPr>
              <a:t>ذات القواعد الحجرية، والجامع الأقمر الذي يمتاز بواجهته ذات الزخارف الجميلة</a:t>
            </a:r>
            <a:r>
              <a:rPr lang="ar-EG" sz="2800" b="1" dirty="0" smtClean="0">
                <a:ln w="10541" cmpd="sng">
                  <a:solidFill>
                    <a:schemeClr val="accent1">
                      <a:shade val="88000"/>
                      <a:satMod val="110000"/>
                    </a:schemeClr>
                  </a:solidFill>
                  <a:prstDash val="solid"/>
                </a:ln>
                <a:latin typeface="Simplified Arabic" pitchFamily="18" charset="-78"/>
                <a:cs typeface="Simplified Arabic" pitchFamily="18" charset="-78"/>
              </a:rPr>
              <a:t>.</a:t>
            </a:r>
          </a:p>
          <a:p>
            <a:pPr algn="just" rtl="1"/>
            <a:r>
              <a:rPr lang="ar-OM" sz="2800" b="1" dirty="0" smtClean="0">
                <a:ln w="10541" cmpd="sng">
                  <a:solidFill>
                    <a:schemeClr val="accent1">
                      <a:shade val="88000"/>
                      <a:satMod val="110000"/>
                    </a:schemeClr>
                  </a:solidFill>
                  <a:prstDash val="solid"/>
                </a:ln>
                <a:latin typeface="Simplified Arabic" pitchFamily="18" charset="-78"/>
                <a:cs typeface="Simplified Arabic" pitchFamily="18" charset="-78"/>
              </a:rPr>
              <a:t>وفي</a:t>
            </a:r>
            <a:r>
              <a:rPr lang="ar-EG" sz="2800" b="1" dirty="0" smtClean="0">
                <a:ln w="10541" cmpd="sng">
                  <a:solidFill>
                    <a:schemeClr val="accent1">
                      <a:shade val="88000"/>
                      <a:satMod val="110000"/>
                    </a:schemeClr>
                  </a:solidFill>
                  <a:prstDash val="solid"/>
                </a:ln>
                <a:latin typeface="Simplified Arabic" pitchFamily="18" charset="-78"/>
                <a:cs typeface="Simplified Arabic" pitchFamily="18" charset="-78"/>
              </a:rPr>
              <a:t> </a:t>
            </a:r>
            <a:r>
              <a:rPr lang="ar-OM" sz="2800" b="1" dirty="0" smtClean="0">
                <a:ln w="10541" cmpd="sng">
                  <a:solidFill>
                    <a:schemeClr val="accent1">
                      <a:shade val="88000"/>
                      <a:satMod val="110000"/>
                    </a:schemeClr>
                  </a:solidFill>
                  <a:prstDash val="solid"/>
                </a:ln>
                <a:latin typeface="Simplified Arabic" pitchFamily="18" charset="-78"/>
                <a:cs typeface="Simplified Arabic" pitchFamily="18" charset="-78"/>
              </a:rPr>
              <a:t>العصر الفاطمي استخدمت القباب فوق الأضرحة التي شيدت لبعض أولاد الإمام علي.</a:t>
            </a:r>
            <a:endParaRPr lang="en-US" sz="2800" b="1" dirty="0" smtClean="0">
              <a:ln w="10541" cmpd="sng">
                <a:solidFill>
                  <a:schemeClr val="accent1">
                    <a:shade val="88000"/>
                    <a:satMod val="110000"/>
                  </a:schemeClr>
                </a:solidFill>
                <a:prstDash val="solid"/>
              </a:ln>
              <a:latin typeface="Simplified Arabic" pitchFamily="18" charset="-78"/>
              <a:cs typeface="Simplified Arabic" pitchFamily="18" charset="-78"/>
            </a:endParaRPr>
          </a:p>
          <a:p>
            <a:pPr algn="just" rtl="1"/>
            <a:endParaRPr lang="ar-EG" sz="2800" b="1" dirty="0" smtClean="0">
              <a:ln w="10541" cmpd="sng">
                <a:solidFill>
                  <a:schemeClr val="accent1">
                    <a:shade val="88000"/>
                    <a:satMod val="110000"/>
                  </a:schemeClr>
                </a:solidFill>
                <a:prstDash val="solid"/>
              </a:ln>
              <a:latin typeface="Simplified Arabic" pitchFamily="18" charset="-78"/>
              <a:cs typeface="Simplified Arabic" pitchFamily="18" charset="-78"/>
            </a:endParaRPr>
          </a:p>
          <a:p>
            <a:pPr algn="just" rtl="1"/>
            <a:endParaRPr lang="ar-EG" sz="2800" b="1" dirty="0" smtClean="0">
              <a:ln w="10541" cmpd="sng">
                <a:solidFill>
                  <a:schemeClr val="accent1">
                    <a:shade val="88000"/>
                    <a:satMod val="110000"/>
                  </a:schemeClr>
                </a:solidFill>
                <a:prstDash val="solid"/>
              </a:ln>
              <a:latin typeface="Simplified Arabic" pitchFamily="18" charset="-78"/>
              <a:cs typeface="Simplified Arabic" pitchFamily="18" charset="-78"/>
            </a:endParaRPr>
          </a:p>
          <a:p>
            <a:pPr algn="just" rtl="1"/>
            <a:endParaRPr lang="ar-OM" sz="2800" b="1" dirty="0" smtClean="0">
              <a:latin typeface="Simplified Arabic" pitchFamily="18" charset="-78"/>
              <a:cs typeface="Simplified Arabic" pitchFamily="18" charset="-78"/>
            </a:endParaRPr>
          </a:p>
          <a:p>
            <a:pPr algn="just" rtl="1"/>
            <a:endParaRPr lang="ar-EG" sz="2800" b="1" dirty="0" smtClean="0">
              <a:ln w="10541" cmpd="sng">
                <a:solidFill>
                  <a:schemeClr val="accent1">
                    <a:shade val="88000"/>
                    <a:satMod val="110000"/>
                  </a:schemeClr>
                </a:solidFill>
                <a:prstDash val="solid"/>
              </a:ln>
              <a:latin typeface="Simplified Arabic" pitchFamily="18" charset="-78"/>
              <a:cs typeface="Simplified Arabic" pitchFamily="18" charset="-78"/>
            </a:endParaRPr>
          </a:p>
          <a:p>
            <a:pPr algn="just" rtl="1"/>
            <a:endParaRPr lang="en-US" b="1" dirty="0">
              <a:ln w="10541" cmpd="sng">
                <a:solidFill>
                  <a:schemeClr val="accent1">
                    <a:shade val="88000"/>
                    <a:satMod val="110000"/>
                  </a:schemeClr>
                </a:solidFill>
                <a:prstDash val="solid"/>
              </a:ln>
              <a:latin typeface="Simplified Arabic" pitchFamily="18" charset="-78"/>
              <a:cs typeface="Simplified Arabic" pitchFamily="18" charset="-78"/>
            </a:endParaRPr>
          </a:p>
        </p:txBody>
      </p:sp>
      <p:sp>
        <p:nvSpPr>
          <p:cNvPr id="4" name="Slide Number Placeholder 3"/>
          <p:cNvSpPr>
            <a:spLocks noGrp="1"/>
          </p:cNvSpPr>
          <p:nvPr>
            <p:ph type="sldNum" sz="quarter" idx="12"/>
          </p:nvPr>
        </p:nvSpPr>
        <p:spPr/>
        <p:txBody>
          <a:bodyPr/>
          <a:lstStyle/>
          <a:p>
            <a:fld id="{AAE3E14C-0128-4EDE-AB1C-44EDD1EB0DB6}" type="slidenum">
              <a:rPr lang="en-US" smtClean="0"/>
              <a:pPr/>
              <a:t>5</a:t>
            </a:fld>
            <a:endParaRPr lang="en-US"/>
          </a:p>
        </p:txBody>
      </p:sp>
      <p:sp>
        <p:nvSpPr>
          <p:cNvPr id="5" name="Footer Placeholder 4"/>
          <p:cNvSpPr>
            <a:spLocks noGrp="1"/>
          </p:cNvSpPr>
          <p:nvPr>
            <p:ph type="ftr" sz="quarter" idx="11"/>
          </p:nvPr>
        </p:nvSpPr>
        <p:spPr/>
        <p:txBody>
          <a:bodyPr/>
          <a:lstStyle/>
          <a:p>
            <a:r>
              <a:rPr lang="en-US" smtClean="0"/>
              <a:t>DR. BAHAA GHORAB</a:t>
            </a:r>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856488"/>
          </a:xfrm>
          <a:solidFill>
            <a:schemeClr val="accent3">
              <a:lumMod val="40000"/>
              <a:lumOff val="60000"/>
            </a:schemeClr>
          </a:solidFill>
          <a:ln>
            <a:solidFill>
              <a:schemeClr val="accent1"/>
            </a:solidFill>
          </a:ln>
          <a:effectLst>
            <a:glow rad="228600">
              <a:schemeClr val="accent5">
                <a:satMod val="175000"/>
                <a:alpha val="40000"/>
              </a:schemeClr>
            </a:glow>
          </a:effectLst>
        </p:spPr>
        <p:txBody>
          <a:bodyPr/>
          <a:lstStyle/>
          <a:p>
            <a:pPr algn="ctr"/>
            <a:r>
              <a:rPr lang="ar-EG" b="1" u="sng"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Simplified Arabic" pitchFamily="18" charset="-78"/>
                <a:cs typeface="Simplified Arabic" pitchFamily="18" charset="-78"/>
              </a:rPr>
              <a:t>العمــــــــارة</a:t>
            </a:r>
            <a:endParaRPr lang="en-US" b="1" u="sng"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Simplified Arabic" pitchFamily="18" charset="-78"/>
              <a:cs typeface="Simplified Arabic" pitchFamily="18" charset="-78"/>
            </a:endParaRPr>
          </a:p>
        </p:txBody>
      </p:sp>
      <p:sp>
        <p:nvSpPr>
          <p:cNvPr id="3" name="Content Placeholder 2"/>
          <p:cNvSpPr>
            <a:spLocks noGrp="1"/>
          </p:cNvSpPr>
          <p:nvPr>
            <p:ph idx="1"/>
          </p:nvPr>
        </p:nvSpPr>
        <p:spPr>
          <a:xfrm>
            <a:off x="457200" y="1935480"/>
            <a:ext cx="8229600" cy="4236720"/>
          </a:xfrm>
          <a:solidFill>
            <a:schemeClr val="accent3">
              <a:lumMod val="40000"/>
              <a:lumOff val="60000"/>
            </a:schemeClr>
          </a:solidFill>
          <a:ln>
            <a:solidFill>
              <a:schemeClr val="accent1"/>
            </a:solidFill>
          </a:ln>
          <a:effectLst>
            <a:glow rad="228600">
              <a:schemeClr val="accent6">
                <a:satMod val="175000"/>
                <a:alpha val="40000"/>
              </a:schemeClr>
            </a:glow>
          </a:effectLst>
        </p:spPr>
        <p:txBody>
          <a:bodyPr>
            <a:noAutofit/>
          </a:bodyPr>
          <a:lstStyle/>
          <a:p>
            <a:pPr algn="just" rtl="1"/>
            <a:r>
              <a:rPr lang="ar-SA" sz="2800" b="1" dirty="0" smtClean="0">
                <a:ln w="10541" cmpd="sng">
                  <a:solidFill>
                    <a:schemeClr val="accent1">
                      <a:shade val="88000"/>
                      <a:satMod val="110000"/>
                    </a:schemeClr>
                  </a:solidFill>
                  <a:prstDash val="solid"/>
                </a:ln>
                <a:latin typeface="Simplified Arabic" pitchFamily="18" charset="-78"/>
                <a:cs typeface="Simplified Arabic" pitchFamily="18" charset="-78"/>
              </a:rPr>
              <a:t>كان للفاطميين نشاط معماري في عاصمتهم المهدية، حيث شيدو</a:t>
            </a:r>
            <a:r>
              <a:rPr lang="ar-EG" sz="2800" b="1" dirty="0" smtClean="0">
                <a:ln w="10541" cmpd="sng">
                  <a:solidFill>
                    <a:schemeClr val="accent1">
                      <a:shade val="88000"/>
                      <a:satMod val="110000"/>
                    </a:schemeClr>
                  </a:solidFill>
                  <a:prstDash val="solid"/>
                </a:ln>
                <a:latin typeface="Simplified Arabic" pitchFamily="18" charset="-78"/>
                <a:cs typeface="Simplified Arabic" pitchFamily="18" charset="-78"/>
              </a:rPr>
              <a:t>ا</a:t>
            </a:r>
            <a:r>
              <a:rPr lang="ar-SA" sz="2800" b="1" dirty="0" smtClean="0">
                <a:ln w="10541" cmpd="sng">
                  <a:solidFill>
                    <a:schemeClr val="accent1">
                      <a:shade val="88000"/>
                      <a:satMod val="110000"/>
                    </a:schemeClr>
                  </a:solidFill>
                  <a:prstDash val="solid"/>
                </a:ln>
                <a:latin typeface="Simplified Arabic" pitchFamily="18" charset="-78"/>
                <a:cs typeface="Simplified Arabic" pitchFamily="18" charset="-78"/>
              </a:rPr>
              <a:t> لها جامعا</a:t>
            </a:r>
            <a:r>
              <a:rPr lang="ar-EG" sz="2800" b="1" dirty="0" smtClean="0">
                <a:ln w="10541" cmpd="sng">
                  <a:solidFill>
                    <a:schemeClr val="accent1">
                      <a:shade val="88000"/>
                      <a:satMod val="110000"/>
                    </a:schemeClr>
                  </a:solidFill>
                  <a:prstDash val="solid"/>
                </a:ln>
                <a:latin typeface="Simplified Arabic" pitchFamily="18" charset="-78"/>
                <a:cs typeface="Simplified Arabic" pitchFamily="18" charset="-78"/>
              </a:rPr>
              <a:t>ً،</a:t>
            </a:r>
            <a:r>
              <a:rPr lang="ar-SA" sz="2800" b="1" dirty="0" smtClean="0">
                <a:ln w="10541" cmpd="sng">
                  <a:solidFill>
                    <a:schemeClr val="accent1">
                      <a:shade val="88000"/>
                      <a:satMod val="110000"/>
                    </a:schemeClr>
                  </a:solidFill>
                  <a:prstDash val="solid"/>
                </a:ln>
                <a:latin typeface="Simplified Arabic" pitchFamily="18" charset="-78"/>
                <a:cs typeface="Simplified Arabic" pitchFamily="18" charset="-78"/>
              </a:rPr>
              <a:t> وقصورا</a:t>
            </a:r>
            <a:r>
              <a:rPr lang="ar-EG" sz="2800" b="1" dirty="0" smtClean="0">
                <a:ln w="10541" cmpd="sng">
                  <a:solidFill>
                    <a:schemeClr val="accent1">
                      <a:shade val="88000"/>
                      <a:satMod val="110000"/>
                    </a:schemeClr>
                  </a:solidFill>
                  <a:prstDash val="solid"/>
                </a:ln>
                <a:latin typeface="Simplified Arabic" pitchFamily="18" charset="-78"/>
                <a:cs typeface="Simplified Arabic" pitchFamily="18" charset="-78"/>
              </a:rPr>
              <a:t>ً،</a:t>
            </a:r>
            <a:r>
              <a:rPr lang="ar-SA" sz="2800" b="1" dirty="0" smtClean="0">
                <a:ln w="10541" cmpd="sng">
                  <a:solidFill>
                    <a:schemeClr val="accent1">
                      <a:shade val="88000"/>
                      <a:satMod val="110000"/>
                    </a:schemeClr>
                  </a:solidFill>
                  <a:prstDash val="solid"/>
                </a:ln>
                <a:latin typeface="Simplified Arabic" pitchFamily="18" charset="-78"/>
                <a:cs typeface="Simplified Arabic" pitchFamily="18" charset="-78"/>
              </a:rPr>
              <a:t> ثم أحاطوها بسور شاهق من الحجر الأبيض المدعم المزود بأبراج وبوابات عظيمة</a:t>
            </a:r>
            <a:r>
              <a:rPr lang="ar-EG" sz="2800" b="1" dirty="0" smtClean="0">
                <a:ln w="10541" cmpd="sng">
                  <a:solidFill>
                    <a:schemeClr val="accent1">
                      <a:shade val="88000"/>
                      <a:satMod val="110000"/>
                    </a:schemeClr>
                  </a:solidFill>
                  <a:prstDash val="solid"/>
                </a:ln>
                <a:latin typeface="Simplified Arabic" pitchFamily="18" charset="-78"/>
                <a:cs typeface="Simplified Arabic" pitchFamily="18" charset="-78"/>
              </a:rPr>
              <a:t>،</a:t>
            </a:r>
            <a:r>
              <a:rPr lang="ar-SA" sz="2800" b="1" dirty="0" smtClean="0">
                <a:ln w="10541" cmpd="sng">
                  <a:solidFill>
                    <a:schemeClr val="accent1">
                      <a:shade val="88000"/>
                      <a:satMod val="110000"/>
                    </a:schemeClr>
                  </a:solidFill>
                  <a:prstDash val="solid"/>
                </a:ln>
                <a:latin typeface="Simplified Arabic" pitchFamily="18" charset="-78"/>
                <a:cs typeface="Simplified Arabic" pitchFamily="18" charset="-78"/>
              </a:rPr>
              <a:t> وكان الفن الفاطمي متأثرا بالأسلوبين المغربي والأموي</a:t>
            </a:r>
            <a:r>
              <a:rPr lang="ar-EG" sz="2800" b="1" dirty="0" smtClean="0">
                <a:ln w="10541" cmpd="sng">
                  <a:solidFill>
                    <a:schemeClr val="accent1">
                      <a:shade val="88000"/>
                      <a:satMod val="110000"/>
                    </a:schemeClr>
                  </a:solidFill>
                  <a:prstDash val="solid"/>
                </a:ln>
                <a:latin typeface="Simplified Arabic" pitchFamily="18" charset="-78"/>
                <a:cs typeface="Simplified Arabic" pitchFamily="18" charset="-78"/>
              </a:rPr>
              <a:t>.</a:t>
            </a:r>
          </a:p>
          <a:p>
            <a:pPr algn="just" rtl="1"/>
            <a:r>
              <a:rPr lang="ar-EG" sz="3600" b="1" u="sng" dirty="0" smtClean="0">
                <a:ln w="10541" cmpd="sng">
                  <a:solidFill>
                    <a:schemeClr val="accent1">
                      <a:shade val="88000"/>
                      <a:satMod val="110000"/>
                    </a:schemeClr>
                  </a:solidFill>
                  <a:prstDash val="solid"/>
                </a:ln>
                <a:solidFill>
                  <a:srgbClr val="FF0000"/>
                </a:solidFill>
                <a:latin typeface="Simplified Arabic" pitchFamily="18" charset="-78"/>
                <a:cs typeface="Simplified Arabic" pitchFamily="18" charset="-78"/>
              </a:rPr>
              <a:t>عمارة المساجد:</a:t>
            </a:r>
            <a:endParaRPr lang="en-US" sz="3600" b="1" u="sng" dirty="0" smtClean="0">
              <a:ln w="10541" cmpd="sng">
                <a:solidFill>
                  <a:schemeClr val="accent1">
                    <a:shade val="88000"/>
                    <a:satMod val="110000"/>
                  </a:schemeClr>
                </a:solidFill>
                <a:prstDash val="solid"/>
              </a:ln>
              <a:solidFill>
                <a:srgbClr val="FF0000"/>
              </a:solidFill>
              <a:latin typeface="Simplified Arabic" pitchFamily="18" charset="-78"/>
              <a:cs typeface="Simplified Arabic" pitchFamily="18" charset="-78"/>
            </a:endParaRPr>
          </a:p>
          <a:p>
            <a:pPr algn="just" rtl="1"/>
            <a:r>
              <a:rPr lang="ar-SA" sz="2800" b="1" dirty="0" smtClean="0">
                <a:ln w="10541" cmpd="sng">
                  <a:solidFill>
                    <a:schemeClr val="accent1">
                      <a:shade val="88000"/>
                      <a:satMod val="110000"/>
                    </a:schemeClr>
                  </a:solidFill>
                  <a:prstDash val="solid"/>
                </a:ln>
                <a:latin typeface="Simplified Arabic" pitchFamily="18" charset="-78"/>
                <a:cs typeface="Simplified Arabic" pitchFamily="18" charset="-78"/>
              </a:rPr>
              <a:t>أقام الفاطميون في مصر</a:t>
            </a:r>
            <a:r>
              <a:rPr lang="en-US" sz="2800" b="1" dirty="0" smtClean="0">
                <a:ln w="10541" cmpd="sng">
                  <a:solidFill>
                    <a:schemeClr val="accent1">
                      <a:shade val="88000"/>
                      <a:satMod val="110000"/>
                    </a:schemeClr>
                  </a:solidFill>
                  <a:prstDash val="solid"/>
                </a:ln>
                <a:latin typeface="Simplified Arabic" pitchFamily="18" charset="-78"/>
                <a:cs typeface="Simplified Arabic" pitchFamily="18" charset="-78"/>
              </a:rPr>
              <a:t> </a:t>
            </a:r>
            <a:r>
              <a:rPr lang="ar-SA" sz="2800" b="1" dirty="0" smtClean="0">
                <a:ln w="10541" cmpd="sng">
                  <a:solidFill>
                    <a:schemeClr val="accent1">
                      <a:shade val="88000"/>
                      <a:satMod val="110000"/>
                    </a:schemeClr>
                  </a:solidFill>
                  <a:prstDash val="solid"/>
                </a:ln>
                <a:latin typeface="Simplified Arabic" pitchFamily="18" charset="-78"/>
                <a:cs typeface="Simplified Arabic" pitchFamily="18" charset="-78"/>
              </a:rPr>
              <a:t>عمائر دينية كثيرة هي جوامع </a:t>
            </a:r>
            <a:r>
              <a:rPr lang="en-US" sz="2800" b="1" dirty="0" smtClean="0">
                <a:ln w="10541" cmpd="sng">
                  <a:solidFill>
                    <a:schemeClr val="accent1">
                      <a:shade val="88000"/>
                      <a:satMod val="110000"/>
                    </a:schemeClr>
                  </a:solidFill>
                  <a:prstDash val="solid"/>
                </a:ln>
                <a:latin typeface="Simplified Arabic" pitchFamily="18" charset="-78"/>
                <a:cs typeface="Simplified Arabic" pitchFamily="18" charset="-78"/>
              </a:rPr>
              <a:t>)</a:t>
            </a:r>
            <a:r>
              <a:rPr lang="ar-SA" sz="2800" b="1" dirty="0" err="1" smtClean="0">
                <a:ln w="10541" cmpd="sng">
                  <a:solidFill>
                    <a:schemeClr val="accent1">
                      <a:shade val="88000"/>
                      <a:satMod val="110000"/>
                    </a:schemeClr>
                  </a:solidFill>
                  <a:prstDash val="solid"/>
                </a:ln>
                <a:latin typeface="Simplified Arabic" pitchFamily="18" charset="-78"/>
                <a:cs typeface="Simplified Arabic" pitchFamily="18" charset="-78"/>
              </a:rPr>
              <a:t>الازهر</a:t>
            </a:r>
            <a:r>
              <a:rPr lang="ar-SA" sz="2800" b="1" dirty="0" smtClean="0">
                <a:ln w="10541" cmpd="sng">
                  <a:solidFill>
                    <a:schemeClr val="accent1">
                      <a:shade val="88000"/>
                      <a:satMod val="110000"/>
                    </a:schemeClr>
                  </a:solidFill>
                  <a:prstDash val="solid"/>
                </a:ln>
                <a:latin typeface="Simplified Arabic" pitchFamily="18" charset="-78"/>
                <a:cs typeface="Simplified Arabic" pitchFamily="18" charset="-78"/>
              </a:rPr>
              <a:t>، الحاكم الأقمر، الجيوشي، الصالح طلائع. ويلاحظ في عمارة هذه المساجد ارتباطها تارة بالأسلوب الطولوني</a:t>
            </a:r>
            <a:r>
              <a:rPr lang="ar-EG" sz="2800" b="1" dirty="0" smtClean="0">
                <a:ln w="10541" cmpd="sng">
                  <a:solidFill>
                    <a:schemeClr val="accent1">
                      <a:shade val="88000"/>
                      <a:satMod val="110000"/>
                    </a:schemeClr>
                  </a:solidFill>
                  <a:prstDash val="solid"/>
                </a:ln>
                <a:latin typeface="Simplified Arabic" pitchFamily="18" charset="-78"/>
                <a:cs typeface="Simplified Arabic" pitchFamily="18" charset="-78"/>
              </a:rPr>
              <a:t>،</a:t>
            </a:r>
            <a:r>
              <a:rPr lang="ar-SA" sz="2800" b="1" dirty="0" smtClean="0">
                <a:ln w="10541" cmpd="sng">
                  <a:solidFill>
                    <a:schemeClr val="accent1">
                      <a:shade val="88000"/>
                      <a:satMod val="110000"/>
                    </a:schemeClr>
                  </a:solidFill>
                  <a:prstDash val="solid"/>
                </a:ln>
                <a:latin typeface="Simplified Arabic" pitchFamily="18" charset="-78"/>
                <a:cs typeface="Simplified Arabic" pitchFamily="18" charset="-78"/>
              </a:rPr>
              <a:t> وتارة بالعمارة المغربية</a:t>
            </a:r>
            <a:r>
              <a:rPr lang="ar-EG" sz="2800" b="1" dirty="0" smtClean="0">
                <a:ln w="10541" cmpd="sng">
                  <a:solidFill>
                    <a:schemeClr val="accent1">
                      <a:shade val="88000"/>
                      <a:satMod val="110000"/>
                    </a:schemeClr>
                  </a:solidFill>
                  <a:prstDash val="solid"/>
                </a:ln>
                <a:latin typeface="Simplified Arabic" pitchFamily="18" charset="-78"/>
                <a:cs typeface="Simplified Arabic" pitchFamily="18" charset="-78"/>
              </a:rPr>
              <a:t>،</a:t>
            </a:r>
            <a:r>
              <a:rPr lang="ar-SA" sz="2800" b="1" dirty="0" smtClean="0">
                <a:ln w="10541" cmpd="sng">
                  <a:solidFill>
                    <a:schemeClr val="accent1">
                      <a:shade val="88000"/>
                      <a:satMod val="110000"/>
                    </a:schemeClr>
                  </a:solidFill>
                  <a:prstDash val="solid"/>
                </a:ln>
                <a:latin typeface="Simplified Arabic" pitchFamily="18" charset="-78"/>
                <a:cs typeface="Simplified Arabic" pitchFamily="18" charset="-78"/>
              </a:rPr>
              <a:t> ولقد اهتم الفاطميون بواجهات مساجدهم</a:t>
            </a:r>
            <a:r>
              <a:rPr lang="en-US" sz="2800" b="1" dirty="0" smtClean="0">
                <a:ln w="10541" cmpd="sng">
                  <a:solidFill>
                    <a:schemeClr val="accent1">
                      <a:shade val="88000"/>
                      <a:satMod val="110000"/>
                    </a:schemeClr>
                  </a:solidFill>
                  <a:prstDash val="solid"/>
                </a:ln>
                <a:latin typeface="Simplified Arabic" pitchFamily="18" charset="-78"/>
                <a:cs typeface="Simplified Arabic" pitchFamily="18" charset="-78"/>
              </a:rPr>
              <a:t>.</a:t>
            </a:r>
            <a:endParaRPr lang="ar-EG" sz="2800" b="1" dirty="0" smtClean="0">
              <a:ln w="10541" cmpd="sng">
                <a:solidFill>
                  <a:schemeClr val="accent1">
                    <a:shade val="88000"/>
                    <a:satMod val="110000"/>
                  </a:schemeClr>
                </a:solidFill>
                <a:prstDash val="solid"/>
              </a:ln>
              <a:latin typeface="Simplified Arabic" pitchFamily="18" charset="-78"/>
              <a:cs typeface="Simplified Arabic" pitchFamily="18" charset="-78"/>
            </a:endParaRPr>
          </a:p>
          <a:p>
            <a:pPr algn="r" rtl="1">
              <a:buNone/>
            </a:pPr>
            <a:r>
              <a:rPr lang="en-US" sz="2800" dirty="0" smtClean="0">
                <a:latin typeface="Simplified Arabic" pitchFamily="18" charset="-78"/>
                <a:cs typeface="Simplified Arabic" pitchFamily="18" charset="-78"/>
              </a:rPr>
              <a:t/>
            </a:r>
            <a:br>
              <a:rPr lang="en-US" sz="2800" dirty="0" smtClean="0">
                <a:latin typeface="Simplified Arabic" pitchFamily="18" charset="-78"/>
                <a:cs typeface="Simplified Arabic" pitchFamily="18" charset="-78"/>
              </a:rPr>
            </a:br>
            <a:endParaRPr lang="en-US" sz="2800" b="1" u="sng"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Simplified Arabic" pitchFamily="18" charset="-78"/>
              <a:cs typeface="Simplified Arabic" pitchFamily="18" charset="-78"/>
            </a:endParaRPr>
          </a:p>
          <a:p>
            <a:pPr algn="just" rtl="1"/>
            <a:endParaRPr lang="en-US" sz="2800" b="1" u="sng"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Simplified Arabic" pitchFamily="18" charset="-78"/>
              <a:cs typeface="Simplified Arabic" pitchFamily="18" charset="-78"/>
            </a:endParaRPr>
          </a:p>
        </p:txBody>
      </p:sp>
      <p:sp>
        <p:nvSpPr>
          <p:cNvPr id="4" name="Slide Number Placeholder 3"/>
          <p:cNvSpPr>
            <a:spLocks noGrp="1"/>
          </p:cNvSpPr>
          <p:nvPr>
            <p:ph type="sldNum" sz="quarter" idx="12"/>
          </p:nvPr>
        </p:nvSpPr>
        <p:spPr/>
        <p:txBody>
          <a:bodyPr/>
          <a:lstStyle/>
          <a:p>
            <a:fld id="{AAE3E14C-0128-4EDE-AB1C-44EDD1EB0DB6}" type="slidenum">
              <a:rPr lang="en-US" smtClean="0"/>
              <a:pPr/>
              <a:t>6</a:t>
            </a:fld>
            <a:endParaRPr lang="en-US"/>
          </a:p>
        </p:txBody>
      </p:sp>
      <p:sp>
        <p:nvSpPr>
          <p:cNvPr id="5" name="Footer Placeholder 4"/>
          <p:cNvSpPr>
            <a:spLocks noGrp="1"/>
          </p:cNvSpPr>
          <p:nvPr>
            <p:ph type="ftr" sz="quarter" idx="11"/>
          </p:nvPr>
        </p:nvSpPr>
        <p:spPr/>
        <p:txBody>
          <a:bodyPr/>
          <a:lstStyle/>
          <a:p>
            <a:r>
              <a:rPr lang="en-US" smtClean="0"/>
              <a:t>DR. BAHAA GHORAB</a:t>
            </a:r>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5257800"/>
          </a:xfrm>
          <a:solidFill>
            <a:schemeClr val="accent3">
              <a:lumMod val="40000"/>
              <a:lumOff val="60000"/>
            </a:schemeClr>
          </a:solidFill>
          <a:ln>
            <a:solidFill>
              <a:schemeClr val="accent1"/>
            </a:solidFill>
          </a:ln>
          <a:effectLst>
            <a:glow rad="228600">
              <a:schemeClr val="accent6">
                <a:satMod val="175000"/>
                <a:alpha val="40000"/>
              </a:schemeClr>
            </a:glow>
          </a:effectLst>
        </p:spPr>
        <p:txBody>
          <a:bodyPr>
            <a:normAutofit lnSpcReduction="10000"/>
          </a:bodyPr>
          <a:lstStyle/>
          <a:p>
            <a:pPr algn="just" rtl="1"/>
            <a:r>
              <a:rPr lang="ar-SA" sz="4000" b="1" u="sng" dirty="0" smtClean="0">
                <a:ln w="10541" cmpd="sng">
                  <a:solidFill>
                    <a:schemeClr val="accent1">
                      <a:shade val="88000"/>
                      <a:satMod val="110000"/>
                    </a:schemeClr>
                  </a:solidFill>
                  <a:prstDash val="solid"/>
                </a:ln>
                <a:solidFill>
                  <a:srgbClr val="C00000"/>
                </a:solidFill>
                <a:latin typeface="Simplified Arabic" pitchFamily="18" charset="-78"/>
                <a:cs typeface="Simplified Arabic" pitchFamily="18" charset="-78"/>
              </a:rPr>
              <a:t>جامع الأزهر</a:t>
            </a:r>
            <a:r>
              <a:rPr lang="ar-EG" sz="4000" b="1" u="sng" dirty="0" smtClean="0">
                <a:ln w="10541" cmpd="sng">
                  <a:solidFill>
                    <a:schemeClr val="accent1">
                      <a:shade val="88000"/>
                      <a:satMod val="110000"/>
                    </a:schemeClr>
                  </a:solidFill>
                  <a:prstDash val="solid"/>
                </a:ln>
                <a:solidFill>
                  <a:srgbClr val="C00000"/>
                </a:solidFill>
                <a:latin typeface="Simplified Arabic" pitchFamily="18" charset="-78"/>
                <a:cs typeface="Simplified Arabic" pitchFamily="18" charset="-78"/>
              </a:rPr>
              <a:t>:</a:t>
            </a:r>
          </a:p>
          <a:p>
            <a:pPr marL="273050" indent="11113" algn="just" rtl="1">
              <a:buNone/>
            </a:pPr>
            <a:r>
              <a:rPr lang="ar-SA" sz="4000" b="1" dirty="0" smtClean="0">
                <a:ln w="10541" cmpd="sng">
                  <a:solidFill>
                    <a:schemeClr val="accent1">
                      <a:shade val="88000"/>
                      <a:satMod val="110000"/>
                    </a:schemeClr>
                  </a:solidFill>
                  <a:prstDash val="solid"/>
                </a:ln>
                <a:latin typeface="Simplified Arabic" pitchFamily="18" charset="-78"/>
                <a:cs typeface="Simplified Arabic" pitchFamily="18" charset="-78"/>
              </a:rPr>
              <a:t>ترجع </a:t>
            </a:r>
            <a:r>
              <a:rPr lang="ar-EG" sz="4000" b="1" dirty="0" err="1" smtClean="0">
                <a:ln w="10541" cmpd="sng">
                  <a:solidFill>
                    <a:schemeClr val="accent1">
                      <a:shade val="88000"/>
                      <a:satMod val="110000"/>
                    </a:schemeClr>
                  </a:solidFill>
                  <a:prstDash val="solid"/>
                </a:ln>
                <a:latin typeface="Simplified Arabic" pitchFamily="18" charset="-78"/>
                <a:cs typeface="Simplified Arabic" pitchFamily="18" charset="-78"/>
              </a:rPr>
              <a:t>أ</a:t>
            </a:r>
            <a:r>
              <a:rPr lang="ar-SA" sz="4000" b="1" dirty="0" err="1" smtClean="0">
                <a:ln w="10541" cmpd="sng">
                  <a:solidFill>
                    <a:schemeClr val="accent1">
                      <a:shade val="88000"/>
                      <a:satMod val="110000"/>
                    </a:schemeClr>
                  </a:solidFill>
                  <a:prstDash val="solid"/>
                </a:ln>
                <a:latin typeface="Simplified Arabic" pitchFamily="18" charset="-78"/>
                <a:cs typeface="Simplified Arabic" pitchFamily="18" charset="-78"/>
              </a:rPr>
              <a:t>هميت</a:t>
            </a:r>
            <a:r>
              <a:rPr lang="ar-EG" sz="4000" b="1" dirty="0" smtClean="0">
                <a:ln w="10541" cmpd="sng">
                  <a:solidFill>
                    <a:schemeClr val="accent1">
                      <a:shade val="88000"/>
                      <a:satMod val="110000"/>
                    </a:schemeClr>
                  </a:solidFill>
                  <a:prstDash val="solid"/>
                </a:ln>
                <a:latin typeface="Simplified Arabic" pitchFamily="18" charset="-78"/>
                <a:cs typeface="Simplified Arabic" pitchFamily="18" charset="-78"/>
              </a:rPr>
              <a:t>ه</a:t>
            </a:r>
            <a:r>
              <a:rPr lang="ar-SA" sz="4000" b="1" dirty="0" smtClean="0">
                <a:ln w="10541" cmpd="sng">
                  <a:solidFill>
                    <a:schemeClr val="accent1">
                      <a:shade val="88000"/>
                      <a:satMod val="110000"/>
                    </a:schemeClr>
                  </a:solidFill>
                  <a:prstDash val="solid"/>
                </a:ln>
                <a:latin typeface="Simplified Arabic" pitchFamily="18" charset="-78"/>
                <a:cs typeface="Simplified Arabic" pitchFamily="18" charset="-78"/>
              </a:rPr>
              <a:t> </a:t>
            </a:r>
            <a:r>
              <a:rPr lang="ar-EG" sz="4000" b="1" dirty="0" smtClean="0">
                <a:ln w="10541" cmpd="sng">
                  <a:solidFill>
                    <a:schemeClr val="accent1">
                      <a:shade val="88000"/>
                      <a:satMod val="110000"/>
                    </a:schemeClr>
                  </a:solidFill>
                  <a:prstDash val="solid"/>
                </a:ln>
                <a:latin typeface="Simplified Arabic" pitchFamily="18" charset="-78"/>
                <a:cs typeface="Simplified Arabic" pitchFamily="18" charset="-78"/>
              </a:rPr>
              <a:t>أ</a:t>
            </a:r>
            <a:r>
              <a:rPr lang="ar-SA" sz="4000" b="1" dirty="0" err="1" smtClean="0">
                <a:ln w="10541" cmpd="sng">
                  <a:solidFill>
                    <a:schemeClr val="accent1">
                      <a:shade val="88000"/>
                      <a:satMod val="110000"/>
                    </a:schemeClr>
                  </a:solidFill>
                  <a:prstDash val="solid"/>
                </a:ln>
                <a:latin typeface="Simplified Arabic" pitchFamily="18" charset="-78"/>
                <a:cs typeface="Simplified Arabic" pitchFamily="18" charset="-78"/>
              </a:rPr>
              <a:t>نه</a:t>
            </a:r>
            <a:r>
              <a:rPr lang="ar-SA" sz="4000" b="1" dirty="0" smtClean="0">
                <a:ln w="10541" cmpd="sng">
                  <a:solidFill>
                    <a:schemeClr val="accent1">
                      <a:shade val="88000"/>
                      <a:satMod val="110000"/>
                    </a:schemeClr>
                  </a:solidFill>
                  <a:prstDash val="solid"/>
                </a:ln>
                <a:latin typeface="Simplified Arabic" pitchFamily="18" charset="-78"/>
                <a:cs typeface="Simplified Arabic" pitchFamily="18" charset="-78"/>
              </a:rPr>
              <a:t> أقدم الجوامع الفاطمية بمصر، شيده جوهر</a:t>
            </a:r>
            <a:r>
              <a:rPr lang="ar-EG" sz="4000" b="1" dirty="0" smtClean="0">
                <a:ln w="10541" cmpd="sng">
                  <a:solidFill>
                    <a:schemeClr val="accent1">
                      <a:shade val="88000"/>
                      <a:satMod val="110000"/>
                    </a:schemeClr>
                  </a:solidFill>
                  <a:prstDash val="solid"/>
                </a:ln>
                <a:latin typeface="Simplified Arabic" pitchFamily="18" charset="-78"/>
                <a:cs typeface="Simplified Arabic" pitchFamily="18" charset="-78"/>
              </a:rPr>
              <a:t> الصقلي</a:t>
            </a:r>
            <a:r>
              <a:rPr lang="ar-SA" sz="4000" b="1" dirty="0" smtClean="0">
                <a:ln w="10541" cmpd="sng">
                  <a:solidFill>
                    <a:schemeClr val="accent1">
                      <a:shade val="88000"/>
                      <a:satMod val="110000"/>
                    </a:schemeClr>
                  </a:solidFill>
                  <a:prstDash val="solid"/>
                </a:ln>
                <a:latin typeface="Simplified Arabic" pitchFamily="18" charset="-78"/>
                <a:cs typeface="Simplified Arabic" pitchFamily="18" charset="-78"/>
              </a:rPr>
              <a:t> (359-361ه) بأمر الخليفة المعز لدين الله </a:t>
            </a:r>
            <a:r>
              <a:rPr lang="ar-EG" sz="4000" b="1" dirty="0" smtClean="0">
                <a:ln w="10541" cmpd="sng">
                  <a:solidFill>
                    <a:schemeClr val="accent1">
                      <a:shade val="88000"/>
                      <a:satMod val="110000"/>
                    </a:schemeClr>
                  </a:solidFill>
                  <a:prstDash val="solid"/>
                </a:ln>
                <a:latin typeface="Simplified Arabic" pitchFamily="18" charset="-78"/>
                <a:cs typeface="Simplified Arabic" pitchFamily="18" charset="-78"/>
              </a:rPr>
              <a:t>الفاطمي </a:t>
            </a:r>
            <a:r>
              <a:rPr lang="ar-SA" sz="4000" b="1" dirty="0" smtClean="0">
                <a:ln w="10541" cmpd="sng">
                  <a:solidFill>
                    <a:schemeClr val="accent1">
                      <a:shade val="88000"/>
                      <a:satMod val="110000"/>
                    </a:schemeClr>
                  </a:solidFill>
                  <a:prstDash val="solid"/>
                </a:ln>
                <a:latin typeface="Simplified Arabic" pitchFamily="18" charset="-78"/>
                <a:cs typeface="Simplified Arabic" pitchFamily="18" charset="-78"/>
              </a:rPr>
              <a:t>قبل قدومه للقاهرة. وبال</a:t>
            </a:r>
            <a:r>
              <a:rPr lang="ar-EG" sz="4000" b="1" dirty="0" smtClean="0">
                <a:ln w="10541" cmpd="sng">
                  <a:solidFill>
                    <a:schemeClr val="accent1">
                      <a:shade val="88000"/>
                      <a:satMod val="110000"/>
                    </a:schemeClr>
                  </a:solidFill>
                  <a:prstDash val="solid"/>
                </a:ln>
                <a:latin typeface="Simplified Arabic" pitchFamily="18" charset="-78"/>
                <a:cs typeface="Simplified Arabic" pitchFamily="18" charset="-78"/>
              </a:rPr>
              <a:t>إ</a:t>
            </a:r>
            <a:r>
              <a:rPr lang="ar-SA" sz="4000" b="1" dirty="0" smtClean="0">
                <a:ln w="10541" cmpd="sng">
                  <a:solidFill>
                    <a:schemeClr val="accent1">
                      <a:shade val="88000"/>
                      <a:satMod val="110000"/>
                    </a:schemeClr>
                  </a:solidFill>
                  <a:prstDash val="solid"/>
                </a:ln>
                <a:latin typeface="Simplified Arabic" pitchFamily="18" charset="-78"/>
                <a:cs typeface="Simplified Arabic" pitchFamily="18" charset="-78"/>
              </a:rPr>
              <a:t>ضاف</a:t>
            </a:r>
            <a:r>
              <a:rPr lang="ar-EG" sz="4000" b="1" dirty="0" smtClean="0">
                <a:ln w="10541" cmpd="sng">
                  <a:solidFill>
                    <a:schemeClr val="accent1">
                      <a:shade val="88000"/>
                      <a:satMod val="110000"/>
                    </a:schemeClr>
                  </a:solidFill>
                  <a:prstDash val="solid"/>
                </a:ln>
                <a:latin typeface="Simplified Arabic" pitchFamily="18" charset="-78"/>
                <a:cs typeface="Simplified Arabic" pitchFamily="18" charset="-78"/>
              </a:rPr>
              <a:t>ة</a:t>
            </a:r>
            <a:r>
              <a:rPr lang="ar-SA" sz="4000" b="1" dirty="0" smtClean="0">
                <a:ln w="10541" cmpd="sng">
                  <a:solidFill>
                    <a:schemeClr val="accent1">
                      <a:shade val="88000"/>
                      <a:satMod val="110000"/>
                    </a:schemeClr>
                  </a:solidFill>
                  <a:prstDash val="solid"/>
                </a:ln>
                <a:latin typeface="Simplified Arabic" pitchFamily="18" charset="-78"/>
                <a:cs typeface="Simplified Arabic" pitchFamily="18" charset="-78"/>
              </a:rPr>
              <a:t> إلى استخدامه للتعبد</a:t>
            </a:r>
            <a:r>
              <a:rPr lang="ar-EG" sz="4000" b="1" dirty="0" smtClean="0">
                <a:ln w="10541" cmpd="sng">
                  <a:solidFill>
                    <a:schemeClr val="accent1">
                      <a:shade val="88000"/>
                      <a:satMod val="110000"/>
                    </a:schemeClr>
                  </a:solidFill>
                  <a:prstDash val="solid"/>
                </a:ln>
                <a:latin typeface="Simplified Arabic" pitchFamily="18" charset="-78"/>
                <a:cs typeface="Simplified Arabic" pitchFamily="18" charset="-78"/>
              </a:rPr>
              <a:t>،</a:t>
            </a:r>
            <a:r>
              <a:rPr lang="ar-SA" sz="4000" b="1" dirty="0" smtClean="0">
                <a:ln w="10541" cmpd="sng">
                  <a:solidFill>
                    <a:schemeClr val="accent1">
                      <a:shade val="88000"/>
                      <a:satMod val="110000"/>
                    </a:schemeClr>
                  </a:solidFill>
                  <a:prstDash val="solid"/>
                </a:ln>
                <a:latin typeface="Simplified Arabic" pitchFamily="18" charset="-78"/>
                <a:cs typeface="Simplified Arabic" pitchFamily="18" charset="-78"/>
              </a:rPr>
              <a:t> كان يستعمله كمدرسه لنشر المذهب الشيعي. ولقد أدخلت عليه تعديلات وزيادات في العهود التالية.</a:t>
            </a:r>
            <a:r>
              <a:rPr lang="ar-EG" sz="4000" b="1" dirty="0" smtClean="0">
                <a:ln w="10541" cmpd="sng">
                  <a:solidFill>
                    <a:schemeClr val="accent1">
                      <a:shade val="88000"/>
                      <a:satMod val="110000"/>
                    </a:schemeClr>
                  </a:solidFill>
                  <a:prstDash val="solid"/>
                </a:ln>
                <a:latin typeface="Simplified Arabic" pitchFamily="18" charset="-78"/>
                <a:cs typeface="Simplified Arabic" pitchFamily="18" charset="-78"/>
              </a:rPr>
              <a:t> </a:t>
            </a:r>
            <a:r>
              <a:rPr lang="ar-SA" sz="4000" b="1" dirty="0" smtClean="0">
                <a:ln w="10541" cmpd="sng">
                  <a:solidFill>
                    <a:schemeClr val="accent1">
                      <a:shade val="88000"/>
                      <a:satMod val="110000"/>
                    </a:schemeClr>
                  </a:solidFill>
                  <a:prstDash val="solid"/>
                </a:ln>
                <a:latin typeface="Simplified Arabic" pitchFamily="18" charset="-78"/>
                <a:cs typeface="Simplified Arabic" pitchFamily="18" charset="-78"/>
              </a:rPr>
              <a:t>ويظهر في عمارة هذا الجانب التأثر بأسلوب جامع القيروان</a:t>
            </a:r>
            <a:r>
              <a:rPr lang="ar-EG" sz="4000" b="1" dirty="0" smtClean="0">
                <a:ln w="10541" cmpd="sng">
                  <a:solidFill>
                    <a:schemeClr val="accent1">
                      <a:shade val="88000"/>
                      <a:satMod val="110000"/>
                    </a:schemeClr>
                  </a:solidFill>
                  <a:prstDash val="solid"/>
                </a:ln>
                <a:latin typeface="Simplified Arabic" pitchFamily="18" charset="-78"/>
                <a:cs typeface="Simplified Arabic" pitchFamily="18" charset="-78"/>
              </a:rPr>
              <a:t>.</a:t>
            </a:r>
            <a:endParaRPr lang="en-US" sz="4000" b="1" dirty="0">
              <a:ln w="10541" cmpd="sng">
                <a:solidFill>
                  <a:schemeClr val="accent1">
                    <a:shade val="88000"/>
                    <a:satMod val="110000"/>
                  </a:schemeClr>
                </a:solidFill>
                <a:prstDash val="solid"/>
              </a:ln>
              <a:latin typeface="Simplified Arabic" pitchFamily="18" charset="-78"/>
              <a:cs typeface="Simplified Arabic" pitchFamily="18" charset="-78"/>
            </a:endParaRPr>
          </a:p>
        </p:txBody>
      </p:sp>
      <p:sp>
        <p:nvSpPr>
          <p:cNvPr id="4" name="Slide Number Placeholder 3"/>
          <p:cNvSpPr>
            <a:spLocks noGrp="1"/>
          </p:cNvSpPr>
          <p:nvPr>
            <p:ph type="sldNum" sz="quarter" idx="12"/>
          </p:nvPr>
        </p:nvSpPr>
        <p:spPr/>
        <p:txBody>
          <a:bodyPr/>
          <a:lstStyle/>
          <a:p>
            <a:fld id="{AAE3E14C-0128-4EDE-AB1C-44EDD1EB0DB6}" type="slidenum">
              <a:rPr lang="en-US" smtClean="0"/>
              <a:pPr/>
              <a:t>7</a:t>
            </a:fld>
            <a:endParaRPr lang="en-US"/>
          </a:p>
        </p:txBody>
      </p:sp>
      <p:sp>
        <p:nvSpPr>
          <p:cNvPr id="5" name="Footer Placeholder 4"/>
          <p:cNvSpPr>
            <a:spLocks noGrp="1"/>
          </p:cNvSpPr>
          <p:nvPr>
            <p:ph type="ftr" sz="quarter" idx="11"/>
          </p:nvPr>
        </p:nvSpPr>
        <p:spPr/>
        <p:txBody>
          <a:bodyPr/>
          <a:lstStyle/>
          <a:p>
            <a:r>
              <a:rPr lang="en-US" smtClean="0"/>
              <a:t>DR. BAHAA GHORAB</a:t>
            </a:r>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5468112"/>
            <a:ext cx="8229600" cy="856488"/>
          </a:xfrm>
          <a:solidFill>
            <a:schemeClr val="accent3">
              <a:lumMod val="40000"/>
              <a:lumOff val="60000"/>
            </a:schemeClr>
          </a:solidFill>
          <a:ln>
            <a:solidFill>
              <a:schemeClr val="accent1"/>
            </a:solidFill>
          </a:ln>
          <a:effectLst>
            <a:glow rad="228600">
              <a:schemeClr val="accent6">
                <a:satMod val="175000"/>
                <a:alpha val="40000"/>
              </a:schemeClr>
            </a:glow>
          </a:effectLst>
        </p:spPr>
        <p:txBody>
          <a:bodyPr>
            <a:normAutofit/>
          </a:bodyPr>
          <a:lstStyle/>
          <a:p>
            <a:pPr algn="ctr" rtl="1"/>
            <a:r>
              <a:rPr lang="ar-EG" sz="2400" b="1" dirty="0" smtClean="0">
                <a:solidFill>
                  <a:schemeClr val="tx1"/>
                </a:solidFill>
                <a:effectLst>
                  <a:outerShdw blurRad="38100" dist="38100" dir="2700000" algn="tl">
                    <a:srgbClr val="000000">
                      <a:alpha val="43137"/>
                    </a:srgbClr>
                  </a:outerShdw>
                </a:effectLst>
                <a:latin typeface="Simplified Arabic" pitchFamily="18" charset="-78"/>
                <a:cs typeface="Simplified Arabic" pitchFamily="18" charset="-78"/>
              </a:rPr>
              <a:t>ساحة المسجد الأزهر، </a:t>
            </a:r>
            <a:r>
              <a:rPr lang="ar-SA" sz="2400" b="1" dirty="0" smtClean="0">
                <a:solidFill>
                  <a:schemeClr val="tx1"/>
                </a:solidFill>
                <a:effectLst>
                  <a:outerShdw blurRad="38100" dist="38100" dir="2700000" algn="tl">
                    <a:srgbClr val="000000">
                      <a:alpha val="43137"/>
                    </a:srgbClr>
                  </a:outerShdw>
                </a:effectLst>
                <a:latin typeface="Simplified Arabic" pitchFamily="18" charset="-78"/>
                <a:cs typeface="Simplified Arabic" pitchFamily="18" charset="-78"/>
              </a:rPr>
              <a:t>شُرِعَ ببناء </a:t>
            </a:r>
            <a:r>
              <a:rPr lang="ar-EG" sz="2400" b="1" dirty="0" smtClean="0">
                <a:solidFill>
                  <a:schemeClr val="tx1"/>
                </a:solidFill>
                <a:effectLst>
                  <a:outerShdw blurRad="38100" dist="38100" dir="2700000" algn="tl">
                    <a:srgbClr val="000000">
                      <a:alpha val="43137"/>
                    </a:srgbClr>
                  </a:outerShdw>
                </a:effectLst>
                <a:latin typeface="Simplified Arabic" pitchFamily="18" charset="-78"/>
                <a:cs typeface="Simplified Arabic" pitchFamily="18" charset="-78"/>
              </a:rPr>
              <a:t>الجامع الأزهر</a:t>
            </a:r>
            <a:r>
              <a:rPr lang="ar-SA" sz="2400" b="1" dirty="0" smtClean="0">
                <a:solidFill>
                  <a:schemeClr val="tx1"/>
                </a:solidFill>
                <a:effectLst>
                  <a:outerShdw blurRad="38100" dist="38100" dir="2700000" algn="tl">
                    <a:srgbClr val="000000">
                      <a:alpha val="43137"/>
                    </a:srgbClr>
                  </a:outerShdw>
                </a:effectLst>
                <a:latin typeface="Simplified Arabic" pitchFamily="18" charset="-78"/>
                <a:cs typeface="Simplified Arabic" pitchFamily="18" charset="-78"/>
              </a:rPr>
              <a:t> سنة 359 هـ، بعد نحو سنةٍ واحدة على ضمّ مصر إلى الدولة الفاطمية.</a:t>
            </a:r>
            <a:endParaRPr lang="en-US" sz="2400" b="1" dirty="0">
              <a:solidFill>
                <a:schemeClr val="tx1"/>
              </a:solidFill>
              <a:effectLst>
                <a:outerShdw blurRad="38100" dist="38100" dir="2700000" algn="tl">
                  <a:srgbClr val="000000">
                    <a:alpha val="43137"/>
                  </a:srgbClr>
                </a:outerShdw>
              </a:effectLst>
              <a:latin typeface="Simplified Arabic" pitchFamily="18" charset="-78"/>
              <a:cs typeface="Simplified Arabic" pitchFamily="18" charset="-78"/>
            </a:endParaRPr>
          </a:p>
        </p:txBody>
      </p:sp>
      <p:pic>
        <p:nvPicPr>
          <p:cNvPr id="4" name="Content Placeholder 3" descr="https://upload.wikimedia.org/wikipedia/commons/thumb/e/e6/AlAzhar_Mosque.jpg/290px-AlAzhar_Mosque.jpg">
            <a:hlinkClick r:id="rId2"/>
          </p:cNvPr>
          <p:cNvPicPr>
            <a:picLocks noGrp="1"/>
          </p:cNvPicPr>
          <p:nvPr>
            <p:ph idx="1"/>
          </p:nvPr>
        </p:nvPicPr>
        <p:blipFill>
          <a:blip r:embed="rId3" cstate="print"/>
          <a:srcRect/>
          <a:stretch>
            <a:fillRect/>
          </a:stretch>
        </p:blipFill>
        <p:spPr bwMode="auto">
          <a:xfrm>
            <a:off x="609600" y="1066800"/>
            <a:ext cx="7772400" cy="3962400"/>
          </a:xfrm>
          <a:prstGeom prst="rect">
            <a:avLst/>
          </a:prstGeom>
          <a:ln w="88900" cap="sq" cmpd="thickThin">
            <a:solidFill>
              <a:srgbClr val="000000"/>
            </a:solidFill>
            <a:prstDash val="solid"/>
            <a:miter lim="800000"/>
          </a:ln>
          <a:effectLst>
            <a:glow rad="228600">
              <a:schemeClr val="accent6">
                <a:satMod val="175000"/>
                <a:alpha val="40000"/>
              </a:schemeClr>
            </a:glow>
            <a:innerShdw blurRad="76200">
              <a:srgbClr val="000000"/>
            </a:innerShdw>
          </a:effectLst>
        </p:spPr>
      </p:pic>
      <p:sp>
        <p:nvSpPr>
          <p:cNvPr id="5" name="Slide Number Placeholder 4"/>
          <p:cNvSpPr>
            <a:spLocks noGrp="1"/>
          </p:cNvSpPr>
          <p:nvPr>
            <p:ph type="sldNum" sz="quarter" idx="12"/>
          </p:nvPr>
        </p:nvSpPr>
        <p:spPr/>
        <p:txBody>
          <a:bodyPr/>
          <a:lstStyle/>
          <a:p>
            <a:fld id="{AAE3E14C-0128-4EDE-AB1C-44EDD1EB0DB6}" type="slidenum">
              <a:rPr lang="en-US" smtClean="0"/>
              <a:pPr/>
              <a:t>8</a:t>
            </a:fld>
            <a:endParaRPr lang="en-US"/>
          </a:p>
        </p:txBody>
      </p:sp>
      <p:sp>
        <p:nvSpPr>
          <p:cNvPr id="6" name="Footer Placeholder 5"/>
          <p:cNvSpPr>
            <a:spLocks noGrp="1"/>
          </p:cNvSpPr>
          <p:nvPr>
            <p:ph type="ftr" sz="quarter" idx="11"/>
          </p:nvPr>
        </p:nvSpPr>
        <p:spPr/>
        <p:txBody>
          <a:bodyPr/>
          <a:lstStyle/>
          <a:p>
            <a:r>
              <a:rPr lang="en-US" smtClean="0"/>
              <a:t>DR. BAHAA GHORAB</a:t>
            </a:r>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334000"/>
          </a:xfrm>
          <a:solidFill>
            <a:schemeClr val="accent3">
              <a:lumMod val="40000"/>
              <a:lumOff val="60000"/>
            </a:schemeClr>
          </a:solidFill>
          <a:ln>
            <a:solidFill>
              <a:schemeClr val="accent1"/>
            </a:solidFill>
          </a:ln>
          <a:effectLst>
            <a:glow rad="228600">
              <a:schemeClr val="accent6">
                <a:satMod val="175000"/>
                <a:alpha val="40000"/>
              </a:schemeClr>
            </a:glow>
          </a:effectLst>
        </p:spPr>
        <p:txBody>
          <a:bodyPr>
            <a:normAutofit lnSpcReduction="10000"/>
          </a:bodyPr>
          <a:lstStyle/>
          <a:p>
            <a:pPr algn="just" rtl="1"/>
            <a:r>
              <a:rPr lang="ar-SA" sz="3600" b="1" u="sng" dirty="0" smtClean="0">
                <a:ln w="10541" cmpd="sng">
                  <a:solidFill>
                    <a:schemeClr val="accent1">
                      <a:shade val="88000"/>
                      <a:satMod val="110000"/>
                    </a:schemeClr>
                  </a:solidFill>
                  <a:prstDash val="solid"/>
                </a:ln>
                <a:solidFill>
                  <a:srgbClr val="C00000"/>
                </a:solidFill>
                <a:effectLst>
                  <a:outerShdw blurRad="38100" dist="38100" dir="2700000" algn="tl">
                    <a:srgbClr val="000000">
                      <a:alpha val="43137"/>
                    </a:srgbClr>
                  </a:outerShdw>
                </a:effectLst>
                <a:latin typeface="Simplified Arabic" pitchFamily="18" charset="-78"/>
                <a:cs typeface="Simplified Arabic" pitchFamily="18" charset="-78"/>
              </a:rPr>
              <a:t>جامع </a:t>
            </a:r>
            <a:r>
              <a:rPr lang="ar-SA" sz="3600" b="1" u="sng" dirty="0" err="1" smtClean="0">
                <a:ln w="10541" cmpd="sng">
                  <a:solidFill>
                    <a:schemeClr val="accent1">
                      <a:shade val="88000"/>
                      <a:satMod val="110000"/>
                    </a:schemeClr>
                  </a:solidFill>
                  <a:prstDash val="solid"/>
                </a:ln>
                <a:solidFill>
                  <a:srgbClr val="C00000"/>
                </a:solidFill>
                <a:effectLst>
                  <a:outerShdw blurRad="38100" dist="38100" dir="2700000" algn="tl">
                    <a:srgbClr val="000000">
                      <a:alpha val="43137"/>
                    </a:srgbClr>
                  </a:outerShdw>
                </a:effectLst>
                <a:latin typeface="Simplified Arabic" pitchFamily="18" charset="-78"/>
                <a:cs typeface="Simplified Arabic" pitchFamily="18" charset="-78"/>
              </a:rPr>
              <a:t>الحاك</a:t>
            </a:r>
            <a:r>
              <a:rPr lang="ar-EG" sz="3600" b="1" u="sng" dirty="0" smtClean="0">
                <a:ln w="10541" cmpd="sng">
                  <a:solidFill>
                    <a:schemeClr val="accent1">
                      <a:shade val="88000"/>
                      <a:satMod val="110000"/>
                    </a:schemeClr>
                  </a:solidFill>
                  <a:prstDash val="solid"/>
                </a:ln>
                <a:solidFill>
                  <a:srgbClr val="C00000"/>
                </a:solidFill>
                <a:effectLst>
                  <a:outerShdw blurRad="38100" dist="38100" dir="2700000" algn="tl">
                    <a:srgbClr val="000000">
                      <a:alpha val="43137"/>
                    </a:srgbClr>
                  </a:outerShdw>
                </a:effectLst>
                <a:latin typeface="Simplified Arabic" pitchFamily="18" charset="-78"/>
                <a:cs typeface="Simplified Arabic" pitchFamily="18" charset="-78"/>
              </a:rPr>
              <a:t>م</a:t>
            </a:r>
            <a:r>
              <a:rPr lang="en-US" sz="3600" b="1" u="sng" dirty="0" smtClean="0">
                <a:ln w="10541" cmpd="sng">
                  <a:solidFill>
                    <a:schemeClr val="accent1">
                      <a:shade val="88000"/>
                      <a:satMod val="110000"/>
                    </a:schemeClr>
                  </a:solidFill>
                  <a:prstDash val="solid"/>
                </a:ln>
                <a:solidFill>
                  <a:srgbClr val="C00000"/>
                </a:solidFill>
                <a:effectLst>
                  <a:outerShdw blurRad="38100" dist="38100" dir="2700000" algn="tl">
                    <a:srgbClr val="000000">
                      <a:alpha val="43137"/>
                    </a:srgbClr>
                  </a:outerShdw>
                </a:effectLst>
                <a:latin typeface="Simplified Arabic" pitchFamily="18" charset="-78"/>
                <a:cs typeface="Simplified Arabic" pitchFamily="18" charset="-78"/>
              </a:rPr>
              <a:t>:</a:t>
            </a:r>
            <a:r>
              <a:rPr lang="ar-EG" b="1" dirty="0" smtClean="0">
                <a:ln w="10541" cmpd="sng">
                  <a:solidFill>
                    <a:schemeClr val="accent1">
                      <a:shade val="88000"/>
                      <a:satMod val="110000"/>
                    </a:schemeClr>
                  </a:solidFill>
                  <a:prstDash val="solid"/>
                </a:ln>
                <a:latin typeface="Simplified Arabic" pitchFamily="18" charset="-78"/>
                <a:cs typeface="Simplified Arabic" pitchFamily="18" charset="-78"/>
              </a:rPr>
              <a:t> </a:t>
            </a:r>
          </a:p>
          <a:p>
            <a:pPr algn="just" rtl="1"/>
            <a:r>
              <a:rPr lang="ar-SA" b="1" dirty="0" smtClean="0">
                <a:ln w="10541" cmpd="sng">
                  <a:solidFill>
                    <a:schemeClr val="accent1">
                      <a:shade val="88000"/>
                      <a:satMod val="110000"/>
                    </a:schemeClr>
                  </a:solidFill>
                  <a:prstDash val="solid"/>
                </a:ln>
                <a:latin typeface="Simplified Arabic" pitchFamily="18" charset="-78"/>
                <a:cs typeface="Simplified Arabic" pitchFamily="18" charset="-78"/>
              </a:rPr>
              <a:t>بدئ في تشييده في عهد "العزيز بالله" عام 380ه</a:t>
            </a:r>
            <a:r>
              <a:rPr lang="ar-EG" b="1" dirty="0" smtClean="0">
                <a:ln w="10541" cmpd="sng">
                  <a:solidFill>
                    <a:schemeClr val="accent1">
                      <a:shade val="88000"/>
                      <a:satMod val="110000"/>
                    </a:schemeClr>
                  </a:solidFill>
                  <a:prstDash val="solid"/>
                </a:ln>
                <a:latin typeface="Simplified Arabic" pitchFamily="18" charset="-78"/>
                <a:cs typeface="Simplified Arabic" pitchFamily="18" charset="-78"/>
              </a:rPr>
              <a:t>،</a:t>
            </a:r>
            <a:r>
              <a:rPr lang="ar-SA" b="1" dirty="0" smtClean="0">
                <a:ln w="10541" cmpd="sng">
                  <a:solidFill>
                    <a:schemeClr val="accent1">
                      <a:shade val="88000"/>
                      <a:satMod val="110000"/>
                    </a:schemeClr>
                  </a:solidFill>
                  <a:prstDash val="solid"/>
                </a:ln>
                <a:latin typeface="Simplified Arabic" pitchFamily="18" charset="-78"/>
                <a:cs typeface="Simplified Arabic" pitchFamily="18" charset="-78"/>
              </a:rPr>
              <a:t> وتم بناؤه في عهد ابنه "الحاكم بأمر الله" عام 403ه</a:t>
            </a:r>
            <a:r>
              <a:rPr lang="ar-EG" b="1" dirty="0" smtClean="0">
                <a:ln w="10541" cmpd="sng">
                  <a:solidFill>
                    <a:schemeClr val="accent1">
                      <a:shade val="88000"/>
                      <a:satMod val="110000"/>
                    </a:schemeClr>
                  </a:solidFill>
                  <a:prstDash val="solid"/>
                </a:ln>
                <a:latin typeface="Simplified Arabic" pitchFamily="18" charset="-78"/>
                <a:cs typeface="Simplified Arabic" pitchFamily="18" charset="-78"/>
              </a:rPr>
              <a:t>،</a:t>
            </a:r>
            <a:r>
              <a:rPr lang="ar-SA" b="1" dirty="0" smtClean="0">
                <a:ln w="10541" cmpd="sng">
                  <a:solidFill>
                    <a:schemeClr val="accent1">
                      <a:shade val="88000"/>
                      <a:satMod val="110000"/>
                    </a:schemeClr>
                  </a:solidFill>
                  <a:prstDash val="solid"/>
                </a:ln>
                <a:latin typeface="Simplified Arabic" pitchFamily="18" charset="-78"/>
                <a:cs typeface="Simplified Arabic" pitchFamily="18" charset="-78"/>
              </a:rPr>
              <a:t> ويتضح من عمارة هذا الجامع ارتباطه بعمارة الجامع الطولوني، حيث شيدت دعائمه بالآجر، أما المئذنتان الواقعتان في ركني واجهة المدخل</a:t>
            </a:r>
            <a:r>
              <a:rPr lang="ar-EG" b="1" dirty="0" smtClean="0">
                <a:ln w="10541" cmpd="sng">
                  <a:solidFill>
                    <a:schemeClr val="accent1">
                      <a:shade val="88000"/>
                      <a:satMod val="110000"/>
                    </a:schemeClr>
                  </a:solidFill>
                  <a:prstDash val="solid"/>
                </a:ln>
                <a:latin typeface="Simplified Arabic" pitchFamily="18" charset="-78"/>
                <a:cs typeface="Simplified Arabic" pitchFamily="18" charset="-78"/>
              </a:rPr>
              <a:t>،</a:t>
            </a:r>
            <a:r>
              <a:rPr lang="ar-SA" b="1" dirty="0" smtClean="0">
                <a:ln w="10541" cmpd="sng">
                  <a:solidFill>
                    <a:schemeClr val="accent1">
                      <a:shade val="88000"/>
                      <a:satMod val="110000"/>
                    </a:schemeClr>
                  </a:solidFill>
                  <a:prstDash val="solid"/>
                </a:ln>
                <a:latin typeface="Simplified Arabic" pitchFamily="18" charset="-78"/>
                <a:cs typeface="Simplified Arabic" pitchFamily="18" charset="-78"/>
              </a:rPr>
              <a:t> فاستخدمت الحجارة في تشييدهما</a:t>
            </a:r>
            <a:r>
              <a:rPr lang="en-US" b="1" dirty="0" smtClean="0">
                <a:ln w="10541" cmpd="sng">
                  <a:solidFill>
                    <a:schemeClr val="accent1">
                      <a:shade val="88000"/>
                      <a:satMod val="110000"/>
                    </a:schemeClr>
                  </a:solidFill>
                  <a:prstDash val="solid"/>
                </a:ln>
                <a:latin typeface="Simplified Arabic" pitchFamily="18" charset="-78"/>
                <a:cs typeface="Simplified Arabic" pitchFamily="18" charset="-78"/>
              </a:rPr>
              <a:t>.</a:t>
            </a:r>
            <a:endParaRPr lang="ar-EG" b="1" dirty="0" smtClean="0">
              <a:ln w="10541" cmpd="sng">
                <a:solidFill>
                  <a:schemeClr val="accent1">
                    <a:shade val="88000"/>
                    <a:satMod val="110000"/>
                  </a:schemeClr>
                </a:solidFill>
                <a:prstDash val="solid"/>
              </a:ln>
              <a:latin typeface="Simplified Arabic" pitchFamily="18" charset="-78"/>
              <a:cs typeface="Simplified Arabic" pitchFamily="18" charset="-78"/>
            </a:endParaRPr>
          </a:p>
          <a:p>
            <a:pPr algn="just" rtl="1"/>
            <a:r>
              <a:rPr lang="ar-SA" b="1" dirty="0" smtClean="0">
                <a:ln w="10541" cmpd="sng">
                  <a:solidFill>
                    <a:schemeClr val="accent1">
                      <a:shade val="88000"/>
                      <a:satMod val="110000"/>
                    </a:schemeClr>
                  </a:solidFill>
                  <a:prstDash val="solid"/>
                </a:ln>
                <a:latin typeface="Simplified Arabic" pitchFamily="18" charset="-78"/>
                <a:cs typeface="Simplified Arabic" pitchFamily="18" charset="-78"/>
              </a:rPr>
              <a:t>ويتميز المدخل الرئيسي ببروزه عن الواجهة بمقدار ستة أمتار</a:t>
            </a:r>
            <a:r>
              <a:rPr lang="ar-EG" b="1" dirty="0" smtClean="0">
                <a:ln w="10541" cmpd="sng">
                  <a:solidFill>
                    <a:schemeClr val="accent1">
                      <a:shade val="88000"/>
                      <a:satMod val="110000"/>
                    </a:schemeClr>
                  </a:solidFill>
                  <a:prstDash val="solid"/>
                </a:ln>
                <a:latin typeface="Simplified Arabic" pitchFamily="18" charset="-78"/>
                <a:cs typeface="Simplified Arabic" pitchFamily="18" charset="-78"/>
              </a:rPr>
              <a:t>، </a:t>
            </a:r>
            <a:r>
              <a:rPr lang="ar-SA" b="1" dirty="0" smtClean="0">
                <a:ln w="10541" cmpd="sng">
                  <a:solidFill>
                    <a:schemeClr val="accent1">
                      <a:shade val="88000"/>
                      <a:satMod val="110000"/>
                    </a:schemeClr>
                  </a:solidFill>
                  <a:prstDash val="solid"/>
                </a:ln>
                <a:latin typeface="Simplified Arabic" pitchFamily="18" charset="-78"/>
                <a:cs typeface="Simplified Arabic" pitchFamily="18" charset="-78"/>
              </a:rPr>
              <a:t>وباب ذي عقد مدبب</a:t>
            </a:r>
            <a:r>
              <a:rPr lang="ar-EG" b="1" dirty="0" smtClean="0">
                <a:ln w="10541" cmpd="sng">
                  <a:solidFill>
                    <a:schemeClr val="accent1">
                      <a:shade val="88000"/>
                      <a:satMod val="110000"/>
                    </a:schemeClr>
                  </a:solidFill>
                  <a:prstDash val="solid"/>
                </a:ln>
                <a:latin typeface="Simplified Arabic" pitchFamily="18" charset="-78"/>
                <a:cs typeface="Simplified Arabic" pitchFamily="18" charset="-78"/>
              </a:rPr>
              <a:t>،</a:t>
            </a:r>
            <a:r>
              <a:rPr lang="ar-SA" b="1" dirty="0" smtClean="0">
                <a:ln w="10541" cmpd="sng">
                  <a:solidFill>
                    <a:schemeClr val="accent1">
                      <a:shade val="88000"/>
                      <a:satMod val="110000"/>
                    </a:schemeClr>
                  </a:solidFill>
                  <a:prstDash val="solid"/>
                </a:ln>
                <a:latin typeface="Simplified Arabic" pitchFamily="18" charset="-78"/>
                <a:cs typeface="Simplified Arabic" pitchFamily="18" charset="-78"/>
              </a:rPr>
              <a:t> ويوجد بالجامع بوابات أخرى صغيرة عددها ثمان موزعه على جدران المسجد، أربع بالواجهة الرئيسية</a:t>
            </a:r>
            <a:r>
              <a:rPr lang="ar-EG" b="1" dirty="0" smtClean="0">
                <a:ln w="10541" cmpd="sng">
                  <a:solidFill>
                    <a:schemeClr val="accent1">
                      <a:shade val="88000"/>
                      <a:satMod val="110000"/>
                    </a:schemeClr>
                  </a:solidFill>
                  <a:prstDash val="solid"/>
                </a:ln>
                <a:latin typeface="Simplified Arabic" pitchFamily="18" charset="-78"/>
                <a:cs typeface="Simplified Arabic" pitchFamily="18" charset="-78"/>
              </a:rPr>
              <a:t>،</a:t>
            </a:r>
            <a:r>
              <a:rPr lang="ar-SA" b="1" dirty="0" smtClean="0">
                <a:ln w="10541" cmpd="sng">
                  <a:solidFill>
                    <a:schemeClr val="accent1">
                      <a:shade val="88000"/>
                      <a:satMod val="110000"/>
                    </a:schemeClr>
                  </a:solidFill>
                  <a:prstDash val="solid"/>
                </a:ln>
                <a:latin typeface="Simplified Arabic" pitchFamily="18" charset="-78"/>
                <a:cs typeface="Simplified Arabic" pitchFamily="18" charset="-78"/>
              </a:rPr>
              <a:t> واثنان بالجهة الشرقية</a:t>
            </a:r>
            <a:r>
              <a:rPr lang="ar-EG" b="1" dirty="0" smtClean="0">
                <a:ln w="10541" cmpd="sng">
                  <a:solidFill>
                    <a:schemeClr val="accent1">
                      <a:shade val="88000"/>
                      <a:satMod val="110000"/>
                    </a:schemeClr>
                  </a:solidFill>
                  <a:prstDash val="solid"/>
                </a:ln>
                <a:latin typeface="Simplified Arabic" pitchFamily="18" charset="-78"/>
                <a:cs typeface="Simplified Arabic" pitchFamily="18" charset="-78"/>
              </a:rPr>
              <a:t>،</a:t>
            </a:r>
            <a:r>
              <a:rPr lang="ar-SA" b="1" dirty="0" smtClean="0">
                <a:ln w="10541" cmpd="sng">
                  <a:solidFill>
                    <a:schemeClr val="accent1">
                      <a:shade val="88000"/>
                      <a:satMod val="110000"/>
                    </a:schemeClr>
                  </a:solidFill>
                  <a:prstDash val="solid"/>
                </a:ln>
                <a:latin typeface="Simplified Arabic" pitchFamily="18" charset="-78"/>
                <a:cs typeface="Simplified Arabic" pitchFamily="18" charset="-78"/>
              </a:rPr>
              <a:t> وباب بالجهة الغربية</a:t>
            </a:r>
            <a:r>
              <a:rPr lang="ar-EG" b="1" dirty="0" smtClean="0">
                <a:ln w="10541" cmpd="sng">
                  <a:solidFill>
                    <a:schemeClr val="accent1">
                      <a:shade val="88000"/>
                      <a:satMod val="110000"/>
                    </a:schemeClr>
                  </a:solidFill>
                  <a:prstDash val="solid"/>
                </a:ln>
                <a:latin typeface="Simplified Arabic" pitchFamily="18" charset="-78"/>
                <a:cs typeface="Simplified Arabic" pitchFamily="18" charset="-78"/>
              </a:rPr>
              <a:t>،</a:t>
            </a:r>
            <a:r>
              <a:rPr lang="ar-SA" b="1" dirty="0" smtClean="0">
                <a:ln w="10541" cmpd="sng">
                  <a:solidFill>
                    <a:schemeClr val="accent1">
                      <a:shade val="88000"/>
                      <a:satMod val="110000"/>
                    </a:schemeClr>
                  </a:solidFill>
                  <a:prstDash val="solid"/>
                </a:ln>
                <a:latin typeface="Simplified Arabic" pitchFamily="18" charset="-78"/>
                <a:cs typeface="Simplified Arabic" pitchFamily="18" charset="-78"/>
              </a:rPr>
              <a:t> وآخر في الجدار القبلي. وتزين واجهة بوابة المدخل الرئيسية حنايا </a:t>
            </a:r>
            <a:r>
              <a:rPr lang="ar-SA" b="1" dirty="0" err="1" smtClean="0">
                <a:ln w="10541" cmpd="sng">
                  <a:solidFill>
                    <a:schemeClr val="accent1">
                      <a:shade val="88000"/>
                      <a:satMod val="110000"/>
                    </a:schemeClr>
                  </a:solidFill>
                  <a:prstDash val="solid"/>
                </a:ln>
                <a:latin typeface="Simplified Arabic" pitchFamily="18" charset="-78"/>
                <a:cs typeface="Simplified Arabic" pitchFamily="18" charset="-78"/>
              </a:rPr>
              <a:t>بها</a:t>
            </a:r>
            <a:r>
              <a:rPr lang="ar-SA" b="1" dirty="0" smtClean="0">
                <a:ln w="10541" cmpd="sng">
                  <a:solidFill>
                    <a:schemeClr val="accent1">
                      <a:shade val="88000"/>
                      <a:satMod val="110000"/>
                    </a:schemeClr>
                  </a:solidFill>
                  <a:prstDash val="solid"/>
                </a:ln>
                <a:latin typeface="Simplified Arabic" pitchFamily="18" charset="-78"/>
                <a:cs typeface="Simplified Arabic" pitchFamily="18" charset="-78"/>
              </a:rPr>
              <a:t> نقوش هندسية ونباتية</a:t>
            </a:r>
            <a:r>
              <a:rPr lang="ar-EG" b="1" dirty="0" smtClean="0">
                <a:ln w="10541" cmpd="sng">
                  <a:solidFill>
                    <a:schemeClr val="accent1">
                      <a:shade val="88000"/>
                      <a:satMod val="110000"/>
                    </a:schemeClr>
                  </a:solidFill>
                  <a:prstDash val="solid"/>
                </a:ln>
                <a:latin typeface="Simplified Arabic" pitchFamily="18" charset="-78"/>
                <a:cs typeface="Simplified Arabic" pitchFamily="18" charset="-78"/>
              </a:rPr>
              <a:t>.</a:t>
            </a:r>
          </a:p>
          <a:p>
            <a:pPr algn="just" rtl="1"/>
            <a:r>
              <a:rPr lang="ar-SA" b="1" dirty="0" smtClean="0">
                <a:ln w="10541" cmpd="sng">
                  <a:solidFill>
                    <a:schemeClr val="accent1">
                      <a:shade val="88000"/>
                      <a:satMod val="110000"/>
                    </a:schemeClr>
                  </a:solidFill>
                  <a:prstDash val="solid"/>
                </a:ln>
                <a:effectLst>
                  <a:outerShdw blurRad="38100" dist="38100" dir="2700000" algn="tl">
                    <a:srgbClr val="000000">
                      <a:alpha val="43137"/>
                    </a:srgbClr>
                  </a:outerShdw>
                </a:effectLst>
                <a:latin typeface="Simplified Arabic" pitchFamily="18" charset="-78"/>
                <a:cs typeface="Simplified Arabic" pitchFamily="18" charset="-78"/>
              </a:rPr>
              <a:t>ويحيط بصحن الجامع أربعة أروقه أكبرها رواق القبلة</a:t>
            </a:r>
            <a:r>
              <a:rPr lang="ar-EG" b="1" dirty="0" smtClean="0">
                <a:ln w="10541" cmpd="sng">
                  <a:solidFill>
                    <a:schemeClr val="accent1">
                      <a:shade val="88000"/>
                      <a:satMod val="110000"/>
                    </a:schemeClr>
                  </a:solidFill>
                  <a:prstDash val="solid"/>
                </a:ln>
                <a:effectLst>
                  <a:outerShdw blurRad="38100" dist="38100" dir="2700000" algn="tl">
                    <a:srgbClr val="000000">
                      <a:alpha val="43137"/>
                    </a:srgbClr>
                  </a:outerShdw>
                </a:effectLst>
                <a:latin typeface="Simplified Arabic" pitchFamily="18" charset="-78"/>
                <a:cs typeface="Simplified Arabic" pitchFamily="18" charset="-78"/>
              </a:rPr>
              <a:t>،</a:t>
            </a:r>
            <a:r>
              <a:rPr lang="ar-SA" b="1" dirty="0" smtClean="0">
                <a:ln w="10541" cmpd="sng">
                  <a:solidFill>
                    <a:schemeClr val="accent1">
                      <a:shade val="88000"/>
                      <a:satMod val="110000"/>
                    </a:schemeClr>
                  </a:solidFill>
                  <a:prstDash val="solid"/>
                </a:ln>
                <a:effectLst>
                  <a:outerShdw blurRad="38100" dist="38100" dir="2700000" algn="tl">
                    <a:srgbClr val="000000">
                      <a:alpha val="43137"/>
                    </a:srgbClr>
                  </a:outerShdw>
                </a:effectLst>
                <a:latin typeface="Simplified Arabic" pitchFamily="18" charset="-78"/>
                <a:cs typeface="Simplified Arabic" pitchFamily="18" charset="-78"/>
              </a:rPr>
              <a:t> الذي يتكون من خمس بلاطات موازية لحائط القبلة، كما توجد ثلاث قباب برواق القبلة</a:t>
            </a:r>
            <a:r>
              <a:rPr lang="ar-EG" b="1" dirty="0" smtClean="0">
                <a:ln w="10541" cmpd="sng">
                  <a:solidFill>
                    <a:schemeClr val="accent1">
                      <a:shade val="88000"/>
                      <a:satMod val="110000"/>
                    </a:schemeClr>
                  </a:solidFill>
                  <a:prstDash val="solid"/>
                </a:ln>
                <a:effectLst>
                  <a:outerShdw blurRad="38100" dist="38100" dir="2700000" algn="tl">
                    <a:srgbClr val="000000">
                      <a:alpha val="43137"/>
                    </a:srgbClr>
                  </a:outerShdw>
                </a:effectLst>
                <a:latin typeface="Simplified Arabic" pitchFamily="18" charset="-78"/>
                <a:cs typeface="Simplified Arabic" pitchFamily="18" charset="-78"/>
              </a:rPr>
              <a:t>،</a:t>
            </a:r>
            <a:r>
              <a:rPr lang="ar-SA" b="1" dirty="0" smtClean="0">
                <a:ln w="10541" cmpd="sng">
                  <a:solidFill>
                    <a:schemeClr val="accent1">
                      <a:shade val="88000"/>
                      <a:satMod val="110000"/>
                    </a:schemeClr>
                  </a:solidFill>
                  <a:prstDash val="solid"/>
                </a:ln>
                <a:effectLst>
                  <a:outerShdw blurRad="38100" dist="38100" dir="2700000" algn="tl">
                    <a:srgbClr val="000000">
                      <a:alpha val="43137"/>
                    </a:srgbClr>
                  </a:outerShdw>
                </a:effectLst>
                <a:latin typeface="Simplified Arabic" pitchFamily="18" charset="-78"/>
                <a:cs typeface="Simplified Arabic" pitchFamily="18" charset="-78"/>
              </a:rPr>
              <a:t> والعقود مدببة يوجد على بعضها زخارف نباتية منفذة بالأسلوب الفاطمي</a:t>
            </a:r>
            <a:r>
              <a:rPr lang="ar-EG" b="1" dirty="0" smtClean="0">
                <a:ln w="10541" cmpd="sng">
                  <a:solidFill>
                    <a:schemeClr val="accent1">
                      <a:shade val="88000"/>
                      <a:satMod val="110000"/>
                    </a:schemeClr>
                  </a:solidFill>
                  <a:prstDash val="solid"/>
                </a:ln>
                <a:effectLst>
                  <a:outerShdw blurRad="38100" dist="38100" dir="2700000" algn="tl">
                    <a:srgbClr val="000000">
                      <a:alpha val="43137"/>
                    </a:srgbClr>
                  </a:outerShdw>
                </a:effectLst>
                <a:latin typeface="Simplified Arabic" pitchFamily="18" charset="-78"/>
                <a:cs typeface="Simplified Arabic" pitchFamily="18" charset="-78"/>
              </a:rPr>
              <a:t>.</a:t>
            </a:r>
            <a:endParaRPr lang="en-US" b="1" dirty="0">
              <a:ln w="10541" cmpd="sng">
                <a:solidFill>
                  <a:schemeClr val="accent1">
                    <a:shade val="88000"/>
                    <a:satMod val="110000"/>
                  </a:schemeClr>
                </a:solidFill>
                <a:prstDash val="solid"/>
              </a:ln>
              <a:effectLst>
                <a:outerShdw blurRad="38100" dist="38100" dir="2700000" algn="tl">
                  <a:srgbClr val="000000">
                    <a:alpha val="43137"/>
                  </a:srgbClr>
                </a:outerShdw>
              </a:effectLst>
              <a:latin typeface="Simplified Arabic" pitchFamily="18" charset="-78"/>
              <a:cs typeface="Simplified Arabic" pitchFamily="18" charset="-78"/>
            </a:endParaRPr>
          </a:p>
        </p:txBody>
      </p:sp>
      <p:sp>
        <p:nvSpPr>
          <p:cNvPr id="4" name="Slide Number Placeholder 3"/>
          <p:cNvSpPr>
            <a:spLocks noGrp="1"/>
          </p:cNvSpPr>
          <p:nvPr>
            <p:ph type="sldNum" sz="quarter" idx="12"/>
          </p:nvPr>
        </p:nvSpPr>
        <p:spPr/>
        <p:txBody>
          <a:bodyPr/>
          <a:lstStyle/>
          <a:p>
            <a:fld id="{AAE3E14C-0128-4EDE-AB1C-44EDD1EB0DB6}" type="slidenum">
              <a:rPr lang="en-US" smtClean="0"/>
              <a:pPr/>
              <a:t>9</a:t>
            </a:fld>
            <a:endParaRPr lang="en-US"/>
          </a:p>
        </p:txBody>
      </p:sp>
      <p:sp>
        <p:nvSpPr>
          <p:cNvPr id="5" name="Footer Placeholder 4"/>
          <p:cNvSpPr>
            <a:spLocks noGrp="1"/>
          </p:cNvSpPr>
          <p:nvPr>
            <p:ph type="ftr" sz="quarter" idx="11"/>
          </p:nvPr>
        </p:nvSpPr>
        <p:spPr/>
        <p:txBody>
          <a:bodyPr/>
          <a:lstStyle/>
          <a:p>
            <a:r>
              <a:rPr lang="en-US" smtClean="0"/>
              <a:t>DR. BAHAA GHORAB</a:t>
            </a:r>
            <a:endParaRPr lang="en-US"/>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509</TotalTime>
  <Words>2019</Words>
  <Application>Microsoft Office PowerPoint</Application>
  <PresentationFormat>On-screen Show (4:3)</PresentationFormat>
  <Paragraphs>148</Paragraphs>
  <Slides>29</Slides>
  <Notes>0</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Flow</vt:lpstr>
      <vt:lpstr>مقرر تاريخ فن 2  الفصل الدراسي: الثاني 2020    الفن الإسلامي في العصر الفاطمي </vt:lpstr>
      <vt:lpstr>Slide 2</vt:lpstr>
      <vt:lpstr>Slide 3</vt:lpstr>
      <vt:lpstr>Slide 4</vt:lpstr>
      <vt:lpstr>Slide 5</vt:lpstr>
      <vt:lpstr>العمــــــــارة</vt:lpstr>
      <vt:lpstr>Slide 7</vt:lpstr>
      <vt:lpstr>ساحة المسجد الأزهر، شُرِعَ ببناء الجامع الأزهر سنة 359 هـ، بعد نحو سنةٍ واحدة على ضمّ مصر إلى الدولة الفاطمية.</vt:lpstr>
      <vt:lpstr>Slide 9</vt:lpstr>
      <vt:lpstr>مسجد الحاكم بأمر الله، أحد معالم العصر الذهبي للدولة الفاطميَّة بالقاهرة. </vt:lpstr>
      <vt:lpstr>الزخارف الجصية والحجرية</vt:lpstr>
      <vt:lpstr>Slide 12</vt:lpstr>
      <vt:lpstr>التصوير الجداري</vt:lpstr>
      <vt:lpstr>أبو علي المنصور الحاكم بأمر الله، أحد أبرز الخُلفاء الفاطميين، حكم خلال العصر الذهبي للدولة الفاطميَّة.</vt:lpstr>
      <vt:lpstr>Slide 15</vt:lpstr>
      <vt:lpstr>تصوير فاطمي منفذ بأسلوب الفريسكو.</vt:lpstr>
      <vt:lpstr>Slide 17</vt:lpstr>
      <vt:lpstr>النحت على الخشب والعاج</vt:lpstr>
      <vt:lpstr>Slide 19</vt:lpstr>
      <vt:lpstr>منحوتة من العصر الفاطميّ تعكسُ الرخاء الذي عاش فيه الحُكَّام والطبقة العُليا من الشعب: رجلٌ يحتسي الشراب وآخرٌ ينقرُ على الدف.</vt:lpstr>
      <vt:lpstr>Slide 21</vt:lpstr>
      <vt:lpstr>Slide 22</vt:lpstr>
      <vt:lpstr>Slide 23</vt:lpstr>
      <vt:lpstr>«الفتخاء الإسلاميَّة». إحدى أبرز المنحوتات الفاطميَّة المُقتبسة عن الفارسيَّة الساسانيَّة، وهي لكائنُ الفتخاء (الشيردال) الخُرافي. </vt:lpstr>
      <vt:lpstr>الخـــــزف</vt:lpstr>
      <vt:lpstr>Slide 26</vt:lpstr>
      <vt:lpstr>Slide 27</vt:lpstr>
      <vt:lpstr>الزجاج والبلور الصخري</vt:lpstr>
      <vt:lpstr>صناعة النسيج</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الطراز الفاطمي</dc:title>
  <dc:creator>bahaaghorab</dc:creator>
  <cp:lastModifiedBy>TCG</cp:lastModifiedBy>
  <cp:revision>45</cp:revision>
  <dcterms:created xsi:type="dcterms:W3CDTF">2016-10-16T08:19:52Z</dcterms:created>
  <dcterms:modified xsi:type="dcterms:W3CDTF">2020-04-15T16:50:34Z</dcterms:modified>
</cp:coreProperties>
</file>