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9" r:id="rId2"/>
    <p:sldId id="262" r:id="rId3"/>
    <p:sldId id="270" r:id="rId4"/>
    <p:sldId id="260" r:id="rId5"/>
    <p:sldId id="261" r:id="rId6"/>
    <p:sldId id="271" r:id="rId7"/>
    <p:sldId id="272" r:id="rId8"/>
    <p:sldId id="263" r:id="rId9"/>
    <p:sldId id="273" r:id="rId10"/>
    <p:sldId id="264" r:id="rId11"/>
    <p:sldId id="274" r:id="rId12"/>
    <p:sldId id="275" r:id="rId13"/>
    <p:sldId id="282" r:id="rId14"/>
    <p:sldId id="265" r:id="rId15"/>
    <p:sldId id="285" r:id="rId16"/>
    <p:sldId id="284" r:id="rId17"/>
    <p:sldId id="286" r:id="rId18"/>
    <p:sldId id="276" r:id="rId19"/>
    <p:sldId id="277" r:id="rId20"/>
    <p:sldId id="266" r:id="rId21"/>
    <p:sldId id="288" r:id="rId22"/>
    <p:sldId id="267" r:id="rId23"/>
    <p:sldId id="269" r:id="rId24"/>
    <p:sldId id="268" r:id="rId25"/>
    <p:sldId id="278" r:id="rId26"/>
    <p:sldId id="279" r:id="rId27"/>
    <p:sldId id="287" r:id="rId28"/>
    <p:sldId id="280" r:id="rId29"/>
    <p:sldId id="28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F6D22D-1DAB-4C7D-A50C-DB5F61546E3C}" type="datetimeFigureOut">
              <a:rPr lang="en-US" smtClean="0"/>
              <a:pPr/>
              <a:t>4/15/2020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585602-B1D4-4249-B3BC-2936FBEF692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3AEDA8B-2B81-4971-9FF2-9704ED4EB7C5}" type="datetime1">
              <a:rPr lang="en-US" smtClean="0"/>
              <a:pPr/>
              <a:t>4/15/2020</a:t>
            </a:fld>
            <a:endParaRPr lang="en-US"/>
          </a:p>
        </p:txBody>
      </p:sp>
      <p:sp>
        <p:nvSpPr>
          <p:cNvPr id="19" name="Footer Placeholder 18"/>
          <p:cNvSpPr>
            <a:spLocks noGrp="1"/>
          </p:cNvSpPr>
          <p:nvPr>
            <p:ph type="ftr" sz="quarter" idx="11"/>
          </p:nvPr>
        </p:nvSpPr>
        <p:spPr/>
        <p:txBody>
          <a:bodyPr/>
          <a:lstStyle/>
          <a:p>
            <a:r>
              <a:rPr lang="en-US" smtClean="0"/>
              <a:t>DR. BAHAA GHORAB</a:t>
            </a:r>
            <a:endParaRPr lang="en-US"/>
          </a:p>
        </p:txBody>
      </p:sp>
      <p:sp>
        <p:nvSpPr>
          <p:cNvPr id="27" name="Slide Number Placeholder 26"/>
          <p:cNvSpPr>
            <a:spLocks noGrp="1"/>
          </p:cNvSpPr>
          <p:nvPr>
            <p:ph type="sldNum" sz="quarter" idx="12"/>
          </p:nvPr>
        </p:nvSpPr>
        <p:spPr/>
        <p:txBody>
          <a:bodyPr/>
          <a:lstStyle/>
          <a:p>
            <a:fld id="{AAE3E14C-0128-4EDE-AB1C-44EDD1EB0D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27E62B-090A-4BF8-A714-5C5F66D34674}" type="datetime1">
              <a:rPr lang="en-US" smtClean="0"/>
              <a:pPr/>
              <a:t>4/15/2020</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
        <p:nvSpPr>
          <p:cNvPr id="6" name="Slide Number Placeholder 5"/>
          <p:cNvSpPr>
            <a:spLocks noGrp="1"/>
          </p:cNvSpPr>
          <p:nvPr>
            <p:ph type="sldNum" sz="quarter" idx="12"/>
          </p:nvPr>
        </p:nvSpPr>
        <p:spPr/>
        <p:txBody>
          <a:bodyPr/>
          <a:lstStyle/>
          <a:p>
            <a:fld id="{AAE3E14C-0128-4EDE-AB1C-44EDD1EB0D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45696E-A0BF-41B0-ABAB-596A93FB297A}" type="datetime1">
              <a:rPr lang="en-US" smtClean="0"/>
              <a:pPr/>
              <a:t>4/15/2020</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
        <p:nvSpPr>
          <p:cNvPr id="6" name="Slide Number Placeholder 5"/>
          <p:cNvSpPr>
            <a:spLocks noGrp="1"/>
          </p:cNvSpPr>
          <p:nvPr>
            <p:ph type="sldNum" sz="quarter" idx="12"/>
          </p:nvPr>
        </p:nvSpPr>
        <p:spPr/>
        <p:txBody>
          <a:bodyPr/>
          <a:lstStyle/>
          <a:p>
            <a:fld id="{AAE3E14C-0128-4EDE-AB1C-44EDD1EB0D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F69A81-7664-44A6-A7CC-555D8620C973}" type="datetime1">
              <a:rPr lang="en-US" smtClean="0"/>
              <a:pPr/>
              <a:t>4/15/2020</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
        <p:nvSpPr>
          <p:cNvPr id="6" name="Slide Number Placeholder 5"/>
          <p:cNvSpPr>
            <a:spLocks noGrp="1"/>
          </p:cNvSpPr>
          <p:nvPr>
            <p:ph type="sldNum" sz="quarter" idx="12"/>
          </p:nvPr>
        </p:nvSpPr>
        <p:spPr/>
        <p:txBody>
          <a:bodyPr/>
          <a:lstStyle/>
          <a:p>
            <a:fld id="{AAE3E14C-0128-4EDE-AB1C-44EDD1EB0D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5C00F8-36EF-4C07-8D98-6A9925F6E29C}" type="datetime1">
              <a:rPr lang="en-US" smtClean="0"/>
              <a:pPr/>
              <a:t>4/15/2020</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
        <p:nvSpPr>
          <p:cNvPr id="6" name="Slide Number Placeholder 5"/>
          <p:cNvSpPr>
            <a:spLocks noGrp="1"/>
          </p:cNvSpPr>
          <p:nvPr>
            <p:ph type="sldNum" sz="quarter" idx="12"/>
          </p:nvPr>
        </p:nvSpPr>
        <p:spPr/>
        <p:txBody>
          <a:bodyPr/>
          <a:lstStyle/>
          <a:p>
            <a:fld id="{AAE3E14C-0128-4EDE-AB1C-44EDD1EB0D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180B41F-C38C-4131-8CDF-24928ABA04AB}" type="datetime1">
              <a:rPr lang="en-US" smtClean="0"/>
              <a:pPr/>
              <a:t>4/15/2020</a:t>
            </a:fld>
            <a:endParaRPr lang="en-US"/>
          </a:p>
        </p:txBody>
      </p:sp>
      <p:sp>
        <p:nvSpPr>
          <p:cNvPr id="6" name="Footer Placeholder 5"/>
          <p:cNvSpPr>
            <a:spLocks noGrp="1"/>
          </p:cNvSpPr>
          <p:nvPr>
            <p:ph type="ftr" sz="quarter" idx="11"/>
          </p:nvPr>
        </p:nvSpPr>
        <p:spPr/>
        <p:txBody>
          <a:bodyPr/>
          <a:lstStyle/>
          <a:p>
            <a:r>
              <a:rPr lang="en-US" smtClean="0"/>
              <a:t>DR. BAHAA GHORAB</a:t>
            </a:r>
            <a:endParaRPr lang="en-US"/>
          </a:p>
        </p:txBody>
      </p:sp>
      <p:sp>
        <p:nvSpPr>
          <p:cNvPr id="7" name="Slide Number Placeholder 6"/>
          <p:cNvSpPr>
            <a:spLocks noGrp="1"/>
          </p:cNvSpPr>
          <p:nvPr>
            <p:ph type="sldNum" sz="quarter" idx="12"/>
          </p:nvPr>
        </p:nvSpPr>
        <p:spPr/>
        <p:txBody>
          <a:bodyPr/>
          <a:lstStyle/>
          <a:p>
            <a:fld id="{AAE3E14C-0128-4EDE-AB1C-44EDD1EB0D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2BF7870-AE35-4535-8201-CF5D30329292}" type="datetime1">
              <a:rPr lang="en-US" smtClean="0"/>
              <a:pPr/>
              <a:t>4/15/2020</a:t>
            </a:fld>
            <a:endParaRPr lang="en-US"/>
          </a:p>
        </p:txBody>
      </p:sp>
      <p:sp>
        <p:nvSpPr>
          <p:cNvPr id="8" name="Footer Placeholder 7"/>
          <p:cNvSpPr>
            <a:spLocks noGrp="1"/>
          </p:cNvSpPr>
          <p:nvPr>
            <p:ph type="ftr" sz="quarter" idx="11"/>
          </p:nvPr>
        </p:nvSpPr>
        <p:spPr/>
        <p:txBody>
          <a:bodyPr/>
          <a:lstStyle/>
          <a:p>
            <a:r>
              <a:rPr lang="en-US" smtClean="0"/>
              <a:t>DR. BAHAA GHORAB</a:t>
            </a:r>
            <a:endParaRPr lang="en-US"/>
          </a:p>
        </p:txBody>
      </p:sp>
      <p:sp>
        <p:nvSpPr>
          <p:cNvPr id="9" name="Slide Number Placeholder 8"/>
          <p:cNvSpPr>
            <a:spLocks noGrp="1"/>
          </p:cNvSpPr>
          <p:nvPr>
            <p:ph type="sldNum" sz="quarter" idx="12"/>
          </p:nvPr>
        </p:nvSpPr>
        <p:spPr/>
        <p:txBody>
          <a:bodyPr/>
          <a:lstStyle/>
          <a:p>
            <a:fld id="{AAE3E14C-0128-4EDE-AB1C-44EDD1EB0D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314DF8-64B8-435F-9199-79FCFEEF8421}" type="datetime1">
              <a:rPr lang="en-US" smtClean="0"/>
              <a:pPr/>
              <a:t>4/15/2020</a:t>
            </a:fld>
            <a:endParaRPr lang="en-US"/>
          </a:p>
        </p:txBody>
      </p:sp>
      <p:sp>
        <p:nvSpPr>
          <p:cNvPr id="4" name="Footer Placeholder 3"/>
          <p:cNvSpPr>
            <a:spLocks noGrp="1"/>
          </p:cNvSpPr>
          <p:nvPr>
            <p:ph type="ftr" sz="quarter" idx="11"/>
          </p:nvPr>
        </p:nvSpPr>
        <p:spPr/>
        <p:txBody>
          <a:bodyPr/>
          <a:lstStyle/>
          <a:p>
            <a:r>
              <a:rPr lang="en-US" smtClean="0"/>
              <a:t>DR. BAHAA GHORAB</a:t>
            </a:r>
            <a:endParaRPr lang="en-US"/>
          </a:p>
        </p:txBody>
      </p:sp>
      <p:sp>
        <p:nvSpPr>
          <p:cNvPr id="5" name="Slide Number Placeholder 4"/>
          <p:cNvSpPr>
            <a:spLocks noGrp="1"/>
          </p:cNvSpPr>
          <p:nvPr>
            <p:ph type="sldNum" sz="quarter" idx="12"/>
          </p:nvPr>
        </p:nvSpPr>
        <p:spPr/>
        <p:txBody>
          <a:bodyPr/>
          <a:lstStyle/>
          <a:p>
            <a:fld id="{AAE3E14C-0128-4EDE-AB1C-44EDD1EB0D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CEC942-D8E7-461D-93EE-E6B29CF751B9}" type="datetime1">
              <a:rPr lang="en-US" smtClean="0"/>
              <a:pPr/>
              <a:t>4/15/2020</a:t>
            </a:fld>
            <a:endParaRPr lang="en-US"/>
          </a:p>
        </p:txBody>
      </p:sp>
      <p:sp>
        <p:nvSpPr>
          <p:cNvPr id="3" name="Footer Placeholder 2"/>
          <p:cNvSpPr>
            <a:spLocks noGrp="1"/>
          </p:cNvSpPr>
          <p:nvPr>
            <p:ph type="ftr" sz="quarter" idx="11"/>
          </p:nvPr>
        </p:nvSpPr>
        <p:spPr/>
        <p:txBody>
          <a:bodyPr/>
          <a:lstStyle/>
          <a:p>
            <a:r>
              <a:rPr lang="en-US" smtClean="0"/>
              <a:t>DR. BAHAA GHORAB</a:t>
            </a:r>
            <a:endParaRPr lang="en-US"/>
          </a:p>
        </p:txBody>
      </p:sp>
      <p:sp>
        <p:nvSpPr>
          <p:cNvPr id="4" name="Slide Number Placeholder 3"/>
          <p:cNvSpPr>
            <a:spLocks noGrp="1"/>
          </p:cNvSpPr>
          <p:nvPr>
            <p:ph type="sldNum" sz="quarter" idx="12"/>
          </p:nvPr>
        </p:nvSpPr>
        <p:spPr/>
        <p:txBody>
          <a:bodyPr/>
          <a:lstStyle/>
          <a:p>
            <a:fld id="{AAE3E14C-0128-4EDE-AB1C-44EDD1EB0D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407C90-F65B-43B8-9D92-51934401467E}" type="datetime1">
              <a:rPr lang="en-US" smtClean="0"/>
              <a:pPr/>
              <a:t>4/15/2020</a:t>
            </a:fld>
            <a:endParaRPr lang="en-US"/>
          </a:p>
        </p:txBody>
      </p:sp>
      <p:sp>
        <p:nvSpPr>
          <p:cNvPr id="6" name="Footer Placeholder 5"/>
          <p:cNvSpPr>
            <a:spLocks noGrp="1"/>
          </p:cNvSpPr>
          <p:nvPr>
            <p:ph type="ftr" sz="quarter" idx="11"/>
          </p:nvPr>
        </p:nvSpPr>
        <p:spPr/>
        <p:txBody>
          <a:bodyPr/>
          <a:lstStyle/>
          <a:p>
            <a:r>
              <a:rPr lang="en-US" smtClean="0"/>
              <a:t>DR. BAHAA GHORAB</a:t>
            </a:r>
            <a:endParaRPr lang="en-US"/>
          </a:p>
        </p:txBody>
      </p:sp>
      <p:sp>
        <p:nvSpPr>
          <p:cNvPr id="7" name="Slide Number Placeholder 6"/>
          <p:cNvSpPr>
            <a:spLocks noGrp="1"/>
          </p:cNvSpPr>
          <p:nvPr>
            <p:ph type="sldNum" sz="quarter" idx="12"/>
          </p:nvPr>
        </p:nvSpPr>
        <p:spPr/>
        <p:txBody>
          <a:bodyPr/>
          <a:lstStyle/>
          <a:p>
            <a:fld id="{AAE3E14C-0128-4EDE-AB1C-44EDD1EB0D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F20F4D-1DC6-41B7-AA1C-5B526EDF1273}" type="datetime1">
              <a:rPr lang="en-US" smtClean="0"/>
              <a:pPr/>
              <a:t>4/15/2020</a:t>
            </a:fld>
            <a:endParaRPr lang="en-US"/>
          </a:p>
        </p:txBody>
      </p:sp>
      <p:sp>
        <p:nvSpPr>
          <p:cNvPr id="6" name="Footer Placeholder 5"/>
          <p:cNvSpPr>
            <a:spLocks noGrp="1"/>
          </p:cNvSpPr>
          <p:nvPr>
            <p:ph type="ftr" sz="quarter" idx="11"/>
          </p:nvPr>
        </p:nvSpPr>
        <p:spPr/>
        <p:txBody>
          <a:bodyPr/>
          <a:lstStyle/>
          <a:p>
            <a:r>
              <a:rPr lang="en-US" smtClean="0"/>
              <a:t>DR. BAHAA GHORAB</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AE3E14C-0128-4EDE-AB1C-44EDD1EB0DB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50243AF-3EA7-4440-B94C-C03DADF753B0}" type="datetime1">
              <a:rPr lang="en-US" smtClean="0"/>
              <a:pPr/>
              <a:t>4/15/2020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DR. BAHAA GHORAB</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AE3E14C-0128-4EDE-AB1C-44EDD1EB0DB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ar.wikipedia.org/wiki/%D9%85%D9%84%D9%81:Cairo_Al_Hakim_1.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ar.wikipedia.org/wiki/%D9%85%D9%84%D9%81:Al-Hakim_bi-Amr_Allah.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ar.wikipedia.org/wiki/%D9%85%D9%84%D9%81:Bargello_-_%C3%84gyptische_Elfenbeinplakette.jp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ar.wikipedia.org/wiki/%D9%85%D9%84%D9%81:Panel_hunters_Louvre_OA_6265-1.jpg"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s://ar.wikipedia.org/wiki/%D9%85%D9%84%D9%81:Frieze_epigraphy_Louvre_HI6.jpg"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ar.wikipedia.org/wiki/%D9%85%D9%84%D9%81:Arte_islamica,_ippogrifo,_XI_sec_01.JPG" TargetMode="External"/><Relationship Id="rId2" Type="http://schemas.openxmlformats.org/officeDocument/2006/relationships/hyperlink" Target="https://ar.wikipedia.org/wiki/%D9%81%D8%AA%D8%AE%D8%A7%D8%A1"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ar.wikipedia.org/wiki/%D9%85%D9%84%D9%81:AlAzhar_Mosque.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851648" cy="5867400"/>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rtl="1"/>
            <a:r>
              <a:rPr lang="ar-EG" sz="32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t>مقرر </a:t>
            </a:r>
            <a:r>
              <a:rPr lang="ar-EG" sz="32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t>تاريخ</a:t>
            </a:r>
            <a:r>
              <a:rPr lang="ar-SA" sz="320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t> فن </a:t>
            </a:r>
            <a:r>
              <a:rPr lang="ar-SA" sz="32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t>2 </a:t>
            </a:r>
            <a:r>
              <a:rPr lang="ar-EG" sz="32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t/>
            </a:r>
            <a:br>
              <a:rPr lang="ar-EG" sz="32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br>
            <a:r>
              <a:rPr lang="ar-EG" sz="32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t>الفصل الدراسي: </a:t>
            </a:r>
            <a:r>
              <a:rPr lang="ar-SA" sz="32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t>الثاني</a:t>
            </a:r>
            <a:r>
              <a:rPr lang="ar-EG" sz="32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t> </a:t>
            </a:r>
            <a:r>
              <a:rPr lang="ar-SA" sz="32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t>2020</a:t>
            </a:r>
            <a:r>
              <a:rPr lang="en-US" sz="32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t/>
            </a:r>
            <a:br>
              <a:rPr lang="en-US" sz="32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br>
            <a:r>
              <a:rPr lang="en-US" sz="32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t/>
            </a:r>
            <a:br>
              <a:rPr lang="en-US" sz="32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br>
            <a:r>
              <a:rPr lang="en-US" sz="2400" dirty="0" smtClean="0">
                <a:ln>
                  <a:prstDash val="solid"/>
                </a:ln>
                <a:solidFill>
                  <a:srgbClr val="FF0000"/>
                </a:soli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t/>
            </a:r>
            <a:br>
              <a:rPr lang="en-US" sz="2400" dirty="0" smtClean="0">
                <a:ln>
                  <a:prstDash val="solid"/>
                </a:ln>
                <a:solidFill>
                  <a:srgbClr val="FF0000"/>
                </a:soli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br>
            <a:r>
              <a:rPr lang="en-US" sz="32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t/>
            </a:r>
            <a:br>
              <a:rPr lang="en-US" sz="32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br>
            <a:r>
              <a:rPr lang="ar-EG" sz="32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t>الفن </a:t>
            </a:r>
            <a:r>
              <a:rPr lang="ar-EG" sz="32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t>الإسلامي في العصر الفاطمي</a:t>
            </a:r>
            <a:r>
              <a:rPr lang="en-US" sz="32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t/>
            </a:r>
            <a:br>
              <a:rPr lang="en-US" sz="32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Simplified Arabic" pitchFamily="18" charset="-78"/>
                <a:cs typeface="Simplified Arabic" pitchFamily="18" charset="-78"/>
              </a:rPr>
            </a:br>
            <a:endParaRPr lang="en-US" sz="320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Slide Number Placeholder 2"/>
          <p:cNvSpPr>
            <a:spLocks noGrp="1"/>
          </p:cNvSpPr>
          <p:nvPr>
            <p:ph type="sldNum" sz="quarter" idx="12"/>
          </p:nvPr>
        </p:nvSpPr>
        <p:spPr/>
        <p:txBody>
          <a:bodyPr/>
          <a:lstStyle/>
          <a:p>
            <a:fld id="{AAE3E14C-0128-4EDE-AB1C-44EDD1EB0DB6}" type="slidenum">
              <a:rPr lang="en-US" smtClean="0"/>
              <a:pPr/>
              <a:t>1</a:t>
            </a:fld>
            <a:endParaRPr lang="en-US"/>
          </a:p>
        </p:txBody>
      </p:sp>
      <p:sp>
        <p:nvSpPr>
          <p:cNvPr id="4" name="Footer Placeholder 3"/>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257800"/>
            <a:ext cx="8534400" cy="1219200"/>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normAutofit/>
          </a:bodyPr>
          <a:lstStyle/>
          <a:p>
            <a:pPr algn="ctr"/>
            <a:r>
              <a:rPr lang="ar-EG"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مسجد الحاكم بأمر الله، </a:t>
            </a:r>
            <a:r>
              <a:rPr lang="ar-SA"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أحد معالم العصر الذهبي للدولة الفاطميَّة بالقاهرة.</a:t>
            </a:r>
            <a:r>
              <a:rPr lang="en-US"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
            </a:r>
            <a:br>
              <a:rPr lang="en-US"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br>
            <a:endParaRPr lang="en-US" sz="2800" b="1" dirty="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pic>
        <p:nvPicPr>
          <p:cNvPr id="4" name="Content Placeholder 3" descr="https://upload.wikimedia.org/wikipedia/commons/thumb/4/4f/Cairo_Al_Hakim_1.jpg/220px-Cairo_Al_Hakim_1.jpg">
            <a:hlinkClick r:id="rId2"/>
          </p:cNvPr>
          <p:cNvPicPr>
            <a:picLocks noGrp="1"/>
          </p:cNvPicPr>
          <p:nvPr>
            <p:ph idx="1"/>
          </p:nvPr>
        </p:nvPicPr>
        <p:blipFill>
          <a:blip r:embed="rId3" cstate="print"/>
          <a:srcRect/>
          <a:stretch>
            <a:fillRect/>
          </a:stretch>
        </p:blipFill>
        <p:spPr bwMode="auto">
          <a:xfrm>
            <a:off x="609600" y="838200"/>
            <a:ext cx="8001000" cy="4038600"/>
          </a:xfrm>
          <a:prstGeom prst="rect">
            <a:avLst/>
          </a:prstGeom>
          <a:ln w="88900" cap="sq" cmpd="thickThin">
            <a:solidFill>
              <a:srgbClr val="000000"/>
            </a:solidFill>
            <a:prstDash val="solid"/>
            <a:miter lim="800000"/>
          </a:ln>
          <a:effectLst>
            <a:glow rad="228600">
              <a:schemeClr val="accent6">
                <a:satMod val="175000"/>
                <a:alpha val="40000"/>
              </a:schemeClr>
            </a:glow>
            <a:innerShdw blurRad="76200">
              <a:srgbClr val="000000"/>
            </a:innerShdw>
          </a:effectLst>
        </p:spPr>
      </p:pic>
      <p:sp>
        <p:nvSpPr>
          <p:cNvPr id="5" name="Slide Number Placeholder 4"/>
          <p:cNvSpPr>
            <a:spLocks noGrp="1"/>
          </p:cNvSpPr>
          <p:nvPr>
            <p:ph type="sldNum" sz="quarter" idx="12"/>
          </p:nvPr>
        </p:nvSpPr>
        <p:spPr/>
        <p:txBody>
          <a:bodyPr/>
          <a:lstStyle/>
          <a:p>
            <a:fld id="{AAE3E14C-0128-4EDE-AB1C-44EDD1EB0DB6}"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lstStyle/>
          <a:p>
            <a:pPr algn="ctr"/>
            <a:r>
              <a:rPr lang="ar-EG" b="1" u="sng" dirty="0"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rPr>
              <a:t>الزخارف الجصية والحجرية</a:t>
            </a:r>
            <a:endParaRPr lang="en-US" b="1" u="sng" dirty="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457200" y="1935480"/>
            <a:ext cx="8229600" cy="3855720"/>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lstStyle/>
          <a:p>
            <a:pPr algn="just" rtl="1">
              <a:buNone/>
            </a:pPr>
            <a:r>
              <a:rPr lang="en-US" b="1" dirty="0" smtClean="0">
                <a:effectLst>
                  <a:outerShdw blurRad="38100" dist="38100" dir="2700000" algn="tl">
                    <a:srgbClr val="000000">
                      <a:alpha val="43137"/>
                    </a:srgbClr>
                  </a:outerShdw>
                </a:effectLst>
                <a:latin typeface="Simplified Arabic" pitchFamily="18" charset="-78"/>
                <a:cs typeface="Simplified Arabic" pitchFamily="18" charset="-78"/>
              </a:rPr>
              <a:t/>
            </a:r>
            <a:br>
              <a:rPr lang="en-US" b="1" dirty="0" smtClean="0">
                <a:effectLst>
                  <a:outerShdw blurRad="38100" dist="38100" dir="2700000" algn="tl">
                    <a:srgbClr val="000000">
                      <a:alpha val="43137"/>
                    </a:srgbClr>
                  </a:outerShdw>
                </a:effectLst>
                <a:latin typeface="Simplified Arabic" pitchFamily="18" charset="-78"/>
                <a:cs typeface="Simplified Arabic" pitchFamily="18" charset="-78"/>
              </a:rPr>
            </a:br>
            <a:r>
              <a:rPr lang="ar-SA" b="1" dirty="0" smtClean="0">
                <a:effectLst>
                  <a:outerShdw blurRad="38100" dist="38100" dir="2700000" algn="tl">
                    <a:srgbClr val="000000">
                      <a:alpha val="43137"/>
                    </a:srgbClr>
                  </a:outerShdw>
                </a:effectLst>
                <a:latin typeface="Simplified Arabic" pitchFamily="18" charset="-78"/>
                <a:cs typeface="Simplified Arabic" pitchFamily="18" charset="-78"/>
              </a:rPr>
              <a:t>زخرف</a:t>
            </a:r>
            <a:r>
              <a:rPr lang="ar-EG" b="1" dirty="0" smtClean="0">
                <a:effectLst>
                  <a:outerShdw blurRad="38100" dist="38100" dir="2700000" algn="tl">
                    <a:srgbClr val="000000">
                      <a:alpha val="43137"/>
                    </a:srgbClr>
                  </a:outerShdw>
                </a:effectLst>
                <a:latin typeface="Simplified Arabic" pitchFamily="18" charset="-78"/>
                <a:cs typeface="Simplified Arabic" pitchFamily="18" charset="-78"/>
              </a:rPr>
              <a:t>ت</a:t>
            </a:r>
            <a:r>
              <a:rPr lang="ar-SA" b="1" dirty="0" smtClean="0">
                <a:effectLst>
                  <a:outerShdw blurRad="38100" dist="38100" dir="2700000" algn="tl">
                    <a:srgbClr val="000000">
                      <a:alpha val="43137"/>
                    </a:srgbClr>
                  </a:outerShdw>
                </a:effectLst>
                <a:latin typeface="Simplified Arabic" pitchFamily="18" charset="-78"/>
                <a:cs typeface="Simplified Arabic" pitchFamily="18" charset="-78"/>
              </a:rPr>
              <a:t> السطوح الحجرية بنقوش ذات عناصر متعددة</a:t>
            </a:r>
            <a:r>
              <a:rPr lang="ar-EG" b="1" dirty="0" smtClean="0">
                <a:effectLst>
                  <a:outerShdw blurRad="38100" dist="38100" dir="2700000" algn="tl">
                    <a:srgbClr val="000000">
                      <a:alpha val="43137"/>
                    </a:srgbClr>
                  </a:outerShdw>
                </a:effectLst>
                <a:latin typeface="Simplified Arabic" pitchFamily="18" charset="-78"/>
                <a:cs typeface="Simplified Arabic" pitchFamily="18" charset="-78"/>
              </a:rPr>
              <a:t>،</a:t>
            </a:r>
            <a:r>
              <a:rPr lang="ar-SA" b="1" dirty="0" smtClean="0">
                <a:effectLst>
                  <a:outerShdw blurRad="38100" dist="38100" dir="2700000" algn="tl">
                    <a:srgbClr val="000000">
                      <a:alpha val="43137"/>
                    </a:srgbClr>
                  </a:outerShdw>
                </a:effectLst>
                <a:latin typeface="Simplified Arabic" pitchFamily="18" charset="-78"/>
                <a:cs typeface="Simplified Arabic" pitchFamily="18" charset="-78"/>
              </a:rPr>
              <a:t> هندسية ونباتية وآدمية</a:t>
            </a:r>
            <a:r>
              <a:rPr lang="ar-EG" b="1" dirty="0" smtClean="0">
                <a:effectLst>
                  <a:outerShdw blurRad="38100" dist="38100" dir="2700000" algn="tl">
                    <a:srgbClr val="000000">
                      <a:alpha val="43137"/>
                    </a:srgbClr>
                  </a:outerShdw>
                </a:effectLst>
                <a:latin typeface="Simplified Arabic" pitchFamily="18" charset="-78"/>
                <a:cs typeface="Simplified Arabic" pitchFamily="18" charset="-78"/>
              </a:rPr>
              <a:t>،</a:t>
            </a:r>
            <a:r>
              <a:rPr lang="ar-SA" b="1" dirty="0" smtClean="0">
                <a:effectLst>
                  <a:outerShdw blurRad="38100" dist="38100" dir="2700000" algn="tl">
                    <a:srgbClr val="000000">
                      <a:alpha val="43137"/>
                    </a:srgbClr>
                  </a:outerShdw>
                </a:effectLst>
                <a:latin typeface="Simplified Arabic" pitchFamily="18" charset="-78"/>
                <a:cs typeface="Simplified Arabic" pitchFamily="18" charset="-78"/>
              </a:rPr>
              <a:t> ومن أقدم هذه النقوش لوح من الحجر</a:t>
            </a:r>
            <a:r>
              <a:rPr lang="ar-EG" b="1"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SA" b="1" dirty="0" smtClean="0">
                <a:effectLst>
                  <a:outerShdw blurRad="38100" dist="38100" dir="2700000" algn="tl">
                    <a:srgbClr val="000000">
                      <a:alpha val="43137"/>
                    </a:srgbClr>
                  </a:outerShdw>
                </a:effectLst>
                <a:latin typeface="Simplified Arabic" pitchFamily="18" charset="-78"/>
                <a:cs typeface="Simplified Arabic" pitchFamily="18" charset="-78"/>
              </a:rPr>
              <a:t>عثر</a:t>
            </a:r>
            <a:r>
              <a:rPr lang="ar-EG" b="1"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SA" b="1" dirty="0" smtClean="0">
                <a:effectLst>
                  <a:outerShdw blurRad="38100" dist="38100" dir="2700000" algn="tl">
                    <a:srgbClr val="000000">
                      <a:alpha val="43137"/>
                    </a:srgbClr>
                  </a:outerShdw>
                </a:effectLst>
                <a:latin typeface="Simplified Arabic" pitchFamily="18" charset="-78"/>
                <a:cs typeface="Simplified Arabic" pitchFamily="18" charset="-78"/>
              </a:rPr>
              <a:t>عليه في المهدية يصور أميرا جالسا وفي يده كأس وأمامه فتاة تعزف على مزمار.</a:t>
            </a:r>
            <a:endParaRPr lang="ar-EG" b="1" dirty="0" smtClean="0">
              <a:effectLst>
                <a:outerShdw blurRad="38100" dist="38100" dir="2700000" algn="tl">
                  <a:srgbClr val="000000">
                    <a:alpha val="43137"/>
                  </a:srgbClr>
                </a:outerShdw>
              </a:effectLst>
              <a:latin typeface="Simplified Arabic" pitchFamily="18" charset="-78"/>
              <a:cs typeface="Simplified Arabic" pitchFamily="18" charset="-78"/>
            </a:endParaRPr>
          </a:p>
          <a:p>
            <a:pPr marL="273050" indent="-47625" algn="just" rtl="1">
              <a:buNone/>
            </a:pPr>
            <a:r>
              <a:rPr lang="ar-SA" b="1" dirty="0" smtClean="0">
                <a:effectLst>
                  <a:outerShdw blurRad="38100" dist="38100" dir="2700000" algn="tl">
                    <a:srgbClr val="000000">
                      <a:alpha val="43137"/>
                    </a:srgbClr>
                  </a:outerShdw>
                </a:effectLst>
                <a:latin typeface="Simplified Arabic" pitchFamily="18" charset="-78"/>
                <a:cs typeface="Simplified Arabic" pitchFamily="18" charset="-78"/>
              </a:rPr>
              <a:t> ويظهر فيه التأثير بالفن </a:t>
            </a:r>
            <a:r>
              <a:rPr lang="ar-SA" b="1" dirty="0" err="1" smtClean="0">
                <a:effectLst>
                  <a:outerShdw blurRad="38100" dist="38100" dir="2700000" algn="tl">
                    <a:srgbClr val="000000">
                      <a:alpha val="43137"/>
                    </a:srgbClr>
                  </a:outerShdw>
                </a:effectLst>
                <a:latin typeface="Simplified Arabic" pitchFamily="18" charset="-78"/>
                <a:cs typeface="Simplified Arabic" pitchFamily="18" charset="-78"/>
              </a:rPr>
              <a:t>الساساني</a:t>
            </a:r>
            <a:r>
              <a:rPr lang="ar-SA" b="1" dirty="0" smtClean="0">
                <a:effectLst>
                  <a:outerShdw blurRad="38100" dist="38100" dir="2700000" algn="tl">
                    <a:srgbClr val="000000">
                      <a:alpha val="43137"/>
                    </a:srgbClr>
                  </a:outerShdw>
                </a:effectLst>
                <a:latin typeface="Simplified Arabic" pitchFamily="18" charset="-78"/>
                <a:cs typeface="Simplified Arabic" pitchFamily="18" charset="-78"/>
              </a:rPr>
              <a:t> الذي ظهر في العصر العباسي. وتتكون زخارف النقوش الجصية الموجودة في رواق القبلة في الجامع الأزهر</a:t>
            </a:r>
            <a:r>
              <a:rPr lang="ar-EG" b="1" dirty="0" smtClean="0">
                <a:effectLst>
                  <a:outerShdw blurRad="38100" dist="38100" dir="2700000" algn="tl">
                    <a:srgbClr val="000000">
                      <a:alpha val="43137"/>
                    </a:srgbClr>
                  </a:outerShdw>
                </a:effectLst>
                <a:latin typeface="Simplified Arabic" pitchFamily="18" charset="-78"/>
                <a:cs typeface="Simplified Arabic" pitchFamily="18" charset="-78"/>
              </a:rPr>
              <a:t>،</a:t>
            </a:r>
            <a:r>
              <a:rPr lang="ar-SA" b="1" dirty="0" smtClean="0">
                <a:effectLst>
                  <a:outerShdw blurRad="38100" dist="38100" dir="2700000" algn="tl">
                    <a:srgbClr val="000000">
                      <a:alpha val="43137"/>
                    </a:srgbClr>
                  </a:outerShdw>
                </a:effectLst>
                <a:latin typeface="Simplified Arabic" pitchFamily="18" charset="-78"/>
                <a:cs typeface="Simplified Arabic" pitchFamily="18" charset="-78"/>
              </a:rPr>
              <a:t> من وحدات نباتية مستمدة من أسلوب الزخارف الطولونية والعباسية</a:t>
            </a:r>
            <a:r>
              <a:rPr lang="ar-EG" b="1" dirty="0" smtClean="0">
                <a:effectLst>
                  <a:outerShdw blurRad="38100" dist="38100" dir="2700000" algn="tl">
                    <a:srgbClr val="000000">
                      <a:alpha val="43137"/>
                    </a:srgbClr>
                  </a:outerShdw>
                </a:effectLst>
                <a:latin typeface="Simplified Arabic" pitchFamily="18" charset="-78"/>
                <a:cs typeface="Simplified Arabic" pitchFamily="18" charset="-78"/>
              </a:rPr>
              <a:t>،</a:t>
            </a:r>
            <a:r>
              <a:rPr lang="ar-SA" b="1" dirty="0" smtClean="0">
                <a:effectLst>
                  <a:outerShdw blurRad="38100" dist="38100" dir="2700000" algn="tl">
                    <a:srgbClr val="000000">
                      <a:alpha val="43137"/>
                    </a:srgbClr>
                  </a:outerShdw>
                </a:effectLst>
                <a:latin typeface="Simplified Arabic" pitchFamily="18" charset="-78"/>
                <a:cs typeface="Simplified Arabic" pitchFamily="18" charset="-78"/>
              </a:rPr>
              <a:t> إلا أنها تختلف عنها في طريقة التنفيذ</a:t>
            </a:r>
            <a:r>
              <a:rPr lang="en-US" b="1" dirty="0" smtClean="0">
                <a:effectLst>
                  <a:outerShdw blurRad="38100" dist="38100" dir="2700000" algn="tl">
                    <a:srgbClr val="000000">
                      <a:alpha val="43137"/>
                    </a:srgbClr>
                  </a:outerShdw>
                </a:effectLst>
                <a:latin typeface="Simplified Arabic" pitchFamily="18" charset="-78"/>
                <a:cs typeface="Simplified Arabic" pitchFamily="18" charset="-78"/>
              </a:rPr>
              <a:t>.</a:t>
            </a:r>
            <a:endParaRPr lang="en-US"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AAE3E14C-0128-4EDE-AB1C-44EDD1EB0DB6}"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410200"/>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noAutofit/>
          </a:bodyPr>
          <a:lstStyle/>
          <a:p>
            <a:pPr algn="just" rtl="1"/>
            <a:endParaRPr lang="ar-EG" sz="2800" b="1" dirty="0" smtClean="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r>
              <a:rPr lang="ar-SA" sz="2800" b="1" dirty="0" smtClean="0">
                <a:effectLst>
                  <a:outerShdw blurRad="38100" dist="38100" dir="2700000" algn="tl">
                    <a:srgbClr val="000000">
                      <a:alpha val="43137"/>
                    </a:srgbClr>
                  </a:outerShdw>
                </a:effectLst>
                <a:latin typeface="Simplified Arabic" pitchFamily="18" charset="-78"/>
                <a:cs typeface="Simplified Arabic" pitchFamily="18" charset="-78"/>
              </a:rPr>
              <a:t>اعتن</a:t>
            </a:r>
            <a:r>
              <a:rPr lang="ar-EG" sz="2800" b="1" dirty="0" smtClean="0">
                <a:effectLst>
                  <a:outerShdw blurRad="38100" dist="38100" dir="2700000" algn="tl">
                    <a:srgbClr val="000000">
                      <a:alpha val="43137"/>
                    </a:srgbClr>
                  </a:outerShdw>
                </a:effectLst>
                <a:latin typeface="Simplified Arabic" pitchFamily="18" charset="-78"/>
                <a:cs typeface="Simplified Arabic" pitchFamily="18" charset="-78"/>
              </a:rPr>
              <a:t>ي الفنانون الفاطميون</a:t>
            </a:r>
            <a:r>
              <a:rPr lang="ar-SA" sz="2800" b="1" dirty="0" smtClean="0">
                <a:effectLst>
                  <a:outerShdw blurRad="38100" dist="38100" dir="2700000" algn="tl">
                    <a:srgbClr val="000000">
                      <a:alpha val="43137"/>
                    </a:srgbClr>
                  </a:outerShdw>
                </a:effectLst>
                <a:latin typeface="Simplified Arabic" pitchFamily="18" charset="-78"/>
                <a:cs typeface="Simplified Arabic" pitchFamily="18" charset="-78"/>
              </a:rPr>
              <a:t> برسم سيقان النباتات</a:t>
            </a:r>
            <a:r>
              <a:rPr lang="ar-EG" sz="2800" b="1" dirty="0" smtClean="0">
                <a:effectLst>
                  <a:outerShdw blurRad="38100" dist="38100" dir="2700000" algn="tl">
                    <a:srgbClr val="000000">
                      <a:alpha val="43137"/>
                    </a:srgbClr>
                  </a:outerShdw>
                </a:effectLst>
                <a:latin typeface="Simplified Arabic" pitchFamily="18" charset="-78"/>
                <a:cs typeface="Simplified Arabic" pitchFamily="18" charset="-78"/>
              </a:rPr>
              <a:t>.</a:t>
            </a:r>
          </a:p>
          <a:p>
            <a:pPr algn="just" rtl="1"/>
            <a:r>
              <a:rPr lang="en-US" sz="2800" b="1"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SA" sz="2800" b="1" dirty="0" smtClean="0">
                <a:effectLst>
                  <a:outerShdw blurRad="38100" dist="38100" dir="2700000" algn="tl">
                    <a:srgbClr val="000000">
                      <a:alpha val="43137"/>
                    </a:srgbClr>
                  </a:outerShdw>
                </a:effectLst>
                <a:latin typeface="Simplified Arabic" pitchFamily="18" charset="-78"/>
                <a:cs typeface="Simplified Arabic" pitchFamily="18" charset="-78"/>
              </a:rPr>
              <a:t>تزداد أهمية الزخارف الكتابية في العصر الفاطمي</a:t>
            </a:r>
            <a:r>
              <a:rPr lang="ar-EG" sz="2800" b="1" dirty="0" smtClean="0">
                <a:effectLst>
                  <a:outerShdw blurRad="38100" dist="38100" dir="2700000" algn="tl">
                    <a:srgbClr val="000000">
                      <a:alpha val="43137"/>
                    </a:srgbClr>
                  </a:outerShdw>
                </a:effectLst>
                <a:latin typeface="Simplified Arabic" pitchFamily="18" charset="-78"/>
                <a:cs typeface="Simplified Arabic" pitchFamily="18" charset="-78"/>
              </a:rPr>
              <a:t>،</a:t>
            </a:r>
            <a:r>
              <a:rPr lang="ar-SA" sz="2800" b="1" dirty="0" smtClean="0">
                <a:effectLst>
                  <a:outerShdw blurRad="38100" dist="38100" dir="2700000" algn="tl">
                    <a:srgbClr val="000000">
                      <a:alpha val="43137"/>
                    </a:srgbClr>
                  </a:outerShdw>
                </a:effectLst>
                <a:latin typeface="Simplified Arabic" pitchFamily="18" charset="-78"/>
                <a:cs typeface="Simplified Arabic" pitchFamily="18" charset="-78"/>
              </a:rPr>
              <a:t> وينتشر استخدام الخط الكوفي المشجر فوق أرضيات مورقة من التفريعات النباتية (الأرابيسك</a:t>
            </a:r>
            <a:r>
              <a:rPr lang="ar-EG" sz="2800" b="1" dirty="0" smtClean="0">
                <a:effectLst>
                  <a:outerShdw blurRad="38100" dist="38100" dir="2700000" algn="tl">
                    <a:srgbClr val="000000">
                      <a:alpha val="43137"/>
                    </a:srgbClr>
                  </a:outerShdw>
                </a:effectLst>
                <a:latin typeface="Simplified Arabic" pitchFamily="18" charset="-78"/>
                <a:cs typeface="Simplified Arabic" pitchFamily="18" charset="-78"/>
              </a:rPr>
              <a:t>)</a:t>
            </a:r>
          </a:p>
          <a:p>
            <a:pPr algn="just" rtl="1"/>
            <a:r>
              <a:rPr lang="ar-SA" sz="2800" b="1" dirty="0" smtClean="0">
                <a:effectLst>
                  <a:outerShdw blurRad="38100" dist="38100" dir="2700000" algn="tl">
                    <a:srgbClr val="000000">
                      <a:alpha val="43137"/>
                    </a:srgbClr>
                  </a:outerShdw>
                </a:effectLst>
                <a:latin typeface="Simplified Arabic" pitchFamily="18" charset="-78"/>
                <a:cs typeface="Simplified Arabic" pitchFamily="18" charset="-78"/>
              </a:rPr>
              <a:t>ومن الأساليب المعمارية التي ابتكرها الفاطميون استخدام أشكال </a:t>
            </a:r>
            <a:r>
              <a:rPr lang="ar-SA" sz="2800" b="1" dirty="0" err="1" smtClean="0">
                <a:effectLst>
                  <a:outerShdw blurRad="38100" dist="38100" dir="2700000" algn="tl">
                    <a:srgbClr val="000000">
                      <a:alpha val="43137"/>
                    </a:srgbClr>
                  </a:outerShdw>
                </a:effectLst>
                <a:latin typeface="Simplified Arabic" pitchFamily="18" charset="-78"/>
                <a:cs typeface="Simplified Arabic" pitchFamily="18" charset="-78"/>
              </a:rPr>
              <a:t>المقرنصات</a:t>
            </a:r>
            <a:r>
              <a:rPr lang="ar-EG" sz="2800" b="1" dirty="0" smtClean="0">
                <a:effectLst>
                  <a:outerShdw blurRad="38100" dist="38100" dir="2700000" algn="tl">
                    <a:srgbClr val="000000">
                      <a:alpha val="43137"/>
                    </a:srgbClr>
                  </a:outerShdw>
                </a:effectLst>
                <a:latin typeface="Simplified Arabic" pitchFamily="18" charset="-78"/>
                <a:cs typeface="Simplified Arabic" pitchFamily="18" charset="-78"/>
              </a:rPr>
              <a:t>،</a:t>
            </a:r>
            <a:r>
              <a:rPr lang="ar-SA" sz="2800" b="1" dirty="0" smtClean="0">
                <a:effectLst>
                  <a:outerShdw blurRad="38100" dist="38100" dir="2700000" algn="tl">
                    <a:srgbClr val="000000">
                      <a:alpha val="43137"/>
                    </a:srgbClr>
                  </a:outerShdw>
                </a:effectLst>
                <a:latin typeface="Simplified Arabic" pitchFamily="18" charset="-78"/>
                <a:cs typeface="Simplified Arabic" pitchFamily="18" charset="-78"/>
              </a:rPr>
              <a:t> كزخارف تزين السطح</a:t>
            </a:r>
            <a:r>
              <a:rPr lang="ar-EG" sz="2800" b="1" dirty="0" smtClean="0">
                <a:effectLst>
                  <a:outerShdw blurRad="38100" dist="38100" dir="2700000" algn="tl">
                    <a:srgbClr val="000000">
                      <a:alpha val="43137"/>
                    </a:srgbClr>
                  </a:outerShdw>
                </a:effectLst>
                <a:latin typeface="Simplified Arabic" pitchFamily="18" charset="-78"/>
                <a:cs typeface="Simplified Arabic" pitchFamily="18" charset="-78"/>
              </a:rPr>
              <a:t>،</a:t>
            </a:r>
            <a:r>
              <a:rPr lang="ar-SA" sz="2800" b="1" dirty="0" smtClean="0">
                <a:effectLst>
                  <a:outerShdw blurRad="38100" dist="38100" dir="2700000" algn="tl">
                    <a:srgbClr val="000000">
                      <a:alpha val="43137"/>
                    </a:srgbClr>
                  </a:outerShdw>
                </a:effectLst>
                <a:latin typeface="Simplified Arabic" pitchFamily="18" charset="-78"/>
                <a:cs typeface="Simplified Arabic" pitchFamily="18" charset="-78"/>
              </a:rPr>
              <a:t> ويعد هذا ابتكارا جديدا في الفن الإسلامي</a:t>
            </a:r>
            <a:r>
              <a:rPr lang="en-US" sz="2800" b="1" dirty="0" smtClean="0">
                <a:effectLst>
                  <a:outerShdw blurRad="38100" dist="38100" dir="2700000" algn="tl">
                    <a:srgbClr val="000000">
                      <a:alpha val="43137"/>
                    </a:srgbClr>
                  </a:outerShdw>
                </a:effectLst>
                <a:latin typeface="Simplified Arabic" pitchFamily="18" charset="-78"/>
                <a:cs typeface="Simplified Arabic" pitchFamily="18" charset="-78"/>
              </a:rPr>
              <a:t>.</a:t>
            </a:r>
            <a:endParaRPr lang="ar-EG" sz="2800" b="1" dirty="0" smtClean="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r>
              <a:rPr lang="ar-SA" sz="2800" b="1" dirty="0" smtClean="0">
                <a:effectLst>
                  <a:outerShdw blurRad="38100" dist="38100" dir="2700000" algn="tl">
                    <a:srgbClr val="000000">
                      <a:alpha val="43137"/>
                    </a:srgbClr>
                  </a:outerShdw>
                </a:effectLst>
                <a:latin typeface="Simplified Arabic" pitchFamily="18" charset="-78"/>
                <a:cs typeface="Simplified Arabic" pitchFamily="18" charset="-78"/>
              </a:rPr>
              <a:t>ولقد ظهرت عناصر من الفنيين القبطي والفارسي في الفن الفاطمي</a:t>
            </a:r>
            <a:r>
              <a:rPr lang="ar-EG" sz="2800" b="1" dirty="0" smtClean="0">
                <a:effectLst>
                  <a:outerShdw blurRad="38100" dist="38100" dir="2700000" algn="tl">
                    <a:srgbClr val="000000">
                      <a:alpha val="43137"/>
                    </a:srgbClr>
                  </a:outerShdw>
                </a:effectLst>
                <a:latin typeface="Simplified Arabic" pitchFamily="18" charset="-78"/>
                <a:cs typeface="Simplified Arabic" pitchFamily="18" charset="-78"/>
              </a:rPr>
              <a:t>،</a:t>
            </a:r>
            <a:r>
              <a:rPr lang="ar-SA" sz="2800" b="1" dirty="0" smtClean="0">
                <a:effectLst>
                  <a:outerShdw blurRad="38100" dist="38100" dir="2700000" algn="tl">
                    <a:srgbClr val="000000">
                      <a:alpha val="43137"/>
                    </a:srgbClr>
                  </a:outerShdw>
                </a:effectLst>
                <a:latin typeface="Simplified Arabic" pitchFamily="18" charset="-78"/>
                <a:cs typeface="Simplified Arabic" pitchFamily="18" charset="-78"/>
              </a:rPr>
              <a:t> بعدما استقر الفاطميون في مصر</a:t>
            </a:r>
            <a:r>
              <a:rPr lang="ar-EG" sz="2800" b="1" dirty="0" smtClean="0">
                <a:effectLst>
                  <a:outerShdw blurRad="38100" dist="38100" dir="2700000" algn="tl">
                    <a:srgbClr val="000000">
                      <a:alpha val="43137"/>
                    </a:srgbClr>
                  </a:outerShdw>
                </a:effectLst>
                <a:latin typeface="Simplified Arabic" pitchFamily="18" charset="-78"/>
                <a:cs typeface="Simplified Arabic" pitchFamily="18" charset="-78"/>
              </a:rPr>
              <a:t>.</a:t>
            </a:r>
            <a:r>
              <a:rPr lang="ar-SA" sz="2800" b="1" dirty="0" smtClean="0">
                <a:effectLst>
                  <a:outerShdw blurRad="38100" dist="38100" dir="2700000" algn="tl">
                    <a:srgbClr val="000000">
                      <a:alpha val="43137"/>
                    </a:srgbClr>
                  </a:outerShdw>
                </a:effectLst>
                <a:latin typeface="Simplified Arabic" pitchFamily="18" charset="-78"/>
                <a:cs typeface="Simplified Arabic" pitchFamily="18" charset="-78"/>
              </a:rPr>
              <a:t> مثال وحدات السمك أو الحمام التي تظهر بين الزخارف النباتية</a:t>
            </a:r>
            <a:r>
              <a:rPr lang="en-US" sz="2800" b="1" dirty="0" smtClean="0">
                <a:effectLst>
                  <a:outerShdw blurRad="38100" dist="38100" dir="2700000" algn="tl">
                    <a:srgbClr val="000000">
                      <a:alpha val="43137"/>
                    </a:srgbClr>
                  </a:outerShdw>
                </a:effectLst>
                <a:latin typeface="Simplified Arabic" pitchFamily="18" charset="-78"/>
                <a:cs typeface="Simplified Arabic" pitchFamily="18" charset="-78"/>
              </a:rPr>
              <a:t>.</a:t>
            </a:r>
            <a:endParaRPr lang="ar-EG" sz="2800" b="1" dirty="0" smtClean="0">
              <a:effectLst>
                <a:outerShdw blurRad="38100" dist="38100" dir="2700000" algn="tl">
                  <a:srgbClr val="000000">
                    <a:alpha val="43137"/>
                  </a:srgbClr>
                </a:outerShdw>
              </a:effectLst>
              <a:latin typeface="Simplified Arabic" pitchFamily="18" charset="-78"/>
              <a:cs typeface="Simplified Arabic" pitchFamily="18" charset="-78"/>
            </a:endParaRPr>
          </a:p>
          <a:p>
            <a:pPr algn="just" rtl="1">
              <a:buNone/>
            </a:pPr>
            <a:r>
              <a:rPr lang="en-US" sz="2800" b="1" dirty="0" smtClean="0">
                <a:effectLst>
                  <a:outerShdw blurRad="38100" dist="38100" dir="2700000" algn="tl">
                    <a:srgbClr val="000000">
                      <a:alpha val="43137"/>
                    </a:srgbClr>
                  </a:outerShdw>
                </a:effectLst>
                <a:latin typeface="Simplified Arabic" pitchFamily="18" charset="-78"/>
                <a:cs typeface="Simplified Arabic" pitchFamily="18" charset="-78"/>
              </a:rPr>
              <a:t/>
            </a:r>
            <a:br>
              <a:rPr lang="en-US" sz="2800" b="1" dirty="0" smtClean="0">
                <a:effectLst>
                  <a:outerShdw blurRad="38100" dist="38100" dir="2700000" algn="tl">
                    <a:srgbClr val="000000">
                      <a:alpha val="43137"/>
                    </a:srgbClr>
                  </a:outerShdw>
                </a:effectLst>
                <a:latin typeface="Simplified Arabic" pitchFamily="18" charset="-78"/>
                <a:cs typeface="Simplified Arabic" pitchFamily="18" charset="-78"/>
              </a:rPr>
            </a:br>
            <a:r>
              <a:rPr lang="en-US" sz="2800" b="1" dirty="0" smtClean="0">
                <a:effectLst>
                  <a:outerShdw blurRad="38100" dist="38100" dir="2700000" algn="tl">
                    <a:srgbClr val="000000">
                      <a:alpha val="43137"/>
                    </a:srgbClr>
                  </a:outerShdw>
                </a:effectLst>
                <a:latin typeface="Simplified Arabic" pitchFamily="18" charset="-78"/>
                <a:cs typeface="Simplified Arabic" pitchFamily="18" charset="-78"/>
              </a:rPr>
              <a:t/>
            </a:r>
            <a:br>
              <a:rPr lang="en-US" sz="2800" b="1" dirty="0" smtClean="0">
                <a:effectLst>
                  <a:outerShdw blurRad="38100" dist="38100" dir="2700000" algn="tl">
                    <a:srgbClr val="000000">
                      <a:alpha val="43137"/>
                    </a:srgbClr>
                  </a:outerShdw>
                </a:effectLst>
                <a:latin typeface="Simplified Arabic" pitchFamily="18" charset="-78"/>
                <a:cs typeface="Simplified Arabic" pitchFamily="18" charset="-78"/>
              </a:rPr>
            </a:br>
            <a:endParaRPr lang="en-US" sz="28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AAE3E14C-0128-4EDE-AB1C-44EDD1EB0DB6}"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normAutofit fontScale="90000"/>
          </a:bodyPr>
          <a:lstStyle/>
          <a:p>
            <a:pPr algn="ctr"/>
            <a:r>
              <a:rPr lang="ar-EG" b="1" u="sng" dirty="0"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rPr>
              <a:t>التصوير </a:t>
            </a:r>
            <a:r>
              <a:rPr lang="ar-EG" b="1" u="sng" dirty="0" err="1"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rPr>
              <a:t>الجداري</a:t>
            </a:r>
            <a:endParaRPr lang="en-US" b="1" u="sng" dirty="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457200" y="1600200"/>
            <a:ext cx="8229600" cy="4724400"/>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normAutofit fontScale="92500" lnSpcReduction="10000"/>
          </a:bodyPr>
          <a:lstStyle/>
          <a:p>
            <a:pPr algn="just" rtl="1"/>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ذكر المقريزي وجود مدرسة للرسوم الحائطية الملونة الإسلامية ازدهرت في مصر في العصر الفاطمي، وذكر أن المصورين العراقيين تباروا مع المصريين في رسم </a:t>
            </a:r>
            <a:r>
              <a:rPr lang="ar-SA" b="1" dirty="0" err="1" smtClean="0">
                <a:ln w="10541" cmpd="sng">
                  <a:solidFill>
                    <a:schemeClr val="accent1">
                      <a:shade val="88000"/>
                      <a:satMod val="110000"/>
                    </a:schemeClr>
                  </a:solidFill>
                  <a:prstDash val="solid"/>
                </a:ln>
                <a:latin typeface="Simplified Arabic" pitchFamily="18" charset="-78"/>
                <a:cs typeface="Simplified Arabic" pitchFamily="18" charset="-78"/>
              </a:rPr>
              <a:t>تصاوير</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جداريه اظهروا فيها مهارة في التلاعب بتأثير الألوان</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ويؤيد وجود هذه المدرسة </a:t>
            </a:r>
            <a:r>
              <a:rPr lang="ar-SA" b="1" dirty="0" err="1" smtClean="0">
                <a:ln w="10541" cmpd="sng">
                  <a:solidFill>
                    <a:schemeClr val="accent1">
                      <a:shade val="88000"/>
                      <a:satMod val="110000"/>
                    </a:schemeClr>
                  </a:solidFill>
                  <a:prstDash val="solid"/>
                </a:ln>
                <a:latin typeface="Simplified Arabic" pitchFamily="18" charset="-78"/>
                <a:cs typeface="Simplified Arabic" pitchFamily="18" charset="-78"/>
              </a:rPr>
              <a:t>تصاوير</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جداريه عثر عليها في حمام بجهة أبي السعود بمصر القديمة</a:t>
            </a:r>
            <a:r>
              <a:rPr lang="en-US" b="1" dirty="0" smtClean="0">
                <a:ln w="10541" cmpd="sng">
                  <a:solidFill>
                    <a:schemeClr val="accent1">
                      <a:shade val="88000"/>
                      <a:satMod val="110000"/>
                    </a:schemeClr>
                  </a:solidFill>
                  <a:prstDash val="solid"/>
                </a:ln>
                <a:latin typeface="Simplified Arabic" pitchFamily="18" charset="-78"/>
                <a:cs typeface="Simplified Arabic" pitchFamily="18" charset="-78"/>
              </a:rPr>
              <a:t>.</a:t>
            </a:r>
            <a:endParaRPr lang="ar-EG" b="1" dirty="0" smtClean="0">
              <a:ln w="10541" cmpd="sng">
                <a:solidFill>
                  <a:schemeClr val="accent1">
                    <a:shade val="88000"/>
                    <a:satMod val="110000"/>
                  </a:schemeClr>
                </a:solidFill>
                <a:prstDash val="solid"/>
              </a:ln>
              <a:latin typeface="Simplified Arabic" pitchFamily="18" charset="-78"/>
              <a:cs typeface="Simplified Arabic" pitchFamily="18" charset="-78"/>
            </a:endParaRPr>
          </a:p>
          <a:p>
            <a:pPr algn="just" rtl="1"/>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ولقد وجدت هذه </a:t>
            </a:r>
            <a:r>
              <a:rPr lang="ar-SA" b="1" dirty="0" err="1" smtClean="0">
                <a:ln w="10541" cmpd="sng">
                  <a:solidFill>
                    <a:schemeClr val="accent1">
                      <a:shade val="88000"/>
                      <a:satMod val="110000"/>
                    </a:schemeClr>
                  </a:solidFill>
                  <a:prstDash val="solid"/>
                </a:ln>
                <a:latin typeface="Simplified Arabic" pitchFamily="18" charset="-78"/>
                <a:cs typeface="Simplified Arabic" pitchFamily="18" charset="-78"/>
              </a:rPr>
              <a:t>التصاوير</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الملونة في حنايا الجدران، وتتألف رسومها من زخارف نباتية وطيور، كما وجدت </a:t>
            </a:r>
            <a:r>
              <a:rPr lang="ar-SA" b="1" dirty="0" err="1" smtClean="0">
                <a:ln w="10541" cmpd="sng">
                  <a:solidFill>
                    <a:schemeClr val="accent1">
                      <a:shade val="88000"/>
                      <a:satMod val="110000"/>
                    </a:schemeClr>
                  </a:solidFill>
                  <a:prstDash val="solid"/>
                </a:ln>
                <a:latin typeface="Simplified Arabic" pitchFamily="18" charset="-78"/>
                <a:cs typeface="Simplified Arabic" pitchFamily="18" charset="-78"/>
              </a:rPr>
              <a:t>بها</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صورة شخص جالس يحمل كأسا</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وبقايا رسم لراقصة في </a:t>
            </a:r>
            <a:r>
              <a:rPr lang="ar-SA" b="1" dirty="0" err="1" smtClean="0">
                <a:ln w="10541" cmpd="sng">
                  <a:solidFill>
                    <a:schemeClr val="accent1">
                      <a:shade val="88000"/>
                      <a:satMod val="110000"/>
                    </a:schemeClr>
                  </a:solidFill>
                  <a:prstDash val="solid"/>
                </a:ln>
                <a:latin typeface="Simplified Arabic" pitchFamily="18" charset="-78"/>
                <a:cs typeface="Simplified Arabic" pitchFamily="18" charset="-78"/>
              </a:rPr>
              <a:t>حنية</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أخرى</a:t>
            </a:r>
            <a:r>
              <a:rPr lang="en-US" b="1" dirty="0" smtClean="0">
                <a:ln w="10541" cmpd="sng">
                  <a:solidFill>
                    <a:schemeClr val="accent1">
                      <a:shade val="88000"/>
                      <a:satMod val="110000"/>
                    </a:schemeClr>
                  </a:solidFill>
                  <a:prstDash val="solid"/>
                </a:ln>
                <a:latin typeface="Simplified Arabic" pitchFamily="18" charset="-78"/>
                <a:cs typeface="Simplified Arabic" pitchFamily="18" charset="-78"/>
              </a:rPr>
              <a:t> .</a:t>
            </a:r>
            <a:endParaRPr lang="ar-EG" b="1" dirty="0" smtClean="0">
              <a:ln w="10541" cmpd="sng">
                <a:solidFill>
                  <a:schemeClr val="accent1">
                    <a:shade val="88000"/>
                    <a:satMod val="110000"/>
                  </a:schemeClr>
                </a:solidFill>
                <a:prstDash val="solid"/>
              </a:ln>
              <a:latin typeface="Simplified Arabic" pitchFamily="18" charset="-78"/>
              <a:cs typeface="Simplified Arabic" pitchFamily="18" charset="-78"/>
            </a:endParaRPr>
          </a:p>
          <a:p>
            <a:pPr algn="just" rtl="1"/>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الطراز الفاطمي الذي نشأ وازدهر في مصر كان مزيجا من الأساليب العراقية </a:t>
            </a:r>
            <a:r>
              <a:rPr lang="ar-SA" b="1" dirty="0" err="1" smtClean="0">
                <a:ln w="10541" cmpd="sng">
                  <a:solidFill>
                    <a:schemeClr val="accent1">
                      <a:shade val="88000"/>
                      <a:satMod val="110000"/>
                    </a:schemeClr>
                  </a:solidFill>
                  <a:prstDash val="solid"/>
                </a:ln>
                <a:latin typeface="Simplified Arabic" pitchFamily="18" charset="-78"/>
                <a:cs typeface="Simplified Arabic" pitchFamily="18" charset="-78"/>
              </a:rPr>
              <a:t>الساسانية</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التي انتشرت في إيران والعراق في العصر العباسي</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وبعض الأساليب المحلية التي وجدت في البلاد قبل قدومهم</a:t>
            </a:r>
            <a:r>
              <a:rPr lang="en-US" b="1" dirty="0" smtClean="0">
                <a:ln w="10541" cmpd="sng">
                  <a:solidFill>
                    <a:schemeClr val="accent1">
                      <a:shade val="88000"/>
                      <a:satMod val="110000"/>
                    </a:schemeClr>
                  </a:solidFill>
                  <a:prstDash val="solid"/>
                </a:ln>
                <a:latin typeface="Simplified Arabic" pitchFamily="18" charset="-78"/>
                <a:cs typeface="Simplified Arabic" pitchFamily="18" charset="-78"/>
              </a:rPr>
              <a:t> .</a:t>
            </a:r>
            <a:endParaRPr lang="ar-EG" b="1" dirty="0" smtClean="0">
              <a:ln w="10541" cmpd="sng">
                <a:solidFill>
                  <a:schemeClr val="accent1">
                    <a:shade val="88000"/>
                    <a:satMod val="110000"/>
                  </a:schemeClr>
                </a:solidFill>
                <a:prstDash val="solid"/>
              </a:ln>
              <a:latin typeface="Simplified Arabic" pitchFamily="18" charset="-78"/>
              <a:cs typeface="Simplified Arabic" pitchFamily="18" charset="-78"/>
            </a:endParaRPr>
          </a:p>
          <a:p>
            <a:pPr algn="just" rtl="1"/>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وكانت الرسوم الآدمية والحيوانية هي العنصر الرئيسي في زخارف مصنوعاتهم الخشبية والعاجية. كما </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أ</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قبل الفنانون على استخدام هذه الرسوم في زخارف الخزف الفاطمي ذي البريق المعدني الذي أجادوا صناعته</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a:t>
            </a:r>
            <a:endParaRPr lang="en-US"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AAE3E14C-0128-4EDE-AB1C-44EDD1EB0DB6}"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562600"/>
            <a:ext cx="8229600" cy="838200"/>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normAutofit/>
          </a:bodyPr>
          <a:lstStyle/>
          <a:p>
            <a:pPr algn="ctr" rtl="1"/>
            <a:r>
              <a:rPr lang="ar-EG" sz="24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أبو علي المنصور الحاكم بأمر الله</a:t>
            </a:r>
            <a:r>
              <a:rPr lang="ar-SA" sz="24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 أحد أبرز الخُلفاء الفاطميين، حكم خلال العصر الذهبي للدولة الفاطميَّة.</a:t>
            </a:r>
            <a:endParaRPr lang="en-US" sz="2400" b="1" dirty="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pic>
        <p:nvPicPr>
          <p:cNvPr id="4" name="Content Placeholder 3" descr="https://upload.wikimedia.org/wikipedia/commons/thumb/9/9b/Al-Hakim_bi-Amr_Allah.jpg/220px-Al-Hakim_bi-Amr_Allah.jpg">
            <a:hlinkClick r:id="rId2"/>
          </p:cNvPr>
          <p:cNvPicPr>
            <a:picLocks noGrp="1"/>
          </p:cNvPicPr>
          <p:nvPr>
            <p:ph idx="1"/>
          </p:nvPr>
        </p:nvPicPr>
        <p:blipFill>
          <a:blip r:embed="rId3" cstate="print"/>
          <a:srcRect/>
          <a:stretch>
            <a:fillRect/>
          </a:stretch>
        </p:blipFill>
        <p:spPr bwMode="auto">
          <a:xfrm>
            <a:off x="2743200" y="937419"/>
            <a:ext cx="3683000" cy="3939381"/>
          </a:xfrm>
          <a:prstGeom prst="rect">
            <a:avLst/>
          </a:prstGeom>
          <a:ln w="88900" cap="sq" cmpd="thickThin">
            <a:solidFill>
              <a:srgbClr val="000000"/>
            </a:solidFill>
            <a:prstDash val="solid"/>
            <a:miter lim="800000"/>
          </a:ln>
          <a:effectLst>
            <a:glow rad="228600">
              <a:schemeClr val="accent6">
                <a:satMod val="175000"/>
                <a:alpha val="40000"/>
              </a:schemeClr>
            </a:glow>
            <a:innerShdw blurRad="76200">
              <a:srgbClr val="000000"/>
            </a:innerShdw>
          </a:effectLst>
        </p:spPr>
      </p:pic>
      <p:sp>
        <p:nvSpPr>
          <p:cNvPr id="5" name="Slide Number Placeholder 4"/>
          <p:cNvSpPr>
            <a:spLocks noGrp="1"/>
          </p:cNvSpPr>
          <p:nvPr>
            <p:ph type="sldNum" sz="quarter" idx="12"/>
          </p:nvPr>
        </p:nvSpPr>
        <p:spPr/>
        <p:txBody>
          <a:bodyPr/>
          <a:lstStyle/>
          <a:p>
            <a:fld id="{AAE3E14C-0128-4EDE-AB1C-44EDD1EB0DB6}"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a:solidFill>
            <a:schemeClr val="accent2">
              <a:lumMod val="40000"/>
              <a:lumOff val="60000"/>
            </a:schemeClr>
          </a:solidFill>
          <a:ln>
            <a:solidFill>
              <a:schemeClr val="accent1"/>
            </a:solidFill>
          </a:ln>
          <a:effectLst>
            <a:glow rad="228600">
              <a:schemeClr val="accent6">
                <a:satMod val="175000"/>
                <a:alpha val="40000"/>
              </a:schemeClr>
            </a:glow>
          </a:effectLst>
        </p:spPr>
        <p:txBody>
          <a:bodyPr>
            <a:normAutofit/>
          </a:bodyPr>
          <a:lstStyle/>
          <a:p>
            <a:pPr algn="just" rtl="1"/>
            <a:r>
              <a:rPr lang="ar-EG" b="1" u="sng" dirty="0" err="1" smtClean="0">
                <a:ln w="10541" cmpd="sng">
                  <a:solidFill>
                    <a:schemeClr val="accent1">
                      <a:shade val="88000"/>
                      <a:satMod val="110000"/>
                    </a:schemeClr>
                  </a:solidFill>
                  <a:prstDash val="solid"/>
                </a:ln>
                <a:solidFill>
                  <a:srgbClr val="FF0000"/>
                </a:solidFill>
                <a:latin typeface="Simplified Arabic" pitchFamily="18" charset="-78"/>
                <a:cs typeface="Simplified Arabic" pitchFamily="18" charset="-78"/>
              </a:rPr>
              <a:t>الوصف </a:t>
            </a:r>
            <a:r>
              <a:rPr lang="ar-EG" b="1" u="sng" dirty="0" smtClean="0">
                <a:ln w="10541" cmpd="sng">
                  <a:solidFill>
                    <a:schemeClr val="accent1">
                      <a:shade val="88000"/>
                      <a:satMod val="110000"/>
                    </a:schemeClr>
                  </a:solidFill>
                  <a:prstDash val="solid"/>
                </a:ln>
                <a:solidFill>
                  <a:srgbClr val="FF0000"/>
                </a:solidFill>
                <a:latin typeface="Simplified Arabic" pitchFamily="18" charset="-78"/>
                <a:cs typeface="Simplified Arabic" pitchFamily="18" charset="-78"/>
              </a:rPr>
              <a:t>(الدراسة التحليلية</a:t>
            </a:r>
            <a:r>
              <a:rPr lang="ar-OM" b="1" u="sng" dirty="0" smtClean="0">
                <a:ln w="10541" cmpd="sng">
                  <a:solidFill>
                    <a:schemeClr val="accent1">
                      <a:shade val="88000"/>
                      <a:satMod val="110000"/>
                    </a:schemeClr>
                  </a:solidFill>
                  <a:prstDash val="solid"/>
                </a:ln>
                <a:solidFill>
                  <a:srgbClr val="FF0000"/>
                </a:solidFill>
                <a:latin typeface="Simplified Arabic" pitchFamily="18" charset="-78"/>
                <a:cs typeface="Simplified Arabic" pitchFamily="18" charset="-78"/>
              </a:rPr>
              <a:t> للعمل الفني</a:t>
            </a:r>
            <a:r>
              <a:rPr lang="ar-OM" b="1" u="sng" dirty="0" err="1" smtClean="0">
                <a:ln w="10541" cmpd="sng">
                  <a:solidFill>
                    <a:schemeClr val="accent1">
                      <a:shade val="88000"/>
                      <a:satMod val="110000"/>
                    </a:schemeClr>
                  </a:solidFill>
                  <a:prstDash val="solid"/>
                </a:ln>
                <a:solidFill>
                  <a:srgbClr val="FF0000"/>
                </a:solidFill>
                <a:latin typeface="Simplified Arabic" pitchFamily="18" charset="-78"/>
                <a:cs typeface="Simplified Arabic" pitchFamily="18" charset="-78"/>
              </a:rPr>
              <a:t>)</a:t>
            </a:r>
            <a:r>
              <a:rPr lang="ar-EG" b="1" u="sng" dirty="0" err="1" smtClean="0">
                <a:ln w="10541" cmpd="sng">
                  <a:solidFill>
                    <a:schemeClr val="accent1">
                      <a:shade val="88000"/>
                      <a:satMod val="110000"/>
                    </a:schemeClr>
                  </a:solidFill>
                  <a:prstDash val="solid"/>
                </a:ln>
                <a:solidFill>
                  <a:srgbClr val="FF0000"/>
                </a:solidFill>
                <a:latin typeface="Simplified Arabic" pitchFamily="18" charset="-78"/>
                <a:cs typeface="Simplified Arabic" pitchFamily="18" charset="-78"/>
              </a:rPr>
              <a:t>:–</a:t>
            </a:r>
            <a:r>
              <a:rPr lang="ar-EG" b="1" u="sng" dirty="0" smtClean="0">
                <a:ln w="10541" cmpd="sng">
                  <a:solidFill>
                    <a:schemeClr val="accent1">
                      <a:shade val="88000"/>
                      <a:satMod val="110000"/>
                    </a:schemeClr>
                  </a:solidFill>
                  <a:prstDash val="solid"/>
                </a:ln>
                <a:solidFill>
                  <a:srgbClr val="FF0000"/>
                </a:solidFill>
                <a:latin typeface="Simplified Arabic" pitchFamily="18" charset="-78"/>
                <a:cs typeface="Simplified Arabic" pitchFamily="18" charset="-78"/>
              </a:rPr>
              <a:t> </a:t>
            </a:r>
            <a:endParaRPr lang="ar-OM" b="1" u="sng" dirty="0" smtClean="0">
              <a:ln w="10541" cmpd="sng">
                <a:solidFill>
                  <a:schemeClr val="accent1">
                    <a:shade val="88000"/>
                    <a:satMod val="110000"/>
                  </a:schemeClr>
                </a:solidFill>
                <a:prstDash val="solid"/>
              </a:ln>
              <a:solidFill>
                <a:srgbClr val="FF0000"/>
              </a:solidFill>
              <a:latin typeface="Simplified Arabic" pitchFamily="18" charset="-78"/>
              <a:cs typeface="Simplified Arabic" pitchFamily="18" charset="-78"/>
            </a:endParaRPr>
          </a:p>
          <a:p>
            <a:pPr algn="just" rtl="1"/>
            <a:r>
              <a:rPr lang="ar-OM" b="1" dirty="0" smtClean="0">
                <a:ln w="10541" cmpd="sng">
                  <a:solidFill>
                    <a:schemeClr val="accent1">
                      <a:shade val="88000"/>
                      <a:satMod val="110000"/>
                    </a:schemeClr>
                  </a:solidFill>
                  <a:prstDash val="solid"/>
                </a:ln>
                <a:latin typeface="Simplified Arabic" pitchFamily="18" charset="-78"/>
                <a:cs typeface="Simplified Arabic" pitchFamily="18" charset="-78"/>
              </a:rPr>
              <a:t>يعبر المشهد </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عن شاب يجلس متربعاً ويمسك بيده كأس، جسمه في وضع المواجهة أما وجهه ثلاثي </a:t>
            </a:r>
            <a:r>
              <a:rPr lang="ar-EG" b="1" dirty="0" err="1" smtClean="0">
                <a:ln w="10541" cmpd="sng">
                  <a:solidFill>
                    <a:schemeClr val="accent1">
                      <a:shade val="88000"/>
                      <a:satMod val="110000"/>
                    </a:schemeClr>
                  </a:solidFill>
                  <a:prstDash val="solid"/>
                </a:ln>
                <a:latin typeface="Simplified Arabic" pitchFamily="18" charset="-78"/>
                <a:cs typeface="Simplified Arabic" pitchFamily="18" charset="-78"/>
              </a:rPr>
              <a:t>الأرباع </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 ويتدل</a:t>
            </a:r>
            <a:r>
              <a:rPr lang="ar-OM" b="1" dirty="0" smtClean="0">
                <a:ln w="10541" cmpd="sng">
                  <a:solidFill>
                    <a:schemeClr val="accent1">
                      <a:shade val="88000"/>
                      <a:satMod val="110000"/>
                    </a:schemeClr>
                  </a:solidFill>
                  <a:prstDash val="solid"/>
                </a:ln>
                <a:latin typeface="Simplified Arabic" pitchFamily="18" charset="-78"/>
                <a:cs typeface="Simplified Arabic" pitchFamily="18" charset="-78"/>
              </a:rPr>
              <a:t>ى</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 من رأسه خصلتان من الشعر أحدهما في الخلف و</a:t>
            </a:r>
            <a:r>
              <a:rPr lang="ar-OM" b="1" dirty="0" smtClean="0">
                <a:ln w="10541" cmpd="sng">
                  <a:solidFill>
                    <a:schemeClr val="accent1">
                      <a:shade val="88000"/>
                      <a:satMod val="110000"/>
                    </a:schemeClr>
                  </a:solidFill>
                  <a:prstDash val="solid"/>
                </a:ln>
                <a:latin typeface="Simplified Arabic" pitchFamily="18" charset="-78"/>
                <a:cs typeface="Simplified Arabic" pitchFamily="18" charset="-78"/>
              </a:rPr>
              <a:t>ا</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لأخر</a:t>
            </a:r>
            <a:r>
              <a:rPr lang="ar-OM" b="1" dirty="0" smtClean="0">
                <a:ln w="10541" cmpd="sng">
                  <a:solidFill>
                    <a:schemeClr val="accent1">
                      <a:shade val="88000"/>
                      <a:satMod val="110000"/>
                    </a:schemeClr>
                  </a:solidFill>
                  <a:prstDash val="solid"/>
                </a:ln>
                <a:latin typeface="Simplified Arabic" pitchFamily="18" charset="-78"/>
                <a:cs typeface="Simplified Arabic" pitchFamily="18" charset="-78"/>
              </a:rPr>
              <a:t>ى</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 في الأمام، وعينه علي هيئة </a:t>
            </a:r>
            <a:r>
              <a:rPr lang="ar-EG" b="1" dirty="0" err="1" smtClean="0">
                <a:ln w="10541" cmpd="sng">
                  <a:solidFill>
                    <a:schemeClr val="accent1">
                      <a:shade val="88000"/>
                      <a:satMod val="110000"/>
                    </a:schemeClr>
                  </a:solidFill>
                  <a:prstDash val="solid"/>
                </a:ln>
                <a:latin typeface="Simplified Arabic" pitchFamily="18" charset="-78"/>
                <a:cs typeface="Simplified Arabic" pitchFamily="18" charset="-78"/>
              </a:rPr>
              <a:t>لوزية</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 الشكل </a:t>
            </a:r>
            <a:r>
              <a:rPr lang="ar-EG" b="1" dirty="0" err="1" smtClean="0">
                <a:ln w="10541" cmpd="sng">
                  <a:solidFill>
                    <a:schemeClr val="accent1">
                      <a:shade val="88000"/>
                      <a:satMod val="110000"/>
                    </a:schemeClr>
                  </a:solidFill>
                  <a:prstDash val="solid"/>
                </a:ln>
                <a:latin typeface="Simplified Arabic" pitchFamily="18" charset="-78"/>
                <a:cs typeface="Simplified Arabic" pitchFamily="18" charset="-78"/>
              </a:rPr>
              <a:t>وفوقهما</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 حواجب كثيفة، والفم رسم علي هيئة خط منثني من الطرفين والذقن مستديرة الشكل يوضع حول رأسه هالة مستديرة، ويرتدي عمامة ذات طيات وجلباب تزينه </a:t>
            </a:r>
            <a:r>
              <a:rPr lang="ar-EG" b="1" dirty="0" err="1" smtClean="0">
                <a:ln w="10541" cmpd="sng">
                  <a:solidFill>
                    <a:schemeClr val="accent1">
                      <a:shade val="88000"/>
                      <a:satMod val="110000"/>
                    </a:schemeClr>
                  </a:solidFill>
                  <a:prstDash val="solid"/>
                </a:ln>
                <a:latin typeface="Simplified Arabic" pitchFamily="18" charset="-78"/>
                <a:cs typeface="Simplified Arabic" pitchFamily="18" charset="-78"/>
              </a:rPr>
              <a:t>حليات</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 من زخرفة نباتية، ويوضع حول رأسه وشاح يخرج طرفاه من تحت الإبطين وينثنيان إلي أسفل</a:t>
            </a:r>
            <a:r>
              <a:rPr lang="ar-OM" b="1" dirty="0" err="1"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 أحيط ال</a:t>
            </a:r>
            <a:r>
              <a:rPr lang="ar-OM" b="1" dirty="0" smtClean="0">
                <a:ln w="10541" cmpd="sng">
                  <a:solidFill>
                    <a:schemeClr val="accent1">
                      <a:shade val="88000"/>
                      <a:satMod val="110000"/>
                    </a:schemeClr>
                  </a:solidFill>
                  <a:prstDash val="solid"/>
                </a:ln>
                <a:latin typeface="Simplified Arabic" pitchFamily="18" charset="-78"/>
                <a:cs typeface="Simplified Arabic" pitchFamily="18" charset="-78"/>
              </a:rPr>
              <a:t>شكل</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 بإطار من أشكال </a:t>
            </a:r>
            <a:r>
              <a:rPr lang="ar-EG" b="1" dirty="0" err="1" smtClean="0">
                <a:ln w="10541" cmpd="sng">
                  <a:solidFill>
                    <a:schemeClr val="accent1">
                      <a:shade val="88000"/>
                      <a:satMod val="110000"/>
                    </a:schemeClr>
                  </a:solidFill>
                  <a:prstDash val="solid"/>
                </a:ln>
                <a:latin typeface="Simplified Arabic" pitchFamily="18" charset="-78"/>
                <a:cs typeface="Simplified Arabic" pitchFamily="18" charset="-78"/>
              </a:rPr>
              <a:t>كرات </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(وهي من الطرق المميزة للتصوير الفاطمي سواء كان داخل مصر أو خارجها)، ورسم في الخلفية دائرة ربما ترمز إلي الشمس أو القمر</a:t>
            </a:r>
            <a:r>
              <a:rPr lang="ar-OM" b="1" dirty="0" err="1"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 ومن الملاحظ في الصورة أن ليس </a:t>
            </a:r>
            <a:r>
              <a:rPr lang="ar-EG" b="1" dirty="0" err="1" smtClean="0">
                <a:ln w="10541" cmpd="sng">
                  <a:solidFill>
                    <a:schemeClr val="accent1">
                      <a:shade val="88000"/>
                      <a:satMod val="110000"/>
                    </a:schemeClr>
                  </a:solidFill>
                  <a:prstDash val="solid"/>
                </a:ln>
                <a:latin typeface="Simplified Arabic" pitchFamily="18" charset="-78"/>
                <a:cs typeface="Simplified Arabic" pitchFamily="18" charset="-78"/>
              </a:rPr>
              <a:t>بها</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 أي تعبير في وجه الشخص من حيث انفعال السرور </a:t>
            </a:r>
            <a:r>
              <a:rPr lang="ar-EG" b="1" dirty="0" err="1" smtClean="0">
                <a:ln w="10541" cmpd="sng">
                  <a:solidFill>
                    <a:schemeClr val="accent1">
                      <a:shade val="88000"/>
                      <a:satMod val="110000"/>
                    </a:schemeClr>
                  </a:solidFill>
                  <a:prstDash val="solid"/>
                </a:ln>
                <a:latin typeface="Simplified Arabic" pitchFamily="18" charset="-78"/>
                <a:cs typeface="Simplified Arabic" pitchFamily="18" charset="-78"/>
              </a:rPr>
              <a:t>والأرتياح</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 المصاحبين للشرب.</a:t>
            </a:r>
            <a:endParaRPr lang="en-US" b="1" dirty="0">
              <a:ln w="10541" cmpd="sng">
                <a:solidFill>
                  <a:schemeClr val="accent1">
                    <a:shade val="88000"/>
                    <a:satMod val="110000"/>
                  </a:schemeClr>
                </a:solidFill>
                <a:prstDash val="solid"/>
              </a:ln>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AAE3E14C-0128-4EDE-AB1C-44EDD1EB0DB6}"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638800"/>
            <a:ext cx="8229600" cy="399288"/>
          </a:xfrm>
          <a:solidFill>
            <a:schemeClr val="accent2">
              <a:lumMod val="40000"/>
              <a:lumOff val="60000"/>
            </a:schemeClr>
          </a:solidFill>
          <a:ln>
            <a:solidFill>
              <a:schemeClr val="accent1"/>
            </a:solidFill>
          </a:ln>
          <a:effectLst>
            <a:glow rad="228600">
              <a:schemeClr val="accent6">
                <a:satMod val="175000"/>
                <a:alpha val="40000"/>
              </a:schemeClr>
            </a:glow>
          </a:effectLst>
        </p:spPr>
        <p:txBody>
          <a:bodyPr>
            <a:normAutofit/>
          </a:bodyPr>
          <a:lstStyle/>
          <a:p>
            <a:pPr algn="ctr"/>
            <a:r>
              <a:rPr lang="ar-OM" sz="2000" b="1" dirty="0" smtClean="0">
                <a:effectLst>
                  <a:outerShdw blurRad="38100" dist="38100" dir="2700000" algn="tl">
                    <a:srgbClr val="000000">
                      <a:alpha val="43137"/>
                    </a:srgbClr>
                  </a:outerShdw>
                </a:effectLst>
                <a:latin typeface="Simplified Arabic" pitchFamily="18" charset="-78"/>
                <a:cs typeface="Simplified Arabic" pitchFamily="18" charset="-78"/>
              </a:rPr>
              <a:t>تصوير فاطمي منفذ بأسلوب </a:t>
            </a:r>
            <a:r>
              <a:rPr lang="ar-OM" sz="2000" b="1" dirty="0" err="1" smtClean="0">
                <a:effectLst>
                  <a:outerShdw blurRad="38100" dist="38100" dir="2700000" algn="tl">
                    <a:srgbClr val="000000">
                      <a:alpha val="43137"/>
                    </a:srgbClr>
                  </a:outerShdw>
                </a:effectLst>
                <a:latin typeface="Simplified Arabic" pitchFamily="18" charset="-78"/>
                <a:cs typeface="Simplified Arabic" pitchFamily="18" charset="-78"/>
              </a:rPr>
              <a:t>الفريسكو.</a:t>
            </a:r>
            <a:endParaRPr lang="en-US" sz="20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pic>
        <p:nvPicPr>
          <p:cNvPr id="4" name="Content Placeholder 3" descr="529px-arabischer_maler_der_palastkapelle_in_palermo_004.jpg"/>
          <p:cNvPicPr>
            <a:picLocks noGrp="1" noChangeAspect="1"/>
          </p:cNvPicPr>
          <p:nvPr>
            <p:ph idx="1"/>
          </p:nvPr>
        </p:nvPicPr>
        <p:blipFill>
          <a:blip r:embed="rId2" cstate="print"/>
          <a:stretch>
            <a:fillRect/>
          </a:stretch>
        </p:blipFill>
        <p:spPr>
          <a:xfrm>
            <a:off x="2667000" y="762000"/>
            <a:ext cx="3876481" cy="4389437"/>
          </a:xfrm>
          <a:prstGeom prst="rect">
            <a:avLst/>
          </a:prstGeom>
          <a:ln w="88900" cap="sq" cmpd="thickThin">
            <a:solidFill>
              <a:srgbClr val="000000"/>
            </a:solidFill>
            <a:prstDash val="solid"/>
            <a:miter lim="800000"/>
          </a:ln>
          <a:effectLst>
            <a:glow rad="228600">
              <a:schemeClr val="accent6">
                <a:satMod val="175000"/>
                <a:alpha val="40000"/>
              </a:schemeClr>
            </a:glow>
            <a:innerShdw blurRad="76200">
              <a:srgbClr val="000000"/>
            </a:innerShdw>
          </a:effectLst>
        </p:spPr>
      </p:pic>
      <p:sp>
        <p:nvSpPr>
          <p:cNvPr id="5" name="Slide Number Placeholder 4"/>
          <p:cNvSpPr>
            <a:spLocks noGrp="1"/>
          </p:cNvSpPr>
          <p:nvPr>
            <p:ph type="sldNum" sz="quarter" idx="12"/>
          </p:nvPr>
        </p:nvSpPr>
        <p:spPr/>
        <p:txBody>
          <a:bodyPr/>
          <a:lstStyle/>
          <a:p>
            <a:fld id="{AAE3E14C-0128-4EDE-AB1C-44EDD1EB0DB6}"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3581400"/>
          </a:xfrm>
          <a:solidFill>
            <a:schemeClr val="accent2">
              <a:lumMod val="40000"/>
              <a:lumOff val="60000"/>
            </a:schemeClr>
          </a:solidFill>
          <a:ln>
            <a:solidFill>
              <a:schemeClr val="accent1"/>
            </a:solidFill>
          </a:ln>
          <a:effectLst>
            <a:glow rad="228600">
              <a:schemeClr val="accent6">
                <a:satMod val="175000"/>
                <a:alpha val="40000"/>
              </a:schemeClr>
            </a:glow>
          </a:effectLst>
        </p:spPr>
        <p:txBody>
          <a:bodyPr>
            <a:normAutofit/>
          </a:bodyPr>
          <a:lstStyle/>
          <a:p>
            <a:pPr algn="just" rtl="1"/>
            <a:r>
              <a:rPr lang="ar-EG" b="1" u="sng" dirty="0" err="1" smtClean="0">
                <a:ln w="10541" cmpd="sng">
                  <a:solidFill>
                    <a:schemeClr val="accent1">
                      <a:shade val="88000"/>
                      <a:satMod val="110000"/>
                    </a:schemeClr>
                  </a:solidFill>
                  <a:prstDash val="solid"/>
                </a:ln>
                <a:solidFill>
                  <a:srgbClr val="FF0000"/>
                </a:solidFill>
                <a:latin typeface="Simplified Arabic" pitchFamily="18" charset="-78"/>
                <a:cs typeface="Simplified Arabic" pitchFamily="18" charset="-78"/>
              </a:rPr>
              <a:t>الوصف </a:t>
            </a:r>
            <a:r>
              <a:rPr lang="ar-EG" b="1" u="sng" dirty="0" smtClean="0">
                <a:ln w="10541" cmpd="sng">
                  <a:solidFill>
                    <a:schemeClr val="accent1">
                      <a:shade val="88000"/>
                      <a:satMod val="110000"/>
                    </a:schemeClr>
                  </a:solidFill>
                  <a:prstDash val="solid"/>
                </a:ln>
                <a:solidFill>
                  <a:srgbClr val="FF0000"/>
                </a:solidFill>
                <a:latin typeface="Simplified Arabic" pitchFamily="18" charset="-78"/>
                <a:cs typeface="Simplified Arabic" pitchFamily="18" charset="-78"/>
              </a:rPr>
              <a:t>(الدراسة التحليلية</a:t>
            </a:r>
            <a:r>
              <a:rPr lang="ar-OM" b="1" u="sng" dirty="0" smtClean="0">
                <a:ln w="10541" cmpd="sng">
                  <a:solidFill>
                    <a:schemeClr val="accent1">
                      <a:shade val="88000"/>
                      <a:satMod val="110000"/>
                    </a:schemeClr>
                  </a:solidFill>
                  <a:prstDash val="solid"/>
                </a:ln>
                <a:solidFill>
                  <a:srgbClr val="FF0000"/>
                </a:solidFill>
                <a:latin typeface="Simplified Arabic" pitchFamily="18" charset="-78"/>
                <a:cs typeface="Simplified Arabic" pitchFamily="18" charset="-78"/>
              </a:rPr>
              <a:t> للعمل الفني</a:t>
            </a:r>
            <a:r>
              <a:rPr lang="ar-OM" b="1" u="sng" dirty="0" err="1" smtClean="0">
                <a:ln w="10541" cmpd="sng">
                  <a:solidFill>
                    <a:schemeClr val="accent1">
                      <a:shade val="88000"/>
                      <a:satMod val="110000"/>
                    </a:schemeClr>
                  </a:solidFill>
                  <a:prstDash val="solid"/>
                </a:ln>
                <a:solidFill>
                  <a:srgbClr val="FF0000"/>
                </a:solidFill>
                <a:latin typeface="Simplified Arabic" pitchFamily="18" charset="-78"/>
                <a:cs typeface="Simplified Arabic" pitchFamily="18" charset="-78"/>
              </a:rPr>
              <a:t>)</a:t>
            </a:r>
            <a:r>
              <a:rPr lang="ar-EG" b="1" u="sng" dirty="0" err="1" smtClean="0">
                <a:ln w="10541" cmpd="sng">
                  <a:solidFill>
                    <a:schemeClr val="accent1">
                      <a:shade val="88000"/>
                      <a:satMod val="110000"/>
                    </a:schemeClr>
                  </a:solidFill>
                  <a:prstDash val="solid"/>
                </a:ln>
                <a:solidFill>
                  <a:srgbClr val="FF0000"/>
                </a:solidFill>
                <a:latin typeface="Simplified Arabic" pitchFamily="18" charset="-78"/>
                <a:cs typeface="Simplified Arabic" pitchFamily="18" charset="-78"/>
              </a:rPr>
              <a:t>:–</a:t>
            </a:r>
            <a:r>
              <a:rPr lang="ar-EG" b="1" u="sng" dirty="0" smtClean="0">
                <a:ln w="10541" cmpd="sng">
                  <a:solidFill>
                    <a:schemeClr val="accent1">
                      <a:shade val="88000"/>
                      <a:satMod val="110000"/>
                    </a:schemeClr>
                  </a:solidFill>
                  <a:prstDash val="solid"/>
                </a:ln>
                <a:solidFill>
                  <a:srgbClr val="FF0000"/>
                </a:solidFill>
                <a:latin typeface="Simplified Arabic" pitchFamily="18" charset="-78"/>
                <a:cs typeface="Simplified Arabic" pitchFamily="18" charset="-78"/>
              </a:rPr>
              <a:t> </a:t>
            </a:r>
            <a:endParaRPr lang="ar-OM" b="1" u="sng" dirty="0" smtClean="0">
              <a:ln w="10541" cmpd="sng">
                <a:solidFill>
                  <a:schemeClr val="accent1">
                    <a:shade val="88000"/>
                    <a:satMod val="110000"/>
                  </a:schemeClr>
                </a:solidFill>
                <a:prstDash val="solid"/>
              </a:ln>
              <a:solidFill>
                <a:srgbClr val="FF0000"/>
              </a:solidFill>
              <a:latin typeface="Simplified Arabic" pitchFamily="18" charset="-78"/>
              <a:cs typeface="Simplified Arabic" pitchFamily="18" charset="-78"/>
            </a:endParaRPr>
          </a:p>
          <a:p>
            <a:pPr algn="just" rtl="1"/>
            <a:r>
              <a:rPr lang="ar-OM" b="1" dirty="0" smtClean="0">
                <a:ln w="10541" cmpd="sng">
                  <a:solidFill>
                    <a:schemeClr val="accent1">
                      <a:shade val="88000"/>
                      <a:satMod val="110000"/>
                    </a:schemeClr>
                  </a:solidFill>
                  <a:prstDash val="solid"/>
                </a:ln>
                <a:latin typeface="Simplified Arabic" pitchFamily="18" charset="-78"/>
                <a:cs typeface="Simplified Arabic" pitchFamily="18" charset="-78"/>
              </a:rPr>
              <a:t>يعبر المشهد </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عن </a:t>
            </a:r>
            <a:r>
              <a:rPr lang="ks-Arab" b="1" dirty="0" smtClean="0">
                <a:ln w="10541" cmpd="sng">
                  <a:solidFill>
                    <a:schemeClr val="accent1">
                      <a:shade val="88000"/>
                      <a:satMod val="110000"/>
                    </a:schemeClr>
                  </a:solidFill>
                  <a:prstDash val="solid"/>
                </a:ln>
                <a:latin typeface="Simplified Arabic" pitchFamily="18" charset="-78"/>
                <a:cs typeface="Simplified Arabic" pitchFamily="18" charset="-78"/>
              </a:rPr>
              <a:t>عازفين للعود يجلسان علي جانبي نافورة حجرية لها هيئة حيوان ينساب الماء من رأسه مكوناً مجري مائي يتجمع في قنوات عديدة ثم يتجمع في حوض الماء. يعلو العازفين عقد زخرفت كوشتيه بسيدتان تطلان من نافذتين</a:t>
            </a:r>
            <a:r>
              <a:rPr lang="ar-OM" b="1" dirty="0" err="1" smtClean="0">
                <a:ln w="10541" cmpd="sng">
                  <a:solidFill>
                    <a:schemeClr val="accent1">
                      <a:shade val="88000"/>
                      <a:satMod val="110000"/>
                    </a:schemeClr>
                  </a:solidFill>
                  <a:prstDash val="solid"/>
                </a:ln>
                <a:latin typeface="Simplified Arabic" pitchFamily="18" charset="-78"/>
                <a:cs typeface="Simplified Arabic" pitchFamily="18" charset="-78"/>
              </a:rPr>
              <a:t>.</a:t>
            </a:r>
            <a:r>
              <a:rPr lang="ks-Arab" b="1" dirty="0" smtClean="0">
                <a:ln w="10541" cmpd="sng">
                  <a:solidFill>
                    <a:schemeClr val="accent1">
                      <a:shade val="88000"/>
                      <a:satMod val="110000"/>
                    </a:schemeClr>
                  </a:solidFill>
                  <a:prstDash val="solid"/>
                </a:ln>
                <a:latin typeface="Simplified Arabic" pitchFamily="18" charset="-78"/>
                <a:cs typeface="Simplified Arabic" pitchFamily="18" charset="-78"/>
              </a:rPr>
              <a:t> يعتقد أن الفنان ربما أستوحي شكل النافورة من احدي النافورات الموجودة بالقصور في بالرمو، ونجح المصور في أن يضفي البهجة والسرور علي الصورة.</a:t>
            </a:r>
            <a:endParaRPr lang="en-US" b="1" dirty="0">
              <a:ln w="10541" cmpd="sng">
                <a:solidFill>
                  <a:schemeClr val="accent1">
                    <a:shade val="88000"/>
                    <a:satMod val="110000"/>
                  </a:schemeClr>
                </a:solidFill>
                <a:prstDash val="solid"/>
              </a:ln>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AAE3E14C-0128-4EDE-AB1C-44EDD1EB0DB6}"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lstStyle/>
          <a:p>
            <a:pPr algn="ctr"/>
            <a:r>
              <a:rPr lang="ar-EG" b="1" u="sng" dirty="0"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rPr>
              <a:t>النحت على الخشب والعاج</a:t>
            </a:r>
            <a:endParaRPr lang="en-US" b="1" u="sng" dirty="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endParaRPr>
          </a:p>
        </p:txBody>
      </p:sp>
      <p:sp>
        <p:nvSpPr>
          <p:cNvPr id="3" name="Content Placeholder 2"/>
          <p:cNvSpPr>
            <a:spLocks noGrp="1"/>
          </p:cNvSpPr>
          <p:nvPr>
            <p:ph idx="1"/>
          </p:nvPr>
        </p:nvSpPr>
        <p:spPr>
          <a:solidFill>
            <a:schemeClr val="accent3">
              <a:lumMod val="40000"/>
              <a:lumOff val="60000"/>
            </a:schemeClr>
          </a:solidFill>
          <a:ln>
            <a:solidFill>
              <a:schemeClr val="accent1"/>
            </a:solidFill>
          </a:ln>
          <a:effectLst>
            <a:glow rad="228600">
              <a:schemeClr val="accent6">
                <a:satMod val="175000"/>
                <a:alpha val="40000"/>
              </a:schemeClr>
            </a:glow>
          </a:effectLst>
        </p:spPr>
        <p:txBody>
          <a:bodyPr>
            <a:normAutofit lnSpcReduction="10000"/>
          </a:bodyPr>
          <a:lstStyle/>
          <a:p>
            <a:pPr algn="just" rtl="1"/>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تطور الحفر على الخشب في العصر الفاطمي</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كما تطور في النقوش الحجرية الجصية</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وتمكن الصناع من إنتاج </a:t>
            </a:r>
            <a:r>
              <a:rPr lang="ar-SA" b="1" dirty="0" err="1" smtClean="0">
                <a:ln w="10541" cmpd="sng">
                  <a:solidFill>
                    <a:schemeClr val="accent1">
                      <a:shade val="88000"/>
                      <a:satMod val="110000"/>
                    </a:schemeClr>
                  </a:solidFill>
                  <a:prstDash val="solid"/>
                </a:ln>
                <a:latin typeface="Simplified Arabic" pitchFamily="18" charset="-78"/>
                <a:cs typeface="Simplified Arabic" pitchFamily="18" charset="-78"/>
              </a:rPr>
              <a:t>حشوات</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محفورة بأشكال نباتية وحيوانية وآدمية غاية في الإبداع، ولقد استمر طريقة الحفر المائل الذي كان من مميزات العصر الطولوني</a:t>
            </a:r>
            <a:r>
              <a:rPr lang="en-US" b="1" dirty="0" smtClean="0">
                <a:ln w="10541" cmpd="sng">
                  <a:solidFill>
                    <a:schemeClr val="accent1">
                      <a:shade val="88000"/>
                      <a:satMod val="110000"/>
                    </a:schemeClr>
                  </a:solidFill>
                  <a:prstDash val="solid"/>
                </a:ln>
                <a:latin typeface="Simplified Arabic" pitchFamily="18" charset="-78"/>
                <a:cs typeface="Simplified Arabic" pitchFamily="18" charset="-78"/>
              </a:rPr>
              <a:t> .</a:t>
            </a:r>
            <a:endParaRPr lang="ar-EG" b="1" dirty="0" smtClean="0">
              <a:ln w="10541" cmpd="sng">
                <a:solidFill>
                  <a:schemeClr val="accent1">
                    <a:shade val="88000"/>
                    <a:satMod val="110000"/>
                  </a:schemeClr>
                </a:solidFill>
                <a:prstDash val="solid"/>
              </a:ln>
              <a:latin typeface="Simplified Arabic" pitchFamily="18" charset="-78"/>
              <a:cs typeface="Simplified Arabic" pitchFamily="18" charset="-78"/>
            </a:endParaRPr>
          </a:p>
          <a:p>
            <a:pPr algn="just" rtl="1"/>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كما تخلى الفنان الفاطمي عن أسلوب النحت المائل العباسي وبدأ بمعالجة الموضوعات النباتية بدقة أكثر. كما اقبل على استخدام الأشكال الحيوانية كعناصر زخرفيه، مثال ذلك </a:t>
            </a:r>
            <a:r>
              <a:rPr lang="ar-SA" b="1" dirty="0" err="1" smtClean="0">
                <a:ln w="10541" cmpd="sng">
                  <a:solidFill>
                    <a:schemeClr val="accent1">
                      <a:shade val="88000"/>
                      <a:satMod val="110000"/>
                    </a:schemeClr>
                  </a:solidFill>
                  <a:prstDash val="solid"/>
                </a:ln>
                <a:latin typeface="Simplified Arabic" pitchFamily="18" charset="-78"/>
                <a:cs typeface="Simplified Arabic" pitchFamily="18" charset="-78"/>
              </a:rPr>
              <a:t>حشوة</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خشبية مستطيلة كانت تزخرف بابا خشبيا</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a:t>
            </a:r>
          </a:p>
          <a:p>
            <a:pPr algn="just" rtl="1"/>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ويظهر في أواخر العهد الفاطمي أسلوب زخرفي جديد في نقوش الأسطح الخشبية</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فتظهر أشكال </a:t>
            </a:r>
            <a:r>
              <a:rPr lang="ar-SA" b="1" dirty="0" err="1" smtClean="0">
                <a:ln w="10541" cmpd="sng">
                  <a:solidFill>
                    <a:schemeClr val="accent1">
                      <a:shade val="88000"/>
                      <a:satMod val="110000"/>
                    </a:schemeClr>
                  </a:solidFill>
                  <a:prstDash val="solid"/>
                </a:ln>
                <a:latin typeface="Simplified Arabic" pitchFamily="18" charset="-78"/>
                <a:cs typeface="Simplified Arabic" pitchFamily="18" charset="-78"/>
              </a:rPr>
              <a:t>نجمية</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وسداسية </a:t>
            </a:r>
            <a:r>
              <a:rPr lang="ar-SA" b="1" dirty="0" err="1" smtClean="0">
                <a:ln w="10541" cmpd="sng">
                  <a:solidFill>
                    <a:schemeClr val="accent1">
                      <a:shade val="88000"/>
                      <a:satMod val="110000"/>
                    </a:schemeClr>
                  </a:solidFill>
                  <a:prstDash val="solid"/>
                </a:ln>
                <a:latin typeface="Simplified Arabic" pitchFamily="18" charset="-78"/>
                <a:cs typeface="Simplified Arabic" pitchFamily="18" charset="-78"/>
              </a:rPr>
              <a:t>بها</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زخارف نباتية</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وأحسن مثال لذلك محراب السيدة نفيسة</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 بالقاهرة.</a:t>
            </a:r>
            <a:endParaRPr lang="en-US" b="1" dirty="0">
              <a:ln w="10541" cmpd="sng">
                <a:solidFill>
                  <a:schemeClr val="accent1">
                    <a:shade val="88000"/>
                    <a:satMod val="110000"/>
                  </a:schemeClr>
                </a:solidFill>
                <a:prstDash val="solid"/>
              </a:ln>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AAE3E14C-0128-4EDE-AB1C-44EDD1EB0DB6}"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a:solidFill>
            <a:schemeClr val="accent3">
              <a:lumMod val="40000"/>
              <a:lumOff val="60000"/>
            </a:schemeClr>
          </a:solidFill>
          <a:ln>
            <a:solidFill>
              <a:schemeClr val="accent1"/>
            </a:solidFill>
          </a:ln>
          <a:effectLst>
            <a:glow rad="228600">
              <a:schemeClr val="accent5">
                <a:satMod val="175000"/>
                <a:alpha val="40000"/>
              </a:schemeClr>
            </a:glow>
          </a:effectLst>
        </p:spPr>
        <p:txBody>
          <a:bodyPr>
            <a:normAutofit lnSpcReduction="10000"/>
          </a:bodyPr>
          <a:lstStyle/>
          <a:p>
            <a:pPr algn="just" rtl="1"/>
            <a:r>
              <a:rPr lang="ar-SA" sz="4000" b="1" u="sng" dirty="0" err="1"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rPr>
              <a:t>الع</a:t>
            </a:r>
            <a:r>
              <a:rPr lang="ar-EG" sz="4000" b="1" u="sng" dirty="0"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rPr>
              <a:t>ـــــــ</a:t>
            </a:r>
            <a:r>
              <a:rPr lang="ar-SA" sz="4000" b="1" u="sng" dirty="0" err="1"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rPr>
              <a:t>اج</a:t>
            </a:r>
            <a:r>
              <a:rPr lang="en-US" sz="4000" b="1" u="sng" dirty="0"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rPr>
              <a:t>:</a:t>
            </a:r>
            <a:endParaRPr lang="ar-EG" sz="4000" b="1" u="sng" dirty="0"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endParaRPr>
          </a:p>
          <a:p>
            <a:pPr algn="just" rtl="1"/>
            <a:r>
              <a:rPr lang="ar-SA" sz="3200" b="1" dirty="0" smtClean="0">
                <a:ln w="10541" cmpd="sng">
                  <a:solidFill>
                    <a:schemeClr val="accent1">
                      <a:shade val="88000"/>
                      <a:satMod val="110000"/>
                    </a:schemeClr>
                  </a:solidFill>
                  <a:prstDash val="solid"/>
                </a:ln>
                <a:latin typeface="Simplified Arabic" pitchFamily="18" charset="-78"/>
                <a:cs typeface="Simplified Arabic" pitchFamily="18" charset="-78"/>
              </a:rPr>
              <a:t>أنتجت مصر في العهد الفاطمي </a:t>
            </a:r>
            <a:r>
              <a:rPr lang="ar-SA" sz="3200" b="1" dirty="0" err="1" smtClean="0">
                <a:ln w="10541" cmpd="sng">
                  <a:solidFill>
                    <a:schemeClr val="accent1">
                      <a:shade val="88000"/>
                      <a:satMod val="110000"/>
                    </a:schemeClr>
                  </a:solidFill>
                  <a:prstDash val="solid"/>
                </a:ln>
                <a:latin typeface="Simplified Arabic" pitchFamily="18" charset="-78"/>
                <a:cs typeface="Simplified Arabic" pitchFamily="18" charset="-78"/>
              </a:rPr>
              <a:t>حشوات</a:t>
            </a:r>
            <a:r>
              <a:rPr lang="ar-SA" sz="3200" b="1" dirty="0" smtClean="0">
                <a:ln w="10541" cmpd="sng">
                  <a:solidFill>
                    <a:schemeClr val="accent1">
                      <a:shade val="88000"/>
                      <a:satMod val="110000"/>
                    </a:schemeClr>
                  </a:solidFill>
                  <a:prstDash val="solid"/>
                </a:ln>
                <a:latin typeface="Simplified Arabic" pitchFamily="18" charset="-78"/>
                <a:cs typeface="Simplified Arabic" pitchFamily="18" charset="-78"/>
              </a:rPr>
              <a:t> عاجية مزخرفة بعناصر نباتية وحيوانية وآدمية</a:t>
            </a:r>
            <a:r>
              <a:rPr lang="ar-EG" sz="3200"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sz="3200" b="1" dirty="0" smtClean="0">
                <a:ln w="10541" cmpd="sng">
                  <a:solidFill>
                    <a:schemeClr val="accent1">
                      <a:shade val="88000"/>
                      <a:satMod val="110000"/>
                    </a:schemeClr>
                  </a:solidFill>
                  <a:prstDash val="solid"/>
                </a:ln>
                <a:latin typeface="Simplified Arabic" pitchFamily="18" charset="-78"/>
                <a:cs typeface="Simplified Arabic" pitchFamily="18" charset="-78"/>
              </a:rPr>
              <a:t> تشابه زخارفها مع زخارف الألواح الخشبية التي وجدت </a:t>
            </a:r>
            <a:r>
              <a:rPr lang="ar-EG" sz="3200" b="1" dirty="0" smtClean="0">
                <a:ln w="10541" cmpd="sng">
                  <a:solidFill>
                    <a:schemeClr val="accent1">
                      <a:shade val="88000"/>
                      <a:satMod val="110000"/>
                    </a:schemeClr>
                  </a:solidFill>
                  <a:prstDash val="solid"/>
                </a:ln>
                <a:latin typeface="Simplified Arabic" pitchFamily="18" charset="-78"/>
                <a:cs typeface="Simplified Arabic" pitchFamily="18" charset="-78"/>
              </a:rPr>
              <a:t>في </a:t>
            </a:r>
            <a:r>
              <a:rPr lang="ar-SA" sz="3200" b="1" dirty="0" smtClean="0">
                <a:ln w="10541" cmpd="sng">
                  <a:solidFill>
                    <a:schemeClr val="accent1">
                      <a:shade val="88000"/>
                      <a:satMod val="110000"/>
                    </a:schemeClr>
                  </a:solidFill>
                  <a:prstDash val="solid"/>
                </a:ln>
                <a:latin typeface="Simplified Arabic" pitchFamily="18" charset="-78"/>
                <a:cs typeface="Simplified Arabic" pitchFamily="18" charset="-78"/>
              </a:rPr>
              <a:t>بمارستان قلاوون</a:t>
            </a:r>
            <a:r>
              <a:rPr lang="ar-EG" sz="3200" b="1" dirty="0" smtClean="0">
                <a:ln w="10541" cmpd="sng">
                  <a:solidFill>
                    <a:schemeClr val="accent1">
                      <a:shade val="88000"/>
                      <a:satMod val="110000"/>
                    </a:schemeClr>
                  </a:solidFill>
                  <a:prstDash val="solid"/>
                </a:ln>
                <a:latin typeface="Simplified Arabic" pitchFamily="18" charset="-78"/>
                <a:cs typeface="Simplified Arabic" pitchFamily="18" charset="-78"/>
              </a:rPr>
              <a:t>.</a:t>
            </a:r>
          </a:p>
          <a:p>
            <a:pPr algn="just" rtl="1"/>
            <a:r>
              <a:rPr lang="en-US" sz="32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SA" sz="3200" b="1" dirty="0" smtClean="0">
                <a:ln w="10541" cmpd="sng">
                  <a:solidFill>
                    <a:schemeClr val="accent1">
                      <a:shade val="88000"/>
                      <a:satMod val="110000"/>
                    </a:schemeClr>
                  </a:solidFill>
                  <a:prstDash val="solid"/>
                </a:ln>
                <a:latin typeface="Simplified Arabic" pitchFamily="18" charset="-78"/>
                <a:cs typeface="Simplified Arabic" pitchFamily="18" charset="-78"/>
              </a:rPr>
              <a:t>وينسب إلى العصر الفاطمي أيضا</a:t>
            </a:r>
            <a:r>
              <a:rPr lang="ar-EG" sz="3200"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sz="32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SA" sz="3200" b="1" dirty="0" err="1" smtClean="0">
                <a:ln w="10541" cmpd="sng">
                  <a:solidFill>
                    <a:schemeClr val="accent1">
                      <a:shade val="88000"/>
                      <a:satMod val="110000"/>
                    </a:schemeClr>
                  </a:solidFill>
                  <a:prstDash val="solid"/>
                </a:ln>
                <a:latin typeface="Simplified Arabic" pitchFamily="18" charset="-78"/>
                <a:cs typeface="Simplified Arabic" pitchFamily="18" charset="-78"/>
              </a:rPr>
              <a:t>حشوات</a:t>
            </a:r>
            <a:r>
              <a:rPr lang="ar-SA" sz="3200" b="1" dirty="0" smtClean="0">
                <a:ln w="10541" cmpd="sng">
                  <a:solidFill>
                    <a:schemeClr val="accent1">
                      <a:shade val="88000"/>
                      <a:satMod val="110000"/>
                    </a:schemeClr>
                  </a:solidFill>
                  <a:prstDash val="solid"/>
                </a:ln>
                <a:latin typeface="Simplified Arabic" pitchFamily="18" charset="-78"/>
                <a:cs typeface="Simplified Arabic" pitchFamily="18" charset="-78"/>
              </a:rPr>
              <a:t> من العاج</a:t>
            </a:r>
            <a:r>
              <a:rPr lang="ar-EG" sz="32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SA" sz="3200" b="1" dirty="0" smtClean="0">
                <a:ln w="10541" cmpd="sng">
                  <a:solidFill>
                    <a:schemeClr val="accent1">
                      <a:shade val="88000"/>
                      <a:satMod val="110000"/>
                    </a:schemeClr>
                  </a:solidFill>
                  <a:prstDash val="solid"/>
                </a:ln>
                <a:latin typeface="Simplified Arabic" pitchFamily="18" charset="-78"/>
                <a:cs typeface="Simplified Arabic" pitchFamily="18" charset="-78"/>
              </a:rPr>
              <a:t>مزركشة بزخارف بارزة</a:t>
            </a:r>
            <a:r>
              <a:rPr lang="ar-EG" sz="3200"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sz="3200" b="1" dirty="0" smtClean="0">
                <a:ln w="10541" cmpd="sng">
                  <a:solidFill>
                    <a:schemeClr val="accent1">
                      <a:shade val="88000"/>
                      <a:satMod val="110000"/>
                    </a:schemeClr>
                  </a:solidFill>
                  <a:prstDash val="solid"/>
                </a:ln>
                <a:latin typeface="Simplified Arabic" pitchFamily="18" charset="-78"/>
                <a:cs typeface="Simplified Arabic" pitchFamily="18" charset="-78"/>
              </a:rPr>
              <a:t> تصور أمراء في مجالس حراب</a:t>
            </a:r>
            <a:r>
              <a:rPr lang="ar-EG" sz="3200"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sz="3200" b="1" dirty="0" smtClean="0">
                <a:ln w="10541" cmpd="sng">
                  <a:solidFill>
                    <a:schemeClr val="accent1">
                      <a:shade val="88000"/>
                      <a:satMod val="110000"/>
                    </a:schemeClr>
                  </a:solidFill>
                  <a:prstDash val="solid"/>
                </a:ln>
                <a:latin typeface="Simplified Arabic" pitchFamily="18" charset="-78"/>
                <a:cs typeface="Simplified Arabic" pitchFamily="18" charset="-78"/>
              </a:rPr>
              <a:t> وصيد على أرضية تملؤها زخارف نباتية</a:t>
            </a:r>
            <a:r>
              <a:rPr lang="en-US" sz="32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endParaRPr lang="ar-EG" sz="3200" b="1" dirty="0" smtClean="0">
              <a:ln w="10541" cmpd="sng">
                <a:solidFill>
                  <a:schemeClr val="accent1">
                    <a:shade val="88000"/>
                    <a:satMod val="110000"/>
                  </a:schemeClr>
                </a:solidFill>
                <a:prstDash val="solid"/>
              </a:ln>
              <a:latin typeface="Simplified Arabic" pitchFamily="18" charset="-78"/>
              <a:cs typeface="Simplified Arabic" pitchFamily="18" charset="-78"/>
            </a:endParaRPr>
          </a:p>
          <a:p>
            <a:pPr algn="just" rtl="1"/>
            <a:r>
              <a:rPr lang="en-US" sz="32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SA" sz="3200" b="1" dirty="0" smtClean="0">
                <a:ln w="10541" cmpd="sng">
                  <a:solidFill>
                    <a:schemeClr val="accent1">
                      <a:shade val="88000"/>
                      <a:satMod val="110000"/>
                    </a:schemeClr>
                  </a:solidFill>
                  <a:prstDash val="solid"/>
                </a:ln>
                <a:latin typeface="Simplified Arabic" pitchFamily="18" charset="-78"/>
                <a:cs typeface="Simplified Arabic" pitchFamily="18" charset="-78"/>
              </a:rPr>
              <a:t>ومن التحف العاجية الفاطمية مجموعه من الأبواق العاجية</a:t>
            </a:r>
            <a:r>
              <a:rPr lang="ar-EG" sz="3200"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sz="3200" b="1" dirty="0" smtClean="0">
                <a:ln w="10541" cmpd="sng">
                  <a:solidFill>
                    <a:schemeClr val="accent1">
                      <a:shade val="88000"/>
                      <a:satMod val="110000"/>
                    </a:schemeClr>
                  </a:solidFill>
                  <a:prstDash val="solid"/>
                </a:ln>
                <a:latin typeface="Simplified Arabic" pitchFamily="18" charset="-78"/>
                <a:cs typeface="Simplified Arabic" pitchFamily="18" charset="-78"/>
              </a:rPr>
              <a:t> والعلب المستطيلة المزينة بوحدات طيور وحيوانات وآدمية داخل مناطق مستديرة</a:t>
            </a:r>
            <a:r>
              <a:rPr lang="ar-EG" sz="3200"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en-US" sz="32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endParaRPr lang="en-US" sz="3200" b="1" dirty="0">
              <a:ln w="10541" cmpd="sng">
                <a:solidFill>
                  <a:schemeClr val="accent1">
                    <a:shade val="88000"/>
                    <a:satMod val="110000"/>
                  </a:schemeClr>
                </a:solidFill>
                <a:prstDash val="solid"/>
              </a:ln>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AAE3E14C-0128-4EDE-AB1C-44EDD1EB0DB6}"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normAutofit/>
          </a:bodyPr>
          <a:lstStyle/>
          <a:p>
            <a:pPr algn="just" rtl="1"/>
            <a:r>
              <a:rPr lang="ar-EG" sz="32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تمهيد:</a:t>
            </a:r>
          </a:p>
          <a:p>
            <a:pPr algn="just" rtl="1"/>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سبب التسمية نسبة إلى السيدة فاطمة الزهراء.</a:t>
            </a:r>
          </a:p>
          <a:p>
            <a:pPr algn="just" rtl="1"/>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العاصمة: المهدية بتونس (909 : 948م)، ثم المنصورية بتونس (948: 973م)، ثم القاهرة (973: 1171م).</a:t>
            </a:r>
          </a:p>
          <a:p>
            <a:pPr algn="just" rtl="1"/>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الدَّوْلَةُ الفَاطِمِيَّةُ أو الخِلَاْفَةُ الفَاطِمِيَّةُ أو الدَّوْلَةُ </a:t>
            </a:r>
            <a:r>
              <a:rPr lang="ar-SA" b="1" dirty="0" err="1" smtClean="0">
                <a:ln w="10541" cmpd="sng">
                  <a:solidFill>
                    <a:schemeClr val="accent1">
                      <a:shade val="88000"/>
                      <a:satMod val="110000"/>
                    </a:schemeClr>
                  </a:solidFill>
                  <a:prstDash val="solid"/>
                </a:ln>
                <a:latin typeface="Simplified Arabic" pitchFamily="18" charset="-78"/>
                <a:cs typeface="Simplified Arabic" pitchFamily="18" charset="-78"/>
              </a:rPr>
              <a:t>العُبَيْدِيَّةُ</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هي إحدى دُولُ </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الخلافة الإسلامية</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والوحيدةُ بين دُولِ الخِلافةِ التي اتخذت من المذهب </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الشيعي</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مذهبًا رسميًّا لها. </a:t>
            </a:r>
            <a:endParaRPr lang="ar-EG" b="1" dirty="0" smtClean="0">
              <a:ln w="10541" cmpd="sng">
                <a:solidFill>
                  <a:schemeClr val="accent1">
                    <a:shade val="88000"/>
                    <a:satMod val="110000"/>
                  </a:schemeClr>
                </a:solidFill>
                <a:prstDash val="solid"/>
              </a:ln>
              <a:latin typeface="Simplified Arabic" pitchFamily="18" charset="-78"/>
              <a:cs typeface="Simplified Arabic" pitchFamily="18" charset="-78"/>
            </a:endParaRPr>
          </a:p>
          <a:p>
            <a:pPr algn="just" rtl="1"/>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واشتهر الفاطميّون أيضًا بقدرتهم على الاستفادة من كافَّة المُكونات البشريَّة لدولتهم</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المُنتمية لتكتُلاتٍ عُنصريَّة مُتنوِّعة،</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 فاستعانوا بالبربر والترك والأحباش والأرمن </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في تسيير شؤون الدولة، إلى جانب المُكوِّن العُنصري الرئيسي، أي </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العرب</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a:t>
            </a:r>
            <a:endParaRPr lang="ar-EG" b="1" dirty="0" smtClean="0">
              <a:ln w="10541" cmpd="sng">
                <a:solidFill>
                  <a:schemeClr val="accent1">
                    <a:shade val="88000"/>
                    <a:satMod val="110000"/>
                  </a:schemeClr>
                </a:solidFill>
                <a:prstDash val="solid"/>
              </a:ln>
              <a:latin typeface="Simplified Arabic" pitchFamily="18" charset="-78"/>
              <a:cs typeface="Simplified Arabic" pitchFamily="18" charset="-78"/>
            </a:endParaRPr>
          </a:p>
          <a:p>
            <a:pPr algn="just" rtl="1"/>
            <a:endParaRPr lang="en-US" dirty="0" smtClean="0"/>
          </a:p>
          <a:p>
            <a:pPr algn="just" rtl="1"/>
            <a:endParaRPr lang="ar-EG" dirty="0" smtClean="0"/>
          </a:p>
          <a:p>
            <a:pPr algn="just" rtl="1"/>
            <a:endParaRPr lang="ar-EG" b="1" dirty="0" smtClean="0">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AAE3E14C-0128-4EDE-AB1C-44EDD1EB0DB6}"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029200"/>
            <a:ext cx="8229600" cy="856488"/>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normAutofit/>
          </a:bodyPr>
          <a:lstStyle/>
          <a:p>
            <a:pPr algn="ctr"/>
            <a:r>
              <a:rPr lang="ar-SA" sz="24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منحوتة من العصر الفاطميّ تعكسُ الرخاء الذي عاش فيه الحُكَّام والطبقة العُليا من الشعب: رجلٌ يحتسي الشراب وآخرٌ ينقرُ على الدف.</a:t>
            </a:r>
            <a:endParaRPr lang="en-US" sz="2400" b="1" dirty="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pic>
        <p:nvPicPr>
          <p:cNvPr id="4" name="Content Placeholder 3" descr="https://upload.wikimedia.org/wikipedia/commons/thumb/f/fb/Bargello_-_%C3%84gyptische_Elfenbeinplakette.jpg/220px-Bargello_-_%C3%84gyptische_Elfenbeinplakette.jpg">
            <a:hlinkClick r:id="rId2"/>
          </p:cNvPr>
          <p:cNvPicPr>
            <a:picLocks noGrp="1"/>
          </p:cNvPicPr>
          <p:nvPr>
            <p:ph idx="1"/>
          </p:nvPr>
        </p:nvPicPr>
        <p:blipFill>
          <a:blip r:embed="rId3" cstate="print"/>
          <a:srcRect/>
          <a:stretch>
            <a:fillRect/>
          </a:stretch>
        </p:blipFill>
        <p:spPr bwMode="auto">
          <a:xfrm>
            <a:off x="1219200" y="1371600"/>
            <a:ext cx="6629400" cy="3276600"/>
          </a:xfrm>
          <a:prstGeom prst="rect">
            <a:avLst/>
          </a:prstGeom>
          <a:ln w="88900" cap="sq" cmpd="thickThin">
            <a:solidFill>
              <a:srgbClr val="000000"/>
            </a:solidFill>
            <a:prstDash val="solid"/>
            <a:miter lim="800000"/>
          </a:ln>
          <a:effectLst>
            <a:glow rad="228600">
              <a:schemeClr val="accent6">
                <a:satMod val="175000"/>
                <a:alpha val="40000"/>
              </a:schemeClr>
            </a:glow>
            <a:innerShdw blurRad="76200">
              <a:srgbClr val="000000"/>
            </a:innerShdw>
          </a:effectLst>
        </p:spPr>
      </p:pic>
      <p:sp>
        <p:nvSpPr>
          <p:cNvPr id="5" name="Slide Number Placeholder 4"/>
          <p:cNvSpPr>
            <a:spLocks noGrp="1"/>
          </p:cNvSpPr>
          <p:nvPr>
            <p:ph type="sldNum" sz="quarter" idx="12"/>
          </p:nvPr>
        </p:nvSpPr>
        <p:spPr/>
        <p:txBody>
          <a:bodyPr/>
          <a:lstStyle/>
          <a:p>
            <a:fld id="{AAE3E14C-0128-4EDE-AB1C-44EDD1EB0DB6}" type="slidenum">
              <a:rPr lang="en-US" smtClean="0"/>
              <a:pPr/>
              <a:t>20</a:t>
            </a:fld>
            <a:endParaRPr lang="en-US"/>
          </a:p>
        </p:txBody>
      </p:sp>
      <p:sp>
        <p:nvSpPr>
          <p:cNvPr id="6" name="Footer Placeholder 5"/>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15.jpg"/>
          <p:cNvPicPr>
            <a:picLocks noGrp="1" noChangeAspect="1"/>
          </p:cNvPicPr>
          <p:nvPr>
            <p:ph idx="1"/>
          </p:nvPr>
        </p:nvPicPr>
        <p:blipFill>
          <a:blip r:embed="rId2" cstate="print"/>
          <a:stretch>
            <a:fillRect/>
          </a:stretch>
        </p:blipFill>
        <p:spPr>
          <a:xfrm>
            <a:off x="2133600" y="1219200"/>
            <a:ext cx="4419600" cy="4342257"/>
          </a:xfrm>
          <a:prstGeom prst="rect">
            <a:avLst/>
          </a:prstGeom>
          <a:ln w="38100" cap="sq">
            <a:solidFill>
              <a:srgbClr val="000000"/>
            </a:solidFill>
            <a:prstDash val="solid"/>
            <a:miter lim="800000"/>
          </a:ln>
          <a:effectLst>
            <a:glow rad="228600">
              <a:schemeClr val="accent4">
                <a:satMod val="175000"/>
                <a:alpha val="40000"/>
              </a:schemeClr>
            </a:glow>
            <a:outerShdw blurRad="50800" dist="38100" dir="2700000" algn="tl" rotWithShape="0">
              <a:srgbClr val="000000">
                <a:alpha val="43000"/>
              </a:srgbClr>
            </a:outerShdw>
          </a:effectLst>
        </p:spPr>
      </p:pic>
      <p:sp>
        <p:nvSpPr>
          <p:cNvPr id="3" name="Slide Number Placeholder 2"/>
          <p:cNvSpPr>
            <a:spLocks noGrp="1"/>
          </p:cNvSpPr>
          <p:nvPr>
            <p:ph type="sldNum" sz="quarter" idx="12"/>
          </p:nvPr>
        </p:nvSpPr>
        <p:spPr/>
        <p:txBody>
          <a:bodyPr/>
          <a:lstStyle/>
          <a:p>
            <a:fld id="{AAE3E14C-0128-4EDE-AB1C-44EDD1EB0DB6}"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upload.wikimedia.org/wikipedia/commons/thumb/8/8b/Panel_hunters_Louvre_OA_6265-1.jpg/220px-Panel_hunters_Louvre_OA_6265-1.jpg">
            <a:hlinkClick r:id="rId2"/>
          </p:cNvPr>
          <p:cNvPicPr>
            <a:picLocks noGrp="1"/>
          </p:cNvPicPr>
          <p:nvPr>
            <p:ph idx="1"/>
          </p:nvPr>
        </p:nvPicPr>
        <p:blipFill>
          <a:blip r:embed="rId3" cstate="print"/>
          <a:srcRect/>
          <a:stretch>
            <a:fillRect/>
          </a:stretch>
        </p:blipFill>
        <p:spPr bwMode="auto">
          <a:xfrm>
            <a:off x="4343400" y="1447800"/>
            <a:ext cx="3962400" cy="2057400"/>
          </a:xfrm>
          <a:prstGeom prst="rect">
            <a:avLst/>
          </a:prstGeom>
          <a:ln w="88900" cap="sq" cmpd="thickThin">
            <a:solidFill>
              <a:srgbClr val="000000"/>
            </a:solidFill>
            <a:prstDash val="solid"/>
            <a:miter lim="800000"/>
          </a:ln>
          <a:effectLst>
            <a:innerShdw blurRad="76200">
              <a:srgbClr val="000000"/>
            </a:innerShdw>
          </a:effectLst>
        </p:spPr>
      </p:pic>
      <p:sp>
        <p:nvSpPr>
          <p:cNvPr id="5" name="TextBox 4"/>
          <p:cNvSpPr txBox="1"/>
          <p:nvPr/>
        </p:nvSpPr>
        <p:spPr>
          <a:xfrm>
            <a:off x="4800600" y="3276600"/>
            <a:ext cx="3124200" cy="954107"/>
          </a:xfrm>
          <a:prstGeom prst="rect">
            <a:avLst/>
          </a:prstGeom>
          <a:noFill/>
        </p:spPr>
        <p:txBody>
          <a:bodyPr wrap="square" rtlCol="0">
            <a:spAutoFit/>
          </a:bodyPr>
          <a:lstStyle/>
          <a:p>
            <a:pPr algn="ctr"/>
            <a:r>
              <a:rPr lang="ar-EG" sz="1400" b="1" dirty="0" smtClean="0">
                <a:effectLst>
                  <a:outerShdw blurRad="38100" dist="38100" dir="2700000" algn="tl">
                    <a:srgbClr val="000000">
                      <a:alpha val="43137"/>
                    </a:srgbClr>
                  </a:outerShdw>
                </a:effectLst>
                <a:latin typeface="Simplified Arabic" pitchFamily="18" charset="-78"/>
                <a:cs typeface="Simplified Arabic" pitchFamily="18" charset="-78"/>
              </a:rPr>
              <a:t/>
            </a:r>
            <a:br>
              <a:rPr lang="ar-EG" sz="1400" b="1" dirty="0" smtClean="0">
                <a:effectLst>
                  <a:outerShdw blurRad="38100" dist="38100" dir="2700000" algn="tl">
                    <a:srgbClr val="000000">
                      <a:alpha val="43137"/>
                    </a:srgbClr>
                  </a:outerShdw>
                </a:effectLst>
                <a:latin typeface="Simplified Arabic" pitchFamily="18" charset="-78"/>
                <a:cs typeface="Simplified Arabic" pitchFamily="18" charset="-78"/>
              </a:rPr>
            </a:br>
            <a:r>
              <a:rPr lang="ar-EG" sz="1400" b="1" dirty="0" smtClean="0">
                <a:effectLst>
                  <a:outerShdw blurRad="38100" dist="38100" dir="2700000" algn="tl">
                    <a:srgbClr val="000000">
                      <a:alpha val="43137"/>
                    </a:srgbClr>
                  </a:outerShdw>
                </a:effectLst>
                <a:latin typeface="Simplified Arabic" pitchFamily="18" charset="-78"/>
                <a:cs typeface="Simplified Arabic" pitchFamily="18" charset="-78"/>
              </a:rPr>
              <a:t/>
            </a:r>
            <a:br>
              <a:rPr lang="ar-EG" sz="1400" b="1" dirty="0" smtClean="0">
                <a:effectLst>
                  <a:outerShdw blurRad="38100" dist="38100" dir="2700000" algn="tl">
                    <a:srgbClr val="000000">
                      <a:alpha val="43137"/>
                    </a:srgbClr>
                  </a:outerShdw>
                </a:effectLst>
                <a:latin typeface="Simplified Arabic" pitchFamily="18" charset="-78"/>
                <a:cs typeface="Simplified Arabic" pitchFamily="18" charset="-78"/>
              </a:rPr>
            </a:br>
            <a:r>
              <a:rPr lang="ar-SA" sz="1400" b="1" dirty="0" smtClean="0">
                <a:effectLst>
                  <a:outerShdw blurRad="38100" dist="38100" dir="2700000" algn="tl">
                    <a:srgbClr val="000000">
                      <a:alpha val="43137"/>
                    </a:srgbClr>
                  </a:outerShdw>
                </a:effectLst>
                <a:latin typeface="Simplified Arabic" pitchFamily="18" charset="-78"/>
                <a:cs typeface="Simplified Arabic" pitchFamily="18" charset="-78"/>
              </a:rPr>
              <a:t>منحوتةٌ عاجيَّةٌ فاطميَّةٌ لرجالٍ يصطادون الطُيور.</a:t>
            </a:r>
            <a:r>
              <a:rPr lang="en-US" sz="1400" b="1" dirty="0" smtClean="0">
                <a:effectLst>
                  <a:outerShdw blurRad="38100" dist="38100" dir="2700000" algn="tl">
                    <a:srgbClr val="000000">
                      <a:alpha val="43137"/>
                    </a:srgbClr>
                  </a:outerShdw>
                </a:effectLst>
                <a:latin typeface="Simplified Arabic" pitchFamily="18" charset="-78"/>
                <a:cs typeface="Simplified Arabic" pitchFamily="18" charset="-78"/>
              </a:rPr>
              <a:t/>
            </a:r>
            <a:br>
              <a:rPr lang="en-US" sz="1400" b="1" dirty="0" smtClean="0">
                <a:effectLst>
                  <a:outerShdw blurRad="38100" dist="38100" dir="2700000" algn="tl">
                    <a:srgbClr val="000000">
                      <a:alpha val="43137"/>
                    </a:srgbClr>
                  </a:outerShdw>
                </a:effectLst>
                <a:latin typeface="Simplified Arabic" pitchFamily="18" charset="-78"/>
                <a:cs typeface="Simplified Arabic" pitchFamily="18" charset="-78"/>
              </a:rPr>
            </a:br>
            <a:r>
              <a:rPr lang="ar-EG" sz="1400" b="1" dirty="0" smtClean="0">
                <a:effectLst>
                  <a:outerShdw blurRad="38100" dist="38100" dir="2700000" algn="tl">
                    <a:srgbClr val="000000">
                      <a:alpha val="43137"/>
                    </a:srgbClr>
                  </a:outerShdw>
                </a:effectLst>
                <a:latin typeface="Simplified Arabic" pitchFamily="18" charset="-78"/>
                <a:cs typeface="Simplified Arabic" pitchFamily="18" charset="-78"/>
              </a:rPr>
              <a:t> </a:t>
            </a:r>
            <a:endParaRPr lang="en-US" sz="1400" dirty="0"/>
          </a:p>
        </p:txBody>
      </p:sp>
      <p:pic>
        <p:nvPicPr>
          <p:cNvPr id="6" name="Picture 5" descr="https://upload.wikimedia.org/wikipedia/commons/thumb/8/8d/Frieze_epigraphy_Louvre_HI6.jpg/220px-Frieze_epigraphy_Louvre_HI6.jpg">
            <a:hlinkClick r:id="rId4"/>
          </p:cNvPr>
          <p:cNvPicPr/>
          <p:nvPr/>
        </p:nvPicPr>
        <p:blipFill>
          <a:blip r:embed="rId5" cstate="print"/>
          <a:srcRect/>
          <a:stretch>
            <a:fillRect/>
          </a:stretch>
        </p:blipFill>
        <p:spPr bwMode="auto">
          <a:xfrm>
            <a:off x="457200" y="3276600"/>
            <a:ext cx="3352800" cy="990600"/>
          </a:xfrm>
          <a:prstGeom prst="rect">
            <a:avLst/>
          </a:prstGeom>
          <a:ln w="88900" cap="sq" cmpd="thickThin">
            <a:solidFill>
              <a:srgbClr val="000000"/>
            </a:solidFill>
            <a:prstDash val="solid"/>
            <a:miter lim="800000"/>
          </a:ln>
          <a:effectLst>
            <a:innerShdw blurRad="76200">
              <a:srgbClr val="000000"/>
            </a:innerShdw>
          </a:effectLst>
        </p:spPr>
      </p:pic>
      <p:sp>
        <p:nvSpPr>
          <p:cNvPr id="7" name="TextBox 6"/>
          <p:cNvSpPr txBox="1"/>
          <p:nvPr/>
        </p:nvSpPr>
        <p:spPr>
          <a:xfrm>
            <a:off x="838200" y="4419600"/>
            <a:ext cx="3048000" cy="369332"/>
          </a:xfrm>
          <a:prstGeom prst="rect">
            <a:avLst/>
          </a:prstGeom>
          <a:noFill/>
        </p:spPr>
        <p:txBody>
          <a:bodyPr wrap="square" rtlCol="0">
            <a:spAutoFit/>
          </a:bodyPr>
          <a:lstStyle/>
          <a:p>
            <a:r>
              <a:rPr lang="ar-SA" b="1" dirty="0" smtClean="0">
                <a:latin typeface="Simplified Arabic" pitchFamily="18" charset="-78"/>
                <a:cs typeface="Simplified Arabic" pitchFamily="18" charset="-78"/>
              </a:rPr>
              <a:t>منحوتةٌ خشبيَّةٌ فاطميَّةٌ </a:t>
            </a:r>
            <a:r>
              <a:rPr lang="ar-EG" b="1" dirty="0" smtClean="0">
                <a:latin typeface="Simplified Arabic" pitchFamily="18" charset="-78"/>
                <a:cs typeface="Simplified Arabic" pitchFamily="18" charset="-78"/>
              </a:rPr>
              <a:t>لآية الكرسي</a:t>
            </a:r>
            <a:endParaRPr lang="en-US" b="1" dirty="0">
              <a:latin typeface="Simplified Arabic" pitchFamily="18" charset="-78"/>
              <a:cs typeface="Simplified Arabic" pitchFamily="18" charset="-78"/>
            </a:endParaRPr>
          </a:p>
        </p:txBody>
      </p:sp>
      <p:sp>
        <p:nvSpPr>
          <p:cNvPr id="8" name="Slide Number Placeholder 7"/>
          <p:cNvSpPr>
            <a:spLocks noGrp="1"/>
          </p:cNvSpPr>
          <p:nvPr>
            <p:ph type="sldNum" sz="quarter" idx="12"/>
          </p:nvPr>
        </p:nvSpPr>
        <p:spPr/>
        <p:txBody>
          <a:bodyPr/>
          <a:lstStyle/>
          <a:p>
            <a:fld id="{AAE3E14C-0128-4EDE-AB1C-44EDD1EB0DB6}" type="slidenum">
              <a:rPr lang="en-US" smtClean="0"/>
              <a:pPr/>
              <a:t>22</a:t>
            </a:fld>
            <a:endParaRPr lang="en-US"/>
          </a:p>
        </p:txBody>
      </p:sp>
      <p:sp>
        <p:nvSpPr>
          <p:cNvPr id="9" name="Footer Placeholder 8"/>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normAutofit/>
          </a:bodyPr>
          <a:lstStyle/>
          <a:p>
            <a:pPr algn="just" rtl="1"/>
            <a:r>
              <a:rPr lang="ar-SA" sz="3200" b="1" u="sng" dirty="0"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rPr>
              <a:t>التحف المعدنية</a:t>
            </a:r>
            <a:r>
              <a:rPr lang="en-US" sz="3200" b="1" u="sng" dirty="0"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rPr>
              <a:t>:</a:t>
            </a:r>
            <a:endParaRPr lang="ar-EG" sz="3200" b="1" u="sng" dirty="0"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endParaRPr>
          </a:p>
          <a:p>
            <a:pPr algn="just" rtl="1"/>
            <a:r>
              <a:rPr lang="ar-SA" sz="3200" b="1" dirty="0" smtClean="0">
                <a:ln w="10541" cmpd="sng">
                  <a:solidFill>
                    <a:schemeClr val="accent1">
                      <a:shade val="88000"/>
                      <a:satMod val="110000"/>
                    </a:schemeClr>
                  </a:solidFill>
                  <a:prstDash val="solid"/>
                </a:ln>
                <a:latin typeface="Simplified Arabic" pitchFamily="18" charset="-78"/>
                <a:cs typeface="Simplified Arabic" pitchFamily="18" charset="-78"/>
              </a:rPr>
              <a:t>برع الفاطميون في إنتاج الصناعات المعدنية</a:t>
            </a:r>
            <a:r>
              <a:rPr lang="ar-EG" sz="3200"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sz="3200" b="1" dirty="0" smtClean="0">
                <a:ln w="10541" cmpd="sng">
                  <a:solidFill>
                    <a:schemeClr val="accent1">
                      <a:shade val="88000"/>
                      <a:satMod val="110000"/>
                    </a:schemeClr>
                  </a:solidFill>
                  <a:prstDash val="solid"/>
                </a:ln>
                <a:latin typeface="Simplified Arabic" pitchFamily="18" charset="-78"/>
                <a:cs typeface="Simplified Arabic" pitchFamily="18" charset="-78"/>
              </a:rPr>
              <a:t> كان بعضها تستخدم في أغراض عملية مثل الأباريق والأواني</a:t>
            </a:r>
            <a:r>
              <a:rPr lang="ar-EG" sz="3200"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sz="3200" b="1" dirty="0" smtClean="0">
                <a:ln w="10541" cmpd="sng">
                  <a:solidFill>
                    <a:schemeClr val="accent1">
                      <a:shade val="88000"/>
                      <a:satMod val="110000"/>
                    </a:schemeClr>
                  </a:solidFill>
                  <a:prstDash val="solid"/>
                </a:ln>
                <a:latin typeface="Simplified Arabic" pitchFamily="18" charset="-78"/>
                <a:cs typeface="Simplified Arabic" pitchFamily="18" charset="-78"/>
              </a:rPr>
              <a:t> وبعضها للزينة فقط</a:t>
            </a:r>
            <a:r>
              <a:rPr lang="en-US" sz="32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endParaRPr lang="ar-EG" sz="3200" b="1" dirty="0" smtClean="0">
              <a:ln w="10541" cmpd="sng">
                <a:solidFill>
                  <a:schemeClr val="accent1">
                    <a:shade val="88000"/>
                    <a:satMod val="110000"/>
                  </a:schemeClr>
                </a:solidFill>
                <a:prstDash val="solid"/>
              </a:ln>
              <a:latin typeface="Simplified Arabic" pitchFamily="18" charset="-78"/>
              <a:cs typeface="Simplified Arabic" pitchFamily="18" charset="-78"/>
            </a:endParaRPr>
          </a:p>
          <a:p>
            <a:pPr algn="just" rtl="1"/>
            <a:r>
              <a:rPr lang="ar-SA" sz="3200" b="1" dirty="0" smtClean="0">
                <a:ln w="10541" cmpd="sng">
                  <a:solidFill>
                    <a:schemeClr val="accent1">
                      <a:shade val="88000"/>
                      <a:satMod val="110000"/>
                    </a:schemeClr>
                  </a:solidFill>
                  <a:prstDash val="solid"/>
                </a:ln>
                <a:latin typeface="Simplified Arabic" pitchFamily="18" charset="-78"/>
                <a:cs typeface="Simplified Arabic" pitchFamily="18" charset="-78"/>
              </a:rPr>
              <a:t>كما وجدت قطع استخدمت في أغراض أخرى كصنابير المياه التي كانت تشكل أحيانا على هيئة اسود من البرونز</a:t>
            </a:r>
            <a:r>
              <a:rPr lang="en-US" sz="32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endParaRPr lang="ar-EG" sz="3200" b="1" dirty="0" smtClean="0">
              <a:ln w="10541" cmpd="sng">
                <a:solidFill>
                  <a:schemeClr val="accent1">
                    <a:shade val="88000"/>
                    <a:satMod val="110000"/>
                  </a:schemeClr>
                </a:solidFill>
                <a:prstDash val="solid"/>
              </a:ln>
              <a:latin typeface="Simplified Arabic" pitchFamily="18" charset="-78"/>
              <a:cs typeface="Simplified Arabic" pitchFamily="18" charset="-78"/>
            </a:endParaRPr>
          </a:p>
          <a:p>
            <a:pPr algn="just" rtl="1"/>
            <a:r>
              <a:rPr lang="ar-SA" sz="3200" b="1" dirty="0" smtClean="0">
                <a:ln w="10541" cmpd="sng">
                  <a:solidFill>
                    <a:schemeClr val="accent1">
                      <a:shade val="88000"/>
                      <a:satMod val="110000"/>
                    </a:schemeClr>
                  </a:solidFill>
                  <a:prstDash val="solid"/>
                </a:ln>
                <a:latin typeface="Simplified Arabic" pitchFamily="18" charset="-78"/>
                <a:cs typeface="Simplified Arabic" pitchFamily="18" charset="-78"/>
              </a:rPr>
              <a:t>ومن أشهر التحف التي أنتجت للزينة حيوان من البرونز له جسد أسد بجنح ورأس طائر</a:t>
            </a:r>
            <a:r>
              <a:rPr lang="en-US" sz="32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endParaRPr lang="ar-EG" sz="3200" b="1" dirty="0" smtClean="0">
              <a:ln w="10541" cmpd="sng">
                <a:solidFill>
                  <a:schemeClr val="accent1">
                    <a:shade val="88000"/>
                    <a:satMod val="110000"/>
                  </a:schemeClr>
                </a:solidFill>
                <a:prstDash val="solid"/>
              </a:ln>
              <a:latin typeface="Simplified Arabic" pitchFamily="18" charset="-78"/>
              <a:cs typeface="Simplified Arabic" pitchFamily="18" charset="-78"/>
            </a:endParaRPr>
          </a:p>
          <a:p>
            <a:pPr algn="just" rtl="1"/>
            <a:r>
              <a:rPr lang="ar-SA" sz="3200" b="1" dirty="0" smtClean="0">
                <a:ln w="10541" cmpd="sng">
                  <a:solidFill>
                    <a:schemeClr val="accent1">
                      <a:shade val="88000"/>
                      <a:satMod val="110000"/>
                    </a:schemeClr>
                  </a:solidFill>
                  <a:prstDash val="solid"/>
                </a:ln>
                <a:latin typeface="Simplified Arabic" pitchFamily="18" charset="-78"/>
                <a:cs typeface="Simplified Arabic" pitchFamily="18" charset="-78"/>
              </a:rPr>
              <a:t>واشتهروا بالحلي الذهبية والمرصعة بالأحجار الكريمة. كما تمكن الفنان من زخرفة هذه التحف المعدنية بالميناء</a:t>
            </a:r>
            <a:r>
              <a:rPr lang="ar-EG" sz="3200" b="1" dirty="0" smtClean="0">
                <a:ln w="10541" cmpd="sng">
                  <a:solidFill>
                    <a:schemeClr val="accent1">
                      <a:shade val="88000"/>
                      <a:satMod val="110000"/>
                    </a:schemeClr>
                  </a:solidFill>
                  <a:prstDash val="solid"/>
                </a:ln>
                <a:latin typeface="Simplified Arabic" pitchFamily="18" charset="-78"/>
                <a:cs typeface="Simplified Arabic" pitchFamily="18" charset="-78"/>
              </a:rPr>
              <a:t>.</a:t>
            </a:r>
            <a:endParaRPr lang="en-US" sz="3200" b="1" dirty="0">
              <a:ln w="10541" cmpd="sng">
                <a:solidFill>
                  <a:schemeClr val="accent1">
                    <a:shade val="88000"/>
                    <a:satMod val="110000"/>
                  </a:schemeClr>
                </a:solidFill>
                <a:prstDash val="solid"/>
              </a:ln>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AAE3E14C-0128-4EDE-AB1C-44EDD1EB0DB6}"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181600"/>
            <a:ext cx="8229600" cy="1447800"/>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noAutofit/>
          </a:bodyPr>
          <a:lstStyle/>
          <a:p>
            <a:pPr algn="ctr"/>
            <a:r>
              <a:rPr lang="ar-SA"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a:t>
            </a:r>
            <a:r>
              <a:rPr lang="ar-SA" sz="2800" b="1" dirty="0" err="1"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الفتخاء</a:t>
            </a:r>
            <a:r>
              <a:rPr lang="ar-SA"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 الإسلاميَّة». إحدى أبرز المنحوتات الفاطميَّة المُقتبسة عن الفارسيَّة </a:t>
            </a:r>
            <a:r>
              <a:rPr lang="ar-SA" sz="2800" b="1" dirty="0" err="1"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الساسانيَّة</a:t>
            </a:r>
            <a:r>
              <a:rPr lang="ar-SA"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 وهي لكائنُ </a:t>
            </a:r>
            <a:r>
              <a:rPr lang="ar-SA" sz="2800" b="1" dirty="0" err="1"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hlinkClick r:id="rId2" tooltip="فتخاء"/>
              </a:rPr>
              <a:t>الفتخاء</a:t>
            </a:r>
            <a:r>
              <a:rPr lang="ar-SA"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hlinkClick r:id="rId2" tooltip="فتخاء"/>
              </a:rPr>
              <a:t> (</a:t>
            </a:r>
            <a:r>
              <a:rPr lang="ar-SA" sz="2800" b="1" dirty="0" err="1"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hlinkClick r:id="rId2" tooltip="فتخاء"/>
              </a:rPr>
              <a:t>الشيردال</a:t>
            </a:r>
            <a:r>
              <a:rPr lang="ar-SA"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hlinkClick r:id="rId2" tooltip="فتخاء"/>
              </a:rPr>
              <a:t>)</a:t>
            </a:r>
            <a:r>
              <a:rPr lang="ar-SA"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 الخُرافي.</a:t>
            </a:r>
            <a:r>
              <a:rPr lang="en-US"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
            </a:r>
            <a:br>
              <a:rPr lang="en-US"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br>
            <a:endParaRPr lang="en-US" sz="2800" b="1" dirty="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pic>
        <p:nvPicPr>
          <p:cNvPr id="4" name="Content Placeholder 3" descr="https://upload.wikimedia.org/wikipedia/commons/thumb/4/48/Arte_islamica%2C_ippogrifo%2C_XI_sec_01.JPG/220px-Arte_islamica%2C_ippogrifo%2C_XI_sec_01.JPG">
            <a:hlinkClick r:id="rId3"/>
          </p:cNvPr>
          <p:cNvPicPr>
            <a:picLocks noGrp="1"/>
          </p:cNvPicPr>
          <p:nvPr>
            <p:ph idx="1"/>
          </p:nvPr>
        </p:nvPicPr>
        <p:blipFill>
          <a:blip r:embed="rId4" cstate="print"/>
          <a:srcRect/>
          <a:stretch>
            <a:fillRect/>
          </a:stretch>
        </p:blipFill>
        <p:spPr bwMode="auto">
          <a:xfrm>
            <a:off x="2794000" y="381000"/>
            <a:ext cx="3530600" cy="4529931"/>
          </a:xfrm>
          <a:prstGeom prst="rect">
            <a:avLst/>
          </a:prstGeom>
          <a:ln w="88900" cap="sq" cmpd="thickThin">
            <a:solidFill>
              <a:srgbClr val="000000"/>
            </a:solidFill>
            <a:prstDash val="solid"/>
            <a:miter lim="800000"/>
          </a:ln>
          <a:effectLst>
            <a:glow rad="228600">
              <a:schemeClr val="accent6">
                <a:satMod val="175000"/>
                <a:alpha val="40000"/>
              </a:schemeClr>
            </a:glow>
            <a:innerShdw blurRad="76200">
              <a:srgbClr val="000000"/>
            </a:innerShdw>
          </a:effectLst>
        </p:spPr>
      </p:pic>
      <p:sp>
        <p:nvSpPr>
          <p:cNvPr id="5" name="Slide Number Placeholder 4"/>
          <p:cNvSpPr>
            <a:spLocks noGrp="1"/>
          </p:cNvSpPr>
          <p:nvPr>
            <p:ph type="sldNum" sz="quarter" idx="12"/>
          </p:nvPr>
        </p:nvSpPr>
        <p:spPr/>
        <p:txBody>
          <a:bodyPr/>
          <a:lstStyle/>
          <a:p>
            <a:fld id="{AAE3E14C-0128-4EDE-AB1C-44EDD1EB0DB6}"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96112"/>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lstStyle/>
          <a:p>
            <a:pPr algn="ctr"/>
            <a:r>
              <a:rPr lang="ar-EG" b="1" u="sng" dirty="0"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rPr>
              <a:t>الخـــــزف</a:t>
            </a:r>
            <a:endParaRPr lang="en-US" b="1" u="sng" dirty="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457200" y="1524000"/>
            <a:ext cx="8229600" cy="5029200"/>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noAutofit/>
          </a:bodyPr>
          <a:lstStyle/>
          <a:p>
            <a:pPr algn="just" rtl="1"/>
            <a:r>
              <a:rPr lang="ar-SA" sz="2800" b="1" dirty="0" smtClean="0">
                <a:ln w="10541" cmpd="sng">
                  <a:solidFill>
                    <a:schemeClr val="accent1">
                      <a:shade val="88000"/>
                      <a:satMod val="110000"/>
                    </a:schemeClr>
                  </a:solidFill>
                  <a:prstDash val="solid"/>
                </a:ln>
                <a:latin typeface="Simplified Arabic" pitchFamily="18" charset="-78"/>
                <a:cs typeface="Simplified Arabic" pitchFamily="18" charset="-78"/>
              </a:rPr>
              <a:t>عثر على الكثير</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SA" sz="2800" b="1" dirty="0" smtClean="0">
                <a:ln w="10541" cmpd="sng">
                  <a:solidFill>
                    <a:schemeClr val="accent1">
                      <a:shade val="88000"/>
                      <a:satMod val="110000"/>
                    </a:schemeClr>
                  </a:solidFill>
                  <a:prstDash val="solid"/>
                </a:ln>
                <a:latin typeface="Simplified Arabic" pitchFamily="18" charset="-78"/>
                <a:cs typeface="Simplified Arabic" pitchFamily="18" charset="-78"/>
              </a:rPr>
              <a:t>من القطع الخزفية ذات البريق المعدني.. ولقد زينوا الأواني برسوم وزخارف لموضوعات آدمية وحيوانية ملونة</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en-US" sz="28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endPar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endParaRPr>
          </a:p>
          <a:p>
            <a:pPr algn="just" rtl="1"/>
            <a:r>
              <a:rPr lang="en-US" sz="2800" b="1" dirty="0" smtClean="0">
                <a:latin typeface="Simplified Arabic" pitchFamily="18" charset="-78"/>
                <a:cs typeface="Simplified Arabic" pitchFamily="18" charset="-78"/>
              </a:rPr>
              <a:t> </a:t>
            </a:r>
            <a:r>
              <a:rPr lang="ar-SA" sz="2800" b="1" u="sng"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Simplified Arabic" pitchFamily="18" charset="-78"/>
                <a:cs typeface="Simplified Arabic" pitchFamily="18" charset="-78"/>
              </a:rPr>
              <a:t>ويمكن تقسيم الأواني الفاطمية تبعا لزخارفها إلى مجموعتين: </a:t>
            </a:r>
            <a:endParaRPr lang="ar-EG" sz="2800" b="1" u="sng"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Simplified Arabic" pitchFamily="18" charset="-78"/>
              <a:cs typeface="Simplified Arabic" pitchFamily="18" charset="-78"/>
            </a:endParaRPr>
          </a:p>
          <a:p>
            <a:pPr algn="just" rtl="1"/>
            <a:r>
              <a:rPr lang="ar-SA" sz="2800" b="1" u="sng" dirty="0"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rPr>
              <a:t>الأولى</a:t>
            </a:r>
            <a:r>
              <a:rPr lang="ar-EG" sz="2800" b="1" u="sng" dirty="0"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rPr>
              <a:t>:</a:t>
            </a:r>
            <a:r>
              <a:rPr lang="ar-SA" sz="2800" b="1" u="sng"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SA" sz="2800" b="1" dirty="0" smtClean="0">
                <a:ln w="10541" cmpd="sng">
                  <a:solidFill>
                    <a:schemeClr val="accent1">
                      <a:shade val="88000"/>
                      <a:satMod val="110000"/>
                    </a:schemeClr>
                  </a:solidFill>
                  <a:prstDash val="solid"/>
                </a:ln>
                <a:latin typeface="Simplified Arabic" pitchFamily="18" charset="-78"/>
                <a:cs typeface="Simplified Arabic" pitchFamily="18" charset="-78"/>
              </a:rPr>
              <a:t>رسمت زخارفها بخطوط خارجية واضحة، وكانت الرسوم الآدمية ورسوم الحيوان هي العنصر الأساسي في الزخارف</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sz="2800" b="1" dirty="0" smtClean="0">
                <a:ln w="10541" cmpd="sng">
                  <a:solidFill>
                    <a:schemeClr val="accent1">
                      <a:shade val="88000"/>
                      <a:satMod val="110000"/>
                    </a:schemeClr>
                  </a:solidFill>
                  <a:prstDash val="solid"/>
                </a:ln>
                <a:latin typeface="Simplified Arabic" pitchFamily="18" charset="-78"/>
                <a:cs typeface="Simplified Arabic" pitchFamily="18" charset="-78"/>
              </a:rPr>
              <a:t> أما الفروع النباتية والأوراق عنصرا ثانويا. ويفضل الفنان عادة رسم وحده واحده آدمية أو طائر أو حيوان بحجم كبير يأخذ الصدارة في سطح الإناء. ومن أحسن الأمثلة طبق مرسوم عليه بالبريق المعدني الأصفر صورة حصان مجنح</a:t>
            </a:r>
            <a:r>
              <a:rPr lang="en-US" sz="2800" b="1" dirty="0" smtClean="0">
                <a:ln w="10541" cmpd="sng">
                  <a:solidFill>
                    <a:schemeClr val="accent1">
                      <a:shade val="88000"/>
                      <a:satMod val="110000"/>
                    </a:schemeClr>
                  </a:solidFill>
                  <a:prstDash val="solid"/>
                </a:ln>
                <a:latin typeface="Simplified Arabic" pitchFamily="18" charset="-78"/>
                <a:cs typeface="Simplified Arabic" pitchFamily="18" charset="-78"/>
              </a:rPr>
              <a:t>.</a:t>
            </a:r>
            <a:endPar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endParaRPr>
          </a:p>
          <a:p>
            <a:pPr algn="just" rtl="1"/>
            <a:r>
              <a:rPr lang="ar-SA" sz="2800" b="1" dirty="0" smtClean="0">
                <a:ln w="10541" cmpd="sng">
                  <a:solidFill>
                    <a:schemeClr val="accent1">
                      <a:shade val="88000"/>
                      <a:satMod val="110000"/>
                    </a:schemeClr>
                  </a:solidFill>
                  <a:prstDash val="solid"/>
                </a:ln>
                <a:latin typeface="Simplified Arabic" pitchFamily="18" charset="-78"/>
                <a:cs typeface="Simplified Arabic" pitchFamily="18" charset="-78"/>
              </a:rPr>
              <a:t>أما زخارف المجموعة </a:t>
            </a:r>
            <a:r>
              <a:rPr lang="ar-SA" sz="2800" b="1" u="sng" dirty="0"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rPr>
              <a:t>الثانية</a:t>
            </a:r>
            <a:r>
              <a:rPr lang="ar-EG" sz="2800" b="1" u="sng" dirty="0"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rPr>
              <a:t>:</a:t>
            </a:r>
            <a:r>
              <a:rPr lang="ar-SA" sz="2800" b="1" dirty="0"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rPr>
              <a:t> </a:t>
            </a:r>
            <a:r>
              <a:rPr lang="ar-SA" sz="2800" b="1" dirty="0" smtClean="0">
                <a:ln w="10541" cmpd="sng">
                  <a:solidFill>
                    <a:schemeClr val="accent1">
                      <a:shade val="88000"/>
                      <a:satMod val="110000"/>
                    </a:schemeClr>
                  </a:solidFill>
                  <a:prstDash val="solid"/>
                </a:ln>
                <a:latin typeface="Simplified Arabic" pitchFamily="18" charset="-78"/>
                <a:cs typeface="Simplified Arabic" pitchFamily="18" charset="-78"/>
              </a:rPr>
              <a:t>فتظهر </a:t>
            </a:r>
            <a:r>
              <a:rPr lang="ar-SA" sz="2800" b="1" dirty="0" err="1" smtClean="0">
                <a:ln w="10541" cmpd="sng">
                  <a:solidFill>
                    <a:schemeClr val="accent1">
                      <a:shade val="88000"/>
                      <a:satMod val="110000"/>
                    </a:schemeClr>
                  </a:solidFill>
                  <a:prstDash val="solid"/>
                </a:ln>
                <a:latin typeface="Simplified Arabic" pitchFamily="18" charset="-78"/>
                <a:cs typeface="Simplified Arabic" pitchFamily="18" charset="-78"/>
              </a:rPr>
              <a:t>بها</a:t>
            </a:r>
            <a:r>
              <a:rPr lang="ar-SA" sz="2800" b="1" dirty="0" smtClean="0">
                <a:ln w="10541" cmpd="sng">
                  <a:solidFill>
                    <a:schemeClr val="accent1">
                      <a:shade val="88000"/>
                      <a:satMod val="110000"/>
                    </a:schemeClr>
                  </a:solidFill>
                  <a:prstDash val="solid"/>
                </a:ln>
                <a:latin typeface="Simplified Arabic" pitchFamily="18" charset="-78"/>
                <a:cs typeface="Simplified Arabic" pitchFamily="18" charset="-78"/>
              </a:rPr>
              <a:t> موضوعات مختلفة حافلة بشخصيات كثيرة</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a:t>
            </a:r>
            <a:endParaRPr lang="en-US" sz="2800" b="1" dirty="0">
              <a:ln w="10541" cmpd="sng">
                <a:solidFill>
                  <a:schemeClr val="accent1">
                    <a:shade val="88000"/>
                    <a:satMod val="110000"/>
                  </a:schemeClr>
                </a:solidFill>
                <a:prstDash val="solid"/>
              </a:ln>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AAE3E14C-0128-4EDE-AB1C-44EDD1EB0DB6}"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civilizationlovers.files.wordpress.com/2011/10/1251.jpg"/>
          <p:cNvPicPr>
            <a:picLocks noGrp="1"/>
          </p:cNvPicPr>
          <p:nvPr>
            <p:ph idx="1"/>
          </p:nvPr>
        </p:nvPicPr>
        <p:blipFill>
          <a:blip r:embed="rId2" cstate="print"/>
          <a:srcRect/>
          <a:stretch>
            <a:fillRect/>
          </a:stretch>
        </p:blipFill>
        <p:spPr bwMode="auto">
          <a:xfrm>
            <a:off x="2057400" y="838200"/>
            <a:ext cx="5183981" cy="5183981"/>
          </a:xfrm>
          <a:prstGeom prst="rect">
            <a:avLst/>
          </a:prstGeom>
          <a:ln>
            <a:noFill/>
          </a:ln>
          <a:effectLst>
            <a:glow rad="228600">
              <a:schemeClr val="accent2">
                <a:satMod val="175000"/>
                <a:alpha val="40000"/>
              </a:schemeClr>
            </a:glow>
            <a:outerShdw blurRad="292100" dist="139700" dir="2700000" algn="tl" rotWithShape="0">
              <a:srgbClr val="333333">
                <a:alpha val="65000"/>
              </a:srgbClr>
            </a:outerShdw>
          </a:effectLst>
        </p:spPr>
      </p:pic>
      <p:sp>
        <p:nvSpPr>
          <p:cNvPr id="3" name="Slide Number Placeholder 2"/>
          <p:cNvSpPr>
            <a:spLocks noGrp="1"/>
          </p:cNvSpPr>
          <p:nvPr>
            <p:ph type="sldNum" sz="quarter" idx="12"/>
          </p:nvPr>
        </p:nvSpPr>
        <p:spPr/>
        <p:txBody>
          <a:bodyPr/>
          <a:lstStyle/>
          <a:p>
            <a:fld id="{AAE3E14C-0128-4EDE-AB1C-44EDD1EB0DB6}"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civilizationlovers.files.wordpress.com/2011/10/1251.jpg"/>
          <p:cNvPicPr>
            <a:picLocks noGrp="1"/>
          </p:cNvPicPr>
          <p:nvPr>
            <p:ph idx="1"/>
          </p:nvPr>
        </p:nvPicPr>
        <p:blipFill>
          <a:blip r:embed="rId2" cstate="print"/>
          <a:stretch>
            <a:fillRect/>
          </a:stretch>
        </p:blipFill>
        <p:spPr bwMode="auto">
          <a:xfrm>
            <a:off x="2085271" y="838200"/>
            <a:ext cx="5128238" cy="5183981"/>
          </a:xfrm>
          <a:prstGeom prst="ellipse">
            <a:avLst/>
          </a:prstGeom>
          <a:ln w="63500" cap="rnd">
            <a:solidFill>
              <a:srgbClr val="333333"/>
            </a:solidFill>
          </a:ln>
          <a:effectLst>
            <a:glow rad="228600">
              <a:schemeClr val="accent4">
                <a:satMod val="175000"/>
                <a:alpha val="40000"/>
              </a:schemeClr>
            </a:glow>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lide Number Placeholder 2"/>
          <p:cNvSpPr>
            <a:spLocks noGrp="1"/>
          </p:cNvSpPr>
          <p:nvPr>
            <p:ph type="sldNum" sz="quarter" idx="12"/>
          </p:nvPr>
        </p:nvSpPr>
        <p:spPr/>
        <p:txBody>
          <a:bodyPr/>
          <a:lstStyle/>
          <a:p>
            <a:fld id="{AAE3E14C-0128-4EDE-AB1C-44EDD1EB0DB6}"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normAutofit fontScale="90000"/>
          </a:bodyPr>
          <a:lstStyle/>
          <a:p>
            <a:pPr algn="ctr"/>
            <a:r>
              <a:rPr lang="ar-EG" b="1" u="sng" dirty="0" smtClean="0">
                <a:ln w="10541" cmpd="sng">
                  <a:solidFill>
                    <a:schemeClr val="accent1">
                      <a:shade val="88000"/>
                      <a:satMod val="110000"/>
                    </a:schemeClr>
                  </a:solidFill>
                  <a:prstDash val="solid"/>
                </a:ln>
                <a:solidFill>
                  <a:srgbClr val="C00000"/>
                </a:solidFill>
                <a:effectLst>
                  <a:outerShdw blurRad="38100" dist="38100" dir="2700000" algn="tl">
                    <a:srgbClr val="000000">
                      <a:alpha val="43137"/>
                    </a:srgbClr>
                  </a:outerShdw>
                </a:effectLst>
                <a:latin typeface="Simplified Arabic" pitchFamily="18" charset="-78"/>
                <a:cs typeface="Simplified Arabic" pitchFamily="18" charset="-78"/>
              </a:rPr>
              <a:t>الزجاج والبلور الصخري</a:t>
            </a:r>
            <a:endParaRPr lang="en-US" b="1" u="sng" dirty="0">
              <a:ln w="10541" cmpd="sng">
                <a:solidFill>
                  <a:schemeClr val="accent1">
                    <a:shade val="88000"/>
                    <a:satMod val="110000"/>
                  </a:schemeClr>
                </a:solidFill>
                <a:prstDash val="solid"/>
              </a:ln>
              <a:solidFill>
                <a:srgbClr val="C000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3" name="Content Placeholder 2"/>
          <p:cNvSpPr>
            <a:spLocks noGrp="1"/>
          </p:cNvSpPr>
          <p:nvPr>
            <p:ph idx="1"/>
          </p:nvPr>
        </p:nvSpPr>
        <p:spPr>
          <a:xfrm>
            <a:off x="457200" y="1447800"/>
            <a:ext cx="8229600" cy="4876800"/>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normAutofit fontScale="92500" lnSpcReduction="20000"/>
          </a:bodyPr>
          <a:lstStyle/>
          <a:p>
            <a:pPr algn="just" rtl="1"/>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عرفت مصر صناعة الأواني الزجاجية من عصور ما</a:t>
            </a:r>
            <a:r>
              <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قبل الإسلام</a:t>
            </a:r>
            <a:r>
              <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خاصة الفسطاط</a:t>
            </a:r>
            <a:r>
              <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ووصلت هذه الصناعة إلى أوج قمتها في أوائل العصر الفاطمي (القرن العاشر الميلادي)</a:t>
            </a:r>
            <a:r>
              <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وانتشرت طريقة زخرفة الزجاج برسوم البريق المعدني </a:t>
            </a:r>
            <a:r>
              <a:rPr lang="ar-SA" b="1" dirty="0" err="1"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والمينا</a:t>
            </a:r>
            <a:r>
              <a:rPr lang="en-US"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a:t>
            </a:r>
            <a:endPar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endParaRPr>
          </a:p>
          <a:p>
            <a:pPr algn="just" rtl="1"/>
            <a:r>
              <a:rPr lang="ar-SA" b="1" dirty="0" err="1"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انتجوا</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أواني زجاجية مزخرفة بخيوط بارزة أو مضغوطة ذات ألوان متعددة</a:t>
            </a:r>
            <a:r>
              <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ولقد صنعت هذه الزخارف بواسطة عجينة ملونة</a:t>
            </a:r>
            <a:r>
              <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تضاف على السطح وقد تظهر على شكل نقط. وهذا تقليد لزخارف الفسيفساء الزجاجية التي عرفت في البندقية باسم الألف زهر</a:t>
            </a:r>
            <a:r>
              <a:rPr lang="en-US"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a:t>
            </a:r>
            <a:endPar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endParaRPr>
          </a:p>
          <a:p>
            <a:pPr algn="just" rtl="1"/>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ومن أجمل ما</a:t>
            </a:r>
            <a:r>
              <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أنتجه الصناع في العصر الفاطمي</a:t>
            </a:r>
            <a:r>
              <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أوان زجاجية من البلور الصخري</a:t>
            </a:r>
            <a:r>
              <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ومن ذلك إبريق باسم الخليفة الفاطمي "العزيز”</a:t>
            </a:r>
            <a:r>
              <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مزخرف برسم أسدين بينهما شجرة الحياة</a:t>
            </a:r>
            <a:r>
              <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كما يوجد على المقبض نحت </a:t>
            </a:r>
            <a:r>
              <a:rPr lang="ar-SA" b="1" dirty="0" err="1"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ل</a:t>
            </a:r>
            <a:r>
              <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خ</a:t>
            </a:r>
            <a:r>
              <a:rPr lang="ar-SA" b="1" dirty="0" err="1"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روف</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صغيرة</a:t>
            </a:r>
            <a:r>
              <a:rPr lang="en-US"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a:t>
            </a:r>
            <a:endPar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endParaRPr>
          </a:p>
          <a:p>
            <a:pPr algn="just" rtl="1"/>
            <a:r>
              <a:rPr lang="en-US"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ولقد شاع استخدام العناصر </a:t>
            </a:r>
            <a:r>
              <a:rPr lang="ar-SA" b="1" dirty="0" err="1"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الساسانية</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في الزخارف الفاطمية حتى أواخر عهد الدولة</a:t>
            </a:r>
            <a:r>
              <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ويظهر ذلك في إبريق مزخرف برسم صقر ينقض على غزال</a:t>
            </a:r>
            <a:r>
              <a:rPr lang="en-US"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a:t>
            </a:r>
            <a:endPar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endParaRPr>
          </a:p>
          <a:p>
            <a:pPr algn="just" rtl="1"/>
            <a:r>
              <a:rPr lang="en-US"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ولقد شاعت في العصر الفاطمي صناعة أوان من الزجاج السميك ذات زخارف مقطوعة بدلا من أواني البلور الصخري التي كانت تتكلف نفقات باهظة</a:t>
            </a:r>
            <a:r>
              <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a:t>
            </a:r>
            <a:endParaRPr lang="en-US" b="1" dirty="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AAE3E14C-0128-4EDE-AB1C-44EDD1EB0DB6}"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normAutofit fontScale="90000"/>
          </a:bodyPr>
          <a:lstStyle/>
          <a:p>
            <a:pPr algn="ctr"/>
            <a:r>
              <a:rPr lang="ar-EG" b="1" u="sng" dirty="0"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rPr>
              <a:t>صناعة النسيج</a:t>
            </a:r>
            <a:endParaRPr lang="en-US" b="1" u="sng" dirty="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457200" y="1371600"/>
            <a:ext cx="8229600" cy="4953000"/>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normAutofit fontScale="92500" lnSpcReduction="10000"/>
          </a:bodyPr>
          <a:lstStyle/>
          <a:p>
            <a:pPr algn="just" rtl="1"/>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تميز العصر الفاطمي بازدياد نشاط مصانع النسيج التي عرفت باسم دور الطراز، وكانت هذه المصانع تنتج </a:t>
            </a:r>
            <a:r>
              <a:rPr lang="ar-EG" b="1" dirty="0" err="1"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ال</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أقمشة الفاخرة</a:t>
            </a:r>
            <a:r>
              <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وذلك لاهتمام الخلفاء بمظاهر الفخامة في ملابسهم وبالخلع التي كانوا يخلعوها على كبار رجال الدولة في المناسبات المختلفة</a:t>
            </a:r>
            <a:r>
              <a:rPr lang="en-US"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a:t>
            </a:r>
            <a:endPar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endParaRPr>
          </a:p>
          <a:p>
            <a:pPr algn="just" rtl="1"/>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وكانت المنسوجات الصوفية تصنع بالصعيد وتصدر إلى بلاد الفرس</a:t>
            </a:r>
            <a:r>
              <a:rPr lang="en-US"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a:t>
            </a:r>
            <a:endPar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endParaRPr>
          </a:p>
          <a:p>
            <a:pPr algn="just" rtl="1"/>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كما أصبحت مصر تنتج كسوة الكعبة كل سنة</a:t>
            </a:r>
            <a:r>
              <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a:t>
            </a:r>
          </a:p>
          <a:p>
            <a:pPr algn="just" rtl="1"/>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وكان النسيج يزين عادة بشريط مزخرف بأشكال هندسية متكررة سداسية أو معينة أو بيضاوية، ويوجد في كل رسم طائر أو حيوان في أوضاع متقابلة أو </a:t>
            </a:r>
            <a:r>
              <a:rPr lang="ar-SA" b="1" dirty="0" err="1"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متدابرة</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ويحد هذه الأشرطة من أعلى وأسفل أشرطة من الكتابة العربية. وتعرف هذه الأشرطة أيضا باسم الطراز</a:t>
            </a:r>
            <a:r>
              <a:rPr lang="en-US"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a:t>
            </a:r>
            <a:endPar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endParaRPr>
          </a:p>
          <a:p>
            <a:pPr algn="just" rtl="1"/>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ولقد قسم العلماء المنسوجات الفاطمية إلى أربع مراحل تبعا لزخارفها: الأولى أشرطة الكتابة الكوفية منفذة بأسلوب عباسي، ويكثر عدد الشرائط في زخارف العصر الثالث حتى تكاد تخفي الأرضية الكتابية</a:t>
            </a:r>
            <a:r>
              <a:rPr lang="en-US"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a:t>
            </a:r>
            <a:endParaRPr lang="en-US" b="1" dirty="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AAE3E14C-0128-4EDE-AB1C-44EDD1EB0DB6}"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lstStyle/>
          <a:p>
            <a:pPr algn="just" rtl="1"/>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كان فتح الفاطميين لمصر في عام 969م ضربه من أشد الضربات التي عانتها خلافة بغداد ولقد تمكنوا من الاستيلاء على حكم المغرب بمعاونة قبائل البربر الذين يمثلون أغلبية أهالي شمالي إفريقيا</a:t>
            </a:r>
            <a:r>
              <a:rPr lang="en-US"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واتخذ زعيم الفاطميين "عبدا لله المهدي" لقب أمير المؤمنين وجعل عاصمته مدينة القيروان ومن ثم ترك القيروان وشيد لنفسه عاصمة جديدة عام 303 عرفت باسم المهدية</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a:t>
            </a:r>
          </a:p>
          <a:p>
            <a:pPr algn="just" rtl="1"/>
            <a:r>
              <a:rPr lang="ar-SA" b="1" u="sng" dirty="0" smtClean="0">
                <a:ln w="10541" cmpd="sng">
                  <a:solidFill>
                    <a:schemeClr val="accent1">
                      <a:shade val="88000"/>
                      <a:satMod val="110000"/>
                    </a:schemeClr>
                  </a:solidFill>
                  <a:prstDash val="solid"/>
                </a:ln>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يمكن تقسيم مدة الخلافة الفاطمية التي تزيد عن القرنين إلى فترتين: </a:t>
            </a:r>
            <a:endParaRPr lang="ar-EG" b="1" u="sng" dirty="0" smtClean="0">
              <a:ln w="10541" cmpd="sng">
                <a:solidFill>
                  <a:schemeClr val="accent1">
                    <a:shade val="88000"/>
                    <a:satMod val="110000"/>
                  </a:schemeClr>
                </a:solidFill>
                <a:prstDash val="solid"/>
              </a:ln>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a:p>
            <a:pPr algn="just" rtl="1">
              <a:buNone/>
            </a:pPr>
            <a:r>
              <a:rPr lang="ar-EG" b="1" dirty="0" smtClean="0">
                <a:ln w="10541" cmpd="sng">
                  <a:solidFill>
                    <a:schemeClr val="accent1">
                      <a:shade val="88000"/>
                      <a:satMod val="110000"/>
                    </a:schemeClr>
                  </a:solidFill>
                  <a:prstDash val="solid"/>
                </a:ln>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b="1" u="sng" dirty="0" smtClean="0">
                <a:ln w="10541" cmpd="sng">
                  <a:solidFill>
                    <a:schemeClr val="accent1">
                      <a:shade val="88000"/>
                      <a:satMod val="110000"/>
                    </a:schemeClr>
                  </a:solidFill>
                  <a:prstDash val="solid"/>
                </a:ln>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الفترة الأولى </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استغرقت حوالي قرن وامتاز خلفاؤها بقوة الشخصية، وازدهرت في عصرهم الآداب والعلوم والفنون.</a:t>
            </a:r>
            <a:endParaRPr lang="ar-EG" b="1" dirty="0" smtClean="0">
              <a:ln w="10541" cmpd="sng">
                <a:solidFill>
                  <a:schemeClr val="accent1">
                    <a:shade val="88000"/>
                    <a:satMod val="110000"/>
                  </a:schemeClr>
                </a:solidFill>
                <a:prstDash val="solid"/>
              </a:ln>
              <a:latin typeface="Simplified Arabic" pitchFamily="18" charset="-78"/>
              <a:cs typeface="Simplified Arabic" pitchFamily="18" charset="-78"/>
            </a:endParaRPr>
          </a:p>
          <a:p>
            <a:pPr marL="273050" indent="11113" algn="just" rtl="1">
              <a:buNone/>
            </a:pP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SA" b="1" u="sng" dirty="0" smtClean="0">
                <a:ln w="10541" cmpd="sng">
                  <a:solidFill>
                    <a:schemeClr val="accent1">
                      <a:shade val="88000"/>
                      <a:satMod val="110000"/>
                    </a:schemeClr>
                  </a:solidFill>
                  <a:prstDash val="solid"/>
                </a:ln>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والفترة الثانية </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كان خلفاؤها خصاما معظمهم أطفال صغار عندما تولوا الحكم مما أتاح الفرصة لبعض الوزراء للاستيلاء على الحكم. وبعد خلافات انتهت الدولة الفاطمية عام 567</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a:t>
            </a:r>
            <a:endParaRPr lang="en-US" b="1" dirty="0">
              <a:ln w="10541" cmpd="sng">
                <a:solidFill>
                  <a:schemeClr val="accent1">
                    <a:shade val="88000"/>
                    <a:satMod val="110000"/>
                  </a:schemeClr>
                </a:solidFill>
                <a:prstDash val="solid"/>
              </a:ln>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AAE3E14C-0128-4EDE-AB1C-44EDD1EB0DB6}"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normAutofit/>
          </a:bodyPr>
          <a:lstStyle/>
          <a:p>
            <a:pPr algn="just" rtl="1"/>
            <a:r>
              <a:rPr lang="ar-EG" sz="36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السمات العامة للفن الفاطمي:</a:t>
            </a:r>
          </a:p>
          <a:p>
            <a:pPr algn="just" rtl="1">
              <a:buFont typeface="Wingdings" pitchFamily="2" charset="2"/>
              <a:buChar char="Ø"/>
            </a:pPr>
            <a:r>
              <a:rPr lang="ar-EG" sz="2400" b="1" dirty="0" smtClean="0">
                <a:ln w="10541" cmpd="sng">
                  <a:solidFill>
                    <a:schemeClr val="accent1">
                      <a:shade val="88000"/>
                      <a:satMod val="110000"/>
                    </a:schemeClr>
                  </a:solidFill>
                  <a:prstDash val="solid"/>
                </a:ln>
                <a:latin typeface="Simplified Arabic" pitchFamily="18" charset="-78"/>
                <a:cs typeface="Simplified Arabic" pitchFamily="18" charset="-78"/>
              </a:rPr>
              <a:t>كان نتيجة لضعف الدولة العباسية أن استولى الفاطميون على مصر، والأمويون على الأندلس، وأدى هذا الاستقلال السياسي إلى أن يتميز الفن في كل دولة أو منطقة بمميزات خاصة ميزته عن باقي الفنون الأخرى، وإن كان لها طابع الوحدة العامة.</a:t>
            </a:r>
          </a:p>
          <a:p>
            <a:pPr algn="just" rtl="1">
              <a:buFont typeface="Wingdings" pitchFamily="2" charset="2"/>
              <a:buChar char="Ø"/>
            </a:pPr>
            <a:r>
              <a:rPr lang="ar-EG" sz="2400" b="1" dirty="0" smtClean="0">
                <a:ln w="10541" cmpd="sng">
                  <a:solidFill>
                    <a:schemeClr val="accent1">
                      <a:shade val="88000"/>
                      <a:satMod val="110000"/>
                    </a:schemeClr>
                  </a:solidFill>
                  <a:prstDash val="solid"/>
                </a:ln>
                <a:latin typeface="Simplified Arabic" pitchFamily="18" charset="-78"/>
                <a:cs typeface="Simplified Arabic" pitchFamily="18" charset="-78"/>
              </a:rPr>
              <a:t>وازدهر الطراز الفاطمي في مصر والشام بعد فتح الفاطميون لمصر عام (358ه – 969م).</a:t>
            </a:r>
          </a:p>
          <a:p>
            <a:pPr algn="just" rtl="1">
              <a:buFont typeface="Wingdings" pitchFamily="2" charset="2"/>
              <a:buChar char="Ø"/>
            </a:pPr>
            <a:r>
              <a:rPr lang="ar-EG" sz="2400" b="1" dirty="0" smtClean="0">
                <a:ln w="10541" cmpd="sng">
                  <a:solidFill>
                    <a:schemeClr val="accent1">
                      <a:shade val="88000"/>
                      <a:satMod val="110000"/>
                    </a:schemeClr>
                  </a:solidFill>
                  <a:prstDash val="solid"/>
                </a:ln>
                <a:latin typeface="Simplified Arabic" pitchFamily="18" charset="-78"/>
                <a:cs typeface="Simplified Arabic" pitchFamily="18" charset="-78"/>
              </a:rPr>
              <a:t>استطاع الفاطميون أن يكثروا من رسوم الإنسان والحيوان في جميع رسومهم، كما ازدهر فن التصوير على الجدران وعلى التحف الخزفية والتي غالباً ما يصور في الوسط شكل لحيوان، وأحياناً شكل لإنسان جالس. وصور من الحياة اليومية.</a:t>
            </a:r>
          </a:p>
          <a:p>
            <a:pPr algn="just" rtl="1">
              <a:buFont typeface="Wingdings" pitchFamily="2" charset="2"/>
              <a:buChar char="Ø"/>
            </a:pPr>
            <a:r>
              <a:rPr lang="ar-EG" sz="2400" b="1" dirty="0" smtClean="0">
                <a:ln w="10541" cmpd="sng">
                  <a:solidFill>
                    <a:schemeClr val="accent1">
                      <a:shade val="88000"/>
                      <a:satMod val="110000"/>
                    </a:schemeClr>
                  </a:solidFill>
                  <a:prstDash val="solid"/>
                </a:ln>
                <a:latin typeface="Simplified Arabic" pitchFamily="18" charset="-78"/>
                <a:cs typeface="Simplified Arabic" pitchFamily="18" charset="-78"/>
              </a:rPr>
              <a:t> كما نقشوا على البلور الصخري، واستطاعوا أن ينفذوا أدوات مختلفة مثل الكؤوس والأباريق والأواني، ونقش عليها أشكال لحيوانات وطيور وفروع نباتية.</a:t>
            </a:r>
            <a:endParaRPr lang="en-US" sz="2400" b="1" dirty="0">
              <a:ln w="10541" cmpd="sng">
                <a:solidFill>
                  <a:schemeClr val="accent1">
                    <a:shade val="88000"/>
                    <a:satMod val="110000"/>
                  </a:schemeClr>
                </a:solidFill>
                <a:prstDash val="solid"/>
              </a:ln>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AAE3E14C-0128-4EDE-AB1C-44EDD1EB0DB6}"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normAutofit fontScale="92500" lnSpcReduction="10000"/>
          </a:bodyPr>
          <a:lstStyle/>
          <a:p>
            <a:pPr algn="just" rtl="1"/>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ل</a:t>
            </a:r>
            <a:r>
              <a:rPr lang="ar-OM" sz="2800" b="1" dirty="0" smtClean="0">
                <a:ln w="10541" cmpd="sng">
                  <a:solidFill>
                    <a:schemeClr val="accent1">
                      <a:shade val="88000"/>
                      <a:satMod val="110000"/>
                    </a:schemeClr>
                  </a:solidFill>
                  <a:prstDash val="solid"/>
                </a:ln>
                <a:latin typeface="Simplified Arabic" pitchFamily="18" charset="-78"/>
                <a:cs typeface="Simplified Arabic" pitchFamily="18" charset="-78"/>
              </a:rPr>
              <a:t>قد تأثر الفاطميون بالأساليب الفنية الفارسية بعض التأثير، فكثر رسم الإنسان</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OM" sz="2800" b="1" dirty="0" smtClean="0">
                <a:ln w="10541" cmpd="sng">
                  <a:solidFill>
                    <a:schemeClr val="accent1">
                      <a:shade val="88000"/>
                      <a:satMod val="110000"/>
                    </a:schemeClr>
                  </a:solidFill>
                  <a:prstDash val="solid"/>
                </a:ln>
                <a:latin typeface="Simplified Arabic" pitchFamily="18" charset="-78"/>
                <a:cs typeface="Simplified Arabic" pitchFamily="18" charset="-78"/>
              </a:rPr>
              <a:t>والحيوان على</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OM" sz="2800" b="1" dirty="0" smtClean="0">
                <a:ln w="10541" cmpd="sng">
                  <a:solidFill>
                    <a:schemeClr val="accent1">
                      <a:shade val="88000"/>
                      <a:satMod val="110000"/>
                    </a:schemeClr>
                  </a:solidFill>
                  <a:prstDash val="solid"/>
                </a:ln>
                <a:latin typeface="Simplified Arabic" pitchFamily="18" charset="-78"/>
                <a:cs typeface="Simplified Arabic" pitchFamily="18" charset="-78"/>
              </a:rPr>
              <a:t>التحف التي ترجع إلى عصرهم، وفي دار الآثار العربية ألواح خشبية كانت</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OM" sz="2800" b="1" dirty="0" smtClean="0">
                <a:ln w="10541" cmpd="sng">
                  <a:solidFill>
                    <a:schemeClr val="accent1">
                      <a:shade val="88000"/>
                      <a:satMod val="110000"/>
                    </a:schemeClr>
                  </a:solidFill>
                  <a:prstDash val="solid"/>
                </a:ln>
                <a:latin typeface="Simplified Arabic" pitchFamily="18" charset="-78"/>
                <a:cs typeface="Simplified Arabic" pitchFamily="18" charset="-78"/>
              </a:rPr>
              <a:t>في أحد قصورهم،</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OM" sz="2800" b="1" dirty="0" smtClean="0">
                <a:ln w="10541" cmpd="sng">
                  <a:solidFill>
                    <a:schemeClr val="accent1">
                      <a:shade val="88000"/>
                      <a:satMod val="110000"/>
                    </a:schemeClr>
                  </a:solidFill>
                  <a:prstDash val="solid"/>
                </a:ln>
                <a:latin typeface="Simplified Arabic" pitchFamily="18" charset="-78"/>
                <a:cs typeface="Simplified Arabic" pitchFamily="18" charset="-78"/>
              </a:rPr>
              <a:t>وعليها زخارف محفورة تمثل مناظر صيد وطرب وموسيقى وسفر</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a:t>
            </a:r>
          </a:p>
          <a:p>
            <a:pPr algn="just" rtl="1"/>
            <a:r>
              <a:rPr lang="ar-OM" sz="2800" b="1" dirty="0" smtClean="0">
                <a:ln w="10541" cmpd="sng">
                  <a:solidFill>
                    <a:schemeClr val="accent1">
                      <a:shade val="88000"/>
                      <a:satMod val="110000"/>
                    </a:schemeClr>
                  </a:solidFill>
                  <a:prstDash val="solid"/>
                </a:ln>
                <a:latin typeface="Simplified Arabic" pitchFamily="18" charset="-78"/>
                <a:cs typeface="Simplified Arabic" pitchFamily="18" charset="-78"/>
              </a:rPr>
              <a:t>كما نجد كثيرًا من صور الحيوانات - وغير ذلك من صور الحياة</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OM" sz="2800" b="1" dirty="0" smtClean="0">
                <a:ln w="10541" cmpd="sng">
                  <a:solidFill>
                    <a:schemeClr val="accent1">
                      <a:shade val="88000"/>
                      <a:satMod val="110000"/>
                    </a:schemeClr>
                  </a:solidFill>
                  <a:prstDash val="solid"/>
                </a:ln>
                <a:latin typeface="Simplified Arabic" pitchFamily="18" charset="-78"/>
                <a:cs typeface="Simplified Arabic" pitchFamily="18" charset="-78"/>
              </a:rPr>
              <a:t>اليومية</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OM" sz="2800" b="1" dirty="0" smtClean="0">
                <a:ln w="10541" cmpd="sng">
                  <a:solidFill>
                    <a:schemeClr val="accent1">
                      <a:shade val="88000"/>
                      <a:satMod val="110000"/>
                    </a:schemeClr>
                  </a:solidFill>
                  <a:prstDash val="solid"/>
                </a:ln>
                <a:latin typeface="Simplified Arabic" pitchFamily="18" charset="-78"/>
                <a:cs typeface="Simplified Arabic" pitchFamily="18" charset="-78"/>
              </a:rPr>
              <a:t>على الخزف ذي البريق المعدني، التي تعتبر صناعته من مفاخر العصر الفاطمي، وعلى</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OM" sz="2800" b="1" dirty="0" smtClean="0">
                <a:ln w="10541" cmpd="sng">
                  <a:solidFill>
                    <a:schemeClr val="accent1">
                      <a:shade val="88000"/>
                      <a:satMod val="110000"/>
                    </a:schemeClr>
                  </a:solidFill>
                  <a:prstDash val="solid"/>
                </a:ln>
                <a:latin typeface="Simplified Arabic" pitchFamily="18" charset="-78"/>
                <a:cs typeface="Simplified Arabic" pitchFamily="18" charset="-78"/>
              </a:rPr>
              <a:t>قطع النسيج الفاخر التي كان لها تأثير كبير في صناعة النسيج في صقلية وفي إسبانيا.</a:t>
            </a:r>
            <a:endPar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endParaRPr>
          </a:p>
          <a:p>
            <a:pPr algn="just" rtl="1"/>
            <a:r>
              <a:rPr lang="ar-OM" sz="2800" b="1" dirty="0" smtClean="0">
                <a:ln w="10541" cmpd="sng">
                  <a:solidFill>
                    <a:schemeClr val="accent1">
                      <a:shade val="88000"/>
                      <a:satMod val="110000"/>
                    </a:schemeClr>
                  </a:solidFill>
                  <a:prstDash val="solid"/>
                </a:ln>
                <a:latin typeface="Simplified Arabic" pitchFamily="18" charset="-78"/>
                <a:cs typeface="Simplified Arabic" pitchFamily="18" charset="-78"/>
              </a:rPr>
              <a:t>وقد بقي من عمائر العصر الفاطمي </a:t>
            </a:r>
            <a:r>
              <a:rPr lang="ar-OM" sz="2800" b="1" u="sng" dirty="0"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rPr>
              <a:t>الجامع الأزهر</a:t>
            </a:r>
            <a:r>
              <a:rPr lang="ar-OM" sz="2800" b="1" dirty="0" smtClean="0">
                <a:ln w="10541" cmpd="sng">
                  <a:solidFill>
                    <a:schemeClr val="accent1">
                      <a:shade val="88000"/>
                      <a:satMod val="110000"/>
                    </a:schemeClr>
                  </a:solidFill>
                  <a:prstDash val="solid"/>
                </a:ln>
                <a:latin typeface="Simplified Arabic" pitchFamily="18" charset="-78"/>
                <a:cs typeface="Simplified Arabic" pitchFamily="18" charset="-78"/>
              </a:rPr>
              <a:t>، ومن الظواهر المعمارية التي</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OM" sz="2800" b="1" dirty="0" smtClean="0">
                <a:ln w="10541" cmpd="sng">
                  <a:solidFill>
                    <a:schemeClr val="accent1">
                      <a:shade val="88000"/>
                      <a:satMod val="110000"/>
                    </a:schemeClr>
                  </a:solidFill>
                  <a:prstDash val="solid"/>
                </a:ln>
                <a:latin typeface="Simplified Arabic" pitchFamily="18" charset="-78"/>
                <a:cs typeface="Simplified Arabic" pitchFamily="18" charset="-78"/>
              </a:rPr>
              <a:t>يمتاز </a:t>
            </a:r>
            <a:r>
              <a:rPr lang="ar-OM" sz="2800" b="1" dirty="0" err="1" smtClean="0">
                <a:ln w="10541" cmpd="sng">
                  <a:solidFill>
                    <a:schemeClr val="accent1">
                      <a:shade val="88000"/>
                      <a:satMod val="110000"/>
                    </a:schemeClr>
                  </a:solidFill>
                  <a:prstDash val="solid"/>
                </a:ln>
                <a:latin typeface="Simplified Arabic" pitchFamily="18" charset="-78"/>
                <a:cs typeface="Simplified Arabic" pitchFamily="18" charset="-78"/>
              </a:rPr>
              <a:t>بها</a:t>
            </a:r>
            <a:r>
              <a:rPr lang="ar-OM" sz="2800" b="1" dirty="0" smtClean="0">
                <a:ln w="10541" cmpd="sng">
                  <a:solidFill>
                    <a:schemeClr val="accent1">
                      <a:shade val="88000"/>
                      <a:satMod val="110000"/>
                    </a:schemeClr>
                  </a:solidFill>
                  <a:prstDash val="solid"/>
                </a:ln>
                <a:latin typeface="Simplified Arabic" pitchFamily="18" charset="-78"/>
                <a:cs typeface="Simplified Arabic" pitchFamily="18" charset="-78"/>
              </a:rPr>
              <a:t> العقود الفارسية الطراز، وهي مبنية من الآجر، وعليها طبقة من الجص</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OM" sz="2800" b="1" dirty="0" smtClean="0">
                <a:ln w="10541" cmpd="sng">
                  <a:solidFill>
                    <a:schemeClr val="accent1">
                      <a:shade val="88000"/>
                      <a:satMod val="110000"/>
                    </a:schemeClr>
                  </a:solidFill>
                  <a:prstDash val="solid"/>
                </a:ln>
                <a:latin typeface="Simplified Arabic" pitchFamily="18" charset="-78"/>
                <a:cs typeface="Simplified Arabic" pitchFamily="18" charset="-78"/>
              </a:rPr>
              <a:t>غنية بزخارفها النباتية والخطية، ومن أبنيتهم أيضًا </a:t>
            </a:r>
            <a:r>
              <a:rPr lang="ar-OM" sz="2800" b="1" u="sng" dirty="0"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rPr>
              <a:t>جامع الحاكم</a:t>
            </a:r>
            <a:r>
              <a:rPr lang="ar-OM" sz="2800" b="1" dirty="0" smtClean="0">
                <a:ln w="10541" cmpd="sng">
                  <a:solidFill>
                    <a:schemeClr val="accent1">
                      <a:shade val="88000"/>
                      <a:satMod val="110000"/>
                    </a:schemeClr>
                  </a:solidFill>
                  <a:prstDash val="solid"/>
                </a:ln>
                <a:latin typeface="Simplified Arabic" pitchFamily="18" charset="-78"/>
                <a:cs typeface="Simplified Arabic" pitchFamily="18" charset="-78"/>
              </a:rPr>
              <a:t>، ويمتاز بمنارته</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OM" sz="2800" b="1" dirty="0" smtClean="0">
                <a:ln w="10541" cmpd="sng">
                  <a:solidFill>
                    <a:schemeClr val="accent1">
                      <a:shade val="88000"/>
                      <a:satMod val="110000"/>
                    </a:schemeClr>
                  </a:solidFill>
                  <a:prstDash val="solid"/>
                </a:ln>
                <a:latin typeface="Simplified Arabic" pitchFamily="18" charset="-78"/>
                <a:cs typeface="Simplified Arabic" pitchFamily="18" charset="-78"/>
              </a:rPr>
              <a:t>ذات القواعد الحجرية، والجامع الأقمر الذي يمتاز بواجهته ذات الزخارف الجميلة</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a:t>
            </a:r>
          </a:p>
          <a:p>
            <a:pPr algn="just" rtl="1"/>
            <a:r>
              <a:rPr lang="ar-OM" sz="2800" b="1" dirty="0" smtClean="0">
                <a:ln w="10541" cmpd="sng">
                  <a:solidFill>
                    <a:schemeClr val="accent1">
                      <a:shade val="88000"/>
                      <a:satMod val="110000"/>
                    </a:schemeClr>
                  </a:solidFill>
                  <a:prstDash val="solid"/>
                </a:ln>
                <a:latin typeface="Simplified Arabic" pitchFamily="18" charset="-78"/>
                <a:cs typeface="Simplified Arabic" pitchFamily="18" charset="-78"/>
              </a:rPr>
              <a:t>وفي</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OM" sz="2800" b="1" dirty="0" smtClean="0">
                <a:ln w="10541" cmpd="sng">
                  <a:solidFill>
                    <a:schemeClr val="accent1">
                      <a:shade val="88000"/>
                      <a:satMod val="110000"/>
                    </a:schemeClr>
                  </a:solidFill>
                  <a:prstDash val="solid"/>
                </a:ln>
                <a:latin typeface="Simplified Arabic" pitchFamily="18" charset="-78"/>
                <a:cs typeface="Simplified Arabic" pitchFamily="18" charset="-78"/>
              </a:rPr>
              <a:t>العصر الفاطمي استخدمت القباب فوق الأضرحة التي شيدت لبعض أولاد الإمام علي.</a:t>
            </a:r>
            <a:endParaRPr lang="en-US" sz="2800" b="1" dirty="0" smtClean="0">
              <a:ln w="10541" cmpd="sng">
                <a:solidFill>
                  <a:schemeClr val="accent1">
                    <a:shade val="88000"/>
                    <a:satMod val="110000"/>
                  </a:schemeClr>
                </a:solidFill>
                <a:prstDash val="solid"/>
              </a:ln>
              <a:latin typeface="Simplified Arabic" pitchFamily="18" charset="-78"/>
              <a:cs typeface="Simplified Arabic" pitchFamily="18" charset="-78"/>
            </a:endParaRPr>
          </a:p>
          <a:p>
            <a:pPr algn="just" rtl="1"/>
            <a:endPar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endParaRPr>
          </a:p>
          <a:p>
            <a:pPr algn="just" rtl="1"/>
            <a:endPar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endParaRPr>
          </a:p>
          <a:p>
            <a:pPr algn="just" rtl="1"/>
            <a:endParaRPr lang="ar-OM" sz="2800" b="1" dirty="0" smtClean="0">
              <a:latin typeface="Simplified Arabic" pitchFamily="18" charset="-78"/>
              <a:cs typeface="Simplified Arabic" pitchFamily="18" charset="-78"/>
            </a:endParaRPr>
          </a:p>
          <a:p>
            <a:pPr algn="just" rtl="1"/>
            <a:endPar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endParaRPr>
          </a:p>
          <a:p>
            <a:pPr algn="just" rtl="1"/>
            <a:endParaRPr lang="en-US" b="1" dirty="0">
              <a:ln w="10541" cmpd="sng">
                <a:solidFill>
                  <a:schemeClr val="accent1">
                    <a:shade val="88000"/>
                    <a:satMod val="110000"/>
                  </a:schemeClr>
                </a:solidFill>
                <a:prstDash val="solid"/>
              </a:ln>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AAE3E14C-0128-4EDE-AB1C-44EDD1EB0DB6}"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56488"/>
          </a:xfrm>
          <a:solidFill>
            <a:schemeClr val="accent3">
              <a:lumMod val="40000"/>
              <a:lumOff val="60000"/>
            </a:schemeClr>
          </a:solidFill>
          <a:ln>
            <a:solidFill>
              <a:schemeClr val="accent1"/>
            </a:solidFill>
          </a:ln>
          <a:effectLst>
            <a:glow rad="228600">
              <a:schemeClr val="accent5">
                <a:satMod val="175000"/>
                <a:alpha val="40000"/>
              </a:schemeClr>
            </a:glow>
          </a:effectLst>
        </p:spPr>
        <p:txBody>
          <a:bodyPr/>
          <a:lstStyle/>
          <a:p>
            <a:pPr algn="ctr"/>
            <a:r>
              <a:rPr lang="ar-EG"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العمــــــــارة</a:t>
            </a:r>
            <a:endParaRPr lang="en-US"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endParaRPr>
          </a:p>
        </p:txBody>
      </p:sp>
      <p:sp>
        <p:nvSpPr>
          <p:cNvPr id="3" name="Content Placeholder 2"/>
          <p:cNvSpPr>
            <a:spLocks noGrp="1"/>
          </p:cNvSpPr>
          <p:nvPr>
            <p:ph idx="1"/>
          </p:nvPr>
        </p:nvSpPr>
        <p:spPr>
          <a:xfrm>
            <a:off x="457200" y="1935480"/>
            <a:ext cx="8229600" cy="4236720"/>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noAutofit/>
          </a:bodyPr>
          <a:lstStyle/>
          <a:p>
            <a:pPr algn="just" rtl="1"/>
            <a:r>
              <a:rPr lang="ar-SA" sz="2800" b="1" dirty="0" smtClean="0">
                <a:ln w="10541" cmpd="sng">
                  <a:solidFill>
                    <a:schemeClr val="accent1">
                      <a:shade val="88000"/>
                      <a:satMod val="110000"/>
                    </a:schemeClr>
                  </a:solidFill>
                  <a:prstDash val="solid"/>
                </a:ln>
                <a:latin typeface="Simplified Arabic" pitchFamily="18" charset="-78"/>
                <a:cs typeface="Simplified Arabic" pitchFamily="18" charset="-78"/>
              </a:rPr>
              <a:t>كان للفاطميين نشاط معماري في عاصمتهم المهدية، حيث شيدو</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ا</a:t>
            </a:r>
            <a:r>
              <a:rPr lang="ar-SA" sz="2800" b="1" dirty="0" smtClean="0">
                <a:ln w="10541" cmpd="sng">
                  <a:solidFill>
                    <a:schemeClr val="accent1">
                      <a:shade val="88000"/>
                      <a:satMod val="110000"/>
                    </a:schemeClr>
                  </a:solidFill>
                  <a:prstDash val="solid"/>
                </a:ln>
                <a:latin typeface="Simplified Arabic" pitchFamily="18" charset="-78"/>
                <a:cs typeface="Simplified Arabic" pitchFamily="18" charset="-78"/>
              </a:rPr>
              <a:t> لها جامعا</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sz="2800" b="1" dirty="0" smtClean="0">
                <a:ln w="10541" cmpd="sng">
                  <a:solidFill>
                    <a:schemeClr val="accent1">
                      <a:shade val="88000"/>
                      <a:satMod val="110000"/>
                    </a:schemeClr>
                  </a:solidFill>
                  <a:prstDash val="solid"/>
                </a:ln>
                <a:latin typeface="Simplified Arabic" pitchFamily="18" charset="-78"/>
                <a:cs typeface="Simplified Arabic" pitchFamily="18" charset="-78"/>
              </a:rPr>
              <a:t> وقصورا</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sz="2800" b="1" dirty="0" smtClean="0">
                <a:ln w="10541" cmpd="sng">
                  <a:solidFill>
                    <a:schemeClr val="accent1">
                      <a:shade val="88000"/>
                      <a:satMod val="110000"/>
                    </a:schemeClr>
                  </a:solidFill>
                  <a:prstDash val="solid"/>
                </a:ln>
                <a:latin typeface="Simplified Arabic" pitchFamily="18" charset="-78"/>
                <a:cs typeface="Simplified Arabic" pitchFamily="18" charset="-78"/>
              </a:rPr>
              <a:t> ثم أحاطوها بسور شاهق من الحجر الأبيض المدعم المزود بأبراج وبوابات عظيمة</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sz="2800" b="1" dirty="0" smtClean="0">
                <a:ln w="10541" cmpd="sng">
                  <a:solidFill>
                    <a:schemeClr val="accent1">
                      <a:shade val="88000"/>
                      <a:satMod val="110000"/>
                    </a:schemeClr>
                  </a:solidFill>
                  <a:prstDash val="solid"/>
                </a:ln>
                <a:latin typeface="Simplified Arabic" pitchFamily="18" charset="-78"/>
                <a:cs typeface="Simplified Arabic" pitchFamily="18" charset="-78"/>
              </a:rPr>
              <a:t> وكان الفن الفاطمي متأثرا بالأسلوبين المغربي والأموي</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a:t>
            </a:r>
          </a:p>
          <a:p>
            <a:pPr algn="just" rtl="1"/>
            <a:r>
              <a:rPr lang="ar-EG" sz="3600" b="1" u="sng" dirty="0" smtClean="0">
                <a:ln w="10541" cmpd="sng">
                  <a:solidFill>
                    <a:schemeClr val="accent1">
                      <a:shade val="88000"/>
                      <a:satMod val="110000"/>
                    </a:schemeClr>
                  </a:solidFill>
                  <a:prstDash val="solid"/>
                </a:ln>
                <a:solidFill>
                  <a:srgbClr val="FF0000"/>
                </a:solidFill>
                <a:latin typeface="Simplified Arabic" pitchFamily="18" charset="-78"/>
                <a:cs typeface="Simplified Arabic" pitchFamily="18" charset="-78"/>
              </a:rPr>
              <a:t>عمارة المساجد:</a:t>
            </a:r>
            <a:endParaRPr lang="en-US" sz="3600" b="1" u="sng" dirty="0" smtClean="0">
              <a:ln w="10541" cmpd="sng">
                <a:solidFill>
                  <a:schemeClr val="accent1">
                    <a:shade val="88000"/>
                    <a:satMod val="110000"/>
                  </a:schemeClr>
                </a:solidFill>
                <a:prstDash val="solid"/>
              </a:ln>
              <a:solidFill>
                <a:srgbClr val="FF0000"/>
              </a:solidFill>
              <a:latin typeface="Simplified Arabic" pitchFamily="18" charset="-78"/>
              <a:cs typeface="Simplified Arabic" pitchFamily="18" charset="-78"/>
            </a:endParaRPr>
          </a:p>
          <a:p>
            <a:pPr algn="just" rtl="1"/>
            <a:r>
              <a:rPr lang="ar-SA" sz="2800" b="1" dirty="0" smtClean="0">
                <a:ln w="10541" cmpd="sng">
                  <a:solidFill>
                    <a:schemeClr val="accent1">
                      <a:shade val="88000"/>
                      <a:satMod val="110000"/>
                    </a:schemeClr>
                  </a:solidFill>
                  <a:prstDash val="solid"/>
                </a:ln>
                <a:latin typeface="Simplified Arabic" pitchFamily="18" charset="-78"/>
                <a:cs typeface="Simplified Arabic" pitchFamily="18" charset="-78"/>
              </a:rPr>
              <a:t>أقام الفاطميون في مصر</a:t>
            </a:r>
            <a:r>
              <a:rPr lang="en-US" sz="28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SA" sz="2800" b="1" dirty="0" smtClean="0">
                <a:ln w="10541" cmpd="sng">
                  <a:solidFill>
                    <a:schemeClr val="accent1">
                      <a:shade val="88000"/>
                      <a:satMod val="110000"/>
                    </a:schemeClr>
                  </a:solidFill>
                  <a:prstDash val="solid"/>
                </a:ln>
                <a:latin typeface="Simplified Arabic" pitchFamily="18" charset="-78"/>
                <a:cs typeface="Simplified Arabic" pitchFamily="18" charset="-78"/>
              </a:rPr>
              <a:t>عمائر دينية كثيرة هي جوامع </a:t>
            </a:r>
            <a:r>
              <a:rPr lang="en-US" sz="2800"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sz="2800" b="1" dirty="0" err="1" smtClean="0">
                <a:ln w="10541" cmpd="sng">
                  <a:solidFill>
                    <a:schemeClr val="accent1">
                      <a:shade val="88000"/>
                      <a:satMod val="110000"/>
                    </a:schemeClr>
                  </a:solidFill>
                  <a:prstDash val="solid"/>
                </a:ln>
                <a:latin typeface="Simplified Arabic" pitchFamily="18" charset="-78"/>
                <a:cs typeface="Simplified Arabic" pitchFamily="18" charset="-78"/>
              </a:rPr>
              <a:t>الازهر</a:t>
            </a:r>
            <a:r>
              <a:rPr lang="ar-SA" sz="2800" b="1" dirty="0" smtClean="0">
                <a:ln w="10541" cmpd="sng">
                  <a:solidFill>
                    <a:schemeClr val="accent1">
                      <a:shade val="88000"/>
                      <a:satMod val="110000"/>
                    </a:schemeClr>
                  </a:solidFill>
                  <a:prstDash val="solid"/>
                </a:ln>
                <a:latin typeface="Simplified Arabic" pitchFamily="18" charset="-78"/>
                <a:cs typeface="Simplified Arabic" pitchFamily="18" charset="-78"/>
              </a:rPr>
              <a:t>، الحاكم الأقمر، الجيوشي، الصالح طلائع. ويلاحظ في عمارة هذه المساجد ارتباطها تارة بالأسلوب الطولوني</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sz="2800" b="1" dirty="0" smtClean="0">
                <a:ln w="10541" cmpd="sng">
                  <a:solidFill>
                    <a:schemeClr val="accent1">
                      <a:shade val="88000"/>
                      <a:satMod val="110000"/>
                    </a:schemeClr>
                  </a:solidFill>
                  <a:prstDash val="solid"/>
                </a:ln>
                <a:latin typeface="Simplified Arabic" pitchFamily="18" charset="-78"/>
                <a:cs typeface="Simplified Arabic" pitchFamily="18" charset="-78"/>
              </a:rPr>
              <a:t> وتارة بالعمارة المغربية</a:t>
            </a:r>
            <a:r>
              <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sz="2800" b="1" dirty="0" smtClean="0">
                <a:ln w="10541" cmpd="sng">
                  <a:solidFill>
                    <a:schemeClr val="accent1">
                      <a:shade val="88000"/>
                      <a:satMod val="110000"/>
                    </a:schemeClr>
                  </a:solidFill>
                  <a:prstDash val="solid"/>
                </a:ln>
                <a:latin typeface="Simplified Arabic" pitchFamily="18" charset="-78"/>
                <a:cs typeface="Simplified Arabic" pitchFamily="18" charset="-78"/>
              </a:rPr>
              <a:t> ولقد اهتم الفاطميون بواجهات مساجدهم</a:t>
            </a:r>
            <a:r>
              <a:rPr lang="en-US" sz="2800" b="1" dirty="0" smtClean="0">
                <a:ln w="10541" cmpd="sng">
                  <a:solidFill>
                    <a:schemeClr val="accent1">
                      <a:shade val="88000"/>
                      <a:satMod val="110000"/>
                    </a:schemeClr>
                  </a:solidFill>
                  <a:prstDash val="solid"/>
                </a:ln>
                <a:latin typeface="Simplified Arabic" pitchFamily="18" charset="-78"/>
                <a:cs typeface="Simplified Arabic" pitchFamily="18" charset="-78"/>
              </a:rPr>
              <a:t>.</a:t>
            </a:r>
            <a:endParaRPr lang="ar-EG" sz="2800" b="1" dirty="0" smtClean="0">
              <a:ln w="10541" cmpd="sng">
                <a:solidFill>
                  <a:schemeClr val="accent1">
                    <a:shade val="88000"/>
                    <a:satMod val="110000"/>
                  </a:schemeClr>
                </a:solidFill>
                <a:prstDash val="solid"/>
              </a:ln>
              <a:latin typeface="Simplified Arabic" pitchFamily="18" charset="-78"/>
              <a:cs typeface="Simplified Arabic" pitchFamily="18" charset="-78"/>
            </a:endParaRPr>
          </a:p>
          <a:p>
            <a:pPr algn="r" rtl="1">
              <a:buNone/>
            </a:pPr>
            <a:r>
              <a:rPr lang="en-US" sz="2800" dirty="0" smtClean="0">
                <a:latin typeface="Simplified Arabic" pitchFamily="18" charset="-78"/>
                <a:cs typeface="Simplified Arabic" pitchFamily="18" charset="-78"/>
              </a:rPr>
              <a:t/>
            </a:r>
            <a:br>
              <a:rPr lang="en-US" sz="2800" dirty="0" smtClean="0">
                <a:latin typeface="Simplified Arabic" pitchFamily="18" charset="-78"/>
                <a:cs typeface="Simplified Arabic" pitchFamily="18" charset="-78"/>
              </a:rPr>
            </a:br>
            <a:endParaRPr lang="en-US" sz="28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endParaRPr>
          </a:p>
          <a:p>
            <a:pPr algn="just" rtl="1"/>
            <a:endParaRPr lang="en-US" sz="28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AAE3E14C-0128-4EDE-AB1C-44EDD1EB0DB6}"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normAutofit lnSpcReduction="10000"/>
          </a:bodyPr>
          <a:lstStyle/>
          <a:p>
            <a:pPr algn="just" rtl="1"/>
            <a:r>
              <a:rPr lang="ar-SA" sz="4000" b="1" u="sng" dirty="0"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rPr>
              <a:t>جامع الأزهر</a:t>
            </a:r>
            <a:r>
              <a:rPr lang="ar-EG" sz="4000" b="1" u="sng" dirty="0" smtClean="0">
                <a:ln w="10541" cmpd="sng">
                  <a:solidFill>
                    <a:schemeClr val="accent1">
                      <a:shade val="88000"/>
                      <a:satMod val="110000"/>
                    </a:schemeClr>
                  </a:solidFill>
                  <a:prstDash val="solid"/>
                </a:ln>
                <a:solidFill>
                  <a:srgbClr val="C00000"/>
                </a:solidFill>
                <a:latin typeface="Simplified Arabic" pitchFamily="18" charset="-78"/>
                <a:cs typeface="Simplified Arabic" pitchFamily="18" charset="-78"/>
              </a:rPr>
              <a:t>:</a:t>
            </a:r>
          </a:p>
          <a:p>
            <a:pPr marL="273050" indent="11113" algn="just" rtl="1">
              <a:buNone/>
            </a:pPr>
            <a:r>
              <a:rPr lang="ar-SA" sz="4000" b="1" dirty="0" smtClean="0">
                <a:ln w="10541" cmpd="sng">
                  <a:solidFill>
                    <a:schemeClr val="accent1">
                      <a:shade val="88000"/>
                      <a:satMod val="110000"/>
                    </a:schemeClr>
                  </a:solidFill>
                  <a:prstDash val="solid"/>
                </a:ln>
                <a:latin typeface="Simplified Arabic" pitchFamily="18" charset="-78"/>
                <a:cs typeface="Simplified Arabic" pitchFamily="18" charset="-78"/>
              </a:rPr>
              <a:t>ترجع </a:t>
            </a:r>
            <a:r>
              <a:rPr lang="ar-EG" sz="4000" b="1" dirty="0" err="1" smtClean="0">
                <a:ln w="10541" cmpd="sng">
                  <a:solidFill>
                    <a:schemeClr val="accent1">
                      <a:shade val="88000"/>
                      <a:satMod val="110000"/>
                    </a:schemeClr>
                  </a:solidFill>
                  <a:prstDash val="solid"/>
                </a:ln>
                <a:latin typeface="Simplified Arabic" pitchFamily="18" charset="-78"/>
                <a:cs typeface="Simplified Arabic" pitchFamily="18" charset="-78"/>
              </a:rPr>
              <a:t>أ</a:t>
            </a:r>
            <a:r>
              <a:rPr lang="ar-SA" sz="4000" b="1" dirty="0" err="1" smtClean="0">
                <a:ln w="10541" cmpd="sng">
                  <a:solidFill>
                    <a:schemeClr val="accent1">
                      <a:shade val="88000"/>
                      <a:satMod val="110000"/>
                    </a:schemeClr>
                  </a:solidFill>
                  <a:prstDash val="solid"/>
                </a:ln>
                <a:latin typeface="Simplified Arabic" pitchFamily="18" charset="-78"/>
                <a:cs typeface="Simplified Arabic" pitchFamily="18" charset="-78"/>
              </a:rPr>
              <a:t>هميت</a:t>
            </a:r>
            <a:r>
              <a:rPr lang="ar-EG" sz="4000" b="1" dirty="0" smtClean="0">
                <a:ln w="10541" cmpd="sng">
                  <a:solidFill>
                    <a:schemeClr val="accent1">
                      <a:shade val="88000"/>
                      <a:satMod val="110000"/>
                    </a:schemeClr>
                  </a:solidFill>
                  <a:prstDash val="solid"/>
                </a:ln>
                <a:latin typeface="Simplified Arabic" pitchFamily="18" charset="-78"/>
                <a:cs typeface="Simplified Arabic" pitchFamily="18" charset="-78"/>
              </a:rPr>
              <a:t>ه</a:t>
            </a:r>
            <a:r>
              <a:rPr lang="ar-SA" sz="40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EG" sz="4000" b="1" dirty="0" smtClean="0">
                <a:ln w="10541" cmpd="sng">
                  <a:solidFill>
                    <a:schemeClr val="accent1">
                      <a:shade val="88000"/>
                      <a:satMod val="110000"/>
                    </a:schemeClr>
                  </a:solidFill>
                  <a:prstDash val="solid"/>
                </a:ln>
                <a:latin typeface="Simplified Arabic" pitchFamily="18" charset="-78"/>
                <a:cs typeface="Simplified Arabic" pitchFamily="18" charset="-78"/>
              </a:rPr>
              <a:t>أ</a:t>
            </a:r>
            <a:r>
              <a:rPr lang="ar-SA" sz="4000" b="1" dirty="0" err="1" smtClean="0">
                <a:ln w="10541" cmpd="sng">
                  <a:solidFill>
                    <a:schemeClr val="accent1">
                      <a:shade val="88000"/>
                      <a:satMod val="110000"/>
                    </a:schemeClr>
                  </a:solidFill>
                  <a:prstDash val="solid"/>
                </a:ln>
                <a:latin typeface="Simplified Arabic" pitchFamily="18" charset="-78"/>
                <a:cs typeface="Simplified Arabic" pitchFamily="18" charset="-78"/>
              </a:rPr>
              <a:t>نه</a:t>
            </a:r>
            <a:r>
              <a:rPr lang="ar-SA" sz="4000" b="1" dirty="0" smtClean="0">
                <a:ln w="10541" cmpd="sng">
                  <a:solidFill>
                    <a:schemeClr val="accent1">
                      <a:shade val="88000"/>
                      <a:satMod val="110000"/>
                    </a:schemeClr>
                  </a:solidFill>
                  <a:prstDash val="solid"/>
                </a:ln>
                <a:latin typeface="Simplified Arabic" pitchFamily="18" charset="-78"/>
                <a:cs typeface="Simplified Arabic" pitchFamily="18" charset="-78"/>
              </a:rPr>
              <a:t> أقدم الجوامع الفاطمية بمصر، شيده جوهر</a:t>
            </a:r>
            <a:r>
              <a:rPr lang="ar-EG" sz="4000" b="1" dirty="0" smtClean="0">
                <a:ln w="10541" cmpd="sng">
                  <a:solidFill>
                    <a:schemeClr val="accent1">
                      <a:shade val="88000"/>
                      <a:satMod val="110000"/>
                    </a:schemeClr>
                  </a:solidFill>
                  <a:prstDash val="solid"/>
                </a:ln>
                <a:latin typeface="Simplified Arabic" pitchFamily="18" charset="-78"/>
                <a:cs typeface="Simplified Arabic" pitchFamily="18" charset="-78"/>
              </a:rPr>
              <a:t> الصقلي</a:t>
            </a:r>
            <a:r>
              <a:rPr lang="ar-SA" sz="4000" b="1" dirty="0" smtClean="0">
                <a:ln w="10541" cmpd="sng">
                  <a:solidFill>
                    <a:schemeClr val="accent1">
                      <a:shade val="88000"/>
                      <a:satMod val="110000"/>
                    </a:schemeClr>
                  </a:solidFill>
                  <a:prstDash val="solid"/>
                </a:ln>
                <a:latin typeface="Simplified Arabic" pitchFamily="18" charset="-78"/>
                <a:cs typeface="Simplified Arabic" pitchFamily="18" charset="-78"/>
              </a:rPr>
              <a:t> (359-361ه) بأمر الخليفة المعز لدين الله </a:t>
            </a:r>
            <a:r>
              <a:rPr lang="ar-EG" sz="4000" b="1" dirty="0" smtClean="0">
                <a:ln w="10541" cmpd="sng">
                  <a:solidFill>
                    <a:schemeClr val="accent1">
                      <a:shade val="88000"/>
                      <a:satMod val="110000"/>
                    </a:schemeClr>
                  </a:solidFill>
                  <a:prstDash val="solid"/>
                </a:ln>
                <a:latin typeface="Simplified Arabic" pitchFamily="18" charset="-78"/>
                <a:cs typeface="Simplified Arabic" pitchFamily="18" charset="-78"/>
              </a:rPr>
              <a:t>الفاطمي </a:t>
            </a:r>
            <a:r>
              <a:rPr lang="ar-SA" sz="4000" b="1" dirty="0" smtClean="0">
                <a:ln w="10541" cmpd="sng">
                  <a:solidFill>
                    <a:schemeClr val="accent1">
                      <a:shade val="88000"/>
                      <a:satMod val="110000"/>
                    </a:schemeClr>
                  </a:solidFill>
                  <a:prstDash val="solid"/>
                </a:ln>
                <a:latin typeface="Simplified Arabic" pitchFamily="18" charset="-78"/>
                <a:cs typeface="Simplified Arabic" pitchFamily="18" charset="-78"/>
              </a:rPr>
              <a:t>قبل قدومه للقاهرة. وبال</a:t>
            </a:r>
            <a:r>
              <a:rPr lang="ar-EG" sz="4000" b="1" dirty="0" smtClean="0">
                <a:ln w="10541" cmpd="sng">
                  <a:solidFill>
                    <a:schemeClr val="accent1">
                      <a:shade val="88000"/>
                      <a:satMod val="110000"/>
                    </a:schemeClr>
                  </a:solidFill>
                  <a:prstDash val="solid"/>
                </a:ln>
                <a:latin typeface="Simplified Arabic" pitchFamily="18" charset="-78"/>
                <a:cs typeface="Simplified Arabic" pitchFamily="18" charset="-78"/>
              </a:rPr>
              <a:t>إ</a:t>
            </a:r>
            <a:r>
              <a:rPr lang="ar-SA" sz="4000" b="1" dirty="0" smtClean="0">
                <a:ln w="10541" cmpd="sng">
                  <a:solidFill>
                    <a:schemeClr val="accent1">
                      <a:shade val="88000"/>
                      <a:satMod val="110000"/>
                    </a:schemeClr>
                  </a:solidFill>
                  <a:prstDash val="solid"/>
                </a:ln>
                <a:latin typeface="Simplified Arabic" pitchFamily="18" charset="-78"/>
                <a:cs typeface="Simplified Arabic" pitchFamily="18" charset="-78"/>
              </a:rPr>
              <a:t>ضاف</a:t>
            </a:r>
            <a:r>
              <a:rPr lang="ar-EG" sz="4000" b="1" dirty="0" smtClean="0">
                <a:ln w="10541" cmpd="sng">
                  <a:solidFill>
                    <a:schemeClr val="accent1">
                      <a:shade val="88000"/>
                      <a:satMod val="110000"/>
                    </a:schemeClr>
                  </a:solidFill>
                  <a:prstDash val="solid"/>
                </a:ln>
                <a:latin typeface="Simplified Arabic" pitchFamily="18" charset="-78"/>
                <a:cs typeface="Simplified Arabic" pitchFamily="18" charset="-78"/>
              </a:rPr>
              <a:t>ة</a:t>
            </a:r>
            <a:r>
              <a:rPr lang="ar-SA" sz="4000" b="1" dirty="0" smtClean="0">
                <a:ln w="10541" cmpd="sng">
                  <a:solidFill>
                    <a:schemeClr val="accent1">
                      <a:shade val="88000"/>
                      <a:satMod val="110000"/>
                    </a:schemeClr>
                  </a:solidFill>
                  <a:prstDash val="solid"/>
                </a:ln>
                <a:latin typeface="Simplified Arabic" pitchFamily="18" charset="-78"/>
                <a:cs typeface="Simplified Arabic" pitchFamily="18" charset="-78"/>
              </a:rPr>
              <a:t> إلى استخدامه للتعبد</a:t>
            </a:r>
            <a:r>
              <a:rPr lang="ar-EG" sz="4000"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sz="4000" b="1" dirty="0" smtClean="0">
                <a:ln w="10541" cmpd="sng">
                  <a:solidFill>
                    <a:schemeClr val="accent1">
                      <a:shade val="88000"/>
                      <a:satMod val="110000"/>
                    </a:schemeClr>
                  </a:solidFill>
                  <a:prstDash val="solid"/>
                </a:ln>
                <a:latin typeface="Simplified Arabic" pitchFamily="18" charset="-78"/>
                <a:cs typeface="Simplified Arabic" pitchFamily="18" charset="-78"/>
              </a:rPr>
              <a:t> كان يستعمله كمدرسه لنشر المذهب الشيعي. ولقد أدخلت عليه تعديلات وزيادات في العهود التالية.</a:t>
            </a:r>
            <a:r>
              <a:rPr lang="ar-EG" sz="4000"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SA" sz="4000" b="1" dirty="0" smtClean="0">
                <a:ln w="10541" cmpd="sng">
                  <a:solidFill>
                    <a:schemeClr val="accent1">
                      <a:shade val="88000"/>
                      <a:satMod val="110000"/>
                    </a:schemeClr>
                  </a:solidFill>
                  <a:prstDash val="solid"/>
                </a:ln>
                <a:latin typeface="Simplified Arabic" pitchFamily="18" charset="-78"/>
                <a:cs typeface="Simplified Arabic" pitchFamily="18" charset="-78"/>
              </a:rPr>
              <a:t>ويظهر في عمارة هذا الجانب التأثر بأسلوب جامع القيروان</a:t>
            </a:r>
            <a:r>
              <a:rPr lang="ar-EG" sz="4000" b="1" dirty="0" smtClean="0">
                <a:ln w="10541" cmpd="sng">
                  <a:solidFill>
                    <a:schemeClr val="accent1">
                      <a:shade val="88000"/>
                      <a:satMod val="110000"/>
                    </a:schemeClr>
                  </a:solidFill>
                  <a:prstDash val="solid"/>
                </a:ln>
                <a:latin typeface="Simplified Arabic" pitchFamily="18" charset="-78"/>
                <a:cs typeface="Simplified Arabic" pitchFamily="18" charset="-78"/>
              </a:rPr>
              <a:t>.</a:t>
            </a:r>
            <a:endParaRPr lang="en-US" sz="4000" b="1" dirty="0">
              <a:ln w="10541" cmpd="sng">
                <a:solidFill>
                  <a:schemeClr val="accent1">
                    <a:shade val="88000"/>
                    <a:satMod val="110000"/>
                  </a:schemeClr>
                </a:solidFill>
                <a:prstDash val="solid"/>
              </a:ln>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AAE3E14C-0128-4EDE-AB1C-44EDD1EB0DB6}"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68112"/>
            <a:ext cx="8229600" cy="856488"/>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normAutofit/>
          </a:bodyPr>
          <a:lstStyle/>
          <a:p>
            <a:pPr algn="ctr" rtl="1"/>
            <a:r>
              <a:rPr lang="ar-EG" sz="24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ساحة المسجد الأزهر، </a:t>
            </a:r>
            <a:r>
              <a:rPr lang="ar-SA" sz="24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شُرِعَ ببناء </a:t>
            </a:r>
            <a:r>
              <a:rPr lang="ar-EG" sz="24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الجامع الأزهر</a:t>
            </a:r>
            <a:r>
              <a:rPr lang="ar-SA" sz="24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 سنة 359 هـ، بعد نحو سنةٍ واحدة على ضمّ مصر إلى الدولة الفاطمية.</a:t>
            </a:r>
            <a:endParaRPr lang="en-US" sz="2400" b="1" dirty="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pic>
        <p:nvPicPr>
          <p:cNvPr id="4" name="Content Placeholder 3" descr="https://upload.wikimedia.org/wikipedia/commons/thumb/e/e6/AlAzhar_Mosque.jpg/290px-AlAzhar_Mosque.jpg">
            <a:hlinkClick r:id="rId2"/>
          </p:cNvPr>
          <p:cNvPicPr>
            <a:picLocks noGrp="1"/>
          </p:cNvPicPr>
          <p:nvPr>
            <p:ph idx="1"/>
          </p:nvPr>
        </p:nvPicPr>
        <p:blipFill>
          <a:blip r:embed="rId3" cstate="print"/>
          <a:srcRect/>
          <a:stretch>
            <a:fillRect/>
          </a:stretch>
        </p:blipFill>
        <p:spPr bwMode="auto">
          <a:xfrm>
            <a:off x="609600" y="1066800"/>
            <a:ext cx="7772400" cy="3962400"/>
          </a:xfrm>
          <a:prstGeom prst="rect">
            <a:avLst/>
          </a:prstGeom>
          <a:ln w="88900" cap="sq" cmpd="thickThin">
            <a:solidFill>
              <a:srgbClr val="000000"/>
            </a:solidFill>
            <a:prstDash val="solid"/>
            <a:miter lim="800000"/>
          </a:ln>
          <a:effectLst>
            <a:glow rad="228600">
              <a:schemeClr val="accent6">
                <a:satMod val="175000"/>
                <a:alpha val="40000"/>
              </a:schemeClr>
            </a:glow>
            <a:innerShdw blurRad="76200">
              <a:srgbClr val="000000"/>
            </a:innerShdw>
          </a:effectLst>
        </p:spPr>
      </p:pic>
      <p:sp>
        <p:nvSpPr>
          <p:cNvPr id="5" name="Slide Number Placeholder 4"/>
          <p:cNvSpPr>
            <a:spLocks noGrp="1"/>
          </p:cNvSpPr>
          <p:nvPr>
            <p:ph type="sldNum" sz="quarter" idx="12"/>
          </p:nvPr>
        </p:nvSpPr>
        <p:spPr/>
        <p:txBody>
          <a:bodyPr/>
          <a:lstStyle/>
          <a:p>
            <a:fld id="{AAE3E14C-0128-4EDE-AB1C-44EDD1EB0DB6}"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a:solidFill>
            <a:schemeClr val="accent3">
              <a:lumMod val="40000"/>
              <a:lumOff val="60000"/>
            </a:schemeClr>
          </a:solidFill>
          <a:ln>
            <a:solidFill>
              <a:schemeClr val="accent1"/>
            </a:solidFill>
          </a:ln>
          <a:effectLst>
            <a:glow rad="228600">
              <a:schemeClr val="accent6">
                <a:satMod val="175000"/>
                <a:alpha val="40000"/>
              </a:schemeClr>
            </a:glow>
          </a:effectLst>
        </p:spPr>
        <p:txBody>
          <a:bodyPr>
            <a:normAutofit lnSpcReduction="10000"/>
          </a:bodyPr>
          <a:lstStyle/>
          <a:p>
            <a:pPr algn="just" rtl="1"/>
            <a:r>
              <a:rPr lang="ar-SA" sz="3600" b="1" u="sng" dirty="0" smtClean="0">
                <a:ln w="10541" cmpd="sng">
                  <a:solidFill>
                    <a:schemeClr val="accent1">
                      <a:shade val="88000"/>
                      <a:satMod val="110000"/>
                    </a:schemeClr>
                  </a:solidFill>
                  <a:prstDash val="solid"/>
                </a:ln>
                <a:solidFill>
                  <a:srgbClr val="C00000"/>
                </a:solidFill>
                <a:effectLst>
                  <a:outerShdw blurRad="38100" dist="38100" dir="2700000" algn="tl">
                    <a:srgbClr val="000000">
                      <a:alpha val="43137"/>
                    </a:srgbClr>
                  </a:outerShdw>
                </a:effectLst>
                <a:latin typeface="Simplified Arabic" pitchFamily="18" charset="-78"/>
                <a:cs typeface="Simplified Arabic" pitchFamily="18" charset="-78"/>
              </a:rPr>
              <a:t>جامع </a:t>
            </a:r>
            <a:r>
              <a:rPr lang="ar-SA" sz="3600" b="1" u="sng" dirty="0" err="1" smtClean="0">
                <a:ln w="10541" cmpd="sng">
                  <a:solidFill>
                    <a:schemeClr val="accent1">
                      <a:shade val="88000"/>
                      <a:satMod val="110000"/>
                    </a:schemeClr>
                  </a:solidFill>
                  <a:prstDash val="solid"/>
                </a:ln>
                <a:solidFill>
                  <a:srgbClr val="C00000"/>
                </a:solidFill>
                <a:effectLst>
                  <a:outerShdw blurRad="38100" dist="38100" dir="2700000" algn="tl">
                    <a:srgbClr val="000000">
                      <a:alpha val="43137"/>
                    </a:srgbClr>
                  </a:outerShdw>
                </a:effectLst>
                <a:latin typeface="Simplified Arabic" pitchFamily="18" charset="-78"/>
                <a:cs typeface="Simplified Arabic" pitchFamily="18" charset="-78"/>
              </a:rPr>
              <a:t>الحاك</a:t>
            </a:r>
            <a:r>
              <a:rPr lang="ar-EG" sz="3600" b="1" u="sng" dirty="0" smtClean="0">
                <a:ln w="10541" cmpd="sng">
                  <a:solidFill>
                    <a:schemeClr val="accent1">
                      <a:shade val="88000"/>
                      <a:satMod val="110000"/>
                    </a:schemeClr>
                  </a:solidFill>
                  <a:prstDash val="solid"/>
                </a:ln>
                <a:solidFill>
                  <a:srgbClr val="C00000"/>
                </a:solidFill>
                <a:effectLst>
                  <a:outerShdw blurRad="38100" dist="38100" dir="2700000" algn="tl">
                    <a:srgbClr val="000000">
                      <a:alpha val="43137"/>
                    </a:srgbClr>
                  </a:outerShdw>
                </a:effectLst>
                <a:latin typeface="Simplified Arabic" pitchFamily="18" charset="-78"/>
                <a:cs typeface="Simplified Arabic" pitchFamily="18" charset="-78"/>
              </a:rPr>
              <a:t>م</a:t>
            </a:r>
            <a:r>
              <a:rPr lang="en-US" sz="3600" b="1" u="sng" dirty="0" smtClean="0">
                <a:ln w="10541" cmpd="sng">
                  <a:solidFill>
                    <a:schemeClr val="accent1">
                      <a:shade val="88000"/>
                      <a:satMod val="110000"/>
                    </a:schemeClr>
                  </a:solidFill>
                  <a:prstDash val="solid"/>
                </a:ln>
                <a:solidFill>
                  <a:srgbClr val="C00000"/>
                </a:solidFill>
                <a:effectLst>
                  <a:outerShdw blurRad="38100" dist="38100" dir="2700000" algn="tl">
                    <a:srgbClr val="000000">
                      <a:alpha val="43137"/>
                    </a:srgbClr>
                  </a:outerShdw>
                </a:effectLst>
                <a:latin typeface="Simplified Arabic" pitchFamily="18" charset="-78"/>
                <a:cs typeface="Simplified Arabic" pitchFamily="18" charset="-78"/>
              </a:rPr>
              <a:t>:</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 </a:t>
            </a:r>
          </a:p>
          <a:p>
            <a:pPr algn="just" rtl="1"/>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بدئ في تشييده في عهد "العزيز بالله" عام 380ه</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وتم بناؤه في عهد ابنه "الحاكم بأمر الله" عام 403ه</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ويتضح من عمارة هذا الجامع ارتباطه بعمارة الجامع الطولوني، حيث شيدت دعائمه بالآجر، أما المئذنتان الواقعتان في ركني واجهة المدخل</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فاستخدمت الحجارة في تشييدهما</a:t>
            </a:r>
            <a:r>
              <a:rPr lang="en-US" b="1" dirty="0" smtClean="0">
                <a:ln w="10541" cmpd="sng">
                  <a:solidFill>
                    <a:schemeClr val="accent1">
                      <a:shade val="88000"/>
                      <a:satMod val="110000"/>
                    </a:schemeClr>
                  </a:solidFill>
                  <a:prstDash val="solid"/>
                </a:ln>
                <a:latin typeface="Simplified Arabic" pitchFamily="18" charset="-78"/>
                <a:cs typeface="Simplified Arabic" pitchFamily="18" charset="-78"/>
              </a:rPr>
              <a:t>.</a:t>
            </a:r>
            <a:endParaRPr lang="ar-EG" b="1" dirty="0" smtClean="0">
              <a:ln w="10541" cmpd="sng">
                <a:solidFill>
                  <a:schemeClr val="accent1">
                    <a:shade val="88000"/>
                    <a:satMod val="110000"/>
                  </a:schemeClr>
                </a:solidFill>
                <a:prstDash val="solid"/>
              </a:ln>
              <a:latin typeface="Simplified Arabic" pitchFamily="18" charset="-78"/>
              <a:cs typeface="Simplified Arabic" pitchFamily="18" charset="-78"/>
            </a:endParaRPr>
          </a:p>
          <a:p>
            <a:pPr algn="just" rtl="1"/>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ويتميز المدخل الرئيسي ببروزه عن الواجهة بمقدار ستة أمتار</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 </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وباب ذي عقد مدبب</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ويوجد بالجامع بوابات أخرى صغيرة عددها ثمان موزعه على جدران المسجد، أربع بالواجهة الرئيسية</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واثنان بالجهة الشرقية</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وباب بالجهة الغربية</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وآخر في الجدار القبلي. وتزين واجهة بوابة المدخل الرئيسية حنايا </a:t>
            </a:r>
            <a:r>
              <a:rPr lang="ar-SA" b="1" dirty="0" err="1" smtClean="0">
                <a:ln w="10541" cmpd="sng">
                  <a:solidFill>
                    <a:schemeClr val="accent1">
                      <a:shade val="88000"/>
                      <a:satMod val="110000"/>
                    </a:schemeClr>
                  </a:solidFill>
                  <a:prstDash val="solid"/>
                </a:ln>
                <a:latin typeface="Simplified Arabic" pitchFamily="18" charset="-78"/>
                <a:cs typeface="Simplified Arabic" pitchFamily="18" charset="-78"/>
              </a:rPr>
              <a:t>بها</a:t>
            </a:r>
            <a:r>
              <a:rPr lang="ar-SA" b="1" dirty="0" smtClean="0">
                <a:ln w="10541" cmpd="sng">
                  <a:solidFill>
                    <a:schemeClr val="accent1">
                      <a:shade val="88000"/>
                      <a:satMod val="110000"/>
                    </a:schemeClr>
                  </a:solidFill>
                  <a:prstDash val="solid"/>
                </a:ln>
                <a:latin typeface="Simplified Arabic" pitchFamily="18" charset="-78"/>
                <a:cs typeface="Simplified Arabic" pitchFamily="18" charset="-78"/>
              </a:rPr>
              <a:t> نقوش هندسية ونباتية</a:t>
            </a:r>
            <a:r>
              <a:rPr lang="ar-EG" b="1" dirty="0" smtClean="0">
                <a:ln w="10541" cmpd="sng">
                  <a:solidFill>
                    <a:schemeClr val="accent1">
                      <a:shade val="88000"/>
                      <a:satMod val="110000"/>
                    </a:schemeClr>
                  </a:solidFill>
                  <a:prstDash val="solid"/>
                </a:ln>
                <a:latin typeface="Simplified Arabic" pitchFamily="18" charset="-78"/>
                <a:cs typeface="Simplified Arabic" pitchFamily="18" charset="-78"/>
              </a:rPr>
              <a:t>.</a:t>
            </a:r>
          </a:p>
          <a:p>
            <a:pPr algn="just" rtl="1"/>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ويحيط بصحن الجامع أربعة أروقه أكبرها رواق القبلة</a:t>
            </a:r>
            <a:r>
              <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الذي يتكون من خمس بلاطات موازية لحائط القبلة، كما توجد ثلاث قباب برواق القبلة</a:t>
            </a:r>
            <a:r>
              <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a:t>
            </a:r>
            <a:r>
              <a:rPr lang="ar-SA"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 والعقود مدببة يوجد على بعضها زخارف نباتية منفذة بالأسلوب الفاطمي</a:t>
            </a:r>
            <a:r>
              <a:rPr lang="ar-EG" b="1" dirty="0" smtClean="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rPr>
              <a:t>.</a:t>
            </a:r>
            <a:endParaRPr lang="en-US" b="1" dirty="0">
              <a:ln w="10541" cmpd="sng">
                <a:solidFill>
                  <a:schemeClr val="accent1">
                    <a:shade val="88000"/>
                    <a:satMod val="110000"/>
                  </a:schemeClr>
                </a:solidFill>
                <a:prstDash val="solid"/>
              </a:ln>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AAE3E14C-0128-4EDE-AB1C-44EDD1EB0DB6}"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DR. BAHAA GHORAB</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509</TotalTime>
  <Words>2019</Words>
  <Application>Microsoft Office PowerPoint</Application>
  <PresentationFormat>On-screen Show (4:3)</PresentationFormat>
  <Paragraphs>148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مقرر تاريخ فن 2  الفصل الدراسي: الثاني 2020    الفن الإسلامي في العصر الفاطمي </vt:lpstr>
      <vt:lpstr>Slide 2</vt:lpstr>
      <vt:lpstr>Slide 3</vt:lpstr>
      <vt:lpstr>Slide 4</vt:lpstr>
      <vt:lpstr>Slide 5</vt:lpstr>
      <vt:lpstr>العمــــــــارة</vt:lpstr>
      <vt:lpstr>Slide 7</vt:lpstr>
      <vt:lpstr>ساحة المسجد الأزهر، شُرِعَ ببناء الجامع الأزهر سنة 359 هـ، بعد نحو سنةٍ واحدة على ضمّ مصر إلى الدولة الفاطمية.</vt:lpstr>
      <vt:lpstr>Slide 9</vt:lpstr>
      <vt:lpstr>مسجد الحاكم بأمر الله، أحد معالم العصر الذهبي للدولة الفاطميَّة بالقاهرة. </vt:lpstr>
      <vt:lpstr>الزخارف الجصية والحجرية</vt:lpstr>
      <vt:lpstr>Slide 12</vt:lpstr>
      <vt:lpstr>التصوير الجداري</vt:lpstr>
      <vt:lpstr>أبو علي المنصور الحاكم بأمر الله، أحد أبرز الخُلفاء الفاطميين، حكم خلال العصر الذهبي للدولة الفاطميَّة.</vt:lpstr>
      <vt:lpstr>Slide 15</vt:lpstr>
      <vt:lpstr>تصوير فاطمي منفذ بأسلوب الفريسكو.</vt:lpstr>
      <vt:lpstr>Slide 17</vt:lpstr>
      <vt:lpstr>النحت على الخشب والعاج</vt:lpstr>
      <vt:lpstr>Slide 19</vt:lpstr>
      <vt:lpstr>منحوتة من العصر الفاطميّ تعكسُ الرخاء الذي عاش فيه الحُكَّام والطبقة العُليا من الشعب: رجلٌ يحتسي الشراب وآخرٌ ينقرُ على الدف.</vt:lpstr>
      <vt:lpstr>Slide 21</vt:lpstr>
      <vt:lpstr>Slide 22</vt:lpstr>
      <vt:lpstr>Slide 23</vt:lpstr>
      <vt:lpstr>«الفتخاء الإسلاميَّة». إحدى أبرز المنحوتات الفاطميَّة المُقتبسة عن الفارسيَّة الساسانيَّة، وهي لكائنُ الفتخاء (الشيردال) الخُرافي. </vt:lpstr>
      <vt:lpstr>الخـــــزف</vt:lpstr>
      <vt:lpstr>Slide 26</vt:lpstr>
      <vt:lpstr>Slide 27</vt:lpstr>
      <vt:lpstr>الزجاج والبلور الصخري</vt:lpstr>
      <vt:lpstr>صناعة النسيج</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الطراز الفاطمي</dc:title>
  <dc:creator>bahaaghorab</dc:creator>
  <cp:lastModifiedBy>TCG</cp:lastModifiedBy>
  <cp:revision>45</cp:revision>
  <dcterms:created xsi:type="dcterms:W3CDTF">2016-10-16T08:19:52Z</dcterms:created>
  <dcterms:modified xsi:type="dcterms:W3CDTF">2020-04-15T16:50:34Z</dcterms:modified>
</cp:coreProperties>
</file>