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6" r:id="rId24"/>
    <p:sldId id="279" r:id="rId25"/>
    <p:sldId id="280" r:id="rId26"/>
    <p:sldId id="281" r:id="rId27"/>
    <p:sldId id="282" r:id="rId28"/>
    <p:sldId id="284" r:id="rId29"/>
    <p:sldId id="283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13205"/>
            <a:ext cx="9144000" cy="1596757"/>
          </a:xfrm>
        </p:spPr>
        <p:txBody>
          <a:bodyPr anchor="b"/>
          <a:lstStyle>
            <a:lvl1pPr algn="ctr">
              <a:defRPr sz="6000">
                <a:solidFill>
                  <a:srgbClr val="002060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E5647916-B5E9-448B-8E07-F605868951A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8F5BF907-6FDD-440D-992A-853BB92E56C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صورة 3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182" y="14065"/>
            <a:ext cx="1815318" cy="167405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>
          <a:xfrm>
            <a:off x="381000" y="225655"/>
            <a:ext cx="2756095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6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Calibri"/>
                <a:cs typeface="Arial"/>
              </a:rPr>
              <a:t>Al sham University</a:t>
            </a:r>
            <a:endParaRPr lang="en-US" sz="1400" dirty="0" smtClean="0">
              <a:solidFill>
                <a:srgbClr val="002060"/>
              </a:solidFill>
              <a:latin typeface="Bookman Old Style" panose="02050604050505020204" pitchFamily="18" charset="0"/>
              <a:ea typeface="Calibri"/>
              <a:cs typeface="Arial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6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Calibri"/>
                <a:cs typeface="Arial"/>
              </a:rPr>
              <a:t>Faculty of </a:t>
            </a:r>
            <a:r>
              <a:rPr lang="en-US" sz="1600" b="1" dirty="0" err="1" smtClean="0">
                <a:solidFill>
                  <a:srgbClr val="002060"/>
                </a:solidFill>
                <a:latin typeface="Bookman Old Style" panose="02050604050505020204" pitchFamily="18" charset="0"/>
                <a:ea typeface="Calibri"/>
                <a:cs typeface="Arial"/>
              </a:rPr>
              <a:t>Informatic</a:t>
            </a:r>
            <a:endParaRPr lang="en-US" sz="1400" dirty="0">
              <a:solidFill>
                <a:srgbClr val="002060"/>
              </a:solidFill>
              <a:latin typeface="Bookman Old Style" panose="02050604050505020204" pitchFamily="18" charset="0"/>
              <a:ea typeface="Calibri"/>
              <a:cs typeface="Arial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8839200" y="225655"/>
            <a:ext cx="2514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Y" sz="2000" b="1" dirty="0" smtClean="0">
                <a:solidFill>
                  <a:srgbClr val="002060"/>
                </a:solidFill>
                <a:latin typeface="Calibri"/>
                <a:ea typeface="Calibri"/>
                <a:cs typeface="Arial"/>
              </a:rPr>
              <a:t>جامعة الشام الخاصة</a:t>
            </a:r>
            <a:endParaRPr lang="en-US" sz="1600" b="1" dirty="0" smtClean="0">
              <a:solidFill>
                <a:srgbClr val="002060"/>
              </a:solidFill>
              <a:latin typeface="Calibri"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Y" sz="2000" b="1" dirty="0" smtClean="0">
                <a:solidFill>
                  <a:srgbClr val="002060"/>
                </a:solidFill>
                <a:ea typeface="Calibri"/>
                <a:cs typeface="Arial"/>
              </a:rPr>
              <a:t>كلية الهندسة المعلوماتية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71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916-B5E9-448B-8E07-F605868951AA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07-6FDD-440D-992A-853BB92E5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3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916-B5E9-448B-8E07-F605868951AA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07-6FDD-440D-992A-853BB92E5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4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E5647916-B5E9-448B-8E07-F605868951A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8F5BF907-6FDD-440D-992A-853BB92E5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63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02060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206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E5647916-B5E9-448B-8E07-F605868951A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8F5BF907-6FDD-440D-992A-853BB92E5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19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FF0000"/>
                </a:solidFill>
              </a:defRPr>
            </a:lvl2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FF0000"/>
                </a:solidFill>
              </a:defRPr>
            </a:lvl2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E5647916-B5E9-448B-8E07-F605868951A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8F5BF907-6FDD-440D-992A-853BB92E5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63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FF0000"/>
                </a:solidFill>
              </a:defRPr>
            </a:lvl2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lang="en-US" sz="2800" kern="1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rgbClr val="FF0000"/>
                </a:solidFill>
              </a:defRPr>
            </a:lvl2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E5647916-B5E9-448B-8E07-F605868951A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8F5BF907-6FDD-440D-992A-853BB92E5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72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E5647916-B5E9-448B-8E07-F605868951A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8F5BF907-6FDD-440D-992A-853BB92E5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385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E5647916-B5E9-448B-8E07-F605868951A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8F5BF907-6FDD-440D-992A-853BB92E5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32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2060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</a:defRPr>
            </a:lvl1pPr>
            <a:lvl2pPr>
              <a:defRPr sz="2800">
                <a:solidFill>
                  <a:srgbClr val="FF0000"/>
                </a:solidFill>
              </a:defRPr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E5647916-B5E9-448B-8E07-F605868951A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8F5BF907-6FDD-440D-992A-853BB92E5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882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7916-B5E9-448B-8E07-F605868951AA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F907-6FDD-440D-992A-853BB92E5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42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47916-B5E9-448B-8E07-F605868951AA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BF907-6FDD-440D-992A-853BB92E5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54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b="1" dirty="0"/>
              <a:t>الشبكات اللاسلكية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766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تقنية القفزات الترددية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b="1" dirty="0" smtClean="0"/>
              <a:t> </a:t>
            </a:r>
            <a:r>
              <a:rPr lang="ar-SA" b="1" dirty="0"/>
              <a:t>في تقنية القفزات الترددية </a:t>
            </a:r>
            <a:r>
              <a:rPr lang="en-US" b="1" dirty="0"/>
              <a:t>Frequency Hopping</a:t>
            </a:r>
            <a:r>
              <a:rPr lang="ar-SA" b="1" dirty="0"/>
              <a:t> فإن الإشارات تنتقل بسرعة من تردد الى آخر ، و يكون هناك تفاهم مسبق بين الجهاز المرسل والجهاز المستقبل على استخدام نموذج معين في تنظيم القفزات بين الترددات المختلفة و الفترات الزمنية التي تفصل بين كل قفزة و أخرى.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يتبع كل مصنع أو منتج نموذجه الخاص في الخوارزمية المتبعة في القفزات الترددية التي يستخدمها الجهازين المرسل و المستقبل.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تعتبر سعة نطاق البث في تقنية القفزات الترددية أكبر منها في تقنية التتابع المباشر و ذلك نتيجة لأن كل الترددات في النطاق تكون متاحة </a:t>
            </a:r>
            <a:r>
              <a:rPr lang="ar-SA" b="1" dirty="0" err="1"/>
              <a:t>للإستخدام</a:t>
            </a:r>
            <a:r>
              <a:rPr lang="ar-SA" b="1" dirty="0"/>
              <a:t> من قبل تقنية القفزات الترددية بعكس تقنية التتابع المباشر التي تستخدم مجموعة من الترددات و لكن ليس كلها. </a:t>
            </a:r>
            <a:endParaRPr lang="en-US" dirty="0"/>
          </a:p>
          <a:p>
            <a:pPr marL="0" indent="0" algn="r">
              <a:buNone/>
            </a:pPr>
            <a:r>
              <a:rPr lang="ar-SA" b="1" dirty="0"/>
              <a:t>تعتبر أنظمة الطيف </a:t>
            </a:r>
            <a:r>
              <a:rPr lang="ar-SA" b="1" dirty="0" err="1"/>
              <a:t>الإنتشاري</a:t>
            </a:r>
            <a:r>
              <a:rPr lang="ar-SA" b="1" dirty="0"/>
              <a:t> معتدلة التكلفة نسبيا و ذلك وفقا للأجهزة المستخدمة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314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تقنية القفزات الترددية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SA" b="1" dirty="0"/>
              <a:t>تتراوح سرعة نقل البيانات في هذا النظام ما بين 2 و 6 </a:t>
            </a:r>
            <a:r>
              <a:rPr lang="ar-SA" b="1" dirty="0" err="1"/>
              <a:t>ميجابت</a:t>
            </a:r>
            <a:r>
              <a:rPr lang="ar-SA" b="1" dirty="0"/>
              <a:t> في الثانية و لكن مع استخدام طاقة أكبر و نطاق أعلى من التردد من الممكن الحصول على سرعات أكبر بكثير. </a:t>
            </a:r>
            <a:endParaRPr lang="en-US" dirty="0"/>
          </a:p>
          <a:p>
            <a:pPr algn="r" rtl="1"/>
            <a:r>
              <a:rPr lang="ar-SA" b="1" dirty="0"/>
              <a:t>و لكن نظرا </a:t>
            </a:r>
            <a:r>
              <a:rPr lang="ar-SA" b="1" dirty="0" err="1"/>
              <a:t>لإستخدام</a:t>
            </a:r>
            <a:r>
              <a:rPr lang="ar-SA" b="1" dirty="0"/>
              <a:t> طاقة منخفضة للإرسال في الشبكات متواضعة التكاليف فإنها تكون عرضة للتوهين، أما بالنسبة للتداخل الكهرومغناطيسي فنلاحظ أن نظام راديو الطيف </a:t>
            </a:r>
            <a:r>
              <a:rPr lang="ar-SA" b="1" dirty="0" err="1"/>
              <a:t>الإنتشاري</a:t>
            </a:r>
            <a:r>
              <a:rPr lang="ar-SA" b="1" dirty="0"/>
              <a:t> يعتبر أكثر مناعة ضد هذا التداخل من الأنظمة الأخرى ، و ممكن توضيح ذلك بأن الإشارات يتم بثها عبر ترددات مختلفة و بالتالي فإن أي تداخل قد يتم مع أحد هذه الترددات دون غيرها مما لا يؤثر على الإشارة ككل و التي تكون موزعة على ترددات مختلفة مع ملاحظة أنه مع زيادة معدل نقل البيانات عبر الترددات المختلفة يزداد معدل التداخل نظرا لزيادة معدل استخدام الترددات المعرضة للتداخل في وقت معين. </a:t>
            </a:r>
            <a:endParaRPr lang="en-US" dirty="0"/>
          </a:p>
          <a:p>
            <a:pPr algn="r" rtl="1"/>
            <a:r>
              <a:rPr lang="ar-SA" b="1" dirty="0"/>
              <a:t>اعتراض إشارات راديو الطيف </a:t>
            </a:r>
            <a:r>
              <a:rPr lang="ar-SA" b="1" dirty="0" err="1"/>
              <a:t>الإنتشاري</a:t>
            </a:r>
            <a:r>
              <a:rPr lang="ar-SA" b="1" dirty="0"/>
              <a:t> ممكن و لكن التجسس على هذه الإشارات فشبه مستحيل و خاصة أن </a:t>
            </a:r>
            <a:r>
              <a:rPr lang="ar-SA" b="1" dirty="0" err="1"/>
              <a:t>المتجسس</a:t>
            </a:r>
            <a:r>
              <a:rPr lang="ar-SA" b="1" dirty="0"/>
              <a:t> لا يعرف الترددات المختلفة المستخدمة في الإرسال و لا يعرف التفريق بين البيانات الصالحة أو الطالحة.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307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الشبكات اللاسلكية </a:t>
            </a:r>
            <a:r>
              <a:rPr lang="ar-SA" b="1" dirty="0" err="1" smtClean="0"/>
              <a:t>الضو</a:t>
            </a:r>
            <a:r>
              <a:rPr lang="ar-SY" b="1" dirty="0" err="1" smtClean="0"/>
              <a:t>ئية</a:t>
            </a:r>
            <a:r>
              <a:rPr lang="ar-SA" b="1" dirty="0" smtClean="0"/>
              <a:t>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تستخدم بعض الشبكات اللاسلكية الضوء لنقل البيانات و هي نوعان: 1- شبكات الأشعة تحت الحمراء.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شبكات الليزر و هي توفر سرعات عالية جدا لكن تكلفتها مرتفعة جدا أيضا.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ترسل البيانات باستخدام ديود </a:t>
            </a:r>
            <a:r>
              <a:rPr lang="ar-SA" b="1" dirty="0" err="1" smtClean="0"/>
              <a:t>با</a:t>
            </a:r>
            <a:r>
              <a:rPr lang="ar-SY" b="1" dirty="0" smtClean="0"/>
              <a:t>ع</a:t>
            </a:r>
            <a:r>
              <a:rPr lang="ar-SA" b="1" dirty="0" smtClean="0"/>
              <a:t>ث </a:t>
            </a:r>
            <a:r>
              <a:rPr lang="ar-SA" b="1" dirty="0"/>
              <a:t>للضوء </a:t>
            </a:r>
            <a:r>
              <a:rPr lang="en-US" b="1" dirty="0"/>
              <a:t>Light Emitting Diode (LED</a:t>
            </a:r>
            <a:r>
              <a:rPr lang="ar-SA" b="1" dirty="0"/>
              <a:t>) أو ديود قاذف لليزر </a:t>
            </a:r>
            <a:r>
              <a:rPr lang="en-US" b="1" dirty="0"/>
              <a:t>Injection Laser Diode (ILD) . </a:t>
            </a:r>
            <a:endParaRPr lang="en-US" dirty="0"/>
          </a:p>
          <a:p>
            <a:pPr marL="0" indent="0" algn="r">
              <a:buNone/>
            </a:pPr>
            <a:r>
              <a:rPr lang="ar-SA" b="1" dirty="0"/>
              <a:t>إشارات الأشعة تحت الحمراء لا تستطيع اختراق الجدران أو الأجسام الصلبة كما أنها تضعف إذا تعرضت لإضاءة شديدة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34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47" y="769121"/>
            <a:ext cx="10451505" cy="5879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5635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شبكات الإرسال باستخدام الأشعة تحت الحمراء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ar-SA" b="1" dirty="0"/>
              <a:t>إذا انعكست إشارات الأشعة تحت الحمراء عن الجدران فإنها تخسر نصف طاقتها مع كل انعكاس ، و نظرا لمداها و ثباتها المحدود فإنها تستخدم عادة في الشبكات المحلية الصغيرة.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يتراوح المدى الترددي الذي تعمل فيه الأشعة تحت الحمراء ما بين 100 </a:t>
            </a:r>
            <a:r>
              <a:rPr lang="ar-SA" b="1" dirty="0" err="1"/>
              <a:t>جيجاهرتز</a:t>
            </a:r>
            <a:r>
              <a:rPr lang="ar-SA" b="1" dirty="0"/>
              <a:t> و 300 </a:t>
            </a:r>
            <a:r>
              <a:rPr lang="ar-SA" b="1" dirty="0" err="1"/>
              <a:t>تيراهرتز</a:t>
            </a:r>
            <a:r>
              <a:rPr lang="ar-SA" b="1" dirty="0"/>
              <a:t>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نظريا تستطيع الأشعة تحت الحمراء توفير سرعات إرسال عالية و لكن عمليا فإن السرعة الفعلية التي تستطيع أجهزة الإرسال بالأشعة تحت الحمراء أقل من ذلك بكثير.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تعتمد تكلفة أجهزة الأشعة تحت الحمراء على المواد المستخدمة في تنقية و ترشيح الأشعة الضوئية.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تستخدم شبكات الإرسال باستخدام الأشعة تحت الحمراء تقنيتان هما: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نقطة الى نقطة </a:t>
            </a:r>
            <a:r>
              <a:rPr lang="en-US" b="1" dirty="0"/>
              <a:t>Point to Point.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إرسال منتشر أو إذاعي </a:t>
            </a:r>
            <a:r>
              <a:rPr lang="en-US" b="1" dirty="0"/>
              <a:t>Broadcast.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3- الإرسال العاكس </a:t>
            </a:r>
            <a:r>
              <a:rPr lang="en-US" b="1" dirty="0"/>
              <a:t>Reflective. </a:t>
            </a:r>
            <a:endParaRPr lang="en-US" dirty="0"/>
          </a:p>
          <a:p>
            <a:pPr marL="0" indent="0" algn="r">
              <a:buNone/>
            </a:pPr>
            <a:r>
              <a:rPr lang="ar-SA" b="1" dirty="0"/>
              <a:t>تتطلب تقنية نقطة الى نقطة خطا مباشرا يسمح لكل من الجهاز المرسل و المستقبل رؤية أحدهما الآخر لهذا يتم تصويبهما بدقة ليواجه كل منهما الآخر ، فإذا لم يتوفر خط مباشر بين الجهازين فسيفشل </a:t>
            </a:r>
            <a:r>
              <a:rPr lang="ar-SA" b="1" dirty="0" err="1"/>
              <a:t>الإتصال</a:t>
            </a:r>
            <a:r>
              <a:rPr lang="ar-SA" b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11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9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407" y="504202"/>
            <a:ext cx="9690931" cy="5734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4074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الإرسال </a:t>
            </a:r>
            <a:r>
              <a:rPr lang="ar-SA" b="1" dirty="0" err="1"/>
              <a:t>الإنتشاري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SA" b="1" dirty="0"/>
              <a:t>و مثال على هذه التقنية هو جهاز التحكم </a:t>
            </a:r>
            <a:r>
              <a:rPr lang="ar-SA" b="1" dirty="0" err="1"/>
              <a:t>بالتلفاز.و</a:t>
            </a:r>
            <a:r>
              <a:rPr lang="ar-SA" b="1" dirty="0"/>
              <a:t> نظرا للحاجة الى التصويب الدقيق للأجهزة فإن تركيب هذه الأنظمة فيه صعوبة.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تتراوح سرعة نقل البيانات باستخدام هذه التقنية بين بضع </a:t>
            </a:r>
            <a:r>
              <a:rPr lang="ar-SA" b="1" dirty="0" err="1"/>
              <a:t>كيلوبتات</a:t>
            </a:r>
            <a:r>
              <a:rPr lang="ar-SA" b="1" dirty="0"/>
              <a:t> في الثانية و قد تصل الى 16 </a:t>
            </a:r>
            <a:r>
              <a:rPr lang="ar-SA" b="1" dirty="0" err="1"/>
              <a:t>ميجابت</a:t>
            </a:r>
            <a:r>
              <a:rPr lang="ar-SA" b="1" dirty="0"/>
              <a:t> في الثانية على مدى كيلومتر واحد.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يعتمد مقدار التوهين في إشارات الأشعة تحت الحمراء على كثافة و وضوح الأشعة المبثوثة كما يعتمد على الظروف المناخية و العقبات في طريق الأشعة، و كلما كانت الأشعة مصوبة بشكل أدق كلما قل مستوى التوهين كما أنه يصبح من الصعب اعتراض الأشعة أو التجسس عليها. </a:t>
            </a:r>
            <a:endParaRPr lang="en-US" dirty="0"/>
          </a:p>
          <a:p>
            <a:pPr marL="0" indent="0" algn="r">
              <a:buNone/>
            </a:pPr>
            <a:r>
              <a:rPr lang="ar-SA" b="1" dirty="0"/>
              <a:t>أما تقنية الإرسال المنتشر فإن الأشعة يتم نشرها على مساحة واسعة و يطلق على شبكات الإرسال </a:t>
            </a:r>
            <a:r>
              <a:rPr lang="ar-SA" b="1" dirty="0" err="1"/>
              <a:t>اامنتشر</a:t>
            </a:r>
            <a:r>
              <a:rPr lang="ar-SA" b="1" dirty="0"/>
              <a:t> أحيانا شبكات الأشعة تحت الحمراء المبعثرة </a:t>
            </a:r>
            <a:r>
              <a:rPr lang="en-US" b="1" dirty="0"/>
              <a:t>Scatter Infrared Networks</a:t>
            </a:r>
            <a:r>
              <a:rPr lang="ar-SA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9947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9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045" y="931491"/>
            <a:ext cx="9460195" cy="553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9566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 smtClean="0"/>
              <a:t>العاكس </a:t>
            </a:r>
            <a:r>
              <a:rPr lang="en-US" b="1" dirty="0"/>
              <a:t>Reflective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/>
              <a:t>أما النوع الثالث و هو العاكس </a:t>
            </a:r>
            <a:r>
              <a:rPr lang="en-US" b="1" dirty="0"/>
              <a:t>Reflective</a:t>
            </a:r>
            <a:r>
              <a:rPr lang="ar-SA" b="1" dirty="0"/>
              <a:t> فهو عبارة عن دمج للنوعين السابقين ، و فيه يقوم كل جهاز بالإرسال نحو نقطة معينة و في هذه النقطة يوجد </a:t>
            </a:r>
            <a:r>
              <a:rPr lang="en-US" b="1" dirty="0"/>
              <a:t>Transceiver</a:t>
            </a:r>
            <a:r>
              <a:rPr lang="ar-SA" b="1" dirty="0"/>
              <a:t> يقوم بإعادة أرسال الإشارة الى الجهاز المطلوب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828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19-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136" y="666572"/>
            <a:ext cx="9562744" cy="5392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15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/>
              <a:t>الشبكات المحلية اللاسلكية </a:t>
            </a:r>
            <a:r>
              <a:rPr lang="en-US" b="1" dirty="0"/>
              <a:t>Wireless LAN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بدأت الشبكات المحلية اللاسلكية </a:t>
            </a:r>
            <a:r>
              <a:rPr lang="en-US" b="1" dirty="0"/>
              <a:t>Wireless LAN</a:t>
            </a:r>
            <a:r>
              <a:rPr lang="ar-SA" b="1" dirty="0"/>
              <a:t> تشكل خيارا فعالا للتشبيك في الآونة الأخيرة ، و السبب في ذلك يتلخص في 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التطورات المتلاحقة في التقنيات و المنتجات اللاسلكية.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</a:t>
            </a:r>
            <a:r>
              <a:rPr lang="ar-SA" b="1" dirty="0" err="1"/>
              <a:t>الإنخفاض</a:t>
            </a:r>
            <a:r>
              <a:rPr lang="ar-SA" b="1" dirty="0"/>
              <a:t> المتواصل في الأسعار ، نظرا للتنافس المتزايد بين المصنعين.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3- الطلب المتزايد على هذه الشبكات بسبب الحرية الكبيرة التي توفرها للمستخدمين في التنقل دون أن يؤثر ذلك على عملهم.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يمكن تشبيه الشبكات اللاسلكية بشبكات الهاتف المحمول فالمستخدم يستطيع التنقل الى أي مكان يحلو له و يبقى مع ذلك متصلا بشبكته ما دام يقع في المدى الذي تغطيه الشبكة.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5732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/>
              <a:t>توسيع الشبكات المحلية </a:t>
            </a:r>
            <a:r>
              <a:rPr lang="en-US" b="1" dirty="0"/>
              <a:t>LAN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من الممكن توسيع الشبكات المحلية </a:t>
            </a:r>
            <a:r>
              <a:rPr lang="en-US" b="1" dirty="0"/>
              <a:t>LAN</a:t>
            </a:r>
            <a:r>
              <a:rPr lang="ar-SA" b="1" dirty="0"/>
              <a:t> باستخدام أي من الطرق التالية: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</a:t>
            </a:r>
            <a:r>
              <a:rPr lang="ar-SA" b="1" dirty="0" err="1"/>
              <a:t>إتصالات</a:t>
            </a:r>
            <a:r>
              <a:rPr lang="ar-SA" b="1" dirty="0"/>
              <a:t> لاسلكية بشبكات محلية أخرى.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وسائل المحاسبة المحمولة.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3- الوصول أو التحكم عن بعد </a:t>
            </a:r>
            <a:r>
              <a:rPr lang="en-US" b="1" dirty="0"/>
              <a:t>Remote Access. </a:t>
            </a:r>
            <a:endParaRPr lang="ar-SY" b="1" dirty="0" smtClean="0"/>
          </a:p>
          <a:p>
            <a:pPr marL="0" indent="0" algn="r" rtl="1">
              <a:buNone/>
            </a:pPr>
            <a:endParaRPr lang="en-US" dirty="0"/>
          </a:p>
          <a:p>
            <a:pPr algn="r"/>
            <a:endParaRPr lang="en-US" dirty="0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965675" y="4001820"/>
            <a:ext cx="10195132" cy="1255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r" rtl="1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tabLst/>
            </a:pPr>
            <a:r>
              <a:rPr lang="ar-SA" sz="2800" b="1" dirty="0">
                <a:solidFill>
                  <a:srgbClr val="002060"/>
                </a:solidFill>
              </a:rPr>
              <a:t>لتحقيق </a:t>
            </a:r>
            <a:r>
              <a:rPr lang="ar-SA" sz="2800" b="1" dirty="0" err="1">
                <a:solidFill>
                  <a:srgbClr val="002060"/>
                </a:solidFill>
              </a:rPr>
              <a:t>إتصال</a:t>
            </a:r>
            <a:r>
              <a:rPr lang="ar-SA" sz="2800" b="1" dirty="0">
                <a:solidFill>
                  <a:srgbClr val="002060"/>
                </a:solidFill>
              </a:rPr>
              <a:t> لاسلكي بين الشبكات المحلية يستخدم جهاز يسمى جسر الشبكات المحلية اللاسلكي</a:t>
            </a:r>
            <a:r>
              <a:rPr lang="en-US" sz="2800" b="1" dirty="0">
                <a:solidFill>
                  <a:srgbClr val="002060"/>
                </a:solidFill>
              </a:rPr>
              <a:t> Wireless LAN Bridge</a:t>
            </a:r>
            <a:r>
              <a:rPr lang="ar-SA" sz="2800" b="1" dirty="0">
                <a:solidFill>
                  <a:srgbClr val="002060"/>
                </a:solidFill>
              </a:rPr>
              <a:t> ، و الذي يستطيع و وفقا للظروف المناخية ربط شبكتين محليتين تبعدان عن بعضهما مسافة قد تصل الى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ar-SA" sz="2800" b="1" dirty="0">
                <a:solidFill>
                  <a:srgbClr val="002060"/>
                </a:solidFill>
              </a:rPr>
              <a:t>4.8 كيلومتر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06798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dirty="0" smtClean="0"/>
              <a:t>الجسور اللاسلكية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1621102"/>
            <a:ext cx="11588098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008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تستخدم هذه الجسور أحد وسائط الإرسال اللاسلكية التالية: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موجات راديو الطيف </a:t>
            </a:r>
            <a:r>
              <a:rPr kumimoji="0" lang="ar-SA" sz="32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الإنتشاري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Spread Spectrum Radio.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 الأشعة تحت الحمراء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Infrared.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إذا أردت الربط بين شبكات محلية تبعد عن بعضها أكثر من 4.8كم يمكن استخدام جسر لاسلكي طويل المدى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Long Range Wireless Bridge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و هو يستخدم موجات راديو الطيف </a:t>
            </a:r>
            <a:r>
              <a:rPr kumimoji="0" lang="ar-SA" sz="32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الإنتشاري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لتحقيق اتصال لاسلكي بين شبكتين محليتين تبعدان عن بعضهما مسافة قد تصل الى 40 كيلومتر. 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r" rt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تعتبر مكونات الجسور اللاسلكية </a:t>
            </a:r>
            <a:r>
              <a:rPr kumimoji="0" lang="ar-SA" sz="32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الإعتيادية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و طويلة المدى مرتفعة التكلفة، و لكنها تعتبر على كل حال أرخص من تمديد </a:t>
            </a:r>
            <a:r>
              <a:rPr lang="ar-SA" sz="32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الأسلاك أو الألياف البصرية بين الشبكات المحلية البعيدة عن بعضها البعض</a:t>
            </a:r>
            <a:r>
              <a:rPr lang="en-US" sz="32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06192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b="1" dirty="0" smtClean="0"/>
              <a:t> </a:t>
            </a:r>
            <a:r>
              <a:rPr lang="ar-SA" b="1" dirty="0"/>
              <a:t>تقنية </a:t>
            </a:r>
            <a:r>
              <a:rPr lang="ar-SA" b="1" dirty="0" smtClean="0"/>
              <a:t> </a:t>
            </a:r>
            <a:r>
              <a:rPr lang="ar-SA" b="1" dirty="0"/>
              <a:t>المحاسبة المحمولة </a:t>
            </a:r>
            <a:r>
              <a:rPr lang="en-US" b="1" dirty="0"/>
              <a:t>Mobile Computing.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r">
              <a:buNone/>
            </a:pPr>
            <a:r>
              <a:rPr lang="ar-SY" dirty="0" smtClean="0"/>
              <a:t>تستخدم لتوفير الخدمات التالية:</a:t>
            </a:r>
          </a:p>
          <a:p>
            <a:pPr marL="0" indent="0" algn="r" rtl="1">
              <a:buNone/>
            </a:pPr>
            <a:r>
              <a:rPr lang="ar-SY" b="1" dirty="0" smtClean="0"/>
              <a:t>1</a:t>
            </a:r>
            <a:r>
              <a:rPr lang="ar-SA" b="1" dirty="0" smtClean="0"/>
              <a:t>- </a:t>
            </a:r>
            <a:r>
              <a:rPr lang="ar-SA" b="1" dirty="0"/>
              <a:t>الحصول على ملفات ضرورية من شبكات مؤسساتهم.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الوصول الى الإنترنت.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3- إرسال رسائل البريد </a:t>
            </a:r>
            <a:r>
              <a:rPr lang="ar-SA" b="1" dirty="0" smtClean="0"/>
              <a:t>الإلكتروني</a:t>
            </a:r>
            <a:endParaRPr lang="ar-SY" b="1" dirty="0" smtClean="0"/>
          </a:p>
          <a:p>
            <a:pPr marL="0" indent="0" algn="r" rtl="1">
              <a:buNone/>
            </a:pPr>
            <a:r>
              <a:rPr lang="ar-SA" b="1" dirty="0"/>
              <a:t>لكي تتمكن من استخدام هذه التقنيات المحمولة </a:t>
            </a:r>
            <a:r>
              <a:rPr lang="ar-SA" b="1" dirty="0" smtClean="0"/>
              <a:t>فإن</a:t>
            </a:r>
            <a:r>
              <a:rPr lang="ar-SY" b="1" dirty="0" err="1" smtClean="0"/>
              <a:t>نا</a:t>
            </a:r>
            <a:r>
              <a:rPr lang="ar-SA" b="1" dirty="0" smtClean="0"/>
              <a:t> </a:t>
            </a:r>
            <a:r>
              <a:rPr lang="ar-SA" b="1" dirty="0"/>
              <a:t>ستحتاج الى بطاقة شبكة خاصة تركب في </a:t>
            </a:r>
            <a:r>
              <a:rPr lang="ar-SA" b="1" dirty="0" smtClean="0"/>
              <a:t>جهاز</a:t>
            </a:r>
            <a:r>
              <a:rPr lang="ar-SY" b="1" dirty="0" smtClean="0"/>
              <a:t>تا</a:t>
            </a:r>
            <a:r>
              <a:rPr lang="ar-SA" b="1" dirty="0" smtClean="0"/>
              <a:t> </a:t>
            </a:r>
            <a:r>
              <a:rPr lang="ar-SA" b="1" dirty="0"/>
              <a:t>المحمول.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و قد أصبحت مواصفات الجمعية الدولية لبطاقة ذاكرة الكمبيوتر الشخصي </a:t>
            </a:r>
            <a:r>
              <a:rPr lang="en-US" b="1" dirty="0"/>
              <a:t>Personal Computer Memory Card International Association (PCMCIA</a:t>
            </a:r>
            <a:r>
              <a:rPr lang="ar-SA" b="1" dirty="0"/>
              <a:t>) هي المقياس المستخدم لبطاقات الشبكة أو البطاقات الأخرى المستخدمة في الكمبيوتر المحمول.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هناك أنواع عديدة لبطاقات شبكة </a:t>
            </a:r>
            <a:r>
              <a:rPr lang="en-US" b="1" dirty="0"/>
              <a:t>PCMCIA</a:t>
            </a:r>
            <a:r>
              <a:rPr lang="ar-SA" b="1" dirty="0"/>
              <a:t> و تتضمن: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</a:t>
            </a:r>
            <a:r>
              <a:rPr lang="en-US" b="1" dirty="0"/>
              <a:t>ISDN Adapter.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</a:t>
            </a:r>
            <a:r>
              <a:rPr lang="en-US" b="1" dirty="0"/>
              <a:t>Fax Modem.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3- </a:t>
            </a:r>
            <a:r>
              <a:rPr lang="en-US" b="1" dirty="0"/>
              <a:t>Ethernet and Fast Ethernet Cards. </a:t>
            </a:r>
            <a:endParaRPr lang="en-US" dirty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6463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dirty="0" smtClean="0"/>
              <a:t>بطاقة الشبكة اللاسلكية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SA" b="1" dirty="0"/>
              <a:t>يعتبر حجم بطاقة الشبكة مماثلا لحجم بطاقة </a:t>
            </a:r>
            <a:r>
              <a:rPr lang="ar-SA" b="1" dirty="0" err="1"/>
              <a:t>الإئتمان</a:t>
            </a:r>
            <a:r>
              <a:rPr lang="ar-SA" b="1" dirty="0"/>
              <a:t> و تركب بسهولة في شق خاص في الكمبيوتر المحمول.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لتتصل بشبكتك عن بعد باستخدام كمبيوترك المحمول فإنك ستحتاج الى استخدام شبكة الهاتف السلكية أو أحد الوسائط اللاسلكية.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في حالة استخدام شبكة الهاتف السلكية ستحتاج الى فاكس مودم أو موائم </a:t>
            </a:r>
            <a:r>
              <a:rPr lang="en-US" b="1" dirty="0"/>
              <a:t>ISDN</a:t>
            </a:r>
            <a:r>
              <a:rPr lang="ar-SA" b="1" dirty="0"/>
              <a:t>، أما إذا كان </a:t>
            </a:r>
            <a:r>
              <a:rPr lang="ar-SA" b="1" dirty="0" err="1"/>
              <a:t>الإتصال</a:t>
            </a:r>
            <a:r>
              <a:rPr lang="ar-SA" b="1" dirty="0"/>
              <a:t> لاسلكيا فقد تستخدم تقنية الراديو أو تقنية الخلوي </a:t>
            </a:r>
            <a:r>
              <a:rPr lang="en-US" b="1" dirty="0"/>
              <a:t>Cellular</a:t>
            </a:r>
            <a:r>
              <a:rPr lang="ar-SA" b="1" dirty="0"/>
              <a:t>، و في هذه الحالة ستستخدم </a:t>
            </a:r>
            <a:r>
              <a:rPr lang="en-US" b="1" dirty="0"/>
              <a:t>Antenna</a:t>
            </a:r>
            <a:r>
              <a:rPr lang="ar-SA" b="1" dirty="0"/>
              <a:t> صغير يقوم </a:t>
            </a:r>
            <a:r>
              <a:rPr lang="ar-SA" b="1" dirty="0" err="1"/>
              <a:t>بالإتصال</a:t>
            </a:r>
            <a:r>
              <a:rPr lang="ar-SA" b="1" dirty="0"/>
              <a:t> مع أبراج الراديو القريبة و بعدها تقوم الأقمار الصناعية التي تدور في مدار قريب بالتقاط الإشارات من أبراج الراديو المحلية و تقوم ببثها الى الوجهة المطلوبة، و في بعض الحالات تقوم الأقمار الصناعية بالتقاط الإشارات من الجهاز المحمول مباشرة دون الحاجة الى تدخل أبراج الراديو و تقوم ببثها الى وجهتها. </a:t>
            </a:r>
            <a:endParaRPr lang="en-US" dirty="0"/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2466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dirty="0" smtClean="0"/>
              <a:t>أنظمة الاتصالات اللاسلكية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r>
              <a:rPr lang="ar-SA" b="1" dirty="0"/>
              <a:t>تستخدم الإشارات اللاسلكية الأنظمة التالية: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</a:t>
            </a:r>
            <a:r>
              <a:rPr lang="ar-SA" b="1" dirty="0" err="1"/>
              <a:t>إتصالات</a:t>
            </a:r>
            <a:r>
              <a:rPr lang="ar-SA" b="1" dirty="0"/>
              <a:t> الحزم الراديوية </a:t>
            </a:r>
            <a:r>
              <a:rPr lang="en-US" b="1" dirty="0"/>
              <a:t>Packet-Radio Communication.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الشبكات الخلوية </a:t>
            </a:r>
            <a:r>
              <a:rPr lang="en-US" b="1" dirty="0"/>
              <a:t>Cellular Networks.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3-أنظمة الميكرو ويف </a:t>
            </a:r>
            <a:r>
              <a:rPr lang="en-US" b="1" dirty="0"/>
              <a:t>Microwave Systems.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يقوم النظام الأول </a:t>
            </a:r>
            <a:r>
              <a:rPr lang="en-US" b="1" dirty="0"/>
              <a:t>Packet-Radio Communication</a:t>
            </a:r>
            <a:r>
              <a:rPr lang="ar-SA" b="1" dirty="0"/>
              <a:t> بتقسيم الإرسال الى حزم شبيهة بالحزم في الشبكات المحلية.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تضمن هذه الحزم الأقسام التالية: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عنوان المرسل.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عنوان المستقبل.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3- معلومات تصحيح الأخطاء </a:t>
            </a:r>
            <a:r>
              <a:rPr lang="en-US" b="1" dirty="0"/>
              <a:t>Error-Correction Information.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4- البيانات المرسلة. </a:t>
            </a:r>
            <a:endParaRPr lang="ar-SY" b="1" dirty="0" smtClean="0"/>
          </a:p>
          <a:p>
            <a:pPr marL="0" indent="0" algn="r" rtl="1">
              <a:buNone/>
            </a:pPr>
            <a:r>
              <a:rPr lang="ar-SA" b="1" dirty="0"/>
              <a:t>ثم تلتقط هذه الحزم من قبل الأقمار الصناعية التي تعيد بثها مرة أخرى ، و يستطيع أي جهاز يمتلك المعدات المطلوبة استلام هذه الحزم و ذلك طبعا إذا تطابق عنوانه مع عنوان المستقبل في الحزمة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1285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الشبكات الخلوية لنقل البيانات لاسلكيا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/>
            <a:r>
              <a:rPr lang="ar-SA" b="1" dirty="0"/>
              <a:t>يمكن استخدام الشبكات الخلوية لنقل البيانات لاسلكيا باستعمال تقنية حزم البيانات الرقمية </a:t>
            </a:r>
            <a:r>
              <a:rPr lang="ar-SA" b="1" dirty="0" smtClean="0"/>
              <a:t>الخلوية</a:t>
            </a:r>
            <a:r>
              <a:rPr lang="ar-SY" b="1" dirty="0" smtClean="0"/>
              <a:t>(</a:t>
            </a:r>
            <a:r>
              <a:rPr lang="ar-SA" b="1" dirty="0" smtClean="0"/>
              <a:t> </a:t>
            </a:r>
            <a:r>
              <a:rPr lang="en-US" b="1" dirty="0"/>
              <a:t>Cellular Digital Packet Data (CDPD</a:t>
            </a:r>
            <a:r>
              <a:rPr lang="ar-SA" b="1" dirty="0"/>
              <a:t>) و فيها يتم أيضا تقسيم البيانات الى حزم صغيرة ترسل عبر الشبكة الخلوية بين المكالمات الصوتية عندما يكون النظام غير مشغول. </a:t>
            </a:r>
            <a:endParaRPr lang="en-US" dirty="0"/>
          </a:p>
          <a:p>
            <a:pPr algn="r" rtl="1"/>
            <a:r>
              <a:rPr lang="ar-SA" b="1" dirty="0"/>
              <a:t>تصل سرعة نقل البيانات باستخدام هذا النظام الى 9.8 </a:t>
            </a:r>
            <a:r>
              <a:rPr lang="ar-SA" b="1" dirty="0" err="1"/>
              <a:t>كيلوبت</a:t>
            </a:r>
            <a:r>
              <a:rPr lang="ar-SA" b="1" dirty="0"/>
              <a:t> في الثانية (و في الشبكات الحديثة تكون السرعة أكبر)و هي تعاني من نوع من التأخر </a:t>
            </a:r>
            <a:r>
              <a:rPr lang="en-US" b="1" dirty="0"/>
              <a:t>delay</a:t>
            </a:r>
            <a:r>
              <a:rPr lang="ar-SA" b="1" dirty="0"/>
              <a:t> يتراوح بين 1 الى 5 ثواني. </a:t>
            </a:r>
            <a:endParaRPr lang="en-US" dirty="0"/>
          </a:p>
          <a:p>
            <a:pPr algn="r" rtl="1"/>
            <a:r>
              <a:rPr lang="ar-SA" b="1" dirty="0"/>
              <a:t>أما </a:t>
            </a:r>
            <a:r>
              <a:rPr lang="ar-SA" b="1" dirty="0" err="1"/>
              <a:t>الإتصال</a:t>
            </a:r>
            <a:r>
              <a:rPr lang="ar-SA" b="1" dirty="0"/>
              <a:t> اللاسلكي باستخدام موجات الميكروويف فإنه يشترط توجيه مباشر لكلي الجهازين المرسل و المستقبل أحدهما نحو الآخر دون وجود عائق </a:t>
            </a:r>
            <a:r>
              <a:rPr lang="ar-SA" b="1" dirty="0" smtClean="0"/>
              <a:t>بينهما</a:t>
            </a:r>
            <a:endParaRPr lang="ar-SY" b="1" dirty="0" smtClean="0"/>
          </a:p>
          <a:p>
            <a:pPr algn="r" rtl="1"/>
            <a:r>
              <a:rPr lang="ar-SA" b="1" dirty="0"/>
              <a:t>تعتبر موجات الميكروويف الوسيلة المثلى لربط بنايتين معا بوضع مستقبل </a:t>
            </a:r>
            <a:r>
              <a:rPr lang="en-US" b="1" dirty="0"/>
              <a:t>Receiver</a:t>
            </a:r>
            <a:r>
              <a:rPr lang="ar-SA" b="1" dirty="0"/>
              <a:t> على سطح كل عمارة بدلا من مد الأسلاك تحت </a:t>
            </a:r>
            <a:r>
              <a:rPr lang="ar-SA" b="1" dirty="0" err="1"/>
              <a:t>الأرض.كما</a:t>
            </a:r>
            <a:r>
              <a:rPr lang="ar-SA" b="1" dirty="0"/>
              <a:t> أنها مفيدة في حالة توفير </a:t>
            </a:r>
            <a:r>
              <a:rPr lang="ar-SA" b="1" dirty="0" err="1"/>
              <a:t>الإتصال</a:t>
            </a:r>
            <a:r>
              <a:rPr lang="ar-SA" b="1" dirty="0"/>
              <a:t> عبر المساحات الواسعة و المفتوحة مثل الأجسام المائية أو الصحاري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4828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20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411" y="546931"/>
            <a:ext cx="9178183" cy="524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60144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dirty="0" smtClean="0"/>
              <a:t>مكونات</a:t>
            </a:r>
            <a:r>
              <a:rPr lang="ar-SA" b="1" dirty="0"/>
              <a:t> نظام الميكروويف</a:t>
            </a:r>
            <a:r>
              <a:rPr lang="ar-SY" dirty="0" smtClean="0"/>
              <a:t>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r" rtl="1">
              <a:buNone/>
            </a:pPr>
            <a:r>
              <a:rPr lang="ar-SA" b="1" dirty="0"/>
              <a:t>يتكون نظام الميكروويف من 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جهازي </a:t>
            </a:r>
            <a:r>
              <a:rPr lang="en-US" b="1" dirty="0"/>
              <a:t>Transceiver</a:t>
            </a:r>
            <a:r>
              <a:rPr lang="ar-SA" b="1" dirty="0"/>
              <a:t> واحد لإرسال الإشارة و الأخر </a:t>
            </a:r>
            <a:r>
              <a:rPr lang="ar-SA" b="1" dirty="0" err="1"/>
              <a:t>لإستقبالها</a:t>
            </a:r>
            <a:r>
              <a:rPr lang="ar-SA" b="1" dirty="0"/>
              <a:t>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طبقين لاقطين للإشارة يوجه كل منها نحو الآخر و يوضعان في مكان مرتفع مثل قمة برج أو سطح عمارة عالية.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يمكن تعريف الوصول عن بعد </a:t>
            </a:r>
            <a:r>
              <a:rPr lang="en-US" b="1" dirty="0"/>
              <a:t>Remote Access</a:t>
            </a:r>
            <a:r>
              <a:rPr lang="ar-SA" b="1" dirty="0"/>
              <a:t> بأنها خدمة تسمح بالوصول أو </a:t>
            </a:r>
            <a:r>
              <a:rPr lang="ar-SA" b="1" dirty="0" err="1"/>
              <a:t>الإنضمام</a:t>
            </a:r>
            <a:r>
              <a:rPr lang="ar-SA" b="1" dirty="0"/>
              <a:t> الى شبكة محلية </a:t>
            </a:r>
            <a:r>
              <a:rPr lang="en-US" b="1" dirty="0"/>
              <a:t>LAN</a:t>
            </a:r>
            <a:r>
              <a:rPr lang="ar-SA" b="1" dirty="0"/>
              <a:t> باستخدام خطوط الهاتف عبر مزود اتصالات </a:t>
            </a:r>
            <a:r>
              <a:rPr lang="en-US" b="1" dirty="0"/>
              <a:t>Communications </a:t>
            </a:r>
            <a:r>
              <a:rPr lang="en-US" b="1" dirty="0" smtClean="0"/>
              <a:t>Server</a:t>
            </a:r>
            <a:endParaRPr lang="ar-SY" b="1" dirty="0" smtClean="0"/>
          </a:p>
          <a:p>
            <a:pPr algn="r" rtl="1"/>
            <a:r>
              <a:rPr lang="ar-SA" b="1" dirty="0"/>
              <a:t>يعمل مزود الوصول عن بعد كمدخل يفصل بين الزبون البعيد و الشبكة كما يسمح بنقل البيانات بين الشبكة و الزبون حتى و لو كانت البروتوكولات المستخدمة بينهما مختلفة. </a:t>
            </a:r>
            <a:endParaRPr lang="en-US" dirty="0"/>
          </a:p>
          <a:p>
            <a:pPr algn="r"/>
            <a:r>
              <a:rPr lang="ar-SA" b="1" dirty="0"/>
              <a:t>و في هذا النظام يلعب المودم في الجهاز البعيد نفس دور بطاقة الشبكة مع فارق السرعة فالمودم أبطأ بكثير من بطاقة الشبكة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5315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dirty="0" smtClean="0"/>
              <a:t>بروتوكولات الوصول عن بعد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SA" b="1" dirty="0"/>
              <a:t>بشكل عام تستخدم أنظمة الوصول عن بعد أحد البروتوكولين التاليين لتحقيق </a:t>
            </a:r>
            <a:r>
              <a:rPr lang="ar-SA" b="1" dirty="0" err="1"/>
              <a:t>الإتصال</a:t>
            </a:r>
            <a:r>
              <a:rPr lang="ar-SA" b="1" dirty="0"/>
              <a:t>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بروتوكول الإنترنت الخطي المتسلسل </a:t>
            </a:r>
            <a:r>
              <a:rPr lang="en-US" b="1" dirty="0"/>
              <a:t>Serial Line Internet Protocol (SLIP).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بروتوكول نقطة الى نقطة </a:t>
            </a:r>
            <a:r>
              <a:rPr lang="en-US" b="1" dirty="0"/>
              <a:t>Point-to-Point Protocol (PPP).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بروتوكول </a:t>
            </a:r>
            <a:r>
              <a:rPr lang="en-US" b="1" dirty="0"/>
              <a:t>SLIP</a:t>
            </a:r>
            <a:r>
              <a:rPr lang="ar-SA" b="1" dirty="0"/>
              <a:t> هو مقياس يستخدم لعنونة </a:t>
            </a:r>
            <a:r>
              <a:rPr lang="ar-SA" b="1" dirty="0" err="1"/>
              <a:t>الإتصالات</a:t>
            </a:r>
            <a:r>
              <a:rPr lang="ar-SA" b="1" dirty="0"/>
              <a:t> باستخدام بروتوكول </a:t>
            </a:r>
            <a:r>
              <a:rPr lang="en-US" b="1" dirty="0"/>
              <a:t>TCP/IP</a:t>
            </a:r>
            <a:r>
              <a:rPr lang="ar-SA" b="1" dirty="0"/>
              <a:t> عبر خطوط متسلسلة </a:t>
            </a:r>
            <a:r>
              <a:rPr lang="ar-SA" b="1" dirty="0" smtClean="0"/>
              <a:t>و </a:t>
            </a:r>
            <a:r>
              <a:rPr lang="ar-SA" b="1" dirty="0"/>
              <a:t>هو يسمح للمستخدم عن بعد بالوصول الى شبكة الإنترنت من خلال شبكته المحلية.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تم تصميم بروتوكول </a:t>
            </a:r>
            <a:r>
              <a:rPr lang="en-US" b="1" dirty="0"/>
              <a:t>PPP</a:t>
            </a:r>
            <a:r>
              <a:rPr lang="ar-SA" b="1" dirty="0"/>
              <a:t> ليكون تطويرا للبروتوكول السابق </a:t>
            </a:r>
            <a:r>
              <a:rPr lang="en-US" b="1" dirty="0"/>
              <a:t>SLIP</a:t>
            </a:r>
            <a:r>
              <a:rPr lang="ar-SA" b="1" dirty="0"/>
              <a:t> ، فحيث أن بروتوكول </a:t>
            </a:r>
            <a:r>
              <a:rPr lang="en-US" b="1" dirty="0"/>
              <a:t>SLIP</a:t>
            </a:r>
            <a:r>
              <a:rPr lang="ar-SA" b="1" dirty="0"/>
              <a:t> يستخدم فقط في </a:t>
            </a:r>
            <a:r>
              <a:rPr lang="ar-SA" b="1" dirty="0" err="1"/>
              <a:t>الإتصالات</a:t>
            </a:r>
            <a:r>
              <a:rPr lang="ar-SA" b="1" dirty="0"/>
              <a:t> الداعمة لبروتوكول </a:t>
            </a:r>
            <a:r>
              <a:rPr lang="en-US" b="1" dirty="0"/>
              <a:t>TCP/IP</a:t>
            </a:r>
            <a:r>
              <a:rPr lang="ar-SA" b="1" dirty="0"/>
              <a:t> ،فإن برتوكول </a:t>
            </a:r>
            <a:r>
              <a:rPr lang="en-US" b="1" dirty="0"/>
              <a:t>PPP</a:t>
            </a:r>
            <a:r>
              <a:rPr lang="ar-SA" b="1" dirty="0"/>
              <a:t> يستطيع التعامل مع الشبكات متعددة البروتوكولات. </a:t>
            </a:r>
            <a:endParaRPr lang="en-US" dirty="0"/>
          </a:p>
          <a:p>
            <a:pPr marL="0" indent="0" algn="r">
              <a:buNone/>
            </a:pPr>
            <a:r>
              <a:rPr lang="ar-SA" b="1" dirty="0"/>
              <a:t>الآن يعتبر بروتوكول </a:t>
            </a:r>
            <a:r>
              <a:rPr lang="en-US" b="1" dirty="0"/>
              <a:t>PPP</a:t>
            </a:r>
            <a:r>
              <a:rPr lang="ar-SA" b="1" dirty="0"/>
              <a:t> هو الخيار المفضل للوصول عن بعد نظرا لسرعته و موثوقيته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3280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20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49" y="470020"/>
            <a:ext cx="11066803" cy="593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736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dirty="0" smtClean="0"/>
              <a:t>مهام الشبكات اللاسلكية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SA" b="1" dirty="0"/>
              <a:t>تستطيع المكونات اللاسلكية أداء المهام التالية: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توفير اتصالات مؤقتة لشبكات سلكية في حال فشل هذه الأسلاك بتوفير </a:t>
            </a:r>
            <a:r>
              <a:rPr lang="ar-SA" b="1" dirty="0" err="1"/>
              <a:t>الإتصال</a:t>
            </a:r>
            <a:r>
              <a:rPr lang="ar-SA" b="1" dirty="0"/>
              <a:t> المطلوب لأي سبب كان.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المساعدة في عمل نسخة احتياطية من البيانات على شبكة سلكية الى جهاز متصل لاسلكيا.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3- توفير درجة من الحرية في التنقل لبعض المستخدمين في شبكة سلكية.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تعتبر الشبكات اللاسلكية مفيدة في الحالات التالية: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توفير </a:t>
            </a:r>
            <a:r>
              <a:rPr lang="ar-SA" b="1" dirty="0" err="1"/>
              <a:t>إتصالات</a:t>
            </a:r>
            <a:r>
              <a:rPr lang="ar-SA" b="1" dirty="0"/>
              <a:t> في الأماكن المزدحمة.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توفير </a:t>
            </a:r>
            <a:r>
              <a:rPr lang="ar-SA" b="1" dirty="0" err="1"/>
              <a:t>إتصالات</a:t>
            </a:r>
            <a:r>
              <a:rPr lang="ar-SA" b="1" dirty="0"/>
              <a:t> للمستخدمين كثيري التنقل.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3- بناء شبكات في الأماكن المعزولة التي يصعب توصيلها بأسلاك.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محطة العمل اللاسلكية تبدو و تعمل بشكل مشابه للمحطات السلكية و </a:t>
            </a:r>
            <a:r>
              <a:rPr lang="ar-SA" b="1" dirty="0" err="1"/>
              <a:t>الإختلاف</a:t>
            </a:r>
            <a:r>
              <a:rPr lang="ar-SA" b="1" dirty="0"/>
              <a:t> الوحيد يتمثل في وسط الإرسال المستخدم.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790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كل جهاز في الشبكات اللاسلكية يحتوي على بطاقة شبكة لاسلكية مع مرسل مستقبل </a:t>
            </a:r>
            <a:r>
              <a:rPr lang="en-US" b="1" dirty="0"/>
              <a:t>Transceiver</a:t>
            </a:r>
            <a:r>
              <a:rPr lang="ar-SA" b="1" dirty="0"/>
              <a:t> لاسلكي.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يقوم </a:t>
            </a:r>
            <a:r>
              <a:rPr lang="en-US" b="1" dirty="0"/>
              <a:t>Transceiver</a:t>
            </a:r>
            <a:r>
              <a:rPr lang="ar-SA" b="1" dirty="0"/>
              <a:t> بإذاعة و استقبال الإشارات من و إلى أجهزة الكمبيوتر المحيطة به.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أما في الشبكات الهجينة فإن </a:t>
            </a:r>
            <a:r>
              <a:rPr lang="en-US" b="1" dirty="0"/>
              <a:t>Transceiver</a:t>
            </a:r>
            <a:r>
              <a:rPr lang="ar-SA" b="1" dirty="0"/>
              <a:t> يسمح للأجهزة اللاسلكية </a:t>
            </a:r>
            <a:r>
              <a:rPr lang="ar-SA" b="1" dirty="0" err="1"/>
              <a:t>بالإتصال</a:t>
            </a:r>
            <a:r>
              <a:rPr lang="ar-SA" b="1" dirty="0"/>
              <a:t> مع الأجهزة المكونة للشبكة السلكية.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754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dirty="0" smtClean="0"/>
              <a:t>تقنيات ارسال البيانات في الشبكات اللاسلكية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SA" b="1" dirty="0"/>
              <a:t>هناك ثلاث تقنيات أساسية تستخدم في إرسال البيانات في الشبكات اللاسلكية المحلية: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موجات الراديو أحادية التردد </a:t>
            </a:r>
            <a:r>
              <a:rPr lang="en-US" b="1" dirty="0"/>
              <a:t>single-frequency radio</a:t>
            </a:r>
            <a:r>
              <a:rPr lang="ar-SA" b="1" dirty="0"/>
              <a:t> و تسمى أحيانا موجات الراديو عالية التردد ضيقة النطاق </a:t>
            </a:r>
            <a:r>
              <a:rPr lang="en-US" b="1" dirty="0"/>
              <a:t>Narrow-Band High-Frequency Radio.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موجات راديو الطيف </a:t>
            </a:r>
            <a:r>
              <a:rPr lang="ar-SA" b="1" dirty="0" err="1"/>
              <a:t>الإنتشاري</a:t>
            </a:r>
            <a:r>
              <a:rPr lang="ar-SA" b="1" dirty="0"/>
              <a:t> </a:t>
            </a:r>
            <a:r>
              <a:rPr lang="en-US" b="1" dirty="0"/>
              <a:t>spread-spectrum radio.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3- موجات الأشعة تحت الحمراء </a:t>
            </a:r>
            <a:r>
              <a:rPr lang="en-US" b="1" dirty="0"/>
              <a:t>infrared.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يعمل </a:t>
            </a:r>
            <a:r>
              <a:rPr lang="ar-SA" b="1" dirty="0" err="1"/>
              <a:t>الإتصال</a:t>
            </a:r>
            <a:r>
              <a:rPr lang="ar-SA" b="1" dirty="0"/>
              <a:t> الراديوي في شبكات الكمبيوتر بشكل مشابه لما هو عليه في شبكات الإذاعة ، فالجهاز المرسل يقوم بإرسال إشاراته باستخدام تردد معين و يقوم الجهاز المستقبل بضبط تردده ليتوافق مع تردد الجهاز المرسل لكي يتمكن من استقبال الإشارات. </a:t>
            </a:r>
            <a:endParaRPr lang="en-US" dirty="0"/>
          </a:p>
          <a:p>
            <a:pPr marL="0" indent="0" algn="r">
              <a:buNone/>
            </a:pPr>
            <a:r>
              <a:rPr lang="ar-SA" b="1" dirty="0" err="1"/>
              <a:t>الإختلاف</a:t>
            </a:r>
            <a:r>
              <a:rPr lang="ar-SA" b="1" dirty="0"/>
              <a:t> الوحيد بين شبكات الكمبيوتر الراديوية و شبكات الإذاعة هو أن الشبكات الراديوية تقوم بإرسال البيانات و ليس الرسائل الصوتية كما في شبكات الإذاعة.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94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1- موجات الراديو أحادية التردد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/>
              <a:t>يعمل </a:t>
            </a:r>
            <a:r>
              <a:rPr lang="en-US" b="1" dirty="0"/>
              <a:t>Transceiver</a:t>
            </a:r>
            <a:r>
              <a:rPr lang="ar-SA" b="1" dirty="0"/>
              <a:t> أحادي التردد كما يظهر من اسمه باستخدام تردد واحد فقط. </a:t>
            </a:r>
            <a:endParaRPr lang="en-US" dirty="0"/>
          </a:p>
          <a:p>
            <a:pPr algn="r" rtl="1"/>
            <a:r>
              <a:rPr lang="ar-SA" b="1" dirty="0"/>
              <a:t>تستطيع أنظمة الراديو أحادي التردد </a:t>
            </a:r>
            <a:r>
              <a:rPr lang="en-US" b="1" dirty="0"/>
              <a:t>single-frequency radio</a:t>
            </a:r>
            <a:r>
              <a:rPr lang="ar-SA" b="1" dirty="0"/>
              <a:t> العمل باستخدام أي تردد ينتمي الى مدى الترددات الراديوية </a:t>
            </a:r>
            <a:r>
              <a:rPr lang="en-US" b="1" dirty="0"/>
              <a:t>Radio Frequency (RF) Range</a:t>
            </a:r>
            <a:r>
              <a:rPr lang="ar-SA" b="1" dirty="0"/>
              <a:t>، و بشكل عام تستخدم شبكات الكمبيوتر المدى العالي من طيف الترددات الراديوية و التي تقاس </a:t>
            </a:r>
            <a:r>
              <a:rPr lang="ar-SA" b="1" dirty="0" err="1"/>
              <a:t>بالجيجاهيرتز</a:t>
            </a:r>
            <a:r>
              <a:rPr lang="ar-SA" b="1" dirty="0"/>
              <a:t> </a:t>
            </a:r>
            <a:r>
              <a:rPr lang="en-US" b="1" dirty="0"/>
              <a:t>GHz(10^9 Hz) ،</a:t>
            </a:r>
            <a:r>
              <a:rPr lang="ar-SA" b="1" dirty="0"/>
              <a:t> وذلك لأنها توفر معدلات إرسال أعلى للبيانات. </a:t>
            </a:r>
            <a:endParaRPr lang="en-US" dirty="0"/>
          </a:p>
          <a:p>
            <a:pPr algn="r" rtl="1"/>
            <a:r>
              <a:rPr lang="ar-SA" b="1" dirty="0"/>
              <a:t>بشكل عام فإن أنظمة الإرسال الراديوي سهلة التركيب و الإعداد ، و لكن استخدام أنظمة عالية الطاقة لتغطية مساحات كبيرة يعتبر أكثر تعقيدا لأنها تستخدم أجهزة عالية الجهد و تحتاج الى صيانة مستمرة و أيدي عاملة خبيرة.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203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موجات </a:t>
            </a:r>
            <a:r>
              <a:rPr lang="ar-SA" b="1" dirty="0"/>
              <a:t>الراديو أحادية التردد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r" rtl="1">
              <a:buNone/>
            </a:pPr>
            <a:r>
              <a:rPr lang="ar-SA" b="1" dirty="0"/>
              <a:t>الإعداد السيئ لأجهزة التردد الأحادي قد يؤدي الى: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إشارات مزيفة.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</a:t>
            </a:r>
            <a:r>
              <a:rPr lang="ar-SA" b="1" dirty="0" err="1"/>
              <a:t>إستخدام</a:t>
            </a:r>
            <a:r>
              <a:rPr lang="ar-SA" b="1" dirty="0"/>
              <a:t> ضعيف لقوة الإرسال.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3- معدلات إرسال بيانات منخفض.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يعتمد التوهين في الإشارات الراديوية على تردد و قوة الإشارة المرسلة، فكلما ارتفع التردد و قوة الإشارة كلما أصبح التوهين أضعف.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و حيث أن أجهزة الراديو ذات التردد الأحادي رخيصة الثمن تعمل باستخدام تردد منخفض و قوة محدودة فإنها عادة تعاني من معدلات توهين عالية، و لهذا فإنها لا تستطيع تغطية مساحة كبيرة و لا تستطيع المرور خلال الأجسام الكثيفة و المصمتة.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بشكل عام تعتبر أجهزة الراديو أحادي التردد أقل تكلفة من غيرها من الوسائط اللاسلكية و تعمل بترددات أكثر انخفاضا و لا تتجاوز قوة الإشارة أكثر من وات واحد.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تتراوح سرعة نقل البيانات في الشبكات الراديوية أحادية التردد بين 1 </a:t>
            </a:r>
            <a:r>
              <a:rPr lang="ar-SA" b="1" dirty="0" err="1"/>
              <a:t>ميجابت</a:t>
            </a:r>
            <a:r>
              <a:rPr lang="ar-SA" b="1" dirty="0"/>
              <a:t> في الثانية و 10 </a:t>
            </a:r>
            <a:r>
              <a:rPr lang="ar-SA" b="1" dirty="0" err="1"/>
              <a:t>ميجابت</a:t>
            </a:r>
            <a:r>
              <a:rPr lang="ar-SA" b="1" dirty="0"/>
              <a:t> في الثانية.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تعتبر إشارات الراديو أحادي التردد عرضة للتداخل الكهرومغناطيسي و خاصة في مدى التردد المنخفض و الذي يتداخل مع موجات أجهزة المستهلكين مثل أجهزة فتح أبواب مرآب السيارات.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 err="1"/>
              <a:t>إعتراض</a:t>
            </a:r>
            <a:r>
              <a:rPr lang="ar-SA" b="1" dirty="0"/>
              <a:t> الإشارات و التجسس عليها في هذه الأنظمة أمر غاية في السهولة إذا عرف تردد الإرسال.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230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موجات راديو الطيف </a:t>
            </a:r>
            <a:r>
              <a:rPr lang="ar-SA" b="1" dirty="0" err="1"/>
              <a:t>الإنتشاري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أما شبكات راديو الطيف </a:t>
            </a:r>
            <a:r>
              <a:rPr lang="ar-SA" b="1" dirty="0" err="1"/>
              <a:t>الإنتشاري</a:t>
            </a:r>
            <a:r>
              <a:rPr lang="ar-SA" b="1" dirty="0"/>
              <a:t> أو متعدد التردد </a:t>
            </a:r>
            <a:r>
              <a:rPr lang="en-US" b="1" dirty="0"/>
              <a:t>spread-spectrum radio</a:t>
            </a:r>
            <a:r>
              <a:rPr lang="ar-SA" b="1" dirty="0"/>
              <a:t> فهي تعتبر التقنية الأكثر استخداما في الشبكات اللاسلكية، و قد طورت هذه التقنية أول مرة من قبل الجيش الأمريكي خلال الحرب العالمية الثانية لمنع عمليات التجسس على الإرسال الراديوي.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تستخدم شبكات راديو الطيف </a:t>
            </a:r>
            <a:r>
              <a:rPr lang="ar-SA" b="1" dirty="0" err="1"/>
              <a:t>الإنتشاري</a:t>
            </a:r>
            <a:r>
              <a:rPr lang="ar-SA" b="1" dirty="0"/>
              <a:t> عدة ترددات معا لنقل الإشارة مما يقلل من المشاكل المتعلقة بالإرسال أحادي </a:t>
            </a:r>
            <a:r>
              <a:rPr lang="ar-SA" b="1" dirty="0" smtClean="0"/>
              <a:t>التردد</a:t>
            </a:r>
            <a:endParaRPr lang="ar-SY" b="1" dirty="0" smtClean="0"/>
          </a:p>
          <a:p>
            <a:pPr marL="0" indent="0" algn="r" rtl="1">
              <a:buNone/>
            </a:pPr>
            <a:r>
              <a:rPr lang="ar-SA" b="1" dirty="0"/>
              <a:t>هناك تقنيتان أساسيتان تستخدمان في شبكات راديو الطيف </a:t>
            </a:r>
            <a:r>
              <a:rPr lang="ar-SA" b="1" dirty="0" err="1"/>
              <a:t>الإنتشاري</a:t>
            </a:r>
            <a:r>
              <a:rPr lang="ar-SA" b="1" dirty="0"/>
              <a:t> هما: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1- التتابع المباشر </a:t>
            </a:r>
            <a:r>
              <a:rPr lang="en-US" b="1" dirty="0"/>
              <a:t>Direct Sequence Modulation. 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2- القفزات الترددية </a:t>
            </a:r>
            <a:r>
              <a:rPr lang="en-US" b="1" dirty="0"/>
              <a:t>Frequency Hopping. </a:t>
            </a:r>
            <a:endParaRPr lang="en-US" dirty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309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/>
              <a:t>التتابع المباشر </a:t>
            </a:r>
            <a:r>
              <a:rPr lang="en-US" b="1" dirty="0"/>
              <a:t>Direct Sequence Modulation.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/>
              <a:t>تقوم تقنية التتابع المباشر بإرسال بياناتها المشفرة عبر مجموعة من ترددات الراديو في نفس الوقت و تقوم أيضا بإضافة بتات من البيانات المزورة التي ليس لها أي فائدة سوى تضليل الأجهزة المستقبلة غير المرخص لها باستقبال هذه البيانات ، يطلق على هذه البتات المزورة اسم </a:t>
            </a:r>
            <a:r>
              <a:rPr lang="en-US" b="1" dirty="0"/>
              <a:t>chips. </a:t>
            </a:r>
            <a:endParaRPr lang="en-US" dirty="0"/>
          </a:p>
          <a:p>
            <a:pPr algn="r"/>
            <a:r>
              <a:rPr lang="ar-SA" b="1" dirty="0"/>
              <a:t>يعرف الجهاز المرخص له </a:t>
            </a:r>
            <a:r>
              <a:rPr lang="ar-SA" b="1" dirty="0" err="1"/>
              <a:t>بالإستقبال</a:t>
            </a:r>
            <a:r>
              <a:rPr lang="ar-SA" b="1" dirty="0"/>
              <a:t> مسبقا الترددات التي ستحتوي على بيانات صالحة فيقوم بجمع هذه البيانات و استبعاد الإشارات غير الصالحة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79069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F9335CE-B8F4-4F32-9DE2-53DEEC217343}" vid="{835E284E-DF7B-4AF5-8093-0910F9FB598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Al-Sham Univaersity template</Template>
  <TotalTime>57</TotalTime>
  <Words>2414</Words>
  <Application>Microsoft Office PowerPoint</Application>
  <PresentationFormat>ملء الشاشة</PresentationFormat>
  <Paragraphs>141</Paragraphs>
  <Slides>29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29</vt:i4>
      </vt:variant>
    </vt:vector>
  </HeadingPairs>
  <TitlesOfParts>
    <vt:vector size="35" baseType="lpstr">
      <vt:lpstr>Arial</vt:lpstr>
      <vt:lpstr>Bookman Old Style</vt:lpstr>
      <vt:lpstr>Calibri</vt:lpstr>
      <vt:lpstr>Calibri Light</vt:lpstr>
      <vt:lpstr>Times New Roman</vt:lpstr>
      <vt:lpstr>نسق Office</vt:lpstr>
      <vt:lpstr>الشبكات اللاسلكية </vt:lpstr>
      <vt:lpstr>الشبكات المحلية اللاسلكية Wireless LAN</vt:lpstr>
      <vt:lpstr>مهام الشبكات اللاسلكية</vt:lpstr>
      <vt:lpstr>عرض تقديمي في PowerPoint</vt:lpstr>
      <vt:lpstr>تقنيات ارسال البيانات في الشبكات اللاسلكية</vt:lpstr>
      <vt:lpstr>1- موجات الراديو أحادية التردد</vt:lpstr>
      <vt:lpstr>موجات الراديو أحادية التردد</vt:lpstr>
      <vt:lpstr>موجات راديو الطيف الإنتشاري</vt:lpstr>
      <vt:lpstr>التتابع المباشر Direct Sequence Modulation.  </vt:lpstr>
      <vt:lpstr>تقنية القفزات الترددية</vt:lpstr>
      <vt:lpstr>تقنية القفزات الترددية</vt:lpstr>
      <vt:lpstr>الشبكات اللاسلكية الضوئية </vt:lpstr>
      <vt:lpstr>عرض تقديمي في PowerPoint</vt:lpstr>
      <vt:lpstr>شبكات الإرسال باستخدام الأشعة تحت الحمراء</vt:lpstr>
      <vt:lpstr>عرض تقديمي في PowerPoint</vt:lpstr>
      <vt:lpstr>الإرسال الإنتشاري</vt:lpstr>
      <vt:lpstr>عرض تقديمي في PowerPoint</vt:lpstr>
      <vt:lpstr>العاكس Reflective </vt:lpstr>
      <vt:lpstr>عرض تقديمي في PowerPoint</vt:lpstr>
      <vt:lpstr>توسيع الشبكات المحلية LAN</vt:lpstr>
      <vt:lpstr>الجسور اللاسلكية</vt:lpstr>
      <vt:lpstr> تقنية  المحاسبة المحمولة Mobile Computing.  </vt:lpstr>
      <vt:lpstr>بطاقة الشبكة اللاسلكية</vt:lpstr>
      <vt:lpstr>أنظمة الاتصالات اللاسلكية</vt:lpstr>
      <vt:lpstr>الشبكات الخلوية لنقل البيانات لاسلكيا</vt:lpstr>
      <vt:lpstr>عرض تقديمي في PowerPoint</vt:lpstr>
      <vt:lpstr>مكونات نظام الميكروويف </vt:lpstr>
      <vt:lpstr>بروتوكولات الوصول عن بعد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الشبكات اللاسلكية</dc:title>
  <dc:creator>ghanemrzek1@hotmail.com</dc:creator>
  <cp:lastModifiedBy>ghanemrzek1@hotmail.com</cp:lastModifiedBy>
  <cp:revision>7</cp:revision>
  <dcterms:created xsi:type="dcterms:W3CDTF">2019-03-12T10:03:38Z</dcterms:created>
  <dcterms:modified xsi:type="dcterms:W3CDTF">2019-03-12T11:01:33Z</dcterms:modified>
</cp:coreProperties>
</file>