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12" r:id="rId2"/>
    <p:sldId id="289" r:id="rId3"/>
    <p:sldId id="290" r:id="rId4"/>
    <p:sldId id="291" r:id="rId5"/>
    <p:sldId id="292" r:id="rId6"/>
    <p:sldId id="293" r:id="rId7"/>
    <p:sldId id="294" r:id="rId8"/>
    <p:sldId id="295" r:id="rId9"/>
    <p:sldId id="296" r:id="rId10"/>
    <p:sldId id="297" r:id="rId11"/>
    <p:sldId id="298" r:id="rId12"/>
    <p:sldId id="310" r:id="rId13"/>
    <p:sldId id="299" r:id="rId14"/>
    <p:sldId id="300" r:id="rId15"/>
    <p:sldId id="301" r:id="rId16"/>
    <p:sldId id="302" r:id="rId17"/>
    <p:sldId id="303" r:id="rId18"/>
    <p:sldId id="304" r:id="rId19"/>
    <p:sldId id="305" r:id="rId20"/>
    <p:sldId id="306" r:id="rId21"/>
    <p:sldId id="307" r:id="rId22"/>
    <p:sldId id="308" r:id="rId23"/>
    <p:sldId id="309" r:id="rId24"/>
    <p:sldId id="256" r:id="rId25"/>
    <p:sldId id="257" r:id="rId26"/>
    <p:sldId id="258" r:id="rId27"/>
    <p:sldId id="259" r:id="rId28"/>
    <p:sldId id="260" r:id="rId29"/>
    <p:sldId id="261" r:id="rId30"/>
    <p:sldId id="262" r:id="rId31"/>
    <p:sldId id="263" r:id="rId32"/>
    <p:sldId id="264"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1" r:id="rId48"/>
    <p:sldId id="311" r:id="rId49"/>
    <p:sldId id="280" r:id="rId50"/>
    <p:sldId id="282" r:id="rId51"/>
    <p:sldId id="283" r:id="rId52"/>
    <p:sldId id="284" r:id="rId53"/>
    <p:sldId id="286" r:id="rId54"/>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3333FF"/>
    <a:srgbClr val="000000"/>
    <a:srgbClr val="800080"/>
    <a:srgbClr val="FF33CC"/>
    <a:srgbClr val="FF5050"/>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453" autoAdjust="0"/>
    <p:restoredTop sz="94660"/>
  </p:normalViewPr>
  <p:slideViewPr>
    <p:cSldViewPr>
      <p:cViewPr>
        <p:scale>
          <a:sx n="33" d="100"/>
          <a:sy n="33" d="100"/>
        </p:scale>
        <p:origin x="-1098" y="-10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44CA554A-68BD-4EA9-9B37-F1529726CA30}" type="datetimeFigureOut">
              <a:rPr lang="ar-EG"/>
              <a:pPr>
                <a:defRPr/>
              </a:pPr>
              <a:t>22/10/1437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026AF8DB-939C-4498-A5F9-C00CAE565145}"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52E72073-2F57-40D0-977C-DA36E7B1BA97}" type="datetimeFigureOut">
              <a:rPr lang="ar-EG"/>
              <a:pPr>
                <a:defRPr/>
              </a:pPr>
              <a:t>22/10/1437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601EFED-3F06-4CDE-953F-3D29F92A151C}"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37BBFACF-FFAC-4DFE-8D64-6D5A6CC53387}" type="datetimeFigureOut">
              <a:rPr lang="ar-EG"/>
              <a:pPr>
                <a:defRPr/>
              </a:pPr>
              <a:t>22/10/1437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498A583-51D1-49A9-AECC-FF283FC3C097}"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lvl1pPr>
              <a:defRPr/>
            </a:lvl1pPr>
          </a:lstStyle>
          <a:p>
            <a:pPr>
              <a:defRPr/>
            </a:pPr>
            <a:fld id="{5E347C2C-1125-4E01-81CF-D82050051D81}" type="datetimeFigureOut">
              <a:rPr lang="ar-EG"/>
              <a:pPr>
                <a:defRPr/>
              </a:pPr>
              <a:t>22/10/1437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F3DDF6FD-0DCD-4F96-9BB2-DB26402B4870}"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515ABA-398E-4FB5-BE4D-9047838BE80C}" type="datetimeFigureOut">
              <a:rPr lang="ar-EG"/>
              <a:pPr>
                <a:defRPr/>
              </a:pPr>
              <a:t>22/10/1437</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FD7BE96-087F-4E14-87DF-622BC91935EA}"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3"/>
          <p:cNvSpPr>
            <a:spLocks noGrp="1"/>
          </p:cNvSpPr>
          <p:nvPr>
            <p:ph type="dt" sz="half" idx="10"/>
          </p:nvPr>
        </p:nvSpPr>
        <p:spPr/>
        <p:txBody>
          <a:bodyPr/>
          <a:lstStyle>
            <a:lvl1pPr>
              <a:defRPr/>
            </a:lvl1pPr>
          </a:lstStyle>
          <a:p>
            <a:pPr>
              <a:defRPr/>
            </a:pPr>
            <a:fld id="{12C931CB-E239-40C7-BC60-7A95F184A9D3}" type="datetimeFigureOut">
              <a:rPr lang="ar-EG"/>
              <a:pPr>
                <a:defRPr/>
              </a:pPr>
              <a:t>22/10/1437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5E41F4A-D93A-4409-A12A-00BB6EC81058}"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3"/>
          <p:cNvSpPr>
            <a:spLocks noGrp="1"/>
          </p:cNvSpPr>
          <p:nvPr>
            <p:ph type="dt" sz="half" idx="10"/>
          </p:nvPr>
        </p:nvSpPr>
        <p:spPr/>
        <p:txBody>
          <a:bodyPr/>
          <a:lstStyle>
            <a:lvl1pPr>
              <a:defRPr/>
            </a:lvl1pPr>
          </a:lstStyle>
          <a:p>
            <a:pPr>
              <a:defRPr/>
            </a:pPr>
            <a:fld id="{AD17A47D-ECB7-485A-8233-2A0503A1B185}" type="datetimeFigureOut">
              <a:rPr lang="ar-EG"/>
              <a:pPr>
                <a:defRPr/>
              </a:pPr>
              <a:t>22/10/1437</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8FB1E52F-D7A6-4D53-8712-BEB131276BA4}"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70014867-F30B-48E0-AB5D-928DD01A2401}" type="datetimeFigureOut">
              <a:rPr lang="ar-EG"/>
              <a:pPr>
                <a:defRPr/>
              </a:pPr>
              <a:t>22/10/1437</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EDDEB630-C4CD-40E5-8315-1297B511FDF5}"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182EF1-8795-4E2D-B83A-0EFBF63E42EA}" type="datetimeFigureOut">
              <a:rPr lang="ar-EG"/>
              <a:pPr>
                <a:defRPr/>
              </a:pPr>
              <a:t>22/10/1437</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779690E6-FFEA-4F74-A3DD-2A3F6D64B895}"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5CF7A1-4767-4196-9F5A-A22745AB7130}" type="datetimeFigureOut">
              <a:rPr lang="ar-EG"/>
              <a:pPr>
                <a:defRPr/>
              </a:pPr>
              <a:t>22/10/1437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114C7893-1FC0-4D15-B325-122DEF678538}"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55C10C-C280-4AB6-9549-361E238E68BA}" type="datetimeFigureOut">
              <a:rPr lang="ar-EG"/>
              <a:pPr>
                <a:defRPr/>
              </a:pPr>
              <a:t>22/10/1437</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F40FD80-F7D8-4136-AEF9-BD164328324A}" type="slidenum">
              <a:rPr lang="ar-EG"/>
              <a:pPr>
                <a:defRPr/>
              </a:pPr>
              <a:t>‹#›</a:t>
            </a:fld>
            <a:endParaRPr lang="ar-EG"/>
          </a:p>
        </p:txBody>
      </p:sp>
    </p:spTree>
  </p:cSld>
  <p:clrMapOvr>
    <a:masterClrMapping/>
  </p:clrMapOvr>
  <p:transition>
    <p:pull dir="r"/>
    <p:sndAc>
      <p:stSnd>
        <p:snd r:embed="rId1" name="hammer.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fontAlgn="auto">
              <a:spcBef>
                <a:spcPts val="0"/>
              </a:spcBef>
              <a:spcAft>
                <a:spcPts val="0"/>
              </a:spcAft>
              <a:defRPr sz="1200">
                <a:solidFill>
                  <a:schemeClr val="tx1">
                    <a:tint val="75000"/>
                  </a:schemeClr>
                </a:solidFill>
                <a:latin typeface="+mn-lt"/>
                <a:cs typeface="+mn-cs"/>
              </a:defRPr>
            </a:lvl1pPr>
          </a:lstStyle>
          <a:p>
            <a:pPr>
              <a:defRPr/>
            </a:pPr>
            <a:fld id="{0A6531F1-96E9-406F-8388-053A1DB16387}" type="datetimeFigureOut">
              <a:rPr lang="ar-EG"/>
              <a:pPr>
                <a:defRPr/>
              </a:pPr>
              <a:t>22/10/1437</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rtl="1" fontAlgn="auto">
              <a:spcBef>
                <a:spcPts val="0"/>
              </a:spcBef>
              <a:spcAft>
                <a:spcPts val="0"/>
              </a:spcAft>
              <a:defRPr sz="1200">
                <a:solidFill>
                  <a:schemeClr val="tx1">
                    <a:tint val="75000"/>
                  </a:schemeClr>
                </a:solidFill>
                <a:latin typeface="+mn-lt"/>
                <a:cs typeface="+mn-cs"/>
              </a:defRPr>
            </a:lvl1pPr>
          </a:lstStyle>
          <a:p>
            <a:pPr>
              <a:defRPr/>
            </a:pPr>
            <a:fld id="{EC4AD88A-A0C8-41B5-904B-C0B34F65DE5B}"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dir="r"/>
    <p:sndAc>
      <p:stSnd>
        <p:snd r:embed="rId13" name="hammer.wav" builtIn="1"/>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audio" Target="../media/audio13.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audio" Target="../media/audio26.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audio" Target="../media/audio19.wav"/></Relationships>
</file>

<file path=ppt/slides/_rels/slide19.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3" Type="http://schemas.openxmlformats.org/officeDocument/2006/relationships/audio" Target="../media/audio29.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32.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9.wav"/></Relationships>
</file>

<file path=ppt/slides/_rels/slide33.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audio" Target="../media/audio33.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34.wav"/></Relationships>
</file>

<file path=ppt/slides/_rels/slide36.xml.rels><?xml version="1.0" encoding="UTF-8" standalone="yes"?>
<Relationships xmlns="http://schemas.openxmlformats.org/package/2006/relationships"><Relationship Id="rId3" Type="http://schemas.openxmlformats.org/officeDocument/2006/relationships/audio" Target="../media/audio34.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audio" Target="../media/audio19.wav"/><Relationship Id="rId4" Type="http://schemas.openxmlformats.org/officeDocument/2006/relationships/audio" Target="../media/audio18.wav"/></Relationships>
</file>

<file path=ppt/slides/_rels/slide40.xml.rels><?xml version="1.0" encoding="UTF-8" standalone="yes"?>
<Relationships xmlns="http://schemas.openxmlformats.org/package/2006/relationships"><Relationship Id="rId3" Type="http://schemas.openxmlformats.org/officeDocument/2006/relationships/audio" Target="../media/audio3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audio" Target="../media/audio37.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audio" Target="../media/audio18.wav"/></Relationships>
</file>

<file path=ppt/slides/_rels/slide4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audio" Target="../media/audio20.wav"/><Relationship Id="rId4" Type="http://schemas.openxmlformats.org/officeDocument/2006/relationships/audio" Target="../media/audio18.wav"/></Relationships>
</file>

<file path=ppt/slides/_rels/slide50.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audio" Target="../media/audio36.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8.wav"/><Relationship Id="rId1" Type="http://schemas.openxmlformats.org/officeDocument/2006/relationships/slideLayout" Target="../slideLayouts/slideLayout7.xml"/><Relationship Id="rId5" Type="http://schemas.openxmlformats.org/officeDocument/2006/relationships/image" Target="../media/image5.wmf"/><Relationship Id="rId4" Type="http://schemas.openxmlformats.org/officeDocument/2006/relationships/audio" Target="../media/audio22.wav"/></Relationships>
</file>

<file path=ppt/slides/_rels/slide7.xml.rels><?xml version="1.0" encoding="UTF-8" standalone="yes"?>
<Relationships xmlns="http://schemas.openxmlformats.org/package/2006/relationships"><Relationship Id="rId3" Type="http://schemas.openxmlformats.org/officeDocument/2006/relationships/audio" Target="../media/audio22.wav"/><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3.wav"/><Relationship Id="rId2" Type="http://schemas.openxmlformats.org/officeDocument/2006/relationships/audio" Target="../media/audio8.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447800" y="838200"/>
            <a:ext cx="5883293" cy="665869"/>
          </a:xfrm>
          <a:prstGeom prst="ellipseRibbon2">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rtl="1" eaLnBrk="0" fontAlgn="auto" hangingPunct="0">
              <a:lnSpc>
                <a:spcPct val="90000"/>
              </a:lnSpc>
              <a:spcBef>
                <a:spcPts val="0"/>
              </a:spcBef>
              <a:spcAft>
                <a:spcPts val="1000"/>
              </a:spcAft>
              <a:tabLst>
                <a:tab pos="685800" algn="l"/>
              </a:tabLst>
              <a:defRPr/>
            </a:pPr>
            <a:r>
              <a:rPr lang="ar-BH" sz="2800" b="1" dirty="0" smtClean="0">
                <a:solidFill>
                  <a:srgbClr val="0000CC"/>
                </a:solidFill>
                <a:latin typeface="Tahoma" pitchFamily="34" charset="0"/>
                <a:ea typeface="Tahoma" pitchFamily="34" charset="0"/>
                <a:cs typeface="Tahoma" pitchFamily="34" charset="0"/>
              </a:rPr>
              <a:t>الفصل الأول</a:t>
            </a:r>
            <a:endParaRPr lang="ar-EG" sz="2800" b="1" dirty="0">
              <a:solidFill>
                <a:srgbClr val="0000CC"/>
              </a:solidFill>
              <a:latin typeface="Tahoma" pitchFamily="34" charset="0"/>
              <a:ea typeface="Tahoma" pitchFamily="34" charset="0"/>
              <a:cs typeface="Tahoma" pitchFamily="34" charset="0"/>
            </a:endParaRPr>
          </a:p>
        </p:txBody>
      </p:sp>
      <p:sp>
        <p:nvSpPr>
          <p:cNvPr id="5" name="Cloud Callout 4"/>
          <p:cNvSpPr>
            <a:spLocks noChangeArrowheads="1"/>
          </p:cNvSpPr>
          <p:nvPr/>
        </p:nvSpPr>
        <p:spPr bwMode="auto">
          <a:xfrm rot="21353139">
            <a:off x="477338" y="2734527"/>
            <a:ext cx="8599141" cy="2191069"/>
          </a:xfrm>
          <a:prstGeom prst="cloudCallout">
            <a:avLst>
              <a:gd name="adj1" fmla="val 17955"/>
              <a:gd name="adj2" fmla="val -93230"/>
            </a:avLst>
          </a:prstGeom>
          <a:solidFill>
            <a:srgbClr val="CCFF66"/>
          </a:solidFill>
          <a:ln w="9525">
            <a:solidFill>
              <a:srgbClr val="FF0000"/>
            </a:solidFill>
            <a:miter lim="800000"/>
            <a:headEnd/>
            <a:tailEnd/>
          </a:ln>
          <a:effectLst>
            <a:glow rad="228600">
              <a:schemeClr val="tx1">
                <a:alpha val="40000"/>
              </a:scheme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BH" sz="4400" b="1" dirty="0">
                <a:solidFill>
                  <a:srgbClr val="0000CC"/>
                </a:solidFill>
                <a:latin typeface="Tahoma" pitchFamily="34" charset="0"/>
                <a:ea typeface="Tahoma" pitchFamily="34" charset="0"/>
                <a:cs typeface="Tahoma" pitchFamily="34" charset="0"/>
              </a:rPr>
              <a:t>دراسة </a:t>
            </a:r>
            <a:r>
              <a:rPr lang="ar-BH" sz="4400" b="1" dirty="0" smtClean="0">
                <a:solidFill>
                  <a:srgbClr val="0000CC"/>
                </a:solidFill>
                <a:latin typeface="Tahoma" pitchFamily="34" charset="0"/>
                <a:ea typeface="Tahoma" pitchFamily="34" charset="0"/>
                <a:cs typeface="Tahoma" pitchFamily="34" charset="0"/>
              </a:rPr>
              <a:t>الحياة</a:t>
            </a:r>
          </a:p>
          <a:p>
            <a:pPr marL="342900" indent="-342900" algn="ctr" eaLnBrk="0" fontAlgn="auto" hangingPunct="0">
              <a:lnSpc>
                <a:spcPct val="90000"/>
              </a:lnSpc>
              <a:spcBef>
                <a:spcPts val="0"/>
              </a:spcBef>
              <a:spcAft>
                <a:spcPts val="1000"/>
              </a:spcAft>
              <a:tabLst>
                <a:tab pos="685800" algn="l"/>
              </a:tabLst>
              <a:defRPr/>
            </a:pPr>
            <a:r>
              <a:rPr lang="ar-BH" sz="4400" b="1" dirty="0" smtClean="0">
                <a:solidFill>
                  <a:srgbClr val="0000CC"/>
                </a:solidFill>
                <a:latin typeface="Tahoma" pitchFamily="34" charset="0"/>
                <a:ea typeface="Tahoma" pitchFamily="34" charset="0"/>
                <a:cs typeface="Tahoma" pitchFamily="34" charset="0"/>
              </a:rPr>
              <a:t> </a:t>
            </a:r>
            <a:r>
              <a:rPr lang="en-US" sz="4400" b="1" dirty="0">
                <a:solidFill>
                  <a:srgbClr val="0000CC"/>
                </a:solidFill>
                <a:latin typeface="Tahoma" pitchFamily="34" charset="0"/>
                <a:ea typeface="Tahoma" pitchFamily="34" charset="0"/>
                <a:cs typeface="Tahoma" pitchFamily="34" charset="0"/>
              </a:rPr>
              <a:t>The Study of life </a:t>
            </a:r>
          </a:p>
        </p:txBody>
      </p:sp>
    </p:spTree>
  </p:cSld>
  <p:clrMapOvr>
    <a:masterClrMapping/>
  </p:clrMapOvr>
  <p:transition>
    <p:wedge/>
    <p:sndAc>
      <p:stSnd>
        <p:snd r:embed="rId2" name="cached_gemvanish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ched_gapbonus1.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1"/>
          <p:cNvSpPr>
            <a:spLocks noChangeArrowheads="1"/>
          </p:cNvSpPr>
          <p:nvPr/>
        </p:nvSpPr>
        <p:spPr bwMode="auto">
          <a:xfrm>
            <a:off x="3071813" y="785813"/>
            <a:ext cx="5643591"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نشاطات تمهيدية </a:t>
            </a:r>
          </a:p>
        </p:txBody>
      </p:sp>
      <p:sp>
        <p:nvSpPr>
          <p:cNvPr id="11269" name="Rectangle 4"/>
          <p:cNvSpPr>
            <a:spLocks noChangeArrowheads="1"/>
          </p:cNvSpPr>
          <p:nvPr/>
        </p:nvSpPr>
        <p:spPr bwMode="auto">
          <a:xfrm rot="21266162">
            <a:off x="7137" y="1902589"/>
            <a:ext cx="685061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إستهلالية </a:t>
            </a:r>
          </a:p>
        </p:txBody>
      </p:sp>
      <p:sp>
        <p:nvSpPr>
          <p:cNvPr id="26625" name="Rectangle 1"/>
          <p:cNvSpPr>
            <a:spLocks noChangeArrowheads="1"/>
          </p:cNvSpPr>
          <p:nvPr/>
        </p:nvSpPr>
        <p:spPr bwMode="auto">
          <a:xfrm>
            <a:off x="1214414" y="2928934"/>
            <a:ext cx="7000875"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يتبع العلماء طريقة علمية منظمة ودقيقة لحل المشكلات، ويشكل جمع المعلومات عن طريق الملاحظة التفصيلية العنصر الرئيس لهذه الطريقة، كما يستعمل العلماء أدوات وتقنيات علمية لزيادة قدرتهم على جمع الملاحظات.</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6625"/>
                                        </p:tgtEl>
                                        <p:attrNameLst>
                                          <p:attrName>style.visibility</p:attrName>
                                        </p:attrNameLst>
                                      </p:cBhvr>
                                      <p:to>
                                        <p:strVal val="visible"/>
                                      </p:to>
                                    </p:set>
                                    <p:anim from="(-#ppt_w/2)" to="(#ppt_x)" calcmode="lin" valueType="num">
                                      <p:cBhvr>
                                        <p:cTn id="7" dur="600" fill="hold">
                                          <p:stCondLst>
                                            <p:cond delay="0"/>
                                          </p:stCondLst>
                                        </p:cTn>
                                        <p:tgtEl>
                                          <p:spTgt spid="26625"/>
                                        </p:tgtEl>
                                        <p:attrNameLst>
                                          <p:attrName>ppt_x</p:attrName>
                                        </p:attrNameLst>
                                      </p:cBhvr>
                                    </p:anim>
                                    <p:anim from="0" to="-1.0" calcmode="lin" valueType="num">
                                      <p:cBhvr>
                                        <p:cTn id="8" dur="200" decel="50000" autoRev="1" fill="hold">
                                          <p:stCondLst>
                                            <p:cond delay="600"/>
                                          </p:stCondLst>
                                        </p:cTn>
                                        <p:tgtEl>
                                          <p:spTgt spid="26625"/>
                                        </p:tgtEl>
                                        <p:attrNameLst>
                                          <p:attrName>xshear</p:attrName>
                                        </p:attrNameLst>
                                      </p:cBhvr>
                                    </p:anim>
                                    <p:animScale>
                                      <p:cBhvr>
                                        <p:cTn id="9" dur="200" decel="100000" autoRev="1" fill="hold">
                                          <p:stCondLst>
                                            <p:cond delay="600"/>
                                          </p:stCondLst>
                                        </p:cTn>
                                        <p:tgtEl>
                                          <p:spTgt spid="26625"/>
                                        </p:tgtEl>
                                      </p:cBhvr>
                                      <p:from x="100000" y="100000"/>
                                      <p:to x="80000" y="100000"/>
                                    </p:animScale>
                                    <p:anim by="(#ppt_h/3+#ppt_w*0.1)" calcmode="lin" valueType="num">
                                      <p:cBhvr additive="sum">
                                        <p:cTn id="10" dur="200" decel="100000" autoRev="1" fill="hold">
                                          <p:stCondLst>
                                            <p:cond delay="600"/>
                                          </p:stCondLst>
                                        </p:cTn>
                                        <p:tgtEl>
                                          <p:spTgt spid="26625"/>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0832 - percussion fina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rot="632267">
            <a:off x="5736917" y="1091687"/>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
        <p:nvSpPr>
          <p:cNvPr id="25601" name="Rectangle 1"/>
          <p:cNvSpPr>
            <a:spLocks noChangeArrowheads="1"/>
          </p:cNvSpPr>
          <p:nvPr/>
        </p:nvSpPr>
        <p:spPr bwMode="auto">
          <a:xfrm>
            <a:off x="2143125" y="2928938"/>
            <a:ext cx="522446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أملأ بطاقة السلامة في دليل التجارب العملية.</a:t>
            </a:r>
          </a:p>
        </p:txBody>
      </p:sp>
      <p:sp>
        <p:nvSpPr>
          <p:cNvPr id="7" name="Flowchart: Process 6"/>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a:t>
            </a:r>
          </a:p>
        </p:txBody>
      </p:sp>
      <p:pic>
        <p:nvPicPr>
          <p:cNvPr id="8"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solidFill>
            <a:srgbClr val="CCFF66"/>
          </a:solidFill>
          <a:ln w="9525">
            <a:solidFill>
              <a:srgbClr val="FF0000"/>
            </a:solidFill>
            <a:miter lim="800000"/>
            <a:headEnd/>
            <a:tailEnd/>
          </a:ln>
          <a:effectLst>
            <a:glow rad="228600">
              <a:srgbClr val="00B0F0">
                <a:alpha val="40000"/>
              </a:srgbClr>
            </a:glow>
          </a:effectLst>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 decel="100000"/>
                                        <p:tgtEl>
                                          <p:spTgt spid="3"/>
                                        </p:tgtEl>
                                      </p:cBhvr>
                                    </p:animEffect>
                                    <p:anim calcmode="lin" valueType="num">
                                      <p:cBhvr>
                                        <p:cTn id="8" dur="400" decel="100000" fill="hold"/>
                                        <p:tgtEl>
                                          <p:spTgt spid="3"/>
                                        </p:tgtEl>
                                        <p:attrNameLst>
                                          <p:attrName>style.rotation</p:attrName>
                                        </p:attrNameLst>
                                      </p:cBhvr>
                                      <p:tavLst>
                                        <p:tav tm="0">
                                          <p:val>
                                            <p:fltVal val="-90"/>
                                          </p:val>
                                        </p:tav>
                                        <p:tav tm="100000">
                                          <p:val>
                                            <p:fltVal val="0"/>
                                          </p:val>
                                        </p:tav>
                                      </p:tavLst>
                                    </p:anim>
                                    <p:anim calcmode="lin" valueType="num">
                                      <p:cBhvr>
                                        <p:cTn id="9" dur="400" decel="100000" fill="hold"/>
                                        <p:tgtEl>
                                          <p:spTgt spid="3"/>
                                        </p:tgtEl>
                                        <p:attrNameLst>
                                          <p:attrName>ppt_x</p:attrName>
                                        </p:attrNameLst>
                                      </p:cBhvr>
                                      <p:tavLst>
                                        <p:tav tm="0">
                                          <p:val>
                                            <p:strVal val="#ppt_x+0.4"/>
                                          </p:val>
                                        </p:tav>
                                        <p:tav tm="100000">
                                          <p:val>
                                            <p:strVal val="#ppt_x-0.05"/>
                                          </p:val>
                                        </p:tav>
                                      </p:tavLst>
                                    </p:anim>
                                    <p:anim calcmode="lin" valueType="num">
                                      <p:cBhvr>
                                        <p:cTn id="10" dur="400" decel="100000" fill="hold"/>
                                        <p:tgtEl>
                                          <p:spTgt spid="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OUND243.WAV"/>
                                        </p:tgtEl>
                                      </p:cMediaNode>
                                    </p:audio>
                                  </p:subTnLst>
                                </p:cTn>
                              </p:par>
                              <p:par>
                                <p:cTn id="13" presetID="3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400" decel="100000"/>
                                        <p:tgtEl>
                                          <p:spTgt spid="8"/>
                                        </p:tgtEl>
                                      </p:cBhvr>
                                    </p:animEffect>
                                    <p:anim calcmode="lin" valueType="num">
                                      <p:cBhvr>
                                        <p:cTn id="16" dur="400" decel="100000" fill="hold"/>
                                        <p:tgtEl>
                                          <p:spTgt spid="8"/>
                                        </p:tgtEl>
                                        <p:attrNameLst>
                                          <p:attrName>style.rotation</p:attrName>
                                        </p:attrNameLst>
                                      </p:cBhvr>
                                      <p:tavLst>
                                        <p:tav tm="0">
                                          <p:val>
                                            <p:fltVal val="-90"/>
                                          </p:val>
                                        </p:tav>
                                        <p:tav tm="100000">
                                          <p:val>
                                            <p:fltVal val="0"/>
                                          </p:val>
                                        </p:tav>
                                      </p:tavLst>
                                    </p:anim>
                                    <p:anim calcmode="lin" valueType="num">
                                      <p:cBhvr>
                                        <p:cTn id="17" dur="400" decel="100000" fill="hold"/>
                                        <p:tgtEl>
                                          <p:spTgt spid="8"/>
                                        </p:tgtEl>
                                        <p:attrNameLst>
                                          <p:attrName>ppt_x</p:attrName>
                                        </p:attrNameLst>
                                      </p:cBhvr>
                                      <p:tavLst>
                                        <p:tav tm="0">
                                          <p:val>
                                            <p:strVal val="#ppt_x+0.4"/>
                                          </p:val>
                                        </p:tav>
                                        <p:tav tm="100000">
                                          <p:val>
                                            <p:strVal val="#ppt_x-0.05"/>
                                          </p:val>
                                        </p:tav>
                                      </p:tavLst>
                                    </p:anim>
                                    <p:anim calcmode="lin" valueType="num">
                                      <p:cBhvr>
                                        <p:cTn id="18" dur="400" decel="100000" fill="hold"/>
                                        <p:tgtEl>
                                          <p:spTgt spid="8"/>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strVal val="#ppt_w+.3"/>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animEffect transition="in" filter="fade">
                                      <p:cBhvr>
                                        <p:cTn id="25" dur="500"/>
                                        <p:tgtEl>
                                          <p:spTgt spid="7"/>
                                        </p:tgtEl>
                                      </p:cBhvr>
                                    </p:animEffect>
                                  </p:childTnLst>
                                </p:cTn>
                              </p:par>
                              <p:par>
                                <p:cTn id="26" presetID="50" presetClass="entr" presetSubtype="0" decel="100000" fill="hold" grpId="0" nodeType="withEffect">
                                  <p:stCondLst>
                                    <p:cond delay="0"/>
                                  </p:stCondLst>
                                  <p:childTnLst>
                                    <p:set>
                                      <p:cBhvr>
                                        <p:cTn id="27" dur="1" fill="hold">
                                          <p:stCondLst>
                                            <p:cond delay="0"/>
                                          </p:stCondLst>
                                        </p:cTn>
                                        <p:tgtEl>
                                          <p:spTgt spid="25601"/>
                                        </p:tgtEl>
                                        <p:attrNameLst>
                                          <p:attrName>style.visibility</p:attrName>
                                        </p:attrNameLst>
                                      </p:cBhvr>
                                      <p:to>
                                        <p:strVal val="visible"/>
                                      </p:to>
                                    </p:set>
                                    <p:anim calcmode="lin" valueType="num">
                                      <p:cBhvr>
                                        <p:cTn id="28" dur="500" fill="hold"/>
                                        <p:tgtEl>
                                          <p:spTgt spid="25601"/>
                                        </p:tgtEl>
                                        <p:attrNameLst>
                                          <p:attrName>ppt_w</p:attrName>
                                        </p:attrNameLst>
                                      </p:cBhvr>
                                      <p:tavLst>
                                        <p:tav tm="0">
                                          <p:val>
                                            <p:strVal val="#ppt_w+.3"/>
                                          </p:val>
                                        </p:tav>
                                        <p:tav tm="100000">
                                          <p:val>
                                            <p:strVal val="#ppt_w"/>
                                          </p:val>
                                        </p:tav>
                                      </p:tavLst>
                                    </p:anim>
                                    <p:anim calcmode="lin" valueType="num">
                                      <p:cBhvr>
                                        <p:cTn id="29" dur="500" fill="hold"/>
                                        <p:tgtEl>
                                          <p:spTgt spid="25601"/>
                                        </p:tgtEl>
                                        <p:attrNameLst>
                                          <p:attrName>ppt_h</p:attrName>
                                        </p:attrNameLst>
                                      </p:cBhvr>
                                      <p:tavLst>
                                        <p:tav tm="0">
                                          <p:val>
                                            <p:strVal val="#ppt_h"/>
                                          </p:val>
                                        </p:tav>
                                        <p:tav tm="100000">
                                          <p:val>
                                            <p:strVal val="#ppt_h"/>
                                          </p:val>
                                        </p:tav>
                                      </p:tavLst>
                                    </p:anim>
                                    <p:animEffect transition="in" filter="fade">
                                      <p:cBhvr>
                                        <p:cTn id="30"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60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rot="632267">
            <a:off x="5736918" y="1234565"/>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sp>
        <p:nvSpPr>
          <p:cNvPr id="25601" name="Rectangle 1"/>
          <p:cNvSpPr>
            <a:spLocks noChangeArrowheads="1"/>
          </p:cNvSpPr>
          <p:nvPr/>
        </p:nvSpPr>
        <p:spPr bwMode="auto">
          <a:xfrm>
            <a:off x="2143125" y="2928938"/>
            <a:ext cx="5224463"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ضع مجموعة من حبوب الفول السوداني غير المقشرة في وعاء</a:t>
            </a:r>
          </a:p>
        </p:txBody>
      </p:sp>
      <p:sp>
        <p:nvSpPr>
          <p:cNvPr id="7" name="Flowchart: Process 6"/>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a:t>
            </a:r>
          </a:p>
        </p:txBody>
      </p:sp>
      <p:pic>
        <p:nvPicPr>
          <p:cNvPr id="13320" name="Picture 1"/>
          <p:cNvPicPr>
            <a:picLocks noChangeAspect="1" noChangeArrowheads="1"/>
          </p:cNvPicPr>
          <p:nvPr/>
        </p:nvPicPr>
        <p:blipFill>
          <a:blip r:embed="rId3"/>
          <a:srcRect/>
          <a:stretch>
            <a:fillRect/>
          </a:stretch>
        </p:blipFill>
        <p:spPr bwMode="auto">
          <a:xfrm>
            <a:off x="2714625" y="357188"/>
            <a:ext cx="2319338" cy="500062"/>
          </a:xfrm>
          <a:prstGeom prst="rect">
            <a:avLst/>
          </a:prstGeom>
          <a:solidFill>
            <a:srgbClr val="CCFF66"/>
          </a:solidFill>
          <a:ln w="9525">
            <a:solidFill>
              <a:srgbClr val="FF0000"/>
            </a:solidFill>
            <a:miter lim="800000"/>
            <a:headEnd/>
            <a:tailEnd/>
          </a:ln>
          <a:effectLst>
            <a:glow rad="228600">
              <a:srgbClr val="00B0F0">
                <a:alpha val="40000"/>
              </a:srgbClr>
            </a:glow>
          </a:effectLst>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3"/>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5601"/>
                                        </p:tgtEl>
                                        <p:attrNameLst>
                                          <p:attrName>style.visibility</p:attrName>
                                        </p:attrNameLst>
                                      </p:cBhvr>
                                      <p:to>
                                        <p:strVal val="visible"/>
                                      </p:to>
                                    </p:set>
                                    <p:anim calcmode="lin" valueType="num">
                                      <p:cBhvr>
                                        <p:cTn id="12" dur="500" fill="hold"/>
                                        <p:tgtEl>
                                          <p:spTgt spid="25601"/>
                                        </p:tgtEl>
                                        <p:attrNameLst>
                                          <p:attrName>ppt_w</p:attrName>
                                        </p:attrNameLst>
                                      </p:cBhvr>
                                      <p:tavLst>
                                        <p:tav tm="0">
                                          <p:val>
                                            <p:strVal val="#ppt_w+.3"/>
                                          </p:val>
                                        </p:tav>
                                        <p:tav tm="100000">
                                          <p:val>
                                            <p:strVal val="#ppt_w"/>
                                          </p:val>
                                        </p:tav>
                                      </p:tavLst>
                                    </p:anim>
                                    <p:anim calcmode="lin" valueType="num">
                                      <p:cBhvr>
                                        <p:cTn id="13" dur="500" fill="hold"/>
                                        <p:tgtEl>
                                          <p:spTgt spid="25601"/>
                                        </p:tgtEl>
                                        <p:attrNameLst>
                                          <p:attrName>ppt_h</p:attrName>
                                        </p:attrNameLst>
                                      </p:cBhvr>
                                      <p:tavLst>
                                        <p:tav tm="0">
                                          <p:val>
                                            <p:strVal val="#ppt_h"/>
                                          </p:val>
                                        </p:tav>
                                        <p:tav tm="100000">
                                          <p:val>
                                            <p:strVal val="#ppt_h"/>
                                          </p:val>
                                        </p:tav>
                                      </p:tavLst>
                                    </p:anim>
                                    <p:animEffect transition="in" filter="fade">
                                      <p:cBhvr>
                                        <p:cTn id="14"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1563" y="2786063"/>
            <a:ext cx="6367462"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التقط حبة من حبوب الفول غير المقشرة الموضوعة في الوعاء، ولا حظها بعناية، مستخدماً حواسك المختلفة وما لديك من ادوات قياس، وسجل ملاحظاتك.</a:t>
            </a:r>
          </a:p>
        </p:txBody>
      </p:sp>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a:t>
            </a:r>
          </a:p>
        </p:txBody>
      </p:sp>
      <p:sp>
        <p:nvSpPr>
          <p:cNvPr id="14343" name="Rectangle 6"/>
          <p:cNvSpPr>
            <a:spLocks noChangeArrowheads="1"/>
          </p:cNvSpPr>
          <p:nvPr/>
        </p:nvSpPr>
        <p:spPr bwMode="auto">
          <a:xfrm rot="632267">
            <a:off x="5808355" y="1234565"/>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pic>
        <p:nvPicPr>
          <p:cNvPr id="14344" name="Picture 1"/>
          <p:cNvPicPr>
            <a:picLocks noChangeAspect="1" noChangeArrowheads="1"/>
          </p:cNvPicPr>
          <p:nvPr/>
        </p:nvPicPr>
        <p:blipFill>
          <a:blip r:embed="rId3"/>
          <a:srcRect/>
          <a:stretch>
            <a:fillRect/>
          </a:stretch>
        </p:blipFill>
        <p:spPr bwMode="auto">
          <a:xfrm>
            <a:off x="2714625" y="357188"/>
            <a:ext cx="2319338" cy="500062"/>
          </a:xfrm>
          <a:prstGeom prst="rect">
            <a:avLst/>
          </a:prstGeom>
          <a:solidFill>
            <a:srgbClr val="CCFF66"/>
          </a:solidFill>
          <a:ln w="9525">
            <a:solidFill>
              <a:srgbClr val="FF0000"/>
            </a:solidFill>
            <a:miter lim="800000"/>
            <a:headEnd/>
            <a:tailEnd/>
          </a:ln>
          <a:effectLst>
            <a:glow rad="228600">
              <a:srgbClr val="00B0F0">
                <a:alpha val="40000"/>
              </a:srgbClr>
            </a:glow>
          </a:effectLst>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4</a:t>
            </a:r>
          </a:p>
        </p:txBody>
      </p:sp>
      <p:sp>
        <p:nvSpPr>
          <p:cNvPr id="23553" name="Rectangle 1"/>
          <p:cNvSpPr>
            <a:spLocks noChangeArrowheads="1"/>
          </p:cNvSpPr>
          <p:nvPr/>
        </p:nvSpPr>
        <p:spPr bwMode="auto">
          <a:xfrm>
            <a:off x="1000125" y="2786063"/>
            <a:ext cx="6205538"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لا تضع علامات على حبة الفول السوداني ولا تحدث تغييراً فيها، ثم أعدها بعد ذلك إلى الوعاء الذي كانت فيه.</a:t>
            </a:r>
          </a:p>
        </p:txBody>
      </p:sp>
      <p:pic>
        <p:nvPicPr>
          <p:cNvPr id="15366" name="Picture 6" descr="BCKLN066.WMF"/>
          <p:cNvPicPr>
            <a:picLocks noChangeAspect="1"/>
          </p:cNvPicPr>
          <p:nvPr/>
        </p:nvPicPr>
        <p:blipFill>
          <a:blip r:embed="rId3"/>
          <a:srcRect/>
          <a:stretch>
            <a:fillRect/>
          </a:stretch>
        </p:blipFill>
        <p:spPr bwMode="auto">
          <a:xfrm rot="554777">
            <a:off x="5195888" y="290513"/>
            <a:ext cx="3698875" cy="952500"/>
          </a:xfrm>
          <a:prstGeom prst="rect">
            <a:avLst/>
          </a:prstGeom>
          <a:noFill/>
          <a:ln w="9525">
            <a:noFill/>
            <a:miter lim="800000"/>
            <a:headEnd/>
            <a:tailEnd/>
          </a:ln>
        </p:spPr>
      </p:pic>
      <p:sp>
        <p:nvSpPr>
          <p:cNvPr id="15367" name="Rectangle 7"/>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pic>
        <p:nvPicPr>
          <p:cNvPr id="15368" name="Picture 1"/>
          <p:cNvPicPr>
            <a:picLocks noChangeAspect="1" noChangeArrowheads="1"/>
          </p:cNvPicPr>
          <p:nvPr/>
        </p:nvPicPr>
        <p:blipFill>
          <a:blip r:embed="rId4"/>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3553"/>
                                        </p:tgtEl>
                                        <p:attrNameLst>
                                          <p:attrName>style.visibility</p:attrName>
                                        </p:attrNameLst>
                                      </p:cBhvr>
                                      <p:to>
                                        <p:strVal val="visible"/>
                                      </p:to>
                                    </p:set>
                                    <p:anim calcmode="lin" valueType="num">
                                      <p:cBhvr>
                                        <p:cTn id="12" dur="500" fill="hold"/>
                                        <p:tgtEl>
                                          <p:spTgt spid="23553"/>
                                        </p:tgtEl>
                                        <p:attrNameLst>
                                          <p:attrName>ppt_w</p:attrName>
                                        </p:attrNameLst>
                                      </p:cBhvr>
                                      <p:tavLst>
                                        <p:tav tm="0">
                                          <p:val>
                                            <p:strVal val="#ppt_w+.3"/>
                                          </p:val>
                                        </p:tav>
                                        <p:tav tm="100000">
                                          <p:val>
                                            <p:strVal val="#ppt_w"/>
                                          </p:val>
                                        </p:tav>
                                      </p:tavLst>
                                    </p:anim>
                                    <p:anim calcmode="lin" valueType="num">
                                      <p:cBhvr>
                                        <p:cTn id="13" dur="500" fill="hold"/>
                                        <p:tgtEl>
                                          <p:spTgt spid="23553"/>
                                        </p:tgtEl>
                                        <p:attrNameLst>
                                          <p:attrName>ppt_h</p:attrName>
                                        </p:attrNameLst>
                                      </p:cBhvr>
                                      <p:tavLst>
                                        <p:tav tm="0">
                                          <p:val>
                                            <p:strVal val="#ppt_h"/>
                                          </p:val>
                                        </p:tav>
                                        <p:tav tm="100000">
                                          <p:val>
                                            <p:strVal val="#ppt_h"/>
                                          </p:val>
                                        </p:tav>
                                      </p:tavLst>
                                    </p:anim>
                                    <p:animEffect transition="in" filter="fade">
                                      <p:cBhvr>
                                        <p:cTn id="14"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55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7188" y="2716213"/>
            <a:ext cx="6786562"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حرك محتويات الوعاء ليختلط بعضها ببعض، وحاول العثور على الحبة التى التقطتها أول مرة بناءً على الملاحظات المسجلة.</a:t>
            </a:r>
          </a:p>
        </p:txBody>
      </p:sp>
      <p:sp>
        <p:nvSpPr>
          <p:cNvPr id="5" name="Flowchart: Process 4"/>
          <p:cNvSpPr/>
          <p:nvPr/>
        </p:nvSpPr>
        <p:spPr>
          <a:xfrm>
            <a:off x="7286625" y="2357438"/>
            <a:ext cx="914400" cy="480131"/>
          </a:xfrm>
          <a:prstGeom prst="flowChartProcess">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5</a:t>
            </a:r>
          </a:p>
        </p:txBody>
      </p:sp>
      <p:sp>
        <p:nvSpPr>
          <p:cNvPr id="16391" name="Rectangle 6"/>
          <p:cNvSpPr>
            <a:spLocks noChangeArrowheads="1"/>
          </p:cNvSpPr>
          <p:nvPr/>
        </p:nvSpPr>
        <p:spPr bwMode="auto">
          <a:xfrm rot="632267">
            <a:off x="5811838" y="436210"/>
            <a:ext cx="260826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خطوات العمل</a:t>
            </a:r>
          </a:p>
        </p:txBody>
      </p:sp>
      <p:pic>
        <p:nvPicPr>
          <p:cNvPr id="16392" name="Picture 1"/>
          <p:cNvPicPr>
            <a:picLocks noChangeAspect="1" noChangeArrowheads="1"/>
          </p:cNvPicPr>
          <p:nvPr/>
        </p:nvPicPr>
        <p:blipFill>
          <a:blip r:embed="rId3"/>
          <a:srcRect/>
          <a:stretch>
            <a:fillRect/>
          </a:stretch>
        </p:blipFill>
        <p:spPr bwMode="auto">
          <a:xfrm>
            <a:off x="2714625" y="357188"/>
            <a:ext cx="2319338" cy="500062"/>
          </a:xfrm>
          <a:prstGeom prst="rect">
            <a:avLst/>
          </a:prstGeom>
          <a:noFill/>
          <a:ln w="9525">
            <a:noFill/>
            <a:miter lim="800000"/>
            <a:headEnd/>
            <a:tailEnd/>
          </a:ln>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3"/>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rot="464770">
            <a:off x="3105676" y="683065"/>
            <a:ext cx="508246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التحليل</a:t>
            </a:r>
            <a:endParaRPr lang="ar-EG" sz="2800" b="1" dirty="0">
              <a:solidFill>
                <a:srgbClr val="0000CC"/>
              </a:solidFill>
              <a:latin typeface="Tahoma" pitchFamily="34" charset="0"/>
              <a:ea typeface="Tahoma" pitchFamily="34" charset="0"/>
              <a:cs typeface="Tahoma" pitchFamily="34" charset="0"/>
            </a:endParaRPr>
          </a:p>
        </p:txBody>
      </p:sp>
      <p:sp>
        <p:nvSpPr>
          <p:cNvPr id="9" name="Rectangle 1"/>
          <p:cNvSpPr>
            <a:spLocks noChangeArrowheads="1"/>
          </p:cNvSpPr>
          <p:nvPr/>
        </p:nvSpPr>
        <p:spPr bwMode="auto">
          <a:xfrm rot="21311437">
            <a:off x="1326783" y="2776934"/>
            <a:ext cx="665162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 أعمل قائمة بالملاحظات الأكثر أهمية فى تعرف حبة الفول السوداني، وأخرى بالملاحظات الأقل أهمية.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45">
                                          <p:stCondLst>
                                            <p:cond delay="0"/>
                                          </p:stCondLst>
                                        </p:cTn>
                                        <p:tgtEl>
                                          <p:spTgt spid="9"/>
                                        </p:tgtEl>
                                      </p:cBhvr>
                                    </p:animEffect>
                                    <p:anim calcmode="lin" valueType="num">
                                      <p:cBhvr>
                                        <p:cTn id="13"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18" dur="7">
                                          <p:stCondLst>
                                            <p:cond delay="163"/>
                                          </p:stCondLst>
                                        </p:cTn>
                                        <p:tgtEl>
                                          <p:spTgt spid="9"/>
                                        </p:tgtEl>
                                      </p:cBhvr>
                                      <p:to x="100000" y="60000"/>
                                    </p:animScale>
                                    <p:animScale>
                                      <p:cBhvr>
                                        <p:cTn id="19" dur="42" decel="50000">
                                          <p:stCondLst>
                                            <p:cond delay="169"/>
                                          </p:stCondLst>
                                        </p:cTn>
                                        <p:tgtEl>
                                          <p:spTgt spid="9"/>
                                        </p:tgtEl>
                                      </p:cBhvr>
                                      <p:to x="100000" y="100000"/>
                                    </p:animScale>
                                    <p:animScale>
                                      <p:cBhvr>
                                        <p:cTn id="20" dur="7">
                                          <p:stCondLst>
                                            <p:cond delay="328"/>
                                          </p:stCondLst>
                                        </p:cTn>
                                        <p:tgtEl>
                                          <p:spTgt spid="9"/>
                                        </p:tgtEl>
                                      </p:cBhvr>
                                      <p:to x="100000" y="80000"/>
                                    </p:animScale>
                                    <p:animScale>
                                      <p:cBhvr>
                                        <p:cTn id="21" dur="42" decel="50000">
                                          <p:stCondLst>
                                            <p:cond delay="335"/>
                                          </p:stCondLst>
                                        </p:cTn>
                                        <p:tgtEl>
                                          <p:spTgt spid="9"/>
                                        </p:tgtEl>
                                      </p:cBhvr>
                                      <p:to x="100000" y="100000"/>
                                    </p:animScale>
                                    <p:animScale>
                                      <p:cBhvr>
                                        <p:cTn id="22" dur="7">
                                          <p:stCondLst>
                                            <p:cond delay="411"/>
                                          </p:stCondLst>
                                        </p:cTn>
                                        <p:tgtEl>
                                          <p:spTgt spid="9"/>
                                        </p:tgtEl>
                                      </p:cBhvr>
                                      <p:to x="100000" y="90000"/>
                                    </p:animScale>
                                    <p:animScale>
                                      <p:cBhvr>
                                        <p:cTn id="23" dur="42" decel="50000">
                                          <p:stCondLst>
                                            <p:cond delay="417"/>
                                          </p:stCondLst>
                                        </p:cTn>
                                        <p:tgtEl>
                                          <p:spTgt spid="9"/>
                                        </p:tgtEl>
                                      </p:cBhvr>
                                      <p:to x="100000" y="100000"/>
                                    </p:animScale>
                                    <p:animScale>
                                      <p:cBhvr>
                                        <p:cTn id="24" dur="7">
                                          <p:stCondLst>
                                            <p:cond delay="452"/>
                                          </p:stCondLst>
                                        </p:cTn>
                                        <p:tgtEl>
                                          <p:spTgt spid="9"/>
                                        </p:tgtEl>
                                      </p:cBhvr>
                                      <p:to x="100000" y="95000"/>
                                    </p:animScale>
                                    <p:animScale>
                                      <p:cBhvr>
                                        <p:cTn id="25" dur="42" decel="50000">
                                          <p:stCondLst>
                                            <p:cond delay="459"/>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rot="464770">
            <a:off x="2973081" y="754504"/>
            <a:ext cx="520478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التحليل</a:t>
            </a:r>
            <a:endParaRPr lang="ar-EG" sz="2800" b="1" dirty="0">
              <a:solidFill>
                <a:srgbClr val="0000CC"/>
              </a:solidFill>
              <a:latin typeface="Tahoma" pitchFamily="34" charset="0"/>
              <a:ea typeface="Tahoma" pitchFamily="34" charset="0"/>
              <a:cs typeface="Tahoma" pitchFamily="34" charset="0"/>
            </a:endParaRPr>
          </a:p>
        </p:txBody>
      </p:sp>
      <p:pic>
        <p:nvPicPr>
          <p:cNvPr id="12" name="Picture 11" descr="BANNR022.WMF"/>
          <p:cNvPicPr>
            <a:picLocks noChangeAspect="1"/>
          </p:cNvPicPr>
          <p:nvPr/>
        </p:nvPicPr>
        <p:blipFill>
          <a:blip r:embed="rId4"/>
          <a:srcRect/>
          <a:stretch>
            <a:fillRect/>
          </a:stretch>
        </p:blipFill>
        <p:spPr bwMode="auto">
          <a:xfrm rot="-274746">
            <a:off x="939800" y="2714625"/>
            <a:ext cx="7261225" cy="2378075"/>
          </a:xfrm>
          <a:prstGeom prst="rect">
            <a:avLst/>
          </a:prstGeom>
          <a:noFill/>
          <a:ln w="9525">
            <a:noFill/>
            <a:miter lim="800000"/>
            <a:headEnd/>
            <a:tailEnd/>
          </a:ln>
        </p:spPr>
      </p:pic>
      <p:sp>
        <p:nvSpPr>
          <p:cNvPr id="13" name="Rectangle 1"/>
          <p:cNvSpPr>
            <a:spLocks noChangeArrowheads="1"/>
          </p:cNvSpPr>
          <p:nvPr/>
        </p:nvSpPr>
        <p:spPr bwMode="auto">
          <a:xfrm rot="21311437">
            <a:off x="1289050" y="3548278"/>
            <a:ext cx="6651625"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2- صنّف ملاحظاتك فى مجموعتين أو أكثر.</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3"/>
                                          </p:stCondLst>
                                        </p:cTn>
                                        <p:tgtEl>
                                          <p:spTgt spid="13"/>
                                        </p:tgtEl>
                                      </p:cBhvr>
                                      <p:to x="100000" y="60000"/>
                                    </p:animScale>
                                    <p:animScale>
                                      <p:cBhvr>
                                        <p:cTn id="14" dur="42"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2" decel="50000">
                                          <p:stCondLst>
                                            <p:cond delay="335"/>
                                          </p:stCondLst>
                                        </p:cTn>
                                        <p:tgtEl>
                                          <p:spTgt spid="13"/>
                                        </p:tgtEl>
                                      </p:cBhvr>
                                      <p:to x="100000" y="100000"/>
                                    </p:animScale>
                                    <p:animScale>
                                      <p:cBhvr>
                                        <p:cTn id="17" dur="7">
                                          <p:stCondLst>
                                            <p:cond delay="411"/>
                                          </p:stCondLst>
                                        </p:cTn>
                                        <p:tgtEl>
                                          <p:spTgt spid="13"/>
                                        </p:tgtEl>
                                      </p:cBhvr>
                                      <p:to x="100000" y="90000"/>
                                    </p:animScale>
                                    <p:animScale>
                                      <p:cBhvr>
                                        <p:cTn id="18" dur="42"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2" decel="50000">
                                          <p:stCondLst>
                                            <p:cond delay="459"/>
                                          </p:stCondLst>
                                        </p:cTn>
                                        <p:tgtEl>
                                          <p:spTgt spid="1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145">
                                          <p:stCondLst>
                                            <p:cond delay="0"/>
                                          </p:stCondLst>
                                        </p:cTn>
                                        <p:tgtEl>
                                          <p:spTgt spid="12"/>
                                        </p:tgtEl>
                                      </p:cBhvr>
                                    </p:animEffect>
                                    <p:anim calcmode="lin" valueType="num">
                                      <p:cBhvr>
                                        <p:cTn id="24"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29" dur="7">
                                          <p:stCondLst>
                                            <p:cond delay="163"/>
                                          </p:stCondLst>
                                        </p:cTn>
                                        <p:tgtEl>
                                          <p:spTgt spid="12"/>
                                        </p:tgtEl>
                                      </p:cBhvr>
                                      <p:to x="100000" y="60000"/>
                                    </p:animScale>
                                    <p:animScale>
                                      <p:cBhvr>
                                        <p:cTn id="30" dur="42" decel="50000">
                                          <p:stCondLst>
                                            <p:cond delay="169"/>
                                          </p:stCondLst>
                                        </p:cTn>
                                        <p:tgtEl>
                                          <p:spTgt spid="12"/>
                                        </p:tgtEl>
                                      </p:cBhvr>
                                      <p:to x="100000" y="100000"/>
                                    </p:animScale>
                                    <p:animScale>
                                      <p:cBhvr>
                                        <p:cTn id="31" dur="7">
                                          <p:stCondLst>
                                            <p:cond delay="328"/>
                                          </p:stCondLst>
                                        </p:cTn>
                                        <p:tgtEl>
                                          <p:spTgt spid="12"/>
                                        </p:tgtEl>
                                      </p:cBhvr>
                                      <p:to x="100000" y="80000"/>
                                    </p:animScale>
                                    <p:animScale>
                                      <p:cBhvr>
                                        <p:cTn id="32" dur="42" decel="50000">
                                          <p:stCondLst>
                                            <p:cond delay="335"/>
                                          </p:stCondLst>
                                        </p:cTn>
                                        <p:tgtEl>
                                          <p:spTgt spid="12"/>
                                        </p:tgtEl>
                                      </p:cBhvr>
                                      <p:to x="100000" y="100000"/>
                                    </p:animScale>
                                    <p:animScale>
                                      <p:cBhvr>
                                        <p:cTn id="33" dur="7">
                                          <p:stCondLst>
                                            <p:cond delay="411"/>
                                          </p:stCondLst>
                                        </p:cTn>
                                        <p:tgtEl>
                                          <p:spTgt spid="12"/>
                                        </p:tgtEl>
                                      </p:cBhvr>
                                      <p:to x="100000" y="90000"/>
                                    </p:animScale>
                                    <p:animScale>
                                      <p:cBhvr>
                                        <p:cTn id="34" dur="42" decel="50000">
                                          <p:stCondLst>
                                            <p:cond delay="417"/>
                                          </p:stCondLst>
                                        </p:cTn>
                                        <p:tgtEl>
                                          <p:spTgt spid="12"/>
                                        </p:tgtEl>
                                      </p:cBhvr>
                                      <p:to x="100000" y="100000"/>
                                    </p:animScale>
                                    <p:animScale>
                                      <p:cBhvr>
                                        <p:cTn id="35" dur="7">
                                          <p:stCondLst>
                                            <p:cond delay="452"/>
                                          </p:stCondLst>
                                        </p:cTn>
                                        <p:tgtEl>
                                          <p:spTgt spid="12"/>
                                        </p:tgtEl>
                                      </p:cBhvr>
                                      <p:to x="100000" y="95000"/>
                                    </p:animScale>
                                    <p:animScale>
                                      <p:cBhvr>
                                        <p:cTn id="36" dur="42" decel="50000">
                                          <p:stCondLst>
                                            <p:cond delay="459"/>
                                          </p:stCondLst>
                                        </p:cTn>
                                        <p:tgtEl>
                                          <p:spTgt spid="12"/>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cached_warning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rot="464770">
            <a:off x="3579389" y="504472"/>
            <a:ext cx="463510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التحليل</a:t>
            </a:r>
            <a:endParaRPr lang="ar-EG" sz="2800" b="1" dirty="0">
              <a:solidFill>
                <a:srgbClr val="0000CC"/>
              </a:solidFill>
              <a:latin typeface="Tahoma" pitchFamily="34" charset="0"/>
              <a:ea typeface="Tahoma" pitchFamily="34" charset="0"/>
              <a:cs typeface="Tahoma" pitchFamily="34" charset="0"/>
            </a:endParaRPr>
          </a:p>
        </p:txBody>
      </p:sp>
      <p:pic>
        <p:nvPicPr>
          <p:cNvPr id="9" name="Picture 8" descr="BANNR022.WMF"/>
          <p:cNvPicPr>
            <a:picLocks noChangeAspect="1"/>
          </p:cNvPicPr>
          <p:nvPr/>
        </p:nvPicPr>
        <p:blipFill>
          <a:blip r:embed="rId5"/>
          <a:srcRect/>
          <a:stretch>
            <a:fillRect/>
          </a:stretch>
        </p:blipFill>
        <p:spPr bwMode="auto">
          <a:xfrm rot="-274746">
            <a:off x="88900" y="1692275"/>
            <a:ext cx="7261225" cy="2528888"/>
          </a:xfrm>
          <a:prstGeom prst="rect">
            <a:avLst/>
          </a:prstGeom>
          <a:noFill/>
          <a:ln w="9525">
            <a:noFill/>
            <a:miter lim="800000"/>
            <a:headEnd/>
            <a:tailEnd/>
          </a:ln>
        </p:spPr>
      </p:pic>
      <p:sp>
        <p:nvSpPr>
          <p:cNvPr id="10" name="Rectangle 1"/>
          <p:cNvSpPr>
            <a:spLocks noChangeArrowheads="1"/>
          </p:cNvSpPr>
          <p:nvPr/>
        </p:nvSpPr>
        <p:spPr bwMode="auto">
          <a:xfrm rot="21311437">
            <a:off x="482600" y="2362192"/>
            <a:ext cx="665162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3- برِّر أهمية تسجيل ملاحظات تفصيلية فى هذه التجربة. استنتج، لماذا تعد الملاحظات مهمة فى علم الأحياء؟</a:t>
            </a:r>
          </a:p>
        </p:txBody>
      </p:sp>
      <p:sp>
        <p:nvSpPr>
          <p:cNvPr id="7" name="Rectangle 2"/>
          <p:cNvSpPr>
            <a:spLocks noChangeArrowheads="1"/>
          </p:cNvSpPr>
          <p:nvPr/>
        </p:nvSpPr>
        <p:spPr bwMode="auto">
          <a:xfrm>
            <a:off x="1214414" y="3929066"/>
            <a:ext cx="7037387"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الملاحظات التفصيلية تسهل عملية تعرف حبة الفول السوداني, وهذا يساعد علماء الأحياء على دراسة المخلوقات الحية, وكما توضح الملاحظات التفصيلية سجلا يمكن استعماله في دراسات لاحقة.</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45">
                                          <p:stCondLst>
                                            <p:cond delay="0"/>
                                          </p:stCondLst>
                                        </p:cTn>
                                        <p:tgtEl>
                                          <p:spTgt spid="10"/>
                                        </p:tgtEl>
                                      </p:cBhvr>
                                    </p:animEffect>
                                    <p:anim calcmode="lin" valueType="num">
                                      <p:cBhvr>
                                        <p:cTn id="8"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13" dur="7">
                                          <p:stCondLst>
                                            <p:cond delay="163"/>
                                          </p:stCondLst>
                                        </p:cTn>
                                        <p:tgtEl>
                                          <p:spTgt spid="10"/>
                                        </p:tgtEl>
                                      </p:cBhvr>
                                      <p:to x="100000" y="60000"/>
                                    </p:animScale>
                                    <p:animScale>
                                      <p:cBhvr>
                                        <p:cTn id="14" dur="42" decel="50000">
                                          <p:stCondLst>
                                            <p:cond delay="169"/>
                                          </p:stCondLst>
                                        </p:cTn>
                                        <p:tgtEl>
                                          <p:spTgt spid="10"/>
                                        </p:tgtEl>
                                      </p:cBhvr>
                                      <p:to x="100000" y="100000"/>
                                    </p:animScale>
                                    <p:animScale>
                                      <p:cBhvr>
                                        <p:cTn id="15" dur="7">
                                          <p:stCondLst>
                                            <p:cond delay="328"/>
                                          </p:stCondLst>
                                        </p:cTn>
                                        <p:tgtEl>
                                          <p:spTgt spid="10"/>
                                        </p:tgtEl>
                                      </p:cBhvr>
                                      <p:to x="100000" y="80000"/>
                                    </p:animScale>
                                    <p:animScale>
                                      <p:cBhvr>
                                        <p:cTn id="16" dur="42" decel="50000">
                                          <p:stCondLst>
                                            <p:cond delay="335"/>
                                          </p:stCondLst>
                                        </p:cTn>
                                        <p:tgtEl>
                                          <p:spTgt spid="10"/>
                                        </p:tgtEl>
                                      </p:cBhvr>
                                      <p:to x="100000" y="100000"/>
                                    </p:animScale>
                                    <p:animScale>
                                      <p:cBhvr>
                                        <p:cTn id="17" dur="7">
                                          <p:stCondLst>
                                            <p:cond delay="411"/>
                                          </p:stCondLst>
                                        </p:cTn>
                                        <p:tgtEl>
                                          <p:spTgt spid="10"/>
                                        </p:tgtEl>
                                      </p:cBhvr>
                                      <p:to x="100000" y="90000"/>
                                    </p:animScale>
                                    <p:animScale>
                                      <p:cBhvr>
                                        <p:cTn id="18" dur="42" decel="50000">
                                          <p:stCondLst>
                                            <p:cond delay="417"/>
                                          </p:stCondLst>
                                        </p:cTn>
                                        <p:tgtEl>
                                          <p:spTgt spid="10"/>
                                        </p:tgtEl>
                                      </p:cBhvr>
                                      <p:to x="100000" y="100000"/>
                                    </p:animScale>
                                    <p:animScale>
                                      <p:cBhvr>
                                        <p:cTn id="19" dur="7">
                                          <p:stCondLst>
                                            <p:cond delay="452"/>
                                          </p:stCondLst>
                                        </p:cTn>
                                        <p:tgtEl>
                                          <p:spTgt spid="10"/>
                                        </p:tgtEl>
                                      </p:cBhvr>
                                      <p:to x="100000" y="95000"/>
                                    </p:animScale>
                                    <p:animScale>
                                      <p:cBhvr>
                                        <p:cTn id="20" dur="42" decel="50000">
                                          <p:stCondLst>
                                            <p:cond delay="459"/>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45">
                                          <p:stCondLst>
                                            <p:cond delay="0"/>
                                          </p:stCondLst>
                                        </p:cTn>
                                        <p:tgtEl>
                                          <p:spTgt spid="9"/>
                                        </p:tgtEl>
                                      </p:cBhvr>
                                    </p:animEffect>
                                    <p:anim calcmode="lin" valueType="num">
                                      <p:cBhvr>
                                        <p:cTn id="24" dur="45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9"/>
                                        </p:tgtEl>
                                        <p:attrNameLst>
                                          <p:attrName>ppt_y</p:attrName>
                                        </p:attrNameLst>
                                      </p:cBhvr>
                                      <p:tavLst>
                                        <p:tav tm="0" fmla="#ppt_y-sin(pi*$)/81">
                                          <p:val>
                                            <p:fltVal val="0"/>
                                          </p:val>
                                        </p:tav>
                                        <p:tav tm="100000">
                                          <p:val>
                                            <p:fltVal val="1"/>
                                          </p:val>
                                        </p:tav>
                                      </p:tavLst>
                                    </p:anim>
                                    <p:animScale>
                                      <p:cBhvr>
                                        <p:cTn id="29" dur="7">
                                          <p:stCondLst>
                                            <p:cond delay="163"/>
                                          </p:stCondLst>
                                        </p:cTn>
                                        <p:tgtEl>
                                          <p:spTgt spid="9"/>
                                        </p:tgtEl>
                                      </p:cBhvr>
                                      <p:to x="100000" y="60000"/>
                                    </p:animScale>
                                    <p:animScale>
                                      <p:cBhvr>
                                        <p:cTn id="30" dur="42" decel="50000">
                                          <p:stCondLst>
                                            <p:cond delay="169"/>
                                          </p:stCondLst>
                                        </p:cTn>
                                        <p:tgtEl>
                                          <p:spTgt spid="9"/>
                                        </p:tgtEl>
                                      </p:cBhvr>
                                      <p:to x="100000" y="100000"/>
                                    </p:animScale>
                                    <p:animScale>
                                      <p:cBhvr>
                                        <p:cTn id="31" dur="7">
                                          <p:stCondLst>
                                            <p:cond delay="328"/>
                                          </p:stCondLst>
                                        </p:cTn>
                                        <p:tgtEl>
                                          <p:spTgt spid="9"/>
                                        </p:tgtEl>
                                      </p:cBhvr>
                                      <p:to x="100000" y="80000"/>
                                    </p:animScale>
                                    <p:animScale>
                                      <p:cBhvr>
                                        <p:cTn id="32" dur="42" decel="50000">
                                          <p:stCondLst>
                                            <p:cond delay="335"/>
                                          </p:stCondLst>
                                        </p:cTn>
                                        <p:tgtEl>
                                          <p:spTgt spid="9"/>
                                        </p:tgtEl>
                                      </p:cBhvr>
                                      <p:to x="100000" y="100000"/>
                                    </p:animScale>
                                    <p:animScale>
                                      <p:cBhvr>
                                        <p:cTn id="33" dur="7">
                                          <p:stCondLst>
                                            <p:cond delay="411"/>
                                          </p:stCondLst>
                                        </p:cTn>
                                        <p:tgtEl>
                                          <p:spTgt spid="9"/>
                                        </p:tgtEl>
                                      </p:cBhvr>
                                      <p:to x="100000" y="90000"/>
                                    </p:animScale>
                                    <p:animScale>
                                      <p:cBhvr>
                                        <p:cTn id="34" dur="42" decel="50000">
                                          <p:stCondLst>
                                            <p:cond delay="417"/>
                                          </p:stCondLst>
                                        </p:cTn>
                                        <p:tgtEl>
                                          <p:spTgt spid="9"/>
                                        </p:tgtEl>
                                      </p:cBhvr>
                                      <p:to x="100000" y="100000"/>
                                    </p:animScale>
                                    <p:animScale>
                                      <p:cBhvr>
                                        <p:cTn id="35" dur="7">
                                          <p:stCondLst>
                                            <p:cond delay="452"/>
                                          </p:stCondLst>
                                        </p:cTn>
                                        <p:tgtEl>
                                          <p:spTgt spid="9"/>
                                        </p:tgtEl>
                                      </p:cBhvr>
                                      <p:to x="100000" y="95000"/>
                                    </p:animScale>
                                    <p:animScale>
                                      <p:cBhvr>
                                        <p:cTn id="36" dur="42" decel="50000">
                                          <p:stCondLst>
                                            <p:cond delay="459"/>
                                          </p:stCondLst>
                                        </p:cTn>
                                        <p:tgtEl>
                                          <p:spTgt spid="9"/>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cached_warning1.wav"/>
                                        </p:tgtEl>
                                      </p:cMediaNode>
                                    </p:audio>
                                  </p:sub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slide(fromBottom)">
                                      <p:cBhvr>
                                        <p:cTn id="41" dur="500"/>
                                        <p:tgtEl>
                                          <p:spTgt spid="7"/>
                                        </p:tgtEl>
                                      </p:cBhvr>
                                    </p:animEffect>
                                  </p:childTnLst>
                                  <p:subTnLst>
                                    <p:audio>
                                      <p:cMediaNode>
                                        <p:cTn display="0" masterRel="sameClick">
                                          <p:stCondLst>
                                            <p:cond evt="begin" delay="0">
                                              <p:tn val="39"/>
                                            </p:cond>
                                          </p:stCondLst>
                                          <p:endCondLst>
                                            <p:cond evt="onStopAudio" delay="0">
                                              <p:tgtEl>
                                                <p:sldTgt/>
                                              </p:tgtEl>
                                            </p:cond>
                                          </p:endCondLst>
                                        </p:cTn>
                                        <p:tgtEl>
                                          <p:sndTgt r:embed="rId4"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ddress Book (2).png"/>
          <p:cNvPicPr>
            <a:picLocks noChangeAspect="1"/>
          </p:cNvPicPr>
          <p:nvPr/>
        </p:nvPicPr>
        <p:blipFill>
          <a:blip r:embed="rId4"/>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14500" y="500063"/>
            <a:ext cx="6000772"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
        <p:nvSpPr>
          <p:cNvPr id="38913" name="Rectangle 1"/>
          <p:cNvSpPr>
            <a:spLocks noChangeArrowheads="1"/>
          </p:cNvSpPr>
          <p:nvPr/>
        </p:nvSpPr>
        <p:spPr bwMode="auto">
          <a:xfrm>
            <a:off x="1714480" y="2571744"/>
            <a:ext cx="6357938"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علماء الأحياء: أعمل المطوية التالية لمساعدتك على جمع المزيد من الأمثلة على الأعمال التى يقوم بها علماء الأحياء.</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38913"/>
                                        </p:tgtEl>
                                        <p:attrNameLst>
                                          <p:attrName>style.visibility</p:attrName>
                                        </p:attrNameLst>
                                      </p:cBhvr>
                                      <p:to>
                                        <p:strVal val="visible"/>
                                      </p:to>
                                    </p:set>
                                    <p:anim calcmode="lin" valueType="num">
                                      <p:cBhvr>
                                        <p:cTn id="13" dur="1000" fill="hold"/>
                                        <p:tgtEl>
                                          <p:spTgt spid="38913"/>
                                        </p:tgtEl>
                                        <p:attrNameLst>
                                          <p:attrName>ppt_w</p:attrName>
                                        </p:attrNameLst>
                                      </p:cBhvr>
                                      <p:tavLst>
                                        <p:tav tm="0">
                                          <p:val>
                                            <p:strVal val="#ppt_w*0.70"/>
                                          </p:val>
                                        </p:tav>
                                        <p:tav tm="100000">
                                          <p:val>
                                            <p:strVal val="#ppt_w"/>
                                          </p:val>
                                        </p:tav>
                                      </p:tavLst>
                                    </p:anim>
                                    <p:anim calcmode="lin" valueType="num">
                                      <p:cBhvr>
                                        <p:cTn id="14" dur="1000" fill="hold"/>
                                        <p:tgtEl>
                                          <p:spTgt spid="38913"/>
                                        </p:tgtEl>
                                        <p:attrNameLst>
                                          <p:attrName>ppt_h</p:attrName>
                                        </p:attrNameLst>
                                      </p:cBhvr>
                                      <p:tavLst>
                                        <p:tav tm="0">
                                          <p:val>
                                            <p:strVal val="#ppt_h"/>
                                          </p:val>
                                        </p:tav>
                                        <p:tav tm="100000">
                                          <p:val>
                                            <p:strVal val="#ppt_h"/>
                                          </p:val>
                                        </p:tav>
                                      </p:tavLst>
                                    </p:anim>
                                    <p:animEffect transition="in" filter="fade">
                                      <p:cBhvr>
                                        <p:cTn id="15" dur="10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rot="-553251">
            <a:off x="6688138" y="419100"/>
            <a:ext cx="1790700" cy="1581150"/>
          </a:xfrm>
          <a:prstGeom prst="rect">
            <a:avLst/>
          </a:prstGeom>
          <a:noFill/>
          <a:ln w="9525">
            <a:noFill/>
            <a:miter lim="800000"/>
            <a:headEnd/>
            <a:tailEnd/>
          </a:ln>
        </p:spPr>
      </p:pic>
      <p:cxnSp>
        <p:nvCxnSpPr>
          <p:cNvPr id="4" name="Straight Arrow Connector 3"/>
          <p:cNvCxnSpPr/>
          <p:nvPr/>
        </p:nvCxnSpPr>
        <p:spPr>
          <a:xfrm rot="10800000" flipV="1">
            <a:off x="5715000" y="1428750"/>
            <a:ext cx="1014413" cy="285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Flowchart: Alternate Process 6"/>
          <p:cNvSpPr/>
          <p:nvPr/>
        </p:nvSpPr>
        <p:spPr>
          <a:xfrm rot="20722014">
            <a:off x="3200400" y="1057275"/>
            <a:ext cx="3768725" cy="150018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4400" b="1" dirty="0">
                <a:solidFill>
                  <a:schemeClr val="tx1"/>
                </a:solidFill>
              </a:rPr>
              <a:t>الأرض</a:t>
            </a:r>
          </a:p>
        </p:txBody>
      </p:sp>
      <p:cxnSp>
        <p:nvCxnSpPr>
          <p:cNvPr id="8" name="Straight Arrow Connector 7"/>
          <p:cNvCxnSpPr/>
          <p:nvPr/>
        </p:nvCxnSpPr>
        <p:spPr>
          <a:xfrm rot="10800000" flipV="1">
            <a:off x="3000375" y="3608388"/>
            <a:ext cx="1014413" cy="285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Flowchart: Alternate Process 8"/>
          <p:cNvSpPr/>
          <p:nvPr/>
        </p:nvSpPr>
        <p:spPr>
          <a:xfrm rot="20722014">
            <a:off x="-228600" y="3381375"/>
            <a:ext cx="3768725" cy="1500188"/>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4400" b="1" dirty="0">
                <a:solidFill>
                  <a:schemeClr val="tx1"/>
                </a:solidFill>
              </a:rPr>
              <a:t>جماعة سكانية</a:t>
            </a:r>
          </a:p>
        </p:txBody>
      </p:sp>
      <p:pic>
        <p:nvPicPr>
          <p:cNvPr id="1027" name="Picture 3"/>
          <p:cNvPicPr>
            <a:picLocks noChangeAspect="1" noChangeArrowheads="1"/>
          </p:cNvPicPr>
          <p:nvPr/>
        </p:nvPicPr>
        <p:blipFill>
          <a:blip r:embed="rId5"/>
          <a:srcRect/>
          <a:stretch>
            <a:fillRect/>
          </a:stretch>
        </p:blipFill>
        <p:spPr bwMode="auto">
          <a:xfrm rot="-1076333">
            <a:off x="4011613" y="2376488"/>
            <a:ext cx="2266950" cy="1817687"/>
          </a:xfrm>
          <a:prstGeom prst="rect">
            <a:avLst/>
          </a:prstGeom>
          <a:noFill/>
          <a:ln w="9525">
            <a:noFill/>
            <a:miter lim="800000"/>
            <a:headEnd/>
            <a:tailEnd/>
          </a:ln>
        </p:spPr>
      </p:pic>
      <p:cxnSp>
        <p:nvCxnSpPr>
          <p:cNvPr id="11" name="Straight Arrow Connector 10"/>
          <p:cNvCxnSpPr/>
          <p:nvPr/>
        </p:nvCxnSpPr>
        <p:spPr>
          <a:xfrm rot="10800000" flipV="1">
            <a:off x="4214813" y="5500688"/>
            <a:ext cx="1014412" cy="28575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Flowchart: Alternate Process 11"/>
          <p:cNvSpPr/>
          <p:nvPr/>
        </p:nvSpPr>
        <p:spPr>
          <a:xfrm rot="20722014">
            <a:off x="-173038" y="5360988"/>
            <a:ext cx="4735513" cy="1500187"/>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r>
              <a:rPr lang="ar-EG" sz="4400" b="1" dirty="0">
                <a:solidFill>
                  <a:schemeClr val="tx1"/>
                </a:solidFill>
              </a:rPr>
              <a:t>خلايا عصبية للإنسان</a:t>
            </a:r>
          </a:p>
        </p:txBody>
      </p:sp>
      <p:pic>
        <p:nvPicPr>
          <p:cNvPr id="1028" name="Picture 4"/>
          <p:cNvPicPr>
            <a:picLocks noChangeAspect="1" noChangeArrowheads="1"/>
          </p:cNvPicPr>
          <p:nvPr/>
        </p:nvPicPr>
        <p:blipFill>
          <a:blip r:embed="rId6"/>
          <a:srcRect/>
          <a:stretch>
            <a:fillRect/>
          </a:stretch>
        </p:blipFill>
        <p:spPr bwMode="auto">
          <a:xfrm rot="-844616">
            <a:off x="5443538" y="4244975"/>
            <a:ext cx="2276475" cy="2157413"/>
          </a:xfrm>
          <a:prstGeom prst="rect">
            <a:avLst/>
          </a:prstGeom>
          <a:noFill/>
          <a:ln w="9525">
            <a:noFill/>
            <a:miter lim="800000"/>
            <a:headEnd/>
            <a:tailEnd/>
          </a:ln>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10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1000"/>
                                        <p:tgtEl>
                                          <p:spTgt spid="8"/>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builtIn="1"/>
                                        </p:tgtEl>
                                      </p:cMediaNode>
                                    </p:audio>
                                  </p:sub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10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dissolve">
                                      <p:cBhvr>
                                        <p:cTn id="24" dur="1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10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builtIn="1"/>
                                        </p:tgtEl>
                                      </p:cMediaNode>
                                    </p:audio>
                                  </p:subTnLst>
                                </p:cTn>
                              </p:par>
                              <p:par>
                                <p:cTn id="30" presetID="9"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1000"/>
                                        <p:tgtEl>
                                          <p:spTgt spid="12"/>
                                        </p:tgtEl>
                                      </p:cBhvr>
                                    </p:animEffect>
                                  </p:childTnLst>
                                </p:cTn>
                              </p:par>
                              <p:par>
                                <p:cTn id="33" presetID="9" presetClass="entr" presetSubtype="0" fill="hold" nodeType="with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dissolve">
                                      <p:cBhvr>
                                        <p:cTn id="35"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1" descr="Address Book (2).png"/>
          <p:cNvPicPr>
            <a:picLocks noChangeAspect="1"/>
          </p:cNvPicPr>
          <p:nvPr/>
        </p:nvPicPr>
        <p:blipFill>
          <a:blip r:embed="rId3"/>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14500" y="500063"/>
            <a:ext cx="5357830"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
        <p:nvSpPr>
          <p:cNvPr id="37889" name="Rectangle 1"/>
          <p:cNvSpPr>
            <a:spLocks noChangeArrowheads="1"/>
          </p:cNvSpPr>
          <p:nvPr/>
        </p:nvSpPr>
        <p:spPr bwMode="auto">
          <a:xfrm>
            <a:off x="4643438" y="2643188"/>
            <a:ext cx="4071937"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الخطوة 1: ضع ثلاث أوراق من دفتر الملاحظات بعضها فوق بعض متباعدة إحداها عن الأخرى بمقدار 2.5سم، كما فى الشكل التالي:</a:t>
            </a:r>
          </a:p>
        </p:txBody>
      </p:sp>
      <p:pic>
        <p:nvPicPr>
          <p:cNvPr id="37890" name="Picture 2"/>
          <p:cNvPicPr>
            <a:picLocks noChangeAspect="1" noChangeArrowheads="1"/>
          </p:cNvPicPr>
          <p:nvPr/>
        </p:nvPicPr>
        <p:blipFill>
          <a:blip r:embed="rId4"/>
          <a:srcRect/>
          <a:stretch>
            <a:fillRect/>
          </a:stretch>
        </p:blipFill>
        <p:spPr bwMode="auto">
          <a:xfrm rot="-409291">
            <a:off x="930275" y="2681288"/>
            <a:ext cx="1990725" cy="2551112"/>
          </a:xfrm>
          <a:prstGeom prst="rect">
            <a:avLst/>
          </a:prstGeom>
          <a:noFill/>
          <a:ln w="9525">
            <a:noFill/>
            <a:miter lim="800000"/>
            <a:headEnd/>
            <a:tailEnd/>
          </a:ln>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7889"/>
                                        </p:tgtEl>
                                        <p:attrNameLst>
                                          <p:attrName>style.visibility</p:attrName>
                                        </p:attrNameLst>
                                      </p:cBhvr>
                                      <p:to>
                                        <p:strVal val="visible"/>
                                      </p:to>
                                    </p:set>
                                    <p:anim calcmode="lin" valueType="num">
                                      <p:cBhvr>
                                        <p:cTn id="7" dur="500" fill="hold"/>
                                        <p:tgtEl>
                                          <p:spTgt spid="37889"/>
                                        </p:tgtEl>
                                        <p:attrNameLst>
                                          <p:attrName>ppt_w</p:attrName>
                                        </p:attrNameLst>
                                      </p:cBhvr>
                                      <p:tavLst>
                                        <p:tav tm="0">
                                          <p:val>
                                            <p:fltVal val="0"/>
                                          </p:val>
                                        </p:tav>
                                        <p:tav tm="100000">
                                          <p:val>
                                            <p:strVal val="#ppt_w"/>
                                          </p:val>
                                        </p:tav>
                                      </p:tavLst>
                                    </p:anim>
                                    <p:anim calcmode="lin" valueType="num">
                                      <p:cBhvr>
                                        <p:cTn id="8" dur="500" fill="hold"/>
                                        <p:tgtEl>
                                          <p:spTgt spid="3788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7890"/>
                                        </p:tgtEl>
                                        <p:attrNameLst>
                                          <p:attrName>style.visibility</p:attrName>
                                        </p:attrNameLst>
                                      </p:cBhvr>
                                      <p:to>
                                        <p:strVal val="visible"/>
                                      </p:to>
                                    </p:set>
                                    <p:anim calcmode="lin" valueType="num">
                                      <p:cBhvr>
                                        <p:cTn id="11" dur="500" fill="hold"/>
                                        <p:tgtEl>
                                          <p:spTgt spid="37890"/>
                                        </p:tgtEl>
                                        <p:attrNameLst>
                                          <p:attrName>ppt_w</p:attrName>
                                        </p:attrNameLst>
                                      </p:cBhvr>
                                      <p:tavLst>
                                        <p:tav tm="0">
                                          <p:val>
                                            <p:fltVal val="0"/>
                                          </p:val>
                                        </p:tav>
                                        <p:tav tm="100000">
                                          <p:val>
                                            <p:strVal val="#ppt_w"/>
                                          </p:val>
                                        </p:tav>
                                      </p:tavLst>
                                    </p:anim>
                                    <p:anim calcmode="lin" valueType="num">
                                      <p:cBhvr>
                                        <p:cTn id="12" dur="500" fill="hold"/>
                                        <p:tgtEl>
                                          <p:spTgt spid="378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1" descr="Address Book (2).png"/>
          <p:cNvPicPr>
            <a:picLocks noChangeAspect="1"/>
          </p:cNvPicPr>
          <p:nvPr/>
        </p:nvPicPr>
        <p:blipFill>
          <a:blip r:embed="rId3"/>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14500" y="500063"/>
            <a:ext cx="5286392"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
        <p:nvSpPr>
          <p:cNvPr id="36865" name="Rectangle 1"/>
          <p:cNvSpPr>
            <a:spLocks noChangeArrowheads="1"/>
          </p:cNvSpPr>
          <p:nvPr/>
        </p:nvSpPr>
        <p:spPr bwMode="auto">
          <a:xfrm>
            <a:off x="4714875" y="2857500"/>
            <a:ext cx="3786188"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الخطوة 2: أثنِ الأطراف لتكوّن خمسة ألسنة متساوية المساحة، كما فى الشكل التالي:</a:t>
            </a:r>
          </a:p>
        </p:txBody>
      </p:sp>
      <p:pic>
        <p:nvPicPr>
          <p:cNvPr id="36866" name="Picture 2"/>
          <p:cNvPicPr>
            <a:picLocks noChangeAspect="1" noChangeArrowheads="1"/>
          </p:cNvPicPr>
          <p:nvPr/>
        </p:nvPicPr>
        <p:blipFill>
          <a:blip r:embed="rId4"/>
          <a:srcRect/>
          <a:stretch>
            <a:fillRect/>
          </a:stretch>
        </p:blipFill>
        <p:spPr bwMode="auto">
          <a:xfrm rot="-288130">
            <a:off x="357188" y="2928938"/>
            <a:ext cx="2647950" cy="2266950"/>
          </a:xfrm>
          <a:prstGeom prst="rect">
            <a:avLst/>
          </a:prstGeom>
          <a:noFill/>
          <a:ln w="9525">
            <a:noFill/>
            <a:miter lim="800000"/>
            <a:headEnd/>
            <a:tailEnd/>
          </a:ln>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6865"/>
                                        </p:tgtEl>
                                        <p:attrNameLst>
                                          <p:attrName>style.visibility</p:attrName>
                                        </p:attrNameLst>
                                      </p:cBhvr>
                                      <p:to>
                                        <p:strVal val="visible"/>
                                      </p:to>
                                    </p:set>
                                    <p:anim calcmode="lin" valueType="num">
                                      <p:cBhvr>
                                        <p:cTn id="7" dur="500" fill="hold"/>
                                        <p:tgtEl>
                                          <p:spTgt spid="36865"/>
                                        </p:tgtEl>
                                        <p:attrNameLst>
                                          <p:attrName>ppt_w</p:attrName>
                                        </p:attrNameLst>
                                      </p:cBhvr>
                                      <p:tavLst>
                                        <p:tav tm="0">
                                          <p:val>
                                            <p:fltVal val="0"/>
                                          </p:val>
                                        </p:tav>
                                        <p:tav tm="100000">
                                          <p:val>
                                            <p:strVal val="#ppt_w"/>
                                          </p:val>
                                        </p:tav>
                                      </p:tavLst>
                                    </p:anim>
                                    <p:anim calcmode="lin" valueType="num">
                                      <p:cBhvr>
                                        <p:cTn id="8" dur="500" fill="hold"/>
                                        <p:tgtEl>
                                          <p:spTgt spid="3686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36866"/>
                                        </p:tgtEl>
                                        <p:attrNameLst>
                                          <p:attrName>style.visibility</p:attrName>
                                        </p:attrNameLst>
                                      </p:cBhvr>
                                      <p:to>
                                        <p:strVal val="visible"/>
                                      </p:to>
                                    </p:set>
                                    <p:anim calcmode="lin" valueType="num">
                                      <p:cBhvr>
                                        <p:cTn id="11" dur="500" fill="hold"/>
                                        <p:tgtEl>
                                          <p:spTgt spid="36866"/>
                                        </p:tgtEl>
                                        <p:attrNameLst>
                                          <p:attrName>ppt_w</p:attrName>
                                        </p:attrNameLst>
                                      </p:cBhvr>
                                      <p:tavLst>
                                        <p:tav tm="0">
                                          <p:val>
                                            <p:fltVal val="0"/>
                                          </p:val>
                                        </p:tav>
                                        <p:tav tm="100000">
                                          <p:val>
                                            <p:strVal val="#ppt_w"/>
                                          </p:val>
                                        </p:tav>
                                      </p:tavLst>
                                    </p:anim>
                                    <p:anim calcmode="lin" valueType="num">
                                      <p:cBhvr>
                                        <p:cTn id="12" dur="500" fill="hold"/>
                                        <p:tgtEl>
                                          <p:spTgt spid="368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 descr="Address Book (2).png"/>
          <p:cNvPicPr>
            <a:picLocks noChangeAspect="1"/>
          </p:cNvPicPr>
          <p:nvPr/>
        </p:nvPicPr>
        <p:blipFill>
          <a:blip r:embed="rId3"/>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14500" y="500063"/>
            <a:ext cx="5929334" cy="1323731"/>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endParaRPr lang="ar-EG"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منظمات الأفكار</a:t>
            </a:r>
          </a:p>
        </p:txBody>
      </p:sp>
      <p:sp>
        <p:nvSpPr>
          <p:cNvPr id="5" name="Rectangle 4"/>
          <p:cNvSpPr>
            <a:spLocks noChangeArrowheads="1"/>
          </p:cNvSpPr>
          <p:nvPr/>
        </p:nvSpPr>
        <p:spPr bwMode="auto">
          <a:xfrm>
            <a:off x="3786182" y="2000240"/>
            <a:ext cx="4429125" cy="435811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الخطوة 3: ثبت أوراق المطوية معًا بالدبابيس، وأكتب على كل لسان عنواناً من العناوين التالية: بعض أدوار علماء الأحياء، دراسة تنوع الحياة، البحث فى الأمراض، تطوير التقنيات، تحسين الزراعة، الحفاظ على البيئة.</a:t>
            </a:r>
          </a:p>
        </p:txBody>
      </p:sp>
      <p:pic>
        <p:nvPicPr>
          <p:cNvPr id="35841" name="Picture 1"/>
          <p:cNvPicPr>
            <a:picLocks noChangeAspect="1" noChangeArrowheads="1"/>
          </p:cNvPicPr>
          <p:nvPr/>
        </p:nvPicPr>
        <p:blipFill>
          <a:blip r:embed="rId4"/>
          <a:srcRect/>
          <a:stretch>
            <a:fillRect/>
          </a:stretch>
        </p:blipFill>
        <p:spPr bwMode="auto">
          <a:xfrm rot="-277805">
            <a:off x="928688" y="3214688"/>
            <a:ext cx="2311400" cy="2376487"/>
          </a:xfrm>
          <a:prstGeom prst="rect">
            <a:avLst/>
          </a:prstGeom>
          <a:noFill/>
          <a:ln w="9525">
            <a:noFill/>
            <a:miter lim="800000"/>
            <a:headEnd/>
            <a:tailEnd/>
          </a:ln>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5841"/>
                                        </p:tgtEl>
                                        <p:attrNameLst>
                                          <p:attrName>style.visibility</p:attrName>
                                        </p:attrNameLst>
                                      </p:cBhvr>
                                      <p:to>
                                        <p:strVal val="visible"/>
                                      </p:to>
                                    </p:set>
                                    <p:anim calcmode="lin" valueType="num">
                                      <p:cBhvr>
                                        <p:cTn id="7" dur="500" fill="hold"/>
                                        <p:tgtEl>
                                          <p:spTgt spid="35841"/>
                                        </p:tgtEl>
                                        <p:attrNameLst>
                                          <p:attrName>ppt_w</p:attrName>
                                        </p:attrNameLst>
                                      </p:cBhvr>
                                      <p:tavLst>
                                        <p:tav tm="0">
                                          <p:val>
                                            <p:fltVal val="0"/>
                                          </p:val>
                                        </p:tav>
                                        <p:tav tm="100000">
                                          <p:val>
                                            <p:strVal val="#ppt_w"/>
                                          </p:val>
                                        </p:tav>
                                      </p:tavLst>
                                    </p:anim>
                                    <p:anim calcmode="lin" valueType="num">
                                      <p:cBhvr>
                                        <p:cTn id="8" dur="500" fill="hold"/>
                                        <p:tgtEl>
                                          <p:spTgt spid="3584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Address Book (2).png"/>
          <p:cNvPicPr>
            <a:picLocks noChangeAspect="1"/>
          </p:cNvPicPr>
          <p:nvPr/>
        </p:nvPicPr>
        <p:blipFill>
          <a:blip r:embed="rId4"/>
          <a:srcRect/>
          <a:stretch>
            <a:fillRect/>
          </a:stretch>
        </p:blipFill>
        <p:spPr bwMode="auto">
          <a:xfrm>
            <a:off x="0" y="0"/>
            <a:ext cx="2438400" cy="2286000"/>
          </a:xfrm>
          <a:prstGeom prst="rect">
            <a:avLst/>
          </a:prstGeom>
          <a:noFill/>
          <a:ln w="9525">
            <a:noFill/>
            <a:miter lim="800000"/>
            <a:headEnd/>
            <a:tailEnd/>
          </a:ln>
        </p:spPr>
      </p:pic>
      <p:sp>
        <p:nvSpPr>
          <p:cNvPr id="3" name="Double Wave 2"/>
          <p:cNvSpPr/>
          <p:nvPr/>
        </p:nvSpPr>
        <p:spPr>
          <a:xfrm>
            <a:off x="1785938" y="642938"/>
            <a:ext cx="2571750"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 </a:t>
            </a:r>
            <a:endParaRPr lang="ar-EG" sz="2800" b="1" dirty="0">
              <a:solidFill>
                <a:srgbClr val="0000CC"/>
              </a:solidFill>
              <a:latin typeface="Tahoma" pitchFamily="34" charset="0"/>
              <a:ea typeface="Tahoma" pitchFamily="34" charset="0"/>
              <a:cs typeface="Tahoma" pitchFamily="34" charset="0"/>
            </a:endParaRPr>
          </a:p>
        </p:txBody>
      </p:sp>
      <p:sp>
        <p:nvSpPr>
          <p:cNvPr id="43009" name="Rectangle 1"/>
          <p:cNvSpPr>
            <a:spLocks noChangeArrowheads="1"/>
          </p:cNvSpPr>
          <p:nvPr/>
        </p:nvSpPr>
        <p:spPr bwMode="auto">
          <a:xfrm>
            <a:off x="1285875" y="3429000"/>
            <a:ext cx="6572250" cy="177176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استخدم هذه المطوية فى القسم 1-1، ولخص هذه الأمثلة التى توضح الأدوار المختلفة لعلماء الأحياء.</a:t>
            </a: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4"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out)">
                                      <p:cBhvr>
                                        <p:cTn id="10" dur="500"/>
                                        <p:tgtEl>
                                          <p:spTgt spid="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3009"/>
                                        </p:tgtEl>
                                        <p:attrNameLst>
                                          <p:attrName>style.visibility</p:attrName>
                                        </p:attrNameLst>
                                      </p:cBhvr>
                                      <p:to>
                                        <p:strVal val="visible"/>
                                      </p:to>
                                    </p:set>
                                    <p:animEffect transition="in" filter="checkerboard(across)">
                                      <p:cBhvr>
                                        <p:cTn id="13"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Quilscrl.wmf"/>
          <p:cNvPicPr>
            <a:picLocks noChangeAspect="1"/>
          </p:cNvPicPr>
          <p:nvPr/>
        </p:nvPicPr>
        <p:blipFill>
          <a:blip r:embed="rId4"/>
          <a:srcRect/>
          <a:stretch>
            <a:fillRect/>
          </a:stretch>
        </p:blipFill>
        <p:spPr bwMode="auto">
          <a:xfrm>
            <a:off x="1785938" y="1714500"/>
            <a:ext cx="5143500" cy="2774950"/>
          </a:xfrm>
          <a:prstGeom prst="rect">
            <a:avLst/>
          </a:prstGeom>
          <a:noFill/>
          <a:ln w="9525">
            <a:noFill/>
            <a:miter lim="800000"/>
            <a:headEnd/>
            <a:tailEnd/>
          </a:ln>
        </p:spPr>
      </p:pic>
      <p:sp>
        <p:nvSpPr>
          <p:cNvPr id="5" name="Rectangle 4"/>
          <p:cNvSpPr>
            <a:spLocks noChangeArrowheads="1"/>
          </p:cNvSpPr>
          <p:nvPr/>
        </p:nvSpPr>
        <p:spPr bwMode="auto">
          <a:xfrm>
            <a:off x="2214563" y="2214563"/>
            <a:ext cx="4491037"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1-1 مدخل إلى علم الأحياء </a:t>
            </a:r>
            <a:r>
              <a:rPr lang="en-US" sz="2800" b="1" dirty="0">
                <a:solidFill>
                  <a:srgbClr val="0000CC"/>
                </a:solidFill>
                <a:latin typeface="Tahoma" pitchFamily="34" charset="0"/>
                <a:ea typeface="Tahoma" pitchFamily="34" charset="0"/>
                <a:cs typeface="Tahoma" pitchFamily="34" charset="0"/>
              </a:rPr>
              <a:t>Introduction to Biology</a:t>
            </a:r>
            <a:endParaRPr lang="ar-EG"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ada.wav"/>
                                        </p:tgtEl>
                                      </p:cMediaNode>
                                    </p:audio>
                                  </p:subTnLst>
                                </p:cTn>
                              </p:par>
                              <p:par>
                                <p:cTn id="8" presetID="1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714750" y="928688"/>
            <a:ext cx="342901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sp>
        <p:nvSpPr>
          <p:cNvPr id="5" name="Rectangle 4"/>
          <p:cNvSpPr>
            <a:spLocks noChangeArrowheads="1"/>
          </p:cNvSpPr>
          <p:nvPr/>
        </p:nvSpPr>
        <p:spPr bwMode="auto">
          <a:xfrm>
            <a:off x="4000500" y="3214688"/>
            <a:ext cx="356379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Wingdings" pitchFamily="2" charset="2"/>
              <a:buChar char="Ø"/>
              <a:tabLst>
                <a:tab pos="685800" algn="l"/>
              </a:tabLst>
              <a:defRPr/>
            </a:pPr>
            <a:r>
              <a:rPr lang="ar-EG" sz="2800" b="1" dirty="0">
                <a:solidFill>
                  <a:srgbClr val="0000CC"/>
                </a:solidFill>
                <a:latin typeface="Tahoma" pitchFamily="34" charset="0"/>
                <a:ea typeface="Tahoma" pitchFamily="34" charset="0"/>
                <a:cs typeface="Tahoma" pitchFamily="34" charset="0"/>
              </a:rPr>
              <a:t>تتعرف علم الأحياء.</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notify.wav"/>
                                        </p:tgtEl>
                                      </p:cMediaNode>
                                    </p:audio>
                                  </p:subTnLst>
                                </p:cTn>
                              </p:par>
                              <p:par>
                                <p:cTn id="8" presetID="17"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214563" y="2928938"/>
            <a:ext cx="5983287"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Wingdings" pitchFamily="2" charset="2"/>
              <a:buChar char="Ø"/>
              <a:tabLst>
                <a:tab pos="685800" algn="l"/>
              </a:tabLst>
              <a:defRPr/>
            </a:pPr>
            <a:r>
              <a:rPr lang="ar-EG" sz="2800" b="1" dirty="0">
                <a:solidFill>
                  <a:srgbClr val="0000CC"/>
                </a:solidFill>
                <a:latin typeface="Tahoma" pitchFamily="34" charset="0"/>
                <a:ea typeface="Tahoma" pitchFamily="34" charset="0"/>
                <a:cs typeface="Tahoma" pitchFamily="34" charset="0"/>
              </a:rPr>
              <a:t>تحدد الفوائد المتوقعة من دراسة علم الأحياء.</a:t>
            </a:r>
          </a:p>
        </p:txBody>
      </p:sp>
      <p:sp>
        <p:nvSpPr>
          <p:cNvPr id="27653" name="Rectangle 4"/>
          <p:cNvSpPr>
            <a:spLocks noChangeArrowheads="1"/>
          </p:cNvSpPr>
          <p:nvPr/>
        </p:nvSpPr>
        <p:spPr bwMode="auto">
          <a:xfrm>
            <a:off x="3714750" y="928688"/>
            <a:ext cx="342901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 calcmode="lin" valueType="num">
                                      <p:cBhvr>
                                        <p:cTn id="7" dur="500" fill="hold"/>
                                        <p:tgtEl>
                                          <p:spTgt spid="81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3"/>
          <p:cNvSpPr>
            <a:spLocks noChangeArrowheads="1"/>
          </p:cNvSpPr>
          <p:nvPr/>
        </p:nvSpPr>
        <p:spPr bwMode="auto">
          <a:xfrm>
            <a:off x="3714750" y="928689"/>
            <a:ext cx="4286274"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الأهداف </a:t>
            </a:r>
          </a:p>
        </p:txBody>
      </p:sp>
      <p:sp>
        <p:nvSpPr>
          <p:cNvPr id="7169" name="Rectangle 1"/>
          <p:cNvSpPr>
            <a:spLocks noChangeArrowheads="1"/>
          </p:cNvSpPr>
          <p:nvPr/>
        </p:nvSpPr>
        <p:spPr bwMode="auto">
          <a:xfrm>
            <a:off x="2643188" y="3214688"/>
            <a:ext cx="603723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Wingdings" pitchFamily="2" charset="2"/>
              <a:buChar char="Ø"/>
              <a:tabLst>
                <a:tab pos="685800" algn="l"/>
              </a:tabLst>
              <a:defRPr/>
            </a:pPr>
            <a:r>
              <a:rPr lang="ar-EG" sz="2800" b="1" dirty="0">
                <a:solidFill>
                  <a:srgbClr val="0000CC"/>
                </a:solidFill>
                <a:latin typeface="Tahoma" pitchFamily="34" charset="0"/>
                <a:ea typeface="Tahoma" pitchFamily="34" charset="0"/>
                <a:cs typeface="Tahoma" pitchFamily="34" charset="0"/>
              </a:rPr>
              <a:t>تلخص خصائص المخلوقات الحية.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ppt_w</p:attrName>
                                        </p:attrNameLst>
                                      </p:cBhvr>
                                      <p:tavLst>
                                        <p:tav tm="0">
                                          <p:val>
                                            <p:fltVal val="0"/>
                                          </p:val>
                                        </p:tav>
                                        <p:tav tm="100000">
                                          <p:val>
                                            <p:strVal val="#ppt_w"/>
                                          </p:val>
                                        </p:tav>
                                      </p:tavLst>
                                    </p:anim>
                                    <p:anim calcmode="lin" valueType="num">
                                      <p:cBhvr>
                                        <p:cTn id="8" dur="500" fill="hold"/>
                                        <p:tgtEl>
                                          <p:spTgt spid="71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1"/>
          <p:cNvSpPr>
            <a:spLocks noChangeArrowheads="1"/>
          </p:cNvSpPr>
          <p:nvPr/>
        </p:nvSpPr>
        <p:spPr bwMode="auto">
          <a:xfrm rot="21053254">
            <a:off x="257629" y="716386"/>
            <a:ext cx="482511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مراجعة المفردات</a:t>
            </a:r>
          </a:p>
        </p:txBody>
      </p:sp>
      <p:sp>
        <p:nvSpPr>
          <p:cNvPr id="6146" name="Rectangle 2"/>
          <p:cNvSpPr>
            <a:spLocks noChangeArrowheads="1"/>
          </p:cNvSpPr>
          <p:nvPr/>
        </p:nvSpPr>
        <p:spPr bwMode="auto">
          <a:xfrm rot="21043793">
            <a:off x="1885950" y="3380573"/>
            <a:ext cx="5719763"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البيئة: هى كل مايحيط بالمخلوق الحي من مخلوقات حية، وأشياء غير حية ويتفاعل معها.</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ox(out)">
                                      <p:cBhvr>
                                        <p:cTn id="7" dur="1000"/>
                                        <p:tgtEl>
                                          <p:spTgt spid="6145"/>
                                        </p:tgtEl>
                                      </p:cBhvr>
                                    </p:animEffect>
                                  </p:childTnLst>
                                  <p:subTnLst>
                                    <p:audio>
                                      <p:cMediaNode>
                                        <p:cTn display="0" masterRel="sameClick">
                                          <p:stCondLst>
                                            <p:cond evt="begin" delay="0">
                                              <p:tn val="5"/>
                                            </p:cond>
                                          </p:stCondLst>
                                          <p:endCondLst>
                                            <p:cond evt="onStopAudio" delay="0">
                                              <p:tgtEl>
                                                <p:sldTgt/>
                                              </p:tgtEl>
                                            </p:cond>
                                          </p:endCondLst>
                                        </p:cTn>
                                        <p:tgtEl>
                                          <p:sndTgt r:embed="rId3" name="TouchTones.wav"/>
                                        </p:tgtEl>
                                      </p:cMediaNode>
                                    </p:audio>
                                  </p:subTnLst>
                                </p:cTn>
                              </p:par>
                              <p:par>
                                <p:cTn id="8" presetID="12" presetClass="entr" presetSubtype="4"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Bottom)">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6146"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857621" y="500063"/>
            <a:ext cx="5412182" cy="675156"/>
          </a:xfrm>
          <a:prstGeom prst="teardrop">
            <a:avLst/>
          </a:prstGeom>
          <a:solidFill>
            <a:srgbClr val="FFC000"/>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المفردات الجديدة </a:t>
            </a:r>
          </a:p>
        </p:txBody>
      </p:sp>
      <p:sp>
        <p:nvSpPr>
          <p:cNvPr id="4" name="Flowchart: Terminator 3"/>
          <p:cNvSpPr/>
          <p:nvPr/>
        </p:nvSpPr>
        <p:spPr>
          <a:xfrm rot="21165327">
            <a:off x="500063" y="2198453"/>
            <a:ext cx="2500312"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 الاحياء </a:t>
            </a:r>
          </a:p>
        </p:txBody>
      </p:sp>
      <p:sp>
        <p:nvSpPr>
          <p:cNvPr id="5" name="Flowchart: Terminator 4"/>
          <p:cNvSpPr/>
          <p:nvPr/>
        </p:nvSpPr>
        <p:spPr>
          <a:xfrm rot="21165327">
            <a:off x="5691188" y="2059145"/>
            <a:ext cx="2819400"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المخلوق الحي </a:t>
            </a:r>
          </a:p>
        </p:txBody>
      </p:sp>
      <p:sp>
        <p:nvSpPr>
          <p:cNvPr id="6" name="Flowchart: Terminator 5"/>
          <p:cNvSpPr/>
          <p:nvPr/>
        </p:nvSpPr>
        <p:spPr>
          <a:xfrm rot="21165327">
            <a:off x="549275" y="4995628"/>
            <a:ext cx="25003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التنظيم </a:t>
            </a:r>
          </a:p>
        </p:txBody>
      </p:sp>
      <p:sp>
        <p:nvSpPr>
          <p:cNvPr id="7" name="Flowchart: Terminator 6"/>
          <p:cNvSpPr/>
          <p:nvPr/>
        </p:nvSpPr>
        <p:spPr>
          <a:xfrm rot="21165327">
            <a:off x="5549900" y="4638441"/>
            <a:ext cx="25003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النمو</a:t>
            </a:r>
          </a:p>
        </p:txBody>
      </p:sp>
      <p:sp>
        <p:nvSpPr>
          <p:cNvPr id="8" name="Flowchart: Terminator 7"/>
          <p:cNvSpPr/>
          <p:nvPr/>
        </p:nvSpPr>
        <p:spPr>
          <a:xfrm rot="21165327">
            <a:off x="3192463" y="3424003"/>
            <a:ext cx="2500312"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التكاثر</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1+#ppt_w/2"/>
                                          </p:val>
                                        </p:tav>
                                        <p:tav tm="100000">
                                          <p:val>
                                            <p:strVal val="#ppt_x"/>
                                          </p:val>
                                        </p:tav>
                                      </p:tavLst>
                                    </p:anim>
                                    <p:anim calcmode="lin" valueType="num">
                                      <p:cBhvr additive="base">
                                        <p:cTn id="8"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suction.wav" builtIn="1"/>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suction.wav" builtIn="1"/>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suction.wav" builtIn="1"/>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3" name="suction.wav" builtIn="1"/>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animBg="1"/>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643042" y="500042"/>
            <a:ext cx="2446504"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العامة </a:t>
            </a:r>
          </a:p>
        </p:txBody>
      </p:sp>
      <p:sp>
        <p:nvSpPr>
          <p:cNvPr id="5" name="Teardrop 4"/>
          <p:cNvSpPr>
            <a:spLocks noChangeArrowheads="1"/>
          </p:cNvSpPr>
          <p:nvPr/>
        </p:nvSpPr>
        <p:spPr bwMode="auto">
          <a:xfrm rot="21298818">
            <a:off x="823913" y="2913208"/>
            <a:ext cx="7485062" cy="2311110"/>
          </a:xfrm>
          <a:prstGeom prst="teardrop">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يتناول علم الأحياء دراسة المخلوقات الحية وخصائصها غبر توظيف العلماء للطرائق العلمية.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son notify.wav"/>
                                        </p:tgtEl>
                                      </p:cMediaNode>
                                    </p:audio>
                                  </p:sub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1"/>
          <p:cNvSpPr>
            <a:spLocks noChangeArrowheads="1"/>
          </p:cNvSpPr>
          <p:nvPr/>
        </p:nvSpPr>
        <p:spPr bwMode="auto">
          <a:xfrm>
            <a:off x="4429124" y="785794"/>
            <a:ext cx="2800350" cy="646112"/>
          </a:xfrm>
          <a:prstGeom prst="rect">
            <a:avLst/>
          </a:prstGeom>
          <a:solidFill>
            <a:srgbClr val="FFFF00"/>
          </a:solidFill>
          <a:ln w="9525">
            <a:solidFill>
              <a:srgbClr val="FF0000"/>
            </a:solidFill>
            <a:miter lim="800000"/>
            <a:headEnd/>
            <a:tailEnd/>
          </a:ln>
        </p:spPr>
        <p:txBody>
          <a:bodyPr wrap="none" anchor="ctr">
            <a:spAutoFit/>
          </a:bodyPr>
          <a:lstStyle/>
          <a:p>
            <a:pPr algn="justLow"/>
            <a:r>
              <a:rPr lang="ar-EG" sz="3600" b="1" dirty="0">
                <a:cs typeface="Times New Roman" pitchFamily="18" charset="0"/>
              </a:rPr>
              <a:t>المفردات الجديدة </a:t>
            </a:r>
            <a:endParaRPr lang="ar-EG" sz="4400" b="1" dirty="0"/>
          </a:p>
        </p:txBody>
      </p:sp>
      <p:sp>
        <p:nvSpPr>
          <p:cNvPr id="4" name="Flowchart: Terminator 3"/>
          <p:cNvSpPr/>
          <p:nvPr/>
        </p:nvSpPr>
        <p:spPr>
          <a:xfrm rot="21165327">
            <a:off x="500063" y="2198453"/>
            <a:ext cx="2500312"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النوع </a:t>
            </a:r>
          </a:p>
        </p:txBody>
      </p:sp>
      <p:sp>
        <p:nvSpPr>
          <p:cNvPr id="5" name="Flowchart: Terminator 4"/>
          <p:cNvSpPr/>
          <p:nvPr/>
        </p:nvSpPr>
        <p:spPr>
          <a:xfrm rot="21165327">
            <a:off x="5691188" y="2331803"/>
            <a:ext cx="28194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المثير</a:t>
            </a:r>
          </a:p>
        </p:txBody>
      </p:sp>
      <p:sp>
        <p:nvSpPr>
          <p:cNvPr id="6" name="Flowchart: Terminator 5"/>
          <p:cNvSpPr/>
          <p:nvPr/>
        </p:nvSpPr>
        <p:spPr>
          <a:xfrm rot="21165327">
            <a:off x="549275" y="4995628"/>
            <a:ext cx="2500313"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الاستجابة </a:t>
            </a:r>
          </a:p>
        </p:txBody>
      </p:sp>
      <p:sp>
        <p:nvSpPr>
          <p:cNvPr id="7" name="Flowchart: Terminator 6"/>
          <p:cNvSpPr/>
          <p:nvPr/>
        </p:nvSpPr>
        <p:spPr>
          <a:xfrm rot="21165327">
            <a:off x="5546725" y="4603516"/>
            <a:ext cx="3060700"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الاتزان الداخلي </a:t>
            </a:r>
          </a:p>
        </p:txBody>
      </p:sp>
      <p:sp>
        <p:nvSpPr>
          <p:cNvPr id="8" name="Flowchart: Terminator 7"/>
          <p:cNvSpPr/>
          <p:nvPr/>
        </p:nvSpPr>
        <p:spPr>
          <a:xfrm rot="21165327">
            <a:off x="3192463" y="3424003"/>
            <a:ext cx="2500312" cy="675156"/>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التكيف </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suction.wav" builtIn="1"/>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3" name="suction.wav" builtIn="1"/>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suction.wav" builtIn="1"/>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subTnLst>
                                    <p:audio>
                                      <p:cMediaNode>
                                        <p:cTn display="0" masterRel="sameClick">
                                          <p:stCondLst>
                                            <p:cond evt="begin" delay="0">
                                              <p:tn val="25"/>
                                            </p:cond>
                                          </p:stCondLst>
                                          <p:endCondLst>
                                            <p:cond evt="onStopAudio" delay="0">
                                              <p:tgtEl>
                                                <p:sldTgt/>
                                              </p:tgtEl>
                                            </p:cond>
                                          </p:endCondLst>
                                        </p:cTn>
                                        <p:tgtEl>
                                          <p:sndTgt r:embed="rId3" name="suctio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dit.png"/>
          <p:cNvPicPr>
            <a:picLocks noChangeAspect="1"/>
          </p:cNvPicPr>
          <p:nvPr/>
        </p:nvPicPr>
        <p:blipFill>
          <a:blip r:embed="rId4"/>
          <a:srcRect/>
          <a:stretch>
            <a:fillRect/>
          </a:stretch>
        </p:blipFill>
        <p:spPr bwMode="auto">
          <a:xfrm>
            <a:off x="4714875" y="0"/>
            <a:ext cx="1625600" cy="1625600"/>
          </a:xfrm>
          <a:prstGeom prst="rect">
            <a:avLst/>
          </a:prstGeom>
          <a:noFill/>
          <a:ln w="9525">
            <a:noFill/>
            <a:miter lim="800000"/>
            <a:headEnd/>
            <a:tailEnd/>
          </a:ln>
        </p:spPr>
      </p:pic>
      <p:sp>
        <p:nvSpPr>
          <p:cNvPr id="3" name="Cube 2"/>
          <p:cNvSpPr/>
          <p:nvPr/>
        </p:nvSpPr>
        <p:spPr>
          <a:xfrm>
            <a:off x="2714625" y="428625"/>
            <a:ext cx="2214563" cy="638008"/>
          </a:xfrm>
          <a:prstGeom prst="cub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المفرادات </a:t>
            </a:r>
          </a:p>
        </p:txBody>
      </p:sp>
      <p:sp>
        <p:nvSpPr>
          <p:cNvPr id="3074" name="Rectangle 2"/>
          <p:cNvSpPr>
            <a:spLocks noChangeArrowheads="1"/>
          </p:cNvSpPr>
          <p:nvPr/>
        </p:nvSpPr>
        <p:spPr bwMode="auto">
          <a:xfrm rot="20917047">
            <a:off x="792556" y="2121221"/>
            <a:ext cx="7797751" cy="1692771"/>
          </a:xfrm>
          <a:prstGeom prst="rect">
            <a:avLst/>
          </a:prstGeom>
          <a:solidFill>
            <a:srgbClr val="FFFF00"/>
          </a:solidFill>
          <a:ln w="9525">
            <a:solidFill>
              <a:srgbClr val="FF0000"/>
            </a:solidFill>
            <a:miter lim="800000"/>
            <a:headEnd/>
            <a:tailEnd/>
          </a:ln>
        </p:spPr>
        <p:txBody>
          <a:bodyPr wrap="square" anchor="ctr">
            <a:spAutoFit/>
          </a:bodyPr>
          <a:lstStyle/>
          <a:p>
            <a:pPr algn="justLow"/>
            <a:r>
              <a:rPr lang="ar-EG" sz="4000" b="1" dirty="0">
                <a:cs typeface="Times New Roman" pitchFamily="18" charset="0"/>
              </a:rPr>
              <a:t>أصل الكلمة </a:t>
            </a:r>
            <a:r>
              <a:rPr lang="en-US" sz="4000" b="1" dirty="0">
                <a:cs typeface="Times New Roman" pitchFamily="18" charset="0"/>
              </a:rPr>
              <a:t>Biology</a:t>
            </a:r>
            <a:endParaRPr lang="en-US" sz="3200" b="1" dirty="0"/>
          </a:p>
          <a:p>
            <a:pPr algn="justLow" eaLnBrk="0" hangingPunct="0"/>
            <a:r>
              <a:rPr lang="en-US" sz="3200" b="1" dirty="0">
                <a:cs typeface="Times New Roman" pitchFamily="18" charset="0"/>
              </a:rPr>
              <a:t>Bio</a:t>
            </a:r>
            <a:r>
              <a:rPr lang="ar-EG" sz="3200" b="1" dirty="0">
                <a:cs typeface="Times New Roman" pitchFamily="18" charset="0"/>
              </a:rPr>
              <a:t> من الكلمة اليونانية </a:t>
            </a:r>
            <a:r>
              <a:rPr lang="en-US" sz="3200" b="1" dirty="0">
                <a:cs typeface="Times New Roman" pitchFamily="18" charset="0"/>
              </a:rPr>
              <a:t>Bios</a:t>
            </a:r>
            <a:r>
              <a:rPr lang="ar-EG" sz="3200" b="1" dirty="0">
                <a:cs typeface="Times New Roman" pitchFamily="18" charset="0"/>
              </a:rPr>
              <a:t> وتعني الحياة </a:t>
            </a:r>
            <a:endParaRPr lang="en-US" sz="2400" b="1" dirty="0"/>
          </a:p>
          <a:p>
            <a:pPr algn="justLow" eaLnBrk="0" hangingPunct="0"/>
            <a:r>
              <a:rPr lang="en-US" sz="3200" b="1" dirty="0">
                <a:cs typeface="Times New Roman" pitchFamily="18" charset="0"/>
              </a:rPr>
              <a:t>Logy</a:t>
            </a:r>
            <a:r>
              <a:rPr lang="ar-EG" sz="3200" b="1" dirty="0">
                <a:cs typeface="Times New Roman" pitchFamily="18" charset="0"/>
              </a:rPr>
              <a:t> من الكلمة اليونانية </a:t>
            </a:r>
            <a:r>
              <a:rPr lang="en-US" sz="3200" b="1" dirty="0">
                <a:cs typeface="Times New Roman" pitchFamily="18" charset="0"/>
              </a:rPr>
              <a:t>Logos</a:t>
            </a:r>
            <a:r>
              <a:rPr lang="ar-EG" sz="3200" b="1" dirty="0">
                <a:cs typeface="Times New Roman" pitchFamily="18" charset="0"/>
              </a:rPr>
              <a:t> وتعني دراسة</a:t>
            </a:r>
            <a:r>
              <a:rPr lang="ar-EG" sz="3200" b="1" dirty="0">
                <a:solidFill>
                  <a:srgbClr val="FF33CC"/>
                </a:solidFill>
                <a:cs typeface="Times New Roman" pitchFamily="18" charset="0"/>
              </a:rPr>
              <a:t>.</a:t>
            </a:r>
            <a:endParaRPr lang="ar-EG" sz="4000" b="1" dirty="0">
              <a:solidFill>
                <a:srgbClr val="FF33CC"/>
              </a:solidFill>
            </a:endParaRP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5">
                                          <p:stCondLst>
                                            <p:cond delay="0"/>
                                          </p:stCondLst>
                                        </p:cTn>
                                        <p:tgtEl>
                                          <p:spTgt spid="2"/>
                                        </p:tgtEl>
                                      </p:cBhvr>
                                    </p:animEffect>
                                    <p:anim calcmode="lin" valueType="num">
                                      <p:cBhvr>
                                        <p:cTn id="8"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13" dur="7">
                                          <p:stCondLst>
                                            <p:cond delay="163"/>
                                          </p:stCondLst>
                                        </p:cTn>
                                        <p:tgtEl>
                                          <p:spTgt spid="2"/>
                                        </p:tgtEl>
                                      </p:cBhvr>
                                      <p:to x="100000" y="60000"/>
                                    </p:animScale>
                                    <p:animScale>
                                      <p:cBhvr>
                                        <p:cTn id="14" dur="42" decel="50000">
                                          <p:stCondLst>
                                            <p:cond delay="169"/>
                                          </p:stCondLst>
                                        </p:cTn>
                                        <p:tgtEl>
                                          <p:spTgt spid="2"/>
                                        </p:tgtEl>
                                      </p:cBhvr>
                                      <p:to x="100000" y="100000"/>
                                    </p:animScale>
                                    <p:animScale>
                                      <p:cBhvr>
                                        <p:cTn id="15" dur="7">
                                          <p:stCondLst>
                                            <p:cond delay="328"/>
                                          </p:stCondLst>
                                        </p:cTn>
                                        <p:tgtEl>
                                          <p:spTgt spid="2"/>
                                        </p:tgtEl>
                                      </p:cBhvr>
                                      <p:to x="100000" y="80000"/>
                                    </p:animScale>
                                    <p:animScale>
                                      <p:cBhvr>
                                        <p:cTn id="16" dur="42" decel="50000">
                                          <p:stCondLst>
                                            <p:cond delay="335"/>
                                          </p:stCondLst>
                                        </p:cTn>
                                        <p:tgtEl>
                                          <p:spTgt spid="2"/>
                                        </p:tgtEl>
                                      </p:cBhvr>
                                      <p:to x="100000" y="100000"/>
                                    </p:animScale>
                                    <p:animScale>
                                      <p:cBhvr>
                                        <p:cTn id="17" dur="7">
                                          <p:stCondLst>
                                            <p:cond delay="411"/>
                                          </p:stCondLst>
                                        </p:cTn>
                                        <p:tgtEl>
                                          <p:spTgt spid="2"/>
                                        </p:tgtEl>
                                      </p:cBhvr>
                                      <p:to x="100000" y="90000"/>
                                    </p:animScale>
                                    <p:animScale>
                                      <p:cBhvr>
                                        <p:cTn id="18" dur="42" decel="50000">
                                          <p:stCondLst>
                                            <p:cond delay="417"/>
                                          </p:stCondLst>
                                        </p:cTn>
                                        <p:tgtEl>
                                          <p:spTgt spid="2"/>
                                        </p:tgtEl>
                                      </p:cBhvr>
                                      <p:to x="100000" y="100000"/>
                                    </p:animScale>
                                    <p:animScale>
                                      <p:cBhvr>
                                        <p:cTn id="19" dur="7">
                                          <p:stCondLst>
                                            <p:cond delay="452"/>
                                          </p:stCondLst>
                                        </p:cTn>
                                        <p:tgtEl>
                                          <p:spTgt spid="2"/>
                                        </p:tgtEl>
                                      </p:cBhvr>
                                      <p:to x="100000" y="95000"/>
                                    </p:animScale>
                                    <p:animScale>
                                      <p:cBhvr>
                                        <p:cTn id="20" dur="42" decel="50000">
                                          <p:stCondLst>
                                            <p:cond delay="459"/>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SOUND528.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145">
                                          <p:stCondLst>
                                            <p:cond delay="0"/>
                                          </p:stCondLst>
                                        </p:cTn>
                                        <p:tgtEl>
                                          <p:spTgt spid="3"/>
                                        </p:tgtEl>
                                      </p:cBhvr>
                                    </p:animEffect>
                                    <p:anim calcmode="lin" valueType="num">
                                      <p:cBhvr>
                                        <p:cTn id="24"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29" dur="7">
                                          <p:stCondLst>
                                            <p:cond delay="163"/>
                                          </p:stCondLst>
                                        </p:cTn>
                                        <p:tgtEl>
                                          <p:spTgt spid="3"/>
                                        </p:tgtEl>
                                      </p:cBhvr>
                                      <p:to x="100000" y="60000"/>
                                    </p:animScale>
                                    <p:animScale>
                                      <p:cBhvr>
                                        <p:cTn id="30" dur="42" decel="50000">
                                          <p:stCondLst>
                                            <p:cond delay="169"/>
                                          </p:stCondLst>
                                        </p:cTn>
                                        <p:tgtEl>
                                          <p:spTgt spid="3"/>
                                        </p:tgtEl>
                                      </p:cBhvr>
                                      <p:to x="100000" y="100000"/>
                                    </p:animScale>
                                    <p:animScale>
                                      <p:cBhvr>
                                        <p:cTn id="31" dur="7">
                                          <p:stCondLst>
                                            <p:cond delay="328"/>
                                          </p:stCondLst>
                                        </p:cTn>
                                        <p:tgtEl>
                                          <p:spTgt spid="3"/>
                                        </p:tgtEl>
                                      </p:cBhvr>
                                      <p:to x="100000" y="80000"/>
                                    </p:animScale>
                                    <p:animScale>
                                      <p:cBhvr>
                                        <p:cTn id="32" dur="42" decel="50000">
                                          <p:stCondLst>
                                            <p:cond delay="335"/>
                                          </p:stCondLst>
                                        </p:cTn>
                                        <p:tgtEl>
                                          <p:spTgt spid="3"/>
                                        </p:tgtEl>
                                      </p:cBhvr>
                                      <p:to x="100000" y="100000"/>
                                    </p:animScale>
                                    <p:animScale>
                                      <p:cBhvr>
                                        <p:cTn id="33" dur="7">
                                          <p:stCondLst>
                                            <p:cond delay="411"/>
                                          </p:stCondLst>
                                        </p:cTn>
                                        <p:tgtEl>
                                          <p:spTgt spid="3"/>
                                        </p:tgtEl>
                                      </p:cBhvr>
                                      <p:to x="100000" y="90000"/>
                                    </p:animScale>
                                    <p:animScale>
                                      <p:cBhvr>
                                        <p:cTn id="34" dur="42" decel="50000">
                                          <p:stCondLst>
                                            <p:cond delay="417"/>
                                          </p:stCondLst>
                                        </p:cTn>
                                        <p:tgtEl>
                                          <p:spTgt spid="3"/>
                                        </p:tgtEl>
                                      </p:cBhvr>
                                      <p:to x="100000" y="100000"/>
                                    </p:animScale>
                                    <p:animScale>
                                      <p:cBhvr>
                                        <p:cTn id="35" dur="7">
                                          <p:stCondLst>
                                            <p:cond delay="452"/>
                                          </p:stCondLst>
                                        </p:cTn>
                                        <p:tgtEl>
                                          <p:spTgt spid="3"/>
                                        </p:tgtEl>
                                      </p:cBhvr>
                                      <p:to x="100000" y="95000"/>
                                    </p:animScale>
                                    <p:animScale>
                                      <p:cBhvr>
                                        <p:cTn id="36" dur="42" decel="50000">
                                          <p:stCondLst>
                                            <p:cond delay="459"/>
                                          </p:stCondLst>
                                        </p:cTn>
                                        <p:tgtEl>
                                          <p:spTgt spid="3"/>
                                        </p:tgtEl>
                                      </p:cBhvr>
                                      <p:to x="100000" y="100000"/>
                                    </p:animScale>
                                  </p:childTnLst>
                                </p:cTn>
                              </p:par>
                              <p:par>
                                <p:cTn id="37" presetID="55" presetClass="entr" presetSubtype="0" fill="hold" grpId="0" nodeType="with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p:cTn id="39" dur="500" fill="hold"/>
                                        <p:tgtEl>
                                          <p:spTgt spid="3074"/>
                                        </p:tgtEl>
                                        <p:attrNameLst>
                                          <p:attrName>ppt_w</p:attrName>
                                        </p:attrNameLst>
                                      </p:cBhvr>
                                      <p:tavLst>
                                        <p:tav tm="0">
                                          <p:val>
                                            <p:strVal val="#ppt_w*0.70"/>
                                          </p:val>
                                        </p:tav>
                                        <p:tav tm="100000">
                                          <p:val>
                                            <p:strVal val="#ppt_w"/>
                                          </p:val>
                                        </p:tav>
                                      </p:tavLst>
                                    </p:anim>
                                    <p:anim calcmode="lin" valueType="num">
                                      <p:cBhvr>
                                        <p:cTn id="40" dur="500" fill="hold"/>
                                        <p:tgtEl>
                                          <p:spTgt spid="3074"/>
                                        </p:tgtEl>
                                        <p:attrNameLst>
                                          <p:attrName>ppt_h</p:attrName>
                                        </p:attrNameLst>
                                      </p:cBhvr>
                                      <p:tavLst>
                                        <p:tav tm="0">
                                          <p:val>
                                            <p:strVal val="#ppt_h"/>
                                          </p:val>
                                        </p:tav>
                                        <p:tav tm="100000">
                                          <p:val>
                                            <p:strVal val="#ppt_h"/>
                                          </p:val>
                                        </p:tav>
                                      </p:tavLst>
                                    </p:anim>
                                    <p:animEffect transition="in" filter="fade">
                                      <p:cBhvr>
                                        <p:cTn id="4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57752" y="928670"/>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5" name="Rectangle 2"/>
          <p:cNvSpPr>
            <a:spLocks noChangeArrowheads="1"/>
          </p:cNvSpPr>
          <p:nvPr/>
        </p:nvSpPr>
        <p:spPr bwMode="auto">
          <a:xfrm>
            <a:off x="1143000" y="3500438"/>
            <a:ext cx="6608763" cy="1765792"/>
          </a:xfrm>
          <a:prstGeom prst="teardrop">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تشترك جميع المخلوقات الحية فى خصائص الحياة.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in.wav" builtIn="1"/>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1000100" y="1000108"/>
            <a:ext cx="526416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الربط </a:t>
            </a:r>
            <a:r>
              <a:rPr lang="ar-EG" sz="2800" b="1" dirty="0">
                <a:solidFill>
                  <a:srgbClr val="0000CC"/>
                </a:solidFill>
                <a:latin typeface="Tahoma" pitchFamily="34" charset="0"/>
                <a:ea typeface="Tahoma" pitchFamily="34" charset="0"/>
                <a:cs typeface="Tahoma" pitchFamily="34" charset="0"/>
              </a:rPr>
              <a:t>مع الحياة</a:t>
            </a:r>
          </a:p>
        </p:txBody>
      </p:sp>
      <p:sp>
        <p:nvSpPr>
          <p:cNvPr id="7" name="Rectangle 6"/>
          <p:cNvSpPr>
            <a:spLocks noChangeArrowheads="1"/>
          </p:cNvSpPr>
          <p:nvPr/>
        </p:nvSpPr>
        <p:spPr bwMode="auto">
          <a:xfrm rot="21204788">
            <a:off x="1114425" y="2705783"/>
            <a:ext cx="6642100"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فكر فى مخلوقات حية، أو غير حية. فكر فى البكتيريا التى تعيش فى أمعائك، وفى سمك القرش الأبيض فى المحيط، وفى حقل القمح، وفى الديناصور الذي انقرض. إنها جميعاً مخلوقات حية، يختلف بعضها عن بعض فى التركيب وفى الوظيفة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slide(fromTop)">
                                      <p:cBhvr>
                                        <p:cTn id="7" dur="500"/>
                                        <p:tgtEl>
                                          <p:spTgt spid="26627"/>
                                        </p:tgtEl>
                                      </p:cBhvr>
                                    </p:animEffect>
                                  </p:childTnLst>
                                </p:cTn>
                              </p:par>
                              <p:par>
                                <p:cTn id="8" presetID="49" presetClass="entr" presetSubtype="0" decel="10000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 calcmode="lin" valueType="num">
                                      <p:cBhvr>
                                        <p:cTn id="12" dur="500" fill="hold"/>
                                        <p:tgtEl>
                                          <p:spTgt spid="7"/>
                                        </p:tgtEl>
                                        <p:attrNameLst>
                                          <p:attrName>style.rotation</p:attrName>
                                        </p:attrNameLst>
                                      </p:cBhvr>
                                      <p:tavLst>
                                        <p:tav tm="0">
                                          <p:val>
                                            <p:fltVal val="360"/>
                                          </p:val>
                                        </p:tav>
                                        <p:tav tm="100000">
                                          <p:val>
                                            <p:fltVal val="0"/>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rot="21245133">
            <a:off x="1350963" y="3222963"/>
            <a:ext cx="6110287"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ولكن بينها كثيراً من الصفات المشتركة التى اودعها الله سبحانه وتعالى فيها. تري، ما الصفات المشتركة بينها؟ ومن الذي اكتشفها؟</a:t>
            </a:r>
          </a:p>
        </p:txBody>
      </p:sp>
      <p:sp>
        <p:nvSpPr>
          <p:cNvPr id="35845" name="Rectangle 3"/>
          <p:cNvSpPr>
            <a:spLocks noChangeArrowheads="1"/>
          </p:cNvSpPr>
          <p:nvPr/>
        </p:nvSpPr>
        <p:spPr bwMode="auto">
          <a:xfrm>
            <a:off x="1714480" y="1571612"/>
            <a:ext cx="504985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الربط </a:t>
            </a:r>
            <a:r>
              <a:rPr lang="ar-EG" sz="2800" b="1" dirty="0">
                <a:solidFill>
                  <a:srgbClr val="0000CC"/>
                </a:solidFill>
                <a:latin typeface="Tahoma" pitchFamily="34" charset="0"/>
                <a:ea typeface="Tahoma" pitchFamily="34" charset="0"/>
                <a:cs typeface="Tahoma" pitchFamily="34" charset="0"/>
              </a:rPr>
              <a:t>مع الحياة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p:cTn id="7" dur="500" fill="hold"/>
                                        <p:tgtEl>
                                          <p:spTgt spid="25601"/>
                                        </p:tgtEl>
                                        <p:attrNameLst>
                                          <p:attrName>ppt_w</p:attrName>
                                        </p:attrNameLst>
                                      </p:cBhvr>
                                      <p:tavLst>
                                        <p:tav tm="0">
                                          <p:val>
                                            <p:fltVal val="0"/>
                                          </p:val>
                                        </p:tav>
                                        <p:tav tm="100000">
                                          <p:val>
                                            <p:strVal val="#ppt_w"/>
                                          </p:val>
                                        </p:tav>
                                      </p:tavLst>
                                    </p:anim>
                                    <p:anim calcmode="lin" valueType="num">
                                      <p:cBhvr>
                                        <p:cTn id="8" dur="500" fill="hold"/>
                                        <p:tgtEl>
                                          <p:spTgt spid="25601"/>
                                        </p:tgtEl>
                                        <p:attrNameLst>
                                          <p:attrName>ppt_h</p:attrName>
                                        </p:attrNameLst>
                                      </p:cBhvr>
                                      <p:tavLst>
                                        <p:tav tm="0">
                                          <p:val>
                                            <p:fltVal val="0"/>
                                          </p:val>
                                        </p:tav>
                                        <p:tav tm="100000">
                                          <p:val>
                                            <p:strVal val="#ppt_h"/>
                                          </p:val>
                                        </p:tav>
                                      </p:tavLst>
                                    </p:anim>
                                    <p:anim calcmode="lin" valueType="num">
                                      <p:cBhvr>
                                        <p:cTn id="9" dur="500" fill="hold"/>
                                        <p:tgtEl>
                                          <p:spTgt spid="25601"/>
                                        </p:tgtEl>
                                        <p:attrNameLst>
                                          <p:attrName>style.rotation</p:attrName>
                                        </p:attrNameLst>
                                      </p:cBhvr>
                                      <p:tavLst>
                                        <p:tav tm="0">
                                          <p:val>
                                            <p:fltVal val="360"/>
                                          </p:val>
                                        </p:tav>
                                        <p:tav tm="100000">
                                          <p:val>
                                            <p:fltVal val="0"/>
                                          </p:val>
                                        </p:tav>
                                      </p:tavLst>
                                    </p:anim>
                                    <p:animEffect transition="in" filter="fade">
                                      <p:cBhvr>
                                        <p:cTn id="10"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rot="194664">
            <a:off x="499763" y="720507"/>
            <a:ext cx="6961009"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 الحياة </a:t>
            </a:r>
            <a:r>
              <a:rPr lang="en-US" sz="2800" b="1" dirty="0">
                <a:solidFill>
                  <a:srgbClr val="0000CC"/>
                </a:solidFill>
                <a:latin typeface="Tahoma" pitchFamily="34" charset="0"/>
                <a:ea typeface="Tahoma" pitchFamily="34" charset="0"/>
                <a:cs typeface="Tahoma" pitchFamily="34" charset="0"/>
              </a:rPr>
              <a:t>The Science of life </a:t>
            </a:r>
          </a:p>
        </p:txBody>
      </p:sp>
      <p:sp>
        <p:nvSpPr>
          <p:cNvPr id="4" name="Flowchart: Document 3"/>
          <p:cNvSpPr/>
          <p:nvPr/>
        </p:nvSpPr>
        <p:spPr>
          <a:xfrm rot="283186">
            <a:off x="1261271" y="1948321"/>
            <a:ext cx="6500812" cy="3485579"/>
          </a:xfrm>
          <a:prstGeom prst="flowChartDocumen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عندما ندرس المخلوقات الحية، أو نطرح اسئلة عن كيفية تفاعلها مع بيئتها، فإننا نتعلم شيئاً فى علم الأحياء</a:t>
            </a:r>
            <a:r>
              <a:rPr lang="en-US" sz="2800" b="1" dirty="0">
                <a:solidFill>
                  <a:srgbClr val="0000CC"/>
                </a:solidFill>
                <a:latin typeface="Tahoma" pitchFamily="34" charset="0"/>
                <a:ea typeface="Tahoma" pitchFamily="34" charset="0"/>
                <a:cs typeface="Tahoma" pitchFamily="34" charset="0"/>
              </a:rPr>
              <a:t>biology</a:t>
            </a:r>
            <a:r>
              <a:rPr lang="ar-EG" sz="2800" b="1" dirty="0">
                <a:solidFill>
                  <a:srgbClr val="0000CC"/>
                </a:solidFill>
                <a:latin typeface="Tahoma" pitchFamily="34" charset="0"/>
                <a:ea typeface="Tahoma" pitchFamily="34" charset="0"/>
                <a:cs typeface="Tahoma" pitchFamily="34" charset="0"/>
              </a:rPr>
              <a:t>, فكل تساؤل عن الحياة </a:t>
            </a:r>
            <a:r>
              <a:rPr lang="ar-EG" sz="2800" b="1" dirty="0" err="1">
                <a:solidFill>
                  <a:srgbClr val="0000CC"/>
                </a:solidFill>
                <a:latin typeface="Tahoma" pitchFamily="34" charset="0"/>
                <a:ea typeface="Tahoma" pitchFamily="34" charset="0"/>
                <a:cs typeface="Tahoma" pitchFamily="34" charset="0"/>
              </a:rPr>
              <a:t>التى</a:t>
            </a:r>
            <a:r>
              <a:rPr lang="ar-EG" sz="2800" b="1" dirty="0">
                <a:solidFill>
                  <a:srgbClr val="0000CC"/>
                </a:solidFill>
                <a:latin typeface="Tahoma" pitchFamily="34" charset="0"/>
                <a:ea typeface="Tahoma" pitchFamily="34" charset="0"/>
                <a:cs typeface="Tahoma" pitchFamily="34" charset="0"/>
              </a:rPr>
              <a:t> أوجدها الله عز وجل على الأرض هو دافع لنا لدراسة علم الأحياء.</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1000" fill="hold"/>
                                        <p:tgtEl>
                                          <p:spTgt spid="24577"/>
                                        </p:tgtEl>
                                        <p:attrNameLst>
                                          <p:attrName>ppt_x</p:attrName>
                                        </p:attrNameLst>
                                      </p:cBhvr>
                                      <p:tavLst>
                                        <p:tav tm="0">
                                          <p:val>
                                            <p:strVal val="#ppt_x-.2"/>
                                          </p:val>
                                        </p:tav>
                                        <p:tav tm="100000">
                                          <p:val>
                                            <p:strVal val="#ppt_x"/>
                                          </p:val>
                                        </p:tav>
                                      </p:tavLst>
                                    </p:anim>
                                    <p:anim calcmode="lin" valueType="num">
                                      <p:cBhvr>
                                        <p:cTn id="8" dur="1000" fill="hold"/>
                                        <p:tgtEl>
                                          <p:spTgt spid="245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77"/>
                                        </p:tgtEl>
                                      </p:cBhvr>
                                    </p:animEffect>
                                  </p:childTnLst>
                                  <p:subTnLst>
                                    <p:audio>
                                      <p:cMediaNode>
                                        <p:cTn display="0" masterRel="sameClick">
                                          <p:stCondLst>
                                            <p:cond evt="begin" delay="0">
                                              <p:tn val="5"/>
                                            </p:cond>
                                          </p:stCondLst>
                                          <p:endCondLst>
                                            <p:cond evt="onStopAudio" delay="0">
                                              <p:tgtEl>
                                                <p:sldTgt/>
                                              </p:tgtEl>
                                            </p:cond>
                                          </p:endCondLst>
                                        </p:cTn>
                                        <p:tgtEl>
                                          <p:sndTgt r:embed="rId3" name="0204 - bongo drum.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lowchart: Document 1"/>
          <p:cNvSpPr/>
          <p:nvPr/>
        </p:nvSpPr>
        <p:spPr>
          <a:xfrm rot="283186">
            <a:off x="1027113" y="3201234"/>
            <a:ext cx="6500812" cy="2522458"/>
          </a:xfrm>
          <a:prstGeom prst="flowChartDocumen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يُعني علم الأحياء بدراسة أصل الحياة، وتاريخها، وكل ما كان حيا يوماً ما، وتركيب المخلوقات الحية، وكيف تقوم بوظائفها، وكيف يتفاعل بعضها مع بعض.</a:t>
            </a:r>
          </a:p>
        </p:txBody>
      </p:sp>
      <p:sp>
        <p:nvSpPr>
          <p:cNvPr id="37892" name="Rectangle 1"/>
          <p:cNvSpPr>
            <a:spLocks noChangeArrowheads="1"/>
          </p:cNvSpPr>
          <p:nvPr/>
        </p:nvSpPr>
        <p:spPr bwMode="auto">
          <a:xfrm rot="194664">
            <a:off x="744538" y="955891"/>
            <a:ext cx="5224462"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علم الحياة </a:t>
            </a:r>
            <a:r>
              <a:rPr lang="en-US" sz="2800" b="1" dirty="0">
                <a:solidFill>
                  <a:srgbClr val="0000CC"/>
                </a:solidFill>
                <a:latin typeface="Tahoma" pitchFamily="34" charset="0"/>
                <a:ea typeface="Tahoma" pitchFamily="34" charset="0"/>
                <a:cs typeface="Tahoma" pitchFamily="34" charset="0"/>
              </a:rPr>
              <a:t>The Science of life </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999.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rot="21305325">
            <a:off x="1941736" y="676622"/>
            <a:ext cx="414568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ماذا يعمل علماء الأحياء؟</a:t>
            </a:r>
          </a:p>
        </p:txBody>
      </p:sp>
      <p:sp>
        <p:nvSpPr>
          <p:cNvPr id="5" name="Rectangle 4"/>
          <p:cNvSpPr>
            <a:spLocks noChangeArrowheads="1"/>
          </p:cNvSpPr>
          <p:nvPr/>
        </p:nvSpPr>
        <p:spPr bwMode="auto">
          <a:xfrm>
            <a:off x="2928926" y="1857364"/>
            <a:ext cx="5286375"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تخيل أنك أول من يكتشف الخلايا ويشاهدها تحت المجهر، أو يجد أول أحفورة ديناصور تُبين أن لهذا المخلوق ريشاً، أو أول من يدرس الطرائق التى تحصل بها سمكة المنجم على طعامها الشكل 1-1، تري كيف سيكون شعورك عندها؟ وما الذي ستفكر فيه؟ </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arn(inHorizontal)">
                                      <p:cBhvr>
                                        <p:cTn id="7" dur="5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450" decel="100000" fill="hold"/>
                                        <p:tgtEl>
                                          <p:spTgt spid="5"/>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1"/>
          <p:cNvSpPr>
            <a:spLocks noChangeArrowheads="1"/>
          </p:cNvSpPr>
          <p:nvPr/>
        </p:nvSpPr>
        <p:spPr bwMode="auto">
          <a:xfrm rot="21305325">
            <a:off x="1870298" y="676622"/>
            <a:ext cx="414568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ماذا يعمل علماء الأحياء؟</a:t>
            </a:r>
          </a:p>
        </p:txBody>
      </p:sp>
      <p:sp>
        <p:nvSpPr>
          <p:cNvPr id="29697" name="Rectangle 1"/>
          <p:cNvSpPr>
            <a:spLocks noChangeArrowheads="1"/>
          </p:cNvSpPr>
          <p:nvPr/>
        </p:nvSpPr>
        <p:spPr bwMode="auto">
          <a:xfrm>
            <a:off x="2714612" y="1714488"/>
            <a:ext cx="5143500" cy="397031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وما الأسئلة التى كنت ستطرحها على نفسك؟ إن علماء الأحياء يستكشفون ويبحثون عن إجابات من خلال إجراء بحوث مختبرية وميدانية. وفى هذا الكتاب، سوف تستكتشف ما يقوم به علماء الأحياء، كما تتعرف بعض المهن المرتبطة مع علم الأحياء.</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fade">
                                      <p:cBhvr>
                                        <p:cTn id="7" dur="500"/>
                                        <p:tgtEl>
                                          <p:spTgt spid="29697"/>
                                        </p:tgtEl>
                                      </p:cBhvr>
                                    </p:animEffect>
                                    <p:anim calcmode="lin" valueType="num">
                                      <p:cBhvr>
                                        <p:cTn id="8" dur="500" fill="hold"/>
                                        <p:tgtEl>
                                          <p:spTgt spid="29697"/>
                                        </p:tgtEl>
                                        <p:attrNameLst>
                                          <p:attrName>ppt_x</p:attrName>
                                        </p:attrNameLst>
                                      </p:cBhvr>
                                      <p:tavLst>
                                        <p:tav tm="0">
                                          <p:val>
                                            <p:strVal val="#ppt_x"/>
                                          </p:val>
                                        </p:tav>
                                        <p:tav tm="100000">
                                          <p:val>
                                            <p:strVal val="#ppt_x"/>
                                          </p:val>
                                        </p:tav>
                                      </p:tavLst>
                                    </p:anim>
                                    <p:anim calcmode="lin" valueType="num">
                                      <p:cBhvr>
                                        <p:cTn id="9" dur="450" decel="100000" fill="hold"/>
                                        <p:tgtEl>
                                          <p:spTgt spid="2969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969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ar-SA">
              <a:latin typeface="Calibri" pitchFamily="34" charset="0"/>
            </a:endParaRPr>
          </a:p>
        </p:txBody>
      </p:sp>
      <p:sp>
        <p:nvSpPr>
          <p:cNvPr id="28675" name="Rectangle 3"/>
          <p:cNvSpPr>
            <a:spLocks noChangeArrowheads="1"/>
          </p:cNvSpPr>
          <p:nvPr/>
        </p:nvSpPr>
        <p:spPr bwMode="auto">
          <a:xfrm rot="10800000" flipV="1">
            <a:off x="1000100" y="1383562"/>
            <a:ext cx="4143375" cy="293516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 </a:t>
            </a:r>
            <a:r>
              <a:rPr lang="ar-EG" sz="2800" b="1" dirty="0">
                <a:solidFill>
                  <a:srgbClr val="0000CC"/>
                </a:solidFill>
                <a:latin typeface="Tahoma" pitchFamily="34" charset="0"/>
                <a:ea typeface="Tahoma" pitchFamily="34" charset="0"/>
                <a:cs typeface="Tahoma" pitchFamily="34" charset="0"/>
              </a:rPr>
              <a:t>1-1</a:t>
            </a:r>
            <a:endParaRPr lang="en-US" sz="2800" b="1" dirty="0">
              <a:solidFill>
                <a:srgbClr val="0000CC"/>
              </a:solidFill>
              <a:latin typeface="Tahoma" pitchFamily="34" charset="0"/>
              <a:ea typeface="Tahoma" pitchFamily="34" charset="0"/>
              <a:cs typeface="Tahoma" pitchFamily="34" charset="0"/>
            </a:endParaRPr>
          </a:p>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تعيش سمكة المنجم الرخامية متخفية فى قعر المحيط، وتنطلق فجاة إلى الأعلى من تحت الرمال لتصطاد فريستها.</a:t>
            </a:r>
          </a:p>
        </p:txBody>
      </p:sp>
      <p:pic>
        <p:nvPicPr>
          <p:cNvPr id="28676" name="Picture 4"/>
          <p:cNvPicPr>
            <a:picLocks noChangeAspect="1" noChangeArrowheads="1"/>
          </p:cNvPicPr>
          <p:nvPr/>
        </p:nvPicPr>
        <p:blipFill>
          <a:blip r:embed="rId3"/>
          <a:srcRect/>
          <a:stretch>
            <a:fillRect/>
          </a:stretch>
        </p:blipFill>
        <p:spPr bwMode="auto">
          <a:xfrm>
            <a:off x="5786438" y="2143125"/>
            <a:ext cx="3000375" cy="2951163"/>
          </a:xfrm>
          <a:prstGeom prst="round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linds(horizontal)">
                                      <p:cBhvr>
                                        <p:cTn id="7" dur="500"/>
                                        <p:tgtEl>
                                          <p:spTgt spid="28675"/>
                                        </p:tgtEl>
                                      </p:cBhvr>
                                    </p:animEffect>
                                  </p:childTnLst>
                                </p:cTn>
                              </p:par>
                              <p:par>
                                <p:cTn id="8" presetID="3" presetClass="entr" presetSubtype="10" fill="hold" nodeType="withEffect">
                                  <p:stCondLst>
                                    <p:cond delay="0"/>
                                  </p:stCondLst>
                                  <p:childTnLst>
                                    <p:set>
                                      <p:cBhvr>
                                        <p:cTn id="9" dur="1" fill="hold">
                                          <p:stCondLst>
                                            <p:cond delay="0"/>
                                          </p:stCondLst>
                                        </p:cTn>
                                        <p:tgtEl>
                                          <p:spTgt spid="28676"/>
                                        </p:tgtEl>
                                        <p:attrNameLst>
                                          <p:attrName>style.visibility</p:attrName>
                                        </p:attrNameLst>
                                      </p:cBhvr>
                                      <p:to>
                                        <p:strVal val="visible"/>
                                      </p:to>
                                    </p:set>
                                    <p:animEffect transition="in" filter="blinds(horizontal)">
                                      <p:cBhvr>
                                        <p:cTn id="10"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rot="613482">
            <a:off x="57150" y="297873"/>
            <a:ext cx="4572000" cy="867930"/>
          </a:xfrm>
          <a:prstGeom prst="homePlat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1-1 مدخل إلى علم الأحياء</a:t>
            </a:r>
          </a:p>
        </p:txBody>
      </p:sp>
      <p:sp>
        <p:nvSpPr>
          <p:cNvPr id="5" name="Rectangle 4"/>
          <p:cNvSpPr>
            <a:spLocks noChangeArrowheads="1"/>
          </p:cNvSpPr>
          <p:nvPr/>
        </p:nvSpPr>
        <p:spPr bwMode="auto">
          <a:xfrm>
            <a:off x="3929058" y="2143116"/>
            <a:ext cx="289053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6146" name="Rectangle 2"/>
          <p:cNvSpPr>
            <a:spLocks noChangeArrowheads="1"/>
          </p:cNvSpPr>
          <p:nvPr/>
        </p:nvSpPr>
        <p:spPr bwMode="auto">
          <a:xfrm>
            <a:off x="1285852" y="3286124"/>
            <a:ext cx="6608763"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تشترك جميع المخلوقات الحية فى خصائص الحياة.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coin.wav" builtIn="1"/>
                                        </p:tgtEl>
                                      </p:cMediaNode>
                                    </p:audio>
                                  </p:sub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slide(fromBottom)">
                                      <p:cBhvr>
                                        <p:cTn id="18" dur="500"/>
                                        <p:tgtEl>
                                          <p:spTgt spid="6146"/>
                                        </p:tgtEl>
                                      </p:cBhvr>
                                    </p:animEffect>
                                  </p:childTnLst>
                                  <p:subTnLst>
                                    <p:audio>
                                      <p:cMediaNode>
                                        <p:cTn display="0" masterRel="sameClick">
                                          <p:stCondLst>
                                            <p:cond evt="begin" delay="0">
                                              <p:tn val="16"/>
                                            </p:cond>
                                          </p:stCondLst>
                                          <p:endCondLst>
                                            <p:cond evt="onStopAudio" delay="0">
                                              <p:tgtEl>
                                                <p:sldTgt/>
                                              </p:tgtEl>
                                            </p:cond>
                                          </p:endCondLst>
                                        </p:cTn>
                                        <p:tgtEl>
                                          <p:sndTgt r:embed="rId5" name="SOUND53.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14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857488" y="1214422"/>
            <a:ext cx="3714750"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لاحظ: كيف تختبيء هذه السمكة لتصطاد فرائسها؟</a:t>
            </a:r>
          </a:p>
        </p:txBody>
      </p:sp>
      <p:sp>
        <p:nvSpPr>
          <p:cNvPr id="41989" name="Rectangle 5"/>
          <p:cNvSpPr>
            <a:spLocks noChangeArrowheads="1"/>
          </p:cNvSpPr>
          <p:nvPr/>
        </p:nvSpPr>
        <p:spPr bwMode="auto">
          <a:xfrm>
            <a:off x="3214678" y="3357562"/>
            <a:ext cx="3581400" cy="1643527"/>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إن لون السمكة يساعدها على أن تتشابه بلون الرمل والرسوبيات.</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linds(horizontal)">
                                      <p:cBhvr>
                                        <p:cTn id="7" dur="500"/>
                                        <p:tgtEl>
                                          <p:spTgt spid="2764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 calcmode="lin" valueType="num">
                                      <p:cBhvr>
                                        <p:cTn id="12" dur="1000" fill="hold"/>
                                        <p:tgtEl>
                                          <p:spTgt spid="41989"/>
                                        </p:tgtEl>
                                        <p:attrNameLst>
                                          <p:attrName>ppt_w</p:attrName>
                                        </p:attrNameLst>
                                      </p:cBhvr>
                                      <p:tavLst>
                                        <p:tav tm="0">
                                          <p:val>
                                            <p:fltVal val="0"/>
                                          </p:val>
                                        </p:tav>
                                        <p:tav tm="100000">
                                          <p:val>
                                            <p:strVal val="#ppt_w"/>
                                          </p:val>
                                        </p:tav>
                                      </p:tavLst>
                                    </p:anim>
                                    <p:anim calcmode="lin" valueType="num">
                                      <p:cBhvr>
                                        <p:cTn id="13" dur="1000" fill="hold"/>
                                        <p:tgtEl>
                                          <p:spTgt spid="41989"/>
                                        </p:tgtEl>
                                        <p:attrNameLst>
                                          <p:attrName>ppt_h</p:attrName>
                                        </p:attrNameLst>
                                      </p:cBhvr>
                                      <p:tavLst>
                                        <p:tav tm="0">
                                          <p:val>
                                            <p:fltVal val="0"/>
                                          </p:val>
                                        </p:tav>
                                        <p:tav tm="100000">
                                          <p:val>
                                            <p:strVal val="#ppt_h"/>
                                          </p:val>
                                        </p:tav>
                                      </p:tavLst>
                                    </p:anim>
                                    <p:animEffect transition="in" filter="fade">
                                      <p:cBhvr>
                                        <p:cTn id="14" dur="1000"/>
                                        <p:tgtEl>
                                          <p:spTgt spid="41989"/>
                                        </p:tgtEl>
                                      </p:cBhvr>
                                    </p:animEffect>
                                  </p:childTnLst>
                                  <p:subTnLst>
                                    <p:audio>
                                      <p:cMediaNode>
                                        <p:cTn display="0" masterRel="sameClick">
                                          <p:stCondLst>
                                            <p:cond evt="begin" delay="0">
                                              <p:tn val="10"/>
                                            </p:cond>
                                          </p:stCondLst>
                                          <p:endCondLst>
                                            <p:cond evt="onStopAudio" delay="0">
                                              <p:tgtEl>
                                                <p:sldTgt/>
                                              </p:tgtEl>
                                            </p:cond>
                                          </p:endCondLst>
                                        </p:cTn>
                                        <p:tgtEl>
                                          <p:sndTgt r:embed="rId3" name="0024 - Mexican jumping be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utoUpdateAnimBg="0"/>
      <p:bldP spid="4198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71500" y="2643188"/>
            <a:ext cx="6786563"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درس العالم المسلم ابن سينا(371 – 428هـ) النباتات، ووصفها وصفاً دقيقاً، مقارناً كل نبتة بما يشابهها، واورد تراكيبها الأساسية من جذور وساق وأوراق وأزهار وثمار. </a:t>
            </a:r>
          </a:p>
        </p:txBody>
      </p:sp>
      <p:sp>
        <p:nvSpPr>
          <p:cNvPr id="9" name="Double Wave 8"/>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دراسة تنوع الحياة </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39" presetClass="entr" presetSubtype="0" accel="10000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1"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2"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42938" y="2643188"/>
            <a:ext cx="7786687" cy="260276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أما فى علم الحيوان فقد وصف أنواعاً مختلفة من الطيور وباقي الحيوانات، وهذه الدراسات وغيرها ساهمت في فهم أعمق للنباتات والحيوانات، وساعدت علماء الأحياء على معرفة خصائص المخلوقات الحية وصفاتها.</a:t>
            </a:r>
          </a:p>
          <a:p>
            <a:pPr marL="342900" indent="-342900" algn="ctr" eaLnBrk="0" fontAlgn="auto" hangingPunct="0">
              <a:lnSpc>
                <a:spcPct val="90000"/>
              </a:lnSpc>
              <a:spcBef>
                <a:spcPts val="0"/>
              </a:spcBef>
              <a:spcAft>
                <a:spcPts val="1000"/>
              </a:spcAft>
              <a:tabLst>
                <a:tab pos="685800" algn="l"/>
              </a:tabLst>
              <a:defRPr/>
            </a:pPr>
            <a:endParaRPr lang="ar-EG" sz="2800" b="1" dirty="0">
              <a:solidFill>
                <a:srgbClr val="0000CC"/>
              </a:solidFill>
              <a:latin typeface="Tahoma" pitchFamily="34" charset="0"/>
              <a:ea typeface="Tahoma" pitchFamily="34" charset="0"/>
              <a:cs typeface="Tahoma" pitchFamily="34" charset="0"/>
            </a:endParaRPr>
          </a:p>
        </p:txBody>
      </p:sp>
      <p:sp>
        <p:nvSpPr>
          <p:cNvPr id="5" name="Double Wave 4"/>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دراسة تنوع الحياة </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البحث فى الأمراض </a:t>
            </a:r>
          </a:p>
        </p:txBody>
      </p:sp>
      <p:sp>
        <p:nvSpPr>
          <p:cNvPr id="4" name="Rectangle 3"/>
          <p:cNvSpPr>
            <a:spLocks noChangeArrowheads="1"/>
          </p:cNvSpPr>
          <p:nvPr/>
        </p:nvSpPr>
        <p:spPr bwMode="auto">
          <a:xfrm rot="164804">
            <a:off x="496888" y="2597833"/>
            <a:ext cx="8093075"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درس العالم المسلم أبن البيطار (646 – 575هـ) النباتات وجمع عينات بعضها، وسماها، ووصفها وصفاً ظاهرياً دقيقاً وعلمياًّ فى كتابه (المغني فى الأدوية المفردة) فى العقاقير. ويعدأبو بكر الرازي (311 – 250هـ) أول من كتب وصفاً للجدري والحصبة، وأكتشف الميكروبات المسببة للمرض.</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البحث فى الأمراض </a:t>
            </a:r>
          </a:p>
        </p:txBody>
      </p:sp>
      <p:sp>
        <p:nvSpPr>
          <p:cNvPr id="4" name="Rectangle 3"/>
          <p:cNvSpPr>
            <a:spLocks noChangeArrowheads="1"/>
          </p:cNvSpPr>
          <p:nvPr/>
        </p:nvSpPr>
        <p:spPr bwMode="auto">
          <a:xfrm rot="190245">
            <a:off x="63500" y="2662350"/>
            <a:ext cx="8643938"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الذي يسبّب المرض؟ وكيف يقاوم الجسم المرض؟ وكيف ينتشر المرض؟ مثل هذه الأسئلة هو ما يوجه بحوث علماء الأحياء وجهتها الصحيحة. لقد طوّر علماء الأحياء لقاحات للجدري والدفتيريا ولأمراض أخرى، وهم يعملون الآن على تطوير لقاحات ضد مرض الإيدز، والسكري.</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البحث فى الأمراض </a:t>
            </a:r>
          </a:p>
        </p:txBody>
      </p:sp>
      <p:sp>
        <p:nvSpPr>
          <p:cNvPr id="33793" name="Rectangle 1"/>
          <p:cNvSpPr>
            <a:spLocks noChangeArrowheads="1"/>
          </p:cNvSpPr>
          <p:nvPr/>
        </p:nvSpPr>
        <p:spPr bwMode="auto">
          <a:xfrm rot="189646">
            <a:off x="492125" y="2723469"/>
            <a:ext cx="8286750"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وانفلونزا الطيور، وأنفلونزا الخنازير، كما يوجه علماء الأحياء أبحاثهم تجاه معالجة الإدمان على المخدرات، وإصابات الحبل الشوكي التى تسبّب الشلل، وعلى إيجاد أدوية تخفّض مستوي الكولسترول، وتحد من البدانة، وتقلل من خطر الإصابة بالجلطات، وتقي من مرض الزهايمر.</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1000" fill="hold"/>
                                        <p:tgtEl>
                                          <p:spTgt spid="33793"/>
                                        </p:tgtEl>
                                        <p:attrNameLst>
                                          <p:attrName>ppt_w</p:attrName>
                                        </p:attrNameLst>
                                      </p:cBhvr>
                                      <p:tavLst>
                                        <p:tav tm="0">
                                          <p:val>
                                            <p:strVal val="#ppt_w+.3"/>
                                          </p:val>
                                        </p:tav>
                                        <p:tav tm="100000">
                                          <p:val>
                                            <p:strVal val="#ppt_w"/>
                                          </p:val>
                                        </p:tav>
                                      </p:tavLst>
                                    </p:anim>
                                    <p:anim calcmode="lin" valueType="num">
                                      <p:cBhvr>
                                        <p:cTn id="8" dur="1000" fill="hold"/>
                                        <p:tgtEl>
                                          <p:spTgt spid="33793"/>
                                        </p:tgtEl>
                                        <p:attrNameLst>
                                          <p:attrName>ppt_h</p:attrName>
                                        </p:attrNameLst>
                                      </p:cBhvr>
                                      <p:tavLst>
                                        <p:tav tm="0">
                                          <p:val>
                                            <p:strVal val="#ppt_h"/>
                                          </p:val>
                                        </p:tav>
                                        <p:tav tm="100000">
                                          <p:val>
                                            <p:strVal val="#ppt_h"/>
                                          </p:val>
                                        </p:tav>
                                      </p:tavLst>
                                    </p:anim>
                                    <p:animEffect transition="in" filter="fade">
                                      <p:cBhvr>
                                        <p:cTn id="9" dur="1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تطوير التقنيات </a:t>
            </a:r>
          </a:p>
        </p:txBody>
      </p:sp>
      <p:sp>
        <p:nvSpPr>
          <p:cNvPr id="4" name="Rectangle 3"/>
          <p:cNvSpPr>
            <a:spLocks noChangeArrowheads="1"/>
          </p:cNvSpPr>
          <p:nvPr/>
        </p:nvSpPr>
        <p:spPr bwMode="auto">
          <a:xfrm rot="21257622">
            <a:off x="438150" y="3080881"/>
            <a:ext cx="8143875" cy="2031325"/>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لا تعني كلمة التقنية أجهزة الحاسوب العالية السرعة فقط، بل تُعرف بأنها تطبيق المعرفة العلمية لتلبية احتياجات الإنسان، وزيادة إمكاناته. ويبين الشكل 1-2 كيف تستطيع تقنية اليد الاصطناعية تعويض شخص فقد ذراعه. </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4"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ou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2643188" y="1000125"/>
            <a:ext cx="4105275" cy="3895725"/>
          </a:xfrm>
          <a:prstGeom prst="rect">
            <a:avLst/>
          </a:prstGeom>
          <a:noFill/>
          <a:ln w="9525">
            <a:noFill/>
            <a:miter lim="800000"/>
            <a:headEnd/>
            <a:tailEnd/>
          </a:ln>
        </p:spPr>
      </p:pic>
      <p:sp>
        <p:nvSpPr>
          <p:cNvPr id="4" name="Flowchart: Terminator 3"/>
          <p:cNvSpPr/>
          <p:nvPr/>
        </p:nvSpPr>
        <p:spPr>
          <a:xfrm>
            <a:off x="1571625" y="5072063"/>
            <a:ext cx="6415088" cy="1765792"/>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الشكل2-1تمثل اليد الاصطناعية تقنية جديدة للتعويض عن اليد الطبيعية المفقودة.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urved Down Ribbon 1"/>
          <p:cNvSpPr/>
          <p:nvPr/>
        </p:nvSpPr>
        <p:spPr>
          <a:xfrm>
            <a:off x="1428750" y="1071563"/>
            <a:ext cx="6143625" cy="665869"/>
          </a:xfrm>
          <a:prstGeom prst="ellipseRibbon">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المطويات</a:t>
            </a:r>
            <a:endParaRPr lang="en-US" sz="2800" b="1" dirty="0">
              <a:solidFill>
                <a:srgbClr val="0000CC"/>
              </a:solidFill>
              <a:latin typeface="Tahoma" pitchFamily="34" charset="0"/>
              <a:ea typeface="Tahoma" pitchFamily="34" charset="0"/>
              <a:cs typeface="Tahoma" pitchFamily="34" charset="0"/>
            </a:endParaRPr>
          </a:p>
        </p:txBody>
      </p:sp>
      <p:sp>
        <p:nvSpPr>
          <p:cNvPr id="3" name="Vertical Scroll 2"/>
          <p:cNvSpPr/>
          <p:nvPr/>
        </p:nvSpPr>
        <p:spPr>
          <a:xfrm>
            <a:off x="2071688" y="3000375"/>
            <a:ext cx="4929187" cy="1060990"/>
          </a:xfrm>
          <a:prstGeom prst="verticalScroll">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ضمن مطويتك معلومات من هذا القسم</a:t>
            </a:r>
            <a:endParaRPr lang="en-US" sz="2800" b="1" dirty="0">
              <a:solidFill>
                <a:srgbClr val="0000CC"/>
              </a:solidFill>
              <a:latin typeface="Tahoma" pitchFamily="34" charset="0"/>
              <a:ea typeface="Tahoma" pitchFamily="34" charset="0"/>
              <a:cs typeface="Tahoma" pitchFamily="34" charset="0"/>
            </a:endParaRP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4" name="coin.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تطوير التقنيات </a:t>
            </a:r>
          </a:p>
        </p:txBody>
      </p:sp>
      <p:sp>
        <p:nvSpPr>
          <p:cNvPr id="4" name="Rectangle 3"/>
          <p:cNvSpPr>
            <a:spLocks noChangeArrowheads="1"/>
          </p:cNvSpPr>
          <p:nvPr/>
        </p:nvSpPr>
        <p:spPr bwMode="auto">
          <a:xfrm rot="21323168">
            <a:off x="357188" y="2912381"/>
            <a:ext cx="8215312" cy="2419124"/>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 كذلك طوّر الطبيب تشارلز درو طرائق لفصل بلازما الدم عن خلاياه، وتخزينها بشكل آمن، ونقل البلازما إلى أشخاص يحتاجون إليها، وقد قادت بحوثه إلى إنشاء بنوك الدم التى جعلها الله تعالي سبباً فى إنقاذ ما لا يحصى من المرضى والمصابين.</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ntagon 1"/>
          <p:cNvSpPr/>
          <p:nvPr/>
        </p:nvSpPr>
        <p:spPr>
          <a:xfrm rot="613482">
            <a:off x="57150" y="491772"/>
            <a:ext cx="4572000" cy="480131"/>
          </a:xfrm>
          <a:prstGeom prst="homePlat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1-2طبيعة العلم وطرائقه</a:t>
            </a:r>
          </a:p>
        </p:txBody>
      </p:sp>
      <p:sp>
        <p:nvSpPr>
          <p:cNvPr id="4" name="Rectangle 3"/>
          <p:cNvSpPr>
            <a:spLocks noChangeArrowheads="1"/>
          </p:cNvSpPr>
          <p:nvPr/>
        </p:nvSpPr>
        <p:spPr bwMode="auto">
          <a:xfrm>
            <a:off x="4429124" y="1214438"/>
            <a:ext cx="4544712"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الفكرة الرئيسية </a:t>
            </a:r>
          </a:p>
        </p:txBody>
      </p:sp>
      <p:sp>
        <p:nvSpPr>
          <p:cNvPr id="6" name="Rectangle 2"/>
          <p:cNvSpPr>
            <a:spLocks noChangeArrowheads="1"/>
          </p:cNvSpPr>
          <p:nvPr/>
        </p:nvSpPr>
        <p:spPr bwMode="auto">
          <a:xfrm>
            <a:off x="714375" y="3143250"/>
            <a:ext cx="7572375" cy="2159566"/>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buFont typeface="Arial"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العلم عملية تعتد على التساؤل الذي يبحث عن الإجابة التى تقدم تفسيرات علمية للظواهر المختلفة.</a:t>
            </a:r>
          </a:p>
          <a:p>
            <a:pPr marL="342900" indent="-342900" algn="ctr" eaLnBrk="0" fontAlgn="auto" hangingPunct="0">
              <a:lnSpc>
                <a:spcPct val="90000"/>
              </a:lnSpc>
              <a:spcBef>
                <a:spcPts val="0"/>
              </a:spcBef>
              <a:spcAft>
                <a:spcPts val="1000"/>
              </a:spcAft>
              <a:buFont typeface="Arial" charset="0"/>
              <a:buChar char="•"/>
              <a:tabLst>
                <a:tab pos="685800" algn="l"/>
              </a:tabLst>
              <a:defRPr/>
            </a:pPr>
            <a:r>
              <a:rPr lang="ar-EG" sz="2800" b="1" dirty="0">
                <a:solidFill>
                  <a:srgbClr val="0000CC"/>
                </a:solidFill>
                <a:latin typeface="Tahoma" pitchFamily="34" charset="0"/>
                <a:ea typeface="Tahoma" pitchFamily="34" charset="0"/>
                <a:cs typeface="Tahoma" pitchFamily="34" charset="0"/>
              </a:rPr>
              <a:t>ويستخدم علماء الأحياء طرائق محددة عند إجراء البحوث.</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lideDown.wav"/>
                                        </p:tgtEl>
                                      </p:cMediaNode>
                                    </p:audio>
                                  </p:sub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4" name="coin.wav" builtIn="1"/>
                                        </p:tgtEl>
                                      </p:cMediaNode>
                                    </p:audio>
                                  </p:subTnLst>
                                </p:cTn>
                              </p:par>
                              <p:par>
                                <p:cTn id="14" presetID="29" presetClass="entr" presetSubtype="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5" name="voltage.wav" builtIn="1"/>
                                        </p:tgtEl>
                                      </p:cMediaNode>
                                    </p:audio>
                                  </p:sub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6">
                                            <p:txEl>
                                              <p:pRg st="1" end="1"/>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تحسين الزراعة </a:t>
            </a:r>
          </a:p>
        </p:txBody>
      </p:sp>
      <p:sp>
        <p:nvSpPr>
          <p:cNvPr id="4" name="Rectangle 3"/>
          <p:cNvSpPr>
            <a:spLocks noChangeArrowheads="1"/>
          </p:cNvSpPr>
          <p:nvPr/>
        </p:nvSpPr>
        <p:spPr bwMode="auto">
          <a:xfrm rot="421313">
            <a:off x="1089025" y="2819289"/>
            <a:ext cx="6951663" cy="28069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يعمل علماء الأحياء على دراسة الهندسة الوراثية للنباتات وما تتيجه من إمكانية جعل النباتات تنمو في تُرَب غير خصبة، أو تقاوم الحشرات والأمراض الفطرية أو تتحمل الظروف المناية الصعبة. وبحث علماء أحياء آخرون فى زيادة إنتاج الغذاء استجابة للأعداد المتزايدة من الناس.</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تحسين الزراعة </a:t>
            </a:r>
          </a:p>
        </p:txBody>
      </p:sp>
      <p:sp>
        <p:nvSpPr>
          <p:cNvPr id="3073" name="Rectangle 1"/>
          <p:cNvSpPr>
            <a:spLocks noChangeArrowheads="1"/>
          </p:cNvSpPr>
          <p:nvPr/>
        </p:nvSpPr>
        <p:spPr bwMode="auto">
          <a:xfrm rot="438780">
            <a:off x="950913" y="2751108"/>
            <a:ext cx="7175500" cy="2862322"/>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ويدرس آخرون حساسية النباتات للضوء واستجاباتها عند تعريضها لمصادر ضوء مختلفة ولفترات مختلفة الشكل 3-1 إن العمل فى مجال الهرمونات النباتية وتأثيرات الضوء يمِّكن علماء الزراعة من زيادة إنتاج الغذاء، وإنتاج محاصيل فى أراض لم تكن لتنمو فيها أصلاً.</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1000" fill="hold"/>
                                        <p:tgtEl>
                                          <p:spTgt spid="3073"/>
                                        </p:tgtEl>
                                        <p:attrNameLst>
                                          <p:attrName>ppt_x</p:attrName>
                                        </p:attrNameLst>
                                      </p:cBhvr>
                                      <p:tavLst>
                                        <p:tav tm="0">
                                          <p:val>
                                            <p:strVal val="0-#ppt_w/2"/>
                                          </p:val>
                                        </p:tav>
                                        <p:tav tm="100000">
                                          <p:val>
                                            <p:strVal val="#ppt_x"/>
                                          </p:val>
                                        </p:tav>
                                      </p:tavLst>
                                    </p:anim>
                                    <p:anim calcmode="lin" valueType="num">
                                      <p:cBhvr additive="base">
                                        <p:cTn id="8" dur="1000" fill="hold"/>
                                        <p:tgtEl>
                                          <p:spTgt spid="3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4"/>
          <a:srcRect/>
          <a:stretch>
            <a:fillRect/>
          </a:stretch>
        </p:blipFill>
        <p:spPr bwMode="auto">
          <a:xfrm>
            <a:off x="2928938" y="428625"/>
            <a:ext cx="3852862" cy="4337050"/>
          </a:xfrm>
          <a:prstGeom prst="rect">
            <a:avLst/>
          </a:prstGeom>
          <a:noFill/>
          <a:ln w="9525">
            <a:noFill/>
            <a:miter lim="800000"/>
            <a:headEnd/>
            <a:tailEnd/>
          </a:ln>
        </p:spPr>
      </p:pic>
      <p:sp>
        <p:nvSpPr>
          <p:cNvPr id="3" name="Flowchart: Terminator 2"/>
          <p:cNvSpPr/>
          <p:nvPr/>
        </p:nvSpPr>
        <p:spPr>
          <a:xfrm>
            <a:off x="1571625" y="5072063"/>
            <a:ext cx="6415088" cy="1220474"/>
          </a:xfrm>
          <a:prstGeom prst="flowChartTerminator">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الشكل3-1 يبحث هذا العالم كيف تستجيب النباتات للضوء.</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builtIn="1"/>
                                        </p:tgtEl>
                                      </p:cMediaNode>
                                    </p:audio>
                                  </p:subTnLst>
                                </p:cTn>
                              </p:par>
                              <p:par>
                                <p:cTn id="10" presetID="53" presetClass="entr" presetSubtype="0" fill="hold" nodeType="withEffect">
                                  <p:stCondLst>
                                    <p:cond delay="0"/>
                                  </p:stCondLst>
                                  <p:childTnLst>
                                    <p:set>
                                      <p:cBhvr>
                                        <p:cTn id="11" dur="1" fill="hold">
                                          <p:stCondLst>
                                            <p:cond delay="0"/>
                                          </p:stCondLst>
                                        </p:cTn>
                                        <p:tgtEl>
                                          <p:spTgt spid="2049"/>
                                        </p:tgtEl>
                                        <p:attrNameLst>
                                          <p:attrName>style.visibility</p:attrName>
                                        </p:attrNameLst>
                                      </p:cBhvr>
                                      <p:to>
                                        <p:strVal val="visible"/>
                                      </p:to>
                                    </p:set>
                                    <p:anim calcmode="lin" valueType="num">
                                      <p:cBhvr>
                                        <p:cTn id="12" dur="500" fill="hold"/>
                                        <p:tgtEl>
                                          <p:spTgt spid="2049"/>
                                        </p:tgtEl>
                                        <p:attrNameLst>
                                          <p:attrName>ppt_w</p:attrName>
                                        </p:attrNameLst>
                                      </p:cBhvr>
                                      <p:tavLst>
                                        <p:tav tm="0">
                                          <p:val>
                                            <p:fltVal val="0"/>
                                          </p:val>
                                        </p:tav>
                                        <p:tav tm="100000">
                                          <p:val>
                                            <p:strVal val="#ppt_w"/>
                                          </p:val>
                                        </p:tav>
                                      </p:tavLst>
                                    </p:anim>
                                    <p:anim calcmode="lin" valueType="num">
                                      <p:cBhvr>
                                        <p:cTn id="13" dur="500" fill="hold"/>
                                        <p:tgtEl>
                                          <p:spTgt spid="2049"/>
                                        </p:tgtEl>
                                        <p:attrNameLst>
                                          <p:attrName>ppt_h</p:attrName>
                                        </p:attrNameLst>
                                      </p:cBhvr>
                                      <p:tavLst>
                                        <p:tav tm="0">
                                          <p:val>
                                            <p:fltVal val="0"/>
                                          </p:val>
                                        </p:tav>
                                        <p:tav tm="100000">
                                          <p:val>
                                            <p:strVal val="#ppt_h"/>
                                          </p:val>
                                        </p:tav>
                                      </p:tavLst>
                                    </p:anim>
                                    <p:animEffect transition="in" filter="fade">
                                      <p:cBhvr>
                                        <p:cTn id="14"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ouble Wave 1"/>
          <p:cNvSpPr/>
          <p:nvPr/>
        </p:nvSpPr>
        <p:spPr>
          <a:xfrm rot="318947">
            <a:off x="5102437" y="614082"/>
            <a:ext cx="4000528" cy="638008"/>
          </a:xfrm>
          <a:prstGeom prst="doubleWave">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حماية البيئة </a:t>
            </a:r>
          </a:p>
        </p:txBody>
      </p:sp>
      <p:sp>
        <p:nvSpPr>
          <p:cNvPr id="45057" name="Rectangle 1"/>
          <p:cNvSpPr>
            <a:spLocks noChangeArrowheads="1"/>
          </p:cNvSpPr>
          <p:nvPr/>
        </p:nvSpPr>
        <p:spPr bwMode="auto">
          <a:xfrm rot="21254951">
            <a:off x="1572428" y="1817833"/>
            <a:ext cx="6500813" cy="319472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يطوّر علماء البيئة طرائق للحفاظ على أنواع عديدة من النباتات والحيوانات وحمايتها من الانقراض، ومن ذلك دراسة آليات تكاثر الأنواع المهددة بالانقراض فى المحميات الطبيعية، كما فى محمية محازة الصيد ومحمية الوعول بالمملكة لتوفير مكان آمن لمعيشتها وتكاثرها.</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12" presetClass="entr" presetSubtype="1" fill="hold" grpId="0" nodeType="withEffect">
                                  <p:stCondLst>
                                    <p:cond delay="0"/>
                                  </p:stCondLst>
                                  <p:childTnLst>
                                    <p:set>
                                      <p:cBhvr>
                                        <p:cTn id="9" dur="1" fill="hold">
                                          <p:stCondLst>
                                            <p:cond delay="0"/>
                                          </p:stCondLst>
                                        </p:cTn>
                                        <p:tgtEl>
                                          <p:spTgt spid="45057"/>
                                        </p:tgtEl>
                                        <p:attrNameLst>
                                          <p:attrName>style.visibility</p:attrName>
                                        </p:attrNameLst>
                                      </p:cBhvr>
                                      <p:to>
                                        <p:strVal val="visible"/>
                                      </p:to>
                                    </p:set>
                                    <p:animEffect transition="in" filter="slide(fromTop)">
                                      <p:cBhvr>
                                        <p:cTn id="10" dur="1000"/>
                                        <p:tgtEl>
                                          <p:spTgt spid="45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 Box 1"/>
          <p:cNvSpPr txBox="1">
            <a:spLocks noChangeArrowheads="1"/>
          </p:cNvSpPr>
          <p:nvPr/>
        </p:nvSpPr>
        <p:spPr bwMode="auto">
          <a:xfrm>
            <a:off x="2219325" y="703263"/>
            <a:ext cx="2286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a:t>
            </a:r>
          </a:p>
        </p:txBody>
      </p:sp>
      <p:sp>
        <p:nvSpPr>
          <p:cNvPr id="7172" name="Text Box 4"/>
          <p:cNvSpPr txBox="1">
            <a:spLocks noChangeArrowheads="1"/>
          </p:cNvSpPr>
          <p:nvPr/>
        </p:nvSpPr>
        <p:spPr bwMode="auto">
          <a:xfrm>
            <a:off x="2219325" y="703263"/>
            <a:ext cx="228600"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a:t>
            </a:r>
          </a:p>
        </p:txBody>
      </p:sp>
      <p:sp>
        <p:nvSpPr>
          <p:cNvPr id="4102" name="Rectangle 6"/>
          <p:cNvSpPr>
            <a:spLocks noChangeArrowheads="1"/>
          </p:cNvSpPr>
          <p:nvPr/>
        </p:nvSpPr>
        <p:spPr bwMode="auto">
          <a:xfrm rot="20291223">
            <a:off x="1101836" y="1458613"/>
            <a:ext cx="563648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حقائق </a:t>
            </a:r>
            <a:r>
              <a:rPr lang="ar-EG" sz="2800" b="1" dirty="0">
                <a:solidFill>
                  <a:srgbClr val="0000CC"/>
                </a:solidFill>
                <a:latin typeface="Tahoma" pitchFamily="34" charset="0"/>
                <a:ea typeface="Tahoma" pitchFamily="34" charset="0"/>
                <a:cs typeface="Tahoma" pitchFamily="34" charset="0"/>
              </a:rPr>
              <a:t>في علم الأحياء </a:t>
            </a:r>
          </a:p>
        </p:txBody>
      </p:sp>
      <p:pic>
        <p:nvPicPr>
          <p:cNvPr id="9" name="Picture 8" descr="BCKLC234.WMF"/>
          <p:cNvPicPr>
            <a:picLocks noChangeAspect="1"/>
          </p:cNvPicPr>
          <p:nvPr/>
        </p:nvPicPr>
        <p:blipFill>
          <a:blip r:embed="rId5" cstate="print"/>
          <a:stretch>
            <a:fillRect/>
          </a:stretch>
        </p:blipFill>
        <p:spPr>
          <a:xfrm rot="21220042">
            <a:off x="333574" y="2612696"/>
            <a:ext cx="8626114" cy="2016278"/>
          </a:xfrm>
          <a:prstGeom prst="flowChartMultidocument">
            <a:avLst/>
          </a:prstGeom>
          <a:solidFill>
            <a:srgbClr val="CCFF66"/>
          </a:solidFill>
          <a:ln w="9525">
            <a:solidFill>
              <a:srgbClr val="FF0000"/>
            </a:solidFill>
            <a:miter lim="800000"/>
            <a:headEnd/>
            <a:tailEnd/>
          </a:ln>
          <a:effectLst>
            <a:glow rad="228600">
              <a:srgbClr val="00B0F0">
                <a:alpha val="40000"/>
              </a:srgbClr>
            </a:glow>
          </a:effectLst>
        </p:spPr>
      </p:pic>
      <p:sp>
        <p:nvSpPr>
          <p:cNvPr id="4103" name="Rectangle 7"/>
          <p:cNvSpPr>
            <a:spLocks noChangeArrowheads="1"/>
          </p:cNvSpPr>
          <p:nvPr/>
        </p:nvSpPr>
        <p:spPr bwMode="auto">
          <a:xfrm rot="21159508">
            <a:off x="336301" y="3237353"/>
            <a:ext cx="839043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*هناك 200 مليار نجم تقريباً في مجرة درب التبانة.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subTnLst>
                                    <p:audio>
                                      <p:cMediaNode>
                                        <p:cTn display="0" masterRel="sameClick">
                                          <p:stCondLst>
                                            <p:cond evt="begin" delay="0">
                                              <p:tn val="5"/>
                                            </p:cond>
                                          </p:stCondLst>
                                          <p:endCondLst>
                                            <p:cond evt="onStopAudio" delay="0">
                                              <p:tgtEl>
                                                <p:sldTgt/>
                                              </p:tgtEl>
                                            </p:cond>
                                          </p:endCondLst>
                                        </p:cTn>
                                        <p:tgtEl>
                                          <p:sndTgt r:embed="rId3" name="SOUND21.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4" name="cached_jewelappear.wav"/>
                                        </p:tgtEl>
                                      </p:cMediaNode>
                                    </p:audio>
                                  </p:subTnLst>
                                </p:cTn>
                              </p:par>
                              <p:par>
                                <p:cTn id="13" presetID="16" presetClass="entr" presetSubtype="26" fill="hold" grpId="0" nodeType="with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barn(inHorizontal)">
                                      <p:cBhvr>
                                        <p:cTn id="15"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rot="20291223">
            <a:off x="1551833" y="1419151"/>
            <a:ext cx="503957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حقائق </a:t>
            </a:r>
            <a:r>
              <a:rPr lang="ar-EG" sz="2800" b="1" dirty="0">
                <a:solidFill>
                  <a:srgbClr val="0000CC"/>
                </a:solidFill>
                <a:latin typeface="Tahoma" pitchFamily="34" charset="0"/>
                <a:ea typeface="Tahoma" pitchFamily="34" charset="0"/>
                <a:cs typeface="Tahoma" pitchFamily="34" charset="0"/>
              </a:rPr>
              <a:t>في علم الأحياء </a:t>
            </a:r>
          </a:p>
        </p:txBody>
      </p:sp>
      <p:pic>
        <p:nvPicPr>
          <p:cNvPr id="4" name="Picture 3" descr="BCKLC234.WMF"/>
          <p:cNvPicPr>
            <a:picLocks noChangeAspect="1"/>
          </p:cNvPicPr>
          <p:nvPr/>
        </p:nvPicPr>
        <p:blipFill>
          <a:blip r:embed="rId4" cstate="print"/>
          <a:stretch>
            <a:fillRect/>
          </a:stretch>
        </p:blipFill>
        <p:spPr>
          <a:xfrm rot="21220042">
            <a:off x="333574" y="2612696"/>
            <a:ext cx="8626114" cy="2016278"/>
          </a:xfrm>
          <a:prstGeom prst="flowChartMultidocument">
            <a:avLst/>
          </a:prstGeom>
          <a:solidFill>
            <a:srgbClr val="CCFF66"/>
          </a:solidFill>
          <a:ln w="9525">
            <a:solidFill>
              <a:srgbClr val="FF0000"/>
            </a:solidFill>
            <a:miter lim="800000"/>
            <a:headEnd/>
            <a:tailEnd/>
          </a:ln>
          <a:effectLst>
            <a:glow rad="228600">
              <a:srgbClr val="00B0F0">
                <a:alpha val="40000"/>
              </a:srgbClr>
            </a:glow>
          </a:effectLst>
        </p:spPr>
      </p:pic>
      <p:sp>
        <p:nvSpPr>
          <p:cNvPr id="5" name="Rectangle 4"/>
          <p:cNvSpPr>
            <a:spLocks noChangeArrowheads="1"/>
          </p:cNvSpPr>
          <p:nvPr/>
        </p:nvSpPr>
        <p:spPr bwMode="auto">
          <a:xfrm rot="21234236">
            <a:off x="714375" y="3009893"/>
            <a:ext cx="7673975" cy="1255728"/>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*يمثل الإنسان نوعاً واحداً من 100 مليون نوع تقريباً من الأحياء التى تعيش على كوكب الأرض.</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ached_jewelappear.wav"/>
                                        </p:tgtEl>
                                      </p:cMediaNode>
                                    </p:audio>
                                  </p:subTnLst>
                                </p:cTn>
                              </p:par>
                              <p:par>
                                <p:cTn id="8" presetID="16" presetClass="entr" presetSubtype="2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6"/>
          <p:cNvSpPr>
            <a:spLocks noChangeArrowheads="1"/>
          </p:cNvSpPr>
          <p:nvPr/>
        </p:nvSpPr>
        <p:spPr bwMode="auto">
          <a:xfrm rot="20291223">
            <a:off x="3004915" y="1406696"/>
            <a:ext cx="5059816"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smtClean="0">
                <a:solidFill>
                  <a:srgbClr val="0000CC"/>
                </a:solidFill>
                <a:latin typeface="Tahoma" pitchFamily="34" charset="0"/>
                <a:ea typeface="Tahoma" pitchFamily="34" charset="0"/>
                <a:cs typeface="Tahoma" pitchFamily="34" charset="0"/>
              </a:rPr>
              <a:t>حقائق </a:t>
            </a:r>
            <a:r>
              <a:rPr lang="ar-EG" sz="2800" b="1" dirty="0">
                <a:solidFill>
                  <a:srgbClr val="0000CC"/>
                </a:solidFill>
                <a:latin typeface="Tahoma" pitchFamily="34" charset="0"/>
                <a:ea typeface="Tahoma" pitchFamily="34" charset="0"/>
                <a:cs typeface="Tahoma" pitchFamily="34" charset="0"/>
              </a:rPr>
              <a:t>في علم الأحياء </a:t>
            </a:r>
          </a:p>
        </p:txBody>
      </p:sp>
      <p:sp>
        <p:nvSpPr>
          <p:cNvPr id="3073" name="Rectangle 1"/>
          <p:cNvSpPr>
            <a:spLocks noChangeArrowheads="1"/>
          </p:cNvSpPr>
          <p:nvPr/>
        </p:nvSpPr>
        <p:spPr bwMode="auto">
          <a:xfrm rot="21203266">
            <a:off x="973138" y="3082347"/>
            <a:ext cx="7288212" cy="867930"/>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*يحتوي دماغ الإنسان على ما يقارب 100 مليار خلية عصبية.</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Horizontal)">
                                      <p:cBhvr>
                                        <p:cTn id="7"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71813" y="785813"/>
            <a:ext cx="5500715"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نشاطات تمهيدية </a:t>
            </a:r>
          </a:p>
        </p:txBody>
      </p:sp>
      <p:sp>
        <p:nvSpPr>
          <p:cNvPr id="5" name="Rectangle 4"/>
          <p:cNvSpPr>
            <a:spLocks noChangeArrowheads="1"/>
          </p:cNvSpPr>
          <p:nvPr/>
        </p:nvSpPr>
        <p:spPr bwMode="auto">
          <a:xfrm rot="21266162">
            <a:off x="1149812" y="2266001"/>
            <a:ext cx="6978968"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تجربة إستهلالية </a:t>
            </a:r>
          </a:p>
        </p:txBody>
      </p:sp>
      <p:sp>
        <p:nvSpPr>
          <p:cNvPr id="2050" name="Rectangle 2"/>
          <p:cNvSpPr>
            <a:spLocks noChangeArrowheads="1"/>
          </p:cNvSpPr>
          <p:nvPr/>
        </p:nvSpPr>
        <p:spPr bwMode="auto">
          <a:xfrm>
            <a:off x="1285852" y="3571876"/>
            <a:ext cx="6702477" cy="480131"/>
          </a:xfrm>
          <a:prstGeom prst="rect">
            <a:avLst/>
          </a:prstGeom>
          <a:solidFill>
            <a:srgbClr val="CCFF66"/>
          </a:solidFill>
          <a:ln w="9525">
            <a:solidFill>
              <a:srgbClr val="FF0000"/>
            </a:solidFill>
            <a:miter lim="800000"/>
            <a:headEnd/>
            <a:tailEnd/>
          </a:ln>
          <a:effectLst>
            <a:glow rad="228600">
              <a:srgbClr val="00B0F0">
                <a:alpha val="40000"/>
              </a:srgbClr>
            </a:glow>
          </a:effectLst>
        </p:spPr>
        <p:txBody>
          <a:bodyPr vert="horz" wrap="square" lIns="91440" tIns="45720" rIns="91440" bIns="45720" numCol="1" anchor="ctr" anchorCtr="0" compatLnSpc="1">
            <a:prstTxWarp prst="textNoShape">
              <a:avLst/>
            </a:prstTxWarp>
            <a:spAutoFit/>
          </a:bodyPr>
          <a:lstStyle/>
          <a:p>
            <a:pPr marL="342900" indent="-342900" algn="ctr" eaLnBrk="0" fontAlgn="auto" hangingPunct="0">
              <a:lnSpc>
                <a:spcPct val="90000"/>
              </a:lnSpc>
              <a:spcBef>
                <a:spcPts val="0"/>
              </a:spcBef>
              <a:spcAft>
                <a:spcPts val="1000"/>
              </a:spcAft>
              <a:tabLst>
                <a:tab pos="685800" algn="l"/>
              </a:tabLst>
              <a:defRPr/>
            </a:pPr>
            <a:r>
              <a:rPr lang="ar-EG" sz="2800" b="1" dirty="0">
                <a:solidFill>
                  <a:srgbClr val="0000CC"/>
                </a:solidFill>
                <a:latin typeface="Tahoma" pitchFamily="34" charset="0"/>
                <a:ea typeface="Tahoma" pitchFamily="34" charset="0"/>
                <a:cs typeface="Tahoma" pitchFamily="34" charset="0"/>
              </a:rPr>
              <a:t>ما أهمية الملاحظة في العلم الطبيعي؟</a:t>
            </a:r>
          </a:p>
        </p:txBody>
      </p:sp>
    </p:spTree>
  </p:cSld>
  <p:clrMapOvr>
    <a:masterClrMapping/>
  </p:clrMapOvr>
  <p:transition>
    <p:pull dir="r"/>
    <p:sndAc>
      <p:stSnd>
        <p:snd r:embed="rId2" name="hammer.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anim calcmode="lin" valueType="num">
                                      <p:cBhvr>
                                        <p:cTn id="8" dur="500" fill="hold"/>
                                        <p:tgtEl>
                                          <p:spTgt spid="2049"/>
                                        </p:tgtEl>
                                        <p:attrNameLst>
                                          <p:attrName>ppt_x</p:attrName>
                                        </p:attrNameLst>
                                      </p:cBhvr>
                                      <p:tavLst>
                                        <p:tav tm="0">
                                          <p:val>
                                            <p:strVal val="#ppt_x"/>
                                          </p:val>
                                        </p:tav>
                                        <p:tav tm="100000">
                                          <p:val>
                                            <p:strVal val="#ppt_x"/>
                                          </p:val>
                                        </p:tav>
                                      </p:tavLst>
                                    </p:anim>
                                    <p:anim calcmode="lin" valueType="num">
                                      <p:cBhvr>
                                        <p:cTn id="9" dur="500" fill="hold"/>
                                        <p:tgtEl>
                                          <p:spTgt spid="2049"/>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2050"/>
                                        </p:tgtEl>
                                        <p:attrNameLst>
                                          <p:attrName>style.visibility</p:attrName>
                                        </p:attrNameLst>
                                      </p:cBhvr>
                                      <p:to>
                                        <p:strVal val="visible"/>
                                      </p:to>
                                    </p:set>
                                    <p:anim calcmode="lin" valueType="num">
                                      <p:cBhvr>
                                        <p:cTn id="18" dur="1000" fill="hold"/>
                                        <p:tgtEl>
                                          <p:spTgt spid="2050"/>
                                        </p:tgtEl>
                                        <p:attrNameLst>
                                          <p:attrName>ppt_h</p:attrName>
                                        </p:attrNameLst>
                                      </p:cBhvr>
                                      <p:tavLst>
                                        <p:tav tm="0">
                                          <p:val>
                                            <p:strVal val="#ppt_h/20"/>
                                          </p:val>
                                        </p:tav>
                                        <p:tav tm="50000">
                                          <p:val>
                                            <p:strVal val="#ppt_h/20"/>
                                          </p:val>
                                        </p:tav>
                                        <p:tav tm="100000">
                                          <p:val>
                                            <p:strVal val="#ppt_h"/>
                                          </p:val>
                                        </p:tav>
                                      </p:tavLst>
                                    </p:anim>
                                    <p:anim calcmode="lin" valueType="num">
                                      <p:cBhvr>
                                        <p:cTn id="19" dur="1000" fill="hold"/>
                                        <p:tgtEl>
                                          <p:spTgt spid="2050"/>
                                        </p:tgtEl>
                                        <p:attrNameLst>
                                          <p:attrName>ppt_w</p:attrName>
                                        </p:attrNameLst>
                                      </p:cBhvr>
                                      <p:tavLst>
                                        <p:tav tm="0">
                                          <p:val>
                                            <p:strVal val="#ppt_w+.3"/>
                                          </p:val>
                                        </p:tav>
                                        <p:tav tm="50000">
                                          <p:val>
                                            <p:strVal val="#ppt_w+.3"/>
                                          </p:val>
                                        </p:tav>
                                        <p:tav tm="100000">
                                          <p:val>
                                            <p:strVal val="#ppt_w"/>
                                          </p:val>
                                        </p:tav>
                                      </p:tavLst>
                                    </p:anim>
                                    <p:anim calcmode="lin" valueType="num">
                                      <p:cBhvr>
                                        <p:cTn id="20" dur="1000" fill="hold"/>
                                        <p:tgtEl>
                                          <p:spTgt spid="2050"/>
                                        </p:tgtEl>
                                        <p:attrNameLst>
                                          <p:attrName>ppt_x</p:attrName>
                                        </p:attrNameLst>
                                      </p:cBhvr>
                                      <p:tavLst>
                                        <p:tav tm="0">
                                          <p:val>
                                            <p:strVal val="#ppt_x-.3"/>
                                          </p:val>
                                        </p:tav>
                                        <p:tav tm="5000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SOUND30.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5" grpId="0"/>
      <p:bldP spid="20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1353</Words>
  <Application>Microsoft Office PowerPoint</Application>
  <PresentationFormat>On-screen Show (4:3)</PresentationFormat>
  <Paragraphs>132</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Times New Roman</vt:lpstr>
      <vt:lpstr>Wingdings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احياء 1ث</dc:title>
  <dc:subject>1-1 مدخل إلى علم الأحياء</dc:subject>
  <cp:keywords>حقيبة انجاز المعلم والمعلمة</cp:keywords>
  <cp:lastModifiedBy>Mohamed</cp:lastModifiedBy>
  <cp:revision>163</cp:revision>
  <dcterms:created xsi:type="dcterms:W3CDTF">2010-03-31T14:07:36Z</dcterms:created>
  <dcterms:modified xsi:type="dcterms:W3CDTF">2016-07-27T18:35:16Z</dcterms:modified>
</cp:coreProperties>
</file>