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8" r:id="rId2"/>
    <p:sldId id="256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4" r:id="rId27"/>
    <p:sldId id="298" r:id="rId28"/>
    <p:sldId id="299" r:id="rId29"/>
    <p:sldId id="300" r:id="rId30"/>
    <p:sldId id="301" r:id="rId31"/>
    <p:sldId id="302" r:id="rId32"/>
    <p:sldId id="303" r:id="rId33"/>
    <p:sldId id="304" r:id="rId34"/>
    <p:sldId id="305" r:id="rId35"/>
    <p:sldId id="306" r:id="rId36"/>
    <p:sldId id="307" r:id="rId37"/>
    <p:sldId id="308" r:id="rId38"/>
    <p:sldId id="309" r:id="rId39"/>
    <p:sldId id="310" r:id="rId40"/>
    <p:sldId id="311" r:id="rId41"/>
    <p:sldId id="312" r:id="rId42"/>
    <p:sldId id="313" r:id="rId43"/>
    <p:sldId id="314" r:id="rId44"/>
    <p:sldId id="315" r:id="rId45"/>
    <p:sldId id="317" r:id="rId46"/>
    <p:sldId id="319" r:id="rId47"/>
    <p:sldId id="320" r:id="rId48"/>
    <p:sldId id="321" r:id="rId4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66" autoAdjust="0"/>
    <p:restoredTop sz="94671" autoAdjust="0"/>
  </p:normalViewPr>
  <p:slideViewPr>
    <p:cSldViewPr>
      <p:cViewPr>
        <p:scale>
          <a:sx n="77" d="100"/>
          <a:sy n="77" d="100"/>
        </p:scale>
        <p:origin x="-1164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1- تعليم الآخرين ونقل الخبرة من أساليب التعلم النشط.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1863822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sz="4800" b="1" dirty="0"/>
              <a:t>10- يعتبر من أفضل أساليب التعلم من حيث </a:t>
            </a:r>
            <a:r>
              <a:rPr lang="ar-SA" sz="4800" b="1" dirty="0" err="1"/>
              <a:t>محافظته</a:t>
            </a:r>
            <a:r>
              <a:rPr lang="ar-SA" sz="4800" b="1" dirty="0"/>
              <a:t> على بقاء أثر التعلم: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-2588662" y="4293097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التعلم الذاتي.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التعلم المبرمج.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جـ - التعلم النشط.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د – التعلم الإلكتروني.</a:t>
            </a:r>
          </a:p>
        </p:txBody>
      </p:sp>
    </p:spTree>
    <p:extLst>
      <p:ext uri="{BB962C8B-B14F-4D97-AF65-F5344CB8AC3E}">
        <p14:creationId xmlns:p14="http://schemas.microsoft.com/office/powerpoint/2010/main" val="20162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sz="4800" b="1" dirty="0"/>
              <a:t>11- يشير هرم التعلم إلى أن تعليم الآخرين ونقل الخبرة يساعد على بقاء أثر التعلم بنسبة: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12976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50%.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70%.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جـ - 80%.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د – 90%.</a:t>
            </a:r>
          </a:p>
        </p:txBody>
      </p:sp>
    </p:spTree>
    <p:extLst>
      <p:ext uri="{BB962C8B-B14F-4D97-AF65-F5344CB8AC3E}">
        <p14:creationId xmlns:p14="http://schemas.microsoft.com/office/powerpoint/2010/main" val="162301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sz="4800" b="1" dirty="0"/>
              <a:t>12- من أدوار المتعلم في التعلم النشط: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12976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يتلقى التعليمات وينفذها بإتقان.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يُفرض عليه النمط التعليمي.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جـ - يعتمد على الآخرين معلوماتياً.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د – يشارك في تخطيط وتنفيذ التعلم.</a:t>
            </a:r>
          </a:p>
        </p:txBody>
      </p:sp>
    </p:spTree>
    <p:extLst>
      <p:ext uri="{BB962C8B-B14F-4D97-AF65-F5344CB8AC3E}">
        <p14:creationId xmlns:p14="http://schemas.microsoft.com/office/powerpoint/2010/main" val="426137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 fontScale="90000"/>
          </a:bodyPr>
          <a:lstStyle/>
          <a:p>
            <a:r>
              <a:rPr lang="ar-SA" sz="5400" b="1" dirty="0"/>
              <a:t>13- فهم المتعلمين للهدف من العمل والمبرر له </a:t>
            </a:r>
            <a:r>
              <a:rPr lang="ar-SA" sz="5400" b="1" dirty="0" err="1"/>
              <a:t>لايعتبر</a:t>
            </a:r>
            <a:r>
              <a:rPr lang="ar-SA" sz="5400" b="1" dirty="0"/>
              <a:t> من المؤشرات الدالة على فاعلية تعلم المتعلمين.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227583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14- تعتبر الفاعلية والجاذبية من العناصر الرئيسية لنجاح التعلم النشط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180757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sz="4800" b="1" dirty="0"/>
              <a:t>15- عناصر مفهوم التعلم النشط: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12976"/>
            <a:ext cx="8640960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000" b="1" dirty="0">
                <a:solidFill>
                  <a:schemeClr val="tx1"/>
                </a:solidFill>
              </a:rPr>
              <a:t>نواتج مستهدفة، بيئة مناسبة، متعلم ايجابي.</a:t>
            </a:r>
          </a:p>
          <a:p>
            <a:pPr algn="r"/>
            <a:r>
              <a:rPr lang="ar-SA" sz="4000" b="1" dirty="0">
                <a:solidFill>
                  <a:schemeClr val="tx1"/>
                </a:solidFill>
              </a:rPr>
              <a:t>ب – الدافعية، متعلم ايجابي، نواتج مستهدفة.</a:t>
            </a:r>
          </a:p>
          <a:p>
            <a:pPr algn="r"/>
            <a:r>
              <a:rPr lang="ar-SA" sz="4000" b="1" dirty="0">
                <a:solidFill>
                  <a:schemeClr val="tx1"/>
                </a:solidFill>
              </a:rPr>
              <a:t>جـ - نواتج مستهدفة، أنشطة </a:t>
            </a:r>
            <a:r>
              <a:rPr lang="ar-SA" sz="4000" b="1" dirty="0" err="1">
                <a:solidFill>
                  <a:schemeClr val="tx1"/>
                </a:solidFill>
              </a:rPr>
              <a:t>إثرائية</a:t>
            </a:r>
            <a:r>
              <a:rPr lang="ar-SA" sz="4000" b="1" dirty="0">
                <a:solidFill>
                  <a:schemeClr val="tx1"/>
                </a:solidFill>
              </a:rPr>
              <a:t>، متعلم ايجابي.</a:t>
            </a:r>
          </a:p>
          <a:p>
            <a:pPr algn="r"/>
            <a:r>
              <a:rPr lang="ar-SA" sz="4000" b="1" dirty="0">
                <a:solidFill>
                  <a:schemeClr val="tx1"/>
                </a:solidFill>
              </a:rPr>
              <a:t>د – متعلم ايجابي، بيئة مناسبة، أنشطة </a:t>
            </a:r>
            <a:r>
              <a:rPr lang="ar-SA" sz="4000" b="1" dirty="0" err="1">
                <a:solidFill>
                  <a:schemeClr val="tx1"/>
                </a:solidFill>
              </a:rPr>
              <a:t>إثرائية</a:t>
            </a:r>
            <a:r>
              <a:rPr lang="ar-SA" sz="40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0575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16- من المؤشرات الدالة على فاعلية تعلم المتعلمين أنه يتسم تعلمهم بالتنوع.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284783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17- من المؤشرات الدالة على استمتاع المتعلمين بما يتعلمونه عندما: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2564904"/>
            <a:ext cx="8496944" cy="4032448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400" b="1" dirty="0">
                <a:solidFill>
                  <a:schemeClr val="tx1"/>
                </a:solidFill>
              </a:rPr>
              <a:t>ينطوي تعلمهم على ممارسات عملية</a:t>
            </a:r>
          </a:p>
          <a:p>
            <a:pPr marL="514350" indent="-514350" algn="r">
              <a:buAutoNum type="arabic1Minus"/>
            </a:pPr>
            <a:r>
              <a:rPr lang="ar-SA" sz="4400" b="1" dirty="0">
                <a:solidFill>
                  <a:schemeClr val="tx1"/>
                </a:solidFill>
              </a:rPr>
              <a:t>يستندون إلى </a:t>
            </a:r>
            <a:r>
              <a:rPr lang="ar-SA" sz="4400" b="1" dirty="0" err="1">
                <a:solidFill>
                  <a:schemeClr val="tx1"/>
                </a:solidFill>
              </a:rPr>
              <a:t>محكات</a:t>
            </a:r>
            <a:r>
              <a:rPr lang="ar-SA" sz="4400" b="1" dirty="0">
                <a:solidFill>
                  <a:schemeClr val="tx1"/>
                </a:solidFill>
              </a:rPr>
              <a:t> واضحة ومعلنة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جـ - يبادرون بالمحاولات الجادة ويجازفون.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د – جميع </a:t>
            </a:r>
            <a:r>
              <a:rPr lang="ar-SA" sz="4400" b="1" dirty="0" err="1">
                <a:solidFill>
                  <a:schemeClr val="tx1"/>
                </a:solidFill>
              </a:rPr>
              <a:t>ماسبق</a:t>
            </a:r>
            <a:r>
              <a:rPr lang="ar-SA" sz="4400" b="1" dirty="0">
                <a:solidFill>
                  <a:schemeClr val="tx1"/>
                </a:solidFill>
              </a:rPr>
              <a:t> صحيح.</a:t>
            </a:r>
          </a:p>
        </p:txBody>
      </p:sp>
    </p:spTree>
    <p:extLst>
      <p:ext uri="{BB962C8B-B14F-4D97-AF65-F5344CB8AC3E}">
        <p14:creationId xmlns:p14="http://schemas.microsoft.com/office/powerpoint/2010/main" val="359135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18- يعتبر الالقاء والقراءة تعلم غير نشط.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203293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19- يعتبر المشاهدة والسماع تعلم</a:t>
            </a:r>
            <a:br>
              <a:rPr lang="ar-SA" sz="5400" b="1" dirty="0"/>
            </a:br>
            <a:r>
              <a:rPr lang="ar-SA" sz="5400" b="1" dirty="0"/>
              <a:t>غير نشط.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76391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sz="4800" b="1" dirty="0"/>
              <a:t>2- يُصنف ضمن أساليب التعلم النشط: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12976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الإلقاء.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عروض الفيديو.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جـ - المشاهدة والسماع.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د – الممارسة العملية.</a:t>
            </a:r>
          </a:p>
        </p:txBody>
      </p:sp>
    </p:spTree>
    <p:extLst>
      <p:ext uri="{BB962C8B-B14F-4D97-AF65-F5344CB8AC3E}">
        <p14:creationId xmlns:p14="http://schemas.microsoft.com/office/powerpoint/2010/main" val="255565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20- التعلم الحقيقي يتطلب مشاركة المتعلم واكتشاف لذاته.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76391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21- يبين هرم التعلم معدلات بقاء أثر التعلم.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76391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 fontScale="90000"/>
          </a:bodyPr>
          <a:lstStyle/>
          <a:p>
            <a:r>
              <a:rPr lang="ar-SA" sz="5400" b="1" dirty="0"/>
              <a:t>22- في نواتج التعلم يركز التعلم التقليدي على التعلم المستمر مدى الحياة.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76391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23- دور المعلم في التعلم النشط موجه ومرشد وميسر للتعلم.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356815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24- من ممارسات التعلم النشط قبل المحاضرة: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400" b="1" dirty="0">
                <a:solidFill>
                  <a:schemeClr val="tx1"/>
                </a:solidFill>
              </a:rPr>
              <a:t>معرفة ما سيتم مناقشته في المحاضرة</a:t>
            </a:r>
          </a:p>
          <a:p>
            <a:pPr marL="514350" indent="-514350" algn="r">
              <a:buAutoNum type="arabic1Minus"/>
            </a:pPr>
            <a:r>
              <a:rPr lang="ar-SA" sz="4400" b="1" dirty="0">
                <a:solidFill>
                  <a:schemeClr val="tx1"/>
                </a:solidFill>
              </a:rPr>
              <a:t> قراءة الموضوع من مصادر مختلفة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جـ - مراجعة ما تم تدوينه المحاضرات السابقة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د – جميع </a:t>
            </a:r>
            <a:r>
              <a:rPr lang="ar-SA" sz="4400" b="1" dirty="0" err="1">
                <a:solidFill>
                  <a:schemeClr val="tx1"/>
                </a:solidFill>
              </a:rPr>
              <a:t>ماسبق</a:t>
            </a:r>
            <a:r>
              <a:rPr lang="ar-SA" sz="4400" b="1" dirty="0">
                <a:solidFill>
                  <a:schemeClr val="tx1"/>
                </a:solidFill>
              </a:rPr>
              <a:t> صحيح</a:t>
            </a:r>
          </a:p>
        </p:txBody>
      </p:sp>
    </p:spTree>
    <p:extLst>
      <p:ext uri="{BB962C8B-B14F-4D97-AF65-F5344CB8AC3E}">
        <p14:creationId xmlns:p14="http://schemas.microsoft.com/office/powerpoint/2010/main" val="356815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 fontScale="90000"/>
          </a:bodyPr>
          <a:lstStyle/>
          <a:p>
            <a:r>
              <a:rPr lang="ar-SA" sz="5400" b="1" dirty="0"/>
              <a:t>25- من ممارسات المتعلم النشط أثناء المحاضرة الاستماع الجيد والمشاركة الفاعلة.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60199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764704"/>
            <a:ext cx="79928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400" b="1" dirty="0">
                <a:latin typeface="+mj-lt"/>
                <a:ea typeface="+mj-ea"/>
                <a:cs typeface="+mj-cs"/>
              </a:rPr>
              <a:t>26-	من أساليب التعلم النشط:</a:t>
            </a:r>
          </a:p>
          <a:p>
            <a:pPr algn="ctr"/>
            <a:endParaRPr lang="ar-SA" sz="4400" b="1" dirty="0">
              <a:latin typeface="+mj-lt"/>
              <a:ea typeface="+mj-ea"/>
              <a:cs typeface="+mj-cs"/>
            </a:endParaRPr>
          </a:p>
          <a:p>
            <a:pPr algn="ctr"/>
            <a:endParaRPr lang="ar-SA" sz="4400" b="1" dirty="0">
              <a:latin typeface="+mj-lt"/>
              <a:ea typeface="+mj-ea"/>
              <a:cs typeface="+mj-cs"/>
            </a:endParaRPr>
          </a:p>
          <a:p>
            <a:r>
              <a:rPr lang="ar-SA" sz="4400" b="1" dirty="0">
                <a:latin typeface="+mj-lt"/>
                <a:ea typeface="+mj-ea"/>
                <a:cs typeface="+mj-cs"/>
              </a:rPr>
              <a:t>أ‌-مجموعات النقاش</a:t>
            </a:r>
          </a:p>
          <a:p>
            <a:r>
              <a:rPr lang="ar-SA" sz="4400" b="1" dirty="0">
                <a:latin typeface="+mj-lt"/>
                <a:ea typeface="+mj-ea"/>
                <a:cs typeface="+mj-cs"/>
              </a:rPr>
              <a:t>ب‌-التعلم التعاوني</a:t>
            </a:r>
          </a:p>
          <a:p>
            <a:r>
              <a:rPr lang="ar-SA" sz="4400" b="1" dirty="0">
                <a:latin typeface="+mj-lt"/>
                <a:ea typeface="+mj-ea"/>
                <a:cs typeface="+mj-cs"/>
              </a:rPr>
              <a:t>ج‌-التدريس المصغر</a:t>
            </a:r>
          </a:p>
          <a:p>
            <a:r>
              <a:rPr lang="ar-SA" sz="4400" b="1" dirty="0">
                <a:latin typeface="+mj-lt"/>
                <a:ea typeface="+mj-ea"/>
                <a:cs typeface="+mj-cs"/>
              </a:rPr>
              <a:t>د‌-جميع ما سبق</a:t>
            </a:r>
          </a:p>
        </p:txBody>
      </p:sp>
    </p:spTree>
    <p:extLst>
      <p:ext uri="{BB962C8B-B14F-4D97-AF65-F5344CB8AC3E}">
        <p14:creationId xmlns:p14="http://schemas.microsoft.com/office/powerpoint/2010/main" val="97909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764704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27-............. هو التعلم الذي يحقق نواتجه المستهدفة بفعالية من خلال ايجابية المتعلم في ممارسة أنشطة </a:t>
            </a:r>
            <a:r>
              <a:rPr lang="ar-SA" sz="3600" b="1" dirty="0" err="1">
                <a:latin typeface="+mj-lt"/>
                <a:ea typeface="+mj-ea"/>
                <a:cs typeface="+mj-cs"/>
              </a:rPr>
              <a:t>اثرائية</a:t>
            </a:r>
            <a:r>
              <a:rPr lang="ar-SA" sz="3600" b="1" dirty="0">
                <a:latin typeface="+mj-lt"/>
                <a:ea typeface="+mj-ea"/>
                <a:cs typeface="+mj-cs"/>
              </a:rPr>
              <a:t> تحفز على التفكير وتتسم بالفاعلية والمتعة. 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أ‌-التعلم الذاتي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ب‌-التعلم التقليدي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ج‌-التعلم النشط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د‌-</a:t>
            </a:r>
            <a:r>
              <a:rPr lang="ar-SA" sz="3600" b="1" dirty="0" err="1">
                <a:latin typeface="+mj-lt"/>
                <a:ea typeface="+mj-ea"/>
                <a:cs typeface="+mj-cs"/>
              </a:rPr>
              <a:t>لاشيء</a:t>
            </a:r>
            <a:r>
              <a:rPr lang="ar-SA" sz="3600" b="1" dirty="0">
                <a:latin typeface="+mj-lt"/>
                <a:ea typeface="+mj-ea"/>
                <a:cs typeface="+mj-cs"/>
              </a:rPr>
              <a:t> مما سبق</a:t>
            </a:r>
          </a:p>
        </p:txBody>
      </p:sp>
    </p:spTree>
    <p:extLst>
      <p:ext uri="{BB962C8B-B14F-4D97-AF65-F5344CB8AC3E}">
        <p14:creationId xmlns:p14="http://schemas.microsoft.com/office/powerpoint/2010/main" val="277976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1340768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28-من المؤشرات الدالة على فاعلية التعلم النشط: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 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أ‌-يفهم المتعلمون الهدف من العمل والمبرر له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ب‌-يقدم المتعلمون نماذج وأمثلة دالة على تعلمهم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ج‌-ممارسة التقييم الذاتي في ظل تغذية راجعة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د‌-جميع ما سبق صحيح.</a:t>
            </a:r>
          </a:p>
        </p:txBody>
      </p:sp>
    </p:spTree>
    <p:extLst>
      <p:ext uri="{BB962C8B-B14F-4D97-AF65-F5344CB8AC3E}">
        <p14:creationId xmlns:p14="http://schemas.microsoft.com/office/powerpoint/2010/main" val="3759442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1340768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29-	ترجع أهمية التعلم النشط الى 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أ‌-زيادة تطوير المهارات الذاتية للمتعلمين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ب‌-تنمية مهارات التعلم والتفكير.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ج‌-زيادة نسبة استبقاء المعرفة عند المتعلمين.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د- زيادة الوعي المعلوماتي للمتعلمين.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هـ- جميع ما سبق.</a:t>
            </a:r>
          </a:p>
        </p:txBody>
      </p:sp>
    </p:spTree>
    <p:extLst>
      <p:ext uri="{BB962C8B-B14F-4D97-AF65-F5344CB8AC3E}">
        <p14:creationId xmlns:p14="http://schemas.microsoft.com/office/powerpoint/2010/main" val="84713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3- في التعلم النشط المتعلم هو الذي يقرر متى، وأين يبدأ، ومتى ينتهي.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312201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1340768"/>
            <a:ext cx="82089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30-	من المؤشرات الدالة على فاعلية تعلم المتعلمين 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أ‌-يقدم المتعلمون نماذج وأمثلة دالة على تعلمهم.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ب‌-يفهم المتعلمون الهدف من العمل والمبرر له.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ج- يمارس المتعلمون نشاطات وخبرات تعلم ثرية، تربطهم ببيئتهم الحياتية.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د- جميع ما سبق.</a:t>
            </a:r>
          </a:p>
        </p:txBody>
      </p:sp>
    </p:spTree>
    <p:extLst>
      <p:ext uri="{BB962C8B-B14F-4D97-AF65-F5344CB8AC3E}">
        <p14:creationId xmlns:p14="http://schemas.microsoft.com/office/powerpoint/2010/main" val="344423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1340768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31-من المؤشرات الدالة على استمتاع المتعلمون بما يتعلمونه: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أ‌-يتسم تعلمهم بالتنوع.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ب‌-ينطوي تعلمهم على منهج واضح.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جـ- يحقق تعلمهم الفائدة المرجوة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د- جميع ما سبق.</a:t>
            </a:r>
          </a:p>
        </p:txBody>
      </p:sp>
    </p:spTree>
    <p:extLst>
      <p:ext uri="{BB962C8B-B14F-4D97-AF65-F5344CB8AC3E}">
        <p14:creationId xmlns:p14="http://schemas.microsoft.com/office/powerpoint/2010/main" val="2402090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23528" y="1340768"/>
            <a:ext cx="82089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32-لكي تكون متعلماً نشطاً يجب أن تقوم بأنشطة تقوم بها في أوقات محددة تشمل: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أ‌-أنشطة قبل بداية المحاضرة.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ب‌-أنشطة أثناء المحاضرة.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ج‌-أنشطة بعد انتهاء المحاضرة مباشرة.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د‌-جميع </a:t>
            </a:r>
            <a:r>
              <a:rPr lang="ar-SA" sz="3600" b="1" dirty="0" err="1">
                <a:latin typeface="+mj-lt"/>
                <a:ea typeface="+mj-ea"/>
                <a:cs typeface="+mj-cs"/>
              </a:rPr>
              <a:t>ماسبق</a:t>
            </a:r>
            <a:r>
              <a:rPr lang="ar-SA" sz="3600" b="1" dirty="0">
                <a:latin typeface="+mj-lt"/>
                <a:ea typeface="+mj-ea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38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33- في التعلم النشط يشارك المتعلم في تخطيط وتنفيذ التعلم.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259379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34-	هرم التعلم يوضح أن مجموعات النقاش، والممارسة العملية وتعليم الآخرين ونقل الخبرة من أكثر الأساليب فاعلية في الاحتفاظ بالمعرفة الجديدة.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272780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35-	هرم التعلم يوضح أن الإلقاء والقراءة والمشاهدة والسماع وعروض الفيديو من أكثر الأساليب فاعلية في الاحتفاظ بالمعرفة الجديدة.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1536937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36-	التعلم النشط يركز على التعلم المستمر مدى الحياة.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435131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37-	التعلم النشط يعتمد على التلقين.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287189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38-	هرم التعلم يوضح أهمية التعلم النشط بالنسبة للاحتفاظ بالمعرفة ونقل أثر الخبرة.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110075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39-	التعلم النشط موجه ومرشد وميسر للتعلم.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358294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sz="4800" b="1" dirty="0"/>
              <a:t>4- كل </a:t>
            </a:r>
            <a:r>
              <a:rPr lang="ar-SA" sz="4800" b="1" dirty="0" err="1"/>
              <a:t>مايلي</a:t>
            </a:r>
            <a:r>
              <a:rPr lang="ar-SA" sz="4800" b="1" dirty="0"/>
              <a:t> يصف المتعلم النشط </a:t>
            </a:r>
            <a:r>
              <a:rPr lang="ar-SA" sz="4800" b="1" dirty="0" err="1"/>
              <a:t>بإستثناء</a:t>
            </a:r>
            <a:r>
              <a:rPr lang="ar-SA" sz="4800" b="1" dirty="0"/>
              <a:t>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12976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يشارك بفاعلية.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يشارك في التخطيط.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جـ - يستقصي بنفسه.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د –يكتفي بتلقي المعلومات.</a:t>
            </a:r>
          </a:p>
        </p:txBody>
      </p:sp>
    </p:spTree>
    <p:extLst>
      <p:ext uri="{BB962C8B-B14F-4D97-AF65-F5344CB8AC3E}">
        <p14:creationId xmlns:p14="http://schemas.microsoft.com/office/powerpoint/2010/main" val="17315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40-	التعلم النشط يركز على التذكر وحفظ المعلومات.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363269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41-	في التعلم النشط يستقصي المتعلم المعلومة بنفسه من مصادر مختلفة.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246394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42-	في التعلم النشط يتم الاستناد في التقييم الى المقارنة بين مستويات المتعلمين.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846737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43-	في التعلم التقليدي يتلقى المتعلم التعليمات وينفذها.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428391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44-	في التعلم النشط يقوم المعلم بتصميم مواقف تعليمية تثير الفكر والتأمل وتدفع الى البحث والتقصي.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408619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45-	المعلم في التعلم النشط يعلم المتعلمون فيما يفكرون.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3608760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46-	المتعلم في التعلم التقليدي يعتمد على الآخرين في الوصول للمعلومات.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142828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47-	التعلم التقليدي يستند في التقييم إلى </a:t>
            </a:r>
            <a:r>
              <a:rPr lang="ar-SA" sz="4000" b="1" dirty="0" err="1"/>
              <a:t>محكات</a:t>
            </a:r>
            <a:r>
              <a:rPr lang="ar-SA" sz="4000" b="1" dirty="0"/>
              <a:t> واضحة ومعلنة تسمح للمتعلمين بتفقد تقدمهم بدقة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49367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4000" b="1" dirty="0"/>
              <a:t>48-	التعلم النشط ليس مجرد انهماك المتعلم في النشاط دون وعي بفهمه لما تعلمه.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341697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sz="4800" b="1" dirty="0"/>
              <a:t>5- من أكثر الأساليب فاعلية للاحتفاظ بالمعرفة الجديدة: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12976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المشاهدة.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السماع.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جـ - تعليم الآخرين.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د –القراءة.</a:t>
            </a:r>
          </a:p>
        </p:txBody>
      </p:sp>
    </p:spTree>
    <p:extLst>
      <p:ext uri="{BB962C8B-B14F-4D97-AF65-F5344CB8AC3E}">
        <p14:creationId xmlns:p14="http://schemas.microsoft.com/office/powerpoint/2010/main" val="110796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sz="4800" b="1" dirty="0"/>
              <a:t>6- للاستفادة القصوى من المحاضرات الدراسية لابد من تجنب: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12976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التركيز أثناء المحاضرة.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التحضير المسبق.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جـ - عدم المشاركة.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د – كتابة الملاحظات.</a:t>
            </a:r>
          </a:p>
        </p:txBody>
      </p:sp>
    </p:spTree>
    <p:extLst>
      <p:ext uri="{BB962C8B-B14F-4D97-AF65-F5344CB8AC3E}">
        <p14:creationId xmlns:p14="http://schemas.microsoft.com/office/powerpoint/2010/main" val="426845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 fontScale="90000"/>
          </a:bodyPr>
          <a:lstStyle/>
          <a:p>
            <a:r>
              <a:rPr lang="ar-SA" sz="5400" b="1" dirty="0"/>
              <a:t>7- عندما ينبني التعلم على تحدٍ حقيقي فإن ذلك مؤشر على استمتاع المتعلمين بما يتعلمونه.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16787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8- تعد زيادة نسبة استبقاء المعلومة في الذاكرة من محاسن التعلم النشط.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97191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9- التعلم النشط هو </a:t>
            </a:r>
            <a:r>
              <a:rPr lang="ar-SA" sz="5400" b="1" dirty="0" err="1"/>
              <a:t>إستراتيجية</a:t>
            </a:r>
            <a:r>
              <a:rPr lang="ar-SA" sz="5400" b="1" dirty="0"/>
              <a:t> تتيح لكل متعلم أن يتعلم بدافع من ذاته.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صح</a:t>
            </a:r>
          </a:p>
          <a:p>
            <a:pPr marL="514350" indent="-514350" algn="r">
              <a:buAutoNum type="arabic1Minus"/>
            </a:pPr>
            <a:r>
              <a:rPr lang="ar-SA" sz="5400" b="1" dirty="0">
                <a:solidFill>
                  <a:schemeClr val="tx1"/>
                </a:solidFill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268375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7130</TotalTime>
  <Words>714</Words>
  <Application>Microsoft Office PowerPoint</Application>
  <PresentationFormat>عرض على الشاشة (4:3)‏</PresentationFormat>
  <Paragraphs>187</Paragraphs>
  <Slides>48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48</vt:i4>
      </vt:variant>
    </vt:vector>
  </HeadingPairs>
  <TitlesOfParts>
    <vt:vector size="49" baseType="lpstr">
      <vt:lpstr>سمة Office</vt:lpstr>
      <vt:lpstr>1- تعليم الآخرين ونقل الخبرة من أساليب التعلم النشط.</vt:lpstr>
      <vt:lpstr>2- يُصنف ضمن أساليب التعلم النشط:</vt:lpstr>
      <vt:lpstr>3- في التعلم النشط المتعلم هو الذي يقرر متى، وأين يبدأ، ومتى ينتهي.</vt:lpstr>
      <vt:lpstr>4- كل مايلي يصف المتعلم النشط بإستثناء:</vt:lpstr>
      <vt:lpstr>5- من أكثر الأساليب فاعلية للاحتفاظ بالمعرفة الجديدة:</vt:lpstr>
      <vt:lpstr>6- للاستفادة القصوى من المحاضرات الدراسية لابد من تجنب:</vt:lpstr>
      <vt:lpstr>7- عندما ينبني التعلم على تحدٍ حقيقي فإن ذلك مؤشر على استمتاع المتعلمين بما يتعلمونه.</vt:lpstr>
      <vt:lpstr>8- تعد زيادة نسبة استبقاء المعلومة في الذاكرة من محاسن التعلم النشط.</vt:lpstr>
      <vt:lpstr>9- التعلم النشط هو إستراتيجية تتيح لكل متعلم أن يتعلم بدافع من ذاته.</vt:lpstr>
      <vt:lpstr>10- يعتبر من أفضل أساليب التعلم من حيث محافظته على بقاء أثر التعلم:</vt:lpstr>
      <vt:lpstr>11- يشير هرم التعلم إلى أن تعليم الآخرين ونقل الخبرة يساعد على بقاء أثر التعلم بنسبة:</vt:lpstr>
      <vt:lpstr>12- من أدوار المتعلم في التعلم النشط:</vt:lpstr>
      <vt:lpstr>13- فهم المتعلمين للهدف من العمل والمبرر له لايعتبر من المؤشرات الدالة على فاعلية تعلم المتعلمين.</vt:lpstr>
      <vt:lpstr>14- تعتبر الفاعلية والجاذبية من العناصر الرئيسية لنجاح التعلم النشط</vt:lpstr>
      <vt:lpstr>15- عناصر مفهوم التعلم النشط:</vt:lpstr>
      <vt:lpstr>16- من المؤشرات الدالة على فاعلية تعلم المتعلمين أنه يتسم تعلمهم بالتنوع.</vt:lpstr>
      <vt:lpstr>17- من المؤشرات الدالة على استمتاع المتعلمين بما يتعلمونه عندما:</vt:lpstr>
      <vt:lpstr>18- يعتبر الالقاء والقراءة تعلم غير نشط.</vt:lpstr>
      <vt:lpstr>19- يعتبر المشاهدة والسماع تعلم غير نشط.</vt:lpstr>
      <vt:lpstr>20- التعلم الحقيقي يتطلب مشاركة المتعلم واكتشاف لذاته.</vt:lpstr>
      <vt:lpstr>21- يبين هرم التعلم معدلات بقاء أثر التعلم.</vt:lpstr>
      <vt:lpstr>22- في نواتج التعلم يركز التعلم التقليدي على التعلم المستمر مدى الحياة.</vt:lpstr>
      <vt:lpstr>23- دور المعلم في التعلم النشط موجه ومرشد وميسر للتعلم.</vt:lpstr>
      <vt:lpstr>24- من ممارسات التعلم النشط قبل المحاضرة:</vt:lpstr>
      <vt:lpstr>25- من ممارسات المتعلم النشط أثناء المحاضرة الاستماع الجيد والمشاركة الفاعلة.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33- في التعلم النشط يشارك المتعلم في تخطيط وتنفيذ التعلم.</vt:lpstr>
      <vt:lpstr>34- هرم التعلم يوضح أن مجموعات النقاش، والممارسة العملية وتعليم الآخرين ونقل الخبرة من أكثر الأساليب فاعلية في الاحتفاظ بالمعرفة الجديدة.</vt:lpstr>
      <vt:lpstr>35- هرم التعلم يوضح أن الإلقاء والقراءة والمشاهدة والسماع وعروض الفيديو من أكثر الأساليب فاعلية في الاحتفاظ بالمعرفة الجديدة.</vt:lpstr>
      <vt:lpstr>36- التعلم النشط يركز على التعلم المستمر مدى الحياة.</vt:lpstr>
      <vt:lpstr>37- التعلم النشط يعتمد على التلقين.</vt:lpstr>
      <vt:lpstr>38- هرم التعلم يوضح أهمية التعلم النشط بالنسبة للاحتفاظ بالمعرفة ونقل أثر الخبرة.</vt:lpstr>
      <vt:lpstr>39- التعلم النشط موجه ومرشد وميسر للتعلم.</vt:lpstr>
      <vt:lpstr>40- التعلم النشط يركز على التذكر وحفظ المعلومات.</vt:lpstr>
      <vt:lpstr>41- في التعلم النشط يستقصي المتعلم المعلومة بنفسه من مصادر مختلفة.</vt:lpstr>
      <vt:lpstr>42- في التعلم النشط يتم الاستناد في التقييم الى المقارنة بين مستويات المتعلمين.</vt:lpstr>
      <vt:lpstr>43- في التعلم التقليدي يتلقى المتعلم التعليمات وينفذها.</vt:lpstr>
      <vt:lpstr>44- في التعلم النشط يقوم المعلم بتصميم مواقف تعليمية تثير الفكر والتأمل وتدفع الى البحث والتقصي.</vt:lpstr>
      <vt:lpstr>45- المعلم في التعلم النشط يعلم المتعلمون فيما يفكرون.</vt:lpstr>
      <vt:lpstr>46- المتعلم في التعلم التقليدي يعتمد على الآخرين في الوصول للمعلومات.</vt:lpstr>
      <vt:lpstr>47- التعلم التقليدي يستند في التقييم إلى محكات واضحة ومعلنة تسمح للمتعلمين بتفقد تقدمهم بدقة</vt:lpstr>
      <vt:lpstr>48- التعلم النشط ليس مجرد انهماك المتعلم في النشاط دون وعي بفهمه لما تعلمه.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 توزيع التدريب أثناء التعلم على فترات يتخللها أوقات للراحة يعرف بـــ :</dc:title>
  <dc:creator>Ghassan</dc:creator>
  <cp:lastModifiedBy>Owner</cp:lastModifiedBy>
  <cp:revision>86</cp:revision>
  <dcterms:created xsi:type="dcterms:W3CDTF">2017-09-24T19:48:45Z</dcterms:created>
  <dcterms:modified xsi:type="dcterms:W3CDTF">2018-01-02T16:11:12Z</dcterms:modified>
</cp:coreProperties>
</file>