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 باسل أسعد"/>
          <p:cNvSpPr txBox="1">
            <a:spLocks noGrp="1"/>
          </p:cNvSpPr>
          <p:nvPr>
            <p:ph type="body" sz="quarter" idx="21"/>
          </p:nvPr>
        </p:nvSpPr>
        <p:spPr>
          <a:xfrm>
            <a:off x="1025673" y="8623188"/>
            <a:ext cx="8451554" cy="66926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600" i="1"/>
            </a:lvl1pPr>
          </a:lstStyle>
          <a:p>
            <a:r>
              <a:t>– باسل أسعد</a:t>
            </a:r>
          </a:p>
        </p:txBody>
      </p:sp>
      <p:sp>
        <p:nvSpPr>
          <p:cNvPr id="93" name="&quot;قم بكتابة الرقم هنا.&quot;"/>
          <p:cNvSpPr txBox="1">
            <a:spLocks noGrp="1"/>
          </p:cNvSpPr>
          <p:nvPr>
            <p:ph type="body" sz="quarter" idx="22"/>
          </p:nvPr>
        </p:nvSpPr>
        <p:spPr>
          <a:xfrm>
            <a:off x="1025673" y="6722912"/>
            <a:ext cx="8451554" cy="90815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4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32241774_2880x1920.jpg"/>
          <p:cNvSpPr>
            <a:spLocks noGrp="1"/>
          </p:cNvSpPr>
          <p:nvPr>
            <p:ph type="pic" idx="21"/>
          </p:nvPr>
        </p:nvSpPr>
        <p:spPr>
          <a:xfrm>
            <a:off x="-1056444" y="3443535"/>
            <a:ext cx="11938844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مستطيل"/>
          <p:cNvSpPr/>
          <p:nvPr/>
        </p:nvSpPr>
        <p:spPr>
          <a:xfrm>
            <a:off x="224254" y="132995"/>
            <a:ext cx="10054392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119" name="تجميع"/>
          <p:cNvGrpSpPr/>
          <p:nvPr/>
        </p:nvGrpSpPr>
        <p:grpSpPr>
          <a:xfrm>
            <a:off x="236954" y="132995"/>
            <a:ext cx="591743" cy="569378"/>
            <a:chOff x="0" y="0"/>
            <a:chExt cx="591742" cy="569376"/>
          </a:xfrm>
        </p:grpSpPr>
        <p:pic>
          <p:nvPicPr>
            <p:cNvPr id="117" name="IMG_4033.png" descr="IMG_4033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411" y="45991"/>
              <a:ext cx="559332" cy="504216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sp>
          <p:nvSpPr>
            <p:cNvPr id="118" name="مربع"/>
            <p:cNvSpPr/>
            <p:nvPr/>
          </p:nvSpPr>
          <p:spPr>
            <a:xfrm>
              <a:off x="0" y="0"/>
              <a:ext cx="569377" cy="569377"/>
            </a:xfrm>
            <a:prstGeom prst="roundRect">
              <a:avLst>
                <a:gd name="adj" fmla="val 0"/>
              </a:avLst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sp>
        <p:nvSpPr>
          <p:cNvPr id="12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32241774_2880x1920.jpg"/>
          <p:cNvSpPr>
            <a:spLocks noGrp="1"/>
          </p:cNvSpPr>
          <p:nvPr>
            <p:ph type="pic" sz="half" idx="21"/>
          </p:nvPr>
        </p:nvSpPr>
        <p:spPr>
          <a:xfrm>
            <a:off x="1312862" y="3787136"/>
            <a:ext cx="7877176" cy="52514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" name="نص العنوان"/>
          <p:cNvSpPr txBox="1">
            <a:spLocks noGrp="1"/>
          </p:cNvSpPr>
          <p:nvPr>
            <p:ph type="title"/>
          </p:nvPr>
        </p:nvSpPr>
        <p:spPr>
          <a:xfrm>
            <a:off x="1025673" y="8910377"/>
            <a:ext cx="8451554" cy="1148755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1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1025673" y="10069388"/>
            <a:ext cx="8451554" cy="912851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>
            <a:spLocks noGrp="1"/>
          </p:cNvSpPr>
          <p:nvPr>
            <p:ph type="title"/>
          </p:nvPr>
        </p:nvSpPr>
        <p:spPr>
          <a:xfrm>
            <a:off x="1025673" y="6089774"/>
            <a:ext cx="8451554" cy="2666752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3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32204087_1355x1355.jpg"/>
          <p:cNvSpPr>
            <a:spLocks noGrp="1"/>
          </p:cNvSpPr>
          <p:nvPr>
            <p:ph type="pic" sz="half" idx="21"/>
          </p:nvPr>
        </p:nvSpPr>
        <p:spPr>
          <a:xfrm>
            <a:off x="5148882" y="3997399"/>
            <a:ext cx="6636111" cy="6636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8" name="نص العنوان"/>
          <p:cNvSpPr txBox="1">
            <a:spLocks noGrp="1"/>
          </p:cNvSpPr>
          <p:nvPr>
            <p:ph type="title"/>
          </p:nvPr>
        </p:nvSpPr>
        <p:spPr>
          <a:xfrm>
            <a:off x="769255" y="3997399"/>
            <a:ext cx="4307831" cy="3220617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r>
              <a:t>نص العنوان</a:t>
            </a:r>
          </a:p>
        </p:txBody>
      </p:sp>
      <p:sp>
        <p:nvSpPr>
          <p:cNvPr id="39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769255" y="7300069"/>
            <a:ext cx="4307831" cy="3323184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>
            <a:spLocks noGrp="1"/>
          </p:cNvSpPr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48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نص العنوان"/>
          <p:cNvSpPr txBox="1">
            <a:spLocks noGrp="1"/>
          </p:cNvSpPr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56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769255" y="5576937"/>
            <a:ext cx="8964390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532205080_1647x1098.jpg"/>
          <p:cNvSpPr>
            <a:spLocks noGrp="1"/>
          </p:cNvSpPr>
          <p:nvPr>
            <p:ph type="pic" sz="half" idx="21"/>
          </p:nvPr>
        </p:nvSpPr>
        <p:spPr>
          <a:xfrm>
            <a:off x="3077021" y="5576937"/>
            <a:ext cx="7615629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5" name="نص العنوان"/>
          <p:cNvSpPr txBox="1">
            <a:spLocks noGrp="1"/>
          </p:cNvSpPr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66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769255" y="5576937"/>
            <a:ext cx="4307831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769255" y="4510236"/>
            <a:ext cx="8964390" cy="5825828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532205080_1647x1098.jpg"/>
          <p:cNvSpPr>
            <a:spLocks noGrp="1"/>
          </p:cNvSpPr>
          <p:nvPr>
            <p:ph type="pic" sz="quarter" idx="21"/>
          </p:nvPr>
        </p:nvSpPr>
        <p:spPr>
          <a:xfrm>
            <a:off x="5295041" y="7597514"/>
            <a:ext cx="4569378" cy="3046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3" name="532204087_1355x1355.jpg"/>
          <p:cNvSpPr>
            <a:spLocks noGrp="1"/>
          </p:cNvSpPr>
          <p:nvPr>
            <p:ph type="pic" sz="quarter" idx="22"/>
          </p:nvPr>
        </p:nvSpPr>
        <p:spPr>
          <a:xfrm>
            <a:off x="5425814" y="4089710"/>
            <a:ext cx="4307831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532241774_2880x1920.jpg"/>
          <p:cNvSpPr>
            <a:spLocks noGrp="1"/>
          </p:cNvSpPr>
          <p:nvPr>
            <p:ph type="pic" sz="half" idx="23"/>
          </p:nvPr>
        </p:nvSpPr>
        <p:spPr>
          <a:xfrm>
            <a:off x="-2287253" y="4202534"/>
            <a:ext cx="9661849" cy="6441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3" name="نص العنوان"/>
          <p:cNvSpPr txBox="1">
            <a:spLocks noGrp="1"/>
          </p:cNvSpPr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1026" tIns="41026" rIns="41026" bIns="41026" anchor="b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4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1026" tIns="41026" rIns="41026" bIns="41026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sz="24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الجدول"/>
          <p:cNvGraphicFramePr/>
          <p:nvPr>
            <p:extLst>
              <p:ext uri="{D42A27DB-BD31-4B8C-83A1-F6EECF244321}">
                <p14:modId xmlns:p14="http://schemas.microsoft.com/office/powerpoint/2010/main" val="527347864"/>
              </p:ext>
            </p:extLst>
          </p:nvPr>
        </p:nvGraphicFramePr>
        <p:xfrm>
          <a:off x="291102" y="2608779"/>
          <a:ext cx="9920695" cy="11663792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322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4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0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826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0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874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73223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6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(أ)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 تقريب العدد ٢٥٫٨ إلى أقرب آحاد يكون الناتج 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٢٥٫٨٠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التقدير الأفضل لناتج : ٢٨٧٫٣٥ + ٤١١٫٦ هو: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275695" algn="r" defTabSz="556024" rtl="1">
                        <a:tabLst>
                          <a:tab pos="6184900" algn="l"/>
                        </a:tabLst>
                        <a:defRPr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1"/>
                        <a:t>خاصية الجمع المستعملة في  ٢٫٣+٠=٢٫٣ هي: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العنصر  المحايد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التجميع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الابدال 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التوزيع 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 جمع  ٣٦+٢١ ذهنيا نستخدم الموازنة التالية: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3732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طرح ٤ من العددين 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جمع ٤ للأول وطرح ٤ من الثاني 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جمع ٤ للعددين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طرح ٤ من الاول فقط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 لدى هناء ١٨ خاتماً ،ولدى سعاد مثلا ما لدى هناء من خواتم  فكم خاتماً لدى سعاد ؟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ضرب ٥٠x٧٠٠ =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٣٥٠٠٠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٥٣٠٠٠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الصيغة القياسية  للعدد ثلاثة وثلاثين مليونًا وخمس مئة الف ومئتان وسبعة هي: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٣٣٥٠٠٢٠٧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٣٣٥٢٧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٣٣٥٢٧٠٠٠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٢٠٧٥٠٠٣٣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قطع سائق ٢٣٥ كلم في ٤  ساعات  . كم كيلو متراً تقريبًا  قطع السائق في الساعة ؟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منزلة الرقم ٨ في العدد ٢٬٨ هي: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عُشر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جزء من مئة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جزء من ألف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آحاد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275695" algn="r" defTabSz="457200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لدى فاطمة  ٦٫٤ م إذا استعملت منها  ٢٫٨ م لخياطة ثوب لابنها . فكم بقي من القماش ؟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٣٫٦ م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٤٫٤ م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م ٩٫٢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م ٢٫٩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ناتج قسمة  : ٢٧٠ ÷  ٩ ذهنيا هو: 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444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دفع ١٠ طلاب ١٣٠ ريالاً ثمن تذاكر دخول إلى معرض للزواحف ، ما ثمن التذكرة الواحدة ؟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4445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١٣٠٠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 dirty="0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grpSp>
        <p:nvGrpSpPr>
          <p:cNvPr id="133" name="تجميع"/>
          <p:cNvGrpSpPr/>
          <p:nvPr/>
        </p:nvGrpSpPr>
        <p:grpSpPr>
          <a:xfrm>
            <a:off x="464152" y="2522524"/>
            <a:ext cx="510538" cy="594234"/>
            <a:chOff x="0" y="0"/>
            <a:chExt cx="510537" cy="594232"/>
          </a:xfrm>
        </p:grpSpPr>
        <p:sp>
          <p:nvSpPr>
            <p:cNvPr id="130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1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32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٢٠</a:t>
              </a:r>
            </a:p>
          </p:txBody>
        </p:sp>
      </p:grpSp>
      <p:grpSp>
        <p:nvGrpSpPr>
          <p:cNvPr id="136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134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35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aphicFrame>
        <p:nvGraphicFramePr>
          <p:cNvPr id="137" name="الجدول"/>
          <p:cNvGraphicFramePr/>
          <p:nvPr>
            <p:extLst>
              <p:ext uri="{D42A27DB-BD31-4B8C-83A1-F6EECF244321}">
                <p14:modId xmlns:p14="http://schemas.microsoft.com/office/powerpoint/2010/main" val="2552544525"/>
              </p:ext>
            </p:extLst>
          </p:nvPr>
        </p:nvGraphicFramePr>
        <p:xfrm>
          <a:off x="430271" y="169899"/>
          <a:ext cx="9781526" cy="2738120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123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5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6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3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3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6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9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32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15028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gridSpan="4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028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الخامس الابتدائي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028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ونصف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028">
                <a:tc gridSpan="2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الأوراق: ٣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028">
                <a:tc gridSpan="8">
                  <a:txBody>
                    <a:bodyPr/>
                    <a:lstStyle/>
                    <a:p>
                      <a:pPr marR="314734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 الفصل الدراسي الأول للصف الخامس الابتدائي ( الدور الاول ) لعام ١٤٤٤ هـ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028">
                <a:tc rowSpan="2">
                  <a:txBody>
                    <a:bodyPr/>
                    <a:lstStyle/>
                    <a:p>
                      <a:pPr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	٥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defTabSz="634758" rtl="1">
                        <a:defRPr sz="1900" b="1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sz="19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028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900" b="1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٤٠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38" name="صورة" descr="صورة"/>
          <p:cNvPicPr>
            <a:picLocks noChangeAspect="1"/>
          </p:cNvPicPr>
          <p:nvPr/>
        </p:nvPicPr>
        <p:blipFill>
          <a:blip r:embed="rId2"/>
          <a:srcRect l="6745" r="11805"/>
          <a:stretch>
            <a:fillRect/>
          </a:stretch>
        </p:blipFill>
        <p:spPr>
          <a:xfrm>
            <a:off x="4059582" y="274396"/>
            <a:ext cx="2841114" cy="1177277"/>
          </a:xfrm>
          <a:prstGeom prst="rect">
            <a:avLst/>
          </a:prstGeom>
          <a:ln w="3175">
            <a:miter lim="400000"/>
          </a:ln>
        </p:spPr>
      </p:pic>
      <p:pic>
        <p:nvPicPr>
          <p:cNvPr id="139" name="IMG_4033.png" descr="IMG_403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650" y="366097"/>
            <a:ext cx="1097666" cy="989502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الجدول"/>
          <p:cNvGraphicFramePr/>
          <p:nvPr>
            <p:extLst>
              <p:ext uri="{D42A27DB-BD31-4B8C-83A1-F6EECF244321}">
                <p14:modId xmlns:p14="http://schemas.microsoft.com/office/powerpoint/2010/main" val="2704887053"/>
              </p:ext>
            </p:extLst>
          </p:nvPr>
        </p:nvGraphicFramePr>
        <p:xfrm>
          <a:off x="337490" y="103263"/>
          <a:ext cx="9920695" cy="3381820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322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0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4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09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826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00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874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73223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5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السؤال الأول: (أ)اختر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lnSpc>
                          <a:spcPct val="175000"/>
                        </a:lnSpc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الأعداد التي يسهل التعامل معها ذهنيا في المسألة تسمى: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التقريب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الموازنة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الأعداد المتناغمة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89000" rtl="1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التقدير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العدد الأكبر من  ٢١٣٠٥ هو: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٢١٠٣٥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٣٩٢٨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٤٩٧٨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1800"/>
                      </a:pPr>
                      <a:r>
                        <a: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٢٠٠٠٠١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sz="22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sz="2200"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الكسر العشري ٠٫٠٢٣ على صورة كسر اعتيادي: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blipFill rotWithShape="1">
                      <a:blip r:embed="rId2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blipFill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blipFill rotWithShape="1">
                      <a:blip r:embed="rId4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sz="2200"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269517">
                        <a:defRPr sz="2200"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 dirty="0"/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</a:lnL>
                    <a:lnR w="25400">
                      <a:solidFill>
                        <a:srgbClr val="000000"/>
                      </a:solidFill>
                    </a:lnR>
                    <a:lnT w="25400">
                      <a:solidFill>
                        <a:srgbClr val="000000"/>
                      </a:solidFill>
                    </a:lnT>
                    <a:lnB w="25400">
                      <a:solidFill>
                        <a:srgbClr val="000000"/>
                      </a:solidFill>
                    </a:lnB>
                    <a:blipFill rotWithShape="1">
                      <a:blip r:embed="rId5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44" name="تجميع"/>
          <p:cNvGrpSpPr/>
          <p:nvPr/>
        </p:nvGrpSpPr>
        <p:grpSpPr>
          <a:xfrm>
            <a:off x="329625" y="14410180"/>
            <a:ext cx="2185715" cy="1339481"/>
            <a:chOff x="0" y="92991"/>
            <a:chExt cx="2185713" cy="1339479"/>
          </a:xfrm>
        </p:grpSpPr>
        <p:sp>
          <p:nvSpPr>
            <p:cNvPr id="142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43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pSp>
        <p:nvGrpSpPr>
          <p:cNvPr id="148" name="تجميع"/>
          <p:cNvGrpSpPr/>
          <p:nvPr/>
        </p:nvGrpSpPr>
        <p:grpSpPr>
          <a:xfrm>
            <a:off x="982216" y="3454896"/>
            <a:ext cx="510538" cy="594234"/>
            <a:chOff x="0" y="0"/>
            <a:chExt cx="510537" cy="594232"/>
          </a:xfrm>
        </p:grpSpPr>
        <p:sp>
          <p:nvSpPr>
            <p:cNvPr id="145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6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47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٥</a:t>
              </a:r>
            </a:p>
          </p:txBody>
        </p:sp>
      </p:grpSp>
      <p:grpSp>
        <p:nvGrpSpPr>
          <p:cNvPr id="151" name="تجميع"/>
          <p:cNvGrpSpPr/>
          <p:nvPr/>
        </p:nvGrpSpPr>
        <p:grpSpPr>
          <a:xfrm>
            <a:off x="273050" y="3272765"/>
            <a:ext cx="9956799" cy="3567241"/>
            <a:chOff x="-7772" y="-226709"/>
            <a:chExt cx="9956798" cy="3567239"/>
          </a:xfrm>
        </p:grpSpPr>
        <p:graphicFrame>
          <p:nvGraphicFramePr>
            <p:cNvPr id="149" name="الجدول"/>
            <p:cNvGraphicFramePr/>
            <p:nvPr>
              <p:extLst>
                <p:ext uri="{D42A27DB-BD31-4B8C-83A1-F6EECF244321}">
                  <p14:modId xmlns:p14="http://schemas.microsoft.com/office/powerpoint/2010/main" val="3655575955"/>
                </p:ext>
              </p:extLst>
            </p:nvPr>
          </p:nvGraphicFramePr>
          <p:xfrm>
            <a:off x="-7772" y="-226709"/>
            <a:ext cx="9956798" cy="3567239"/>
          </p:xfrm>
          <a:graphic>
            <a:graphicData uri="http://schemas.openxmlformats.org/drawingml/2006/table">
              <a:tbl>
                <a:tblPr rtl="1" bandRow="1">
                  <a:tableStyleId>{4C3C2611-4C71-4FC5-86AE-919BDF0F9419}</a:tableStyleId>
                </a:tblPr>
                <a:tblGrid>
                  <a:gridCol w="537618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8514545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904636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558800">
                  <a:tc gridSpan="2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sz="2500" b="1" u="sng">
                            <a:solidFill>
                              <a:srgbClr val="791A3D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(ب) ضع علامة ( </a:t>
                        </a:r>
                        <a:r>
                          <a:rPr b="0"/>
                          <a:t>✓ </a:t>
                        </a:r>
                        <a:r>
                          <a:t>) أمام العبارة الصحيحة وعلامة (</a:t>
                        </a:r>
                        <a:r>
                          <a:rPr b="0"/>
                          <a:t>✗ </a:t>
                        </a:r>
                        <a:r>
                          <a:t>) أمام العبارة الخاطئة :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FFFFFF"/>
                        </a:solidFill>
                      </a:lnL>
                      <a:lnR w="25400">
                        <a:solidFill>
                          <a:srgbClr val="FFFFFF"/>
                        </a:solidFill>
                      </a:lnR>
                      <a:lnT w="25400">
                        <a:solidFill>
                          <a:srgbClr val="FFFFFF"/>
                        </a:solidFill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tc>
                    <a:txBody>
                      <a:bodyPr/>
                      <a:lstStyle/>
                      <a:p>
                        <a:pPr marR="314734" algn="r" defTabSz="634758" rtl="0">
                          <a:tabLst>
                            <a:tab pos="7073900" algn="l"/>
                          </a:tabLst>
                          <a:defRPr sz="2500" b="1" u="sng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FFFFFF"/>
                        </a:solidFill>
                      </a:lnL>
                      <a:lnR w="25400">
                        <a:solidFill>
                          <a:srgbClr val="FFFFFF"/>
                        </a:solidFill>
                      </a:lnR>
                      <a:lnT w="25400">
                        <a:solidFill>
                          <a:srgbClr val="FFFFFF"/>
                        </a:solidFill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5461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sz="2100" b="1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1800"/>
                        </a:pPr>
                        <a:r>
                          <a:rPr sz="2300" b="1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التقدير الأفضل لــ ١٦ × ٣٦     هو  ٦٠٠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2300" b="1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5461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sz="2100" b="1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1800"/>
                        </a:pPr>
                        <a:r>
                          <a:rPr sz="2300" b="1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القيمة  المنزلية للرقم ٤ في العدد ٦٤٢٢١٣٧٦   هي ٤٠٠٠٠٠٠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2300" b="1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5461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sz="2100" b="1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sz="2300" b="1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٩ + ٢٠ + ٧٠٠ + ٤٠٠٠٠ + ٣٠٠٠٠٠ هي الصيغة التحليلية للعدد  ٣٤٧٢٩ 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r" defTabSz="1081440" rtl="0">
                          <a:defRPr sz="2300" b="1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5461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sz="2100" b="1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1800"/>
                        </a:pPr>
                        <a:r>
                          <a:rPr sz="2300" b="1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العنصر المحايد في الضرب  هو الواحد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r" rtl="0">
                          <a:lnSpc>
                            <a:spcPct val="175000"/>
                          </a:lnSpc>
                          <a:defRPr sz="2300" b="1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  <a:tr h="5461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sz="2100" b="1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sz="2300" b="1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الاشارة التي تجعل الجملة العددية  ٢٩٨٫٦٦٠             ٢٩٨٫٦٦ صحيحة هي =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r" defTabSz="1081440" rtl="0">
                          <a:defRPr sz="2300" b="1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endParaRPr dirty="0"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5"/>
                    </a:ext>
                  </a:extLst>
                </a:tr>
              </a:tbl>
            </a:graphicData>
          </a:graphic>
        </p:graphicFrame>
        <p:sp>
          <p:nvSpPr>
            <p:cNvPr id="150" name="دائرة"/>
            <p:cNvSpPr/>
            <p:nvPr/>
          </p:nvSpPr>
          <p:spPr>
            <a:xfrm>
              <a:off x="4368980" y="2806700"/>
              <a:ext cx="454278" cy="454277"/>
            </a:xfrm>
            <a:prstGeom prst="ellips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pSp>
        <p:nvGrpSpPr>
          <p:cNvPr id="155" name="تجميع"/>
          <p:cNvGrpSpPr/>
          <p:nvPr/>
        </p:nvGrpSpPr>
        <p:grpSpPr>
          <a:xfrm>
            <a:off x="4927717" y="6941174"/>
            <a:ext cx="510538" cy="594234"/>
            <a:chOff x="0" y="0"/>
            <a:chExt cx="510537" cy="594232"/>
          </a:xfrm>
        </p:grpSpPr>
        <p:sp>
          <p:nvSpPr>
            <p:cNvPr id="152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3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54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grpSp>
        <p:nvGrpSpPr>
          <p:cNvPr id="179" name="تجميع"/>
          <p:cNvGrpSpPr/>
          <p:nvPr/>
        </p:nvGrpSpPr>
        <p:grpSpPr>
          <a:xfrm>
            <a:off x="462573" y="6904587"/>
            <a:ext cx="9795612" cy="7505593"/>
            <a:chOff x="115296" y="-206695"/>
            <a:chExt cx="9795611" cy="7505592"/>
          </a:xfrm>
        </p:grpSpPr>
        <p:graphicFrame>
          <p:nvGraphicFramePr>
            <p:cNvPr id="156" name="الجدول"/>
            <p:cNvGraphicFramePr/>
            <p:nvPr>
              <p:extLst>
                <p:ext uri="{D42A27DB-BD31-4B8C-83A1-F6EECF244321}">
                  <p14:modId xmlns:p14="http://schemas.microsoft.com/office/powerpoint/2010/main" val="4081204275"/>
                </p:ext>
              </p:extLst>
            </p:nvPr>
          </p:nvGraphicFramePr>
          <p:xfrm>
            <a:off x="115296" y="-206695"/>
            <a:ext cx="9795611" cy="7505592"/>
          </p:xfrm>
          <a:graphic>
            <a:graphicData uri="http://schemas.openxmlformats.org/drawingml/2006/table">
              <a:tbl>
                <a:tblPr rtl="1" firstRow="1">
                  <a:tableStyleId>{EEE7283C-3CF3-47DC-8721-378D4A62B228}</a:tableStyleId>
                </a:tblPr>
                <a:tblGrid>
                  <a:gridCol w="3265204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3265204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  <a:gridCol w="3265204">
                    <a:extLst>
                      <a:ext uri="{9D8B030D-6E8A-4147-A177-3AD203B41FA5}">
                        <a16:colId xmlns:a16="http://schemas.microsoft.com/office/drawing/2014/main" val="20002"/>
                      </a:ext>
                    </a:extLst>
                  </a:gridCol>
                </a:tblGrid>
                <a:tr h="457200">
                  <a:tc gridSpan="3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sz="2500" b="1" u="sng">
                            <a:solidFill>
                              <a:srgbClr val="99244F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السؤال الثاني:أوجد ناتج العمليات التالية :</a:t>
                        </a:r>
                      </a:p>
                    </a:txBody>
                    <a:tcPr marL="50800" marR="50800" marT="50800" marB="50800" anchor="ctr" horzOverflow="overflow">
                      <a:lnL w="3175">
                        <a:solidFill>
                          <a:srgbClr val="FFFFFF"/>
                        </a:solidFill>
                        <a:miter lim="400000"/>
                      </a:lnL>
                      <a:lnR w="3175">
                        <a:solidFill>
                          <a:srgbClr val="FFFFFF"/>
                        </a:solidFill>
                        <a:miter lim="400000"/>
                      </a:lnR>
                      <a:lnT w="3175">
                        <a:solidFill>
                          <a:srgbClr val="FFFFFF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  <a:tr h="419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sz="3000">
                            <a:solidFill>
                              <a:srgbClr val="99244F"/>
                            </a:solidFill>
                            <a:latin typeface="Bahij Muna Black"/>
                            <a:ea typeface="Bahij Muna Black"/>
                            <a:cs typeface="Bahij Muna Black"/>
                            <a:sym typeface="Bahij Muna Black"/>
                          </a:rPr>
                          <a:t>أ</a:t>
                        </a:r>
                      </a:p>
                    </a:txBody>
                    <a:tcPr marL="50800" marR="50800" marT="50800" marB="50800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sz="3300" b="1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sz="3300" b="1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جـ</a:t>
                        </a:r>
                      </a:p>
                    </a:txBody>
                    <a:tcPr marL="50800" marR="50800" marT="50800" marB="50800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2548610">
                  <a:tc>
                    <a:txBody>
                      <a:bodyPr/>
                      <a:lstStyle/>
                      <a:p>
                        <a:pPr defTabSz="914400">
                          <a:defRPr sz="3200">
                            <a:sym typeface="Helvetica Neue Light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3200">
                            <a:sym typeface="Helvetica Neue Light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>
                    <a:txBody>
                      <a:bodyPr/>
                      <a:lstStyle/>
                      <a:p>
                        <a:pPr defTabSz="914400">
                          <a:defRPr sz="3200">
                            <a:sym typeface="Helvetica Neue Light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extLst>
                    <a:ext uri="{0D108BD9-81ED-4DB2-BD59-A6C34878D82A}">
                      <a16:rowId xmlns:a16="http://schemas.microsoft.com/office/drawing/2014/main" val="10002"/>
                    </a:ext>
                  </a:extLst>
                </a:tr>
                <a:tr h="419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sz="3300" b="1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د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gridSpan="2"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sz="3300" b="1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هـ</a:t>
                        </a:r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3265343">
                  <a:tc>
                    <a:txBody>
                      <a:bodyPr/>
                      <a:lstStyle/>
                      <a:p>
                        <a:pPr defTabSz="914400">
                          <a:defRPr sz="3200">
                            <a:sym typeface="Helvetica Neue Light"/>
                          </a:defRPr>
                        </a:pPr>
                        <a:endParaRPr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gridSpan="2">
                    <a:txBody>
                      <a:bodyPr/>
                      <a:lstStyle/>
                      <a:p>
                        <a:pPr defTabSz="914400">
                          <a:defRPr sz="3200">
                            <a:sym typeface="Helvetica Neue Light"/>
                          </a:defRPr>
                        </a:pPr>
                        <a:endParaRPr dirty="0"/>
                      </a:p>
                    </a:txBody>
                    <a:tcPr marL="50800" marR="50800" marT="50800" marB="50800" anchor="ctr" horzOverflow="overflow">
                      <a:lnL w="25400">
                        <a:solidFill>
                          <a:srgbClr val="000000"/>
                        </a:solidFill>
                        <a:miter lim="400000"/>
                      </a:lnL>
                      <a:lnR w="25400">
                        <a:solidFill>
                          <a:srgbClr val="000000"/>
                        </a:solidFill>
                        <a:miter lim="400000"/>
                      </a:lnR>
                      <a:lnT w="25400">
                        <a:solidFill>
                          <a:srgbClr val="000000"/>
                        </a:solidFill>
                        <a:miter lim="400000"/>
                      </a:lnT>
                      <a:lnB w="254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xBody>
                      <a:bodyPr/>
                      <a:lstStyle/>
                      <a:p>
                        <a:endParaRPr lang="ar-SA"/>
                      </a:p>
                    </a:txBody>
                    <a:tcPr/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grpSp>
          <p:nvGrpSpPr>
            <p:cNvPr id="162" name="تجميع"/>
            <p:cNvGrpSpPr/>
            <p:nvPr/>
          </p:nvGrpSpPr>
          <p:grpSpPr>
            <a:xfrm>
              <a:off x="563912" y="1160524"/>
              <a:ext cx="2325396" cy="1502682"/>
              <a:chOff x="0" y="0"/>
              <a:chExt cx="2325395" cy="1502681"/>
            </a:xfrm>
          </p:grpSpPr>
          <p:grpSp>
            <p:nvGrpSpPr>
              <p:cNvPr id="160" name="تجميع"/>
              <p:cNvGrpSpPr/>
              <p:nvPr/>
            </p:nvGrpSpPr>
            <p:grpSpPr>
              <a:xfrm>
                <a:off x="0" y="-1"/>
                <a:ext cx="1838945" cy="1502683"/>
                <a:chOff x="0" y="0"/>
                <a:chExt cx="1838944" cy="1502681"/>
              </a:xfrm>
            </p:grpSpPr>
            <p:sp>
              <p:nvSpPr>
                <p:cNvPr id="157" name="٤ ١ ٣"/>
                <p:cNvSpPr txBox="1"/>
                <p:nvPr/>
              </p:nvSpPr>
              <p:spPr>
                <a:xfrm>
                  <a:off x="46891" y="-1"/>
                  <a:ext cx="1662761" cy="1246360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41026" tIns="41026" rIns="41026" bIns="41026" numCol="1" anchor="ctr">
                  <a:noAutofit/>
                </a:bodyPr>
                <a:lstStyle>
                  <a:lvl1pPr>
                    <a:defRPr sz="3000"/>
                  </a:lvl1pPr>
                </a:lstStyle>
                <a:p>
                  <a:pPr rtl="0">
                    <a:defRPr/>
                  </a:pPr>
                  <a:r>
                    <a:t>٤ ١ ٣</a:t>
                  </a:r>
                </a:p>
              </p:txBody>
            </p:sp>
            <p:sp>
              <p:nvSpPr>
                <p:cNvPr id="158" name="خط"/>
                <p:cNvSpPr/>
                <p:nvPr/>
              </p:nvSpPr>
              <p:spPr>
                <a:xfrm>
                  <a:off x="0" y="1264288"/>
                  <a:ext cx="1661891" cy="1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1026" tIns="41026" rIns="41026" bIns="41026" numCol="1" anchor="ctr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59" name="٣"/>
                <p:cNvSpPr txBox="1"/>
                <p:nvPr/>
              </p:nvSpPr>
              <p:spPr>
                <a:xfrm>
                  <a:off x="634456" y="298193"/>
                  <a:ext cx="1204489" cy="1204489"/>
                </a:xfrm>
                <a:prstGeom prst="rect">
                  <a:avLst/>
                </a:pr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41026" tIns="41026" rIns="41026" bIns="41026" numCol="1" anchor="ctr">
                  <a:noAutofit/>
                </a:bodyPr>
                <a:lstStyle>
                  <a:lvl1pPr>
                    <a:defRPr sz="3000"/>
                  </a:lvl1pPr>
                </a:lstStyle>
                <a:p>
                  <a:pPr rtl="0">
                    <a:defRPr/>
                  </a:pPr>
                  <a:r>
                    <a:t> ٣</a:t>
                  </a:r>
                </a:p>
              </p:txBody>
            </p:sp>
          </p:grpSp>
          <p:sp>
            <p:nvSpPr>
              <p:cNvPr id="161" name="×"/>
              <p:cNvSpPr/>
              <p:nvPr/>
            </p:nvSpPr>
            <p:spPr>
              <a:xfrm>
                <a:off x="1374564" y="739209"/>
                <a:ext cx="950832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 rtl="0">
                  <a:defRPr/>
                </a:lvl1pPr>
              </a:lstStyle>
              <a:p>
                <a:r>
                  <a:t>× </a:t>
                </a:r>
              </a:p>
            </p:txBody>
          </p:sp>
        </p:grpSp>
        <p:grpSp>
          <p:nvGrpSpPr>
            <p:cNvPr id="167" name="تجميع"/>
            <p:cNvGrpSpPr/>
            <p:nvPr/>
          </p:nvGrpSpPr>
          <p:grpSpPr>
            <a:xfrm>
              <a:off x="7088964" y="4992421"/>
              <a:ext cx="2348931" cy="706897"/>
              <a:chOff x="0" y="569118"/>
              <a:chExt cx="2348929" cy="706895"/>
            </a:xfrm>
          </p:grpSpPr>
          <p:grpSp>
            <p:nvGrpSpPr>
              <p:cNvPr id="165" name="تجميع"/>
              <p:cNvGrpSpPr/>
              <p:nvPr/>
            </p:nvGrpSpPr>
            <p:grpSpPr>
              <a:xfrm>
                <a:off x="0" y="569118"/>
                <a:ext cx="1799240" cy="706896"/>
                <a:chOff x="0" y="569118"/>
                <a:chExt cx="1799239" cy="706895"/>
              </a:xfrm>
            </p:grpSpPr>
            <p:sp>
              <p:nvSpPr>
                <p:cNvPr id="163" name="٦ ٢…"/>
                <p:cNvSpPr/>
                <p:nvPr/>
              </p:nvSpPr>
              <p:spPr>
                <a:xfrm>
                  <a:off x="0" y="569118"/>
                  <a:ext cx="1799240" cy="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extrusionOk="0">
                      <a:moveTo>
                        <a:pt x="0" y="0"/>
                      </a:moveTo>
                      <a:lnTo>
                        <a:pt x="21600" y="0"/>
                      </a:lnTo>
                      <a:lnTo>
                        <a:pt x="2160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3175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41026" tIns="41026" rIns="41026" bIns="41026" numCol="1" anchor="ctr">
                  <a:spAutoFit/>
                </a:bodyPr>
                <a:lstStyle/>
                <a:p>
                  <a:pPr rtl="0">
                    <a:defRPr sz="3000"/>
                  </a:pPr>
                  <a:r>
                    <a:t>٦ ٢</a:t>
                  </a:r>
                </a:p>
                <a:p>
                  <a:pPr rtl="0">
                    <a:defRPr sz="3000"/>
                  </a:pPr>
                  <a:r>
                    <a:t>٥ ٤</a:t>
                  </a:r>
                </a:p>
              </p:txBody>
            </p:sp>
            <p:sp>
              <p:nvSpPr>
                <p:cNvPr id="164" name="خط"/>
                <p:cNvSpPr/>
                <p:nvPr/>
              </p:nvSpPr>
              <p:spPr>
                <a:xfrm>
                  <a:off x="114347" y="1276013"/>
                  <a:ext cx="1427832" cy="1"/>
                </a:xfrm>
                <a:prstGeom prst="line">
                  <a:avLst/>
                </a:prstGeom>
                <a:noFill/>
                <a:ln w="381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41026" tIns="41026" rIns="41026" bIns="41026" numCol="1" anchor="ctr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66" name="×"/>
              <p:cNvSpPr/>
              <p:nvPr/>
            </p:nvSpPr>
            <p:spPr>
              <a:xfrm>
                <a:off x="1398098" y="670287"/>
                <a:ext cx="950832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 rtl="0">
                  <a:defRPr/>
                </a:lvl1pPr>
              </a:lstStyle>
              <a:p>
                <a:r>
                  <a:t>× </a:t>
                </a:r>
              </a:p>
            </p:txBody>
          </p:sp>
        </p:grpSp>
        <p:grpSp>
          <p:nvGrpSpPr>
            <p:cNvPr id="171" name="تجميع"/>
            <p:cNvGrpSpPr/>
            <p:nvPr/>
          </p:nvGrpSpPr>
          <p:grpSpPr>
            <a:xfrm>
              <a:off x="7418101" y="1717572"/>
              <a:ext cx="1985031" cy="638538"/>
              <a:chOff x="0" y="569118"/>
              <a:chExt cx="1985029" cy="638536"/>
            </a:xfrm>
          </p:grpSpPr>
          <p:sp>
            <p:nvSpPr>
              <p:cNvPr id="168" name="٣ ٢ ٫ ٦…"/>
              <p:cNvSpPr/>
              <p:nvPr/>
            </p:nvSpPr>
            <p:spPr>
              <a:xfrm>
                <a:off x="0" y="569118"/>
                <a:ext cx="1447805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/>
              <a:p>
                <a:pPr rtl="0">
                  <a:defRPr sz="3000"/>
                </a:pPr>
                <a:r>
                  <a:t>٣ ٢ ٫ ٦ </a:t>
                </a:r>
              </a:p>
              <a:p>
                <a:pPr rtl="0">
                  <a:defRPr sz="3000"/>
                </a:pPr>
                <a:r>
                  <a:t>٦ ٤ ٫ ١</a:t>
                </a:r>
              </a:p>
            </p:txBody>
          </p:sp>
          <p:sp>
            <p:nvSpPr>
              <p:cNvPr id="169" name="خط"/>
              <p:cNvSpPr/>
              <p:nvPr/>
            </p:nvSpPr>
            <p:spPr>
              <a:xfrm>
                <a:off x="470" y="1207655"/>
                <a:ext cx="1446864" cy="1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0" name="+"/>
              <p:cNvSpPr/>
              <p:nvPr/>
            </p:nvSpPr>
            <p:spPr>
              <a:xfrm>
                <a:off x="1406721" y="569118"/>
                <a:ext cx="578309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 rtl="0">
                  <a:defRPr/>
                </a:lvl1pPr>
              </a:lstStyle>
              <a:p>
                <a:r>
                  <a:t>+</a:t>
                </a:r>
              </a:p>
            </p:txBody>
          </p:sp>
        </p:grpSp>
        <p:grpSp>
          <p:nvGrpSpPr>
            <p:cNvPr id="175" name="تجميع"/>
            <p:cNvGrpSpPr/>
            <p:nvPr/>
          </p:nvGrpSpPr>
          <p:grpSpPr>
            <a:xfrm>
              <a:off x="3699609" y="1729643"/>
              <a:ext cx="2409127" cy="657587"/>
              <a:chOff x="0" y="569118"/>
              <a:chExt cx="2409125" cy="657586"/>
            </a:xfrm>
          </p:grpSpPr>
          <p:sp>
            <p:nvSpPr>
              <p:cNvPr id="172" name="٩ ٨ ٫ ٠…"/>
              <p:cNvSpPr/>
              <p:nvPr/>
            </p:nvSpPr>
            <p:spPr>
              <a:xfrm>
                <a:off x="45329" y="569118"/>
                <a:ext cx="1695877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/>
              <a:p>
                <a:pPr rtl="0">
                  <a:defRPr sz="3000"/>
                </a:pPr>
                <a:r>
                  <a:t>٩ ٨ ٫ ٠</a:t>
                </a:r>
              </a:p>
              <a:p>
                <a:pPr rtl="0">
                  <a:defRPr sz="3000"/>
                </a:pPr>
                <a:r>
                  <a:t>٣ ٠ ٫ ٠</a:t>
                </a:r>
              </a:p>
            </p:txBody>
          </p:sp>
          <p:sp>
            <p:nvSpPr>
              <p:cNvPr id="173" name="خط"/>
              <p:cNvSpPr/>
              <p:nvPr/>
            </p:nvSpPr>
            <p:spPr>
              <a:xfrm>
                <a:off x="0" y="1226705"/>
                <a:ext cx="1786536" cy="1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1026" tIns="41026" rIns="41026" bIns="41026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174" name="-"/>
              <p:cNvSpPr/>
              <p:nvPr/>
            </p:nvSpPr>
            <p:spPr>
              <a:xfrm>
                <a:off x="1830403" y="569118"/>
                <a:ext cx="578723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 rtl="0">
                  <a:defRPr/>
                </a:lvl1pPr>
              </a:lstStyle>
              <a:p>
                <a:r>
                  <a:t>-</a:t>
                </a:r>
              </a:p>
            </p:txBody>
          </p:sp>
        </p:grpSp>
        <p:grpSp>
          <p:nvGrpSpPr>
            <p:cNvPr id="178" name="تجميع"/>
            <p:cNvGrpSpPr/>
            <p:nvPr/>
          </p:nvGrpSpPr>
          <p:grpSpPr>
            <a:xfrm>
              <a:off x="1063988" y="4169303"/>
              <a:ext cx="3298491" cy="1514220"/>
              <a:chOff x="0" y="0"/>
              <a:chExt cx="3298490" cy="1514219"/>
            </a:xfrm>
          </p:grpSpPr>
          <p:sp>
            <p:nvSpPr>
              <p:cNvPr id="176" name="٦٥٢     ٤"/>
              <p:cNvSpPr/>
              <p:nvPr/>
            </p:nvSpPr>
            <p:spPr>
              <a:xfrm>
                <a:off x="41288" y="566554"/>
                <a:ext cx="3257203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1026" tIns="41026" rIns="41026" bIns="41026" numCol="1" anchor="ctr">
                <a:spAutoFit/>
              </a:bodyPr>
              <a:lstStyle>
                <a:lvl1pPr>
                  <a:defRPr sz="3000"/>
                </a:lvl1pPr>
              </a:lstStyle>
              <a:p>
                <a:pPr rtl="0">
                  <a:defRPr/>
                </a:pPr>
                <a:r>
                  <a:t>٦٥٢     ٤</a:t>
                </a:r>
              </a:p>
            </p:txBody>
          </p:sp>
          <p:pic>
            <p:nvPicPr>
              <p:cNvPr id="177" name="IMG_3246.png" descr="IMG_3246.png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0"/>
                <a:ext cx="3298491" cy="1514220"/>
              </a:xfrm>
              <a:prstGeom prst="rect">
                <a:avLst/>
              </a:prstGeom>
              <a:ln w="3175" cap="flat">
                <a:noFill/>
                <a:miter lim="400000"/>
              </a:ln>
              <a:effectLst/>
            </p:spPr>
          </p:pic>
        </p:grp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" name="الجدول"/>
          <p:cNvGraphicFramePr/>
          <p:nvPr>
            <p:extLst>
              <p:ext uri="{D42A27DB-BD31-4B8C-83A1-F6EECF244321}">
                <p14:modId xmlns:p14="http://schemas.microsoft.com/office/powerpoint/2010/main" val="1621738936"/>
              </p:ext>
            </p:extLst>
          </p:nvPr>
        </p:nvGraphicFramePr>
        <p:xfrm>
          <a:off x="269904" y="237093"/>
          <a:ext cx="9963092" cy="13613848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4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86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711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7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9759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5872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2600" b="1" u="sng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الثالث:أجب عما يلي :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9127">
                <a:tc>
                  <a:txBody>
                    <a:bodyPr/>
                    <a:lstStyle/>
                    <a:p>
                      <a:pPr marR="314734" defTabSz="686093" rtl="1">
                        <a:def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قاس مزارع أطوال أربع أشجار، فوجد طول الأولى ٣,٢٦ أمتار، وطول الثانية ١,٩٨ متر، وطول الثالثة ٢,٧٤ متر، وطول الرابعة ٢,٧٧ متر. رتّب الأشجار من الأطول إلى الأقصر ؟ 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401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u="sng"/>
                        <a:t>اكتب كل عدد مما يأتي بالصيغة اللفظية</a:t>
                      </a:r>
                      <a:r>
                        <a:t> </a:t>
                      </a:r>
                    </a:p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(١)      ٠٫٠٦ + ٠٫٥ + ١ + ٤٠</a:t>
                      </a:r>
                    </a:p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(٢)    ٤٢١١٥٤٢١٦٥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9043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4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endParaRPr/>
                    </a:p>
                    <a:p>
                      <a:pPr algn="r" defTabSz="1081440">
                        <a:defRPr sz="2300" b="1" u="sng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استعمل خصائص الجمع لايجاد المجموع ( كتابة الخطوات )</a:t>
                      </a:r>
                    </a:p>
                    <a:p>
                      <a:pPr algn="r" defTabSz="1081440">
                        <a:defRPr sz="2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١٠٫٩+ ٣ + ٠٫١ =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8868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500" b="1" u="sng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  <a:r>
                        <a:rPr sz="2300"/>
                        <a:t>املأ الفراغات بالعدد المناسب  </a:t>
                      </a:r>
                    </a:p>
                    <a:p>
                      <a:pPr>
                        <a:lnSpc>
                          <a:spcPct val="175000"/>
                        </a:lnSpc>
                        <a:defRPr sz="2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300"/>
                        <a:t>٥ × ١٧ = ٥ ×  ( ……… + …….…) </a:t>
                      </a:r>
                    </a:p>
                    <a:p>
                      <a:pPr>
                        <a:lnSpc>
                          <a:spcPct val="175000"/>
                        </a:lnSpc>
                        <a:defRPr sz="2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300"/>
                        <a:t>= ……….. + …………</a:t>
                      </a:r>
                    </a:p>
                    <a:p>
                      <a:pPr>
                        <a:lnSpc>
                          <a:spcPct val="175000"/>
                        </a:lnSpc>
                        <a:defRPr sz="25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300"/>
                        <a:t>= …………….. 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37"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sz="20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هـ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>
                        <a:defRPr sz="2300" b="1" u="sng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اختر الخطة المناسبة وحل المسألة:</a:t>
                      </a:r>
                    </a:p>
                    <a:p>
                      <a:pPr>
                        <a:defRPr sz="2300" b="1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dirty="0"/>
                        <a:t>‏لدى  فيصل ١٢  صورة من صوره  وصور زملائه ،وكان  عدد صور زملائه  مثلا عدد صوره ،  فما  عدد صور فيصل ؟</a:t>
                      </a:r>
                    </a:p>
                  </a:txBody>
                  <a:tcPr marL="50800" marR="50800" marT="50800" marB="5080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85" name="تجميع"/>
          <p:cNvGrpSpPr/>
          <p:nvPr/>
        </p:nvGrpSpPr>
        <p:grpSpPr>
          <a:xfrm>
            <a:off x="6165698" y="237093"/>
            <a:ext cx="510538" cy="594233"/>
            <a:chOff x="0" y="0"/>
            <a:chExt cx="510537" cy="594232"/>
          </a:xfrm>
        </p:grpSpPr>
        <p:sp>
          <p:nvSpPr>
            <p:cNvPr id="182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3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sz="2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sp>
          <p:nvSpPr>
            <p:cNvPr id="184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١٠</a:t>
              </a:r>
            </a:p>
          </p:txBody>
        </p:sp>
      </p:grpSp>
      <p:sp>
        <p:nvSpPr>
          <p:cNvPr id="186" name="خط"/>
          <p:cNvSpPr/>
          <p:nvPr/>
        </p:nvSpPr>
        <p:spPr>
          <a:xfrm>
            <a:off x="419686" y="3677015"/>
            <a:ext cx="6256550" cy="1"/>
          </a:xfrm>
          <a:prstGeom prst="line">
            <a:avLst/>
          </a:prstGeom>
          <a:ln w="127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41026" tIns="41026" rIns="41026" bIns="41026" anchor="ctr"/>
          <a:lstStyle/>
          <a:p>
            <a:endParaRPr/>
          </a:p>
        </p:txBody>
      </p:sp>
      <p:sp>
        <p:nvSpPr>
          <p:cNvPr id="187" name="خط"/>
          <p:cNvSpPr/>
          <p:nvPr/>
        </p:nvSpPr>
        <p:spPr>
          <a:xfrm>
            <a:off x="419686" y="4683890"/>
            <a:ext cx="6708847" cy="1"/>
          </a:xfrm>
          <a:prstGeom prst="line">
            <a:avLst/>
          </a:prstGeom>
          <a:ln w="127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41026" tIns="41026" rIns="41026" bIns="41026" anchor="ctr"/>
          <a:lstStyle/>
          <a:p>
            <a:endParaRPr/>
          </a:p>
        </p:txBody>
      </p:sp>
      <p:grpSp>
        <p:nvGrpSpPr>
          <p:cNvPr id="192" name="تجميع"/>
          <p:cNvGrpSpPr/>
          <p:nvPr/>
        </p:nvGrpSpPr>
        <p:grpSpPr>
          <a:xfrm>
            <a:off x="348467" y="2170060"/>
            <a:ext cx="9200199" cy="31751"/>
            <a:chOff x="0" y="0"/>
            <a:chExt cx="9200197" cy="31750"/>
          </a:xfrm>
        </p:grpSpPr>
        <p:sp>
          <p:nvSpPr>
            <p:cNvPr id="188" name="خط"/>
            <p:cNvSpPr/>
            <p:nvPr/>
          </p:nvSpPr>
          <p:spPr>
            <a:xfrm>
              <a:off x="7157432" y="3175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89" name="خط"/>
            <p:cNvSpPr/>
            <p:nvPr/>
          </p:nvSpPr>
          <p:spPr>
            <a:xfrm>
              <a:off x="4753402" y="2540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90" name="خط"/>
            <p:cNvSpPr/>
            <p:nvPr/>
          </p:nvSpPr>
          <p:spPr>
            <a:xfrm>
              <a:off x="2381612" y="12700"/>
              <a:ext cx="2042767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91" name="خط"/>
            <p:cNvSpPr/>
            <p:nvPr/>
          </p:nvSpPr>
          <p:spPr>
            <a:xfrm>
              <a:off x="0" y="0"/>
              <a:ext cx="2042766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193" name="تمت الأسئلة مع تمنياتي لكم بالتوفيق"/>
          <p:cNvSpPr txBox="1"/>
          <p:nvPr/>
        </p:nvSpPr>
        <p:spPr>
          <a:xfrm>
            <a:off x="3276819" y="14044329"/>
            <a:ext cx="3619286" cy="3919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8993" tIns="48993" rIns="48993" bIns="48993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grpSp>
        <p:nvGrpSpPr>
          <p:cNvPr id="198" name="تجميع"/>
          <p:cNvGrpSpPr/>
          <p:nvPr/>
        </p:nvGrpSpPr>
        <p:grpSpPr>
          <a:xfrm>
            <a:off x="513326" y="11667290"/>
            <a:ext cx="9146273" cy="1805039"/>
            <a:chOff x="0" y="0"/>
            <a:chExt cx="9146272" cy="1805037"/>
          </a:xfrm>
        </p:grpSpPr>
        <p:sp>
          <p:nvSpPr>
            <p:cNvPr id="194" name="خط"/>
            <p:cNvSpPr/>
            <p:nvPr/>
          </p:nvSpPr>
          <p:spPr>
            <a:xfrm>
              <a:off x="0" y="0"/>
              <a:ext cx="914627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95" name="خط"/>
            <p:cNvSpPr/>
            <p:nvPr/>
          </p:nvSpPr>
          <p:spPr>
            <a:xfrm>
              <a:off x="-1" y="601679"/>
              <a:ext cx="914627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96" name="خط"/>
            <p:cNvSpPr/>
            <p:nvPr/>
          </p:nvSpPr>
          <p:spPr>
            <a:xfrm>
              <a:off x="-1" y="1203358"/>
              <a:ext cx="914627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197" name="خط"/>
            <p:cNvSpPr/>
            <p:nvPr/>
          </p:nvSpPr>
          <p:spPr>
            <a:xfrm>
              <a:off x="-1" y="1805037"/>
              <a:ext cx="914627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202" name="تجميع"/>
          <p:cNvGrpSpPr/>
          <p:nvPr/>
        </p:nvGrpSpPr>
        <p:grpSpPr>
          <a:xfrm>
            <a:off x="879438" y="6426404"/>
            <a:ext cx="6592594" cy="1016293"/>
            <a:chOff x="0" y="0"/>
            <a:chExt cx="6592592" cy="1016292"/>
          </a:xfrm>
        </p:grpSpPr>
        <p:sp>
          <p:nvSpPr>
            <p:cNvPr id="199" name="خط"/>
            <p:cNvSpPr/>
            <p:nvPr/>
          </p:nvSpPr>
          <p:spPr>
            <a:xfrm>
              <a:off x="0" y="0"/>
              <a:ext cx="6592593" cy="0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200" name="خط"/>
            <p:cNvSpPr/>
            <p:nvPr/>
          </p:nvSpPr>
          <p:spPr>
            <a:xfrm>
              <a:off x="0" y="508146"/>
              <a:ext cx="659259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  <p:sp>
          <p:nvSpPr>
            <p:cNvPr id="201" name="خط"/>
            <p:cNvSpPr/>
            <p:nvPr/>
          </p:nvSpPr>
          <p:spPr>
            <a:xfrm>
              <a:off x="-1" y="1016292"/>
              <a:ext cx="659259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مخصص</PresentationFormat>
  <Slides>3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White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cp:lastModifiedBy>شريفه الغامدي</cp:lastModifiedBy>
  <cp:revision>1</cp:revision>
  <dcterms:modified xsi:type="dcterms:W3CDTF">2022-10-25T14:48:10Z</dcterms:modified>
</cp:coreProperties>
</file>