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0502900" cy="148463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89231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889231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889231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889231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889231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889231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889231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889231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889231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B8B8B8"/>
              </a:solidFill>
              <a:prstDash val="solid"/>
              <a:miter lim="400000"/>
            </a:ln>
          </a:left>
          <a:right>
            <a:ln w="3175" cap="flat">
              <a:solidFill>
                <a:srgbClr val="B8B8B8"/>
              </a:solidFill>
              <a:prstDash val="solid"/>
              <a:miter lim="400000"/>
            </a:ln>
          </a:right>
          <a:top>
            <a:ln w="3175" cap="flat">
              <a:solidFill>
                <a:srgbClr val="B8B8B8"/>
              </a:solidFill>
              <a:prstDash val="solid"/>
              <a:miter lim="400000"/>
            </a:ln>
          </a:top>
          <a:bottom>
            <a:ln w="3175" cap="flat">
              <a:solidFill>
                <a:srgbClr val="B8B8B8"/>
              </a:solidFill>
              <a:prstDash val="solid"/>
              <a:miter lim="400000"/>
            </a:ln>
          </a:bottom>
          <a:insideH>
            <a:ln w="3175" cap="flat">
              <a:solidFill>
                <a:srgbClr val="B8B8B8"/>
              </a:solidFill>
              <a:prstDash val="solid"/>
              <a:miter lim="400000"/>
            </a:ln>
          </a:insideH>
          <a:insideV>
            <a:ln w="3175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929292"/>
              </a:solidFill>
              <a:prstDash val="solid"/>
              <a:miter lim="400000"/>
            </a:ln>
          </a:left>
          <a:right>
            <a:ln w="3175" cap="flat">
              <a:solidFill>
                <a:srgbClr val="929292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929292"/>
              </a:solidFill>
              <a:prstDash val="solid"/>
              <a:miter lim="400000"/>
            </a:ln>
          </a:insideH>
          <a:insideV>
            <a:ln w="3175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7" name="Shape 12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العنوان والعنوان الفرع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– باسل أسعد"/>
          <p:cNvSpPr txBox="1">
            <a:spLocks noGrp="1"/>
          </p:cNvSpPr>
          <p:nvPr>
            <p:ph type="body" sz="quarter" idx="21"/>
          </p:nvPr>
        </p:nvSpPr>
        <p:spPr>
          <a:xfrm>
            <a:off x="1025673" y="8623188"/>
            <a:ext cx="8451554" cy="669267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3600" i="1"/>
            </a:lvl1pPr>
          </a:lstStyle>
          <a:p>
            <a:r>
              <a:t>– باسل أسعد</a:t>
            </a:r>
          </a:p>
        </p:txBody>
      </p:sp>
      <p:sp>
        <p:nvSpPr>
          <p:cNvPr id="93" name="&quot;قم بكتابة الرقم هنا.&quot;"/>
          <p:cNvSpPr txBox="1">
            <a:spLocks noGrp="1"/>
          </p:cNvSpPr>
          <p:nvPr>
            <p:ph type="body" sz="quarter" idx="22"/>
          </p:nvPr>
        </p:nvSpPr>
        <p:spPr>
          <a:xfrm>
            <a:off x="1025673" y="6722912"/>
            <a:ext cx="8451554" cy="908153"/>
          </a:xfrm>
          <a:prstGeom prst="rect">
            <a:avLst/>
          </a:prstGeom>
        </p:spPr>
        <p:txBody>
          <a:bodyPr anchor="ctr">
            <a:spAutoFit/>
          </a:bodyPr>
          <a:lstStyle>
            <a:lvl1pPr>
              <a:defRPr sz="5000">
                <a:latin typeface="+mn-lt"/>
                <a:ea typeface="+mn-ea"/>
                <a:cs typeface="+mn-cs"/>
                <a:sym typeface="Geeza Pro Regular"/>
              </a:defRPr>
            </a:lvl1pPr>
          </a:lstStyle>
          <a:p>
            <a:pPr rtl="0">
              <a:defRPr/>
            </a:pPr>
            <a:r>
              <a:t>"قم بكتابة الرقم هنا."</a:t>
            </a:r>
          </a:p>
        </p:txBody>
      </p:sp>
      <p:sp>
        <p:nvSpPr>
          <p:cNvPr id="94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532241774_2880x1920.jpg"/>
          <p:cNvSpPr>
            <a:spLocks noGrp="1"/>
          </p:cNvSpPr>
          <p:nvPr>
            <p:ph type="pic" idx="21"/>
          </p:nvPr>
        </p:nvSpPr>
        <p:spPr>
          <a:xfrm>
            <a:off x="-1056444" y="3443535"/>
            <a:ext cx="11938844" cy="795923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2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العنوان والعنوان الفرع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مستطيل"/>
          <p:cNvSpPr/>
          <p:nvPr/>
        </p:nvSpPr>
        <p:spPr>
          <a:xfrm>
            <a:off x="224254" y="132995"/>
            <a:ext cx="10054392" cy="1458031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l" defTabSz="914400" rtl="0">
              <a:defRPr sz="1800" b="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grpSp>
        <p:nvGrpSpPr>
          <p:cNvPr id="119" name="تجميع"/>
          <p:cNvGrpSpPr/>
          <p:nvPr/>
        </p:nvGrpSpPr>
        <p:grpSpPr>
          <a:xfrm>
            <a:off x="236954" y="132995"/>
            <a:ext cx="591743" cy="569378"/>
            <a:chOff x="0" y="0"/>
            <a:chExt cx="591742" cy="569376"/>
          </a:xfrm>
        </p:grpSpPr>
        <p:pic>
          <p:nvPicPr>
            <p:cNvPr id="117" name="IMG_4033.png" descr="IMG_4033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411" y="45991"/>
              <a:ext cx="559332" cy="504216"/>
            </a:xfrm>
            <a:prstGeom prst="rect">
              <a:avLst/>
            </a:prstGeom>
            <a:ln w="3175" cap="flat">
              <a:noFill/>
              <a:miter lim="400000"/>
            </a:ln>
            <a:effectLst/>
          </p:spPr>
        </p:pic>
        <p:sp>
          <p:nvSpPr>
            <p:cNvPr id="118" name="مربع"/>
            <p:cNvSpPr/>
            <p:nvPr/>
          </p:nvSpPr>
          <p:spPr>
            <a:xfrm>
              <a:off x="0" y="0"/>
              <a:ext cx="569377" cy="569377"/>
            </a:xfrm>
            <a:prstGeom prst="roundRect">
              <a:avLst>
                <a:gd name="adj" fmla="val 0"/>
              </a:avLst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  <a:endParaRPr/>
            </a:p>
          </p:txBody>
        </p:sp>
      </p:grpSp>
      <p:sp>
        <p:nvSpPr>
          <p:cNvPr id="120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صورة - أفق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532241774_2880x1920.jpg"/>
          <p:cNvSpPr>
            <a:spLocks noGrp="1"/>
          </p:cNvSpPr>
          <p:nvPr>
            <p:ph type="pic" sz="half" idx="21"/>
          </p:nvPr>
        </p:nvSpPr>
        <p:spPr>
          <a:xfrm>
            <a:off x="1312862" y="3787136"/>
            <a:ext cx="7877176" cy="525145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0" name="نص العنوان"/>
          <p:cNvSpPr txBox="1">
            <a:spLocks noGrp="1"/>
          </p:cNvSpPr>
          <p:nvPr>
            <p:ph type="title"/>
          </p:nvPr>
        </p:nvSpPr>
        <p:spPr>
          <a:xfrm>
            <a:off x="1025673" y="8910377"/>
            <a:ext cx="8451554" cy="1148755"/>
          </a:xfrm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21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1025673" y="10069388"/>
            <a:ext cx="8451554" cy="912851"/>
          </a:xfrm>
          <a:prstGeom prst="rect">
            <a:avLst/>
          </a:prstGeom>
        </p:spPr>
        <p:txBody>
          <a:bodyPr/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22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العنوان - الوس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نص العنوان"/>
          <p:cNvSpPr txBox="1">
            <a:spLocks noGrp="1"/>
          </p:cNvSpPr>
          <p:nvPr>
            <p:ph type="title"/>
          </p:nvPr>
        </p:nvSpPr>
        <p:spPr>
          <a:xfrm>
            <a:off x="1025673" y="6089774"/>
            <a:ext cx="8451554" cy="2666752"/>
          </a:xfrm>
          <a:prstGeom prst="rect">
            <a:avLst/>
          </a:prstGeom>
        </p:spPr>
        <p:txBody>
          <a:bodyPr anchor="ctr"/>
          <a:lstStyle/>
          <a:p>
            <a:r>
              <a:t>نص العنوان</a:t>
            </a:r>
          </a:p>
        </p:txBody>
      </p:sp>
      <p:sp>
        <p:nvSpPr>
          <p:cNvPr id="30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صورة - رأس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532204087_1355x1355.jpg"/>
          <p:cNvSpPr>
            <a:spLocks noGrp="1"/>
          </p:cNvSpPr>
          <p:nvPr>
            <p:ph type="pic" sz="half" idx="21"/>
          </p:nvPr>
        </p:nvSpPr>
        <p:spPr>
          <a:xfrm>
            <a:off x="5148882" y="3997399"/>
            <a:ext cx="6636111" cy="663611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8" name="نص العنوان"/>
          <p:cNvSpPr txBox="1">
            <a:spLocks noGrp="1"/>
          </p:cNvSpPr>
          <p:nvPr>
            <p:ph type="title"/>
          </p:nvPr>
        </p:nvSpPr>
        <p:spPr>
          <a:xfrm>
            <a:off x="769255" y="3997399"/>
            <a:ext cx="4307831" cy="3220617"/>
          </a:xfrm>
          <a:prstGeom prst="rect">
            <a:avLst/>
          </a:prstGeom>
        </p:spPr>
        <p:txBody>
          <a:bodyPr/>
          <a:lstStyle>
            <a:lvl1pPr>
              <a:defRPr sz="9000"/>
            </a:lvl1pPr>
          </a:lstStyle>
          <a:p>
            <a:r>
              <a:t>نص العنوان</a:t>
            </a:r>
          </a:p>
        </p:txBody>
      </p:sp>
      <p:sp>
        <p:nvSpPr>
          <p:cNvPr id="39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769255" y="7300069"/>
            <a:ext cx="4307831" cy="3323184"/>
          </a:xfrm>
          <a:prstGeom prst="rect">
            <a:avLst/>
          </a:prstGeom>
        </p:spPr>
        <p:txBody>
          <a:bodyPr/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0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العنوان -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نص العنوان"/>
          <p:cNvSpPr txBox="1">
            <a:spLocks noGrp="1"/>
          </p:cNvSpPr>
          <p:nvPr>
            <p:ph type="title"/>
          </p:nvPr>
        </p:nvSpPr>
        <p:spPr>
          <a:xfrm>
            <a:off x="769255" y="3689697"/>
            <a:ext cx="8964390" cy="1743646"/>
          </a:xfrm>
          <a:prstGeom prst="rect">
            <a:avLst/>
          </a:prstGeom>
        </p:spPr>
        <p:txBody>
          <a:bodyPr anchor="ctr"/>
          <a:lstStyle/>
          <a:p>
            <a:r>
              <a:t>نص العنوان</a:t>
            </a:r>
          </a:p>
        </p:txBody>
      </p:sp>
      <p:sp>
        <p:nvSpPr>
          <p:cNvPr id="48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نص العنوان"/>
          <p:cNvSpPr txBox="1">
            <a:spLocks noGrp="1"/>
          </p:cNvSpPr>
          <p:nvPr>
            <p:ph type="title"/>
          </p:nvPr>
        </p:nvSpPr>
        <p:spPr>
          <a:xfrm>
            <a:off x="769255" y="3689697"/>
            <a:ext cx="8964390" cy="1743646"/>
          </a:xfrm>
          <a:prstGeom prst="rect">
            <a:avLst/>
          </a:prstGeom>
        </p:spPr>
        <p:txBody>
          <a:bodyPr anchor="ctr"/>
          <a:lstStyle/>
          <a:p>
            <a:r>
              <a:t>نص العنوان</a:t>
            </a:r>
          </a:p>
        </p:txBody>
      </p:sp>
      <p:sp>
        <p:nvSpPr>
          <p:cNvPr id="56" name="مستوى النص الأول…"/>
          <p:cNvSpPr txBox="1">
            <a:spLocks noGrp="1"/>
          </p:cNvSpPr>
          <p:nvPr>
            <p:ph type="body" sz="half" idx="1"/>
          </p:nvPr>
        </p:nvSpPr>
        <p:spPr>
          <a:xfrm>
            <a:off x="769255" y="5576937"/>
            <a:ext cx="8964390" cy="5077086"/>
          </a:xfrm>
          <a:prstGeom prst="rect">
            <a:avLst/>
          </a:prstGeom>
        </p:spPr>
        <p:txBody>
          <a:bodyPr anchor="ctr"/>
          <a:lstStyle>
            <a:lvl1pPr marL="666750" indent="-666750" algn="r">
              <a:spcBef>
                <a:spcPts val="6300"/>
              </a:spcBef>
              <a:buSzPct val="145000"/>
              <a:buChar char="•"/>
              <a:defRPr sz="4800"/>
            </a:lvl1pPr>
            <a:lvl2pPr marL="1111250" indent="-666750" algn="r">
              <a:spcBef>
                <a:spcPts val="6300"/>
              </a:spcBef>
              <a:buSzPct val="145000"/>
              <a:buChar char="•"/>
              <a:defRPr sz="4800"/>
            </a:lvl2pPr>
            <a:lvl3pPr marL="1555750" indent="-666750" algn="r">
              <a:spcBef>
                <a:spcPts val="6300"/>
              </a:spcBef>
              <a:buSzPct val="145000"/>
              <a:buChar char="•"/>
              <a:defRPr sz="4800"/>
            </a:lvl3pPr>
            <a:lvl4pPr marL="2000250" indent="-666750" algn="r">
              <a:spcBef>
                <a:spcPts val="6300"/>
              </a:spcBef>
              <a:buSzPct val="145000"/>
              <a:buChar char="•"/>
              <a:defRPr sz="4800"/>
            </a:lvl4pPr>
            <a:lvl5pPr marL="2444750" indent="-666750" algn="r">
              <a:spcBef>
                <a:spcPts val="6300"/>
              </a:spcBef>
              <a:buSzPct val="145000"/>
              <a:buChar char="•"/>
              <a:defRPr sz="4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57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العنوان، 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532205080_1647x1098.jpg"/>
          <p:cNvSpPr>
            <a:spLocks noGrp="1"/>
          </p:cNvSpPr>
          <p:nvPr>
            <p:ph type="pic" sz="half" idx="21"/>
          </p:nvPr>
        </p:nvSpPr>
        <p:spPr>
          <a:xfrm>
            <a:off x="3077021" y="5576937"/>
            <a:ext cx="7615629" cy="507708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5" name="نص العنوان"/>
          <p:cNvSpPr txBox="1">
            <a:spLocks noGrp="1"/>
          </p:cNvSpPr>
          <p:nvPr>
            <p:ph type="title"/>
          </p:nvPr>
        </p:nvSpPr>
        <p:spPr>
          <a:xfrm>
            <a:off x="769255" y="3689697"/>
            <a:ext cx="8964390" cy="1743646"/>
          </a:xfrm>
          <a:prstGeom prst="rect">
            <a:avLst/>
          </a:prstGeom>
        </p:spPr>
        <p:txBody>
          <a:bodyPr anchor="ctr"/>
          <a:lstStyle/>
          <a:p>
            <a:r>
              <a:t>نص العنوان</a:t>
            </a:r>
          </a:p>
        </p:txBody>
      </p:sp>
      <p:sp>
        <p:nvSpPr>
          <p:cNvPr id="66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769255" y="5576937"/>
            <a:ext cx="4307831" cy="5077086"/>
          </a:xfrm>
          <a:prstGeom prst="rect">
            <a:avLst/>
          </a:prstGeom>
        </p:spPr>
        <p:txBody>
          <a:bodyPr anchor="ctr"/>
          <a:lstStyle>
            <a:lvl1pPr marL="514350" indent="-514350" algn="r">
              <a:spcBef>
                <a:spcPts val="4800"/>
              </a:spcBef>
              <a:buSzPct val="145000"/>
              <a:buChar char="•"/>
              <a:defRPr sz="4200"/>
            </a:lvl1pPr>
            <a:lvl2pPr marL="857250" indent="-514350" algn="r">
              <a:spcBef>
                <a:spcPts val="4800"/>
              </a:spcBef>
              <a:buSzPct val="145000"/>
              <a:buChar char="•"/>
              <a:defRPr sz="4200"/>
            </a:lvl2pPr>
            <a:lvl3pPr marL="1200150" indent="-514350" algn="r">
              <a:spcBef>
                <a:spcPts val="4800"/>
              </a:spcBef>
              <a:buSzPct val="145000"/>
              <a:buChar char="•"/>
              <a:defRPr sz="4200"/>
            </a:lvl3pPr>
            <a:lvl4pPr marL="1543050" indent="-514350" algn="r">
              <a:spcBef>
                <a:spcPts val="4800"/>
              </a:spcBef>
              <a:buSzPct val="145000"/>
              <a:buChar char="•"/>
              <a:defRPr sz="4200"/>
            </a:lvl4pPr>
            <a:lvl5pPr marL="1885950" indent="-514350" algn="r">
              <a:spcBef>
                <a:spcPts val="4800"/>
              </a:spcBef>
              <a:buSzPct val="145000"/>
              <a:buChar char="•"/>
              <a:defRPr sz="42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67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مستوى النص الأول…"/>
          <p:cNvSpPr txBox="1">
            <a:spLocks noGrp="1"/>
          </p:cNvSpPr>
          <p:nvPr>
            <p:ph type="body" sz="half" idx="1"/>
          </p:nvPr>
        </p:nvSpPr>
        <p:spPr>
          <a:xfrm>
            <a:off x="769255" y="4510236"/>
            <a:ext cx="8964390" cy="5825828"/>
          </a:xfrm>
          <a:prstGeom prst="rect">
            <a:avLst/>
          </a:prstGeom>
        </p:spPr>
        <p:txBody>
          <a:bodyPr anchor="ctr"/>
          <a:lstStyle>
            <a:lvl1pPr marL="666750" indent="-666750" algn="r">
              <a:spcBef>
                <a:spcPts val="6300"/>
              </a:spcBef>
              <a:buSzPct val="145000"/>
              <a:buChar char="•"/>
              <a:defRPr sz="4800"/>
            </a:lvl1pPr>
            <a:lvl2pPr marL="1111250" indent="-666750" algn="r">
              <a:spcBef>
                <a:spcPts val="6300"/>
              </a:spcBef>
              <a:buSzPct val="145000"/>
              <a:buChar char="•"/>
              <a:defRPr sz="4800"/>
            </a:lvl2pPr>
            <a:lvl3pPr marL="1555750" indent="-666750" algn="r">
              <a:spcBef>
                <a:spcPts val="6300"/>
              </a:spcBef>
              <a:buSzPct val="145000"/>
              <a:buChar char="•"/>
              <a:defRPr sz="4800"/>
            </a:lvl3pPr>
            <a:lvl4pPr marL="2000250" indent="-666750" algn="r">
              <a:spcBef>
                <a:spcPts val="6300"/>
              </a:spcBef>
              <a:buSzPct val="145000"/>
              <a:buChar char="•"/>
              <a:defRPr sz="4800"/>
            </a:lvl4pPr>
            <a:lvl5pPr marL="2444750" indent="-666750" algn="r">
              <a:spcBef>
                <a:spcPts val="6300"/>
              </a:spcBef>
              <a:buSzPct val="145000"/>
              <a:buChar char="•"/>
              <a:defRPr sz="4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532205080_1647x1098.jpg"/>
          <p:cNvSpPr>
            <a:spLocks noGrp="1"/>
          </p:cNvSpPr>
          <p:nvPr>
            <p:ph type="pic" sz="quarter" idx="21"/>
          </p:nvPr>
        </p:nvSpPr>
        <p:spPr>
          <a:xfrm>
            <a:off x="5295041" y="7597514"/>
            <a:ext cx="4569378" cy="304625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3" name="532204087_1355x1355.jpg"/>
          <p:cNvSpPr>
            <a:spLocks noGrp="1"/>
          </p:cNvSpPr>
          <p:nvPr>
            <p:ph type="pic" sz="quarter" idx="22"/>
          </p:nvPr>
        </p:nvSpPr>
        <p:spPr>
          <a:xfrm>
            <a:off x="5425814" y="4089710"/>
            <a:ext cx="4307831" cy="430783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532241774_2880x1920.jpg"/>
          <p:cNvSpPr>
            <a:spLocks noGrp="1"/>
          </p:cNvSpPr>
          <p:nvPr>
            <p:ph type="pic" sz="half" idx="23"/>
          </p:nvPr>
        </p:nvSpPr>
        <p:spPr>
          <a:xfrm>
            <a:off x="-2287253" y="4202534"/>
            <a:ext cx="9661849" cy="64412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"/>
          <p:cNvSpPr/>
          <p:nvPr/>
        </p:nvSpPr>
        <p:spPr>
          <a:xfrm>
            <a:off x="120890" y="132995"/>
            <a:ext cx="10261120" cy="1458031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l" defTabSz="914400" rtl="0">
              <a:defRPr sz="1800" b="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" name="نص العنوان"/>
          <p:cNvSpPr txBox="1">
            <a:spLocks noGrp="1"/>
          </p:cNvSpPr>
          <p:nvPr>
            <p:ph type="title"/>
          </p:nvPr>
        </p:nvSpPr>
        <p:spPr>
          <a:xfrm>
            <a:off x="1025673" y="4807681"/>
            <a:ext cx="8451554" cy="266675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1026" tIns="41026" rIns="41026" bIns="41026" anchor="b">
            <a:normAutofit/>
          </a:bodyPr>
          <a:lstStyle/>
          <a:p>
            <a:r>
              <a:t>نص العنوان</a:t>
            </a:r>
          </a:p>
        </p:txBody>
      </p:sp>
      <p:sp>
        <p:nvSpPr>
          <p:cNvPr id="4" name="مستوى النص الأول…"/>
          <p:cNvSpPr txBox="1">
            <a:spLocks noGrp="1"/>
          </p:cNvSpPr>
          <p:nvPr>
            <p:ph type="body" idx="1"/>
          </p:nvPr>
        </p:nvSpPr>
        <p:spPr>
          <a:xfrm>
            <a:off x="1025673" y="7556487"/>
            <a:ext cx="8451554" cy="91285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1026" tIns="41026" rIns="41026" bIns="41026">
            <a:normAutofit/>
          </a:bodyPr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5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5041221" y="10992494"/>
            <a:ext cx="414988" cy="447117"/>
          </a:xfrm>
          <a:prstGeom prst="rect">
            <a:avLst/>
          </a:prstGeom>
          <a:ln w="3175">
            <a:miter lim="400000"/>
          </a:ln>
        </p:spPr>
        <p:txBody>
          <a:bodyPr wrap="none" lIns="41026" tIns="41026" rIns="41026" bIns="41026">
            <a:spAutoFit/>
          </a:bodyPr>
          <a:lstStyle>
            <a:lvl1pPr>
              <a:defRPr sz="2400" b="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xStyles>
    <p:titleStyle>
      <a:lvl1pPr marL="0" marR="0" indent="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1pPr>
      <a:lvl2pPr marL="0" marR="0" indent="4572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2pPr>
      <a:lvl3pPr marL="0" marR="0" indent="9144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3pPr>
      <a:lvl4pPr marL="0" marR="0" indent="13716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4pPr>
      <a:lvl5pPr marL="0" marR="0" indent="18288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5pPr>
      <a:lvl6pPr marL="0" marR="0" indent="22860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6pPr>
      <a:lvl7pPr marL="0" marR="0" indent="27432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7pPr>
      <a:lvl8pPr marL="0" marR="0" indent="32004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8pPr>
      <a:lvl9pPr marL="0" marR="0" indent="36576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9pPr>
    </p:titleStyle>
    <p:bodyStyle>
      <a:lvl1pPr marL="0" marR="0" indent="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3556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7112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10668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14224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892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1pPr>
      <a:lvl2pPr marL="0" marR="0" indent="457200" algn="ctr" defTabSz="8892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2pPr>
      <a:lvl3pPr marL="0" marR="0" indent="914400" algn="ctr" defTabSz="8892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3pPr>
      <a:lvl4pPr marL="0" marR="0" indent="1371600" algn="ctr" defTabSz="8892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4pPr>
      <a:lvl5pPr marL="0" marR="0" indent="1828800" algn="ctr" defTabSz="8892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5pPr>
      <a:lvl6pPr marL="0" marR="0" indent="2286000" algn="ctr" defTabSz="8892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6pPr>
      <a:lvl7pPr marL="0" marR="0" indent="2743200" algn="ctr" defTabSz="8892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7pPr>
      <a:lvl8pPr marL="0" marR="0" indent="3200400" algn="ctr" defTabSz="8892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8pPr>
      <a:lvl9pPr marL="0" marR="0" indent="3657600" algn="ctr" defTabSz="8892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9" name="الجدول"/>
          <p:cNvGraphicFramePr/>
          <p:nvPr>
            <p:extLst>
              <p:ext uri="{D42A27DB-BD31-4B8C-83A1-F6EECF244321}">
                <p14:modId xmlns:p14="http://schemas.microsoft.com/office/powerpoint/2010/main" val="527347864"/>
              </p:ext>
            </p:extLst>
          </p:nvPr>
        </p:nvGraphicFramePr>
        <p:xfrm>
          <a:off x="291102" y="2608779"/>
          <a:ext cx="9920695" cy="11663792"/>
        </p:xfrm>
        <a:graphic>
          <a:graphicData uri="http://schemas.openxmlformats.org/drawingml/2006/table">
            <a:tbl>
              <a:tblPr rtl="1" bandRow="1">
                <a:tableStyleId>{4C3C2611-4C71-4FC5-86AE-919BDF0F9419}</a:tableStyleId>
              </a:tblPr>
              <a:tblGrid>
                <a:gridCol w="322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47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00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4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109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826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1003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8746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73223">
                <a:tc gridSpan="9">
                  <a:txBody>
                    <a:bodyPr/>
                    <a:lstStyle/>
                    <a:p>
                      <a:pPr marR="314734" algn="r" defTabSz="634758" rtl="1">
                        <a:tabLst>
                          <a:tab pos="7073900" algn="l"/>
                        </a:tabLst>
                        <a:defRPr sz="2600" b="1" u="sng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السؤال الأول: (أ) اختر الإجابة الصحيحة لكل مما يلي بتظليل الحرف الدال عليها: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FFFFFF"/>
                      </a:solidFill>
                    </a:lnL>
                    <a:lnR w="25400">
                      <a:solidFill>
                        <a:srgbClr val="FFFFFF"/>
                      </a:solidFill>
                    </a:lnR>
                    <a:lnT w="25400">
                      <a:solidFill>
                        <a:srgbClr val="FFFFFF"/>
                      </a:solidFill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500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 defTabSz="1081440">
                        <a:defRPr sz="1800"/>
                      </a:pPr>
                      <a:r>
                        <a:rPr sz="2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عند تقريب العدد ٢٥٫٨ إلى أقرب آحاد يكون الناتج :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45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٢٠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٢٥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٢٥٫٨٠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٢٦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4500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 defTabSz="1081440">
                        <a:defRPr sz="1800"/>
                      </a:pPr>
                      <a:r>
                        <a:rPr sz="2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التقدير الأفضل لناتج : ٢٨٧٫٣٥ + ٤١١٫٦ هو: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45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٥٠٠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٦٠٠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٧٠٠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٨٠٠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500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R="275695" algn="r" defTabSz="556024" rtl="1">
                        <a:tabLst>
                          <a:tab pos="6184900" algn="l"/>
                        </a:tabLst>
                        <a:defRPr sz="220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rPr b="1"/>
                        <a:t>خاصية الجمع المستعملة في  ٢٫٣+٠=٢٫٣ هي: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45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العنصر  المحايد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التجميع 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الابدال  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التوزيع 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4500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>
                        <a:lnSpc>
                          <a:spcPct val="175000"/>
                        </a:lnSpc>
                        <a:defRPr sz="1800"/>
                      </a:pPr>
                      <a:r>
                        <a:rPr sz="2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عند جمع  ٣٦+٢١ ذهنيا نستخدم الموازنة التالية: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73732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89000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طرح ٤ من العددين  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89000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جمع ٤ للأول وطرح ٤ من الثاني  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89000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جمع ٤ للعددين 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89000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طرح ٤ من الاول فقط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4500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٥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 defTabSz="1081440">
                        <a:defRPr sz="1800"/>
                      </a:pPr>
                      <a:r>
                        <a:rPr sz="2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إذا كان لدى هناء ١٨ خاتماً ،ولدى سعاد مثلا ما لدى هناء من خواتم  فكم خاتماً لدى سعاد ؟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45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٩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٣٦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٢٧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٥٤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4500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٦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 defTabSz="1081440">
                        <a:defRPr sz="1800"/>
                      </a:pPr>
                      <a:r>
                        <a:rPr sz="2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ناتج ضرب ٥٠x٧٠٠ =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45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٣٥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٣٥٠٠٠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٣٥٠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٥٣٠٠٠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44500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٧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 defTabSz="1081440">
                        <a:defRPr sz="1800"/>
                      </a:pPr>
                      <a:r>
                        <a:rPr sz="2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الصيغة القياسية  للعدد ثلاثة وثلاثين مليونًا وخمس مئة الف ومئتان وسبعة هي: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445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٣٣٥٠٠٢٠٧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٣٣٥٢٧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٣٣٥٢٧٠٠٠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٢٠٧٥٠٠٣٣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44500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 defTabSz="1081440">
                        <a:defRPr sz="1800"/>
                      </a:pPr>
                      <a:r>
                        <a:rPr sz="2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قطع سائق ٢٣٥ كلم في ٤  ساعات  . كم كيلو متراً تقريبًا  قطع السائق في الساعة ؟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445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٧٠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٦٠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٩٠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١٢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444500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٩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 defTabSz="1081440">
                        <a:defRPr sz="1800"/>
                      </a:pPr>
                      <a:r>
                        <a:rPr sz="2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منزلة الرقم ٨ في العدد ٢٬٨ هي: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4445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عُشر 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جزء من مئة 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جزء من ألف 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آحاد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444500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١٠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R="275695" algn="r" defTabSz="457200" rtl="1"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لدى فاطمة  ٦٫٤ م إذا استعملت منها  ٢٫٨ م لخياطة ثوب لابنها . فكم بقي من القماش ؟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4445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٣٫٦ م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٤٫٤ م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م ٩٫٢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م ٢٫٩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444500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١١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 defTabSz="1081440">
                        <a:defRPr sz="1800"/>
                      </a:pPr>
                      <a:r>
                        <a:rPr sz="2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ناتج قسمة  : ٢٧٠ ÷  ٩ ذهنيا هو: 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4445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٢٠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٣٠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٥٠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444500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١٢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 defTabSz="1081440">
                        <a:defRPr sz="1800"/>
                      </a:pPr>
                      <a:r>
                        <a:rPr sz="2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دفع ١٠ طلاب ١٣٠ ريالاً ثمن تذاكر دخول إلى معرض للزواحف ، ما ثمن التذكرة الواحدة ؟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4445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١٣٠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١٣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١٣٠٠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 dirty="0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١٠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  <p:grpSp>
        <p:nvGrpSpPr>
          <p:cNvPr id="133" name="تجميع"/>
          <p:cNvGrpSpPr/>
          <p:nvPr/>
        </p:nvGrpSpPr>
        <p:grpSpPr>
          <a:xfrm>
            <a:off x="464152" y="2522524"/>
            <a:ext cx="510538" cy="594234"/>
            <a:chOff x="0" y="0"/>
            <a:chExt cx="510537" cy="594232"/>
          </a:xfrm>
        </p:grpSpPr>
        <p:sp>
          <p:nvSpPr>
            <p:cNvPr id="130" name="مستطيل 11"/>
            <p:cNvSpPr/>
            <p:nvPr/>
          </p:nvSpPr>
          <p:spPr>
            <a:xfrm>
              <a:off x="0" y="0"/>
              <a:ext cx="505341" cy="537159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8792" tIns="58792" rIns="58792" bIns="58792" numCol="1" anchor="ctr">
              <a:noAutofit/>
            </a:bodyPr>
            <a:lstStyle/>
            <a:p>
              <a:pPr algn="r" defTabSz="1269517" rtl="0">
                <a:defRPr sz="2400" b="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31" name="رابط مستقيم 13"/>
            <p:cNvSpPr/>
            <p:nvPr/>
          </p:nvSpPr>
          <p:spPr>
            <a:xfrm flipH="1" flipV="1">
              <a:off x="0" y="268579"/>
              <a:ext cx="510538" cy="1"/>
            </a:xfrm>
            <a:prstGeom prst="line">
              <a:avLst/>
            </a:prstGeom>
            <a:noFill/>
            <a:ln w="9525" cap="flat">
              <a:solidFill>
                <a:srgbClr val="0D0D0D"/>
              </a:solidFill>
              <a:prstDash val="solid"/>
              <a:round/>
            </a:ln>
            <a:effectLst/>
          </p:spPr>
          <p:txBody>
            <a:bodyPr wrap="square" lIns="58792" tIns="58792" rIns="58792" bIns="58792" numCol="1" anchor="ctr">
              <a:noAutofit/>
            </a:bodyPr>
            <a:lstStyle/>
            <a:p>
              <a:pPr algn="r" defTabSz="1269517" rtl="0">
                <a:defRPr sz="2400" b="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32" name="مربع نص 26"/>
            <p:cNvSpPr txBox="1"/>
            <p:nvPr/>
          </p:nvSpPr>
          <p:spPr>
            <a:xfrm>
              <a:off x="52445" y="224174"/>
              <a:ext cx="378920" cy="370059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8792" tIns="58792" rIns="58792" bIns="58792" numCol="1" anchor="ctr">
              <a:noAutofit/>
            </a:bodyPr>
            <a:lstStyle>
              <a:lvl1pPr marR="314734" algn="r" defTabSz="634758">
                <a:lnSpc>
                  <a:spcPct val="115000"/>
                </a:lnSpc>
                <a:defRPr sz="1900">
                  <a:solidFill>
                    <a:srgbClr val="B51A00"/>
                  </a:solidFill>
                  <a:effectLst>
                    <a:outerShdw blurRad="25400" dist="12700" dir="2700000" rotWithShape="0">
                      <a:srgbClr val="000000">
                        <a:alpha val="40000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>
                <a:defRPr>
                  <a:effectLst/>
                </a:defRPr>
              </a:pPr>
              <a:r>
                <a:rPr>
                  <a:effectLst>
                    <a:outerShdw blurRad="25400" dist="12700" dir="2700000" rotWithShape="0">
                      <a:srgbClr val="000000">
                        <a:alpha val="40000"/>
                      </a:srgbClr>
                    </a:outerShdw>
                  </a:effectLst>
                </a:rPr>
                <a:t>٢٠</a:t>
              </a:r>
            </a:p>
          </p:txBody>
        </p:sp>
      </p:grpSp>
      <p:grpSp>
        <p:nvGrpSpPr>
          <p:cNvPr id="136" name="تجميع"/>
          <p:cNvGrpSpPr/>
          <p:nvPr/>
        </p:nvGrpSpPr>
        <p:grpSpPr>
          <a:xfrm>
            <a:off x="329625" y="14359380"/>
            <a:ext cx="2185715" cy="1339481"/>
            <a:chOff x="0" y="92991"/>
            <a:chExt cx="2185713" cy="1339479"/>
          </a:xfrm>
        </p:grpSpPr>
        <p:sp>
          <p:nvSpPr>
            <p:cNvPr id="134" name="يتبع"/>
            <p:cNvSpPr/>
            <p:nvPr/>
          </p:nvSpPr>
          <p:spPr>
            <a:xfrm>
              <a:off x="915713" y="162470"/>
              <a:ext cx="1270001" cy="1270001"/>
            </a:xfrm>
            <a:prstGeom prst="line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tabLst>
                  <a:tab pos="1574800" algn="l"/>
                </a:tabLst>
                <a:defRPr sz="2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defTabSz="914400" rtl="0">
                <a:defRPr/>
              </a:pPr>
              <a:r>
                <a:t>يتبع </a:t>
              </a:r>
            </a:p>
          </p:txBody>
        </p:sp>
        <p:sp>
          <p:nvSpPr>
            <p:cNvPr id="135" name="سهم"/>
            <p:cNvSpPr/>
            <p:nvPr/>
          </p:nvSpPr>
          <p:spPr>
            <a:xfrm flipH="1">
              <a:off x="0" y="92991"/>
              <a:ext cx="673100" cy="203201"/>
            </a:xfrm>
            <a:prstGeom prst="rightArrow">
              <a:avLst>
                <a:gd name="adj1" fmla="val 32000"/>
                <a:gd name="adj2" fmla="val 204385"/>
              </a:avLst>
            </a:prstGeom>
            <a:solidFill>
              <a:srgbClr val="000000"/>
            </a:solidFill>
            <a:ln w="3175" cap="flat">
              <a:noFill/>
              <a:miter lim="400000"/>
            </a:ln>
            <a:effectLst/>
          </p:spPr>
          <p:txBody>
            <a:bodyPr wrap="square" lIns="29517" tIns="29517" rIns="29517" bIns="29517" numCol="1" anchor="ctr">
              <a:noAutofit/>
            </a:bodyPr>
            <a:lstStyle/>
            <a:p>
              <a:pPr defTabSz="640490" rtl="0">
                <a:defRPr sz="2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  <a:endParaRPr/>
            </a:p>
          </p:txBody>
        </p:sp>
      </p:grpSp>
      <p:graphicFrame>
        <p:nvGraphicFramePr>
          <p:cNvPr id="137" name="الجدول"/>
          <p:cNvGraphicFramePr/>
          <p:nvPr>
            <p:extLst>
              <p:ext uri="{D42A27DB-BD31-4B8C-83A1-F6EECF244321}">
                <p14:modId xmlns:p14="http://schemas.microsoft.com/office/powerpoint/2010/main" val="2552544525"/>
              </p:ext>
            </p:extLst>
          </p:nvPr>
        </p:nvGraphicFramePr>
        <p:xfrm>
          <a:off x="430271" y="169899"/>
          <a:ext cx="9781526" cy="2738120"/>
        </p:xfrm>
        <a:graphic>
          <a:graphicData uri="http://schemas.openxmlformats.org/drawingml/2006/table">
            <a:tbl>
              <a:tblPr rtl="1" bandRow="1">
                <a:tableStyleId>{4C3C2611-4C71-4FC5-86AE-919BDF0F9419}</a:tableStyleId>
              </a:tblPr>
              <a:tblGrid>
                <a:gridCol w="1232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59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76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30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30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68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890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329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15028">
                <a:tc gridSpan="2">
                  <a:txBody>
                    <a:bodyPr/>
                    <a:lstStyle/>
                    <a:p>
                      <a:pPr marR="314734" defTabSz="634758" rtl="1">
                        <a:defRPr sz="19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المملكـة العـربية السعـودية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rowSpan="4" gridSpan="4">
                  <a:txBody>
                    <a:bodyPr/>
                    <a:lstStyle/>
                    <a:p>
                      <a:pPr marR="314734" algn="r" defTabSz="634758" rtl="1">
                        <a:defRPr sz="19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rowSpan="4"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314734" algn="r" defTabSz="634758" rtl="1">
                        <a:defRPr sz="19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المادة: رياضيات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028">
                <a:tc gridSpan="2">
                  <a:txBody>
                    <a:bodyPr/>
                    <a:lstStyle/>
                    <a:p>
                      <a:pPr marR="314734" defTabSz="634758" rtl="1">
                        <a:defRPr sz="19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وزارة  التعليم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314734" algn="r" defTabSz="634758" rtl="1">
                        <a:defRPr sz="19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الصف : الخامس الابتدائي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028">
                <a:tc gridSpan="2">
                  <a:txBody>
                    <a:bodyPr/>
                    <a:lstStyle/>
                    <a:p>
                      <a:pPr marR="314734" defTabSz="634758" rtl="1">
                        <a:defRPr sz="19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إدارة تعليم ……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314734" algn="r" defTabSz="634758" rtl="1">
                        <a:defRPr sz="19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الزمن: ساعتان ونصف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028">
                <a:tc gridSpan="2">
                  <a:txBody>
                    <a:bodyPr/>
                    <a:lstStyle/>
                    <a:p>
                      <a:pPr marR="314734" defTabSz="634758" rtl="1">
                        <a:defRPr sz="19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مدرسة ……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314734" algn="r" defTabSz="634758" rtl="1">
                        <a:defRPr sz="19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عدد الأوراق: ٣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028">
                <a:tc gridSpan="8">
                  <a:txBody>
                    <a:bodyPr/>
                    <a:lstStyle/>
                    <a:p>
                      <a:pPr marR="314734" defTabSz="634758" rtl="1">
                        <a:defRPr sz="19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الاختبار النهائي  الفصل الدراسي الأول للصف الخامس الابتدائي ( الدور الاول ) لعام ١٤٤٤ هـ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5028">
                <a:tc rowSpan="2">
                  <a:txBody>
                    <a:bodyPr/>
                    <a:lstStyle/>
                    <a:p>
                      <a:pPr defTabSz="634758" rtl="1">
                        <a:defRPr sz="19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الاسم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pPr defTabSz="634758" rtl="1">
                        <a:defRPr sz="19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rPr>
                          <a:uFill>
                            <a:solidFill>
                              <a:srgbClr val="A6A6A6"/>
                            </a:solidFill>
                          </a:uFill>
                        </a:rPr>
                        <a:t>.............................…………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r" defTabSz="634758" rtl="1">
                        <a:defRPr sz="19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الصف	٥ / </a:t>
                      </a:r>
                      <a:r>
                        <a:rPr>
                          <a:uFill>
                            <a:solidFill>
                              <a:srgbClr val="A6A6A6"/>
                            </a:solidFill>
                          </a:uFill>
                        </a:rPr>
                        <a:t>.…...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defTabSz="634758" rtl="1">
                        <a:defRPr sz="1900" b="1">
                          <a:solidFill>
                            <a:srgbClr val="B51A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الدرجة المستحقة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defTabSz="634758" rtl="1">
                        <a:defRPr sz="19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028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defTabSz="634758" rtl="1">
                        <a:defRPr sz="1900" b="1">
                          <a:solidFill>
                            <a:srgbClr val="B51A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rPr dirty="0"/>
                        <a:t>٤٠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38" name="صورة" descr="صورة"/>
          <p:cNvPicPr>
            <a:picLocks noChangeAspect="1"/>
          </p:cNvPicPr>
          <p:nvPr/>
        </p:nvPicPr>
        <p:blipFill>
          <a:blip r:embed="rId2"/>
          <a:srcRect l="6745" r="11805"/>
          <a:stretch>
            <a:fillRect/>
          </a:stretch>
        </p:blipFill>
        <p:spPr>
          <a:xfrm>
            <a:off x="4059582" y="274396"/>
            <a:ext cx="2841114" cy="1177277"/>
          </a:xfrm>
          <a:prstGeom prst="rect">
            <a:avLst/>
          </a:prstGeom>
          <a:ln w="3175">
            <a:miter lim="400000"/>
          </a:ln>
        </p:spPr>
      </p:pic>
      <p:pic>
        <p:nvPicPr>
          <p:cNvPr id="139" name="IMG_4033.png" descr="IMG_403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9650" y="366097"/>
            <a:ext cx="1097666" cy="989502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1" name="الجدول"/>
          <p:cNvGraphicFramePr/>
          <p:nvPr>
            <p:extLst>
              <p:ext uri="{D42A27DB-BD31-4B8C-83A1-F6EECF244321}">
                <p14:modId xmlns:p14="http://schemas.microsoft.com/office/powerpoint/2010/main" val="2704887053"/>
              </p:ext>
            </p:extLst>
          </p:nvPr>
        </p:nvGraphicFramePr>
        <p:xfrm>
          <a:off x="337490" y="103263"/>
          <a:ext cx="9920695" cy="3381820"/>
        </p:xfrm>
        <a:graphic>
          <a:graphicData uri="http://schemas.openxmlformats.org/drawingml/2006/table">
            <a:tbl>
              <a:tblPr rtl="1" bandRow="1">
                <a:tableStyleId>{4C3C2611-4C71-4FC5-86AE-919BDF0F9419}</a:tableStyleId>
              </a:tblPr>
              <a:tblGrid>
                <a:gridCol w="322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47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00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4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109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826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1003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8746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73223">
                <a:tc gridSpan="9">
                  <a:txBody>
                    <a:bodyPr/>
                    <a:lstStyle/>
                    <a:p>
                      <a:pPr marR="314734" algn="r" defTabSz="634758" rtl="1">
                        <a:tabLst>
                          <a:tab pos="7073900" algn="l"/>
                        </a:tabLst>
                        <a:defRPr sz="2500" b="1" u="sng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 السؤال الأول: (أ)اختر الإجابة الصحيحة لكل مما يلي بتظليل الحرف الدال عليها: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FFFFFF"/>
                      </a:solidFill>
                    </a:lnL>
                    <a:lnR w="25400">
                      <a:solidFill>
                        <a:srgbClr val="FFFFFF"/>
                      </a:solidFill>
                    </a:lnR>
                    <a:lnT w="25400">
                      <a:solidFill>
                        <a:srgbClr val="FFFFFF"/>
                      </a:solidFill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>
                        <a:lnSpc>
                          <a:spcPct val="175000"/>
                        </a:lnSpc>
                        <a:defRPr sz="1800"/>
                      </a:pPr>
                      <a:r>
                        <a:rPr sz="2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الأعداد التي يسهل التعامل معها ذهنيا في المسألة تسمى: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89000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التقريب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89000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الموازنة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89000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الأعداد المتناغمة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89000" rtl="1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التقدير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١٤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 defTabSz="1081440">
                        <a:defRPr sz="1800"/>
                      </a:pPr>
                      <a:r>
                        <a:rPr sz="2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العدد الأكبر من  ٢١٣٠٥ هو: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٢١٠٣٥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٣٩٢٨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٤٩٧٨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٢٠٠٠٠١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2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١٥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 defTabSz="1081440">
                        <a:defRPr sz="1800"/>
                      </a:pPr>
                      <a:r>
                        <a:rPr sz="2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يكتب الكسر العشري ٠٫٠٢٣ على صورة كسر اعتيادي: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blipFill rotWithShape="1">
                      <a:blip r:embed="rId2"/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blipFill rotWithShape="1">
                      <a:blip r:embed="rId3"/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blipFill rotWithShape="1">
                      <a:blip r:embed="rId4"/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2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22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 dirty="0"/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blipFill rotWithShape="1">
                      <a:blip r:embed="rId5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144" name="تجميع"/>
          <p:cNvGrpSpPr/>
          <p:nvPr/>
        </p:nvGrpSpPr>
        <p:grpSpPr>
          <a:xfrm>
            <a:off x="329625" y="14410180"/>
            <a:ext cx="2185715" cy="1339481"/>
            <a:chOff x="0" y="92991"/>
            <a:chExt cx="2185713" cy="1339479"/>
          </a:xfrm>
        </p:grpSpPr>
        <p:sp>
          <p:nvSpPr>
            <p:cNvPr id="142" name="يتبع"/>
            <p:cNvSpPr/>
            <p:nvPr/>
          </p:nvSpPr>
          <p:spPr>
            <a:xfrm>
              <a:off x="915713" y="162470"/>
              <a:ext cx="1270001" cy="1270001"/>
            </a:xfrm>
            <a:prstGeom prst="line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tabLst>
                  <a:tab pos="1574800" algn="l"/>
                </a:tabLst>
                <a:defRPr sz="2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defTabSz="914400" rtl="0">
                <a:defRPr/>
              </a:pPr>
              <a:r>
                <a:t>يتبع </a:t>
              </a:r>
            </a:p>
          </p:txBody>
        </p:sp>
        <p:sp>
          <p:nvSpPr>
            <p:cNvPr id="143" name="سهم"/>
            <p:cNvSpPr/>
            <p:nvPr/>
          </p:nvSpPr>
          <p:spPr>
            <a:xfrm flipH="1">
              <a:off x="0" y="92991"/>
              <a:ext cx="673100" cy="203201"/>
            </a:xfrm>
            <a:prstGeom prst="rightArrow">
              <a:avLst>
                <a:gd name="adj1" fmla="val 32000"/>
                <a:gd name="adj2" fmla="val 204385"/>
              </a:avLst>
            </a:prstGeom>
            <a:solidFill>
              <a:srgbClr val="000000"/>
            </a:solidFill>
            <a:ln w="3175" cap="flat">
              <a:noFill/>
              <a:miter lim="400000"/>
            </a:ln>
            <a:effectLst/>
          </p:spPr>
          <p:txBody>
            <a:bodyPr wrap="square" lIns="29517" tIns="29517" rIns="29517" bIns="29517" numCol="1" anchor="ctr">
              <a:noAutofit/>
            </a:bodyPr>
            <a:lstStyle/>
            <a:p>
              <a:pPr defTabSz="640490" rtl="0">
                <a:defRPr sz="2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  <a:endParaRPr/>
            </a:p>
          </p:txBody>
        </p:sp>
      </p:grpSp>
      <p:grpSp>
        <p:nvGrpSpPr>
          <p:cNvPr id="148" name="تجميع"/>
          <p:cNvGrpSpPr/>
          <p:nvPr/>
        </p:nvGrpSpPr>
        <p:grpSpPr>
          <a:xfrm>
            <a:off x="982216" y="3454896"/>
            <a:ext cx="510538" cy="594234"/>
            <a:chOff x="0" y="0"/>
            <a:chExt cx="510537" cy="594232"/>
          </a:xfrm>
        </p:grpSpPr>
        <p:sp>
          <p:nvSpPr>
            <p:cNvPr id="145" name="مستطيل 11"/>
            <p:cNvSpPr/>
            <p:nvPr/>
          </p:nvSpPr>
          <p:spPr>
            <a:xfrm>
              <a:off x="0" y="0"/>
              <a:ext cx="505341" cy="537159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8792" tIns="58792" rIns="58792" bIns="58792" numCol="1" anchor="ctr">
              <a:noAutofit/>
            </a:bodyPr>
            <a:lstStyle/>
            <a:p>
              <a:pPr algn="r" defTabSz="1269517" rtl="0">
                <a:defRPr sz="2400" b="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46" name="رابط مستقيم 13"/>
            <p:cNvSpPr/>
            <p:nvPr/>
          </p:nvSpPr>
          <p:spPr>
            <a:xfrm flipH="1" flipV="1">
              <a:off x="0" y="268579"/>
              <a:ext cx="510538" cy="1"/>
            </a:xfrm>
            <a:prstGeom prst="line">
              <a:avLst/>
            </a:prstGeom>
            <a:noFill/>
            <a:ln w="9525" cap="flat">
              <a:solidFill>
                <a:srgbClr val="0D0D0D"/>
              </a:solidFill>
              <a:prstDash val="solid"/>
              <a:round/>
            </a:ln>
            <a:effectLst/>
          </p:spPr>
          <p:txBody>
            <a:bodyPr wrap="square" lIns="58792" tIns="58792" rIns="58792" bIns="58792" numCol="1" anchor="ctr">
              <a:noAutofit/>
            </a:bodyPr>
            <a:lstStyle/>
            <a:p>
              <a:pPr algn="r" defTabSz="1269517" rtl="0">
                <a:defRPr sz="2400" b="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47" name="مربع نص 26"/>
            <p:cNvSpPr txBox="1"/>
            <p:nvPr/>
          </p:nvSpPr>
          <p:spPr>
            <a:xfrm>
              <a:off x="52445" y="224174"/>
              <a:ext cx="378920" cy="370059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8792" tIns="58792" rIns="58792" bIns="58792" numCol="1" anchor="ctr">
              <a:noAutofit/>
            </a:bodyPr>
            <a:lstStyle>
              <a:lvl1pPr marR="314734" algn="r" defTabSz="634758">
                <a:lnSpc>
                  <a:spcPct val="115000"/>
                </a:lnSpc>
                <a:defRPr sz="1900">
                  <a:solidFill>
                    <a:srgbClr val="B51A00"/>
                  </a:solidFill>
                  <a:effectLst>
                    <a:outerShdw blurRad="25400" dist="12700" dir="2700000" rotWithShape="0">
                      <a:srgbClr val="000000">
                        <a:alpha val="40000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>
                <a:defRPr>
                  <a:effectLst/>
                </a:defRPr>
              </a:pPr>
              <a:r>
                <a:rPr>
                  <a:effectLst>
                    <a:outerShdw blurRad="25400" dist="12700" dir="2700000" rotWithShape="0">
                      <a:srgbClr val="000000">
                        <a:alpha val="40000"/>
                      </a:srgbClr>
                    </a:outerShdw>
                  </a:effectLst>
                </a:rPr>
                <a:t>٥</a:t>
              </a:r>
            </a:p>
          </p:txBody>
        </p:sp>
      </p:grpSp>
      <p:grpSp>
        <p:nvGrpSpPr>
          <p:cNvPr id="151" name="تجميع"/>
          <p:cNvGrpSpPr/>
          <p:nvPr/>
        </p:nvGrpSpPr>
        <p:grpSpPr>
          <a:xfrm>
            <a:off x="273050" y="3272765"/>
            <a:ext cx="9956799" cy="3567241"/>
            <a:chOff x="-7772" y="-226709"/>
            <a:chExt cx="9956798" cy="3567239"/>
          </a:xfrm>
        </p:grpSpPr>
        <p:graphicFrame>
          <p:nvGraphicFramePr>
            <p:cNvPr id="149" name="الجدول"/>
            <p:cNvGraphicFramePr/>
            <p:nvPr>
              <p:extLst>
                <p:ext uri="{D42A27DB-BD31-4B8C-83A1-F6EECF244321}">
                  <p14:modId xmlns:p14="http://schemas.microsoft.com/office/powerpoint/2010/main" val="3655575955"/>
                </p:ext>
              </p:extLst>
            </p:nvPr>
          </p:nvGraphicFramePr>
          <p:xfrm>
            <a:off x="-7772" y="-226709"/>
            <a:ext cx="9956798" cy="3567239"/>
          </p:xfrm>
          <a:graphic>
            <a:graphicData uri="http://schemas.openxmlformats.org/drawingml/2006/table">
              <a:tbl>
                <a:tblPr rtl="1" bandRow="1">
                  <a:tableStyleId>{4C3C2611-4C71-4FC5-86AE-919BDF0F9419}</a:tableStyleId>
                </a:tblPr>
                <a:tblGrid>
                  <a:gridCol w="537618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8514545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  <a:gridCol w="904636">
                    <a:extLst>
                      <a:ext uri="{9D8B030D-6E8A-4147-A177-3AD203B41FA5}">
                        <a16:colId xmlns:a16="http://schemas.microsoft.com/office/drawing/2014/main" val="20002"/>
                      </a:ext>
                    </a:extLst>
                  </a:gridCol>
                </a:tblGrid>
                <a:tr h="558800">
                  <a:tc gridSpan="2">
                    <a:txBody>
                      <a:bodyPr/>
                      <a:lstStyle/>
                      <a:p>
                        <a:pPr marR="314734" algn="r" defTabSz="634758">
                          <a:tabLst>
                            <a:tab pos="7073900" algn="l"/>
                          </a:tabLst>
                          <a:defRPr sz="2500" b="1" u="sng">
                            <a:solidFill>
                              <a:srgbClr val="791A3D"/>
                            </a:solidFill>
                            <a:uFill>
                              <a:solidFill>
                                <a:srgbClr val="000000"/>
                              </a:solidFill>
                            </a:uFill>
                            <a:latin typeface="Calibri"/>
                            <a:ea typeface="Calibri"/>
                            <a:cs typeface="Calibri"/>
                            <a:sym typeface="Calibri"/>
                          </a:defRPr>
                        </a:pPr>
                        <a:r>
                          <a:t>(ب) ضع علامة ( </a:t>
                        </a:r>
                        <a:r>
                          <a:rPr b="0"/>
                          <a:t>✓ </a:t>
                        </a:r>
                        <a:r>
                          <a:t>) أمام العبارة الصحيحة وعلامة (</a:t>
                        </a:r>
                        <a:r>
                          <a:rPr b="0"/>
                          <a:t>✗ </a:t>
                        </a:r>
                        <a:r>
                          <a:t>) أمام العبارة الخاطئة :</a:t>
                        </a:r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FFFFFF"/>
                        </a:solidFill>
                      </a:lnL>
                      <a:lnR w="25400">
                        <a:solidFill>
                          <a:srgbClr val="FFFFFF"/>
                        </a:solidFill>
                      </a:lnR>
                      <a:lnT w="25400">
                        <a:solidFill>
                          <a:srgbClr val="FFFFFF"/>
                        </a:solidFill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 h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marR="314734" algn="r" defTabSz="634758" rtl="0">
                          <a:tabLst>
                            <a:tab pos="7073900" algn="l"/>
                          </a:tabLst>
                          <a:defRPr sz="2500" b="1" u="sng">
                            <a:uFill>
                              <a:solidFill>
                                <a:srgbClr val="000000"/>
                              </a:solidFill>
                            </a:uFill>
                            <a:latin typeface="Calibri"/>
                            <a:ea typeface="Calibri"/>
                            <a:cs typeface="Calibri"/>
                            <a:sym typeface="Calibri"/>
                          </a:defRPr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FFFFFF"/>
                        </a:solidFill>
                      </a:lnL>
                      <a:lnR w="25400">
                        <a:solidFill>
                          <a:srgbClr val="FFFFFF"/>
                        </a:solidFill>
                      </a:lnR>
                      <a:lnT w="25400">
                        <a:solidFill>
                          <a:srgbClr val="FFFFFF"/>
                        </a:solidFill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546100">
                  <a:tc>
                    <a:txBody>
                      <a:bodyPr/>
                      <a:lstStyle/>
                      <a:p>
                        <a:pPr defTabSz="634758">
                          <a:defRPr sz="1800"/>
                        </a:pPr>
                        <a:r>
                          <a:rPr sz="2100" b="1">
                            <a:uFill>
                              <a:solidFill>
                                <a:srgbClr val="000000"/>
                              </a:solidFill>
                            </a:uFill>
                            <a:latin typeface="Calibri"/>
                            <a:ea typeface="Calibri"/>
                            <a:cs typeface="Calibri"/>
                            <a:sym typeface="Calibri"/>
                          </a:rPr>
                          <a:t>١</a:t>
                        </a:r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solidFill>
                        <a:srgbClr val="EBEBEB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r" rtl="0">
                          <a:lnSpc>
                            <a:spcPct val="175000"/>
                          </a:lnSpc>
                          <a:defRPr sz="1800"/>
                        </a:pPr>
                        <a:r>
                          <a:rPr sz="2300" b="1">
                            <a:latin typeface="Calibri"/>
                            <a:ea typeface="Calibri"/>
                            <a:cs typeface="Calibri"/>
                            <a:sym typeface="Calibri"/>
                          </a:rPr>
                          <a:t>التقدير الأفضل لــ ١٦ × ٣٦     هو  ٦٠٠</a:t>
                        </a:r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r" rtl="0">
                          <a:lnSpc>
                            <a:spcPct val="175000"/>
                          </a:lnSpc>
                          <a:defRPr sz="2300" b="1">
                            <a:latin typeface="Calibri"/>
                            <a:ea typeface="Calibri"/>
                            <a:cs typeface="Calibri"/>
                            <a:sym typeface="Calibri"/>
                          </a:defRPr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546100">
                  <a:tc>
                    <a:txBody>
                      <a:bodyPr/>
                      <a:lstStyle/>
                      <a:p>
                        <a:pPr defTabSz="634758">
                          <a:defRPr sz="1800"/>
                        </a:pPr>
                        <a:r>
                          <a:rPr sz="2100" b="1">
                            <a:uFill>
                              <a:solidFill>
                                <a:srgbClr val="000000"/>
                              </a:solidFill>
                            </a:uFill>
                            <a:latin typeface="Calibri"/>
                            <a:ea typeface="Calibri"/>
                            <a:cs typeface="Calibri"/>
                            <a:sym typeface="Calibri"/>
                          </a:rPr>
                          <a:t>٢</a:t>
                        </a:r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solidFill>
                        <a:srgbClr val="EBEBEB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r" rtl="0">
                          <a:lnSpc>
                            <a:spcPct val="175000"/>
                          </a:lnSpc>
                          <a:defRPr sz="1800"/>
                        </a:pPr>
                        <a:r>
                          <a:rPr sz="2300" b="1">
                            <a:latin typeface="Calibri"/>
                            <a:ea typeface="Calibri"/>
                            <a:cs typeface="Calibri"/>
                            <a:sym typeface="Calibri"/>
                          </a:rPr>
                          <a:t>القيمة  المنزلية للرقم ٤ في العدد ٦٤٢٢١٣٧٦   هي ٤٠٠٠٠٠٠</a:t>
                        </a:r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r" rtl="0">
                          <a:lnSpc>
                            <a:spcPct val="175000"/>
                          </a:lnSpc>
                          <a:defRPr sz="2300" b="1">
                            <a:latin typeface="Calibri"/>
                            <a:ea typeface="Calibri"/>
                            <a:cs typeface="Calibri"/>
                            <a:sym typeface="Calibri"/>
                          </a:defRPr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  <a:tr h="546100">
                  <a:tc>
                    <a:txBody>
                      <a:bodyPr/>
                      <a:lstStyle/>
                      <a:p>
                        <a:pPr defTabSz="634758">
                          <a:defRPr sz="1800"/>
                        </a:pPr>
                        <a:r>
                          <a:rPr sz="2100" b="1">
                            <a:uFill>
                              <a:solidFill>
                                <a:srgbClr val="000000"/>
                              </a:solidFill>
                            </a:uFill>
                            <a:latin typeface="Calibri"/>
                            <a:ea typeface="Calibri"/>
                            <a:cs typeface="Calibri"/>
                            <a:sym typeface="Calibri"/>
                          </a:rPr>
                          <a:t>٣</a:t>
                        </a:r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solidFill>
                        <a:srgbClr val="EBEBEB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r" defTabSz="1081440" rtl="0">
                          <a:defRPr sz="1800"/>
                        </a:pPr>
                        <a:r>
                          <a:rPr sz="2300" b="1">
                            <a:latin typeface="Calibri"/>
                            <a:ea typeface="Calibri"/>
                            <a:cs typeface="Calibri"/>
                            <a:sym typeface="Calibri"/>
                          </a:rPr>
                          <a:t>٩ + ٢٠ + ٧٠٠ + ٤٠٠٠٠ + ٣٠٠٠٠٠ هي الصيغة التحليلية للعدد  ٣٤٧٢٩ </a:t>
                        </a:r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r" defTabSz="1081440" rtl="0">
                          <a:defRPr sz="2300" b="1">
                            <a:latin typeface="Calibri"/>
                            <a:ea typeface="Calibri"/>
                            <a:cs typeface="Calibri"/>
                            <a:sym typeface="Calibri"/>
                          </a:defRPr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3"/>
                    </a:ext>
                  </a:extLst>
                </a:tr>
                <a:tr h="546100">
                  <a:tc>
                    <a:txBody>
                      <a:bodyPr/>
                      <a:lstStyle/>
                      <a:p>
                        <a:pPr defTabSz="634758">
                          <a:defRPr sz="1800"/>
                        </a:pPr>
                        <a:r>
                          <a:rPr sz="2100" b="1">
                            <a:uFill>
                              <a:solidFill>
                                <a:srgbClr val="000000"/>
                              </a:solidFill>
                            </a:uFill>
                            <a:latin typeface="Calibri"/>
                            <a:ea typeface="Calibri"/>
                            <a:cs typeface="Calibri"/>
                            <a:sym typeface="Calibri"/>
                          </a:rPr>
                          <a:t>٤</a:t>
                        </a:r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solidFill>
                        <a:srgbClr val="EBEBEB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r" rtl="0">
                          <a:lnSpc>
                            <a:spcPct val="175000"/>
                          </a:lnSpc>
                          <a:defRPr sz="1800"/>
                        </a:pPr>
                        <a:r>
                          <a:rPr sz="2300" b="1">
                            <a:latin typeface="Calibri"/>
                            <a:ea typeface="Calibri"/>
                            <a:cs typeface="Calibri"/>
                            <a:sym typeface="Calibri"/>
                          </a:rPr>
                          <a:t>العنصر المحايد في الضرب  هو الواحد</a:t>
                        </a:r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r" rtl="0">
                          <a:lnSpc>
                            <a:spcPct val="175000"/>
                          </a:lnSpc>
                          <a:defRPr sz="2300" b="1">
                            <a:latin typeface="Calibri"/>
                            <a:ea typeface="Calibri"/>
                            <a:cs typeface="Calibri"/>
                            <a:sym typeface="Calibri"/>
                          </a:defRPr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4"/>
                    </a:ext>
                  </a:extLst>
                </a:tr>
                <a:tr h="546100">
                  <a:tc>
                    <a:txBody>
                      <a:bodyPr/>
                      <a:lstStyle/>
                      <a:p>
                        <a:pPr defTabSz="634758">
                          <a:defRPr sz="1800"/>
                        </a:pPr>
                        <a:r>
                          <a:rPr sz="2100" b="1">
                            <a:uFill>
                              <a:solidFill>
                                <a:srgbClr val="000000"/>
                              </a:solidFill>
                            </a:uFill>
                            <a:latin typeface="Calibri"/>
                            <a:ea typeface="Calibri"/>
                            <a:cs typeface="Calibri"/>
                            <a:sym typeface="Calibri"/>
                          </a:rPr>
                          <a:t>٥</a:t>
                        </a:r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solidFill>
                        <a:srgbClr val="EBEBEB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r" defTabSz="1081440" rtl="0">
                          <a:defRPr sz="1800"/>
                        </a:pPr>
                        <a:r>
                          <a:rPr sz="2300" b="1">
                            <a:latin typeface="Calibri"/>
                            <a:ea typeface="Calibri"/>
                            <a:cs typeface="Calibri"/>
                            <a:sym typeface="Calibri"/>
                          </a:rPr>
                          <a:t>الاشارة التي تجعل الجملة العددية  ٢٩٨٫٦٦٠             ٢٩٨٫٦٦ صحيحة هي =</a:t>
                        </a:r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r" defTabSz="1081440" rtl="0">
                          <a:defRPr sz="2300" b="1">
                            <a:latin typeface="Calibri"/>
                            <a:ea typeface="Calibri"/>
                            <a:cs typeface="Calibri"/>
                            <a:sym typeface="Calibri"/>
                          </a:defRPr>
                        </a:pPr>
                        <a:endParaRPr dirty="0"/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5"/>
                    </a:ext>
                  </a:extLst>
                </a:tr>
              </a:tbl>
            </a:graphicData>
          </a:graphic>
        </p:graphicFrame>
        <p:sp>
          <p:nvSpPr>
            <p:cNvPr id="150" name="دائرة"/>
            <p:cNvSpPr/>
            <p:nvPr/>
          </p:nvSpPr>
          <p:spPr>
            <a:xfrm>
              <a:off x="4368980" y="2806700"/>
              <a:ext cx="454278" cy="454277"/>
            </a:xfrm>
            <a:prstGeom prst="ellips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  <a:endParaRPr/>
            </a:p>
          </p:txBody>
        </p:sp>
      </p:grpSp>
      <p:grpSp>
        <p:nvGrpSpPr>
          <p:cNvPr id="155" name="تجميع"/>
          <p:cNvGrpSpPr/>
          <p:nvPr/>
        </p:nvGrpSpPr>
        <p:grpSpPr>
          <a:xfrm>
            <a:off x="4927717" y="6941174"/>
            <a:ext cx="510538" cy="594234"/>
            <a:chOff x="0" y="0"/>
            <a:chExt cx="510537" cy="594232"/>
          </a:xfrm>
        </p:grpSpPr>
        <p:sp>
          <p:nvSpPr>
            <p:cNvPr id="152" name="مستطيل 11"/>
            <p:cNvSpPr/>
            <p:nvPr/>
          </p:nvSpPr>
          <p:spPr>
            <a:xfrm>
              <a:off x="0" y="0"/>
              <a:ext cx="505341" cy="537159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8792" tIns="58792" rIns="58792" bIns="58792" numCol="1" anchor="ctr">
              <a:noAutofit/>
            </a:bodyPr>
            <a:lstStyle/>
            <a:p>
              <a:pPr algn="r" defTabSz="1269517" rtl="0">
                <a:defRPr sz="2400" b="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53" name="رابط مستقيم 13"/>
            <p:cNvSpPr/>
            <p:nvPr/>
          </p:nvSpPr>
          <p:spPr>
            <a:xfrm flipH="1" flipV="1">
              <a:off x="0" y="268579"/>
              <a:ext cx="510538" cy="1"/>
            </a:xfrm>
            <a:prstGeom prst="line">
              <a:avLst/>
            </a:prstGeom>
            <a:noFill/>
            <a:ln w="9525" cap="flat">
              <a:solidFill>
                <a:srgbClr val="0D0D0D"/>
              </a:solidFill>
              <a:prstDash val="solid"/>
              <a:round/>
            </a:ln>
            <a:effectLst/>
          </p:spPr>
          <p:txBody>
            <a:bodyPr wrap="square" lIns="58792" tIns="58792" rIns="58792" bIns="58792" numCol="1" anchor="ctr">
              <a:noAutofit/>
            </a:bodyPr>
            <a:lstStyle/>
            <a:p>
              <a:pPr algn="r" defTabSz="1269517" rtl="0">
                <a:defRPr sz="2400" b="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54" name="مربع نص 26"/>
            <p:cNvSpPr txBox="1"/>
            <p:nvPr/>
          </p:nvSpPr>
          <p:spPr>
            <a:xfrm>
              <a:off x="52445" y="224174"/>
              <a:ext cx="378920" cy="370059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8792" tIns="58792" rIns="58792" bIns="58792" numCol="1" anchor="ctr">
              <a:noAutofit/>
            </a:bodyPr>
            <a:lstStyle>
              <a:lvl1pPr marR="314734" algn="r" defTabSz="634758">
                <a:lnSpc>
                  <a:spcPct val="115000"/>
                </a:lnSpc>
                <a:defRPr sz="1900">
                  <a:solidFill>
                    <a:srgbClr val="B51A00"/>
                  </a:solidFill>
                  <a:effectLst>
                    <a:outerShdw blurRad="25400" dist="12700" dir="2700000" rotWithShape="0">
                      <a:srgbClr val="000000">
                        <a:alpha val="40000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>
                <a:defRPr>
                  <a:effectLst/>
                </a:defRPr>
              </a:pPr>
              <a:r>
                <a:rPr>
                  <a:effectLst>
                    <a:outerShdw blurRad="25400" dist="12700" dir="2700000" rotWithShape="0">
                      <a:srgbClr val="000000">
                        <a:alpha val="40000"/>
                      </a:srgbClr>
                    </a:outerShdw>
                  </a:effectLst>
                </a:rPr>
                <a:t>١٠</a:t>
              </a:r>
            </a:p>
          </p:txBody>
        </p:sp>
      </p:grpSp>
      <p:grpSp>
        <p:nvGrpSpPr>
          <p:cNvPr id="179" name="تجميع"/>
          <p:cNvGrpSpPr/>
          <p:nvPr/>
        </p:nvGrpSpPr>
        <p:grpSpPr>
          <a:xfrm>
            <a:off x="462573" y="6904587"/>
            <a:ext cx="9795612" cy="7505593"/>
            <a:chOff x="115296" y="-206695"/>
            <a:chExt cx="9795611" cy="7505592"/>
          </a:xfrm>
        </p:grpSpPr>
        <p:graphicFrame>
          <p:nvGraphicFramePr>
            <p:cNvPr id="156" name="الجدول"/>
            <p:cNvGraphicFramePr/>
            <p:nvPr>
              <p:extLst>
                <p:ext uri="{D42A27DB-BD31-4B8C-83A1-F6EECF244321}">
                  <p14:modId xmlns:p14="http://schemas.microsoft.com/office/powerpoint/2010/main" val="4081204275"/>
                </p:ext>
              </p:extLst>
            </p:nvPr>
          </p:nvGraphicFramePr>
          <p:xfrm>
            <a:off x="115296" y="-206695"/>
            <a:ext cx="9795611" cy="7505592"/>
          </p:xfrm>
          <a:graphic>
            <a:graphicData uri="http://schemas.openxmlformats.org/drawingml/2006/table">
              <a:tbl>
                <a:tblPr rtl="1" firstRow="1">
                  <a:tableStyleId>{EEE7283C-3CF3-47DC-8721-378D4A62B228}</a:tableStyleId>
                </a:tblPr>
                <a:tblGrid>
                  <a:gridCol w="3265204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3265204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  <a:gridCol w="3265204">
                    <a:extLst>
                      <a:ext uri="{9D8B030D-6E8A-4147-A177-3AD203B41FA5}">
                        <a16:colId xmlns:a16="http://schemas.microsoft.com/office/drawing/2014/main" val="20002"/>
                      </a:ext>
                    </a:extLst>
                  </a:gridCol>
                </a:tblGrid>
                <a:tr h="457200">
                  <a:tc gridSpan="3">
                    <a:txBody>
                      <a:bodyPr/>
                      <a:lstStyle/>
                      <a:p>
                        <a:pPr marR="314734" algn="r" defTabSz="634758">
                          <a:tabLst>
                            <a:tab pos="7073900" algn="l"/>
                          </a:tabLst>
                          <a:defRPr sz="2500" b="1" u="sng">
                            <a:solidFill>
                              <a:srgbClr val="99244F"/>
                            </a:solidFill>
                            <a:uFill>
                              <a:solidFill>
                                <a:srgbClr val="000000"/>
                              </a:solidFill>
                            </a:uFill>
                            <a:latin typeface="Calibri"/>
                            <a:ea typeface="Calibri"/>
                            <a:cs typeface="Calibri"/>
                            <a:sym typeface="Calibri"/>
                          </a:defRPr>
                        </a:pPr>
                        <a:r>
                          <a:t>السؤال الثاني:أوجد ناتج العمليات التالية :</a:t>
                        </a:r>
                      </a:p>
                    </a:txBody>
                    <a:tcPr marL="50800" marR="50800" marT="50800" marB="50800" anchor="ctr" horzOverflow="overflow">
                      <a:lnL w="3175">
                        <a:solidFill>
                          <a:srgbClr val="FFFFFF"/>
                        </a:solidFill>
                        <a:miter lim="400000"/>
                      </a:lnL>
                      <a:lnR w="3175">
                        <a:solidFill>
                          <a:srgbClr val="FFFFFF"/>
                        </a:solidFill>
                        <a:miter lim="400000"/>
                      </a:lnR>
                      <a:lnT w="3175">
                        <a:solidFill>
                          <a:srgbClr val="FFFFFF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 h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h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419100">
                  <a:tc>
                    <a:txBody>
                      <a:bodyPr/>
                      <a:lstStyle/>
                      <a:p>
                        <a:pPr defTabSz="914400" rtl="0">
                          <a:defRPr sz="1800"/>
                        </a:pPr>
                        <a:r>
                          <a:rPr sz="3000">
                            <a:solidFill>
                              <a:srgbClr val="99244F"/>
                            </a:solidFill>
                            <a:latin typeface="Bahij Muna Black"/>
                            <a:ea typeface="Bahij Muna Black"/>
                            <a:cs typeface="Bahij Muna Black"/>
                            <a:sym typeface="Bahij Muna Black"/>
                          </a:rPr>
                          <a:t>أ</a:t>
                        </a:r>
                      </a:p>
                    </a:txBody>
                    <a:tcPr marL="50800" marR="50800" marT="50800" marB="50800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 defTabSz="914400" rtl="0">
                          <a:defRPr sz="1800"/>
                        </a:pPr>
                        <a:r>
                          <a:rPr sz="3300" b="1">
                            <a:solidFill>
                              <a:srgbClr val="99244F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rPr>
                          <a:t>ب</a:t>
                        </a:r>
                      </a:p>
                    </a:txBody>
                    <a:tcPr marL="50800" marR="50800" marT="50800" marB="50800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 defTabSz="914400" rtl="0">
                          <a:defRPr sz="1800"/>
                        </a:pPr>
                        <a:r>
                          <a:rPr sz="3300" b="1">
                            <a:solidFill>
                              <a:srgbClr val="99244F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rPr>
                          <a:t>جـ</a:t>
                        </a:r>
                      </a:p>
                    </a:txBody>
                    <a:tcPr marL="50800" marR="50800" marT="50800" marB="50800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2548610">
                  <a:tc>
                    <a:txBody>
                      <a:bodyPr/>
                      <a:lstStyle/>
                      <a:p>
                        <a:pPr defTabSz="914400">
                          <a:defRPr sz="3200">
                            <a:sym typeface="Helvetica Neue Light"/>
                          </a:defRPr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3200">
                            <a:sym typeface="Helvetica Neue Light"/>
                          </a:defRPr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3200">
                            <a:sym typeface="Helvetica Neue Light"/>
                          </a:defRPr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  <a:tr h="419100">
                  <a:tc>
                    <a:txBody>
                      <a:bodyPr/>
                      <a:lstStyle/>
                      <a:p>
                        <a:pPr defTabSz="914400" rtl="0">
                          <a:defRPr sz="1800"/>
                        </a:pPr>
                        <a:r>
                          <a:rPr sz="3300" b="1">
                            <a:solidFill>
                              <a:srgbClr val="99244F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rPr>
                          <a:t>د</a:t>
                        </a:r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 gridSpan="2">
                    <a:txBody>
                      <a:bodyPr/>
                      <a:lstStyle/>
                      <a:p>
                        <a:pPr defTabSz="914400" rtl="0">
                          <a:defRPr sz="1800"/>
                        </a:pPr>
                        <a:r>
                          <a:rPr sz="3300" b="1">
                            <a:solidFill>
                              <a:srgbClr val="99244F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rPr>
                          <a:t>هـ</a:t>
                        </a:r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 h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extLst>
                    <a:ext uri="{0D108BD9-81ED-4DB2-BD59-A6C34878D82A}">
                      <a16:rowId xmlns:a16="http://schemas.microsoft.com/office/drawing/2014/main" val="10003"/>
                    </a:ext>
                  </a:extLst>
                </a:tr>
                <a:tr h="3265343">
                  <a:tc>
                    <a:txBody>
                      <a:bodyPr/>
                      <a:lstStyle/>
                      <a:p>
                        <a:pPr defTabSz="914400">
                          <a:defRPr sz="3200">
                            <a:sym typeface="Helvetica Neue Light"/>
                          </a:defRPr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 gridSpan="2">
                    <a:txBody>
                      <a:bodyPr/>
                      <a:lstStyle/>
                      <a:p>
                        <a:pPr defTabSz="914400">
                          <a:defRPr sz="3200">
                            <a:sym typeface="Helvetica Neue Light"/>
                          </a:defRPr>
                        </a:pPr>
                        <a:endParaRPr dirty="0"/>
                      </a:p>
                    </a:txBody>
                    <a:tcPr marL="50800" marR="50800" marT="50800" marB="50800" anchor="ctr" horzOverflow="overflow">
                      <a:lnL w="25400">
                        <a:solidFill>
                          <a:srgbClr val="000000"/>
                        </a:solidFill>
                        <a:miter lim="400000"/>
                      </a:lnL>
                      <a:lnR w="25400">
                        <a:solidFill>
                          <a:srgbClr val="000000"/>
                        </a:solidFill>
                        <a:miter lim="400000"/>
                      </a:lnR>
                      <a:lnT w="25400">
                        <a:solidFill>
                          <a:srgbClr val="000000"/>
                        </a:solidFill>
                        <a:miter lim="400000"/>
                      </a:lnT>
                      <a:lnB w="254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 h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extLst>
                    <a:ext uri="{0D108BD9-81ED-4DB2-BD59-A6C34878D82A}">
                      <a16:rowId xmlns:a16="http://schemas.microsoft.com/office/drawing/2014/main" val="10004"/>
                    </a:ext>
                  </a:extLst>
                </a:tr>
              </a:tbl>
            </a:graphicData>
          </a:graphic>
        </p:graphicFrame>
        <p:grpSp>
          <p:nvGrpSpPr>
            <p:cNvPr id="162" name="تجميع"/>
            <p:cNvGrpSpPr/>
            <p:nvPr/>
          </p:nvGrpSpPr>
          <p:grpSpPr>
            <a:xfrm>
              <a:off x="563912" y="1160524"/>
              <a:ext cx="2325396" cy="1502682"/>
              <a:chOff x="0" y="0"/>
              <a:chExt cx="2325395" cy="1502681"/>
            </a:xfrm>
          </p:grpSpPr>
          <p:grpSp>
            <p:nvGrpSpPr>
              <p:cNvPr id="160" name="تجميع"/>
              <p:cNvGrpSpPr/>
              <p:nvPr/>
            </p:nvGrpSpPr>
            <p:grpSpPr>
              <a:xfrm>
                <a:off x="0" y="-1"/>
                <a:ext cx="1838945" cy="1502683"/>
                <a:chOff x="0" y="0"/>
                <a:chExt cx="1838944" cy="1502681"/>
              </a:xfrm>
            </p:grpSpPr>
            <p:sp>
              <p:nvSpPr>
                <p:cNvPr id="157" name="٤ ١ ٣"/>
                <p:cNvSpPr txBox="1"/>
                <p:nvPr/>
              </p:nvSpPr>
              <p:spPr>
                <a:xfrm>
                  <a:off x="46891" y="-1"/>
                  <a:ext cx="1662761" cy="1246360"/>
                </a:xfrm>
                <a:prstGeom prst="rect">
                  <a:avLst/>
                </a:prstGeom>
                <a:noFill/>
                <a:ln w="3175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square" lIns="41026" tIns="41026" rIns="41026" bIns="41026" numCol="1" anchor="ctr">
                  <a:noAutofit/>
                </a:bodyPr>
                <a:lstStyle>
                  <a:lvl1pPr>
                    <a:defRPr sz="3000"/>
                  </a:lvl1pPr>
                </a:lstStyle>
                <a:p>
                  <a:pPr rtl="0">
                    <a:defRPr/>
                  </a:pPr>
                  <a:r>
                    <a:t>٤ ١ ٣</a:t>
                  </a:r>
                </a:p>
              </p:txBody>
            </p:sp>
            <p:sp>
              <p:nvSpPr>
                <p:cNvPr id="158" name="خط"/>
                <p:cNvSpPr/>
                <p:nvPr/>
              </p:nvSpPr>
              <p:spPr>
                <a:xfrm>
                  <a:off x="0" y="1264288"/>
                  <a:ext cx="1661891" cy="1"/>
                </a:xfrm>
                <a:prstGeom prst="line">
                  <a:avLst/>
                </a:prstGeom>
                <a:noFill/>
                <a:ln w="381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1026" tIns="41026" rIns="41026" bIns="41026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59" name="٣"/>
                <p:cNvSpPr txBox="1"/>
                <p:nvPr/>
              </p:nvSpPr>
              <p:spPr>
                <a:xfrm>
                  <a:off x="634456" y="298193"/>
                  <a:ext cx="1204489" cy="1204489"/>
                </a:xfrm>
                <a:prstGeom prst="rect">
                  <a:avLst/>
                </a:prstGeom>
                <a:noFill/>
                <a:ln w="3175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square" lIns="41026" tIns="41026" rIns="41026" bIns="41026" numCol="1" anchor="ctr">
                  <a:noAutofit/>
                </a:bodyPr>
                <a:lstStyle>
                  <a:lvl1pPr>
                    <a:defRPr sz="3000"/>
                  </a:lvl1pPr>
                </a:lstStyle>
                <a:p>
                  <a:pPr rtl="0">
                    <a:defRPr/>
                  </a:pPr>
                  <a:r>
                    <a:t> ٣</a:t>
                  </a:r>
                </a:p>
              </p:txBody>
            </p:sp>
          </p:grpSp>
          <p:sp>
            <p:nvSpPr>
              <p:cNvPr id="161" name="×"/>
              <p:cNvSpPr/>
              <p:nvPr/>
            </p:nvSpPr>
            <p:spPr>
              <a:xfrm>
                <a:off x="1374564" y="739209"/>
                <a:ext cx="950832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1026" tIns="41026" rIns="41026" bIns="41026" numCol="1" anchor="ctr">
                <a:spAutoFit/>
              </a:bodyPr>
              <a:lstStyle>
                <a:lvl1pPr rtl="0">
                  <a:defRPr/>
                </a:lvl1pPr>
              </a:lstStyle>
              <a:p>
                <a:r>
                  <a:t>× </a:t>
                </a:r>
              </a:p>
            </p:txBody>
          </p:sp>
        </p:grpSp>
        <p:grpSp>
          <p:nvGrpSpPr>
            <p:cNvPr id="167" name="تجميع"/>
            <p:cNvGrpSpPr/>
            <p:nvPr/>
          </p:nvGrpSpPr>
          <p:grpSpPr>
            <a:xfrm>
              <a:off x="7088964" y="4992421"/>
              <a:ext cx="2348931" cy="706897"/>
              <a:chOff x="0" y="569118"/>
              <a:chExt cx="2348929" cy="706895"/>
            </a:xfrm>
          </p:grpSpPr>
          <p:grpSp>
            <p:nvGrpSpPr>
              <p:cNvPr id="165" name="تجميع"/>
              <p:cNvGrpSpPr/>
              <p:nvPr/>
            </p:nvGrpSpPr>
            <p:grpSpPr>
              <a:xfrm>
                <a:off x="0" y="569118"/>
                <a:ext cx="1799240" cy="706896"/>
                <a:chOff x="0" y="569118"/>
                <a:chExt cx="1799239" cy="706895"/>
              </a:xfrm>
            </p:grpSpPr>
            <p:sp>
              <p:nvSpPr>
                <p:cNvPr id="163" name="٦ ٢…"/>
                <p:cNvSpPr/>
                <p:nvPr/>
              </p:nvSpPr>
              <p:spPr>
                <a:xfrm>
                  <a:off x="0" y="569118"/>
                  <a:ext cx="1799240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3175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square" lIns="41026" tIns="41026" rIns="41026" bIns="41026" numCol="1" anchor="ctr">
                  <a:spAutoFit/>
                </a:bodyPr>
                <a:lstStyle/>
                <a:p>
                  <a:pPr rtl="0">
                    <a:defRPr sz="3000"/>
                  </a:pPr>
                  <a:r>
                    <a:t>٦ ٢</a:t>
                  </a:r>
                </a:p>
                <a:p>
                  <a:pPr rtl="0">
                    <a:defRPr sz="3000"/>
                  </a:pPr>
                  <a:r>
                    <a:t>٥ ٤</a:t>
                  </a:r>
                </a:p>
              </p:txBody>
            </p:sp>
            <p:sp>
              <p:nvSpPr>
                <p:cNvPr id="164" name="خط"/>
                <p:cNvSpPr/>
                <p:nvPr/>
              </p:nvSpPr>
              <p:spPr>
                <a:xfrm>
                  <a:off x="114347" y="1276013"/>
                  <a:ext cx="1427832" cy="1"/>
                </a:xfrm>
                <a:prstGeom prst="line">
                  <a:avLst/>
                </a:prstGeom>
                <a:noFill/>
                <a:ln w="381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1026" tIns="41026" rIns="41026" bIns="41026" numCol="1" anchor="ctr">
                  <a:noAutofit/>
                </a:bodyPr>
                <a:lstStyle/>
                <a:p>
                  <a:endParaRPr/>
                </a:p>
              </p:txBody>
            </p:sp>
          </p:grpSp>
          <p:sp>
            <p:nvSpPr>
              <p:cNvPr id="166" name="×"/>
              <p:cNvSpPr/>
              <p:nvPr/>
            </p:nvSpPr>
            <p:spPr>
              <a:xfrm>
                <a:off x="1398098" y="670287"/>
                <a:ext cx="950832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1026" tIns="41026" rIns="41026" bIns="41026" numCol="1" anchor="ctr">
                <a:spAutoFit/>
              </a:bodyPr>
              <a:lstStyle>
                <a:lvl1pPr rtl="0">
                  <a:defRPr/>
                </a:lvl1pPr>
              </a:lstStyle>
              <a:p>
                <a:r>
                  <a:t>× </a:t>
                </a:r>
              </a:p>
            </p:txBody>
          </p:sp>
        </p:grpSp>
        <p:grpSp>
          <p:nvGrpSpPr>
            <p:cNvPr id="171" name="تجميع"/>
            <p:cNvGrpSpPr/>
            <p:nvPr/>
          </p:nvGrpSpPr>
          <p:grpSpPr>
            <a:xfrm>
              <a:off x="7418101" y="1717572"/>
              <a:ext cx="1985031" cy="638538"/>
              <a:chOff x="0" y="569118"/>
              <a:chExt cx="1985029" cy="638536"/>
            </a:xfrm>
          </p:grpSpPr>
          <p:sp>
            <p:nvSpPr>
              <p:cNvPr id="168" name="٣ ٢ ٫ ٦…"/>
              <p:cNvSpPr/>
              <p:nvPr/>
            </p:nvSpPr>
            <p:spPr>
              <a:xfrm>
                <a:off x="0" y="569118"/>
                <a:ext cx="144780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1026" tIns="41026" rIns="41026" bIns="41026" numCol="1" anchor="ctr">
                <a:spAutoFit/>
              </a:bodyPr>
              <a:lstStyle/>
              <a:p>
                <a:pPr rtl="0">
                  <a:defRPr sz="3000"/>
                </a:pPr>
                <a:r>
                  <a:t>٣ ٢ ٫ ٦ </a:t>
                </a:r>
              </a:p>
              <a:p>
                <a:pPr rtl="0">
                  <a:defRPr sz="3000"/>
                </a:pPr>
                <a:r>
                  <a:t>٦ ٤ ٫ ١</a:t>
                </a:r>
              </a:p>
            </p:txBody>
          </p:sp>
          <p:sp>
            <p:nvSpPr>
              <p:cNvPr id="169" name="خط"/>
              <p:cNvSpPr/>
              <p:nvPr/>
            </p:nvSpPr>
            <p:spPr>
              <a:xfrm>
                <a:off x="470" y="1207655"/>
                <a:ext cx="1446864" cy="1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41026" tIns="41026" rIns="41026" bIns="41026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170" name="+"/>
              <p:cNvSpPr/>
              <p:nvPr/>
            </p:nvSpPr>
            <p:spPr>
              <a:xfrm>
                <a:off x="1406721" y="569118"/>
                <a:ext cx="578309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1026" tIns="41026" rIns="41026" bIns="41026" numCol="1" anchor="ctr">
                <a:spAutoFit/>
              </a:bodyPr>
              <a:lstStyle>
                <a:lvl1pPr rtl="0">
                  <a:defRPr/>
                </a:lvl1pPr>
              </a:lstStyle>
              <a:p>
                <a:r>
                  <a:t>+</a:t>
                </a:r>
              </a:p>
            </p:txBody>
          </p:sp>
        </p:grpSp>
        <p:grpSp>
          <p:nvGrpSpPr>
            <p:cNvPr id="175" name="تجميع"/>
            <p:cNvGrpSpPr/>
            <p:nvPr/>
          </p:nvGrpSpPr>
          <p:grpSpPr>
            <a:xfrm>
              <a:off x="3699609" y="1729643"/>
              <a:ext cx="2409127" cy="657587"/>
              <a:chOff x="0" y="569118"/>
              <a:chExt cx="2409125" cy="657586"/>
            </a:xfrm>
          </p:grpSpPr>
          <p:sp>
            <p:nvSpPr>
              <p:cNvPr id="172" name="٩ ٨ ٫ ٠…"/>
              <p:cNvSpPr/>
              <p:nvPr/>
            </p:nvSpPr>
            <p:spPr>
              <a:xfrm>
                <a:off x="45329" y="569118"/>
                <a:ext cx="1695877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1026" tIns="41026" rIns="41026" bIns="41026" numCol="1" anchor="ctr">
                <a:spAutoFit/>
              </a:bodyPr>
              <a:lstStyle/>
              <a:p>
                <a:pPr rtl="0">
                  <a:defRPr sz="3000"/>
                </a:pPr>
                <a:r>
                  <a:t>٩ ٨ ٫ ٠</a:t>
                </a:r>
              </a:p>
              <a:p>
                <a:pPr rtl="0">
                  <a:defRPr sz="3000"/>
                </a:pPr>
                <a:r>
                  <a:t>٣ ٠ ٫ ٠</a:t>
                </a:r>
              </a:p>
            </p:txBody>
          </p:sp>
          <p:sp>
            <p:nvSpPr>
              <p:cNvPr id="173" name="خط"/>
              <p:cNvSpPr/>
              <p:nvPr/>
            </p:nvSpPr>
            <p:spPr>
              <a:xfrm>
                <a:off x="0" y="1226705"/>
                <a:ext cx="1786536" cy="1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41026" tIns="41026" rIns="41026" bIns="41026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174" name="-"/>
              <p:cNvSpPr/>
              <p:nvPr/>
            </p:nvSpPr>
            <p:spPr>
              <a:xfrm>
                <a:off x="1830403" y="569118"/>
                <a:ext cx="578723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1026" tIns="41026" rIns="41026" bIns="41026" numCol="1" anchor="ctr">
                <a:spAutoFit/>
              </a:bodyPr>
              <a:lstStyle>
                <a:lvl1pPr rtl="0">
                  <a:defRPr/>
                </a:lvl1pPr>
              </a:lstStyle>
              <a:p>
                <a:r>
                  <a:t>-</a:t>
                </a:r>
              </a:p>
            </p:txBody>
          </p:sp>
        </p:grpSp>
        <p:grpSp>
          <p:nvGrpSpPr>
            <p:cNvPr id="178" name="تجميع"/>
            <p:cNvGrpSpPr/>
            <p:nvPr/>
          </p:nvGrpSpPr>
          <p:grpSpPr>
            <a:xfrm>
              <a:off x="1063988" y="4169303"/>
              <a:ext cx="3298491" cy="1514220"/>
              <a:chOff x="0" y="0"/>
              <a:chExt cx="3298490" cy="1514219"/>
            </a:xfrm>
          </p:grpSpPr>
          <p:sp>
            <p:nvSpPr>
              <p:cNvPr id="176" name="٦٥٢     ٤"/>
              <p:cNvSpPr/>
              <p:nvPr/>
            </p:nvSpPr>
            <p:spPr>
              <a:xfrm>
                <a:off x="41288" y="566554"/>
                <a:ext cx="3257203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1026" tIns="41026" rIns="41026" bIns="41026" numCol="1" anchor="ctr">
                <a:spAutoFit/>
              </a:bodyPr>
              <a:lstStyle>
                <a:lvl1pPr>
                  <a:defRPr sz="3000"/>
                </a:lvl1pPr>
              </a:lstStyle>
              <a:p>
                <a:pPr rtl="0">
                  <a:defRPr/>
                </a:pPr>
                <a:r>
                  <a:t>٦٥٢     ٤</a:t>
                </a:r>
              </a:p>
            </p:txBody>
          </p:sp>
          <p:pic>
            <p:nvPicPr>
              <p:cNvPr id="177" name="IMG_3246.png" descr="IMG_3246.png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0" y="0"/>
                <a:ext cx="3298491" cy="1514220"/>
              </a:xfrm>
              <a:prstGeom prst="rect">
                <a:avLst/>
              </a:prstGeom>
              <a:ln w="3175" cap="flat">
                <a:noFill/>
                <a:miter lim="400000"/>
              </a:ln>
              <a:effectLst/>
            </p:spPr>
          </p:pic>
        </p:grpSp>
      </p:grp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1" name="الجدول"/>
          <p:cNvGraphicFramePr/>
          <p:nvPr>
            <p:extLst>
              <p:ext uri="{D42A27DB-BD31-4B8C-83A1-F6EECF244321}">
                <p14:modId xmlns:p14="http://schemas.microsoft.com/office/powerpoint/2010/main" val="1621738936"/>
              </p:ext>
            </p:extLst>
          </p:nvPr>
        </p:nvGraphicFramePr>
        <p:xfrm>
          <a:off x="269904" y="237093"/>
          <a:ext cx="9963092" cy="13613848"/>
        </p:xfrm>
        <a:graphic>
          <a:graphicData uri="http://schemas.openxmlformats.org/drawingml/2006/table">
            <a:tbl>
              <a:tblPr rtl="1" bandRow="1">
                <a:tableStyleId>{4C3C2611-4C71-4FC5-86AE-919BDF0F9419}</a:tableStyleId>
              </a:tblPr>
              <a:tblGrid>
                <a:gridCol w="422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8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27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7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944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086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711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076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7595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85872">
                <a:tc gridSpan="9">
                  <a:txBody>
                    <a:bodyPr/>
                    <a:lstStyle/>
                    <a:p>
                      <a:pPr marR="314734" algn="r" defTabSz="634758" rtl="1">
                        <a:tabLst>
                          <a:tab pos="7073900" algn="l"/>
                        </a:tabLst>
                        <a:defRPr sz="2600" b="1" u="sng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السؤال الثالث:أجب عما يلي :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9127">
                <a:tc>
                  <a:txBody>
                    <a:bodyPr/>
                    <a:lstStyle/>
                    <a:p>
                      <a:pPr marR="314734" defTabSz="686093" rtl="1">
                        <a:defRPr sz="20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 defTabSz="1081440">
                        <a:defRPr sz="500"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  <a:p>
                      <a:pPr algn="r" defTabSz="1081440">
                        <a:defRPr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قاس مزارع أطوال أربع أشجار، فوجد طول الأولى ٣,٢٦ أمتار، وطول الثانية ١,٩٨ متر، وطول الثالثة ٢,٧٤ متر، وطول الرابعة ٢,٧٧ متر. رتّب الأشجار من الأطول إلى الأقصر ؟ </a:t>
                      </a:r>
                    </a:p>
                  </a:txBody>
                  <a:tcPr marL="50800" marR="50800" marT="50800" marB="5080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3401">
                <a:tc>
                  <a:txBody>
                    <a:bodyPr/>
                    <a:lstStyle/>
                    <a:p>
                      <a:pPr marR="314734" defTabSz="634758">
                        <a:defRPr sz="1800"/>
                      </a:pPr>
                      <a:r>
                        <a:rPr sz="20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 defTabSz="1081440">
                        <a:defRPr sz="2300"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rPr u="sng"/>
                        <a:t>اكتب كل عدد مما يأتي بالصيغة اللفظية</a:t>
                      </a:r>
                      <a:r>
                        <a:t> </a:t>
                      </a:r>
                    </a:p>
                    <a:p>
                      <a:pPr algn="r" defTabSz="1081440">
                        <a:defRPr sz="2300"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  <a:p>
                      <a:pPr algn="r" defTabSz="1081440">
                        <a:defRPr sz="2300"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(١)      ٠٫٠٦ + ٠٫٥ + ١ + ٤٠</a:t>
                      </a:r>
                    </a:p>
                    <a:p>
                      <a:pPr algn="r" defTabSz="1081440">
                        <a:defRPr sz="2300"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  <a:p>
                      <a:pPr algn="r" defTabSz="1081440">
                        <a:defRPr sz="2300"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  <a:p>
                      <a:pPr algn="r" defTabSz="1081440">
                        <a:defRPr sz="2300"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(٢)    ٤٢١١٥٤٢١٦٥</a:t>
                      </a:r>
                    </a:p>
                  </a:txBody>
                  <a:tcPr marL="50800" marR="50800" marT="50800" marB="5080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09043">
                <a:tc>
                  <a:txBody>
                    <a:bodyPr/>
                    <a:lstStyle/>
                    <a:p>
                      <a:pPr marR="314734" defTabSz="634758">
                        <a:defRPr sz="1800"/>
                      </a:pPr>
                      <a:r>
                        <a:rPr sz="20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 defTabSz="1081440">
                        <a:defRPr sz="1400"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  <a:p>
                      <a:pPr algn="r" defTabSz="1081440">
                        <a:defRPr sz="2300" b="1" u="sng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استعمل خصائص الجمع لايجاد المجموع ( كتابة الخطوات )</a:t>
                      </a:r>
                    </a:p>
                    <a:p>
                      <a:pPr algn="r" defTabSz="1081440">
                        <a:defRPr sz="2500"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 ١٠٫٩+ ٣ + ٠٫١ =</a:t>
                      </a:r>
                    </a:p>
                  </a:txBody>
                  <a:tcPr marL="50800" marR="50800" marT="50800" marB="5080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18868">
                <a:tc>
                  <a:txBody>
                    <a:bodyPr/>
                    <a:lstStyle/>
                    <a:p>
                      <a:pPr marR="314734" defTabSz="634758">
                        <a:defRPr sz="1800"/>
                      </a:pPr>
                      <a:r>
                        <a:rPr sz="20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 defTabSz="1081440">
                        <a:defRPr sz="2500" b="1" u="sng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 </a:t>
                      </a:r>
                      <a:r>
                        <a:rPr sz="2300"/>
                        <a:t>املأ الفراغات بالعدد المناسب  </a:t>
                      </a:r>
                    </a:p>
                    <a:p>
                      <a:pPr>
                        <a:lnSpc>
                          <a:spcPct val="175000"/>
                        </a:lnSpc>
                        <a:defRPr sz="2500"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rPr sz="2300"/>
                        <a:t>٥ × ١٧ = ٥ ×  ( ……… + …….…) </a:t>
                      </a:r>
                    </a:p>
                    <a:p>
                      <a:pPr>
                        <a:lnSpc>
                          <a:spcPct val="175000"/>
                        </a:lnSpc>
                        <a:defRPr sz="2500"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rPr sz="2300"/>
                        <a:t>= ……….. + …………</a:t>
                      </a:r>
                    </a:p>
                    <a:p>
                      <a:pPr>
                        <a:lnSpc>
                          <a:spcPct val="175000"/>
                        </a:lnSpc>
                        <a:defRPr sz="2500"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rPr sz="2300"/>
                        <a:t>= …………….. </a:t>
                      </a:r>
                    </a:p>
                  </a:txBody>
                  <a:tcPr marL="50800" marR="50800" marT="50800" marB="5080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537">
                <a:tc>
                  <a:txBody>
                    <a:bodyPr/>
                    <a:lstStyle/>
                    <a:p>
                      <a:pPr marR="314734" defTabSz="634758">
                        <a:defRPr sz="1800"/>
                      </a:pPr>
                      <a:r>
                        <a:rPr sz="20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هـ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>
                        <a:defRPr sz="2300" b="1" u="sng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rPr dirty="0"/>
                        <a:t>اختر الخطة المناسبة وحل المسألة:</a:t>
                      </a:r>
                    </a:p>
                    <a:p>
                      <a:pPr>
                        <a:defRPr sz="2300"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rPr dirty="0"/>
                        <a:t>‏لدى  فيصل ١٢  صورة من صوره  وصور زملائه ،وكان  عدد صور زملائه  مثلا عدد صوره ،  فما  عدد صور فيصل ؟</a:t>
                      </a:r>
                    </a:p>
                  </a:txBody>
                  <a:tcPr marL="50800" marR="50800" marT="50800" marB="5080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85" name="تجميع"/>
          <p:cNvGrpSpPr/>
          <p:nvPr/>
        </p:nvGrpSpPr>
        <p:grpSpPr>
          <a:xfrm>
            <a:off x="6165698" y="237093"/>
            <a:ext cx="510538" cy="594233"/>
            <a:chOff x="0" y="0"/>
            <a:chExt cx="510537" cy="594232"/>
          </a:xfrm>
        </p:grpSpPr>
        <p:sp>
          <p:nvSpPr>
            <p:cNvPr id="182" name="مستطيل 11"/>
            <p:cNvSpPr/>
            <p:nvPr/>
          </p:nvSpPr>
          <p:spPr>
            <a:xfrm>
              <a:off x="0" y="0"/>
              <a:ext cx="505341" cy="537159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8792" tIns="58792" rIns="58792" bIns="58792" numCol="1" anchor="ctr">
              <a:noAutofit/>
            </a:bodyPr>
            <a:lstStyle/>
            <a:p>
              <a:pPr algn="r" defTabSz="1269517" rtl="0">
                <a:defRPr sz="2400" b="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83" name="رابط مستقيم 13"/>
            <p:cNvSpPr/>
            <p:nvPr/>
          </p:nvSpPr>
          <p:spPr>
            <a:xfrm flipH="1" flipV="1">
              <a:off x="0" y="268579"/>
              <a:ext cx="510538" cy="1"/>
            </a:xfrm>
            <a:prstGeom prst="line">
              <a:avLst/>
            </a:prstGeom>
            <a:noFill/>
            <a:ln w="9525" cap="flat">
              <a:solidFill>
                <a:srgbClr val="0D0D0D"/>
              </a:solidFill>
              <a:prstDash val="solid"/>
              <a:round/>
            </a:ln>
            <a:effectLst/>
          </p:spPr>
          <p:txBody>
            <a:bodyPr wrap="square" lIns="58792" tIns="58792" rIns="58792" bIns="58792" numCol="1" anchor="ctr">
              <a:noAutofit/>
            </a:bodyPr>
            <a:lstStyle/>
            <a:p>
              <a:pPr algn="r" defTabSz="1269517" rtl="0">
                <a:defRPr sz="2400" b="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84" name="مربع نص 26"/>
            <p:cNvSpPr txBox="1"/>
            <p:nvPr/>
          </p:nvSpPr>
          <p:spPr>
            <a:xfrm>
              <a:off x="52445" y="224174"/>
              <a:ext cx="378920" cy="370059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8792" tIns="58792" rIns="58792" bIns="58792" numCol="1" anchor="ctr">
              <a:noAutofit/>
            </a:bodyPr>
            <a:lstStyle>
              <a:lvl1pPr marR="314734" algn="r" defTabSz="634758">
                <a:lnSpc>
                  <a:spcPct val="115000"/>
                </a:lnSpc>
                <a:defRPr sz="1900">
                  <a:solidFill>
                    <a:srgbClr val="B51A00"/>
                  </a:solidFill>
                  <a:effectLst>
                    <a:outerShdw blurRad="25400" dist="12700" dir="2700000" rotWithShape="0">
                      <a:srgbClr val="000000">
                        <a:alpha val="40000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>
                <a:defRPr>
                  <a:effectLst/>
                </a:defRPr>
              </a:pPr>
              <a:r>
                <a:rPr>
                  <a:effectLst>
                    <a:outerShdw blurRad="25400" dist="12700" dir="2700000" rotWithShape="0">
                      <a:srgbClr val="000000">
                        <a:alpha val="40000"/>
                      </a:srgbClr>
                    </a:outerShdw>
                  </a:effectLst>
                </a:rPr>
                <a:t>١٠</a:t>
              </a:r>
            </a:p>
          </p:txBody>
        </p:sp>
      </p:grpSp>
      <p:sp>
        <p:nvSpPr>
          <p:cNvPr id="186" name="خط"/>
          <p:cNvSpPr/>
          <p:nvPr/>
        </p:nvSpPr>
        <p:spPr>
          <a:xfrm>
            <a:off x="419686" y="3677015"/>
            <a:ext cx="6256550" cy="1"/>
          </a:xfrm>
          <a:prstGeom prst="line">
            <a:avLst/>
          </a:prstGeom>
          <a:ln w="127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41026" tIns="41026" rIns="41026" bIns="41026" anchor="ctr"/>
          <a:lstStyle/>
          <a:p>
            <a:endParaRPr/>
          </a:p>
        </p:txBody>
      </p:sp>
      <p:sp>
        <p:nvSpPr>
          <p:cNvPr id="187" name="خط"/>
          <p:cNvSpPr/>
          <p:nvPr/>
        </p:nvSpPr>
        <p:spPr>
          <a:xfrm>
            <a:off x="419686" y="4683890"/>
            <a:ext cx="6708847" cy="1"/>
          </a:xfrm>
          <a:prstGeom prst="line">
            <a:avLst/>
          </a:prstGeom>
          <a:ln w="127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41026" tIns="41026" rIns="41026" bIns="41026" anchor="ctr"/>
          <a:lstStyle/>
          <a:p>
            <a:endParaRPr/>
          </a:p>
        </p:txBody>
      </p:sp>
      <p:grpSp>
        <p:nvGrpSpPr>
          <p:cNvPr id="192" name="تجميع"/>
          <p:cNvGrpSpPr/>
          <p:nvPr/>
        </p:nvGrpSpPr>
        <p:grpSpPr>
          <a:xfrm>
            <a:off x="348467" y="2170060"/>
            <a:ext cx="9200199" cy="31751"/>
            <a:chOff x="0" y="0"/>
            <a:chExt cx="9200197" cy="31750"/>
          </a:xfrm>
        </p:grpSpPr>
        <p:sp>
          <p:nvSpPr>
            <p:cNvPr id="188" name="خط"/>
            <p:cNvSpPr/>
            <p:nvPr/>
          </p:nvSpPr>
          <p:spPr>
            <a:xfrm>
              <a:off x="7157432" y="31750"/>
              <a:ext cx="2042766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endParaRPr/>
            </a:p>
          </p:txBody>
        </p:sp>
        <p:sp>
          <p:nvSpPr>
            <p:cNvPr id="189" name="خط"/>
            <p:cNvSpPr/>
            <p:nvPr/>
          </p:nvSpPr>
          <p:spPr>
            <a:xfrm>
              <a:off x="4753402" y="25400"/>
              <a:ext cx="2042766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endParaRPr/>
            </a:p>
          </p:txBody>
        </p:sp>
        <p:sp>
          <p:nvSpPr>
            <p:cNvPr id="190" name="خط"/>
            <p:cNvSpPr/>
            <p:nvPr/>
          </p:nvSpPr>
          <p:spPr>
            <a:xfrm>
              <a:off x="2381612" y="12700"/>
              <a:ext cx="2042767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endParaRPr/>
            </a:p>
          </p:txBody>
        </p:sp>
        <p:sp>
          <p:nvSpPr>
            <p:cNvPr id="191" name="خط"/>
            <p:cNvSpPr/>
            <p:nvPr/>
          </p:nvSpPr>
          <p:spPr>
            <a:xfrm>
              <a:off x="0" y="0"/>
              <a:ext cx="2042766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193" name="تمت الأسئلة مع تمنياتي لكم بالتوفيق"/>
          <p:cNvSpPr txBox="1"/>
          <p:nvPr/>
        </p:nvSpPr>
        <p:spPr>
          <a:xfrm>
            <a:off x="3276819" y="14044329"/>
            <a:ext cx="3619286" cy="39192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8993" tIns="48993" rIns="48993" bIns="48993" anchor="ctr">
            <a:spAutoFit/>
          </a:bodyPr>
          <a:lstStyle>
            <a:lvl1pPr algn="r" defTabSz="1269517">
              <a:tabLst>
                <a:tab pos="2184400" algn="l"/>
              </a:tabLst>
              <a:defRPr sz="2200">
                <a:solidFill>
                  <a:srgbClr val="371A94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تمت الأسئلة مع تمنياتي لكم بالتوفيق</a:t>
            </a:r>
          </a:p>
        </p:txBody>
      </p:sp>
      <p:grpSp>
        <p:nvGrpSpPr>
          <p:cNvPr id="198" name="تجميع"/>
          <p:cNvGrpSpPr/>
          <p:nvPr/>
        </p:nvGrpSpPr>
        <p:grpSpPr>
          <a:xfrm>
            <a:off x="513326" y="11667290"/>
            <a:ext cx="9146273" cy="1805039"/>
            <a:chOff x="0" y="0"/>
            <a:chExt cx="9146272" cy="1805037"/>
          </a:xfrm>
        </p:grpSpPr>
        <p:sp>
          <p:nvSpPr>
            <p:cNvPr id="194" name="خط"/>
            <p:cNvSpPr/>
            <p:nvPr/>
          </p:nvSpPr>
          <p:spPr>
            <a:xfrm>
              <a:off x="0" y="0"/>
              <a:ext cx="9146273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endParaRPr/>
            </a:p>
          </p:txBody>
        </p:sp>
        <p:sp>
          <p:nvSpPr>
            <p:cNvPr id="195" name="خط"/>
            <p:cNvSpPr/>
            <p:nvPr/>
          </p:nvSpPr>
          <p:spPr>
            <a:xfrm>
              <a:off x="-1" y="601679"/>
              <a:ext cx="9146274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endParaRPr/>
            </a:p>
          </p:txBody>
        </p:sp>
        <p:sp>
          <p:nvSpPr>
            <p:cNvPr id="196" name="خط"/>
            <p:cNvSpPr/>
            <p:nvPr/>
          </p:nvSpPr>
          <p:spPr>
            <a:xfrm>
              <a:off x="-1" y="1203358"/>
              <a:ext cx="9146274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endParaRPr/>
            </a:p>
          </p:txBody>
        </p:sp>
        <p:sp>
          <p:nvSpPr>
            <p:cNvPr id="197" name="خط"/>
            <p:cNvSpPr/>
            <p:nvPr/>
          </p:nvSpPr>
          <p:spPr>
            <a:xfrm>
              <a:off x="-1" y="1805037"/>
              <a:ext cx="9146274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endParaRPr/>
            </a:p>
          </p:txBody>
        </p:sp>
      </p:grpSp>
      <p:grpSp>
        <p:nvGrpSpPr>
          <p:cNvPr id="202" name="تجميع"/>
          <p:cNvGrpSpPr/>
          <p:nvPr/>
        </p:nvGrpSpPr>
        <p:grpSpPr>
          <a:xfrm>
            <a:off x="879438" y="6426404"/>
            <a:ext cx="6592594" cy="1016293"/>
            <a:chOff x="0" y="0"/>
            <a:chExt cx="6592592" cy="1016292"/>
          </a:xfrm>
        </p:grpSpPr>
        <p:sp>
          <p:nvSpPr>
            <p:cNvPr id="199" name="خط"/>
            <p:cNvSpPr/>
            <p:nvPr/>
          </p:nvSpPr>
          <p:spPr>
            <a:xfrm>
              <a:off x="0" y="0"/>
              <a:ext cx="6592593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endParaRPr/>
            </a:p>
          </p:txBody>
        </p:sp>
        <p:sp>
          <p:nvSpPr>
            <p:cNvPr id="200" name="خط"/>
            <p:cNvSpPr/>
            <p:nvPr/>
          </p:nvSpPr>
          <p:spPr>
            <a:xfrm>
              <a:off x="0" y="508146"/>
              <a:ext cx="6592593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endParaRPr/>
            </a:p>
          </p:txBody>
        </p:sp>
        <p:sp>
          <p:nvSpPr>
            <p:cNvPr id="201" name="خط"/>
            <p:cNvSpPr/>
            <p:nvPr/>
          </p:nvSpPr>
          <p:spPr>
            <a:xfrm>
              <a:off x="-1" y="1016292"/>
              <a:ext cx="6592594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endParaRPr/>
            </a:p>
          </p:txBody>
        </p:sp>
      </p:grp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41026" tIns="41026" rIns="41026" bIns="41026" numCol="1" spcCol="38100" rtlCol="0" anchor="ctr">
        <a:spAutoFit/>
      </a:bodyPr>
      <a:lstStyle>
        <a:defPPr marL="0" marR="0" indent="0" algn="ctr" defTabSz="8892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41026" tIns="41026" rIns="41026" bIns="41026" numCol="1" spcCol="38100" rtlCol="0" anchor="ctr">
        <a:spAutoFit/>
      </a:bodyPr>
      <a:lstStyle>
        <a:defPPr marL="0" marR="0" indent="0" algn="ctr" defTabSz="889231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41026" tIns="41026" rIns="41026" bIns="41026" numCol="1" spcCol="38100" rtlCol="0" anchor="ctr">
        <a:spAutoFit/>
      </a:bodyPr>
      <a:lstStyle>
        <a:defPPr marL="0" marR="0" indent="0" algn="ctr" defTabSz="8892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41026" tIns="41026" rIns="41026" bIns="41026" numCol="1" spcCol="38100" rtlCol="0" anchor="ctr">
        <a:spAutoFit/>
      </a:bodyPr>
      <a:lstStyle>
        <a:defPPr marL="0" marR="0" indent="0" algn="ctr" defTabSz="889231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مخصص</PresentationFormat>
  <Slides>3</Slides>
  <Notes>0</Notes>
  <HiddenSlides>0</HiddenSlide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4" baseType="lpstr">
      <vt:lpstr>White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cp:lastModifiedBy>شريفه الغامدي</cp:lastModifiedBy>
  <cp:revision>1</cp:revision>
  <dcterms:modified xsi:type="dcterms:W3CDTF">2022-10-25T14:48:10Z</dcterms:modified>
</cp:coreProperties>
</file>