
<file path=[Content_Types].xml><?xml version="1.0" encoding="utf-8"?>
<Types xmlns="http://schemas.openxmlformats.org/package/2006/content-types">
  <Default Extension="xml" ContentType="application/xml"/>
  <Default Extension="tiff" ContentType="image/tiff"/>
  <Default Extension="mp4" ContentType="video/mp4"/>
  <Default Extension="rels" ContentType="application/vnd.openxmlformats-package.relationships+xml"/>
  <Default Extension="mov" ContentType="video/quicktime"/>
  <Default Extension="wdp" ContentType="image/vnd.ms-photo"/>
  <Default Extension="png" ContentType="image/p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15"/>
  </p:notesMasterIdLst>
  <p:sldIdLst>
    <p:sldId id="275" r:id="rId2"/>
    <p:sldId id="277" r:id="rId3"/>
    <p:sldId id="279" r:id="rId4"/>
    <p:sldId id="278" r:id="rId5"/>
    <p:sldId id="291" r:id="rId6"/>
    <p:sldId id="292" r:id="rId7"/>
    <p:sldId id="293" r:id="rId8"/>
    <p:sldId id="294" r:id="rId9"/>
    <p:sldId id="295" r:id="rId10"/>
    <p:sldId id="296" r:id="rId11"/>
    <p:sldId id="297" r:id="rId12"/>
    <p:sldId id="298" r:id="rId13"/>
    <p:sldId id="299" r:id="rId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38"/>
    <p:restoredTop sz="81441"/>
  </p:normalViewPr>
  <p:slideViewPr>
    <p:cSldViewPr snapToGrid="0" snapToObjects="1">
      <p:cViewPr>
        <p:scale>
          <a:sx n="88" d="100"/>
          <a:sy n="88" d="100"/>
        </p:scale>
        <p:origin x="144" y="-30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notesMaster" Target="notesMasters/notesMaster1.xml"/><Relationship Id="rId16" Type="http://schemas.openxmlformats.org/officeDocument/2006/relationships/presProps" Target="presProps.xml"/><Relationship Id="rId17" Type="http://schemas.openxmlformats.org/officeDocument/2006/relationships/viewProps" Target="viewProps.xml"/><Relationship Id="rId18" Type="http://schemas.openxmlformats.org/officeDocument/2006/relationships/theme" Target="theme/theme1.xml"/><Relationship Id="rId1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E1B2C2-157B-E348-99B2-25F4003CF7F2}" type="doc">
      <dgm:prSet loTypeId="urn:microsoft.com/office/officeart/2005/8/layout/hierarchy6" loCatId="" qsTypeId="urn:microsoft.com/office/officeart/2005/8/quickstyle/3D2" qsCatId="3D" csTypeId="urn:microsoft.com/office/officeart/2005/8/colors/accent1_2" csCatId="accent1" phldr="1"/>
      <dgm:spPr/>
      <dgm:t>
        <a:bodyPr/>
        <a:lstStyle/>
        <a:p>
          <a:endParaRPr lang="en-US"/>
        </a:p>
      </dgm:t>
    </dgm:pt>
    <dgm:pt modelId="{50B18FC0-49FD-D140-AA94-CF616F956C7C}">
      <dgm:prSet phldrT="[Text]" custT="1"/>
      <dgm:spPr>
        <a:solidFill>
          <a:schemeClr val="bg1">
            <a:lumMod val="85000"/>
          </a:schemeClr>
        </a:solidFill>
      </dgm:spPr>
      <dgm:t>
        <a:bodyPr/>
        <a:lstStyle/>
        <a:p>
          <a:r>
            <a:rPr lang="en-US" sz="3200" dirty="0" smtClean="0">
              <a:solidFill>
                <a:schemeClr val="tx1"/>
              </a:solidFill>
            </a:rPr>
            <a:t>Beam Deposition Processes</a:t>
          </a:r>
          <a:endParaRPr lang="en-US" sz="3200" dirty="0">
            <a:solidFill>
              <a:schemeClr val="tx1"/>
            </a:solidFill>
          </a:endParaRPr>
        </a:p>
      </dgm:t>
    </dgm:pt>
    <dgm:pt modelId="{584C8CA5-E6E3-F94A-99C9-8288D3310FC5}" type="parTrans" cxnId="{BE75943D-BEE4-2745-887A-C730B2FFFC8E}">
      <dgm:prSet/>
      <dgm:spPr/>
      <dgm:t>
        <a:bodyPr/>
        <a:lstStyle/>
        <a:p>
          <a:endParaRPr lang="en-US">
            <a:solidFill>
              <a:schemeClr val="tx1"/>
            </a:solidFill>
          </a:endParaRPr>
        </a:p>
      </dgm:t>
    </dgm:pt>
    <dgm:pt modelId="{52CD5376-AD18-844E-99AB-AAF8BC2006FC}" type="sibTrans" cxnId="{BE75943D-BEE4-2745-887A-C730B2FFFC8E}">
      <dgm:prSet/>
      <dgm:spPr/>
      <dgm:t>
        <a:bodyPr/>
        <a:lstStyle/>
        <a:p>
          <a:endParaRPr lang="en-US">
            <a:solidFill>
              <a:schemeClr val="tx1"/>
            </a:solidFill>
          </a:endParaRPr>
        </a:p>
      </dgm:t>
    </dgm:pt>
    <dgm:pt modelId="{AFD2307E-B697-1B4E-8B72-09F6E02DA4FE}">
      <dgm:prSet phldrT="[Text]" custT="1"/>
      <dgm:spPr>
        <a:solidFill>
          <a:schemeClr val="bg1">
            <a:lumMod val="85000"/>
          </a:schemeClr>
        </a:solidFill>
      </dgm:spPr>
      <dgm:t>
        <a:bodyPr/>
        <a:lstStyle/>
        <a:p>
          <a:r>
            <a:rPr lang="en-US" sz="2400" dirty="0" smtClean="0">
              <a:solidFill>
                <a:prstClr val="black"/>
              </a:solidFill>
            </a:rPr>
            <a:t>Direct Metal Deposition (</a:t>
          </a:r>
          <a:r>
            <a:rPr lang="en-US" sz="2400" dirty="0" smtClean="0">
              <a:solidFill>
                <a:schemeClr val="tx1"/>
              </a:solidFill>
            </a:rPr>
            <a:t>DMD)</a:t>
          </a:r>
          <a:endParaRPr lang="en-US" sz="2400" dirty="0">
            <a:solidFill>
              <a:schemeClr val="tx1"/>
            </a:solidFill>
          </a:endParaRPr>
        </a:p>
      </dgm:t>
    </dgm:pt>
    <dgm:pt modelId="{D73D5818-D64F-914B-99F5-4E5AAC431DF6}" type="parTrans" cxnId="{8BBF13DD-803C-E147-AD91-0949B490FC50}">
      <dgm:prSet/>
      <dgm:spPr/>
      <dgm:t>
        <a:bodyPr/>
        <a:lstStyle/>
        <a:p>
          <a:endParaRPr lang="en-US">
            <a:solidFill>
              <a:schemeClr val="tx1"/>
            </a:solidFill>
          </a:endParaRPr>
        </a:p>
      </dgm:t>
    </dgm:pt>
    <dgm:pt modelId="{0B5CA762-8C72-7245-A7AE-E5BE772BFA99}" type="sibTrans" cxnId="{8BBF13DD-803C-E147-AD91-0949B490FC50}">
      <dgm:prSet/>
      <dgm:spPr/>
      <dgm:t>
        <a:bodyPr/>
        <a:lstStyle/>
        <a:p>
          <a:endParaRPr lang="en-US">
            <a:solidFill>
              <a:schemeClr val="tx1"/>
            </a:solidFill>
          </a:endParaRPr>
        </a:p>
      </dgm:t>
    </dgm:pt>
    <dgm:pt modelId="{39588E2B-7907-BF4B-A177-DAA3F51C1CAA}">
      <dgm:prSet phldrT="[Text]" custT="1"/>
      <dgm:spPr>
        <a:solidFill>
          <a:schemeClr val="bg1">
            <a:lumMod val="85000"/>
          </a:schemeClr>
        </a:solidFill>
      </dgm:spPr>
      <dgm:t>
        <a:bodyPr/>
        <a:lstStyle/>
        <a:p>
          <a:r>
            <a:rPr lang="en-US" sz="2400" dirty="0" smtClean="0">
              <a:solidFill>
                <a:prstClr val="black"/>
              </a:solidFill>
            </a:rPr>
            <a:t>Laser Engineering Net Shaping </a:t>
          </a:r>
          <a:endParaRPr lang="en-US" sz="2400" dirty="0" smtClean="0">
            <a:solidFill>
              <a:schemeClr val="tx1"/>
            </a:solidFill>
          </a:endParaRPr>
        </a:p>
        <a:p>
          <a:r>
            <a:rPr lang="en-US" sz="2400" dirty="0" smtClean="0">
              <a:solidFill>
                <a:schemeClr val="tx1"/>
              </a:solidFill>
            </a:rPr>
            <a:t>(LENS)</a:t>
          </a:r>
          <a:endParaRPr lang="en-US" sz="2400" dirty="0">
            <a:solidFill>
              <a:schemeClr val="tx1"/>
            </a:solidFill>
          </a:endParaRPr>
        </a:p>
      </dgm:t>
    </dgm:pt>
    <dgm:pt modelId="{B3CC0970-0063-C143-809B-575B4D51642F}" type="parTrans" cxnId="{60ACF269-84EF-214A-A09B-7D3DC2B68E4F}">
      <dgm:prSet/>
      <dgm:spPr/>
      <dgm:t>
        <a:bodyPr/>
        <a:lstStyle/>
        <a:p>
          <a:endParaRPr lang="en-US">
            <a:solidFill>
              <a:schemeClr val="tx1"/>
            </a:solidFill>
          </a:endParaRPr>
        </a:p>
      </dgm:t>
    </dgm:pt>
    <dgm:pt modelId="{B1D35BDB-C14C-4F47-8FC5-AFCA6E29EAEB}" type="sibTrans" cxnId="{60ACF269-84EF-214A-A09B-7D3DC2B68E4F}">
      <dgm:prSet/>
      <dgm:spPr/>
      <dgm:t>
        <a:bodyPr/>
        <a:lstStyle/>
        <a:p>
          <a:endParaRPr lang="en-US">
            <a:solidFill>
              <a:schemeClr val="tx1"/>
            </a:solidFill>
          </a:endParaRPr>
        </a:p>
      </dgm:t>
    </dgm:pt>
    <dgm:pt modelId="{782105E9-9A7D-9E4F-ACB1-CA927A74A83F}">
      <dgm:prSet phldrT="[Text]" custT="1"/>
      <dgm:spPr>
        <a:solidFill>
          <a:schemeClr val="bg1">
            <a:lumMod val="85000"/>
          </a:schemeClr>
        </a:solidFill>
      </dgm:spPr>
      <dgm:t>
        <a:bodyPr/>
        <a:lstStyle/>
        <a:p>
          <a:r>
            <a:rPr lang="en-US" sz="2400" dirty="0" smtClean="0">
              <a:solidFill>
                <a:schemeClr val="tx1"/>
              </a:solidFill>
              <a:latin typeface="+mn-lt"/>
              <a:cs typeface="+mn-cs"/>
            </a:rPr>
            <a:t> Neodymium–yttrium–aluminum–garnet (</a:t>
          </a:r>
          <a:r>
            <a:rPr lang="en-US" sz="2400" dirty="0" err="1" smtClean="0">
              <a:solidFill>
                <a:schemeClr val="tx1"/>
              </a:solidFill>
              <a:latin typeface="+mn-lt"/>
              <a:cs typeface="+mn-cs"/>
            </a:rPr>
            <a:t>Nd:YAG</a:t>
          </a:r>
          <a:r>
            <a:rPr lang="en-US" sz="2400" dirty="0" smtClean="0">
              <a:solidFill>
                <a:schemeClr val="tx1"/>
              </a:solidFill>
              <a:latin typeface="+mn-lt"/>
              <a:cs typeface="+mn-cs"/>
            </a:rPr>
            <a:t>) laser</a:t>
          </a:r>
          <a:r>
            <a:rPr lang="ar-SA" sz="2400" baseline="0" dirty="0" smtClean="0">
              <a:solidFill>
                <a:schemeClr val="tx1"/>
              </a:solidFill>
              <a:latin typeface="+mn-lt"/>
              <a:cs typeface="+mn-cs"/>
            </a:rPr>
            <a:t> </a:t>
          </a:r>
          <a:endParaRPr lang="en-US" sz="2400" dirty="0">
            <a:solidFill>
              <a:schemeClr val="tx1"/>
            </a:solidFill>
            <a:latin typeface="+mn-lt"/>
            <a:cs typeface="+mn-cs"/>
          </a:endParaRPr>
        </a:p>
      </dgm:t>
    </dgm:pt>
    <dgm:pt modelId="{0395538B-1BE2-814D-9BB8-1D3EFC64A59B}" type="parTrans" cxnId="{4F3034CE-F809-F64C-95A9-B34B9A440B65}">
      <dgm:prSet/>
      <dgm:spPr/>
      <dgm:t>
        <a:bodyPr/>
        <a:lstStyle/>
        <a:p>
          <a:endParaRPr lang="en-US"/>
        </a:p>
      </dgm:t>
    </dgm:pt>
    <dgm:pt modelId="{A95B4211-67B4-BC47-BD88-195C41141C8D}" type="sibTrans" cxnId="{4F3034CE-F809-F64C-95A9-B34B9A440B65}">
      <dgm:prSet/>
      <dgm:spPr/>
      <dgm:t>
        <a:bodyPr/>
        <a:lstStyle/>
        <a:p>
          <a:endParaRPr lang="en-US"/>
        </a:p>
      </dgm:t>
    </dgm:pt>
    <dgm:pt modelId="{FFB64605-C99F-D149-9D47-2E27126BB3B4}">
      <dgm:prSet phldrT="[Text]" custT="1"/>
      <dgm:spPr>
        <a:solidFill>
          <a:schemeClr val="bg1">
            <a:lumMod val="85000"/>
          </a:schemeClr>
        </a:solidFill>
      </dgm:spPr>
      <dgm:t>
        <a:bodyPr/>
        <a:lstStyle/>
        <a:p>
          <a:r>
            <a:rPr lang="en-US" sz="2400" dirty="0" smtClean="0">
              <a:solidFill>
                <a:schemeClr val="tx1"/>
              </a:solidFill>
            </a:rPr>
            <a:t>CO</a:t>
          </a:r>
          <a:r>
            <a:rPr lang="en-US" sz="2400" baseline="-25000" dirty="0" smtClean="0">
              <a:solidFill>
                <a:schemeClr val="tx1"/>
              </a:solidFill>
            </a:rPr>
            <a:t>2</a:t>
          </a:r>
          <a:r>
            <a:rPr lang="en-US" sz="2400" dirty="0" smtClean="0">
              <a:solidFill>
                <a:schemeClr val="tx1"/>
              </a:solidFill>
            </a:rPr>
            <a:t> laser</a:t>
          </a:r>
          <a:endParaRPr lang="en-US" sz="2400" dirty="0">
            <a:solidFill>
              <a:schemeClr val="tx1"/>
            </a:solidFill>
          </a:endParaRPr>
        </a:p>
      </dgm:t>
    </dgm:pt>
    <dgm:pt modelId="{CBB7411B-63AC-D34C-B78C-D399AD88844A}" type="parTrans" cxnId="{FBDEE20D-FF7E-9F43-B010-F9674610C11E}">
      <dgm:prSet/>
      <dgm:spPr/>
      <dgm:t>
        <a:bodyPr/>
        <a:lstStyle/>
        <a:p>
          <a:endParaRPr lang="en-US"/>
        </a:p>
      </dgm:t>
    </dgm:pt>
    <dgm:pt modelId="{7479882D-3042-8D4E-9027-F787B6ABD78A}" type="sibTrans" cxnId="{FBDEE20D-FF7E-9F43-B010-F9674610C11E}">
      <dgm:prSet/>
      <dgm:spPr/>
      <dgm:t>
        <a:bodyPr/>
        <a:lstStyle/>
        <a:p>
          <a:endParaRPr lang="en-US"/>
        </a:p>
      </dgm:t>
    </dgm:pt>
    <dgm:pt modelId="{F93027A1-AE17-3746-A059-F0C4C0C34BF7}" type="pres">
      <dgm:prSet presAssocID="{B1E1B2C2-157B-E348-99B2-25F4003CF7F2}" presName="mainComposite" presStyleCnt="0">
        <dgm:presLayoutVars>
          <dgm:chPref val="1"/>
          <dgm:dir/>
          <dgm:animOne val="branch"/>
          <dgm:animLvl val="lvl"/>
          <dgm:resizeHandles val="exact"/>
        </dgm:presLayoutVars>
      </dgm:prSet>
      <dgm:spPr/>
      <dgm:t>
        <a:bodyPr/>
        <a:lstStyle/>
        <a:p>
          <a:endParaRPr lang="en-US"/>
        </a:p>
      </dgm:t>
    </dgm:pt>
    <dgm:pt modelId="{D90CD91D-B187-2445-93D9-EE12CA7C8090}" type="pres">
      <dgm:prSet presAssocID="{B1E1B2C2-157B-E348-99B2-25F4003CF7F2}" presName="hierFlow" presStyleCnt="0"/>
      <dgm:spPr/>
      <dgm:t>
        <a:bodyPr/>
        <a:lstStyle/>
        <a:p>
          <a:endParaRPr lang="en-US"/>
        </a:p>
      </dgm:t>
    </dgm:pt>
    <dgm:pt modelId="{1B2D4467-964C-9242-8EDF-5C8F9BC41FF4}" type="pres">
      <dgm:prSet presAssocID="{B1E1B2C2-157B-E348-99B2-25F4003CF7F2}" presName="hierChild1" presStyleCnt="0">
        <dgm:presLayoutVars>
          <dgm:chPref val="1"/>
          <dgm:animOne val="branch"/>
          <dgm:animLvl val="lvl"/>
        </dgm:presLayoutVars>
      </dgm:prSet>
      <dgm:spPr/>
      <dgm:t>
        <a:bodyPr/>
        <a:lstStyle/>
        <a:p>
          <a:endParaRPr lang="en-US"/>
        </a:p>
      </dgm:t>
    </dgm:pt>
    <dgm:pt modelId="{E2AF92AB-BDBD-4342-ADCE-762E43BDE124}" type="pres">
      <dgm:prSet presAssocID="{50B18FC0-49FD-D140-AA94-CF616F956C7C}" presName="Name14" presStyleCnt="0"/>
      <dgm:spPr/>
      <dgm:t>
        <a:bodyPr/>
        <a:lstStyle/>
        <a:p>
          <a:endParaRPr lang="en-US"/>
        </a:p>
      </dgm:t>
    </dgm:pt>
    <dgm:pt modelId="{152330D1-EFD2-D141-894F-CEA9E47DFEC8}" type="pres">
      <dgm:prSet presAssocID="{50B18FC0-49FD-D140-AA94-CF616F956C7C}" presName="level1Shape" presStyleLbl="node0" presStyleIdx="0" presStyleCnt="1" custScaleX="288490" custScaleY="62093" custLinFactNeighborY="875">
        <dgm:presLayoutVars>
          <dgm:chPref val="3"/>
        </dgm:presLayoutVars>
      </dgm:prSet>
      <dgm:spPr/>
      <dgm:t>
        <a:bodyPr/>
        <a:lstStyle/>
        <a:p>
          <a:endParaRPr lang="en-US"/>
        </a:p>
      </dgm:t>
    </dgm:pt>
    <dgm:pt modelId="{15DD69B2-BA35-B943-89A1-159BB6E6B7EA}" type="pres">
      <dgm:prSet presAssocID="{50B18FC0-49FD-D140-AA94-CF616F956C7C}" presName="hierChild2" presStyleCnt="0"/>
      <dgm:spPr/>
      <dgm:t>
        <a:bodyPr/>
        <a:lstStyle/>
        <a:p>
          <a:endParaRPr lang="en-US"/>
        </a:p>
      </dgm:t>
    </dgm:pt>
    <dgm:pt modelId="{6D6EFAF4-7ACE-8444-B369-7361AA6436F0}" type="pres">
      <dgm:prSet presAssocID="{D73D5818-D64F-914B-99F5-4E5AAC431DF6}" presName="Name19" presStyleLbl="parChTrans1D2" presStyleIdx="0" presStyleCnt="2"/>
      <dgm:spPr/>
      <dgm:t>
        <a:bodyPr/>
        <a:lstStyle/>
        <a:p>
          <a:endParaRPr lang="en-US"/>
        </a:p>
      </dgm:t>
    </dgm:pt>
    <dgm:pt modelId="{DFB666C9-BA2C-954A-9A55-EB2A1335BAF9}" type="pres">
      <dgm:prSet presAssocID="{AFD2307E-B697-1B4E-8B72-09F6E02DA4FE}" presName="Name21" presStyleCnt="0"/>
      <dgm:spPr/>
      <dgm:t>
        <a:bodyPr/>
        <a:lstStyle/>
        <a:p>
          <a:endParaRPr lang="en-US"/>
        </a:p>
      </dgm:t>
    </dgm:pt>
    <dgm:pt modelId="{25249233-431B-114C-A391-1484719CB376}" type="pres">
      <dgm:prSet presAssocID="{AFD2307E-B697-1B4E-8B72-09F6E02DA4FE}" presName="level2Shape" presStyleLbl="node2" presStyleIdx="0" presStyleCnt="2" custScaleX="146410" custScaleY="82646"/>
      <dgm:spPr/>
      <dgm:t>
        <a:bodyPr/>
        <a:lstStyle/>
        <a:p>
          <a:endParaRPr lang="en-US"/>
        </a:p>
      </dgm:t>
    </dgm:pt>
    <dgm:pt modelId="{58030378-D743-0243-B695-4F53179444A2}" type="pres">
      <dgm:prSet presAssocID="{AFD2307E-B697-1B4E-8B72-09F6E02DA4FE}" presName="hierChild3" presStyleCnt="0"/>
      <dgm:spPr/>
      <dgm:t>
        <a:bodyPr/>
        <a:lstStyle/>
        <a:p>
          <a:endParaRPr lang="en-US"/>
        </a:p>
      </dgm:t>
    </dgm:pt>
    <dgm:pt modelId="{11D23C8E-C66F-2644-B86A-94DD3DB697F6}" type="pres">
      <dgm:prSet presAssocID="{CBB7411B-63AC-D34C-B78C-D399AD88844A}" presName="Name19" presStyleLbl="parChTrans1D3" presStyleIdx="0" presStyleCnt="2"/>
      <dgm:spPr/>
      <dgm:t>
        <a:bodyPr/>
        <a:lstStyle/>
        <a:p>
          <a:endParaRPr lang="en-US"/>
        </a:p>
      </dgm:t>
    </dgm:pt>
    <dgm:pt modelId="{DF09F9FA-A781-5E43-BEE1-FDA55B596595}" type="pres">
      <dgm:prSet presAssocID="{FFB64605-C99F-D149-9D47-2E27126BB3B4}" presName="Name21" presStyleCnt="0"/>
      <dgm:spPr/>
    </dgm:pt>
    <dgm:pt modelId="{CE0EAE06-4383-E147-BE7C-681514CF9960}" type="pres">
      <dgm:prSet presAssocID="{FFB64605-C99F-D149-9D47-2E27126BB3B4}" presName="level2Shape" presStyleLbl="node3" presStyleIdx="0" presStyleCnt="2"/>
      <dgm:spPr/>
      <dgm:t>
        <a:bodyPr/>
        <a:lstStyle/>
        <a:p>
          <a:endParaRPr lang="en-US"/>
        </a:p>
      </dgm:t>
    </dgm:pt>
    <dgm:pt modelId="{6F057C16-1FC1-494F-A7A4-B66A859A34F5}" type="pres">
      <dgm:prSet presAssocID="{FFB64605-C99F-D149-9D47-2E27126BB3B4}" presName="hierChild3" presStyleCnt="0"/>
      <dgm:spPr/>
    </dgm:pt>
    <dgm:pt modelId="{61CBDE7E-0931-6B4E-A6A3-F6AE04AA56C3}" type="pres">
      <dgm:prSet presAssocID="{B3CC0970-0063-C143-809B-575B4D51642F}" presName="Name19" presStyleLbl="parChTrans1D2" presStyleIdx="1" presStyleCnt="2"/>
      <dgm:spPr/>
      <dgm:t>
        <a:bodyPr/>
        <a:lstStyle/>
        <a:p>
          <a:endParaRPr lang="en-US"/>
        </a:p>
      </dgm:t>
    </dgm:pt>
    <dgm:pt modelId="{4D5C0945-EC09-254B-A69B-247A791B447A}" type="pres">
      <dgm:prSet presAssocID="{39588E2B-7907-BF4B-A177-DAA3F51C1CAA}" presName="Name21" presStyleCnt="0"/>
      <dgm:spPr/>
      <dgm:t>
        <a:bodyPr/>
        <a:lstStyle/>
        <a:p>
          <a:endParaRPr lang="en-US"/>
        </a:p>
      </dgm:t>
    </dgm:pt>
    <dgm:pt modelId="{F7D436B3-2729-5743-8D7B-D6CFA047007E}" type="pres">
      <dgm:prSet presAssocID="{39588E2B-7907-BF4B-A177-DAA3F51C1CAA}" presName="level2Shape" presStyleLbl="node2" presStyleIdx="1" presStyleCnt="2" custScaleX="177156" custScaleY="82645"/>
      <dgm:spPr/>
      <dgm:t>
        <a:bodyPr/>
        <a:lstStyle/>
        <a:p>
          <a:endParaRPr lang="en-US"/>
        </a:p>
      </dgm:t>
    </dgm:pt>
    <dgm:pt modelId="{43699620-4C1D-A444-890D-55FA0455A57B}" type="pres">
      <dgm:prSet presAssocID="{39588E2B-7907-BF4B-A177-DAA3F51C1CAA}" presName="hierChild3" presStyleCnt="0"/>
      <dgm:spPr/>
      <dgm:t>
        <a:bodyPr/>
        <a:lstStyle/>
        <a:p>
          <a:endParaRPr lang="en-US"/>
        </a:p>
      </dgm:t>
    </dgm:pt>
    <dgm:pt modelId="{CC99D471-554A-4746-942E-8A35429C5245}" type="pres">
      <dgm:prSet presAssocID="{0395538B-1BE2-814D-9BB8-1D3EFC64A59B}" presName="Name19" presStyleLbl="parChTrans1D3" presStyleIdx="1" presStyleCnt="2"/>
      <dgm:spPr/>
      <dgm:t>
        <a:bodyPr/>
        <a:lstStyle/>
        <a:p>
          <a:endParaRPr lang="en-US"/>
        </a:p>
      </dgm:t>
    </dgm:pt>
    <dgm:pt modelId="{CB56C7BF-F850-B142-8083-5577AF7C5638}" type="pres">
      <dgm:prSet presAssocID="{782105E9-9A7D-9E4F-ACB1-CA927A74A83F}" presName="Name21" presStyleCnt="0"/>
      <dgm:spPr/>
    </dgm:pt>
    <dgm:pt modelId="{A84DAD03-E236-1540-961B-95808C01D88E}" type="pres">
      <dgm:prSet presAssocID="{782105E9-9A7D-9E4F-ACB1-CA927A74A83F}" presName="level2Shape" presStyleLbl="node3" presStyleIdx="1" presStyleCnt="2" custScaleX="194872" custLinFactNeighborY="1918"/>
      <dgm:spPr/>
      <dgm:t>
        <a:bodyPr/>
        <a:lstStyle/>
        <a:p>
          <a:endParaRPr lang="en-US"/>
        </a:p>
      </dgm:t>
    </dgm:pt>
    <dgm:pt modelId="{9CBF1747-925C-214F-B4CC-6CA0B8A670C6}" type="pres">
      <dgm:prSet presAssocID="{782105E9-9A7D-9E4F-ACB1-CA927A74A83F}" presName="hierChild3" presStyleCnt="0"/>
      <dgm:spPr/>
    </dgm:pt>
    <dgm:pt modelId="{0CA1A643-91D7-E24C-9066-FF1AF832C519}" type="pres">
      <dgm:prSet presAssocID="{B1E1B2C2-157B-E348-99B2-25F4003CF7F2}" presName="bgShapesFlow" presStyleCnt="0"/>
      <dgm:spPr/>
      <dgm:t>
        <a:bodyPr/>
        <a:lstStyle/>
        <a:p>
          <a:endParaRPr lang="en-US"/>
        </a:p>
      </dgm:t>
    </dgm:pt>
  </dgm:ptLst>
  <dgm:cxnLst>
    <dgm:cxn modelId="{BE75943D-BEE4-2745-887A-C730B2FFFC8E}" srcId="{B1E1B2C2-157B-E348-99B2-25F4003CF7F2}" destId="{50B18FC0-49FD-D140-AA94-CF616F956C7C}" srcOrd="0" destOrd="0" parTransId="{584C8CA5-E6E3-F94A-99C9-8288D3310FC5}" sibTransId="{52CD5376-AD18-844E-99AB-AAF8BC2006FC}"/>
    <dgm:cxn modelId="{4F3034CE-F809-F64C-95A9-B34B9A440B65}" srcId="{39588E2B-7907-BF4B-A177-DAA3F51C1CAA}" destId="{782105E9-9A7D-9E4F-ACB1-CA927A74A83F}" srcOrd="0" destOrd="0" parTransId="{0395538B-1BE2-814D-9BB8-1D3EFC64A59B}" sibTransId="{A95B4211-67B4-BC47-BD88-195C41141C8D}"/>
    <dgm:cxn modelId="{D76787A5-E934-D74A-BD8A-AFBE181B4097}" type="presOf" srcId="{D73D5818-D64F-914B-99F5-4E5AAC431DF6}" destId="{6D6EFAF4-7ACE-8444-B369-7361AA6436F0}" srcOrd="0" destOrd="0" presId="urn:microsoft.com/office/officeart/2005/8/layout/hierarchy6"/>
    <dgm:cxn modelId="{8BBF13DD-803C-E147-AD91-0949B490FC50}" srcId="{50B18FC0-49FD-D140-AA94-CF616F956C7C}" destId="{AFD2307E-B697-1B4E-8B72-09F6E02DA4FE}" srcOrd="0" destOrd="0" parTransId="{D73D5818-D64F-914B-99F5-4E5AAC431DF6}" sibTransId="{0B5CA762-8C72-7245-A7AE-E5BE772BFA99}"/>
    <dgm:cxn modelId="{60ACF269-84EF-214A-A09B-7D3DC2B68E4F}" srcId="{50B18FC0-49FD-D140-AA94-CF616F956C7C}" destId="{39588E2B-7907-BF4B-A177-DAA3F51C1CAA}" srcOrd="1" destOrd="0" parTransId="{B3CC0970-0063-C143-809B-575B4D51642F}" sibTransId="{B1D35BDB-C14C-4F47-8FC5-AFCA6E29EAEB}"/>
    <dgm:cxn modelId="{62F0D6B5-039E-4F49-A126-EBEB442FB557}" type="presOf" srcId="{FFB64605-C99F-D149-9D47-2E27126BB3B4}" destId="{CE0EAE06-4383-E147-BE7C-681514CF9960}" srcOrd="0" destOrd="0" presId="urn:microsoft.com/office/officeart/2005/8/layout/hierarchy6"/>
    <dgm:cxn modelId="{BD3B972E-307E-8048-B010-F195B8CCD505}" type="presOf" srcId="{CBB7411B-63AC-D34C-B78C-D399AD88844A}" destId="{11D23C8E-C66F-2644-B86A-94DD3DB697F6}" srcOrd="0" destOrd="0" presId="urn:microsoft.com/office/officeart/2005/8/layout/hierarchy6"/>
    <dgm:cxn modelId="{2897042B-588B-1849-9DB8-F67B19C5A087}" type="presOf" srcId="{39588E2B-7907-BF4B-A177-DAA3F51C1CAA}" destId="{F7D436B3-2729-5743-8D7B-D6CFA047007E}" srcOrd="0" destOrd="0" presId="urn:microsoft.com/office/officeart/2005/8/layout/hierarchy6"/>
    <dgm:cxn modelId="{444086E7-66FC-B649-A10A-4B34D1D3B7F2}" type="presOf" srcId="{50B18FC0-49FD-D140-AA94-CF616F956C7C}" destId="{152330D1-EFD2-D141-894F-CEA9E47DFEC8}" srcOrd="0" destOrd="0" presId="urn:microsoft.com/office/officeart/2005/8/layout/hierarchy6"/>
    <dgm:cxn modelId="{656E4867-AC57-214B-89CF-3BDCF94E9795}" type="presOf" srcId="{0395538B-1BE2-814D-9BB8-1D3EFC64A59B}" destId="{CC99D471-554A-4746-942E-8A35429C5245}" srcOrd="0" destOrd="0" presId="urn:microsoft.com/office/officeart/2005/8/layout/hierarchy6"/>
    <dgm:cxn modelId="{768C84F5-EF93-7A4B-836E-E997E7927235}" type="presOf" srcId="{AFD2307E-B697-1B4E-8B72-09F6E02DA4FE}" destId="{25249233-431B-114C-A391-1484719CB376}" srcOrd="0" destOrd="0" presId="urn:microsoft.com/office/officeart/2005/8/layout/hierarchy6"/>
    <dgm:cxn modelId="{91D97E3A-36F8-834E-A2A3-50A6D710F7C3}" type="presOf" srcId="{B3CC0970-0063-C143-809B-575B4D51642F}" destId="{61CBDE7E-0931-6B4E-A6A3-F6AE04AA56C3}" srcOrd="0" destOrd="0" presId="urn:microsoft.com/office/officeart/2005/8/layout/hierarchy6"/>
    <dgm:cxn modelId="{FBDEE20D-FF7E-9F43-B010-F9674610C11E}" srcId="{AFD2307E-B697-1B4E-8B72-09F6E02DA4FE}" destId="{FFB64605-C99F-D149-9D47-2E27126BB3B4}" srcOrd="0" destOrd="0" parTransId="{CBB7411B-63AC-D34C-B78C-D399AD88844A}" sibTransId="{7479882D-3042-8D4E-9027-F787B6ABD78A}"/>
    <dgm:cxn modelId="{B21801CC-2CFD-B645-AA45-F6C7BC4CA038}" type="presOf" srcId="{B1E1B2C2-157B-E348-99B2-25F4003CF7F2}" destId="{F93027A1-AE17-3746-A059-F0C4C0C34BF7}" srcOrd="0" destOrd="0" presId="urn:microsoft.com/office/officeart/2005/8/layout/hierarchy6"/>
    <dgm:cxn modelId="{02E948A7-8261-054C-A2B3-E14986EADF1F}" type="presOf" srcId="{782105E9-9A7D-9E4F-ACB1-CA927A74A83F}" destId="{A84DAD03-E236-1540-961B-95808C01D88E}" srcOrd="0" destOrd="0" presId="urn:microsoft.com/office/officeart/2005/8/layout/hierarchy6"/>
    <dgm:cxn modelId="{96E8C43A-FEAC-0044-81CC-0CEB0BD68E53}" type="presParOf" srcId="{F93027A1-AE17-3746-A059-F0C4C0C34BF7}" destId="{D90CD91D-B187-2445-93D9-EE12CA7C8090}" srcOrd="0" destOrd="0" presId="urn:microsoft.com/office/officeart/2005/8/layout/hierarchy6"/>
    <dgm:cxn modelId="{3789DB6F-CBF5-DA49-9273-664DCF461A39}" type="presParOf" srcId="{D90CD91D-B187-2445-93D9-EE12CA7C8090}" destId="{1B2D4467-964C-9242-8EDF-5C8F9BC41FF4}" srcOrd="0" destOrd="0" presId="urn:microsoft.com/office/officeart/2005/8/layout/hierarchy6"/>
    <dgm:cxn modelId="{90D1BBCA-1989-0B4C-9507-77D6C1736A28}" type="presParOf" srcId="{1B2D4467-964C-9242-8EDF-5C8F9BC41FF4}" destId="{E2AF92AB-BDBD-4342-ADCE-762E43BDE124}" srcOrd="0" destOrd="0" presId="urn:microsoft.com/office/officeart/2005/8/layout/hierarchy6"/>
    <dgm:cxn modelId="{C46C9404-4E0B-3641-94E5-62F838503C02}" type="presParOf" srcId="{E2AF92AB-BDBD-4342-ADCE-762E43BDE124}" destId="{152330D1-EFD2-D141-894F-CEA9E47DFEC8}" srcOrd="0" destOrd="0" presId="urn:microsoft.com/office/officeart/2005/8/layout/hierarchy6"/>
    <dgm:cxn modelId="{94DB9E8C-EDD4-B741-B553-B315D118DB64}" type="presParOf" srcId="{E2AF92AB-BDBD-4342-ADCE-762E43BDE124}" destId="{15DD69B2-BA35-B943-89A1-159BB6E6B7EA}" srcOrd="1" destOrd="0" presId="urn:microsoft.com/office/officeart/2005/8/layout/hierarchy6"/>
    <dgm:cxn modelId="{DB8B210E-D05D-7544-9CD1-F40323DE496B}" type="presParOf" srcId="{15DD69B2-BA35-B943-89A1-159BB6E6B7EA}" destId="{6D6EFAF4-7ACE-8444-B369-7361AA6436F0}" srcOrd="0" destOrd="0" presId="urn:microsoft.com/office/officeart/2005/8/layout/hierarchy6"/>
    <dgm:cxn modelId="{EFE058B5-EF51-BE42-9FCD-75052D626DB7}" type="presParOf" srcId="{15DD69B2-BA35-B943-89A1-159BB6E6B7EA}" destId="{DFB666C9-BA2C-954A-9A55-EB2A1335BAF9}" srcOrd="1" destOrd="0" presId="urn:microsoft.com/office/officeart/2005/8/layout/hierarchy6"/>
    <dgm:cxn modelId="{C7E9DA94-35F5-9F42-8948-42F0545076FB}" type="presParOf" srcId="{DFB666C9-BA2C-954A-9A55-EB2A1335BAF9}" destId="{25249233-431B-114C-A391-1484719CB376}" srcOrd="0" destOrd="0" presId="urn:microsoft.com/office/officeart/2005/8/layout/hierarchy6"/>
    <dgm:cxn modelId="{0053C45B-A9AE-E94D-89EA-694ED82A4FE6}" type="presParOf" srcId="{DFB666C9-BA2C-954A-9A55-EB2A1335BAF9}" destId="{58030378-D743-0243-B695-4F53179444A2}" srcOrd="1" destOrd="0" presId="urn:microsoft.com/office/officeart/2005/8/layout/hierarchy6"/>
    <dgm:cxn modelId="{EAF33EB4-F464-144B-A663-8CECAF3E1BF7}" type="presParOf" srcId="{58030378-D743-0243-B695-4F53179444A2}" destId="{11D23C8E-C66F-2644-B86A-94DD3DB697F6}" srcOrd="0" destOrd="0" presId="urn:microsoft.com/office/officeart/2005/8/layout/hierarchy6"/>
    <dgm:cxn modelId="{43DF79AA-54C0-D948-8E12-6E0D50BA6361}" type="presParOf" srcId="{58030378-D743-0243-B695-4F53179444A2}" destId="{DF09F9FA-A781-5E43-BEE1-FDA55B596595}" srcOrd="1" destOrd="0" presId="urn:microsoft.com/office/officeart/2005/8/layout/hierarchy6"/>
    <dgm:cxn modelId="{79327EB8-5596-3644-8687-0920882BB577}" type="presParOf" srcId="{DF09F9FA-A781-5E43-BEE1-FDA55B596595}" destId="{CE0EAE06-4383-E147-BE7C-681514CF9960}" srcOrd="0" destOrd="0" presId="urn:microsoft.com/office/officeart/2005/8/layout/hierarchy6"/>
    <dgm:cxn modelId="{A6CB58C8-5AD7-CF40-9C05-B8BE68DCAF6E}" type="presParOf" srcId="{DF09F9FA-A781-5E43-BEE1-FDA55B596595}" destId="{6F057C16-1FC1-494F-A7A4-B66A859A34F5}" srcOrd="1" destOrd="0" presId="urn:microsoft.com/office/officeart/2005/8/layout/hierarchy6"/>
    <dgm:cxn modelId="{F04E70A5-FE39-5545-87A4-3BA35D029E74}" type="presParOf" srcId="{15DD69B2-BA35-B943-89A1-159BB6E6B7EA}" destId="{61CBDE7E-0931-6B4E-A6A3-F6AE04AA56C3}" srcOrd="2" destOrd="0" presId="urn:microsoft.com/office/officeart/2005/8/layout/hierarchy6"/>
    <dgm:cxn modelId="{83AD12DD-8565-D44D-9642-A035D2815924}" type="presParOf" srcId="{15DD69B2-BA35-B943-89A1-159BB6E6B7EA}" destId="{4D5C0945-EC09-254B-A69B-247A791B447A}" srcOrd="3" destOrd="0" presId="urn:microsoft.com/office/officeart/2005/8/layout/hierarchy6"/>
    <dgm:cxn modelId="{CB35929A-CDE3-3044-A3D8-6A64CC1B4851}" type="presParOf" srcId="{4D5C0945-EC09-254B-A69B-247A791B447A}" destId="{F7D436B3-2729-5743-8D7B-D6CFA047007E}" srcOrd="0" destOrd="0" presId="urn:microsoft.com/office/officeart/2005/8/layout/hierarchy6"/>
    <dgm:cxn modelId="{4696B906-2992-FF45-87A2-6665B081C155}" type="presParOf" srcId="{4D5C0945-EC09-254B-A69B-247A791B447A}" destId="{43699620-4C1D-A444-890D-55FA0455A57B}" srcOrd="1" destOrd="0" presId="urn:microsoft.com/office/officeart/2005/8/layout/hierarchy6"/>
    <dgm:cxn modelId="{4AA34DD3-FB55-B147-8FCD-7933B36A0702}" type="presParOf" srcId="{43699620-4C1D-A444-890D-55FA0455A57B}" destId="{CC99D471-554A-4746-942E-8A35429C5245}" srcOrd="0" destOrd="0" presId="urn:microsoft.com/office/officeart/2005/8/layout/hierarchy6"/>
    <dgm:cxn modelId="{0F8175AD-D738-0042-BE94-B904973BFC86}" type="presParOf" srcId="{43699620-4C1D-A444-890D-55FA0455A57B}" destId="{CB56C7BF-F850-B142-8083-5577AF7C5638}" srcOrd="1" destOrd="0" presId="urn:microsoft.com/office/officeart/2005/8/layout/hierarchy6"/>
    <dgm:cxn modelId="{29DA5FAF-E70C-8945-86B0-39E796A06208}" type="presParOf" srcId="{CB56C7BF-F850-B142-8083-5577AF7C5638}" destId="{A84DAD03-E236-1540-961B-95808C01D88E}" srcOrd="0" destOrd="0" presId="urn:microsoft.com/office/officeart/2005/8/layout/hierarchy6"/>
    <dgm:cxn modelId="{361C6912-021D-1E4D-81D8-3AE1570F43D7}" type="presParOf" srcId="{CB56C7BF-F850-B142-8083-5577AF7C5638}" destId="{9CBF1747-925C-214F-B4CC-6CA0B8A670C6}" srcOrd="1" destOrd="0" presId="urn:microsoft.com/office/officeart/2005/8/layout/hierarchy6"/>
    <dgm:cxn modelId="{204EC6CA-418E-A943-BC02-FC416384E099}" type="presParOf" srcId="{F93027A1-AE17-3746-A059-F0C4C0C34BF7}" destId="{0CA1A643-91D7-E24C-9066-FF1AF832C519}"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7E0A4F6-E4AA-C548-B2F9-7804A1801030}" type="doc">
      <dgm:prSet loTypeId="urn:microsoft.com/office/officeart/2005/8/layout/hierarchy6" loCatId="" qsTypeId="urn:microsoft.com/office/officeart/2005/8/quickstyle/3D1" qsCatId="3D" csTypeId="urn:microsoft.com/office/officeart/2005/8/colors/accent1_2" csCatId="accent1" phldr="1"/>
      <dgm:spPr/>
      <dgm:t>
        <a:bodyPr/>
        <a:lstStyle/>
        <a:p>
          <a:endParaRPr lang="en-US"/>
        </a:p>
      </dgm:t>
    </dgm:pt>
    <dgm:pt modelId="{D6DB7BCB-7C10-6A4A-9890-B872648B32EE}">
      <dgm:prSet phldrT="[Text]"/>
      <dgm:spPr>
        <a:solidFill>
          <a:schemeClr val="bg1">
            <a:lumMod val="85000"/>
          </a:schemeClr>
        </a:solidFill>
      </dgm:spPr>
      <dgm:t>
        <a:bodyPr/>
        <a:lstStyle/>
        <a:p>
          <a:pPr rtl="1"/>
          <a:r>
            <a:rPr lang="en-US" dirty="0" smtClean="0">
              <a:solidFill>
                <a:schemeClr val="tx1"/>
              </a:solidFill>
            </a:rPr>
            <a:t>Support Material </a:t>
          </a:r>
          <a:endParaRPr lang="en-US" dirty="0">
            <a:solidFill>
              <a:schemeClr val="tx1"/>
            </a:solidFill>
          </a:endParaRPr>
        </a:p>
      </dgm:t>
    </dgm:pt>
    <dgm:pt modelId="{FD1E6D97-0D97-CE45-AC4C-D3B8BCF36782}" type="parTrans" cxnId="{BC88C20E-C19F-DD48-A006-A64E0F0CF9A1}">
      <dgm:prSet/>
      <dgm:spPr/>
      <dgm:t>
        <a:bodyPr/>
        <a:lstStyle/>
        <a:p>
          <a:endParaRPr lang="en-US">
            <a:solidFill>
              <a:schemeClr val="tx1"/>
            </a:solidFill>
          </a:endParaRPr>
        </a:p>
      </dgm:t>
    </dgm:pt>
    <dgm:pt modelId="{0379AD81-D023-3D40-9DBD-52FE85CC08BD}" type="sibTrans" cxnId="{BC88C20E-C19F-DD48-A006-A64E0F0CF9A1}">
      <dgm:prSet/>
      <dgm:spPr/>
      <dgm:t>
        <a:bodyPr/>
        <a:lstStyle/>
        <a:p>
          <a:endParaRPr lang="en-US" dirty="0">
            <a:solidFill>
              <a:schemeClr val="tx1"/>
            </a:solidFill>
          </a:endParaRPr>
        </a:p>
      </dgm:t>
    </dgm:pt>
    <dgm:pt modelId="{FD13817A-0989-9D4A-AD4B-9680B1F1C6EE}">
      <dgm:prSet phldrT="[Text]"/>
      <dgm:spPr>
        <a:solidFill>
          <a:schemeClr val="bg1">
            <a:lumMod val="85000"/>
          </a:schemeClr>
        </a:solidFill>
      </dgm:spPr>
      <dgm:t>
        <a:bodyPr/>
        <a:lstStyle/>
        <a:p>
          <a:r>
            <a:rPr lang="en-US" dirty="0" smtClean="0">
              <a:solidFill>
                <a:schemeClr val="tx1"/>
              </a:solidFill>
            </a:rPr>
            <a:t>Synthetic Support</a:t>
          </a:r>
          <a:endParaRPr lang="en-US" dirty="0">
            <a:solidFill>
              <a:schemeClr val="tx1"/>
            </a:solidFill>
          </a:endParaRPr>
        </a:p>
      </dgm:t>
    </dgm:pt>
    <dgm:pt modelId="{C05484B7-EB35-374D-B7A5-F4C25FDB5F7A}" type="parTrans" cxnId="{AD8FCDAF-0A43-9540-9F68-E68E89371480}">
      <dgm:prSet/>
      <dgm:spPr/>
      <dgm:t>
        <a:bodyPr/>
        <a:lstStyle/>
        <a:p>
          <a:endParaRPr lang="en-US">
            <a:solidFill>
              <a:schemeClr val="tx1"/>
            </a:solidFill>
          </a:endParaRPr>
        </a:p>
      </dgm:t>
    </dgm:pt>
    <dgm:pt modelId="{B6DA5223-EF59-034B-8275-F43F24249444}" type="sibTrans" cxnId="{AD8FCDAF-0A43-9540-9F68-E68E89371480}">
      <dgm:prSet/>
      <dgm:spPr/>
      <dgm:t>
        <a:bodyPr/>
        <a:lstStyle/>
        <a:p>
          <a:endParaRPr lang="en-US">
            <a:solidFill>
              <a:schemeClr val="tx1"/>
            </a:solidFill>
          </a:endParaRPr>
        </a:p>
      </dgm:t>
    </dgm:pt>
    <dgm:pt modelId="{C17C4537-1993-8E44-AD81-C4068C2A520B}">
      <dgm:prSet phldrT="[Text]"/>
      <dgm:spPr>
        <a:solidFill>
          <a:schemeClr val="bg1">
            <a:lumMod val="85000"/>
          </a:schemeClr>
        </a:solidFill>
      </dgm:spPr>
      <dgm:t>
        <a:bodyPr/>
        <a:lstStyle/>
        <a:p>
          <a:r>
            <a:rPr lang="en-US" dirty="0" smtClean="0">
              <a:solidFill>
                <a:schemeClr val="tx1"/>
              </a:solidFill>
            </a:rPr>
            <a:t>Natural Support </a:t>
          </a:r>
          <a:endParaRPr lang="en-US" dirty="0">
            <a:solidFill>
              <a:schemeClr val="tx1"/>
            </a:solidFill>
          </a:endParaRPr>
        </a:p>
      </dgm:t>
    </dgm:pt>
    <dgm:pt modelId="{63551837-436D-F94F-8540-0EFEE0FFD343}" type="parTrans" cxnId="{B5E9E896-F79B-264E-B38C-EFDEEAE43C80}">
      <dgm:prSet/>
      <dgm:spPr/>
      <dgm:t>
        <a:bodyPr/>
        <a:lstStyle/>
        <a:p>
          <a:endParaRPr lang="en-US">
            <a:solidFill>
              <a:schemeClr val="tx1"/>
            </a:solidFill>
          </a:endParaRPr>
        </a:p>
      </dgm:t>
    </dgm:pt>
    <dgm:pt modelId="{DAECBDF2-07D0-FC4C-8E26-41BF52E091F9}" type="sibTrans" cxnId="{B5E9E896-F79B-264E-B38C-EFDEEAE43C80}">
      <dgm:prSet/>
      <dgm:spPr/>
      <dgm:t>
        <a:bodyPr/>
        <a:lstStyle/>
        <a:p>
          <a:endParaRPr lang="en-US">
            <a:solidFill>
              <a:schemeClr val="tx1"/>
            </a:solidFill>
          </a:endParaRPr>
        </a:p>
      </dgm:t>
    </dgm:pt>
    <dgm:pt modelId="{DD9955F8-E7EB-814D-BDAD-79A461C7280D}">
      <dgm:prSet phldrT="[Text]"/>
      <dgm:spPr>
        <a:solidFill>
          <a:schemeClr val="bg1">
            <a:lumMod val="85000"/>
          </a:schemeClr>
        </a:solidFill>
      </dgm:spPr>
      <dgm:t>
        <a:bodyPr/>
        <a:lstStyle/>
        <a:p>
          <a:r>
            <a:rPr lang="en-US" dirty="0" smtClean="0">
              <a:solidFill>
                <a:schemeClr val="tx1"/>
              </a:solidFill>
            </a:rPr>
            <a:t>Powder-based processes</a:t>
          </a:r>
          <a:endParaRPr lang="en-US" dirty="0">
            <a:solidFill>
              <a:schemeClr val="tx1"/>
            </a:solidFill>
          </a:endParaRPr>
        </a:p>
      </dgm:t>
    </dgm:pt>
    <dgm:pt modelId="{5008C3D8-49FC-BE49-84F9-962974812F94}" type="parTrans" cxnId="{E4D809E4-AE87-304E-9F68-E0F988E87F62}">
      <dgm:prSet/>
      <dgm:spPr/>
      <dgm:t>
        <a:bodyPr/>
        <a:lstStyle/>
        <a:p>
          <a:endParaRPr lang="en-US">
            <a:solidFill>
              <a:schemeClr val="tx1"/>
            </a:solidFill>
          </a:endParaRPr>
        </a:p>
      </dgm:t>
    </dgm:pt>
    <dgm:pt modelId="{F5B37A69-EEDB-D346-9F17-0A137163FF0F}" type="sibTrans" cxnId="{E4D809E4-AE87-304E-9F68-E0F988E87F62}">
      <dgm:prSet/>
      <dgm:spPr/>
      <dgm:t>
        <a:bodyPr/>
        <a:lstStyle/>
        <a:p>
          <a:endParaRPr lang="en-US">
            <a:solidFill>
              <a:schemeClr val="tx1"/>
            </a:solidFill>
          </a:endParaRPr>
        </a:p>
      </dgm:t>
    </dgm:pt>
    <dgm:pt modelId="{AC686D46-D9A4-1141-A04A-AFF3EBFAE73B}">
      <dgm:prSet phldrT="[Text]"/>
      <dgm:spPr>
        <a:solidFill>
          <a:schemeClr val="bg1">
            <a:lumMod val="85000"/>
          </a:schemeClr>
        </a:solidFill>
      </dgm:spPr>
      <dgm:t>
        <a:bodyPr/>
        <a:lstStyle/>
        <a:p>
          <a:pPr rtl="1"/>
          <a:r>
            <a:rPr lang="en-US" dirty="0" smtClean="0">
              <a:solidFill>
                <a:schemeClr val="tx1"/>
              </a:solidFill>
            </a:rPr>
            <a:t>Sheet-based processes</a:t>
          </a:r>
          <a:endParaRPr lang="en-US" dirty="0">
            <a:solidFill>
              <a:schemeClr val="tx1"/>
            </a:solidFill>
          </a:endParaRPr>
        </a:p>
      </dgm:t>
    </dgm:pt>
    <dgm:pt modelId="{309CAE9E-DDFE-044E-A5F6-DB9058B21702}" type="parTrans" cxnId="{32F97452-3D19-DB4C-956E-097B2256A92F}">
      <dgm:prSet/>
      <dgm:spPr/>
      <dgm:t>
        <a:bodyPr/>
        <a:lstStyle/>
        <a:p>
          <a:endParaRPr lang="en-US">
            <a:solidFill>
              <a:schemeClr val="tx1"/>
            </a:solidFill>
          </a:endParaRPr>
        </a:p>
      </dgm:t>
    </dgm:pt>
    <dgm:pt modelId="{B2C73D89-677B-2D40-8A00-919E923A0772}" type="sibTrans" cxnId="{32F97452-3D19-DB4C-956E-097B2256A92F}">
      <dgm:prSet/>
      <dgm:spPr/>
      <dgm:t>
        <a:bodyPr/>
        <a:lstStyle/>
        <a:p>
          <a:endParaRPr lang="en-US">
            <a:solidFill>
              <a:schemeClr val="tx1"/>
            </a:solidFill>
          </a:endParaRPr>
        </a:p>
      </dgm:t>
    </dgm:pt>
    <dgm:pt modelId="{5758506E-571E-414C-B79A-14018CD19AB2}">
      <dgm:prSet phldrT="[Text]"/>
      <dgm:spPr>
        <a:solidFill>
          <a:schemeClr val="bg1">
            <a:lumMod val="85000"/>
          </a:schemeClr>
        </a:solidFill>
      </dgm:spPr>
      <dgm:t>
        <a:bodyPr/>
        <a:lstStyle/>
        <a:p>
          <a:pPr rtl="1"/>
          <a:r>
            <a:rPr lang="en-US" baseline="0" dirty="0" smtClean="0">
              <a:solidFill>
                <a:schemeClr val="tx1"/>
              </a:solidFill>
            </a:rPr>
            <a:t>Printing material</a:t>
          </a:r>
          <a:endParaRPr lang="en-US" dirty="0">
            <a:solidFill>
              <a:schemeClr val="tx1"/>
            </a:solidFill>
          </a:endParaRPr>
        </a:p>
      </dgm:t>
    </dgm:pt>
    <dgm:pt modelId="{D7D049E2-0DA3-9C47-99F3-22C58DBC092E}" type="parTrans" cxnId="{7E12BF11-9921-724F-A5EE-E621E3FBC760}">
      <dgm:prSet/>
      <dgm:spPr/>
      <dgm:t>
        <a:bodyPr/>
        <a:lstStyle/>
        <a:p>
          <a:endParaRPr lang="en-US">
            <a:solidFill>
              <a:schemeClr val="tx1"/>
            </a:solidFill>
          </a:endParaRPr>
        </a:p>
      </dgm:t>
    </dgm:pt>
    <dgm:pt modelId="{3ED5E136-F1A5-9D4E-A40B-CE42DB672577}" type="sibTrans" cxnId="{7E12BF11-9921-724F-A5EE-E621E3FBC760}">
      <dgm:prSet/>
      <dgm:spPr/>
      <dgm:t>
        <a:bodyPr/>
        <a:lstStyle/>
        <a:p>
          <a:endParaRPr lang="en-US">
            <a:solidFill>
              <a:schemeClr val="tx1"/>
            </a:solidFill>
          </a:endParaRPr>
        </a:p>
      </dgm:t>
    </dgm:pt>
    <dgm:pt modelId="{FD03D347-50A3-2A41-8DBE-E41243031048}">
      <dgm:prSet phldrT="[Text]"/>
      <dgm:spPr>
        <a:solidFill>
          <a:schemeClr val="bg1">
            <a:lumMod val="85000"/>
          </a:schemeClr>
        </a:solidFill>
      </dgm:spPr>
      <dgm:t>
        <a:bodyPr/>
        <a:lstStyle/>
        <a:p>
          <a:pPr rtl="1"/>
          <a:r>
            <a:rPr lang="en-US" baseline="0" dirty="0" smtClean="0">
              <a:solidFill>
                <a:schemeClr val="tx1"/>
              </a:solidFill>
            </a:rPr>
            <a:t>Another material</a:t>
          </a:r>
          <a:endParaRPr lang="en-US" dirty="0">
            <a:solidFill>
              <a:schemeClr val="tx1"/>
            </a:solidFill>
          </a:endParaRPr>
        </a:p>
      </dgm:t>
    </dgm:pt>
    <dgm:pt modelId="{F95E8BA5-0C9E-E047-9FED-601778EBBA79}" type="parTrans" cxnId="{3A733A67-5CC8-0D4A-8B4A-E3A383D44661}">
      <dgm:prSet/>
      <dgm:spPr/>
      <dgm:t>
        <a:bodyPr/>
        <a:lstStyle/>
        <a:p>
          <a:endParaRPr lang="en-US">
            <a:solidFill>
              <a:schemeClr val="tx1"/>
            </a:solidFill>
          </a:endParaRPr>
        </a:p>
      </dgm:t>
    </dgm:pt>
    <dgm:pt modelId="{5F7A9AB4-F4E4-5540-997D-CE8A5A95C305}" type="sibTrans" cxnId="{3A733A67-5CC8-0D4A-8B4A-E3A383D44661}">
      <dgm:prSet/>
      <dgm:spPr/>
      <dgm:t>
        <a:bodyPr/>
        <a:lstStyle/>
        <a:p>
          <a:endParaRPr lang="en-US">
            <a:solidFill>
              <a:schemeClr val="tx1"/>
            </a:solidFill>
          </a:endParaRPr>
        </a:p>
      </dgm:t>
    </dgm:pt>
    <dgm:pt modelId="{4DE78679-379E-E441-84EE-49A5F42E8F57}" type="pres">
      <dgm:prSet presAssocID="{E7E0A4F6-E4AA-C548-B2F9-7804A1801030}" presName="mainComposite" presStyleCnt="0">
        <dgm:presLayoutVars>
          <dgm:chPref val="1"/>
          <dgm:dir/>
          <dgm:animOne val="branch"/>
          <dgm:animLvl val="lvl"/>
          <dgm:resizeHandles val="exact"/>
        </dgm:presLayoutVars>
      </dgm:prSet>
      <dgm:spPr/>
      <dgm:t>
        <a:bodyPr/>
        <a:lstStyle/>
        <a:p>
          <a:endParaRPr lang="en-US"/>
        </a:p>
      </dgm:t>
    </dgm:pt>
    <dgm:pt modelId="{EE7F6E78-BB15-9645-A04A-F8277573AD06}" type="pres">
      <dgm:prSet presAssocID="{E7E0A4F6-E4AA-C548-B2F9-7804A1801030}" presName="hierFlow" presStyleCnt="0"/>
      <dgm:spPr/>
    </dgm:pt>
    <dgm:pt modelId="{74BB22D8-BE24-0244-BE94-10A9CAAE6050}" type="pres">
      <dgm:prSet presAssocID="{E7E0A4F6-E4AA-C548-B2F9-7804A1801030}" presName="hierChild1" presStyleCnt="0">
        <dgm:presLayoutVars>
          <dgm:chPref val="1"/>
          <dgm:animOne val="branch"/>
          <dgm:animLvl val="lvl"/>
        </dgm:presLayoutVars>
      </dgm:prSet>
      <dgm:spPr/>
    </dgm:pt>
    <dgm:pt modelId="{08398928-A1A3-844E-8942-C5BD206E28E8}" type="pres">
      <dgm:prSet presAssocID="{D6DB7BCB-7C10-6A4A-9890-B872648B32EE}" presName="Name14" presStyleCnt="0"/>
      <dgm:spPr/>
    </dgm:pt>
    <dgm:pt modelId="{6362E91A-8BAF-D244-8DD2-8B9FE4966A90}" type="pres">
      <dgm:prSet presAssocID="{D6DB7BCB-7C10-6A4A-9890-B872648B32EE}" presName="level1Shape" presStyleLbl="node0" presStyleIdx="0" presStyleCnt="1" custScaleX="154509" custScaleY="48871">
        <dgm:presLayoutVars>
          <dgm:chPref val="3"/>
        </dgm:presLayoutVars>
      </dgm:prSet>
      <dgm:spPr/>
      <dgm:t>
        <a:bodyPr/>
        <a:lstStyle/>
        <a:p>
          <a:endParaRPr lang="en-US"/>
        </a:p>
      </dgm:t>
    </dgm:pt>
    <dgm:pt modelId="{D728FC5F-6266-F649-85A0-571416446C68}" type="pres">
      <dgm:prSet presAssocID="{D6DB7BCB-7C10-6A4A-9890-B872648B32EE}" presName="hierChild2" presStyleCnt="0"/>
      <dgm:spPr/>
    </dgm:pt>
    <dgm:pt modelId="{E87C95FD-48AA-F642-99C7-86DE650CCF1C}" type="pres">
      <dgm:prSet presAssocID="{C05484B7-EB35-374D-B7A5-F4C25FDB5F7A}" presName="Name19" presStyleLbl="parChTrans1D2" presStyleIdx="0" presStyleCnt="2"/>
      <dgm:spPr/>
      <dgm:t>
        <a:bodyPr/>
        <a:lstStyle/>
        <a:p>
          <a:endParaRPr lang="en-US"/>
        </a:p>
      </dgm:t>
    </dgm:pt>
    <dgm:pt modelId="{FB61611D-B05A-AF42-ABD9-1B435621F0A5}" type="pres">
      <dgm:prSet presAssocID="{FD13817A-0989-9D4A-AD4B-9680B1F1C6EE}" presName="Name21" presStyleCnt="0"/>
      <dgm:spPr/>
    </dgm:pt>
    <dgm:pt modelId="{AF00B03B-D3F0-0D4C-956C-1C6012EAC541}" type="pres">
      <dgm:prSet presAssocID="{FD13817A-0989-9D4A-AD4B-9680B1F1C6EE}" presName="level2Shape" presStyleLbl="node2" presStyleIdx="0" presStyleCnt="2" custScaleX="127641" custScaleY="62609"/>
      <dgm:spPr/>
      <dgm:t>
        <a:bodyPr/>
        <a:lstStyle/>
        <a:p>
          <a:endParaRPr lang="en-US"/>
        </a:p>
      </dgm:t>
    </dgm:pt>
    <dgm:pt modelId="{4D6A2052-9B84-244D-9E0B-27D25C436710}" type="pres">
      <dgm:prSet presAssocID="{FD13817A-0989-9D4A-AD4B-9680B1F1C6EE}" presName="hierChild3" presStyleCnt="0"/>
      <dgm:spPr/>
    </dgm:pt>
    <dgm:pt modelId="{D54B9EBE-5AB1-F24D-BF6B-52F3EEDDD6BC}" type="pres">
      <dgm:prSet presAssocID="{D7D049E2-0DA3-9C47-99F3-22C58DBC092E}" presName="Name19" presStyleLbl="parChTrans1D3" presStyleIdx="0" presStyleCnt="4"/>
      <dgm:spPr/>
      <dgm:t>
        <a:bodyPr/>
        <a:lstStyle/>
        <a:p>
          <a:endParaRPr lang="en-US"/>
        </a:p>
      </dgm:t>
    </dgm:pt>
    <dgm:pt modelId="{4EAB56B7-F4AD-5847-B2C8-7D5C2204D259}" type="pres">
      <dgm:prSet presAssocID="{5758506E-571E-414C-B79A-14018CD19AB2}" presName="Name21" presStyleCnt="0"/>
      <dgm:spPr/>
    </dgm:pt>
    <dgm:pt modelId="{9F4038B6-16BC-2242-A0F7-16345B9AFBAF}" type="pres">
      <dgm:prSet presAssocID="{5758506E-571E-414C-B79A-14018CD19AB2}" presName="level2Shape" presStyleLbl="node3" presStyleIdx="0" presStyleCnt="4"/>
      <dgm:spPr/>
      <dgm:t>
        <a:bodyPr/>
        <a:lstStyle/>
        <a:p>
          <a:endParaRPr lang="en-US"/>
        </a:p>
      </dgm:t>
    </dgm:pt>
    <dgm:pt modelId="{613D6DB5-7098-2040-9407-03DBC43FFD38}" type="pres">
      <dgm:prSet presAssocID="{5758506E-571E-414C-B79A-14018CD19AB2}" presName="hierChild3" presStyleCnt="0"/>
      <dgm:spPr/>
    </dgm:pt>
    <dgm:pt modelId="{EBF62F51-379E-5544-9660-F153CB3355F1}" type="pres">
      <dgm:prSet presAssocID="{F95E8BA5-0C9E-E047-9FED-601778EBBA79}" presName="Name19" presStyleLbl="parChTrans1D3" presStyleIdx="1" presStyleCnt="4"/>
      <dgm:spPr/>
      <dgm:t>
        <a:bodyPr/>
        <a:lstStyle/>
        <a:p>
          <a:endParaRPr lang="en-US"/>
        </a:p>
      </dgm:t>
    </dgm:pt>
    <dgm:pt modelId="{71C8CD08-0064-904C-BA41-218FE5CC96C3}" type="pres">
      <dgm:prSet presAssocID="{FD03D347-50A3-2A41-8DBE-E41243031048}" presName="Name21" presStyleCnt="0"/>
      <dgm:spPr/>
    </dgm:pt>
    <dgm:pt modelId="{AA0267AF-B040-B54B-8431-96A6BE80F54F}" type="pres">
      <dgm:prSet presAssocID="{FD03D347-50A3-2A41-8DBE-E41243031048}" presName="level2Shape" presStyleLbl="node3" presStyleIdx="1" presStyleCnt="4"/>
      <dgm:spPr/>
      <dgm:t>
        <a:bodyPr/>
        <a:lstStyle/>
        <a:p>
          <a:endParaRPr lang="en-US"/>
        </a:p>
      </dgm:t>
    </dgm:pt>
    <dgm:pt modelId="{26C190FA-6E44-5A4B-A6FE-9AA63D9AE724}" type="pres">
      <dgm:prSet presAssocID="{FD03D347-50A3-2A41-8DBE-E41243031048}" presName="hierChild3" presStyleCnt="0"/>
      <dgm:spPr/>
    </dgm:pt>
    <dgm:pt modelId="{8EA53FD4-B5F2-C244-9599-A7AC0B0ABB24}" type="pres">
      <dgm:prSet presAssocID="{63551837-436D-F94F-8540-0EFEE0FFD343}" presName="Name19" presStyleLbl="parChTrans1D2" presStyleIdx="1" presStyleCnt="2"/>
      <dgm:spPr/>
      <dgm:t>
        <a:bodyPr/>
        <a:lstStyle/>
        <a:p>
          <a:endParaRPr lang="en-US"/>
        </a:p>
      </dgm:t>
    </dgm:pt>
    <dgm:pt modelId="{08FF8D4A-CAAE-BF48-BC7F-D745AF37FC50}" type="pres">
      <dgm:prSet presAssocID="{C17C4537-1993-8E44-AD81-C4068C2A520B}" presName="Name21" presStyleCnt="0"/>
      <dgm:spPr/>
    </dgm:pt>
    <dgm:pt modelId="{7B14F848-303E-514C-A9C1-0B2F0EC8455C}" type="pres">
      <dgm:prSet presAssocID="{C17C4537-1993-8E44-AD81-C4068C2A520B}" presName="level2Shape" presStyleLbl="node2" presStyleIdx="1" presStyleCnt="2" custScaleX="120077" custScaleY="62609"/>
      <dgm:spPr/>
      <dgm:t>
        <a:bodyPr/>
        <a:lstStyle/>
        <a:p>
          <a:endParaRPr lang="en-US"/>
        </a:p>
      </dgm:t>
    </dgm:pt>
    <dgm:pt modelId="{67C9278D-444F-0947-919E-52D35D92669D}" type="pres">
      <dgm:prSet presAssocID="{C17C4537-1993-8E44-AD81-C4068C2A520B}" presName="hierChild3" presStyleCnt="0"/>
      <dgm:spPr/>
    </dgm:pt>
    <dgm:pt modelId="{C14985EC-5DAE-C041-84A9-BB6D27B89C8D}" type="pres">
      <dgm:prSet presAssocID="{5008C3D8-49FC-BE49-84F9-962974812F94}" presName="Name19" presStyleLbl="parChTrans1D3" presStyleIdx="2" presStyleCnt="4"/>
      <dgm:spPr/>
      <dgm:t>
        <a:bodyPr/>
        <a:lstStyle/>
        <a:p>
          <a:endParaRPr lang="en-US"/>
        </a:p>
      </dgm:t>
    </dgm:pt>
    <dgm:pt modelId="{64770961-2E01-4D4B-BD02-06F3CCE64A8B}" type="pres">
      <dgm:prSet presAssocID="{DD9955F8-E7EB-814D-BDAD-79A461C7280D}" presName="Name21" presStyleCnt="0"/>
      <dgm:spPr/>
    </dgm:pt>
    <dgm:pt modelId="{23F15AC4-2127-124E-A45B-3C39B6D04A1D}" type="pres">
      <dgm:prSet presAssocID="{DD9955F8-E7EB-814D-BDAD-79A461C7280D}" presName="level2Shape" presStyleLbl="node3" presStyleIdx="2" presStyleCnt="4"/>
      <dgm:spPr/>
      <dgm:t>
        <a:bodyPr/>
        <a:lstStyle/>
        <a:p>
          <a:endParaRPr lang="en-US"/>
        </a:p>
      </dgm:t>
    </dgm:pt>
    <dgm:pt modelId="{EE43A598-8741-B342-80B4-8C88DD6896B3}" type="pres">
      <dgm:prSet presAssocID="{DD9955F8-E7EB-814D-BDAD-79A461C7280D}" presName="hierChild3" presStyleCnt="0"/>
      <dgm:spPr/>
    </dgm:pt>
    <dgm:pt modelId="{C47EE86A-1CFA-1C4D-9C9F-EB09CCF53966}" type="pres">
      <dgm:prSet presAssocID="{309CAE9E-DDFE-044E-A5F6-DB9058B21702}" presName="Name19" presStyleLbl="parChTrans1D3" presStyleIdx="3" presStyleCnt="4"/>
      <dgm:spPr/>
      <dgm:t>
        <a:bodyPr/>
        <a:lstStyle/>
        <a:p>
          <a:endParaRPr lang="en-US"/>
        </a:p>
      </dgm:t>
    </dgm:pt>
    <dgm:pt modelId="{CD1BE24A-E593-D946-BE56-01DA4C860F2F}" type="pres">
      <dgm:prSet presAssocID="{AC686D46-D9A4-1141-A04A-AFF3EBFAE73B}" presName="Name21" presStyleCnt="0"/>
      <dgm:spPr/>
    </dgm:pt>
    <dgm:pt modelId="{F755687F-6A9A-FD48-8139-84B1D02DFA98}" type="pres">
      <dgm:prSet presAssocID="{AC686D46-D9A4-1141-A04A-AFF3EBFAE73B}" presName="level2Shape" presStyleLbl="node3" presStyleIdx="3" presStyleCnt="4"/>
      <dgm:spPr/>
      <dgm:t>
        <a:bodyPr/>
        <a:lstStyle/>
        <a:p>
          <a:endParaRPr lang="en-US"/>
        </a:p>
      </dgm:t>
    </dgm:pt>
    <dgm:pt modelId="{EA2AA32E-7CD9-514B-A984-49E16FE77ADE}" type="pres">
      <dgm:prSet presAssocID="{AC686D46-D9A4-1141-A04A-AFF3EBFAE73B}" presName="hierChild3" presStyleCnt="0"/>
      <dgm:spPr/>
    </dgm:pt>
    <dgm:pt modelId="{DC3A0CE2-AA8C-2948-AE47-270B0D069C86}" type="pres">
      <dgm:prSet presAssocID="{E7E0A4F6-E4AA-C548-B2F9-7804A1801030}" presName="bgShapesFlow" presStyleCnt="0"/>
      <dgm:spPr/>
    </dgm:pt>
  </dgm:ptLst>
  <dgm:cxnLst>
    <dgm:cxn modelId="{BE2C2716-25C3-9745-917B-D80D087BA8E1}" type="presOf" srcId="{5758506E-571E-414C-B79A-14018CD19AB2}" destId="{9F4038B6-16BC-2242-A0F7-16345B9AFBAF}" srcOrd="0" destOrd="0" presId="urn:microsoft.com/office/officeart/2005/8/layout/hierarchy6"/>
    <dgm:cxn modelId="{BC88C20E-C19F-DD48-A006-A64E0F0CF9A1}" srcId="{E7E0A4F6-E4AA-C548-B2F9-7804A1801030}" destId="{D6DB7BCB-7C10-6A4A-9890-B872648B32EE}" srcOrd="0" destOrd="0" parTransId="{FD1E6D97-0D97-CE45-AC4C-D3B8BCF36782}" sibTransId="{0379AD81-D023-3D40-9DBD-52FE85CC08BD}"/>
    <dgm:cxn modelId="{316EE7F6-FB86-9744-894B-0DECD7CAFC5A}" type="presOf" srcId="{F95E8BA5-0C9E-E047-9FED-601778EBBA79}" destId="{EBF62F51-379E-5544-9660-F153CB3355F1}" srcOrd="0" destOrd="0" presId="urn:microsoft.com/office/officeart/2005/8/layout/hierarchy6"/>
    <dgm:cxn modelId="{E4D809E4-AE87-304E-9F68-E0F988E87F62}" srcId="{C17C4537-1993-8E44-AD81-C4068C2A520B}" destId="{DD9955F8-E7EB-814D-BDAD-79A461C7280D}" srcOrd="0" destOrd="0" parTransId="{5008C3D8-49FC-BE49-84F9-962974812F94}" sibTransId="{F5B37A69-EEDB-D346-9F17-0A137163FF0F}"/>
    <dgm:cxn modelId="{6289732B-7E07-7740-BA4D-EEC49C315DE0}" type="presOf" srcId="{C05484B7-EB35-374D-B7A5-F4C25FDB5F7A}" destId="{E87C95FD-48AA-F642-99C7-86DE650CCF1C}" srcOrd="0" destOrd="0" presId="urn:microsoft.com/office/officeart/2005/8/layout/hierarchy6"/>
    <dgm:cxn modelId="{7A1A0B31-2E2B-7B41-B78E-178D46BA695B}" type="presOf" srcId="{FD13817A-0989-9D4A-AD4B-9680B1F1C6EE}" destId="{AF00B03B-D3F0-0D4C-956C-1C6012EAC541}" srcOrd="0" destOrd="0" presId="urn:microsoft.com/office/officeart/2005/8/layout/hierarchy6"/>
    <dgm:cxn modelId="{D48B56D7-4D86-5D4D-BB5D-7A56E39C61AE}" type="presOf" srcId="{AC686D46-D9A4-1141-A04A-AFF3EBFAE73B}" destId="{F755687F-6A9A-FD48-8139-84B1D02DFA98}" srcOrd="0" destOrd="0" presId="urn:microsoft.com/office/officeart/2005/8/layout/hierarchy6"/>
    <dgm:cxn modelId="{E3FB5F2F-21B1-BB44-AD7B-DFF23F957036}" type="presOf" srcId="{DD9955F8-E7EB-814D-BDAD-79A461C7280D}" destId="{23F15AC4-2127-124E-A45B-3C39B6D04A1D}" srcOrd="0" destOrd="0" presId="urn:microsoft.com/office/officeart/2005/8/layout/hierarchy6"/>
    <dgm:cxn modelId="{F61DD784-59DD-4A41-A1B1-DB1A3CD220E8}" type="presOf" srcId="{FD03D347-50A3-2A41-8DBE-E41243031048}" destId="{AA0267AF-B040-B54B-8431-96A6BE80F54F}" srcOrd="0" destOrd="0" presId="urn:microsoft.com/office/officeart/2005/8/layout/hierarchy6"/>
    <dgm:cxn modelId="{B5E9E896-F79B-264E-B38C-EFDEEAE43C80}" srcId="{D6DB7BCB-7C10-6A4A-9890-B872648B32EE}" destId="{C17C4537-1993-8E44-AD81-C4068C2A520B}" srcOrd="1" destOrd="0" parTransId="{63551837-436D-F94F-8540-0EFEE0FFD343}" sibTransId="{DAECBDF2-07D0-FC4C-8E26-41BF52E091F9}"/>
    <dgm:cxn modelId="{2558C0E9-615F-E74F-A16C-E91EA2ED5104}" type="presOf" srcId="{309CAE9E-DDFE-044E-A5F6-DB9058B21702}" destId="{C47EE86A-1CFA-1C4D-9C9F-EB09CCF53966}" srcOrd="0" destOrd="0" presId="urn:microsoft.com/office/officeart/2005/8/layout/hierarchy6"/>
    <dgm:cxn modelId="{EB505723-7C6E-D84C-BA50-07375D084A43}" type="presOf" srcId="{D6DB7BCB-7C10-6A4A-9890-B872648B32EE}" destId="{6362E91A-8BAF-D244-8DD2-8B9FE4966A90}" srcOrd="0" destOrd="0" presId="urn:microsoft.com/office/officeart/2005/8/layout/hierarchy6"/>
    <dgm:cxn modelId="{7E12BF11-9921-724F-A5EE-E621E3FBC760}" srcId="{FD13817A-0989-9D4A-AD4B-9680B1F1C6EE}" destId="{5758506E-571E-414C-B79A-14018CD19AB2}" srcOrd="0" destOrd="0" parTransId="{D7D049E2-0DA3-9C47-99F3-22C58DBC092E}" sibTransId="{3ED5E136-F1A5-9D4E-A40B-CE42DB672577}"/>
    <dgm:cxn modelId="{E12C05D2-67EB-7A47-B326-917BB51882B6}" type="presOf" srcId="{5008C3D8-49FC-BE49-84F9-962974812F94}" destId="{C14985EC-5DAE-C041-84A9-BB6D27B89C8D}" srcOrd="0" destOrd="0" presId="urn:microsoft.com/office/officeart/2005/8/layout/hierarchy6"/>
    <dgm:cxn modelId="{98C5DDF2-495E-E949-99F9-006B4C495D94}" type="presOf" srcId="{63551837-436D-F94F-8540-0EFEE0FFD343}" destId="{8EA53FD4-B5F2-C244-9599-A7AC0B0ABB24}" srcOrd="0" destOrd="0" presId="urn:microsoft.com/office/officeart/2005/8/layout/hierarchy6"/>
    <dgm:cxn modelId="{37581DFB-DB46-364A-B333-3051AA650677}" type="presOf" srcId="{E7E0A4F6-E4AA-C548-B2F9-7804A1801030}" destId="{4DE78679-379E-E441-84EE-49A5F42E8F57}" srcOrd="0" destOrd="0" presId="urn:microsoft.com/office/officeart/2005/8/layout/hierarchy6"/>
    <dgm:cxn modelId="{32F97452-3D19-DB4C-956E-097B2256A92F}" srcId="{C17C4537-1993-8E44-AD81-C4068C2A520B}" destId="{AC686D46-D9A4-1141-A04A-AFF3EBFAE73B}" srcOrd="1" destOrd="0" parTransId="{309CAE9E-DDFE-044E-A5F6-DB9058B21702}" sibTransId="{B2C73D89-677B-2D40-8A00-919E923A0772}"/>
    <dgm:cxn modelId="{3A733A67-5CC8-0D4A-8B4A-E3A383D44661}" srcId="{FD13817A-0989-9D4A-AD4B-9680B1F1C6EE}" destId="{FD03D347-50A3-2A41-8DBE-E41243031048}" srcOrd="1" destOrd="0" parTransId="{F95E8BA5-0C9E-E047-9FED-601778EBBA79}" sibTransId="{5F7A9AB4-F4E4-5540-997D-CE8A5A95C305}"/>
    <dgm:cxn modelId="{83CC0C4B-E88D-AC41-8EE8-F54DFF351E76}" type="presOf" srcId="{C17C4537-1993-8E44-AD81-C4068C2A520B}" destId="{7B14F848-303E-514C-A9C1-0B2F0EC8455C}" srcOrd="0" destOrd="0" presId="urn:microsoft.com/office/officeart/2005/8/layout/hierarchy6"/>
    <dgm:cxn modelId="{1D37B136-4027-DA48-AB86-A6E76DA08848}" type="presOf" srcId="{D7D049E2-0DA3-9C47-99F3-22C58DBC092E}" destId="{D54B9EBE-5AB1-F24D-BF6B-52F3EEDDD6BC}" srcOrd="0" destOrd="0" presId="urn:microsoft.com/office/officeart/2005/8/layout/hierarchy6"/>
    <dgm:cxn modelId="{AD8FCDAF-0A43-9540-9F68-E68E89371480}" srcId="{D6DB7BCB-7C10-6A4A-9890-B872648B32EE}" destId="{FD13817A-0989-9D4A-AD4B-9680B1F1C6EE}" srcOrd="0" destOrd="0" parTransId="{C05484B7-EB35-374D-B7A5-F4C25FDB5F7A}" sibTransId="{B6DA5223-EF59-034B-8275-F43F24249444}"/>
    <dgm:cxn modelId="{1CE0EC28-559A-A947-A246-2EF14FC063EF}" type="presParOf" srcId="{4DE78679-379E-E441-84EE-49A5F42E8F57}" destId="{EE7F6E78-BB15-9645-A04A-F8277573AD06}" srcOrd="0" destOrd="0" presId="urn:microsoft.com/office/officeart/2005/8/layout/hierarchy6"/>
    <dgm:cxn modelId="{91C0F2F8-211C-3744-94E3-05B64E3ED71D}" type="presParOf" srcId="{EE7F6E78-BB15-9645-A04A-F8277573AD06}" destId="{74BB22D8-BE24-0244-BE94-10A9CAAE6050}" srcOrd="0" destOrd="0" presId="urn:microsoft.com/office/officeart/2005/8/layout/hierarchy6"/>
    <dgm:cxn modelId="{E2AAFA92-9639-7A40-9BB2-B6DB4AE17CF3}" type="presParOf" srcId="{74BB22D8-BE24-0244-BE94-10A9CAAE6050}" destId="{08398928-A1A3-844E-8942-C5BD206E28E8}" srcOrd="0" destOrd="0" presId="urn:microsoft.com/office/officeart/2005/8/layout/hierarchy6"/>
    <dgm:cxn modelId="{62C11980-3326-4A4C-ACE7-67175CF9A080}" type="presParOf" srcId="{08398928-A1A3-844E-8942-C5BD206E28E8}" destId="{6362E91A-8BAF-D244-8DD2-8B9FE4966A90}" srcOrd="0" destOrd="0" presId="urn:microsoft.com/office/officeart/2005/8/layout/hierarchy6"/>
    <dgm:cxn modelId="{740A8682-72D6-BD41-935B-C65C71EF3DE3}" type="presParOf" srcId="{08398928-A1A3-844E-8942-C5BD206E28E8}" destId="{D728FC5F-6266-F649-85A0-571416446C68}" srcOrd="1" destOrd="0" presId="urn:microsoft.com/office/officeart/2005/8/layout/hierarchy6"/>
    <dgm:cxn modelId="{19E823C7-8B56-2340-B0F7-83C49D1CA3AF}" type="presParOf" srcId="{D728FC5F-6266-F649-85A0-571416446C68}" destId="{E87C95FD-48AA-F642-99C7-86DE650CCF1C}" srcOrd="0" destOrd="0" presId="urn:microsoft.com/office/officeart/2005/8/layout/hierarchy6"/>
    <dgm:cxn modelId="{02756CD7-4804-9D41-B394-A0560C14DE76}" type="presParOf" srcId="{D728FC5F-6266-F649-85A0-571416446C68}" destId="{FB61611D-B05A-AF42-ABD9-1B435621F0A5}" srcOrd="1" destOrd="0" presId="urn:microsoft.com/office/officeart/2005/8/layout/hierarchy6"/>
    <dgm:cxn modelId="{4572988E-2452-4B42-A32E-96ABC7FD8366}" type="presParOf" srcId="{FB61611D-B05A-AF42-ABD9-1B435621F0A5}" destId="{AF00B03B-D3F0-0D4C-956C-1C6012EAC541}" srcOrd="0" destOrd="0" presId="urn:microsoft.com/office/officeart/2005/8/layout/hierarchy6"/>
    <dgm:cxn modelId="{A1DD243D-062D-354C-9315-D87D6361DFE0}" type="presParOf" srcId="{FB61611D-B05A-AF42-ABD9-1B435621F0A5}" destId="{4D6A2052-9B84-244D-9E0B-27D25C436710}" srcOrd="1" destOrd="0" presId="urn:microsoft.com/office/officeart/2005/8/layout/hierarchy6"/>
    <dgm:cxn modelId="{8E4CA206-870E-F148-97FE-EBCDD9E0EAFF}" type="presParOf" srcId="{4D6A2052-9B84-244D-9E0B-27D25C436710}" destId="{D54B9EBE-5AB1-F24D-BF6B-52F3EEDDD6BC}" srcOrd="0" destOrd="0" presId="urn:microsoft.com/office/officeart/2005/8/layout/hierarchy6"/>
    <dgm:cxn modelId="{6BBA7AF4-726B-C047-9A51-B711D09E0655}" type="presParOf" srcId="{4D6A2052-9B84-244D-9E0B-27D25C436710}" destId="{4EAB56B7-F4AD-5847-B2C8-7D5C2204D259}" srcOrd="1" destOrd="0" presId="urn:microsoft.com/office/officeart/2005/8/layout/hierarchy6"/>
    <dgm:cxn modelId="{9342FA20-2AAB-EA46-9CC5-67069BCAE2E8}" type="presParOf" srcId="{4EAB56B7-F4AD-5847-B2C8-7D5C2204D259}" destId="{9F4038B6-16BC-2242-A0F7-16345B9AFBAF}" srcOrd="0" destOrd="0" presId="urn:microsoft.com/office/officeart/2005/8/layout/hierarchy6"/>
    <dgm:cxn modelId="{4034473C-4F3A-FE4D-9066-5745F23E4149}" type="presParOf" srcId="{4EAB56B7-F4AD-5847-B2C8-7D5C2204D259}" destId="{613D6DB5-7098-2040-9407-03DBC43FFD38}" srcOrd="1" destOrd="0" presId="urn:microsoft.com/office/officeart/2005/8/layout/hierarchy6"/>
    <dgm:cxn modelId="{DE15D2E4-48F2-C64C-B8A8-42F816E4F9AD}" type="presParOf" srcId="{4D6A2052-9B84-244D-9E0B-27D25C436710}" destId="{EBF62F51-379E-5544-9660-F153CB3355F1}" srcOrd="2" destOrd="0" presId="urn:microsoft.com/office/officeart/2005/8/layout/hierarchy6"/>
    <dgm:cxn modelId="{C2E45E9B-60E2-8943-BD91-957FD951167D}" type="presParOf" srcId="{4D6A2052-9B84-244D-9E0B-27D25C436710}" destId="{71C8CD08-0064-904C-BA41-218FE5CC96C3}" srcOrd="3" destOrd="0" presId="urn:microsoft.com/office/officeart/2005/8/layout/hierarchy6"/>
    <dgm:cxn modelId="{A4FC5FC7-F866-424C-8E40-C49D731D4F84}" type="presParOf" srcId="{71C8CD08-0064-904C-BA41-218FE5CC96C3}" destId="{AA0267AF-B040-B54B-8431-96A6BE80F54F}" srcOrd="0" destOrd="0" presId="urn:microsoft.com/office/officeart/2005/8/layout/hierarchy6"/>
    <dgm:cxn modelId="{6C05B4B0-76FB-C84C-A2A9-483AC28189C0}" type="presParOf" srcId="{71C8CD08-0064-904C-BA41-218FE5CC96C3}" destId="{26C190FA-6E44-5A4B-A6FE-9AA63D9AE724}" srcOrd="1" destOrd="0" presId="urn:microsoft.com/office/officeart/2005/8/layout/hierarchy6"/>
    <dgm:cxn modelId="{B64046D1-E7DE-1E4D-9B3F-4431639A10D4}" type="presParOf" srcId="{D728FC5F-6266-F649-85A0-571416446C68}" destId="{8EA53FD4-B5F2-C244-9599-A7AC0B0ABB24}" srcOrd="2" destOrd="0" presId="urn:microsoft.com/office/officeart/2005/8/layout/hierarchy6"/>
    <dgm:cxn modelId="{97B38DE7-20EF-8A41-9930-72280F9D566C}" type="presParOf" srcId="{D728FC5F-6266-F649-85A0-571416446C68}" destId="{08FF8D4A-CAAE-BF48-BC7F-D745AF37FC50}" srcOrd="3" destOrd="0" presId="urn:microsoft.com/office/officeart/2005/8/layout/hierarchy6"/>
    <dgm:cxn modelId="{5958BE66-1F14-3E47-895A-66373C3018D8}" type="presParOf" srcId="{08FF8D4A-CAAE-BF48-BC7F-D745AF37FC50}" destId="{7B14F848-303E-514C-A9C1-0B2F0EC8455C}" srcOrd="0" destOrd="0" presId="urn:microsoft.com/office/officeart/2005/8/layout/hierarchy6"/>
    <dgm:cxn modelId="{A7B693B9-465D-364A-9352-0F490C4F4623}" type="presParOf" srcId="{08FF8D4A-CAAE-BF48-BC7F-D745AF37FC50}" destId="{67C9278D-444F-0947-919E-52D35D92669D}" srcOrd="1" destOrd="0" presId="urn:microsoft.com/office/officeart/2005/8/layout/hierarchy6"/>
    <dgm:cxn modelId="{B62F975B-CE59-3241-839F-28026A6DAA36}" type="presParOf" srcId="{67C9278D-444F-0947-919E-52D35D92669D}" destId="{C14985EC-5DAE-C041-84A9-BB6D27B89C8D}" srcOrd="0" destOrd="0" presId="urn:microsoft.com/office/officeart/2005/8/layout/hierarchy6"/>
    <dgm:cxn modelId="{C25741CD-AAC6-6942-96EA-383414E669A7}" type="presParOf" srcId="{67C9278D-444F-0947-919E-52D35D92669D}" destId="{64770961-2E01-4D4B-BD02-06F3CCE64A8B}" srcOrd="1" destOrd="0" presId="urn:microsoft.com/office/officeart/2005/8/layout/hierarchy6"/>
    <dgm:cxn modelId="{E36D3990-252D-1F4C-8D7D-06FB5DB33378}" type="presParOf" srcId="{64770961-2E01-4D4B-BD02-06F3CCE64A8B}" destId="{23F15AC4-2127-124E-A45B-3C39B6D04A1D}" srcOrd="0" destOrd="0" presId="urn:microsoft.com/office/officeart/2005/8/layout/hierarchy6"/>
    <dgm:cxn modelId="{2ABF3457-B222-FE47-A245-1E2E3924DC70}" type="presParOf" srcId="{64770961-2E01-4D4B-BD02-06F3CCE64A8B}" destId="{EE43A598-8741-B342-80B4-8C88DD6896B3}" srcOrd="1" destOrd="0" presId="urn:microsoft.com/office/officeart/2005/8/layout/hierarchy6"/>
    <dgm:cxn modelId="{F3D5F7ED-3A03-D44F-BCDF-EC2C7A3B9BC8}" type="presParOf" srcId="{67C9278D-444F-0947-919E-52D35D92669D}" destId="{C47EE86A-1CFA-1C4D-9C9F-EB09CCF53966}" srcOrd="2" destOrd="0" presId="urn:microsoft.com/office/officeart/2005/8/layout/hierarchy6"/>
    <dgm:cxn modelId="{51190FFB-0784-C148-A3B0-C7C657E983B0}" type="presParOf" srcId="{67C9278D-444F-0947-919E-52D35D92669D}" destId="{CD1BE24A-E593-D946-BE56-01DA4C860F2F}" srcOrd="3" destOrd="0" presId="urn:microsoft.com/office/officeart/2005/8/layout/hierarchy6"/>
    <dgm:cxn modelId="{9E979706-96EF-5841-9EDF-1FDD76011126}" type="presParOf" srcId="{CD1BE24A-E593-D946-BE56-01DA4C860F2F}" destId="{F755687F-6A9A-FD48-8139-84B1D02DFA98}" srcOrd="0" destOrd="0" presId="urn:microsoft.com/office/officeart/2005/8/layout/hierarchy6"/>
    <dgm:cxn modelId="{165DAB09-1CB0-6046-A074-97965D9FD3C7}" type="presParOf" srcId="{CD1BE24A-E593-D946-BE56-01DA4C860F2F}" destId="{EA2AA32E-7CD9-514B-A984-49E16FE77ADE}" srcOrd="1" destOrd="0" presId="urn:microsoft.com/office/officeart/2005/8/layout/hierarchy6"/>
    <dgm:cxn modelId="{81EBD0B4-8267-5149-8ED5-162DFD3CDF1D}" type="presParOf" srcId="{4DE78679-379E-E441-84EE-49A5F42E8F57}" destId="{DC3A0CE2-AA8C-2948-AE47-270B0D069C86}"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2330D1-EFD2-D141-894F-CEA9E47DFEC8}">
      <dsp:nvSpPr>
        <dsp:cNvPr id="0" name=""/>
        <dsp:cNvSpPr/>
      </dsp:nvSpPr>
      <dsp:spPr>
        <a:xfrm>
          <a:off x="739345" y="629048"/>
          <a:ext cx="6549799" cy="939828"/>
        </a:xfrm>
        <a:prstGeom prst="roundRect">
          <a:avLst>
            <a:gd name="adj" fmla="val 10000"/>
          </a:avLst>
        </a:prstGeom>
        <a:solidFill>
          <a:schemeClr val="bg1">
            <a:lumMod val="8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smtClean="0">
              <a:solidFill>
                <a:schemeClr val="tx1"/>
              </a:solidFill>
            </a:rPr>
            <a:t>Beam Deposition Processes</a:t>
          </a:r>
          <a:endParaRPr lang="en-US" sz="3200" kern="1200" dirty="0">
            <a:solidFill>
              <a:schemeClr val="tx1"/>
            </a:solidFill>
          </a:endParaRPr>
        </a:p>
      </dsp:txBody>
      <dsp:txXfrm>
        <a:off x="766872" y="656575"/>
        <a:ext cx="6494745" cy="884774"/>
      </dsp:txXfrm>
    </dsp:sp>
    <dsp:sp modelId="{6D6EFAF4-7ACE-8444-B369-7361AA6436F0}">
      <dsp:nvSpPr>
        <dsp:cNvPr id="0" name=""/>
        <dsp:cNvSpPr/>
      </dsp:nvSpPr>
      <dsp:spPr>
        <a:xfrm>
          <a:off x="1662638" y="1568876"/>
          <a:ext cx="2351606" cy="592188"/>
        </a:xfrm>
        <a:custGeom>
          <a:avLst/>
          <a:gdLst/>
          <a:ahLst/>
          <a:cxnLst/>
          <a:rect l="0" t="0" r="0" b="0"/>
          <a:pathLst>
            <a:path>
              <a:moveTo>
                <a:pt x="2351606" y="0"/>
              </a:moveTo>
              <a:lnTo>
                <a:pt x="2351606" y="296094"/>
              </a:lnTo>
              <a:lnTo>
                <a:pt x="0" y="296094"/>
              </a:lnTo>
              <a:lnTo>
                <a:pt x="0" y="592188"/>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25249233-431B-114C-A391-1484719CB376}">
      <dsp:nvSpPr>
        <dsp:cNvPr id="0" name=""/>
        <dsp:cNvSpPr/>
      </dsp:nvSpPr>
      <dsp:spPr>
        <a:xfrm>
          <a:off x="611" y="2161065"/>
          <a:ext cx="3324053" cy="1250915"/>
        </a:xfrm>
        <a:prstGeom prst="roundRect">
          <a:avLst>
            <a:gd name="adj" fmla="val 10000"/>
          </a:avLst>
        </a:prstGeom>
        <a:solidFill>
          <a:schemeClr val="bg1">
            <a:lumMod val="8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solidFill>
                <a:prstClr val="black"/>
              </a:solidFill>
            </a:rPr>
            <a:t>Direct Metal Deposition (</a:t>
          </a:r>
          <a:r>
            <a:rPr lang="en-US" sz="2400" kern="1200" dirty="0" smtClean="0">
              <a:solidFill>
                <a:schemeClr val="tx1"/>
              </a:solidFill>
            </a:rPr>
            <a:t>DMD)</a:t>
          </a:r>
          <a:endParaRPr lang="en-US" sz="2400" kern="1200" dirty="0">
            <a:solidFill>
              <a:schemeClr val="tx1"/>
            </a:solidFill>
          </a:endParaRPr>
        </a:p>
      </dsp:txBody>
      <dsp:txXfrm>
        <a:off x="37249" y="2197703"/>
        <a:ext cx="3250777" cy="1177639"/>
      </dsp:txXfrm>
    </dsp:sp>
    <dsp:sp modelId="{11D23C8E-C66F-2644-B86A-94DD3DB697F6}">
      <dsp:nvSpPr>
        <dsp:cNvPr id="0" name=""/>
        <dsp:cNvSpPr/>
      </dsp:nvSpPr>
      <dsp:spPr>
        <a:xfrm>
          <a:off x="1616918" y="3411980"/>
          <a:ext cx="91440" cy="605432"/>
        </a:xfrm>
        <a:custGeom>
          <a:avLst/>
          <a:gdLst/>
          <a:ahLst/>
          <a:cxnLst/>
          <a:rect l="0" t="0" r="0" b="0"/>
          <a:pathLst>
            <a:path>
              <a:moveTo>
                <a:pt x="45720" y="0"/>
              </a:moveTo>
              <a:lnTo>
                <a:pt x="45720" y="605432"/>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CE0EAE06-4383-E147-BE7C-681514CF9960}">
      <dsp:nvSpPr>
        <dsp:cNvPr id="0" name=""/>
        <dsp:cNvSpPr/>
      </dsp:nvSpPr>
      <dsp:spPr>
        <a:xfrm>
          <a:off x="527451" y="4017413"/>
          <a:ext cx="2270373" cy="1513582"/>
        </a:xfrm>
        <a:prstGeom prst="roundRect">
          <a:avLst>
            <a:gd name="adj" fmla="val 10000"/>
          </a:avLst>
        </a:prstGeom>
        <a:solidFill>
          <a:schemeClr val="bg1">
            <a:lumMod val="8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solidFill>
                <a:schemeClr val="tx1"/>
              </a:solidFill>
            </a:rPr>
            <a:t>CO</a:t>
          </a:r>
          <a:r>
            <a:rPr lang="en-US" sz="2400" kern="1200" baseline="-25000" dirty="0" smtClean="0">
              <a:solidFill>
                <a:schemeClr val="tx1"/>
              </a:solidFill>
            </a:rPr>
            <a:t>2</a:t>
          </a:r>
          <a:r>
            <a:rPr lang="en-US" sz="2400" kern="1200" dirty="0" smtClean="0">
              <a:solidFill>
                <a:schemeClr val="tx1"/>
              </a:solidFill>
            </a:rPr>
            <a:t> laser</a:t>
          </a:r>
          <a:endParaRPr lang="en-US" sz="2400" kern="1200" dirty="0">
            <a:solidFill>
              <a:schemeClr val="tx1"/>
            </a:solidFill>
          </a:endParaRPr>
        </a:p>
      </dsp:txBody>
      <dsp:txXfrm>
        <a:off x="571782" y="4061744"/>
        <a:ext cx="2181711" cy="1424920"/>
      </dsp:txXfrm>
    </dsp:sp>
    <dsp:sp modelId="{61CBDE7E-0931-6B4E-A6A3-F6AE04AA56C3}">
      <dsp:nvSpPr>
        <dsp:cNvPr id="0" name=""/>
        <dsp:cNvSpPr/>
      </dsp:nvSpPr>
      <dsp:spPr>
        <a:xfrm>
          <a:off x="4014245" y="1568876"/>
          <a:ext cx="2002582" cy="592188"/>
        </a:xfrm>
        <a:custGeom>
          <a:avLst/>
          <a:gdLst/>
          <a:ahLst/>
          <a:cxnLst/>
          <a:rect l="0" t="0" r="0" b="0"/>
          <a:pathLst>
            <a:path>
              <a:moveTo>
                <a:pt x="0" y="0"/>
              </a:moveTo>
              <a:lnTo>
                <a:pt x="0" y="296094"/>
              </a:lnTo>
              <a:lnTo>
                <a:pt x="2002582" y="296094"/>
              </a:lnTo>
              <a:lnTo>
                <a:pt x="2002582" y="592188"/>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F7D436B3-2729-5743-8D7B-D6CFA047007E}">
      <dsp:nvSpPr>
        <dsp:cNvPr id="0" name=""/>
        <dsp:cNvSpPr/>
      </dsp:nvSpPr>
      <dsp:spPr>
        <a:xfrm>
          <a:off x="4005776" y="2161065"/>
          <a:ext cx="4022102" cy="1250899"/>
        </a:xfrm>
        <a:prstGeom prst="roundRect">
          <a:avLst>
            <a:gd name="adj" fmla="val 10000"/>
          </a:avLst>
        </a:prstGeom>
        <a:solidFill>
          <a:schemeClr val="bg1">
            <a:lumMod val="8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solidFill>
                <a:prstClr val="black"/>
              </a:solidFill>
            </a:rPr>
            <a:t>Laser Engineering Net Shaping </a:t>
          </a:r>
          <a:endParaRPr lang="en-US" sz="2400" kern="1200" dirty="0" smtClean="0">
            <a:solidFill>
              <a:schemeClr val="tx1"/>
            </a:solidFill>
          </a:endParaRPr>
        </a:p>
        <a:p>
          <a:pPr lvl="0" algn="ctr" defTabSz="1066800">
            <a:lnSpc>
              <a:spcPct val="90000"/>
            </a:lnSpc>
            <a:spcBef>
              <a:spcPct val="0"/>
            </a:spcBef>
            <a:spcAft>
              <a:spcPct val="35000"/>
            </a:spcAft>
          </a:pPr>
          <a:r>
            <a:rPr lang="en-US" sz="2400" kern="1200" dirty="0" smtClean="0">
              <a:solidFill>
                <a:schemeClr val="tx1"/>
              </a:solidFill>
            </a:rPr>
            <a:t>(LENS)</a:t>
          </a:r>
          <a:endParaRPr lang="en-US" sz="2400" kern="1200" dirty="0">
            <a:solidFill>
              <a:schemeClr val="tx1"/>
            </a:solidFill>
          </a:endParaRPr>
        </a:p>
      </dsp:txBody>
      <dsp:txXfrm>
        <a:off x="4042414" y="2197703"/>
        <a:ext cx="3948826" cy="1177623"/>
      </dsp:txXfrm>
    </dsp:sp>
    <dsp:sp modelId="{CC99D471-554A-4746-942E-8A35429C5245}">
      <dsp:nvSpPr>
        <dsp:cNvPr id="0" name=""/>
        <dsp:cNvSpPr/>
      </dsp:nvSpPr>
      <dsp:spPr>
        <a:xfrm>
          <a:off x="5971107" y="3411965"/>
          <a:ext cx="91440" cy="634463"/>
        </a:xfrm>
        <a:custGeom>
          <a:avLst/>
          <a:gdLst/>
          <a:ahLst/>
          <a:cxnLst/>
          <a:rect l="0" t="0" r="0" b="0"/>
          <a:pathLst>
            <a:path>
              <a:moveTo>
                <a:pt x="45720" y="0"/>
              </a:moveTo>
              <a:lnTo>
                <a:pt x="45720" y="634463"/>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84DAD03-E236-1540-961B-95808C01D88E}">
      <dsp:nvSpPr>
        <dsp:cNvPr id="0" name=""/>
        <dsp:cNvSpPr/>
      </dsp:nvSpPr>
      <dsp:spPr>
        <a:xfrm>
          <a:off x="3804667" y="4046428"/>
          <a:ext cx="4424321" cy="1513582"/>
        </a:xfrm>
        <a:prstGeom prst="roundRect">
          <a:avLst>
            <a:gd name="adj" fmla="val 10000"/>
          </a:avLst>
        </a:prstGeom>
        <a:solidFill>
          <a:schemeClr val="bg1">
            <a:lumMod val="8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solidFill>
                <a:schemeClr val="tx1"/>
              </a:solidFill>
              <a:latin typeface="+mn-lt"/>
              <a:cs typeface="+mn-cs"/>
            </a:rPr>
            <a:t> Neodymium–yttrium–aluminum–garnet (</a:t>
          </a:r>
          <a:r>
            <a:rPr lang="en-US" sz="2400" kern="1200" dirty="0" err="1" smtClean="0">
              <a:solidFill>
                <a:schemeClr val="tx1"/>
              </a:solidFill>
              <a:latin typeface="+mn-lt"/>
              <a:cs typeface="+mn-cs"/>
            </a:rPr>
            <a:t>Nd:YAG</a:t>
          </a:r>
          <a:r>
            <a:rPr lang="en-US" sz="2400" kern="1200" dirty="0" smtClean="0">
              <a:solidFill>
                <a:schemeClr val="tx1"/>
              </a:solidFill>
              <a:latin typeface="+mn-lt"/>
              <a:cs typeface="+mn-cs"/>
            </a:rPr>
            <a:t>) laser</a:t>
          </a:r>
          <a:r>
            <a:rPr lang="ar-SA" sz="2400" kern="1200" baseline="0" dirty="0" smtClean="0">
              <a:solidFill>
                <a:schemeClr val="tx1"/>
              </a:solidFill>
              <a:latin typeface="+mn-lt"/>
              <a:cs typeface="+mn-cs"/>
            </a:rPr>
            <a:t> </a:t>
          </a:r>
          <a:endParaRPr lang="en-US" sz="2400" kern="1200" dirty="0">
            <a:solidFill>
              <a:schemeClr val="tx1"/>
            </a:solidFill>
            <a:latin typeface="+mn-lt"/>
            <a:cs typeface="+mn-cs"/>
          </a:endParaRPr>
        </a:p>
      </dsp:txBody>
      <dsp:txXfrm>
        <a:off x="3848998" y="4090759"/>
        <a:ext cx="4335659" cy="14249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62E91A-8BAF-D244-8DD2-8B9FE4966A90}">
      <dsp:nvSpPr>
        <dsp:cNvPr id="0" name=""/>
        <dsp:cNvSpPr/>
      </dsp:nvSpPr>
      <dsp:spPr>
        <a:xfrm>
          <a:off x="2928934" y="1045251"/>
          <a:ext cx="2724150" cy="574430"/>
        </a:xfrm>
        <a:prstGeom prst="roundRect">
          <a:avLst>
            <a:gd name="adj" fmla="val 10000"/>
          </a:avLst>
        </a:prstGeom>
        <a:solidFill>
          <a:schemeClr val="bg1">
            <a:lumMod val="8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rtl="1">
            <a:lnSpc>
              <a:spcPct val="90000"/>
            </a:lnSpc>
            <a:spcBef>
              <a:spcPct val="0"/>
            </a:spcBef>
            <a:spcAft>
              <a:spcPct val="35000"/>
            </a:spcAft>
          </a:pPr>
          <a:r>
            <a:rPr lang="en-US" sz="2200" kern="1200" dirty="0" smtClean="0">
              <a:solidFill>
                <a:schemeClr val="tx1"/>
              </a:solidFill>
            </a:rPr>
            <a:t>Support Material </a:t>
          </a:r>
          <a:endParaRPr lang="en-US" sz="2200" kern="1200" dirty="0">
            <a:solidFill>
              <a:schemeClr val="tx1"/>
            </a:solidFill>
          </a:endParaRPr>
        </a:p>
      </dsp:txBody>
      <dsp:txXfrm>
        <a:off x="2945758" y="1062075"/>
        <a:ext cx="2690502" cy="540782"/>
      </dsp:txXfrm>
    </dsp:sp>
    <dsp:sp modelId="{E87C95FD-48AA-F642-99C7-86DE650CCF1C}">
      <dsp:nvSpPr>
        <dsp:cNvPr id="0" name=""/>
        <dsp:cNvSpPr/>
      </dsp:nvSpPr>
      <dsp:spPr>
        <a:xfrm>
          <a:off x="2032317" y="1619682"/>
          <a:ext cx="2258691" cy="470160"/>
        </a:xfrm>
        <a:custGeom>
          <a:avLst/>
          <a:gdLst/>
          <a:ahLst/>
          <a:cxnLst/>
          <a:rect l="0" t="0" r="0" b="0"/>
          <a:pathLst>
            <a:path>
              <a:moveTo>
                <a:pt x="2258691" y="0"/>
              </a:moveTo>
              <a:lnTo>
                <a:pt x="2258691" y="235080"/>
              </a:lnTo>
              <a:lnTo>
                <a:pt x="0" y="235080"/>
              </a:lnTo>
              <a:lnTo>
                <a:pt x="0" y="470160"/>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F00B03B-D3F0-0D4C-956C-1C6012EAC541}">
      <dsp:nvSpPr>
        <dsp:cNvPr id="0" name=""/>
        <dsp:cNvSpPr/>
      </dsp:nvSpPr>
      <dsp:spPr>
        <a:xfrm>
          <a:off x="907097" y="2089842"/>
          <a:ext cx="2250440" cy="735906"/>
        </a:xfrm>
        <a:prstGeom prst="roundRect">
          <a:avLst>
            <a:gd name="adj" fmla="val 10000"/>
          </a:avLst>
        </a:prstGeom>
        <a:solidFill>
          <a:schemeClr val="bg1">
            <a:lumMod val="8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solidFill>
                <a:schemeClr val="tx1"/>
              </a:solidFill>
            </a:rPr>
            <a:t>Synthetic Support</a:t>
          </a:r>
          <a:endParaRPr lang="en-US" sz="2200" kern="1200" dirty="0">
            <a:solidFill>
              <a:schemeClr val="tx1"/>
            </a:solidFill>
          </a:endParaRPr>
        </a:p>
      </dsp:txBody>
      <dsp:txXfrm>
        <a:off x="928651" y="2111396"/>
        <a:ext cx="2207332" cy="692798"/>
      </dsp:txXfrm>
    </dsp:sp>
    <dsp:sp modelId="{D54B9EBE-5AB1-F24D-BF6B-52F3EEDDD6BC}">
      <dsp:nvSpPr>
        <dsp:cNvPr id="0" name=""/>
        <dsp:cNvSpPr/>
      </dsp:nvSpPr>
      <dsp:spPr>
        <a:xfrm>
          <a:off x="886301" y="2825749"/>
          <a:ext cx="1146016" cy="470160"/>
        </a:xfrm>
        <a:custGeom>
          <a:avLst/>
          <a:gdLst/>
          <a:ahLst/>
          <a:cxnLst/>
          <a:rect l="0" t="0" r="0" b="0"/>
          <a:pathLst>
            <a:path>
              <a:moveTo>
                <a:pt x="1146016" y="0"/>
              </a:moveTo>
              <a:lnTo>
                <a:pt x="1146016" y="235080"/>
              </a:lnTo>
              <a:lnTo>
                <a:pt x="0" y="235080"/>
              </a:lnTo>
              <a:lnTo>
                <a:pt x="0" y="470160"/>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9F4038B6-16BC-2242-A0F7-16345B9AFBAF}">
      <dsp:nvSpPr>
        <dsp:cNvPr id="0" name=""/>
        <dsp:cNvSpPr/>
      </dsp:nvSpPr>
      <dsp:spPr>
        <a:xfrm>
          <a:off x="4750" y="3295909"/>
          <a:ext cx="1763101" cy="1175401"/>
        </a:xfrm>
        <a:prstGeom prst="roundRect">
          <a:avLst>
            <a:gd name="adj" fmla="val 10000"/>
          </a:avLst>
        </a:prstGeom>
        <a:solidFill>
          <a:schemeClr val="bg1">
            <a:lumMod val="8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rtl="1">
            <a:lnSpc>
              <a:spcPct val="90000"/>
            </a:lnSpc>
            <a:spcBef>
              <a:spcPct val="0"/>
            </a:spcBef>
            <a:spcAft>
              <a:spcPct val="35000"/>
            </a:spcAft>
          </a:pPr>
          <a:r>
            <a:rPr lang="en-US" sz="2200" kern="1200" baseline="0" dirty="0" smtClean="0">
              <a:solidFill>
                <a:schemeClr val="tx1"/>
              </a:solidFill>
            </a:rPr>
            <a:t>Printing material</a:t>
          </a:r>
          <a:endParaRPr lang="en-US" sz="2200" kern="1200" dirty="0">
            <a:solidFill>
              <a:schemeClr val="tx1"/>
            </a:solidFill>
          </a:endParaRPr>
        </a:p>
      </dsp:txBody>
      <dsp:txXfrm>
        <a:off x="39176" y="3330335"/>
        <a:ext cx="1694249" cy="1106549"/>
      </dsp:txXfrm>
    </dsp:sp>
    <dsp:sp modelId="{EBF62F51-379E-5544-9660-F153CB3355F1}">
      <dsp:nvSpPr>
        <dsp:cNvPr id="0" name=""/>
        <dsp:cNvSpPr/>
      </dsp:nvSpPr>
      <dsp:spPr>
        <a:xfrm>
          <a:off x="2032317" y="2825749"/>
          <a:ext cx="1146016" cy="470160"/>
        </a:xfrm>
        <a:custGeom>
          <a:avLst/>
          <a:gdLst/>
          <a:ahLst/>
          <a:cxnLst/>
          <a:rect l="0" t="0" r="0" b="0"/>
          <a:pathLst>
            <a:path>
              <a:moveTo>
                <a:pt x="0" y="0"/>
              </a:moveTo>
              <a:lnTo>
                <a:pt x="0" y="235080"/>
              </a:lnTo>
              <a:lnTo>
                <a:pt x="1146016" y="235080"/>
              </a:lnTo>
              <a:lnTo>
                <a:pt x="1146016" y="470160"/>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A0267AF-B040-B54B-8431-96A6BE80F54F}">
      <dsp:nvSpPr>
        <dsp:cNvPr id="0" name=""/>
        <dsp:cNvSpPr/>
      </dsp:nvSpPr>
      <dsp:spPr>
        <a:xfrm>
          <a:off x="2296783" y="3295909"/>
          <a:ext cx="1763101" cy="1175401"/>
        </a:xfrm>
        <a:prstGeom prst="roundRect">
          <a:avLst>
            <a:gd name="adj" fmla="val 10000"/>
          </a:avLst>
        </a:prstGeom>
        <a:solidFill>
          <a:schemeClr val="bg1">
            <a:lumMod val="8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rtl="1">
            <a:lnSpc>
              <a:spcPct val="90000"/>
            </a:lnSpc>
            <a:spcBef>
              <a:spcPct val="0"/>
            </a:spcBef>
            <a:spcAft>
              <a:spcPct val="35000"/>
            </a:spcAft>
          </a:pPr>
          <a:r>
            <a:rPr lang="en-US" sz="2200" kern="1200" baseline="0" dirty="0" smtClean="0">
              <a:solidFill>
                <a:schemeClr val="tx1"/>
              </a:solidFill>
            </a:rPr>
            <a:t>Another material</a:t>
          </a:r>
          <a:endParaRPr lang="en-US" sz="2200" kern="1200" dirty="0">
            <a:solidFill>
              <a:schemeClr val="tx1"/>
            </a:solidFill>
          </a:endParaRPr>
        </a:p>
      </dsp:txBody>
      <dsp:txXfrm>
        <a:off x="2331209" y="3330335"/>
        <a:ext cx="1694249" cy="1106549"/>
      </dsp:txXfrm>
    </dsp:sp>
    <dsp:sp modelId="{8EA53FD4-B5F2-C244-9599-A7AC0B0ABB24}">
      <dsp:nvSpPr>
        <dsp:cNvPr id="0" name=""/>
        <dsp:cNvSpPr/>
      </dsp:nvSpPr>
      <dsp:spPr>
        <a:xfrm>
          <a:off x="4291009" y="1619682"/>
          <a:ext cx="2325372" cy="470160"/>
        </a:xfrm>
        <a:custGeom>
          <a:avLst/>
          <a:gdLst/>
          <a:ahLst/>
          <a:cxnLst/>
          <a:rect l="0" t="0" r="0" b="0"/>
          <a:pathLst>
            <a:path>
              <a:moveTo>
                <a:pt x="0" y="0"/>
              </a:moveTo>
              <a:lnTo>
                <a:pt x="0" y="235080"/>
              </a:lnTo>
              <a:lnTo>
                <a:pt x="2325372" y="235080"/>
              </a:lnTo>
              <a:lnTo>
                <a:pt x="2325372" y="470160"/>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7B14F848-303E-514C-A9C1-0B2F0EC8455C}">
      <dsp:nvSpPr>
        <dsp:cNvPr id="0" name=""/>
        <dsp:cNvSpPr/>
      </dsp:nvSpPr>
      <dsp:spPr>
        <a:xfrm>
          <a:off x="5557842" y="2089842"/>
          <a:ext cx="2117079" cy="735906"/>
        </a:xfrm>
        <a:prstGeom prst="roundRect">
          <a:avLst>
            <a:gd name="adj" fmla="val 10000"/>
          </a:avLst>
        </a:prstGeom>
        <a:solidFill>
          <a:schemeClr val="bg1">
            <a:lumMod val="8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solidFill>
                <a:schemeClr val="tx1"/>
              </a:solidFill>
            </a:rPr>
            <a:t>Natural Support </a:t>
          </a:r>
          <a:endParaRPr lang="en-US" sz="2200" kern="1200" dirty="0">
            <a:solidFill>
              <a:schemeClr val="tx1"/>
            </a:solidFill>
          </a:endParaRPr>
        </a:p>
      </dsp:txBody>
      <dsp:txXfrm>
        <a:off x="5579396" y="2111396"/>
        <a:ext cx="2073971" cy="692798"/>
      </dsp:txXfrm>
    </dsp:sp>
    <dsp:sp modelId="{C14985EC-5DAE-C041-84A9-BB6D27B89C8D}">
      <dsp:nvSpPr>
        <dsp:cNvPr id="0" name=""/>
        <dsp:cNvSpPr/>
      </dsp:nvSpPr>
      <dsp:spPr>
        <a:xfrm>
          <a:off x="5470366" y="2825749"/>
          <a:ext cx="1146016" cy="470160"/>
        </a:xfrm>
        <a:custGeom>
          <a:avLst/>
          <a:gdLst/>
          <a:ahLst/>
          <a:cxnLst/>
          <a:rect l="0" t="0" r="0" b="0"/>
          <a:pathLst>
            <a:path>
              <a:moveTo>
                <a:pt x="1146016" y="0"/>
              </a:moveTo>
              <a:lnTo>
                <a:pt x="1146016" y="235080"/>
              </a:lnTo>
              <a:lnTo>
                <a:pt x="0" y="235080"/>
              </a:lnTo>
              <a:lnTo>
                <a:pt x="0" y="470160"/>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23F15AC4-2127-124E-A45B-3C39B6D04A1D}">
      <dsp:nvSpPr>
        <dsp:cNvPr id="0" name=""/>
        <dsp:cNvSpPr/>
      </dsp:nvSpPr>
      <dsp:spPr>
        <a:xfrm>
          <a:off x="4588815" y="3295909"/>
          <a:ext cx="1763101" cy="1175401"/>
        </a:xfrm>
        <a:prstGeom prst="roundRect">
          <a:avLst>
            <a:gd name="adj" fmla="val 10000"/>
          </a:avLst>
        </a:prstGeom>
        <a:solidFill>
          <a:schemeClr val="bg1">
            <a:lumMod val="8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solidFill>
                <a:schemeClr val="tx1"/>
              </a:solidFill>
            </a:rPr>
            <a:t>Powder-based processes</a:t>
          </a:r>
          <a:endParaRPr lang="en-US" sz="2200" kern="1200" dirty="0">
            <a:solidFill>
              <a:schemeClr val="tx1"/>
            </a:solidFill>
          </a:endParaRPr>
        </a:p>
      </dsp:txBody>
      <dsp:txXfrm>
        <a:off x="4623241" y="3330335"/>
        <a:ext cx="1694249" cy="1106549"/>
      </dsp:txXfrm>
    </dsp:sp>
    <dsp:sp modelId="{C47EE86A-1CFA-1C4D-9C9F-EB09CCF53966}">
      <dsp:nvSpPr>
        <dsp:cNvPr id="0" name=""/>
        <dsp:cNvSpPr/>
      </dsp:nvSpPr>
      <dsp:spPr>
        <a:xfrm>
          <a:off x="6616382" y="2825749"/>
          <a:ext cx="1146016" cy="470160"/>
        </a:xfrm>
        <a:custGeom>
          <a:avLst/>
          <a:gdLst/>
          <a:ahLst/>
          <a:cxnLst/>
          <a:rect l="0" t="0" r="0" b="0"/>
          <a:pathLst>
            <a:path>
              <a:moveTo>
                <a:pt x="0" y="0"/>
              </a:moveTo>
              <a:lnTo>
                <a:pt x="0" y="235080"/>
              </a:lnTo>
              <a:lnTo>
                <a:pt x="1146016" y="235080"/>
              </a:lnTo>
              <a:lnTo>
                <a:pt x="1146016" y="470160"/>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F755687F-6A9A-FD48-8139-84B1D02DFA98}">
      <dsp:nvSpPr>
        <dsp:cNvPr id="0" name=""/>
        <dsp:cNvSpPr/>
      </dsp:nvSpPr>
      <dsp:spPr>
        <a:xfrm>
          <a:off x="6880847" y="3295909"/>
          <a:ext cx="1763101" cy="1175401"/>
        </a:xfrm>
        <a:prstGeom prst="roundRect">
          <a:avLst>
            <a:gd name="adj" fmla="val 10000"/>
          </a:avLst>
        </a:prstGeom>
        <a:solidFill>
          <a:schemeClr val="bg1">
            <a:lumMod val="8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rtl="1">
            <a:lnSpc>
              <a:spcPct val="90000"/>
            </a:lnSpc>
            <a:spcBef>
              <a:spcPct val="0"/>
            </a:spcBef>
            <a:spcAft>
              <a:spcPct val="35000"/>
            </a:spcAft>
          </a:pPr>
          <a:r>
            <a:rPr lang="en-US" sz="2200" kern="1200" dirty="0" smtClean="0">
              <a:solidFill>
                <a:schemeClr val="tx1"/>
              </a:solidFill>
            </a:rPr>
            <a:t>Sheet-based processes</a:t>
          </a:r>
          <a:endParaRPr lang="en-US" sz="2200" kern="1200" dirty="0">
            <a:solidFill>
              <a:schemeClr val="tx1"/>
            </a:solidFill>
          </a:endParaRPr>
        </a:p>
      </dsp:txBody>
      <dsp:txXfrm>
        <a:off x="6915273" y="3330335"/>
        <a:ext cx="1694249" cy="110654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24255FA-6722-A646-B356-62152B4562DB}" type="datetimeFigureOut">
              <a:rPr lang="en-US" smtClean="0"/>
              <a:t>1/20/17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6A600F-4F89-0847-AA07-BBAB4260BFDF}" type="slidenum">
              <a:rPr lang="en-US" smtClean="0"/>
              <a:t>‹#›</a:t>
            </a:fld>
            <a:endParaRPr lang="en-US"/>
          </a:p>
        </p:txBody>
      </p:sp>
    </p:spTree>
    <p:extLst>
      <p:ext uri="{BB962C8B-B14F-4D97-AF65-F5344CB8AC3E}">
        <p14:creationId xmlns:p14="http://schemas.microsoft.com/office/powerpoint/2010/main" val="165076521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6A600F-4F89-0847-AA07-BBAB4260BFDF}" type="slidenum">
              <a:rPr lang="en-US" smtClean="0"/>
              <a:t>1</a:t>
            </a:fld>
            <a:endParaRPr lang="en-US"/>
          </a:p>
        </p:txBody>
      </p:sp>
    </p:spTree>
    <p:extLst>
      <p:ext uri="{BB962C8B-B14F-4D97-AF65-F5344CB8AC3E}">
        <p14:creationId xmlns:p14="http://schemas.microsoft.com/office/powerpoint/2010/main" val="4470256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algn="l" rtl="0"/>
            <a:endParaRPr lang="en-US" dirty="0"/>
          </a:p>
        </p:txBody>
      </p:sp>
      <p:sp>
        <p:nvSpPr>
          <p:cNvPr id="4" name="Slide Number Placeholder 3"/>
          <p:cNvSpPr>
            <a:spLocks noGrp="1"/>
          </p:cNvSpPr>
          <p:nvPr>
            <p:ph type="sldNum" sz="quarter" idx="10"/>
          </p:nvPr>
        </p:nvSpPr>
        <p:spPr/>
        <p:txBody>
          <a:bodyPr/>
          <a:lstStyle/>
          <a:p>
            <a:fld id="{24F4CB2D-5A3E-F540-B8EB-736471448367}" type="slidenum">
              <a:rPr lang="en-US" smtClean="0"/>
              <a:t>11</a:t>
            </a:fld>
            <a:endParaRPr lang="en-US"/>
          </a:p>
        </p:txBody>
      </p:sp>
    </p:spTree>
    <p:extLst>
      <p:ext uri="{BB962C8B-B14F-4D97-AF65-F5344CB8AC3E}">
        <p14:creationId xmlns:p14="http://schemas.microsoft.com/office/powerpoint/2010/main" val="3493487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F4CB2D-5A3E-F540-B8EB-736471448367}" type="slidenum">
              <a:rPr lang="en-US" smtClean="0"/>
              <a:t>12</a:t>
            </a:fld>
            <a:endParaRPr lang="en-US"/>
          </a:p>
        </p:txBody>
      </p:sp>
    </p:spTree>
    <p:extLst>
      <p:ext uri="{BB962C8B-B14F-4D97-AF65-F5344CB8AC3E}">
        <p14:creationId xmlns:p14="http://schemas.microsoft.com/office/powerpoint/2010/main" val="10080342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r" defTabSz="457200" rtl="1" eaLnBrk="1" latinLnBrk="0" hangingPunct="1"/>
            <a:endParaRPr lang="en-US" dirty="0"/>
          </a:p>
        </p:txBody>
      </p:sp>
      <p:sp>
        <p:nvSpPr>
          <p:cNvPr id="4" name="Slide Number Placeholder 3"/>
          <p:cNvSpPr>
            <a:spLocks noGrp="1"/>
          </p:cNvSpPr>
          <p:nvPr>
            <p:ph type="sldNum" sz="quarter" idx="10"/>
          </p:nvPr>
        </p:nvSpPr>
        <p:spPr/>
        <p:txBody>
          <a:bodyPr/>
          <a:lstStyle/>
          <a:p>
            <a:fld id="{24F4CB2D-5A3E-F540-B8EB-736471448367}" type="slidenum">
              <a:rPr lang="en-US" smtClean="0"/>
              <a:t>13</a:t>
            </a:fld>
            <a:endParaRPr lang="en-US"/>
          </a:p>
        </p:txBody>
      </p:sp>
    </p:spTree>
    <p:extLst>
      <p:ext uri="{BB962C8B-B14F-4D97-AF65-F5344CB8AC3E}">
        <p14:creationId xmlns:p14="http://schemas.microsoft.com/office/powerpoint/2010/main" val="703401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US" dirty="0"/>
          </a:p>
        </p:txBody>
      </p:sp>
      <p:sp>
        <p:nvSpPr>
          <p:cNvPr id="4" name="Slide Number Placeholder 3"/>
          <p:cNvSpPr>
            <a:spLocks noGrp="1"/>
          </p:cNvSpPr>
          <p:nvPr>
            <p:ph type="sldNum" sz="quarter" idx="10"/>
          </p:nvPr>
        </p:nvSpPr>
        <p:spPr/>
        <p:txBody>
          <a:bodyPr/>
          <a:lstStyle/>
          <a:p>
            <a:fld id="{EB6A600F-4F89-0847-AA07-BBAB4260BFDF}" type="slidenum">
              <a:rPr lang="en-US" smtClean="0"/>
              <a:t>2</a:t>
            </a:fld>
            <a:endParaRPr lang="en-US"/>
          </a:p>
        </p:txBody>
      </p:sp>
    </p:spTree>
    <p:extLst>
      <p:ext uri="{BB962C8B-B14F-4D97-AF65-F5344CB8AC3E}">
        <p14:creationId xmlns:p14="http://schemas.microsoft.com/office/powerpoint/2010/main" val="1494369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457200" rtl="1" eaLnBrk="1" latinLnBrk="0" hangingPunct="1"/>
            <a:endParaRPr lang="en-US" dirty="0"/>
          </a:p>
        </p:txBody>
      </p:sp>
      <p:sp>
        <p:nvSpPr>
          <p:cNvPr id="4" name="Slide Number Placeholder 3"/>
          <p:cNvSpPr>
            <a:spLocks noGrp="1"/>
          </p:cNvSpPr>
          <p:nvPr>
            <p:ph type="sldNum" sz="quarter" idx="10"/>
          </p:nvPr>
        </p:nvSpPr>
        <p:spPr/>
        <p:txBody>
          <a:bodyPr/>
          <a:lstStyle/>
          <a:p>
            <a:fld id="{EB6A600F-4F89-0847-AA07-BBAB4260BFDF}" type="slidenum">
              <a:rPr lang="en-US" smtClean="0"/>
              <a:t>3</a:t>
            </a:fld>
            <a:endParaRPr lang="en-US"/>
          </a:p>
        </p:txBody>
      </p:sp>
    </p:spTree>
    <p:extLst>
      <p:ext uri="{BB962C8B-B14F-4D97-AF65-F5344CB8AC3E}">
        <p14:creationId xmlns:p14="http://schemas.microsoft.com/office/powerpoint/2010/main" val="1297473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457200" rtl="0" eaLnBrk="1" latinLnBrk="0" hangingPunct="1"/>
            <a:endParaRPr lang="en-US" b="1" dirty="0">
              <a:solidFill>
                <a:schemeClr val="lt1"/>
              </a:solidFill>
            </a:endParaRPr>
          </a:p>
        </p:txBody>
      </p:sp>
      <p:sp>
        <p:nvSpPr>
          <p:cNvPr id="4" name="Slide Number Placeholder 3"/>
          <p:cNvSpPr>
            <a:spLocks noGrp="1"/>
          </p:cNvSpPr>
          <p:nvPr>
            <p:ph type="sldNum" sz="quarter" idx="10"/>
          </p:nvPr>
        </p:nvSpPr>
        <p:spPr/>
        <p:txBody>
          <a:bodyPr/>
          <a:lstStyle/>
          <a:p>
            <a:fld id="{EB6A600F-4F89-0847-AA07-BBAB4260BFDF}" type="slidenum">
              <a:rPr lang="en-US" smtClean="0"/>
              <a:t>4</a:t>
            </a:fld>
            <a:endParaRPr lang="en-US"/>
          </a:p>
        </p:txBody>
      </p:sp>
    </p:spTree>
    <p:extLst>
      <p:ext uri="{BB962C8B-B14F-4D97-AF65-F5344CB8AC3E}">
        <p14:creationId xmlns:p14="http://schemas.microsoft.com/office/powerpoint/2010/main" val="14723227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ar-SA" baseline="0" dirty="0" smtClean="0"/>
          </a:p>
        </p:txBody>
      </p:sp>
      <p:sp>
        <p:nvSpPr>
          <p:cNvPr id="4" name="Slide Number Placeholder 3"/>
          <p:cNvSpPr>
            <a:spLocks noGrp="1"/>
          </p:cNvSpPr>
          <p:nvPr>
            <p:ph type="sldNum" sz="quarter" idx="10"/>
          </p:nvPr>
        </p:nvSpPr>
        <p:spPr/>
        <p:txBody>
          <a:bodyPr/>
          <a:lstStyle/>
          <a:p>
            <a:fld id="{24F4CB2D-5A3E-F540-B8EB-736471448367}" type="slidenum">
              <a:rPr lang="en-US" smtClean="0"/>
              <a:t>5</a:t>
            </a:fld>
            <a:endParaRPr lang="en-US"/>
          </a:p>
        </p:txBody>
      </p:sp>
    </p:spTree>
    <p:extLst>
      <p:ext uri="{BB962C8B-B14F-4D97-AF65-F5344CB8AC3E}">
        <p14:creationId xmlns:p14="http://schemas.microsoft.com/office/powerpoint/2010/main" val="20811979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457200" rtl="0" eaLnBrk="1" latinLnBrk="0" hangingPunct="1"/>
            <a:endParaRPr lang="en-US" dirty="0"/>
          </a:p>
        </p:txBody>
      </p:sp>
      <p:sp>
        <p:nvSpPr>
          <p:cNvPr id="4" name="Slide Number Placeholder 3"/>
          <p:cNvSpPr>
            <a:spLocks noGrp="1"/>
          </p:cNvSpPr>
          <p:nvPr>
            <p:ph type="sldNum" sz="quarter" idx="10"/>
          </p:nvPr>
        </p:nvSpPr>
        <p:spPr/>
        <p:txBody>
          <a:bodyPr/>
          <a:lstStyle/>
          <a:p>
            <a:fld id="{24F4CB2D-5A3E-F540-B8EB-736471448367}" type="slidenum">
              <a:rPr lang="en-US" smtClean="0"/>
              <a:t>6</a:t>
            </a:fld>
            <a:endParaRPr lang="en-US"/>
          </a:p>
        </p:txBody>
      </p:sp>
    </p:spTree>
    <p:extLst>
      <p:ext uri="{BB962C8B-B14F-4D97-AF65-F5344CB8AC3E}">
        <p14:creationId xmlns:p14="http://schemas.microsoft.com/office/powerpoint/2010/main" val="14213070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F4CB2D-5A3E-F540-B8EB-736471448367}" type="slidenum">
              <a:rPr lang="en-US" smtClean="0"/>
              <a:t>7</a:t>
            </a:fld>
            <a:endParaRPr lang="en-US"/>
          </a:p>
        </p:txBody>
      </p:sp>
    </p:spTree>
    <p:extLst>
      <p:ext uri="{BB962C8B-B14F-4D97-AF65-F5344CB8AC3E}">
        <p14:creationId xmlns:p14="http://schemas.microsoft.com/office/powerpoint/2010/main" val="10722704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F4CB2D-5A3E-F540-B8EB-736471448367}" type="slidenum">
              <a:rPr lang="en-US" smtClean="0"/>
              <a:t>8</a:t>
            </a:fld>
            <a:endParaRPr lang="en-US"/>
          </a:p>
        </p:txBody>
      </p:sp>
    </p:spTree>
    <p:extLst>
      <p:ext uri="{BB962C8B-B14F-4D97-AF65-F5344CB8AC3E}">
        <p14:creationId xmlns:p14="http://schemas.microsoft.com/office/powerpoint/2010/main" val="2123289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457200" rtl="0" eaLnBrk="1" latinLnBrk="0" hangingPunct="1"/>
            <a:endParaRPr lang="en-US" dirty="0"/>
          </a:p>
        </p:txBody>
      </p:sp>
      <p:sp>
        <p:nvSpPr>
          <p:cNvPr id="4" name="Slide Number Placeholder 3"/>
          <p:cNvSpPr>
            <a:spLocks noGrp="1"/>
          </p:cNvSpPr>
          <p:nvPr>
            <p:ph type="sldNum" sz="quarter" idx="10"/>
          </p:nvPr>
        </p:nvSpPr>
        <p:spPr/>
        <p:txBody>
          <a:bodyPr/>
          <a:lstStyle/>
          <a:p>
            <a:fld id="{24F4CB2D-5A3E-F540-B8EB-736471448367}" type="slidenum">
              <a:rPr lang="en-US" smtClean="0"/>
              <a:t>10</a:t>
            </a:fld>
            <a:endParaRPr lang="en-US"/>
          </a:p>
        </p:txBody>
      </p:sp>
    </p:spTree>
    <p:extLst>
      <p:ext uri="{BB962C8B-B14F-4D97-AF65-F5344CB8AC3E}">
        <p14:creationId xmlns:p14="http://schemas.microsoft.com/office/powerpoint/2010/main" val="1837072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447C3A7-EA0F-3740-928D-4CC3A40C49CB}" type="datetimeFigureOut">
              <a:rPr lang="en-US" smtClean="0"/>
              <a:t>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AEF523-1CDC-404E-B150-D55DC2CD3734}" type="slidenum">
              <a:rPr lang="en-US" smtClean="0"/>
              <a:t>‹#›</a:t>
            </a:fld>
            <a:endParaRPr lang="en-US"/>
          </a:p>
        </p:txBody>
      </p:sp>
    </p:spTree>
    <p:extLst>
      <p:ext uri="{BB962C8B-B14F-4D97-AF65-F5344CB8AC3E}">
        <p14:creationId xmlns:p14="http://schemas.microsoft.com/office/powerpoint/2010/main" val="14181368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47C3A7-EA0F-3740-928D-4CC3A40C49CB}" type="datetimeFigureOut">
              <a:rPr lang="en-US" smtClean="0"/>
              <a:t>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AEF523-1CDC-404E-B150-D55DC2CD3734}" type="slidenum">
              <a:rPr lang="en-US" smtClean="0"/>
              <a:t>‹#›</a:t>
            </a:fld>
            <a:endParaRPr lang="en-US"/>
          </a:p>
        </p:txBody>
      </p:sp>
    </p:spTree>
    <p:extLst>
      <p:ext uri="{BB962C8B-B14F-4D97-AF65-F5344CB8AC3E}">
        <p14:creationId xmlns:p14="http://schemas.microsoft.com/office/powerpoint/2010/main" val="970597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47C3A7-EA0F-3740-928D-4CC3A40C49CB}" type="datetimeFigureOut">
              <a:rPr lang="en-US" smtClean="0"/>
              <a:t>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AEF523-1CDC-404E-B150-D55DC2CD3734}" type="slidenum">
              <a:rPr lang="en-US" smtClean="0"/>
              <a:t>‹#›</a:t>
            </a:fld>
            <a:endParaRPr lang="en-US"/>
          </a:p>
        </p:txBody>
      </p:sp>
    </p:spTree>
    <p:extLst>
      <p:ext uri="{BB962C8B-B14F-4D97-AF65-F5344CB8AC3E}">
        <p14:creationId xmlns:p14="http://schemas.microsoft.com/office/powerpoint/2010/main" val="551324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47C3A7-EA0F-3740-928D-4CC3A40C49CB}" type="datetimeFigureOut">
              <a:rPr lang="en-US" smtClean="0"/>
              <a:t>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AEF523-1CDC-404E-B150-D55DC2CD3734}" type="slidenum">
              <a:rPr lang="en-US" smtClean="0"/>
              <a:t>‹#›</a:t>
            </a:fld>
            <a:endParaRPr lang="en-US"/>
          </a:p>
        </p:txBody>
      </p:sp>
    </p:spTree>
    <p:extLst>
      <p:ext uri="{BB962C8B-B14F-4D97-AF65-F5344CB8AC3E}">
        <p14:creationId xmlns:p14="http://schemas.microsoft.com/office/powerpoint/2010/main" val="18519857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447C3A7-EA0F-3740-928D-4CC3A40C49CB}" type="datetimeFigureOut">
              <a:rPr lang="en-US" smtClean="0"/>
              <a:t>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AEF523-1CDC-404E-B150-D55DC2CD3734}" type="slidenum">
              <a:rPr lang="en-US" smtClean="0"/>
              <a:t>‹#›</a:t>
            </a:fld>
            <a:endParaRPr lang="en-US"/>
          </a:p>
        </p:txBody>
      </p:sp>
    </p:spTree>
    <p:extLst>
      <p:ext uri="{BB962C8B-B14F-4D97-AF65-F5344CB8AC3E}">
        <p14:creationId xmlns:p14="http://schemas.microsoft.com/office/powerpoint/2010/main" val="6960164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447C3A7-EA0F-3740-928D-4CC3A40C49CB}" type="datetimeFigureOut">
              <a:rPr lang="en-US" smtClean="0"/>
              <a:t>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AEF523-1CDC-404E-B150-D55DC2CD3734}" type="slidenum">
              <a:rPr lang="en-US" smtClean="0"/>
              <a:t>‹#›</a:t>
            </a:fld>
            <a:endParaRPr lang="en-US"/>
          </a:p>
        </p:txBody>
      </p:sp>
    </p:spTree>
    <p:extLst>
      <p:ext uri="{BB962C8B-B14F-4D97-AF65-F5344CB8AC3E}">
        <p14:creationId xmlns:p14="http://schemas.microsoft.com/office/powerpoint/2010/main" val="604579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447C3A7-EA0F-3740-928D-4CC3A40C49CB}" type="datetimeFigureOut">
              <a:rPr lang="en-US" smtClean="0"/>
              <a:t>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5AEF523-1CDC-404E-B150-D55DC2CD3734}" type="slidenum">
              <a:rPr lang="en-US" smtClean="0"/>
              <a:t>‹#›</a:t>
            </a:fld>
            <a:endParaRPr lang="en-US"/>
          </a:p>
        </p:txBody>
      </p:sp>
    </p:spTree>
    <p:extLst>
      <p:ext uri="{BB962C8B-B14F-4D97-AF65-F5344CB8AC3E}">
        <p14:creationId xmlns:p14="http://schemas.microsoft.com/office/powerpoint/2010/main" val="14199174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447C3A7-EA0F-3740-928D-4CC3A40C49CB}" type="datetimeFigureOut">
              <a:rPr lang="en-US" smtClean="0"/>
              <a:t>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5AEF523-1CDC-404E-B150-D55DC2CD3734}" type="slidenum">
              <a:rPr lang="en-US" smtClean="0"/>
              <a:t>‹#›</a:t>
            </a:fld>
            <a:endParaRPr lang="en-US"/>
          </a:p>
        </p:txBody>
      </p:sp>
    </p:spTree>
    <p:extLst>
      <p:ext uri="{BB962C8B-B14F-4D97-AF65-F5344CB8AC3E}">
        <p14:creationId xmlns:p14="http://schemas.microsoft.com/office/powerpoint/2010/main" val="1714431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47C3A7-EA0F-3740-928D-4CC3A40C49CB}" type="datetimeFigureOut">
              <a:rPr lang="en-US" smtClean="0"/>
              <a:t>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AEF523-1CDC-404E-B150-D55DC2CD3734}" type="slidenum">
              <a:rPr lang="en-US" smtClean="0"/>
              <a:t>‹#›</a:t>
            </a:fld>
            <a:endParaRPr lang="en-US"/>
          </a:p>
        </p:txBody>
      </p:sp>
    </p:spTree>
    <p:extLst>
      <p:ext uri="{BB962C8B-B14F-4D97-AF65-F5344CB8AC3E}">
        <p14:creationId xmlns:p14="http://schemas.microsoft.com/office/powerpoint/2010/main" val="16561117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47C3A7-EA0F-3740-928D-4CC3A40C49CB}" type="datetimeFigureOut">
              <a:rPr lang="en-US" smtClean="0"/>
              <a:t>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AEF523-1CDC-404E-B150-D55DC2CD3734}" type="slidenum">
              <a:rPr lang="en-US" smtClean="0"/>
              <a:t>‹#›</a:t>
            </a:fld>
            <a:endParaRPr lang="en-US"/>
          </a:p>
        </p:txBody>
      </p:sp>
    </p:spTree>
    <p:extLst>
      <p:ext uri="{BB962C8B-B14F-4D97-AF65-F5344CB8AC3E}">
        <p14:creationId xmlns:p14="http://schemas.microsoft.com/office/powerpoint/2010/main" val="7353897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47C3A7-EA0F-3740-928D-4CC3A40C49CB}" type="datetimeFigureOut">
              <a:rPr lang="en-US" smtClean="0"/>
              <a:t>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AEF523-1CDC-404E-B150-D55DC2CD3734}" type="slidenum">
              <a:rPr lang="en-US" smtClean="0"/>
              <a:t>‹#›</a:t>
            </a:fld>
            <a:endParaRPr lang="en-US"/>
          </a:p>
        </p:txBody>
      </p:sp>
    </p:spTree>
    <p:extLst>
      <p:ext uri="{BB962C8B-B14F-4D97-AF65-F5344CB8AC3E}">
        <p14:creationId xmlns:p14="http://schemas.microsoft.com/office/powerpoint/2010/main" val="92794650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447C3A7-EA0F-3740-928D-4CC3A40C49CB}" type="datetimeFigureOut">
              <a:rPr lang="en-US" smtClean="0"/>
              <a:t>1/20/17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5AEF523-1CDC-404E-B150-D55DC2CD3734}" type="slidenum">
              <a:rPr lang="en-US" smtClean="0"/>
              <a:t>‹#›</a:t>
            </a:fld>
            <a:endParaRPr lang="en-US"/>
          </a:p>
        </p:txBody>
      </p:sp>
    </p:spTree>
    <p:extLst>
      <p:ext uri="{BB962C8B-B14F-4D97-AF65-F5344CB8AC3E}">
        <p14:creationId xmlns:p14="http://schemas.microsoft.com/office/powerpoint/2010/main" val="116639786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6.tiff"/></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8" Type="http://schemas.openxmlformats.org/officeDocument/2006/relationships/image" Target="../media/image17.gif"/><Relationship Id="rId9" Type="http://schemas.openxmlformats.org/officeDocument/2006/relationships/image" Target="../media/image18.gif"/><Relationship Id="rId10" Type="http://schemas.openxmlformats.org/officeDocument/2006/relationships/image" Target="../media/image19.gif"/><Relationship Id="rId11" Type="http://schemas.openxmlformats.org/officeDocument/2006/relationships/image" Target="../media/image20.gif"/><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1.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2.tif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xml"/><Relationship Id="rId5" Type="http://schemas.openxmlformats.org/officeDocument/2006/relationships/image" Target="../media/image1.tiff"/><Relationship Id="rId6" Type="http://schemas.openxmlformats.org/officeDocument/2006/relationships/image" Target="../media/image2.tiff"/><Relationship Id="rId7" Type="http://schemas.openxmlformats.org/officeDocument/2006/relationships/image" Target="../media/image3.png"/><Relationship Id="rId1" Type="http://schemas.microsoft.com/office/2007/relationships/media" Target="../media/media1.mp4"/><Relationship Id="rId2" Type="http://schemas.openxmlformats.org/officeDocument/2006/relationships/video" Target="../media/media1.mp4"/></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xml"/><Relationship Id="rId5" Type="http://schemas.openxmlformats.org/officeDocument/2006/relationships/image" Target="../media/image4.png"/><Relationship Id="rId6" Type="http://schemas.openxmlformats.org/officeDocument/2006/relationships/image" Target="../media/image5.tiff"/><Relationship Id="rId7" Type="http://schemas.openxmlformats.org/officeDocument/2006/relationships/image" Target="../media/image6.tiff"/><Relationship Id="rId8" Type="http://schemas.openxmlformats.org/officeDocument/2006/relationships/image" Target="../media/image7.tiff"/><Relationship Id="rId1" Type="http://schemas.microsoft.com/office/2007/relationships/media" Target="../media/media2.mov"/><Relationship Id="rId2" Type="http://schemas.openxmlformats.org/officeDocument/2006/relationships/video" Target="../media/media2.mov"/></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xml"/><Relationship Id="rId5" Type="http://schemas.openxmlformats.org/officeDocument/2006/relationships/image" Target="../media/image8.png"/><Relationship Id="rId6" Type="http://schemas.openxmlformats.org/officeDocument/2006/relationships/image" Target="../media/image9.tiff"/><Relationship Id="rId7" Type="http://schemas.openxmlformats.org/officeDocument/2006/relationships/image" Target="../media/image10.tiff"/><Relationship Id="rId8" Type="http://schemas.openxmlformats.org/officeDocument/2006/relationships/image" Target="../media/image11.tiff"/><Relationship Id="rId1" Type="http://schemas.microsoft.com/office/2007/relationships/media" Target="../media/media3.mp4"/><Relationship Id="rId2" Type="http://schemas.openxmlformats.org/officeDocument/2006/relationships/video" Target="../media/media3.mp4"/></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hyperlink" Target="http://3dforged.com/best-3d-printers/" TargetMode="External"/><Relationship Id="rId4" Type="http://schemas.openxmlformats.org/officeDocument/2006/relationships/image" Target="../media/image13.tiff"/><Relationship Id="rId5" Type="http://schemas.openxmlformats.org/officeDocument/2006/relationships/hyperlink" Target="https://all3dp.com/best-3d-printer/" TargetMode="External"/><Relationship Id="rId6" Type="http://schemas.openxmlformats.org/officeDocument/2006/relationships/image" Target="../media/image14.tiff"/><Relationship Id="rId7" Type="http://schemas.openxmlformats.org/officeDocument/2006/relationships/hyperlink" Target="https://www.3dhubs.com/best-3d-printer-guide" TargetMode="External"/><Relationship Id="rId8" Type="http://schemas.openxmlformats.org/officeDocument/2006/relationships/image" Target="../media/image15.tif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59985624"/>
              </p:ext>
            </p:extLst>
          </p:nvPr>
        </p:nvGraphicFramePr>
        <p:xfrm>
          <a:off x="457200" y="186267"/>
          <a:ext cx="8229600" cy="614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569854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defTabSz="457200" rtl="1" eaLnBrk="1" latinLnBrk="0" hangingPunct="1">
              <a:spcBef>
                <a:spcPct val="0"/>
              </a:spcBef>
              <a:buNone/>
            </a:pPr>
            <a:endParaRPr lang="en-US" dirty="0"/>
          </a:p>
        </p:txBody>
      </p:sp>
      <p:sp>
        <p:nvSpPr>
          <p:cNvPr id="3" name="Content Placeholder 2"/>
          <p:cNvSpPr>
            <a:spLocks noGrp="1"/>
          </p:cNvSpPr>
          <p:nvPr>
            <p:ph idx="1"/>
          </p:nvPr>
        </p:nvSpPr>
        <p:spPr>
          <a:xfrm>
            <a:off x="995794" y="1092057"/>
            <a:ext cx="7691006" cy="5580206"/>
          </a:xfrm>
        </p:spPr>
        <p:txBody>
          <a:bodyPr>
            <a:normAutofit fontScale="92500" lnSpcReduction="10000"/>
          </a:bodyPr>
          <a:lstStyle/>
          <a:p>
            <a:pPr>
              <a:lnSpc>
                <a:spcPct val="150000"/>
              </a:lnSpc>
            </a:pPr>
            <a:r>
              <a:rPr lang="en-US" sz="2400" dirty="0" smtClean="0"/>
              <a:t>Shrinkage often occurs </a:t>
            </a:r>
            <a:r>
              <a:rPr lang="en-US" sz="2400" dirty="0"/>
              <a:t>during </a:t>
            </a:r>
            <a:r>
              <a:rPr lang="en-US" sz="2400" dirty="0" smtClean="0"/>
              <a:t>the printing process.</a:t>
            </a:r>
          </a:p>
          <a:p>
            <a:pPr>
              <a:lnSpc>
                <a:spcPct val="150000"/>
              </a:lnSpc>
            </a:pPr>
            <a:r>
              <a:rPr lang="en-US" sz="2400" dirty="0" smtClean="0"/>
              <a:t>Shrinkage also occurs during the post-processing step that needed for the curing of the metal and ceramics in the powder bed processing technique. </a:t>
            </a:r>
            <a:endParaRPr lang="ar-SA" sz="2400" dirty="0"/>
          </a:p>
          <a:p>
            <a:pPr algn="r" rtl="1"/>
            <a:endParaRPr lang="ar-SA" sz="2400" dirty="0" smtClean="0"/>
          </a:p>
          <a:p>
            <a:pPr algn="r" rtl="1"/>
            <a:endParaRPr lang="ar-SA" sz="2400" dirty="0"/>
          </a:p>
          <a:p>
            <a:pPr algn="r" rtl="1"/>
            <a:endParaRPr lang="ar-SA" sz="2400" dirty="0" smtClean="0"/>
          </a:p>
          <a:p>
            <a:pPr algn="r" rtl="1"/>
            <a:endParaRPr lang="ar-SA" sz="2400" dirty="0" smtClean="0"/>
          </a:p>
          <a:p>
            <a:pPr algn="r" rtl="1"/>
            <a:endParaRPr lang="ar-SA" sz="2400" dirty="0"/>
          </a:p>
          <a:p>
            <a:pPr algn="l">
              <a:lnSpc>
                <a:spcPct val="160000"/>
              </a:lnSpc>
            </a:pPr>
            <a:r>
              <a:rPr lang="en-US" sz="2400" dirty="0" smtClean="0"/>
              <a:t>This can be overcome by applying a scaling factor coefficient on the Cad model prior to the printing which can compensate for the shrinkage. </a:t>
            </a:r>
          </a:p>
        </p:txBody>
      </p:sp>
      <p:sp>
        <p:nvSpPr>
          <p:cNvPr id="4" name="Rounded Rectangle 3"/>
          <p:cNvSpPr/>
          <p:nvPr/>
        </p:nvSpPr>
        <p:spPr>
          <a:xfrm>
            <a:off x="995794" y="213195"/>
            <a:ext cx="7495309" cy="817418"/>
          </a:xfrm>
          <a:prstGeom prst="roundRect">
            <a:avLst/>
          </a:prstGeom>
          <a:gradFill>
            <a:gsLst>
              <a:gs pos="0">
                <a:schemeClr val="bg1">
                  <a:lumMod val="65000"/>
                </a:schemeClr>
              </a:gs>
              <a:gs pos="80000">
                <a:srgbClr val="FFFFFF">
                  <a:hueOff val="0"/>
                  <a:satOff val="0"/>
                  <a:lumOff val="0"/>
                  <a:alphaOff val="0"/>
                  <a:shade val="93000"/>
                  <a:satMod val="130000"/>
                </a:srgbClr>
              </a:gs>
              <a:gs pos="100000">
                <a:srgbClr val="FFFFFF">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650" h="88900"/>
            <a:bevelB w="88900" h="31750" prst="angle"/>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chemeClr val="tx1"/>
                </a:solidFill>
              </a:rPr>
              <a:t>Pre-Processing </a:t>
            </a:r>
            <a:endParaRPr lang="en-US" sz="1200" dirty="0"/>
          </a:p>
        </p:txBody>
      </p:sp>
      <p:pic>
        <p:nvPicPr>
          <p:cNvPr id="5" name="Picture 4"/>
          <p:cNvPicPr>
            <a:picLocks noChangeAspect="1"/>
          </p:cNvPicPr>
          <p:nvPr/>
        </p:nvPicPr>
        <p:blipFill>
          <a:blip r:embed="rId3"/>
          <a:stretch>
            <a:fillRect/>
          </a:stretch>
        </p:blipFill>
        <p:spPr>
          <a:xfrm>
            <a:off x="4990191" y="2622138"/>
            <a:ext cx="3149600" cy="2578100"/>
          </a:xfrm>
          <a:prstGeom prst="rect">
            <a:avLst/>
          </a:prstGeom>
        </p:spPr>
      </p:pic>
    </p:spTree>
    <p:extLst>
      <p:ext uri="{BB962C8B-B14F-4D97-AF65-F5344CB8AC3E}">
        <p14:creationId xmlns:p14="http://schemas.microsoft.com/office/powerpoint/2010/main" val="13979477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57129"/>
          </a:xfrm>
        </p:spPr>
        <p:txBody>
          <a:bodyPr>
            <a:normAutofit fontScale="90000"/>
          </a:bodyPr>
          <a:lstStyle/>
          <a:p>
            <a:endParaRPr lang="en-US"/>
          </a:p>
        </p:txBody>
      </p:sp>
      <p:sp>
        <p:nvSpPr>
          <p:cNvPr id="3" name="Content Placeholder 2"/>
          <p:cNvSpPr>
            <a:spLocks noGrp="1"/>
          </p:cNvSpPr>
          <p:nvPr>
            <p:ph idx="1"/>
          </p:nvPr>
        </p:nvSpPr>
        <p:spPr>
          <a:xfrm>
            <a:off x="457200" y="631768"/>
            <a:ext cx="8229600" cy="5702530"/>
          </a:xfrm>
        </p:spPr>
        <p:txBody>
          <a:bodyPr>
            <a:normAutofit/>
          </a:bodyPr>
          <a:lstStyle/>
          <a:p>
            <a:pPr lvl="1"/>
            <a:endParaRPr lang="en-US" dirty="0"/>
          </a:p>
          <a:p>
            <a:endParaRPr lang="en-US" dirty="0"/>
          </a:p>
        </p:txBody>
      </p:sp>
      <p:graphicFrame>
        <p:nvGraphicFramePr>
          <p:cNvPr id="4" name="Diagram 3"/>
          <p:cNvGraphicFramePr/>
          <p:nvPr>
            <p:extLst>
              <p:ext uri="{D42A27DB-BD31-4B8C-83A1-F6EECF244321}">
                <p14:modId xmlns:p14="http://schemas.microsoft.com/office/powerpoint/2010/main" val="1939194680"/>
              </p:ext>
            </p:extLst>
          </p:nvPr>
        </p:nvGraphicFramePr>
        <p:xfrm>
          <a:off x="228600" y="274637"/>
          <a:ext cx="8648700" cy="55165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89133" y="5102932"/>
            <a:ext cx="2132872" cy="1196778"/>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69393" y="5109764"/>
            <a:ext cx="2132872" cy="1196778"/>
          </a:xfrm>
          <a:prstGeom prst="rect">
            <a:avLst/>
          </a:prstGeom>
        </p:spPr>
      </p:pic>
      <p:pic>
        <p:nvPicPr>
          <p:cNvPr id="8" name="Picture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43514" y="5078504"/>
            <a:ext cx="2132872" cy="1196778"/>
          </a:xfrm>
          <a:prstGeom prst="rect">
            <a:avLst/>
          </a:prstGeom>
        </p:spPr>
      </p:pic>
      <p:pic>
        <p:nvPicPr>
          <p:cNvPr id="9" name="Picture 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635" y="5031495"/>
            <a:ext cx="2132872" cy="1196778"/>
          </a:xfrm>
          <a:prstGeom prst="rect">
            <a:avLst/>
          </a:prstGeom>
        </p:spPr>
      </p:pic>
      <p:sp>
        <p:nvSpPr>
          <p:cNvPr id="10" name="Rounded Rectangle 9"/>
          <p:cNvSpPr/>
          <p:nvPr/>
        </p:nvSpPr>
        <p:spPr>
          <a:xfrm>
            <a:off x="933445" y="165906"/>
            <a:ext cx="7495309" cy="817418"/>
          </a:xfrm>
          <a:prstGeom prst="roundRect">
            <a:avLst/>
          </a:prstGeom>
          <a:gradFill>
            <a:gsLst>
              <a:gs pos="0">
                <a:schemeClr val="bg1">
                  <a:lumMod val="65000"/>
                </a:schemeClr>
              </a:gs>
              <a:gs pos="80000">
                <a:srgbClr val="FFFFFF">
                  <a:hueOff val="0"/>
                  <a:satOff val="0"/>
                  <a:lumOff val="0"/>
                  <a:alphaOff val="0"/>
                  <a:shade val="93000"/>
                  <a:satMod val="130000"/>
                </a:srgbClr>
              </a:gs>
              <a:gs pos="100000">
                <a:srgbClr val="FFFFFF">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650" h="88900"/>
            <a:bevelB w="88900" h="31750" prst="angle"/>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chemeClr val="tx1"/>
                </a:solidFill>
              </a:rPr>
              <a:t>Post- Processing </a:t>
            </a:r>
            <a:endParaRPr lang="en-US" sz="1200" dirty="0"/>
          </a:p>
        </p:txBody>
      </p:sp>
    </p:spTree>
    <p:extLst>
      <p:ext uri="{BB962C8B-B14F-4D97-AF65-F5344CB8AC3E}">
        <p14:creationId xmlns:p14="http://schemas.microsoft.com/office/powerpoint/2010/main" val="13002405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1182544"/>
            <a:ext cx="8229600" cy="5054600"/>
          </a:xfrm>
        </p:spPr>
        <p:txBody>
          <a:bodyPr>
            <a:normAutofit fontScale="85000" lnSpcReduction="20000"/>
          </a:bodyPr>
          <a:lstStyle/>
          <a:p>
            <a:pPr marL="342900" indent="-342900" algn="l" defTabSz="457200">
              <a:spcBef>
                <a:spcPct val="20000"/>
              </a:spcBef>
            </a:pPr>
            <a:r>
              <a:rPr lang="en-US" sz="2400" dirty="0"/>
              <a:t>Property Enhancements using Non-thermal </a:t>
            </a:r>
            <a:r>
              <a:rPr lang="en-US" sz="2400" dirty="0" smtClean="0"/>
              <a:t>Techniques</a:t>
            </a:r>
            <a:endParaRPr lang="ar-SA" sz="2400" dirty="0" smtClean="0"/>
          </a:p>
          <a:p>
            <a:pPr algn="l"/>
            <a:r>
              <a:rPr lang="en-US" sz="2400" dirty="0"/>
              <a:t>In many cases, that porosity can be infiltrated by a higher-strength material, such as cyanoacrylate (Super Glue1). </a:t>
            </a:r>
            <a:r>
              <a:rPr lang="ar-SA" sz="2400" dirty="0" smtClean="0"/>
              <a:t> </a:t>
            </a:r>
            <a:endParaRPr lang="en-US" sz="2400" dirty="0"/>
          </a:p>
          <a:p>
            <a:r>
              <a:rPr lang="en-US" sz="2400" dirty="0"/>
              <a:t>Property Enhancements using Thermal Techniques</a:t>
            </a:r>
          </a:p>
          <a:p>
            <a:r>
              <a:rPr lang="en-US" sz="2400" dirty="0"/>
              <a:t>In the case of beam deposition and PBF techniques for metals, this thermal processing is primarily heat treatment to form the desired microstructures and/or to relieve residual stresses. </a:t>
            </a:r>
          </a:p>
          <a:p>
            <a:endParaRPr lang="en-US" sz="2400" dirty="0" smtClean="0"/>
          </a:p>
          <a:p>
            <a:r>
              <a:rPr lang="en-US" sz="2400" dirty="0" smtClean="0"/>
              <a:t>Steps </a:t>
            </a:r>
            <a:r>
              <a:rPr lang="en-US" sz="2400" dirty="0"/>
              <a:t>for heat treatment:</a:t>
            </a:r>
          </a:p>
          <a:p>
            <a:r>
              <a:rPr lang="en-US" sz="2400" dirty="0"/>
              <a:t>1-Green part </a:t>
            </a:r>
            <a:r>
              <a:rPr lang="en-US" sz="2400" dirty="0" smtClean="0"/>
              <a:t>brushed </a:t>
            </a:r>
            <a:r>
              <a:rPr lang="en-US" sz="2400" dirty="0"/>
              <a:t>and air compressed gently.</a:t>
            </a:r>
          </a:p>
          <a:p>
            <a:r>
              <a:rPr lang="en-US" sz="2400" dirty="0"/>
              <a:t>2-Aluminum oxide placed on the crucible and the part immersed in it.</a:t>
            </a:r>
          </a:p>
          <a:p>
            <a:r>
              <a:rPr lang="en-US" sz="2400" dirty="0"/>
              <a:t>Control of shrinkage and dimensional accuracy during furnace processing is complicated by the number of process parameters that must be optimized and the multiple steps involved. </a:t>
            </a:r>
          </a:p>
          <a:p>
            <a:r>
              <a:rPr lang="en-US" sz="2400" dirty="0"/>
              <a:t>These parts are then post-processed to full density using hot isostatic pressing (HIP).</a:t>
            </a:r>
          </a:p>
          <a:p>
            <a:r>
              <a:rPr lang="en-US" sz="2400" dirty="0"/>
              <a:t>The SLS/HIP approach was successfully used to produce complex 3D parts in Inconel 625 and </a:t>
            </a:r>
            <a:r>
              <a:rPr lang="en-US" sz="2400" dirty="0" err="1"/>
              <a:t>Ti</a:t>
            </a:r>
            <a:r>
              <a:rPr lang="en-US" sz="2400" dirty="0"/>
              <a:t>–6Al–4V for aerospace applications.</a:t>
            </a:r>
          </a:p>
          <a:p>
            <a:pPr algn="l"/>
            <a:endParaRPr lang="ar-SA" sz="2400" dirty="0"/>
          </a:p>
          <a:p>
            <a:pPr algn="r" rtl="1"/>
            <a:endParaRPr lang="en-US" sz="2400" dirty="0"/>
          </a:p>
        </p:txBody>
      </p:sp>
      <p:pic>
        <p:nvPicPr>
          <p:cNvPr id="4" name="Picture 3"/>
          <p:cNvPicPr>
            <a:picLocks noChangeAspect="1"/>
          </p:cNvPicPr>
          <p:nvPr/>
        </p:nvPicPr>
        <p:blipFill>
          <a:blip r:embed="rId3"/>
          <a:stretch>
            <a:fillRect/>
          </a:stretch>
        </p:blipFill>
        <p:spPr>
          <a:xfrm>
            <a:off x="5889354" y="2902596"/>
            <a:ext cx="2913560" cy="1061320"/>
          </a:xfrm>
          <a:prstGeom prst="rect">
            <a:avLst/>
          </a:prstGeom>
        </p:spPr>
      </p:pic>
      <p:sp>
        <p:nvSpPr>
          <p:cNvPr id="5" name="Rounded Rectangle 4"/>
          <p:cNvSpPr/>
          <p:nvPr/>
        </p:nvSpPr>
        <p:spPr>
          <a:xfrm>
            <a:off x="939394" y="222812"/>
            <a:ext cx="7495309" cy="817418"/>
          </a:xfrm>
          <a:prstGeom prst="roundRect">
            <a:avLst/>
          </a:prstGeom>
          <a:gradFill>
            <a:gsLst>
              <a:gs pos="0">
                <a:schemeClr val="bg1">
                  <a:lumMod val="65000"/>
                </a:schemeClr>
              </a:gs>
              <a:gs pos="80000">
                <a:srgbClr val="FFFFFF">
                  <a:hueOff val="0"/>
                  <a:satOff val="0"/>
                  <a:lumOff val="0"/>
                  <a:alphaOff val="0"/>
                  <a:shade val="93000"/>
                  <a:satMod val="130000"/>
                </a:srgbClr>
              </a:gs>
              <a:gs pos="100000">
                <a:srgbClr val="FFFFFF">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650" h="88900"/>
            <a:bevelB w="88900" h="31750" prst="angle"/>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chemeClr val="tx1"/>
                </a:solidFill>
              </a:rPr>
              <a:t>Post- Processing </a:t>
            </a:r>
            <a:endParaRPr lang="en-US" sz="1200" dirty="0"/>
          </a:p>
        </p:txBody>
      </p:sp>
    </p:spTree>
    <p:extLst>
      <p:ext uri="{BB962C8B-B14F-4D97-AF65-F5344CB8AC3E}">
        <p14:creationId xmlns:p14="http://schemas.microsoft.com/office/powerpoint/2010/main" val="2847385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fontScale="92500" lnSpcReduction="10000"/>
          </a:bodyPr>
          <a:lstStyle/>
          <a:p>
            <a:pPr>
              <a:lnSpc>
                <a:spcPct val="120000"/>
              </a:lnSpc>
            </a:pPr>
            <a:r>
              <a:rPr lang="en-US" dirty="0"/>
              <a:t>Common surface textures are: </a:t>
            </a:r>
            <a:endParaRPr lang="ar-SA" dirty="0" smtClean="0"/>
          </a:p>
          <a:p>
            <a:pPr algn="l">
              <a:lnSpc>
                <a:spcPct val="120000"/>
              </a:lnSpc>
            </a:pPr>
            <a:r>
              <a:rPr lang="en-US" dirty="0" smtClean="0"/>
              <a:t>Stair-steps</a:t>
            </a:r>
            <a:endParaRPr lang="ar-SA" dirty="0" smtClean="0"/>
          </a:p>
          <a:p>
            <a:pPr lvl="1"/>
            <a:r>
              <a:rPr lang="en-US" sz="1900" dirty="0"/>
              <a:t>Stair-stepping is a fundamental issue in layered manufacturing and is difficult to overcome, although one can choose a thin layer thickness to minimize error at the expense of build time.</a:t>
            </a:r>
          </a:p>
          <a:p>
            <a:r>
              <a:rPr lang="en-US" dirty="0"/>
              <a:t>Powder adhesion.</a:t>
            </a:r>
          </a:p>
          <a:p>
            <a:pPr lvl="1"/>
            <a:r>
              <a:rPr lang="en-US" dirty="0"/>
              <a:t>The amount of powder adhesion can be controlled, to some degree, by changing part orientation, powder morphology and thermal control technique. </a:t>
            </a:r>
          </a:p>
          <a:p>
            <a:pPr lvl="1" algn="r" rtl="1">
              <a:lnSpc>
                <a:spcPct val="120000"/>
              </a:lnSpc>
            </a:pPr>
            <a:endParaRPr lang="en-US" dirty="0" smtClean="0"/>
          </a:p>
          <a:p>
            <a:r>
              <a:rPr lang="en-US" dirty="0"/>
              <a:t>Witness marks from support material removal </a:t>
            </a:r>
          </a:p>
          <a:p>
            <a:r>
              <a:rPr lang="en-US" dirty="0"/>
              <a:t>Painting the surface has the dual benefit of sealing porosity and, by viscous forces, smoothing the stair-step effect; thus making sanding and polishing easier and more effective.  </a:t>
            </a:r>
          </a:p>
          <a:p>
            <a:pPr algn="r" rtl="1"/>
            <a:r>
              <a:rPr lang="en-US" dirty="0" smtClean="0"/>
              <a:t> </a:t>
            </a:r>
            <a:endParaRPr lang="en-US" dirty="0"/>
          </a:p>
          <a:p>
            <a:endParaRPr lang="en-US" dirty="0"/>
          </a:p>
        </p:txBody>
      </p:sp>
      <p:pic>
        <p:nvPicPr>
          <p:cNvPr id="4" name="Picture 3"/>
          <p:cNvPicPr>
            <a:picLocks noChangeAspect="1"/>
          </p:cNvPicPr>
          <p:nvPr/>
        </p:nvPicPr>
        <p:blipFill>
          <a:blip r:embed="rId3"/>
          <a:stretch>
            <a:fillRect/>
          </a:stretch>
        </p:blipFill>
        <p:spPr>
          <a:xfrm>
            <a:off x="5029200" y="1391626"/>
            <a:ext cx="3115890" cy="867998"/>
          </a:xfrm>
          <a:prstGeom prst="rect">
            <a:avLst/>
          </a:prstGeom>
        </p:spPr>
      </p:pic>
      <p:sp>
        <p:nvSpPr>
          <p:cNvPr id="5" name="Rounded Rectangle 4"/>
          <p:cNvSpPr/>
          <p:nvPr/>
        </p:nvSpPr>
        <p:spPr>
          <a:xfrm>
            <a:off x="996544" y="274638"/>
            <a:ext cx="7495309" cy="817418"/>
          </a:xfrm>
          <a:prstGeom prst="roundRect">
            <a:avLst/>
          </a:prstGeom>
          <a:gradFill>
            <a:gsLst>
              <a:gs pos="0">
                <a:schemeClr val="bg1">
                  <a:lumMod val="65000"/>
                </a:schemeClr>
              </a:gs>
              <a:gs pos="80000">
                <a:srgbClr val="FFFFFF">
                  <a:hueOff val="0"/>
                  <a:satOff val="0"/>
                  <a:lumOff val="0"/>
                  <a:alphaOff val="0"/>
                  <a:shade val="93000"/>
                  <a:satMod val="130000"/>
                </a:srgbClr>
              </a:gs>
              <a:gs pos="100000">
                <a:srgbClr val="FFFFFF">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650" h="88900"/>
            <a:bevelB w="88900" h="31750" prst="angle"/>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chemeClr val="tx1"/>
                </a:solidFill>
              </a:rPr>
              <a:t>Post- Processing </a:t>
            </a:r>
            <a:endParaRPr lang="en-US" sz="1200" dirty="0"/>
          </a:p>
          <a:p>
            <a:pPr algn="ctr"/>
            <a:r>
              <a:rPr lang="en-US" sz="2000" dirty="0" smtClean="0">
                <a:solidFill>
                  <a:schemeClr val="tx1"/>
                </a:solidFill>
              </a:rPr>
              <a:t>Surface </a:t>
            </a:r>
            <a:r>
              <a:rPr lang="en-US" sz="2000" dirty="0">
                <a:solidFill>
                  <a:schemeClr val="tx1"/>
                </a:solidFill>
              </a:rPr>
              <a:t>Texture Improvements</a:t>
            </a:r>
            <a:endParaRPr lang="ar-SA" sz="2000" dirty="0">
              <a:solidFill>
                <a:schemeClr val="tx1"/>
              </a:solidFill>
            </a:endParaRPr>
          </a:p>
        </p:txBody>
      </p:sp>
    </p:spTree>
    <p:extLst>
      <p:ext uri="{BB962C8B-B14F-4D97-AF65-F5344CB8AC3E}">
        <p14:creationId xmlns:p14="http://schemas.microsoft.com/office/powerpoint/2010/main" val="5333670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endParaRPr lang="en-US" dirty="0"/>
          </a:p>
        </p:txBody>
      </p:sp>
      <p:pic>
        <p:nvPicPr>
          <p:cNvPr id="4" name="Picture 3"/>
          <p:cNvPicPr>
            <a:picLocks noChangeAspect="1"/>
          </p:cNvPicPr>
          <p:nvPr/>
        </p:nvPicPr>
        <p:blipFill>
          <a:blip r:embed="rId5"/>
          <a:stretch>
            <a:fillRect/>
          </a:stretch>
        </p:blipFill>
        <p:spPr>
          <a:xfrm>
            <a:off x="146925" y="4374502"/>
            <a:ext cx="1691484" cy="2237962"/>
          </a:xfrm>
          <a:prstGeom prst="roundRect">
            <a:avLst>
              <a:gd name="adj" fmla="val 8594"/>
            </a:avLst>
          </a:prstGeom>
          <a:solidFill>
            <a:srgbClr val="FFFFFF">
              <a:shade val="85000"/>
            </a:srgbClr>
          </a:solidFill>
          <a:ln>
            <a:noFill/>
          </a:ln>
          <a:effectLst/>
        </p:spPr>
      </p:pic>
      <p:pic>
        <p:nvPicPr>
          <p:cNvPr id="5" name="Picture 4"/>
          <p:cNvPicPr>
            <a:picLocks noChangeAspect="1"/>
          </p:cNvPicPr>
          <p:nvPr/>
        </p:nvPicPr>
        <p:blipFill>
          <a:blip r:embed="rId6"/>
          <a:stretch>
            <a:fillRect/>
          </a:stretch>
        </p:blipFill>
        <p:spPr>
          <a:xfrm>
            <a:off x="15622" y="1029385"/>
            <a:ext cx="2623967" cy="2728925"/>
          </a:xfrm>
          <a:prstGeom prst="rect">
            <a:avLst/>
          </a:prstGeom>
        </p:spPr>
      </p:pic>
      <p:sp>
        <p:nvSpPr>
          <p:cNvPr id="9" name="Rounded Rectangle 8"/>
          <p:cNvSpPr/>
          <p:nvPr/>
        </p:nvSpPr>
        <p:spPr>
          <a:xfrm>
            <a:off x="1007625" y="116677"/>
            <a:ext cx="7495309" cy="817418"/>
          </a:xfrm>
          <a:prstGeom prst="roundRect">
            <a:avLst/>
          </a:prstGeom>
          <a:gradFill>
            <a:gsLst>
              <a:gs pos="0">
                <a:schemeClr val="bg1">
                  <a:lumMod val="65000"/>
                </a:schemeClr>
              </a:gs>
              <a:gs pos="80000">
                <a:srgbClr val="FFFFFF">
                  <a:hueOff val="0"/>
                  <a:satOff val="0"/>
                  <a:lumOff val="0"/>
                  <a:alphaOff val="0"/>
                  <a:shade val="93000"/>
                  <a:satMod val="130000"/>
                </a:srgbClr>
              </a:gs>
              <a:gs pos="100000">
                <a:srgbClr val="FFFFFF">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650" h="88900"/>
            <a:bevelB w="88900" h="31750" prst="angle"/>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prstClr val="black"/>
                </a:solidFill>
              </a:rPr>
              <a:t>Laser Engineering Net Shaping (LENS)</a:t>
            </a:r>
            <a:endParaRPr lang="en-US" sz="1050" dirty="0"/>
          </a:p>
        </p:txBody>
      </p:sp>
      <p:pic>
        <p:nvPicPr>
          <p:cNvPr id="3" name="LEN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640098" y="934095"/>
            <a:ext cx="4692318" cy="2639429"/>
          </a:xfrm>
          <a:prstGeom prst="rect">
            <a:avLst/>
          </a:prstGeom>
        </p:spPr>
      </p:pic>
      <p:graphicFrame>
        <p:nvGraphicFramePr>
          <p:cNvPr id="10" name="Content Placeholder 5"/>
          <p:cNvGraphicFramePr>
            <a:graphicFrameLocks/>
          </p:cNvGraphicFramePr>
          <p:nvPr>
            <p:extLst>
              <p:ext uri="{D42A27DB-BD31-4B8C-83A1-F6EECF244321}">
                <p14:modId xmlns:p14="http://schemas.microsoft.com/office/powerpoint/2010/main" val="1854385047"/>
              </p:ext>
            </p:extLst>
          </p:nvPr>
        </p:nvGraphicFramePr>
        <p:xfrm>
          <a:off x="2428422" y="3560727"/>
          <a:ext cx="6497863" cy="949960"/>
        </p:xfrm>
        <a:graphic>
          <a:graphicData uri="http://schemas.openxmlformats.org/drawingml/2006/table">
            <a:tbl>
              <a:tblPr firstRow="1" bandRow="1">
                <a:tableStyleId>{5C22544A-7EE6-4342-B048-85BDC9FD1C3A}</a:tableStyleId>
              </a:tblPr>
              <a:tblGrid>
                <a:gridCol w="1824264"/>
                <a:gridCol w="4673599"/>
              </a:tblGrid>
              <a:tr h="370840">
                <a:tc>
                  <a:txBody>
                    <a:bodyPr/>
                    <a:lstStyle/>
                    <a:p>
                      <a:pPr marL="0" algn="l" defTabSz="457200" rtl="0" eaLnBrk="1" latinLnBrk="0" hangingPunct="1"/>
                      <a:r>
                        <a:rPr lang="en-US" sz="1600" b="0" dirty="0" smtClean="0">
                          <a:solidFill>
                            <a:schemeClr val="tx1"/>
                          </a:solidFill>
                        </a:rPr>
                        <a:t>Nature of the raw</a:t>
                      </a:r>
                      <a:r>
                        <a:rPr lang="en-US" sz="1600" b="0" baseline="0" dirty="0" smtClean="0">
                          <a:solidFill>
                            <a:schemeClr val="tx1"/>
                          </a:solidFill>
                        </a:rPr>
                        <a:t> material</a:t>
                      </a:r>
                      <a:endParaRPr lang="en-US" sz="1600" b="0" dirty="0">
                        <a:solidFill>
                          <a:schemeClr val="tx1"/>
                        </a:solidFill>
                      </a:endParaRPr>
                    </a:p>
                  </a:txBody>
                  <a:tcPr>
                    <a:solidFill>
                      <a:schemeClr val="accent1"/>
                    </a:solidFill>
                  </a:tcPr>
                </a:tc>
                <a:tc>
                  <a:txBody>
                    <a:bodyPr/>
                    <a:lstStyle/>
                    <a:p>
                      <a:pPr marL="0" algn="l" defTabSz="457200" rtl="0" eaLnBrk="1" latinLnBrk="0" hangingPunct="1"/>
                      <a:r>
                        <a:rPr lang="en-US" sz="1600" b="0" dirty="0" smtClean="0">
                          <a:solidFill>
                            <a:schemeClr val="tx1"/>
                          </a:solidFill>
                        </a:rPr>
                        <a:t>Powder</a:t>
                      </a:r>
                      <a:endParaRPr lang="en-US" sz="1600" b="0" dirty="0">
                        <a:solidFill>
                          <a:schemeClr val="tx1"/>
                        </a:solidFill>
                      </a:endParaRPr>
                    </a:p>
                  </a:txBody>
                  <a:tcPr>
                    <a:solidFill>
                      <a:schemeClr val="accent1">
                        <a:lumMod val="20000"/>
                        <a:lumOff val="80000"/>
                      </a:schemeClr>
                    </a:solidFill>
                  </a:tcPr>
                </a:tc>
              </a:tr>
              <a:tr h="370840">
                <a:tc>
                  <a:txBody>
                    <a:bodyPr/>
                    <a:lstStyle/>
                    <a:p>
                      <a:pPr marL="0" algn="l" defTabSz="457200" rtl="0" eaLnBrk="1" latinLnBrk="0" hangingPunct="1"/>
                      <a:r>
                        <a:rPr lang="en-US" sz="1600" b="0" dirty="0" smtClean="0">
                          <a:solidFill>
                            <a:schemeClr val="tx1"/>
                          </a:solidFill>
                        </a:rPr>
                        <a:t>Final Product</a:t>
                      </a:r>
                      <a:endParaRPr lang="en-US" sz="1600" b="0" dirty="0">
                        <a:solidFill>
                          <a:schemeClr val="tx1"/>
                        </a:solidFill>
                      </a:endParaRPr>
                    </a:p>
                  </a:txBody>
                  <a:tcPr>
                    <a:solidFill>
                      <a:schemeClr val="accent1"/>
                    </a:solidFill>
                  </a:tcPr>
                </a:tc>
                <a:tc>
                  <a:txBody>
                    <a:bodyPr/>
                    <a:lstStyle/>
                    <a:p>
                      <a:pPr marL="0" algn="l" defTabSz="457200" rtl="0" eaLnBrk="1" latinLnBrk="0" hangingPunct="1"/>
                      <a:r>
                        <a:rPr lang="en-US" sz="1600" b="0" dirty="0" smtClean="0">
                          <a:solidFill>
                            <a:schemeClr val="tx1"/>
                          </a:solidFill>
                        </a:rPr>
                        <a:t>Metal, Metal</a:t>
                      </a:r>
                      <a:r>
                        <a:rPr lang="en-US" sz="1600" b="0" baseline="0" dirty="0" smtClean="0">
                          <a:solidFill>
                            <a:schemeClr val="tx1"/>
                          </a:solidFill>
                        </a:rPr>
                        <a:t> mixture: </a:t>
                      </a:r>
                      <a:r>
                        <a:rPr lang="en-US" sz="1600" b="0" baseline="0" dirty="0" err="1" smtClean="0">
                          <a:solidFill>
                            <a:schemeClr val="tx1"/>
                          </a:solidFill>
                        </a:rPr>
                        <a:t>Ti</a:t>
                      </a:r>
                      <a:r>
                        <a:rPr lang="en-US" sz="1600" b="0" baseline="0" dirty="0" smtClean="0">
                          <a:solidFill>
                            <a:schemeClr val="tx1"/>
                          </a:solidFill>
                        </a:rPr>
                        <a:t>, Co, Stainless Steel, Ni, Al.</a:t>
                      </a:r>
                      <a:endParaRPr lang="en-US" sz="1600" b="0" dirty="0">
                        <a:solidFill>
                          <a:schemeClr val="tx1"/>
                        </a:solidFill>
                      </a:endParaRPr>
                    </a:p>
                  </a:txBody>
                  <a:tcPr>
                    <a:solidFill>
                      <a:schemeClr val="accent1">
                        <a:lumMod val="20000"/>
                        <a:lumOff val="80000"/>
                      </a:schemeClr>
                    </a:solidFill>
                  </a:tcPr>
                </a:tc>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219316018"/>
              </p:ext>
            </p:extLst>
          </p:nvPr>
        </p:nvGraphicFramePr>
        <p:xfrm>
          <a:off x="2017486" y="4514904"/>
          <a:ext cx="6908799" cy="2217312"/>
        </p:xfrm>
        <a:graphic>
          <a:graphicData uri="http://schemas.openxmlformats.org/drawingml/2006/table">
            <a:tbl>
              <a:tblPr firstRow="1" bandRow="1">
                <a:tableStyleId>{5C22544A-7EE6-4342-B048-85BDC9FD1C3A}</a:tableStyleId>
              </a:tblPr>
              <a:tblGrid>
                <a:gridCol w="2946400"/>
                <a:gridCol w="3962399"/>
              </a:tblGrid>
              <a:tr h="0">
                <a:tc>
                  <a:txBody>
                    <a:bodyPr/>
                    <a:lstStyle/>
                    <a:p>
                      <a:pPr marL="0" algn="ctr" defTabSz="457200" rtl="1" eaLnBrk="1" latinLnBrk="0" hangingPunct="1"/>
                      <a:r>
                        <a:rPr lang="en-US" sz="1600" dirty="0" smtClean="0"/>
                        <a:t>Advantages</a:t>
                      </a:r>
                      <a:endParaRPr lang="en-US" sz="1600" dirty="0"/>
                    </a:p>
                  </a:txBody>
                  <a:tcPr/>
                </a:tc>
                <a:tc>
                  <a:txBody>
                    <a:bodyPr/>
                    <a:lstStyle/>
                    <a:p>
                      <a:pPr marL="0" algn="ctr" defTabSz="457200" rtl="1" eaLnBrk="1" latinLnBrk="0" hangingPunct="1"/>
                      <a:r>
                        <a:rPr lang="en-US" sz="1600" dirty="0" smtClean="0"/>
                        <a:t>Disadvantages</a:t>
                      </a:r>
                      <a:endParaRPr lang="en-US" sz="1600" dirty="0"/>
                    </a:p>
                  </a:txBody>
                  <a:tcPr/>
                </a:tc>
              </a:tr>
              <a:tr h="941016">
                <a:tc>
                  <a:txBody>
                    <a:bodyPr/>
                    <a:lstStyle/>
                    <a:p>
                      <a:pPr marL="0" algn="l" defTabSz="457200" rtl="0" eaLnBrk="1" latinLnBrk="0" hangingPunct="1"/>
                      <a:r>
                        <a:rPr lang="en-US" sz="1600" dirty="0" smtClean="0"/>
                        <a:t>The variety of metals</a:t>
                      </a:r>
                      <a:r>
                        <a:rPr lang="en-US" sz="1600" baseline="0" dirty="0" smtClean="0"/>
                        <a:t> </a:t>
                      </a:r>
                      <a:r>
                        <a:rPr lang="en-US" sz="1600" dirty="0" smtClean="0"/>
                        <a:t>can be printed with this technology</a:t>
                      </a:r>
                      <a:endParaRPr lang="en-US" sz="1600" dirty="0"/>
                    </a:p>
                  </a:txBody>
                  <a:tcPr/>
                </a:tc>
                <a:tc>
                  <a:txBody>
                    <a:bodyPr/>
                    <a:lstStyle/>
                    <a:p>
                      <a:pPr marL="0" algn="l" defTabSz="457200" rtl="0" eaLnBrk="1" latinLnBrk="0" hangingPunct="1"/>
                      <a:r>
                        <a:rPr lang="en-US" sz="1600" dirty="0" smtClean="0"/>
                        <a:t>No support</a:t>
                      </a:r>
                      <a:r>
                        <a:rPr lang="en-US" sz="1600" baseline="0" dirty="0" smtClean="0"/>
                        <a:t> material used in this technique, so complex structure fabrication is a challenge using this technique. </a:t>
                      </a:r>
                      <a:endParaRPr lang="en-US" sz="1600" dirty="0" smtClean="0"/>
                    </a:p>
                  </a:txBody>
                  <a:tcPr/>
                </a:tc>
              </a:tr>
              <a:tr h="94101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t>Rapid repair is possible using</a:t>
                      </a:r>
                      <a:r>
                        <a:rPr lang="en-US" sz="1600" baseline="0" dirty="0" smtClean="0"/>
                        <a:t> this technology especially for the Turbine blade.</a:t>
                      </a:r>
                      <a:endParaRPr lang="en-US" sz="1600" dirty="0" smtClean="0"/>
                    </a:p>
                  </a:txBody>
                  <a:tcPr/>
                </a:tc>
                <a:tc>
                  <a:txBody>
                    <a:bodyPr/>
                    <a:lstStyle/>
                    <a:p>
                      <a:pPr marL="0" algn="l" defTabSz="457200" rtl="0" eaLnBrk="1" latinLnBrk="0" hangingPunct="1"/>
                      <a:r>
                        <a:rPr lang="en-US" sz="1600" dirty="0" smtClean="0"/>
                        <a:t>This technique require a qualified technician to operate it.</a:t>
                      </a:r>
                      <a:endParaRPr lang="en-US" sz="1600" dirty="0"/>
                    </a:p>
                  </a:txBody>
                  <a:tcPr/>
                </a:tc>
              </a:tr>
            </a:tbl>
          </a:graphicData>
        </a:graphic>
      </p:graphicFrame>
    </p:spTree>
    <p:extLst>
      <p:ext uri="{BB962C8B-B14F-4D97-AF65-F5344CB8AC3E}">
        <p14:creationId xmlns:p14="http://schemas.microsoft.com/office/powerpoint/2010/main" val="9760729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pic>
        <p:nvPicPr>
          <p:cNvPr id="10" name="Advanced Manufacturing Technologies- Laser Metal Deposition">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969348" y="1182544"/>
            <a:ext cx="3096451" cy="2322339"/>
          </a:xfrm>
          <a:prstGeom prst="roundRect">
            <a:avLst>
              <a:gd name="adj" fmla="val 5299"/>
            </a:avLst>
          </a:prstGeom>
          <a:ln>
            <a:noFill/>
          </a:ln>
          <a:effectLst/>
          <a:scene3d>
            <a:camera prst="orthographicFront"/>
            <a:lightRig rig="balanced" dir="t"/>
          </a:scene3d>
          <a:sp3d prstMaterial="plastic">
            <a:bevelT/>
            <a:contourClr>
              <a:srgbClr val="FFFFFF"/>
            </a:contourClr>
          </a:sp3d>
        </p:spPr>
      </p:pic>
      <p:sp>
        <p:nvSpPr>
          <p:cNvPr id="6" name="Rounded Rectangle 5"/>
          <p:cNvSpPr/>
          <p:nvPr/>
        </p:nvSpPr>
        <p:spPr>
          <a:xfrm>
            <a:off x="969348" y="268097"/>
            <a:ext cx="7495309" cy="817418"/>
          </a:xfrm>
          <a:prstGeom prst="roundRect">
            <a:avLst/>
          </a:prstGeom>
          <a:gradFill>
            <a:gsLst>
              <a:gs pos="0">
                <a:schemeClr val="bg1">
                  <a:lumMod val="65000"/>
                </a:schemeClr>
              </a:gs>
              <a:gs pos="80000">
                <a:srgbClr val="FFFFFF">
                  <a:hueOff val="0"/>
                  <a:satOff val="0"/>
                  <a:lumOff val="0"/>
                  <a:alphaOff val="0"/>
                  <a:shade val="93000"/>
                  <a:satMod val="130000"/>
                </a:srgbClr>
              </a:gs>
              <a:gs pos="100000">
                <a:srgbClr val="FFFFFF">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650" h="88900"/>
            <a:bevelB w="88900" h="31750" prst="angle"/>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prstClr val="black"/>
                </a:solidFill>
              </a:rPr>
              <a:t>Direct Metal Deposition (DMD)</a:t>
            </a:r>
            <a:endParaRPr lang="en-US" sz="1050" dirty="0"/>
          </a:p>
        </p:txBody>
      </p:sp>
      <p:pic>
        <p:nvPicPr>
          <p:cNvPr id="7" name="Picture 6"/>
          <p:cNvPicPr>
            <a:picLocks noChangeAspect="1"/>
          </p:cNvPicPr>
          <p:nvPr/>
        </p:nvPicPr>
        <p:blipFill>
          <a:blip r:embed="rId6"/>
          <a:stretch>
            <a:fillRect/>
          </a:stretch>
        </p:blipFill>
        <p:spPr>
          <a:xfrm>
            <a:off x="5160481" y="1571836"/>
            <a:ext cx="2648691" cy="1807732"/>
          </a:xfrm>
          <a:prstGeom prst="roundRect">
            <a:avLst>
              <a:gd name="adj" fmla="val 8594"/>
            </a:avLst>
          </a:prstGeom>
          <a:solidFill>
            <a:srgbClr val="FFFFFF">
              <a:shade val="85000"/>
            </a:srgbClr>
          </a:solidFill>
          <a:ln>
            <a:noFill/>
          </a:ln>
          <a:effectLst/>
        </p:spPr>
      </p:pic>
      <p:pic>
        <p:nvPicPr>
          <p:cNvPr id="8" name="Picture 7"/>
          <p:cNvPicPr>
            <a:picLocks noChangeAspect="1"/>
          </p:cNvPicPr>
          <p:nvPr/>
        </p:nvPicPr>
        <p:blipFill>
          <a:blip r:embed="rId7"/>
          <a:stretch>
            <a:fillRect/>
          </a:stretch>
        </p:blipFill>
        <p:spPr>
          <a:xfrm>
            <a:off x="2110334" y="3604983"/>
            <a:ext cx="1629277" cy="1173078"/>
          </a:xfrm>
          <a:prstGeom prst="roundRect">
            <a:avLst>
              <a:gd name="adj" fmla="val 8594"/>
            </a:avLst>
          </a:prstGeom>
          <a:solidFill>
            <a:srgbClr val="FFFFFF">
              <a:shade val="85000"/>
            </a:srgbClr>
          </a:solidFill>
          <a:ln>
            <a:noFill/>
          </a:ln>
          <a:effectLst/>
        </p:spPr>
      </p:pic>
      <p:pic>
        <p:nvPicPr>
          <p:cNvPr id="9" name="Picture 8"/>
          <p:cNvPicPr>
            <a:picLocks noChangeAspect="1"/>
          </p:cNvPicPr>
          <p:nvPr/>
        </p:nvPicPr>
        <p:blipFill>
          <a:blip r:embed="rId8"/>
          <a:stretch>
            <a:fillRect/>
          </a:stretch>
        </p:blipFill>
        <p:spPr>
          <a:xfrm>
            <a:off x="194587" y="3498099"/>
            <a:ext cx="903206" cy="1356818"/>
          </a:xfrm>
          <a:prstGeom prst="roundRect">
            <a:avLst>
              <a:gd name="adj" fmla="val 8594"/>
            </a:avLst>
          </a:prstGeom>
          <a:solidFill>
            <a:srgbClr val="FFFFFF">
              <a:shade val="85000"/>
            </a:srgbClr>
          </a:solidFill>
          <a:ln>
            <a:noFill/>
          </a:ln>
          <a:effectLst/>
        </p:spPr>
      </p:pic>
      <p:graphicFrame>
        <p:nvGraphicFramePr>
          <p:cNvPr id="11" name="Table 10"/>
          <p:cNvGraphicFramePr>
            <a:graphicFrameLocks noGrp="1"/>
          </p:cNvGraphicFramePr>
          <p:nvPr>
            <p:extLst>
              <p:ext uri="{D42A27DB-BD31-4B8C-83A1-F6EECF244321}">
                <p14:modId xmlns:p14="http://schemas.microsoft.com/office/powerpoint/2010/main" val="1292438283"/>
              </p:ext>
            </p:extLst>
          </p:nvPr>
        </p:nvGraphicFramePr>
        <p:xfrm>
          <a:off x="565916" y="4816824"/>
          <a:ext cx="8302171" cy="1645920"/>
        </p:xfrm>
        <a:graphic>
          <a:graphicData uri="http://schemas.openxmlformats.org/drawingml/2006/table">
            <a:tbl>
              <a:tblPr firstRow="1" bandRow="1">
                <a:tableStyleId>{5C22544A-7EE6-4342-B048-85BDC9FD1C3A}</a:tableStyleId>
              </a:tblPr>
              <a:tblGrid>
                <a:gridCol w="3684261"/>
                <a:gridCol w="4617910"/>
              </a:tblGrid>
              <a:tr h="348308">
                <a:tc>
                  <a:txBody>
                    <a:bodyPr/>
                    <a:lstStyle/>
                    <a:p>
                      <a:pPr marL="0" algn="ctr" defTabSz="457200" rtl="1" eaLnBrk="1" latinLnBrk="0" hangingPunct="1"/>
                      <a:r>
                        <a:rPr lang="en-US" sz="1800" dirty="0" smtClean="0"/>
                        <a:t>Advantages</a:t>
                      </a:r>
                      <a:endParaRPr lang="en-US" sz="1800" dirty="0"/>
                    </a:p>
                  </a:txBody>
                  <a:tcPr/>
                </a:tc>
                <a:tc>
                  <a:txBody>
                    <a:bodyPr/>
                    <a:lstStyle/>
                    <a:p>
                      <a:pPr marL="0" algn="ctr" defTabSz="457200" rtl="1" eaLnBrk="1" latinLnBrk="0" hangingPunct="1"/>
                      <a:r>
                        <a:rPr lang="en-US" sz="1800" dirty="0" smtClean="0"/>
                        <a:t>Disadvantages</a:t>
                      </a:r>
                      <a:endParaRPr lang="en-US" sz="1800" dirty="0"/>
                    </a:p>
                  </a:txBody>
                  <a:tcPr/>
                </a:tc>
              </a:tr>
              <a:tr h="370840">
                <a:tc>
                  <a:txBody>
                    <a:bodyPr/>
                    <a:lstStyle/>
                    <a:p>
                      <a:pPr marL="0" algn="l" defTabSz="457200" rtl="0" eaLnBrk="1" latinLnBrk="0" hangingPunct="1"/>
                      <a:r>
                        <a:rPr lang="en-US" sz="1800" dirty="0" smtClean="0"/>
                        <a:t>The variety of metals can be printed with this technology</a:t>
                      </a:r>
                      <a:endParaRPr lang="en-US" sz="1800" dirty="0"/>
                    </a:p>
                  </a:txBody>
                  <a:tcPr/>
                </a:tc>
                <a:tc>
                  <a:txBody>
                    <a:bodyPr/>
                    <a:lstStyle/>
                    <a:p>
                      <a:pPr marL="0" algn="l" defTabSz="457200" rtl="0" eaLnBrk="1" latinLnBrk="0" hangingPunct="1"/>
                      <a:r>
                        <a:rPr lang="en-US" sz="1800" dirty="0" smtClean="0"/>
                        <a:t>Manufacturing</a:t>
                      </a:r>
                      <a:r>
                        <a:rPr lang="en-US" sz="1800" baseline="0" dirty="0" smtClean="0"/>
                        <a:t> with this technology is costly.</a:t>
                      </a:r>
                      <a:endParaRPr lang="en-US" sz="1800" dirty="0" smtClean="0"/>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Industrial parts repair</a:t>
                      </a:r>
                      <a:r>
                        <a:rPr lang="en-US" sz="1800" baseline="0" dirty="0" smtClean="0"/>
                        <a:t> is possible using this technology.</a:t>
                      </a:r>
                      <a:endParaRPr lang="en-US" sz="1800" dirty="0" smtClean="0"/>
                    </a:p>
                  </a:txBody>
                  <a:tcPr/>
                </a:tc>
                <a:tc>
                  <a:txBody>
                    <a:bodyPr/>
                    <a:lstStyle/>
                    <a:p>
                      <a:pPr marL="0" algn="l" defTabSz="457200" rtl="0" eaLnBrk="1" latinLnBrk="0" hangingPunct="1"/>
                      <a:r>
                        <a:rPr lang="en-US" sz="1800" dirty="0" smtClean="0"/>
                        <a:t>The not presence of support material limited</a:t>
                      </a:r>
                      <a:r>
                        <a:rPr lang="en-US" sz="1800" baseline="0" dirty="0" smtClean="0"/>
                        <a:t> its chance to manufacture a complex parts.</a:t>
                      </a:r>
                      <a:endParaRPr lang="en-US" sz="1800" dirty="0"/>
                    </a:p>
                  </a:txBody>
                  <a:tcPr/>
                </a:tc>
              </a:tr>
            </a:tbl>
          </a:graphicData>
        </a:graphic>
      </p:graphicFrame>
      <p:graphicFrame>
        <p:nvGraphicFramePr>
          <p:cNvPr id="13" name="Content Placeholder 5"/>
          <p:cNvGraphicFramePr>
            <a:graphicFrameLocks/>
          </p:cNvGraphicFramePr>
          <p:nvPr>
            <p:extLst>
              <p:ext uri="{D42A27DB-BD31-4B8C-83A1-F6EECF244321}">
                <p14:modId xmlns:p14="http://schemas.microsoft.com/office/powerpoint/2010/main" val="1171777377"/>
              </p:ext>
            </p:extLst>
          </p:nvPr>
        </p:nvGraphicFramePr>
        <p:xfrm>
          <a:off x="4370007" y="3425350"/>
          <a:ext cx="4229637" cy="1402080"/>
        </p:xfrm>
        <a:graphic>
          <a:graphicData uri="http://schemas.openxmlformats.org/drawingml/2006/table">
            <a:tbl>
              <a:tblPr firstRow="1" bandRow="1">
                <a:tableStyleId>{5C22544A-7EE6-4342-B048-85BDC9FD1C3A}</a:tableStyleId>
              </a:tblPr>
              <a:tblGrid>
                <a:gridCol w="2177142"/>
                <a:gridCol w="2052495"/>
              </a:tblGrid>
              <a:tr h="370840">
                <a:tc>
                  <a:txBody>
                    <a:bodyPr/>
                    <a:lstStyle/>
                    <a:p>
                      <a:pPr marL="0" algn="l" defTabSz="457200" rtl="0" eaLnBrk="1" latinLnBrk="0" hangingPunct="1"/>
                      <a:r>
                        <a:rPr lang="en-US" sz="1600" b="0" dirty="0" smtClean="0">
                          <a:solidFill>
                            <a:schemeClr val="tx1"/>
                          </a:solidFill>
                        </a:rPr>
                        <a:t>Nature of the raw</a:t>
                      </a:r>
                      <a:r>
                        <a:rPr lang="en-US" sz="1600" b="0" baseline="0" dirty="0" smtClean="0">
                          <a:solidFill>
                            <a:schemeClr val="tx1"/>
                          </a:solidFill>
                        </a:rPr>
                        <a:t> material</a:t>
                      </a:r>
                      <a:endParaRPr lang="en-US" sz="1600" b="0" dirty="0">
                        <a:solidFill>
                          <a:schemeClr val="tx1"/>
                        </a:solidFill>
                      </a:endParaRPr>
                    </a:p>
                  </a:txBody>
                  <a:tcPr>
                    <a:solidFill>
                      <a:schemeClr val="accent1"/>
                    </a:solidFill>
                  </a:tcPr>
                </a:tc>
                <a:tc>
                  <a:txBody>
                    <a:bodyPr/>
                    <a:lstStyle/>
                    <a:p>
                      <a:pPr marL="0" algn="l" defTabSz="457200" rtl="0" eaLnBrk="1" latinLnBrk="0" hangingPunct="1"/>
                      <a:r>
                        <a:rPr lang="en-US" sz="1600" b="0" dirty="0" smtClean="0">
                          <a:solidFill>
                            <a:schemeClr val="tx1"/>
                          </a:solidFill>
                        </a:rPr>
                        <a:t>Powder</a:t>
                      </a:r>
                      <a:endParaRPr lang="en-US" sz="1600" b="0" dirty="0">
                        <a:solidFill>
                          <a:schemeClr val="tx1"/>
                        </a:solidFill>
                      </a:endParaRPr>
                    </a:p>
                  </a:txBody>
                  <a:tcPr>
                    <a:solidFill>
                      <a:schemeClr val="accent1">
                        <a:lumMod val="20000"/>
                        <a:lumOff val="80000"/>
                      </a:schemeClr>
                    </a:solidFill>
                  </a:tcPr>
                </a:tc>
              </a:tr>
              <a:tr h="370840">
                <a:tc>
                  <a:txBody>
                    <a:bodyPr/>
                    <a:lstStyle/>
                    <a:p>
                      <a:pPr marL="0" algn="l" defTabSz="457200" rtl="0" eaLnBrk="1" latinLnBrk="0" hangingPunct="1"/>
                      <a:r>
                        <a:rPr lang="en-US" sz="1600" b="0" dirty="0" smtClean="0">
                          <a:solidFill>
                            <a:schemeClr val="tx1"/>
                          </a:solidFill>
                        </a:rPr>
                        <a:t>Final Product</a:t>
                      </a:r>
                      <a:endParaRPr lang="en-US" sz="1600" b="0" dirty="0">
                        <a:solidFill>
                          <a:schemeClr val="tx1"/>
                        </a:solidFill>
                      </a:endParaRPr>
                    </a:p>
                  </a:txBody>
                  <a:tcPr>
                    <a:solidFill>
                      <a:schemeClr val="accent1"/>
                    </a:solidFill>
                  </a:tcPr>
                </a:tc>
                <a:tc>
                  <a:txBody>
                    <a:bodyPr/>
                    <a:lstStyle/>
                    <a:p>
                      <a:pPr marL="0" algn="l" defTabSz="457200" rtl="0" eaLnBrk="1" latinLnBrk="0" hangingPunct="1"/>
                      <a:r>
                        <a:rPr lang="en-US" sz="1600" b="0" dirty="0" smtClean="0">
                          <a:solidFill>
                            <a:schemeClr val="tx1"/>
                          </a:solidFill>
                        </a:rPr>
                        <a:t>Metal, Metal</a:t>
                      </a:r>
                      <a:r>
                        <a:rPr lang="en-US" sz="1600" b="0" baseline="0" dirty="0" smtClean="0">
                          <a:solidFill>
                            <a:schemeClr val="tx1"/>
                          </a:solidFill>
                        </a:rPr>
                        <a:t> mixture: </a:t>
                      </a:r>
                      <a:r>
                        <a:rPr lang="en-US" sz="1600" b="0" baseline="0" dirty="0" err="1" smtClean="0">
                          <a:solidFill>
                            <a:schemeClr val="tx1"/>
                          </a:solidFill>
                        </a:rPr>
                        <a:t>Ti</a:t>
                      </a:r>
                      <a:r>
                        <a:rPr lang="en-US" sz="1600" b="0" baseline="0" dirty="0" smtClean="0">
                          <a:solidFill>
                            <a:schemeClr val="tx1"/>
                          </a:solidFill>
                        </a:rPr>
                        <a:t>, Co, Stainless Steel, Ni, Al.</a:t>
                      </a:r>
                      <a:endParaRPr lang="en-US" sz="1600" b="0" dirty="0">
                        <a:solidFill>
                          <a:schemeClr val="tx1"/>
                        </a:solidFill>
                      </a:endParaRPr>
                    </a:p>
                  </a:txBody>
                  <a:tcPr>
                    <a:solidFill>
                      <a:schemeClr val="accent1">
                        <a:lumMod val="20000"/>
                        <a:lumOff val="80000"/>
                      </a:schemeClr>
                    </a:solidFill>
                  </a:tcPr>
                </a:tc>
              </a:tr>
            </a:tbl>
          </a:graphicData>
        </a:graphic>
      </p:graphicFrame>
    </p:spTree>
    <p:extLst>
      <p:ext uri="{BB962C8B-B14F-4D97-AF65-F5344CB8AC3E}">
        <p14:creationId xmlns:p14="http://schemas.microsoft.com/office/powerpoint/2010/main" val="22202634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defTabSz="685800" rtl="1" eaLnBrk="1" latinLnBrk="0" hangingPunct="1">
              <a:lnSpc>
                <a:spcPct val="90000"/>
              </a:lnSpc>
              <a:spcBef>
                <a:spcPct val="0"/>
              </a:spcBef>
              <a:buNone/>
            </a:pPr>
            <a:endParaRPr lang="en-US" dirty="0"/>
          </a:p>
        </p:txBody>
      </p:sp>
      <p:pic>
        <p:nvPicPr>
          <p:cNvPr id="9" name="Aerosol.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502381" y="1159716"/>
            <a:ext cx="3747626" cy="2810239"/>
          </a:xfrm>
          <a:prstGeom prst="roundRect">
            <a:avLst>
              <a:gd name="adj" fmla="val 5299"/>
            </a:avLst>
          </a:prstGeom>
          <a:ln>
            <a:noFill/>
          </a:ln>
          <a:effectLst/>
          <a:scene3d>
            <a:camera prst="orthographicFront"/>
            <a:lightRig rig="balanced" dir="t"/>
          </a:scene3d>
          <a:sp3d prstMaterial="plastic">
            <a:bevelT/>
            <a:contourClr>
              <a:srgbClr val="FFFFFF"/>
            </a:contourClr>
          </a:sp3d>
        </p:spPr>
      </p:pic>
      <p:pic>
        <p:nvPicPr>
          <p:cNvPr id="6" name="Picture 5"/>
          <p:cNvPicPr>
            <a:picLocks noChangeAspect="1"/>
          </p:cNvPicPr>
          <p:nvPr/>
        </p:nvPicPr>
        <p:blipFill>
          <a:blip r:embed="rId6"/>
          <a:stretch>
            <a:fillRect/>
          </a:stretch>
        </p:blipFill>
        <p:spPr>
          <a:xfrm>
            <a:off x="113825" y="1250399"/>
            <a:ext cx="3951738" cy="2802356"/>
          </a:xfrm>
          <a:prstGeom prst="roundRect">
            <a:avLst>
              <a:gd name="adj" fmla="val 8594"/>
            </a:avLst>
          </a:prstGeom>
          <a:solidFill>
            <a:srgbClr val="FFFFFF">
              <a:shade val="85000"/>
            </a:srgbClr>
          </a:solidFill>
          <a:ln>
            <a:noFill/>
          </a:ln>
          <a:effectLst/>
        </p:spPr>
      </p:pic>
      <p:pic>
        <p:nvPicPr>
          <p:cNvPr id="7" name="Picture 6"/>
          <p:cNvPicPr>
            <a:picLocks noChangeAspect="1"/>
          </p:cNvPicPr>
          <p:nvPr/>
        </p:nvPicPr>
        <p:blipFill>
          <a:blip r:embed="rId7"/>
          <a:stretch>
            <a:fillRect/>
          </a:stretch>
        </p:blipFill>
        <p:spPr>
          <a:xfrm>
            <a:off x="113825" y="5556783"/>
            <a:ext cx="1532703" cy="1188472"/>
          </a:xfrm>
          <a:prstGeom prst="roundRect">
            <a:avLst>
              <a:gd name="adj" fmla="val 8594"/>
            </a:avLst>
          </a:prstGeom>
          <a:solidFill>
            <a:srgbClr val="FFFFFF">
              <a:shade val="85000"/>
            </a:srgbClr>
          </a:solidFill>
          <a:ln>
            <a:noFill/>
          </a:ln>
          <a:effectLst/>
        </p:spPr>
      </p:pic>
      <p:pic>
        <p:nvPicPr>
          <p:cNvPr id="8" name="Picture 7"/>
          <p:cNvPicPr>
            <a:picLocks noChangeAspect="1"/>
          </p:cNvPicPr>
          <p:nvPr/>
        </p:nvPicPr>
        <p:blipFill>
          <a:blip r:embed="rId8"/>
          <a:stretch>
            <a:fillRect/>
          </a:stretch>
        </p:blipFill>
        <p:spPr>
          <a:xfrm>
            <a:off x="1029792" y="4198046"/>
            <a:ext cx="1233471" cy="1233471"/>
          </a:xfrm>
          <a:prstGeom prst="rect">
            <a:avLst/>
          </a:prstGeom>
        </p:spPr>
      </p:pic>
      <p:sp>
        <p:nvSpPr>
          <p:cNvPr id="10" name="Rounded Rectangle 9"/>
          <p:cNvSpPr/>
          <p:nvPr/>
        </p:nvSpPr>
        <p:spPr>
          <a:xfrm>
            <a:off x="880176" y="205430"/>
            <a:ext cx="7495309" cy="817418"/>
          </a:xfrm>
          <a:prstGeom prst="roundRect">
            <a:avLst/>
          </a:prstGeom>
          <a:gradFill>
            <a:gsLst>
              <a:gs pos="0">
                <a:schemeClr val="bg1">
                  <a:lumMod val="65000"/>
                </a:schemeClr>
              </a:gs>
              <a:gs pos="80000">
                <a:srgbClr val="FFFFFF">
                  <a:hueOff val="0"/>
                  <a:satOff val="0"/>
                  <a:lumOff val="0"/>
                  <a:alphaOff val="0"/>
                  <a:shade val="93000"/>
                  <a:satMod val="130000"/>
                </a:srgbClr>
              </a:gs>
              <a:gs pos="100000">
                <a:srgbClr val="FFFFFF">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650" h="88900"/>
            <a:bevelB w="88900" h="31750" prst="angle"/>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Direct Write Technology </a:t>
            </a:r>
          </a:p>
          <a:p>
            <a:pPr algn="ctr"/>
            <a:r>
              <a:rPr lang="en-US" sz="2400" dirty="0" smtClean="0">
                <a:solidFill>
                  <a:prstClr val="black"/>
                </a:solidFill>
              </a:rPr>
              <a:t>Aerosol Jet Technology</a:t>
            </a:r>
            <a:endParaRPr lang="en-US" sz="1050" dirty="0"/>
          </a:p>
        </p:txBody>
      </p:sp>
      <p:graphicFrame>
        <p:nvGraphicFramePr>
          <p:cNvPr id="11" name="Content Placeholder 5"/>
          <p:cNvGraphicFramePr>
            <a:graphicFrameLocks/>
          </p:cNvGraphicFramePr>
          <p:nvPr>
            <p:extLst>
              <p:ext uri="{D42A27DB-BD31-4B8C-83A1-F6EECF244321}">
                <p14:modId xmlns:p14="http://schemas.microsoft.com/office/powerpoint/2010/main" val="1314573881"/>
              </p:ext>
            </p:extLst>
          </p:nvPr>
        </p:nvGraphicFramePr>
        <p:xfrm>
          <a:off x="3070705" y="4246989"/>
          <a:ext cx="5551644" cy="949960"/>
        </p:xfrm>
        <a:graphic>
          <a:graphicData uri="http://schemas.openxmlformats.org/drawingml/2006/table">
            <a:tbl>
              <a:tblPr firstRow="1" bandRow="1">
                <a:tableStyleId>{5C22544A-7EE6-4342-B048-85BDC9FD1C3A}</a:tableStyleId>
              </a:tblPr>
              <a:tblGrid>
                <a:gridCol w="2857625"/>
                <a:gridCol w="2694019"/>
              </a:tblGrid>
              <a:tr h="370840">
                <a:tc>
                  <a:txBody>
                    <a:bodyPr/>
                    <a:lstStyle/>
                    <a:p>
                      <a:pPr marL="0" algn="l" defTabSz="457200" rtl="0" eaLnBrk="1" latinLnBrk="0" hangingPunct="1"/>
                      <a:r>
                        <a:rPr lang="en-US" sz="1600" b="0" dirty="0" smtClean="0">
                          <a:solidFill>
                            <a:schemeClr val="tx1"/>
                          </a:solidFill>
                        </a:rPr>
                        <a:t>Nature of the raw</a:t>
                      </a:r>
                      <a:r>
                        <a:rPr lang="en-US" sz="1600" b="0" baseline="0" dirty="0" smtClean="0">
                          <a:solidFill>
                            <a:schemeClr val="tx1"/>
                          </a:solidFill>
                        </a:rPr>
                        <a:t> material</a:t>
                      </a:r>
                      <a:endParaRPr lang="en-US" sz="1600" b="0" dirty="0">
                        <a:solidFill>
                          <a:schemeClr val="tx1"/>
                        </a:solidFill>
                      </a:endParaRPr>
                    </a:p>
                  </a:txBody>
                  <a:tcPr>
                    <a:solidFill>
                      <a:schemeClr val="accent1"/>
                    </a:solidFill>
                  </a:tcPr>
                </a:tc>
                <a:tc>
                  <a:txBody>
                    <a:bodyPr/>
                    <a:lstStyle/>
                    <a:p>
                      <a:pPr marL="0" algn="l" defTabSz="457200" rtl="0" eaLnBrk="1" latinLnBrk="0" hangingPunct="1"/>
                      <a:r>
                        <a:rPr lang="en-US" sz="1600" b="0" dirty="0" smtClean="0">
                          <a:solidFill>
                            <a:schemeClr val="tx1"/>
                          </a:solidFill>
                        </a:rPr>
                        <a:t>Liquid</a:t>
                      </a:r>
                      <a:endParaRPr lang="en-US" sz="1600" b="0" dirty="0">
                        <a:solidFill>
                          <a:schemeClr val="tx1"/>
                        </a:solidFill>
                      </a:endParaRPr>
                    </a:p>
                  </a:txBody>
                  <a:tcPr>
                    <a:solidFill>
                      <a:schemeClr val="accent1">
                        <a:lumMod val="20000"/>
                        <a:lumOff val="80000"/>
                      </a:schemeClr>
                    </a:solidFill>
                  </a:tcPr>
                </a:tc>
              </a:tr>
              <a:tr h="370840">
                <a:tc>
                  <a:txBody>
                    <a:bodyPr/>
                    <a:lstStyle/>
                    <a:p>
                      <a:pPr marL="0" algn="l" defTabSz="457200" rtl="0" eaLnBrk="1" latinLnBrk="0" hangingPunct="1"/>
                      <a:r>
                        <a:rPr lang="en-US" sz="1600" b="0" dirty="0" smtClean="0">
                          <a:solidFill>
                            <a:schemeClr val="tx1"/>
                          </a:solidFill>
                        </a:rPr>
                        <a:t>Final Product</a:t>
                      </a:r>
                      <a:endParaRPr lang="en-US" sz="1600" b="0" dirty="0">
                        <a:solidFill>
                          <a:schemeClr val="tx1"/>
                        </a:solidFill>
                      </a:endParaRPr>
                    </a:p>
                  </a:txBody>
                  <a:tcPr>
                    <a:solidFill>
                      <a:schemeClr val="accent1"/>
                    </a:solidFill>
                  </a:tcPr>
                </a:tc>
                <a:tc>
                  <a:txBody>
                    <a:bodyPr/>
                    <a:lstStyle/>
                    <a:p>
                      <a:pPr marL="0" algn="l" defTabSz="457200" rtl="0" eaLnBrk="1" latinLnBrk="0" hangingPunct="1"/>
                      <a:r>
                        <a:rPr lang="en-US" sz="1600" b="0" dirty="0" smtClean="0">
                          <a:solidFill>
                            <a:schemeClr val="tx1"/>
                          </a:solidFill>
                        </a:rPr>
                        <a:t>High conductive </a:t>
                      </a:r>
                      <a:r>
                        <a:rPr lang="en-US" sz="1600" b="0" dirty="0" err="1" smtClean="0">
                          <a:solidFill>
                            <a:schemeClr val="tx1"/>
                          </a:solidFill>
                        </a:rPr>
                        <a:t>nano</a:t>
                      </a:r>
                      <a:r>
                        <a:rPr lang="en-US" sz="1600" b="0" dirty="0" smtClean="0">
                          <a:solidFill>
                            <a:schemeClr val="tx1"/>
                          </a:solidFill>
                        </a:rPr>
                        <a:t> particle, Semi conductors.</a:t>
                      </a:r>
                      <a:endParaRPr lang="en-US" sz="1600" b="0" dirty="0">
                        <a:solidFill>
                          <a:schemeClr val="tx1"/>
                        </a:solidFill>
                      </a:endParaRPr>
                    </a:p>
                  </a:txBody>
                  <a:tcPr>
                    <a:solidFill>
                      <a:schemeClr val="accent1">
                        <a:lumMod val="20000"/>
                        <a:lumOff val="80000"/>
                      </a:schemeClr>
                    </a:solidFill>
                  </a:tcPr>
                </a:tc>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1026224534"/>
              </p:ext>
            </p:extLst>
          </p:nvPr>
        </p:nvGraphicFramePr>
        <p:xfrm>
          <a:off x="1695964" y="5446987"/>
          <a:ext cx="7308786" cy="1298268"/>
        </p:xfrm>
        <a:graphic>
          <a:graphicData uri="http://schemas.openxmlformats.org/drawingml/2006/table">
            <a:tbl>
              <a:tblPr firstRow="1" bandRow="1">
                <a:tableStyleId>{5C22544A-7EE6-4342-B048-85BDC9FD1C3A}</a:tableStyleId>
              </a:tblPr>
              <a:tblGrid>
                <a:gridCol w="3243425"/>
                <a:gridCol w="4065361"/>
              </a:tblGrid>
              <a:tr h="348308">
                <a:tc>
                  <a:txBody>
                    <a:bodyPr/>
                    <a:lstStyle/>
                    <a:p>
                      <a:pPr marL="0" algn="ctr" defTabSz="457200" rtl="1" eaLnBrk="1" latinLnBrk="0" hangingPunct="1"/>
                      <a:r>
                        <a:rPr lang="en-US" sz="1600" dirty="0" smtClean="0"/>
                        <a:t>Advantages</a:t>
                      </a:r>
                      <a:endParaRPr lang="en-US" sz="1600" dirty="0"/>
                    </a:p>
                  </a:txBody>
                  <a:tcPr/>
                </a:tc>
                <a:tc>
                  <a:txBody>
                    <a:bodyPr/>
                    <a:lstStyle/>
                    <a:p>
                      <a:pPr marL="0" algn="ctr" defTabSz="457200" rtl="1" eaLnBrk="1" latinLnBrk="0" hangingPunct="1"/>
                      <a:r>
                        <a:rPr lang="en-US" sz="1600" dirty="0" smtClean="0"/>
                        <a:t>Disadvantages</a:t>
                      </a:r>
                      <a:endParaRPr lang="en-US" sz="1600" dirty="0"/>
                    </a:p>
                  </a:txBody>
                  <a:tcPr/>
                </a:tc>
              </a:tr>
              <a:tr h="370840">
                <a:tc>
                  <a:txBody>
                    <a:bodyPr/>
                    <a:lstStyle/>
                    <a:p>
                      <a:pPr marL="0" algn="l" defTabSz="457200" rtl="0" eaLnBrk="1" latinLnBrk="0" hangingPunct="1"/>
                      <a:r>
                        <a:rPr lang="en-US" sz="1600" dirty="0" smtClean="0"/>
                        <a:t>Beneficial for</a:t>
                      </a:r>
                      <a:r>
                        <a:rPr lang="en-US" sz="1600" baseline="0" dirty="0" smtClean="0"/>
                        <a:t> printing of sensors.</a:t>
                      </a:r>
                      <a:endParaRPr lang="en-US" sz="1600" dirty="0"/>
                    </a:p>
                  </a:txBody>
                  <a:tcPr/>
                </a:tc>
                <a:tc>
                  <a:txBody>
                    <a:bodyPr/>
                    <a:lstStyle/>
                    <a:p>
                      <a:pPr marL="0" algn="l" defTabSz="457200" rtl="0" eaLnBrk="1" latinLnBrk="0" hangingPunct="1"/>
                      <a:r>
                        <a:rPr lang="en-US" sz="1600" dirty="0" smtClean="0"/>
                        <a:t>Manufacturing</a:t>
                      </a:r>
                      <a:r>
                        <a:rPr lang="en-US" sz="1600" baseline="0" dirty="0" smtClean="0"/>
                        <a:t> with this technology is costly.</a:t>
                      </a:r>
                      <a:endParaRPr lang="en-US" sz="1600" dirty="0" smtClean="0"/>
                    </a:p>
                  </a:txBody>
                  <a:tcPr/>
                </a:tc>
              </a:tr>
              <a:tr h="370840">
                <a:tc>
                  <a:txBody>
                    <a:bodyPr/>
                    <a:lstStyle/>
                    <a:p>
                      <a:pPr marL="0" algn="l" defTabSz="457200" rtl="0" eaLnBrk="1" latinLnBrk="0" hangingPunct="1"/>
                      <a:r>
                        <a:rPr lang="en-US" sz="1600" dirty="0" smtClean="0"/>
                        <a:t>The variety of material can be printed with this technology</a:t>
                      </a:r>
                      <a:endParaRPr lang="en-US" sz="1600" dirty="0"/>
                    </a:p>
                  </a:txBody>
                  <a:tcPr/>
                </a:tc>
                <a:tc>
                  <a:txBody>
                    <a:bodyPr/>
                    <a:lstStyle/>
                    <a:p>
                      <a:pPr marL="0" algn="l" defTabSz="457200" rtl="0" eaLnBrk="1" latinLnBrk="0" hangingPunct="1"/>
                      <a:r>
                        <a:rPr lang="en-US" sz="1600" dirty="0" smtClean="0"/>
                        <a:t>The not presence of support material limited</a:t>
                      </a:r>
                      <a:r>
                        <a:rPr lang="en-US" sz="1600" baseline="0" dirty="0" smtClean="0"/>
                        <a:t> its chance to manufacture a complex parts.</a:t>
                      </a:r>
                      <a:endParaRPr lang="en-US" sz="1600" dirty="0"/>
                    </a:p>
                  </a:txBody>
                  <a:tcPr/>
                </a:tc>
              </a:tr>
            </a:tbl>
          </a:graphicData>
        </a:graphic>
      </p:graphicFrame>
    </p:spTree>
    <p:extLst>
      <p:ext uri="{BB962C8B-B14F-4D97-AF65-F5344CB8AC3E}">
        <p14:creationId xmlns:p14="http://schemas.microsoft.com/office/powerpoint/2010/main" val="14272344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mute="1">
                <p:cTn id="7" fill="hold" display="0">
                  <p:stCondLst>
                    <p:cond delay="indefinite"/>
                  </p:stCondLst>
                </p:cTn>
                <p:tgtEl>
                  <p:spTgt spid="9"/>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sp>
        <p:nvSpPr>
          <p:cNvPr id="3" name="Content Placeholder 2"/>
          <p:cNvSpPr>
            <a:spLocks noGrp="1"/>
          </p:cNvSpPr>
          <p:nvPr>
            <p:ph idx="1"/>
          </p:nvPr>
        </p:nvSpPr>
        <p:spPr>
          <a:xfrm>
            <a:off x="1428750" y="1571624"/>
            <a:ext cx="7258049" cy="4978803"/>
          </a:xfrm>
        </p:spPr>
        <p:txBody>
          <a:bodyPr>
            <a:normAutofit fontScale="77500" lnSpcReduction="20000"/>
          </a:bodyPr>
          <a:lstStyle/>
          <a:p>
            <a:pPr>
              <a:lnSpc>
                <a:spcPct val="150000"/>
              </a:lnSpc>
            </a:pPr>
            <a:r>
              <a:rPr lang="en-US" sz="2800" dirty="0"/>
              <a:t>There are three key questions to choose the appropriate method for printing</a:t>
            </a:r>
            <a:r>
              <a:rPr lang="en-US" sz="2800" dirty="0" smtClean="0"/>
              <a:t>:</a:t>
            </a:r>
          </a:p>
          <a:p>
            <a:pPr>
              <a:lnSpc>
                <a:spcPct val="150000"/>
              </a:lnSpc>
            </a:pPr>
            <a:r>
              <a:rPr lang="en-US" sz="2800" dirty="0"/>
              <a:t>If you have an idea about the piece that you are going to manufacture, the next question will be; which printing technique going to be used and which material will be </a:t>
            </a:r>
            <a:r>
              <a:rPr lang="en-US" sz="2800" dirty="0" smtClean="0"/>
              <a:t>use!</a:t>
            </a:r>
          </a:p>
          <a:p>
            <a:pPr>
              <a:lnSpc>
                <a:spcPct val="150000"/>
              </a:lnSpc>
            </a:pPr>
            <a:r>
              <a:rPr lang="en-US" sz="2800" dirty="0" smtClean="0"/>
              <a:t>Once I have </a:t>
            </a:r>
            <a:r>
              <a:rPr lang="en-US" sz="2800" dirty="0"/>
              <a:t>the designs of the piece to be printed, </a:t>
            </a:r>
            <a:r>
              <a:rPr lang="en-US" sz="2800" dirty="0" smtClean="0"/>
              <a:t>what </a:t>
            </a:r>
            <a:r>
              <a:rPr lang="en-US" sz="2800" dirty="0"/>
              <a:t>is the best printer I </a:t>
            </a:r>
            <a:r>
              <a:rPr lang="en-US" sz="2800" dirty="0" smtClean="0"/>
              <a:t>need to use for </a:t>
            </a:r>
            <a:r>
              <a:rPr lang="en-US" sz="2800" dirty="0"/>
              <a:t>my purpose</a:t>
            </a:r>
            <a:r>
              <a:rPr lang="en-US" sz="2800" dirty="0" smtClean="0"/>
              <a:t>!</a:t>
            </a:r>
          </a:p>
          <a:p>
            <a:pPr>
              <a:lnSpc>
                <a:spcPct val="150000"/>
              </a:lnSpc>
            </a:pPr>
            <a:r>
              <a:rPr lang="en-US" sz="2800" dirty="0" smtClean="0"/>
              <a:t>Once I have the printer and the piece to be printed, </a:t>
            </a:r>
            <a:r>
              <a:rPr lang="en-US" sz="2800" dirty="0"/>
              <a:t>how </a:t>
            </a:r>
            <a:r>
              <a:rPr lang="en-US" sz="2800" dirty="0" smtClean="0"/>
              <a:t>the printer can be prepared to </a:t>
            </a:r>
            <a:r>
              <a:rPr lang="en-US" sz="2800" dirty="0"/>
              <a:t>operate in an effective manner beside the operational processes and other tasks</a:t>
            </a:r>
            <a:r>
              <a:rPr lang="en-US" sz="2800" dirty="0" smtClean="0"/>
              <a:t>.</a:t>
            </a:r>
          </a:p>
        </p:txBody>
      </p:sp>
      <p:sp>
        <p:nvSpPr>
          <p:cNvPr id="5" name="Rounded Rectangle 4"/>
          <p:cNvSpPr/>
          <p:nvPr/>
        </p:nvSpPr>
        <p:spPr>
          <a:xfrm>
            <a:off x="1191491" y="437429"/>
            <a:ext cx="7495309" cy="817418"/>
          </a:xfrm>
          <a:prstGeom prst="roundRect">
            <a:avLst/>
          </a:prstGeom>
          <a:gradFill>
            <a:gsLst>
              <a:gs pos="0">
                <a:schemeClr val="bg1">
                  <a:lumMod val="65000"/>
                </a:schemeClr>
              </a:gs>
              <a:gs pos="80000">
                <a:srgbClr val="FFFFFF">
                  <a:hueOff val="0"/>
                  <a:satOff val="0"/>
                  <a:lumOff val="0"/>
                  <a:alphaOff val="0"/>
                  <a:shade val="93000"/>
                  <a:satMod val="130000"/>
                </a:srgbClr>
              </a:gs>
              <a:gs pos="100000">
                <a:srgbClr val="FFFFFF">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650" h="88900"/>
            <a:bevelB w="88900" h="31750" prst="angle"/>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chemeClr val="tx1"/>
                </a:solidFill>
              </a:rPr>
              <a:t>Guidelines for Process Selection </a:t>
            </a:r>
            <a:endParaRPr lang="en-US" sz="1200" dirty="0"/>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2892" b="96627" l="7500" r="90000"/>
                    </a14:imgEffect>
                  </a14:imgLayer>
                </a14:imgProps>
              </a:ext>
            </a:extLst>
          </a:blip>
          <a:stretch>
            <a:fillRect/>
          </a:stretch>
        </p:blipFill>
        <p:spPr>
          <a:xfrm>
            <a:off x="-269194" y="2215017"/>
            <a:ext cx="2195513" cy="1518563"/>
          </a:xfrm>
          <a:prstGeom prst="rect">
            <a:avLst/>
          </a:prstGeom>
        </p:spPr>
      </p:pic>
    </p:spTree>
    <p:extLst>
      <p:ext uri="{BB962C8B-B14F-4D97-AF65-F5344CB8AC3E}">
        <p14:creationId xmlns:p14="http://schemas.microsoft.com/office/powerpoint/2010/main" val="7973006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defTabSz="457200" rtl="1" eaLnBrk="1" latinLnBrk="0" hangingPunct="1">
              <a:spcBef>
                <a:spcPct val="0"/>
              </a:spcBef>
              <a:buNone/>
            </a:pPr>
            <a:endParaRPr lang="en-US" dirty="0"/>
          </a:p>
        </p:txBody>
      </p:sp>
      <p:sp>
        <p:nvSpPr>
          <p:cNvPr id="3" name="Content Placeholder 2"/>
          <p:cNvSpPr>
            <a:spLocks noGrp="1"/>
          </p:cNvSpPr>
          <p:nvPr>
            <p:ph idx="1"/>
          </p:nvPr>
        </p:nvSpPr>
        <p:spPr>
          <a:xfrm>
            <a:off x="457200" y="1600200"/>
            <a:ext cx="8229600" cy="4714875"/>
          </a:xfrm>
        </p:spPr>
        <p:txBody>
          <a:bodyPr>
            <a:normAutofit/>
          </a:bodyPr>
          <a:lstStyle/>
          <a:p>
            <a:r>
              <a:rPr lang="en-US" sz="2800" dirty="0"/>
              <a:t>Utility theory approach</a:t>
            </a:r>
            <a:r>
              <a:rPr lang="ar-SA" sz="2800" dirty="0"/>
              <a:t>:</a:t>
            </a:r>
            <a:r>
              <a:rPr lang="en-US" sz="2800" dirty="0"/>
              <a:t> there are three elements of any decision</a:t>
            </a:r>
            <a:r>
              <a:rPr lang="ar-SA" sz="2800" dirty="0"/>
              <a:t>:</a:t>
            </a:r>
            <a:endParaRPr lang="en-US" sz="2800" dirty="0"/>
          </a:p>
          <a:p>
            <a:r>
              <a:rPr lang="en-US" sz="2400" dirty="0"/>
              <a:t>Options – the items from which the decision maker is selecting.</a:t>
            </a:r>
          </a:p>
          <a:p>
            <a:r>
              <a:rPr lang="en-US" sz="2800" dirty="0"/>
              <a:t>Expectations – of possible outcomes for each option.</a:t>
            </a:r>
          </a:p>
          <a:p>
            <a:r>
              <a:rPr lang="en-US" sz="2800" dirty="0"/>
              <a:t>Preferences – how the decision maker values each outcome. </a:t>
            </a:r>
          </a:p>
          <a:p>
            <a:r>
              <a:rPr lang="en-US" sz="2800" dirty="0"/>
              <a:t>More specifically, in AM selection, an outcome might consist of the time, cost, and surface finish of a part built using a certain AM process, while the AM process itself is the option. </a:t>
            </a:r>
          </a:p>
        </p:txBody>
      </p:sp>
      <p:sp>
        <p:nvSpPr>
          <p:cNvPr id="4" name="Rounded Rectangle 3"/>
          <p:cNvSpPr/>
          <p:nvPr/>
        </p:nvSpPr>
        <p:spPr>
          <a:xfrm>
            <a:off x="1191491" y="437429"/>
            <a:ext cx="7495309" cy="817418"/>
          </a:xfrm>
          <a:prstGeom prst="roundRect">
            <a:avLst/>
          </a:prstGeom>
          <a:gradFill>
            <a:gsLst>
              <a:gs pos="0">
                <a:schemeClr val="bg1">
                  <a:lumMod val="65000"/>
                </a:schemeClr>
              </a:gs>
              <a:gs pos="80000">
                <a:srgbClr val="FFFFFF">
                  <a:hueOff val="0"/>
                  <a:satOff val="0"/>
                  <a:lumOff val="0"/>
                  <a:alphaOff val="0"/>
                  <a:shade val="93000"/>
                  <a:satMod val="130000"/>
                </a:srgbClr>
              </a:gs>
              <a:gs pos="100000">
                <a:srgbClr val="FFFFFF">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650" h="88900"/>
            <a:bevelB w="88900" h="31750" prst="angle"/>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Decision-making in the selection process </a:t>
            </a:r>
            <a:r>
              <a:rPr lang="en-US" sz="2400" smtClean="0">
                <a:solidFill>
                  <a:schemeClr val="tx1"/>
                </a:solidFill>
              </a:rPr>
              <a:t>of the printing </a:t>
            </a:r>
            <a:r>
              <a:rPr lang="en-US" sz="2400" dirty="0">
                <a:solidFill>
                  <a:schemeClr val="tx1"/>
                </a:solidFill>
              </a:rPr>
              <a:t>method</a:t>
            </a:r>
            <a:endParaRPr lang="en-US" sz="1050" dirty="0"/>
          </a:p>
        </p:txBody>
      </p:sp>
    </p:spTree>
    <p:extLst>
      <p:ext uri="{BB962C8B-B14F-4D97-AF65-F5344CB8AC3E}">
        <p14:creationId xmlns:p14="http://schemas.microsoft.com/office/powerpoint/2010/main" val="4806394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defTabSz="457200" rtl="1" eaLnBrk="1" latinLnBrk="0" hangingPunct="1">
              <a:spcBef>
                <a:spcPct val="0"/>
              </a:spcBef>
              <a:buNone/>
            </a:pPr>
            <a:endParaRPr lang="en-US" sz="2800" dirty="0"/>
          </a:p>
        </p:txBody>
      </p:sp>
      <p:sp>
        <p:nvSpPr>
          <p:cNvPr id="3" name="Content Placeholder 2"/>
          <p:cNvSpPr>
            <a:spLocks noGrp="1"/>
          </p:cNvSpPr>
          <p:nvPr>
            <p:ph idx="1"/>
          </p:nvPr>
        </p:nvSpPr>
        <p:spPr>
          <a:xfrm>
            <a:off x="457200" y="1417638"/>
            <a:ext cx="8229600" cy="4708525"/>
          </a:xfrm>
        </p:spPr>
        <p:txBody>
          <a:bodyPr>
            <a:normAutofit/>
          </a:bodyPr>
          <a:lstStyle/>
          <a:p>
            <a:r>
              <a:rPr lang="en-US" sz="2800" dirty="0" smtClean="0"/>
              <a:t>There are a software facilitate the 3D printing service providers to:</a:t>
            </a:r>
          </a:p>
          <a:p>
            <a:pPr lvl="1"/>
            <a:r>
              <a:rPr lang="en-US" sz="2500" dirty="0" smtClean="0"/>
              <a:t>Identify </a:t>
            </a:r>
            <a:r>
              <a:rPr lang="en-US" sz="2500" dirty="0"/>
              <a:t>feasible material/machine combinations</a:t>
            </a:r>
            <a:r>
              <a:rPr lang="en-US" sz="2500" dirty="0" smtClean="0"/>
              <a:t>,</a:t>
            </a:r>
          </a:p>
          <a:p>
            <a:pPr lvl="1"/>
            <a:r>
              <a:rPr lang="en-US" sz="2500" dirty="0" smtClean="0"/>
              <a:t>Estimating </a:t>
            </a:r>
            <a:r>
              <a:rPr lang="en-US" sz="2500" dirty="0"/>
              <a:t>manufacturing cost and </a:t>
            </a:r>
            <a:r>
              <a:rPr lang="en-US" sz="2500" dirty="0" smtClean="0"/>
              <a:t>time.</a:t>
            </a:r>
          </a:p>
          <a:p>
            <a:pPr lvl="1"/>
            <a:r>
              <a:rPr lang="en-US" sz="2500" dirty="0" smtClean="0"/>
              <a:t>Determining </a:t>
            </a:r>
            <a:r>
              <a:rPr lang="en-US" sz="2500" dirty="0"/>
              <a:t>optimal part orientations</a:t>
            </a:r>
            <a:r>
              <a:rPr lang="en-US" sz="2500" dirty="0" smtClean="0"/>
              <a:t>.</a:t>
            </a:r>
          </a:p>
          <a:p>
            <a:r>
              <a:rPr lang="en-US" sz="2800" dirty="0" smtClean="0"/>
              <a:t>For individuals , they can visit the following online platform to select the appropriate printer.</a:t>
            </a:r>
            <a:endParaRPr lang="ar-SA" sz="2400" dirty="0" smtClean="0"/>
          </a:p>
          <a:p>
            <a:pPr lvl="1" algn="r" rtl="1"/>
            <a:endParaRPr lang="en-US" sz="2400" dirty="0" smtClean="0"/>
          </a:p>
          <a:p>
            <a:pPr lvl="1" algn="r" rtl="1"/>
            <a:endParaRPr lang="en-US" sz="2400" dirty="0"/>
          </a:p>
        </p:txBody>
      </p:sp>
      <p:sp>
        <p:nvSpPr>
          <p:cNvPr id="4" name="Rounded Rectangle 3"/>
          <p:cNvSpPr/>
          <p:nvPr/>
        </p:nvSpPr>
        <p:spPr>
          <a:xfrm>
            <a:off x="962891" y="437429"/>
            <a:ext cx="7495309" cy="817418"/>
          </a:xfrm>
          <a:prstGeom prst="roundRect">
            <a:avLst/>
          </a:prstGeom>
          <a:gradFill>
            <a:gsLst>
              <a:gs pos="0">
                <a:schemeClr val="bg1">
                  <a:lumMod val="65000"/>
                </a:schemeClr>
              </a:gs>
              <a:gs pos="80000">
                <a:srgbClr val="FFFFFF">
                  <a:hueOff val="0"/>
                  <a:satOff val="0"/>
                  <a:lumOff val="0"/>
                  <a:alphaOff val="0"/>
                  <a:shade val="93000"/>
                  <a:satMod val="130000"/>
                </a:srgbClr>
              </a:gs>
              <a:gs pos="100000">
                <a:srgbClr val="FFFFFF">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650" h="88900"/>
            <a:bevelB w="88900" h="31750" prst="angle"/>
          </a:sp3d>
        </p:spPr>
        <p:style>
          <a:lnRef idx="1">
            <a:schemeClr val="accent1"/>
          </a:lnRef>
          <a:fillRef idx="3">
            <a:schemeClr val="accent1"/>
          </a:fillRef>
          <a:effectRef idx="2">
            <a:schemeClr val="accent1"/>
          </a:effectRef>
          <a:fontRef idx="minor">
            <a:schemeClr val="lt1"/>
          </a:fontRef>
        </p:style>
        <p:txBody>
          <a:bodyPr rtlCol="0" anchor="ctr"/>
          <a:lstStyle/>
          <a:p>
            <a:pPr algn="ctr" rtl="1"/>
            <a:r>
              <a:rPr lang="en-US" sz="2800" dirty="0" smtClean="0">
                <a:solidFill>
                  <a:schemeClr val="tx1"/>
                </a:solidFill>
              </a:rPr>
              <a:t>Selecting the </a:t>
            </a:r>
            <a:r>
              <a:rPr lang="en-US" sz="2800" dirty="0">
                <a:solidFill>
                  <a:schemeClr val="tx1"/>
                </a:solidFill>
              </a:rPr>
              <a:t>appropriate printer </a:t>
            </a:r>
            <a:r>
              <a:rPr lang="en-US" sz="2800" dirty="0" smtClean="0">
                <a:solidFill>
                  <a:schemeClr val="tx1"/>
                </a:solidFill>
              </a:rPr>
              <a:t>for the </a:t>
            </a:r>
            <a:r>
              <a:rPr lang="en-US" sz="2800" dirty="0">
                <a:solidFill>
                  <a:schemeClr val="tx1"/>
                </a:solidFill>
              </a:rPr>
              <a:t>manufacturing </a:t>
            </a:r>
            <a:r>
              <a:rPr lang="en-US" sz="2800" dirty="0" smtClean="0">
                <a:solidFill>
                  <a:schemeClr val="tx1"/>
                </a:solidFill>
              </a:rPr>
              <a:t>with 3D Printing</a:t>
            </a:r>
            <a:endParaRPr lang="ar-SA" sz="2800" dirty="0" smtClean="0">
              <a:solidFill>
                <a:schemeClr val="tx1"/>
              </a:solidFill>
            </a:endParaRPr>
          </a:p>
        </p:txBody>
      </p:sp>
      <p:pic>
        <p:nvPicPr>
          <p:cNvPr id="5" name="Picture 4">
            <a:hlinkClick r:id="rId3"/>
          </p:cNvPr>
          <p:cNvPicPr>
            <a:picLocks noChangeAspect="1"/>
          </p:cNvPicPr>
          <p:nvPr/>
        </p:nvPicPr>
        <p:blipFill>
          <a:blip r:embed="rId4"/>
          <a:stretch>
            <a:fillRect/>
          </a:stretch>
        </p:blipFill>
        <p:spPr>
          <a:xfrm>
            <a:off x="5958433" y="5046327"/>
            <a:ext cx="2499767" cy="622971"/>
          </a:xfrm>
          <a:prstGeom prst="rect">
            <a:avLst/>
          </a:prstGeom>
        </p:spPr>
      </p:pic>
      <p:pic>
        <p:nvPicPr>
          <p:cNvPr id="6" name="Picture 5">
            <a:hlinkClick r:id="rId5"/>
          </p:cNvPr>
          <p:cNvPicPr>
            <a:picLocks noChangeAspect="1"/>
          </p:cNvPicPr>
          <p:nvPr/>
        </p:nvPicPr>
        <p:blipFill>
          <a:blip r:embed="rId6"/>
          <a:stretch>
            <a:fillRect/>
          </a:stretch>
        </p:blipFill>
        <p:spPr>
          <a:xfrm>
            <a:off x="3536813" y="4484413"/>
            <a:ext cx="1641750" cy="1641750"/>
          </a:xfrm>
          <a:prstGeom prst="rect">
            <a:avLst/>
          </a:prstGeom>
        </p:spPr>
      </p:pic>
      <p:pic>
        <p:nvPicPr>
          <p:cNvPr id="7" name="Picture 6">
            <a:hlinkClick r:id="rId7"/>
          </p:cNvPr>
          <p:cNvPicPr>
            <a:picLocks noChangeAspect="1"/>
          </p:cNvPicPr>
          <p:nvPr/>
        </p:nvPicPr>
        <p:blipFill>
          <a:blip r:embed="rId8"/>
          <a:stretch>
            <a:fillRect/>
          </a:stretch>
        </p:blipFill>
        <p:spPr>
          <a:xfrm>
            <a:off x="831015" y="4559038"/>
            <a:ext cx="1447725" cy="1492500"/>
          </a:xfrm>
          <a:prstGeom prst="rect">
            <a:avLst/>
          </a:prstGeom>
        </p:spPr>
      </p:pic>
    </p:spTree>
    <p:extLst>
      <p:ext uri="{BB962C8B-B14F-4D97-AF65-F5344CB8AC3E}">
        <p14:creationId xmlns:p14="http://schemas.microsoft.com/office/powerpoint/2010/main" val="14463282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endParaRPr lang="en-US" dirty="0"/>
          </a:p>
        </p:txBody>
      </p:sp>
      <p:sp>
        <p:nvSpPr>
          <p:cNvPr id="3" name="Content Placeholder 2"/>
          <p:cNvSpPr>
            <a:spLocks noGrp="1"/>
          </p:cNvSpPr>
          <p:nvPr>
            <p:ph idx="1"/>
          </p:nvPr>
        </p:nvSpPr>
        <p:spPr>
          <a:xfrm>
            <a:off x="285750" y="1034904"/>
            <a:ext cx="8610600" cy="5651646"/>
          </a:xfrm>
        </p:spPr>
        <p:txBody>
          <a:bodyPr>
            <a:normAutofit/>
          </a:bodyPr>
          <a:lstStyle/>
          <a:p>
            <a:r>
              <a:rPr lang="en-US" sz="2400" dirty="0" smtClean="0"/>
              <a:t>Net Cost</a:t>
            </a:r>
            <a:r>
              <a:rPr lang="ar-SA" sz="2400" dirty="0" smtClean="0"/>
              <a:t>=</a:t>
            </a:r>
            <a:r>
              <a:rPr lang="is-IS" sz="2400" dirty="0" smtClean="0"/>
              <a:t>P + </a:t>
            </a:r>
            <a:r>
              <a:rPr lang="is-IS" sz="2400" dirty="0"/>
              <a:t>O </a:t>
            </a:r>
            <a:r>
              <a:rPr lang="is-IS" sz="2400" dirty="0" smtClean="0"/>
              <a:t>+ </a:t>
            </a:r>
            <a:r>
              <a:rPr lang="is-IS" sz="2400" dirty="0"/>
              <a:t>M </a:t>
            </a:r>
            <a:r>
              <a:rPr lang="is-IS" sz="2400" dirty="0" smtClean="0"/>
              <a:t>+ </a:t>
            </a:r>
            <a:r>
              <a:rPr lang="is-IS" sz="2400" dirty="0"/>
              <a:t>L </a:t>
            </a:r>
          </a:p>
          <a:p>
            <a:r>
              <a:rPr lang="en-US" sz="2400" dirty="0" smtClean="0"/>
              <a:t>P </a:t>
            </a:r>
            <a:r>
              <a:rPr lang="ar-SA" sz="2400" dirty="0" smtClean="0"/>
              <a:t>= </a:t>
            </a:r>
            <a:r>
              <a:rPr lang="en-US" sz="2400" dirty="0"/>
              <a:t>P</a:t>
            </a:r>
            <a:r>
              <a:rPr lang="en-US" sz="2400" dirty="0" smtClean="0"/>
              <a:t>rinter Cost</a:t>
            </a:r>
            <a:endParaRPr lang="en-US" sz="2400" dirty="0"/>
          </a:p>
          <a:p>
            <a:r>
              <a:rPr lang="en-US" sz="2400" dirty="0" smtClean="0"/>
              <a:t>O</a:t>
            </a:r>
            <a:r>
              <a:rPr lang="ar-SA" sz="2400" dirty="0" smtClean="0"/>
              <a:t>=</a:t>
            </a:r>
            <a:r>
              <a:rPr lang="en-US" sz="2400" dirty="0" smtClean="0"/>
              <a:t>Cost of operation</a:t>
            </a:r>
            <a:endParaRPr lang="en-US" sz="2400" dirty="0"/>
          </a:p>
          <a:p>
            <a:r>
              <a:rPr lang="en-US" sz="2400" dirty="0" smtClean="0"/>
              <a:t>M</a:t>
            </a:r>
            <a:r>
              <a:rPr lang="ar-SA" sz="2400" dirty="0" smtClean="0"/>
              <a:t>= </a:t>
            </a:r>
            <a:r>
              <a:rPr lang="en-US" sz="2400" dirty="0" smtClean="0"/>
              <a:t>Material Cost</a:t>
            </a:r>
            <a:r>
              <a:rPr lang="ar-SA" sz="2400" dirty="0" smtClean="0"/>
              <a:t> </a:t>
            </a:r>
            <a:endParaRPr lang="en-US" sz="2400" dirty="0"/>
          </a:p>
          <a:p>
            <a:pPr algn="l"/>
            <a:r>
              <a:rPr lang="en-US" sz="2400" dirty="0" smtClean="0"/>
              <a:t>L</a:t>
            </a:r>
            <a:r>
              <a:rPr lang="ar-SA" sz="2400" dirty="0" smtClean="0"/>
              <a:t>= </a:t>
            </a:r>
            <a:r>
              <a:rPr lang="en-US" sz="2400" dirty="0" smtClean="0"/>
              <a:t>Labor Cost</a:t>
            </a:r>
            <a:r>
              <a:rPr lang="ar-SA" sz="2400" dirty="0" smtClean="0"/>
              <a:t> </a:t>
            </a:r>
            <a:endParaRPr lang="en-US" sz="2400" dirty="0"/>
          </a:p>
          <a:p>
            <a:pPr algn="l"/>
            <a:r>
              <a:rPr lang="en-US" sz="2400" dirty="0" smtClean="0"/>
              <a:t>Cost per piece = </a:t>
            </a:r>
            <a:r>
              <a:rPr lang="en-US" sz="2400" i="1" dirty="0" err="1">
                <a:latin typeface="Times New Roman" charset="0"/>
                <a:ea typeface="Times New Roman" charset="0"/>
                <a:cs typeface="Times New Roman" charset="0"/>
              </a:rPr>
              <a:t>p+o+m+l</a:t>
            </a:r>
            <a:r>
              <a:rPr lang="en-US" sz="2400" i="1" dirty="0">
                <a:latin typeface="Times New Roman" charset="0"/>
                <a:ea typeface="Times New Roman" charset="0"/>
                <a:cs typeface="Times New Roman" charset="0"/>
              </a:rPr>
              <a:t> </a:t>
            </a:r>
            <a:r>
              <a:rPr lang="en-US" sz="2400" i="1" dirty="0" smtClean="0">
                <a:latin typeface="Times New Roman" charset="0"/>
                <a:ea typeface="Times New Roman" charset="0"/>
                <a:cs typeface="Times New Roman" charset="0"/>
              </a:rPr>
              <a:t>=</a:t>
            </a:r>
            <a:r>
              <a:rPr lang="ar-SA" sz="2400" i="1" dirty="0" smtClean="0">
                <a:latin typeface="Times New Roman" charset="0"/>
                <a:ea typeface="Times New Roman" charset="0"/>
                <a:cs typeface="Times New Roman" charset="0"/>
              </a:rPr>
              <a:t> </a:t>
            </a:r>
            <a:r>
              <a:rPr lang="en-US" sz="2400" i="1" dirty="0" smtClean="0"/>
              <a:t>1/N x (P+O+M+L)</a:t>
            </a:r>
          </a:p>
          <a:p>
            <a:r>
              <a:rPr lang="en-US" sz="2400" dirty="0" smtClean="0"/>
              <a:t>N</a:t>
            </a:r>
            <a:r>
              <a:rPr lang="ar-SA" sz="2400" dirty="0" smtClean="0"/>
              <a:t>=</a:t>
            </a:r>
            <a:r>
              <a:rPr lang="en-US" sz="2400" dirty="0" smtClean="0"/>
              <a:t> Number of pieces in one printing cycle.</a:t>
            </a:r>
          </a:p>
          <a:p>
            <a:r>
              <a:rPr lang="en-US" sz="2400" dirty="0" smtClean="0"/>
              <a:t>Assuming the printer life will be 5 years and the printer will work 95% of the time during the year.</a:t>
            </a:r>
          </a:p>
          <a:p>
            <a:r>
              <a:rPr lang="en-US" sz="2400" dirty="0" smtClean="0"/>
              <a:t>The cost of the printer for one printing cycle will be:</a:t>
            </a:r>
            <a:endParaRPr lang="en-US" sz="2400" dirty="0"/>
          </a:p>
          <a:p>
            <a:pPr marL="342900" indent="-342900" algn="l" defTabSz="457200" eaLnBrk="1" latinLnBrk="0" hangingPunct="1">
              <a:spcBef>
                <a:spcPct val="20000"/>
              </a:spcBef>
              <a:buFont typeface="Arial"/>
              <a:buChar char="•"/>
            </a:pPr>
            <a:r>
              <a:rPr lang="en-US" sz="2400" dirty="0" smtClean="0">
                <a:latin typeface="Times New Roman" charset="0"/>
                <a:ea typeface="Times New Roman" charset="0"/>
                <a:cs typeface="Times New Roman" charset="0"/>
              </a:rPr>
              <a:t>P= (Purchase price . T</a:t>
            </a:r>
            <a:r>
              <a:rPr lang="en-US" sz="2400" baseline="-25000" dirty="0" smtClean="0">
                <a:latin typeface="Times New Roman" charset="0"/>
                <a:ea typeface="Times New Roman" charset="0"/>
                <a:cs typeface="Times New Roman" charset="0"/>
              </a:rPr>
              <a:t>b</a:t>
            </a:r>
            <a:r>
              <a:rPr lang="en-US" sz="2400" dirty="0" smtClean="0">
                <a:latin typeface="Times New Roman" charset="0"/>
                <a:ea typeface="Times New Roman" charset="0"/>
                <a:cs typeface="Times New Roman" charset="0"/>
              </a:rPr>
              <a:t>)/(0.95 x 24 x365 x Y)</a:t>
            </a:r>
            <a:endParaRPr lang="en-US" sz="2400" baseline="-25000" dirty="0" smtClean="0">
              <a:latin typeface="Times New Roman" charset="0"/>
              <a:ea typeface="Times New Roman" charset="0"/>
              <a:cs typeface="Times New Roman" charset="0"/>
            </a:endParaRPr>
          </a:p>
          <a:p>
            <a:r>
              <a:rPr lang="en-US" sz="2400" i="1" dirty="0"/>
              <a:t>Tb</a:t>
            </a:r>
            <a:r>
              <a:rPr lang="ar-SA" sz="2400" dirty="0" smtClean="0"/>
              <a:t>=</a:t>
            </a:r>
            <a:r>
              <a:rPr lang="en-US" sz="2400" dirty="0" smtClean="0"/>
              <a:t>The time needed for printing per hour</a:t>
            </a:r>
            <a:endParaRPr lang="en-US" sz="2400" dirty="0"/>
          </a:p>
          <a:p>
            <a:r>
              <a:rPr lang="en-US" sz="2400" dirty="0"/>
              <a:t>24 . 365 </a:t>
            </a:r>
            <a:r>
              <a:rPr lang="ar-SA" sz="2400" dirty="0"/>
              <a:t>= </a:t>
            </a:r>
            <a:r>
              <a:rPr lang="en-US" sz="2400" dirty="0" smtClean="0"/>
              <a:t>Representing the printing hours per year</a:t>
            </a:r>
            <a:endParaRPr lang="en-US" sz="2400" dirty="0"/>
          </a:p>
        </p:txBody>
      </p:sp>
      <p:sp>
        <p:nvSpPr>
          <p:cNvPr id="4" name="Rounded Rectangle 3"/>
          <p:cNvSpPr/>
          <p:nvPr/>
        </p:nvSpPr>
        <p:spPr>
          <a:xfrm>
            <a:off x="843395" y="217486"/>
            <a:ext cx="7495309" cy="817418"/>
          </a:xfrm>
          <a:prstGeom prst="roundRect">
            <a:avLst/>
          </a:prstGeom>
          <a:gradFill>
            <a:gsLst>
              <a:gs pos="0">
                <a:schemeClr val="bg1">
                  <a:lumMod val="65000"/>
                </a:schemeClr>
              </a:gs>
              <a:gs pos="80000">
                <a:srgbClr val="FFFFFF">
                  <a:hueOff val="0"/>
                  <a:satOff val="0"/>
                  <a:lumOff val="0"/>
                  <a:alphaOff val="0"/>
                  <a:shade val="93000"/>
                  <a:satMod val="130000"/>
                </a:srgbClr>
              </a:gs>
              <a:gs pos="100000">
                <a:srgbClr val="FFFFFF">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650" h="88900"/>
            <a:bevelB w="88900" h="31750" prst="angle"/>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chemeClr val="tx1"/>
                </a:solidFill>
              </a:rPr>
              <a:t>Cost Estimation</a:t>
            </a:r>
            <a:endParaRPr lang="en-US" sz="1200" dirty="0"/>
          </a:p>
        </p:txBody>
      </p:sp>
    </p:spTree>
    <p:extLst>
      <p:ext uri="{BB962C8B-B14F-4D97-AF65-F5344CB8AC3E}">
        <p14:creationId xmlns:p14="http://schemas.microsoft.com/office/powerpoint/2010/main" val="21146585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a:bodyPr>
          <a:lstStyle/>
          <a:p>
            <a:endParaRPr lang="en-US"/>
          </a:p>
        </p:txBody>
      </p:sp>
      <p:sp>
        <p:nvSpPr>
          <p:cNvPr id="3" name="Content Placeholder 2"/>
          <p:cNvSpPr>
            <a:spLocks noGrp="1"/>
          </p:cNvSpPr>
          <p:nvPr>
            <p:ph idx="1"/>
          </p:nvPr>
        </p:nvSpPr>
        <p:spPr>
          <a:xfrm>
            <a:off x="457200" y="1085850"/>
            <a:ext cx="8229600" cy="5657850"/>
          </a:xfrm>
        </p:spPr>
        <p:txBody>
          <a:bodyPr>
            <a:normAutofit/>
          </a:bodyPr>
          <a:lstStyle/>
          <a:p>
            <a:pPr algn="ctr"/>
            <a:r>
              <a:rPr lang="en-US" i="1" dirty="0" smtClean="0"/>
              <a:t>O=T</a:t>
            </a:r>
            <a:r>
              <a:rPr lang="en-US" i="1" baseline="-25000" dirty="0" smtClean="0"/>
              <a:t>b</a:t>
            </a:r>
            <a:r>
              <a:rPr lang="en-US" i="1" dirty="0" smtClean="0"/>
              <a:t> x C</a:t>
            </a:r>
            <a:r>
              <a:rPr lang="en-US" i="1" baseline="-25000" dirty="0" smtClean="0"/>
              <a:t>o</a:t>
            </a:r>
            <a:endParaRPr lang="en-US" i="1" baseline="-25000" dirty="0"/>
          </a:p>
          <a:p>
            <a:r>
              <a:rPr lang="en-US" i="1" dirty="0" smtClean="0"/>
              <a:t>C</a:t>
            </a:r>
            <a:r>
              <a:rPr lang="en-US" i="1" baseline="-25000" dirty="0" smtClean="0"/>
              <a:t>o</a:t>
            </a:r>
            <a:r>
              <a:rPr lang="en-US" i="1" dirty="0" smtClean="0"/>
              <a:t> </a:t>
            </a:r>
            <a:r>
              <a:rPr lang="ar-SA" i="1" dirty="0" smtClean="0"/>
              <a:t>=</a:t>
            </a:r>
            <a:r>
              <a:rPr lang="en-US" dirty="0"/>
              <a:t>Operational cost </a:t>
            </a:r>
            <a:r>
              <a:rPr lang="en-US" dirty="0" smtClean="0"/>
              <a:t>(</a:t>
            </a:r>
            <a:r>
              <a:rPr lang="en-US" dirty="0"/>
              <a:t>cost of the </a:t>
            </a:r>
            <a:r>
              <a:rPr lang="en-US" dirty="0" smtClean="0"/>
              <a:t>printer maintenance, </a:t>
            </a:r>
            <a:r>
              <a:rPr lang="en-US" dirty="0"/>
              <a:t>the cost of electricity, the cost of </a:t>
            </a:r>
            <a:r>
              <a:rPr lang="en-US" dirty="0" smtClean="0"/>
              <a:t>place rental and </a:t>
            </a:r>
            <a:r>
              <a:rPr lang="en-US" dirty="0"/>
              <a:t>any other expenses)</a:t>
            </a:r>
            <a:endParaRPr lang="en-US" sz="2400" dirty="0" smtClean="0"/>
          </a:p>
          <a:p>
            <a:pPr lvl="0" algn="ctr"/>
            <a:r>
              <a:rPr lang="en-US" sz="2800" i="1" dirty="0" smtClean="0"/>
              <a:t>M= K</a:t>
            </a:r>
            <a:r>
              <a:rPr lang="en-US" sz="2800" i="1" baseline="-25000" dirty="0" smtClean="0"/>
              <a:t>s</a:t>
            </a:r>
            <a:r>
              <a:rPr lang="en-US" sz="2800" i="1" dirty="0" smtClean="0"/>
              <a:t> .  K</a:t>
            </a:r>
            <a:r>
              <a:rPr lang="en-US" sz="2800" i="1" baseline="-25000" dirty="0" smtClean="0"/>
              <a:t>r</a:t>
            </a:r>
            <a:r>
              <a:rPr lang="en-US" sz="2800" i="1" dirty="0" smtClean="0"/>
              <a:t> . N .v .C</a:t>
            </a:r>
            <a:r>
              <a:rPr lang="en-US" sz="2800" i="1" baseline="-25000" dirty="0" smtClean="0"/>
              <a:t>m</a:t>
            </a:r>
            <a:r>
              <a:rPr lang="en-US" sz="2800" i="1" dirty="0" smtClean="0"/>
              <a:t> . </a:t>
            </a:r>
            <a:r>
              <a:rPr lang="en-US" sz="2900" dirty="0" smtClean="0">
                <a:sym typeface="Symbol" charset="2"/>
              </a:rPr>
              <a:t></a:t>
            </a:r>
            <a:endParaRPr lang="en-US" sz="4600" i="1" dirty="0" smtClean="0"/>
          </a:p>
          <a:p>
            <a:pPr algn="l"/>
            <a:r>
              <a:rPr lang="en-US" i="1" dirty="0" smtClean="0"/>
              <a:t>K</a:t>
            </a:r>
            <a:r>
              <a:rPr lang="en-US" i="1" baseline="-25000" dirty="0" smtClean="0"/>
              <a:t>s</a:t>
            </a:r>
            <a:r>
              <a:rPr lang="ar-SA" dirty="0" smtClean="0"/>
              <a:t>= </a:t>
            </a:r>
            <a:r>
              <a:rPr lang="en-US" dirty="0" smtClean="0"/>
              <a:t>Support Material Factor(</a:t>
            </a:r>
            <a:r>
              <a:rPr lang="pl-PL" dirty="0" smtClean="0"/>
              <a:t>1.1-1.5)</a:t>
            </a:r>
            <a:endParaRPr lang="pl-PL" dirty="0"/>
          </a:p>
          <a:p>
            <a:pPr algn="l"/>
            <a:r>
              <a:rPr lang="en-US" i="1" dirty="0" smtClean="0"/>
              <a:t>K</a:t>
            </a:r>
            <a:r>
              <a:rPr lang="en-US" i="1" baseline="-25000" dirty="0" smtClean="0"/>
              <a:t>r </a:t>
            </a:r>
            <a:r>
              <a:rPr lang="ar-SA" i="1" dirty="0" smtClean="0"/>
              <a:t>=</a:t>
            </a:r>
            <a:r>
              <a:rPr lang="en-US" dirty="0" smtClean="0">
                <a:cs typeface="+mj-cs"/>
              </a:rPr>
              <a:t>Consumed material cost and ranged between</a:t>
            </a:r>
            <a:r>
              <a:rPr lang="en-US" i="1" dirty="0" smtClean="0"/>
              <a:t>(1-7) in the Powder bed Technology.</a:t>
            </a:r>
            <a:endParaRPr lang="en-US" dirty="0"/>
          </a:p>
          <a:p>
            <a:pPr algn="l"/>
            <a:r>
              <a:rPr lang="en-US" i="1" dirty="0" smtClean="0"/>
              <a:t>v </a:t>
            </a:r>
            <a:r>
              <a:rPr lang="ar-SA" dirty="0" smtClean="0"/>
              <a:t>=</a:t>
            </a:r>
            <a:r>
              <a:rPr lang="en-US" sz="2000" dirty="0"/>
              <a:t> </a:t>
            </a:r>
            <a:r>
              <a:rPr lang="en-US" sz="2000" dirty="0" smtClean="0"/>
              <a:t>Piece Volume</a:t>
            </a:r>
            <a:endParaRPr lang="en-US" i="1" dirty="0"/>
          </a:p>
          <a:p>
            <a:r>
              <a:rPr lang="en-US" i="1" dirty="0" smtClean="0"/>
              <a:t>C</a:t>
            </a:r>
            <a:r>
              <a:rPr lang="en-US" i="1" baseline="-25000" dirty="0" smtClean="0"/>
              <a:t>m </a:t>
            </a:r>
            <a:r>
              <a:rPr lang="ar-SA" dirty="0" smtClean="0"/>
              <a:t>= </a:t>
            </a:r>
            <a:r>
              <a:rPr lang="en-US" dirty="0" smtClean="0"/>
              <a:t>Material cost per mass unit</a:t>
            </a:r>
          </a:p>
          <a:p>
            <a:pPr lvl="0"/>
            <a:r>
              <a:rPr lang="en-US" dirty="0" smtClean="0">
                <a:sym typeface="Symbol" charset="2"/>
              </a:rPr>
              <a:t> </a:t>
            </a:r>
            <a:r>
              <a:rPr lang="ar-SA" dirty="0" smtClean="0">
                <a:sym typeface="Symbol" charset="2"/>
              </a:rPr>
              <a:t> =</a:t>
            </a:r>
            <a:r>
              <a:rPr lang="en-US" dirty="0" smtClean="0">
                <a:sym typeface="Symbol" charset="2"/>
              </a:rPr>
              <a:t>Density</a:t>
            </a:r>
            <a:endParaRPr lang="en-US" i="1" dirty="0" smtClean="0"/>
          </a:p>
          <a:p>
            <a:pPr algn="ctr"/>
            <a:r>
              <a:rPr lang="en-US" i="1" dirty="0" smtClean="0"/>
              <a:t>L=T</a:t>
            </a:r>
            <a:r>
              <a:rPr lang="en-US" i="1" baseline="-25000" dirty="0" smtClean="0"/>
              <a:t>1</a:t>
            </a:r>
            <a:r>
              <a:rPr lang="en-US" i="1" dirty="0"/>
              <a:t> </a:t>
            </a:r>
            <a:r>
              <a:rPr lang="en-US" i="1" dirty="0" smtClean="0"/>
              <a:t>.C</a:t>
            </a:r>
            <a:r>
              <a:rPr lang="en-US" i="1" baseline="-25000" dirty="0" smtClean="0"/>
              <a:t>1</a:t>
            </a:r>
            <a:endParaRPr lang="en-US" baseline="-25000" dirty="0"/>
          </a:p>
          <a:p>
            <a:r>
              <a:rPr lang="en-US" dirty="0"/>
              <a:t>Labor cost is the cost of the time required for employees to set up the printing process, the removal of the printed parts, cleaning the printed parts, cleaning the printer, and processing to process the next printing.</a:t>
            </a:r>
          </a:p>
        </p:txBody>
      </p:sp>
      <p:sp>
        <p:nvSpPr>
          <p:cNvPr id="4" name="Rounded Rectangle 3"/>
          <p:cNvSpPr/>
          <p:nvPr/>
        </p:nvSpPr>
        <p:spPr>
          <a:xfrm>
            <a:off x="824345" y="182707"/>
            <a:ext cx="7495309" cy="817418"/>
          </a:xfrm>
          <a:prstGeom prst="roundRect">
            <a:avLst/>
          </a:prstGeom>
          <a:gradFill>
            <a:gsLst>
              <a:gs pos="0">
                <a:schemeClr val="bg1">
                  <a:lumMod val="65000"/>
                </a:schemeClr>
              </a:gs>
              <a:gs pos="80000">
                <a:srgbClr val="FFFFFF">
                  <a:hueOff val="0"/>
                  <a:satOff val="0"/>
                  <a:lumOff val="0"/>
                  <a:alphaOff val="0"/>
                  <a:shade val="93000"/>
                  <a:satMod val="130000"/>
                </a:srgbClr>
              </a:gs>
              <a:gs pos="100000">
                <a:srgbClr val="FFFFFF">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650" h="88900"/>
            <a:bevelB w="88900" h="31750" prst="angle"/>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chemeClr val="tx1"/>
                </a:solidFill>
              </a:rPr>
              <a:t>Cost Estimation</a:t>
            </a:r>
            <a:endParaRPr lang="en-US" sz="1200" dirty="0"/>
          </a:p>
        </p:txBody>
      </p:sp>
    </p:spTree>
    <p:extLst>
      <p:ext uri="{BB962C8B-B14F-4D97-AF65-F5344CB8AC3E}">
        <p14:creationId xmlns:p14="http://schemas.microsoft.com/office/powerpoint/2010/main" val="164286280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Gallery</Template>
  <TotalTime>17201</TotalTime>
  <Words>1087</Words>
  <Application>Microsoft Macintosh PowerPoint</Application>
  <PresentationFormat>On-screen Show (4:3)</PresentationFormat>
  <Paragraphs>133</Paragraphs>
  <Slides>13</Slides>
  <Notes>12</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Calibri</vt:lpstr>
      <vt:lpstr>Calibri Light</vt:lpstr>
      <vt:lpstr>Symbol</vt:lpstr>
      <vt:lpstr>Times New Roman</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WATERLOO</Company>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Generalized Additive Manufacturing Process Chain  </dc:title>
  <dc:creator>Ahmad Basalah</dc:creator>
  <cp:lastModifiedBy>Microsoft Office User</cp:lastModifiedBy>
  <cp:revision>361</cp:revision>
  <dcterms:created xsi:type="dcterms:W3CDTF">2016-07-13T04:29:33Z</dcterms:created>
  <dcterms:modified xsi:type="dcterms:W3CDTF">2017-01-21T00:18:29Z</dcterms:modified>
</cp:coreProperties>
</file>