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8" r:id="rId1"/>
  </p:sldMasterIdLst>
  <p:notesMasterIdLst>
    <p:notesMasterId r:id="rId19"/>
  </p:notesMasterIdLst>
  <p:sldIdLst>
    <p:sldId id="296" r:id="rId2"/>
    <p:sldId id="257" r:id="rId3"/>
    <p:sldId id="281" r:id="rId4"/>
    <p:sldId id="295" r:id="rId5"/>
    <p:sldId id="261" r:id="rId6"/>
    <p:sldId id="285" r:id="rId7"/>
    <p:sldId id="291" r:id="rId8"/>
    <p:sldId id="262" r:id="rId9"/>
    <p:sldId id="292" r:id="rId10"/>
    <p:sldId id="293" r:id="rId11"/>
    <p:sldId id="294" r:id="rId12"/>
    <p:sldId id="268" r:id="rId13"/>
    <p:sldId id="269" r:id="rId14"/>
    <p:sldId id="271" r:id="rId15"/>
    <p:sldId id="282" r:id="rId16"/>
    <p:sldId id="280" r:id="rId17"/>
    <p:sldId id="2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ECCC"/>
          </a:solidFill>
        </a:fill>
      </a:tcStyle>
    </a:wholeTbl>
    <a:band2H>
      <a:tcTxStyle/>
      <a:tcStyle>
        <a:tcBdr/>
        <a:fill>
          <a:solidFill>
            <a:srgbClr val="EFF6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1D4"/>
          </a:solidFill>
        </a:fill>
      </a:tcStyle>
    </a:wholeTbl>
    <a:band2H>
      <a:tcTxStyle/>
      <a:tcStyle>
        <a:tcBdr/>
        <a:fill>
          <a:solidFill>
            <a:srgbClr val="E7F0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9FD"/>
          </a:solidFill>
        </a:fill>
      </a:tcStyle>
    </a:wholeTbl>
    <a:band2H>
      <a:tcTxStyle/>
      <a:tcStyle>
        <a:tcBdr/>
        <a:fill>
          <a:solidFill>
            <a:srgbClr val="E8F4F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115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293867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9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0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8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food, shirt&#10;&#10;Description automatically generated">
            <a:extLst>
              <a:ext uri="{FF2B5EF4-FFF2-40B4-BE49-F238E27FC236}">
                <a16:creationId xmlns:a16="http://schemas.microsoft.com/office/drawing/2014/main" id="{7D052BAA-AB98-4331-BBC3-28255A6C1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463" y="375949"/>
            <a:ext cx="1638673" cy="127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0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D6ACDC74-E64A-46AF-9640-230814925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220" y="266510"/>
            <a:ext cx="7162800" cy="11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2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0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6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5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1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25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1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4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5.png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0.xml"/><Relationship Id="rId6" Type="http://schemas.openxmlformats.org/officeDocument/2006/relationships/image" Target="../media/image22.jpe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11.xml"/><Relationship Id="rId6" Type="http://schemas.openxmlformats.org/officeDocument/2006/relationships/image" Target="../media/image23.gif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12.xml"/><Relationship Id="rId6" Type="http://schemas.openxmlformats.org/officeDocument/2006/relationships/image" Target="../media/image24.gif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media3.m4a"/><Relationship Id="rId7" Type="http://schemas.openxmlformats.org/officeDocument/2006/relationships/image" Target="../media/image5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7.jp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media4.m4a"/><Relationship Id="rId7" Type="http://schemas.openxmlformats.org/officeDocument/2006/relationships/image" Target="../media/image15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media5.m4a"/><Relationship Id="rId7" Type="http://schemas.openxmlformats.org/officeDocument/2006/relationships/image" Target="../media/image5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media6.m4a"/><Relationship Id="rId7" Type="http://schemas.openxmlformats.org/officeDocument/2006/relationships/image" Target="../media/image18.jpe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media7.m4a"/><Relationship Id="rId7" Type="http://schemas.openxmlformats.org/officeDocument/2006/relationships/image" Target="../media/image15.png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11" Type="http://schemas.microsoft.com/office/2007/relationships/hdphoto" Target="../media/hdphoto2.wdp"/><Relationship Id="rId5" Type="http://schemas.openxmlformats.org/officeDocument/2006/relationships/image" Target="../media/image7.jpg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 txBox="1">
            <a:spLocks noGrp="1"/>
          </p:cNvSpPr>
          <p:nvPr>
            <p:ph type="ctrTitle"/>
          </p:nvPr>
        </p:nvSpPr>
        <p:spPr>
          <a:xfrm>
            <a:off x="630347" y="1883489"/>
            <a:ext cx="4285052" cy="15069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4000" b="1" dirty="0"/>
              <a:t>  Unit 7- Lesson </a:t>
            </a:r>
            <a:r>
              <a:rPr lang="en-US" sz="4000" b="1" dirty="0"/>
              <a:t>2</a:t>
            </a:r>
            <a:br>
              <a:rPr lang="ar-BH" sz="4000" b="1" dirty="0"/>
            </a:br>
            <a:r>
              <a:rPr lang="en-US" sz="4000" b="1" dirty="0">
                <a:solidFill>
                  <a:srgbClr val="0070C0"/>
                </a:solidFill>
              </a:rPr>
              <a:t>P 65</a:t>
            </a:r>
            <a:r>
              <a:rPr sz="40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7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-553328" y="3475211"/>
            <a:ext cx="6660106" cy="16557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200" b="1">
                <a:solidFill>
                  <a:srgbClr val="CC00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6600" dirty="0"/>
              <a:t>Dinnertime!</a:t>
            </a:r>
          </a:p>
        </p:txBody>
      </p:sp>
      <p:sp>
        <p:nvSpPr>
          <p:cNvPr id="99" name="Rectangle 1"/>
          <p:cNvSpPr txBox="1"/>
          <p:nvPr/>
        </p:nvSpPr>
        <p:spPr>
          <a:xfrm>
            <a:off x="0" y="4812704"/>
            <a:ext cx="5545747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4400" dirty="0"/>
              <a:t>F</a:t>
            </a:r>
            <a:r>
              <a:rPr lang="en-US" sz="4400" dirty="0"/>
              <a:t>amily and </a:t>
            </a:r>
            <a:r>
              <a:rPr sz="4400" dirty="0"/>
              <a:t>F</a:t>
            </a:r>
            <a:r>
              <a:rPr lang="en-US" sz="4400" dirty="0"/>
              <a:t>riend</a:t>
            </a:r>
            <a:r>
              <a:rPr sz="4400" dirty="0"/>
              <a:t> 2 </a:t>
            </a:r>
            <a:endParaRPr lang="en-US" sz="4400" dirty="0"/>
          </a:p>
          <a:p>
            <a:r>
              <a:rPr sz="4400" dirty="0"/>
              <a:t>Grade 2</a:t>
            </a:r>
          </a:p>
        </p:txBody>
      </p:sp>
      <p:pic>
        <p:nvPicPr>
          <p:cNvPr id="100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607" y="246261"/>
            <a:ext cx="7180189" cy="1146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1915" y1="34106" x2="14699" y2="28146"/>
                        <a14:foregroundMark x1="12584" y1="41060" x2="24944" y2="47351"/>
                        <a14:foregroundMark x1="11581" y1="68874" x2="19265" y2="73344"/>
                        <a14:foregroundMark x1="41425" y1="78974" x2="49889" y2="85762"/>
                        <a14:foregroundMark x1="88530" y1="57285" x2="93096" y2="69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68" y="2129294"/>
            <a:ext cx="5382973" cy="3620619"/>
          </a:xfrm>
          <a:prstGeom prst="rect">
            <a:avLst/>
          </a:prstGeom>
        </p:spPr>
      </p:pic>
      <p:pic>
        <p:nvPicPr>
          <p:cNvPr id="8" name="Audio 1">
            <a:hlinkClick r:id="" action="ppaction://media"/>
            <a:extLst>
              <a:ext uri="{FF2B5EF4-FFF2-40B4-BE49-F238E27FC236}">
                <a16:creationId xmlns:a16="http://schemas.microsoft.com/office/drawing/2014/main" id="{DE6EE0B4-1FA1-4ABB-8555-6BC4247B91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8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08"/>
    </mc:Choice>
    <mc:Fallback xmlns="">
      <p:transition spd="slow" advTm="15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Rectangle 15"/>
          <p:cNvGrpSpPr/>
          <p:nvPr/>
        </p:nvGrpSpPr>
        <p:grpSpPr>
          <a:xfrm>
            <a:off x="7859770" y="2917477"/>
            <a:ext cx="3998289" cy="1921909"/>
            <a:chOff x="0" y="-56419"/>
            <a:chExt cx="4173527" cy="1921908"/>
          </a:xfrm>
        </p:grpSpPr>
        <p:sp>
          <p:nvSpPr>
            <p:cNvPr id="150" name="Rectangle"/>
            <p:cNvSpPr/>
            <p:nvPr/>
          </p:nvSpPr>
          <p:spPr>
            <a:xfrm>
              <a:off x="0" y="507759"/>
              <a:ext cx="4173527" cy="9063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5400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51" name="No, I don’t."/>
            <p:cNvSpPr txBox="1"/>
            <p:nvPr/>
          </p:nvSpPr>
          <p:spPr>
            <a:xfrm>
              <a:off x="99408" y="-56419"/>
              <a:ext cx="4074119" cy="19219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540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/>
                <a:t>No, I don’t.</a:t>
              </a:r>
            </a:p>
          </p:txBody>
        </p:sp>
      </p:grpSp>
      <p:grpSp>
        <p:nvGrpSpPr>
          <p:cNvPr id="157" name="Rectangle 14"/>
          <p:cNvGrpSpPr/>
          <p:nvPr/>
        </p:nvGrpSpPr>
        <p:grpSpPr>
          <a:xfrm>
            <a:off x="8019098" y="2098135"/>
            <a:ext cx="3838962" cy="833728"/>
            <a:chOff x="0" y="92406"/>
            <a:chExt cx="3838961" cy="833727"/>
          </a:xfrm>
        </p:grpSpPr>
        <p:sp>
          <p:nvSpPr>
            <p:cNvPr id="155" name="Rectangle"/>
            <p:cNvSpPr/>
            <p:nvPr/>
          </p:nvSpPr>
          <p:spPr>
            <a:xfrm>
              <a:off x="0" y="92406"/>
              <a:ext cx="3838962" cy="8337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6000">
                  <a:solidFill>
                    <a:srgbClr val="00B05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56" name="Yes, I do."/>
            <p:cNvSpPr/>
            <p:nvPr/>
          </p:nvSpPr>
          <p:spPr>
            <a:xfrm>
              <a:off x="45719" y="509269"/>
              <a:ext cx="374752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600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Yes, I do.</a:t>
              </a:r>
            </a:p>
          </p:txBody>
        </p:sp>
      </p:grpSp>
      <p:sp>
        <p:nvSpPr>
          <p:cNvPr id="158" name="Rectangle 1"/>
          <p:cNvSpPr txBox="1"/>
          <p:nvPr/>
        </p:nvSpPr>
        <p:spPr>
          <a:xfrm>
            <a:off x="317907" y="758456"/>
            <a:ext cx="698862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5400" b="1" dirty="0">
                <a:solidFill>
                  <a:schemeClr val="accent1"/>
                </a:solidFill>
              </a:rPr>
              <a:t>Do you like </a:t>
            </a:r>
            <a:r>
              <a:rPr lang="en-US" sz="5400" b="1" dirty="0">
                <a:solidFill>
                  <a:schemeClr val="accent1"/>
                </a:solidFill>
              </a:rPr>
              <a:t>carrots</a:t>
            </a:r>
            <a:r>
              <a:rPr sz="54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61" name="TextBox 4"/>
          <p:cNvSpPr txBox="1"/>
          <p:nvPr/>
        </p:nvSpPr>
        <p:spPr>
          <a:xfrm>
            <a:off x="215897" y="166680"/>
            <a:ext cx="1005351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2000" dirty="0"/>
              <a:t>Answer the question on your mini-board and write (</a:t>
            </a:r>
            <a:r>
              <a:rPr sz="2000" dirty="0">
                <a:solidFill>
                  <a:srgbClr val="FF0000"/>
                </a:solidFill>
              </a:rPr>
              <a:t>Yes, I do</a:t>
            </a:r>
            <a:r>
              <a:rPr sz="2000" dirty="0"/>
              <a:t>) OR (</a:t>
            </a:r>
            <a:r>
              <a:rPr sz="2000" dirty="0">
                <a:solidFill>
                  <a:srgbClr val="FF0000"/>
                </a:solidFill>
              </a:rPr>
              <a:t>No, I don’t</a:t>
            </a:r>
            <a:r>
              <a:rPr sz="2000" dirty="0"/>
              <a:t>)</a:t>
            </a:r>
          </a:p>
        </p:txBody>
      </p:sp>
      <p:sp>
        <p:nvSpPr>
          <p:cNvPr id="21" name="Rectangle 4"/>
          <p:cNvSpPr txBox="1"/>
          <p:nvPr/>
        </p:nvSpPr>
        <p:spPr>
          <a:xfrm>
            <a:off x="3812218" y="5238303"/>
            <a:ext cx="272606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4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b="1" dirty="0"/>
              <a:t>Yes, I do. 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73633" y="5159830"/>
            <a:ext cx="5908930" cy="10556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800" b="1" dirty="0">
              <a:solidFill>
                <a:srgbClr val="C00000"/>
              </a:solidFill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rgbClr val="C00000"/>
                </a:solidFill>
              </a:rPr>
              <a:t>Click and check your answer!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BH" sz="10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3" b="-1426"/>
          <a:stretch/>
        </p:blipFill>
        <p:spPr>
          <a:xfrm>
            <a:off x="7130878" y="3448122"/>
            <a:ext cx="888220" cy="941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6" b="1596"/>
          <a:stretch/>
        </p:blipFill>
        <p:spPr>
          <a:xfrm>
            <a:off x="6968822" y="1880723"/>
            <a:ext cx="1148626" cy="1296537"/>
          </a:xfrm>
          <a:prstGeom prst="rect">
            <a:avLst/>
          </a:prstGeom>
        </p:spPr>
      </p:pic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FFE66145-9773-46BD-8341-9BA67D8DAD54}"/>
              </a:ext>
            </a:extLst>
          </p:cNvPr>
          <p:cNvSpPr txBox="1">
            <a:spLocks/>
          </p:cNvSpPr>
          <p:nvPr/>
        </p:nvSpPr>
        <p:spPr>
          <a:xfrm>
            <a:off x="215897" y="6337300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A511205-4625-47FA-9589-F43359141B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929" y="2614542"/>
            <a:ext cx="1375208" cy="13752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0AFC1ED-04E5-4958-A27E-55C2EAC3ED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11" y="1910164"/>
            <a:ext cx="2616122" cy="32685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327" y="5023000"/>
            <a:ext cx="1102222" cy="98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20503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Rectangle 15"/>
          <p:cNvGrpSpPr/>
          <p:nvPr/>
        </p:nvGrpSpPr>
        <p:grpSpPr>
          <a:xfrm>
            <a:off x="7859770" y="2917477"/>
            <a:ext cx="3998289" cy="1921909"/>
            <a:chOff x="0" y="-56419"/>
            <a:chExt cx="4173527" cy="1921908"/>
          </a:xfrm>
        </p:grpSpPr>
        <p:sp>
          <p:nvSpPr>
            <p:cNvPr id="150" name="Rectangle"/>
            <p:cNvSpPr/>
            <p:nvPr/>
          </p:nvSpPr>
          <p:spPr>
            <a:xfrm>
              <a:off x="0" y="507759"/>
              <a:ext cx="4173527" cy="9063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5400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51" name="No, I don’t."/>
            <p:cNvSpPr txBox="1"/>
            <p:nvPr/>
          </p:nvSpPr>
          <p:spPr>
            <a:xfrm>
              <a:off x="99408" y="-56419"/>
              <a:ext cx="4074119" cy="19219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540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/>
                <a:t>No, I don’t.</a:t>
              </a:r>
            </a:p>
          </p:txBody>
        </p:sp>
      </p:grpSp>
      <p:grpSp>
        <p:nvGrpSpPr>
          <p:cNvPr id="157" name="Rectangle 14"/>
          <p:cNvGrpSpPr/>
          <p:nvPr/>
        </p:nvGrpSpPr>
        <p:grpSpPr>
          <a:xfrm>
            <a:off x="8019098" y="2098135"/>
            <a:ext cx="3838962" cy="833728"/>
            <a:chOff x="0" y="92406"/>
            <a:chExt cx="3838961" cy="833727"/>
          </a:xfrm>
        </p:grpSpPr>
        <p:sp>
          <p:nvSpPr>
            <p:cNvPr id="155" name="Rectangle"/>
            <p:cNvSpPr/>
            <p:nvPr/>
          </p:nvSpPr>
          <p:spPr>
            <a:xfrm>
              <a:off x="0" y="92406"/>
              <a:ext cx="3838962" cy="8337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6000">
                  <a:solidFill>
                    <a:srgbClr val="00B05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56" name="Yes, I do."/>
            <p:cNvSpPr/>
            <p:nvPr/>
          </p:nvSpPr>
          <p:spPr>
            <a:xfrm>
              <a:off x="45719" y="509269"/>
              <a:ext cx="374752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600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Yes, I do.</a:t>
              </a:r>
            </a:p>
          </p:txBody>
        </p:sp>
      </p:grpSp>
      <p:sp>
        <p:nvSpPr>
          <p:cNvPr id="158" name="Rectangle 1"/>
          <p:cNvSpPr txBox="1"/>
          <p:nvPr/>
        </p:nvSpPr>
        <p:spPr>
          <a:xfrm>
            <a:off x="317907" y="758456"/>
            <a:ext cx="698862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5400" b="1" dirty="0">
                <a:solidFill>
                  <a:schemeClr val="accent1"/>
                </a:solidFill>
              </a:rPr>
              <a:t>Do you like </a:t>
            </a:r>
            <a:r>
              <a:rPr lang="en-US" sz="5400" b="1" dirty="0">
                <a:solidFill>
                  <a:schemeClr val="accent1"/>
                </a:solidFill>
              </a:rPr>
              <a:t>meat</a:t>
            </a:r>
            <a:r>
              <a:rPr sz="54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61" name="TextBox 4"/>
          <p:cNvSpPr txBox="1"/>
          <p:nvPr/>
        </p:nvSpPr>
        <p:spPr>
          <a:xfrm>
            <a:off x="215897" y="166680"/>
            <a:ext cx="1005351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2000" dirty="0"/>
              <a:t>Answer the question on your mini-board and write (</a:t>
            </a:r>
            <a:r>
              <a:rPr sz="2000" dirty="0">
                <a:solidFill>
                  <a:srgbClr val="FF0000"/>
                </a:solidFill>
              </a:rPr>
              <a:t>Yes, I do</a:t>
            </a:r>
            <a:r>
              <a:rPr sz="2000" dirty="0"/>
              <a:t>) OR (</a:t>
            </a:r>
            <a:r>
              <a:rPr sz="2000" dirty="0">
                <a:solidFill>
                  <a:srgbClr val="FF0000"/>
                </a:solidFill>
              </a:rPr>
              <a:t>No, I don’t</a:t>
            </a:r>
            <a:r>
              <a:rPr sz="2000" dirty="0"/>
              <a:t>)</a:t>
            </a:r>
          </a:p>
        </p:txBody>
      </p:sp>
      <p:sp>
        <p:nvSpPr>
          <p:cNvPr id="21" name="Rectangle 4"/>
          <p:cNvSpPr txBox="1"/>
          <p:nvPr/>
        </p:nvSpPr>
        <p:spPr>
          <a:xfrm>
            <a:off x="3507648" y="5238303"/>
            <a:ext cx="333520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4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b="1" dirty="0"/>
              <a:t>No, I don’t . 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659490" y="5130925"/>
            <a:ext cx="5908930" cy="10556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800" b="1" dirty="0">
              <a:solidFill>
                <a:srgbClr val="C00000"/>
              </a:solidFill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rgbClr val="C00000"/>
                </a:solidFill>
              </a:rPr>
              <a:t>Click and check your answer!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BH" sz="10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3" b="-1426"/>
          <a:stretch/>
        </p:blipFill>
        <p:spPr>
          <a:xfrm>
            <a:off x="7130878" y="3448122"/>
            <a:ext cx="888220" cy="941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6" b="1596"/>
          <a:stretch/>
        </p:blipFill>
        <p:spPr>
          <a:xfrm>
            <a:off x="6968822" y="1880723"/>
            <a:ext cx="1148626" cy="1296537"/>
          </a:xfrm>
          <a:prstGeom prst="rect">
            <a:avLst/>
          </a:prstGeom>
        </p:spPr>
      </p:pic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FFE66145-9773-46BD-8341-9BA67D8DAD54}"/>
              </a:ext>
            </a:extLst>
          </p:cNvPr>
          <p:cNvSpPr txBox="1">
            <a:spLocks/>
          </p:cNvSpPr>
          <p:nvPr/>
        </p:nvSpPr>
        <p:spPr>
          <a:xfrm>
            <a:off x="215897" y="6337300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C99306F-4F4E-41B5-8B12-865BB852F7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47" y="2111994"/>
            <a:ext cx="2130532" cy="21305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327" y="5107160"/>
            <a:ext cx="1102222" cy="984744"/>
          </a:xfrm>
          <a:prstGeom prst="rect">
            <a:avLst/>
          </a:prstGeom>
        </p:spPr>
      </p:pic>
      <p:pic>
        <p:nvPicPr>
          <p:cNvPr id="26" name="Picture 25" descr="A plate of food&#10;&#10;Description automatically generated">
            <a:extLst>
              <a:ext uri="{FF2B5EF4-FFF2-40B4-BE49-F238E27FC236}">
                <a16:creationId xmlns:a16="http://schemas.microsoft.com/office/drawing/2014/main" id="{B634A35E-4B37-4CAF-B147-C4B42D4A95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1" b="9749"/>
          <a:stretch/>
        </p:blipFill>
        <p:spPr>
          <a:xfrm>
            <a:off x="317907" y="1873452"/>
            <a:ext cx="4683166" cy="255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72036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 1"/>
          <p:cNvSpPr txBox="1"/>
          <p:nvPr/>
        </p:nvSpPr>
        <p:spPr>
          <a:xfrm>
            <a:off x="215897" y="-210572"/>
            <a:ext cx="8238515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36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n-US" b="1" dirty="0">
                <a:latin typeface="Century Gothic" panose="020B0502020202020204" pitchFamily="34" charset="0"/>
              </a:rPr>
              <a:t>Ask your family or friends</a:t>
            </a:r>
            <a:endParaRPr b="1" dirty="0">
              <a:latin typeface="Century Gothic" panose="020B0502020202020204" pitchFamily="34" charset="0"/>
            </a:endParaRPr>
          </a:p>
        </p:txBody>
      </p:sp>
      <p:grpSp>
        <p:nvGrpSpPr>
          <p:cNvPr id="11" name="Rounded Rectangle 4"/>
          <p:cNvGrpSpPr/>
          <p:nvPr/>
        </p:nvGrpSpPr>
        <p:grpSpPr>
          <a:xfrm>
            <a:off x="498944" y="4427456"/>
            <a:ext cx="3634625" cy="1015661"/>
            <a:chOff x="-86119" y="121144"/>
            <a:chExt cx="3634624" cy="1015660"/>
          </a:xfrm>
        </p:grpSpPr>
        <p:sp>
          <p:nvSpPr>
            <p:cNvPr id="12" name="Rounded Rectangle"/>
            <p:cNvSpPr/>
            <p:nvPr/>
          </p:nvSpPr>
          <p:spPr>
            <a:xfrm>
              <a:off x="-86119" y="229900"/>
              <a:ext cx="2848591" cy="841214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1905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96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 sz="8000"/>
            </a:p>
          </p:txBody>
        </p:sp>
        <p:sp>
          <p:nvSpPr>
            <p:cNvPr id="13" name="milk"/>
            <p:cNvSpPr/>
            <p:nvPr/>
          </p:nvSpPr>
          <p:spPr>
            <a:xfrm>
              <a:off x="560905" y="121144"/>
              <a:ext cx="2987600" cy="1015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6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6000" dirty="0"/>
                <a:t>rice</a:t>
              </a:r>
              <a:endParaRPr sz="6000" dirty="0"/>
            </a:p>
          </p:txBody>
        </p:sp>
      </p:grpSp>
      <p:grpSp>
        <p:nvGrpSpPr>
          <p:cNvPr id="14" name="Rounded Rectangle 4"/>
          <p:cNvGrpSpPr/>
          <p:nvPr/>
        </p:nvGrpSpPr>
        <p:grpSpPr>
          <a:xfrm>
            <a:off x="4650487" y="4427456"/>
            <a:ext cx="3492830" cy="1015660"/>
            <a:chOff x="-4723" y="111451"/>
            <a:chExt cx="3304776" cy="1478648"/>
          </a:xfrm>
        </p:grpSpPr>
        <p:sp>
          <p:nvSpPr>
            <p:cNvPr id="15" name="Rounded Rectangle"/>
            <p:cNvSpPr/>
            <p:nvPr/>
          </p:nvSpPr>
          <p:spPr>
            <a:xfrm>
              <a:off x="-4723" y="306670"/>
              <a:ext cx="2987601" cy="1264481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1905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96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 sz="7200"/>
            </a:p>
          </p:txBody>
        </p:sp>
        <p:sp>
          <p:nvSpPr>
            <p:cNvPr id="16" name="milk"/>
            <p:cNvSpPr/>
            <p:nvPr/>
          </p:nvSpPr>
          <p:spPr>
            <a:xfrm>
              <a:off x="312453" y="111451"/>
              <a:ext cx="2987600" cy="1478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6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6000" dirty="0"/>
                <a:t>yogurt </a:t>
              </a:r>
              <a:endParaRPr sz="6000" dirty="0"/>
            </a:p>
          </p:txBody>
        </p:sp>
      </p:grpSp>
      <p:grpSp>
        <p:nvGrpSpPr>
          <p:cNvPr id="17" name="Rounded Rectangle 4"/>
          <p:cNvGrpSpPr/>
          <p:nvPr/>
        </p:nvGrpSpPr>
        <p:grpSpPr>
          <a:xfrm>
            <a:off x="8660236" y="4534252"/>
            <a:ext cx="4018394" cy="1015661"/>
            <a:chOff x="-92721" y="43493"/>
            <a:chExt cx="3349505" cy="1015660"/>
          </a:xfrm>
        </p:grpSpPr>
        <p:sp>
          <p:nvSpPr>
            <p:cNvPr id="18" name="Rounded Rectangle"/>
            <p:cNvSpPr/>
            <p:nvPr/>
          </p:nvSpPr>
          <p:spPr>
            <a:xfrm>
              <a:off x="-92721" y="115527"/>
              <a:ext cx="2715160" cy="867072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1905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96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 sz="6600" dirty="0"/>
            </a:p>
          </p:txBody>
        </p:sp>
        <p:sp>
          <p:nvSpPr>
            <p:cNvPr id="19" name="milk"/>
            <p:cNvSpPr/>
            <p:nvPr/>
          </p:nvSpPr>
          <p:spPr>
            <a:xfrm>
              <a:off x="269184" y="43493"/>
              <a:ext cx="2987600" cy="1015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6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6000" dirty="0"/>
                <a:t>bread</a:t>
              </a:r>
              <a:endParaRPr sz="600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00B2CB2-AC6B-4958-841F-219DDA285DF2}"/>
              </a:ext>
            </a:extLst>
          </p:cNvPr>
          <p:cNvSpPr/>
          <p:nvPr/>
        </p:nvSpPr>
        <p:spPr>
          <a:xfrm>
            <a:off x="3360816" y="1013017"/>
            <a:ext cx="545835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Do you like … ?</a:t>
            </a:r>
          </a:p>
        </p:txBody>
      </p:sp>
      <p:grpSp>
        <p:nvGrpSpPr>
          <p:cNvPr id="23" name="Rectangle 14"/>
          <p:cNvGrpSpPr/>
          <p:nvPr/>
        </p:nvGrpSpPr>
        <p:grpSpPr>
          <a:xfrm>
            <a:off x="1271430" y="2251742"/>
            <a:ext cx="3838963" cy="1015661"/>
            <a:chOff x="0" y="1439"/>
            <a:chExt cx="3838962" cy="1015660"/>
          </a:xfrm>
        </p:grpSpPr>
        <p:sp>
          <p:nvSpPr>
            <p:cNvPr id="24" name="Rectangle"/>
            <p:cNvSpPr/>
            <p:nvPr/>
          </p:nvSpPr>
          <p:spPr>
            <a:xfrm>
              <a:off x="0" y="92406"/>
              <a:ext cx="3838962" cy="8337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6000">
                  <a:solidFill>
                    <a:srgbClr val="00B05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25" name="Yes, I do."/>
            <p:cNvSpPr/>
            <p:nvPr/>
          </p:nvSpPr>
          <p:spPr>
            <a:xfrm>
              <a:off x="45719" y="1439"/>
              <a:ext cx="3747523" cy="1015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600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Yes, I do</a:t>
              </a:r>
            </a:p>
          </p:txBody>
        </p:sp>
      </p:grpSp>
      <p:grpSp>
        <p:nvGrpSpPr>
          <p:cNvPr id="31" name="Rectangle 14"/>
          <p:cNvGrpSpPr/>
          <p:nvPr/>
        </p:nvGrpSpPr>
        <p:grpSpPr>
          <a:xfrm>
            <a:off x="7546483" y="2233094"/>
            <a:ext cx="4645517" cy="1015661"/>
            <a:chOff x="0" y="-20738"/>
            <a:chExt cx="3968800" cy="1015660"/>
          </a:xfrm>
        </p:grpSpPr>
        <p:sp>
          <p:nvSpPr>
            <p:cNvPr id="32" name="Rectangle"/>
            <p:cNvSpPr/>
            <p:nvPr/>
          </p:nvSpPr>
          <p:spPr>
            <a:xfrm>
              <a:off x="0" y="92406"/>
              <a:ext cx="3838962" cy="8337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6000">
                  <a:solidFill>
                    <a:srgbClr val="00B05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33" name="Yes, I do."/>
            <p:cNvSpPr/>
            <p:nvPr/>
          </p:nvSpPr>
          <p:spPr>
            <a:xfrm>
              <a:off x="221277" y="-20738"/>
              <a:ext cx="3747523" cy="1015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600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dirty="0">
                  <a:solidFill>
                    <a:srgbClr val="FF0000"/>
                  </a:solidFill>
                </a:rPr>
                <a:t>No, I don’t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3" b="-1426"/>
          <a:stretch/>
        </p:blipFill>
        <p:spPr>
          <a:xfrm>
            <a:off x="6942844" y="2315538"/>
            <a:ext cx="888220" cy="9416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6" b="1596"/>
          <a:stretch/>
        </p:blipFill>
        <p:spPr>
          <a:xfrm>
            <a:off x="115347" y="2058319"/>
            <a:ext cx="1148626" cy="1296537"/>
          </a:xfrm>
          <a:prstGeom prst="rect">
            <a:avLst/>
          </a:prstGeom>
        </p:spPr>
      </p:pic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00DA87E8-F08B-48BB-92C6-E564C762125B}"/>
              </a:ext>
            </a:extLst>
          </p:cNvPr>
          <p:cNvSpPr txBox="1">
            <a:spLocks/>
          </p:cNvSpPr>
          <p:nvPr/>
        </p:nvSpPr>
        <p:spPr>
          <a:xfrm>
            <a:off x="215897" y="6337300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11F2ED2-7AAD-4476-899D-3CD5E6CC135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11"/>
    </mc:Choice>
    <mc:Fallback xmlns="">
      <p:transition spd="slow" advTm="23211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1"/>
          <p:cNvSpPr txBox="1">
            <a:spLocks noGrp="1"/>
          </p:cNvSpPr>
          <p:nvPr>
            <p:ph type="title"/>
          </p:nvPr>
        </p:nvSpPr>
        <p:spPr>
          <a:xfrm>
            <a:off x="215897" y="155575"/>
            <a:ext cx="7725900" cy="13999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 sz="4000" spc="-166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Open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b="1" dirty="0">
                <a:solidFill>
                  <a:srgbClr val="FF0000"/>
                </a:solidFill>
              </a:rPr>
              <a:t>age</a:t>
            </a:r>
            <a:r>
              <a:rPr dirty="0"/>
              <a:t> </a:t>
            </a:r>
            <a:r>
              <a:rPr b="1" dirty="0">
                <a:solidFill>
                  <a:srgbClr val="FF0000"/>
                </a:solidFill>
              </a:rPr>
              <a:t>63</a:t>
            </a:r>
            <a:r>
              <a:rPr dirty="0"/>
              <a:t> of your Workbook.</a:t>
            </a:r>
          </a:p>
          <a:p>
            <a:pPr algn="ctr">
              <a:defRPr sz="4000" spc="-166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 Answer questions</a:t>
            </a:r>
            <a:r>
              <a:rPr lang="ar-BH" dirty="0"/>
              <a:t> </a:t>
            </a:r>
            <a:r>
              <a:rPr lang="en-US" u="sng" dirty="0"/>
              <a:t>1 and 2</a:t>
            </a:r>
            <a:r>
              <a:rPr dirty="0"/>
              <a:t>. 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3270470" y="1838134"/>
            <a:ext cx="6760191" cy="441617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l" defTabSz="722376">
              <a:spcBef>
                <a:spcPts val="900"/>
              </a:spcBef>
              <a:buSzTx/>
              <a:buNone/>
              <a:defRPr sz="316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b="1" dirty="0"/>
          </a:p>
          <a:p>
            <a:pPr marL="0" indent="0" algn="l" defTabSz="722376">
              <a:spcBef>
                <a:spcPts val="900"/>
              </a:spcBef>
              <a:buSzTx/>
              <a:buNone/>
              <a:defRPr sz="316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 dirty="0">
                <a:solidFill>
                  <a:schemeClr val="accent6"/>
                </a:solidFill>
              </a:rPr>
              <a:t>1- Do you like bananas?</a:t>
            </a:r>
          </a:p>
          <a:p>
            <a:pPr marL="0" indent="0" algn="l" defTabSz="722376">
              <a:spcBef>
                <a:spcPts val="900"/>
              </a:spcBef>
              <a:buSzTx/>
              <a:buNone/>
              <a:defRPr sz="316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 dirty="0">
                <a:solidFill>
                  <a:schemeClr val="accent6"/>
                </a:solidFill>
              </a:rPr>
              <a:t>2- Yes, I do. </a:t>
            </a:r>
          </a:p>
          <a:p>
            <a:pPr marL="72237" indent="-72237" algn="l" defTabSz="722376">
              <a:spcBef>
                <a:spcPts val="900"/>
              </a:spcBef>
              <a:defRPr sz="3397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b="1" dirty="0"/>
          </a:p>
          <a:p>
            <a:pPr marL="0" indent="0" algn="l" defTabSz="722376">
              <a:spcBef>
                <a:spcPts val="900"/>
              </a:spcBef>
              <a:buSzTx/>
              <a:buNone/>
              <a:defRPr sz="3397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 dirty="0">
                <a:solidFill>
                  <a:srgbClr val="FF0000"/>
                </a:solidFill>
              </a:rPr>
              <a:t>3-</a:t>
            </a:r>
            <a:r>
              <a:rPr b="1" dirty="0"/>
              <a:t> </a:t>
            </a:r>
            <a:r>
              <a:rPr b="1" dirty="0">
                <a:solidFill>
                  <a:srgbClr val="FF0000"/>
                </a:solidFill>
              </a:rPr>
              <a:t>Do you like carrots? </a:t>
            </a:r>
          </a:p>
          <a:p>
            <a:pPr marL="0" indent="0" algn="l" defTabSz="722376">
              <a:spcBef>
                <a:spcPts val="900"/>
              </a:spcBef>
              <a:buSzTx/>
              <a:buNone/>
              <a:defRPr sz="3397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 dirty="0">
                <a:solidFill>
                  <a:srgbClr val="FF0000"/>
                </a:solidFill>
              </a:rPr>
              <a:t>4- No, I don’t. </a:t>
            </a:r>
          </a:p>
          <a:p>
            <a:pPr marL="0" indent="0" algn="l" defTabSz="722376">
              <a:spcBef>
                <a:spcPts val="900"/>
              </a:spcBef>
              <a:buSzTx/>
              <a:buNone/>
              <a:defRPr sz="3397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b="1" dirty="0"/>
          </a:p>
          <a:p>
            <a:pPr marL="0" indent="0" algn="l" defTabSz="722376">
              <a:spcBef>
                <a:spcPts val="900"/>
              </a:spcBef>
              <a:buSzTx/>
              <a:buNone/>
              <a:defRPr sz="3397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 dirty="0">
                <a:solidFill>
                  <a:schemeClr val="accent6"/>
                </a:solidFill>
              </a:rPr>
              <a:t>5- Do you like bread? </a:t>
            </a:r>
          </a:p>
          <a:p>
            <a:pPr marL="0" indent="0" algn="l" defTabSz="722376">
              <a:spcBef>
                <a:spcPts val="900"/>
              </a:spcBef>
              <a:buSzTx/>
              <a:buNone/>
              <a:defRPr sz="3397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 dirty="0">
                <a:solidFill>
                  <a:schemeClr val="accent6"/>
                </a:solidFill>
              </a:rPr>
              <a:t>6- Yes, I do.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16101" y="1860366"/>
            <a:ext cx="5650198" cy="44161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 click and check your answer </a:t>
            </a:r>
            <a:endParaRPr lang="ar-BH" sz="3600" b="1" dirty="0">
              <a:solidFill>
                <a:srgbClr val="C00000"/>
              </a:solidFill>
            </a:endParaRPr>
          </a:p>
        </p:txBody>
      </p:sp>
      <p:sp>
        <p:nvSpPr>
          <p:cNvPr id="9" name="Explosion 1 8"/>
          <p:cNvSpPr/>
          <p:nvPr/>
        </p:nvSpPr>
        <p:spPr>
          <a:xfrm rot="1115092">
            <a:off x="8841976" y="1790449"/>
            <a:ext cx="3179883" cy="2679615"/>
          </a:xfrm>
          <a:prstGeom prst="irregularSeal1">
            <a:avLst/>
          </a:prstGeom>
          <a:solidFill>
            <a:srgbClr val="C00000"/>
          </a:solidFill>
          <a:ln w="15875" cap="flat">
            <a:solidFill>
              <a:schemeClr val="accent1"/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Question 1 </a:t>
            </a:r>
            <a:endParaRPr kumimoji="0" lang="ar-BH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5897" y="2323158"/>
            <a:ext cx="4757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0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l"/>
            <a:r>
              <a:rPr lang="en-US" sz="3600" dirty="0"/>
              <a:t>Order </a:t>
            </a:r>
          </a:p>
          <a:p>
            <a:pPr algn="l"/>
            <a:r>
              <a:rPr lang="en-US" sz="3600" dirty="0"/>
              <a:t>the words. 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B03C72E-41B4-4688-87E7-014C222718FE}"/>
              </a:ext>
            </a:extLst>
          </p:cNvPr>
          <p:cNvSpPr txBox="1">
            <a:spLocks/>
          </p:cNvSpPr>
          <p:nvPr/>
        </p:nvSpPr>
        <p:spPr>
          <a:xfrm>
            <a:off x="215897" y="6337300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CA4B631-F78D-4DA7-876A-4A653AF10A5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02"/>
    </mc:Choice>
    <mc:Fallback xmlns="">
      <p:transition spd="slow" advTm="14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ontent Placeholder 2"/>
          <p:cNvSpPr txBox="1">
            <a:spLocks noGrp="1"/>
          </p:cNvSpPr>
          <p:nvPr>
            <p:ph idx="1"/>
          </p:nvPr>
        </p:nvSpPr>
        <p:spPr>
          <a:xfrm>
            <a:off x="2691951" y="2342336"/>
            <a:ext cx="7531383" cy="48178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813816">
              <a:spcBef>
                <a:spcPts val="1000"/>
              </a:spcBef>
              <a:buSzTx/>
              <a:buNone/>
              <a:defRPr sz="3916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200" b="1" dirty="0"/>
              <a:t>2</a:t>
            </a:r>
            <a:r>
              <a:rPr sz="3200" b="1" dirty="0"/>
              <a:t>-</a:t>
            </a:r>
            <a:r>
              <a:rPr lang="en-US" sz="3200" b="1" dirty="0"/>
              <a:t> </a:t>
            </a:r>
            <a:r>
              <a:rPr sz="3200" b="1" u="sng" dirty="0">
                <a:solidFill>
                  <a:schemeClr val="accent1">
                    <a:lumMod val="75000"/>
                  </a:schemeClr>
                </a:solidFill>
              </a:rPr>
              <a:t>Do</a:t>
            </a:r>
            <a:r>
              <a:rPr sz="3200" b="1" dirty="0"/>
              <a:t> you </a:t>
            </a:r>
            <a:r>
              <a:rPr sz="3200" b="1" u="sng" dirty="0">
                <a:solidFill>
                  <a:schemeClr val="accent1">
                    <a:lumMod val="75000"/>
                  </a:schemeClr>
                </a:solidFill>
              </a:rPr>
              <a:t>like</a:t>
            </a:r>
            <a:r>
              <a:rPr sz="3200" b="1" dirty="0"/>
              <a:t> meat and rice?</a:t>
            </a:r>
          </a:p>
          <a:p>
            <a:pPr marL="0" indent="0" algn="l" defTabSz="813816">
              <a:spcBef>
                <a:spcPts val="1000"/>
              </a:spcBef>
              <a:buSzTx/>
              <a:buNone/>
              <a:defRPr sz="3559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200" b="1" dirty="0"/>
              <a:t>Yes, I </a:t>
            </a:r>
            <a:r>
              <a:rPr sz="3200" b="1" u="sng" dirty="0">
                <a:solidFill>
                  <a:schemeClr val="accent1">
                    <a:lumMod val="75000"/>
                  </a:schemeClr>
                </a:solidFill>
              </a:rPr>
              <a:t>do</a:t>
            </a:r>
            <a:r>
              <a:rPr sz="3200" b="1" dirty="0"/>
              <a:t>. </a:t>
            </a:r>
          </a:p>
          <a:p>
            <a:pPr marL="81381" indent="-81381" algn="l" defTabSz="813816">
              <a:spcBef>
                <a:spcPts val="1000"/>
              </a:spcBef>
              <a:defRPr sz="3827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3200" b="1" dirty="0"/>
          </a:p>
          <a:p>
            <a:pPr marL="0" indent="0" algn="l" defTabSz="813816">
              <a:spcBef>
                <a:spcPts val="1000"/>
              </a:spcBef>
              <a:buSzTx/>
              <a:buNone/>
              <a:defRPr sz="3827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200" b="1" dirty="0"/>
              <a:t>3- </a:t>
            </a:r>
            <a:r>
              <a:rPr sz="3200" b="1" u="sng" dirty="0">
                <a:solidFill>
                  <a:srgbClr val="FF0000"/>
                </a:solidFill>
              </a:rPr>
              <a:t>Do</a:t>
            </a:r>
            <a:r>
              <a:rPr sz="3200" b="1" dirty="0"/>
              <a:t> you </a:t>
            </a:r>
            <a:r>
              <a:rPr sz="3200" b="1" u="sng" dirty="0">
                <a:solidFill>
                  <a:srgbClr val="FF0000"/>
                </a:solidFill>
              </a:rPr>
              <a:t>like</a:t>
            </a:r>
            <a:r>
              <a:rPr sz="3200" b="1" dirty="0"/>
              <a:t> carrots? </a:t>
            </a:r>
          </a:p>
          <a:p>
            <a:pPr marL="0" indent="0" algn="l" defTabSz="813816">
              <a:spcBef>
                <a:spcPts val="1000"/>
              </a:spcBef>
              <a:buSzTx/>
              <a:buNone/>
              <a:defRPr sz="3827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200" b="1" dirty="0"/>
              <a:t>No, I </a:t>
            </a:r>
            <a:r>
              <a:rPr sz="3200" b="1" u="sng" dirty="0">
                <a:solidFill>
                  <a:srgbClr val="FF0000"/>
                </a:solidFill>
              </a:rPr>
              <a:t>don’t</a:t>
            </a:r>
            <a:r>
              <a:rPr sz="3200" b="1" dirty="0"/>
              <a:t>. </a:t>
            </a:r>
          </a:p>
          <a:p>
            <a:pPr marL="0" indent="0" algn="l" defTabSz="813816">
              <a:spcBef>
                <a:spcPts val="1000"/>
              </a:spcBef>
              <a:buSzTx/>
              <a:buNone/>
              <a:defRPr sz="3827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3200" b="1" dirty="0"/>
          </a:p>
          <a:p>
            <a:pPr marL="0" indent="0" algn="l" defTabSz="813816">
              <a:spcBef>
                <a:spcPts val="1000"/>
              </a:spcBef>
              <a:buSzTx/>
              <a:buNone/>
              <a:defRPr sz="3827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200" b="1" dirty="0"/>
              <a:t>4- I </a:t>
            </a:r>
            <a:r>
              <a:rPr sz="3200" b="1" u="sng" dirty="0">
                <a:solidFill>
                  <a:srgbClr val="FF0000"/>
                </a:solidFill>
              </a:rPr>
              <a:t>like</a:t>
            </a:r>
            <a:r>
              <a:rPr sz="3200" b="1" dirty="0"/>
              <a:t> yogurt.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79820" y="1832045"/>
            <a:ext cx="7185909" cy="43884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 click and check your answer </a:t>
            </a:r>
            <a:endParaRPr lang="ar-BH" b="1" dirty="0">
              <a:solidFill>
                <a:srgbClr val="C00000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 rot="1115092">
            <a:off x="9392778" y="1454672"/>
            <a:ext cx="2413652" cy="1988100"/>
          </a:xfrm>
          <a:prstGeom prst="irregularSeal1">
            <a:avLst/>
          </a:prstGeom>
          <a:solidFill>
            <a:srgbClr val="C00000"/>
          </a:solidFill>
          <a:ln w="15875" cap="flat">
            <a:solidFill>
              <a:schemeClr val="accent1"/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Question 2 </a:t>
            </a:r>
            <a:endParaRPr kumimoji="0" lang="ar-BH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217974" y="1674511"/>
            <a:ext cx="2591423" cy="917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0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3600" dirty="0"/>
              <a:t>Write. </a:t>
            </a:r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243552" y="127254"/>
            <a:ext cx="7725900" cy="13999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 sz="4000" spc="-166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Open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b="1" dirty="0">
                <a:solidFill>
                  <a:srgbClr val="FF0000"/>
                </a:solidFill>
              </a:rPr>
              <a:t>age</a:t>
            </a:r>
            <a:r>
              <a:rPr dirty="0"/>
              <a:t> </a:t>
            </a:r>
            <a:r>
              <a:rPr b="1" dirty="0">
                <a:solidFill>
                  <a:srgbClr val="FF0000"/>
                </a:solidFill>
              </a:rPr>
              <a:t>63</a:t>
            </a:r>
            <a:r>
              <a:rPr dirty="0"/>
              <a:t> of your Workbook.</a:t>
            </a:r>
          </a:p>
          <a:p>
            <a:pPr algn="ctr">
              <a:defRPr sz="4000" spc="-166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 Answer questions</a:t>
            </a:r>
            <a:r>
              <a:rPr lang="ar-BH" dirty="0"/>
              <a:t> </a:t>
            </a:r>
            <a:r>
              <a:rPr lang="en-US" u="sng" dirty="0"/>
              <a:t>1 and 2</a:t>
            </a:r>
            <a:r>
              <a:rPr dirty="0"/>
              <a:t>. 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63C13D6-95F2-4355-A0E0-C1E7B0DB5163}"/>
              </a:ext>
            </a:extLst>
          </p:cNvPr>
          <p:cNvSpPr txBox="1">
            <a:spLocks/>
          </p:cNvSpPr>
          <p:nvPr/>
        </p:nvSpPr>
        <p:spPr>
          <a:xfrm>
            <a:off x="215897" y="6337300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699F148-FE2B-4943-B73A-8CF0F134751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7"/>
    </mc:Choice>
    <mc:Fallback xmlns="">
      <p:transition spd="slow" advTm="1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F80727-6A0D-4AAF-B2FB-A6305F3CC8B5}"/>
              </a:ext>
            </a:extLst>
          </p:cNvPr>
          <p:cNvSpPr/>
          <p:nvPr/>
        </p:nvSpPr>
        <p:spPr>
          <a:xfrm>
            <a:off x="721495" y="1305342"/>
            <a:ext cx="811581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Don’t forget to answer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Unit 7 worksheet L2.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2468855-5416-4021-8DF9-BEE28BB06225}"/>
              </a:ext>
            </a:extLst>
          </p:cNvPr>
          <p:cNvSpPr txBox="1">
            <a:spLocks/>
          </p:cNvSpPr>
          <p:nvPr/>
        </p:nvSpPr>
        <p:spPr>
          <a:xfrm>
            <a:off x="215897" y="6337300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FEBE05F-F70A-4A57-99E8-E4B166080C2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311486" y="3779144"/>
            <a:ext cx="2307713" cy="2347190"/>
            <a:chOff x="2880480" y="626255"/>
            <a:chExt cx="5681210" cy="53972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480" y="626255"/>
              <a:ext cx="5681210" cy="539726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 rot="20719526">
              <a:off x="4185738" y="3900791"/>
              <a:ext cx="1460447" cy="25510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6160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5"/>
    </mc:Choice>
    <mc:Fallback xmlns="">
      <p:transition spd="slow" advTm="7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F80727-6A0D-4AAF-B2FB-A6305F3CC8B5}"/>
              </a:ext>
            </a:extLst>
          </p:cNvPr>
          <p:cNvSpPr/>
          <p:nvPr/>
        </p:nvSpPr>
        <p:spPr>
          <a:xfrm>
            <a:off x="3393328" y="1158463"/>
            <a:ext cx="641823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Answer the questions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 the 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practice PPT for L2.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8AE99AE-D492-40BD-B709-E75EC17EC3D3}"/>
              </a:ext>
            </a:extLst>
          </p:cNvPr>
          <p:cNvSpPr txBox="1">
            <a:spLocks/>
          </p:cNvSpPr>
          <p:nvPr/>
        </p:nvSpPr>
        <p:spPr>
          <a:xfrm>
            <a:off x="215897" y="6337300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A0F0BD7-75C2-4574-A806-3A10FA11657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9BD52C8-243E-4522-97CA-F36CB8AF82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7" y="3151162"/>
            <a:ext cx="3438782" cy="31861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687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59"/>
    </mc:Choice>
    <mc:Fallback xmlns="">
      <p:transition spd="slow" advTm="9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/>
          <p:nvPr/>
        </p:nvSpPr>
        <p:spPr>
          <a:xfrm rot="1148557">
            <a:off x="5367625" y="1735265"/>
            <a:ext cx="5508878" cy="2800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5400" b="1">
                <a:ln w="22225" cap="flat">
                  <a:solidFill>
                    <a:schemeClr val="accent2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8800" dirty="0">
                <a:ln w="57150" cap="flat">
                  <a:solidFill>
                    <a:srgbClr val="00B0F0"/>
                  </a:solidFill>
                  <a:prstDash val="solid"/>
                  <a:round/>
                </a:ln>
                <a:solidFill>
                  <a:srgbClr val="7030A0"/>
                </a:solidFill>
              </a:rPr>
              <a:t>End of the</a:t>
            </a:r>
          </a:p>
          <a:p>
            <a:r>
              <a:rPr lang="en-US" sz="8800" dirty="0">
                <a:ln w="57150" cap="flat">
                  <a:solidFill>
                    <a:srgbClr val="00B0F0"/>
                  </a:solidFill>
                  <a:prstDash val="solid"/>
                  <a:round/>
                </a:ln>
                <a:solidFill>
                  <a:srgbClr val="7030A0"/>
                </a:solidFill>
              </a:rPr>
              <a:t> lesson! </a:t>
            </a:r>
            <a:endParaRPr sz="8800" dirty="0">
              <a:ln w="57150" cap="flat">
                <a:solidFill>
                  <a:srgbClr val="00B0F0"/>
                </a:solidFill>
                <a:prstDash val="solid"/>
                <a:round/>
              </a:ln>
              <a:solidFill>
                <a:srgbClr val="7030A0"/>
              </a:solidFill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4F59E75-C7E8-479A-B688-8A23B0DACCAE}"/>
              </a:ext>
            </a:extLst>
          </p:cNvPr>
          <p:cNvSpPr txBox="1">
            <a:spLocks/>
          </p:cNvSpPr>
          <p:nvPr/>
        </p:nvSpPr>
        <p:spPr>
          <a:xfrm>
            <a:off x="215897" y="6337300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65A454F-FD95-4939-A84E-0D38462CED7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A9BC07-3567-4C69-B3D8-C41628E4ED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4" y="1645921"/>
            <a:ext cx="4951252" cy="4691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46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2"/>
    </mc:Choice>
    <mc:Fallback xmlns="">
      <p:transition spd="slow" advTm="7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 noGrp="1"/>
          </p:cNvSpPr>
          <p:nvPr>
            <p:ph type="title"/>
          </p:nvPr>
        </p:nvSpPr>
        <p:spPr>
          <a:xfrm>
            <a:off x="522216" y="532093"/>
            <a:ext cx="2864894" cy="996457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algn="ctr">
              <a:defRPr sz="3600" b="1" spc="-1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Objectives</a:t>
            </a:r>
            <a:endParaRPr sz="4800" b="0" dirty="0"/>
          </a:p>
        </p:txBody>
      </p:sp>
      <p:sp>
        <p:nvSpPr>
          <p:cNvPr id="114" name="Content Placeholder 2"/>
          <p:cNvSpPr txBox="1">
            <a:spLocks noGrp="1"/>
          </p:cNvSpPr>
          <p:nvPr>
            <p:ph idx="1"/>
          </p:nvPr>
        </p:nvSpPr>
        <p:spPr>
          <a:xfrm>
            <a:off x="303851" y="1876446"/>
            <a:ext cx="11062649" cy="4643416"/>
          </a:xfrm>
          <a:prstGeom prst="rect">
            <a:avLst/>
          </a:prstGeom>
        </p:spPr>
        <p:txBody>
          <a:bodyPr/>
          <a:lstStyle/>
          <a:p>
            <a:pPr marL="0" indent="0" algn="l">
              <a:buSzTx/>
              <a:buNone/>
              <a:defRPr sz="40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/>
          </a:p>
          <a:p>
            <a:pPr marL="0" indent="0">
              <a:buNone/>
              <a:defRPr sz="4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1- Identify </a:t>
            </a:r>
            <a:r>
              <a:rPr lang="en-US" dirty="0">
                <a:solidFill>
                  <a:srgbClr val="FF0000"/>
                </a:solidFill>
              </a:rPr>
              <a:t>six </a:t>
            </a:r>
            <a:r>
              <a:rPr dirty="0"/>
              <a:t>different food items.</a:t>
            </a:r>
          </a:p>
          <a:p>
            <a:pPr algn="l">
              <a:defRPr sz="43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/>
          </a:p>
          <a:p>
            <a:pPr marL="0" indent="0" algn="l">
              <a:buSzTx/>
              <a:buNone/>
              <a:defRPr sz="43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000" dirty="0"/>
              <a:t>2- Answer questions with </a:t>
            </a:r>
            <a:r>
              <a:rPr sz="4000" dirty="0">
                <a:solidFill>
                  <a:srgbClr val="FF0000"/>
                </a:solidFill>
              </a:rPr>
              <a:t>Yes, I do </a:t>
            </a:r>
            <a:r>
              <a:rPr sz="4000" dirty="0"/>
              <a:t>or</a:t>
            </a:r>
            <a:r>
              <a:rPr sz="4000" dirty="0">
                <a:solidFill>
                  <a:srgbClr val="FF0000"/>
                </a:solidFill>
              </a:rPr>
              <a:t> No, I don’t</a:t>
            </a:r>
            <a:r>
              <a:rPr sz="4000" dirty="0"/>
              <a:t>.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C7B0BFE-06A5-49C4-91B3-AA4099BA3109}"/>
              </a:ext>
            </a:extLst>
          </p:cNvPr>
          <p:cNvSpPr txBox="1">
            <a:spLocks/>
          </p:cNvSpPr>
          <p:nvPr/>
        </p:nvSpPr>
        <p:spPr>
          <a:xfrm>
            <a:off x="215897" y="6337300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F2251EF-4037-4230-A2E4-3D2D47D1BB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24"/>
    </mc:Choice>
    <mc:Fallback xmlns="">
      <p:transition spd="slow" advTm="15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Rectangle 11"/>
          <p:cNvGrpSpPr/>
          <p:nvPr/>
        </p:nvGrpSpPr>
        <p:grpSpPr>
          <a:xfrm>
            <a:off x="-2" y="64621"/>
            <a:ext cx="5091354" cy="1084699"/>
            <a:chOff x="-1" y="-33818"/>
            <a:chExt cx="7707733" cy="108469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1" name="Rectangle"/>
            <p:cNvSpPr/>
            <p:nvPr/>
          </p:nvSpPr>
          <p:spPr>
            <a:xfrm>
              <a:off x="-1" y="-1"/>
              <a:ext cx="7688182" cy="10508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800" b="1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12" name="Read, Point and Repeat"/>
            <p:cNvSpPr txBox="1"/>
            <p:nvPr/>
          </p:nvSpPr>
          <p:spPr>
            <a:xfrm>
              <a:off x="110989" y="-33818"/>
              <a:ext cx="7596743" cy="840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8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algn="l"/>
              <a:r>
                <a:rPr lang="en-US" dirty="0">
                  <a:solidFill>
                    <a:srgbClr val="FF0000"/>
                  </a:solidFill>
                </a:rPr>
                <a:t>Let’s remember!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152" y="691975"/>
            <a:ext cx="1293405" cy="16159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2"/>
          <a:stretch/>
        </p:blipFill>
        <p:spPr>
          <a:xfrm>
            <a:off x="4402263" y="3774937"/>
            <a:ext cx="2859166" cy="14139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6C2535A-FADC-4B05-9AE8-BF840C466248}"/>
              </a:ext>
            </a:extLst>
          </p:cNvPr>
          <p:cNvSpPr/>
          <p:nvPr/>
        </p:nvSpPr>
        <p:spPr>
          <a:xfrm>
            <a:off x="0" y="120140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C89737-2433-4D1E-8C3B-11751EECDDBD}"/>
              </a:ext>
            </a:extLst>
          </p:cNvPr>
          <p:cNvSpPr/>
          <p:nvPr/>
        </p:nvSpPr>
        <p:spPr>
          <a:xfrm>
            <a:off x="3891818" y="116164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9BD8FC6-8027-4F0D-B2C1-41B44CF0C27D}"/>
              </a:ext>
            </a:extLst>
          </p:cNvPr>
          <p:cNvSpPr/>
          <p:nvPr/>
        </p:nvSpPr>
        <p:spPr>
          <a:xfrm>
            <a:off x="7918646" y="119364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E423E8-6A28-4468-A7E1-E6B355910BF5}"/>
              </a:ext>
            </a:extLst>
          </p:cNvPr>
          <p:cNvSpPr/>
          <p:nvPr/>
        </p:nvSpPr>
        <p:spPr>
          <a:xfrm>
            <a:off x="127892" y="38953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9F4A9AB-EF87-4DD6-8100-ABEB5BE0730D}"/>
              </a:ext>
            </a:extLst>
          </p:cNvPr>
          <p:cNvSpPr/>
          <p:nvPr/>
        </p:nvSpPr>
        <p:spPr>
          <a:xfrm>
            <a:off x="3866084" y="353098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7ADC47E-48A3-4A09-884C-4C4CFABB68C0}"/>
              </a:ext>
            </a:extLst>
          </p:cNvPr>
          <p:cNvSpPr/>
          <p:nvPr/>
        </p:nvSpPr>
        <p:spPr>
          <a:xfrm>
            <a:off x="7918190" y="376405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37" name="Footer Placeholder 2">
            <a:extLst>
              <a:ext uri="{FF2B5EF4-FFF2-40B4-BE49-F238E27FC236}">
                <a16:creationId xmlns:a16="http://schemas.microsoft.com/office/drawing/2014/main" id="{982984C6-2FC4-4843-9C89-E437450DF72C}"/>
              </a:ext>
            </a:extLst>
          </p:cNvPr>
          <p:cNvSpPr txBox="1">
            <a:spLocks/>
          </p:cNvSpPr>
          <p:nvPr/>
        </p:nvSpPr>
        <p:spPr>
          <a:xfrm>
            <a:off x="258101" y="6338178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83B2E05-CA39-42B9-80A5-6D2E27A9F4C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EA15CE-B074-4946-BBA2-EE2B32DAD0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775">
            <a:off x="8617004" y="582694"/>
            <a:ext cx="1506059" cy="1881633"/>
          </a:xfrm>
          <a:prstGeom prst="rect">
            <a:avLst/>
          </a:prstGeom>
        </p:spPr>
      </p:pic>
      <p:pic>
        <p:nvPicPr>
          <p:cNvPr id="30" name="Picture 29" descr="A white bowl&#10;&#10;Description automatically generated">
            <a:extLst>
              <a:ext uri="{FF2B5EF4-FFF2-40B4-BE49-F238E27FC236}">
                <a16:creationId xmlns:a16="http://schemas.microsoft.com/office/drawing/2014/main" id="{EDD40C34-AB89-4462-A7D2-027C72500B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03" y="3676096"/>
            <a:ext cx="1758410" cy="1582569"/>
          </a:xfrm>
          <a:prstGeom prst="rect">
            <a:avLst/>
          </a:prstGeom>
        </p:spPr>
      </p:pic>
      <p:pic>
        <p:nvPicPr>
          <p:cNvPr id="31" name="Picture 30" descr="A plate of food&#10;&#10;Description automatically generated">
            <a:extLst>
              <a:ext uri="{FF2B5EF4-FFF2-40B4-BE49-F238E27FC236}">
                <a16:creationId xmlns:a16="http://schemas.microsoft.com/office/drawing/2014/main" id="{1975DF75-DFE1-457A-839F-07B952F8F49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1" b="9749"/>
          <a:stretch/>
        </p:blipFill>
        <p:spPr>
          <a:xfrm>
            <a:off x="4791213" y="1163142"/>
            <a:ext cx="2470216" cy="1349800"/>
          </a:xfrm>
          <a:prstGeom prst="rect">
            <a:avLst/>
          </a:prstGeom>
        </p:spPr>
      </p:pic>
      <p:pic>
        <p:nvPicPr>
          <p:cNvPr id="38" name="Picture 37" descr="A picture containing food&#10;&#10;Description automatically generated">
            <a:extLst>
              <a:ext uri="{FF2B5EF4-FFF2-40B4-BE49-F238E27FC236}">
                <a16:creationId xmlns:a16="http://schemas.microsoft.com/office/drawing/2014/main" id="{703EA178-6823-49A9-8EF5-FEA824D6C73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t="59034" r="69516" b="9089"/>
          <a:stretch/>
        </p:blipFill>
        <p:spPr>
          <a:xfrm>
            <a:off x="8454369" y="3616355"/>
            <a:ext cx="1758410" cy="1604343"/>
          </a:xfrm>
          <a:prstGeom prst="rect">
            <a:avLst/>
          </a:prstGeom>
        </p:spPr>
      </p:pic>
      <p:pic>
        <p:nvPicPr>
          <p:cNvPr id="39" name="Picture 38" descr="A picture containing food&#10;&#10;Description automatically generated">
            <a:extLst>
              <a:ext uri="{FF2B5EF4-FFF2-40B4-BE49-F238E27FC236}">
                <a16:creationId xmlns:a16="http://schemas.microsoft.com/office/drawing/2014/main" id="{F123DB5F-9D0B-4A6B-B19C-39FE6F02EE2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8" t="39162" r="27443" b="32433"/>
          <a:stretch/>
        </p:blipFill>
        <p:spPr>
          <a:xfrm>
            <a:off x="1107953" y="1133600"/>
            <a:ext cx="1359884" cy="15579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832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40"/>
    </mc:Choice>
    <mc:Fallback xmlns="">
      <p:transition spd="slow" advTm="15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Rectangle 11"/>
          <p:cNvGrpSpPr/>
          <p:nvPr/>
        </p:nvGrpSpPr>
        <p:grpSpPr>
          <a:xfrm>
            <a:off x="-2" y="1966"/>
            <a:ext cx="5078440" cy="1147354"/>
            <a:chOff x="-1" y="-96473"/>
            <a:chExt cx="7688182" cy="114735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1" name="Rectangle"/>
            <p:cNvSpPr/>
            <p:nvPr/>
          </p:nvSpPr>
          <p:spPr>
            <a:xfrm>
              <a:off x="-1" y="-1"/>
              <a:ext cx="7688182" cy="10508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800" b="1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12" name="Read, Point and Repeat"/>
            <p:cNvSpPr txBox="1"/>
            <p:nvPr/>
          </p:nvSpPr>
          <p:spPr>
            <a:xfrm>
              <a:off x="91439" y="-96473"/>
              <a:ext cx="7596742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8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algn="l"/>
              <a:r>
                <a:rPr lang="en-US" sz="4000" dirty="0">
                  <a:solidFill>
                    <a:srgbClr val="FF0000"/>
                  </a:solidFill>
                </a:rPr>
                <a:t>Let’s remember!</a:t>
              </a:r>
              <a:endParaRPr sz="4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716" y="501776"/>
            <a:ext cx="1293405" cy="1615948"/>
          </a:xfrm>
          <a:prstGeom prst="rect">
            <a:avLst/>
          </a:prstGeom>
        </p:spPr>
      </p:pic>
      <p:grpSp>
        <p:nvGrpSpPr>
          <p:cNvPr id="17" name="Group 5"/>
          <p:cNvGrpSpPr/>
          <p:nvPr/>
        </p:nvGrpSpPr>
        <p:grpSpPr>
          <a:xfrm>
            <a:off x="510565" y="2256858"/>
            <a:ext cx="2469525" cy="904073"/>
            <a:chOff x="0" y="113986"/>
            <a:chExt cx="4541145" cy="1156327"/>
          </a:xfrm>
        </p:grpSpPr>
        <p:sp>
          <p:nvSpPr>
            <p:cNvPr id="18" name="Rectangle 6"/>
            <p:cNvSpPr/>
            <p:nvPr/>
          </p:nvSpPr>
          <p:spPr>
            <a:xfrm>
              <a:off x="0" y="113986"/>
              <a:ext cx="4541145" cy="11563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100"/>
            </a:p>
          </p:txBody>
        </p:sp>
        <p:sp>
          <p:nvSpPr>
            <p:cNvPr id="19" name="Rectangle 7"/>
            <p:cNvSpPr/>
            <p:nvPr/>
          </p:nvSpPr>
          <p:spPr>
            <a:xfrm>
              <a:off x="0" y="184319"/>
              <a:ext cx="4541145" cy="1015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000" b="1" dirty="0"/>
                <a:t>rice</a:t>
              </a:r>
            </a:p>
          </p:txBody>
        </p:sp>
      </p:grpSp>
      <p:grpSp>
        <p:nvGrpSpPr>
          <p:cNvPr id="20" name="Group 5"/>
          <p:cNvGrpSpPr/>
          <p:nvPr/>
        </p:nvGrpSpPr>
        <p:grpSpPr>
          <a:xfrm>
            <a:off x="4671521" y="2293418"/>
            <a:ext cx="2480811" cy="1015663"/>
            <a:chOff x="0" y="244955"/>
            <a:chExt cx="4561899" cy="1299053"/>
          </a:xfrm>
        </p:grpSpPr>
        <p:sp>
          <p:nvSpPr>
            <p:cNvPr id="21" name="Rectangle 6"/>
            <p:cNvSpPr/>
            <p:nvPr/>
          </p:nvSpPr>
          <p:spPr>
            <a:xfrm>
              <a:off x="20754" y="285039"/>
              <a:ext cx="4541145" cy="11563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100"/>
            </a:p>
          </p:txBody>
        </p:sp>
        <p:sp>
          <p:nvSpPr>
            <p:cNvPr id="22" name="Rectangle 7"/>
            <p:cNvSpPr/>
            <p:nvPr/>
          </p:nvSpPr>
          <p:spPr>
            <a:xfrm>
              <a:off x="0" y="244955"/>
              <a:ext cx="4541145" cy="129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4000" b="1" dirty="0"/>
                <a:t>meat</a:t>
              </a:r>
              <a:endParaRPr sz="4000" b="1" dirty="0"/>
            </a:p>
          </p:txBody>
        </p:sp>
      </p:grpSp>
      <p:grpSp>
        <p:nvGrpSpPr>
          <p:cNvPr id="23" name="Group 5"/>
          <p:cNvGrpSpPr/>
          <p:nvPr/>
        </p:nvGrpSpPr>
        <p:grpSpPr>
          <a:xfrm>
            <a:off x="8697003" y="2227781"/>
            <a:ext cx="2414829" cy="1015663"/>
            <a:chOff x="0" y="42624"/>
            <a:chExt cx="5511065" cy="1299053"/>
          </a:xfrm>
        </p:grpSpPr>
        <p:sp>
          <p:nvSpPr>
            <p:cNvPr id="24" name="Rectangle 6"/>
            <p:cNvSpPr/>
            <p:nvPr/>
          </p:nvSpPr>
          <p:spPr>
            <a:xfrm>
              <a:off x="0" y="113986"/>
              <a:ext cx="5190880" cy="11563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100"/>
            </a:p>
          </p:txBody>
        </p:sp>
        <p:sp>
          <p:nvSpPr>
            <p:cNvPr id="25" name="Rectangle 7"/>
            <p:cNvSpPr/>
            <p:nvPr/>
          </p:nvSpPr>
          <p:spPr>
            <a:xfrm>
              <a:off x="0" y="42624"/>
              <a:ext cx="5511065" cy="129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4000" b="1" dirty="0"/>
                <a:t>carrots</a:t>
              </a:r>
              <a:endParaRPr sz="4000" b="1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2"/>
          <a:stretch/>
        </p:blipFill>
        <p:spPr>
          <a:xfrm>
            <a:off x="4731269" y="3556299"/>
            <a:ext cx="2859166" cy="1413924"/>
          </a:xfrm>
          <a:prstGeom prst="rect">
            <a:avLst/>
          </a:prstGeom>
        </p:spPr>
      </p:pic>
      <p:grpSp>
        <p:nvGrpSpPr>
          <p:cNvPr id="29" name="Group 5"/>
          <p:cNvGrpSpPr/>
          <p:nvPr/>
        </p:nvGrpSpPr>
        <p:grpSpPr>
          <a:xfrm>
            <a:off x="663615" y="5059349"/>
            <a:ext cx="2469526" cy="1050882"/>
            <a:chOff x="0" y="-60965"/>
            <a:chExt cx="4541145" cy="1506228"/>
          </a:xfrm>
        </p:grpSpPr>
        <p:sp>
          <p:nvSpPr>
            <p:cNvPr id="30" name="Rectangle 6"/>
            <p:cNvSpPr/>
            <p:nvPr/>
          </p:nvSpPr>
          <p:spPr>
            <a:xfrm>
              <a:off x="0" y="113986"/>
              <a:ext cx="4541145" cy="11563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100" b="1"/>
            </a:p>
          </p:txBody>
        </p:sp>
        <p:sp>
          <p:nvSpPr>
            <p:cNvPr id="31" name="Rectangle 7"/>
            <p:cNvSpPr/>
            <p:nvPr/>
          </p:nvSpPr>
          <p:spPr>
            <a:xfrm>
              <a:off x="0" y="-60965"/>
              <a:ext cx="4541145" cy="1506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4000" b="1" dirty="0"/>
                <a:t>yogurt </a:t>
              </a:r>
            </a:p>
          </p:txBody>
        </p:sp>
      </p:grpSp>
      <p:grpSp>
        <p:nvGrpSpPr>
          <p:cNvPr id="38" name="Group 5"/>
          <p:cNvGrpSpPr/>
          <p:nvPr/>
        </p:nvGrpSpPr>
        <p:grpSpPr>
          <a:xfrm>
            <a:off x="4861237" y="5100932"/>
            <a:ext cx="2469525" cy="926060"/>
            <a:chOff x="0" y="42623"/>
            <a:chExt cx="4541145" cy="1299053"/>
          </a:xfrm>
        </p:grpSpPr>
        <p:sp>
          <p:nvSpPr>
            <p:cNvPr id="39" name="Rectangle 6"/>
            <p:cNvSpPr/>
            <p:nvPr/>
          </p:nvSpPr>
          <p:spPr>
            <a:xfrm>
              <a:off x="0" y="207854"/>
              <a:ext cx="4541145" cy="11338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100" b="1"/>
            </a:p>
          </p:txBody>
        </p:sp>
        <p:sp>
          <p:nvSpPr>
            <p:cNvPr id="40" name="Rectangle 7"/>
            <p:cNvSpPr/>
            <p:nvPr/>
          </p:nvSpPr>
          <p:spPr>
            <a:xfrm>
              <a:off x="0" y="42623"/>
              <a:ext cx="4541145" cy="129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4000" b="1" dirty="0"/>
                <a:t>fish</a:t>
              </a:r>
            </a:p>
          </p:txBody>
        </p:sp>
      </p:grpSp>
      <p:grpSp>
        <p:nvGrpSpPr>
          <p:cNvPr id="41" name="Group 5"/>
          <p:cNvGrpSpPr/>
          <p:nvPr/>
        </p:nvGrpSpPr>
        <p:grpSpPr>
          <a:xfrm>
            <a:off x="8697003" y="5194186"/>
            <a:ext cx="2274531" cy="1015663"/>
            <a:chOff x="0" y="42622"/>
            <a:chExt cx="4541145" cy="1299053"/>
          </a:xfrm>
        </p:grpSpPr>
        <p:sp>
          <p:nvSpPr>
            <p:cNvPr id="42" name="Rectangle 6"/>
            <p:cNvSpPr/>
            <p:nvPr/>
          </p:nvSpPr>
          <p:spPr>
            <a:xfrm>
              <a:off x="0" y="113986"/>
              <a:ext cx="4541145" cy="11563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100" b="1"/>
            </a:p>
          </p:txBody>
        </p:sp>
        <p:sp>
          <p:nvSpPr>
            <p:cNvPr id="43" name="Rectangle 7"/>
            <p:cNvSpPr/>
            <p:nvPr/>
          </p:nvSpPr>
          <p:spPr>
            <a:xfrm>
              <a:off x="0" y="42622"/>
              <a:ext cx="4541145" cy="129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600" tIns="228600" rIns="228600" bIns="228600" numCol="1" anchor="ctr">
              <a:spAutoFit/>
            </a:bodyPr>
            <a:lstStyle>
              <a:lvl1pPr algn="ctr" defTabSz="2667000">
                <a:lnSpc>
                  <a:spcPct val="90000"/>
                </a:lnSpc>
                <a:spcBef>
                  <a:spcPts val="2500"/>
                </a:spcBef>
                <a:defRPr sz="6000"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4000" b="1" dirty="0"/>
                <a:t>bread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6C2535A-FADC-4B05-9AE8-BF840C466248}"/>
              </a:ext>
            </a:extLst>
          </p:cNvPr>
          <p:cNvSpPr/>
          <p:nvPr/>
        </p:nvSpPr>
        <p:spPr>
          <a:xfrm>
            <a:off x="143817" y="78004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C89737-2433-4D1E-8C3B-11751EECDDBD}"/>
              </a:ext>
            </a:extLst>
          </p:cNvPr>
          <p:cNvSpPr/>
          <p:nvPr/>
        </p:nvSpPr>
        <p:spPr>
          <a:xfrm>
            <a:off x="3903104" y="81032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9BD8FC6-8027-4F0D-B2C1-41B44CF0C27D}"/>
              </a:ext>
            </a:extLst>
          </p:cNvPr>
          <p:cNvSpPr/>
          <p:nvPr/>
        </p:nvSpPr>
        <p:spPr>
          <a:xfrm>
            <a:off x="8228393" y="78004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E423E8-6A28-4468-A7E1-E6B355910BF5}"/>
              </a:ext>
            </a:extLst>
          </p:cNvPr>
          <p:cNvSpPr/>
          <p:nvPr/>
        </p:nvSpPr>
        <p:spPr>
          <a:xfrm>
            <a:off x="127892" y="38953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9F4A9AB-EF87-4DD6-8100-ABEB5BE0730D}"/>
              </a:ext>
            </a:extLst>
          </p:cNvPr>
          <p:cNvSpPr/>
          <p:nvPr/>
        </p:nvSpPr>
        <p:spPr>
          <a:xfrm>
            <a:off x="3903103" y="359228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7ADC47E-48A3-4A09-884C-4C4CFABB68C0}"/>
              </a:ext>
            </a:extLst>
          </p:cNvPr>
          <p:cNvSpPr/>
          <p:nvPr/>
        </p:nvSpPr>
        <p:spPr>
          <a:xfrm>
            <a:off x="8228394" y="341938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37" name="Footer Placeholder 2">
            <a:extLst>
              <a:ext uri="{FF2B5EF4-FFF2-40B4-BE49-F238E27FC236}">
                <a16:creationId xmlns:a16="http://schemas.microsoft.com/office/drawing/2014/main" id="{982984C6-2FC4-4843-9C89-E437450DF72C}"/>
              </a:ext>
            </a:extLst>
          </p:cNvPr>
          <p:cNvSpPr txBox="1">
            <a:spLocks/>
          </p:cNvSpPr>
          <p:nvPr/>
        </p:nvSpPr>
        <p:spPr>
          <a:xfrm>
            <a:off x="258101" y="6338178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55" name="Picture 54" descr="A white bowl&#10;&#10;Description automatically generated">
            <a:extLst>
              <a:ext uri="{FF2B5EF4-FFF2-40B4-BE49-F238E27FC236}">
                <a16:creationId xmlns:a16="http://schemas.microsoft.com/office/drawing/2014/main" id="{16A6DF1D-5C06-49B7-AC2F-07489E662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36" y="3418319"/>
            <a:ext cx="1758410" cy="1582569"/>
          </a:xfrm>
          <a:prstGeom prst="rect">
            <a:avLst/>
          </a:prstGeom>
        </p:spPr>
      </p:pic>
      <p:pic>
        <p:nvPicPr>
          <p:cNvPr id="56" name="Picture 55" descr="A plate of food&#10;&#10;Description automatically generated">
            <a:extLst>
              <a:ext uri="{FF2B5EF4-FFF2-40B4-BE49-F238E27FC236}">
                <a16:creationId xmlns:a16="http://schemas.microsoft.com/office/drawing/2014/main" id="{B123CA51-73F7-48C7-8BD7-8C2DA8982F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1" b="9749"/>
          <a:stretch/>
        </p:blipFill>
        <p:spPr>
          <a:xfrm>
            <a:off x="4821748" y="838544"/>
            <a:ext cx="2470216" cy="1349800"/>
          </a:xfrm>
          <a:prstGeom prst="rect">
            <a:avLst/>
          </a:prstGeom>
        </p:spPr>
      </p:pic>
      <p:pic>
        <p:nvPicPr>
          <p:cNvPr id="57" name="Picture 56" descr="A picture containing food&#10;&#10;Description automatically generated">
            <a:extLst>
              <a:ext uri="{FF2B5EF4-FFF2-40B4-BE49-F238E27FC236}">
                <a16:creationId xmlns:a16="http://schemas.microsoft.com/office/drawing/2014/main" id="{52EC4C1A-3E23-40AA-9F13-857D980BC7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t="59034" r="69516" b="9089"/>
          <a:stretch/>
        </p:blipFill>
        <p:spPr>
          <a:xfrm>
            <a:off x="8933009" y="3516585"/>
            <a:ext cx="1758410" cy="1604343"/>
          </a:xfrm>
          <a:prstGeom prst="rect">
            <a:avLst/>
          </a:prstGeom>
        </p:spPr>
      </p:pic>
      <p:pic>
        <p:nvPicPr>
          <p:cNvPr id="58" name="Picture 57" descr="A picture containing food&#10;&#10;Description automatically generated">
            <a:extLst>
              <a:ext uri="{FF2B5EF4-FFF2-40B4-BE49-F238E27FC236}">
                <a16:creationId xmlns:a16="http://schemas.microsoft.com/office/drawing/2014/main" id="{AFFBBD3F-A240-483A-8ACD-C8181E68C15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8" t="39162" r="27443" b="32433"/>
          <a:stretch/>
        </p:blipFill>
        <p:spPr>
          <a:xfrm>
            <a:off x="1177534" y="838544"/>
            <a:ext cx="1135588" cy="13009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473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40"/>
    </mc:Choice>
    <mc:Fallback xmlns="">
      <p:transition spd="slow" advTm="15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2"/>
          <p:cNvSpPr txBox="1"/>
          <p:nvPr/>
        </p:nvSpPr>
        <p:spPr>
          <a:xfrm>
            <a:off x="215897" y="157226"/>
            <a:ext cx="898808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40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200" dirty="0"/>
              <a:t>If someone asks 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694" y="1920903"/>
            <a:ext cx="3149579" cy="3149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95" y="2221058"/>
            <a:ext cx="2488679" cy="2488679"/>
          </a:xfrm>
          <a:prstGeom prst="rect">
            <a:avLst/>
          </a:prstGeom>
        </p:spPr>
      </p:pic>
      <p:sp>
        <p:nvSpPr>
          <p:cNvPr id="18" name="TextBox 2"/>
          <p:cNvSpPr txBox="1"/>
          <p:nvPr/>
        </p:nvSpPr>
        <p:spPr>
          <a:xfrm>
            <a:off x="899373" y="4673437"/>
            <a:ext cx="397232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40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6000" dirty="0">
                <a:solidFill>
                  <a:srgbClr val="00B050"/>
                </a:solidFill>
              </a:rPr>
              <a:t>Yes, I do. </a:t>
            </a:r>
          </a:p>
        </p:txBody>
      </p:sp>
      <p:sp>
        <p:nvSpPr>
          <p:cNvPr id="19" name="TextBox 2"/>
          <p:cNvSpPr txBox="1"/>
          <p:nvPr/>
        </p:nvSpPr>
        <p:spPr>
          <a:xfrm>
            <a:off x="8258575" y="4858103"/>
            <a:ext cx="348943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40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800" dirty="0">
                <a:solidFill>
                  <a:srgbClr val="C00000"/>
                </a:solidFill>
              </a:rPr>
              <a:t>No, I don’t.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627" y="645111"/>
            <a:ext cx="40180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Do you like …? </a:t>
            </a:r>
            <a:endParaRPr lang="ar-BH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3" b="-1426"/>
          <a:stretch/>
        </p:blipFill>
        <p:spPr>
          <a:xfrm>
            <a:off x="7815474" y="2728672"/>
            <a:ext cx="888220" cy="941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6" b="1596"/>
          <a:stretch/>
        </p:blipFill>
        <p:spPr>
          <a:xfrm>
            <a:off x="83000" y="2672655"/>
            <a:ext cx="1148626" cy="1296537"/>
          </a:xfrm>
          <a:prstGeom prst="rect">
            <a:avLst/>
          </a:prstGeom>
        </p:spPr>
      </p:pic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A69F9382-9F58-4D4D-8E2C-CFE38B0F1348}"/>
              </a:ext>
            </a:extLst>
          </p:cNvPr>
          <p:cNvSpPr txBox="1">
            <a:spLocks/>
          </p:cNvSpPr>
          <p:nvPr/>
        </p:nvSpPr>
        <p:spPr>
          <a:xfrm>
            <a:off x="215897" y="6337300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D5B6D701-291F-4EC1-8B3B-6C6D51D416CD}"/>
              </a:ext>
            </a:extLst>
          </p:cNvPr>
          <p:cNvSpPr txBox="1"/>
          <p:nvPr/>
        </p:nvSpPr>
        <p:spPr>
          <a:xfrm>
            <a:off x="215897" y="1486951"/>
            <a:ext cx="898808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40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600" dirty="0"/>
              <a:t>Your answer should be 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2B3594-A3AA-4DFC-9797-58C791636368}"/>
              </a:ext>
            </a:extLst>
          </p:cNvPr>
          <p:cNvSpPr/>
          <p:nvPr/>
        </p:nvSpPr>
        <p:spPr>
          <a:xfrm>
            <a:off x="5318728" y="2396880"/>
            <a:ext cx="12843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u="sng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or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42A2EBD-6E1A-4BC9-B02D-E14B9FB9713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94"/>
    </mc:Choice>
    <mc:Fallback xmlns="">
      <p:transition spd="slow" advTm="21594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8" grpId="0" animBg="1"/>
      <p:bldP spid="18" grpId="0" animBg="1"/>
      <p:bldP spid="19" grpId="0" animBg="1"/>
      <p:bldP spid="6" grpId="0"/>
      <p:bldP spid="2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Rectangle 14"/>
          <p:cNvGrpSpPr/>
          <p:nvPr/>
        </p:nvGrpSpPr>
        <p:grpSpPr>
          <a:xfrm>
            <a:off x="6464813" y="3298158"/>
            <a:ext cx="4593870" cy="2308322"/>
            <a:chOff x="0" y="-644890"/>
            <a:chExt cx="3838962" cy="2308320"/>
          </a:xfrm>
        </p:grpSpPr>
        <p:sp>
          <p:nvSpPr>
            <p:cNvPr id="155" name="Rectangle"/>
            <p:cNvSpPr/>
            <p:nvPr/>
          </p:nvSpPr>
          <p:spPr>
            <a:xfrm>
              <a:off x="0" y="92406"/>
              <a:ext cx="3838962" cy="8337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6000">
                  <a:solidFill>
                    <a:srgbClr val="00B05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 sz="7200"/>
            </a:p>
          </p:txBody>
        </p:sp>
        <p:sp>
          <p:nvSpPr>
            <p:cNvPr id="156" name="Yes, I do."/>
            <p:cNvSpPr/>
            <p:nvPr/>
          </p:nvSpPr>
          <p:spPr>
            <a:xfrm>
              <a:off x="45719" y="-644890"/>
              <a:ext cx="3747523" cy="2308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600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7200" dirty="0"/>
                <a:t>Yes, I do.</a:t>
              </a:r>
            </a:p>
          </p:txBody>
        </p:sp>
      </p:grpSp>
      <p:sp>
        <p:nvSpPr>
          <p:cNvPr id="158" name="Rectangle 1"/>
          <p:cNvSpPr txBox="1"/>
          <p:nvPr/>
        </p:nvSpPr>
        <p:spPr>
          <a:xfrm>
            <a:off x="3701222" y="1849379"/>
            <a:ext cx="9284067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b="1" dirty="0"/>
              <a:t>Do you like </a:t>
            </a:r>
            <a:r>
              <a:rPr lang="en-US" b="1" dirty="0"/>
              <a:t>yogurt</a:t>
            </a:r>
            <a:r>
              <a:rPr b="1" dirty="0"/>
              <a:t>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8" y="1763879"/>
            <a:ext cx="1375208" cy="13752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6" b="1596"/>
          <a:stretch/>
        </p:blipFill>
        <p:spPr>
          <a:xfrm>
            <a:off x="5590953" y="3698017"/>
            <a:ext cx="1148626" cy="1296537"/>
          </a:xfrm>
          <a:prstGeom prst="rect">
            <a:avLst/>
          </a:prstGeom>
        </p:spPr>
      </p:pic>
      <p:sp>
        <p:nvSpPr>
          <p:cNvPr id="13" name="TextBox 4"/>
          <p:cNvSpPr txBox="1"/>
          <p:nvPr/>
        </p:nvSpPr>
        <p:spPr>
          <a:xfrm>
            <a:off x="340997" y="323065"/>
            <a:ext cx="4858019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and repeat </a:t>
            </a:r>
            <a:endParaRPr lang="ar-BH" sz="4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F84FBEE9-5004-46CA-82AC-6B4135952DA6}"/>
              </a:ext>
            </a:extLst>
          </p:cNvPr>
          <p:cNvSpPr txBox="1">
            <a:spLocks/>
          </p:cNvSpPr>
          <p:nvPr/>
        </p:nvSpPr>
        <p:spPr>
          <a:xfrm>
            <a:off x="215897" y="6337300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87CD707-B4FA-424D-8753-A5A9355A6FF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4" name="Picture 13" descr="A white bowl&#10;&#10;Description automatically generated">
            <a:extLst>
              <a:ext uri="{FF2B5EF4-FFF2-40B4-BE49-F238E27FC236}">
                <a16:creationId xmlns:a16="http://schemas.microsoft.com/office/drawing/2014/main" id="{2BE3BA28-0DC4-400D-912E-A8C51AA9D0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28" y="3234631"/>
            <a:ext cx="3341249" cy="30071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3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36"/>
    </mc:Choice>
    <mc:Fallback xmlns="">
      <p:transition spd="slow" advTm="14136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"/>
          <p:cNvSpPr txBox="1"/>
          <p:nvPr/>
        </p:nvSpPr>
        <p:spPr>
          <a:xfrm>
            <a:off x="4428290" y="2104130"/>
            <a:ext cx="7932939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b="1" dirty="0"/>
              <a:t>Do you like </a:t>
            </a:r>
            <a:r>
              <a:rPr lang="en-US" b="1" dirty="0"/>
              <a:t>rice</a:t>
            </a:r>
            <a:r>
              <a:rPr b="1" dirty="0"/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3" b="-1426"/>
          <a:stretch/>
        </p:blipFill>
        <p:spPr>
          <a:xfrm>
            <a:off x="5049446" y="3806945"/>
            <a:ext cx="888220" cy="941695"/>
          </a:xfrm>
          <a:prstGeom prst="rect">
            <a:avLst/>
          </a:prstGeom>
        </p:spPr>
      </p:pic>
      <p:sp>
        <p:nvSpPr>
          <p:cNvPr id="16" name="Rectangle 1"/>
          <p:cNvSpPr txBox="1"/>
          <p:nvPr/>
        </p:nvSpPr>
        <p:spPr>
          <a:xfrm>
            <a:off x="5962518" y="3721554"/>
            <a:ext cx="5760909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6000" b="1" dirty="0">
                <a:solidFill>
                  <a:srgbClr val="FF0000"/>
                </a:solidFill>
              </a:rPr>
              <a:t>No, I don’t.</a:t>
            </a:r>
            <a:endParaRPr sz="6000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3E98C72-6A60-4AA0-846E-0E03ECE8F8F8}"/>
              </a:ext>
            </a:extLst>
          </p:cNvPr>
          <p:cNvSpPr txBox="1">
            <a:spLocks/>
          </p:cNvSpPr>
          <p:nvPr/>
        </p:nvSpPr>
        <p:spPr>
          <a:xfrm>
            <a:off x="215897" y="6337300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1378EED7-621D-4737-9908-20A849EF8527}"/>
              </a:ext>
            </a:extLst>
          </p:cNvPr>
          <p:cNvSpPr txBox="1"/>
          <p:nvPr/>
        </p:nvSpPr>
        <p:spPr>
          <a:xfrm>
            <a:off x="340997" y="323065"/>
            <a:ext cx="4858019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and repeat </a:t>
            </a:r>
            <a:endParaRPr lang="ar-BH" sz="4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B16B75C-FB3E-4FB6-9753-6A6B8F5B34C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2" name="Picture 11" descr="A picture containing food&#10;&#10;Description automatically generated">
            <a:extLst>
              <a:ext uri="{FF2B5EF4-FFF2-40B4-BE49-F238E27FC236}">
                <a16:creationId xmlns:a16="http://schemas.microsoft.com/office/drawing/2014/main" id="{AB016672-F9FF-48A6-91F1-26F2EB419F4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8" t="39162" r="27443" b="32433"/>
          <a:stretch/>
        </p:blipFill>
        <p:spPr>
          <a:xfrm>
            <a:off x="356751" y="1397306"/>
            <a:ext cx="3063385" cy="35094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37" y="4018324"/>
            <a:ext cx="2130532" cy="21305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13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55"/>
    </mc:Choice>
    <mc:Fallback xmlns="">
      <p:transition spd="slow" advTm="13255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8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Rectangle 15"/>
          <p:cNvGrpSpPr/>
          <p:nvPr/>
        </p:nvGrpSpPr>
        <p:grpSpPr>
          <a:xfrm>
            <a:off x="7859770" y="2917477"/>
            <a:ext cx="3998289" cy="1921909"/>
            <a:chOff x="0" y="-56419"/>
            <a:chExt cx="4173527" cy="1921908"/>
          </a:xfrm>
        </p:grpSpPr>
        <p:sp>
          <p:nvSpPr>
            <p:cNvPr id="150" name="Rectangle"/>
            <p:cNvSpPr/>
            <p:nvPr/>
          </p:nvSpPr>
          <p:spPr>
            <a:xfrm>
              <a:off x="0" y="507759"/>
              <a:ext cx="4173527" cy="9063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5400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51" name="No, I don’t."/>
            <p:cNvSpPr txBox="1"/>
            <p:nvPr/>
          </p:nvSpPr>
          <p:spPr>
            <a:xfrm>
              <a:off x="99408" y="-56419"/>
              <a:ext cx="4074119" cy="19219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540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/>
                <a:t>No, I don’t.</a:t>
              </a:r>
            </a:p>
          </p:txBody>
        </p:sp>
      </p:grpSp>
      <p:grpSp>
        <p:nvGrpSpPr>
          <p:cNvPr id="157" name="Rectangle 14"/>
          <p:cNvGrpSpPr/>
          <p:nvPr/>
        </p:nvGrpSpPr>
        <p:grpSpPr>
          <a:xfrm>
            <a:off x="8019098" y="2098135"/>
            <a:ext cx="3838962" cy="833728"/>
            <a:chOff x="0" y="92406"/>
            <a:chExt cx="3838961" cy="833727"/>
          </a:xfrm>
        </p:grpSpPr>
        <p:sp>
          <p:nvSpPr>
            <p:cNvPr id="155" name="Rectangle"/>
            <p:cNvSpPr/>
            <p:nvPr/>
          </p:nvSpPr>
          <p:spPr>
            <a:xfrm>
              <a:off x="0" y="92406"/>
              <a:ext cx="3838962" cy="8337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6000">
                  <a:solidFill>
                    <a:srgbClr val="00B05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56" name="Yes, I do."/>
            <p:cNvSpPr/>
            <p:nvPr/>
          </p:nvSpPr>
          <p:spPr>
            <a:xfrm>
              <a:off x="45719" y="509269"/>
              <a:ext cx="374752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600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Yes, I do.</a:t>
              </a:r>
            </a:p>
          </p:txBody>
        </p:sp>
      </p:grpSp>
      <p:sp>
        <p:nvSpPr>
          <p:cNvPr id="158" name="Rectangle 1"/>
          <p:cNvSpPr txBox="1"/>
          <p:nvPr/>
        </p:nvSpPr>
        <p:spPr>
          <a:xfrm>
            <a:off x="360221" y="663686"/>
            <a:ext cx="698862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6000" b="1" dirty="0">
                <a:solidFill>
                  <a:schemeClr val="accent1"/>
                </a:solidFill>
              </a:rPr>
              <a:t>Do you like fish?</a:t>
            </a:r>
          </a:p>
        </p:txBody>
      </p:sp>
      <p:sp>
        <p:nvSpPr>
          <p:cNvPr id="161" name="TextBox 4"/>
          <p:cNvSpPr txBox="1"/>
          <p:nvPr/>
        </p:nvSpPr>
        <p:spPr>
          <a:xfrm>
            <a:off x="215897" y="166680"/>
            <a:ext cx="1005351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2000" dirty="0"/>
              <a:t>Answer the question on your mini-board and write (</a:t>
            </a:r>
            <a:r>
              <a:rPr sz="2000" dirty="0">
                <a:solidFill>
                  <a:srgbClr val="FF0000"/>
                </a:solidFill>
              </a:rPr>
              <a:t>Yes, I do</a:t>
            </a:r>
            <a:r>
              <a:rPr sz="2000" dirty="0"/>
              <a:t>) OR (</a:t>
            </a:r>
            <a:r>
              <a:rPr sz="2000" dirty="0">
                <a:solidFill>
                  <a:srgbClr val="FF0000"/>
                </a:solidFill>
              </a:rPr>
              <a:t>No, I don’t</a:t>
            </a:r>
            <a:r>
              <a:rPr sz="2000" dirty="0"/>
              <a:t>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93" y="2329710"/>
            <a:ext cx="4357947" cy="27672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7" y="1977179"/>
            <a:ext cx="1702412" cy="1702412"/>
          </a:xfrm>
          <a:prstGeom prst="rect">
            <a:avLst/>
          </a:prstGeom>
        </p:spPr>
      </p:pic>
      <p:sp>
        <p:nvSpPr>
          <p:cNvPr id="21" name="Rectangle 4"/>
          <p:cNvSpPr txBox="1"/>
          <p:nvPr/>
        </p:nvSpPr>
        <p:spPr>
          <a:xfrm>
            <a:off x="3812218" y="5238303"/>
            <a:ext cx="272606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4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b="1" dirty="0"/>
              <a:t>Yes, I do. 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00560" y="5256938"/>
            <a:ext cx="5908930" cy="10556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800" b="1" dirty="0">
              <a:solidFill>
                <a:srgbClr val="C00000"/>
              </a:solidFill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rgbClr val="C00000"/>
                </a:solidFill>
              </a:rPr>
              <a:t>Click and check your answer!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BH" sz="10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3" b="-1426"/>
          <a:stretch/>
        </p:blipFill>
        <p:spPr>
          <a:xfrm>
            <a:off x="7130878" y="3448122"/>
            <a:ext cx="888220" cy="941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6" b="1596"/>
          <a:stretch/>
        </p:blipFill>
        <p:spPr>
          <a:xfrm>
            <a:off x="6968822" y="1880723"/>
            <a:ext cx="1148626" cy="1296537"/>
          </a:xfrm>
          <a:prstGeom prst="rect">
            <a:avLst/>
          </a:prstGeom>
        </p:spPr>
      </p:pic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FFE66145-9773-46BD-8341-9BA67D8DAD54}"/>
              </a:ext>
            </a:extLst>
          </p:cNvPr>
          <p:cNvSpPr txBox="1">
            <a:spLocks/>
          </p:cNvSpPr>
          <p:nvPr/>
        </p:nvSpPr>
        <p:spPr>
          <a:xfrm>
            <a:off x="215897" y="6337300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45BC056-590F-421C-9D8D-B59E57E0E9A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2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914" y="5094936"/>
            <a:ext cx="1102222" cy="9847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47"/>
    </mc:Choice>
    <mc:Fallback xmlns="">
      <p:transition spd="slow" advTm="28447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8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Rectangle 15"/>
          <p:cNvGrpSpPr/>
          <p:nvPr/>
        </p:nvGrpSpPr>
        <p:grpSpPr>
          <a:xfrm>
            <a:off x="7859770" y="2917477"/>
            <a:ext cx="3998289" cy="1921909"/>
            <a:chOff x="0" y="-56419"/>
            <a:chExt cx="4173527" cy="1921908"/>
          </a:xfrm>
        </p:grpSpPr>
        <p:sp>
          <p:nvSpPr>
            <p:cNvPr id="150" name="Rectangle"/>
            <p:cNvSpPr/>
            <p:nvPr/>
          </p:nvSpPr>
          <p:spPr>
            <a:xfrm>
              <a:off x="0" y="507759"/>
              <a:ext cx="4173527" cy="9063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5400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51" name="No, I don’t."/>
            <p:cNvSpPr txBox="1"/>
            <p:nvPr/>
          </p:nvSpPr>
          <p:spPr>
            <a:xfrm>
              <a:off x="99408" y="-56419"/>
              <a:ext cx="4074119" cy="19219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540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4800" dirty="0"/>
                <a:t>No, I don’t.</a:t>
              </a:r>
            </a:p>
          </p:txBody>
        </p:sp>
      </p:grpSp>
      <p:grpSp>
        <p:nvGrpSpPr>
          <p:cNvPr id="157" name="Rectangle 14"/>
          <p:cNvGrpSpPr/>
          <p:nvPr/>
        </p:nvGrpSpPr>
        <p:grpSpPr>
          <a:xfrm>
            <a:off x="8019098" y="2098135"/>
            <a:ext cx="3838962" cy="833728"/>
            <a:chOff x="0" y="92406"/>
            <a:chExt cx="3838961" cy="833727"/>
          </a:xfrm>
        </p:grpSpPr>
        <p:sp>
          <p:nvSpPr>
            <p:cNvPr id="155" name="Rectangle"/>
            <p:cNvSpPr/>
            <p:nvPr/>
          </p:nvSpPr>
          <p:spPr>
            <a:xfrm>
              <a:off x="0" y="92406"/>
              <a:ext cx="3838962" cy="8337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6000">
                  <a:solidFill>
                    <a:srgbClr val="00B05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156" name="Yes, I do."/>
            <p:cNvSpPr/>
            <p:nvPr/>
          </p:nvSpPr>
          <p:spPr>
            <a:xfrm>
              <a:off x="45719" y="509269"/>
              <a:ext cx="374752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600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Yes, I do.</a:t>
              </a:r>
            </a:p>
          </p:txBody>
        </p:sp>
      </p:grpSp>
      <p:sp>
        <p:nvSpPr>
          <p:cNvPr id="158" name="Rectangle 1"/>
          <p:cNvSpPr txBox="1"/>
          <p:nvPr/>
        </p:nvSpPr>
        <p:spPr>
          <a:xfrm>
            <a:off x="317907" y="758456"/>
            <a:ext cx="698862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5400" b="1" dirty="0">
                <a:solidFill>
                  <a:schemeClr val="accent1"/>
                </a:solidFill>
              </a:rPr>
              <a:t>Do you like </a:t>
            </a:r>
            <a:r>
              <a:rPr lang="en-US" sz="5400" b="1" dirty="0">
                <a:solidFill>
                  <a:schemeClr val="accent1"/>
                </a:solidFill>
              </a:rPr>
              <a:t>bread</a:t>
            </a:r>
            <a:r>
              <a:rPr sz="54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61" name="TextBox 4"/>
          <p:cNvSpPr txBox="1"/>
          <p:nvPr/>
        </p:nvSpPr>
        <p:spPr>
          <a:xfrm>
            <a:off x="215897" y="166680"/>
            <a:ext cx="1005351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2000" dirty="0"/>
              <a:t>Answer the question on your mini-board and write (</a:t>
            </a:r>
            <a:r>
              <a:rPr sz="2000" dirty="0">
                <a:solidFill>
                  <a:srgbClr val="FF0000"/>
                </a:solidFill>
              </a:rPr>
              <a:t>Yes, I do</a:t>
            </a:r>
            <a:r>
              <a:rPr sz="2000" dirty="0"/>
              <a:t>) OR (</a:t>
            </a:r>
            <a:r>
              <a:rPr sz="2000" dirty="0">
                <a:solidFill>
                  <a:srgbClr val="FF0000"/>
                </a:solidFill>
              </a:rPr>
              <a:t>No, I don’t</a:t>
            </a:r>
            <a:r>
              <a:rPr sz="2000" dirty="0"/>
              <a:t>)</a:t>
            </a:r>
          </a:p>
        </p:txBody>
      </p:sp>
      <p:sp>
        <p:nvSpPr>
          <p:cNvPr id="21" name="Rectangle 4"/>
          <p:cNvSpPr txBox="1"/>
          <p:nvPr/>
        </p:nvSpPr>
        <p:spPr>
          <a:xfrm>
            <a:off x="3507648" y="5238303"/>
            <a:ext cx="333520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4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b="1" dirty="0"/>
              <a:t>No, I don’t. 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78578" y="5073551"/>
            <a:ext cx="5908930" cy="10556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800" b="1" dirty="0">
              <a:solidFill>
                <a:srgbClr val="C00000"/>
              </a:solidFill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rgbClr val="C00000"/>
                </a:solidFill>
              </a:rPr>
              <a:t>Click and check your answer!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BH" sz="10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3" b="-1426"/>
          <a:stretch/>
        </p:blipFill>
        <p:spPr>
          <a:xfrm>
            <a:off x="7130878" y="3448122"/>
            <a:ext cx="888220" cy="9416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6" b="1596"/>
          <a:stretch/>
        </p:blipFill>
        <p:spPr>
          <a:xfrm>
            <a:off x="6968822" y="1880723"/>
            <a:ext cx="1148626" cy="1296537"/>
          </a:xfrm>
          <a:prstGeom prst="rect">
            <a:avLst/>
          </a:prstGeom>
        </p:spPr>
      </p:pic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FFE66145-9773-46BD-8341-9BA67D8DAD54}"/>
              </a:ext>
            </a:extLst>
          </p:cNvPr>
          <p:cNvSpPr txBox="1">
            <a:spLocks/>
          </p:cNvSpPr>
          <p:nvPr/>
        </p:nvSpPr>
        <p:spPr>
          <a:xfrm>
            <a:off x="215897" y="6337300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2F17AB5-4E25-4636-A825-B16D492E99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138" y="2178059"/>
            <a:ext cx="2130532" cy="21305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327" y="5039261"/>
            <a:ext cx="1102222" cy="984744"/>
          </a:xfrm>
          <a:prstGeom prst="rect">
            <a:avLst/>
          </a:prstGeom>
        </p:spPr>
      </p:pic>
      <p:pic>
        <p:nvPicPr>
          <p:cNvPr id="26" name="Picture 25" descr="A picture containing food&#10;&#10;Description automatically generated">
            <a:extLst>
              <a:ext uri="{FF2B5EF4-FFF2-40B4-BE49-F238E27FC236}">
                <a16:creationId xmlns:a16="http://schemas.microsoft.com/office/drawing/2014/main" id="{24AA9D76-E33D-4DC9-BFDF-9B188DBA4F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t="59034" r="69516" b="9089"/>
          <a:stretch/>
        </p:blipFill>
        <p:spPr>
          <a:xfrm>
            <a:off x="317907" y="1873452"/>
            <a:ext cx="3297336" cy="300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94852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9|1.1|9.6|0.6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9|1.1|9.6|0.6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2|3.5|2.4|0.9|0.7|2.6|1.6|0.7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3|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3.2|4.1|3|3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0000FF"/>
      </a:hlink>
      <a:folHlink>
        <a:srgbClr val="FF00FF"/>
      </a:folHlink>
    </a:clrScheme>
    <a:fontScheme name="Retrospec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310</TotalTime>
  <Words>531</Words>
  <Application>Microsoft Office PowerPoint</Application>
  <PresentationFormat>Widescreen</PresentationFormat>
  <Paragraphs>142</Paragraphs>
  <Slides>17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Comic Sans MS</vt:lpstr>
      <vt:lpstr>Presentation2</vt:lpstr>
      <vt:lpstr>  Unit 7- Lesson 2 P 65 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page 63 of your Workbook.  Answer questions 1 and 2. </vt:lpstr>
      <vt:lpstr>Open page 63 of your Workbook.  Answer questions 1 and 2.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Unit 7</dc:title>
  <cp:lastModifiedBy>Nayla alkaabi</cp:lastModifiedBy>
  <cp:revision>53</cp:revision>
  <dcterms:modified xsi:type="dcterms:W3CDTF">2020-04-06T19:43:21Z</dcterms:modified>
</cp:coreProperties>
</file>