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5"/>
  </p:notesMasterIdLst>
  <p:sldIdLst>
    <p:sldId id="475" r:id="rId2"/>
    <p:sldId id="474" r:id="rId3"/>
    <p:sldId id="472" r:id="rId4"/>
    <p:sldId id="350" r:id="rId5"/>
    <p:sldId id="473" r:id="rId6"/>
    <p:sldId id="351" r:id="rId7"/>
    <p:sldId id="268" r:id="rId8"/>
    <p:sldId id="353" r:id="rId9"/>
    <p:sldId id="490" r:id="rId10"/>
    <p:sldId id="436" r:id="rId11"/>
    <p:sldId id="438" r:id="rId12"/>
    <p:sldId id="437" r:id="rId13"/>
    <p:sldId id="513" r:id="rId14"/>
    <p:sldId id="439" r:id="rId15"/>
    <p:sldId id="440" r:id="rId16"/>
    <p:sldId id="479" r:id="rId17"/>
    <p:sldId id="482" r:id="rId18"/>
    <p:sldId id="484" r:id="rId19"/>
    <p:sldId id="511" r:id="rId20"/>
    <p:sldId id="512" r:id="rId21"/>
    <p:sldId id="486" r:id="rId22"/>
    <p:sldId id="492" r:id="rId23"/>
    <p:sldId id="493" r:id="rId24"/>
    <p:sldId id="491" r:id="rId25"/>
    <p:sldId id="494" r:id="rId26"/>
    <p:sldId id="495" r:id="rId27"/>
    <p:sldId id="496" r:id="rId28"/>
    <p:sldId id="514" r:id="rId29"/>
    <p:sldId id="515" r:id="rId30"/>
    <p:sldId id="516" r:id="rId31"/>
    <p:sldId id="518" r:id="rId32"/>
    <p:sldId id="519" r:id="rId33"/>
    <p:sldId id="520" r:id="rId34"/>
    <p:sldId id="521" r:id="rId35"/>
    <p:sldId id="522" r:id="rId36"/>
    <p:sldId id="523" r:id="rId37"/>
    <p:sldId id="524" r:id="rId38"/>
    <p:sldId id="526" r:id="rId39"/>
    <p:sldId id="525" r:id="rId40"/>
    <p:sldId id="462" r:id="rId41"/>
    <p:sldId id="517" r:id="rId42"/>
    <p:sldId id="499" r:id="rId43"/>
    <p:sldId id="477" r:id="rId44"/>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6B8537"/>
    <a:srgbClr val="221B01"/>
    <a:srgbClr val="6D3308"/>
    <a:srgbClr val="E3D4C1"/>
    <a:srgbClr val="003300"/>
    <a:srgbClr val="FF0066"/>
    <a:srgbClr val="0000CC"/>
    <a:srgbClr val="00CCFF"/>
    <a:srgbClr val="F7F2ED"/>
    <a:srgbClr val="EEE5D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C083E6E3-FA7D-4D7B-A595-EF9225AFEA82}" styleName="نمط فاتح 1 - تمييز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799B23B-EC83-4686-B30A-512413B5E67A}" styleName="نمط فاتح 3 - تمييز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نمط فاتح 1 - تمييز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E25E649-3F16-4E02-A733-19D2CDBF48F0}" styleName="نمط متوسط 3 - تمييز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301B821-A1FF-4177-AEE7-76D212191A09}" styleName="نمط متوسط 1 - تميي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8D230F3-CF80-4859-8CE7-A43EE81993B5}" styleName="نمط فاتح 1 - تمييز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A488322-F2BA-4B5B-9748-0D474271808F}" styleName="نمط متوسط 3 - تمييز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نمط متوسط 2 - تمييز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نمط متوسط 2 - تمييز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النمط المتوسط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بلا نمط، بلا شبكة">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نمط ذو نسُق 1 - تميي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75DCB02-9BB8-47FD-8907-85C794F793BA}" styleName="نمط ذو نسُق 1 - تمييز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نمط ذو نسُق 1 - تميي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نمط ذو نسُق 1 - تمييز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0A1B5D5-9B99-4C35-A422-299274C87663}" styleName="نمط متوسط 1 - تمييز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نمط متوسط 1 - تميي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2838BEF-8BB2-4498-84A7-C5851F593DF1}" styleName="نمط متوسط 4 - تمييز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5FD0F851-EC5A-4D38-B0AD-8093EC10F338}" styleName="نمط فاتح 1 - تمييز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5858" autoAdjust="0"/>
    <p:restoredTop sz="91667" autoAdjust="0"/>
  </p:normalViewPr>
  <p:slideViewPr>
    <p:cSldViewPr>
      <p:cViewPr varScale="1">
        <p:scale>
          <a:sx n="66" d="100"/>
          <a:sy n="66" d="100"/>
        </p:scale>
        <p:origin x="-1260"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dirty="0"/>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2E5FBE94-9DC5-4B3F-8C66-2A0119C89340}" type="datetimeFigureOut">
              <a:rPr lang="ar-SA" smtClean="0"/>
              <a:pPr/>
              <a:t>23/01/40</a:t>
            </a:fld>
            <a:endParaRPr lang="ar-SA" dirty="0"/>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dirty="0"/>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dirty="0"/>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271548E9-B458-407A-969B-2CA9A1629836}" type="slidenum">
              <a:rPr lang="ar-SA" smtClean="0"/>
              <a:pPr/>
              <a:t>‹#›</a:t>
            </a:fld>
            <a:endParaRPr lang="ar-SA" dirty="0"/>
          </a:p>
        </p:txBody>
      </p:sp>
    </p:spTree>
    <p:extLst>
      <p:ext uri="{BB962C8B-B14F-4D97-AF65-F5344CB8AC3E}">
        <p14:creationId xmlns:p14="http://schemas.microsoft.com/office/powerpoint/2010/main" xmlns="" val="338248525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10"/>
          </p:nvPr>
        </p:nvSpPr>
        <p:spPr/>
        <p:txBody>
          <a:bodyPr/>
          <a:lstStyle/>
          <a:p>
            <a:fld id="{271548E9-B458-407A-969B-2CA9A1629836}" type="slidenum">
              <a:rPr lang="ar-SA" smtClean="0"/>
              <a:pPr/>
              <a:t>1</a:t>
            </a:fld>
            <a:endParaRPr lang="ar-SA" dirty="0"/>
          </a:p>
        </p:txBody>
      </p:sp>
    </p:spTree>
    <p:extLst>
      <p:ext uri="{BB962C8B-B14F-4D97-AF65-F5344CB8AC3E}">
        <p14:creationId xmlns:p14="http://schemas.microsoft.com/office/powerpoint/2010/main" xmlns="" val="3642409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SA" dirty="0"/>
          </a:p>
        </p:txBody>
      </p:sp>
      <p:sp>
        <p:nvSpPr>
          <p:cNvPr id="4" name="عنصر نائب لرقم الشريحة 3"/>
          <p:cNvSpPr>
            <a:spLocks noGrp="1"/>
          </p:cNvSpPr>
          <p:nvPr>
            <p:ph type="sldNum" sz="quarter" idx="5"/>
          </p:nvPr>
        </p:nvSpPr>
        <p:spPr/>
        <p:txBody>
          <a:bodyPr/>
          <a:lstStyle/>
          <a:p>
            <a:fld id="{271548E9-B458-407A-969B-2CA9A1629836}" type="slidenum">
              <a:rPr lang="ar-SA" smtClean="0"/>
              <a:pPr/>
              <a:t>17</a:t>
            </a:fld>
            <a:endParaRPr lang="ar-SA" dirty="0"/>
          </a:p>
        </p:txBody>
      </p:sp>
    </p:spTree>
    <p:extLst>
      <p:ext uri="{BB962C8B-B14F-4D97-AF65-F5344CB8AC3E}">
        <p14:creationId xmlns:p14="http://schemas.microsoft.com/office/powerpoint/2010/main" xmlns="" val="2041238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a:t>انقر لتحرير نمط العنوان الرئيسي</a:t>
            </a:r>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a:t>انقر لتحرير نمط العنوان الثانوي الرئيسي</a:t>
            </a:r>
          </a:p>
        </p:txBody>
      </p:sp>
      <p:sp>
        <p:nvSpPr>
          <p:cNvPr id="4" name="عنصر نائب للتاريخ 3"/>
          <p:cNvSpPr>
            <a:spLocks noGrp="1"/>
          </p:cNvSpPr>
          <p:nvPr>
            <p:ph type="dt" sz="half" idx="10"/>
          </p:nvPr>
        </p:nvSpPr>
        <p:spPr/>
        <p:txBody>
          <a:bodyPr/>
          <a:lstStyle/>
          <a:p>
            <a:fld id="{93C1A7B5-CD87-4C2D-956F-EC186731F89B}" type="datetimeFigureOut">
              <a:rPr lang="ar-SA" smtClean="0"/>
              <a:pPr/>
              <a:t>23/01/40</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635183DC-193F-4096-9288-4AFB1357C7D1}" type="slidenum">
              <a:rPr lang="ar-SA" smtClean="0"/>
              <a:pPr/>
              <a:t>‹#›</a:t>
            </a:fld>
            <a:endParaRPr lang="ar-SA" dirty="0"/>
          </a:p>
        </p:txBody>
      </p:sp>
    </p:spTree>
    <p:extLst>
      <p:ext uri="{BB962C8B-B14F-4D97-AF65-F5344CB8AC3E}">
        <p14:creationId xmlns:p14="http://schemas.microsoft.com/office/powerpoint/2010/main" xmlns="" val="2882360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p>
        </p:txBody>
      </p:sp>
      <p:sp>
        <p:nvSpPr>
          <p:cNvPr id="3" name="عنصر نائب للعنوان العمودي 2"/>
          <p:cNvSpPr>
            <a:spLocks noGrp="1"/>
          </p:cNvSpPr>
          <p:nvPr>
            <p:ph type="body" orient="vert" idx="1"/>
          </p:nvPr>
        </p:nvSpPr>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4" name="عنصر نائب للتاريخ 3"/>
          <p:cNvSpPr>
            <a:spLocks noGrp="1"/>
          </p:cNvSpPr>
          <p:nvPr>
            <p:ph type="dt" sz="half" idx="10"/>
          </p:nvPr>
        </p:nvSpPr>
        <p:spPr/>
        <p:txBody>
          <a:bodyPr/>
          <a:lstStyle/>
          <a:p>
            <a:fld id="{93C1A7B5-CD87-4C2D-956F-EC186731F89B}" type="datetimeFigureOut">
              <a:rPr lang="ar-SA" smtClean="0"/>
              <a:pPr/>
              <a:t>23/01/40</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635183DC-193F-4096-9288-4AFB1357C7D1}" type="slidenum">
              <a:rPr lang="ar-SA" smtClean="0"/>
              <a:pPr/>
              <a:t>‹#›</a:t>
            </a:fld>
            <a:endParaRPr lang="ar-SA" dirty="0"/>
          </a:p>
        </p:txBody>
      </p:sp>
    </p:spTree>
    <p:extLst>
      <p:ext uri="{BB962C8B-B14F-4D97-AF65-F5344CB8AC3E}">
        <p14:creationId xmlns:p14="http://schemas.microsoft.com/office/powerpoint/2010/main" xmlns="" val="34709868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a:t>انقر لتحرير نمط العنوان الرئيسي</a:t>
            </a:r>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4" name="عنصر نائب للتاريخ 3"/>
          <p:cNvSpPr>
            <a:spLocks noGrp="1"/>
          </p:cNvSpPr>
          <p:nvPr>
            <p:ph type="dt" sz="half" idx="10"/>
          </p:nvPr>
        </p:nvSpPr>
        <p:spPr/>
        <p:txBody>
          <a:bodyPr/>
          <a:lstStyle/>
          <a:p>
            <a:fld id="{93C1A7B5-CD87-4C2D-956F-EC186731F89B}" type="datetimeFigureOut">
              <a:rPr lang="ar-SA" smtClean="0"/>
              <a:pPr/>
              <a:t>23/01/40</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635183DC-193F-4096-9288-4AFB1357C7D1}" type="slidenum">
              <a:rPr lang="ar-SA" smtClean="0"/>
              <a:pPr/>
              <a:t>‹#›</a:t>
            </a:fld>
            <a:endParaRPr lang="ar-SA" dirty="0"/>
          </a:p>
        </p:txBody>
      </p:sp>
    </p:spTree>
    <p:extLst>
      <p:ext uri="{BB962C8B-B14F-4D97-AF65-F5344CB8AC3E}">
        <p14:creationId xmlns:p14="http://schemas.microsoft.com/office/powerpoint/2010/main" xmlns="" val="2221093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عنوان ومحتوى">
    <p:spTree>
      <p:nvGrpSpPr>
        <p:cNvPr id="1" name=""/>
        <p:cNvGrpSpPr/>
        <p:nvPr/>
      </p:nvGrpSpPr>
      <p:grpSpPr>
        <a:xfrm>
          <a:off x="0" y="0"/>
          <a:ext cx="0" cy="0"/>
          <a:chOff x="0" y="0"/>
          <a:chExt cx="0" cy="0"/>
        </a:xfrm>
      </p:grpSpPr>
      <p:pic>
        <p:nvPicPr>
          <p:cNvPr id="2" name="صورة 1"/>
          <p:cNvPicPr>
            <a:picLocks noChangeAspect="1"/>
          </p:cNvPicPr>
          <p:nvPr userDrawn="1"/>
        </p:nvPicPr>
        <p:blipFill rotWithShape="1">
          <a:blip r:embed="rId2" cstate="print">
            <a:extLst>
              <a:ext uri="{28A0092B-C50C-407E-A947-70E740481C1C}">
                <a14:useLocalDpi xmlns:a14="http://schemas.microsoft.com/office/drawing/2010/main" xmlns="" val="0"/>
              </a:ext>
            </a:extLst>
          </a:blip>
          <a:srcRect/>
          <a:stretch/>
        </p:blipFill>
        <p:spPr>
          <a:xfrm>
            <a:off x="0" y="0"/>
            <a:ext cx="9144000" cy="6858000"/>
          </a:xfrm>
          <a:prstGeom prst="rect">
            <a:avLst/>
          </a:prstGeom>
        </p:spPr>
      </p:pic>
      <p:pic>
        <p:nvPicPr>
          <p:cNvPr id="3" name="صورة 2"/>
          <p:cNvPicPr>
            <a:picLocks noChangeAspect="1"/>
          </p:cNvPicPr>
          <p:nvPr userDrawn="1"/>
        </p:nvPicPr>
        <p:blipFill rotWithShape="1">
          <a:blip r:embed="rId3" cstate="print">
            <a:extLst>
              <a:ext uri="{28A0092B-C50C-407E-A947-70E740481C1C}">
                <a14:useLocalDpi xmlns:a14="http://schemas.microsoft.com/office/drawing/2010/main" xmlns="" val="0"/>
              </a:ext>
            </a:extLst>
          </a:blip>
          <a:srcRect l="7281" r="7281" b="32463"/>
          <a:stretch/>
        </p:blipFill>
        <p:spPr>
          <a:xfrm>
            <a:off x="0" y="4941169"/>
            <a:ext cx="9144000" cy="2376263"/>
          </a:xfrm>
          <a:prstGeom prst="rect">
            <a:avLst/>
          </a:prstGeom>
        </p:spPr>
      </p:pic>
      <p:grpSp>
        <p:nvGrpSpPr>
          <p:cNvPr id="7" name="مجموعة 6"/>
          <p:cNvGrpSpPr/>
          <p:nvPr userDrawn="1"/>
        </p:nvGrpSpPr>
        <p:grpSpPr>
          <a:xfrm>
            <a:off x="406400" y="943406"/>
            <a:ext cx="8214057" cy="4315429"/>
            <a:chOff x="-1063324" y="1128350"/>
            <a:chExt cx="10841238" cy="4130485"/>
          </a:xfrm>
        </p:grpSpPr>
        <p:pic>
          <p:nvPicPr>
            <p:cNvPr id="8" name="صورة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18156" y="1128350"/>
              <a:ext cx="7346314" cy="4129450"/>
            </a:xfrm>
            <a:prstGeom prst="rect">
              <a:avLst/>
            </a:prstGeom>
          </p:spPr>
        </p:pic>
        <p:pic>
          <p:nvPicPr>
            <p:cNvPr id="9" name="صورة 8"/>
            <p:cNvPicPr>
              <a:picLocks noChangeAspect="1"/>
            </p:cNvPicPr>
            <p:nvPr/>
          </p:nvPicPr>
          <p:blipFill rotWithShape="1">
            <a:blip r:embed="rId4" cstate="print">
              <a:extLst>
                <a:ext uri="{28A0092B-C50C-407E-A947-70E740481C1C}">
                  <a14:useLocalDpi xmlns:a14="http://schemas.microsoft.com/office/drawing/2010/main" xmlns="" val="0"/>
                </a:ext>
              </a:extLst>
            </a:blip>
            <a:srcRect l="-1" r="79240"/>
            <a:stretch/>
          </p:blipFill>
          <p:spPr>
            <a:xfrm flipH="1">
              <a:off x="8252782" y="1362832"/>
              <a:ext cx="1525132" cy="3896003"/>
            </a:xfrm>
            <a:prstGeom prst="rect">
              <a:avLst/>
            </a:prstGeom>
          </p:spPr>
        </p:pic>
        <p:pic>
          <p:nvPicPr>
            <p:cNvPr id="10" name="صورة 9"/>
            <p:cNvPicPr>
              <a:picLocks noChangeAspect="1"/>
            </p:cNvPicPr>
            <p:nvPr/>
          </p:nvPicPr>
          <p:blipFill rotWithShape="1">
            <a:blip r:embed="rId4" cstate="print">
              <a:extLst>
                <a:ext uri="{28A0092B-C50C-407E-A947-70E740481C1C}">
                  <a14:useLocalDpi xmlns:a14="http://schemas.microsoft.com/office/drawing/2010/main" xmlns="" val="0"/>
                </a:ext>
              </a:extLst>
            </a:blip>
            <a:srcRect l="36128" r="36899"/>
            <a:stretch/>
          </p:blipFill>
          <p:spPr>
            <a:xfrm>
              <a:off x="-1063324" y="1128350"/>
              <a:ext cx="1981481" cy="4129450"/>
            </a:xfrm>
            <a:prstGeom prst="rect">
              <a:avLst/>
            </a:prstGeom>
          </p:spPr>
        </p:pic>
      </p:grpSp>
    </p:spTree>
    <p:extLst>
      <p:ext uri="{BB962C8B-B14F-4D97-AF65-F5344CB8AC3E}">
        <p14:creationId xmlns:p14="http://schemas.microsoft.com/office/powerpoint/2010/main" xmlns="" val="21935547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a:t>انقر لتحرير نمط العنوان الرئيسي</a:t>
            </a:r>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a:t>انقر لتحرير أنماط النص الرئيسي</a:t>
            </a:r>
          </a:p>
        </p:txBody>
      </p:sp>
      <p:sp>
        <p:nvSpPr>
          <p:cNvPr id="4" name="عنصر نائب للتاريخ 3"/>
          <p:cNvSpPr>
            <a:spLocks noGrp="1"/>
          </p:cNvSpPr>
          <p:nvPr>
            <p:ph type="dt" sz="half" idx="10"/>
          </p:nvPr>
        </p:nvSpPr>
        <p:spPr/>
        <p:txBody>
          <a:bodyPr/>
          <a:lstStyle/>
          <a:p>
            <a:fld id="{93C1A7B5-CD87-4C2D-956F-EC186731F89B}" type="datetimeFigureOut">
              <a:rPr lang="ar-SA" smtClean="0"/>
              <a:pPr/>
              <a:t>23/01/40</a:t>
            </a:fld>
            <a:endParaRPr lang="ar-SA" dirty="0"/>
          </a:p>
        </p:txBody>
      </p:sp>
      <p:sp>
        <p:nvSpPr>
          <p:cNvPr id="5" name="عنصر نائب للتذييل 4"/>
          <p:cNvSpPr>
            <a:spLocks noGrp="1"/>
          </p:cNvSpPr>
          <p:nvPr>
            <p:ph type="ftr" sz="quarter" idx="11"/>
          </p:nvPr>
        </p:nvSpPr>
        <p:spPr/>
        <p:txBody>
          <a:bodyPr/>
          <a:lstStyle/>
          <a:p>
            <a:endParaRPr lang="ar-SA" dirty="0"/>
          </a:p>
        </p:txBody>
      </p:sp>
      <p:sp>
        <p:nvSpPr>
          <p:cNvPr id="6" name="عنصر نائب لرقم الشريحة 5"/>
          <p:cNvSpPr>
            <a:spLocks noGrp="1"/>
          </p:cNvSpPr>
          <p:nvPr>
            <p:ph type="sldNum" sz="quarter" idx="12"/>
          </p:nvPr>
        </p:nvSpPr>
        <p:spPr/>
        <p:txBody>
          <a:bodyPr/>
          <a:lstStyle/>
          <a:p>
            <a:fld id="{635183DC-193F-4096-9288-4AFB1357C7D1}" type="slidenum">
              <a:rPr lang="ar-SA" smtClean="0"/>
              <a:pPr/>
              <a:t>‹#›</a:t>
            </a:fld>
            <a:endParaRPr lang="ar-SA" dirty="0"/>
          </a:p>
        </p:txBody>
      </p:sp>
    </p:spTree>
    <p:extLst>
      <p:ext uri="{BB962C8B-B14F-4D97-AF65-F5344CB8AC3E}">
        <p14:creationId xmlns:p14="http://schemas.microsoft.com/office/powerpoint/2010/main" xmlns="" val="26939825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5" name="عنصر نائب للتاريخ 4"/>
          <p:cNvSpPr>
            <a:spLocks noGrp="1"/>
          </p:cNvSpPr>
          <p:nvPr>
            <p:ph type="dt" sz="half" idx="10"/>
          </p:nvPr>
        </p:nvSpPr>
        <p:spPr/>
        <p:txBody>
          <a:bodyPr/>
          <a:lstStyle/>
          <a:p>
            <a:fld id="{93C1A7B5-CD87-4C2D-956F-EC186731F89B}" type="datetimeFigureOut">
              <a:rPr lang="ar-SA" smtClean="0"/>
              <a:pPr/>
              <a:t>23/01/40</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635183DC-193F-4096-9288-4AFB1357C7D1}" type="slidenum">
              <a:rPr lang="ar-SA" smtClean="0"/>
              <a:pPr/>
              <a:t>‹#›</a:t>
            </a:fld>
            <a:endParaRPr lang="ar-SA" dirty="0"/>
          </a:p>
        </p:txBody>
      </p:sp>
    </p:spTree>
    <p:extLst>
      <p:ext uri="{BB962C8B-B14F-4D97-AF65-F5344CB8AC3E}">
        <p14:creationId xmlns:p14="http://schemas.microsoft.com/office/powerpoint/2010/main" xmlns="" val="2445247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a:t>انقر لتحرير نمط العنوان الرئيسي</a:t>
            </a:r>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7" name="عنصر نائب للتاريخ 6"/>
          <p:cNvSpPr>
            <a:spLocks noGrp="1"/>
          </p:cNvSpPr>
          <p:nvPr>
            <p:ph type="dt" sz="half" idx="10"/>
          </p:nvPr>
        </p:nvSpPr>
        <p:spPr/>
        <p:txBody>
          <a:bodyPr/>
          <a:lstStyle/>
          <a:p>
            <a:fld id="{93C1A7B5-CD87-4C2D-956F-EC186731F89B}" type="datetimeFigureOut">
              <a:rPr lang="ar-SA" smtClean="0"/>
              <a:pPr/>
              <a:t>23/01/40</a:t>
            </a:fld>
            <a:endParaRPr lang="ar-SA" dirty="0"/>
          </a:p>
        </p:txBody>
      </p:sp>
      <p:sp>
        <p:nvSpPr>
          <p:cNvPr id="8" name="عنصر نائب للتذييل 7"/>
          <p:cNvSpPr>
            <a:spLocks noGrp="1"/>
          </p:cNvSpPr>
          <p:nvPr>
            <p:ph type="ftr" sz="quarter" idx="11"/>
          </p:nvPr>
        </p:nvSpPr>
        <p:spPr/>
        <p:txBody>
          <a:bodyPr/>
          <a:lstStyle/>
          <a:p>
            <a:endParaRPr lang="ar-SA" dirty="0"/>
          </a:p>
        </p:txBody>
      </p:sp>
      <p:sp>
        <p:nvSpPr>
          <p:cNvPr id="9" name="عنصر نائب لرقم الشريحة 8"/>
          <p:cNvSpPr>
            <a:spLocks noGrp="1"/>
          </p:cNvSpPr>
          <p:nvPr>
            <p:ph type="sldNum" sz="quarter" idx="12"/>
          </p:nvPr>
        </p:nvSpPr>
        <p:spPr/>
        <p:txBody>
          <a:bodyPr/>
          <a:lstStyle/>
          <a:p>
            <a:fld id="{635183DC-193F-4096-9288-4AFB1357C7D1}" type="slidenum">
              <a:rPr lang="ar-SA" smtClean="0"/>
              <a:pPr/>
              <a:t>‹#›</a:t>
            </a:fld>
            <a:endParaRPr lang="ar-SA" dirty="0"/>
          </a:p>
        </p:txBody>
      </p:sp>
    </p:spTree>
    <p:extLst>
      <p:ext uri="{BB962C8B-B14F-4D97-AF65-F5344CB8AC3E}">
        <p14:creationId xmlns:p14="http://schemas.microsoft.com/office/powerpoint/2010/main" xmlns="" val="3868042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a:t>انقر لتحرير نمط العنوان الرئيسي</a:t>
            </a:r>
          </a:p>
        </p:txBody>
      </p:sp>
      <p:sp>
        <p:nvSpPr>
          <p:cNvPr id="3" name="عنصر نائب للتاريخ 2"/>
          <p:cNvSpPr>
            <a:spLocks noGrp="1"/>
          </p:cNvSpPr>
          <p:nvPr>
            <p:ph type="dt" sz="half" idx="10"/>
          </p:nvPr>
        </p:nvSpPr>
        <p:spPr/>
        <p:txBody>
          <a:bodyPr/>
          <a:lstStyle/>
          <a:p>
            <a:fld id="{93C1A7B5-CD87-4C2D-956F-EC186731F89B}" type="datetimeFigureOut">
              <a:rPr lang="ar-SA" smtClean="0"/>
              <a:pPr/>
              <a:t>23/01/40</a:t>
            </a:fld>
            <a:endParaRPr lang="ar-SA" dirty="0"/>
          </a:p>
        </p:txBody>
      </p:sp>
      <p:sp>
        <p:nvSpPr>
          <p:cNvPr id="4" name="عنصر نائب للتذييل 3"/>
          <p:cNvSpPr>
            <a:spLocks noGrp="1"/>
          </p:cNvSpPr>
          <p:nvPr>
            <p:ph type="ftr" sz="quarter" idx="11"/>
          </p:nvPr>
        </p:nvSpPr>
        <p:spPr/>
        <p:txBody>
          <a:bodyPr/>
          <a:lstStyle/>
          <a:p>
            <a:endParaRPr lang="ar-SA" dirty="0"/>
          </a:p>
        </p:txBody>
      </p:sp>
      <p:sp>
        <p:nvSpPr>
          <p:cNvPr id="5" name="عنصر نائب لرقم الشريحة 4"/>
          <p:cNvSpPr>
            <a:spLocks noGrp="1"/>
          </p:cNvSpPr>
          <p:nvPr>
            <p:ph type="sldNum" sz="quarter" idx="12"/>
          </p:nvPr>
        </p:nvSpPr>
        <p:spPr/>
        <p:txBody>
          <a:bodyPr/>
          <a:lstStyle/>
          <a:p>
            <a:fld id="{635183DC-193F-4096-9288-4AFB1357C7D1}" type="slidenum">
              <a:rPr lang="ar-SA" smtClean="0"/>
              <a:pPr/>
              <a:t>‹#›</a:t>
            </a:fld>
            <a:endParaRPr lang="ar-SA" dirty="0"/>
          </a:p>
        </p:txBody>
      </p:sp>
    </p:spTree>
    <p:extLst>
      <p:ext uri="{BB962C8B-B14F-4D97-AF65-F5344CB8AC3E}">
        <p14:creationId xmlns:p14="http://schemas.microsoft.com/office/powerpoint/2010/main" xmlns="" val="596510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93C1A7B5-CD87-4C2D-956F-EC186731F89B}" type="datetimeFigureOut">
              <a:rPr lang="ar-SA" smtClean="0"/>
              <a:pPr/>
              <a:t>23/01/40</a:t>
            </a:fld>
            <a:endParaRPr lang="ar-SA" dirty="0"/>
          </a:p>
        </p:txBody>
      </p:sp>
      <p:sp>
        <p:nvSpPr>
          <p:cNvPr id="3" name="عنصر نائب للتذييل 2"/>
          <p:cNvSpPr>
            <a:spLocks noGrp="1"/>
          </p:cNvSpPr>
          <p:nvPr>
            <p:ph type="ftr" sz="quarter" idx="11"/>
          </p:nvPr>
        </p:nvSpPr>
        <p:spPr/>
        <p:txBody>
          <a:bodyPr/>
          <a:lstStyle/>
          <a:p>
            <a:endParaRPr lang="ar-SA" dirty="0"/>
          </a:p>
        </p:txBody>
      </p:sp>
      <p:sp>
        <p:nvSpPr>
          <p:cNvPr id="4" name="عنصر نائب لرقم الشريحة 3"/>
          <p:cNvSpPr>
            <a:spLocks noGrp="1"/>
          </p:cNvSpPr>
          <p:nvPr>
            <p:ph type="sldNum" sz="quarter" idx="12"/>
          </p:nvPr>
        </p:nvSpPr>
        <p:spPr/>
        <p:txBody>
          <a:bodyPr/>
          <a:lstStyle/>
          <a:p>
            <a:fld id="{635183DC-193F-4096-9288-4AFB1357C7D1}" type="slidenum">
              <a:rPr lang="ar-SA" smtClean="0"/>
              <a:pPr/>
              <a:t>‹#›</a:t>
            </a:fld>
            <a:endParaRPr lang="ar-SA" dirty="0"/>
          </a:p>
        </p:txBody>
      </p:sp>
    </p:spTree>
    <p:extLst>
      <p:ext uri="{BB962C8B-B14F-4D97-AF65-F5344CB8AC3E}">
        <p14:creationId xmlns:p14="http://schemas.microsoft.com/office/powerpoint/2010/main" xmlns="" val="2496870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a:t>انقر لتحرير نمط العنوان الرئيسي</a:t>
            </a:r>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عنصر نائب للتاريخ 4"/>
          <p:cNvSpPr>
            <a:spLocks noGrp="1"/>
          </p:cNvSpPr>
          <p:nvPr>
            <p:ph type="dt" sz="half" idx="10"/>
          </p:nvPr>
        </p:nvSpPr>
        <p:spPr/>
        <p:txBody>
          <a:bodyPr/>
          <a:lstStyle/>
          <a:p>
            <a:fld id="{93C1A7B5-CD87-4C2D-956F-EC186731F89B}" type="datetimeFigureOut">
              <a:rPr lang="ar-SA" smtClean="0"/>
              <a:pPr/>
              <a:t>23/01/40</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635183DC-193F-4096-9288-4AFB1357C7D1}" type="slidenum">
              <a:rPr lang="ar-SA" smtClean="0"/>
              <a:pPr/>
              <a:t>‹#›</a:t>
            </a:fld>
            <a:endParaRPr lang="ar-SA" dirty="0"/>
          </a:p>
        </p:txBody>
      </p:sp>
    </p:spTree>
    <p:extLst>
      <p:ext uri="{BB962C8B-B14F-4D97-AF65-F5344CB8AC3E}">
        <p14:creationId xmlns:p14="http://schemas.microsoft.com/office/powerpoint/2010/main" xmlns="" val="3035638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a:t>انقر لتحرير نمط العنوان الرئيسي</a:t>
            </a:r>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dirty="0"/>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a:t>انقر لتحرير أنماط النص الرئيسي</a:t>
            </a:r>
          </a:p>
        </p:txBody>
      </p:sp>
      <p:sp>
        <p:nvSpPr>
          <p:cNvPr id="5" name="عنصر نائب للتاريخ 4"/>
          <p:cNvSpPr>
            <a:spLocks noGrp="1"/>
          </p:cNvSpPr>
          <p:nvPr>
            <p:ph type="dt" sz="half" idx="10"/>
          </p:nvPr>
        </p:nvSpPr>
        <p:spPr/>
        <p:txBody>
          <a:bodyPr/>
          <a:lstStyle/>
          <a:p>
            <a:fld id="{93C1A7B5-CD87-4C2D-956F-EC186731F89B}" type="datetimeFigureOut">
              <a:rPr lang="ar-SA" smtClean="0"/>
              <a:pPr/>
              <a:t>23/01/40</a:t>
            </a:fld>
            <a:endParaRPr lang="ar-SA" dirty="0"/>
          </a:p>
        </p:txBody>
      </p:sp>
      <p:sp>
        <p:nvSpPr>
          <p:cNvPr id="6" name="عنصر نائب للتذييل 5"/>
          <p:cNvSpPr>
            <a:spLocks noGrp="1"/>
          </p:cNvSpPr>
          <p:nvPr>
            <p:ph type="ftr" sz="quarter" idx="11"/>
          </p:nvPr>
        </p:nvSpPr>
        <p:spPr/>
        <p:txBody>
          <a:bodyPr/>
          <a:lstStyle/>
          <a:p>
            <a:endParaRPr lang="ar-SA" dirty="0"/>
          </a:p>
        </p:txBody>
      </p:sp>
      <p:sp>
        <p:nvSpPr>
          <p:cNvPr id="7" name="عنصر نائب لرقم الشريحة 6"/>
          <p:cNvSpPr>
            <a:spLocks noGrp="1"/>
          </p:cNvSpPr>
          <p:nvPr>
            <p:ph type="sldNum" sz="quarter" idx="12"/>
          </p:nvPr>
        </p:nvSpPr>
        <p:spPr/>
        <p:txBody>
          <a:bodyPr/>
          <a:lstStyle/>
          <a:p>
            <a:fld id="{635183DC-193F-4096-9288-4AFB1357C7D1}" type="slidenum">
              <a:rPr lang="ar-SA" smtClean="0"/>
              <a:pPr/>
              <a:t>‹#›</a:t>
            </a:fld>
            <a:endParaRPr lang="ar-SA" dirty="0"/>
          </a:p>
        </p:txBody>
      </p:sp>
    </p:spTree>
    <p:extLst>
      <p:ext uri="{BB962C8B-B14F-4D97-AF65-F5344CB8AC3E}">
        <p14:creationId xmlns:p14="http://schemas.microsoft.com/office/powerpoint/2010/main" xmlns="" val="17345957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a:t>انقر لتحرير نمط العنوان الرئيسي</a:t>
            </a:r>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a:t>انقر لتحرير أنماط النص الرئيسي</a:t>
            </a:r>
          </a:p>
          <a:p>
            <a:pPr lvl="1"/>
            <a:r>
              <a:rPr lang="ar-SA"/>
              <a:t>المستوى الثاني</a:t>
            </a:r>
          </a:p>
          <a:p>
            <a:pPr lvl="2"/>
            <a:r>
              <a:rPr lang="ar-SA"/>
              <a:t>المستوى الثالث</a:t>
            </a:r>
          </a:p>
          <a:p>
            <a:pPr lvl="3"/>
            <a:r>
              <a:rPr lang="ar-SA"/>
              <a:t>المستوى الرابع</a:t>
            </a:r>
          </a:p>
          <a:p>
            <a:pPr lvl="4"/>
            <a:r>
              <a:rPr lang="ar-SA"/>
              <a:t>المستوى الخامس</a:t>
            </a:r>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93C1A7B5-CD87-4C2D-956F-EC186731F89B}" type="datetimeFigureOut">
              <a:rPr lang="ar-SA" smtClean="0"/>
              <a:pPr/>
              <a:t>23/01/40</a:t>
            </a:fld>
            <a:endParaRPr lang="ar-SA" dirty="0"/>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dirty="0"/>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635183DC-193F-4096-9288-4AFB1357C7D1}" type="slidenum">
              <a:rPr lang="ar-SA" smtClean="0"/>
              <a:pPr/>
              <a:t>‹#›</a:t>
            </a:fld>
            <a:endParaRPr lang="ar-SA" dirty="0"/>
          </a:p>
        </p:txBody>
      </p:sp>
    </p:spTree>
    <p:extLst>
      <p:ext uri="{BB962C8B-B14F-4D97-AF65-F5344CB8AC3E}">
        <p14:creationId xmlns:p14="http://schemas.microsoft.com/office/powerpoint/2010/main" xmlns="" val="87602909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8.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14.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1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microsoft.com/office/2007/relationships/hdphoto" Target="../media/hdphoto1.wdp"/><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8" Type="http://schemas.openxmlformats.org/officeDocument/2006/relationships/image" Target="../media/image27.png"/><Relationship Id="rId3" Type="http://schemas.microsoft.com/office/2007/relationships/hdphoto" Target="../media/hdphoto1.wdp"/><Relationship Id="rId7" Type="http://schemas.openxmlformats.org/officeDocument/2006/relationships/image" Target="../media/image26.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28.png"/><Relationship Id="rId3" Type="http://schemas.microsoft.com/office/2007/relationships/hdphoto" Target="../media/hdphoto1.wdp"/><Relationship Id="rId7" Type="http://schemas.openxmlformats.org/officeDocument/2006/relationships/image" Target="../media/image27.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4.png"/><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hyperlink" Target="https://drive.google.com/drive/folders/0B2Fg_3Kz5etgamdiaDRpMkI1ZHc?usp=drive_ope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hyperlink" Target="http://b7oth.com/?p=4984" TargetMode="External"/><Relationship Id="rId4" Type="http://schemas.openxmlformats.org/officeDocument/2006/relationships/hyperlink" Target="https://platform.almanhal.com/Files/2/100875" TargetMode="External"/></Relationships>
</file>

<file path=ppt/slides/_rels/slide4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png"/><Relationship Id="rId9" Type="http://schemas.openxmlformats.org/officeDocument/2006/relationships/image" Target="../media/image10.jpe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0.jpeg"/><Relationship Id="rId4" Type="http://schemas.openxmlformats.org/officeDocument/2006/relationships/image" Target="../media/image3.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a:extLst>
              <a:ext uri="{FF2B5EF4-FFF2-40B4-BE49-F238E27FC236}">
                <a16:creationId xmlns:a16="http://schemas.microsoft.com/office/drawing/2014/main" xmlns="" id="{3735B687-4CF8-5F4F-B69F-94FD76329EFE}"/>
              </a:ext>
            </a:extLst>
          </p:cNvPr>
          <p:cNvPicPr>
            <a:picLocks noChangeAspect="1"/>
          </p:cNvPicPr>
          <p:nvPr/>
        </p:nvPicPr>
        <p:blipFill>
          <a:blip r:embed="rId3">
            <a:alphaModFix amt="70000"/>
          </a:blip>
          <a:stretch>
            <a:fillRect/>
          </a:stretch>
        </p:blipFill>
        <p:spPr>
          <a:xfrm>
            <a:off x="4332209" y="3789041"/>
            <a:ext cx="5136335" cy="3068960"/>
          </a:xfrm>
          <a:prstGeom prst="rect">
            <a:avLst/>
          </a:prstGeom>
        </p:spPr>
      </p:pic>
      <p:pic>
        <p:nvPicPr>
          <p:cNvPr id="4" name="صورة 3">
            <a:extLst>
              <a:ext uri="{FF2B5EF4-FFF2-40B4-BE49-F238E27FC236}">
                <a16:creationId xmlns:a16="http://schemas.microsoft.com/office/drawing/2014/main" xmlns="" id="{23C9E1F7-F048-D340-BFFF-470329E70BD8}"/>
              </a:ext>
            </a:extLst>
          </p:cNvPr>
          <p:cNvPicPr>
            <a:picLocks noChangeAspect="1"/>
          </p:cNvPicPr>
          <p:nvPr/>
        </p:nvPicPr>
        <p:blipFill rotWithShape="1">
          <a:blip r:embed="rId4">
            <a:alphaModFix amt="55000"/>
          </a:blip>
          <a:srcRect/>
          <a:stretch/>
        </p:blipFill>
        <p:spPr>
          <a:xfrm>
            <a:off x="35496" y="3649674"/>
            <a:ext cx="4536504" cy="3208326"/>
          </a:xfrm>
          <a:prstGeom prst="rect">
            <a:avLst/>
          </a:prstGeom>
        </p:spPr>
      </p:pic>
      <p:pic>
        <p:nvPicPr>
          <p:cNvPr id="5" name="صورة 4">
            <a:extLst>
              <a:ext uri="{FF2B5EF4-FFF2-40B4-BE49-F238E27FC236}">
                <a16:creationId xmlns:a16="http://schemas.microsoft.com/office/drawing/2014/main" xmlns="" id="{7010A637-CEA8-F24F-A08A-D2C34807B0B2}"/>
              </a:ext>
            </a:extLst>
          </p:cNvPr>
          <p:cNvPicPr>
            <a:picLocks noChangeAspect="1"/>
          </p:cNvPicPr>
          <p:nvPr/>
        </p:nvPicPr>
        <p:blipFill>
          <a:blip r:embed="rId5" cstate="print">
            <a:alphaModFix amt="70000"/>
          </a:blip>
          <a:stretch>
            <a:fillRect/>
          </a:stretch>
        </p:blipFill>
        <p:spPr>
          <a:xfrm>
            <a:off x="2398340" y="0"/>
            <a:ext cx="4347319" cy="2920854"/>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23"/>
          <p:cNvGrpSpPr/>
          <p:nvPr/>
        </p:nvGrpSpPr>
        <p:grpSpPr>
          <a:xfrm rot="-120000">
            <a:off x="6287362" y="1291629"/>
            <a:ext cx="1370149" cy="3415265"/>
            <a:chOff x="1385805" y="1141741"/>
            <a:chExt cx="1370149" cy="3415265"/>
          </a:xfrm>
        </p:grpSpPr>
        <p:grpSp>
          <p:nvGrpSpPr>
            <p:cNvPr id="3" name="مجموعة 24"/>
            <p:cNvGrpSpPr/>
            <p:nvPr/>
          </p:nvGrpSpPr>
          <p:grpSpPr>
            <a:xfrm rot="21660000">
              <a:off x="1385805" y="1141741"/>
              <a:ext cx="1370149" cy="3415265"/>
              <a:chOff x="4420140" y="2275738"/>
              <a:chExt cx="1329920" cy="2693282"/>
            </a:xfrm>
          </p:grpSpPr>
          <p:pic>
            <p:nvPicPr>
              <p:cNvPr id="27" name="صورة 2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420945" y="3748611"/>
                <a:ext cx="1327501" cy="1220409"/>
              </a:xfrm>
              <a:prstGeom prst="rect">
                <a:avLst/>
              </a:prstGeom>
            </p:spPr>
          </p:pic>
          <p:pic>
            <p:nvPicPr>
              <p:cNvPr id="28" name="صورة 27"/>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4420140" y="2275738"/>
                <a:ext cx="1329920" cy="595288"/>
              </a:xfrm>
              <a:prstGeom prst="rect">
                <a:avLst/>
              </a:prstGeom>
            </p:spPr>
          </p:pic>
          <p:pic>
            <p:nvPicPr>
              <p:cNvPr id="29" name="صورة 28"/>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4422264" y="2868166"/>
                <a:ext cx="1325200" cy="465778"/>
              </a:xfrm>
              <a:prstGeom prst="rect">
                <a:avLst/>
              </a:prstGeom>
            </p:spPr>
          </p:pic>
          <p:pic>
            <p:nvPicPr>
              <p:cNvPr id="30" name="صورة 29"/>
              <p:cNvPicPr>
                <a:picLocks noChangeAspect="1"/>
              </p:cNvPicPr>
              <p:nvPr/>
            </p:nvPicPr>
            <p:blipFill rotWithShape="1">
              <a:blip r:embed="rId5" cstate="print">
                <a:extLst>
                  <a:ext uri="{28A0092B-C50C-407E-A947-70E740481C1C}">
                    <a14:useLocalDpi xmlns:a14="http://schemas.microsoft.com/office/drawing/2010/main" xmlns="" val="0"/>
                  </a:ext>
                </a:extLst>
              </a:blip>
              <a:srcRect/>
              <a:stretch/>
            </p:blipFill>
            <p:spPr>
              <a:xfrm>
                <a:off x="4420521" y="3329236"/>
                <a:ext cx="1329000" cy="790955"/>
              </a:xfrm>
              <a:prstGeom prst="rect">
                <a:avLst/>
              </a:prstGeom>
            </p:spPr>
          </p:pic>
        </p:grpSp>
        <p:sp>
          <p:nvSpPr>
            <p:cNvPr id="26" name="مستطيل 25"/>
            <p:cNvSpPr/>
            <p:nvPr/>
          </p:nvSpPr>
          <p:spPr>
            <a:xfrm rot="16260000">
              <a:off x="577756" y="2246612"/>
              <a:ext cx="2977291" cy="1246495"/>
            </a:xfrm>
            <a:prstGeom prst="rect">
              <a:avLst/>
            </a:prstGeom>
          </p:spPr>
          <p:txBody>
            <a:bodyPr wrap="square">
              <a:spAutoFit/>
            </a:bodyPr>
            <a:lstStyle/>
            <a:p>
              <a:pPr algn="ctr"/>
              <a:r>
                <a:rPr lang="ar-SA" sz="2500" b="1" dirty="0">
                  <a:solidFill>
                    <a:srgbClr val="FFFFCC"/>
                  </a:solidFill>
                  <a:latin typeface="ae_AlMohanad" pitchFamily="18" charset="-78"/>
                  <a:cs typeface="KufiStandardGK" pitchFamily="2" charset="-78"/>
                </a:rPr>
                <a:t> المحور الاول</a:t>
              </a:r>
            </a:p>
            <a:p>
              <a:pPr algn="ctr"/>
              <a:r>
                <a:rPr lang="ar-SA" sz="2500" b="1" dirty="0">
                  <a:solidFill>
                    <a:srgbClr val="FFFFCC"/>
                  </a:solidFill>
                  <a:latin typeface="ae_AlMohanad" pitchFamily="18" charset="-78"/>
                  <a:cs typeface="KufiStandardGK" pitchFamily="2" charset="-78"/>
                </a:rPr>
                <a:t>أسس تصميم الخطة العلاجية</a:t>
              </a:r>
              <a:endParaRPr lang="ar-SA" sz="2500" b="1" dirty="0">
                <a:solidFill>
                  <a:schemeClr val="bg1"/>
                </a:solidFill>
                <a:latin typeface="ae_AlMohanad" pitchFamily="18" charset="-78"/>
                <a:cs typeface="KufiStandardGK" pitchFamily="2" charset="-78"/>
              </a:endParaRPr>
            </a:p>
          </p:txBody>
        </p:sp>
      </p:grpSp>
      <p:pic>
        <p:nvPicPr>
          <p:cNvPr id="9" name="صورة 8" descr="666667777.jpg"/>
          <p:cNvPicPr>
            <a:picLocks noChangeAspect="1"/>
          </p:cNvPicPr>
          <p:nvPr/>
        </p:nvPicPr>
        <p:blipFill>
          <a:blip r:embed="rId6" cstate="print"/>
          <a:stretch>
            <a:fillRect/>
          </a:stretch>
        </p:blipFill>
        <p:spPr>
          <a:xfrm>
            <a:off x="0" y="5724872"/>
            <a:ext cx="1158439" cy="1133128"/>
          </a:xfrm>
          <a:prstGeom prst="ellipse">
            <a:avLst/>
          </a:prstGeom>
        </p:spPr>
      </p:pic>
    </p:spTree>
    <p:extLst>
      <p:ext uri="{BB962C8B-B14F-4D97-AF65-F5344CB8AC3E}">
        <p14:creationId xmlns:p14="http://schemas.microsoft.com/office/powerpoint/2010/main" xmlns="" val="379701013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42" presetClass="path" presetSubtype="0" accel="50000" fill="hold" nodeType="withEffect">
                                  <p:stCondLst>
                                    <p:cond delay="500"/>
                                  </p:stCondLst>
                                  <p:childTnLst>
                                    <p:animMotion origin="layout" path="M 3.05556E-6 -2.22222E-6 L 3.05556E-6 0.01297 " pathEditMode="relative" rAng="0" ptsTypes="AA">
                                      <p:cBhvr>
                                        <p:cTn id="9" dur="500" fill="hold"/>
                                        <p:tgtEl>
                                          <p:spTgt spid="2"/>
                                        </p:tgtEl>
                                        <p:attrNameLst>
                                          <p:attrName>ppt_x</p:attrName>
                                          <p:attrName>ppt_y</p:attrName>
                                        </p:attrNameLst>
                                      </p:cBhvr>
                                      <p:rCtr x="0"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332655"/>
            <a:ext cx="8336826" cy="6336704"/>
          </a:xfrm>
          <a:prstGeom prst="rect">
            <a:avLst/>
          </a:prstGeom>
        </p:spPr>
      </p:pic>
      <p:sp>
        <p:nvSpPr>
          <p:cNvPr id="26" name="مربع نص 25"/>
          <p:cNvSpPr txBox="1"/>
          <p:nvPr/>
        </p:nvSpPr>
        <p:spPr>
          <a:xfrm>
            <a:off x="539552" y="1988840"/>
            <a:ext cx="8280920" cy="1585049"/>
          </a:xfrm>
          <a:prstGeom prst="rect">
            <a:avLst/>
          </a:prstGeom>
          <a:noFill/>
        </p:spPr>
        <p:txBody>
          <a:bodyPr wrap="square" rtlCol="1">
            <a:spAutoFit/>
          </a:bodyPr>
          <a:lstStyle/>
          <a:p>
            <a:pPr algn="justLow">
              <a:lnSpc>
                <a:spcPct val="150000"/>
              </a:lnSpc>
            </a:pPr>
            <a:endParaRPr lang="ar-SA" sz="2800" dirty="0">
              <a:solidFill>
                <a:schemeClr val="bg2">
                  <a:lumMod val="25000"/>
                </a:schemeClr>
              </a:solidFill>
              <a:latin typeface="Andalus"/>
              <a:ea typeface="Calibri"/>
              <a:cs typeface="AdvertisingBold" pitchFamily="2" charset="-78"/>
            </a:endParaRPr>
          </a:p>
          <a:p>
            <a:pPr>
              <a:lnSpc>
                <a:spcPct val="150000"/>
              </a:lnSpc>
            </a:pPr>
            <a:r>
              <a:rPr lang="ar-SA" sz="4000" dirty="0">
                <a:solidFill>
                  <a:schemeClr val="bg2">
                    <a:lumMod val="25000"/>
                  </a:schemeClr>
                </a:solidFill>
                <a:latin typeface="Andalus"/>
                <a:ea typeface="Calibri"/>
                <a:cs typeface="AdvertisingBold" pitchFamily="2" charset="-78"/>
              </a:rPr>
              <a:t> </a:t>
            </a:r>
          </a:p>
        </p:txBody>
      </p:sp>
      <p:sp>
        <p:nvSpPr>
          <p:cNvPr id="3" name="مربع نص 2"/>
          <p:cNvSpPr txBox="1"/>
          <p:nvPr/>
        </p:nvSpPr>
        <p:spPr>
          <a:xfrm>
            <a:off x="1115616" y="908720"/>
            <a:ext cx="6984776" cy="1615827"/>
          </a:xfrm>
          <a:prstGeom prst="rect">
            <a:avLst/>
          </a:prstGeom>
          <a:noFill/>
        </p:spPr>
        <p:txBody>
          <a:bodyPr wrap="square" rtlCol="1">
            <a:spAutoFit/>
          </a:bodyPr>
          <a:lstStyle/>
          <a:p>
            <a:r>
              <a:rPr lang="ar-SA" sz="2400" dirty="0">
                <a:solidFill>
                  <a:srgbClr val="C00000"/>
                </a:solidFill>
                <a:cs typeface="KufiStandardGK" pitchFamily="2" charset="-78"/>
              </a:rPr>
              <a:t>أولا/ التخطيط الاجرائي :</a:t>
            </a:r>
            <a:endParaRPr lang="ar-SA" sz="2800" dirty="0">
              <a:solidFill>
                <a:srgbClr val="C00000"/>
              </a:solidFill>
              <a:cs typeface="KufiStandardGK" pitchFamily="2" charset="-78"/>
            </a:endParaRPr>
          </a:p>
          <a:p>
            <a:pPr algn="ctr"/>
            <a:r>
              <a:rPr lang="ar-SA" sz="2500" dirty="0">
                <a:solidFill>
                  <a:schemeClr val="tx2"/>
                </a:solidFill>
              </a:rPr>
              <a:t>وهو تخطيط اجرائي واقعي قائم على أساس توظيف الامكانات المتوفرة وذلك بتدوين جميع المعلومات الأساسية عن الطالب مثال الجدول التالي:</a:t>
            </a:r>
            <a:endParaRPr lang="ar-SA" sz="2500" dirty="0"/>
          </a:p>
        </p:txBody>
      </p:sp>
      <p:graphicFrame>
        <p:nvGraphicFramePr>
          <p:cNvPr id="4" name="جدول 3"/>
          <p:cNvGraphicFramePr>
            <a:graphicFrameLocks noGrp="1"/>
          </p:cNvGraphicFramePr>
          <p:nvPr>
            <p:extLst>
              <p:ext uri="{D42A27DB-BD31-4B8C-83A1-F6EECF244321}">
                <p14:modId xmlns:p14="http://schemas.microsoft.com/office/powerpoint/2010/main" xmlns="" val="4070022599"/>
              </p:ext>
            </p:extLst>
          </p:nvPr>
        </p:nvGraphicFramePr>
        <p:xfrm>
          <a:off x="1943708" y="2636912"/>
          <a:ext cx="5472608" cy="3496742"/>
        </p:xfrm>
        <a:graphic>
          <a:graphicData uri="http://schemas.openxmlformats.org/drawingml/2006/table">
            <a:tbl>
              <a:tblPr rtl="1" firstRow="1" bandRow="1">
                <a:tableStyleId>{3C2FFA5D-87B4-456A-9821-1D502468CF0F}</a:tableStyleId>
              </a:tblPr>
              <a:tblGrid>
                <a:gridCol w="1368152">
                  <a:extLst>
                    <a:ext uri="{9D8B030D-6E8A-4147-A177-3AD203B41FA5}">
                      <a16:colId xmlns:a16="http://schemas.microsoft.com/office/drawing/2014/main" xmlns="" val="20000"/>
                    </a:ext>
                  </a:extLst>
                </a:gridCol>
                <a:gridCol w="1368152">
                  <a:extLst>
                    <a:ext uri="{9D8B030D-6E8A-4147-A177-3AD203B41FA5}">
                      <a16:colId xmlns:a16="http://schemas.microsoft.com/office/drawing/2014/main" xmlns="" val="20001"/>
                    </a:ext>
                  </a:extLst>
                </a:gridCol>
                <a:gridCol w="1368152">
                  <a:extLst>
                    <a:ext uri="{9D8B030D-6E8A-4147-A177-3AD203B41FA5}">
                      <a16:colId xmlns:a16="http://schemas.microsoft.com/office/drawing/2014/main" xmlns="" val="20002"/>
                    </a:ext>
                  </a:extLst>
                </a:gridCol>
                <a:gridCol w="1368152">
                  <a:extLst>
                    <a:ext uri="{9D8B030D-6E8A-4147-A177-3AD203B41FA5}">
                      <a16:colId xmlns:a16="http://schemas.microsoft.com/office/drawing/2014/main" xmlns="" val="20003"/>
                    </a:ext>
                  </a:extLst>
                </a:gridCol>
              </a:tblGrid>
              <a:tr h="789587">
                <a:tc>
                  <a:txBody>
                    <a:bodyPr/>
                    <a:lstStyle/>
                    <a:p>
                      <a:pPr algn="ctr" rtl="1"/>
                      <a:r>
                        <a:rPr lang="ar-SA" sz="2000" dirty="0"/>
                        <a:t>اسم الطالب</a:t>
                      </a:r>
                    </a:p>
                  </a:txBody>
                  <a:tcPr>
                    <a:blipFill>
                      <a:blip r:embed="rId5"/>
                      <a:tile tx="0" ty="0" sx="100000" sy="100000" flip="none" algn="tl"/>
                    </a:blipFill>
                  </a:tcPr>
                </a:tc>
                <a:tc>
                  <a:txBody>
                    <a:bodyPr/>
                    <a:lstStyle/>
                    <a:p>
                      <a:pPr rtl="1"/>
                      <a:endParaRPr lang="ar-SA" dirty="0"/>
                    </a:p>
                  </a:txBody>
                  <a:tcPr>
                    <a:blipFill>
                      <a:blip r:embed="rId5"/>
                      <a:tile tx="0" ty="0" sx="100000" sy="100000" flip="none" algn="tl"/>
                    </a:blipFill>
                  </a:tcPr>
                </a:tc>
                <a:tc>
                  <a:txBody>
                    <a:bodyPr/>
                    <a:lstStyle/>
                    <a:p>
                      <a:pPr algn="ctr" rtl="1"/>
                      <a:r>
                        <a:rPr lang="ar-SA" sz="2000" dirty="0"/>
                        <a:t>الحالة</a:t>
                      </a:r>
                      <a:r>
                        <a:rPr lang="ar-SA" sz="2000" baseline="0" dirty="0"/>
                        <a:t> الصحية</a:t>
                      </a:r>
                      <a:endParaRPr lang="ar-SA" sz="2000" dirty="0"/>
                    </a:p>
                  </a:txBody>
                  <a:tcPr>
                    <a:blipFill>
                      <a:blip r:embed="rId5"/>
                      <a:tile tx="0" ty="0" sx="100000" sy="100000" flip="none" algn="tl"/>
                    </a:blipFill>
                  </a:tcPr>
                </a:tc>
                <a:tc>
                  <a:txBody>
                    <a:bodyPr/>
                    <a:lstStyle/>
                    <a:p>
                      <a:pPr rtl="1"/>
                      <a:endParaRPr lang="ar-SA" dirty="0"/>
                    </a:p>
                  </a:txBody>
                  <a:tcPr>
                    <a:blipFill>
                      <a:blip r:embed="rId5"/>
                      <a:tile tx="0" ty="0" sx="100000" sy="100000" flip="none" algn="tl"/>
                    </a:blipFill>
                  </a:tcPr>
                </a:tc>
                <a:extLst>
                  <a:ext uri="{0D108BD9-81ED-4DB2-BD59-A6C34878D82A}">
                    <a16:rowId xmlns:a16="http://schemas.microsoft.com/office/drawing/2014/main" xmlns="" val="10000"/>
                  </a:ext>
                </a:extLst>
              </a:tr>
              <a:tr h="789587">
                <a:tc>
                  <a:txBody>
                    <a:bodyPr/>
                    <a:lstStyle/>
                    <a:p>
                      <a:pPr rtl="1"/>
                      <a:r>
                        <a:rPr lang="ar-SA" dirty="0"/>
                        <a:t>تاريخ الميلاد</a:t>
                      </a:r>
                    </a:p>
                  </a:txBody>
                  <a:tcPr>
                    <a:blipFill>
                      <a:blip r:embed="rId5"/>
                      <a:tile tx="0" ty="0" sx="100000" sy="100000" flip="none" algn="tl"/>
                    </a:blipFill>
                  </a:tcPr>
                </a:tc>
                <a:tc>
                  <a:txBody>
                    <a:bodyPr/>
                    <a:lstStyle/>
                    <a:p>
                      <a:pPr rtl="1"/>
                      <a:endParaRPr lang="ar-SA" dirty="0"/>
                    </a:p>
                  </a:txBody>
                  <a:tcPr>
                    <a:blipFill>
                      <a:blip r:embed="rId5"/>
                      <a:tile tx="0" ty="0" sx="100000" sy="100000" flip="none" algn="tl"/>
                    </a:blipFill>
                  </a:tcPr>
                </a:tc>
                <a:tc>
                  <a:txBody>
                    <a:bodyPr/>
                    <a:lstStyle/>
                    <a:p>
                      <a:pPr rtl="1"/>
                      <a:r>
                        <a:rPr lang="ar-SA" dirty="0"/>
                        <a:t>الشخصية داخل الفصل </a:t>
                      </a:r>
                    </a:p>
                  </a:txBody>
                  <a:tcPr>
                    <a:blipFill>
                      <a:blip r:embed="rId5"/>
                      <a:tile tx="0" ty="0" sx="100000" sy="100000" flip="none" algn="tl"/>
                    </a:blipFill>
                  </a:tcPr>
                </a:tc>
                <a:tc>
                  <a:txBody>
                    <a:bodyPr/>
                    <a:lstStyle/>
                    <a:p>
                      <a:pPr rtl="1"/>
                      <a:endParaRPr lang="ar-SA" dirty="0"/>
                    </a:p>
                  </a:txBody>
                  <a:tcPr>
                    <a:blipFill>
                      <a:blip r:embed="rId5"/>
                      <a:tile tx="0" ty="0" sx="100000" sy="100000" flip="none" algn="tl"/>
                    </a:blipFill>
                  </a:tcPr>
                </a:tc>
                <a:extLst>
                  <a:ext uri="{0D108BD9-81ED-4DB2-BD59-A6C34878D82A}">
                    <a16:rowId xmlns:a16="http://schemas.microsoft.com/office/drawing/2014/main" xmlns="" val="10001"/>
                  </a:ext>
                </a:extLst>
              </a:tr>
              <a:tr h="789587">
                <a:tc>
                  <a:txBody>
                    <a:bodyPr/>
                    <a:lstStyle/>
                    <a:p>
                      <a:pPr rtl="1"/>
                      <a:r>
                        <a:rPr lang="ar-SA" dirty="0"/>
                        <a:t>مدة</a:t>
                      </a:r>
                      <a:r>
                        <a:rPr lang="ar-SA" baseline="0" dirty="0"/>
                        <a:t> الأقامة في الصف</a:t>
                      </a:r>
                      <a:endParaRPr lang="ar-SA" dirty="0"/>
                    </a:p>
                  </a:txBody>
                  <a:tcPr>
                    <a:blipFill>
                      <a:blip r:embed="rId5"/>
                      <a:tile tx="0" ty="0" sx="100000" sy="100000" flip="none" algn="tl"/>
                    </a:blipFill>
                  </a:tcPr>
                </a:tc>
                <a:tc>
                  <a:txBody>
                    <a:bodyPr/>
                    <a:lstStyle/>
                    <a:p>
                      <a:pPr rtl="1"/>
                      <a:endParaRPr lang="ar-SA" dirty="0"/>
                    </a:p>
                  </a:txBody>
                  <a:tcPr>
                    <a:blipFill>
                      <a:blip r:embed="rId5"/>
                      <a:tile tx="0" ty="0" sx="100000" sy="100000" flip="none" algn="tl"/>
                    </a:blipFill>
                  </a:tcPr>
                </a:tc>
                <a:tc>
                  <a:txBody>
                    <a:bodyPr/>
                    <a:lstStyle/>
                    <a:p>
                      <a:pPr rtl="1"/>
                      <a:r>
                        <a:rPr lang="ar-SA" dirty="0"/>
                        <a:t>الشخصية</a:t>
                      </a:r>
                      <a:r>
                        <a:rPr lang="ar-SA" baseline="0" dirty="0"/>
                        <a:t> خارج الفصل</a:t>
                      </a:r>
                      <a:endParaRPr lang="ar-SA" dirty="0"/>
                    </a:p>
                  </a:txBody>
                  <a:tcPr>
                    <a:blipFill>
                      <a:blip r:embed="rId5"/>
                      <a:tile tx="0" ty="0" sx="100000" sy="100000" flip="none" algn="tl"/>
                    </a:blipFill>
                  </a:tcPr>
                </a:tc>
                <a:tc>
                  <a:txBody>
                    <a:bodyPr/>
                    <a:lstStyle/>
                    <a:p>
                      <a:pPr rtl="1"/>
                      <a:endParaRPr lang="ar-SA" dirty="0"/>
                    </a:p>
                  </a:txBody>
                  <a:tcPr>
                    <a:blipFill>
                      <a:blip r:embed="rId5"/>
                      <a:tile tx="0" ty="0" sx="100000" sy="100000" flip="none" algn="tl"/>
                    </a:blipFill>
                  </a:tcPr>
                </a:tc>
                <a:extLst>
                  <a:ext uri="{0D108BD9-81ED-4DB2-BD59-A6C34878D82A}">
                    <a16:rowId xmlns:a16="http://schemas.microsoft.com/office/drawing/2014/main" xmlns="" val="10002"/>
                  </a:ext>
                </a:extLst>
              </a:tr>
              <a:tr h="1127981">
                <a:tc>
                  <a:txBody>
                    <a:bodyPr/>
                    <a:lstStyle/>
                    <a:p>
                      <a:pPr rtl="1"/>
                      <a:r>
                        <a:rPr lang="ar-SA" dirty="0"/>
                        <a:t>ترتيب الطالب</a:t>
                      </a:r>
                      <a:r>
                        <a:rPr lang="ar-SA" baseline="0" dirty="0"/>
                        <a:t> بين أخوته</a:t>
                      </a:r>
                      <a:endParaRPr lang="ar-SA" dirty="0"/>
                    </a:p>
                  </a:txBody>
                  <a:tcPr>
                    <a:blipFill>
                      <a:blip r:embed="rId5"/>
                      <a:tile tx="0" ty="0" sx="100000" sy="100000" flip="none" algn="tl"/>
                    </a:blipFill>
                  </a:tcPr>
                </a:tc>
                <a:tc>
                  <a:txBody>
                    <a:bodyPr/>
                    <a:lstStyle/>
                    <a:p>
                      <a:pPr rtl="1"/>
                      <a:endParaRPr lang="ar-SA" dirty="0"/>
                    </a:p>
                  </a:txBody>
                  <a:tcPr>
                    <a:blipFill>
                      <a:blip r:embed="rId5"/>
                      <a:tile tx="0" ty="0" sx="100000" sy="100000" flip="none" algn="tl"/>
                    </a:blipFill>
                  </a:tcPr>
                </a:tc>
                <a:tc>
                  <a:txBody>
                    <a:bodyPr/>
                    <a:lstStyle/>
                    <a:p>
                      <a:pPr rtl="1"/>
                      <a:r>
                        <a:rPr lang="ar-SA" dirty="0"/>
                        <a:t>الانضباط في</a:t>
                      </a:r>
                      <a:r>
                        <a:rPr lang="ar-SA" baseline="0" dirty="0"/>
                        <a:t> الحضور للمدرسة</a:t>
                      </a:r>
                      <a:endParaRPr lang="ar-SA" dirty="0"/>
                    </a:p>
                  </a:txBody>
                  <a:tcPr>
                    <a:blipFill>
                      <a:blip r:embed="rId5"/>
                      <a:tile tx="0" ty="0" sx="100000" sy="100000" flip="none" algn="tl"/>
                    </a:blipFill>
                  </a:tcPr>
                </a:tc>
                <a:tc>
                  <a:txBody>
                    <a:bodyPr/>
                    <a:lstStyle/>
                    <a:p>
                      <a:pPr rtl="1"/>
                      <a:endParaRPr lang="ar-SA" dirty="0"/>
                    </a:p>
                  </a:txBody>
                  <a:tcPr>
                    <a:blipFill>
                      <a:blip r:embed="rId5"/>
                      <a:tile tx="0" ty="0" sx="100000" sy="100000" flip="none" algn="tl"/>
                    </a:blip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95536" y="260648"/>
            <a:ext cx="8336826" cy="6480720"/>
          </a:xfrm>
          <a:prstGeom prst="rect">
            <a:avLst/>
          </a:prstGeom>
        </p:spPr>
      </p:pic>
      <p:sp>
        <p:nvSpPr>
          <p:cNvPr id="26" name="مربع نص 25"/>
          <p:cNvSpPr txBox="1"/>
          <p:nvPr/>
        </p:nvSpPr>
        <p:spPr>
          <a:xfrm>
            <a:off x="243469" y="1052736"/>
            <a:ext cx="8208912" cy="892552"/>
          </a:xfrm>
          <a:prstGeom prst="rect">
            <a:avLst/>
          </a:prstGeom>
          <a:noFill/>
        </p:spPr>
        <p:txBody>
          <a:bodyPr wrap="square" rtlCol="1">
            <a:spAutoFit/>
          </a:bodyPr>
          <a:lstStyle/>
          <a:p>
            <a:pPr algn="justLow"/>
            <a:r>
              <a:rPr lang="ar-SA" sz="2600" dirty="0">
                <a:solidFill>
                  <a:srgbClr val="C00000"/>
                </a:solidFill>
                <a:cs typeface="KufiStandardGK" pitchFamily="2" charset="-78"/>
              </a:rPr>
              <a:t>ثانيا / البحث عن أسباب تدني مستوى الطالب وتنقسم الى قسمين:</a:t>
            </a:r>
          </a:p>
          <a:p>
            <a:pPr algn="justLow"/>
            <a:endParaRPr lang="ar-SA" sz="2600" dirty="0">
              <a:solidFill>
                <a:srgbClr val="00B050"/>
              </a:solidFill>
              <a:cs typeface="KufiStandardGK" pitchFamily="2" charset="-78"/>
            </a:endParaRPr>
          </a:p>
        </p:txBody>
      </p:sp>
      <p:sp>
        <p:nvSpPr>
          <p:cNvPr id="3" name="مربع نص 2"/>
          <p:cNvSpPr txBox="1"/>
          <p:nvPr/>
        </p:nvSpPr>
        <p:spPr>
          <a:xfrm>
            <a:off x="999553" y="2158114"/>
            <a:ext cx="7128792" cy="2185214"/>
          </a:xfrm>
          <a:prstGeom prst="rect">
            <a:avLst/>
          </a:prstGeom>
          <a:noFill/>
        </p:spPr>
        <p:txBody>
          <a:bodyPr wrap="square" rtlCol="1">
            <a:spAutoFit/>
          </a:bodyPr>
          <a:lstStyle/>
          <a:p>
            <a:pPr algn="ctr"/>
            <a:r>
              <a:rPr lang="ar-SA" sz="3200" dirty="0">
                <a:solidFill>
                  <a:srgbClr val="00B050"/>
                </a:solidFill>
                <a:latin typeface="Farah" pitchFamily="2" charset="-78"/>
                <a:cs typeface="Farah" pitchFamily="2" charset="-78"/>
              </a:rPr>
              <a:t>ا/ اجراءات عامة </a:t>
            </a:r>
          </a:p>
          <a:p>
            <a:pPr algn="ctr"/>
            <a:r>
              <a:rPr lang="ar-SA" sz="3200" dirty="0">
                <a:solidFill>
                  <a:srgbClr val="00B050"/>
                </a:solidFill>
                <a:latin typeface="Farah" pitchFamily="2" charset="-78"/>
                <a:cs typeface="Farah" pitchFamily="2" charset="-78"/>
              </a:rPr>
              <a:t>ب/ اجراءات خاصة بالمهارة</a:t>
            </a:r>
          </a:p>
          <a:p>
            <a:pPr algn="ctr"/>
            <a:r>
              <a:rPr lang="ar-SA" sz="2400" dirty="0">
                <a:latin typeface="+mj-lt"/>
              </a:rPr>
              <a:t>لابد للمعلم من البحث عن أسباب عدم تمكن الطالب من المهارات </a:t>
            </a:r>
          </a:p>
          <a:p>
            <a:pPr algn="ctr"/>
            <a:r>
              <a:rPr lang="ar-SA" sz="2400" dirty="0">
                <a:latin typeface="+mj-lt"/>
              </a:rPr>
              <a:t>ولا تدون الملاحظات حول الاسباب العقلية والصحية الابعد التحويل للجهات المختصة.</a:t>
            </a:r>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صورة 64">
            <a:extLst>
              <a:ext uri="{FF2B5EF4-FFF2-40B4-BE49-F238E27FC236}">
                <a16:creationId xmlns:a16="http://schemas.microsoft.com/office/drawing/2014/main" xmlns="" id="{8CDD67F6-1A49-A94F-B24C-5FFA15687065}"/>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1" y="0"/>
            <a:ext cx="9038072" cy="6858000"/>
          </a:xfrm>
          <a:prstGeom prst="rect">
            <a:avLst/>
          </a:prstGeom>
        </p:spPr>
      </p:pic>
      <p:graphicFrame>
        <p:nvGraphicFramePr>
          <p:cNvPr id="66" name="جدول 65">
            <a:extLst>
              <a:ext uri="{FF2B5EF4-FFF2-40B4-BE49-F238E27FC236}">
                <a16:creationId xmlns:a16="http://schemas.microsoft.com/office/drawing/2014/main" xmlns="" id="{37C24715-C87B-0B41-B562-98CEE1EE8CBA}"/>
              </a:ext>
            </a:extLst>
          </p:cNvPr>
          <p:cNvGraphicFramePr>
            <a:graphicFrameLocks noGrp="1"/>
          </p:cNvGraphicFramePr>
          <p:nvPr>
            <p:extLst>
              <p:ext uri="{D42A27DB-BD31-4B8C-83A1-F6EECF244321}">
                <p14:modId xmlns:p14="http://schemas.microsoft.com/office/powerpoint/2010/main" xmlns="" val="3238210172"/>
              </p:ext>
            </p:extLst>
          </p:nvPr>
        </p:nvGraphicFramePr>
        <p:xfrm>
          <a:off x="1782733" y="694300"/>
          <a:ext cx="5472608" cy="5618828"/>
        </p:xfrm>
        <a:graphic>
          <a:graphicData uri="http://schemas.openxmlformats.org/drawingml/2006/table">
            <a:tbl>
              <a:tblPr rtl="1" firstRow="1" bandRow="1">
                <a:tableStyleId>{22838BEF-8BB2-4498-84A7-C5851F593DF1}</a:tableStyleId>
              </a:tblPr>
              <a:tblGrid>
                <a:gridCol w="1209605">
                  <a:extLst>
                    <a:ext uri="{9D8B030D-6E8A-4147-A177-3AD203B41FA5}">
                      <a16:colId xmlns:a16="http://schemas.microsoft.com/office/drawing/2014/main" xmlns="" val="2926097906"/>
                    </a:ext>
                  </a:extLst>
                </a:gridCol>
                <a:gridCol w="4263003">
                  <a:extLst>
                    <a:ext uri="{9D8B030D-6E8A-4147-A177-3AD203B41FA5}">
                      <a16:colId xmlns:a16="http://schemas.microsoft.com/office/drawing/2014/main" xmlns="" val="3385417290"/>
                    </a:ext>
                  </a:extLst>
                </a:gridCol>
              </a:tblGrid>
              <a:tr h="779629">
                <a:tc>
                  <a:txBody>
                    <a:bodyPr/>
                    <a:lstStyle/>
                    <a:p>
                      <a:pPr rtl="1"/>
                      <a:r>
                        <a:rPr lang="ar-SA" sz="1400" dirty="0"/>
                        <a:t>أسباب عائلية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rtl="1">
                        <a:buFont typeface="Wingdings" pitchFamily="2" charset="2"/>
                        <a:buChar char="q"/>
                      </a:pPr>
                      <a:r>
                        <a:rPr lang="ar-SA" sz="1400" b="0" dirty="0"/>
                        <a:t>ضعف درجة الذكاء.</a:t>
                      </a:r>
                    </a:p>
                    <a:p>
                      <a:pPr marL="285750" indent="-285750" rtl="1">
                        <a:buFont typeface="Wingdings" pitchFamily="2" charset="2"/>
                        <a:buChar char="q"/>
                      </a:pPr>
                      <a:r>
                        <a:rPr lang="ar-SA" sz="1400" b="0" dirty="0"/>
                        <a:t>ضعف الذاكرة.</a:t>
                      </a:r>
                    </a:p>
                    <a:p>
                      <a:pPr marL="285750" indent="-285750" rtl="1">
                        <a:buFont typeface="Wingdings" pitchFamily="2" charset="2"/>
                        <a:buChar char="q"/>
                      </a:pPr>
                      <a:r>
                        <a:rPr lang="ar-SA" sz="1400" b="0" dirty="0"/>
                        <a:t>ضعف القدرات الاستيعابية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835582374"/>
                  </a:ext>
                </a:extLst>
              </a:tr>
              <a:tr h="876983">
                <a:tc>
                  <a:txBody>
                    <a:bodyPr/>
                    <a:lstStyle/>
                    <a:p>
                      <a:pPr rtl="1"/>
                      <a:r>
                        <a:rPr lang="ar-SA" sz="1400" b="1" dirty="0"/>
                        <a:t>أسباب صحية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rtl="1">
                        <a:buFont typeface="Wingdings" pitchFamily="2" charset="2"/>
                        <a:buChar char="q"/>
                      </a:pPr>
                      <a:r>
                        <a:rPr lang="ar-SA" sz="1400" dirty="0"/>
                        <a:t>ضعف البنية العام.</a:t>
                      </a:r>
                    </a:p>
                    <a:p>
                      <a:pPr marL="285750" indent="-285750" rtl="1">
                        <a:buFont typeface="Wingdings" pitchFamily="2" charset="2"/>
                        <a:buChar char="q"/>
                      </a:pPr>
                      <a:r>
                        <a:rPr lang="ar-SA" sz="1400" dirty="0"/>
                        <a:t>ضعف السمع.</a:t>
                      </a:r>
                    </a:p>
                    <a:p>
                      <a:pPr marL="285750" indent="-285750" rtl="1">
                        <a:buFont typeface="Wingdings" pitchFamily="2" charset="2"/>
                        <a:buChar char="q"/>
                      </a:pPr>
                      <a:r>
                        <a:rPr lang="ar-SA" sz="1400" dirty="0"/>
                        <a:t>ضعف البصر.</a:t>
                      </a:r>
                    </a:p>
                    <a:p>
                      <a:pPr marL="285750" indent="-285750" rtl="1">
                        <a:buFont typeface="Wingdings" pitchFamily="2" charset="2"/>
                        <a:buChar char="q"/>
                      </a:pPr>
                      <a:r>
                        <a:rPr lang="ar-SA" sz="1400" dirty="0"/>
                        <a:t>ضعف الكلام.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123732674"/>
                  </a:ext>
                </a:extLst>
              </a:tr>
              <a:tr h="876983">
                <a:tc>
                  <a:txBody>
                    <a:bodyPr/>
                    <a:lstStyle/>
                    <a:p>
                      <a:pPr rtl="1"/>
                      <a:r>
                        <a:rPr lang="ar-SA" sz="1400" b="1" dirty="0"/>
                        <a:t> أسباب شخصية</a:t>
                      </a:r>
                    </a:p>
                    <a:p>
                      <a:pPr rtl="1"/>
                      <a:r>
                        <a:rPr lang="ar-SA" sz="1400" b="1" dirty="0"/>
                        <a:t>ذاتية</a:t>
                      </a:r>
                    </a:p>
                    <a:p>
                      <a:pPr rtl="1"/>
                      <a:endParaRPr lang="ar-SA" sz="14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rtl="1">
                        <a:buFont typeface="Wingdings" pitchFamily="2" charset="2"/>
                        <a:buChar char="q"/>
                      </a:pPr>
                      <a:r>
                        <a:rPr lang="ar-SA" sz="1400" dirty="0"/>
                        <a:t>إهمال الواجبات.</a:t>
                      </a:r>
                    </a:p>
                    <a:p>
                      <a:pPr marL="285750" indent="-285750" rtl="1">
                        <a:buFont typeface="Wingdings" pitchFamily="2" charset="2"/>
                        <a:buChar char="q"/>
                      </a:pPr>
                      <a:r>
                        <a:rPr lang="ar-SA" sz="1400" dirty="0"/>
                        <a:t>ضعف الدافعية للتعلم.</a:t>
                      </a:r>
                    </a:p>
                    <a:p>
                      <a:pPr marL="285750" indent="-285750" rtl="1">
                        <a:buFont typeface="Wingdings" pitchFamily="2" charset="2"/>
                        <a:buChar char="q"/>
                      </a:pPr>
                      <a:r>
                        <a:rPr lang="ar-SA" sz="1400" dirty="0"/>
                        <a:t>الأساليب الخاطئة في تنظيم الوقت و الاستذكار.</a:t>
                      </a:r>
                    </a:p>
                    <a:p>
                      <a:pPr marL="285750" indent="-285750" rtl="1">
                        <a:buFont typeface="Wingdings" pitchFamily="2" charset="2"/>
                        <a:buChar char="q"/>
                      </a:pPr>
                      <a:r>
                        <a:rPr lang="ar-SA" sz="1400" dirty="0"/>
                        <a:t>كثرة غياب التلميذ.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274987672"/>
                  </a:ext>
                </a:extLst>
              </a:tr>
              <a:tr h="678954">
                <a:tc>
                  <a:txBody>
                    <a:bodyPr/>
                    <a:lstStyle/>
                    <a:p>
                      <a:pPr rtl="1"/>
                      <a:r>
                        <a:rPr lang="ar-SA" sz="1400" b="1" dirty="0"/>
                        <a:t>أسباب مدرسية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rtl="1">
                        <a:buFont typeface="Wingdings" pitchFamily="2" charset="2"/>
                        <a:buChar char="q"/>
                      </a:pPr>
                      <a:r>
                        <a:rPr lang="ar-SA" sz="1400" dirty="0"/>
                        <a:t>عدم كفاية التدريس.</a:t>
                      </a:r>
                    </a:p>
                    <a:p>
                      <a:pPr marL="285750" indent="-285750" rtl="1">
                        <a:buFont typeface="Wingdings" pitchFamily="2" charset="2"/>
                        <a:buChar char="q"/>
                      </a:pPr>
                      <a:r>
                        <a:rPr lang="ar-SA" sz="1400" dirty="0"/>
                        <a:t>ضعف العلاقة بين التلميذة والمعلمة</a:t>
                      </a:r>
                    </a:p>
                    <a:p>
                      <a:pPr marL="285750" indent="-285750" rtl="1">
                        <a:buFont typeface="Wingdings" pitchFamily="2" charset="2"/>
                        <a:buChar char="q"/>
                      </a:pPr>
                      <a:r>
                        <a:rPr lang="ar-SA" sz="1400" dirty="0"/>
                        <a:t>عدم التكيف مع التلميذات داخل الفصل.</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036415833"/>
                  </a:ext>
                </a:extLst>
              </a:tr>
              <a:tr h="1273039">
                <a:tc>
                  <a:txBody>
                    <a:bodyPr/>
                    <a:lstStyle/>
                    <a:p>
                      <a:pPr rtl="1"/>
                      <a:r>
                        <a:rPr lang="ar-SA" sz="1400" b="1" dirty="0"/>
                        <a:t>أسباب أسرية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rtl="1">
                        <a:buFont typeface="Wingdings" pitchFamily="2" charset="2"/>
                        <a:buChar char="q"/>
                      </a:pPr>
                      <a:r>
                        <a:rPr lang="ar-SA" sz="1400" dirty="0"/>
                        <a:t>انفصال الوالدين.</a:t>
                      </a:r>
                    </a:p>
                    <a:p>
                      <a:pPr marL="285750" indent="-285750" rtl="1">
                        <a:buFont typeface="Wingdings" pitchFamily="2" charset="2"/>
                        <a:buChar char="q"/>
                      </a:pPr>
                      <a:r>
                        <a:rPr lang="ar-SA" sz="1400" dirty="0"/>
                        <a:t>فقدان احد الوالدين.</a:t>
                      </a:r>
                    </a:p>
                    <a:p>
                      <a:pPr marL="285750" indent="-285750" rtl="1">
                        <a:buFont typeface="Wingdings" pitchFamily="2" charset="2"/>
                        <a:buChar char="q"/>
                      </a:pPr>
                      <a:r>
                        <a:rPr lang="ar-SA" sz="1400" dirty="0"/>
                        <a:t>مشاكل أسرية.</a:t>
                      </a:r>
                    </a:p>
                    <a:p>
                      <a:pPr marL="285750" indent="-285750" rtl="1">
                        <a:buFont typeface="Wingdings" pitchFamily="2" charset="2"/>
                        <a:buChar char="q"/>
                      </a:pPr>
                      <a:r>
                        <a:rPr lang="ar-SA" sz="1400" dirty="0"/>
                        <a:t>عدم توفر الجو المناسب للمذاكرة داخل المنزل.</a:t>
                      </a:r>
                    </a:p>
                    <a:p>
                      <a:pPr marL="285750" indent="-285750" rtl="1">
                        <a:buFont typeface="Wingdings" pitchFamily="2" charset="2"/>
                        <a:buChar char="q"/>
                      </a:pPr>
                      <a:r>
                        <a:rPr lang="ar-SA" sz="1400" dirty="0"/>
                        <a:t>وجود التلميذة في اسره غير متعلمه وغير قادره على متابعتها.</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16474489"/>
                  </a:ext>
                </a:extLst>
              </a:tr>
              <a:tr h="876983">
                <a:tc>
                  <a:txBody>
                    <a:bodyPr/>
                    <a:lstStyle/>
                    <a:p>
                      <a:pPr rtl="1"/>
                      <a:r>
                        <a:rPr lang="ar-SA" sz="1400" b="1" dirty="0"/>
                        <a:t>أسباب نفسية</a:t>
                      </a:r>
                    </a:p>
                    <a:p>
                      <a:pPr rtl="1"/>
                      <a:r>
                        <a:rPr lang="ar-SA" sz="1400" b="1" dirty="0"/>
                        <a:t>وسلوكية</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rtl="1">
                        <a:buFont typeface="Wingdings" pitchFamily="2" charset="2"/>
                        <a:buChar char="q"/>
                      </a:pPr>
                      <a:r>
                        <a:rPr lang="ar-SA" sz="1400" dirty="0"/>
                        <a:t>انطوائية</a:t>
                      </a:r>
                    </a:p>
                    <a:p>
                      <a:pPr marL="285750" indent="-285750" rtl="1">
                        <a:buFont typeface="Wingdings" pitchFamily="2" charset="2"/>
                        <a:buChar char="q"/>
                      </a:pPr>
                      <a:r>
                        <a:rPr lang="ar-SA" sz="1400" dirty="0"/>
                        <a:t>عدوانية</a:t>
                      </a:r>
                    </a:p>
                    <a:p>
                      <a:pPr marL="285750" indent="-285750" rtl="1">
                        <a:buFont typeface="Wingdings" pitchFamily="2" charset="2"/>
                        <a:buChar char="q"/>
                      </a:pPr>
                      <a:r>
                        <a:rPr lang="ar-SA" sz="1400" dirty="0"/>
                        <a:t>كثيرة الحركة والمشاغبة.</a:t>
                      </a:r>
                    </a:p>
                    <a:p>
                      <a:pPr marL="285750" indent="-285750" rtl="1">
                        <a:buFont typeface="Wingdings" pitchFamily="2" charset="2"/>
                        <a:buChar char="q"/>
                      </a:pPr>
                      <a:r>
                        <a:rPr lang="ar-SA" sz="1400" dirty="0"/>
                        <a:t>عدم القدرة على تكوين الصداقات.</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349814435"/>
                  </a:ext>
                </a:extLst>
              </a:tr>
            </a:tbl>
          </a:graphicData>
        </a:graphic>
      </p:graphicFrame>
      <p:sp>
        <p:nvSpPr>
          <p:cNvPr id="67" name="مربع نص 66">
            <a:extLst>
              <a:ext uri="{FF2B5EF4-FFF2-40B4-BE49-F238E27FC236}">
                <a16:creationId xmlns:a16="http://schemas.microsoft.com/office/drawing/2014/main" xmlns="" id="{42FB25ED-B74E-174D-BDEC-1F3029A7124E}"/>
              </a:ext>
            </a:extLst>
          </p:cNvPr>
          <p:cNvSpPr txBox="1"/>
          <p:nvPr/>
        </p:nvSpPr>
        <p:spPr>
          <a:xfrm>
            <a:off x="3851920" y="171080"/>
            <a:ext cx="1944216" cy="523220"/>
          </a:xfrm>
          <a:prstGeom prst="rect">
            <a:avLst/>
          </a:prstGeom>
          <a:noFill/>
        </p:spPr>
        <p:txBody>
          <a:bodyPr wrap="square" rtlCol="1">
            <a:spAutoFit/>
          </a:bodyPr>
          <a:lstStyle/>
          <a:p>
            <a:r>
              <a:rPr lang="ar-SA" sz="2800" dirty="0">
                <a:solidFill>
                  <a:srgbClr val="C00000"/>
                </a:solidFill>
                <a:cs typeface="KufiStandardGK" pitchFamily="2" charset="-78"/>
              </a:rPr>
              <a:t>أسباب الضعف:</a:t>
            </a:r>
          </a:p>
        </p:txBody>
      </p:sp>
    </p:spTree>
    <p:extLst>
      <p:ext uri="{BB962C8B-B14F-4D97-AF65-F5344CB8AC3E}">
        <p14:creationId xmlns:p14="http://schemas.microsoft.com/office/powerpoint/2010/main" xmlns="" val="25777133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23"/>
          <p:cNvGrpSpPr/>
          <p:nvPr/>
        </p:nvGrpSpPr>
        <p:grpSpPr>
          <a:xfrm rot="-120000">
            <a:off x="6287362" y="1291628"/>
            <a:ext cx="1370149" cy="3415265"/>
            <a:chOff x="1385805" y="1141741"/>
            <a:chExt cx="1370149" cy="3415265"/>
          </a:xfrm>
        </p:grpSpPr>
        <p:grpSp>
          <p:nvGrpSpPr>
            <p:cNvPr id="3" name="مجموعة 24"/>
            <p:cNvGrpSpPr/>
            <p:nvPr/>
          </p:nvGrpSpPr>
          <p:grpSpPr>
            <a:xfrm rot="21660000">
              <a:off x="1385805" y="1141741"/>
              <a:ext cx="1370149" cy="3415265"/>
              <a:chOff x="4420140" y="2275738"/>
              <a:chExt cx="1329920" cy="2693282"/>
            </a:xfrm>
          </p:grpSpPr>
          <p:pic>
            <p:nvPicPr>
              <p:cNvPr id="27" name="صورة 2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420945" y="3748611"/>
                <a:ext cx="1327501" cy="1220409"/>
              </a:xfrm>
              <a:prstGeom prst="rect">
                <a:avLst/>
              </a:prstGeom>
            </p:spPr>
          </p:pic>
          <p:pic>
            <p:nvPicPr>
              <p:cNvPr id="28" name="صورة 27"/>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4420140" y="2275738"/>
                <a:ext cx="1329920" cy="595288"/>
              </a:xfrm>
              <a:prstGeom prst="rect">
                <a:avLst/>
              </a:prstGeom>
            </p:spPr>
          </p:pic>
          <p:pic>
            <p:nvPicPr>
              <p:cNvPr id="29" name="صورة 28"/>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4422264" y="2868166"/>
                <a:ext cx="1325200" cy="465778"/>
              </a:xfrm>
              <a:prstGeom prst="rect">
                <a:avLst/>
              </a:prstGeom>
            </p:spPr>
          </p:pic>
          <p:pic>
            <p:nvPicPr>
              <p:cNvPr id="30" name="صورة 29"/>
              <p:cNvPicPr>
                <a:picLocks noChangeAspect="1"/>
              </p:cNvPicPr>
              <p:nvPr/>
            </p:nvPicPr>
            <p:blipFill rotWithShape="1">
              <a:blip r:embed="rId5" cstate="print">
                <a:extLst>
                  <a:ext uri="{28A0092B-C50C-407E-A947-70E740481C1C}">
                    <a14:useLocalDpi xmlns:a14="http://schemas.microsoft.com/office/drawing/2010/main" xmlns="" val="0"/>
                  </a:ext>
                </a:extLst>
              </a:blip>
              <a:srcRect/>
              <a:stretch/>
            </p:blipFill>
            <p:spPr>
              <a:xfrm>
                <a:off x="4420521" y="3329236"/>
                <a:ext cx="1329000" cy="790955"/>
              </a:xfrm>
              <a:prstGeom prst="rect">
                <a:avLst/>
              </a:prstGeom>
            </p:spPr>
          </p:pic>
        </p:grpSp>
        <p:sp>
          <p:nvSpPr>
            <p:cNvPr id="26" name="مستطيل 25"/>
            <p:cNvSpPr/>
            <p:nvPr/>
          </p:nvSpPr>
          <p:spPr>
            <a:xfrm rot="16260000">
              <a:off x="587623" y="2403674"/>
              <a:ext cx="2977291" cy="707886"/>
            </a:xfrm>
            <a:prstGeom prst="rect">
              <a:avLst/>
            </a:prstGeom>
          </p:spPr>
          <p:txBody>
            <a:bodyPr wrap="square">
              <a:spAutoFit/>
            </a:bodyPr>
            <a:lstStyle/>
            <a:p>
              <a:pPr algn="ctr"/>
              <a:r>
                <a:rPr lang="ar-SA" sz="4000" b="1" dirty="0">
                  <a:solidFill>
                    <a:srgbClr val="FFFFCC"/>
                  </a:solidFill>
                  <a:latin typeface="ae_AlMohanad" pitchFamily="18" charset="-78"/>
                  <a:cs typeface="AF_Najed" pitchFamily="2" charset="-78"/>
                </a:rPr>
                <a:t>الاجراءات العامة</a:t>
              </a:r>
              <a:endParaRPr lang="ar-SA" sz="500" b="1" dirty="0">
                <a:solidFill>
                  <a:schemeClr val="bg1"/>
                </a:solidFill>
                <a:latin typeface="ae_AlMohanad" pitchFamily="18" charset="-78"/>
                <a:cs typeface="AF_Najed" pitchFamily="2" charset="-78"/>
              </a:endParaRPr>
            </a:p>
          </p:txBody>
        </p:sp>
      </p:grpSp>
      <p:pic>
        <p:nvPicPr>
          <p:cNvPr id="9" name="صورة 8" descr="666667777.jpg"/>
          <p:cNvPicPr>
            <a:picLocks noChangeAspect="1"/>
          </p:cNvPicPr>
          <p:nvPr/>
        </p:nvPicPr>
        <p:blipFill>
          <a:blip r:embed="rId6" cstate="print"/>
          <a:stretch>
            <a:fillRect/>
          </a:stretch>
        </p:blipFill>
        <p:spPr>
          <a:xfrm>
            <a:off x="0" y="5724872"/>
            <a:ext cx="1158439" cy="1133128"/>
          </a:xfrm>
          <a:prstGeom prst="ellipse">
            <a:avLst/>
          </a:prstGeom>
        </p:spPr>
      </p:pic>
    </p:spTree>
    <p:extLst>
      <p:ext uri="{BB962C8B-B14F-4D97-AF65-F5344CB8AC3E}">
        <p14:creationId xmlns:p14="http://schemas.microsoft.com/office/powerpoint/2010/main" xmlns="" val="379701013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42" presetClass="path" presetSubtype="0" accel="50000" fill="hold" nodeType="withEffect">
                                  <p:stCondLst>
                                    <p:cond delay="500"/>
                                  </p:stCondLst>
                                  <p:childTnLst>
                                    <p:animMotion origin="layout" path="M 3.05556E-6 -2.22222E-6 L 3.05556E-6 0.01297 " pathEditMode="relative" rAng="0" ptsTypes="AA">
                                      <p:cBhvr>
                                        <p:cTn id="9" dur="500" fill="hold"/>
                                        <p:tgtEl>
                                          <p:spTgt spid="2"/>
                                        </p:tgtEl>
                                        <p:attrNameLst>
                                          <p:attrName>ppt_x</p:attrName>
                                          <p:attrName>ppt_y</p:attrName>
                                        </p:attrNameLst>
                                      </p:cBhvr>
                                      <p:rCtr x="0"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194990"/>
            <a:ext cx="8336826" cy="6336704"/>
          </a:xfrm>
          <a:prstGeom prst="rect">
            <a:avLst/>
          </a:prstGeom>
        </p:spPr>
      </p:pic>
      <p:sp>
        <p:nvSpPr>
          <p:cNvPr id="26" name="مربع نص 25"/>
          <p:cNvSpPr txBox="1"/>
          <p:nvPr/>
        </p:nvSpPr>
        <p:spPr>
          <a:xfrm>
            <a:off x="787618" y="764704"/>
            <a:ext cx="7568764" cy="4339650"/>
          </a:xfrm>
          <a:prstGeom prst="rect">
            <a:avLst/>
          </a:prstGeom>
          <a:noFill/>
        </p:spPr>
        <p:txBody>
          <a:bodyPr wrap="square" rtlCol="1">
            <a:spAutoFit/>
          </a:bodyPr>
          <a:lstStyle/>
          <a:p>
            <a:pPr algn="ctr"/>
            <a:r>
              <a:rPr lang="ar-SA" sz="3600" b="1" dirty="0">
                <a:solidFill>
                  <a:srgbClr val="C00000"/>
                </a:solidFill>
                <a:cs typeface="KufiStandardGK" pitchFamily="2" charset="-78"/>
              </a:rPr>
              <a:t>ثالثا / الاجراءات المتخذة </a:t>
            </a:r>
          </a:p>
          <a:p>
            <a:r>
              <a:rPr lang="ar-SA" sz="3000" dirty="0"/>
              <a:t>1-دعوة ولي الأمر او الاتصال. </a:t>
            </a:r>
          </a:p>
          <a:p>
            <a:r>
              <a:rPr lang="ar-SA" sz="3000" dirty="0"/>
              <a:t>2-عمل جدول للاستذكار وتنظيم الوقت. </a:t>
            </a:r>
          </a:p>
          <a:p>
            <a:r>
              <a:rPr lang="ar-SA" sz="3000" dirty="0"/>
              <a:t>3-متابعة المذكرة بشكل يومي.</a:t>
            </a:r>
          </a:p>
          <a:p>
            <a:r>
              <a:rPr lang="ar-SA" sz="3000" dirty="0"/>
              <a:t>4-اشراك الطالب في مجاميع التقويم والاشراك في أوجه النشاط المختلفة.</a:t>
            </a:r>
          </a:p>
          <a:p>
            <a:r>
              <a:rPr lang="ar-SA" sz="3000" dirty="0"/>
              <a:t>5-تفهم سلوك الطالب واشعاره بالرحمة والأمن.</a:t>
            </a:r>
          </a:p>
          <a:p>
            <a:r>
              <a:rPr lang="ar-SA" sz="3000" dirty="0"/>
              <a:t>6- الابتكار والتجديد في طرق التدريس واستخدام الوسائل ومراعاة الفروق الفردية.</a:t>
            </a:r>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مجموعة 23"/>
          <p:cNvGrpSpPr/>
          <p:nvPr/>
        </p:nvGrpSpPr>
        <p:grpSpPr>
          <a:xfrm rot="-120000">
            <a:off x="6287362" y="1291628"/>
            <a:ext cx="1370149" cy="3415265"/>
            <a:chOff x="1385805" y="1141741"/>
            <a:chExt cx="1370149" cy="3415265"/>
          </a:xfrm>
        </p:grpSpPr>
        <p:grpSp>
          <p:nvGrpSpPr>
            <p:cNvPr id="3" name="مجموعة 24"/>
            <p:cNvGrpSpPr/>
            <p:nvPr/>
          </p:nvGrpSpPr>
          <p:grpSpPr>
            <a:xfrm rot="21660000">
              <a:off x="1385805" y="1141741"/>
              <a:ext cx="1370149" cy="3415265"/>
              <a:chOff x="4420140" y="2275738"/>
              <a:chExt cx="1329920" cy="2693282"/>
            </a:xfrm>
          </p:grpSpPr>
          <p:pic>
            <p:nvPicPr>
              <p:cNvPr id="27" name="صورة 2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420945" y="3748611"/>
                <a:ext cx="1327501" cy="1220409"/>
              </a:xfrm>
              <a:prstGeom prst="rect">
                <a:avLst/>
              </a:prstGeom>
            </p:spPr>
          </p:pic>
          <p:pic>
            <p:nvPicPr>
              <p:cNvPr id="28" name="صورة 27"/>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4420140" y="2275738"/>
                <a:ext cx="1329920" cy="595288"/>
              </a:xfrm>
              <a:prstGeom prst="rect">
                <a:avLst/>
              </a:prstGeom>
            </p:spPr>
          </p:pic>
          <p:pic>
            <p:nvPicPr>
              <p:cNvPr id="29" name="صورة 28"/>
              <p:cNvPicPr>
                <a:picLocks noChangeAspect="1"/>
              </p:cNvPicPr>
              <p:nvPr/>
            </p:nvPicPr>
            <p:blipFill rotWithShape="1">
              <a:blip r:embed="rId4" cstate="print">
                <a:extLst>
                  <a:ext uri="{28A0092B-C50C-407E-A947-70E740481C1C}">
                    <a14:useLocalDpi xmlns:a14="http://schemas.microsoft.com/office/drawing/2010/main" xmlns="" val="0"/>
                  </a:ext>
                </a:extLst>
              </a:blip>
              <a:srcRect/>
              <a:stretch/>
            </p:blipFill>
            <p:spPr>
              <a:xfrm>
                <a:off x="4422264" y="2868166"/>
                <a:ext cx="1325200" cy="465778"/>
              </a:xfrm>
              <a:prstGeom prst="rect">
                <a:avLst/>
              </a:prstGeom>
            </p:spPr>
          </p:pic>
          <p:pic>
            <p:nvPicPr>
              <p:cNvPr id="30" name="صورة 29"/>
              <p:cNvPicPr>
                <a:picLocks noChangeAspect="1"/>
              </p:cNvPicPr>
              <p:nvPr/>
            </p:nvPicPr>
            <p:blipFill rotWithShape="1">
              <a:blip r:embed="rId5" cstate="print">
                <a:extLst>
                  <a:ext uri="{28A0092B-C50C-407E-A947-70E740481C1C}">
                    <a14:useLocalDpi xmlns:a14="http://schemas.microsoft.com/office/drawing/2010/main" xmlns="" val="0"/>
                  </a:ext>
                </a:extLst>
              </a:blip>
              <a:srcRect/>
              <a:stretch/>
            </p:blipFill>
            <p:spPr>
              <a:xfrm>
                <a:off x="4420521" y="3329236"/>
                <a:ext cx="1329000" cy="790955"/>
              </a:xfrm>
              <a:prstGeom prst="rect">
                <a:avLst/>
              </a:prstGeom>
            </p:spPr>
          </p:pic>
        </p:grpSp>
        <p:sp>
          <p:nvSpPr>
            <p:cNvPr id="26" name="مستطيل 25"/>
            <p:cNvSpPr/>
            <p:nvPr/>
          </p:nvSpPr>
          <p:spPr>
            <a:xfrm rot="16260000">
              <a:off x="503865" y="2311531"/>
              <a:ext cx="3122541" cy="1261884"/>
            </a:xfrm>
            <a:prstGeom prst="rect">
              <a:avLst/>
            </a:prstGeom>
          </p:spPr>
          <p:txBody>
            <a:bodyPr wrap="square">
              <a:spAutoFit/>
            </a:bodyPr>
            <a:lstStyle/>
            <a:p>
              <a:pPr algn="ctr"/>
              <a:r>
                <a:rPr lang="ar-SA" sz="3800" b="1" dirty="0">
                  <a:solidFill>
                    <a:srgbClr val="FFFFCC"/>
                  </a:solidFill>
                  <a:latin typeface="ae_AlMohanad" pitchFamily="18" charset="-78"/>
                  <a:cs typeface="AF_Najed" pitchFamily="2" charset="-78"/>
                </a:rPr>
                <a:t>الاجاءات الخاصة بالمهارة</a:t>
              </a:r>
              <a:endParaRPr lang="ar-SA" sz="3800" b="1" dirty="0">
                <a:solidFill>
                  <a:schemeClr val="bg1"/>
                </a:solidFill>
                <a:latin typeface="ae_AlMohanad" pitchFamily="18" charset="-78"/>
                <a:cs typeface="AF_Najed" pitchFamily="2" charset="-78"/>
              </a:endParaRPr>
            </a:p>
          </p:txBody>
        </p:sp>
      </p:grpSp>
      <p:pic>
        <p:nvPicPr>
          <p:cNvPr id="9" name="صورة 8" descr="666667777.jpg"/>
          <p:cNvPicPr>
            <a:picLocks noChangeAspect="1"/>
          </p:cNvPicPr>
          <p:nvPr/>
        </p:nvPicPr>
        <p:blipFill>
          <a:blip r:embed="rId6" cstate="print"/>
          <a:stretch>
            <a:fillRect/>
          </a:stretch>
        </p:blipFill>
        <p:spPr>
          <a:xfrm>
            <a:off x="0" y="5724872"/>
            <a:ext cx="1158439" cy="1133128"/>
          </a:xfrm>
          <a:prstGeom prst="ellipse">
            <a:avLst/>
          </a:prstGeom>
        </p:spPr>
      </p:pic>
    </p:spTree>
    <p:extLst>
      <p:ext uri="{BB962C8B-B14F-4D97-AF65-F5344CB8AC3E}">
        <p14:creationId xmlns:p14="http://schemas.microsoft.com/office/powerpoint/2010/main" xmlns="" val="379701013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par>
                                <p:cTn id="8" presetID="42" presetClass="path" presetSubtype="0" accel="50000" fill="hold" nodeType="withEffect">
                                  <p:stCondLst>
                                    <p:cond delay="500"/>
                                  </p:stCondLst>
                                  <p:childTnLst>
                                    <p:animMotion origin="layout" path="M 3.05556E-6 -2.22222E-6 L 3.05556E-6 0.01297 " pathEditMode="relative" rAng="0" ptsTypes="AA">
                                      <p:cBhvr>
                                        <p:cTn id="9" dur="500" fill="hold"/>
                                        <p:tgtEl>
                                          <p:spTgt spid="2"/>
                                        </p:tgtEl>
                                        <p:attrNameLst>
                                          <p:attrName>ppt_x</p:attrName>
                                          <p:attrName>ppt_y</p:attrName>
                                        </p:attrNameLst>
                                      </p:cBhvr>
                                      <p:rCtr x="0"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22984" y="290960"/>
            <a:ext cx="8336826" cy="6336704"/>
          </a:xfrm>
          <a:prstGeom prst="rect">
            <a:avLst/>
          </a:prstGeom>
        </p:spPr>
      </p:pic>
      <p:sp>
        <p:nvSpPr>
          <p:cNvPr id="3" name="مربع نص 2"/>
          <p:cNvSpPr txBox="1"/>
          <p:nvPr/>
        </p:nvSpPr>
        <p:spPr>
          <a:xfrm>
            <a:off x="971600" y="764704"/>
            <a:ext cx="7704856" cy="5693866"/>
          </a:xfrm>
          <a:prstGeom prst="rect">
            <a:avLst/>
          </a:prstGeom>
          <a:noFill/>
        </p:spPr>
        <p:txBody>
          <a:bodyPr wrap="square" rtlCol="1">
            <a:spAutoFit/>
          </a:bodyPr>
          <a:lstStyle/>
          <a:p>
            <a:r>
              <a:rPr lang="ar-SA" sz="2800" dirty="0"/>
              <a:t>1</a:t>
            </a:r>
            <a:r>
              <a:rPr lang="ar-SA" sz="2800" dirty="0">
                <a:latin typeface="Muna" pitchFamily="2" charset="-78"/>
                <a:cs typeface="Muna" pitchFamily="2" charset="-78"/>
              </a:rPr>
              <a:t>- قياس فردي خاص للطالب (خطة محددة للطالب ).</a:t>
            </a:r>
          </a:p>
          <a:p>
            <a:r>
              <a:rPr lang="ar-SA" sz="2800" dirty="0">
                <a:latin typeface="Muna" pitchFamily="2" charset="-78"/>
                <a:cs typeface="Muna" pitchFamily="2" charset="-78"/>
              </a:rPr>
              <a:t>2- تحديد المهارات التي لم يتمكن منها الطالب.</a:t>
            </a:r>
          </a:p>
          <a:p>
            <a:r>
              <a:rPr lang="ar-SA" sz="2800" dirty="0">
                <a:latin typeface="Muna" pitchFamily="2" charset="-78"/>
                <a:cs typeface="Muna" pitchFamily="2" charset="-78"/>
              </a:rPr>
              <a:t>3-ملف خاص لطالب لمعالجة القصور في اتقان المهارة .</a:t>
            </a:r>
          </a:p>
          <a:p>
            <a:r>
              <a:rPr lang="ar-SA" sz="2800" dirty="0">
                <a:latin typeface="Muna" pitchFamily="2" charset="-78"/>
                <a:cs typeface="Muna" pitchFamily="2" charset="-78"/>
              </a:rPr>
              <a:t>4-متابعة الطالب من خلال (التركيز على المهارة غير المتقنة من خلال الشرح – التدريب – الممارسة ).</a:t>
            </a:r>
          </a:p>
          <a:p>
            <a:r>
              <a:rPr lang="ar-SA" sz="2800" dirty="0">
                <a:latin typeface="Muna" pitchFamily="2" charset="-78"/>
                <a:cs typeface="Muna" pitchFamily="2" charset="-78"/>
              </a:rPr>
              <a:t>5- تنويع أساليب التقويم للطالب (الملاحظه – التطبيق العملي ).</a:t>
            </a:r>
          </a:p>
          <a:p>
            <a:r>
              <a:rPr lang="ar-SA" sz="2800" dirty="0">
                <a:latin typeface="Muna" pitchFamily="2" charset="-78"/>
                <a:cs typeface="Muna" pitchFamily="2" charset="-78"/>
              </a:rPr>
              <a:t>6- أنشطة يكلف بها الطالب تساعدة على اتقان المهارات(تنوع طرق التدريس والأنشطة تعلم تعاوني – القبعات الست ...).</a:t>
            </a:r>
          </a:p>
          <a:p>
            <a:r>
              <a:rPr lang="ar-SA" sz="2800" dirty="0">
                <a:latin typeface="Muna" pitchFamily="2" charset="-78"/>
                <a:cs typeface="Muna" pitchFamily="2" charset="-78"/>
              </a:rPr>
              <a:t>7-تنويع أساليب تعزيز الطالب. </a:t>
            </a:r>
          </a:p>
          <a:p>
            <a:r>
              <a:rPr lang="ar-SA" sz="2800" dirty="0">
                <a:latin typeface="Muna" pitchFamily="2" charset="-78"/>
                <a:cs typeface="Muna" pitchFamily="2" charset="-78"/>
              </a:rPr>
              <a:t>8- الحاق الطالب بالفصول العلاجية.</a:t>
            </a:r>
          </a:p>
          <a:p>
            <a:endParaRPr lang="ar-SA" sz="2800" dirty="0">
              <a:latin typeface="Muna" pitchFamily="2" charset="-78"/>
              <a:cs typeface="Muna" pitchFamily="2" charset="-78"/>
            </a:endParaRPr>
          </a:p>
          <a:p>
            <a:endParaRPr lang="ar-SA" sz="2800" dirty="0">
              <a:latin typeface="Muna" pitchFamily="2" charset="-78"/>
              <a:cs typeface="Muna" pitchFamily="2" charset="-78"/>
            </a:endParaRPr>
          </a:p>
          <a:p>
            <a:endParaRPr lang="ar-SA" sz="2800" dirty="0"/>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63434" y="188640"/>
            <a:ext cx="8336826" cy="6336704"/>
          </a:xfrm>
          <a:prstGeom prst="rect">
            <a:avLst/>
          </a:prstGeom>
        </p:spPr>
      </p:pic>
      <p:sp>
        <p:nvSpPr>
          <p:cNvPr id="4" name="مربع نص 3"/>
          <p:cNvSpPr txBox="1"/>
          <p:nvPr/>
        </p:nvSpPr>
        <p:spPr>
          <a:xfrm>
            <a:off x="1313646" y="476672"/>
            <a:ext cx="6755454" cy="923330"/>
          </a:xfrm>
          <a:prstGeom prst="rect">
            <a:avLst/>
          </a:prstGeom>
          <a:noFill/>
        </p:spPr>
        <p:txBody>
          <a:bodyPr wrap="square" rtlCol="1">
            <a:spAutoFit/>
          </a:bodyPr>
          <a:lstStyle/>
          <a:p>
            <a:pPr algn="ctr"/>
            <a:r>
              <a:rPr lang="ar-SA" sz="3000" dirty="0">
                <a:solidFill>
                  <a:srgbClr val="C00000"/>
                </a:solidFill>
                <a:cs typeface="KufiStandardGK" pitchFamily="2" charset="-78"/>
              </a:rPr>
              <a:t>استراتيجية السقالات التعليمية :</a:t>
            </a:r>
          </a:p>
          <a:p>
            <a:endParaRPr lang="ar-SA" sz="2400" dirty="0"/>
          </a:p>
        </p:txBody>
      </p:sp>
      <p:sp>
        <p:nvSpPr>
          <p:cNvPr id="5" name="مربع نص 4"/>
          <p:cNvSpPr txBox="1"/>
          <p:nvPr/>
        </p:nvSpPr>
        <p:spPr>
          <a:xfrm>
            <a:off x="1011089" y="1052736"/>
            <a:ext cx="7241516" cy="5078313"/>
          </a:xfrm>
          <a:prstGeom prst="rect">
            <a:avLst/>
          </a:prstGeom>
          <a:noFill/>
        </p:spPr>
        <p:txBody>
          <a:bodyPr wrap="square" rtlCol="1">
            <a:spAutoFit/>
          </a:bodyPr>
          <a:lstStyle/>
          <a:p>
            <a:pPr algn="ctr"/>
            <a:r>
              <a:rPr lang="ar-SA" sz="2700" dirty="0"/>
              <a:t>تعد السقالات التعليمية احدى التطبيقات التربوية للنظرية البنائية حيث يتم التركيز على كيفية اكتساب المعارفه وحيث تنادي السقالات التعليمية بأن التعلم لايتم الامن خلال التعرف على الخبرات السابقة للمتعلم والانطلاق منها للتركيز على التعلم النشط والتعلم الاجتماعي سواء كان ذلك مع المعلم أو مع الأقران ومن ثم اعادة تنظيم خبرات المتعلم لينتقل  الى مراحل الاعتماد على النفس وبالتالي تتحقق استمرارية التعلم من خلال تقديم المساعدة للمتعلم </a:t>
            </a:r>
          </a:p>
          <a:p>
            <a:pPr algn="ctr"/>
            <a:r>
              <a:rPr lang="ar-SA" sz="2700" dirty="0"/>
              <a:t>وعبور الفجوة بين مايعرف ومايحاول معرفته بمساعدة الاخرين ومن ثم يترك لكي يكمل بقية ماتعلمه لذاته منفردا معتمدا على قدراته الذاتية. </a:t>
            </a:r>
          </a:p>
          <a:p>
            <a:endParaRPr lang="ar-SA" sz="2700" dirty="0"/>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260648"/>
            <a:ext cx="8336826" cy="6336704"/>
          </a:xfrm>
          <a:prstGeom prst="rect">
            <a:avLst/>
          </a:prstGeom>
        </p:spPr>
      </p:pic>
      <p:sp>
        <p:nvSpPr>
          <p:cNvPr id="3" name="مربع نص 2"/>
          <p:cNvSpPr txBox="1"/>
          <p:nvPr/>
        </p:nvSpPr>
        <p:spPr>
          <a:xfrm>
            <a:off x="262536" y="1268760"/>
            <a:ext cx="8477877" cy="3277820"/>
          </a:xfrm>
          <a:prstGeom prst="rect">
            <a:avLst/>
          </a:prstGeom>
          <a:noFill/>
        </p:spPr>
        <p:txBody>
          <a:bodyPr wrap="square" rtlCol="1">
            <a:spAutoFit/>
          </a:bodyPr>
          <a:lstStyle/>
          <a:p>
            <a:pPr algn="ctr"/>
            <a:r>
              <a:rPr lang="ar-SA" sz="1900" dirty="0">
                <a:solidFill>
                  <a:srgbClr val="C00000"/>
                </a:solidFill>
                <a:cs typeface="KufiStandardGK" pitchFamily="2" charset="-78"/>
              </a:rPr>
              <a:t>استخدام السقالات التعليمية في اكساب المهارات الغيرمتقنة لدى الطلاب المخفقين من خلال:</a:t>
            </a:r>
          </a:p>
          <a:p>
            <a:r>
              <a:rPr lang="ar-SA" sz="2000" dirty="0">
                <a:solidFill>
                  <a:srgbClr val="C00000"/>
                </a:solidFill>
                <a:cs typeface="KufiStandardGK" pitchFamily="2" charset="-78"/>
              </a:rPr>
              <a:t> </a:t>
            </a:r>
          </a:p>
          <a:p>
            <a:r>
              <a:rPr lang="ar-SA" sz="2400" dirty="0">
                <a:latin typeface="Muna" pitchFamily="2" charset="-78"/>
                <a:cs typeface="Muna" pitchFamily="2" charset="-78"/>
              </a:rPr>
              <a:t>1-تشخيص حاجات  الطلاب والربط بين الأعمال التي يهتمو بها والأنشطةالموكلة اليهم </a:t>
            </a:r>
          </a:p>
          <a:p>
            <a:r>
              <a:rPr lang="ar-SA" sz="2400" dirty="0">
                <a:latin typeface="Muna" pitchFamily="2" charset="-78"/>
                <a:cs typeface="Muna" pitchFamily="2" charset="-78"/>
              </a:rPr>
              <a:t>2-تبسيط الأنشطة من أجل من حيث جعلها أكثرسهولة واماكنية تحقيقها لدى الطلاب </a:t>
            </a:r>
          </a:p>
          <a:p>
            <a:r>
              <a:rPr lang="ar-SA" sz="2400" dirty="0">
                <a:latin typeface="Muna" pitchFamily="2" charset="-78"/>
                <a:cs typeface="Muna" pitchFamily="2" charset="-78"/>
              </a:rPr>
              <a:t>3- تحفيز الطلاب وتشجيعهم وخلق جوممتع ومريح يشعرون من خلاله بالامان  </a:t>
            </a:r>
          </a:p>
          <a:p>
            <a:r>
              <a:rPr lang="ar-SA" sz="2400" dirty="0">
                <a:latin typeface="Muna" pitchFamily="2" charset="-78"/>
                <a:cs typeface="Muna" pitchFamily="2" charset="-78"/>
              </a:rPr>
              <a:t>4- استمرارية متابعة الهدف عند وضع الخطة </a:t>
            </a:r>
          </a:p>
          <a:p>
            <a:r>
              <a:rPr lang="ar-SA" sz="2400" dirty="0">
                <a:latin typeface="Muna" pitchFamily="2" charset="-78"/>
                <a:cs typeface="Muna" pitchFamily="2" charset="-78"/>
              </a:rPr>
              <a:t>5- تقديم التغذية الراجعة لمساعدة الطلاب على مراقبة مدى تقدمهم </a:t>
            </a:r>
          </a:p>
          <a:p>
            <a:endParaRPr lang="ar-SA" sz="2400" dirty="0">
              <a:latin typeface="Muna" pitchFamily="2" charset="-78"/>
              <a:cs typeface="Muna" pitchFamily="2" charset="-78"/>
            </a:endParaRPr>
          </a:p>
          <a:p>
            <a:endParaRPr lang="ar-SA" sz="2400" dirty="0"/>
          </a:p>
        </p:txBody>
      </p:sp>
    </p:spTree>
    <p:extLst>
      <p:ext uri="{BB962C8B-B14F-4D97-AF65-F5344CB8AC3E}">
        <p14:creationId xmlns:p14="http://schemas.microsoft.com/office/powerpoint/2010/main" xmlns="" val="2156115114"/>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صورة 8"/>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0" y="0"/>
            <a:ext cx="9144000" cy="6858000"/>
          </a:xfrm>
          <a:prstGeom prst="rect">
            <a:avLst/>
          </a:prstGeom>
        </p:spPr>
      </p:pic>
      <p:pic>
        <p:nvPicPr>
          <p:cNvPr id="6" name="صورة 5" descr="666667777.jpg"/>
          <p:cNvPicPr>
            <a:picLocks noChangeAspect="1"/>
          </p:cNvPicPr>
          <p:nvPr/>
        </p:nvPicPr>
        <p:blipFill>
          <a:blip r:embed="rId3" cstate="print"/>
          <a:stretch>
            <a:fillRect/>
          </a:stretch>
        </p:blipFill>
        <p:spPr>
          <a:xfrm>
            <a:off x="1066404" y="-99392"/>
            <a:ext cx="7011192" cy="6858000"/>
          </a:xfrm>
          <a:prstGeom prst="rect">
            <a:avLst/>
          </a:prstGeom>
        </p:spPr>
      </p:pic>
    </p:spTree>
    <p:extLst>
      <p:ext uri="{BB962C8B-B14F-4D97-AF65-F5344CB8AC3E}">
        <p14:creationId xmlns:p14="http://schemas.microsoft.com/office/powerpoint/2010/main" xmlns="" val="286100040"/>
      </p:ext>
    </p:extLst>
  </p:cSld>
  <p:clrMapOvr>
    <a:masterClrMapping/>
  </p:clrMapOvr>
  <mc:AlternateContent xmlns:mc="http://schemas.openxmlformats.org/markup-compatibility/2006">
    <mc:Choice xmlns:p14="http://schemas.microsoft.com/office/powerpoint/2010/main" xmlns="" Requires="p14">
      <p:transition spd="slow" p14:dur="3250">
        <p14:ripp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75595" y="252051"/>
            <a:ext cx="8336826" cy="6336704"/>
          </a:xfrm>
          <a:prstGeom prst="rect">
            <a:avLst/>
          </a:prstGeom>
        </p:spPr>
      </p:pic>
      <p:sp>
        <p:nvSpPr>
          <p:cNvPr id="4" name="مربع نص 3"/>
          <p:cNvSpPr txBox="1"/>
          <p:nvPr/>
        </p:nvSpPr>
        <p:spPr>
          <a:xfrm>
            <a:off x="683568" y="476672"/>
            <a:ext cx="7920880" cy="8371523"/>
          </a:xfrm>
          <a:prstGeom prst="rect">
            <a:avLst/>
          </a:prstGeom>
          <a:noFill/>
        </p:spPr>
        <p:txBody>
          <a:bodyPr wrap="square" rtlCol="1">
            <a:spAutoFit/>
          </a:bodyPr>
          <a:lstStyle/>
          <a:p>
            <a:pPr algn="ctr"/>
            <a:r>
              <a:rPr lang="ar-SA" sz="3800" dirty="0">
                <a:solidFill>
                  <a:srgbClr val="C00000"/>
                </a:solidFill>
                <a:cs typeface="KufiStandardGK" pitchFamily="2" charset="-78"/>
              </a:rPr>
              <a:t>استراتيجيات باستخدام السقالات التعليمية</a:t>
            </a:r>
          </a:p>
          <a:p>
            <a:endParaRPr lang="ar-SA" sz="2400" dirty="0">
              <a:solidFill>
                <a:srgbClr val="FF0000"/>
              </a:solidFill>
            </a:endParaRPr>
          </a:p>
          <a:p>
            <a:r>
              <a:rPr lang="ar-SA" sz="2000" dirty="0">
                <a:solidFill>
                  <a:srgbClr val="6B8537"/>
                </a:solidFill>
              </a:rPr>
              <a:t>اسلوب التجزئية /</a:t>
            </a:r>
            <a:r>
              <a:rPr lang="ar-SA" sz="2000" dirty="0">
                <a:solidFill>
                  <a:srgbClr val="C00000"/>
                </a:solidFill>
              </a:rPr>
              <a:t> </a:t>
            </a:r>
            <a:r>
              <a:rPr lang="ar-SA" sz="2000" dirty="0"/>
              <a:t>يقوم المعلم بتقسيم المهارة الى أجزاء صغيرة ومبسطة بحيث يحقق كل جزء منها هدفا واحدا أوهدفين ويتأكد عند انتهاء كل جزء من أن المفاهيم قد ترسخت لدى الطلاب من خلال التقويم المناسب.</a:t>
            </a:r>
          </a:p>
          <a:p>
            <a:r>
              <a:rPr lang="ar-SA" sz="2000" dirty="0"/>
              <a:t>الوسائط السمعية والبصرية / يستطيع المعلم بدلا من أن يصف فكرة ما باستخدام الكلمات أن يلجأ الى استخدام مقطع صوتي أو شريط عرض مصور يشرح الفكرة بشكل أكثر وضوحا.</a:t>
            </a:r>
          </a:p>
          <a:p>
            <a:endParaRPr lang="ar-SA" sz="2000" dirty="0"/>
          </a:p>
          <a:p>
            <a:r>
              <a:rPr lang="ar-SA" sz="2000" dirty="0">
                <a:solidFill>
                  <a:srgbClr val="6B8537"/>
                </a:solidFill>
              </a:rPr>
              <a:t>مفردات ماقبل الدرس / </a:t>
            </a:r>
            <a:r>
              <a:rPr lang="ar-SA" sz="2000" dirty="0"/>
              <a:t>يقوم المعلم بشرح المفردات التي يتوقع أن تعرقل فهم الموضوع. </a:t>
            </a:r>
          </a:p>
          <a:p>
            <a:endParaRPr lang="ar-SA" sz="2000" dirty="0"/>
          </a:p>
          <a:p>
            <a:r>
              <a:rPr lang="ar-SA" sz="2000" dirty="0">
                <a:solidFill>
                  <a:srgbClr val="6B8537"/>
                </a:solidFill>
              </a:rPr>
              <a:t>استخدام الخرائط الذهنية / </a:t>
            </a:r>
            <a:r>
              <a:rPr lang="ar-SA" sz="2000" dirty="0"/>
              <a:t>وهي تساعد على تنظيم المفاهيم وترتيبها بحيث يقوم المعلم والطلاب بوضعها معا فيصعب بذلك نسيانها اولا ويسهل تذكرها ثانيا.</a:t>
            </a:r>
          </a:p>
          <a:p>
            <a:endParaRPr lang="ar-SA" sz="2000" dirty="0"/>
          </a:p>
          <a:p>
            <a:r>
              <a:rPr lang="ar-SA" sz="2000" dirty="0">
                <a:solidFill>
                  <a:srgbClr val="6B8537"/>
                </a:solidFill>
              </a:rPr>
              <a:t>الحركات الجسدية / </a:t>
            </a:r>
            <a:r>
              <a:rPr lang="ar-SA" sz="2000" dirty="0"/>
              <a:t>وهيه عبارة عن أي حركة جسدية يقوم بها المعلم لتوضيح فكرة. </a:t>
            </a:r>
          </a:p>
          <a:p>
            <a:r>
              <a:rPr lang="ar-SA" sz="2000" dirty="0">
                <a:solidFill>
                  <a:srgbClr val="FF0000"/>
                </a:solidFill>
              </a:rPr>
              <a:t> </a:t>
            </a:r>
          </a:p>
          <a:p>
            <a:endParaRPr lang="ar-SA" sz="2000" dirty="0">
              <a:solidFill>
                <a:srgbClr val="FF0000"/>
              </a:solidFill>
            </a:endParaRPr>
          </a:p>
          <a:p>
            <a:endParaRPr lang="ar-SA" sz="2000" dirty="0">
              <a:solidFill>
                <a:srgbClr val="FF0000"/>
              </a:solidFill>
            </a:endParaRPr>
          </a:p>
          <a:p>
            <a:endParaRPr lang="ar-SA" sz="2400" dirty="0">
              <a:solidFill>
                <a:srgbClr val="FF0000"/>
              </a:solidFill>
            </a:endParaRPr>
          </a:p>
          <a:p>
            <a:endParaRPr lang="ar-SA" sz="2400" dirty="0">
              <a:solidFill>
                <a:schemeClr val="accent3"/>
              </a:solidFill>
            </a:endParaRPr>
          </a:p>
          <a:p>
            <a:endParaRPr lang="ar-SA" sz="2400" dirty="0">
              <a:solidFill>
                <a:srgbClr val="00B050"/>
              </a:solidFill>
            </a:endParaRPr>
          </a:p>
          <a:p>
            <a:endParaRPr lang="ar-SA" sz="2400" dirty="0">
              <a:solidFill>
                <a:srgbClr val="00B050"/>
              </a:solidFill>
            </a:endParaRPr>
          </a:p>
          <a:p>
            <a:endParaRPr lang="ar-SA" sz="4000" dirty="0">
              <a:solidFill>
                <a:srgbClr val="00B050"/>
              </a:solidFill>
            </a:endParaRPr>
          </a:p>
          <a:p>
            <a:endParaRPr lang="ar-SA" sz="4000" dirty="0">
              <a:solidFill>
                <a:srgbClr val="00B050"/>
              </a:solidFill>
            </a:endParaRPr>
          </a:p>
        </p:txBody>
      </p:sp>
    </p:spTree>
    <p:extLst>
      <p:ext uri="{BB962C8B-B14F-4D97-AF65-F5344CB8AC3E}">
        <p14:creationId xmlns:p14="http://schemas.microsoft.com/office/powerpoint/2010/main" xmlns="" val="414981155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67583" y="116632"/>
            <a:ext cx="8336826" cy="6336704"/>
          </a:xfrm>
          <a:prstGeom prst="rect">
            <a:avLst/>
          </a:prstGeom>
        </p:spPr>
      </p:pic>
      <p:sp>
        <p:nvSpPr>
          <p:cNvPr id="15" name="مربع نص 14"/>
          <p:cNvSpPr txBox="1"/>
          <p:nvPr/>
        </p:nvSpPr>
        <p:spPr>
          <a:xfrm>
            <a:off x="453567" y="570483"/>
            <a:ext cx="8164857" cy="5386090"/>
          </a:xfrm>
          <a:prstGeom prst="rect">
            <a:avLst/>
          </a:prstGeom>
          <a:noFill/>
        </p:spPr>
        <p:txBody>
          <a:bodyPr wrap="square" rtlCol="1">
            <a:spAutoFit/>
          </a:bodyPr>
          <a:lstStyle/>
          <a:p>
            <a:pPr algn="ctr"/>
            <a:r>
              <a:rPr lang="ar-SA" sz="3600" b="1" dirty="0">
                <a:solidFill>
                  <a:srgbClr val="C00000"/>
                </a:solidFill>
                <a:latin typeface="Farah" pitchFamily="2" charset="-78"/>
                <a:cs typeface="KufiStandardGK" pitchFamily="2" charset="-78"/>
              </a:rPr>
              <a:t>مراحل السقالات التعليمية</a:t>
            </a:r>
            <a:r>
              <a:rPr lang="ar-SA" sz="5400" b="1" dirty="0">
                <a:solidFill>
                  <a:srgbClr val="C00000"/>
                </a:solidFill>
                <a:latin typeface="Farah" pitchFamily="2" charset="-78"/>
                <a:cs typeface="KufiStandardGK" pitchFamily="2" charset="-78"/>
              </a:rPr>
              <a:t> </a:t>
            </a:r>
          </a:p>
          <a:p>
            <a:r>
              <a:rPr lang="ar-SA" sz="2200" dirty="0">
                <a:latin typeface="Muna" pitchFamily="2" charset="-78"/>
                <a:cs typeface="Muna" pitchFamily="2" charset="-78"/>
              </a:rPr>
              <a:t>1-استخدام التلميحات والدلالات والتساؤلات </a:t>
            </a:r>
          </a:p>
          <a:p>
            <a:r>
              <a:rPr lang="ar-SA" sz="2200" dirty="0">
                <a:latin typeface="Muna" pitchFamily="2" charset="-78"/>
                <a:cs typeface="Muna" pitchFamily="2" charset="-78"/>
              </a:rPr>
              <a:t>2-التفكير الجهري للعمليات والمهارات العقلية المتضمنة في المهمة</a:t>
            </a:r>
          </a:p>
          <a:p>
            <a:r>
              <a:rPr lang="ar-SA" sz="2200" dirty="0">
                <a:latin typeface="Muna" pitchFamily="2" charset="-78"/>
                <a:cs typeface="Muna" pitchFamily="2" charset="-78"/>
              </a:rPr>
              <a:t>3- اعطاء نموذج لتعلم المهارات والعمليات المستهدفة </a:t>
            </a:r>
          </a:p>
          <a:p>
            <a:r>
              <a:rPr lang="ar-SA" sz="2200" dirty="0">
                <a:latin typeface="Muna" pitchFamily="2" charset="-78"/>
                <a:cs typeface="Muna" pitchFamily="2" charset="-78"/>
              </a:rPr>
              <a:t>4- الممارسة الجماعية الموجهة لمحتوى علمي ومهام متنوعة (يعمل التلميذ مع زميله في مجموعات صغيرة مع ملاحظة أحطاء التلاميذ والعمل الفوري على تصحيحها وتوجيه التلاميذ لطرح الأسئلة وكذلك الاستفسار الذاتي عند بناء المهمة )</a:t>
            </a:r>
          </a:p>
          <a:p>
            <a:r>
              <a:rPr lang="ar-SA" sz="2200" dirty="0">
                <a:latin typeface="Muna" pitchFamily="2" charset="-78"/>
                <a:cs typeface="Muna" pitchFamily="2" charset="-78"/>
              </a:rPr>
              <a:t>5- اعطاء  التغذية الراجعة ( يعطي المعلم التغذية راجعة مصححة الاجابات للتلاميذ ويستخدم قوائم التصحيح والتي تتضمن جميع خطوات أداء المهمة ومساعدة التلميذ في تقويم عمله بنماذج معدة سابقا)</a:t>
            </a:r>
          </a:p>
          <a:p>
            <a:r>
              <a:rPr lang="ar-SA" sz="2200" dirty="0">
                <a:latin typeface="Muna" pitchFamily="2" charset="-78"/>
                <a:cs typeface="Muna" pitchFamily="2" charset="-78"/>
              </a:rPr>
              <a:t>6- زيادة مسؤلية التنفيذ (ويتضمن ذلك بعض أنشطة التدعيم والتعزيزو العمل على ألغاء الدعم المقدم للتلميذ تدريجيا )</a:t>
            </a:r>
          </a:p>
          <a:p>
            <a:endParaRPr lang="ar-SA" sz="2400" dirty="0">
              <a:latin typeface="Muna" pitchFamily="2" charset="-78"/>
              <a:cs typeface="Muna" pitchFamily="2" charset="-78"/>
            </a:endParaRPr>
          </a:p>
          <a:p>
            <a:pPr algn="ctr"/>
            <a:endParaRPr lang="ar-SA" sz="2400" b="1" dirty="0">
              <a:latin typeface="ae_AlMohanad" pitchFamily="18" charset="-78"/>
              <a:cs typeface="AF_Najed" pitchFamily="2" charset="-78"/>
            </a:endParaRPr>
          </a:p>
        </p:txBody>
      </p:sp>
      <p:sp>
        <p:nvSpPr>
          <p:cNvPr id="11" name="مستطيل 10"/>
          <p:cNvSpPr/>
          <p:nvPr/>
        </p:nvSpPr>
        <p:spPr>
          <a:xfrm>
            <a:off x="539552" y="4509120"/>
            <a:ext cx="5976664" cy="15841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r>
              <a:rPr lang="ar-SA" sz="2400" b="1" dirty="0">
                <a:solidFill>
                  <a:sysClr val="windowText" lastClr="000000"/>
                </a:solidFill>
                <a:effectLst>
                  <a:outerShdw blurRad="38100" dist="38100" dir="2700000" algn="tl">
                    <a:srgbClr val="000000">
                      <a:alpha val="43137"/>
                    </a:srgbClr>
                  </a:outerShdw>
                </a:effectLst>
              </a:rPr>
              <a:t>.</a:t>
            </a:r>
          </a:p>
        </p:txBody>
      </p:sp>
      <p:sp>
        <p:nvSpPr>
          <p:cNvPr id="12" name="مستطيل 11"/>
          <p:cNvSpPr/>
          <p:nvPr/>
        </p:nvSpPr>
        <p:spPr>
          <a:xfrm>
            <a:off x="611560" y="594554"/>
            <a:ext cx="7920880" cy="333850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endParaRPr lang="ar-SA" sz="2800" b="1" dirty="0">
              <a:solidFill>
                <a:sysClr val="windowText" lastClr="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260648"/>
            <a:ext cx="8336826" cy="6336704"/>
          </a:xfrm>
          <a:prstGeom prst="rect">
            <a:avLst/>
          </a:prstGeom>
        </p:spPr>
      </p:pic>
      <p:sp>
        <p:nvSpPr>
          <p:cNvPr id="15" name="مربع نص 14"/>
          <p:cNvSpPr txBox="1"/>
          <p:nvPr/>
        </p:nvSpPr>
        <p:spPr>
          <a:xfrm>
            <a:off x="539552" y="548680"/>
            <a:ext cx="8064896" cy="646331"/>
          </a:xfrm>
          <a:prstGeom prst="rect">
            <a:avLst/>
          </a:prstGeom>
          <a:noFill/>
        </p:spPr>
        <p:txBody>
          <a:bodyPr wrap="square" rtlCol="1">
            <a:spAutoFit/>
          </a:bodyPr>
          <a:lstStyle/>
          <a:p>
            <a:pPr algn="ctr"/>
            <a:r>
              <a:rPr lang="ar-SA" sz="3600" b="1" dirty="0">
                <a:solidFill>
                  <a:srgbClr val="C00000"/>
                </a:solidFill>
                <a:cs typeface="KufiStandardGK" pitchFamily="2" charset="-78"/>
              </a:rPr>
              <a:t>مراحل تنفيذ استراتيجية السقالات التعليمية </a:t>
            </a:r>
          </a:p>
        </p:txBody>
      </p:sp>
      <p:sp>
        <p:nvSpPr>
          <p:cNvPr id="3" name="مستطيل 2">
            <a:extLst>
              <a:ext uri="{FF2B5EF4-FFF2-40B4-BE49-F238E27FC236}">
                <a16:creationId xmlns:a16="http://schemas.microsoft.com/office/drawing/2014/main" xmlns="" id="{5A5F6398-1BFC-A64D-9CFF-F96776C85B53}"/>
              </a:ext>
            </a:extLst>
          </p:cNvPr>
          <p:cNvSpPr/>
          <p:nvPr/>
        </p:nvSpPr>
        <p:spPr>
          <a:xfrm>
            <a:off x="6503380" y="2000605"/>
            <a:ext cx="1872208" cy="864096"/>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5" name="مستطيل 4">
            <a:extLst>
              <a:ext uri="{FF2B5EF4-FFF2-40B4-BE49-F238E27FC236}">
                <a16:creationId xmlns:a16="http://schemas.microsoft.com/office/drawing/2014/main" xmlns="" id="{F0C4731A-7057-624A-8D27-B93D659E5A18}"/>
              </a:ext>
            </a:extLst>
          </p:cNvPr>
          <p:cNvSpPr/>
          <p:nvPr/>
        </p:nvSpPr>
        <p:spPr>
          <a:xfrm>
            <a:off x="1234643" y="3736911"/>
            <a:ext cx="1872208" cy="864096"/>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6" name="مستطيل 5">
            <a:extLst>
              <a:ext uri="{FF2B5EF4-FFF2-40B4-BE49-F238E27FC236}">
                <a16:creationId xmlns:a16="http://schemas.microsoft.com/office/drawing/2014/main" xmlns="" id="{6DD83EB9-313D-4442-975D-9AEDF65A5BE9}"/>
              </a:ext>
            </a:extLst>
          </p:cNvPr>
          <p:cNvSpPr/>
          <p:nvPr/>
        </p:nvSpPr>
        <p:spPr>
          <a:xfrm>
            <a:off x="3724499" y="3770581"/>
            <a:ext cx="1872208" cy="864096"/>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7" name="مستطيل 6">
            <a:extLst>
              <a:ext uri="{FF2B5EF4-FFF2-40B4-BE49-F238E27FC236}">
                <a16:creationId xmlns:a16="http://schemas.microsoft.com/office/drawing/2014/main" xmlns="" id="{81B9155E-58CB-3B48-A62E-6F2EF5B0759F}"/>
              </a:ext>
            </a:extLst>
          </p:cNvPr>
          <p:cNvSpPr/>
          <p:nvPr/>
        </p:nvSpPr>
        <p:spPr>
          <a:xfrm>
            <a:off x="6228147" y="3770581"/>
            <a:ext cx="1872208" cy="864096"/>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8" name="مستطيل 7">
            <a:extLst>
              <a:ext uri="{FF2B5EF4-FFF2-40B4-BE49-F238E27FC236}">
                <a16:creationId xmlns:a16="http://schemas.microsoft.com/office/drawing/2014/main" xmlns="" id="{EC48821F-615F-9D41-87DC-B2B5CBAF9BBA}"/>
              </a:ext>
            </a:extLst>
          </p:cNvPr>
          <p:cNvSpPr/>
          <p:nvPr/>
        </p:nvSpPr>
        <p:spPr>
          <a:xfrm>
            <a:off x="1523490" y="1988840"/>
            <a:ext cx="1872208" cy="864096"/>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9" name="مستطيل 8">
            <a:extLst>
              <a:ext uri="{FF2B5EF4-FFF2-40B4-BE49-F238E27FC236}">
                <a16:creationId xmlns:a16="http://schemas.microsoft.com/office/drawing/2014/main" xmlns="" id="{9E193F67-F73A-EE48-A617-066C35A4DB22}"/>
              </a:ext>
            </a:extLst>
          </p:cNvPr>
          <p:cNvSpPr/>
          <p:nvPr/>
        </p:nvSpPr>
        <p:spPr>
          <a:xfrm>
            <a:off x="4028284" y="2008836"/>
            <a:ext cx="1872208" cy="864096"/>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4" name="سهم للأسفل 3">
            <a:extLst>
              <a:ext uri="{FF2B5EF4-FFF2-40B4-BE49-F238E27FC236}">
                <a16:creationId xmlns:a16="http://schemas.microsoft.com/office/drawing/2014/main" xmlns="" id="{3C1FC067-267B-5644-82E3-D7BD1E4F1385}"/>
              </a:ext>
            </a:extLst>
          </p:cNvPr>
          <p:cNvSpPr/>
          <p:nvPr/>
        </p:nvSpPr>
        <p:spPr>
          <a:xfrm rot="5400000">
            <a:off x="6146111" y="2125916"/>
            <a:ext cx="124593" cy="589944"/>
          </a:xfrm>
          <a:prstGeom prst="downArrow">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1" name="سهم للأسفل 10">
            <a:extLst>
              <a:ext uri="{FF2B5EF4-FFF2-40B4-BE49-F238E27FC236}">
                <a16:creationId xmlns:a16="http://schemas.microsoft.com/office/drawing/2014/main" xmlns="" id="{A8716A85-5457-B54E-8DA3-0F97DD57A360}"/>
              </a:ext>
            </a:extLst>
          </p:cNvPr>
          <p:cNvSpPr/>
          <p:nvPr/>
        </p:nvSpPr>
        <p:spPr>
          <a:xfrm rot="5400000">
            <a:off x="3648782" y="2168926"/>
            <a:ext cx="124593" cy="589944"/>
          </a:xfrm>
          <a:prstGeom prst="downArrow">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2" name="سهم للأسفل 11">
            <a:extLst>
              <a:ext uri="{FF2B5EF4-FFF2-40B4-BE49-F238E27FC236}">
                <a16:creationId xmlns:a16="http://schemas.microsoft.com/office/drawing/2014/main" xmlns="" id="{F1D8F578-9FA3-EB40-92C9-C96B0959ACB9}"/>
              </a:ext>
            </a:extLst>
          </p:cNvPr>
          <p:cNvSpPr/>
          <p:nvPr/>
        </p:nvSpPr>
        <p:spPr>
          <a:xfrm rot="5400000">
            <a:off x="1155105" y="2168927"/>
            <a:ext cx="124593" cy="589944"/>
          </a:xfrm>
          <a:prstGeom prst="downArrow">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3" name="سهم للأسفل 12">
            <a:extLst>
              <a:ext uri="{FF2B5EF4-FFF2-40B4-BE49-F238E27FC236}">
                <a16:creationId xmlns:a16="http://schemas.microsoft.com/office/drawing/2014/main" xmlns="" id="{802BB8CD-CC4A-EC43-A49D-09FA9CF0F2A2}"/>
              </a:ext>
            </a:extLst>
          </p:cNvPr>
          <p:cNvSpPr/>
          <p:nvPr/>
        </p:nvSpPr>
        <p:spPr>
          <a:xfrm rot="5400000">
            <a:off x="8327713" y="3996324"/>
            <a:ext cx="111224" cy="523831"/>
          </a:xfrm>
          <a:prstGeom prst="downArrow">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4" name="سهم للأسفل 13">
            <a:extLst>
              <a:ext uri="{FF2B5EF4-FFF2-40B4-BE49-F238E27FC236}">
                <a16:creationId xmlns:a16="http://schemas.microsoft.com/office/drawing/2014/main" xmlns="" id="{F082D301-777E-CD45-B63F-3AD3403CED9C}"/>
              </a:ext>
            </a:extLst>
          </p:cNvPr>
          <p:cNvSpPr/>
          <p:nvPr/>
        </p:nvSpPr>
        <p:spPr>
          <a:xfrm rot="5400000">
            <a:off x="5857947" y="3974213"/>
            <a:ext cx="124593" cy="589944"/>
          </a:xfrm>
          <a:prstGeom prst="downArrow">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6" name="سهم للأسفل 15">
            <a:extLst>
              <a:ext uri="{FF2B5EF4-FFF2-40B4-BE49-F238E27FC236}">
                <a16:creationId xmlns:a16="http://schemas.microsoft.com/office/drawing/2014/main" xmlns="" id="{F9731C1F-6A25-9A47-B50D-88A265DE4A65}"/>
              </a:ext>
            </a:extLst>
          </p:cNvPr>
          <p:cNvSpPr/>
          <p:nvPr/>
        </p:nvSpPr>
        <p:spPr>
          <a:xfrm rot="5400000">
            <a:off x="3353809" y="3929547"/>
            <a:ext cx="124593" cy="589944"/>
          </a:xfrm>
          <a:prstGeom prst="downArrow">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
        <p:nvSpPr>
          <p:cNvPr id="10" name="مربع نص 9">
            <a:extLst>
              <a:ext uri="{FF2B5EF4-FFF2-40B4-BE49-F238E27FC236}">
                <a16:creationId xmlns:a16="http://schemas.microsoft.com/office/drawing/2014/main" xmlns="" id="{FF114130-0CAC-594C-BB65-0002D5E96B18}"/>
              </a:ext>
            </a:extLst>
          </p:cNvPr>
          <p:cNvSpPr txBox="1"/>
          <p:nvPr/>
        </p:nvSpPr>
        <p:spPr>
          <a:xfrm>
            <a:off x="6676953" y="2123306"/>
            <a:ext cx="1525062" cy="646331"/>
          </a:xfrm>
          <a:prstGeom prst="rect">
            <a:avLst/>
          </a:prstGeom>
          <a:noFill/>
        </p:spPr>
        <p:txBody>
          <a:bodyPr wrap="square" rtlCol="1">
            <a:spAutoFit/>
          </a:bodyPr>
          <a:lstStyle/>
          <a:p>
            <a:pPr algn="ctr"/>
            <a:r>
              <a:rPr lang="ar-SA" dirty="0"/>
              <a:t>يقدم المعلم دعماً كبيراً</a:t>
            </a:r>
          </a:p>
        </p:txBody>
      </p:sp>
      <p:sp>
        <p:nvSpPr>
          <p:cNvPr id="18" name="مربع نص 17">
            <a:extLst>
              <a:ext uri="{FF2B5EF4-FFF2-40B4-BE49-F238E27FC236}">
                <a16:creationId xmlns:a16="http://schemas.microsoft.com/office/drawing/2014/main" xmlns="" id="{00CB8DC1-425E-A045-AC40-5D0197C2EDE5}"/>
              </a:ext>
            </a:extLst>
          </p:cNvPr>
          <p:cNvSpPr txBox="1"/>
          <p:nvPr/>
        </p:nvSpPr>
        <p:spPr>
          <a:xfrm>
            <a:off x="3957714" y="2032285"/>
            <a:ext cx="2013347" cy="646331"/>
          </a:xfrm>
          <a:prstGeom prst="rect">
            <a:avLst/>
          </a:prstGeom>
          <a:noFill/>
        </p:spPr>
        <p:txBody>
          <a:bodyPr wrap="square" rtlCol="1">
            <a:spAutoFit/>
          </a:bodyPr>
          <a:lstStyle/>
          <a:p>
            <a:pPr algn="ctr"/>
            <a:r>
              <a:rPr lang="ar-SA" dirty="0"/>
              <a:t>ينتظر وكأن التعليم </a:t>
            </a:r>
          </a:p>
          <a:p>
            <a:pPr algn="ctr"/>
            <a:r>
              <a:rPr lang="ar-SA" dirty="0"/>
              <a:t>يقع تحت سيطرة المعلم</a:t>
            </a:r>
          </a:p>
        </p:txBody>
      </p:sp>
      <p:sp>
        <p:nvSpPr>
          <p:cNvPr id="19" name="مربع نص 18">
            <a:extLst>
              <a:ext uri="{FF2B5EF4-FFF2-40B4-BE49-F238E27FC236}">
                <a16:creationId xmlns:a16="http://schemas.microsoft.com/office/drawing/2014/main" xmlns="" id="{DCB8DB86-718E-214A-B0D4-956608C83D20}"/>
              </a:ext>
            </a:extLst>
          </p:cNvPr>
          <p:cNvSpPr txBox="1"/>
          <p:nvPr/>
        </p:nvSpPr>
        <p:spPr>
          <a:xfrm>
            <a:off x="1455672" y="2236222"/>
            <a:ext cx="2013347" cy="369332"/>
          </a:xfrm>
          <a:prstGeom prst="rect">
            <a:avLst/>
          </a:prstGeom>
          <a:noFill/>
        </p:spPr>
        <p:txBody>
          <a:bodyPr wrap="square" rtlCol="1">
            <a:spAutoFit/>
          </a:bodyPr>
          <a:lstStyle/>
          <a:p>
            <a:pPr algn="ctr"/>
            <a:r>
              <a:rPr lang="ar-SA" dirty="0"/>
              <a:t>تقليل درجة الدعم</a:t>
            </a:r>
          </a:p>
        </p:txBody>
      </p:sp>
      <p:sp>
        <p:nvSpPr>
          <p:cNvPr id="20" name="مربع نص 19">
            <a:extLst>
              <a:ext uri="{FF2B5EF4-FFF2-40B4-BE49-F238E27FC236}">
                <a16:creationId xmlns:a16="http://schemas.microsoft.com/office/drawing/2014/main" xmlns="" id="{A471DF28-FF91-3F41-AD6A-9AAE9F632A53}"/>
              </a:ext>
            </a:extLst>
          </p:cNvPr>
          <p:cNvSpPr txBox="1"/>
          <p:nvPr/>
        </p:nvSpPr>
        <p:spPr>
          <a:xfrm>
            <a:off x="6166220" y="3879463"/>
            <a:ext cx="2013347" cy="646331"/>
          </a:xfrm>
          <a:prstGeom prst="rect">
            <a:avLst/>
          </a:prstGeom>
          <a:noFill/>
        </p:spPr>
        <p:txBody>
          <a:bodyPr wrap="square" rtlCol="1">
            <a:spAutoFit/>
          </a:bodyPr>
          <a:lstStyle/>
          <a:p>
            <a:pPr algn="ctr"/>
            <a:r>
              <a:rPr lang="ar-SA" dirty="0"/>
              <a:t>تزداد درجة سيطرة</a:t>
            </a:r>
          </a:p>
          <a:p>
            <a:pPr algn="ctr"/>
            <a:r>
              <a:rPr lang="ar-SA" dirty="0"/>
              <a:t>المتعلم على تعلمه</a:t>
            </a:r>
          </a:p>
        </p:txBody>
      </p:sp>
      <p:sp>
        <p:nvSpPr>
          <p:cNvPr id="21" name="مربع نص 20">
            <a:extLst>
              <a:ext uri="{FF2B5EF4-FFF2-40B4-BE49-F238E27FC236}">
                <a16:creationId xmlns:a16="http://schemas.microsoft.com/office/drawing/2014/main" xmlns="" id="{FE109A7C-B88A-0F49-81CE-67556DEB9581}"/>
              </a:ext>
            </a:extLst>
          </p:cNvPr>
          <p:cNvSpPr txBox="1"/>
          <p:nvPr/>
        </p:nvSpPr>
        <p:spPr>
          <a:xfrm>
            <a:off x="3655929" y="3879462"/>
            <a:ext cx="2013347" cy="646331"/>
          </a:xfrm>
          <a:prstGeom prst="rect">
            <a:avLst/>
          </a:prstGeom>
          <a:noFill/>
        </p:spPr>
        <p:txBody>
          <a:bodyPr wrap="square" rtlCol="1">
            <a:spAutoFit/>
          </a:bodyPr>
          <a:lstStyle/>
          <a:p>
            <a:pPr algn="ctr"/>
            <a:r>
              <a:rPr lang="ar-SA" dirty="0"/>
              <a:t>تتدنى سيطرة المعلم</a:t>
            </a:r>
          </a:p>
          <a:p>
            <a:pPr algn="ctr"/>
            <a:r>
              <a:rPr lang="ar-SA" dirty="0"/>
              <a:t>وتزداد سيطرة المتعلم</a:t>
            </a:r>
          </a:p>
        </p:txBody>
      </p:sp>
      <p:sp>
        <p:nvSpPr>
          <p:cNvPr id="22" name="مربع نص 21">
            <a:extLst>
              <a:ext uri="{FF2B5EF4-FFF2-40B4-BE49-F238E27FC236}">
                <a16:creationId xmlns:a16="http://schemas.microsoft.com/office/drawing/2014/main" xmlns="" id="{9BA5D002-467C-2743-97D0-6E32B38807C3}"/>
              </a:ext>
            </a:extLst>
          </p:cNvPr>
          <p:cNvSpPr txBox="1"/>
          <p:nvPr/>
        </p:nvSpPr>
        <p:spPr>
          <a:xfrm>
            <a:off x="1187414" y="3845793"/>
            <a:ext cx="2013347" cy="646331"/>
          </a:xfrm>
          <a:prstGeom prst="rect">
            <a:avLst/>
          </a:prstGeom>
          <a:noFill/>
        </p:spPr>
        <p:txBody>
          <a:bodyPr wrap="square" rtlCol="1">
            <a:spAutoFit/>
          </a:bodyPr>
          <a:lstStyle/>
          <a:p>
            <a:pPr algn="ctr"/>
            <a:r>
              <a:rPr lang="ar-SA" dirty="0"/>
              <a:t>إتقان المتعلم للمهمة والسيطرة على عناصرها</a:t>
            </a:r>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260648"/>
            <a:ext cx="8336826" cy="6336704"/>
          </a:xfrm>
          <a:prstGeom prst="rect">
            <a:avLst/>
          </a:prstGeom>
        </p:spPr>
      </p:pic>
      <p:sp>
        <p:nvSpPr>
          <p:cNvPr id="15" name="مربع نص 14"/>
          <p:cNvSpPr txBox="1"/>
          <p:nvPr/>
        </p:nvSpPr>
        <p:spPr>
          <a:xfrm>
            <a:off x="827584" y="548680"/>
            <a:ext cx="7776864" cy="7402026"/>
          </a:xfrm>
          <a:prstGeom prst="rect">
            <a:avLst/>
          </a:prstGeom>
          <a:noFill/>
        </p:spPr>
        <p:txBody>
          <a:bodyPr wrap="square" rtlCol="1">
            <a:spAutoFit/>
          </a:bodyPr>
          <a:lstStyle/>
          <a:p>
            <a:pPr algn="ctr"/>
            <a:r>
              <a:rPr lang="ar-SA" sz="3700" b="1" dirty="0">
                <a:solidFill>
                  <a:srgbClr val="C00000"/>
                </a:solidFill>
                <a:cs typeface="KufiStandardGK" pitchFamily="2" charset="-78"/>
              </a:rPr>
              <a:t>مراحل تقديم السقالات التعليمية</a:t>
            </a:r>
          </a:p>
          <a:p>
            <a:pPr algn="ctr"/>
            <a:endParaRPr lang="ar-SA" sz="3700" b="1" dirty="0">
              <a:solidFill>
                <a:srgbClr val="C00000"/>
              </a:solidFill>
              <a:cs typeface="KufiStandardGK" pitchFamily="2" charset="-78"/>
            </a:endParaRPr>
          </a:p>
          <a:p>
            <a:r>
              <a:rPr lang="ar-SA" sz="3000" b="1" dirty="0">
                <a:solidFill>
                  <a:srgbClr val="6B8537"/>
                </a:solidFill>
              </a:rPr>
              <a:t>أولا:أنشطة ماقبل البدء في التعليم: </a:t>
            </a:r>
          </a:p>
          <a:p>
            <a:r>
              <a:rPr lang="ar-SA" sz="2400" dirty="0">
                <a:solidFill>
                  <a:srgbClr val="221B01"/>
                </a:solidFill>
                <a:latin typeface="Muna" pitchFamily="2" charset="-78"/>
                <a:cs typeface="Muna" pitchFamily="2" charset="-78"/>
              </a:rPr>
              <a:t>1- التأكد من ان المعلومات مناسبة لقدرات المتعلم بمعنى أن تكون السقالات مناسبة لقدرات المتعلم ومستوى نمولديه ويجب على المعلم أن يتأكد من وجود معلومات أساسية وخلفية لدى المتعلم.</a:t>
            </a:r>
          </a:p>
          <a:p>
            <a:r>
              <a:rPr lang="ar-SA" sz="2400" dirty="0">
                <a:solidFill>
                  <a:srgbClr val="221B01"/>
                </a:solidFill>
                <a:latin typeface="Muna" pitchFamily="2" charset="-78"/>
                <a:cs typeface="Muna" pitchFamily="2" charset="-78"/>
              </a:rPr>
              <a:t>2- تكوين دعائم محددة تساعد الطلبة على تعلم المهارة المحددة وهذا مايطلق عليه المعينات المعرفية (وهي الاحتراحات الخاصة بمهارة معينة التي من شأنها مساعدة الطالب على بناء جسر أو دعامة في سبيل تجاوز الفجوة بين قدراته والهدف المطلوب مثل مهارة القراءة. </a:t>
            </a:r>
          </a:p>
          <a:p>
            <a:r>
              <a:rPr lang="ar-SA" sz="2400" dirty="0">
                <a:solidFill>
                  <a:srgbClr val="221B01"/>
                </a:solidFill>
                <a:latin typeface="Muna" pitchFamily="2" charset="-78"/>
                <a:cs typeface="Muna" pitchFamily="2" charset="-78"/>
              </a:rPr>
              <a:t>3- التحكم في مدى الصعوبة عن طريق البدء بتبسيط المهارة وزيادة الصعوبة تدريجيا والهدف من ذلك هو تمكن الطالب من البدء بالمستوى المناسب.</a:t>
            </a:r>
          </a:p>
          <a:p>
            <a:r>
              <a:rPr lang="ar-SA" sz="2700" dirty="0">
                <a:solidFill>
                  <a:srgbClr val="221B01"/>
                </a:solidFill>
                <a:latin typeface="Muna" pitchFamily="2" charset="-78"/>
                <a:cs typeface="Muna" pitchFamily="2" charset="-78"/>
              </a:rPr>
              <a:t>     </a:t>
            </a:r>
          </a:p>
          <a:p>
            <a:endParaRPr lang="ar-SA" sz="2000" b="1" dirty="0"/>
          </a:p>
          <a:p>
            <a:endParaRPr lang="ar-SA" sz="4000" b="1" dirty="0">
              <a:solidFill>
                <a:srgbClr val="FF0000"/>
              </a:solidFill>
            </a:endParaRPr>
          </a:p>
          <a:p>
            <a:endParaRPr lang="ar-SA" sz="4000" b="1" dirty="0">
              <a:solidFill>
                <a:srgbClr val="FF0000"/>
              </a:solidFill>
            </a:endParaRPr>
          </a:p>
          <a:p>
            <a:endParaRPr lang="ar-SA" sz="2800" b="1" dirty="0">
              <a:solidFill>
                <a:srgbClr val="FF0000"/>
              </a:solidFill>
            </a:endParaRPr>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260648"/>
            <a:ext cx="8336826" cy="6336704"/>
          </a:xfrm>
          <a:prstGeom prst="rect">
            <a:avLst/>
          </a:prstGeom>
        </p:spPr>
      </p:pic>
      <p:sp>
        <p:nvSpPr>
          <p:cNvPr id="15" name="مربع نص 14"/>
          <p:cNvSpPr txBox="1"/>
          <p:nvPr/>
        </p:nvSpPr>
        <p:spPr>
          <a:xfrm>
            <a:off x="539552" y="404664"/>
            <a:ext cx="8064896" cy="3785652"/>
          </a:xfrm>
          <a:prstGeom prst="rect">
            <a:avLst/>
          </a:prstGeom>
          <a:noFill/>
        </p:spPr>
        <p:txBody>
          <a:bodyPr wrap="square" rtlCol="1">
            <a:spAutoFit/>
          </a:bodyPr>
          <a:lstStyle/>
          <a:p>
            <a:r>
              <a:rPr lang="ar-SA" sz="3600" b="1" dirty="0">
                <a:solidFill>
                  <a:srgbClr val="6B8537"/>
                </a:solidFill>
              </a:rPr>
              <a:t>ثانيا: أنشطة عرض السقالات التعليمية</a:t>
            </a:r>
          </a:p>
          <a:p>
            <a:endParaRPr lang="ar-SA" sz="3600" b="1" dirty="0">
              <a:solidFill>
                <a:srgbClr val="6B8537"/>
              </a:solidFill>
            </a:endParaRPr>
          </a:p>
          <a:p>
            <a:r>
              <a:rPr lang="ar-SA" sz="2400" dirty="0">
                <a:solidFill>
                  <a:srgbClr val="221B01"/>
                </a:solidFill>
                <a:latin typeface="Muna" pitchFamily="2" charset="-78"/>
                <a:cs typeface="Muna" pitchFamily="2" charset="-78"/>
              </a:rPr>
              <a:t>1- تمثيل الخطوات والعلميات في الأنشطة ويحدث ذلك عن طريق امثلة عملية </a:t>
            </a:r>
          </a:p>
          <a:p>
            <a:r>
              <a:rPr lang="ar-SA" sz="2400" dirty="0">
                <a:solidFill>
                  <a:srgbClr val="221B01"/>
                </a:solidFill>
                <a:latin typeface="Muna" pitchFamily="2" charset="-78"/>
                <a:cs typeface="Muna" pitchFamily="2" charset="-78"/>
              </a:rPr>
              <a:t>2- التفكير الجهري وهو تمثيل العمليات الفكرية أثناء تطبيق الاستراتجية مثال </a:t>
            </a:r>
          </a:p>
          <a:p>
            <a:r>
              <a:rPr lang="ar-SA" sz="2400" dirty="0">
                <a:solidFill>
                  <a:srgbClr val="221B01"/>
                </a:solidFill>
                <a:latin typeface="Muna" pitchFamily="2" charset="-78"/>
                <a:cs typeface="Muna" pitchFamily="2" charset="-78"/>
              </a:rPr>
              <a:t>مهارة تكوين الأسئلة يمكن أن يقوم المعلم بتمثيل العملية الفكرية الممثلة في البدء بأداة استفاهم مثل كيف ؟ لماذ؟</a:t>
            </a:r>
          </a:p>
          <a:p>
            <a:r>
              <a:rPr lang="ar-SA" sz="2400" dirty="0">
                <a:solidFill>
                  <a:srgbClr val="221B01"/>
                </a:solidFill>
                <a:latin typeface="Muna" pitchFamily="2" charset="-78"/>
                <a:cs typeface="Muna" pitchFamily="2" charset="-78"/>
              </a:rPr>
              <a:t>3- التنبوء بأخطاء الطلاب المحتملة وتصحيحها قبل الوقوع فيها ويظهر هذا التنبوء عند تكوين فقرة او تكوين جملة </a:t>
            </a:r>
          </a:p>
          <a:p>
            <a:endParaRPr lang="ar-SA" sz="2400" b="1" dirty="0"/>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260648"/>
            <a:ext cx="8336826" cy="6336704"/>
          </a:xfrm>
          <a:prstGeom prst="rect">
            <a:avLst/>
          </a:prstGeom>
        </p:spPr>
      </p:pic>
      <p:sp>
        <p:nvSpPr>
          <p:cNvPr id="15" name="مربع نص 14"/>
          <p:cNvSpPr txBox="1"/>
          <p:nvPr/>
        </p:nvSpPr>
        <p:spPr>
          <a:xfrm>
            <a:off x="683568" y="692696"/>
            <a:ext cx="8064896" cy="5570756"/>
          </a:xfrm>
          <a:prstGeom prst="rect">
            <a:avLst/>
          </a:prstGeom>
          <a:noFill/>
        </p:spPr>
        <p:txBody>
          <a:bodyPr wrap="square" rtlCol="1">
            <a:spAutoFit/>
          </a:bodyPr>
          <a:lstStyle/>
          <a:p>
            <a:pPr algn="justLow"/>
            <a:r>
              <a:rPr lang="ar-SA" sz="2800" b="1" dirty="0">
                <a:solidFill>
                  <a:srgbClr val="6B8537"/>
                </a:solidFill>
              </a:rPr>
              <a:t>ثالثا: توجيه ممارسات الطلاب في المواقف الجديدة :</a:t>
            </a:r>
          </a:p>
          <a:p>
            <a:pPr algn="justLow"/>
            <a:r>
              <a:rPr lang="ar-SA" sz="2400" dirty="0">
                <a:latin typeface="Muna" pitchFamily="2" charset="-78"/>
                <a:cs typeface="Muna" pitchFamily="2" charset="-78"/>
              </a:rPr>
              <a:t>وهو ماسمى التدريب الموجه الذي يتمثل عن طريق تدريس المهارة بواسطة الطلاب ثم توجيههم أو العمل في مجموعات صغيرة وعرض أمثلة ناقصة لاستكمالها من الطلاب وتسجيل البطاقات التوجيهية ليسجل فيها بعض المعينات </a:t>
            </a:r>
          </a:p>
          <a:p>
            <a:pPr algn="justLow"/>
            <a:endParaRPr lang="ar-SA" sz="2800" b="1" dirty="0"/>
          </a:p>
          <a:p>
            <a:pPr algn="justLow"/>
            <a:r>
              <a:rPr lang="ar-SA" sz="2800" b="1" dirty="0">
                <a:solidFill>
                  <a:srgbClr val="6B8537"/>
                </a:solidFill>
              </a:rPr>
              <a:t>رابعا : تهيئة الفرصة للطلاب بالتغذية الراجعة وتصحيح اجابتهم بأنفسهم :</a:t>
            </a:r>
          </a:p>
          <a:p>
            <a:pPr algn="justLow"/>
            <a:r>
              <a:rPr lang="ar-SA" sz="2400" dirty="0">
                <a:latin typeface="Muna" pitchFamily="2" charset="-78"/>
                <a:cs typeface="Muna" pitchFamily="2" charset="-78"/>
              </a:rPr>
              <a:t>ويمكن أن يتم ذلك عن طريق تقديم قوائم تدقيق من أجل تقويم أعمالهم بأنفسهم وهو أمر ينمي الاستقلالية </a:t>
            </a:r>
          </a:p>
          <a:p>
            <a:pPr algn="justLow"/>
            <a:r>
              <a:rPr lang="ar-SA" sz="2400" b="1" dirty="0">
                <a:solidFill>
                  <a:srgbClr val="6B8537"/>
                </a:solidFill>
              </a:rPr>
              <a:t>خامسا : تهيئة الفرصة للطلبة للتدريب المستقل على أمثلة جديدة:</a:t>
            </a:r>
          </a:p>
          <a:p>
            <a:pPr algn="justLow"/>
            <a:r>
              <a:rPr lang="ar-SA" sz="2400" dirty="0">
                <a:latin typeface="Muna" pitchFamily="2" charset="-78"/>
                <a:cs typeface="Muna" pitchFamily="2" charset="-78"/>
              </a:rPr>
              <a:t>ويتضمن ذلك بعض أنشطة التعزيز والدعم من أجل ربط الاجراءات والعمليات ببعضها وبعد ذلك تتم نقل المسؤلية تدريجيا للطالب </a:t>
            </a:r>
          </a:p>
          <a:p>
            <a:pPr algn="justLow"/>
            <a:r>
              <a:rPr lang="ar-SA" sz="2400" dirty="0">
                <a:latin typeface="Muna" pitchFamily="2" charset="-78"/>
                <a:cs typeface="Muna" pitchFamily="2" charset="-78"/>
              </a:rPr>
              <a:t> </a:t>
            </a:r>
          </a:p>
          <a:p>
            <a:pPr algn="justLow"/>
            <a:endParaRPr lang="ar-SA" sz="2800" b="1" dirty="0">
              <a:solidFill>
                <a:srgbClr val="FF0000"/>
              </a:solidFill>
            </a:endParaRPr>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4" cstate="print">
            <a:extLst>
              <a:ext uri="{BEBA8EAE-BF5A-486C-A8C5-ECC9F3942E4B}">
                <a14:imgProps xmlns:a14="http://schemas.microsoft.com/office/drawing/2010/main" xmlns="">
                  <a14:imgLayer r:embed="rId5">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251520" y="116633"/>
            <a:ext cx="8336826" cy="6336704"/>
          </a:xfrm>
          <a:prstGeom prst="rect">
            <a:avLst/>
          </a:prstGeom>
        </p:spPr>
      </p:pic>
      <p:sp>
        <p:nvSpPr>
          <p:cNvPr id="4" name="مربع نص 3"/>
          <p:cNvSpPr txBox="1"/>
          <p:nvPr/>
        </p:nvSpPr>
        <p:spPr>
          <a:xfrm>
            <a:off x="309088" y="980728"/>
            <a:ext cx="8221690" cy="3031599"/>
          </a:xfrm>
          <a:prstGeom prst="rect">
            <a:avLst/>
          </a:prstGeom>
          <a:noFill/>
        </p:spPr>
        <p:txBody>
          <a:bodyPr wrap="square" rtlCol="1">
            <a:spAutoFit/>
          </a:bodyPr>
          <a:lstStyle/>
          <a:p>
            <a:pPr algn="ctr"/>
            <a:r>
              <a:rPr lang="ar-SA" sz="2300" dirty="0">
                <a:solidFill>
                  <a:srgbClr val="C00000"/>
                </a:solidFill>
                <a:cs typeface="KufiStandardGK" pitchFamily="2" charset="-78"/>
              </a:rPr>
              <a:t>فاعلية السقالات التعليمية على تنمية التحصيل الدراسي لدى الطلاب المخفقين</a:t>
            </a:r>
          </a:p>
          <a:p>
            <a:pPr algn="ctr"/>
            <a:r>
              <a:rPr lang="ar-SA" sz="2400" dirty="0">
                <a:solidFill>
                  <a:srgbClr val="C00000"/>
                </a:solidFill>
                <a:cs typeface="KufiStandardGK" pitchFamily="2" charset="-78"/>
              </a:rPr>
              <a:t> </a:t>
            </a:r>
          </a:p>
          <a:p>
            <a:r>
              <a:rPr lang="ar-SA" sz="2400" dirty="0">
                <a:latin typeface="Muna" pitchFamily="2" charset="-78"/>
                <a:cs typeface="Muna" pitchFamily="2" charset="-78"/>
              </a:rPr>
              <a:t>أثبتت بعض الدراسات أن تطبيق استراتيجيات السقالات التعليمية أدت الى زيادة التحصيل الدراسي وذلك لوجود عدة اعتبارات لها وأهمها </a:t>
            </a:r>
          </a:p>
          <a:p>
            <a:r>
              <a:rPr lang="ar-SA" sz="2400" dirty="0">
                <a:latin typeface="Muna" pitchFamily="2" charset="-78"/>
                <a:cs typeface="Muna" pitchFamily="2" charset="-78"/>
              </a:rPr>
              <a:t>1- أن السقالات التعليمية تتضمن في احدى خطواتها المشاركة الجماعية وذلك عن طريق تكوين المجموعات الهادفة لأداء المهمات المطلوبة </a:t>
            </a:r>
          </a:p>
          <a:p>
            <a:r>
              <a:rPr lang="ar-SA" sz="2400" dirty="0">
                <a:latin typeface="Muna" pitchFamily="2" charset="-78"/>
                <a:cs typeface="Muna" pitchFamily="2" charset="-78"/>
              </a:rPr>
              <a:t>2- السقالات التعليمية تؤدي الى سهولة التعلم لانتقالها من الجزء الى الكل .</a:t>
            </a:r>
          </a:p>
          <a:p>
            <a:r>
              <a:rPr lang="ar-SA" sz="2400" dirty="0">
                <a:latin typeface="Muna" pitchFamily="2" charset="-78"/>
                <a:cs typeface="Muna" pitchFamily="2" charset="-78"/>
              </a:rPr>
              <a:t>3- تقلل من الفشل والاحباط لدى الطلاب </a:t>
            </a:r>
          </a:p>
        </p:txBody>
      </p:sp>
    </p:spTree>
    <p:extLst>
      <p:ext uri="{BB962C8B-B14F-4D97-AF65-F5344CB8AC3E}">
        <p14:creationId xmlns:p14="http://schemas.microsoft.com/office/powerpoint/2010/main" xmlns="" val="87380387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539552" y="118567"/>
            <a:ext cx="8336826" cy="6336704"/>
          </a:xfrm>
          <a:prstGeom prst="rect">
            <a:avLst/>
          </a:prstGeom>
        </p:spPr>
      </p:pic>
      <p:sp>
        <p:nvSpPr>
          <p:cNvPr id="4" name="مربع نص 3"/>
          <p:cNvSpPr txBox="1"/>
          <p:nvPr/>
        </p:nvSpPr>
        <p:spPr>
          <a:xfrm>
            <a:off x="683568" y="476673"/>
            <a:ext cx="7848872" cy="1169551"/>
          </a:xfrm>
          <a:prstGeom prst="rect">
            <a:avLst/>
          </a:prstGeom>
          <a:noFill/>
        </p:spPr>
        <p:txBody>
          <a:bodyPr wrap="square" rtlCol="1">
            <a:spAutoFit/>
          </a:bodyPr>
          <a:lstStyle/>
          <a:p>
            <a:r>
              <a:rPr lang="ar-SA" sz="3400" dirty="0">
                <a:solidFill>
                  <a:srgbClr val="C00000"/>
                </a:solidFill>
                <a:cs typeface="KufiStandardGK" pitchFamily="2" charset="-78"/>
              </a:rPr>
              <a:t>نموذج خطة علاجية بإستراتيجية السقالات التعليمية </a:t>
            </a:r>
          </a:p>
          <a:p>
            <a:endParaRPr lang="ar-SA" sz="3600" dirty="0">
              <a:solidFill>
                <a:srgbClr val="FF0000"/>
              </a:solidFill>
            </a:endParaRPr>
          </a:p>
        </p:txBody>
      </p:sp>
      <p:pic>
        <p:nvPicPr>
          <p:cNvPr id="7" name="صورة 6">
            <a:extLst>
              <a:ext uri="{FF2B5EF4-FFF2-40B4-BE49-F238E27FC236}">
                <a16:creationId xmlns:a16="http://schemas.microsoft.com/office/drawing/2014/main" xmlns="" id="{941AD110-2EC6-E84E-B45D-14D0885DE057}"/>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698152" y="1412776"/>
            <a:ext cx="6019626" cy="4017919"/>
          </a:xfrm>
          <a:prstGeom prst="rect">
            <a:avLst/>
          </a:prstGeom>
        </p:spPr>
      </p:pic>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F7D5E377-19B0-654A-A508-1BE5986C014A}"/>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67544" y="188640"/>
            <a:ext cx="8336826" cy="6336704"/>
          </a:xfrm>
          <a:prstGeom prst="rect">
            <a:avLst/>
          </a:prstGeom>
        </p:spPr>
      </p:pic>
      <p:sp>
        <p:nvSpPr>
          <p:cNvPr id="3" name="مربع نص 2">
            <a:extLst>
              <a:ext uri="{FF2B5EF4-FFF2-40B4-BE49-F238E27FC236}">
                <a16:creationId xmlns:a16="http://schemas.microsoft.com/office/drawing/2014/main" xmlns="" id="{0B598632-46F3-804E-88C7-7A7CB3D98911}"/>
              </a:ext>
            </a:extLst>
          </p:cNvPr>
          <p:cNvSpPr txBox="1"/>
          <p:nvPr/>
        </p:nvSpPr>
        <p:spPr>
          <a:xfrm>
            <a:off x="711521" y="404664"/>
            <a:ext cx="7848872" cy="1169551"/>
          </a:xfrm>
          <a:prstGeom prst="rect">
            <a:avLst/>
          </a:prstGeom>
          <a:noFill/>
        </p:spPr>
        <p:txBody>
          <a:bodyPr wrap="square" rtlCol="1">
            <a:spAutoFit/>
          </a:bodyPr>
          <a:lstStyle/>
          <a:p>
            <a:r>
              <a:rPr lang="ar-SA" sz="3400" dirty="0">
                <a:solidFill>
                  <a:srgbClr val="C00000"/>
                </a:solidFill>
                <a:cs typeface="KufiStandardGK" pitchFamily="2" charset="-78"/>
              </a:rPr>
              <a:t>نموذج خطة علاجية بإستراتيجية السقالات التعليمية </a:t>
            </a:r>
          </a:p>
          <a:p>
            <a:endParaRPr lang="ar-SA" sz="3600" dirty="0">
              <a:solidFill>
                <a:srgbClr val="FF0000"/>
              </a:solidFill>
            </a:endParaRPr>
          </a:p>
        </p:txBody>
      </p:sp>
      <p:pic>
        <p:nvPicPr>
          <p:cNvPr id="5" name="صورة 4">
            <a:extLst>
              <a:ext uri="{FF2B5EF4-FFF2-40B4-BE49-F238E27FC236}">
                <a16:creationId xmlns:a16="http://schemas.microsoft.com/office/drawing/2014/main" xmlns="" id="{86B331F0-2E06-7C4D-874B-7BEE45C80BC6}"/>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909762" y="989439"/>
            <a:ext cx="3600400" cy="1698561"/>
          </a:xfrm>
          <a:prstGeom prst="rect">
            <a:avLst/>
          </a:prstGeom>
        </p:spPr>
      </p:pic>
      <p:pic>
        <p:nvPicPr>
          <p:cNvPr id="7" name="صورة 6">
            <a:extLst>
              <a:ext uri="{FF2B5EF4-FFF2-40B4-BE49-F238E27FC236}">
                <a16:creationId xmlns:a16="http://schemas.microsoft.com/office/drawing/2014/main" xmlns="" id="{1DE6C3D6-4F2A-8444-BE22-EBD12FBF9455}"/>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909762" y="2677926"/>
            <a:ext cx="3600400" cy="2805185"/>
          </a:xfrm>
          <a:prstGeom prst="rect">
            <a:avLst/>
          </a:prstGeom>
        </p:spPr>
      </p:pic>
      <p:pic>
        <p:nvPicPr>
          <p:cNvPr id="9" name="صورة 8">
            <a:extLst>
              <a:ext uri="{FF2B5EF4-FFF2-40B4-BE49-F238E27FC236}">
                <a16:creationId xmlns:a16="http://schemas.microsoft.com/office/drawing/2014/main" xmlns="" id="{F2BC667D-7F22-8242-BA29-17B67461D0D1}"/>
              </a:ext>
            </a:extLst>
          </p:cNvPr>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2909763" y="5483111"/>
            <a:ext cx="3600400" cy="754201"/>
          </a:xfrm>
          <a:prstGeom prst="rect">
            <a:avLst/>
          </a:prstGeom>
        </p:spPr>
      </p:pic>
      <p:sp>
        <p:nvSpPr>
          <p:cNvPr id="10" name="مستطيل 9">
            <a:extLst>
              <a:ext uri="{FF2B5EF4-FFF2-40B4-BE49-F238E27FC236}">
                <a16:creationId xmlns:a16="http://schemas.microsoft.com/office/drawing/2014/main" xmlns="" id="{43411CC7-82A2-6A49-A10B-EF5C8C07F797}"/>
              </a:ext>
            </a:extLst>
          </p:cNvPr>
          <p:cNvSpPr/>
          <p:nvPr/>
        </p:nvSpPr>
        <p:spPr>
          <a:xfrm>
            <a:off x="5364088" y="1124744"/>
            <a:ext cx="108012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SA" dirty="0"/>
          </a:p>
        </p:txBody>
      </p:sp>
    </p:spTree>
    <p:extLst>
      <p:ext uri="{BB962C8B-B14F-4D97-AF65-F5344CB8AC3E}">
        <p14:creationId xmlns:p14="http://schemas.microsoft.com/office/powerpoint/2010/main" xmlns="" val="5580559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813198DA-F37D-A04E-9569-60381DB4EF59}"/>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95536" y="337887"/>
            <a:ext cx="8336826" cy="6336704"/>
          </a:xfrm>
          <a:prstGeom prst="rect">
            <a:avLst/>
          </a:prstGeom>
        </p:spPr>
      </p:pic>
      <p:sp>
        <p:nvSpPr>
          <p:cNvPr id="3" name="مربع نص 2">
            <a:extLst>
              <a:ext uri="{FF2B5EF4-FFF2-40B4-BE49-F238E27FC236}">
                <a16:creationId xmlns:a16="http://schemas.microsoft.com/office/drawing/2014/main" xmlns="" id="{823F0444-F2A3-0F41-B3F6-7CED309C9AB4}"/>
              </a:ext>
            </a:extLst>
          </p:cNvPr>
          <p:cNvSpPr txBox="1"/>
          <p:nvPr/>
        </p:nvSpPr>
        <p:spPr>
          <a:xfrm>
            <a:off x="639513" y="404664"/>
            <a:ext cx="7848872" cy="1169551"/>
          </a:xfrm>
          <a:prstGeom prst="rect">
            <a:avLst/>
          </a:prstGeom>
          <a:noFill/>
        </p:spPr>
        <p:txBody>
          <a:bodyPr wrap="square" rtlCol="1">
            <a:spAutoFit/>
          </a:bodyPr>
          <a:lstStyle/>
          <a:p>
            <a:r>
              <a:rPr lang="ar-SA" sz="3400" dirty="0">
                <a:solidFill>
                  <a:srgbClr val="C00000"/>
                </a:solidFill>
                <a:cs typeface="KufiStandardGK" pitchFamily="2" charset="-78"/>
              </a:rPr>
              <a:t>نموذج خطة علاجية بإستراتيجية السقالات التعليمية </a:t>
            </a:r>
          </a:p>
          <a:p>
            <a:endParaRPr lang="ar-SA" sz="3600" dirty="0">
              <a:solidFill>
                <a:srgbClr val="FF0000"/>
              </a:solidFill>
            </a:endParaRPr>
          </a:p>
        </p:txBody>
      </p:sp>
      <p:pic>
        <p:nvPicPr>
          <p:cNvPr id="5" name="صورة 4">
            <a:extLst>
              <a:ext uri="{FF2B5EF4-FFF2-40B4-BE49-F238E27FC236}">
                <a16:creationId xmlns:a16="http://schemas.microsoft.com/office/drawing/2014/main" xmlns="" id="{3FADD0C0-B7DA-924B-97B7-5248AB1EA00E}"/>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879872" y="1127936"/>
            <a:ext cx="3368154" cy="1468621"/>
          </a:xfrm>
          <a:prstGeom prst="rect">
            <a:avLst/>
          </a:prstGeom>
        </p:spPr>
      </p:pic>
      <p:pic>
        <p:nvPicPr>
          <p:cNvPr id="7" name="صورة 6">
            <a:extLst>
              <a:ext uri="{FF2B5EF4-FFF2-40B4-BE49-F238E27FC236}">
                <a16:creationId xmlns:a16="http://schemas.microsoft.com/office/drawing/2014/main" xmlns="" id="{013DAFB5-C72C-434D-BF3A-46CA07DD3801}"/>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879871" y="2599059"/>
            <a:ext cx="3368155" cy="907180"/>
          </a:xfrm>
          <a:prstGeom prst="rect">
            <a:avLst/>
          </a:prstGeom>
        </p:spPr>
      </p:pic>
      <p:pic>
        <p:nvPicPr>
          <p:cNvPr id="9" name="صورة 8">
            <a:extLst>
              <a:ext uri="{FF2B5EF4-FFF2-40B4-BE49-F238E27FC236}">
                <a16:creationId xmlns:a16="http://schemas.microsoft.com/office/drawing/2014/main" xmlns="" id="{FCD970D3-D6D8-B74D-8F84-3D0C175A322F}"/>
              </a:ext>
            </a:extLst>
          </p:cNvPr>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5242949" y="3642357"/>
            <a:ext cx="2010154" cy="1372575"/>
          </a:xfrm>
          <a:prstGeom prst="rect">
            <a:avLst/>
          </a:prstGeom>
        </p:spPr>
      </p:pic>
      <p:pic>
        <p:nvPicPr>
          <p:cNvPr id="11" name="صورة 10">
            <a:extLst>
              <a:ext uri="{FF2B5EF4-FFF2-40B4-BE49-F238E27FC236}">
                <a16:creationId xmlns:a16="http://schemas.microsoft.com/office/drawing/2014/main" xmlns="" id="{87416784-E445-E643-93AC-19C97A0812CA}"/>
              </a:ext>
            </a:extLst>
          </p:cNvPr>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2123728" y="3648498"/>
            <a:ext cx="2161654" cy="1366434"/>
          </a:xfrm>
          <a:prstGeom prst="rect">
            <a:avLst/>
          </a:prstGeom>
        </p:spPr>
      </p:pic>
      <p:pic>
        <p:nvPicPr>
          <p:cNvPr id="13" name="صورة 12">
            <a:extLst>
              <a:ext uri="{FF2B5EF4-FFF2-40B4-BE49-F238E27FC236}">
                <a16:creationId xmlns:a16="http://schemas.microsoft.com/office/drawing/2014/main" xmlns="" id="{EA02DE61-D65C-4F43-A61F-FD971F5470AE}"/>
              </a:ext>
            </a:extLst>
          </p:cNvPr>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5436096" y="5157192"/>
            <a:ext cx="1414264" cy="899986"/>
          </a:xfrm>
          <a:prstGeom prst="rect">
            <a:avLst/>
          </a:prstGeom>
        </p:spPr>
      </p:pic>
      <p:pic>
        <p:nvPicPr>
          <p:cNvPr id="15" name="صورة 14">
            <a:extLst>
              <a:ext uri="{FF2B5EF4-FFF2-40B4-BE49-F238E27FC236}">
                <a16:creationId xmlns:a16="http://schemas.microsoft.com/office/drawing/2014/main" xmlns="" id="{0D6AC695-8EAC-6243-8D37-0CF0F457B972}"/>
              </a:ext>
            </a:extLst>
          </p:cNvPr>
          <p:cNvPicPr>
            <a:picLocks noChangeAspect="1"/>
          </p:cNvPicPr>
          <p:nvPr/>
        </p:nvPicPr>
        <p:blipFill>
          <a:blip r:embed="rId9">
            <a:extLst>
              <a:ext uri="{28A0092B-C50C-407E-A947-70E740481C1C}">
                <a14:useLocalDpi xmlns:a14="http://schemas.microsoft.com/office/drawing/2010/main" xmlns="" val="0"/>
              </a:ext>
            </a:extLst>
          </a:blip>
          <a:stretch>
            <a:fillRect/>
          </a:stretch>
        </p:blipFill>
        <p:spPr>
          <a:xfrm>
            <a:off x="2699792" y="5157192"/>
            <a:ext cx="1387866" cy="899986"/>
          </a:xfrm>
          <a:prstGeom prst="rect">
            <a:avLst/>
          </a:prstGeom>
        </p:spPr>
      </p:pic>
    </p:spTree>
    <p:extLst>
      <p:ext uri="{BB962C8B-B14F-4D97-AF65-F5344CB8AC3E}">
        <p14:creationId xmlns:p14="http://schemas.microsoft.com/office/powerpoint/2010/main" xmlns="" val="3605847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صورة 8"/>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0" y="0"/>
            <a:ext cx="9144000" cy="6858000"/>
          </a:xfrm>
          <a:prstGeom prst="rect">
            <a:avLst/>
          </a:prstGeom>
        </p:spPr>
      </p:pic>
      <p:pic>
        <p:nvPicPr>
          <p:cNvPr id="4" name="صورة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9324528" cy="6858000"/>
          </a:xfrm>
          <a:prstGeom prst="rect">
            <a:avLst/>
          </a:prstGeom>
        </p:spPr>
      </p:pic>
      <p:pic>
        <p:nvPicPr>
          <p:cNvPr id="5" name="صورة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432859">
            <a:off x="-147942" y="430536"/>
            <a:ext cx="2640035" cy="1786489"/>
          </a:xfrm>
          <a:prstGeom prst="rect">
            <a:avLst/>
          </a:prstGeom>
        </p:spPr>
      </p:pic>
      <p:sp>
        <p:nvSpPr>
          <p:cNvPr id="8" name="مستطيل 7"/>
          <p:cNvSpPr/>
          <p:nvPr/>
        </p:nvSpPr>
        <p:spPr>
          <a:xfrm>
            <a:off x="395536" y="1916832"/>
            <a:ext cx="8352928" cy="3785652"/>
          </a:xfrm>
          <a:prstGeom prst="rect">
            <a:avLst/>
          </a:prstGeom>
          <a:solidFill>
            <a:schemeClr val="lt1">
              <a:alpha val="19000"/>
            </a:schemeClr>
          </a:solidFill>
          <a:ln>
            <a:noFill/>
          </a:ln>
        </p:spPr>
        <p:style>
          <a:lnRef idx="2">
            <a:schemeClr val="accent2"/>
          </a:lnRef>
          <a:fillRef idx="1">
            <a:schemeClr val="lt1"/>
          </a:fillRef>
          <a:effectRef idx="0">
            <a:schemeClr val="accent2"/>
          </a:effectRef>
          <a:fontRef idx="minor">
            <a:schemeClr val="dk1"/>
          </a:fontRef>
        </p:style>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8000" b="1" cap="none" spc="0" dirty="0">
                <a:ln w="11430"/>
                <a:solidFill>
                  <a:schemeClr val="tx1"/>
                </a:solidFill>
                <a:effectLst>
                  <a:outerShdw blurRad="50800" dist="39000" dir="5460000" algn="tl">
                    <a:srgbClr val="000000">
                      <a:alpha val="38000"/>
                    </a:srgbClr>
                  </a:outerShdw>
                </a:effectLst>
              </a:rPr>
              <a:t>المملكة العربية السعودية</a:t>
            </a:r>
          </a:p>
          <a:p>
            <a:pPr algn="ctr"/>
            <a:r>
              <a:rPr lang="ar-SA" sz="8000" b="1" dirty="0">
                <a:ln w="11430"/>
                <a:solidFill>
                  <a:schemeClr val="tx1"/>
                </a:solidFill>
                <a:effectLst>
                  <a:outerShdw blurRad="50800" dist="39000" dir="5460000" algn="tl">
                    <a:srgbClr val="000000">
                      <a:alpha val="38000"/>
                    </a:srgbClr>
                  </a:outerShdw>
                </a:effectLst>
              </a:rPr>
              <a:t>وزارة التعليم</a:t>
            </a:r>
          </a:p>
          <a:p>
            <a:pPr algn="ctr"/>
            <a:r>
              <a:rPr lang="ar-SA" sz="8000" b="1" cap="none" spc="0" dirty="0">
                <a:ln w="11430"/>
                <a:solidFill>
                  <a:schemeClr val="tx1"/>
                </a:solidFill>
                <a:effectLst>
                  <a:outerShdw blurRad="50800" dist="39000" dir="5460000" algn="tl">
                    <a:srgbClr val="000000">
                      <a:alpha val="38000"/>
                    </a:srgbClr>
                  </a:outerShdw>
                </a:effectLst>
              </a:rPr>
              <a:t>مكتب تعليم المخواة </a:t>
            </a:r>
          </a:p>
        </p:txBody>
      </p:sp>
      <p:pic>
        <p:nvPicPr>
          <p:cNvPr id="6" name="صورة 5" descr="666667777.jpg"/>
          <p:cNvPicPr>
            <a:picLocks noChangeAspect="1"/>
          </p:cNvPicPr>
          <p:nvPr/>
        </p:nvPicPr>
        <p:blipFill>
          <a:blip r:embed="rId6" cstate="print"/>
          <a:stretch>
            <a:fillRect/>
          </a:stretch>
        </p:blipFill>
        <p:spPr>
          <a:xfrm>
            <a:off x="0" y="5724872"/>
            <a:ext cx="1158439" cy="1133128"/>
          </a:xfrm>
          <a:prstGeom prst="ellipse">
            <a:avLst/>
          </a:prstGeom>
        </p:spPr>
      </p:pic>
    </p:spTree>
    <p:extLst>
      <p:ext uri="{BB962C8B-B14F-4D97-AF65-F5344CB8AC3E}">
        <p14:creationId xmlns:p14="http://schemas.microsoft.com/office/powerpoint/2010/main" xmlns="" val="286100040"/>
      </p:ext>
    </p:extLst>
  </p:cSld>
  <p:clrMapOvr>
    <a:masterClrMapping/>
  </p:clrMapOvr>
  <mc:AlternateContent xmlns:mc="http://schemas.openxmlformats.org/markup-compatibility/2006">
    <mc:Choice xmlns:p14="http://schemas.microsoft.com/office/powerpoint/2010/main" xmlns="" Requires="p14">
      <p:transition spd="slow" p14:dur="325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10"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5500"/>
                            </p:stCondLst>
                            <p:childTnLst>
                              <p:par>
                                <p:cTn id="14" presetID="2" presetClass="entr" presetSubtype="4" decel="60000"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900" fill="hold"/>
                                        <p:tgtEl>
                                          <p:spTgt spid="5"/>
                                        </p:tgtEl>
                                        <p:attrNameLst>
                                          <p:attrName>ppt_x</p:attrName>
                                        </p:attrNameLst>
                                      </p:cBhvr>
                                      <p:tavLst>
                                        <p:tav tm="0">
                                          <p:val>
                                            <p:strVal val="#ppt_x"/>
                                          </p:val>
                                        </p:tav>
                                        <p:tav tm="100000">
                                          <p:val>
                                            <p:strVal val="#ppt_x"/>
                                          </p:val>
                                        </p:tav>
                                      </p:tavLst>
                                    </p:anim>
                                    <p:anim calcmode="lin" valueType="num">
                                      <p:cBhvr additive="base">
                                        <p:cTn id="17" dur="9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6400"/>
                            </p:stCondLst>
                            <p:childTnLst>
                              <p:par>
                                <p:cTn id="19" presetID="38" presetClass="path" presetSubtype="0" accel="60000" decel="40000" fill="hold" nodeType="afterEffect">
                                  <p:stCondLst>
                                    <p:cond delay="200"/>
                                  </p:stCondLst>
                                  <p:childTnLst>
                                    <p:animMotion origin="layout" path="M 8.33333E-7 -1.11111E-6 L -0.04323 0.25995 L 0.20972 0.03958 L -0.03472 0.53588 L 0.54549 0.00833 L 0.18507 0.625 L 0.94184 0.02801 L 0.49115 0.60995 L 0.88993 0.36019 L 0.78871 0.62801 L 0.92587 0.49167 L 0.84305 0.68426 L 0.94809 0.72523 " pathEditMode="relative" rAng="0" ptsTypes="FFFFFFFFFFFAF">
                                      <p:cBhvr>
                                        <p:cTn id="20" dur="3000" fill="hold"/>
                                        <p:tgtEl>
                                          <p:spTgt spid="5"/>
                                        </p:tgtEl>
                                        <p:attrNameLst>
                                          <p:attrName>ppt_x</p:attrName>
                                          <p:attrName>ppt_y</p:attrName>
                                        </p:attrNameLst>
                                      </p:cBhvr>
                                      <p:rCtr x="45243" y="36250"/>
                                    </p:animMotion>
                                  </p:childTnLst>
                                  <p:subTnLst>
                                    <p:audio>
                                      <p:cMediaNode>
                                        <p:cTn display="0" masterRel="sameClick">
                                          <p:stCondLst>
                                            <p:cond evt="begin" delay="0">
                                              <p:tn val="19"/>
                                            </p:cond>
                                          </p:stCondLst>
                                          <p:endCondLst>
                                            <p:cond evt="onStopAudio" delay="0">
                                              <p:tgtEl>
                                                <p:sldTgt/>
                                              </p:tgtEl>
                                            </p:cond>
                                          </p:endCondLst>
                                        </p:cTn>
                                        <p:tgtEl>
                                          <p:sndTgt r:embed="rId2" name="push.wav"/>
                                        </p:tgtEl>
                                      </p:cMediaNode>
                                    </p:audio>
                                  </p:subTnLst>
                                </p:cTn>
                              </p:par>
                              <p:par>
                                <p:cTn id="21" presetID="2" presetClass="exit" presetSubtype="2" fill="hold" nodeType="withEffect">
                                  <p:stCondLst>
                                    <p:cond delay="3100"/>
                                  </p:stCondLst>
                                  <p:childTnLst>
                                    <p:anim calcmode="lin" valueType="num">
                                      <p:cBhvr additive="base">
                                        <p:cTn id="22" dur="500"/>
                                        <p:tgtEl>
                                          <p:spTgt spid="5"/>
                                        </p:tgtEl>
                                        <p:attrNameLst>
                                          <p:attrName>ppt_x</p:attrName>
                                        </p:attrNameLst>
                                      </p:cBhvr>
                                      <p:tavLst>
                                        <p:tav tm="0">
                                          <p:val>
                                            <p:strVal val="ppt_x"/>
                                          </p:val>
                                        </p:tav>
                                        <p:tav tm="100000">
                                          <p:val>
                                            <p:strVal val="1+ppt_w/2"/>
                                          </p:val>
                                        </p:tav>
                                      </p:tavLst>
                                    </p:anim>
                                    <p:anim calcmode="lin" valueType="num">
                                      <p:cBhvr additive="base">
                                        <p:cTn id="23" dur="500"/>
                                        <p:tgtEl>
                                          <p:spTgt spid="5"/>
                                        </p:tgtEl>
                                        <p:attrNameLst>
                                          <p:attrName>ppt_y</p:attrName>
                                        </p:attrNameLst>
                                      </p:cBhvr>
                                      <p:tavLst>
                                        <p:tav tm="0">
                                          <p:val>
                                            <p:strVal val="ppt_y"/>
                                          </p:val>
                                        </p:tav>
                                        <p:tav tm="100000">
                                          <p:val>
                                            <p:strVal val="ppt_y"/>
                                          </p:val>
                                        </p:tav>
                                      </p:tavLst>
                                    </p:anim>
                                    <p:set>
                                      <p:cBhvr>
                                        <p:cTn id="24" dur="1" fill="hold">
                                          <p:stCondLst>
                                            <p:cond delay="499"/>
                                          </p:stCondLst>
                                        </p:cTn>
                                        <p:tgtEl>
                                          <p:spTgt spid="5"/>
                                        </p:tgtEl>
                                        <p:attrNameLst>
                                          <p:attrName>style.visibility</p:attrName>
                                        </p:attrNameLst>
                                      </p:cBhvr>
                                      <p:to>
                                        <p:strVal val="hidden"/>
                                      </p:to>
                                    </p:set>
                                  </p:childTnLst>
                                </p:cTn>
                              </p:par>
                              <p:par>
                                <p:cTn id="25" presetID="18" presetClass="exit" presetSubtype="9" fill="hold" nodeType="withEffect">
                                  <p:stCondLst>
                                    <p:cond delay="200"/>
                                  </p:stCondLst>
                                  <p:childTnLst>
                                    <p:animEffect transition="out" filter="strips(upLeft)">
                                      <p:cBhvr>
                                        <p:cTn id="26" dur="3200"/>
                                        <p:tgtEl>
                                          <p:spTgt spid="4"/>
                                        </p:tgtEl>
                                      </p:cBhvr>
                                    </p:animEffect>
                                    <p:set>
                                      <p:cBhvr>
                                        <p:cTn id="27" dur="1" fill="hold">
                                          <p:stCondLst>
                                            <p:cond delay="3199"/>
                                          </p:stCondLst>
                                        </p:cTn>
                                        <p:tgtEl>
                                          <p:spTgt spid="4"/>
                                        </p:tgtEl>
                                        <p:attrNameLst>
                                          <p:attrName>style.visibility</p:attrName>
                                        </p:attrNameLst>
                                      </p:cBhvr>
                                      <p:to>
                                        <p:strVal val="hidden"/>
                                      </p:to>
                                    </p:set>
                                  </p:childTnLst>
                                </p:cTn>
                              </p:par>
                              <p:par>
                                <p:cTn id="28" presetID="2" presetClass="exit" presetSubtype="6" fill="hold" grpId="1" nodeType="withEffect">
                                  <p:stCondLst>
                                    <p:cond delay="200"/>
                                  </p:stCondLst>
                                  <p:childTnLst>
                                    <p:anim calcmode="lin" valueType="num">
                                      <p:cBhvr additive="base">
                                        <p:cTn id="29" dur="5000"/>
                                        <p:tgtEl>
                                          <p:spTgt spid="8"/>
                                        </p:tgtEl>
                                        <p:attrNameLst>
                                          <p:attrName>ppt_x</p:attrName>
                                        </p:attrNameLst>
                                      </p:cBhvr>
                                      <p:tavLst>
                                        <p:tav tm="0">
                                          <p:val>
                                            <p:strVal val="ppt_x"/>
                                          </p:val>
                                        </p:tav>
                                        <p:tav tm="100000">
                                          <p:val>
                                            <p:strVal val="1+ppt_w/2"/>
                                          </p:val>
                                        </p:tav>
                                      </p:tavLst>
                                    </p:anim>
                                    <p:anim calcmode="lin" valueType="num">
                                      <p:cBhvr additive="base">
                                        <p:cTn id="30" dur="5000"/>
                                        <p:tgtEl>
                                          <p:spTgt spid="8"/>
                                        </p:tgtEl>
                                        <p:attrNameLst>
                                          <p:attrName>ppt_y</p:attrName>
                                        </p:attrNameLst>
                                      </p:cBhvr>
                                      <p:tavLst>
                                        <p:tav tm="0">
                                          <p:val>
                                            <p:strVal val="ppt_y"/>
                                          </p:val>
                                        </p:tav>
                                        <p:tav tm="100000">
                                          <p:val>
                                            <p:strVal val="1+ppt_h/2"/>
                                          </p:val>
                                        </p:tav>
                                      </p:tavLst>
                                    </p:anim>
                                    <p:set>
                                      <p:cBhvr>
                                        <p:cTn id="31" dur="1" fill="hold">
                                          <p:stCondLst>
                                            <p:cond delay="4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1FB99411-3747-1346-AFC3-CECB84ECC742}"/>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95536" y="116632"/>
            <a:ext cx="8336826" cy="6336704"/>
          </a:xfrm>
          <a:prstGeom prst="rect">
            <a:avLst/>
          </a:prstGeom>
        </p:spPr>
      </p:pic>
      <p:sp>
        <p:nvSpPr>
          <p:cNvPr id="3" name="مربع نص 2">
            <a:extLst>
              <a:ext uri="{FF2B5EF4-FFF2-40B4-BE49-F238E27FC236}">
                <a16:creationId xmlns:a16="http://schemas.microsoft.com/office/drawing/2014/main" xmlns="" id="{AE837008-ED42-6D43-82EB-DEF67D942897}"/>
              </a:ext>
            </a:extLst>
          </p:cNvPr>
          <p:cNvSpPr txBox="1"/>
          <p:nvPr/>
        </p:nvSpPr>
        <p:spPr>
          <a:xfrm>
            <a:off x="683568" y="404664"/>
            <a:ext cx="7848872" cy="1169551"/>
          </a:xfrm>
          <a:prstGeom prst="rect">
            <a:avLst/>
          </a:prstGeom>
          <a:noFill/>
        </p:spPr>
        <p:txBody>
          <a:bodyPr wrap="square" rtlCol="1">
            <a:spAutoFit/>
          </a:bodyPr>
          <a:lstStyle/>
          <a:p>
            <a:r>
              <a:rPr lang="ar-SA" sz="3400" dirty="0">
                <a:solidFill>
                  <a:srgbClr val="C00000"/>
                </a:solidFill>
                <a:cs typeface="KufiStandardGK" pitchFamily="2" charset="-78"/>
              </a:rPr>
              <a:t>نموذج خطة علاجية بإستراتيجية السقالات التعليمية </a:t>
            </a:r>
          </a:p>
          <a:p>
            <a:endParaRPr lang="ar-SA" sz="3600" dirty="0">
              <a:solidFill>
                <a:srgbClr val="FF0000"/>
              </a:solidFill>
            </a:endParaRPr>
          </a:p>
        </p:txBody>
      </p:sp>
      <p:pic>
        <p:nvPicPr>
          <p:cNvPr id="5" name="صورة 4">
            <a:extLst>
              <a:ext uri="{FF2B5EF4-FFF2-40B4-BE49-F238E27FC236}">
                <a16:creationId xmlns:a16="http://schemas.microsoft.com/office/drawing/2014/main" xmlns="" id="{73562434-C08B-2640-A949-845A11F47E6C}"/>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709543" y="1268760"/>
            <a:ext cx="3708811" cy="823023"/>
          </a:xfrm>
          <a:prstGeom prst="rect">
            <a:avLst/>
          </a:prstGeom>
        </p:spPr>
      </p:pic>
      <p:pic>
        <p:nvPicPr>
          <p:cNvPr id="7" name="صورة 6">
            <a:extLst>
              <a:ext uri="{FF2B5EF4-FFF2-40B4-BE49-F238E27FC236}">
                <a16:creationId xmlns:a16="http://schemas.microsoft.com/office/drawing/2014/main" xmlns="" id="{C97B8651-E172-8E4E-BBFB-74619A9F00A5}"/>
              </a:ext>
            </a:extLst>
          </p:cNvPr>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2709543" y="2101892"/>
            <a:ext cx="3715505" cy="967067"/>
          </a:xfrm>
          <a:prstGeom prst="rect">
            <a:avLst/>
          </a:prstGeom>
        </p:spPr>
      </p:pic>
      <p:pic>
        <p:nvPicPr>
          <p:cNvPr id="9" name="صورة 8">
            <a:extLst>
              <a:ext uri="{FF2B5EF4-FFF2-40B4-BE49-F238E27FC236}">
                <a16:creationId xmlns:a16="http://schemas.microsoft.com/office/drawing/2014/main" xmlns="" id="{6CB1B4A4-7BC7-9F47-BA61-7C18EB36B573}"/>
              </a:ext>
            </a:extLst>
          </p:cNvPr>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2709544" y="2985156"/>
            <a:ext cx="3708810" cy="1884004"/>
          </a:xfrm>
          <a:prstGeom prst="rect">
            <a:avLst/>
          </a:prstGeom>
        </p:spPr>
      </p:pic>
      <p:pic>
        <p:nvPicPr>
          <p:cNvPr id="11" name="صورة 10">
            <a:extLst>
              <a:ext uri="{FF2B5EF4-FFF2-40B4-BE49-F238E27FC236}">
                <a16:creationId xmlns:a16="http://schemas.microsoft.com/office/drawing/2014/main" xmlns="" id="{7AF9712A-F4EC-D945-A705-4CE06EBC0FA1}"/>
              </a:ext>
            </a:extLst>
          </p:cNvPr>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4716016" y="4836503"/>
            <a:ext cx="1709032" cy="1066800"/>
          </a:xfrm>
          <a:prstGeom prst="rect">
            <a:avLst/>
          </a:prstGeom>
        </p:spPr>
      </p:pic>
      <p:pic>
        <p:nvPicPr>
          <p:cNvPr id="13" name="صورة 12">
            <a:extLst>
              <a:ext uri="{FF2B5EF4-FFF2-40B4-BE49-F238E27FC236}">
                <a16:creationId xmlns:a16="http://schemas.microsoft.com/office/drawing/2014/main" xmlns="" id="{7FC376AB-76BB-A942-852E-7023E4D32E3D}"/>
              </a:ext>
            </a:extLst>
          </p:cNvPr>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a:off x="2709542" y="4845222"/>
            <a:ext cx="1999779" cy="1058082"/>
          </a:xfrm>
          <a:prstGeom prst="rect">
            <a:avLst/>
          </a:prstGeom>
        </p:spPr>
      </p:pic>
    </p:spTree>
    <p:extLst>
      <p:ext uri="{BB962C8B-B14F-4D97-AF65-F5344CB8AC3E}">
        <p14:creationId xmlns:p14="http://schemas.microsoft.com/office/powerpoint/2010/main" xmlns="" val="40829903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44860264-D4B2-5E47-BC12-4F4995D29E47}"/>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95536" y="332656"/>
            <a:ext cx="8336826" cy="6336704"/>
          </a:xfrm>
          <a:prstGeom prst="rect">
            <a:avLst/>
          </a:prstGeom>
        </p:spPr>
      </p:pic>
      <p:sp>
        <p:nvSpPr>
          <p:cNvPr id="10" name="مربع نص 9">
            <a:extLst>
              <a:ext uri="{FF2B5EF4-FFF2-40B4-BE49-F238E27FC236}">
                <a16:creationId xmlns:a16="http://schemas.microsoft.com/office/drawing/2014/main" xmlns="" id="{89A25D9B-3DFD-7742-9B79-98918CF27E1E}"/>
              </a:ext>
            </a:extLst>
          </p:cNvPr>
          <p:cNvSpPr txBox="1"/>
          <p:nvPr/>
        </p:nvSpPr>
        <p:spPr>
          <a:xfrm>
            <a:off x="1107565" y="2852936"/>
            <a:ext cx="6912768" cy="861774"/>
          </a:xfrm>
          <a:prstGeom prst="rect">
            <a:avLst/>
          </a:prstGeom>
          <a:noFill/>
        </p:spPr>
        <p:txBody>
          <a:bodyPr wrap="square" rtlCol="1">
            <a:spAutoFit/>
          </a:bodyPr>
          <a:lstStyle/>
          <a:p>
            <a:pPr algn="ctr"/>
            <a:r>
              <a:rPr lang="ar-SA" sz="5000" dirty="0">
                <a:solidFill>
                  <a:srgbClr val="C00000"/>
                </a:solidFill>
                <a:cs typeface="KufiStandardGK" pitchFamily="2" charset="-78"/>
              </a:rPr>
              <a:t>آليات مقترحة لخطة علاجية</a:t>
            </a:r>
          </a:p>
        </p:txBody>
      </p:sp>
    </p:spTree>
    <p:extLst>
      <p:ext uri="{BB962C8B-B14F-4D97-AF65-F5344CB8AC3E}">
        <p14:creationId xmlns:p14="http://schemas.microsoft.com/office/powerpoint/2010/main" xmlns="" val="38449744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CB1555A6-E8F3-4A42-93DF-622275B4771A}"/>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95536" y="332656"/>
            <a:ext cx="8336826" cy="6336704"/>
          </a:xfrm>
          <a:prstGeom prst="rect">
            <a:avLst/>
          </a:prstGeom>
        </p:spPr>
      </p:pic>
      <p:sp>
        <p:nvSpPr>
          <p:cNvPr id="3" name="مربع نص 2">
            <a:extLst>
              <a:ext uri="{FF2B5EF4-FFF2-40B4-BE49-F238E27FC236}">
                <a16:creationId xmlns:a16="http://schemas.microsoft.com/office/drawing/2014/main" xmlns="" id="{EC6B2BCC-8A5A-3346-8CDC-915F23FD443D}"/>
              </a:ext>
            </a:extLst>
          </p:cNvPr>
          <p:cNvSpPr txBox="1"/>
          <p:nvPr/>
        </p:nvSpPr>
        <p:spPr>
          <a:xfrm>
            <a:off x="1107565" y="404664"/>
            <a:ext cx="6912768" cy="507831"/>
          </a:xfrm>
          <a:prstGeom prst="rect">
            <a:avLst/>
          </a:prstGeom>
          <a:noFill/>
        </p:spPr>
        <p:txBody>
          <a:bodyPr wrap="square" rtlCol="1">
            <a:spAutoFit/>
          </a:bodyPr>
          <a:lstStyle/>
          <a:p>
            <a:pPr algn="ctr"/>
            <a:r>
              <a:rPr lang="ar-SA" sz="2700" dirty="0">
                <a:solidFill>
                  <a:srgbClr val="6B8537"/>
                </a:solidFill>
              </a:rPr>
              <a:t>الآلية الأولى:</a:t>
            </a:r>
          </a:p>
        </p:txBody>
      </p:sp>
      <p:pic>
        <p:nvPicPr>
          <p:cNvPr id="5" name="صورة 4">
            <a:extLst>
              <a:ext uri="{FF2B5EF4-FFF2-40B4-BE49-F238E27FC236}">
                <a16:creationId xmlns:a16="http://schemas.microsoft.com/office/drawing/2014/main" xmlns="" id="{2E993CF9-35B2-4E45-9C8F-221A9FA8ADF6}"/>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599579" y="912495"/>
            <a:ext cx="3928739" cy="5252809"/>
          </a:xfrm>
          <a:prstGeom prst="rect">
            <a:avLst/>
          </a:prstGeom>
        </p:spPr>
      </p:pic>
    </p:spTree>
    <p:extLst>
      <p:ext uri="{BB962C8B-B14F-4D97-AF65-F5344CB8AC3E}">
        <p14:creationId xmlns:p14="http://schemas.microsoft.com/office/powerpoint/2010/main" xmlns="" val="18066180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D3880352-A817-4E4E-B7BC-707C36FE7CB5}"/>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95536" y="332656"/>
            <a:ext cx="8336826" cy="6336704"/>
          </a:xfrm>
          <a:prstGeom prst="rect">
            <a:avLst/>
          </a:prstGeom>
        </p:spPr>
      </p:pic>
      <p:sp>
        <p:nvSpPr>
          <p:cNvPr id="4" name="مربع نص 3">
            <a:extLst>
              <a:ext uri="{FF2B5EF4-FFF2-40B4-BE49-F238E27FC236}">
                <a16:creationId xmlns:a16="http://schemas.microsoft.com/office/drawing/2014/main" xmlns="" id="{CA944AA6-620A-6441-9245-DEFECCE62A8D}"/>
              </a:ext>
            </a:extLst>
          </p:cNvPr>
          <p:cNvSpPr txBox="1"/>
          <p:nvPr/>
        </p:nvSpPr>
        <p:spPr>
          <a:xfrm>
            <a:off x="1107565" y="404664"/>
            <a:ext cx="6912768" cy="507831"/>
          </a:xfrm>
          <a:prstGeom prst="rect">
            <a:avLst/>
          </a:prstGeom>
          <a:noFill/>
        </p:spPr>
        <p:txBody>
          <a:bodyPr wrap="square" rtlCol="1">
            <a:spAutoFit/>
          </a:bodyPr>
          <a:lstStyle/>
          <a:p>
            <a:pPr algn="ctr"/>
            <a:r>
              <a:rPr lang="ar-SA" sz="2700" dirty="0">
                <a:solidFill>
                  <a:srgbClr val="6B8537"/>
                </a:solidFill>
              </a:rPr>
              <a:t>الآلية الثانية:</a:t>
            </a:r>
          </a:p>
        </p:txBody>
      </p:sp>
      <p:pic>
        <p:nvPicPr>
          <p:cNvPr id="6" name="صورة 5">
            <a:extLst>
              <a:ext uri="{FF2B5EF4-FFF2-40B4-BE49-F238E27FC236}">
                <a16:creationId xmlns:a16="http://schemas.microsoft.com/office/drawing/2014/main" xmlns="" id="{5F873CE2-A287-AD49-84CE-BAFCA6C494C3}"/>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721953" y="917400"/>
            <a:ext cx="3683992" cy="5262846"/>
          </a:xfrm>
          <a:prstGeom prst="rect">
            <a:avLst/>
          </a:prstGeom>
        </p:spPr>
      </p:pic>
    </p:spTree>
    <p:extLst>
      <p:ext uri="{BB962C8B-B14F-4D97-AF65-F5344CB8AC3E}">
        <p14:creationId xmlns:p14="http://schemas.microsoft.com/office/powerpoint/2010/main" xmlns="" val="32587545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424C4CA2-8DED-E949-88F6-8307BC5B35EC}"/>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95536" y="332656"/>
            <a:ext cx="8336826" cy="6336704"/>
          </a:xfrm>
          <a:prstGeom prst="rect">
            <a:avLst/>
          </a:prstGeom>
        </p:spPr>
      </p:pic>
      <p:sp>
        <p:nvSpPr>
          <p:cNvPr id="4" name="مربع نص 3">
            <a:extLst>
              <a:ext uri="{FF2B5EF4-FFF2-40B4-BE49-F238E27FC236}">
                <a16:creationId xmlns:a16="http://schemas.microsoft.com/office/drawing/2014/main" xmlns="" id="{E986206D-1C80-3E40-9313-2ABAE26D2EF9}"/>
              </a:ext>
            </a:extLst>
          </p:cNvPr>
          <p:cNvSpPr txBox="1"/>
          <p:nvPr/>
        </p:nvSpPr>
        <p:spPr>
          <a:xfrm>
            <a:off x="1107565" y="404664"/>
            <a:ext cx="6912768" cy="507831"/>
          </a:xfrm>
          <a:prstGeom prst="rect">
            <a:avLst/>
          </a:prstGeom>
          <a:noFill/>
        </p:spPr>
        <p:txBody>
          <a:bodyPr wrap="square" rtlCol="1">
            <a:spAutoFit/>
          </a:bodyPr>
          <a:lstStyle/>
          <a:p>
            <a:pPr algn="ctr"/>
            <a:r>
              <a:rPr lang="ar-SA" sz="2700" dirty="0">
                <a:solidFill>
                  <a:srgbClr val="6B8537"/>
                </a:solidFill>
              </a:rPr>
              <a:t>الآلية الثالثة:</a:t>
            </a:r>
          </a:p>
        </p:txBody>
      </p:sp>
      <p:pic>
        <p:nvPicPr>
          <p:cNvPr id="6" name="صورة 5">
            <a:extLst>
              <a:ext uri="{FF2B5EF4-FFF2-40B4-BE49-F238E27FC236}">
                <a16:creationId xmlns:a16="http://schemas.microsoft.com/office/drawing/2014/main" xmlns="" id="{27F59A4C-5A17-4C41-90BE-050D034D86D0}"/>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630895" y="920313"/>
            <a:ext cx="3866108" cy="5183540"/>
          </a:xfrm>
          <a:prstGeom prst="rect">
            <a:avLst/>
          </a:prstGeom>
        </p:spPr>
      </p:pic>
    </p:spTree>
    <p:extLst>
      <p:ext uri="{BB962C8B-B14F-4D97-AF65-F5344CB8AC3E}">
        <p14:creationId xmlns:p14="http://schemas.microsoft.com/office/powerpoint/2010/main" xmlns="" val="80181355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81AF6291-889F-7D45-99FB-C881466BE54A}"/>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95536" y="332656"/>
            <a:ext cx="8336826" cy="6336704"/>
          </a:xfrm>
          <a:prstGeom prst="rect">
            <a:avLst/>
          </a:prstGeom>
        </p:spPr>
      </p:pic>
      <p:sp>
        <p:nvSpPr>
          <p:cNvPr id="4" name="مربع نص 3">
            <a:extLst>
              <a:ext uri="{FF2B5EF4-FFF2-40B4-BE49-F238E27FC236}">
                <a16:creationId xmlns:a16="http://schemas.microsoft.com/office/drawing/2014/main" xmlns="" id="{F5B17C95-C8BE-FC4A-8CC7-8B57E7440151}"/>
              </a:ext>
            </a:extLst>
          </p:cNvPr>
          <p:cNvSpPr txBox="1"/>
          <p:nvPr/>
        </p:nvSpPr>
        <p:spPr>
          <a:xfrm>
            <a:off x="1107565" y="404664"/>
            <a:ext cx="6912768" cy="507831"/>
          </a:xfrm>
          <a:prstGeom prst="rect">
            <a:avLst/>
          </a:prstGeom>
          <a:noFill/>
        </p:spPr>
        <p:txBody>
          <a:bodyPr wrap="square" rtlCol="1">
            <a:spAutoFit/>
          </a:bodyPr>
          <a:lstStyle/>
          <a:p>
            <a:pPr algn="ctr"/>
            <a:r>
              <a:rPr lang="ar-SA" sz="2700" dirty="0">
                <a:solidFill>
                  <a:srgbClr val="6B8537"/>
                </a:solidFill>
              </a:rPr>
              <a:t>الآلية الرابعة:</a:t>
            </a:r>
          </a:p>
        </p:txBody>
      </p:sp>
      <p:pic>
        <p:nvPicPr>
          <p:cNvPr id="6" name="صورة 5">
            <a:extLst>
              <a:ext uri="{FF2B5EF4-FFF2-40B4-BE49-F238E27FC236}">
                <a16:creationId xmlns:a16="http://schemas.microsoft.com/office/drawing/2014/main" xmlns="" id="{F0DA83F9-0532-734C-9F69-AF4B132DBED4}"/>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627784" y="903723"/>
            <a:ext cx="3872458" cy="5298506"/>
          </a:xfrm>
          <a:prstGeom prst="rect">
            <a:avLst/>
          </a:prstGeom>
        </p:spPr>
      </p:pic>
    </p:spTree>
    <p:extLst>
      <p:ext uri="{BB962C8B-B14F-4D97-AF65-F5344CB8AC3E}">
        <p14:creationId xmlns:p14="http://schemas.microsoft.com/office/powerpoint/2010/main" xmlns="" val="29079935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D0034281-FCAF-3242-BE51-791C1FE09F76}"/>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95536" y="332656"/>
            <a:ext cx="8336826" cy="6336704"/>
          </a:xfrm>
          <a:prstGeom prst="rect">
            <a:avLst/>
          </a:prstGeom>
        </p:spPr>
      </p:pic>
      <p:sp>
        <p:nvSpPr>
          <p:cNvPr id="4" name="مربع نص 3">
            <a:extLst>
              <a:ext uri="{FF2B5EF4-FFF2-40B4-BE49-F238E27FC236}">
                <a16:creationId xmlns:a16="http://schemas.microsoft.com/office/drawing/2014/main" xmlns="" id="{D4E24A2F-FE00-B240-8A87-9390A25917A8}"/>
              </a:ext>
            </a:extLst>
          </p:cNvPr>
          <p:cNvSpPr txBox="1"/>
          <p:nvPr/>
        </p:nvSpPr>
        <p:spPr>
          <a:xfrm>
            <a:off x="1107565" y="404664"/>
            <a:ext cx="6912768" cy="507831"/>
          </a:xfrm>
          <a:prstGeom prst="rect">
            <a:avLst/>
          </a:prstGeom>
          <a:noFill/>
        </p:spPr>
        <p:txBody>
          <a:bodyPr wrap="square" rtlCol="1">
            <a:spAutoFit/>
          </a:bodyPr>
          <a:lstStyle/>
          <a:p>
            <a:pPr algn="ctr"/>
            <a:r>
              <a:rPr lang="ar-SA" sz="2700" dirty="0">
                <a:solidFill>
                  <a:srgbClr val="6B8537"/>
                </a:solidFill>
              </a:rPr>
              <a:t>الآلية الخامسة:</a:t>
            </a:r>
          </a:p>
        </p:txBody>
      </p:sp>
      <p:pic>
        <p:nvPicPr>
          <p:cNvPr id="6" name="صورة 5">
            <a:extLst>
              <a:ext uri="{FF2B5EF4-FFF2-40B4-BE49-F238E27FC236}">
                <a16:creationId xmlns:a16="http://schemas.microsoft.com/office/drawing/2014/main" xmlns="" id="{53FDCBF1-7AB1-7D49-9F5A-F2BBEBBC3FF7}"/>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2764307" y="912495"/>
            <a:ext cx="3599284" cy="5187203"/>
          </a:xfrm>
          <a:prstGeom prst="rect">
            <a:avLst/>
          </a:prstGeom>
        </p:spPr>
      </p:pic>
    </p:spTree>
    <p:extLst>
      <p:ext uri="{BB962C8B-B14F-4D97-AF65-F5344CB8AC3E}">
        <p14:creationId xmlns:p14="http://schemas.microsoft.com/office/powerpoint/2010/main" xmlns="" val="381348507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EFE3CE7E-FD61-5245-BF11-33C8C02C4B1D}"/>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95536" y="332656"/>
            <a:ext cx="8336826" cy="6336704"/>
          </a:xfrm>
          <a:prstGeom prst="rect">
            <a:avLst/>
          </a:prstGeom>
        </p:spPr>
      </p:pic>
      <p:sp>
        <p:nvSpPr>
          <p:cNvPr id="4" name="مربع نص 3">
            <a:extLst>
              <a:ext uri="{FF2B5EF4-FFF2-40B4-BE49-F238E27FC236}">
                <a16:creationId xmlns:a16="http://schemas.microsoft.com/office/drawing/2014/main" xmlns="" id="{B01B64C4-C9ED-2642-8F18-2FF93019DC82}"/>
              </a:ext>
            </a:extLst>
          </p:cNvPr>
          <p:cNvSpPr txBox="1"/>
          <p:nvPr/>
        </p:nvSpPr>
        <p:spPr>
          <a:xfrm>
            <a:off x="1107565" y="404664"/>
            <a:ext cx="6912768" cy="507831"/>
          </a:xfrm>
          <a:prstGeom prst="rect">
            <a:avLst/>
          </a:prstGeom>
          <a:noFill/>
        </p:spPr>
        <p:txBody>
          <a:bodyPr wrap="square" rtlCol="1">
            <a:spAutoFit/>
          </a:bodyPr>
          <a:lstStyle/>
          <a:p>
            <a:pPr algn="ctr"/>
            <a:r>
              <a:rPr lang="ar-SA" sz="2700" dirty="0">
                <a:solidFill>
                  <a:srgbClr val="6B8537"/>
                </a:solidFill>
              </a:rPr>
              <a:t>الآلية السادسة:</a:t>
            </a:r>
          </a:p>
        </p:txBody>
      </p:sp>
      <p:pic>
        <p:nvPicPr>
          <p:cNvPr id="6" name="صورة 5">
            <a:extLst>
              <a:ext uri="{FF2B5EF4-FFF2-40B4-BE49-F238E27FC236}">
                <a16:creationId xmlns:a16="http://schemas.microsoft.com/office/drawing/2014/main" xmlns="" id="{B09F6466-798A-4847-B18B-6A70FA54140E}"/>
              </a:ext>
            </a:extLst>
          </p:cNvPr>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1103582" y="912495"/>
            <a:ext cx="7160592" cy="5007407"/>
          </a:xfrm>
          <a:prstGeom prst="rect">
            <a:avLst/>
          </a:prstGeom>
        </p:spPr>
      </p:pic>
    </p:spTree>
    <p:extLst>
      <p:ext uri="{BB962C8B-B14F-4D97-AF65-F5344CB8AC3E}">
        <p14:creationId xmlns:p14="http://schemas.microsoft.com/office/powerpoint/2010/main" xmlns="" val="25950699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descr="98fac3f2-2576-472d-8509-f0a0096519ca.jpg"/>
          <p:cNvPicPr>
            <a:picLocks noChangeAspect="1"/>
          </p:cNvPicPr>
          <p:nvPr/>
        </p:nvPicPr>
        <p:blipFill>
          <a:blip r:embed="rId2"/>
          <a:stretch>
            <a:fillRect/>
          </a:stretch>
        </p:blipFill>
        <p:spPr>
          <a:xfrm>
            <a:off x="428596" y="571480"/>
            <a:ext cx="8358246" cy="607223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55133F6D-AD54-E54E-A075-63AF594F31FB}"/>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395536" y="332656"/>
            <a:ext cx="8336826" cy="6336704"/>
          </a:xfrm>
          <a:prstGeom prst="rect">
            <a:avLst/>
          </a:prstGeom>
        </p:spPr>
      </p:pic>
      <p:sp>
        <p:nvSpPr>
          <p:cNvPr id="3" name="مربع نص 2">
            <a:extLst>
              <a:ext uri="{FF2B5EF4-FFF2-40B4-BE49-F238E27FC236}">
                <a16:creationId xmlns:a16="http://schemas.microsoft.com/office/drawing/2014/main" xmlns="" id="{0B8F5FA5-645F-0849-A414-35F633F43E6F}"/>
              </a:ext>
            </a:extLst>
          </p:cNvPr>
          <p:cNvSpPr txBox="1"/>
          <p:nvPr/>
        </p:nvSpPr>
        <p:spPr>
          <a:xfrm>
            <a:off x="1107565" y="1916832"/>
            <a:ext cx="6912768" cy="2785378"/>
          </a:xfrm>
          <a:prstGeom prst="rect">
            <a:avLst/>
          </a:prstGeom>
          <a:noFill/>
        </p:spPr>
        <p:txBody>
          <a:bodyPr wrap="square" rtlCol="1">
            <a:spAutoFit/>
          </a:bodyPr>
          <a:lstStyle/>
          <a:p>
            <a:pPr algn="ctr"/>
            <a:r>
              <a:rPr lang="ar-SA" sz="4400" dirty="0">
                <a:solidFill>
                  <a:srgbClr val="C00000"/>
                </a:solidFill>
                <a:cs typeface="KufiStandardGK" pitchFamily="2" charset="-78"/>
              </a:rPr>
              <a:t>نماذج خطط علاجية بصيغة الوورد:</a:t>
            </a:r>
          </a:p>
          <a:p>
            <a:pPr algn="ctr"/>
            <a:r>
              <a:rPr lang="en" sz="2900" dirty="0">
                <a:solidFill>
                  <a:srgbClr val="C00000"/>
                </a:solidFill>
                <a:cs typeface="KufiStandardGK" pitchFamily="2" charset="-78"/>
                <a:hlinkClick r:id="rId4"/>
              </a:rPr>
              <a:t>https://drive.google.com/drive/folders/0B2Fg_3Kz5etgamdiaDRpMkI1ZHc?usp=drive_open</a:t>
            </a:r>
            <a:endParaRPr lang="ar-SA" sz="2900" dirty="0">
              <a:solidFill>
                <a:srgbClr val="C00000"/>
              </a:solidFill>
              <a:cs typeface="KufiStandardGK" pitchFamily="2" charset="-78"/>
            </a:endParaRPr>
          </a:p>
          <a:p>
            <a:pPr algn="ctr"/>
            <a:endParaRPr lang="ar-SA" sz="4400" dirty="0">
              <a:solidFill>
                <a:srgbClr val="C00000"/>
              </a:solidFill>
              <a:cs typeface="KufiStandardGK" pitchFamily="2" charset="-78"/>
            </a:endParaRPr>
          </a:p>
        </p:txBody>
      </p:sp>
    </p:spTree>
    <p:extLst>
      <p:ext uri="{BB962C8B-B14F-4D97-AF65-F5344CB8AC3E}">
        <p14:creationId xmlns:p14="http://schemas.microsoft.com/office/powerpoint/2010/main" xmlns="" val="11045734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صورة 8"/>
          <p:cNvPicPr>
            <a:picLocks noChangeAspect="1"/>
          </p:cNvPicPr>
          <p:nvPr/>
        </p:nvPicPr>
        <p:blipFill rotWithShape="1">
          <a:blip r:embed="rId3" cstate="print">
            <a:extLst>
              <a:ext uri="{28A0092B-C50C-407E-A947-70E740481C1C}">
                <a14:useLocalDpi xmlns:a14="http://schemas.microsoft.com/office/drawing/2010/main" xmlns="" val="0"/>
              </a:ext>
            </a:extLst>
          </a:blip>
          <a:srcRect/>
          <a:stretch/>
        </p:blipFill>
        <p:spPr>
          <a:xfrm>
            <a:off x="0" y="0"/>
            <a:ext cx="9144000" cy="6858000"/>
          </a:xfrm>
          <a:prstGeom prst="rect">
            <a:avLst/>
          </a:prstGeom>
        </p:spPr>
      </p:pic>
      <p:pic>
        <p:nvPicPr>
          <p:cNvPr id="4" name="صورة 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0"/>
            <a:ext cx="9324528" cy="6858000"/>
          </a:xfrm>
          <a:prstGeom prst="rect">
            <a:avLst/>
          </a:prstGeom>
        </p:spPr>
      </p:pic>
      <p:pic>
        <p:nvPicPr>
          <p:cNvPr id="5" name="صورة 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rot="1432859">
            <a:off x="-147942" y="430536"/>
            <a:ext cx="2640035" cy="1786489"/>
          </a:xfrm>
          <a:prstGeom prst="rect">
            <a:avLst/>
          </a:prstGeom>
        </p:spPr>
      </p:pic>
      <p:sp>
        <p:nvSpPr>
          <p:cNvPr id="8" name="مستطيل 7"/>
          <p:cNvSpPr/>
          <p:nvPr/>
        </p:nvSpPr>
        <p:spPr>
          <a:xfrm>
            <a:off x="827584" y="612844"/>
            <a:ext cx="7488832" cy="5632311"/>
          </a:xfrm>
          <a:prstGeom prst="rect">
            <a:avLst/>
          </a:prstGeom>
          <a:solidFill>
            <a:schemeClr val="lt1">
              <a:alpha val="19000"/>
            </a:schemeClr>
          </a:solidFill>
          <a:ln>
            <a:noFill/>
          </a:ln>
        </p:spPr>
        <p:style>
          <a:lnRef idx="2">
            <a:schemeClr val="accent2"/>
          </a:lnRef>
          <a:fillRef idx="1">
            <a:schemeClr val="lt1"/>
          </a:fillRef>
          <a:effectRef idx="0">
            <a:schemeClr val="accent2"/>
          </a:effectRef>
          <a:fontRef idx="minor">
            <a:schemeClr val="dk1"/>
          </a:fontRef>
        </p:style>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ar-SA" sz="9000" b="1" dirty="0">
                <a:ln w="11430"/>
                <a:solidFill>
                  <a:srgbClr val="C00000"/>
                </a:solidFill>
                <a:effectLst>
                  <a:outerShdw blurRad="50800" dist="39000" dir="5460000" algn="tl">
                    <a:srgbClr val="000000">
                      <a:alpha val="38000"/>
                    </a:srgbClr>
                  </a:outerShdw>
                </a:effectLst>
                <a:cs typeface="KufiStandardGK" pitchFamily="2" charset="-78"/>
              </a:rPr>
              <a:t>ورقة عمل تصميم الخطط العلاجية</a:t>
            </a:r>
            <a:r>
              <a:rPr lang="ar-SA" sz="9000" b="1" cap="none" spc="0" dirty="0">
                <a:ln w="11430"/>
                <a:solidFill>
                  <a:srgbClr val="C00000"/>
                </a:solidFill>
                <a:effectLst>
                  <a:outerShdw blurRad="50800" dist="39000" dir="5460000" algn="tl">
                    <a:srgbClr val="000000">
                      <a:alpha val="38000"/>
                    </a:srgbClr>
                  </a:outerShdw>
                </a:effectLst>
                <a:cs typeface="KufiStandardGK" pitchFamily="2" charset="-78"/>
              </a:rPr>
              <a:t> </a:t>
            </a:r>
            <a:r>
              <a:rPr lang="ar-SA" sz="9000" b="1" dirty="0">
                <a:ln w="11430"/>
                <a:solidFill>
                  <a:srgbClr val="C00000"/>
                </a:solidFill>
                <a:effectLst>
                  <a:outerShdw blurRad="50800" dist="39000" dir="5460000" algn="tl">
                    <a:srgbClr val="000000">
                      <a:alpha val="38000"/>
                    </a:srgbClr>
                  </a:outerShdw>
                </a:effectLst>
                <a:cs typeface="KufiStandardGK" pitchFamily="2" charset="-78"/>
              </a:rPr>
              <a:t>بطريقة السقالات التعليمية</a:t>
            </a:r>
            <a:endParaRPr lang="ar-SA" sz="9000" b="1" cap="none" spc="0" dirty="0">
              <a:ln w="11430"/>
              <a:solidFill>
                <a:srgbClr val="C00000"/>
              </a:solidFill>
              <a:effectLst>
                <a:outerShdw blurRad="50800" dist="39000" dir="5460000" algn="tl">
                  <a:srgbClr val="000000">
                    <a:alpha val="38000"/>
                  </a:srgbClr>
                </a:outerShdw>
              </a:effectLst>
              <a:cs typeface="KufiStandardGK" pitchFamily="2" charset="-78"/>
            </a:endParaRPr>
          </a:p>
        </p:txBody>
      </p:sp>
      <p:pic>
        <p:nvPicPr>
          <p:cNvPr id="6" name="صورة 5" descr="666667777.jpg"/>
          <p:cNvPicPr>
            <a:picLocks noChangeAspect="1"/>
          </p:cNvPicPr>
          <p:nvPr/>
        </p:nvPicPr>
        <p:blipFill>
          <a:blip r:embed="rId6" cstate="print"/>
          <a:stretch>
            <a:fillRect/>
          </a:stretch>
        </p:blipFill>
        <p:spPr>
          <a:xfrm>
            <a:off x="0" y="5724872"/>
            <a:ext cx="1158439" cy="1133128"/>
          </a:xfrm>
          <a:prstGeom prst="ellipse">
            <a:avLst/>
          </a:prstGeom>
        </p:spPr>
      </p:pic>
    </p:spTree>
    <p:extLst>
      <p:ext uri="{BB962C8B-B14F-4D97-AF65-F5344CB8AC3E}">
        <p14:creationId xmlns:p14="http://schemas.microsoft.com/office/powerpoint/2010/main" xmlns="" val="286100040"/>
      </p:ext>
    </p:extLst>
  </p:cSld>
  <p:clrMapOvr>
    <a:masterClrMapping/>
  </p:clrMapOvr>
  <mc:AlternateContent xmlns:mc="http://schemas.openxmlformats.org/markup-compatibility/2006">
    <mc:Choice xmlns:p14="http://schemas.microsoft.com/office/powerpoint/2010/main" xmlns="" Requires="p14">
      <p:transition spd="slow" p14:dur="325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10" presetClass="entr" presetSubtype="0" fill="hold" nodeType="with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500"/>
                            </p:stCondLst>
                            <p:childTnLst>
                              <p:par>
                                <p:cTn id="13" presetID="2" presetClass="entr" presetSubtype="4" decel="6000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900" fill="hold"/>
                                        <p:tgtEl>
                                          <p:spTgt spid="5"/>
                                        </p:tgtEl>
                                        <p:attrNameLst>
                                          <p:attrName>ppt_x</p:attrName>
                                        </p:attrNameLst>
                                      </p:cBhvr>
                                      <p:tavLst>
                                        <p:tav tm="0">
                                          <p:val>
                                            <p:strVal val="#ppt_x"/>
                                          </p:val>
                                        </p:tav>
                                        <p:tav tm="100000">
                                          <p:val>
                                            <p:strVal val="#ppt_x"/>
                                          </p:val>
                                        </p:tav>
                                      </p:tavLst>
                                    </p:anim>
                                    <p:anim calcmode="lin" valueType="num">
                                      <p:cBhvr additive="base">
                                        <p:cTn id="16" dur="900" fill="hold"/>
                                        <p:tgtEl>
                                          <p:spTgt spid="5"/>
                                        </p:tgtEl>
                                        <p:attrNameLst>
                                          <p:attrName>ppt_y</p:attrName>
                                        </p:attrNameLst>
                                      </p:cBhvr>
                                      <p:tavLst>
                                        <p:tav tm="0">
                                          <p:val>
                                            <p:strVal val="1+#ppt_h/2"/>
                                          </p:val>
                                        </p:tav>
                                        <p:tav tm="100000">
                                          <p:val>
                                            <p:strVal val="#ppt_y"/>
                                          </p:val>
                                        </p:tav>
                                      </p:tavLst>
                                    </p:anim>
                                  </p:childTnLst>
                                </p:cTn>
                              </p:par>
                            </p:childTnLst>
                          </p:cTn>
                        </p:par>
                        <p:par>
                          <p:cTn id="17" fill="hold">
                            <p:stCondLst>
                              <p:cond delay="2400"/>
                            </p:stCondLst>
                            <p:childTnLst>
                              <p:par>
                                <p:cTn id="18" presetID="38" presetClass="path" presetSubtype="0" accel="60000" decel="40000" fill="hold" nodeType="afterEffect">
                                  <p:stCondLst>
                                    <p:cond delay="200"/>
                                  </p:stCondLst>
                                  <p:childTnLst>
                                    <p:animMotion origin="layout" path="M 8.33333E-7 -1.11111E-6 L -0.04323 0.25995 L 0.20972 0.03958 L -0.03472 0.53588 L 0.54549 0.00833 L 0.18507 0.625 L 0.94184 0.02801 L 0.49115 0.60995 L 0.88993 0.36019 L 0.78871 0.62801 L 0.92587 0.49167 L 0.84305 0.68426 L 0.94809 0.72523 " pathEditMode="relative" rAng="0" ptsTypes="FFFFFFFFFFFAF">
                                      <p:cBhvr>
                                        <p:cTn id="19" dur="3000" fill="hold"/>
                                        <p:tgtEl>
                                          <p:spTgt spid="5"/>
                                        </p:tgtEl>
                                        <p:attrNameLst>
                                          <p:attrName>ppt_x</p:attrName>
                                          <p:attrName>ppt_y</p:attrName>
                                        </p:attrNameLst>
                                      </p:cBhvr>
                                      <p:rCtr x="45243" y="36250"/>
                                    </p:animMotion>
                                  </p:childTnLst>
                                  <p:subTnLst>
                                    <p:audio>
                                      <p:cMediaNode>
                                        <p:cTn display="0" masterRel="sameClick">
                                          <p:stCondLst>
                                            <p:cond evt="begin" delay="0">
                                              <p:tn val="18"/>
                                            </p:cond>
                                          </p:stCondLst>
                                          <p:endCondLst>
                                            <p:cond evt="onStopAudio" delay="0">
                                              <p:tgtEl>
                                                <p:sldTgt/>
                                              </p:tgtEl>
                                            </p:cond>
                                          </p:endCondLst>
                                        </p:cTn>
                                        <p:tgtEl>
                                          <p:sndTgt r:embed="rId2" name="push.wav"/>
                                        </p:tgtEl>
                                      </p:cMediaNode>
                                    </p:audio>
                                  </p:subTnLst>
                                </p:cTn>
                              </p:par>
                              <p:par>
                                <p:cTn id="20" presetID="2" presetClass="exit" presetSubtype="2" fill="hold" nodeType="withEffect">
                                  <p:stCondLst>
                                    <p:cond delay="3100"/>
                                  </p:stCondLst>
                                  <p:childTnLst>
                                    <p:anim calcmode="lin" valueType="num">
                                      <p:cBhvr additive="base">
                                        <p:cTn id="21" dur="500"/>
                                        <p:tgtEl>
                                          <p:spTgt spid="5"/>
                                        </p:tgtEl>
                                        <p:attrNameLst>
                                          <p:attrName>ppt_x</p:attrName>
                                        </p:attrNameLst>
                                      </p:cBhvr>
                                      <p:tavLst>
                                        <p:tav tm="0">
                                          <p:val>
                                            <p:strVal val="ppt_x"/>
                                          </p:val>
                                        </p:tav>
                                        <p:tav tm="100000">
                                          <p:val>
                                            <p:strVal val="1+ppt_w/2"/>
                                          </p:val>
                                        </p:tav>
                                      </p:tavLst>
                                    </p:anim>
                                    <p:anim calcmode="lin" valueType="num">
                                      <p:cBhvr additive="base">
                                        <p:cTn id="22" dur="500"/>
                                        <p:tgtEl>
                                          <p:spTgt spid="5"/>
                                        </p:tgtEl>
                                        <p:attrNameLst>
                                          <p:attrName>ppt_y</p:attrName>
                                        </p:attrNameLst>
                                      </p:cBhvr>
                                      <p:tavLst>
                                        <p:tav tm="0">
                                          <p:val>
                                            <p:strVal val="ppt_y"/>
                                          </p:val>
                                        </p:tav>
                                        <p:tav tm="100000">
                                          <p:val>
                                            <p:strVal val="ppt_y"/>
                                          </p:val>
                                        </p:tav>
                                      </p:tavLst>
                                    </p:anim>
                                    <p:set>
                                      <p:cBhvr>
                                        <p:cTn id="23" dur="1" fill="hold">
                                          <p:stCondLst>
                                            <p:cond delay="499"/>
                                          </p:stCondLst>
                                        </p:cTn>
                                        <p:tgtEl>
                                          <p:spTgt spid="5"/>
                                        </p:tgtEl>
                                        <p:attrNameLst>
                                          <p:attrName>style.visibility</p:attrName>
                                        </p:attrNameLst>
                                      </p:cBhvr>
                                      <p:to>
                                        <p:strVal val="hidden"/>
                                      </p:to>
                                    </p:set>
                                  </p:childTnLst>
                                </p:cTn>
                              </p:par>
                              <p:par>
                                <p:cTn id="24" presetID="18" presetClass="exit" presetSubtype="9" fill="hold" nodeType="withEffect">
                                  <p:stCondLst>
                                    <p:cond delay="200"/>
                                  </p:stCondLst>
                                  <p:childTnLst>
                                    <p:animEffect transition="out" filter="strips(upLeft)">
                                      <p:cBhvr>
                                        <p:cTn id="25" dur="3200"/>
                                        <p:tgtEl>
                                          <p:spTgt spid="4"/>
                                        </p:tgtEl>
                                      </p:cBhvr>
                                    </p:animEffect>
                                    <p:set>
                                      <p:cBhvr>
                                        <p:cTn id="26" dur="1" fill="hold">
                                          <p:stCondLst>
                                            <p:cond delay="3199"/>
                                          </p:stCondLst>
                                        </p:cTn>
                                        <p:tgtEl>
                                          <p:spTgt spid="4"/>
                                        </p:tgtEl>
                                        <p:attrNameLst>
                                          <p:attrName>style.visibility</p:attrName>
                                        </p:attrNameLst>
                                      </p:cBhvr>
                                      <p:to>
                                        <p:strVal val="hidden"/>
                                      </p:to>
                                    </p:set>
                                  </p:childTnLst>
                                </p:cTn>
                              </p:par>
                              <p:par>
                                <p:cTn id="27" presetID="2" presetClass="exit" presetSubtype="6" fill="hold" grpId="1" nodeType="withEffect">
                                  <p:stCondLst>
                                    <p:cond delay="200"/>
                                  </p:stCondLst>
                                  <p:childTnLst>
                                    <p:anim calcmode="lin" valueType="num">
                                      <p:cBhvr additive="base">
                                        <p:cTn id="28" dur="5000"/>
                                        <p:tgtEl>
                                          <p:spTgt spid="8"/>
                                        </p:tgtEl>
                                        <p:attrNameLst>
                                          <p:attrName>ppt_x</p:attrName>
                                        </p:attrNameLst>
                                      </p:cBhvr>
                                      <p:tavLst>
                                        <p:tav tm="0">
                                          <p:val>
                                            <p:strVal val="ppt_x"/>
                                          </p:val>
                                        </p:tav>
                                        <p:tav tm="100000">
                                          <p:val>
                                            <p:strVal val="1+ppt_w/2"/>
                                          </p:val>
                                        </p:tav>
                                      </p:tavLst>
                                    </p:anim>
                                    <p:anim calcmode="lin" valueType="num">
                                      <p:cBhvr additive="base">
                                        <p:cTn id="29" dur="5000"/>
                                        <p:tgtEl>
                                          <p:spTgt spid="8"/>
                                        </p:tgtEl>
                                        <p:attrNameLst>
                                          <p:attrName>ppt_y</p:attrName>
                                        </p:attrNameLst>
                                      </p:cBhvr>
                                      <p:tavLst>
                                        <p:tav tm="0">
                                          <p:val>
                                            <p:strVal val="ppt_y"/>
                                          </p:val>
                                        </p:tav>
                                        <p:tav tm="100000">
                                          <p:val>
                                            <p:strVal val="1+ppt_h/2"/>
                                          </p:val>
                                        </p:tav>
                                      </p:tavLst>
                                    </p:anim>
                                    <p:set>
                                      <p:cBhvr>
                                        <p:cTn id="30" dur="1" fill="hold">
                                          <p:stCondLst>
                                            <p:cond delay="4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260648"/>
            <a:ext cx="8336826" cy="6336704"/>
          </a:xfrm>
          <a:prstGeom prst="rect">
            <a:avLst/>
          </a:prstGeom>
        </p:spPr>
      </p:pic>
      <p:sp>
        <p:nvSpPr>
          <p:cNvPr id="4" name="مربع نص 3"/>
          <p:cNvSpPr txBox="1"/>
          <p:nvPr/>
        </p:nvSpPr>
        <p:spPr>
          <a:xfrm>
            <a:off x="1007604" y="692696"/>
            <a:ext cx="7128792" cy="5016758"/>
          </a:xfrm>
          <a:prstGeom prst="rect">
            <a:avLst/>
          </a:prstGeom>
          <a:noFill/>
        </p:spPr>
        <p:txBody>
          <a:bodyPr wrap="square" rtlCol="1">
            <a:spAutoFit/>
          </a:bodyPr>
          <a:lstStyle/>
          <a:p>
            <a:pPr algn="ctr"/>
            <a:r>
              <a:rPr lang="ar-SA" sz="3200" dirty="0">
                <a:solidFill>
                  <a:srgbClr val="C00000"/>
                </a:solidFill>
                <a:cs typeface="KufiStandardGK" pitchFamily="2" charset="-78"/>
              </a:rPr>
              <a:t>التوصيات :</a:t>
            </a:r>
          </a:p>
          <a:p>
            <a:r>
              <a:rPr lang="ar-SA" sz="3200" dirty="0">
                <a:latin typeface="Muna" pitchFamily="2" charset="-78"/>
                <a:cs typeface="Muna" pitchFamily="2" charset="-78"/>
              </a:rPr>
              <a:t>1- استخدام السقالات التعليمية أثناء التدريس لطلاب ذوي الاحتياجات الخاصة لما ذلك من أثر ايجابي على تنمية التحصيل عند جميع المستويات (التذكر – الفهم – التطبيق )</a:t>
            </a:r>
          </a:p>
          <a:p>
            <a:r>
              <a:rPr lang="ar-SA" sz="3200" dirty="0">
                <a:latin typeface="Muna" pitchFamily="2" charset="-78"/>
                <a:cs typeface="Muna" pitchFamily="2" charset="-78"/>
              </a:rPr>
              <a:t>2- عقد دورات تدريبية وورش عمل للمعلمات لتوظيف استراتجيات السقالات التعليمية اثناء تنفيذ الخطة العلاجية </a:t>
            </a:r>
          </a:p>
          <a:p>
            <a:endParaRPr lang="ar-SA" sz="3200" dirty="0"/>
          </a:p>
          <a:p>
            <a:endParaRPr lang="ar-SA" sz="3200" dirty="0"/>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a:extLst>
              <a:ext uri="{FF2B5EF4-FFF2-40B4-BE49-F238E27FC236}">
                <a16:creationId xmlns:a16="http://schemas.microsoft.com/office/drawing/2014/main" xmlns="" id="{6351B4F8-0368-D246-A288-03BDFC9D3A7F}"/>
              </a:ext>
            </a:extLst>
          </p:cNvPr>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260648"/>
            <a:ext cx="8336826" cy="6336704"/>
          </a:xfrm>
          <a:prstGeom prst="rect">
            <a:avLst/>
          </a:prstGeom>
        </p:spPr>
      </p:pic>
      <p:sp>
        <p:nvSpPr>
          <p:cNvPr id="3" name="مربع نص 2">
            <a:extLst>
              <a:ext uri="{FF2B5EF4-FFF2-40B4-BE49-F238E27FC236}">
                <a16:creationId xmlns:a16="http://schemas.microsoft.com/office/drawing/2014/main" xmlns="" id="{1C7B07EA-6464-EB4A-8501-35FB318B26D5}"/>
              </a:ext>
            </a:extLst>
          </p:cNvPr>
          <p:cNvSpPr txBox="1"/>
          <p:nvPr/>
        </p:nvSpPr>
        <p:spPr>
          <a:xfrm>
            <a:off x="2699792" y="764704"/>
            <a:ext cx="3240360" cy="707886"/>
          </a:xfrm>
          <a:prstGeom prst="rect">
            <a:avLst/>
          </a:prstGeom>
          <a:noFill/>
        </p:spPr>
        <p:txBody>
          <a:bodyPr wrap="square" rtlCol="1">
            <a:spAutoFit/>
          </a:bodyPr>
          <a:lstStyle/>
          <a:p>
            <a:r>
              <a:rPr lang="ar-SA" sz="4000" dirty="0">
                <a:solidFill>
                  <a:srgbClr val="C00000"/>
                </a:solidFill>
                <a:cs typeface="KufiStandardGK" pitchFamily="2" charset="-78"/>
              </a:rPr>
              <a:t>قائمة المراجع</a:t>
            </a:r>
          </a:p>
        </p:txBody>
      </p:sp>
      <p:sp>
        <p:nvSpPr>
          <p:cNvPr id="4" name="مربع نص 3">
            <a:extLst>
              <a:ext uri="{FF2B5EF4-FFF2-40B4-BE49-F238E27FC236}">
                <a16:creationId xmlns:a16="http://schemas.microsoft.com/office/drawing/2014/main" xmlns="" id="{21A411E4-70D2-BE49-AFD5-5F1CE11C6F61}"/>
              </a:ext>
            </a:extLst>
          </p:cNvPr>
          <p:cNvSpPr txBox="1"/>
          <p:nvPr/>
        </p:nvSpPr>
        <p:spPr>
          <a:xfrm>
            <a:off x="1223628" y="1578519"/>
            <a:ext cx="6696744" cy="4493538"/>
          </a:xfrm>
          <a:prstGeom prst="rect">
            <a:avLst/>
          </a:prstGeom>
          <a:noFill/>
        </p:spPr>
        <p:txBody>
          <a:bodyPr wrap="square" rtlCol="1">
            <a:spAutoFit/>
          </a:bodyPr>
          <a:lstStyle/>
          <a:p>
            <a:pPr marL="285750" indent="-285750">
              <a:buFont typeface="Wingdings" pitchFamily="2" charset="2"/>
              <a:buChar char="§"/>
            </a:pPr>
            <a:r>
              <a:rPr lang="ar-SA" sz="2600" dirty="0"/>
              <a:t>كتاب الأنشطة لتنمية مهارات اللغة العربية بالألعاب اللغوية.</a:t>
            </a:r>
          </a:p>
          <a:p>
            <a:pPr marL="285750" indent="-285750">
              <a:buFont typeface="Wingdings" pitchFamily="2" charset="2"/>
              <a:buChar char="§"/>
            </a:pPr>
            <a:r>
              <a:rPr lang="ar-SA" sz="2600" dirty="0"/>
              <a:t>فاعلية السقالات التعليمية في تنمية التحصيل الدراسي </a:t>
            </a:r>
            <a:endParaRPr lang="en-US" sz="2600" dirty="0"/>
          </a:p>
          <a:p>
            <a:r>
              <a:rPr lang="en-US" sz="2600" dirty="0">
                <a:hlinkClick r:id="rId4"/>
              </a:rPr>
              <a:t>https://platform.almanhal.com/Files/2/100875</a:t>
            </a:r>
            <a:endParaRPr lang="en-US" sz="2600" dirty="0"/>
          </a:p>
          <a:p>
            <a:pPr marL="285750" indent="-285750">
              <a:buFont typeface="Wingdings" pitchFamily="2" charset="2"/>
              <a:buChar char="§"/>
            </a:pPr>
            <a:r>
              <a:rPr lang="ar-SA" sz="2600" dirty="0"/>
              <a:t>فاعلية السقالات التعليمية في تدريس العلوم على تنمية التحصيل الدراسي لدى تلميذات المرحلة المتوسطة </a:t>
            </a:r>
            <a:r>
              <a:rPr lang="en" sz="2600" dirty="0">
                <a:hlinkClick r:id="rId5"/>
              </a:rPr>
              <a:t>http://b7oth.com/?p=4984</a:t>
            </a:r>
            <a:endParaRPr lang="ar-SA" sz="2600" dirty="0"/>
          </a:p>
          <a:p>
            <a:pPr marL="285750" indent="-285750">
              <a:buFont typeface="Wingdings" pitchFamily="2" charset="2"/>
              <a:buChar char="§"/>
            </a:pPr>
            <a:r>
              <a:rPr lang="ar-SA" sz="2600" dirty="0"/>
              <a:t>خطة علاجية للأستاذة نوف القحطاني بإدارة تعليم منطقة ينبع</a:t>
            </a:r>
            <a:r>
              <a:rPr lang="ar-SA" sz="2600" dirty="0" smtClean="0"/>
              <a:t>.</a:t>
            </a:r>
          </a:p>
          <a:p>
            <a:pPr marL="285750" indent="-285750">
              <a:buFont typeface="Wingdings" pitchFamily="2" charset="2"/>
              <a:buChar char="§"/>
            </a:pPr>
            <a:r>
              <a:rPr lang="ar-SA" sz="2600" dirty="0" smtClean="0"/>
              <a:t>كتاب ( مهارات تعديل سلوك الطلاب ) </a:t>
            </a:r>
            <a:r>
              <a:rPr lang="ar-SA" sz="2600" dirty="0" smtClean="0"/>
              <a:t>لمشرفات الصفوف الأولية بمكتب التعليم </a:t>
            </a:r>
            <a:r>
              <a:rPr lang="ar-SA" sz="2600" dirty="0" err="1" smtClean="0"/>
              <a:t>بالمخواة</a:t>
            </a:r>
            <a:r>
              <a:rPr lang="ar-SA" sz="2600" dirty="0" smtClean="0"/>
              <a:t> </a:t>
            </a:r>
            <a:r>
              <a:rPr lang="ar-SA" sz="2600" dirty="0" smtClean="0"/>
              <a:t>/ </a:t>
            </a:r>
            <a:r>
              <a:rPr lang="ar-SA" sz="2600" dirty="0" err="1" smtClean="0"/>
              <a:t>أ</a:t>
            </a:r>
            <a:r>
              <a:rPr lang="ar-SA" sz="2600" dirty="0" smtClean="0"/>
              <a:t>/ منال العمري </a:t>
            </a:r>
            <a:r>
              <a:rPr lang="ar-SA" sz="2600" dirty="0" err="1" smtClean="0"/>
              <a:t>و</a:t>
            </a:r>
            <a:r>
              <a:rPr lang="ar-SA" sz="2600" dirty="0" smtClean="0"/>
              <a:t> أ / </a:t>
            </a:r>
            <a:r>
              <a:rPr lang="ar-SA" sz="2600" smtClean="0"/>
              <a:t>حليمة الراشدي </a:t>
            </a:r>
            <a:endParaRPr lang="ar-SA" sz="2600" dirty="0" smtClean="0"/>
          </a:p>
        </p:txBody>
      </p:sp>
    </p:spTree>
    <p:extLst>
      <p:ext uri="{BB962C8B-B14F-4D97-AF65-F5344CB8AC3E}">
        <p14:creationId xmlns:p14="http://schemas.microsoft.com/office/powerpoint/2010/main" xmlns="" val="19726853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صورة 1"/>
          <p:cNvPicPr>
            <a:picLocks noChangeAspect="1"/>
          </p:cNvPicPr>
          <p:nvPr/>
        </p:nvPicPr>
        <p:blipFill>
          <a:blip r:embed="rId2" cstate="print">
            <a:extLst>
              <a:ext uri="{BEBA8EAE-BF5A-486C-A8C5-ECC9F3942E4B}">
                <a14:imgProps xmlns:a14="http://schemas.microsoft.com/office/drawing/2010/main" xmlns="">
                  <a14:imgLayer r:embed="rId3">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260648"/>
            <a:ext cx="8336826" cy="6336704"/>
          </a:xfrm>
          <a:prstGeom prst="rect">
            <a:avLst/>
          </a:prstGeom>
        </p:spPr>
      </p:pic>
      <p:sp>
        <p:nvSpPr>
          <p:cNvPr id="15" name="مربع نص 14"/>
          <p:cNvSpPr txBox="1"/>
          <p:nvPr/>
        </p:nvSpPr>
        <p:spPr>
          <a:xfrm>
            <a:off x="539552" y="1772816"/>
            <a:ext cx="8064896" cy="2862322"/>
          </a:xfrm>
          <a:prstGeom prst="rect">
            <a:avLst/>
          </a:prstGeom>
          <a:noFill/>
        </p:spPr>
        <p:txBody>
          <a:bodyPr wrap="square" rtlCol="1">
            <a:spAutoFit/>
          </a:bodyPr>
          <a:lstStyle/>
          <a:p>
            <a:pPr algn="ctr"/>
            <a:r>
              <a:rPr lang="ar-SA" sz="6000" b="1" dirty="0">
                <a:solidFill>
                  <a:srgbClr val="C00000"/>
                </a:solidFill>
                <a:cs typeface="KufiStandardGK" pitchFamily="2" charset="-78"/>
              </a:rPr>
              <a:t>مع خالص تحياتي لكن</a:t>
            </a:r>
          </a:p>
          <a:p>
            <a:pPr algn="ctr"/>
            <a:r>
              <a:rPr lang="ar-SA" sz="6000" b="1" dirty="0">
                <a:solidFill>
                  <a:srgbClr val="C00000"/>
                </a:solidFill>
                <a:cs typeface="KufiStandardGK" pitchFamily="2" charset="-78"/>
              </a:rPr>
              <a:t> المشرفة التربوية </a:t>
            </a:r>
          </a:p>
          <a:p>
            <a:pPr algn="ctr"/>
            <a:r>
              <a:rPr lang="ar-SA" sz="6000" b="1" dirty="0">
                <a:solidFill>
                  <a:srgbClr val="C00000"/>
                </a:solidFill>
                <a:cs typeface="KufiStandardGK" pitchFamily="2" charset="-78"/>
              </a:rPr>
              <a:t>حليمة الراشدي</a:t>
            </a:r>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4" descr="نتيجة بحث الصور عن كفارة المجلس"/>
          <p:cNvPicPr>
            <a:picLocks noChangeAspect="1" noChangeArrowheads="1"/>
          </p:cNvPicPr>
          <p:nvPr/>
        </p:nvPicPr>
        <p:blipFill>
          <a:blip r:embed="rId2" cstate="print"/>
          <a:srcRect l="3371" t="35528" r="3371" b="25146"/>
          <a:stretch>
            <a:fillRect/>
          </a:stretch>
        </p:blipFill>
        <p:spPr bwMode="auto">
          <a:xfrm>
            <a:off x="1043608" y="1844824"/>
            <a:ext cx="6840760" cy="2807449"/>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صورة 8"/>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0" y="0"/>
            <a:ext cx="9144000" cy="6858000"/>
          </a:xfrm>
          <a:prstGeom prst="rect">
            <a:avLst/>
          </a:prstGeom>
        </p:spPr>
      </p:pic>
      <p:pic>
        <p:nvPicPr>
          <p:cNvPr id="3" name="صورة 2"/>
          <p:cNvPicPr>
            <a:picLocks noChangeAspect="1"/>
          </p:cNvPicPr>
          <p:nvPr/>
        </p:nvPicPr>
        <p:blipFill rotWithShape="1">
          <a:blip r:embed="rId3" cstate="print">
            <a:extLst>
              <a:ext uri="{28A0092B-C50C-407E-A947-70E740481C1C}">
                <a14:useLocalDpi xmlns:a14="http://schemas.microsoft.com/office/drawing/2010/main" xmlns="" val="0"/>
              </a:ext>
            </a:extLst>
          </a:blip>
          <a:srcRect l="7281" r="7281" b="32463"/>
          <a:stretch/>
        </p:blipFill>
        <p:spPr>
          <a:xfrm>
            <a:off x="0" y="4941169"/>
            <a:ext cx="9144000" cy="2376263"/>
          </a:xfrm>
          <a:prstGeom prst="rect">
            <a:avLst/>
          </a:prstGeom>
        </p:spPr>
      </p:pic>
      <p:grpSp>
        <p:nvGrpSpPr>
          <p:cNvPr id="2" name="مجموعة 3"/>
          <p:cNvGrpSpPr/>
          <p:nvPr/>
        </p:nvGrpSpPr>
        <p:grpSpPr>
          <a:xfrm>
            <a:off x="406400" y="943406"/>
            <a:ext cx="8214057" cy="4315429"/>
            <a:chOff x="-1063324" y="1128350"/>
            <a:chExt cx="10841238" cy="4130485"/>
          </a:xfrm>
        </p:grpSpPr>
        <p:pic>
          <p:nvPicPr>
            <p:cNvPr id="5" name="صورة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18156" y="1128350"/>
              <a:ext cx="7346314" cy="4129450"/>
            </a:xfrm>
            <a:prstGeom prst="rect">
              <a:avLst/>
            </a:prstGeom>
          </p:spPr>
        </p:pic>
        <p:pic>
          <p:nvPicPr>
            <p:cNvPr id="6" name="صورة 5"/>
            <p:cNvPicPr>
              <a:picLocks noChangeAspect="1"/>
            </p:cNvPicPr>
            <p:nvPr/>
          </p:nvPicPr>
          <p:blipFill rotWithShape="1">
            <a:blip r:embed="rId4" cstate="print">
              <a:extLst>
                <a:ext uri="{28A0092B-C50C-407E-A947-70E740481C1C}">
                  <a14:useLocalDpi xmlns:a14="http://schemas.microsoft.com/office/drawing/2010/main" xmlns="" val="0"/>
                </a:ext>
              </a:extLst>
            </a:blip>
            <a:srcRect l="-1" r="79240"/>
            <a:stretch/>
          </p:blipFill>
          <p:spPr>
            <a:xfrm flipH="1">
              <a:off x="8252782" y="1362832"/>
              <a:ext cx="1525132" cy="3896003"/>
            </a:xfrm>
            <a:prstGeom prst="rect">
              <a:avLst/>
            </a:prstGeom>
          </p:spPr>
        </p:pic>
        <p:pic>
          <p:nvPicPr>
            <p:cNvPr id="7" name="صورة 6"/>
            <p:cNvPicPr>
              <a:picLocks noChangeAspect="1"/>
            </p:cNvPicPr>
            <p:nvPr/>
          </p:nvPicPr>
          <p:blipFill rotWithShape="1">
            <a:blip r:embed="rId4" cstate="print">
              <a:extLst>
                <a:ext uri="{28A0092B-C50C-407E-A947-70E740481C1C}">
                  <a14:useLocalDpi xmlns:a14="http://schemas.microsoft.com/office/drawing/2010/main" xmlns="" val="0"/>
                </a:ext>
              </a:extLst>
            </a:blip>
            <a:srcRect l="36128" r="36899"/>
            <a:stretch/>
          </p:blipFill>
          <p:spPr>
            <a:xfrm>
              <a:off x="-1063324" y="1128350"/>
              <a:ext cx="1981481" cy="4129450"/>
            </a:xfrm>
            <a:prstGeom prst="rect">
              <a:avLst/>
            </a:prstGeom>
          </p:spPr>
        </p:pic>
      </p:grpSp>
      <p:grpSp>
        <p:nvGrpSpPr>
          <p:cNvPr id="4" name="مجموعة 23"/>
          <p:cNvGrpSpPr/>
          <p:nvPr/>
        </p:nvGrpSpPr>
        <p:grpSpPr>
          <a:xfrm rot="5400000">
            <a:off x="3082292" y="-1108726"/>
            <a:ext cx="2905918" cy="8423446"/>
            <a:chOff x="1832725" y="759414"/>
            <a:chExt cx="1052189" cy="3415263"/>
          </a:xfrm>
        </p:grpSpPr>
        <p:grpSp>
          <p:nvGrpSpPr>
            <p:cNvPr id="8" name="مجموعة 24"/>
            <p:cNvGrpSpPr/>
            <p:nvPr/>
          </p:nvGrpSpPr>
          <p:grpSpPr>
            <a:xfrm rot="21660000">
              <a:off x="1832725" y="759414"/>
              <a:ext cx="1052189" cy="3415263"/>
              <a:chOff x="4847416" y="1970317"/>
              <a:chExt cx="1021295" cy="2693280"/>
            </a:xfrm>
          </p:grpSpPr>
          <p:pic>
            <p:nvPicPr>
              <p:cNvPr id="27" name="صورة 26"/>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4848204" y="3443189"/>
                <a:ext cx="1019439" cy="1220408"/>
              </a:xfrm>
              <a:prstGeom prst="rect">
                <a:avLst/>
              </a:prstGeom>
            </p:spPr>
          </p:pic>
          <p:pic>
            <p:nvPicPr>
              <p:cNvPr id="28" name="صورة 27"/>
              <p:cNvPicPr>
                <a:picLocks noChangeAspect="1"/>
              </p:cNvPicPr>
              <p:nvPr/>
            </p:nvPicPr>
            <p:blipFill rotWithShape="1">
              <a:blip r:embed="rId6" cstate="print">
                <a:extLst>
                  <a:ext uri="{28A0092B-C50C-407E-A947-70E740481C1C}">
                    <a14:useLocalDpi xmlns:a14="http://schemas.microsoft.com/office/drawing/2010/main" xmlns="" val="0"/>
                  </a:ext>
                </a:extLst>
              </a:blip>
              <a:srcRect/>
              <a:stretch/>
            </p:blipFill>
            <p:spPr>
              <a:xfrm>
                <a:off x="4847416" y="1970317"/>
                <a:ext cx="1021295" cy="595288"/>
              </a:xfrm>
              <a:prstGeom prst="rect">
                <a:avLst/>
              </a:prstGeom>
            </p:spPr>
          </p:pic>
          <p:pic>
            <p:nvPicPr>
              <p:cNvPr id="29" name="صورة 28"/>
              <p:cNvPicPr>
                <a:picLocks noChangeAspect="1"/>
              </p:cNvPicPr>
              <p:nvPr/>
            </p:nvPicPr>
            <p:blipFill rotWithShape="1">
              <a:blip r:embed="rId7" cstate="print">
                <a:extLst>
                  <a:ext uri="{28A0092B-C50C-407E-A947-70E740481C1C}">
                    <a14:useLocalDpi xmlns:a14="http://schemas.microsoft.com/office/drawing/2010/main" xmlns="" val="0"/>
                  </a:ext>
                </a:extLst>
              </a:blip>
              <a:srcRect/>
              <a:stretch/>
            </p:blipFill>
            <p:spPr>
              <a:xfrm>
                <a:off x="4849503" y="2562745"/>
                <a:ext cx="1017673" cy="465778"/>
              </a:xfrm>
              <a:prstGeom prst="rect">
                <a:avLst/>
              </a:prstGeom>
            </p:spPr>
          </p:pic>
          <p:pic>
            <p:nvPicPr>
              <p:cNvPr id="30" name="صورة 29"/>
              <p:cNvPicPr>
                <a:picLocks noChangeAspect="1"/>
              </p:cNvPicPr>
              <p:nvPr/>
            </p:nvPicPr>
            <p:blipFill rotWithShape="1">
              <a:blip r:embed="rId8" cstate="print">
                <a:extLst>
                  <a:ext uri="{28A0092B-C50C-407E-A947-70E740481C1C}">
                    <a14:useLocalDpi xmlns:a14="http://schemas.microsoft.com/office/drawing/2010/main" xmlns="" val="0"/>
                  </a:ext>
                </a:extLst>
              </a:blip>
              <a:srcRect/>
              <a:stretch/>
            </p:blipFill>
            <p:spPr>
              <a:xfrm>
                <a:off x="4847791" y="3023816"/>
                <a:ext cx="1020589" cy="790955"/>
              </a:xfrm>
              <a:prstGeom prst="rect">
                <a:avLst/>
              </a:prstGeom>
            </p:spPr>
          </p:pic>
        </p:grpSp>
        <p:sp>
          <p:nvSpPr>
            <p:cNvPr id="26" name="مستطيل 25"/>
            <p:cNvSpPr/>
            <p:nvPr/>
          </p:nvSpPr>
          <p:spPr>
            <a:xfrm rot="16260000">
              <a:off x="736251" y="2017954"/>
              <a:ext cx="3241138" cy="768944"/>
            </a:xfrm>
            <a:prstGeom prst="rect">
              <a:avLst/>
            </a:prstGeom>
          </p:spPr>
          <p:txBody>
            <a:bodyPr wrap="square">
              <a:spAutoFit/>
            </a:bodyPr>
            <a:lstStyle/>
            <a:p>
              <a:pPr algn="ctr"/>
              <a:r>
                <a:rPr lang="ar-SA" sz="6600" dirty="0">
                  <a:solidFill>
                    <a:srgbClr val="FFFFCC"/>
                  </a:solidFill>
                  <a:latin typeface="ae_AlMohanad" pitchFamily="18" charset="-78"/>
                  <a:cs typeface="AF_Najed" pitchFamily="2" charset="-78"/>
                </a:rPr>
                <a:t>اعداد وتقديم المشرفة التربوية</a:t>
              </a:r>
            </a:p>
            <a:p>
              <a:pPr algn="ctr"/>
              <a:r>
                <a:rPr lang="ar-SA" sz="6600" dirty="0">
                  <a:solidFill>
                    <a:srgbClr val="FFFFCC"/>
                  </a:solidFill>
                  <a:latin typeface="ae_AlMohanad" pitchFamily="18" charset="-78"/>
                  <a:cs typeface="AF_Najed" pitchFamily="2" charset="-78"/>
                </a:rPr>
                <a:t>حليمة محمد الراشدي</a:t>
              </a:r>
              <a:endParaRPr lang="ar-SA" sz="500" dirty="0">
                <a:solidFill>
                  <a:schemeClr val="bg1"/>
                </a:solidFill>
                <a:latin typeface="ae_AlMohanad" pitchFamily="18" charset="-78"/>
                <a:cs typeface="AF_Najed" pitchFamily="2" charset="-78"/>
              </a:endParaRPr>
            </a:p>
          </p:txBody>
        </p:sp>
      </p:grpSp>
      <p:pic>
        <p:nvPicPr>
          <p:cNvPr id="16" name="صورة 15" descr="666667777.jpg"/>
          <p:cNvPicPr>
            <a:picLocks noChangeAspect="1"/>
          </p:cNvPicPr>
          <p:nvPr/>
        </p:nvPicPr>
        <p:blipFill>
          <a:blip r:embed="rId9" cstate="print"/>
          <a:stretch>
            <a:fillRect/>
          </a:stretch>
        </p:blipFill>
        <p:spPr>
          <a:xfrm>
            <a:off x="0" y="5724872"/>
            <a:ext cx="1158439" cy="1133128"/>
          </a:xfrm>
          <a:prstGeom prst="ellipse">
            <a:avLst/>
          </a:prstGeom>
        </p:spPr>
      </p:pic>
    </p:spTree>
    <p:extLst>
      <p:ext uri="{BB962C8B-B14F-4D97-AF65-F5344CB8AC3E}">
        <p14:creationId xmlns:p14="http://schemas.microsoft.com/office/powerpoint/2010/main" xmlns="" val="6899148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700"/>
                                        <p:tgtEl>
                                          <p:spTgt spid="2"/>
                                        </p:tgtEl>
                                      </p:cBhvr>
                                    </p:animEffect>
                                  </p:childTnLst>
                                </p:cTn>
                              </p:par>
                              <p:par>
                                <p:cTn id="8" presetID="22" presetClass="entr" presetSubtype="1" fill="hold" nodeType="withEffect">
                                  <p:stCondLst>
                                    <p:cond delay="30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42" presetClass="path" presetSubtype="0" accel="50000" fill="hold" nodeType="withEffect">
                                  <p:stCondLst>
                                    <p:cond delay="500"/>
                                  </p:stCondLst>
                                  <p:childTnLst>
                                    <p:animMotion origin="layout" path="M 3.05556E-6 -2.22222E-6 L 3.05556E-6 0.01297 " pathEditMode="relative" rAng="0" ptsTypes="AA">
                                      <p:cBhvr>
                                        <p:cTn id="12" dur="500" fill="hold"/>
                                        <p:tgtEl>
                                          <p:spTgt spid="4"/>
                                        </p:tgtEl>
                                        <p:attrNameLst>
                                          <p:attrName>ppt_x</p:attrName>
                                          <p:attrName>ppt_y</p:attrName>
                                        </p:attrNameLst>
                                      </p:cBhvr>
                                      <p:rCtr x="0"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 name="صورة 8"/>
          <p:cNvPicPr>
            <a:picLocks noChangeAspect="1"/>
          </p:cNvPicPr>
          <p:nvPr/>
        </p:nvPicPr>
        <p:blipFill rotWithShape="1">
          <a:blip r:embed="rId2" cstate="print">
            <a:extLst>
              <a:ext uri="{28A0092B-C50C-407E-A947-70E740481C1C}">
                <a14:useLocalDpi xmlns:a14="http://schemas.microsoft.com/office/drawing/2010/main" xmlns="" val="0"/>
              </a:ext>
            </a:extLst>
          </a:blip>
          <a:srcRect/>
          <a:stretch/>
        </p:blipFill>
        <p:spPr>
          <a:xfrm>
            <a:off x="0" y="0"/>
            <a:ext cx="9144000" cy="6858000"/>
          </a:xfrm>
          <a:prstGeom prst="rect">
            <a:avLst/>
          </a:prstGeom>
        </p:spPr>
      </p:pic>
      <p:pic>
        <p:nvPicPr>
          <p:cNvPr id="3" name="صورة 2"/>
          <p:cNvPicPr>
            <a:picLocks noChangeAspect="1"/>
          </p:cNvPicPr>
          <p:nvPr/>
        </p:nvPicPr>
        <p:blipFill rotWithShape="1">
          <a:blip r:embed="rId3" cstate="print">
            <a:extLst>
              <a:ext uri="{28A0092B-C50C-407E-A947-70E740481C1C}">
                <a14:useLocalDpi xmlns:a14="http://schemas.microsoft.com/office/drawing/2010/main" xmlns="" val="0"/>
              </a:ext>
            </a:extLst>
          </a:blip>
          <a:srcRect l="7281" r="7281" b="32463"/>
          <a:stretch/>
        </p:blipFill>
        <p:spPr>
          <a:xfrm>
            <a:off x="0" y="4941169"/>
            <a:ext cx="9144000" cy="2376263"/>
          </a:xfrm>
          <a:prstGeom prst="rect">
            <a:avLst/>
          </a:prstGeom>
        </p:spPr>
      </p:pic>
      <p:grpSp>
        <p:nvGrpSpPr>
          <p:cNvPr id="4" name="مجموعة 3"/>
          <p:cNvGrpSpPr/>
          <p:nvPr/>
        </p:nvGrpSpPr>
        <p:grpSpPr>
          <a:xfrm>
            <a:off x="406400" y="943406"/>
            <a:ext cx="8214057" cy="4315429"/>
            <a:chOff x="-1063324" y="1128350"/>
            <a:chExt cx="10841238" cy="4130485"/>
          </a:xfrm>
        </p:grpSpPr>
        <p:pic>
          <p:nvPicPr>
            <p:cNvPr id="5" name="صورة 4"/>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918156" y="1128350"/>
              <a:ext cx="7346314" cy="4129450"/>
            </a:xfrm>
            <a:prstGeom prst="rect">
              <a:avLst/>
            </a:prstGeom>
          </p:spPr>
        </p:pic>
        <p:pic>
          <p:nvPicPr>
            <p:cNvPr id="6" name="صورة 5"/>
            <p:cNvPicPr>
              <a:picLocks noChangeAspect="1"/>
            </p:cNvPicPr>
            <p:nvPr/>
          </p:nvPicPr>
          <p:blipFill rotWithShape="1">
            <a:blip r:embed="rId4" cstate="print">
              <a:extLst>
                <a:ext uri="{28A0092B-C50C-407E-A947-70E740481C1C}">
                  <a14:useLocalDpi xmlns:a14="http://schemas.microsoft.com/office/drawing/2010/main" xmlns="" val="0"/>
                </a:ext>
              </a:extLst>
            </a:blip>
            <a:srcRect l="-1" r="79240"/>
            <a:stretch/>
          </p:blipFill>
          <p:spPr>
            <a:xfrm flipH="1">
              <a:off x="8252782" y="1362832"/>
              <a:ext cx="1525132" cy="3896003"/>
            </a:xfrm>
            <a:prstGeom prst="rect">
              <a:avLst/>
            </a:prstGeom>
          </p:spPr>
        </p:pic>
        <p:pic>
          <p:nvPicPr>
            <p:cNvPr id="7" name="صورة 6"/>
            <p:cNvPicPr>
              <a:picLocks noChangeAspect="1"/>
            </p:cNvPicPr>
            <p:nvPr/>
          </p:nvPicPr>
          <p:blipFill rotWithShape="1">
            <a:blip r:embed="rId4" cstate="print">
              <a:extLst>
                <a:ext uri="{28A0092B-C50C-407E-A947-70E740481C1C}">
                  <a14:useLocalDpi xmlns:a14="http://schemas.microsoft.com/office/drawing/2010/main" xmlns="" val="0"/>
                </a:ext>
              </a:extLst>
            </a:blip>
            <a:srcRect l="36128" r="36899"/>
            <a:stretch/>
          </p:blipFill>
          <p:spPr>
            <a:xfrm>
              <a:off x="-1063324" y="1128350"/>
              <a:ext cx="1981481" cy="4129450"/>
            </a:xfrm>
            <a:prstGeom prst="rect">
              <a:avLst/>
            </a:prstGeom>
          </p:spPr>
        </p:pic>
      </p:grpSp>
      <p:pic>
        <p:nvPicPr>
          <p:cNvPr id="23" name="صورة 22"/>
          <p:cNvPicPr>
            <a:picLocks noChangeAspect="1"/>
          </p:cNvPicPr>
          <p:nvPr/>
        </p:nvPicPr>
        <p:blipFill rotWithShape="1">
          <a:blip r:embed="rId5" cstate="print">
            <a:extLst>
              <a:ext uri="{28A0092B-C50C-407E-A947-70E740481C1C}">
                <a14:useLocalDpi xmlns:a14="http://schemas.microsoft.com/office/drawing/2010/main" xmlns="" val="0"/>
              </a:ext>
            </a:extLst>
          </a:blip>
          <a:srcRect/>
          <a:stretch/>
        </p:blipFill>
        <p:spPr>
          <a:xfrm>
            <a:off x="8100392" y="1082819"/>
            <a:ext cx="452264" cy="136967"/>
          </a:xfrm>
          <a:prstGeom prst="rect">
            <a:avLst/>
          </a:prstGeom>
        </p:spPr>
      </p:pic>
      <p:grpSp>
        <p:nvGrpSpPr>
          <p:cNvPr id="24" name="مجموعة 23"/>
          <p:cNvGrpSpPr/>
          <p:nvPr/>
        </p:nvGrpSpPr>
        <p:grpSpPr>
          <a:xfrm rot="-120000">
            <a:off x="7521360" y="992760"/>
            <a:ext cx="1052189" cy="3415263"/>
            <a:chOff x="1832725" y="759414"/>
            <a:chExt cx="1052189" cy="3415263"/>
          </a:xfrm>
        </p:grpSpPr>
        <p:grpSp>
          <p:nvGrpSpPr>
            <p:cNvPr id="25" name="مجموعة 24"/>
            <p:cNvGrpSpPr/>
            <p:nvPr/>
          </p:nvGrpSpPr>
          <p:grpSpPr>
            <a:xfrm rot="21660000">
              <a:off x="1832725" y="759414"/>
              <a:ext cx="1052189" cy="3415263"/>
              <a:chOff x="4847416" y="1970317"/>
              <a:chExt cx="1021295" cy="2693280"/>
            </a:xfrm>
          </p:grpSpPr>
          <p:pic>
            <p:nvPicPr>
              <p:cNvPr id="27" name="صورة 26"/>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4848204" y="3443189"/>
                <a:ext cx="1019439" cy="1220408"/>
              </a:xfrm>
              <a:prstGeom prst="rect">
                <a:avLst/>
              </a:prstGeom>
            </p:spPr>
          </p:pic>
          <p:pic>
            <p:nvPicPr>
              <p:cNvPr id="28" name="صورة 27"/>
              <p:cNvPicPr>
                <a:picLocks noChangeAspect="1"/>
              </p:cNvPicPr>
              <p:nvPr/>
            </p:nvPicPr>
            <p:blipFill rotWithShape="1">
              <a:blip r:embed="rId7" cstate="print">
                <a:extLst>
                  <a:ext uri="{28A0092B-C50C-407E-A947-70E740481C1C}">
                    <a14:useLocalDpi xmlns:a14="http://schemas.microsoft.com/office/drawing/2010/main" xmlns="" val="0"/>
                  </a:ext>
                </a:extLst>
              </a:blip>
              <a:srcRect/>
              <a:stretch/>
            </p:blipFill>
            <p:spPr>
              <a:xfrm>
                <a:off x="4847416" y="1970317"/>
                <a:ext cx="1021295" cy="595288"/>
              </a:xfrm>
              <a:prstGeom prst="rect">
                <a:avLst/>
              </a:prstGeom>
            </p:spPr>
          </p:pic>
          <p:pic>
            <p:nvPicPr>
              <p:cNvPr id="29" name="صورة 28"/>
              <p:cNvPicPr>
                <a:picLocks noChangeAspect="1"/>
              </p:cNvPicPr>
              <p:nvPr/>
            </p:nvPicPr>
            <p:blipFill rotWithShape="1">
              <a:blip r:embed="rId8" cstate="print">
                <a:extLst>
                  <a:ext uri="{28A0092B-C50C-407E-A947-70E740481C1C}">
                    <a14:useLocalDpi xmlns:a14="http://schemas.microsoft.com/office/drawing/2010/main" xmlns="" val="0"/>
                  </a:ext>
                </a:extLst>
              </a:blip>
              <a:srcRect/>
              <a:stretch/>
            </p:blipFill>
            <p:spPr>
              <a:xfrm>
                <a:off x="4849503" y="2562745"/>
                <a:ext cx="1017673" cy="465778"/>
              </a:xfrm>
              <a:prstGeom prst="rect">
                <a:avLst/>
              </a:prstGeom>
            </p:spPr>
          </p:pic>
          <p:pic>
            <p:nvPicPr>
              <p:cNvPr id="30" name="صورة 29"/>
              <p:cNvPicPr>
                <a:picLocks noChangeAspect="1"/>
              </p:cNvPicPr>
              <p:nvPr/>
            </p:nvPicPr>
            <p:blipFill rotWithShape="1">
              <a:blip r:embed="rId9" cstate="print">
                <a:extLst>
                  <a:ext uri="{28A0092B-C50C-407E-A947-70E740481C1C}">
                    <a14:useLocalDpi xmlns:a14="http://schemas.microsoft.com/office/drawing/2010/main" xmlns="" val="0"/>
                  </a:ext>
                </a:extLst>
              </a:blip>
              <a:srcRect/>
              <a:stretch/>
            </p:blipFill>
            <p:spPr>
              <a:xfrm>
                <a:off x="4847791" y="3023816"/>
                <a:ext cx="1020589" cy="790955"/>
              </a:xfrm>
              <a:prstGeom prst="rect">
                <a:avLst/>
              </a:prstGeom>
            </p:spPr>
          </p:pic>
        </p:grpSp>
        <p:sp>
          <p:nvSpPr>
            <p:cNvPr id="26" name="مستطيل 25"/>
            <p:cNvSpPr/>
            <p:nvPr/>
          </p:nvSpPr>
          <p:spPr>
            <a:xfrm rot="16260000">
              <a:off x="868785" y="1994056"/>
              <a:ext cx="2983026" cy="861774"/>
            </a:xfrm>
            <a:prstGeom prst="rect">
              <a:avLst/>
            </a:prstGeom>
          </p:spPr>
          <p:txBody>
            <a:bodyPr wrap="square">
              <a:spAutoFit/>
            </a:bodyPr>
            <a:lstStyle/>
            <a:p>
              <a:pPr algn="ctr"/>
              <a:r>
                <a:rPr lang="ar-SA" sz="5000" dirty="0">
                  <a:solidFill>
                    <a:srgbClr val="FFFFCC"/>
                  </a:solidFill>
                  <a:latin typeface="ae_AlMohanad" pitchFamily="18" charset="-78"/>
                  <a:cs typeface="AF_Najed" pitchFamily="2" charset="-78"/>
                </a:rPr>
                <a:t>المقدمــــــــــة</a:t>
              </a:r>
              <a:endParaRPr lang="ar-SA" sz="5000" dirty="0">
                <a:solidFill>
                  <a:schemeClr val="bg1"/>
                </a:solidFill>
                <a:latin typeface="ae_AlMohanad" pitchFamily="18" charset="-78"/>
                <a:cs typeface="AF_Najed" pitchFamily="2" charset="-78"/>
              </a:endParaRPr>
            </a:p>
          </p:txBody>
        </p:sp>
      </p:grpSp>
      <p:pic>
        <p:nvPicPr>
          <p:cNvPr id="16" name="صورة 15" descr="666667777.jpg"/>
          <p:cNvPicPr>
            <a:picLocks noChangeAspect="1"/>
          </p:cNvPicPr>
          <p:nvPr/>
        </p:nvPicPr>
        <p:blipFill>
          <a:blip r:embed="rId10" cstate="print"/>
          <a:stretch>
            <a:fillRect/>
          </a:stretch>
        </p:blipFill>
        <p:spPr>
          <a:xfrm>
            <a:off x="0" y="5724872"/>
            <a:ext cx="1158439" cy="1133128"/>
          </a:xfrm>
          <a:prstGeom prst="ellipse">
            <a:avLst/>
          </a:prstGeom>
        </p:spPr>
      </p:pic>
    </p:spTree>
    <p:extLst>
      <p:ext uri="{BB962C8B-B14F-4D97-AF65-F5344CB8AC3E}">
        <p14:creationId xmlns:p14="http://schemas.microsoft.com/office/powerpoint/2010/main" xmlns="" val="68991488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700"/>
                                            <p:tgtEl>
                                              <p:spTgt spid="4"/>
                                            </p:tgtEl>
                                          </p:cBhvr>
                                        </p:animEffect>
                                      </p:childTnLst>
                                    </p:cTn>
                                  </p:par>
                                </p:childTnLst>
                              </p:cTn>
                            </p:par>
                            <p:par>
                              <p:cTn id="8" fill="hold">
                                <p:stCondLst>
                                  <p:cond delay="1700"/>
                                </p:stCondLst>
                                <p:childTnLst>
                                  <p:par>
                                    <p:cTn id="9" presetID="22" presetClass="entr" presetSubtype="4"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300"/>
                                            <p:tgtEl>
                                              <p:spTgt spid="23"/>
                                            </p:tgtEl>
                                          </p:cBhvr>
                                        </p:animEffect>
                                      </p:childTnLst>
                                    </p:cTn>
                                  </p:par>
                                  <p:par>
                                    <p:cTn id="12" presetID="22" presetClass="exit" presetSubtype="1" fill="hold" nodeType="withEffect">
                                      <p:stCondLst>
                                        <p:cond delay="300"/>
                                      </p:stCondLst>
                                      <p:childTnLst>
                                        <p:animEffect transition="out" filter="wipe(up)">
                                          <p:cBhvr>
                                            <p:cTn id="13" dur="500"/>
                                            <p:tgtEl>
                                              <p:spTgt spid="23"/>
                                            </p:tgtEl>
                                          </p:cBhvr>
                                        </p:animEffect>
                                        <p:set>
                                          <p:cBhvr>
                                            <p:cTn id="14" dur="1" fill="hold">
                                              <p:stCondLst>
                                                <p:cond delay="499"/>
                                              </p:stCondLst>
                                            </p:cTn>
                                            <p:tgtEl>
                                              <p:spTgt spid="23"/>
                                            </p:tgtEl>
                                            <p:attrNameLst>
                                              <p:attrName>style.visibility</p:attrName>
                                            </p:attrNameLst>
                                          </p:cBhvr>
                                          <p:to>
                                            <p:strVal val="hidden"/>
                                          </p:to>
                                        </p:set>
                                      </p:childTnLst>
                                    </p:cTn>
                                  </p:par>
                                  <p:par>
                                    <p:cTn id="15" presetID="22" presetClass="entr" presetSubtype="1" fill="hold" nodeType="withEffect">
                                      <p:stCondLst>
                                        <p:cond delay="30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par>
                                    <p:cTn id="18" presetID="42" presetClass="path" presetSubtype="0" accel="50000" fill="hold" nodeType="withEffect" p14:presetBounceEnd="80000">
                                      <p:stCondLst>
                                        <p:cond delay="500"/>
                                      </p:stCondLst>
                                      <p:childTnLst>
                                        <p:animMotion origin="layout" path="M 3.05556E-6 -2.22222E-6 L 3.05556E-6 0.01297 " pathEditMode="relative" rAng="0" ptsTypes="AA" p14:bounceEnd="80000">
                                          <p:cBhvr>
                                            <p:cTn id="19" dur="500" fill="hold"/>
                                            <p:tgtEl>
                                              <p:spTgt spid="24"/>
                                            </p:tgtEl>
                                            <p:attrNameLst>
                                              <p:attrName>ppt_x</p:attrName>
                                              <p:attrName>ppt_y</p:attrName>
                                            </p:attrNameLst>
                                          </p:cBhvr>
                                          <p:rCtr x="0"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700"/>
                                            <p:tgtEl>
                                              <p:spTgt spid="4"/>
                                            </p:tgtEl>
                                          </p:cBhvr>
                                        </p:animEffect>
                                      </p:childTnLst>
                                    </p:cTn>
                                  </p:par>
                                </p:childTnLst>
                              </p:cTn>
                            </p:par>
                            <p:par>
                              <p:cTn id="8" fill="hold">
                                <p:stCondLst>
                                  <p:cond delay="1700"/>
                                </p:stCondLst>
                                <p:childTnLst>
                                  <p:par>
                                    <p:cTn id="9" presetID="22" presetClass="entr" presetSubtype="4"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down)">
                                          <p:cBhvr>
                                            <p:cTn id="11" dur="300"/>
                                            <p:tgtEl>
                                              <p:spTgt spid="23"/>
                                            </p:tgtEl>
                                          </p:cBhvr>
                                        </p:animEffect>
                                      </p:childTnLst>
                                    </p:cTn>
                                  </p:par>
                                  <p:par>
                                    <p:cTn id="12" presetID="22" presetClass="exit" presetSubtype="1" fill="hold" nodeType="withEffect">
                                      <p:stCondLst>
                                        <p:cond delay="300"/>
                                      </p:stCondLst>
                                      <p:childTnLst>
                                        <p:animEffect transition="out" filter="wipe(up)">
                                          <p:cBhvr>
                                            <p:cTn id="13" dur="500"/>
                                            <p:tgtEl>
                                              <p:spTgt spid="23"/>
                                            </p:tgtEl>
                                          </p:cBhvr>
                                        </p:animEffect>
                                        <p:set>
                                          <p:cBhvr>
                                            <p:cTn id="14" dur="1" fill="hold">
                                              <p:stCondLst>
                                                <p:cond delay="499"/>
                                              </p:stCondLst>
                                            </p:cTn>
                                            <p:tgtEl>
                                              <p:spTgt spid="23"/>
                                            </p:tgtEl>
                                            <p:attrNameLst>
                                              <p:attrName>style.visibility</p:attrName>
                                            </p:attrNameLst>
                                          </p:cBhvr>
                                          <p:to>
                                            <p:strVal val="hidden"/>
                                          </p:to>
                                        </p:set>
                                      </p:childTnLst>
                                    </p:cTn>
                                  </p:par>
                                  <p:par>
                                    <p:cTn id="15" presetID="22" presetClass="entr" presetSubtype="1" fill="hold" nodeType="withEffect">
                                      <p:stCondLst>
                                        <p:cond delay="300"/>
                                      </p:stCondLst>
                                      <p:childTnLst>
                                        <p:set>
                                          <p:cBhvr>
                                            <p:cTn id="16" dur="1" fill="hold">
                                              <p:stCondLst>
                                                <p:cond delay="0"/>
                                              </p:stCondLst>
                                            </p:cTn>
                                            <p:tgtEl>
                                              <p:spTgt spid="24"/>
                                            </p:tgtEl>
                                            <p:attrNameLst>
                                              <p:attrName>style.visibility</p:attrName>
                                            </p:attrNameLst>
                                          </p:cBhvr>
                                          <p:to>
                                            <p:strVal val="visible"/>
                                          </p:to>
                                        </p:set>
                                        <p:animEffect transition="in" filter="wipe(up)">
                                          <p:cBhvr>
                                            <p:cTn id="17" dur="500"/>
                                            <p:tgtEl>
                                              <p:spTgt spid="24"/>
                                            </p:tgtEl>
                                          </p:cBhvr>
                                        </p:animEffect>
                                      </p:childTnLst>
                                    </p:cTn>
                                  </p:par>
                                  <p:par>
                                    <p:cTn id="18" presetID="42" presetClass="path" presetSubtype="0" accel="50000" fill="hold" nodeType="withEffect">
                                      <p:stCondLst>
                                        <p:cond delay="500"/>
                                      </p:stCondLst>
                                      <p:childTnLst>
                                        <p:animMotion origin="layout" path="M 3.05556E-6 -2.22222E-6 L 3.05556E-6 0.01297 " pathEditMode="relative" rAng="0" ptsTypes="AA">
                                          <p:cBhvr>
                                            <p:cTn id="19" dur="500" fill="hold"/>
                                            <p:tgtEl>
                                              <p:spTgt spid="24"/>
                                            </p:tgtEl>
                                            <p:attrNameLst>
                                              <p:attrName>ppt_x</p:attrName>
                                              <p:attrName>ppt_y</p:attrName>
                                            </p:attrNameLst>
                                          </p:cBhvr>
                                          <p:rCtr x="0"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260648"/>
            <a:ext cx="8336826" cy="6336704"/>
          </a:xfrm>
          <a:prstGeom prst="rect">
            <a:avLst/>
          </a:prstGeom>
        </p:spPr>
      </p:pic>
      <p:sp>
        <p:nvSpPr>
          <p:cNvPr id="15" name="مربع نص 14"/>
          <p:cNvSpPr txBox="1"/>
          <p:nvPr/>
        </p:nvSpPr>
        <p:spPr>
          <a:xfrm>
            <a:off x="2915816" y="116632"/>
            <a:ext cx="3404551" cy="854080"/>
          </a:xfrm>
          <a:prstGeom prst="rect">
            <a:avLst/>
          </a:prstGeom>
          <a:noFill/>
        </p:spPr>
        <p:txBody>
          <a:bodyPr wrap="square" rtlCol="1">
            <a:spAutoFit/>
          </a:bodyPr>
          <a:lstStyle/>
          <a:p>
            <a:pPr algn="ctr">
              <a:lnSpc>
                <a:spcPct val="150000"/>
              </a:lnSpc>
            </a:pPr>
            <a:r>
              <a:rPr lang="ar-SA" sz="3600" dirty="0">
                <a:solidFill>
                  <a:srgbClr val="C00000"/>
                </a:solidFill>
                <a:cs typeface="KufiStandardGK" pitchFamily="2" charset="-78"/>
              </a:rPr>
              <a:t>المقدمة</a:t>
            </a:r>
          </a:p>
        </p:txBody>
      </p:sp>
      <p:sp>
        <p:nvSpPr>
          <p:cNvPr id="8" name="مربع نص 7"/>
          <p:cNvSpPr txBox="1"/>
          <p:nvPr/>
        </p:nvSpPr>
        <p:spPr>
          <a:xfrm>
            <a:off x="643602" y="751344"/>
            <a:ext cx="7856796" cy="5355312"/>
          </a:xfrm>
          <a:prstGeom prst="rect">
            <a:avLst/>
          </a:prstGeom>
          <a:noFill/>
        </p:spPr>
        <p:txBody>
          <a:bodyPr wrap="square" rtlCol="1">
            <a:spAutoFit/>
          </a:bodyPr>
          <a:lstStyle/>
          <a:p>
            <a:r>
              <a:rPr lang="ar-SA" sz="3800" dirty="0">
                <a:latin typeface="Mishafi" pitchFamily="2" charset="-78"/>
                <a:cs typeface="Mishafi" pitchFamily="2" charset="-78"/>
              </a:rPr>
              <a:t>السلام عليكم ورحمة الله وبركاته </a:t>
            </a:r>
            <a:endParaRPr lang="en-US" sz="3800" dirty="0">
              <a:latin typeface="Mishafi" pitchFamily="2" charset="-78"/>
              <a:cs typeface="Mishafi" pitchFamily="2" charset="-78"/>
            </a:endParaRPr>
          </a:p>
          <a:p>
            <a:r>
              <a:rPr lang="ar-SA" sz="3800" dirty="0">
                <a:latin typeface="Mishafi" pitchFamily="2" charset="-78"/>
                <a:cs typeface="Mishafi" pitchFamily="2" charset="-78"/>
              </a:rPr>
              <a:t>أما بعد ،،،</a:t>
            </a:r>
            <a:endParaRPr lang="en-US" sz="3800" dirty="0">
              <a:latin typeface="Mishafi" pitchFamily="2" charset="-78"/>
              <a:cs typeface="Mishafi" pitchFamily="2" charset="-78"/>
            </a:endParaRPr>
          </a:p>
          <a:p>
            <a:r>
              <a:rPr lang="ar-SA" sz="3800" dirty="0">
                <a:latin typeface="Mishafi" pitchFamily="2" charset="-78"/>
                <a:cs typeface="Mishafi" pitchFamily="2" charset="-78"/>
              </a:rPr>
              <a:t>يعد اعداد وتصميم الخطط العلاجية بطريقة السقالات التعليمية وهي نظام تعليمي يركز على ديناميكية وحركة وتفاعل ومشاركة التلاميذ في مواقف التعليم المختلفة من خلال توفير مجموعة متنوعة من الأنشطة والمواد التعليمية التي تراعي إمكاناتهم وميولهم وهيه طريقة تدريس يستخدمها المعلم مؤقتا يقدم من خلالها المساعدة الوقتية التي يحتاجها المتعلم بقصد اكسابه بعض المهارات والقدرات التي لم يتمكن من اتقانها بالإضافة الى التركيز على البعد الإجتماعي للمتعلم والاستفادة من الاقران في عمليات التعلم وبناء جسر من المعلم والتلميذ يستطيع من خلاله المعلم الوقوف على إحتياجيات التلاميذ ونقله من مستوى الى المستوى الذي يليه بحيث تدعم البناء المعرفي والمهاري لديه بكفاءة وفاعلية .</a:t>
            </a:r>
          </a:p>
        </p:txBody>
      </p:sp>
    </p:spTree>
    <p:extLst>
      <p:ext uri="{BB962C8B-B14F-4D97-AF65-F5344CB8AC3E}">
        <p14:creationId xmlns:p14="http://schemas.microsoft.com/office/powerpoint/2010/main" xmlns="" val="280623549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260648"/>
            <a:ext cx="8336826" cy="6336704"/>
          </a:xfrm>
          <a:prstGeom prst="rect">
            <a:avLst/>
          </a:prstGeom>
        </p:spPr>
      </p:pic>
      <p:sp>
        <p:nvSpPr>
          <p:cNvPr id="26" name="مربع نص 25"/>
          <p:cNvSpPr txBox="1"/>
          <p:nvPr/>
        </p:nvSpPr>
        <p:spPr>
          <a:xfrm>
            <a:off x="971600" y="1340768"/>
            <a:ext cx="7136716" cy="888705"/>
          </a:xfrm>
          <a:prstGeom prst="rect">
            <a:avLst/>
          </a:prstGeom>
          <a:noFill/>
        </p:spPr>
        <p:txBody>
          <a:bodyPr wrap="square" rtlCol="1">
            <a:spAutoFit/>
          </a:bodyPr>
          <a:lstStyle/>
          <a:p>
            <a:pPr algn="justLow">
              <a:lnSpc>
                <a:spcPct val="150000"/>
              </a:lnSpc>
            </a:pPr>
            <a:r>
              <a:rPr lang="ar-SA" dirty="0">
                <a:latin typeface="Andalus"/>
                <a:ea typeface="Calibri"/>
                <a:cs typeface="AdvertisingBold" pitchFamily="2" charset="-78"/>
              </a:rPr>
              <a:t>تطوّر نوعي في  كفاءات المعلمات ودافعيتهم نحو تصميم خطط علاجية تشتمل على معايير </a:t>
            </a:r>
          </a:p>
          <a:p>
            <a:pPr algn="justLow">
              <a:lnSpc>
                <a:spcPct val="150000"/>
              </a:lnSpc>
            </a:pPr>
            <a:endParaRPr lang="ar-SA" dirty="0">
              <a:solidFill>
                <a:schemeClr val="bg2">
                  <a:lumMod val="25000"/>
                </a:schemeClr>
              </a:solidFill>
              <a:latin typeface="Andalus"/>
              <a:ea typeface="Calibri"/>
              <a:cs typeface="AdvertisingBold" pitchFamily="2" charset="-78"/>
            </a:endParaRPr>
          </a:p>
        </p:txBody>
      </p:sp>
      <p:sp>
        <p:nvSpPr>
          <p:cNvPr id="15" name="مربع نص 14"/>
          <p:cNvSpPr txBox="1"/>
          <p:nvPr/>
        </p:nvSpPr>
        <p:spPr>
          <a:xfrm>
            <a:off x="4788024" y="476672"/>
            <a:ext cx="3404551" cy="938719"/>
          </a:xfrm>
          <a:prstGeom prst="rect">
            <a:avLst/>
          </a:prstGeom>
          <a:noFill/>
        </p:spPr>
        <p:txBody>
          <a:bodyPr wrap="square" rtlCol="1">
            <a:spAutoFit/>
          </a:bodyPr>
          <a:lstStyle/>
          <a:p>
            <a:pPr>
              <a:lnSpc>
                <a:spcPct val="150000"/>
              </a:lnSpc>
            </a:pPr>
            <a:r>
              <a:rPr lang="ar-SA" sz="4000" dirty="0">
                <a:solidFill>
                  <a:srgbClr val="FF0000"/>
                </a:solidFill>
                <a:cs typeface="AdvertisingBold" pitchFamily="2" charset="-78"/>
              </a:rPr>
              <a:t>الرؤية</a:t>
            </a:r>
            <a:endParaRPr lang="ar-SA" sz="2000" dirty="0">
              <a:solidFill>
                <a:srgbClr val="FF0000"/>
              </a:solidFill>
              <a:cs typeface="AdvertisingBold" pitchFamily="2" charset="-78"/>
            </a:endParaRPr>
          </a:p>
        </p:txBody>
      </p:sp>
      <p:sp>
        <p:nvSpPr>
          <p:cNvPr id="6" name="مربع نص 5"/>
          <p:cNvSpPr txBox="1"/>
          <p:nvPr/>
        </p:nvSpPr>
        <p:spPr>
          <a:xfrm>
            <a:off x="1115616" y="3284983"/>
            <a:ext cx="7280732" cy="2123658"/>
          </a:xfrm>
          <a:prstGeom prst="rect">
            <a:avLst/>
          </a:prstGeom>
          <a:noFill/>
        </p:spPr>
        <p:txBody>
          <a:bodyPr wrap="square" rtlCol="1">
            <a:spAutoFit/>
          </a:bodyPr>
          <a:lstStyle/>
          <a:p>
            <a:pPr algn="justLow">
              <a:lnSpc>
                <a:spcPct val="150000"/>
              </a:lnSpc>
            </a:pPr>
            <a:r>
              <a:rPr lang="ar-SA" sz="4000" dirty="0">
                <a:solidFill>
                  <a:srgbClr val="FF0000"/>
                </a:solidFill>
                <a:cs typeface="AdvertisingBold" pitchFamily="2" charset="-78"/>
              </a:rPr>
              <a:t>الرسالة </a:t>
            </a:r>
          </a:p>
          <a:p>
            <a:pPr algn="justLow"/>
            <a:r>
              <a:rPr lang="ar-SA" dirty="0">
                <a:latin typeface="Andalus"/>
                <a:ea typeface="Calibri"/>
                <a:cs typeface="AdvertisingBold" pitchFamily="2" charset="-78"/>
              </a:rPr>
              <a:t>المساهمة في إعداد معلمات يملكون الكفاءة والخبرة،  والسعي إلى تحسين عملية التعليم والتعلّم، والإسهام في توعية الافراد والجماعات وحل المشكلات التعليمية، وإجراء البحوث التعليمية والإجرائية في هذا المجال ، وتقديم برامج لإعداد وتطوير المعلمة دينيا و علميا وتربويا وثقافيا .</a:t>
            </a:r>
          </a:p>
        </p:txBody>
      </p:sp>
      <p:pic>
        <p:nvPicPr>
          <p:cNvPr id="7" name="صورة 6"/>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357132"/>
            <a:ext cx="8336826" cy="6336704"/>
          </a:xfrm>
          <a:prstGeom prst="rect">
            <a:avLst/>
          </a:prstGeom>
        </p:spPr>
      </p:pic>
      <p:sp>
        <p:nvSpPr>
          <p:cNvPr id="3" name="مربع نص 2"/>
          <p:cNvSpPr txBox="1"/>
          <p:nvPr/>
        </p:nvSpPr>
        <p:spPr>
          <a:xfrm>
            <a:off x="1335602" y="703661"/>
            <a:ext cx="6840760" cy="4247317"/>
          </a:xfrm>
          <a:prstGeom prst="rect">
            <a:avLst/>
          </a:prstGeom>
          <a:noFill/>
        </p:spPr>
        <p:txBody>
          <a:bodyPr wrap="square" rtlCol="1">
            <a:spAutoFit/>
          </a:bodyPr>
          <a:lstStyle/>
          <a:p>
            <a:pPr algn="ctr"/>
            <a:r>
              <a:rPr lang="ar-SA" sz="3000" dirty="0">
                <a:solidFill>
                  <a:srgbClr val="C00000"/>
                </a:solidFill>
                <a:cs typeface="KufiStandardGK" pitchFamily="2" charset="-78"/>
              </a:rPr>
              <a:t>أهداف الورقة :</a:t>
            </a:r>
          </a:p>
          <a:p>
            <a:endParaRPr lang="ar-SA" sz="2800" dirty="0">
              <a:solidFill>
                <a:srgbClr val="C00000"/>
              </a:solidFill>
              <a:cs typeface="KufiStandardGK" pitchFamily="2" charset="-78"/>
            </a:endParaRPr>
          </a:p>
          <a:p>
            <a:endParaRPr lang="ar-SA" sz="2800" dirty="0">
              <a:solidFill>
                <a:srgbClr val="C00000"/>
              </a:solidFill>
              <a:cs typeface="KufiStandardGK" pitchFamily="2" charset="-78"/>
            </a:endParaRPr>
          </a:p>
          <a:p>
            <a:r>
              <a:rPr lang="ar-SA" sz="2400" dirty="0"/>
              <a:t>1- التخطيط لتحديد الأولويات باستخدام إستراتجية السقالات التعليمية </a:t>
            </a:r>
          </a:p>
          <a:p>
            <a:r>
              <a:rPr lang="ar-SA" sz="2400" dirty="0"/>
              <a:t>2- مبادئ السقالات التعليمية ودورها في غرفة الصف </a:t>
            </a:r>
          </a:p>
          <a:p>
            <a:r>
              <a:rPr lang="ar-SA" sz="2400" dirty="0"/>
              <a:t>3- توضيح علاقة المعلم بالسقالات التعليمة </a:t>
            </a:r>
          </a:p>
          <a:p>
            <a:r>
              <a:rPr lang="ar-SA" sz="2400" dirty="0"/>
              <a:t>4- خطوات استخدام السقالات التعلمية </a:t>
            </a:r>
          </a:p>
          <a:p>
            <a:r>
              <a:rPr lang="ar-SA" sz="2400" smtClean="0"/>
              <a:t>5- </a:t>
            </a:r>
            <a:r>
              <a:rPr lang="ar-SA" sz="2400" dirty="0"/>
              <a:t>نموذج لخطة علاجية بإستتخدام السقالات التعليمية </a:t>
            </a:r>
          </a:p>
          <a:p>
            <a:endParaRPr lang="ar-SA" sz="2400" dirty="0"/>
          </a:p>
          <a:p>
            <a:endParaRPr lang="ar-SA" sz="2000" dirty="0"/>
          </a:p>
          <a:p>
            <a:endParaRPr lang="ar-SA" sz="2000" dirty="0"/>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extLst>
              <a:ext uri="{28A0092B-C50C-407E-A947-70E740481C1C}">
                <a14:useLocalDpi xmlns:a14="http://schemas.microsoft.com/office/drawing/2010/main" xmlns="" val="0"/>
              </a:ext>
            </a:extLst>
          </a:blip>
          <a:srcRect/>
          <a:stretch>
            <a:fillRect/>
          </a:stretch>
        </a:blipFill>
        <a:effectLst/>
      </p:bgPr>
    </p:bg>
    <p:spTree>
      <p:nvGrpSpPr>
        <p:cNvPr id="1" name=""/>
        <p:cNvGrpSpPr/>
        <p:nvPr/>
      </p:nvGrpSpPr>
      <p:grpSpPr>
        <a:xfrm>
          <a:off x="0" y="0"/>
          <a:ext cx="0" cy="0"/>
          <a:chOff x="0" y="0"/>
          <a:chExt cx="0" cy="0"/>
        </a:xfrm>
      </p:grpSpPr>
      <p:pic>
        <p:nvPicPr>
          <p:cNvPr id="2" name="صورة 1"/>
          <p:cNvPicPr>
            <a:picLocks noChangeAspect="1"/>
          </p:cNvPicPr>
          <p:nvPr/>
        </p:nvPicPr>
        <p:blipFill>
          <a:blip r:embed="rId3" cstate="print">
            <a:extLst>
              <a:ext uri="{BEBA8EAE-BF5A-486C-A8C5-ECC9F3942E4B}">
                <a14:imgProps xmlns:a14="http://schemas.microsoft.com/office/drawing/2010/main" xmlns="">
                  <a14:imgLayer r:embed="rId4">
                    <a14:imgEffect>
                      <a14:brightnessContrast contrast="40000"/>
                    </a14:imgEffect>
                  </a14:imgLayer>
                </a14:imgProps>
              </a:ext>
              <a:ext uri="{28A0092B-C50C-407E-A947-70E740481C1C}">
                <a14:useLocalDpi xmlns:a14="http://schemas.microsoft.com/office/drawing/2010/main" xmlns="" val="0"/>
              </a:ext>
            </a:extLst>
          </a:blip>
          <a:stretch>
            <a:fillRect/>
          </a:stretch>
        </p:blipFill>
        <p:spPr>
          <a:xfrm rot="10800000" flipH="1" flipV="1">
            <a:off x="403587" y="260648"/>
            <a:ext cx="8336826" cy="6336704"/>
          </a:xfrm>
          <a:prstGeom prst="rect">
            <a:avLst/>
          </a:prstGeom>
        </p:spPr>
      </p:pic>
      <p:sp>
        <p:nvSpPr>
          <p:cNvPr id="15" name="مربع نص 14"/>
          <p:cNvSpPr txBox="1"/>
          <p:nvPr/>
        </p:nvSpPr>
        <p:spPr>
          <a:xfrm>
            <a:off x="899592" y="1052736"/>
            <a:ext cx="7344816" cy="3293209"/>
          </a:xfrm>
          <a:prstGeom prst="rect">
            <a:avLst/>
          </a:prstGeom>
          <a:noFill/>
        </p:spPr>
        <p:txBody>
          <a:bodyPr wrap="square" rtlCol="1">
            <a:spAutoFit/>
          </a:bodyPr>
          <a:lstStyle/>
          <a:p>
            <a:pPr algn="ctr"/>
            <a:r>
              <a:rPr lang="ar-SA" sz="4400" b="1" dirty="0">
                <a:solidFill>
                  <a:srgbClr val="C00000"/>
                </a:solidFill>
                <a:effectLst>
                  <a:outerShdw blurRad="38100" dist="38100" dir="2700000" algn="tl">
                    <a:srgbClr val="000000">
                      <a:alpha val="43137"/>
                    </a:srgbClr>
                  </a:outerShdw>
                </a:effectLst>
                <a:cs typeface="KufiStandardGK" pitchFamily="2" charset="-78"/>
              </a:rPr>
              <a:t>أهمية الورقة :</a:t>
            </a:r>
          </a:p>
          <a:p>
            <a:pPr algn="justLow"/>
            <a:endParaRPr lang="ar-SA" sz="4400" b="1" dirty="0">
              <a:solidFill>
                <a:srgbClr val="FF0000"/>
              </a:solidFill>
              <a:effectLst>
                <a:outerShdw blurRad="38100" dist="38100" dir="2700000" algn="tl">
                  <a:srgbClr val="000000">
                    <a:alpha val="43137"/>
                  </a:srgbClr>
                </a:outerShdw>
              </a:effectLst>
            </a:endParaRPr>
          </a:p>
          <a:p>
            <a:pPr algn="ctr"/>
            <a:r>
              <a:rPr lang="ar-SA" sz="2400" b="1" dirty="0">
                <a:effectLst>
                  <a:outerShdw blurRad="38100" dist="38100" dir="2700000" algn="tl">
                    <a:srgbClr val="000000">
                      <a:alpha val="43137"/>
                    </a:srgbClr>
                  </a:outerShdw>
                </a:effectLst>
              </a:rPr>
              <a:t>تتفق مع التوجه الحديث للنظرية البنائية  التي تنادي بضرورة التأكيد على الدور النشط والفعال للتلاميذ في العملية التعلمية ومساعدة المعلمين على التخطيط الجيد اثناء تصميم الخطط العلاجية لمساعدة المتعلمين على التعلم </a:t>
            </a:r>
          </a:p>
          <a:p>
            <a:pPr algn="ctr"/>
            <a:r>
              <a:rPr lang="ar-SA" sz="2400" b="1" dirty="0">
                <a:effectLst>
                  <a:outerShdw blurRad="38100" dist="38100" dir="2700000" algn="tl">
                    <a:srgbClr val="000000">
                      <a:alpha val="43137"/>
                    </a:srgbClr>
                  </a:outerShdw>
                </a:effectLst>
              </a:rPr>
              <a:t>لمعالجة الضعف الموجود لدى المتعلمين في التحصيل الدراسي من خلال تدريبهم وتشجيعهم على التعلم.</a:t>
            </a:r>
          </a:p>
        </p:txBody>
      </p:sp>
    </p:spTree>
    <p:extLst>
      <p:ext uri="{BB962C8B-B14F-4D97-AF65-F5344CB8AC3E}">
        <p14:creationId xmlns:p14="http://schemas.microsoft.com/office/powerpoint/2010/main" xmlns="" val="873803878"/>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9532</TotalTime>
  <Words>1549</Words>
  <Application>Microsoft Macintosh PowerPoint</Application>
  <PresentationFormat>عرض على الشاشة (3:4)‏</PresentationFormat>
  <Paragraphs>199</Paragraphs>
  <Slides>43</Slides>
  <Notes>2</Notes>
  <HiddenSlides>0</HiddenSlides>
  <MMClips>0</MMClips>
  <ScaleCrop>false</ScaleCrop>
  <HeadingPairs>
    <vt:vector size="4" baseType="variant">
      <vt:variant>
        <vt:lpstr>سمة</vt:lpstr>
      </vt:variant>
      <vt:variant>
        <vt:i4>1</vt:i4>
      </vt:variant>
      <vt:variant>
        <vt:lpstr>عناوين الشرائح</vt:lpstr>
      </vt:variant>
      <vt:variant>
        <vt:i4>43</vt:i4>
      </vt:variant>
    </vt:vector>
  </HeadingPairs>
  <TitlesOfParts>
    <vt:vector size="44" baseType="lpstr">
      <vt:lpstr>نسق Office</vt:lpstr>
      <vt:lpstr>الشريحة 1</vt:lpstr>
      <vt:lpstr>الشريحة 2</vt:lpstr>
      <vt:lpstr>الشريحة 3</vt:lpstr>
      <vt:lpstr>الشريحة 4</vt:lpstr>
      <vt:lpstr>الشريحة 5</vt:lpstr>
      <vt:lpstr>الشريحة 6</vt:lpstr>
      <vt:lpstr>الشريحة 7</vt:lpstr>
      <vt:lpstr>الشريحة 8</vt:lpstr>
      <vt:lpstr>الشريحة 9</vt:lpstr>
      <vt:lpstr>الشريحة 10</vt:lpstr>
      <vt:lpstr>الشريحة 11</vt:lpstr>
      <vt:lpstr>الشريحة 12</vt:lpstr>
      <vt:lpstr>الشريحة 13</vt:lpstr>
      <vt:lpstr>الشريحة 14</vt:lpstr>
      <vt:lpstr>الشريحة 15</vt:lpstr>
      <vt:lpstr>الشريحة 16</vt:lpstr>
      <vt:lpstr>الشريحة 17</vt:lpstr>
      <vt:lpstr>الشريحة 18</vt:lpstr>
      <vt:lpstr>الشريحة 19</vt:lpstr>
      <vt:lpstr>الشريحة 20</vt:lpstr>
      <vt:lpstr>الشريحة 21</vt:lpstr>
      <vt:lpstr>الشريحة 22</vt:lpstr>
      <vt:lpstr>الشريحة 23</vt:lpstr>
      <vt:lpstr>الشريحة 24</vt:lpstr>
      <vt:lpstr>الشريحة 25</vt:lpstr>
      <vt:lpstr>الشريحة 26</vt:lpstr>
      <vt:lpstr>الشريحة 27</vt:lpstr>
      <vt:lpstr>الشريحة 28</vt:lpstr>
      <vt:lpstr>الشريحة 29</vt:lpstr>
      <vt:lpstr>الشريحة 30</vt:lpstr>
      <vt:lpstr>الشريحة 31</vt:lpstr>
      <vt:lpstr>الشريحة 32</vt:lpstr>
      <vt:lpstr>الشريحة 33</vt:lpstr>
      <vt:lpstr>الشريحة 34</vt:lpstr>
      <vt:lpstr>الشريحة 35</vt:lpstr>
      <vt:lpstr>الشريحة 36</vt:lpstr>
      <vt:lpstr>الشريحة 37</vt:lpstr>
      <vt:lpstr>الشريحة 38</vt:lpstr>
      <vt:lpstr>الشريحة 39</vt:lpstr>
      <vt:lpstr>الشريحة 40</vt:lpstr>
      <vt:lpstr>الشريحة 41</vt:lpstr>
      <vt:lpstr>الشريحة 42</vt:lpstr>
      <vt:lpstr>الشريحة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عرض تقديمي في PowerPoint</dc:title>
  <dc:creator>user</dc:creator>
  <cp:lastModifiedBy>to mam</cp:lastModifiedBy>
  <cp:revision>331</cp:revision>
  <dcterms:created xsi:type="dcterms:W3CDTF">2013-04-07T20:16:00Z</dcterms:created>
  <dcterms:modified xsi:type="dcterms:W3CDTF">2018-10-03T20:09:17Z</dcterms:modified>
</cp:coreProperties>
</file>