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14:  Agreement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buSzPct val="25000"/>
              <a:buFont typeface="Arial"/>
              <a:buNone/>
            </a:pPr>
            <a:r>
              <a:rPr b="0" i="0" lang="en-US" sz="1000" u="none" cap="none" strike="noStrike"/>
              <a:t>Chapter 14 Case Hypothetical:  Tom Garrity, Bill Simmons, and Edward Yang were close friends.  Their friendship had developed over their mutual love for vintage stereo equipment, and the three often spent hours with each other, admiring their electronic collections, monitoring online auctions for vintage receivers and speakers, and playing music.  On several occasions, Edward expressed his interest in a particular stereo receiver Tom owned, the classic Marantz Model 4400.  Edward often told Tom that if he ever wanted to sell the receiver, he would like to be first considered as the buyer.  Last Saturday morning, Tom and Bill were at Tom’s house.  During their conversation, Tom stated “Bill, I know how much Edward loves my Marantz 4400 receiver, and I have too much stereo equipment in the house.  In fact, Sarah (Tom’s wife) has given me an ultimatum:  Either a good portion of the receivers and speakers go, or I go! I have decided that I will sell my Marantz 4400 to Edward for $200.  It’s worth at least $600, and it’s the only Marantz receiver that I own, but I’ve decided that I would like to continue to live in this house, and my wife hasn’t given me any other options except to sell some of this stuff!” Later that day, Edward appeared at Tom’s house.  Edward enthusiastically proclaimed “Tom, Bill told me about your offer, and I will take the Marantz 4400 for $200.  This is </a:t>
            </a:r>
            <a:r>
              <a:rPr b="0" i="0" lang="en-US" sz="1000" u="sng" cap="none" strike="noStrike"/>
              <a:t>the</a:t>
            </a:r>
            <a:r>
              <a:rPr b="0" i="0" lang="en-US" sz="1000" u="none" cap="none" strike="noStrike"/>
              <a:t> classic receiver as far as I am concerned, and I am forever grateful to you! I promise I will take care of it, and you can have lifetime visitation rights! Oh, and please tell Sarah I said ‘thanks’!” Tom was perplexed.  After his conversation with Bill on Saturday morning, he had decided to keep the Marantz 4400, and sell all of his other receivers.  He knew that his next statement would test Edward’s friendship:  “Edward, I’m sorry, but I have decided not to sell the Marantz 4400.  We can discuss selling any of my other receivers, but the Marantz is ‘off-limits’.”  Edward’s reply? “We have an agreement, Tom.  You made me an offer, and I accepted your offer. Here is the $200.  Where is the receiver?” Is there a contract between Tom Garrity and Edward Yang?</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14 Case Hypothetical:  Keith Avondale is in the market for a new “big screen” flat-panel television.  While reviewing the Sunday newspaper, he notices a full-page advertisement from “Transistor Town.”  The advertisement includes a 45-inch flat-panel television for $299.  Surprised by the remarkably low price, and eager to purchase his new luxury item, Avondale makes plans to “open the store” on Monday morning.  Avondale is the first customer to arrive at the store on Monday, waiting outside when the front doors open.  He rushes into the store and announces to the first sales representative he sees, “I will take a 45-inch flat-panel television for $299!”  The sales representative immediately refers Avondale to the store manager, who directs Avondale to his office.  The store manager explains to Avondale that the advertisement was an unfortunate mistake, resulting from miscommunication between Transistor Town and the newspaper publisher.  The manager goes on to say that the intended advertise price was $2,999, but that he would be willing to sell the described television to Avondale for $2,449, Transistor Town’s cost for the television.  Avondale objects, demands that Transistor Town sell the television for $299, and informs the store manager that his brother is a trial lawyer.  Who wins?</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order for an offer to be valid, there must first be a manifestation of the offeror’s intent to be bound by contract.  Intent is determined by an objective, “reasonable person” standard.  Preliminary negotiations and advertisements do not constitute offers.  A valid offer also requires definite and certain terms, including subject matter, price, quantity, quality, and the names of the contracting parties.  Finally, a valid offer requires communication of the offer from the offeror (or the offeror’s agent) to the offeree (or the offeree’s agent.)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Auctions can be classified as either “with reserve” or “without” reserve.  In an auction with reserve, the seller merely expresses the intent to receive offers.  The auctioneer, as a representative of the seller, may withdraw the item from the auction at any time before the “gavel falls.”  Before the gavel falls (signaling acceptance of offer,) the bidder-offeror may revoke his or her bid.  In an auction without reserve, the seller must accept the highest bid.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Events that terminate an offer include revocation of the offer by the offeror, rejection of the offer by the offeree, a counteroffer, death or incapacity of the offeror, destruction of the subject matter of the offer, subsequent illegality of the subject matter of the offer, lapse of time specified in the offer (or if no time is specified, expiration of a reasonable period of time,) and the failure of a condition specified in the offer.</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Acceptance is defined as a representation of the offeree’s intent to be bound by the terms of the offer.  Silence generally does not constitute acceptance.  According to the “mirror-image” rule, the terms of the acceptance must be identical to the terms of the offer.  Acceptance is effective when it is communicated by the offeree to the offeror.  If no method of communicating acceptance is specified in the offer, any reasonable means of acceptance is effective, such as by telephone, mail, fax, or e-mail.</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mailbox rule holds that acceptance by mail is effective when it is placed in the mailbox; however, revocation of the offer is effective only when it is received by the offeree.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3.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14</a:t>
            </a:r>
          </a:p>
        </p:txBody>
      </p:sp>
      <p:sp>
        <p:nvSpPr>
          <p:cNvPr id="33" name="Shape 33"/>
          <p:cNvSpPr txBox="1"/>
          <p:nvPr>
            <p:ph idx="1" type="subTitle"/>
          </p:nvPr>
        </p:nvSpPr>
        <p:spPr>
          <a:xfrm>
            <a:off x="4495800" y="3200400"/>
            <a:ext cx="4648199" cy="20574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Agreement</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400" u="sng" cap="none" strike="noStrike">
                <a:solidFill>
                  <a:schemeClr val="lt2"/>
                </a:solidFill>
                <a:latin typeface="Garamond"/>
                <a:ea typeface="Garamond"/>
                <a:cs typeface="Garamond"/>
                <a:sym typeface="Garamond"/>
              </a:rPr>
              <a:t>Chapter 14 Case Hypothetical</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Tom Garrity, Bill Simmons, and Edward Yang were close friends.  Their friendship had developed over their mutual love for vintage stereo equipment, and the three often spent hours with each other, admiring their electronic collections, monitoring online auctions for vintage receivers and speakers, and playing music.  On several occasions, Edward expressed his interest in a particular stereo receiver Tom owned, the classic Marantz Model 4400.  Edward often told Tom that if he ever wanted to sell the receiver, he would like to be first considered as the buyer.</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Last Saturday morning, Tom and Bill were at Tom’s house.  During their conversation, Tom stated “Bill, I know how much Edward loves my Marantz 4400 receiver, and I have too much stereo equipment in the house.  In fact, Sarah (Tom’s wife) has given me an ultimatum:  Either a good portion of the receivers and speakers go, or I go! I have decided that I will sell my Marantz 4400 to Edward for $200.  It’s worth at least $600, and it’s the only Marantz receiver that I own, but I’ve decided that I would like to continue to live in this house, and my wife hasn’t given me any other options except to sell some of this stuff!”</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Later that day, Edward appeared at Tom’s house.  Edward enthusiastically proclaimed “Tom, Bill told me about your offer, and I will take the Marantz 4400 for $200.  This is </a:t>
            </a:r>
            <a:r>
              <a:rPr b="1" i="0" lang="en-US" sz="1400" u="sng" cap="none" strike="noStrike">
                <a:solidFill>
                  <a:schemeClr val="lt2"/>
                </a:solidFill>
                <a:latin typeface="Garamond"/>
                <a:ea typeface="Garamond"/>
                <a:cs typeface="Garamond"/>
                <a:sym typeface="Garamond"/>
              </a:rPr>
              <a:t>the</a:t>
            </a:r>
            <a:r>
              <a:rPr b="1" i="0" lang="en-US" sz="1400" u="none" cap="none" strike="noStrike">
                <a:solidFill>
                  <a:schemeClr val="lt2"/>
                </a:solidFill>
                <a:latin typeface="Garamond"/>
                <a:ea typeface="Garamond"/>
                <a:cs typeface="Garamond"/>
                <a:sym typeface="Garamond"/>
              </a:rPr>
              <a:t> classic receiver as far as I am concerned, and I am forever grateful to you! I promise I will take care of it, and you can have lifetime visitation rights! Oh, and please tell Sarah I said ‘thanks’!”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Tom was perplexed.  After his conversation with Bill on Saturday morning, he had decided to keep the Marantz 4400, and sell all of his other receivers.  He knew that his next statement would test Edward’s friendship:  “Edward, I’m sorry, but I have decided not to sell the Marantz 4400.  We can discuss selling any of my other receivers, but the Marantz is ‘off-limits’.”  Edward’s reply? “We have an agreement, Tom.  You made me an offer, and I accepted your offer. Here is the $200.  Where is the receiver?”</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Is there a contract between Tom Garrity and Edward Yang?</a:t>
            </a:r>
            <a:br>
              <a:rPr b="1" i="0" lang="en-US" sz="14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14 Case Hypothetical</a:t>
            </a:r>
            <a:br>
              <a:rPr b="1" i="0" lang="en-US" sz="2000" u="sng" cap="none" strike="noStrike">
                <a:solidFill>
                  <a:schemeClr val="lt2"/>
                </a:solidFill>
                <a:latin typeface="Garamond"/>
                <a:ea typeface="Garamond"/>
                <a:cs typeface="Garamond"/>
                <a:sym typeface="Garamond"/>
              </a:rPr>
            </a:br>
            <a:br>
              <a:rPr b="1" i="0" lang="en-US" sz="2000" u="sng"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Keith Avondale is in the market for a new “big screen” flat-panel television.  While reviewing the Sunday newspaper, he notices a full-page advertisement from “Transistor Town.”  The advertisement includes a 45-inch flat-panel television for $299.  Surprised by the remarkably low price, and eager to purchase his new luxury item, Avondale makes plans to “open the store” on Monday morning.</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Avondale is the first customer to arrive at the store on Monday, waiting outside when the front doors open.  He rushes into the store and announces to the first sales representative he sees, “I will take a 45-inch flat-panel television for $299!”</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The sales representative immediately refers Avondale to the store manager, who directs Avondale to his office.  The store manager explains to Avondale that the advertisement was an unfortunate mistake, resulting from miscommunication between Transistor Town and the newspaper publisher.  The manager goes on to say that the intended advertise price was $2,999, but that he would be willing to sell the described television to Avondale for $2,449, Transistor Town’s cost for the television.  Avondale objects, demands that Transistor Town sell the television for $299, and informs the store manager that his brother is a trial lawyer.</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Who wins?</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228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Elements of a Valid Offer</a:t>
            </a:r>
          </a:p>
        </p:txBody>
      </p:sp>
      <p:sp>
        <p:nvSpPr>
          <p:cNvPr id="104" name="Shape 104"/>
          <p:cNvSpPr txBox="1"/>
          <p:nvPr>
            <p:ph idx="1" type="body"/>
          </p:nvPr>
        </p:nvSpPr>
        <p:spPr>
          <a:xfrm>
            <a:off x="457200" y="13716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1" i="0" lang="en-US" sz="2400" u="none" cap="none" strike="noStrike">
                <a:solidFill>
                  <a:schemeClr val="lt1"/>
                </a:solidFill>
                <a:latin typeface="Garamond"/>
                <a:ea typeface="Garamond"/>
                <a:cs typeface="Garamond"/>
                <a:sym typeface="Garamond"/>
              </a:rPr>
              <a:t>Manifestation of offeror’s intent to be bound</a:t>
            </a:r>
          </a:p>
          <a:p>
            <a:pPr indent="-342900" lvl="0" marL="342900" marR="0" rtl="0" algn="l">
              <a:lnSpc>
                <a:spcPct val="80000"/>
              </a:lnSpc>
              <a:spcBef>
                <a:spcPts val="480"/>
              </a:spcBef>
              <a:spcAft>
                <a:spcPts val="0"/>
              </a:spcAft>
              <a:buClr>
                <a:schemeClr val="hlink"/>
              </a:buClr>
              <a:buSzPct val="70000"/>
              <a:buFont typeface="Garamond"/>
              <a:buNone/>
            </a:pPr>
            <a:r>
              <a:t/>
            </a:r>
            <a:endParaRPr b="1"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1" i="0" lang="en-US" sz="2000" u="none" cap="none" strike="noStrike">
                <a:solidFill>
                  <a:schemeClr val="lt1"/>
                </a:solidFill>
                <a:latin typeface="Garamond"/>
                <a:ea typeface="Garamond"/>
                <a:cs typeface="Garamond"/>
                <a:sym typeface="Garamond"/>
              </a:rPr>
              <a:t>Intent determined by objective, “reasonable person” standard</a:t>
            </a:r>
          </a:p>
          <a:p>
            <a:pPr indent="-285750" lvl="1" marL="742950" marR="0" rtl="0" algn="l">
              <a:lnSpc>
                <a:spcPct val="80000"/>
              </a:lnSpc>
              <a:spcBef>
                <a:spcPts val="400"/>
              </a:spcBef>
              <a:spcAft>
                <a:spcPts val="0"/>
              </a:spcAft>
              <a:buClr>
                <a:schemeClr val="accent2"/>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00"/>
              </a:spcBef>
              <a:spcAft>
                <a:spcPts val="0"/>
              </a:spcAft>
              <a:buClr>
                <a:schemeClr val="accent2"/>
              </a:buClr>
              <a:buSzPct val="70000"/>
              <a:buFont typeface="Garamond"/>
              <a:buChar char="■"/>
            </a:pPr>
            <a:r>
              <a:rPr b="1" i="0" lang="en-US" sz="2000" u="none" cap="none" strike="noStrike">
                <a:solidFill>
                  <a:schemeClr val="lt1"/>
                </a:solidFill>
                <a:latin typeface="Garamond"/>
                <a:ea typeface="Garamond"/>
                <a:cs typeface="Garamond"/>
                <a:sym typeface="Garamond"/>
              </a:rPr>
              <a:t>Preliminary negotiations and advertisements do not constitute offers</a:t>
            </a:r>
          </a:p>
          <a:p>
            <a:pPr indent="-342900" lvl="0" marL="342900" marR="0" rtl="0" algn="l">
              <a:lnSpc>
                <a:spcPct val="80000"/>
              </a:lnSpc>
              <a:spcBef>
                <a:spcPts val="480"/>
              </a:spcBef>
              <a:spcAft>
                <a:spcPts val="0"/>
              </a:spcAft>
              <a:buClr>
                <a:schemeClr val="hlink"/>
              </a:buClr>
              <a:buSzPct val="25000"/>
              <a:buFont typeface="Garamond"/>
              <a:buNone/>
            </a:pPr>
            <a:r>
              <a:t/>
            </a:r>
            <a:endParaRPr b="1"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1" i="0" lang="en-US" sz="2400" u="none" cap="none" strike="noStrike">
                <a:solidFill>
                  <a:schemeClr val="lt1"/>
                </a:solidFill>
                <a:latin typeface="Garamond"/>
                <a:ea typeface="Garamond"/>
                <a:cs typeface="Garamond"/>
                <a:sym typeface="Garamond"/>
              </a:rPr>
              <a:t>Definite and certain terms (including subject matter, price, quantity, quality, and parties)</a:t>
            </a:r>
          </a:p>
          <a:p>
            <a:pPr indent="-342900" lvl="0" marL="342900" marR="0" rtl="0" algn="l">
              <a:lnSpc>
                <a:spcPct val="80000"/>
              </a:lnSpc>
              <a:spcBef>
                <a:spcPts val="480"/>
              </a:spcBef>
              <a:spcAft>
                <a:spcPts val="0"/>
              </a:spcAft>
              <a:buClr>
                <a:schemeClr val="hlink"/>
              </a:buClr>
              <a:buSzPct val="25000"/>
              <a:buFont typeface="Garamond"/>
              <a:buNone/>
            </a:pPr>
            <a:r>
              <a:t/>
            </a:r>
            <a:endParaRPr b="1"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1" i="0" lang="en-US" sz="2400" u="none" cap="none" strike="noStrike">
                <a:solidFill>
                  <a:schemeClr val="lt1"/>
                </a:solidFill>
                <a:latin typeface="Garamond"/>
                <a:ea typeface="Garamond"/>
                <a:cs typeface="Garamond"/>
                <a:sym typeface="Garamond"/>
              </a:rPr>
              <a:t>Communication of offer to offeree (or offeree’s agent)</a:t>
            </a:r>
          </a:p>
          <a:p>
            <a:pPr indent="-342900" lvl="0" marL="342900" marR="0" rtl="0" algn="l">
              <a:spcBef>
                <a:spcPts val="480"/>
              </a:spcBef>
              <a:spcAft>
                <a:spcPts val="0"/>
              </a:spcAft>
              <a:buClr>
                <a:schemeClr val="hlink"/>
              </a:buClr>
              <a:buSzPct val="70000"/>
              <a:buFont typeface="Garamond"/>
              <a:buNone/>
            </a:pPr>
            <a:r>
              <a:t/>
            </a:r>
            <a:endParaRPr b="1" i="0" sz="2400" u="none" cap="none" strike="noStrike">
              <a:solidFill>
                <a:schemeClr val="lt1"/>
              </a:solidFill>
              <a:latin typeface="Garamond"/>
              <a:ea typeface="Garamond"/>
              <a:cs typeface="Garamond"/>
              <a:sym typeface="Garamond"/>
            </a:endParaRP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Auctions</a:t>
            </a:r>
          </a:p>
        </p:txBody>
      </p:sp>
      <p:sp>
        <p:nvSpPr>
          <p:cNvPr id="112" name="Shape 112"/>
          <p:cNvSpPr txBox="1"/>
          <p:nvPr>
            <p:ph idx="1" type="body"/>
          </p:nvPr>
        </p:nvSpPr>
        <p:spPr>
          <a:xfrm>
            <a:off x="457200" y="11430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Auction With Reserve</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Seller merely expresses intent to receive offers</a:t>
            </a: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Auctioneer (as representative of seller) may withdraw item from auction at any time before “hammer falls”</a:t>
            </a: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Before hammer falls (signaling acceptance of offer), bidder/offeror may revoke bid</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Auction Without Reserve</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Seller must accept highest bid</a:t>
            </a:r>
          </a:p>
          <a:p>
            <a:pPr indent="-285750" lvl="1" marL="742950" marR="0" rtl="0" algn="l">
              <a:lnSpc>
                <a:spcPct val="9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Termination of Offer</a:t>
            </a:r>
          </a:p>
        </p:txBody>
      </p:sp>
      <p:sp>
        <p:nvSpPr>
          <p:cNvPr id="120" name="Shape 120"/>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Revocation</a:t>
            </a: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Rejection</a:t>
            </a: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Counteroffer</a:t>
            </a: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Death/Incapacity of offeror</a:t>
            </a: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Destruction of subject matter of offer</a:t>
            </a: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Subsequent illegality of subject matter of offer</a:t>
            </a: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Lapse of time</a:t>
            </a: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Failure of condition(s) specified in offer</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381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Acceptance</a:t>
            </a:r>
          </a:p>
        </p:txBody>
      </p:sp>
      <p:sp>
        <p:nvSpPr>
          <p:cNvPr id="128" name="Shape 128"/>
          <p:cNvSpPr txBox="1"/>
          <p:nvPr>
            <p:ph idx="1" type="body"/>
          </p:nvPr>
        </p:nvSpPr>
        <p:spPr>
          <a:xfrm>
            <a:off x="3810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Definition:  Representation of offeree’s intent to be bound by terms of offer</a:t>
            </a:r>
          </a:p>
          <a:p>
            <a:pPr indent="-342900" lvl="0" marL="342900" marR="0" rtl="0" algn="l">
              <a:lnSpc>
                <a:spcPct val="8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Silence generally does not constitute acceptance</a:t>
            </a:r>
          </a:p>
          <a:p>
            <a:pPr indent="-342900" lvl="0" marL="342900" marR="0" rtl="0" algn="l">
              <a:lnSpc>
                <a:spcPct val="8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Terms of acceptance must be identical to terms of offer (“Mirror-Image” Rule)</a:t>
            </a:r>
          </a:p>
          <a:p>
            <a:pPr indent="-342900" lvl="0" marL="342900" marR="0" rtl="0" algn="l">
              <a:lnSpc>
                <a:spcPct val="8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Effective when communicated by offeree to offeror</a:t>
            </a:r>
          </a:p>
          <a:p>
            <a:pPr indent="-342900" lvl="0" marL="342900" marR="0" rtl="0" algn="l">
              <a:lnSpc>
                <a:spcPct val="8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If no method of communicating acceptance specified in offer, any reasonable means of acceptance effective (Examples:  telephone, mail, fax, e-mail)</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ctrTitle"/>
          </p:nvPr>
        </p:nvSpPr>
        <p:spPr>
          <a:xfrm>
            <a:off x="762000" y="13716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The Mailbox Rule</a:t>
            </a:r>
          </a:p>
        </p:txBody>
      </p:sp>
      <p:sp>
        <p:nvSpPr>
          <p:cNvPr id="136" name="Shape 136"/>
          <p:cNvSpPr txBox="1"/>
          <p:nvPr>
            <p:ph idx="1" type="subTitle"/>
          </p:nvPr>
        </p:nvSpPr>
        <p:spPr>
          <a:xfrm>
            <a:off x="1447800" y="32766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Acceptance by mail effective when placed in mailbox; however, revocation of offer effective only when received by offeree</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14-*</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