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Lst>
  <p:notesMasterIdLst>
    <p:notesMasterId r:id="rId131"/>
  </p:notesMasterIdLst>
  <p:sldIdLst>
    <p:sldId id="257" r:id="rId5"/>
    <p:sldId id="378" r:id="rId6"/>
    <p:sldId id="390" r:id="rId7"/>
    <p:sldId id="379" r:id="rId8"/>
    <p:sldId id="258" r:id="rId9"/>
    <p:sldId id="259" r:id="rId10"/>
    <p:sldId id="268" r:id="rId11"/>
    <p:sldId id="358" r:id="rId12"/>
    <p:sldId id="267" r:id="rId13"/>
    <p:sldId id="266" r:id="rId14"/>
    <p:sldId id="354" r:id="rId15"/>
    <p:sldId id="260" r:id="rId16"/>
    <p:sldId id="261" r:id="rId17"/>
    <p:sldId id="355" r:id="rId18"/>
    <p:sldId id="356" r:id="rId19"/>
    <p:sldId id="357" r:id="rId20"/>
    <p:sldId id="263" r:id="rId21"/>
    <p:sldId id="264" r:id="rId22"/>
    <p:sldId id="381" r:id="rId23"/>
    <p:sldId id="271" r:id="rId24"/>
    <p:sldId id="272" r:id="rId25"/>
    <p:sldId id="363" r:id="rId26"/>
    <p:sldId id="386" r:id="rId27"/>
    <p:sldId id="387" r:id="rId28"/>
    <p:sldId id="388" r:id="rId29"/>
    <p:sldId id="389" r:id="rId30"/>
    <p:sldId id="274" r:id="rId31"/>
    <p:sldId id="382" r:id="rId32"/>
    <p:sldId id="383" r:id="rId33"/>
    <p:sldId id="384" r:id="rId34"/>
    <p:sldId id="277" r:id="rId35"/>
    <p:sldId id="278" r:id="rId36"/>
    <p:sldId id="279" r:id="rId37"/>
    <p:sldId id="280" r:id="rId38"/>
    <p:sldId id="391" r:id="rId39"/>
    <p:sldId id="283" r:id="rId40"/>
    <p:sldId id="284" r:id="rId41"/>
    <p:sldId id="364" r:id="rId42"/>
    <p:sldId id="285" r:id="rId43"/>
    <p:sldId id="365" r:id="rId44"/>
    <p:sldId id="353" r:id="rId45"/>
    <p:sldId id="286" r:id="rId46"/>
    <p:sldId id="288" r:id="rId47"/>
    <p:sldId id="289" r:id="rId48"/>
    <p:sldId id="392" r:id="rId49"/>
    <p:sldId id="290" r:id="rId50"/>
    <p:sldId id="291" r:id="rId51"/>
    <p:sldId id="292" r:id="rId52"/>
    <p:sldId id="377" r:id="rId53"/>
    <p:sldId id="393" r:id="rId54"/>
    <p:sldId id="401" r:id="rId55"/>
    <p:sldId id="294" r:id="rId56"/>
    <p:sldId id="295" r:id="rId57"/>
    <p:sldId id="366" r:id="rId58"/>
    <p:sldId id="394" r:id="rId59"/>
    <p:sldId id="402" r:id="rId60"/>
    <p:sldId id="297" r:id="rId61"/>
    <p:sldId id="367" r:id="rId62"/>
    <p:sldId id="298" r:id="rId63"/>
    <p:sldId id="299" r:id="rId64"/>
    <p:sldId id="300" r:id="rId65"/>
    <p:sldId id="395" r:id="rId66"/>
    <p:sldId id="303" r:id="rId67"/>
    <p:sldId id="301" r:id="rId68"/>
    <p:sldId id="404" r:id="rId69"/>
    <p:sldId id="302" r:id="rId70"/>
    <p:sldId id="304" r:id="rId71"/>
    <p:sldId id="305" r:id="rId72"/>
    <p:sldId id="306" r:id="rId73"/>
    <p:sldId id="307" r:id="rId74"/>
    <p:sldId id="308" r:id="rId75"/>
    <p:sldId id="309" r:id="rId76"/>
    <p:sldId id="310" r:id="rId77"/>
    <p:sldId id="311" r:id="rId78"/>
    <p:sldId id="369" r:id="rId79"/>
    <p:sldId id="370" r:id="rId80"/>
    <p:sldId id="371" r:id="rId81"/>
    <p:sldId id="372" r:id="rId82"/>
    <p:sldId id="396" r:id="rId83"/>
    <p:sldId id="313" r:id="rId84"/>
    <p:sldId id="314" r:id="rId85"/>
    <p:sldId id="315" r:id="rId86"/>
    <p:sldId id="397" r:id="rId87"/>
    <p:sldId id="318" r:id="rId88"/>
    <p:sldId id="319" r:id="rId89"/>
    <p:sldId id="320" r:id="rId90"/>
    <p:sldId id="323" r:id="rId91"/>
    <p:sldId id="321" r:id="rId92"/>
    <p:sldId id="322" r:id="rId93"/>
    <p:sldId id="316" r:id="rId94"/>
    <p:sldId id="324" r:id="rId95"/>
    <p:sldId id="325" r:id="rId96"/>
    <p:sldId id="326" r:id="rId97"/>
    <p:sldId id="327" r:id="rId98"/>
    <p:sldId id="373" r:id="rId99"/>
    <p:sldId id="398" r:id="rId100"/>
    <p:sldId id="328" r:id="rId101"/>
    <p:sldId id="329" r:id="rId102"/>
    <p:sldId id="330" r:id="rId103"/>
    <p:sldId id="374" r:id="rId104"/>
    <p:sldId id="331" r:id="rId105"/>
    <p:sldId id="375" r:id="rId106"/>
    <p:sldId id="376" r:id="rId107"/>
    <p:sldId id="332" r:id="rId108"/>
    <p:sldId id="399" r:id="rId109"/>
    <p:sldId id="334" r:id="rId110"/>
    <p:sldId id="335" r:id="rId111"/>
    <p:sldId id="336" r:id="rId112"/>
    <p:sldId id="337" r:id="rId113"/>
    <p:sldId id="338" r:id="rId114"/>
    <p:sldId id="339" r:id="rId115"/>
    <p:sldId id="340" r:id="rId116"/>
    <p:sldId id="341" r:id="rId117"/>
    <p:sldId id="342" r:id="rId118"/>
    <p:sldId id="344" r:id="rId119"/>
    <p:sldId id="343" r:id="rId120"/>
    <p:sldId id="345" r:id="rId121"/>
    <p:sldId id="333" r:id="rId122"/>
    <p:sldId id="346" r:id="rId123"/>
    <p:sldId id="400" r:id="rId124"/>
    <p:sldId id="348" r:id="rId125"/>
    <p:sldId id="350" r:id="rId126"/>
    <p:sldId id="347" r:id="rId127"/>
    <p:sldId id="349" r:id="rId128"/>
    <p:sldId id="351" r:id="rId129"/>
    <p:sldId id="352" r:id="rId130"/>
  </p:sldIdLst>
  <p:sldSz cx="9906000" cy="6858000" type="A4"/>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0888FC"/>
    <a:srgbClr val="FEFED2"/>
    <a:srgbClr val="E2EAFA"/>
    <a:srgbClr val="FFFF66"/>
    <a:srgbClr val="3333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50" autoAdjust="0"/>
  </p:normalViewPr>
  <p:slideViewPr>
    <p:cSldViewPr>
      <p:cViewPr>
        <p:scale>
          <a:sx n="59" d="100"/>
          <a:sy n="59" d="100"/>
        </p:scale>
        <p:origin x="42" y="180"/>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fld id="{3F0ABC02-7A09-4C0A-B89F-16A5370527D5}" type="datetimeFigureOut">
              <a:rPr lang="en-US" smtClean="0"/>
              <a:pPr/>
              <a:t>10/29/2015</a:t>
            </a:fld>
            <a:endParaRPr lang="en-US"/>
          </a:p>
        </p:txBody>
      </p:sp>
      <p:sp>
        <p:nvSpPr>
          <p:cNvPr id="4" name="Slide Image Placeholder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lvl1pPr>
          </a:lstStyle>
          <a:p>
            <a:fld id="{F7F44423-69CB-4800-A6D7-571BB512C692}" type="slidenum">
              <a:rPr lang="en-US" smtClean="0"/>
              <a:pPr/>
              <a:t>‹#›</a:t>
            </a:fld>
            <a:endParaRPr lang="en-US"/>
          </a:p>
        </p:txBody>
      </p:sp>
    </p:spTree>
    <p:extLst>
      <p:ext uri="{BB962C8B-B14F-4D97-AF65-F5344CB8AC3E}">
        <p14:creationId xmlns:p14="http://schemas.microsoft.com/office/powerpoint/2010/main" val="870812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F7F44423-69CB-4800-A6D7-571BB512C692}" type="slidenum">
              <a:rPr lang="en-US" smtClean="0"/>
              <a:pPr/>
              <a:t>1</a:t>
            </a:fld>
            <a:endParaRPr lang="en-US"/>
          </a:p>
        </p:txBody>
      </p:sp>
    </p:spTree>
    <p:extLst>
      <p:ext uri="{BB962C8B-B14F-4D97-AF65-F5344CB8AC3E}">
        <p14:creationId xmlns:p14="http://schemas.microsoft.com/office/powerpoint/2010/main" val="645216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smtClean="0"/>
              <a:t>ˈ</a:t>
            </a:r>
            <a:r>
              <a:rPr lang="en-US" dirty="0" err="1" smtClean="0"/>
              <a:t>ɡæl.əp</a:t>
            </a:r>
            <a:r>
              <a:rPr lang="en-US" dirty="0" smtClean="0"/>
              <a:t>     -     </a:t>
            </a:r>
            <a:r>
              <a:rPr lang="en-US" dirty="0" err="1" smtClean="0"/>
              <a:t>sted.i</a:t>
            </a:r>
            <a:endParaRPr lang="en-US" dirty="0"/>
          </a:p>
        </p:txBody>
      </p:sp>
      <p:sp>
        <p:nvSpPr>
          <p:cNvPr id="4" name="عنصر نائب لرقم الشريحة 3"/>
          <p:cNvSpPr>
            <a:spLocks noGrp="1"/>
          </p:cNvSpPr>
          <p:nvPr>
            <p:ph type="sldNum" sz="quarter" idx="10"/>
          </p:nvPr>
        </p:nvSpPr>
        <p:spPr/>
        <p:txBody>
          <a:bodyPr/>
          <a:lstStyle/>
          <a:p>
            <a:fld id="{F7F44423-69CB-4800-A6D7-571BB512C692}" type="slidenum">
              <a:rPr lang="en-US" smtClean="0"/>
              <a:pPr/>
              <a:t>22</a:t>
            </a:fld>
            <a:endParaRPr lang="en-US"/>
          </a:p>
        </p:txBody>
      </p:sp>
    </p:spTree>
    <p:extLst>
      <p:ext uri="{BB962C8B-B14F-4D97-AF65-F5344CB8AC3E}">
        <p14:creationId xmlns:p14="http://schemas.microsoft.com/office/powerpoint/2010/main" val="3545215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0CB52-4568-4A22-A2FE-E1F2C350018D}" type="slidenum">
              <a:rPr lang="en-US">
                <a:solidFill>
                  <a:prstClr val="black"/>
                </a:solidFill>
              </a:rPr>
              <a:pPr/>
              <a:t>25</a:t>
            </a:fld>
            <a:endParaRPr lang="en-US">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659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F7F44423-69CB-4800-A6D7-571BB512C692}" type="slidenum">
              <a:rPr lang="en-US" smtClean="0"/>
              <a:pPr/>
              <a:t>27</a:t>
            </a:fld>
            <a:endParaRPr lang="en-US"/>
          </a:p>
        </p:txBody>
      </p:sp>
    </p:spTree>
    <p:extLst>
      <p:ext uri="{BB962C8B-B14F-4D97-AF65-F5344CB8AC3E}">
        <p14:creationId xmlns:p14="http://schemas.microsoft.com/office/powerpoint/2010/main" val="317432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09711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835884-008F-43B3-BB90-7E2D735B1F5E}" type="slidenum">
              <a:rPr lang="en-US">
                <a:solidFill>
                  <a:prstClr val="black"/>
                </a:solidFill>
              </a:rPr>
              <a:pPr/>
              <a:t>49</a:t>
            </a:fld>
            <a:endParaRPr lang="en-US">
              <a:solidFill>
                <a:prstClr val="black"/>
              </a:solidFill>
            </a:endParaRPr>
          </a:p>
        </p:txBody>
      </p:sp>
      <p:sp>
        <p:nvSpPr>
          <p:cNvPr id="142338" name="Rectangle 2"/>
          <p:cNvSpPr>
            <a:spLocks noGrp="1" noRot="1" noChangeAspect="1" noChangeArrowheads="1" noTextEdit="1"/>
          </p:cNvSpPr>
          <p:nvPr>
            <p:ph type="sldImg"/>
          </p:nvPr>
        </p:nvSpPr>
        <p:spPr>
          <a:xfrm>
            <a:off x="695325" y="739775"/>
            <a:ext cx="5345113" cy="3700463"/>
          </a:xfrm>
          <a:ln/>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619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smtClean="0">
                <a:solidFill>
                  <a:srgbClr val="000000"/>
                </a:solidFill>
                <a:latin typeface="GaramondMTStd-Regular"/>
              </a:rPr>
              <a:t>The </a:t>
            </a:r>
            <a:r>
              <a:rPr lang="en-US" b="1" dirty="0" smtClean="0">
                <a:solidFill>
                  <a:srgbClr val="000000"/>
                </a:solidFill>
                <a:latin typeface="GaramondMTStd-Bold"/>
              </a:rPr>
              <a:t>weight </a:t>
            </a:r>
            <a:r>
              <a:rPr lang="en-US" dirty="0" smtClean="0">
                <a:solidFill>
                  <a:srgbClr val="000000"/>
                </a:solidFill>
                <a:latin typeface="GaramondMTStd-Regular"/>
              </a:rPr>
              <a:t>of an object is the amount of </a:t>
            </a:r>
            <a:r>
              <a:rPr lang="en-US" i="1" dirty="0" smtClean="0">
                <a:solidFill>
                  <a:srgbClr val="000000"/>
                </a:solidFill>
                <a:latin typeface="GaramondMTStd-Italic"/>
              </a:rPr>
              <a:t>gravitational pull </a:t>
            </a:r>
            <a:r>
              <a:rPr lang="en-US" dirty="0" smtClean="0">
                <a:solidFill>
                  <a:srgbClr val="000000"/>
                </a:solidFill>
                <a:latin typeface="GaramondMTStd-Regular"/>
              </a:rPr>
              <a:t>exerted on an</a:t>
            </a:r>
            <a:r>
              <a:rPr lang="en-US" baseline="0" dirty="0" smtClean="0">
                <a:solidFill>
                  <a:srgbClr val="000000"/>
                </a:solidFill>
                <a:latin typeface="GaramondMTStd-Regular"/>
              </a:rPr>
              <a:t> </a:t>
            </a:r>
            <a:r>
              <a:rPr lang="en-US" dirty="0" smtClean="0">
                <a:solidFill>
                  <a:srgbClr val="000000"/>
                </a:solidFill>
                <a:latin typeface="GaramondMTStd-Regular"/>
              </a:rPr>
              <a:t>object by earth. If this force is not balanced by other forces, an acceleration</a:t>
            </a:r>
          </a:p>
          <a:p>
            <a:r>
              <a:rPr lang="en-US" dirty="0" smtClean="0">
                <a:solidFill>
                  <a:srgbClr val="000000"/>
                </a:solidFill>
                <a:latin typeface="GaramondMTStd-Regular"/>
              </a:rPr>
              <a:t>is produced. </a:t>
            </a:r>
          </a:p>
          <a:p>
            <a:r>
              <a:rPr lang="en-US" dirty="0" smtClean="0"/>
              <a:t>The </a:t>
            </a:r>
            <a:r>
              <a:rPr lang="en-US" i="1" dirty="0" smtClean="0"/>
              <a:t>weight </a:t>
            </a:r>
            <a:r>
              <a:rPr lang="en-US" dirty="0" smtClean="0"/>
              <a:t>of an object is the force exerted by the earth</a:t>
            </a:r>
          </a:p>
          <a:p>
            <a:endParaRPr lang="en-GB" dirty="0"/>
          </a:p>
        </p:txBody>
      </p:sp>
      <p:sp>
        <p:nvSpPr>
          <p:cNvPr id="4" name="عنصر نائب لرقم الشريحة 3"/>
          <p:cNvSpPr>
            <a:spLocks noGrp="1"/>
          </p:cNvSpPr>
          <p:nvPr>
            <p:ph type="sldNum" sz="quarter" idx="10"/>
          </p:nvPr>
        </p:nvSpPr>
        <p:spPr/>
        <p:txBody>
          <a:bodyPr/>
          <a:lstStyle/>
          <a:p>
            <a:fld id="{F7F44423-69CB-4800-A6D7-571BB512C692}"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282013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85195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8C74E8-0281-41BB-97E3-34936228D918}" type="slidenum">
              <a:rPr lang="en-US">
                <a:solidFill>
                  <a:prstClr val="black"/>
                </a:solidFill>
              </a:rPr>
              <a:pPr/>
              <a:t>75</a:t>
            </a:fld>
            <a:endParaRPr lang="en-US">
              <a:solidFill>
                <a:prstClr val="black"/>
              </a:solidFill>
            </a:endParaRPr>
          </a:p>
        </p:txBody>
      </p:sp>
      <p:sp>
        <p:nvSpPr>
          <p:cNvPr id="80898" name="Rectangle 2"/>
          <p:cNvSpPr>
            <a:spLocks noGrp="1" noRot="1" noChangeAspect="1" noChangeArrowheads="1" noTextEdit="1"/>
          </p:cNvSpPr>
          <p:nvPr>
            <p:ph type="sldImg"/>
          </p:nvPr>
        </p:nvSpPr>
        <p:spPr bwMode="auto">
          <a:xfrm>
            <a:off x="695325" y="739775"/>
            <a:ext cx="5345113" cy="3700463"/>
          </a:xfrm>
          <a:prstGeom prst="rect">
            <a:avLst/>
          </a:prstGeom>
          <a:solidFill>
            <a:srgbClr val="FFFFFF"/>
          </a:solidFill>
          <a:ln>
            <a:solidFill>
              <a:srgbClr val="000000"/>
            </a:solidFill>
            <a:miter lim="800000"/>
            <a:headEnd/>
            <a:tailEnd/>
          </a:ln>
        </p:spPr>
      </p:sp>
      <p:sp>
        <p:nvSpPr>
          <p:cNvPr id="80899" name="Rectangle 3"/>
          <p:cNvSpPr>
            <a:spLocks noGrp="1" noChangeArrowheads="1"/>
          </p:cNvSpPr>
          <p:nvPr>
            <p:ph type="body" idx="1"/>
          </p:nvPr>
        </p:nvSpPr>
        <p:spPr bwMode="auto">
          <a:xfrm>
            <a:off x="673577" y="4686499"/>
            <a:ext cx="5388610" cy="4439841"/>
          </a:xfrm>
          <a:prstGeom prst="rect">
            <a:avLst/>
          </a:prstGeom>
          <a:solidFill>
            <a:srgbClr val="FFFFFF"/>
          </a:solidFill>
          <a:ln>
            <a:solidFill>
              <a:srgbClr val="000000"/>
            </a:solidFill>
            <a:miter lim="800000"/>
            <a:headEnd/>
            <a:tailEnd/>
          </a:ln>
        </p:spPr>
        <p:txBody>
          <a:bodyPr/>
          <a:lstStyle/>
          <a:p>
            <a:r>
              <a:rPr lang="en-US">
                <a:ea typeface="Batang" pitchFamily="18" charset="-127"/>
              </a:rPr>
              <a:t>C.   equal and opposite to Josh’s push.</a:t>
            </a:r>
          </a:p>
          <a:p>
            <a:endParaRPr lang="en-US"/>
          </a:p>
        </p:txBody>
      </p:sp>
    </p:spTree>
    <p:extLst>
      <p:ext uri="{BB962C8B-B14F-4D97-AF65-F5344CB8AC3E}">
        <p14:creationId xmlns:p14="http://schemas.microsoft.com/office/powerpoint/2010/main" val="424752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A0DE0-2C11-4A96-ACAB-04AB180A0FD8}" type="slidenum">
              <a:rPr lang="en-US">
                <a:solidFill>
                  <a:prstClr val="black"/>
                </a:solidFill>
              </a:rPr>
              <a:pPr/>
              <a:t>76</a:t>
            </a:fld>
            <a:endParaRPr lang="en-US">
              <a:solidFill>
                <a:prstClr val="black"/>
              </a:solidFill>
            </a:endParaRPr>
          </a:p>
        </p:txBody>
      </p:sp>
      <p:sp>
        <p:nvSpPr>
          <p:cNvPr id="82946" name="Rectangle 2"/>
          <p:cNvSpPr>
            <a:spLocks noGrp="1" noRot="1" noChangeAspect="1" noChangeArrowheads="1" noTextEdit="1"/>
          </p:cNvSpPr>
          <p:nvPr>
            <p:ph type="sldImg"/>
          </p:nvPr>
        </p:nvSpPr>
        <p:spPr bwMode="auto">
          <a:xfrm>
            <a:off x="695325" y="739775"/>
            <a:ext cx="5345113" cy="3700463"/>
          </a:xfrm>
          <a:prstGeom prst="rect">
            <a:avLst/>
          </a:prstGeom>
          <a:solidFill>
            <a:srgbClr val="FFFFFF"/>
          </a:solidFill>
          <a:ln>
            <a:solidFill>
              <a:srgbClr val="000000"/>
            </a:solidFill>
            <a:miter lim="800000"/>
            <a:headEnd/>
            <a:tailEnd/>
          </a:ln>
        </p:spPr>
      </p:sp>
      <p:sp>
        <p:nvSpPr>
          <p:cNvPr id="82947" name="Rectangle 3"/>
          <p:cNvSpPr>
            <a:spLocks noGrp="1" noChangeArrowheads="1"/>
          </p:cNvSpPr>
          <p:nvPr>
            <p:ph type="body" idx="1"/>
          </p:nvPr>
        </p:nvSpPr>
        <p:spPr bwMode="auto">
          <a:xfrm>
            <a:off x="673577" y="4686499"/>
            <a:ext cx="5388610" cy="4439841"/>
          </a:xfrm>
          <a:prstGeom prst="rect">
            <a:avLst/>
          </a:prstGeom>
          <a:solidFill>
            <a:srgbClr val="FFFFFF"/>
          </a:solidFill>
          <a:ln>
            <a:solidFill>
              <a:srgbClr val="000000"/>
            </a:solidFill>
            <a:miter lim="800000"/>
            <a:headEnd/>
            <a:tailEnd/>
          </a:ln>
        </p:spPr>
        <p:txBody>
          <a:bodyPr/>
          <a:lstStyle/>
          <a:p>
            <a:r>
              <a:rPr lang="en-US">
                <a:ea typeface="Batang" pitchFamily="18" charset="-127"/>
              </a:rPr>
              <a:t>C.   equal and opposite to Josh’s push.</a:t>
            </a:r>
          </a:p>
          <a:p>
            <a:endParaRPr lang="en-US"/>
          </a:p>
        </p:txBody>
      </p:sp>
    </p:spTree>
    <p:extLst>
      <p:ext uri="{BB962C8B-B14F-4D97-AF65-F5344CB8AC3E}">
        <p14:creationId xmlns:p14="http://schemas.microsoft.com/office/powerpoint/2010/main" val="1428766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90FFF-59EF-47FC-B6BB-F96DFB2F9255}" type="slidenum">
              <a:rPr lang="en-US">
                <a:solidFill>
                  <a:prstClr val="black"/>
                </a:solidFill>
              </a:rPr>
              <a:pPr/>
              <a:t>77</a:t>
            </a:fld>
            <a:endParaRPr lang="en-US">
              <a:solidFill>
                <a:prstClr val="black"/>
              </a:solidFill>
            </a:endParaRPr>
          </a:p>
        </p:txBody>
      </p:sp>
      <p:sp>
        <p:nvSpPr>
          <p:cNvPr id="84994" name="Rectangle 2"/>
          <p:cNvSpPr>
            <a:spLocks noGrp="1" noRot="1" noChangeAspect="1" noChangeArrowheads="1" noTextEdit="1"/>
          </p:cNvSpPr>
          <p:nvPr>
            <p:ph type="sldImg"/>
          </p:nvPr>
        </p:nvSpPr>
        <p:spPr bwMode="auto">
          <a:xfrm>
            <a:off x="695325" y="739775"/>
            <a:ext cx="5345113" cy="3700463"/>
          </a:xfrm>
          <a:prstGeom prst="rect">
            <a:avLst/>
          </a:prstGeom>
          <a:solidFill>
            <a:srgbClr val="FFFFFF"/>
          </a:solidFill>
          <a:ln>
            <a:solidFill>
              <a:srgbClr val="000000"/>
            </a:solidFill>
            <a:miter lim="800000"/>
            <a:headEnd/>
            <a:tailEnd/>
          </a:ln>
        </p:spPr>
      </p:sp>
      <p:sp>
        <p:nvSpPr>
          <p:cNvPr id="84995" name="Rectangle 3"/>
          <p:cNvSpPr>
            <a:spLocks noGrp="1" noChangeArrowheads="1"/>
          </p:cNvSpPr>
          <p:nvPr>
            <p:ph type="body" idx="1"/>
          </p:nvPr>
        </p:nvSpPr>
        <p:spPr bwMode="auto">
          <a:xfrm>
            <a:off x="673577" y="4686499"/>
            <a:ext cx="5388610" cy="4439841"/>
          </a:xfrm>
          <a:prstGeom prst="rect">
            <a:avLst/>
          </a:prstGeom>
          <a:solidFill>
            <a:srgbClr val="FFFFFF"/>
          </a:solidFill>
          <a:ln>
            <a:solidFill>
              <a:srgbClr val="000000"/>
            </a:solidFill>
            <a:miter lim="800000"/>
            <a:headEnd/>
            <a:tailEnd/>
          </a:ln>
        </p:spPr>
        <p:txBody>
          <a:bodyPr/>
          <a:lstStyle/>
          <a:p>
            <a:r>
              <a:rPr lang="en-US">
                <a:ea typeface="Batang" pitchFamily="18" charset="-127"/>
              </a:rPr>
              <a:t>A.   less than Josh’s push.</a:t>
            </a:r>
          </a:p>
          <a:p>
            <a:endParaRPr lang="en-US"/>
          </a:p>
        </p:txBody>
      </p:sp>
    </p:spTree>
    <p:extLst>
      <p:ext uri="{BB962C8B-B14F-4D97-AF65-F5344CB8AC3E}">
        <p14:creationId xmlns:p14="http://schemas.microsoft.com/office/powerpoint/2010/main" val="66101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F7F44423-69CB-4800-A6D7-571BB512C692}" type="slidenum">
              <a:rPr lang="en-US" smtClean="0"/>
              <a:pPr/>
              <a:t>2</a:t>
            </a:fld>
            <a:endParaRPr lang="en-US"/>
          </a:p>
        </p:txBody>
      </p:sp>
    </p:spTree>
    <p:extLst>
      <p:ext uri="{BB962C8B-B14F-4D97-AF65-F5344CB8AC3E}">
        <p14:creationId xmlns:p14="http://schemas.microsoft.com/office/powerpoint/2010/main" val="2641917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CDCE5D-DCEB-481B-A3F7-91D03330D650}" type="slidenum">
              <a:rPr lang="en-US">
                <a:solidFill>
                  <a:prstClr val="black"/>
                </a:solidFill>
              </a:rPr>
              <a:pPr/>
              <a:t>78</a:t>
            </a:fld>
            <a:endParaRPr lang="en-US">
              <a:solidFill>
                <a:prstClr val="black"/>
              </a:solidFill>
            </a:endParaRPr>
          </a:p>
        </p:txBody>
      </p:sp>
      <p:sp>
        <p:nvSpPr>
          <p:cNvPr id="87042" name="Rectangle 2"/>
          <p:cNvSpPr>
            <a:spLocks noGrp="1" noRot="1" noChangeAspect="1" noChangeArrowheads="1" noTextEdit="1"/>
          </p:cNvSpPr>
          <p:nvPr>
            <p:ph type="sldImg"/>
          </p:nvPr>
        </p:nvSpPr>
        <p:spPr bwMode="auto">
          <a:xfrm>
            <a:off x="695325" y="739775"/>
            <a:ext cx="5345113" cy="3700463"/>
          </a:xfrm>
          <a:prstGeom prst="rect">
            <a:avLst/>
          </a:prstGeom>
          <a:solidFill>
            <a:srgbClr val="FFFFFF"/>
          </a:solidFill>
          <a:ln>
            <a:solidFill>
              <a:srgbClr val="000000"/>
            </a:solidFill>
            <a:miter lim="800000"/>
            <a:headEnd/>
            <a:tailEnd/>
          </a:ln>
        </p:spPr>
      </p:sp>
      <p:sp>
        <p:nvSpPr>
          <p:cNvPr id="87043" name="Rectangle 3"/>
          <p:cNvSpPr>
            <a:spLocks noGrp="1" noChangeArrowheads="1"/>
          </p:cNvSpPr>
          <p:nvPr>
            <p:ph type="body" idx="1"/>
          </p:nvPr>
        </p:nvSpPr>
        <p:spPr bwMode="auto">
          <a:xfrm>
            <a:off x="673577" y="4686499"/>
            <a:ext cx="5388610" cy="4439841"/>
          </a:xfrm>
          <a:prstGeom prst="rect">
            <a:avLst/>
          </a:prstGeom>
          <a:solidFill>
            <a:srgbClr val="FFFFFF"/>
          </a:solidFill>
          <a:ln>
            <a:solidFill>
              <a:srgbClr val="000000"/>
            </a:solidFill>
            <a:miter lim="800000"/>
            <a:headEnd/>
            <a:tailEnd/>
          </a:ln>
        </p:spPr>
        <p:txBody>
          <a:bodyPr/>
          <a:lstStyle/>
          <a:p>
            <a:r>
              <a:rPr lang="en-US">
                <a:ea typeface="Batang" pitchFamily="18" charset="-127"/>
              </a:rPr>
              <a:t>A.   less than Josh’s push.</a:t>
            </a:r>
          </a:p>
          <a:p>
            <a:endParaRPr lang="en-US"/>
          </a:p>
        </p:txBody>
      </p:sp>
    </p:spTree>
    <p:extLst>
      <p:ext uri="{BB962C8B-B14F-4D97-AF65-F5344CB8AC3E}">
        <p14:creationId xmlns:p14="http://schemas.microsoft.com/office/powerpoint/2010/main" val="3404062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8695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45217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61886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xfrm>
            <a:off x="673577" y="4686499"/>
            <a:ext cx="5388610" cy="4439841"/>
          </a:xfrm>
          <a:noFill/>
          <a:ln/>
        </p:spPr>
        <p:txBody>
          <a:bodyPr/>
          <a:lstStyle/>
          <a:p>
            <a:r>
              <a:rPr lang="en-US" smtClean="0">
                <a:ea typeface="Batang" pitchFamily="18" charset="-127"/>
              </a:rPr>
              <a:t>A.   on the wall.</a:t>
            </a:r>
          </a:p>
          <a:p>
            <a:endParaRPr lang="en-US" smtClean="0"/>
          </a:p>
        </p:txBody>
      </p:sp>
    </p:spTree>
    <p:extLst>
      <p:ext uri="{BB962C8B-B14F-4D97-AF65-F5344CB8AC3E}">
        <p14:creationId xmlns:p14="http://schemas.microsoft.com/office/powerpoint/2010/main" val="705499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Rot="1" noChangeAspect="1" noChangeArrowheads="1" noTextEdit="1"/>
          </p:cNvSpPr>
          <p:nvPr>
            <p:ph type="sldImg"/>
          </p:nvPr>
        </p:nvSpPr>
        <p:spPr>
          <a:ln/>
        </p:spPr>
      </p:sp>
      <p:sp>
        <p:nvSpPr>
          <p:cNvPr id="503811" name="Rectangle 3"/>
          <p:cNvSpPr>
            <a:spLocks noGrp="1" noChangeArrowheads="1"/>
          </p:cNvSpPr>
          <p:nvPr>
            <p:ph type="body" idx="1"/>
          </p:nvPr>
        </p:nvSpPr>
        <p:spPr>
          <a:xfrm>
            <a:off x="673577" y="4686499"/>
            <a:ext cx="5388610" cy="4439841"/>
          </a:xfrm>
          <a:noFill/>
          <a:ln/>
        </p:spPr>
        <p:txBody>
          <a:bodyPr/>
          <a:lstStyle/>
          <a:p>
            <a:r>
              <a:rPr lang="en-US" smtClean="0">
                <a:ea typeface="Batang" pitchFamily="18" charset="-127"/>
              </a:rPr>
              <a:t>A.   on the wall.</a:t>
            </a:r>
          </a:p>
          <a:p>
            <a:endParaRPr lang="en-US" smtClean="0"/>
          </a:p>
        </p:txBody>
      </p:sp>
    </p:spTree>
    <p:extLst>
      <p:ext uri="{BB962C8B-B14F-4D97-AF65-F5344CB8AC3E}">
        <p14:creationId xmlns:p14="http://schemas.microsoft.com/office/powerpoint/2010/main" val="2659988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Work done against a conservative force is somehow “stored,” in the sense that we can get</a:t>
            </a:r>
          </a:p>
          <a:p>
            <a:r>
              <a:rPr lang="en-US" sz="1200" b="0" i="0" u="none" strike="noStrike" kern="1200" baseline="0" smtClean="0">
                <a:solidFill>
                  <a:schemeClr val="tx1"/>
                </a:solidFill>
                <a:latin typeface="+mn-lt"/>
                <a:ea typeface="+mn-ea"/>
                <a:cs typeface="+mn-cs"/>
              </a:rPr>
              <a:t>it back again in the form of kinetic energy. </a:t>
            </a:r>
            <a:endParaRPr lang="en-GB" dirty="0"/>
          </a:p>
        </p:txBody>
      </p:sp>
      <p:sp>
        <p:nvSpPr>
          <p:cNvPr id="4" name="عنصر نائب لرقم الشريحة 3"/>
          <p:cNvSpPr>
            <a:spLocks noGrp="1"/>
          </p:cNvSpPr>
          <p:nvPr>
            <p:ph type="sldNum" sz="quarter" idx="10"/>
          </p:nvPr>
        </p:nvSpPr>
        <p:spPr/>
        <p:txBody>
          <a:bodyPr/>
          <a:lstStyle/>
          <a:p>
            <a:fld id="{F7F44423-69CB-4800-A6D7-571BB512C692}" type="slidenum">
              <a:rPr lang="en-US" smtClean="0"/>
              <a:pPr/>
              <a:t>110</a:t>
            </a:fld>
            <a:endParaRPr lang="en-US"/>
          </a:p>
        </p:txBody>
      </p:sp>
    </p:spTree>
    <p:extLst>
      <p:ext uri="{BB962C8B-B14F-4D97-AF65-F5344CB8AC3E}">
        <p14:creationId xmlns:p14="http://schemas.microsoft.com/office/powerpoint/2010/main" val="2381077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673577" y="4686499"/>
            <a:ext cx="5388610" cy="4439841"/>
          </a:xfrm>
          <a:noFill/>
          <a:ln/>
        </p:spPr>
        <p:txBody>
          <a:bodyPr/>
          <a:lstStyle/>
          <a:p>
            <a:r>
              <a:rPr lang="en-US" smtClean="0">
                <a:ea typeface="Batang" pitchFamily="18" charset="-127"/>
              </a:rPr>
              <a:t>A.   Yes.</a:t>
            </a:r>
          </a:p>
          <a:p>
            <a:endParaRPr lang="en-US" smtClean="0"/>
          </a:p>
        </p:txBody>
      </p:sp>
    </p:spTree>
    <p:extLst>
      <p:ext uri="{BB962C8B-B14F-4D97-AF65-F5344CB8AC3E}">
        <p14:creationId xmlns:p14="http://schemas.microsoft.com/office/powerpoint/2010/main" val="24983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673577" y="4686499"/>
            <a:ext cx="5388610" cy="4439841"/>
          </a:xfrm>
          <a:noFill/>
          <a:ln/>
        </p:spPr>
        <p:txBody>
          <a:bodyPr/>
          <a:lstStyle/>
          <a:p>
            <a:r>
              <a:rPr lang="en-US" smtClean="0">
                <a:ea typeface="Batang" pitchFamily="18" charset="-127"/>
              </a:rPr>
              <a:t>A.   Yes.</a:t>
            </a:r>
          </a:p>
          <a:p>
            <a:endParaRPr lang="en-US" smtClean="0"/>
          </a:p>
        </p:txBody>
      </p:sp>
    </p:spTree>
    <p:extLst>
      <p:ext uri="{BB962C8B-B14F-4D97-AF65-F5344CB8AC3E}">
        <p14:creationId xmlns:p14="http://schemas.microsoft.com/office/powerpoint/2010/main" val="1283299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F7F44423-69CB-4800-A6D7-571BB512C692}" type="slidenum">
              <a:rPr lang="en-US" smtClean="0"/>
              <a:pPr/>
              <a:t>125</a:t>
            </a:fld>
            <a:endParaRPr lang="en-US"/>
          </a:p>
        </p:txBody>
      </p:sp>
    </p:spTree>
    <p:extLst>
      <p:ext uri="{BB962C8B-B14F-4D97-AF65-F5344CB8AC3E}">
        <p14:creationId xmlns:p14="http://schemas.microsoft.com/office/powerpoint/2010/main" val="73481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36559-554D-4561-BF40-A87311FEB9DF}" type="slidenum">
              <a:rPr lang="en-US"/>
              <a:pPr/>
              <a:t>8</a:t>
            </a:fld>
            <a:endParaRPr lang="en-US"/>
          </a:p>
        </p:txBody>
      </p:sp>
      <p:sp>
        <p:nvSpPr>
          <p:cNvPr id="1822722" name="Rectangle 2"/>
          <p:cNvSpPr>
            <a:spLocks noGrp="1" noRot="1" noChangeAspect="1" noChangeArrowheads="1" noTextEdit="1"/>
          </p:cNvSpPr>
          <p:nvPr>
            <p:ph type="sldImg"/>
          </p:nvPr>
        </p:nvSpPr>
        <p:spPr>
          <a:ln/>
        </p:spPr>
      </p:sp>
      <p:sp>
        <p:nvSpPr>
          <p:cNvPr id="1822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344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5770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2591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21894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1C4202-C246-441D-9B90-F1C987B2C5FB}" type="slidenum">
              <a:rPr lang="en-US"/>
              <a:pPr/>
              <a:t>16</a:t>
            </a:fld>
            <a:endParaRPr lang="en-US"/>
          </a:p>
        </p:txBody>
      </p:sp>
      <p:sp>
        <p:nvSpPr>
          <p:cNvPr id="2057218" name="Rectangle 2"/>
          <p:cNvSpPr>
            <a:spLocks noGrp="1" noRot="1" noChangeAspect="1" noChangeArrowheads="1" noTextEdit="1"/>
          </p:cNvSpPr>
          <p:nvPr>
            <p:ph type="sldImg"/>
          </p:nvPr>
        </p:nvSpPr>
        <p:spPr>
          <a:ln/>
        </p:spPr>
      </p:sp>
      <p:sp>
        <p:nvSpPr>
          <p:cNvPr id="2057219" name="Rectangle 3"/>
          <p:cNvSpPr>
            <a:spLocks noGrp="1" noChangeArrowheads="1"/>
          </p:cNvSpPr>
          <p:nvPr>
            <p:ph type="body" idx="1"/>
          </p:nvPr>
        </p:nvSpPr>
        <p:spPr/>
        <p:txBody>
          <a:bodyPr/>
          <a:lstStyle/>
          <a:p>
            <a:r>
              <a:rPr lang="en-US" dirty="0" smtClean="0"/>
              <a:t>ˈ</a:t>
            </a:r>
            <a:r>
              <a:rPr lang="en-US" dirty="0" err="1" smtClean="0"/>
              <a:t>kʌm.pəs</a:t>
            </a:r>
            <a:endParaRPr lang="en-US" dirty="0"/>
          </a:p>
        </p:txBody>
      </p:sp>
    </p:spTree>
    <p:extLst>
      <p:ext uri="{BB962C8B-B14F-4D97-AF65-F5344CB8AC3E}">
        <p14:creationId xmlns:p14="http://schemas.microsoft.com/office/powerpoint/2010/main" val="3824875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xfrm>
            <a:off x="673577" y="4686499"/>
            <a:ext cx="5388610" cy="4439841"/>
          </a:xfrm>
          <a:noFill/>
          <a:ln/>
        </p:spPr>
        <p:txBody>
          <a:bodyPr/>
          <a:lstStyle/>
          <a:p>
            <a:r>
              <a:rPr lang="en-US" smtClean="0">
                <a:ea typeface="Batang" pitchFamily="18" charset="-127"/>
              </a:rPr>
              <a:t>D.   All of the above are correct.</a:t>
            </a:r>
          </a:p>
          <a:p>
            <a:endParaRPr lang="en-US" smtClean="0"/>
          </a:p>
        </p:txBody>
      </p:sp>
    </p:spTree>
    <p:extLst>
      <p:ext uri="{BB962C8B-B14F-4D97-AF65-F5344CB8AC3E}">
        <p14:creationId xmlns:p14="http://schemas.microsoft.com/office/powerpoint/2010/main" val="59961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a:xfrm>
            <a:off x="673577" y="4686499"/>
            <a:ext cx="5388610" cy="4439841"/>
          </a:xfrm>
          <a:noFill/>
          <a:ln/>
        </p:spPr>
        <p:txBody>
          <a:bodyPr/>
          <a:lstStyle/>
          <a:p>
            <a:r>
              <a:rPr lang="en-US" smtClean="0">
                <a:ea typeface="Batang" pitchFamily="18" charset="-127"/>
              </a:rPr>
              <a:t>D.   All of the above are correct.</a:t>
            </a:r>
          </a:p>
          <a:p>
            <a:endParaRPr lang="en-US" smtClean="0"/>
          </a:p>
        </p:txBody>
      </p:sp>
    </p:spTree>
    <p:extLst>
      <p:ext uri="{BB962C8B-B14F-4D97-AF65-F5344CB8AC3E}">
        <p14:creationId xmlns:p14="http://schemas.microsoft.com/office/powerpoint/2010/main" val="39272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39"/>
            <a:ext cx="2414588"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6575" y="274639"/>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95300" y="274638"/>
            <a:ext cx="8915400" cy="1143000"/>
          </a:xfrm>
          <a:prstGeom prst="rect">
            <a:avLst/>
          </a:prstGeom>
        </p:spPr>
        <p:txBody>
          <a:bodyPr/>
          <a:lstStyle/>
          <a:p>
            <a:r>
              <a:rPr lang="ar-SA" smtClean="0"/>
              <a:t>انقر لتحرير نمط العنوان الرئيسي</a:t>
            </a:r>
            <a:endParaRPr lang="en-GB"/>
          </a:p>
        </p:txBody>
      </p:sp>
      <p:sp>
        <p:nvSpPr>
          <p:cNvPr id="3" name="عنصر نائب للنص 2"/>
          <p:cNvSpPr>
            <a:spLocks noGrp="1"/>
          </p:cNvSpPr>
          <p:nvPr>
            <p:ph type="body" sz="half" idx="1"/>
          </p:nvPr>
        </p:nvSpPr>
        <p:spPr>
          <a:xfrm>
            <a:off x="495300" y="1600201"/>
            <a:ext cx="4375150" cy="4525963"/>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GB"/>
          </a:p>
        </p:txBody>
      </p:sp>
      <p:sp>
        <p:nvSpPr>
          <p:cNvPr id="4" name="عنصر نائب للمحتوى 3"/>
          <p:cNvSpPr>
            <a:spLocks noGrp="1"/>
          </p:cNvSpPr>
          <p:nvPr>
            <p:ph sz="half" idx="2"/>
          </p:nvPr>
        </p:nvSpPr>
        <p:spPr>
          <a:xfrm>
            <a:off x="5035550" y="1600201"/>
            <a:ext cx="4375150" cy="4525963"/>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GB"/>
          </a:p>
        </p:txBody>
      </p:sp>
    </p:spTree>
    <p:extLst>
      <p:ext uri="{BB962C8B-B14F-4D97-AF65-F5344CB8AC3E}">
        <p14:creationId xmlns:p14="http://schemas.microsoft.com/office/powerpoint/2010/main" val="1793932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371601"/>
            <a:ext cx="8502650" cy="1927225"/>
          </a:xfrm>
        </p:spPr>
        <p:txBody>
          <a:bodyPr anchor="b">
            <a:noAutofit/>
          </a:bodyPr>
          <a:lstStyle>
            <a:lvl1pPr>
              <a:defRPr sz="5400" cap="all" baseline="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742950" y="3505200"/>
            <a:ext cx="69342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7C0D30-7877-47E4-945C-D8F6E4F7637A}" type="slidenum">
              <a:rPr lang="en-GB" smtClean="0"/>
              <a:pPr/>
              <a:t>‹#›</a:t>
            </a:fld>
            <a:endParaRPr lang="en-GB"/>
          </a:p>
        </p:txBody>
      </p:sp>
      <p:cxnSp>
        <p:nvCxnSpPr>
          <p:cNvPr id="8" name="Straight Connector 7"/>
          <p:cNvCxnSpPr/>
          <p:nvPr/>
        </p:nvCxnSpPr>
        <p:spPr>
          <a:xfrm>
            <a:off x="742950" y="3398520"/>
            <a:ext cx="850265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993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7C0D30-7877-47E4-945C-D8F6E4F7637A}" type="slidenum">
              <a:rPr lang="en-GB" smtClean="0"/>
              <a:pPr/>
              <a:t>‹#›</a:t>
            </a:fld>
            <a:endParaRPr lang="en-GB"/>
          </a:p>
        </p:txBody>
      </p:sp>
    </p:spTree>
    <p:extLst>
      <p:ext uri="{BB962C8B-B14F-4D97-AF65-F5344CB8AC3E}">
        <p14:creationId xmlns:p14="http://schemas.microsoft.com/office/powerpoint/2010/main" val="1120425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82506" y="2362201"/>
            <a:ext cx="8420100" cy="2200275"/>
          </a:xfrm>
        </p:spPr>
        <p:txBody>
          <a:bodyPr anchor="b">
            <a:normAutofit/>
          </a:bodyPr>
          <a:lstStyle>
            <a:lvl1pPr algn="l">
              <a:defRPr sz="4800" b="0" cap="all"/>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782506" y="4626865"/>
            <a:ext cx="84201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7C0D30-7877-47E4-945C-D8F6E4F7637A}" type="slidenum">
              <a:rPr lang="en-GB" smtClean="0"/>
              <a:pPr/>
              <a:t>‹#›</a:t>
            </a:fld>
            <a:endParaRPr lang="en-GB"/>
          </a:p>
        </p:txBody>
      </p:sp>
      <p:cxnSp>
        <p:nvCxnSpPr>
          <p:cNvPr id="7" name="Straight Connector 6"/>
          <p:cNvCxnSpPr/>
          <p:nvPr/>
        </p:nvCxnSpPr>
        <p:spPr>
          <a:xfrm>
            <a:off x="792480" y="4599432"/>
            <a:ext cx="850265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74463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95300" y="1673352"/>
            <a:ext cx="437515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5035550" y="1673352"/>
            <a:ext cx="437515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7C0D30-7877-47E4-945C-D8F6E4F7637A}" type="slidenum">
              <a:rPr lang="en-GB" smtClean="0"/>
              <a:pPr/>
              <a:t>‹#›</a:t>
            </a:fld>
            <a:endParaRPr lang="en-GB"/>
          </a:p>
        </p:txBody>
      </p:sp>
    </p:spTree>
    <p:extLst>
      <p:ext uri="{BB962C8B-B14F-4D97-AF65-F5344CB8AC3E}">
        <p14:creationId xmlns:p14="http://schemas.microsoft.com/office/powerpoint/2010/main" val="3962689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95300" y="1676400"/>
            <a:ext cx="425958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95300" y="2438400"/>
            <a:ext cx="42595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5151120" y="1676400"/>
            <a:ext cx="425958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5151120" y="2438400"/>
            <a:ext cx="42595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77C0D30-7877-47E4-945C-D8F6E4F7637A}" type="slidenum">
              <a:rPr lang="en-GB" smtClean="0"/>
              <a:pPr/>
              <a:t>‹#›</a:t>
            </a:fld>
            <a:endParaRPr lang="en-GB"/>
          </a:p>
        </p:txBody>
      </p:sp>
      <p:cxnSp>
        <p:nvCxnSpPr>
          <p:cNvPr id="11" name="Straight Connector 10"/>
          <p:cNvCxnSpPr/>
          <p:nvPr/>
        </p:nvCxnSpPr>
        <p:spPr>
          <a:xfrm rot="5400000">
            <a:off x="2598850" y="4045790"/>
            <a:ext cx="4709160" cy="86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771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77C0D30-7877-47E4-945C-D8F6E4F7637A}" type="slidenum">
              <a:rPr lang="en-GB" smtClean="0"/>
              <a:pPr/>
              <a:t>‹#›</a:t>
            </a:fld>
            <a:endParaRPr lang="en-GB"/>
          </a:p>
        </p:txBody>
      </p:sp>
    </p:spTree>
    <p:extLst>
      <p:ext uri="{BB962C8B-B14F-4D97-AF65-F5344CB8AC3E}">
        <p14:creationId xmlns:p14="http://schemas.microsoft.com/office/powerpoint/2010/main" val="1548986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77C0D30-7877-47E4-945C-D8F6E4F7637A}" type="slidenum">
              <a:rPr lang="en-GB" smtClean="0"/>
              <a:pPr/>
              <a:t>‹#›</a:t>
            </a:fld>
            <a:endParaRPr lang="en-GB"/>
          </a:p>
        </p:txBody>
      </p:sp>
    </p:spTree>
    <p:extLst>
      <p:ext uri="{BB962C8B-B14F-4D97-AF65-F5344CB8AC3E}">
        <p14:creationId xmlns:p14="http://schemas.microsoft.com/office/powerpoint/2010/main" val="2174315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95300" y="792080"/>
            <a:ext cx="2318004" cy="1261872"/>
          </a:xfrm>
        </p:spPr>
        <p:txBody>
          <a:bodyPr anchor="b">
            <a:noAutofit/>
          </a:bodyPr>
          <a:lstStyle>
            <a:lvl1pPr algn="l">
              <a:defRPr sz="24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3219450" y="792080"/>
            <a:ext cx="619125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495301" y="2130553"/>
            <a:ext cx="2318004"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7C0D30-7877-47E4-945C-D8F6E4F7637A}" type="slidenum">
              <a:rPr lang="en-GB" smtClean="0"/>
              <a:pPr/>
              <a:t>‹#›</a:t>
            </a:fld>
            <a:endParaRPr lang="en-GB"/>
          </a:p>
        </p:txBody>
      </p:sp>
      <p:cxnSp>
        <p:nvCxnSpPr>
          <p:cNvPr id="9" name="Straight Connector 8"/>
          <p:cNvCxnSpPr/>
          <p:nvPr/>
        </p:nvCxnSpPr>
        <p:spPr>
          <a:xfrm rot="5400000">
            <a:off x="218201" y="3580140"/>
            <a:ext cx="5577840" cy="17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120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95300" y="792480"/>
            <a:ext cx="2321237" cy="1264920"/>
          </a:xfrm>
        </p:spPr>
        <p:txBody>
          <a:bodyPr anchor="b">
            <a:normAutofit/>
          </a:bodyPr>
          <a:lstStyle>
            <a:lvl1pPr algn="l">
              <a:defRPr sz="2400" b="0"/>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3096827" y="838201"/>
            <a:ext cx="6396423"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495300" y="2133600"/>
            <a:ext cx="2318004"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7C0D30-7877-47E4-945C-D8F6E4F7637A}" type="slidenum">
              <a:rPr lang="en-GB" smtClean="0"/>
              <a:pPr/>
              <a:t>‹#›</a:t>
            </a:fld>
            <a:endParaRPr lang="en-GB"/>
          </a:p>
        </p:txBody>
      </p:sp>
    </p:spTree>
    <p:extLst>
      <p:ext uri="{BB962C8B-B14F-4D97-AF65-F5344CB8AC3E}">
        <p14:creationId xmlns:p14="http://schemas.microsoft.com/office/powerpoint/2010/main" val="3257841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7C0D30-7877-47E4-945C-D8F6E4F7637A}" type="slidenum">
              <a:rPr lang="en-GB" smtClean="0"/>
              <a:pPr/>
              <a:t>‹#›</a:t>
            </a:fld>
            <a:endParaRPr lang="en-GB"/>
          </a:p>
        </p:txBody>
      </p:sp>
    </p:spTree>
    <p:extLst>
      <p:ext uri="{BB962C8B-B14F-4D97-AF65-F5344CB8AC3E}">
        <p14:creationId xmlns:p14="http://schemas.microsoft.com/office/powerpoint/2010/main" val="3231046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609600"/>
            <a:ext cx="2228850" cy="5867400"/>
          </a:xfrm>
        </p:spPr>
        <p:txBody>
          <a:bodyPr vert="eaVert" anchor="b"/>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95300" y="609600"/>
            <a:ext cx="6521450" cy="586740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7C0D30-7877-47E4-945C-D8F6E4F7637A}" type="slidenum">
              <a:rPr lang="en-GB" smtClean="0"/>
              <a:pPr/>
              <a:t>‹#›</a:t>
            </a:fld>
            <a:endParaRPr lang="en-GB"/>
          </a:p>
        </p:txBody>
      </p:sp>
    </p:spTree>
    <p:extLst>
      <p:ext uri="{BB962C8B-B14F-4D97-AF65-F5344CB8AC3E}">
        <p14:creationId xmlns:p14="http://schemas.microsoft.com/office/powerpoint/2010/main" val="2603938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95300" y="274638"/>
            <a:ext cx="8915400" cy="1143000"/>
          </a:xfrm>
          <a:prstGeom prst="rect">
            <a:avLst/>
          </a:prstGeom>
        </p:spPr>
        <p:txBody>
          <a:bodyPr/>
          <a:lstStyle/>
          <a:p>
            <a:r>
              <a:rPr lang="ar-SA" smtClean="0"/>
              <a:t>انقر لتحرير نمط العنوان الرئيسي</a:t>
            </a:r>
            <a:endParaRPr lang="en-GB"/>
          </a:p>
        </p:txBody>
      </p:sp>
      <p:sp>
        <p:nvSpPr>
          <p:cNvPr id="3" name="عنصر نائب للنص 2"/>
          <p:cNvSpPr>
            <a:spLocks noGrp="1"/>
          </p:cNvSpPr>
          <p:nvPr>
            <p:ph type="body" sz="half" idx="1"/>
          </p:nvPr>
        </p:nvSpPr>
        <p:spPr>
          <a:xfrm>
            <a:off x="495300" y="1600201"/>
            <a:ext cx="4375150" cy="4525963"/>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GB"/>
          </a:p>
        </p:txBody>
      </p:sp>
      <p:sp>
        <p:nvSpPr>
          <p:cNvPr id="4" name="عنصر نائب للمحتوى 3"/>
          <p:cNvSpPr>
            <a:spLocks noGrp="1"/>
          </p:cNvSpPr>
          <p:nvPr>
            <p:ph sz="half" idx="2"/>
          </p:nvPr>
        </p:nvSpPr>
        <p:spPr>
          <a:xfrm>
            <a:off x="5035550" y="1600201"/>
            <a:ext cx="4375150" cy="4525963"/>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GB"/>
          </a:p>
        </p:txBody>
      </p:sp>
    </p:spTree>
    <p:extLst>
      <p:ext uri="{BB962C8B-B14F-4D97-AF65-F5344CB8AC3E}">
        <p14:creationId xmlns:p14="http://schemas.microsoft.com/office/powerpoint/2010/main" val="1530537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519B78-307C-41F2-BA5C-B549829ACADE}"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4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27061-6C3B-4F83-B329-BFD44E584CF4}"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109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55F3F3-2E78-47A9-82FC-8B5408A2BC7F}"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368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53814-D15C-4637-BF4A-377B5DAC1DD5}" type="datetime1">
              <a:rPr lang="en-US" smtClean="0">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4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EE1842-5527-48B9-8B05-89DEAB8F4D91}" type="datetime1">
              <a:rPr lang="en-US" smtClean="0">
                <a:solidFill>
                  <a:prstClr val="black">
                    <a:tint val="75000"/>
                  </a:prstClr>
                </a:solidFill>
              </a:rPr>
              <a:pPr/>
              <a:t>10/29/2015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00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0DB571-D009-4440-B45A-0203E2C6620D}" type="datetime1">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790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DCB3C-CF7F-4C24-9B03-A3CD69FEF2EB}" type="datetime1">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800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9A08A1-9F36-43D3-B8BD-C5A3BC534CCC}" type="datetime1">
              <a:rPr lang="en-US" smtClean="0">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51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374F1B-B970-4A05-8D8A-7557CDC9EFDE}" type="datetime1">
              <a:rPr lang="en-US" smtClean="0">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177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6E03A-5DF1-4CE9-9DF2-1682C008D79B}"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588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39"/>
            <a:ext cx="2414588"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6575" y="274639"/>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6C8F68-F30A-41CA-B256-60E53CAD8C51}"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64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95300" y="274638"/>
            <a:ext cx="8915400" cy="1143000"/>
          </a:xfrm>
          <a:prstGeom prst="rect">
            <a:avLst/>
          </a:prstGeom>
        </p:spPr>
        <p:txBody>
          <a:bodyPr/>
          <a:lstStyle/>
          <a:p>
            <a:r>
              <a:rPr lang="ar-SA" smtClean="0"/>
              <a:t>انقر لتحرير نمط العنوان الرئيسي</a:t>
            </a:r>
            <a:endParaRPr lang="en-GB"/>
          </a:p>
        </p:txBody>
      </p:sp>
      <p:sp>
        <p:nvSpPr>
          <p:cNvPr id="3" name="عنصر نائب للنص 2"/>
          <p:cNvSpPr>
            <a:spLocks noGrp="1"/>
          </p:cNvSpPr>
          <p:nvPr>
            <p:ph type="body" sz="half" idx="1"/>
          </p:nvPr>
        </p:nvSpPr>
        <p:spPr>
          <a:xfrm>
            <a:off x="495300" y="1600201"/>
            <a:ext cx="4375150" cy="4525963"/>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GB"/>
          </a:p>
        </p:txBody>
      </p:sp>
      <p:sp>
        <p:nvSpPr>
          <p:cNvPr id="4" name="عنصر نائب للمحتوى 3"/>
          <p:cNvSpPr>
            <a:spLocks noGrp="1"/>
          </p:cNvSpPr>
          <p:nvPr>
            <p:ph sz="half" idx="2"/>
          </p:nvPr>
        </p:nvSpPr>
        <p:spPr>
          <a:xfrm>
            <a:off x="5035550" y="1600201"/>
            <a:ext cx="4375150" cy="4525963"/>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GB"/>
          </a:p>
        </p:txBody>
      </p:sp>
    </p:spTree>
    <p:extLst>
      <p:ext uri="{BB962C8B-B14F-4D97-AF65-F5344CB8AC3E}">
        <p14:creationId xmlns:p14="http://schemas.microsoft.com/office/powerpoint/2010/main" val="1869613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519B78-307C-41F2-BA5C-B549829ACADE}"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863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27061-6C3B-4F83-B329-BFD44E584CF4}"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304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55F3F3-2E78-47A9-82FC-8B5408A2BC7F}"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532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53814-D15C-4637-BF4A-377B5DAC1DD5}" type="datetime1">
              <a:rPr lang="en-US" smtClean="0">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164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EE1842-5527-48B9-8B05-89DEAB8F4D91}" type="datetime1">
              <a:rPr lang="en-US" smtClean="0">
                <a:solidFill>
                  <a:prstClr val="black">
                    <a:tint val="75000"/>
                  </a:prstClr>
                </a:solidFill>
              </a:rPr>
              <a:pPr/>
              <a:t>10/29/2015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70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0DB571-D009-4440-B45A-0203E2C6620D}" type="datetime1">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248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DCB3C-CF7F-4C24-9B03-A3CD69FEF2EB}" type="datetime1">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155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9A08A1-9F36-43D3-B8BD-C5A3BC534CCC}" type="datetime1">
              <a:rPr lang="en-US" smtClean="0">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850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374F1B-B970-4A05-8D8A-7557CDC9EFDE}" type="datetime1">
              <a:rPr lang="en-US" smtClean="0">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301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6E03A-5DF1-4CE9-9DF2-1682C008D79B}"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249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39"/>
            <a:ext cx="2414588"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6575" y="274639"/>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6C8F68-F30A-41CA-B256-60E53CAD8C51}"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46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95300" y="274638"/>
            <a:ext cx="8915400" cy="1143000"/>
          </a:xfrm>
          <a:prstGeom prst="rect">
            <a:avLst/>
          </a:prstGeom>
        </p:spPr>
        <p:txBody>
          <a:bodyPr/>
          <a:lstStyle/>
          <a:p>
            <a:r>
              <a:rPr lang="ar-SA" smtClean="0"/>
              <a:t>انقر لتحرير نمط العنوان الرئيسي</a:t>
            </a:r>
            <a:endParaRPr lang="en-GB"/>
          </a:p>
        </p:txBody>
      </p:sp>
      <p:sp>
        <p:nvSpPr>
          <p:cNvPr id="3" name="عنصر نائب للنص 2"/>
          <p:cNvSpPr>
            <a:spLocks noGrp="1"/>
          </p:cNvSpPr>
          <p:nvPr>
            <p:ph type="body" sz="half" idx="1"/>
          </p:nvPr>
        </p:nvSpPr>
        <p:spPr>
          <a:xfrm>
            <a:off x="495300" y="1600201"/>
            <a:ext cx="4375150" cy="4525963"/>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GB"/>
          </a:p>
        </p:txBody>
      </p:sp>
      <p:sp>
        <p:nvSpPr>
          <p:cNvPr id="4" name="عنصر نائب للمحتوى 3"/>
          <p:cNvSpPr>
            <a:spLocks noGrp="1"/>
          </p:cNvSpPr>
          <p:nvPr>
            <p:ph sz="half" idx="2"/>
          </p:nvPr>
        </p:nvSpPr>
        <p:spPr>
          <a:xfrm>
            <a:off x="5035550" y="1600201"/>
            <a:ext cx="4375150" cy="4525963"/>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GB"/>
          </a:p>
        </p:txBody>
      </p:sp>
    </p:spTree>
    <p:extLst>
      <p:ext uri="{BB962C8B-B14F-4D97-AF65-F5344CB8AC3E}">
        <p14:creationId xmlns:p14="http://schemas.microsoft.com/office/powerpoint/2010/main" val="27268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00F74-C474-487E-AA73-7DA0FEF0D8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00F74-C474-487E-AA73-7DA0FEF0D8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906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495300" y="533400"/>
            <a:ext cx="8915400" cy="9906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95300" y="1600200"/>
            <a:ext cx="8915400" cy="487680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Rectangle 6"/>
          <p:cNvSpPr/>
          <p:nvPr/>
        </p:nvSpPr>
        <p:spPr>
          <a:xfrm>
            <a:off x="0" y="0"/>
            <a:ext cx="9906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2"/>
          </p:nvPr>
        </p:nvSpPr>
        <p:spPr>
          <a:xfrm>
            <a:off x="495300" y="18288"/>
            <a:ext cx="3136900" cy="329184"/>
          </a:xfrm>
          <a:prstGeom prst="rect">
            <a:avLst/>
          </a:prstGeom>
        </p:spPr>
        <p:txBody>
          <a:bodyPr vert="horz" lIns="91440" tIns="45720" rIns="91440" bIns="45720" rtlCol="0" anchor="ctr"/>
          <a:lstStyle>
            <a:lvl1pPr algn="l">
              <a:defRPr sz="1200">
                <a:solidFill>
                  <a:srgbClr val="FFFFFF"/>
                </a:solidFill>
              </a:defRPr>
            </a:lvl1pPr>
          </a:lstStyle>
          <a:p>
            <a:endParaRPr lang="en-GB"/>
          </a:p>
        </p:txBody>
      </p:sp>
      <p:sp>
        <p:nvSpPr>
          <p:cNvPr id="5" name="Footer Placeholder 4"/>
          <p:cNvSpPr>
            <a:spLocks noGrp="1"/>
          </p:cNvSpPr>
          <p:nvPr>
            <p:ph type="ftr" sz="quarter" idx="3"/>
          </p:nvPr>
        </p:nvSpPr>
        <p:spPr>
          <a:xfrm>
            <a:off x="3714750" y="18288"/>
            <a:ext cx="4457700" cy="329184"/>
          </a:xfrm>
          <a:prstGeom prst="rect">
            <a:avLst/>
          </a:prstGeom>
        </p:spPr>
        <p:txBody>
          <a:bodyPr vert="horz" lIns="91440" tIns="45720" rIns="91440" bIns="45720" rtlCol="0" anchor="ctr"/>
          <a:lstStyle>
            <a:lvl1pPr algn="ctr">
              <a:defRPr sz="1200">
                <a:solidFill>
                  <a:srgbClr val="FFFFFF"/>
                </a:solidFill>
              </a:defRPr>
            </a:lvl1pPr>
          </a:lstStyle>
          <a:p>
            <a:endParaRPr lang="en-GB"/>
          </a:p>
        </p:txBody>
      </p:sp>
      <p:sp>
        <p:nvSpPr>
          <p:cNvPr id="6" name="Slide Number Placeholder 5"/>
          <p:cNvSpPr>
            <a:spLocks noGrp="1"/>
          </p:cNvSpPr>
          <p:nvPr>
            <p:ph type="sldNum" sz="quarter" idx="4"/>
          </p:nvPr>
        </p:nvSpPr>
        <p:spPr>
          <a:xfrm>
            <a:off x="8255000" y="18288"/>
            <a:ext cx="1155700" cy="329184"/>
          </a:xfrm>
          <a:prstGeom prst="rect">
            <a:avLst/>
          </a:prstGeom>
        </p:spPr>
        <p:txBody>
          <a:bodyPr vert="horz" lIns="91440" tIns="45720" rIns="91440" bIns="45720" rtlCol="0" anchor="ctr"/>
          <a:lstStyle>
            <a:lvl1pPr algn="l">
              <a:defRPr sz="1400" b="1">
                <a:solidFill>
                  <a:srgbClr val="FFFFFF"/>
                </a:solidFill>
              </a:defRPr>
            </a:lvl1pPr>
          </a:lstStyle>
          <a:p>
            <a:fld id="{F77C0D30-7877-47E4-945C-D8F6E4F7637A}" type="slidenum">
              <a:rPr lang="en-GB" smtClean="0"/>
              <a:pPr/>
              <a:t>‹#›</a:t>
            </a:fld>
            <a:endParaRPr lang="en-GB"/>
          </a:p>
        </p:txBody>
      </p:sp>
    </p:spTree>
    <p:extLst>
      <p:ext uri="{BB962C8B-B14F-4D97-AF65-F5344CB8AC3E}">
        <p14:creationId xmlns:p14="http://schemas.microsoft.com/office/powerpoint/2010/main" val="16802674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D261E-F828-4126-B2C2-04ACB945CA6C}"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8573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D261E-F828-4126-B2C2-04ACB945CA6C}"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A. Abou Elfadl</a:t>
            </a:r>
            <a:endParaRPr lang="en-US">
              <a:solidFill>
                <a:prstClr val="black">
                  <a:tint val="75000"/>
                </a:prstClr>
              </a:solidFill>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00F74-C474-487E-AA73-7DA0FEF0D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67157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10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5.png"/></Relationships>
</file>

<file path=ppt/slides/_rels/slide11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770.png"/><Relationship Id="rId4" Type="http://schemas.openxmlformats.org/officeDocument/2006/relationships/image" Target="../media/image180.png"/></Relationships>
</file>

<file path=ppt/slides/_rels/slide12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7.png"/><Relationship Id="rId7" Type="http://schemas.openxmlformats.org/officeDocument/2006/relationships/image" Target="../media/image9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5.wmf"/><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4.emf"/></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9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cstate="print"/>
          <a:srcRect l="26445" t="24235" r="34261" b="63953"/>
          <a:stretch>
            <a:fillRect/>
          </a:stretch>
        </p:blipFill>
        <p:spPr bwMode="auto">
          <a:xfrm>
            <a:off x="2216696" y="1556792"/>
            <a:ext cx="5112568" cy="864096"/>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495300" y="274638"/>
            <a:ext cx="8915400" cy="774700"/>
          </a:xfrm>
        </p:spPr>
        <p:txBody>
          <a:bodyPr/>
          <a:lstStyle/>
          <a:p>
            <a:r>
              <a:rPr lang="en-US" b="1" dirty="0" smtClean="0"/>
              <a:t>Vectors</a:t>
            </a:r>
          </a:p>
        </p:txBody>
      </p:sp>
      <p:sp>
        <p:nvSpPr>
          <p:cNvPr id="441347" name="Rectangle 3"/>
          <p:cNvSpPr>
            <a:spLocks noGrp="1" noChangeArrowheads="1"/>
          </p:cNvSpPr>
          <p:nvPr>
            <p:ph type="body" idx="1"/>
          </p:nvPr>
        </p:nvSpPr>
        <p:spPr>
          <a:xfrm>
            <a:off x="527977" y="1246188"/>
            <a:ext cx="8915400" cy="4525962"/>
          </a:xfrm>
        </p:spPr>
        <p:txBody>
          <a:bodyPr/>
          <a:lstStyle/>
          <a:p>
            <a:pPr>
              <a:buFontTx/>
              <a:buNone/>
            </a:pPr>
            <a:r>
              <a:rPr lang="en-US" b="1" dirty="0" smtClean="0"/>
              <a:t>Vector components</a:t>
            </a:r>
          </a:p>
          <a:p>
            <a:r>
              <a:rPr lang="en-US" dirty="0" smtClean="0"/>
              <a:t>Vertical and horizontal components of a vector are perpendicular to each other</a:t>
            </a:r>
          </a:p>
          <a:p>
            <a:r>
              <a:rPr lang="en-US" dirty="0" smtClean="0"/>
              <a:t>Determined by </a:t>
            </a:r>
            <a:r>
              <a:rPr lang="en-US" b="1" dirty="0" smtClean="0"/>
              <a:t>resolution</a:t>
            </a:r>
            <a:r>
              <a:rPr lang="en-US" dirty="0" smtClean="0"/>
              <a:t>.</a:t>
            </a:r>
          </a:p>
          <a:p>
            <a:endParaRPr lang="en-US" dirty="0" smtClean="0"/>
          </a:p>
          <a:p>
            <a:endParaRPr lang="en-US" dirty="0" smtClean="0"/>
          </a:p>
          <a:p>
            <a:pPr>
              <a:buFontTx/>
              <a:buNone/>
            </a:pPr>
            <a:r>
              <a:rPr lang="en-US" sz="1800" dirty="0" smtClean="0"/>
              <a:t/>
            </a:r>
            <a:br>
              <a:rPr lang="en-US" sz="1800" dirty="0" smtClean="0"/>
            </a:br>
            <a:endParaRPr lang="en-US" dirty="0" smtClean="0"/>
          </a:p>
        </p:txBody>
      </p:sp>
      <p:pic>
        <p:nvPicPr>
          <p:cNvPr id="441352" name="Picture 8" descr="Fig5-28_AnimGIF"/>
          <p:cNvPicPr>
            <a:picLocks noChangeAspect="1" noChangeArrowheads="1"/>
          </p:cNvPicPr>
          <p:nvPr/>
        </p:nvPicPr>
        <p:blipFill>
          <a:blip r:embed="rId3" cstate="print"/>
          <a:srcRect/>
          <a:stretch>
            <a:fillRect/>
          </a:stretch>
        </p:blipFill>
        <p:spPr bwMode="auto">
          <a:xfrm>
            <a:off x="2476501" y="3513139"/>
            <a:ext cx="4949560" cy="3184525"/>
          </a:xfrm>
          <a:prstGeom prst="rect">
            <a:avLst/>
          </a:prstGeom>
          <a:noFill/>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00472" y="260648"/>
            <a:ext cx="9433048" cy="800219"/>
          </a:xfrm>
          <a:prstGeom prst="rect">
            <a:avLst/>
          </a:prstGeom>
          <a:solidFill>
            <a:srgbClr val="FFFF00"/>
          </a:solidFill>
        </p:spPr>
        <p:txBody>
          <a:bodyPr wrap="square">
            <a:spAutoFit/>
          </a:bodyPr>
          <a:lstStyle/>
          <a:p>
            <a:r>
              <a:rPr lang="en-US" sz="2300" dirty="0">
                <a:latin typeface="Times" pitchFamily="18" charset="0"/>
                <a:cs typeface="Times" pitchFamily="18" charset="0"/>
              </a:rPr>
              <a:t>The power expended in lifting an 825-lb </a:t>
            </a:r>
            <a:r>
              <a:rPr lang="en-US" sz="2300" dirty="0" smtClean="0">
                <a:latin typeface="Times" pitchFamily="18" charset="0"/>
                <a:cs typeface="Times" pitchFamily="18" charset="0"/>
              </a:rPr>
              <a:t>girder (</a:t>
            </a:r>
            <a:r>
              <a:rPr lang="ar-SA" sz="2300" dirty="0" smtClean="0">
                <a:latin typeface="Times" pitchFamily="18" charset="0"/>
                <a:cs typeface="Times" pitchFamily="18" charset="0"/>
              </a:rPr>
              <a:t>عارضة</a:t>
            </a:r>
            <a:r>
              <a:rPr lang="en-US" sz="2300" dirty="0" smtClean="0">
                <a:latin typeface="Times" pitchFamily="18" charset="0"/>
                <a:cs typeface="Times" pitchFamily="18" charset="0"/>
              </a:rPr>
              <a:t>) </a:t>
            </a:r>
            <a:r>
              <a:rPr lang="en-US" sz="2300" dirty="0">
                <a:latin typeface="Times" pitchFamily="18" charset="0"/>
                <a:cs typeface="Times" pitchFamily="18" charset="0"/>
              </a:rPr>
              <a:t>to the top of a building </a:t>
            </a:r>
            <a:r>
              <a:rPr lang="en-US" sz="2300" dirty="0" smtClean="0">
                <a:latin typeface="Times" pitchFamily="18" charset="0"/>
                <a:cs typeface="Times" pitchFamily="18" charset="0"/>
              </a:rPr>
              <a:t>100ft high </a:t>
            </a:r>
            <a:r>
              <a:rPr lang="en-US" sz="2300" dirty="0">
                <a:latin typeface="Times" pitchFamily="18" charset="0"/>
                <a:cs typeface="Times" pitchFamily="18" charset="0"/>
              </a:rPr>
              <a:t>is 10.0 hp</a:t>
            </a:r>
            <a:r>
              <a:rPr lang="en-US" sz="2300" dirty="0" smtClean="0">
                <a:latin typeface="Times" pitchFamily="18" charset="0"/>
                <a:cs typeface="Times" pitchFamily="18" charset="0"/>
              </a:rPr>
              <a:t>. How </a:t>
            </a:r>
            <a:r>
              <a:rPr lang="en-US" sz="2300" dirty="0">
                <a:latin typeface="Times" pitchFamily="18" charset="0"/>
                <a:cs typeface="Times" pitchFamily="18" charset="0"/>
              </a:rPr>
              <a:t>much time is required to raise the girder?</a:t>
            </a:r>
            <a:endParaRPr lang="en-GB" sz="2300" dirty="0">
              <a:latin typeface="Times" pitchFamily="18" charset="0"/>
              <a:cs typeface="Times" pitchFamily="18" charset="0"/>
            </a:endParaRPr>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21" y="1124744"/>
            <a:ext cx="4277655" cy="223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28" y="3436436"/>
            <a:ext cx="5245993" cy="337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100</a:t>
            </a:fld>
            <a:endParaRPr lang="en-US"/>
          </a:p>
        </p:txBody>
      </p:sp>
    </p:spTree>
    <p:extLst>
      <p:ext uri="{BB962C8B-B14F-4D97-AF65-F5344CB8AC3E}">
        <p14:creationId xmlns:p14="http://schemas.microsoft.com/office/powerpoint/2010/main" val="32152433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p:cNvPicPr>
            <a:picLocks noChangeAspect="1" noChangeArrowheads="1"/>
          </p:cNvPicPr>
          <p:nvPr/>
        </p:nvPicPr>
        <p:blipFill>
          <a:blip r:embed="rId2" cstate="print"/>
          <a:srcRect/>
          <a:stretch>
            <a:fillRect/>
          </a:stretch>
        </p:blipFill>
        <p:spPr bwMode="auto">
          <a:xfrm>
            <a:off x="1496616" y="3573016"/>
            <a:ext cx="7272808" cy="3057121"/>
          </a:xfrm>
          <a:prstGeom prst="rect">
            <a:avLst/>
          </a:prstGeom>
          <a:noFill/>
          <a:ln w="9525">
            <a:noFill/>
            <a:miter lim="800000"/>
            <a:headEnd/>
            <a:tailEnd/>
          </a:ln>
        </p:spPr>
      </p:pic>
      <p:pic>
        <p:nvPicPr>
          <p:cNvPr id="150532" name="Picture 4"/>
          <p:cNvPicPr>
            <a:picLocks noChangeAspect="1" noChangeArrowheads="1"/>
          </p:cNvPicPr>
          <p:nvPr/>
        </p:nvPicPr>
        <p:blipFill>
          <a:blip r:embed="rId3" cstate="print"/>
          <a:srcRect/>
          <a:stretch>
            <a:fillRect/>
          </a:stretch>
        </p:blipFill>
        <p:spPr bwMode="auto">
          <a:xfrm>
            <a:off x="1397601" y="188640"/>
            <a:ext cx="7155799" cy="3512099"/>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88504" y="332656"/>
            <a:ext cx="9145016" cy="1200329"/>
          </a:xfrm>
          <a:prstGeom prst="rect">
            <a:avLst/>
          </a:prstGeom>
          <a:solidFill>
            <a:srgbClr val="FFFF66"/>
          </a:solidFill>
        </p:spPr>
        <p:txBody>
          <a:bodyPr wrap="square">
            <a:spAutoFit/>
          </a:bodyPr>
          <a:lstStyle/>
          <a:p>
            <a:r>
              <a:rPr lang="en-US" sz="2400" dirty="0">
                <a:latin typeface="Times" pitchFamily="18" charset="0"/>
                <a:cs typeface="Times" pitchFamily="18" charset="0"/>
              </a:rPr>
              <a:t>A machine is designed to perform a given amount of work in a given amount of time. </a:t>
            </a:r>
            <a:r>
              <a:rPr lang="en-US" sz="2400" dirty="0" smtClean="0">
                <a:latin typeface="Times" pitchFamily="18" charset="0"/>
                <a:cs typeface="Times" pitchFamily="18" charset="0"/>
              </a:rPr>
              <a:t>A second </a:t>
            </a:r>
            <a:r>
              <a:rPr lang="en-US" sz="2400" dirty="0">
                <a:latin typeface="Times" pitchFamily="18" charset="0"/>
                <a:cs typeface="Times" pitchFamily="18" charset="0"/>
              </a:rPr>
              <a:t>machine does the same amount of work in half the time. Find the power of the </a:t>
            </a:r>
            <a:r>
              <a:rPr lang="en-US" sz="2400" dirty="0" smtClean="0">
                <a:latin typeface="Times" pitchFamily="18" charset="0"/>
                <a:cs typeface="Times" pitchFamily="18" charset="0"/>
              </a:rPr>
              <a:t>second machine </a:t>
            </a:r>
            <a:r>
              <a:rPr lang="en-US" sz="2400" dirty="0">
                <a:latin typeface="Times" pitchFamily="18" charset="0"/>
                <a:cs typeface="Times" pitchFamily="18" charset="0"/>
              </a:rPr>
              <a:t>compared with the first.</a:t>
            </a:r>
            <a:endParaRPr lang="en-GB" sz="2400" dirty="0">
              <a:latin typeface="Times" pitchFamily="18" charset="0"/>
              <a:cs typeface="Times" pitchFamily="18" charset="0"/>
            </a:endParaRPr>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91" y="1532984"/>
            <a:ext cx="6048673" cy="521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102</a:t>
            </a:fld>
            <a:endParaRPr lang="en-US"/>
          </a:p>
        </p:txBody>
      </p:sp>
    </p:spTree>
    <p:extLst>
      <p:ext uri="{BB962C8B-B14F-4D97-AF65-F5344CB8AC3E}">
        <p14:creationId xmlns:p14="http://schemas.microsoft.com/office/powerpoint/2010/main" val="8930637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16496" y="188640"/>
            <a:ext cx="8928992" cy="861774"/>
          </a:xfrm>
          <a:prstGeom prst="rect">
            <a:avLst/>
          </a:prstGeom>
          <a:solidFill>
            <a:srgbClr val="FFFF66"/>
          </a:solidFill>
        </p:spPr>
        <p:txBody>
          <a:bodyPr wrap="square">
            <a:spAutoFit/>
          </a:bodyPr>
          <a:lstStyle/>
          <a:p>
            <a:r>
              <a:rPr lang="en-US" sz="2500" dirty="0">
                <a:latin typeface="Times" pitchFamily="18" charset="0"/>
                <a:cs typeface="Times" pitchFamily="18" charset="0"/>
              </a:rPr>
              <a:t>A motor is capable of developing 10.0 kW of power. How large a mass can it lift 75.0 m </a:t>
            </a:r>
            <a:r>
              <a:rPr lang="en-US" sz="2500" dirty="0" smtClean="0">
                <a:latin typeface="Times" pitchFamily="18" charset="0"/>
                <a:cs typeface="Times" pitchFamily="18" charset="0"/>
              </a:rPr>
              <a:t>in </a:t>
            </a:r>
            <a:r>
              <a:rPr lang="en-GB" sz="2500" dirty="0" smtClean="0">
                <a:latin typeface="Times" pitchFamily="18" charset="0"/>
                <a:cs typeface="Times" pitchFamily="18" charset="0"/>
              </a:rPr>
              <a:t>20.0 </a:t>
            </a:r>
            <a:r>
              <a:rPr lang="en-GB" sz="2500" dirty="0">
                <a:latin typeface="Times" pitchFamily="18" charset="0"/>
                <a:cs typeface="Times" pitchFamily="18" charset="0"/>
              </a:rPr>
              <a:t>s?</a:t>
            </a:r>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92" y="1052736"/>
            <a:ext cx="5400675"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299" y="6117154"/>
            <a:ext cx="1011493" cy="69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032" y="6237312"/>
            <a:ext cx="1020799" cy="33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9211" y="6117154"/>
            <a:ext cx="2184716" cy="56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103</a:t>
            </a:fld>
            <a:endParaRPr lang="en-US"/>
          </a:p>
        </p:txBody>
      </p:sp>
    </p:spTree>
    <p:extLst>
      <p:ext uri="{BB962C8B-B14F-4D97-AF65-F5344CB8AC3E}">
        <p14:creationId xmlns:p14="http://schemas.microsoft.com/office/powerpoint/2010/main" val="26244591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3"/>
          <p:cNvPicPr>
            <a:picLocks noChangeAspect="1" noChangeArrowheads="1"/>
          </p:cNvPicPr>
          <p:nvPr/>
        </p:nvPicPr>
        <p:blipFill>
          <a:blip r:embed="rId2" cstate="print"/>
          <a:srcRect/>
          <a:stretch>
            <a:fillRect/>
          </a:stretch>
        </p:blipFill>
        <p:spPr bwMode="auto">
          <a:xfrm>
            <a:off x="992560" y="3780811"/>
            <a:ext cx="7776864" cy="2888549"/>
          </a:xfrm>
          <a:prstGeom prst="rect">
            <a:avLst/>
          </a:prstGeom>
          <a:noFill/>
          <a:ln w="9525">
            <a:noFill/>
            <a:miter lim="800000"/>
            <a:headEnd/>
            <a:tailEnd/>
          </a:ln>
        </p:spPr>
      </p:pic>
      <p:pic>
        <p:nvPicPr>
          <p:cNvPr id="151556" name="Picture 4"/>
          <p:cNvPicPr>
            <a:picLocks noChangeAspect="1" noChangeArrowheads="1"/>
          </p:cNvPicPr>
          <p:nvPr/>
        </p:nvPicPr>
        <p:blipFill>
          <a:blip r:embed="rId3" cstate="print"/>
          <a:srcRect/>
          <a:stretch>
            <a:fillRect/>
          </a:stretch>
        </p:blipFill>
        <p:spPr bwMode="auto">
          <a:xfrm>
            <a:off x="792087" y="468442"/>
            <a:ext cx="8553401" cy="3352799"/>
          </a:xfrm>
          <a:prstGeom prst="rect">
            <a:avLst/>
          </a:prstGeom>
          <a:noFill/>
          <a:ln w="9525">
            <a:noFill/>
            <a:miter lim="800000"/>
            <a:headEnd/>
            <a:tailEnd/>
          </a:ln>
        </p:spPr>
      </p:pic>
      <p:sp>
        <p:nvSpPr>
          <p:cNvPr id="5" name="TextBox 4"/>
          <p:cNvSpPr txBox="1"/>
          <p:nvPr/>
        </p:nvSpPr>
        <p:spPr>
          <a:xfrm>
            <a:off x="776536" y="159023"/>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solidFill>
                  <a:prstClr val="black">
                    <a:tint val="75000"/>
                  </a:prstClr>
                </a:solidFill>
              </a:rPr>
              <a:pPr/>
              <a:t>105</a:t>
            </a:fld>
            <a:endParaRPr lang="en-US">
              <a:solidFill>
                <a:prstClr val="black">
                  <a:tint val="75000"/>
                </a:prstClr>
              </a:solidFill>
            </a:endParaRPr>
          </a:p>
        </p:txBody>
      </p:sp>
      <p:sp>
        <p:nvSpPr>
          <p:cNvPr id="8" name="مستطيل 7"/>
          <p:cNvSpPr/>
          <p:nvPr/>
        </p:nvSpPr>
        <p:spPr>
          <a:xfrm>
            <a:off x="495300" y="1268760"/>
            <a:ext cx="8667646" cy="5078313"/>
          </a:xfrm>
          <a:prstGeom prst="rect">
            <a:avLst/>
          </a:prstGeom>
        </p:spPr>
        <p:txBody>
          <a:bodyPr wrap="square">
            <a:spAutoFit/>
          </a:bodyPr>
          <a:lstStyle/>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Identify several forms of energy</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Classify different types of potential energy</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Use the concept of gravitational potential energy in problems that involve vertical motion</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Calculate kinetic energy of an object </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Distinguish between the kinetic energy and the potential energy</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Understand how the total work done on a body changes the body’s kinetic energy,  and how to use this principle to solve problems in </a:t>
            </a:r>
            <a:r>
              <a:rPr lang="en-US" sz="2400" dirty="0" smtClean="0">
                <a:solidFill>
                  <a:srgbClr val="000000"/>
                </a:solidFill>
                <a:latin typeface="Times New Roman" panose="02020603050405020304" pitchFamily="18" charset="0"/>
                <a:ea typeface="Times New Roman" panose="02020603050405020304" pitchFamily="18" charset="0"/>
              </a:rPr>
              <a:t>mechanics</a:t>
            </a:r>
            <a:endParaRPr lang="en-US" sz="2400" dirty="0">
              <a:solidFill>
                <a:srgbClr val="000000"/>
              </a:solidFill>
              <a:latin typeface="Times New Roman" panose="02020603050405020304" pitchFamily="18" charset="0"/>
              <a:ea typeface="Times New Roman" panose="02020603050405020304" pitchFamily="18" charset="0"/>
            </a:endParaRPr>
          </a:p>
        </p:txBody>
      </p:sp>
      <p:sp>
        <p:nvSpPr>
          <p:cNvPr id="9" name="TextBox 5"/>
          <p:cNvSpPr txBox="1"/>
          <p:nvPr/>
        </p:nvSpPr>
        <p:spPr>
          <a:xfrm>
            <a:off x="3323081" y="277778"/>
            <a:ext cx="2566023" cy="630942"/>
          </a:xfrm>
          <a:prstGeom prst="rect">
            <a:avLst/>
          </a:prstGeom>
          <a:noFill/>
        </p:spPr>
        <p:txBody>
          <a:bodyPr wrap="none" rtlCol="0">
            <a:spAutoFit/>
          </a:bodyPr>
          <a:lstStyle/>
          <a:p>
            <a:r>
              <a:rPr lang="en-US" sz="3500" b="1" dirty="0" smtClean="0">
                <a:solidFill>
                  <a:srgbClr val="0070C0"/>
                </a:solidFill>
                <a:latin typeface="Times New Roman" panose="02020603050405020304" pitchFamily="18" charset="0"/>
                <a:ea typeface="Times New Roman" panose="02020603050405020304" pitchFamily="18" charset="0"/>
              </a:rPr>
              <a:t>2.11. </a:t>
            </a:r>
            <a:r>
              <a:rPr lang="en-GB" sz="3500" b="1" dirty="0" smtClean="0">
                <a:solidFill>
                  <a:srgbClr val="0070C0"/>
                </a:solidFill>
                <a:latin typeface="Times New Roman" panose="02020603050405020304" pitchFamily="18" charset="0"/>
                <a:ea typeface="Times New Roman" panose="02020603050405020304" pitchFamily="18" charset="0"/>
              </a:rPr>
              <a:t>Energy</a:t>
            </a:r>
            <a:endParaRPr lang="en-US" sz="3500" b="1" dirty="0">
              <a:solidFill>
                <a:srgbClr val="0070C0"/>
              </a:solidFill>
              <a:latin typeface="Times New Roman" panose="02020603050405020304" pitchFamily="18" charset="0"/>
              <a:ea typeface="Times New Roman" panose="02020603050405020304" pitchFamily="18" charset="0"/>
            </a:endParaRPr>
          </a:p>
        </p:txBody>
      </p:sp>
      <p:sp>
        <p:nvSpPr>
          <p:cNvPr id="10" name="مستطيل 9"/>
          <p:cNvSpPr/>
          <p:nvPr/>
        </p:nvSpPr>
        <p:spPr>
          <a:xfrm>
            <a:off x="495300" y="836712"/>
            <a:ext cx="1798890" cy="523220"/>
          </a:xfrm>
          <a:prstGeom prst="rect">
            <a:avLst/>
          </a:prstGeom>
        </p:spPr>
        <p:txBody>
          <a:bodyPr wrap="none">
            <a:spAutoFit/>
          </a:bodyPr>
          <a:lstStyle/>
          <a:p>
            <a:r>
              <a:rPr lang="en-US" sz="2800" b="1" u="sng" dirty="0">
                <a:solidFill>
                  <a:prstClr val="black"/>
                </a:solidFill>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8245661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0750" t="6516" r="22247" b="13751"/>
          <a:stretch>
            <a:fillRect/>
          </a:stretch>
        </p:blipFill>
        <p:spPr bwMode="auto">
          <a:xfrm>
            <a:off x="3944888" y="1772816"/>
            <a:ext cx="4680520" cy="3397338"/>
          </a:xfrm>
          <a:prstGeom prst="rect">
            <a:avLst/>
          </a:prstGeom>
          <a:noFill/>
          <a:ln w="9525">
            <a:noFill/>
            <a:miter lim="800000"/>
            <a:headEnd/>
            <a:tailEnd/>
          </a:ln>
        </p:spPr>
      </p:pic>
      <p:sp>
        <p:nvSpPr>
          <p:cNvPr id="4099" name="TextBox 4"/>
          <p:cNvSpPr txBox="1">
            <a:spLocks noChangeArrowheads="1"/>
          </p:cNvSpPr>
          <p:nvPr/>
        </p:nvSpPr>
        <p:spPr bwMode="auto">
          <a:xfrm>
            <a:off x="3800512" y="56818"/>
            <a:ext cx="1779654" cy="707886"/>
          </a:xfrm>
          <a:prstGeom prst="rect">
            <a:avLst/>
          </a:prstGeom>
          <a:noFill/>
          <a:ln w="9525">
            <a:noFill/>
            <a:miter lim="800000"/>
            <a:headEnd/>
            <a:tailEnd/>
          </a:ln>
        </p:spPr>
        <p:txBody>
          <a:bodyPr wrap="none">
            <a:spAutoFit/>
          </a:bodyPr>
          <a:lstStyle/>
          <a:p>
            <a:r>
              <a:rPr lang="en-US" sz="4000" b="1" u="sng" dirty="0" smtClean="0">
                <a:latin typeface="Times" panose="02020603050405020304" pitchFamily="18" charset="0"/>
                <a:cs typeface="Times" panose="02020603050405020304" pitchFamily="18" charset="0"/>
              </a:rPr>
              <a:t>Energy</a:t>
            </a:r>
            <a:endParaRPr lang="en-US" sz="4000" b="1" u="sng" dirty="0">
              <a:latin typeface="Times" panose="02020603050405020304" pitchFamily="18" charset="0"/>
              <a:cs typeface="Times" panose="02020603050405020304" pitchFamily="18" charset="0"/>
            </a:endParaRPr>
          </a:p>
        </p:txBody>
      </p:sp>
      <p:sp>
        <p:nvSpPr>
          <p:cNvPr id="4" name="TextBox 3"/>
          <p:cNvSpPr txBox="1"/>
          <p:nvPr/>
        </p:nvSpPr>
        <p:spPr>
          <a:xfrm>
            <a:off x="488504" y="5013176"/>
            <a:ext cx="4680520" cy="1569660"/>
          </a:xfrm>
          <a:prstGeom prst="rect">
            <a:avLst/>
          </a:prstGeom>
          <a:noFill/>
        </p:spPr>
        <p:txBody>
          <a:bodyPr wrap="square" rtlCol="0">
            <a:spAutoFit/>
          </a:bodyPr>
          <a:lstStyle/>
          <a:p>
            <a:r>
              <a:rPr lang="en-US" sz="3200" b="1" u="sng" dirty="0" smtClean="0">
                <a:latin typeface="Times" panose="02020603050405020304" pitchFamily="18" charset="0"/>
                <a:cs typeface="Times" panose="02020603050405020304" pitchFamily="18" charset="0"/>
              </a:rPr>
              <a:t>Units</a:t>
            </a:r>
            <a:r>
              <a:rPr lang="en-US" sz="3200" u="sng" dirty="0" smtClean="0">
                <a:latin typeface="Times" panose="02020603050405020304" pitchFamily="18" charset="0"/>
                <a:cs typeface="Times" panose="02020603050405020304" pitchFamily="18" charset="0"/>
              </a:rPr>
              <a:t>:</a:t>
            </a:r>
          </a:p>
          <a:p>
            <a:r>
              <a:rPr lang="en-US" sz="3200" i="1" dirty="0" smtClean="0">
                <a:latin typeface="Times" panose="02020603050405020304" pitchFamily="18" charset="0"/>
                <a:cs typeface="Times" panose="02020603050405020304" pitchFamily="18" charset="0"/>
              </a:rPr>
              <a:t>SI system:</a:t>
            </a:r>
            <a:r>
              <a:rPr lang="en-US" sz="3200" dirty="0" smtClean="0">
                <a:latin typeface="Times" panose="02020603050405020304" pitchFamily="18" charset="0"/>
                <a:cs typeface="Times" panose="02020603050405020304" pitchFamily="18" charset="0"/>
              </a:rPr>
              <a:t>         Joule (J)</a:t>
            </a:r>
          </a:p>
          <a:p>
            <a:r>
              <a:rPr lang="en-US" sz="3200" i="1" dirty="0" smtClean="0">
                <a:latin typeface="Times" panose="02020603050405020304" pitchFamily="18" charset="0"/>
                <a:cs typeface="Times" panose="02020603050405020304" pitchFamily="18" charset="0"/>
              </a:rPr>
              <a:t>U.S. system:    </a:t>
            </a:r>
            <a:r>
              <a:rPr lang="en-US" sz="3200" dirty="0" smtClean="0">
                <a:latin typeface="Times" panose="02020603050405020304" pitchFamily="18" charset="0"/>
                <a:cs typeface="Times" panose="02020603050405020304" pitchFamily="18" charset="0"/>
              </a:rPr>
              <a:t> ft </a:t>
            </a:r>
            <a:r>
              <a:rPr lang="en-US" sz="3200" dirty="0" err="1" smtClean="0">
                <a:latin typeface="Times" panose="02020603050405020304" pitchFamily="18" charset="0"/>
                <a:cs typeface="Times" panose="02020603050405020304" pitchFamily="18" charset="0"/>
              </a:rPr>
              <a:t>Ib</a:t>
            </a:r>
            <a:endParaRPr lang="en-US" sz="3200" dirty="0">
              <a:latin typeface="Times" panose="02020603050405020304" pitchFamily="18" charset="0"/>
              <a:cs typeface="Times" panose="02020603050405020304" pitchFamily="18" charset="0"/>
            </a:endParaRPr>
          </a:p>
        </p:txBody>
      </p:sp>
      <p:sp>
        <p:nvSpPr>
          <p:cNvPr id="2" name="مستطيل 1"/>
          <p:cNvSpPr/>
          <p:nvPr/>
        </p:nvSpPr>
        <p:spPr>
          <a:xfrm>
            <a:off x="560512" y="980728"/>
            <a:ext cx="6407523" cy="507831"/>
          </a:xfrm>
          <a:prstGeom prst="rect">
            <a:avLst/>
          </a:prstGeom>
        </p:spPr>
        <p:txBody>
          <a:bodyPr wrap="none">
            <a:spAutoFit/>
          </a:bodyPr>
          <a:lstStyle/>
          <a:p>
            <a:r>
              <a:rPr lang="en-US" sz="2700" b="1" dirty="0">
                <a:latin typeface="Times" panose="02020603050405020304" pitchFamily="18" charset="0"/>
                <a:cs typeface="Times" panose="02020603050405020304" pitchFamily="18" charset="0"/>
              </a:rPr>
              <a:t>Energy </a:t>
            </a:r>
            <a:r>
              <a:rPr lang="en-US" sz="2700" dirty="0">
                <a:latin typeface="Times" panose="02020603050405020304" pitchFamily="18" charset="0"/>
                <a:cs typeface="Times" panose="02020603050405020304" pitchFamily="18" charset="0"/>
              </a:rPr>
              <a:t>is defined as the ability to do work</a:t>
            </a:r>
            <a:r>
              <a:rPr lang="en-US" sz="2700" dirty="0" smtClean="0">
                <a:latin typeface="Times" panose="02020603050405020304" pitchFamily="18" charset="0"/>
                <a:cs typeface="Times" panose="02020603050405020304" pitchFamily="18" charset="0"/>
              </a:rPr>
              <a:t>.  </a:t>
            </a:r>
          </a:p>
        </p:txBody>
      </p:sp>
      <p:sp>
        <p:nvSpPr>
          <p:cNvPr id="3" name="مستطيل 2"/>
          <p:cNvSpPr/>
          <p:nvPr/>
        </p:nvSpPr>
        <p:spPr>
          <a:xfrm>
            <a:off x="632520" y="1988840"/>
            <a:ext cx="2816797" cy="523220"/>
          </a:xfrm>
          <a:prstGeom prst="rect">
            <a:avLst/>
          </a:prstGeom>
        </p:spPr>
        <p:txBody>
          <a:bodyPr wrap="none">
            <a:spAutoFit/>
          </a:bodyPr>
          <a:lstStyle/>
          <a:p>
            <a:r>
              <a:rPr lang="en-US" sz="2800" b="1" dirty="0">
                <a:latin typeface="Times" panose="02020603050405020304" pitchFamily="18" charset="0"/>
                <a:cs typeface="Times" panose="02020603050405020304" pitchFamily="18" charset="0"/>
              </a:rPr>
              <a:t>Forms of </a:t>
            </a:r>
            <a:r>
              <a:rPr lang="en-US" sz="2800" b="1" dirty="0" smtClean="0">
                <a:latin typeface="Times" panose="02020603050405020304" pitchFamily="18" charset="0"/>
                <a:cs typeface="Times" panose="02020603050405020304" pitchFamily="18" charset="0"/>
              </a:rPr>
              <a:t>energy:</a:t>
            </a:r>
            <a:endParaRPr lang="en-GB" sz="2800" b="1" dirty="0">
              <a:latin typeface="Times" panose="02020603050405020304" pitchFamily="18" charset="0"/>
              <a:cs typeface="Times" panose="02020603050405020304" pitchFamily="18" charset="0"/>
            </a:endParaRPr>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Solar panel and sun"/>
          <p:cNvPicPr>
            <a:picLocks noChangeAspect="1" noChangeArrowheads="1"/>
          </p:cNvPicPr>
          <p:nvPr/>
        </p:nvPicPr>
        <p:blipFill>
          <a:blip r:embed="rId2" cstate="print"/>
          <a:srcRect/>
          <a:stretch>
            <a:fillRect/>
          </a:stretch>
        </p:blipFill>
        <p:spPr bwMode="auto">
          <a:xfrm>
            <a:off x="2029355" y="1044575"/>
            <a:ext cx="4579806" cy="2744788"/>
          </a:xfrm>
          <a:prstGeom prst="rect">
            <a:avLst/>
          </a:prstGeom>
          <a:noFill/>
          <a:ln w="9525">
            <a:noFill/>
            <a:miter lim="800000"/>
            <a:headEnd/>
            <a:tailEnd/>
          </a:ln>
        </p:spPr>
      </p:pic>
      <p:sp>
        <p:nvSpPr>
          <p:cNvPr id="6147" name="TextBox 3"/>
          <p:cNvSpPr txBox="1">
            <a:spLocks noChangeArrowheads="1"/>
          </p:cNvSpPr>
          <p:nvPr/>
        </p:nvSpPr>
        <p:spPr bwMode="auto">
          <a:xfrm>
            <a:off x="2032927" y="128826"/>
            <a:ext cx="4462375" cy="707886"/>
          </a:xfrm>
          <a:prstGeom prst="rect">
            <a:avLst/>
          </a:prstGeom>
          <a:noFill/>
          <a:ln w="9525">
            <a:noFill/>
            <a:miter lim="800000"/>
            <a:headEnd/>
            <a:tailEnd/>
          </a:ln>
        </p:spPr>
        <p:txBody>
          <a:bodyPr wrap="none">
            <a:spAutoFit/>
          </a:bodyPr>
          <a:lstStyle/>
          <a:p>
            <a:r>
              <a:rPr lang="en-US" sz="4000" b="1" u="sng" dirty="0" smtClean="0">
                <a:latin typeface="Times" panose="02020603050405020304" pitchFamily="18" charset="0"/>
                <a:cs typeface="Times" panose="02020603050405020304" pitchFamily="18" charset="0"/>
              </a:rPr>
              <a:t>Renewable energies</a:t>
            </a:r>
          </a:p>
        </p:txBody>
      </p:sp>
      <p:pic>
        <p:nvPicPr>
          <p:cNvPr id="6148" name="Picture 6" descr="EPA 2"/>
          <p:cNvPicPr>
            <a:picLocks noChangeAspect="1" noChangeArrowheads="1"/>
          </p:cNvPicPr>
          <p:nvPr/>
        </p:nvPicPr>
        <p:blipFill>
          <a:blip r:embed="rId3" cstate="print"/>
          <a:srcRect/>
          <a:stretch>
            <a:fillRect/>
          </a:stretch>
        </p:blipFill>
        <p:spPr bwMode="auto">
          <a:xfrm>
            <a:off x="2015597" y="3902075"/>
            <a:ext cx="4612481" cy="2840038"/>
          </a:xfrm>
          <a:prstGeom prst="rect">
            <a:avLst/>
          </a:prstGeom>
          <a:noFill/>
          <a:ln w="9525">
            <a:noFill/>
            <a:miter lim="800000"/>
            <a:headEnd/>
            <a:tailEnd/>
          </a:ln>
        </p:spPr>
      </p:pic>
      <p:sp>
        <p:nvSpPr>
          <p:cNvPr id="6149" name="TextBox 5"/>
          <p:cNvSpPr txBox="1">
            <a:spLocks noChangeArrowheads="1"/>
          </p:cNvSpPr>
          <p:nvPr/>
        </p:nvSpPr>
        <p:spPr bwMode="auto">
          <a:xfrm>
            <a:off x="6791458" y="1916114"/>
            <a:ext cx="1159292" cy="646331"/>
          </a:xfrm>
          <a:prstGeom prst="rect">
            <a:avLst/>
          </a:prstGeom>
          <a:noFill/>
          <a:ln w="9525">
            <a:noFill/>
            <a:miter lim="800000"/>
            <a:headEnd/>
            <a:tailEnd/>
          </a:ln>
        </p:spPr>
        <p:txBody>
          <a:bodyPr wrap="none">
            <a:spAutoFit/>
          </a:bodyPr>
          <a:lstStyle/>
          <a:p>
            <a:r>
              <a:rPr lang="en-US" sz="3600" dirty="0">
                <a:latin typeface="Times" panose="02020603050405020304" pitchFamily="18" charset="0"/>
                <a:cs typeface="Times" panose="02020603050405020304" pitchFamily="18" charset="0"/>
              </a:rPr>
              <a:t>Solar</a:t>
            </a:r>
          </a:p>
        </p:txBody>
      </p:sp>
      <p:sp>
        <p:nvSpPr>
          <p:cNvPr id="6150" name="TextBox 6"/>
          <p:cNvSpPr txBox="1">
            <a:spLocks noChangeArrowheads="1"/>
          </p:cNvSpPr>
          <p:nvPr/>
        </p:nvSpPr>
        <p:spPr bwMode="auto">
          <a:xfrm>
            <a:off x="6791458" y="4868864"/>
            <a:ext cx="1184940" cy="646331"/>
          </a:xfrm>
          <a:prstGeom prst="rect">
            <a:avLst/>
          </a:prstGeom>
          <a:noFill/>
          <a:ln w="9525">
            <a:noFill/>
            <a:miter lim="800000"/>
            <a:headEnd/>
            <a:tailEnd/>
          </a:ln>
        </p:spPr>
        <p:txBody>
          <a:bodyPr wrap="none">
            <a:spAutoFit/>
          </a:bodyPr>
          <a:lstStyle/>
          <a:p>
            <a:r>
              <a:rPr lang="en-US" sz="3600" dirty="0">
                <a:latin typeface="Times" panose="02020603050405020304" pitchFamily="18" charset="0"/>
                <a:cs typeface="Times" panose="02020603050405020304" pitchFamily="18" charset="0"/>
              </a:rPr>
              <a:t>Wind</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95300" y="116632"/>
            <a:ext cx="8915400" cy="1143000"/>
          </a:xfrm>
        </p:spPr>
        <p:txBody>
          <a:bodyPr/>
          <a:lstStyle/>
          <a:p>
            <a:r>
              <a:rPr lang="en-US" b="1" u="sng" dirty="0" smtClean="0">
                <a:latin typeface="Times" panose="02020603050405020304" pitchFamily="18" charset="0"/>
                <a:cs typeface="Times" panose="02020603050405020304" pitchFamily="18" charset="0"/>
              </a:rPr>
              <a:t>Mechanical Energy</a:t>
            </a:r>
          </a:p>
        </p:txBody>
      </p:sp>
      <p:sp>
        <p:nvSpPr>
          <p:cNvPr id="22531" name="Rectangle 3"/>
          <p:cNvSpPr>
            <a:spLocks noGrp="1" noChangeArrowheads="1"/>
          </p:cNvSpPr>
          <p:nvPr>
            <p:ph type="body" idx="1"/>
          </p:nvPr>
        </p:nvSpPr>
        <p:spPr>
          <a:xfrm>
            <a:off x="502096" y="1268760"/>
            <a:ext cx="8915400" cy="4525963"/>
          </a:xfrm>
        </p:spPr>
        <p:txBody>
          <a:bodyPr>
            <a:normAutofit/>
          </a:bodyPr>
          <a:lstStyle/>
          <a:p>
            <a:r>
              <a:rPr lang="en-US" sz="2800" dirty="0" smtClean="0">
                <a:latin typeface="Times" panose="02020603050405020304" pitchFamily="18" charset="0"/>
                <a:cs typeface="Times" panose="02020603050405020304" pitchFamily="18" charset="0"/>
              </a:rPr>
              <a:t>The </a:t>
            </a:r>
            <a:r>
              <a:rPr lang="en-US" sz="2800" dirty="0">
                <a:latin typeface="Times" panose="02020603050405020304" pitchFamily="18" charset="0"/>
                <a:cs typeface="Times" panose="02020603050405020304" pitchFamily="18" charset="0"/>
              </a:rPr>
              <a:t>mechanical energy of a body or a system is due to its </a:t>
            </a:r>
            <a:r>
              <a:rPr lang="en-US" sz="2800" dirty="0">
                <a:solidFill>
                  <a:schemeClr val="tx2">
                    <a:lumMod val="60000"/>
                    <a:lumOff val="40000"/>
                  </a:schemeClr>
                </a:solidFill>
                <a:latin typeface="Times" panose="02020603050405020304" pitchFamily="18" charset="0"/>
                <a:cs typeface="Times" panose="02020603050405020304" pitchFamily="18" charset="0"/>
              </a:rPr>
              <a:t>position</a:t>
            </a:r>
            <a:r>
              <a:rPr lang="en-US" sz="2800" dirty="0">
                <a:latin typeface="Times" panose="02020603050405020304" pitchFamily="18" charset="0"/>
                <a:cs typeface="Times" panose="02020603050405020304" pitchFamily="18" charset="0"/>
              </a:rPr>
              <a:t>, its </a:t>
            </a:r>
            <a:r>
              <a:rPr lang="en-US" sz="2800" dirty="0">
                <a:solidFill>
                  <a:schemeClr val="tx2">
                    <a:lumMod val="60000"/>
                    <a:lumOff val="40000"/>
                  </a:schemeClr>
                </a:solidFill>
                <a:latin typeface="Times" panose="02020603050405020304" pitchFamily="18" charset="0"/>
                <a:cs typeface="Times" panose="02020603050405020304" pitchFamily="18" charset="0"/>
              </a:rPr>
              <a:t>motion</a:t>
            </a:r>
            <a:r>
              <a:rPr lang="en-US" sz="2800" dirty="0">
                <a:latin typeface="Times" panose="02020603050405020304" pitchFamily="18" charset="0"/>
                <a:cs typeface="Times" panose="02020603050405020304" pitchFamily="18" charset="0"/>
              </a:rPr>
              <a:t>, or </a:t>
            </a:r>
            <a:r>
              <a:rPr lang="en-US" sz="2800" dirty="0" smtClean="0">
                <a:latin typeface="Times" panose="02020603050405020304" pitchFamily="18" charset="0"/>
                <a:cs typeface="Times" panose="02020603050405020304" pitchFamily="18" charset="0"/>
              </a:rPr>
              <a:t>its </a:t>
            </a:r>
            <a:r>
              <a:rPr lang="en-GB" sz="2800" dirty="0" smtClean="0">
                <a:solidFill>
                  <a:schemeClr val="tx2">
                    <a:lumMod val="60000"/>
                    <a:lumOff val="40000"/>
                  </a:schemeClr>
                </a:solidFill>
                <a:latin typeface="Times" panose="02020603050405020304" pitchFamily="18" charset="0"/>
                <a:cs typeface="Times" panose="02020603050405020304" pitchFamily="18" charset="0"/>
              </a:rPr>
              <a:t>internal structure</a:t>
            </a:r>
            <a:r>
              <a:rPr lang="en-GB" sz="2800" dirty="0" smtClean="0">
                <a:latin typeface="Times" panose="02020603050405020304" pitchFamily="18" charset="0"/>
                <a:cs typeface="Times" panose="02020603050405020304" pitchFamily="18" charset="0"/>
              </a:rPr>
              <a:t>.</a:t>
            </a:r>
          </a:p>
          <a:p>
            <a:endParaRPr lang="en-US" sz="2800" dirty="0" smtClean="0">
              <a:latin typeface="Times" panose="02020603050405020304" pitchFamily="18" charset="0"/>
              <a:cs typeface="Times" panose="02020603050405020304" pitchFamily="18" charset="0"/>
            </a:endParaRPr>
          </a:p>
          <a:p>
            <a:r>
              <a:rPr lang="en-US" sz="2800" dirty="0" smtClean="0">
                <a:latin typeface="Times" panose="02020603050405020304" pitchFamily="18" charset="0"/>
                <a:cs typeface="Times" panose="02020603050405020304" pitchFamily="18" charset="0"/>
              </a:rPr>
              <a:t>There are two forms of mechanical energy:</a:t>
            </a:r>
          </a:p>
          <a:p>
            <a:pPr lvl="1"/>
            <a:r>
              <a:rPr lang="en-US" sz="2600" dirty="0" smtClean="0">
                <a:latin typeface="Times" panose="02020603050405020304" pitchFamily="18" charset="0"/>
                <a:cs typeface="Times" panose="02020603050405020304" pitchFamily="18" charset="0"/>
              </a:rPr>
              <a:t>Potential energy</a:t>
            </a:r>
          </a:p>
          <a:p>
            <a:pPr lvl="1"/>
            <a:r>
              <a:rPr lang="en-US" sz="2600" dirty="0" smtClean="0">
                <a:latin typeface="Times" panose="02020603050405020304" pitchFamily="18" charset="0"/>
                <a:cs typeface="Times" panose="02020603050405020304" pitchFamily="18" charset="0"/>
              </a:rPr>
              <a:t>Kinetic energy</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95300" y="44624"/>
            <a:ext cx="8915400" cy="850106"/>
          </a:xfrm>
        </p:spPr>
        <p:txBody>
          <a:bodyPr>
            <a:normAutofit/>
          </a:bodyPr>
          <a:lstStyle/>
          <a:p>
            <a:r>
              <a:rPr lang="en-US" sz="4000" u="sng" dirty="0" smtClean="0">
                <a:latin typeface="Times" panose="02020603050405020304" pitchFamily="18" charset="0"/>
                <a:cs typeface="Times" panose="02020603050405020304" pitchFamily="18" charset="0"/>
              </a:rPr>
              <a:t>Potential Energy</a:t>
            </a:r>
          </a:p>
        </p:txBody>
      </p:sp>
      <p:sp>
        <p:nvSpPr>
          <p:cNvPr id="23555" name="Rectangle 3"/>
          <p:cNvSpPr>
            <a:spLocks noGrp="1" noChangeArrowheads="1"/>
          </p:cNvSpPr>
          <p:nvPr>
            <p:ph type="body" idx="1"/>
          </p:nvPr>
        </p:nvSpPr>
        <p:spPr>
          <a:xfrm>
            <a:off x="139753" y="3068960"/>
            <a:ext cx="7597354" cy="3652516"/>
          </a:xfrm>
        </p:spPr>
        <p:txBody>
          <a:bodyPr>
            <a:normAutofit/>
          </a:bodyPr>
          <a:lstStyle/>
          <a:p>
            <a:pPr>
              <a:lnSpc>
                <a:spcPct val="120000"/>
              </a:lnSpc>
            </a:pPr>
            <a:endParaRPr lang="en-US" sz="2600" b="1" dirty="0" smtClean="0">
              <a:solidFill>
                <a:srgbClr val="FF0000"/>
              </a:solidFill>
              <a:latin typeface="Times" panose="02020603050405020304" pitchFamily="18" charset="0"/>
              <a:cs typeface="Times" panose="02020603050405020304" pitchFamily="18" charset="0"/>
            </a:endParaRPr>
          </a:p>
          <a:p>
            <a:pPr>
              <a:lnSpc>
                <a:spcPct val="120000"/>
              </a:lnSpc>
            </a:pPr>
            <a:r>
              <a:rPr lang="en-US" sz="2600" b="1" dirty="0" smtClean="0">
                <a:solidFill>
                  <a:srgbClr val="FF0000"/>
                </a:solidFill>
                <a:latin typeface="Times" panose="02020603050405020304" pitchFamily="18" charset="0"/>
                <a:cs typeface="Times" panose="02020603050405020304" pitchFamily="18" charset="0"/>
              </a:rPr>
              <a:t>Example</a:t>
            </a:r>
            <a:r>
              <a:rPr lang="en-US" sz="2600" dirty="0" smtClean="0">
                <a:solidFill>
                  <a:srgbClr val="FF0000"/>
                </a:solidFill>
                <a:latin typeface="Times" panose="02020603050405020304" pitchFamily="18" charset="0"/>
                <a:cs typeface="Times" panose="02020603050405020304" pitchFamily="18" charset="0"/>
              </a:rPr>
              <a:t>:</a:t>
            </a:r>
            <a:r>
              <a:rPr lang="en-US" sz="2600" dirty="0" smtClean="0">
                <a:latin typeface="Times" panose="02020603050405020304" pitchFamily="18" charset="0"/>
                <a:cs typeface="Times" panose="02020603050405020304" pitchFamily="18" charset="0"/>
              </a:rPr>
              <a:t> </a:t>
            </a:r>
          </a:p>
          <a:p>
            <a:pPr lvl="1">
              <a:lnSpc>
                <a:spcPct val="120000"/>
              </a:lnSpc>
              <a:buFont typeface="Times" charset="0"/>
              <a:buChar char="•"/>
            </a:pPr>
            <a:r>
              <a:rPr lang="en-US" sz="2400" dirty="0" smtClean="0">
                <a:latin typeface="Times" panose="02020603050405020304" pitchFamily="18" charset="0"/>
                <a:cs typeface="Times" panose="02020603050405020304" pitchFamily="18" charset="0"/>
              </a:rPr>
              <a:t>A stretched bow has stored energy that can do work on an arrow</a:t>
            </a:r>
            <a:r>
              <a:rPr lang="en-US" sz="2400" dirty="0" smtClean="0">
                <a:latin typeface="Times" panose="02020603050405020304" pitchFamily="18" charset="0"/>
                <a:cs typeface="Times" panose="02020603050405020304" pitchFamily="18" charset="0"/>
              </a:rPr>
              <a:t>.</a:t>
            </a:r>
          </a:p>
          <a:p>
            <a:pPr lvl="1">
              <a:lnSpc>
                <a:spcPct val="120000"/>
              </a:lnSpc>
              <a:buFont typeface="Times" charset="0"/>
              <a:buChar char="•"/>
            </a:pPr>
            <a:endParaRPr lang="en-US" sz="2400" dirty="0" smtClean="0">
              <a:latin typeface="Times" panose="02020603050405020304" pitchFamily="18" charset="0"/>
              <a:cs typeface="Times" panose="02020603050405020304" pitchFamily="18" charset="0"/>
            </a:endParaRPr>
          </a:p>
          <a:p>
            <a:pPr lvl="1">
              <a:lnSpc>
                <a:spcPct val="120000"/>
              </a:lnSpc>
              <a:buFont typeface="Times" charset="0"/>
              <a:buChar char="•"/>
            </a:pPr>
            <a:r>
              <a:rPr lang="en-US" sz="2400" dirty="0" smtClean="0">
                <a:latin typeface="Times" panose="02020603050405020304" pitchFamily="18" charset="0"/>
                <a:cs typeface="Times" panose="02020603050405020304" pitchFamily="18" charset="0"/>
              </a:rPr>
              <a:t>A </a:t>
            </a:r>
            <a:r>
              <a:rPr lang="en-US" sz="2400" dirty="0" smtClean="0">
                <a:latin typeface="Times" panose="02020603050405020304" pitchFamily="18" charset="0"/>
                <a:cs typeface="Times" panose="02020603050405020304" pitchFamily="18" charset="0"/>
              </a:rPr>
              <a:t>stretched rubber band of a slingshot has stored energy and is capable of doing work.</a:t>
            </a:r>
          </a:p>
          <a:p>
            <a:pPr>
              <a:lnSpc>
                <a:spcPct val="120000"/>
              </a:lnSpc>
            </a:pPr>
            <a:endParaRPr lang="en-US" sz="2600" dirty="0" smtClean="0">
              <a:latin typeface="Times" panose="02020603050405020304" pitchFamily="18" charset="0"/>
              <a:cs typeface="Times" panose="02020603050405020304" pitchFamily="18" charset="0"/>
            </a:endParaRPr>
          </a:p>
        </p:txBody>
      </p:sp>
      <p:sp>
        <p:nvSpPr>
          <p:cNvPr id="160770" name="AutoShape 2" descr="data:image/jpeg;base64,/9j/4AAQSkZJRgABAQAAAQABAAD/2wCEAAkGBxMHBhITExQVEhMXFhsZGRgVFxkaGhsdIB0dHhcWHB8YHigsJCYmJxwYJDEtJiksMDovIB8zODc4QzQ1MTcBCgoKDg0NGxAQFzclHiU3Miw3Ly4sLCwsKzU3NzQ3Ny8sNzQsLCwsLyw1LSwsNCwsLTQsLCw3LCwsLCwsNysrNf/AABEIAKYAdgMBIgACEQEDEQH/xAAbAAEAAgMBAQAAAAAAAAAAAAAABQcDBAYCAf/EAD4QAAEDAgQDBAUKBAcAAAAAAAEAAhEDIQQFEjEGQVETIjJhBxRxlNIVFiNCUnKBkaGxMzRDYiQlNnOCkuH/xAAZAQEAAwEBAAAAAAAAAAAAAAAAAwQFAgH/xAAnEQEAAgEEAQMDBQAAAAAAAAAAAQIDBBESITFBUWEiI9EFgZGh8f/aAAwDAQACEQMRAD8AvFERAREQF8cJC+qOzQ+tOGHaSNYPaFpIc2mQRIIu0uIgHeziNpAcLwxxCeFC/DYlruw1u7Gq1tnD6xjpPISQSZ3t2WX8R4fN2FtCqztCDpa8EGbwS0kEi0wDspR2HY+hoLWlkAaSBpgbCFyPE3AlLHUS/DgUqoEhosxxmb9D0IVXjlxR9HcR6ev8p+VLz9XU+/o6CoW5pS7N2qlVaWvgTLXNMhzTbU3kYsQdLhchbOAxRxDC1wDarfG3p0cJ5GDB9o3BVc8OcUvw2PZh8bq7joa8z2jHTs47kHY+Ss4MAqF0CSACYuQJgT5SfzKkw5q5a71/xxkxzSdpekRFMjEREBERAREQEREGHGYluEw5e7aQBG5JIa1o8ySAPasOW4Y0qZe+O1fd/OOlMH7LZIH4nmVhof5hju0/pUyRT/uf3g956gCA3/n5KSQEREHAek3IBUo+tssWw2oOosGu35bfiOi2/Rvn/r+AOHqOmrT8JO7mcudyNvZpXYYmgMTh3McJa5paQeYIghUpgaruGOKRLv4VTS8j6zJh1p5i/tjos3P9jPGSPE9SuYvu4ppPmPC70XljxUYCLgiQvS0lMREQEREBERAUfmtR1QCgxxZUqB3eESxggPqNm0jU0CeZBggELZxuKbgsI+o6dLRMNBLj0a0C5JMAAXJIAWLLsMaQc9/8WoZdzgCzWDyA/UuPNBs0KLcPRaxoDWtAa0DYACAAvaIgIiICqv0p4EUM7ZVH9VlxfxMsT+Rb+RVqLkPSfg/WOHg8T9G8G0RB7pJ/MbKrrac8E/HafT245IbvAOY/KPDNMky6nNN2/wBXwmTv3S0nzldEq19E+M0YuvSMd5oeN5MWP7hWUutJk54ay8z145JgREVhCIiICItLMq7mltOmYqVDYxOlojW+PIWEgjUWzugwtnH5pNuxo7dXVbgmOQYLc5LztpEyaxYTDtwmGaxghrQAJJJt1JuT1JusqAiIgIiICiuKcN63w5iWQXHsnEATJc0amRG9wLKVXmo3VTI6grm0cqzD2s7Tupv0fYr1biujcAP1MMxeWktF+ZcG/srmVDZU75Oz6iXCezrN1Af2uEx+SvlZ/wCmz9ua+0resj6okREWkpiIiDFia7cNRL3GGj2nyAAFySYAAuSQAuao16tbMJbFOtVhr5DXPaGwdANwRRFR8m47R7Re4MpjGPzTEOYx2hlOe9pmasDsyJMFrJJI5u0ibEHPluXDBPedyTDdzpb0veSZc48ySUG+iIgIiICIiAiIgoXMP8PntTUCNNZxIIv452V8UnirTDhsQCPxVH8Yf6lxX+45XXgP5Gn9xv7BZmg6vkr8/ld1Xdayzoox+f4VmNdSNam2o2xDjF7Wk2m+0ypIGQtNSfUWKjiGV/C5rrA90g2M6TbkYMewog5vAcP4eliHUHmqHgue36esNbC6S5oD/qlwa7nOknxCdulw/hqtRwDqxLSAf8RXtIBH1+hCksxwzqoa9kdowy2diDZ7D5EfqGnkoPBO7F9I0WkAUx2LT3Q6mT9JhSCbVKQbIDo3IH14De+bFDrW94r/ABp82KHWt7xX+NS2GrtxWHa9hlrmhzT1BEg3WRBC/Nih1re8V/jT5sUOtb3iv8amkQQvzYoda3vFf40+bFDrW94r/GppEEL82KHWt7xX+NPmxQ61veK/xqaRBRfEzBhc+xDGzDXkDUS4/iXST+KtXB8NUH4RhJrSWtP8xWHL76qjiaqMVxDiHNk6qrotfeFeGCBbg6YNiGN39gWdor2tkybz1v8Alb1NYilenCYj0fPxOa1D2gZSLiW+J74I56jvNrldRkPDlPJGAMfVd955035aRDdyTtMndTKLRVEdlWV/Jx8Wr6OmzaPBqvvz1foikUQFFVaQweZNcQDTqOED7FWHd8ffENPQgfaKlVhxmGbjMK+m8Etc0tMEgwehaQQehBkckGVrQwQBHs/VfVpZbiHO1U6hmpTMExGpp8FSPMWJAA1BwGy3UBERAREQF8JgL6tfMa4wuX1ajp0sY5xjeACSvJnYhRtVwqZ44tMg1yQReZfYiFfSo3hDDnEcS4VoiRUa6/Rved+jSryWb+m91tb3lc1nmIERFpqYiIgIiINHMqDi5lVg1VKZ2sC5hI7RgJ6wCJ5tbcbraw1duKw7XsMtcA4G4kESDdZFG05y/MdM/RVTLeraneLxPR1iBuDq5EABJIiICIiAuf48xfqnCte8F4DBaZ1GHD/rqXQLgfSxjNGFoURPecXnpDYAB/E/ooNTfhhtKXDXlkiEF6McJ6xxJrIkU2OMzs490c72Llba4X0U4Hsssq1iI1v0tMXIbuQeYkke0Fd0otDTjgj57d6m2+SRERXFcREQEREBYMbhRjMK5hJbIs5samnk9pIMEbg9VnRBqZdijXY5r4FRjtLwJiYBDhPIgg7nmNwVtqPzNhoVGV2AuczuvDRJNMkarDct8QiTZwAvB3qVQVqQc0hzSAQQZBB2IIQekREBUxxzjTmnFNTT3tMUmRHLkCP7i781aPFObDJskqVbao0sBm7j4ZjlzPsVcejvJjmWdiq6TTonWSZu/wCoJ8j3j7B1WdrZnJauGvr2t6aOMTklZ2RYAZXk9KkBGloB233cbdSSVvoi0IiIjaFWZ3ncREXrwREQEREBERAUbhScBjuyP8J96R5g3L6RHIAQW+Ui0CZJauZ4P17BOZqLHWLXjdjwZY8DnBAMGx2MgkINpeK9ZuHoue8hrWgkkmAANyVx+a8cCkXUKFM1MWDpcwNLmtdaWmCCbEG32hdRNfKMz4lE4l7cPRHeh0NAETOlt7QPGZEqvfUbTxpHKfjx+8pq4et7TtCI4lzWpxdnzKdEOcwHTTbEEz4qh/8AYgDldWdw9k7MjyttFl4kudABc47kx+AHkAojh3KaWSYU1GxTpNDnPrPjXUbFy6R3GCJAF7A2vPSYaqa1EOLSyeR3jlPQxBjkuNPgmszkv3af6+HuXLExFa+IZURFbQCIiAiIgIiICIiAvjvCiIOa4J4c+RcK99TS/E1HEveJNps0EgeZNtz5BdHVpNrMhwDhaxuLGR+yIuKUilYrDq1ptO8sGIwvrNcajNNsHT1dO7uoFoHW/ILaRF25EREBERAR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0771" name="Picture 3"/>
          <p:cNvPicPr>
            <a:picLocks noChangeAspect="1" noChangeArrowheads="1"/>
          </p:cNvPicPr>
          <p:nvPr/>
        </p:nvPicPr>
        <p:blipFill>
          <a:blip r:embed="rId2" cstate="print"/>
          <a:srcRect/>
          <a:stretch>
            <a:fillRect/>
          </a:stretch>
        </p:blipFill>
        <p:spPr bwMode="auto">
          <a:xfrm>
            <a:off x="8051330" y="3131506"/>
            <a:ext cx="1123950" cy="1581150"/>
          </a:xfrm>
          <a:prstGeom prst="rect">
            <a:avLst/>
          </a:prstGeom>
          <a:noFill/>
          <a:ln w="9525">
            <a:noFill/>
            <a:miter lim="800000"/>
            <a:headEnd/>
            <a:tailEnd/>
          </a:ln>
        </p:spPr>
      </p:pic>
      <p:sp>
        <p:nvSpPr>
          <p:cNvPr id="160774" name="AutoShape 6" descr="data:image/jpeg;base64,/9j/4AAQSkZJRgABAQAAAQABAAD/2wCEAAkGBxMSEhUPEhQVFhUVFRMTEhYYFyAYFxMRGBoaGhgfGRcZHCggGx4lHhYaLT0iJSstLjEwGCA/ODMsNygvLisBCgoKBQUFDgUFDisZExkrKysrKysrKysrKysrKysrKysrKysrKysrKysrKysrKysrKysrKysrKysrKysrKysrK//AABEIAMUA/wMBIgACEQEDEQH/xAAbAAEAAgMBAQAAAAAAAAAAAAAABQYBBAcDAv/EAEMQAAIBAwIFAgMEBwUFCQAAAAECAwAEERIhBQYTIjFBUQcUMiNCYXEkM1JigZGhFRZDkrFTcnOC8BclVGN0s8HR0v/EABQBAQAAAAAAAAAAAAAAAAAAAAD/xAAUEQEAAAAAAAAAAAAAAAAAAAAA/9oADAMBAAIRAxEAPwDtdKUoFKVigzSlKBSlKBSlKBSlKBSlKBSlKBSlKBSlKBSlKBSlKBSlKBSlKBSlKBSlKBSlKBWKzWKDNKUoFKUoFKUoFKUoFKUoFKUoFKUoFKV43d1HEhkldURRlmdgqqPxJ2FB7UqAuOPvJpWygacscdVsxQRj9ouwy4x46YbPuPNen9n3pXuvFV/I0W66BvsMOzMRjb6h/Cgm6VXobDiOkB7yDIPcVtD3DJ95tttPpsc+RtSbl6chSOIXQkGoFsRaWVv/AChGFyB4PofOrxQWGlVZOPS2biDiGOmxVYbxRiN2YnCzKP1L+N/obOxX6RaAaDNKUoFKUoFKUoFKUoFYrNKBSlKCN4lxyKBhE3UeQrr0RRPK4jzjUwjU6QSDgnGcHGcV7cL4lHcJ1IiSASrAqUZHHlXRgGVh7Ee3vXMucw5u5Y2lliD3QbVHnVLFDaQOkY6ZDsMvP2qc6mGPXEDJxA9SSWeSDWUUykSh1BYKqnpt2jKlidSayVG4oO4S3iK6xswDvkqvqQvn+VYlvol3aSNffLgf6muI/wBs2s7RySPFIdIjCOUZ9CaiirEi4XGPTHpjc7+0CMX+xtZnyV0abSaNQMKSW1Iy+Ns+u/gNQdXl5rsVbQbu31bDSJVLZIyNgSdxXxPzbaKM9R2/4cMsh/lGhqgT8JvDkLazPk5+pY8jJwQH2Vt/Xx/Q5tuXrsllfh0jq22ZZbbOn1DPG+s7qNxvudxQXCTn60XOVuhj0NpMPTPrH7Cn9/LcrrjiuZBsO2Ajc+Bl9I3/ADqDPAb7TiO3SMhVVMzBhgedgRjfxvnAGa+5+Wr2QYeKIg7MGuD3LgDB+ybbb/rFBvwfEAOSEsbs4JBy0C9y7sN5/QHf2Ffd5zrMqh14dcEEqO6WFSSwBGNMj5zqHnFanD+WbtE0dO2X6yD13bTnxt8uM+B6+4IPrt/3auiT9pDHqABKB8/VnbGkfh/9UHinxC1MY0s7jWMakYorJnxqwxCg+hJGcHH0tjYm58iUZEMrgesYMoxnBP2YJwD64wfTNedpxVrKeWCeMvJIFkhaJT+kIkaBljVi2WQiQlNZbG4UitjiRtZW16NDHSOsNIL5yO+InVIoIwQ6/e28EgNZr6a6nYBsKqxvBbiTR14/8Vi64bWuVwuQuGUn6gV90FsCHPC5eoAM6rdHcamwftdRBx52Y7D32qCSc3S9MaG6Es0ZaMPrS5TUuVKlSj5BAwQMSDwGC1h+LXEC4e78O2OsNbL9TAaYWRyuFBy/45IWgn+DWbLdPdJD8rbmP7ZW0gSSftBR9AUAZJwPOBuWMtxLjiREooLMpj14VsKH1YOoDBI0HKjcDfFc1tOc7i9lEI6McONS6g4mudStoCRmQgsMFtIZvunON6+uK3OphbzSSJGyt1UkjltxdsVHTD3EiZAycaFI1awCPIoOg8K45rhEmesS5GqFcqVYkqVye4KmMkHfG2SQDuR8VVpTAiksp787BVx9QONxnA/Mn1VgOYLH3lsyBZQv6mRoQS2koPsyAW1DIYYO6A7HFWHk2/EPTilkJIV4Z2OoKbsOMtggDLDDZIziTJO9Berm3SRGjkVXRgVZWAKsp8gg7EVS722l4R+kQF5LAH9IgYlms487yQHBbQoySm+w2/C81hlBGCMg7EHwRQfMUgZQ6kFWAKkbgg7gg+1fdRvAOFfKwi3Dl0Vn6QP+HCWJRAfUIDgE+gFSVApSlApSlApSlArFZrFBmlKUFA+IfAJ5ZYpoI2k+0tpGw4QRSW7t3EkggPFLICQc5jj23yID4b8Et5r68M0SzgQcOlU3AEzI8sRkbSXXt3Pgew39B0fm+cx2F3IPKWtyw/MRsRVS+F0YFzxED0/s5MeMaLcCgv8ABbImyIqj91QP9K9aVz/nPm5oXdVLaIZYoGVJFiaWZ1V2zIynSiK8fjdmkwSANw6BSqBacy3EakB1nib7SK4dR1Ej0qSksSFAXUsQCvkDfHk6t3zLdsdPVC4GssiIgCYz3q3VYbfstq3oOk1HXnHbWIlZbiFCPKtIob/LnNcv4pK2vFwS5APUUyl0AwB/jZ0kE58A7eB4qHgv42OmE5GQemimZRgfT0491JGfAG/nGwIdVuOd7NSVDOzDOwjZQSM7K8gVD49DWnJzo5x0rVt/HVk0ah4Onpq4O+3kb+tVGw4ffF8xWkuAMhjGkWXHauepIrHAwdWKlX5W4jONM3RAYYdmk+0YFmY7Rw6R9XoRn3oPbi/G3uF0SpAEDfejd2STxhZAcI+57jg4zjPgxEMoWNOpK+xVMGZ8g6cBQ2pOoME/VqyT48VZbPkVwB1bt9sheiujSp8gdRnHjycAn8Kll5OtMhnV5CDka5HIB/3QQv8ASgqDyxE4JgRAzaiWRRpdgCSukFj9HnyR6+ah+LXUZf5W2hkuJnPbbtA6RtEpkiyTJpCABj3HYhVzirvzrbLBbRxwxxpG08SSKuI1K4YoMgbZlEf5+PWoLgXDruV2ignlihQIHLhTl9PlXKdSRvpJywHd/Cg2OXuSG4fbyTx6BeSiMO0aqBFGCNSRZGNznuIzuNjgVr8X5ktSqIk5gyyy6pbgs7R6sMrxOW2OCN8BSPwIqyQ8v3jPrmvtsqdMMAQEAEMD1Xlxnb6cfTnzWrLBHFcOuoRBVQvM8ZmubgnLfZyyasIuk7BW3zjTigpvB5re6lm+WQSW0UjNFEdISdDEoaMghiQjM4C4HaU0EgYrbKKWJZHZWLFiANiqjBZHyzOurfYHA8HZV9+bLuGCNr7qP1oZYlikCqsk6SN3Q4AGXC5PjbAzvrFe8EzTtGFHWAZ4nlVQwIk3w+o4DDLjD752bGdwufLfE0ljCBsugwQWJZlGMNlu5gcjc+tTFculEtlcCMB0bSHjGotHKAcPpOR4Y50MTnqKe3euk2F2ssayocqyhhuDjP4qSP5Gg2KUpQKUpQKUpQKUpQKxWaxQZpSlBA8/D/uy+/8ASXP/ALbVWfhrJm/4qCfD2gG33NMunf19avfE7JZ4Zbd/oljeJ8edLqVOP4GuTcHvpOGXQuLkYUJFY8Tx9wptaXQAG8cijGfQ6x5GKDsVcq46gW8uQyhsX1tIo9T8xbKq51EAZeDSN139a6lFIGAZSCCAQRuCDuCDUBzFwG1xNfvCrTJCWDtk4MKs0ZCk6QVJO+M+PagoaXk15P0LOAF4m6syzFYogkgGjUgUswxg7E/z3qzcM5AOepd3Mjsc9kP2Ma5/eyZDttkMNvStLk3bi9yvtw+wz+JCrXRaCEt+UrFCCLWIkeGdeow9dmkyf61MRRhRpUBQPAAwB/AV90oFKUoFKUoNLjHC4rqF7addUbjDDx4IIII3BBAII8EVzW/hu7W5aGIibpuhTURHK0MqqCepHhVyUYAlRkp66a6vVO46iz35t2dIenbxTK2kM0wLyFkZX7dC9HPjV3HDLvkIluZLvKJJ1o2VVyUNuyvklcnUdf3lzhfQ4Hg1MxcsyTEm4YopbUQH6ksmyfU+hVRToAKBTnH1DwI+x4bcP072NrWSPLMgaMw9Mk47YwSNYYEdz4BJPtjVvObbvQ8ka9VEDapYZIDEqgbs5UyuMEH7gHjJAzQSdikaGRulJGYlYFUGk6QFYB7l9wxyMAOoI3/KjR8xa71LlGyFmAd070lC6CoaQDdghZcjIbD+MhRm/wCY4Zz+k3EcyiMMY1XQiawdRZg4EhOVBDMV8ELjeo7+8trmNoZYkVgRKpwWZR94MxBRsgbE7gn6iFADqHM/ErO6gMBmZWJVoZFVgYLhcNG5OO3B9/Zh7iqtYfEGe2cwzWqyAbyTRDpiWQ6TkArhuwgaiEB0g5GQBVTzNbgFzJupPdpzlh6EFT57Tjx3HwFwfLh0txxSRbWyiwi4LT6MRx+TrLEecs/YACT4IGRQd44LxRLqFbiPOls7MMMrAkMCPGQQfBIPoSK3qieVuCCytktQ2vSXYtpVNTuxdsIgCqMscAeBipagUpSgUpSgUpSgVis0oFKUoFUP4gXNss0IILzHTFNEEZllsJ30OsjAYXB7lJ+8uB9W97JriL8Ruby9kvoOpouEEUcaaJddumvAaOQlGyqMxDYK68DfOQsHw75qgtIzwu6lZWiu57W1Z0fTJErYQdXToBzqAGfAFXnm6TTY3bH0trg/yjauH8HjvoQ0F1aytE2E6Mh0RPGrHBj1sGjZdYwygkYTxg6uhnisl1w+a1DdfrRtCtxlFMUUg0lrpSyhWQFssmVbRtgnTQeXI8J/tm+b9iz4eh23BMSbZ/5T/wBCukVR/h2qy3HEeILnRLcLBESfqjtwRkDAwMvjHntq8UClKUClKrnEee+HQTG2lu4klGzKckKfZmAKqfwJoLHSofjHMtvbQpcuXaKQAo0UbSgqV1BjoBwuPU1v8NvknijuIySkqLIhIwSjDI2PjY0GzVa5s5elnaO4t5AkseQVb6Jk3KgtpJQgk9wB2dxjfIl4OKxvPJaDV1IlR3ypC6WwRhzsx38Ct6g5ZFwTi8cclp8tbSWzlnWP5kgRtnUFRmQNo1YOlgQQCMjNZu4+LyB/mbFpGJ+zMdxDhE2yq7KwBIHknx49D1KlBF8t8OaC0gtpCHaOGONzjZmVQD+fits8PhJyYo8++hc/6Vs1E8ycwwWMXzFwXEerSSqM+k/vaQcDbyaD4TlSwV+oLO1DDwwgQH+empdFAAAAAHgDYAflWVbIB9xms0CleN3cpEjyyMFRFZ3Y+FRRlifyArNrcLIiyxsGR1V0YeGRhlSPwIIoPWlKUClKUClKUCsVmsUGaUrBPrQa/Ef1UmPPTfH56TXIORpdPysqjDE22QCe1XMcRAx2gaSdhv6n0q+cQ5tEpa3sYHvWIKO6MEt487ENcNsTv4QMajOVfh88SK11cOZVxpWBtEUenGkhiutiNI+o4/doJDmeJ5ZZgAT0YBoCkKT19eoaiD5MK7fh5Fc8s7mwRpEvLV2cTyYaGUqzq5jwCI3UORq8k7AYHtXUbrlONtTie6EpAAk677Y9NAIQjcjGnwx8VBW/wwgVMmRus2DJIB2yHGCDGfCb7AHPYuSSCSEhyxzdw9v0OH9GMREXQkTpaWJICg/QSSDsDk71bqo8XJbQMJYemzMdE0bZETRFtzpOc4UL9mdhvgjFet+93wxTOuu8tQ3dAFJuIEZu0xNn7RVBAKtv5OoDYBc6VF8C5gt7xS0D5KnEiEFZIm9njbDKfzFSlAFckSCVLK6ltDZX3DJmuppVkLQXA1E6x1MYyMHDNg+MeldbqlXnw+4KrrJJbQoRjAMjIp32ymsK38RQSHzMT8H6kQKRNYExKx7lj6J0qTncgY3r1+HzA8MssEHFrb5/yCvji3BOG3wiE6QSiNSIQHwFQ42UIw27R/KvXg/Jtja6zb26R9VDHJgsdcZ8g6mO1BAcvCS34vLZteXFxF8is468gbTK02k40qoGy+3qa+Oa7OebitvapfXMEU1tM8qROF/VkAaDjsY6t23O22Kkv+zHhP8A4KP/ADP/APupOflOye5W9a3QzpoKSZOQUGF2zjYAenpQUmTjl1ZWPFUWeSd7KeOK3lmw8iRyiPLOQO/RrY5IPj22rT5r4XPZ/ImLi965vLq3glzMG1pITmSHbCAZ8bjuX236FY8p2ULTPFbxg3AZZ85YSqxJYMrEjBJO2K57w74fu9zBIOGw2CRXMdzJKLo3DOsRLBI08IGbGfH9MUElzrDeS3iwQS3UkMMEfUjs7qOC5SY6u+UMMuGXGANsjwPXRv7/AKvLt9qmmmeN5YpDOoWWN1lT7N8EglQRuDg59PAuHGOT+GcQkMs0UcsuwZ0kZW7RpwTG49Nt625eTLBrZLI20fQRuoke4AkwRqyDktgncmgq9vZT2F7w8fPXNwLwyx3CTOGjysRdWiTH2fd6A+MViwt5uKT3jyX9zai1uZLeKC3kEXTSPGJJsrl9fnfbGd/ayz8j8Pcws1shMCqkBy3YiMWUfVvgknfPmvnjvInD7yXr3FsrSbanDMhfGMa9DDXsB5z4oKpNdzX/AAG6eW4fVAL1etDhVvI4FcAsMEdNwdwuM6fNSvw94L0bayuXvrlhJbQaYJJV6IZ4lIVF0g9voM529auMFhEkQt0jRYgpQRhRo0HYjT4wcn+dV/hfw84Zbyi4itUEikMhZmcIwOQUV2IUg7jA2oLTSlKBSlKBSlKBWKzWKDNUrn+2FzcWFgzMkc73DPpJGvpR50EDyGUvsdsZ2q61UfilBnh8kyEJLC0bwS6yhhdnVC2tdwArtkeCM5oNa5+IXCbSHTFNEFQFYo40YISPRdCEad/IB81tf2xxOJtU9lHLEfAtZdckfj6lmCats+Pw99oflD4ccOtmQvKLq4ibV3ONKS4HiEHbGMjVkjzXRaDR4PxaK6j60Lal1MhypVldThlZWAZSD6EVvUpQKUpQV3mPlZbhhcwube8QYjuEG+P2ZF8SIf2TXhw3mvputpxEC3uCdKNuLe59mikOwJ/2bHUPxq015zwq6lHUMp8qwBB/MGg83volAJkjAPglwAfyOa47zFwS2RnupOlJJLPdqxaUYn+16sCKS65zGVU+ngeBXR7rkXh7nV8rEjZzqjURk7gnOnAIONwcg7+5qrcxctQ25aOAsmoQTOxI+nqGCbC6SqjpXBzpUDwfO9BVLvhcbSSwMkLuGxHlEk6q6BkxqhEjO2m4kwrZGq3xscVucIuUBMUXUjLDSFiuZI2UkGRgqppTqINidJxsMbGou6nkH2idUSSEMFEIaNpT0OwxsCUAHy0eVYDOrG21b/D4zIqdKaQoBglZ9bSOzs2VDoQ+opcdrEkdVPXwE/HFJC7slzchvs+mOvK6upiZ5ConMilsqxAZTtEMZ1jG6b27kBSW7kUjZehFHEz5AGXkfWAdZA7Qulm32VivzwqJzEjK7jRJK8e4csWGiIOwPcgE6uPbB8Ab+dpch5A8aFo+lZusJzqRJhLkn3yhK4xnMrb+CA8obeZ1SQXd6NRICmZiJDvkaBpkUkK2F1Ah0kUtspaRi4XEqiSWznvEfDCVbhrtSMdpMVxIGXOfCq34mouyAbpoQ2GHDxr1DKs0+C5HqxZIWB9DMf427kiQdOWHfVHMxYksQ6v3Ky6znfcH3dZD5JoJDg3ArW2y1vbxwlwuvQgUnHgNj2yalKUoFKUoMVmsVmgUpSgUpSgUpSgUpWKDNRPNcKPZXIkXUvRlYr6nSpYY/HIH8alqhOdJJFsLl4TiRYXZcDJOBkqB7sAQPxIoOW8M+IXzFwsU1nFdBWdY3iiLT9uApjILEMfOezGD3bb9F4dw+WxlCRCWWzk0qqFy72j75OH72jPr3Eqfu43HnwTm3hqW8KiSK1UoxSCQrG6KjMjApn0ZHGfXBqxcP4hFOglgkSRD4ZGDD+YoNqlKUClKUClKUCqhzVB1bk23+14ZxBRg4IbXbgf1b+lW+oK9QDiNsx+9bXkXjyddu4/orUHF5WaRY5I21K8gaKOWTROryhum2xJ6LMyuQWIBgY5O9SdpLbyOyHQ4bASHAGY3gUjuZWYemcArnfyd/CxtIo0/SolcQfMSKqINcccbrGo37SzmEbHGdbgDYivG1lnYRRt9kgeBCdOGSLVcxk9gwCF+YznYZjOok7BZkvJCZwiscQlIe9TkrFPIukFssB1rJd8jOPavVHK9qN00Bl6LYxiCMyxp9ZGyyRW7Ab7P+9mo/gojjjiGzpDFGMaRn7OYPKSGAYkrw9QRjY/lUkxCRW8JGlVVVdmAbMcZV5UJfznRjuGCHY7lcUGI26jdFSI9DW0Qy2tirRSpCDJjJxJ8q2TuT6nOTO8v3S9eG4C6VuRo98iaP5yMk+gVzdKP98Cq1NGEU9oZsQzK43Md4Pk+ioXGcxwhWOcEgnxvU7y3bK8pjWR9CaDFrJZkjs53i9f9oC51Zzh/X1C/Urytp1kRZEIZHUMjDwykZBH4EV60ClKUClKUClKUClKUClKUClKxQZrV4nbGWGSJWCl0ZQxUOFJGMlDsw/A1tUoOHcQ5d4o2L6GG2ltjqZbVCx60TMWbXG57tZwSNRI2wM1ceRoYJkRrJntDBIPmbN4wxjdixZW6i9RdQY4IbA222IrT5lE/DT1VlkSDUFUqo6fTeXWRJhexlDadbYyqr3aiRWvwPm+Vn+Zi03JYaHQokczKmr6XAXUqsWwCMnWcA/VQdGsIJ1ZzLMsinT01EWgx+c5bWdWcr6DwffbeqF4bzGk3+FcJuQ2uJlVSDg5bxj8c4I8V6PzJahSyzxPjOArqSx9Au+CT6e/8KCWpVMuPiBEB2BSxGUUswJ3IIbswDt4BP/zWnc89SN+rRQME5P3QcdNiDsy5BB3XOdjnGQv1a13xGKLAkkVSc4BO5wCdh59DXIeL80XMsvTcTPrzohg/XKpbAKIPq0gMDq7ffcCpXhvLd+QHSyggHos9xqkK/ez0Yiqlvc5229tIdDfjUAXXrGMEj0yB5xnGfB/kagLrjPVurEhMK1zKqE7MYzZyPuvp3Z8ZHaPeo0ct3/gx2mMaiPmH3kA2OTak/hn2rVaGSC/4bHdtFGWkuGTEzy62WJo0RdUSaf1/rnOkeM4IVLjbNHJdKoaRhLfGEDBWIv8APFDnSMnqdU4zpHT3BIBOhcxDRcW8UmS3zAQHcJbqL3UuAMoVSGM4GQWkGdzkbV2C2uSEBZGkuHK5JWR5Ib12csATkQujDHaDIRgb407eIRqS5dFkjcRdNdAi0veKCxcEuWcgbgALOSQMCgnFudBbCKG1TRQ6nG0Rubp7xyASuAF8n+GCQKmEmwHYsBreSYo2xFrFLcKUGtyNbmWNcMR+uIGMYFY4WkhTXMyknrlCoLoLeSSVpDqO2XJaTuzlIACBkVLW3EVmkcPbq8QWVmVm8lViMMciMBiRpZGwH2yzEfTQSZs5IgkBdOs8XSLAaj/atzGoLAEfRHE2cEfQMbBcGT4LGhSSKBQGnlMcLE6tNj0YO7HsyKhx7uTneq5A4kYKZSuXIkfuAeeQ9S6m8nQVgjYKp+nqpthhiV5fu2S7uJ0i+0cGCzg1HuC6EGcHCRoISGOkadB8kjUHSLS3WNFjXZVUKv5CvatHgti0MKxu5kfLNI5+9K7FnIBJ0rqY4XOwwPSt6gUpSgUpSgUpSgUpSgUpSgVis1igzSlKD5dARggEHYg7gj8RXGbTgcMTzBUAdJZInOO5WDMoIC4UBh4179xwa7RXPOceEdC5+d7RBLqacnA6dyIwinWQdKyKFXfYMi4wXzQViTgkzo76mQMqgoGT7QiTGCrQEDB/aPgnP4QV3aSwjqoNfszuAdYfSoKgYYEuMbf6VfrWUGOQNjKJIGyw7ZDISu+c+gYfgfWoSCxiury2gBDydQTSYxmJYZFkYSg7kHAUZ9ZBQWl/hhCWLfN3qkhgcPENmznH2P7x38+PWtqD4dW4XRJNdSrtkNIEzjcbxIhGPwI9fc5uNKDQ4RwW3tVKW8KRA7tpXBY+7Hyx/E5rfpSgVV/iDwyKa3SSRd4poSJASrwo7rHIwYEEAK5J3H0/hVorzuIFkVo3UMjAq6sMqynYgg7EEelBxHneyNrP0D18fLytHOQToiaJkkGobE6myzY2RUABOmvn5hFMrsjO0jXZl0hnMQmMSynAyUJGpQAMopb73a3V7zlK0mBWZHlU/ckmldBvntRnKrv7D0FQsfwp4UrEiB8E5K9aTTsCPAfcYJ2PuaCicQCIQhZULZdlWQAiXOoBSRsrdIAneMCNM9kQEmLshFMMQQSEoZVj2YQt0oM4wpOyhQAuQGbYNJ2dU/uVw7To+Stsf8Fcn/mxnO53zXgnIHDQ2tbVFbUW7Wde4jBOA2PH+tBy+W+t4hBAhCTHT0kDaykSBypd9Yj++zszal1kdrCIg23hN+d1jaOM6QhZZoHmMYHasZaciJQcncSFiSTgmrxw7gVrAAIbeGPHgrGoPt5xk1tSWUbDS0aEHyCoIP8AAig0uXbdUi7EKh2MmWk6rSlgO9pMnUTj3OwH5VKV8ooAAAwBsAPAFfVApSlApSlApSlApSlApSlArFZpQKUpQK+WUEEEAg7EHwRX1Sgqknw8sMtpSSNX1a40ldYmDefs9Wlc/ugVMcE4BbWalLaJYwcajuXfHjU7Es38TUnSgUpSgUpSgUpSgUpSgUpSgUpSgUpSgUpSgUpSgUpSgUpSgUpSgUpSgUpSgUpSgUpSgUpSgUpSgUpSgUpSgUpSgUpSgUpSgUpSgUpSgUpSgUpSg//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0775" name="Picture 7"/>
          <p:cNvPicPr>
            <a:picLocks noChangeAspect="1" noChangeArrowheads="1"/>
          </p:cNvPicPr>
          <p:nvPr/>
        </p:nvPicPr>
        <p:blipFill>
          <a:blip r:embed="rId3" cstate="print"/>
          <a:srcRect/>
          <a:stretch>
            <a:fillRect/>
          </a:stretch>
        </p:blipFill>
        <p:spPr bwMode="auto">
          <a:xfrm>
            <a:off x="7359466" y="4868556"/>
            <a:ext cx="2428875" cy="1876425"/>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109</a:t>
            </a:fld>
            <a:endParaRPr lang="en-US"/>
          </a:p>
        </p:txBody>
      </p:sp>
      <p:sp>
        <p:nvSpPr>
          <p:cNvPr id="2" name="مستطيل 1"/>
          <p:cNvSpPr/>
          <p:nvPr/>
        </p:nvSpPr>
        <p:spPr>
          <a:xfrm>
            <a:off x="307974" y="980728"/>
            <a:ext cx="9181529" cy="2492990"/>
          </a:xfrm>
          <a:prstGeom prst="rect">
            <a:avLst/>
          </a:prstGeom>
        </p:spPr>
        <p:txBody>
          <a:bodyPr wrap="square">
            <a:spAutoFit/>
          </a:bodyPr>
          <a:lstStyle/>
          <a:p>
            <a:pPr>
              <a:lnSpc>
                <a:spcPct val="120000"/>
              </a:lnSpc>
            </a:pPr>
            <a:r>
              <a:rPr lang="en-US" sz="2600" b="1" dirty="0">
                <a:latin typeface="Times" panose="02020603050405020304" pitchFamily="18" charset="0"/>
                <a:cs typeface="Times" panose="02020603050405020304" pitchFamily="18" charset="0"/>
              </a:rPr>
              <a:t>Potential energy </a:t>
            </a:r>
            <a:r>
              <a:rPr lang="en-US" sz="2600" dirty="0">
                <a:latin typeface="Times" panose="02020603050405020304" pitchFamily="18" charset="0"/>
                <a:cs typeface="Times" panose="02020603050405020304" pitchFamily="18" charset="0"/>
              </a:rPr>
              <a:t>is the stored energy of a body due to its </a:t>
            </a:r>
            <a:r>
              <a:rPr lang="en-US" sz="2600" i="1" dirty="0">
                <a:latin typeface="Times" panose="02020603050405020304" pitchFamily="18" charset="0"/>
                <a:cs typeface="Times" panose="02020603050405020304" pitchFamily="18" charset="0"/>
              </a:rPr>
              <a:t>internal characteristics </a:t>
            </a:r>
            <a:r>
              <a:rPr lang="en-GB" sz="2600" dirty="0">
                <a:latin typeface="Times" panose="02020603050405020304" pitchFamily="18" charset="0"/>
                <a:cs typeface="Times" panose="02020603050405020304" pitchFamily="18" charset="0"/>
              </a:rPr>
              <a:t>or its </a:t>
            </a:r>
            <a:r>
              <a:rPr lang="en-GB" sz="2600" i="1" dirty="0">
                <a:latin typeface="Times" panose="02020603050405020304" pitchFamily="18" charset="0"/>
                <a:cs typeface="Times" panose="02020603050405020304" pitchFamily="18" charset="0"/>
              </a:rPr>
              <a:t>position</a:t>
            </a:r>
            <a:r>
              <a:rPr lang="en-GB" sz="2600" dirty="0">
                <a:latin typeface="Times" panose="02020603050405020304" pitchFamily="18" charset="0"/>
                <a:cs typeface="Times" panose="02020603050405020304" pitchFamily="18" charset="0"/>
              </a:rPr>
              <a:t>.</a:t>
            </a:r>
            <a:endParaRPr lang="en-US" sz="2600" dirty="0">
              <a:latin typeface="Times" panose="02020603050405020304" pitchFamily="18" charset="0"/>
              <a:cs typeface="Times" panose="02020603050405020304" pitchFamily="18" charset="0"/>
            </a:endParaRPr>
          </a:p>
          <a:p>
            <a:pPr marL="514350" indent="-514350">
              <a:lnSpc>
                <a:spcPct val="120000"/>
              </a:lnSpc>
              <a:buFont typeface="+mj-lt"/>
              <a:buAutoNum type="arabicPeriod"/>
            </a:pPr>
            <a:endParaRPr lang="en-US" sz="2600" b="1" dirty="0" smtClean="0">
              <a:latin typeface="Times" panose="02020603050405020304" pitchFamily="18" charset="0"/>
              <a:cs typeface="Times" panose="02020603050405020304" pitchFamily="18" charset="0"/>
            </a:endParaRPr>
          </a:p>
          <a:p>
            <a:pPr marL="514350" indent="-514350">
              <a:lnSpc>
                <a:spcPct val="120000"/>
              </a:lnSpc>
              <a:buFont typeface="+mj-lt"/>
              <a:buAutoNum type="arabicPeriod"/>
            </a:pPr>
            <a:r>
              <a:rPr lang="en-US" sz="2600" b="1" dirty="0" smtClean="0">
                <a:latin typeface="Times" panose="02020603050405020304" pitchFamily="18" charset="0"/>
                <a:cs typeface="Times" panose="02020603050405020304" pitchFamily="18" charset="0"/>
              </a:rPr>
              <a:t>Internal </a:t>
            </a:r>
            <a:r>
              <a:rPr lang="en-US" sz="2600" b="1" dirty="0">
                <a:latin typeface="Times" panose="02020603050405020304" pitchFamily="18" charset="0"/>
                <a:cs typeface="Times" panose="02020603050405020304" pitchFamily="18" charset="0"/>
              </a:rPr>
              <a:t>potential energy </a:t>
            </a:r>
            <a:r>
              <a:rPr lang="en-US" sz="2600" dirty="0">
                <a:latin typeface="Times" panose="02020603050405020304" pitchFamily="18" charset="0"/>
                <a:cs typeface="Times" panose="02020603050405020304" pitchFamily="18" charset="0"/>
              </a:rPr>
              <a:t>is determined by the nature or condition of the substance;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92983" y="288926"/>
            <a:ext cx="8172450" cy="533400"/>
          </a:xfrm>
        </p:spPr>
        <p:txBody>
          <a:bodyPr>
            <a:noAutofit/>
          </a:bodyPr>
          <a:lstStyle/>
          <a:p>
            <a:r>
              <a:rPr lang="en-US" sz="3200" b="1" dirty="0"/>
              <a:t>Force vectors</a:t>
            </a:r>
            <a:endParaRPr lang="en-GB" sz="3200" b="1" dirty="0"/>
          </a:p>
        </p:txBody>
      </p:sp>
      <p:sp>
        <p:nvSpPr>
          <p:cNvPr id="3" name="عنصر نائب للمحتوى 2"/>
          <p:cNvSpPr>
            <a:spLocks noGrp="1"/>
          </p:cNvSpPr>
          <p:nvPr>
            <p:ph idx="1"/>
          </p:nvPr>
        </p:nvSpPr>
        <p:spPr>
          <a:xfrm>
            <a:off x="592983" y="980728"/>
            <a:ext cx="8915400" cy="4876800"/>
          </a:xfrm>
        </p:spPr>
        <p:txBody>
          <a:bodyPr/>
          <a:lstStyle/>
          <a:p>
            <a:r>
              <a:rPr lang="en-US" dirty="0" smtClean="0"/>
              <a:t>A pair of forces acting on a box.</a:t>
            </a:r>
          </a:p>
          <a:p>
            <a:r>
              <a:rPr lang="en-US" dirty="0" smtClean="0"/>
              <a:t>The resultant of the 30-N and 40-N forces is 50-N </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006" y="2297669"/>
            <a:ext cx="3414403" cy="23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مستدير الزوايا 4"/>
          <p:cNvSpPr/>
          <p:nvPr/>
        </p:nvSpPr>
        <p:spPr>
          <a:xfrm>
            <a:off x="1005733" y="911853"/>
            <a:ext cx="7346950" cy="45719"/>
          </a:xfrm>
          <a:prstGeom prst="round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pPr/>
              <a:t>11</a:t>
            </a:fld>
            <a:endParaRPr lang="en-US"/>
          </a:p>
        </p:txBody>
      </p:sp>
      <p:pic>
        <p:nvPicPr>
          <p:cNvPr id="9" name="Picture 3"/>
          <p:cNvPicPr>
            <a:picLocks noChangeAspect="1" noChangeArrowheads="1"/>
          </p:cNvPicPr>
          <p:nvPr/>
        </p:nvPicPr>
        <p:blipFill>
          <a:blip r:embed="rId3" cstate="print"/>
          <a:srcRect/>
          <a:stretch>
            <a:fillRect/>
          </a:stretch>
        </p:blipFill>
        <p:spPr bwMode="auto">
          <a:xfrm>
            <a:off x="209103" y="5098421"/>
            <a:ext cx="9487793" cy="1259209"/>
          </a:xfrm>
          <a:prstGeom prst="rect">
            <a:avLst/>
          </a:prstGeom>
          <a:noFill/>
          <a:ln w="9525">
            <a:noFill/>
            <a:miter lim="800000"/>
            <a:headEnd/>
            <a:tailEnd/>
          </a:ln>
        </p:spPr>
      </p:pic>
    </p:spTree>
    <p:extLst>
      <p:ext uri="{BB962C8B-B14F-4D97-AF65-F5344CB8AC3E}">
        <p14:creationId xmlns:p14="http://schemas.microsoft.com/office/powerpoint/2010/main" val="412127919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sz="4000" u="sng" dirty="0" smtClean="0">
                <a:latin typeface="Times" panose="02020603050405020304" pitchFamily="18" charset="0"/>
                <a:cs typeface="Times" panose="02020603050405020304" pitchFamily="18" charset="0"/>
              </a:rPr>
              <a:t>Potential Energy</a:t>
            </a:r>
          </a:p>
        </p:txBody>
      </p:sp>
      <p:sp>
        <p:nvSpPr>
          <p:cNvPr id="24579" name="Rectangle 3"/>
          <p:cNvSpPr>
            <a:spLocks noGrp="1" noChangeArrowheads="1"/>
          </p:cNvSpPr>
          <p:nvPr>
            <p:ph type="body" idx="1"/>
          </p:nvPr>
        </p:nvSpPr>
        <p:spPr>
          <a:xfrm>
            <a:off x="272480" y="1340768"/>
            <a:ext cx="9410700" cy="4525963"/>
          </a:xfrm>
        </p:spPr>
        <p:txBody>
          <a:bodyPr>
            <a:normAutofit/>
          </a:bodyPr>
          <a:lstStyle/>
          <a:p>
            <a:pPr marL="514350" indent="-514350">
              <a:lnSpc>
                <a:spcPct val="120000"/>
              </a:lnSpc>
              <a:buFont typeface="+mj-lt"/>
              <a:buAutoNum type="arabicPeriod" startAt="2"/>
            </a:pPr>
            <a:r>
              <a:rPr lang="en-GB" sz="2800" b="1" dirty="0">
                <a:latin typeface="Times" panose="02020603050405020304" pitchFamily="18" charset="0"/>
                <a:cs typeface="Times" panose="02020603050405020304" pitchFamily="18" charset="0"/>
              </a:rPr>
              <a:t>Gravitational </a:t>
            </a:r>
            <a:r>
              <a:rPr lang="en-GB" sz="2800" b="1" dirty="0" smtClean="0">
                <a:latin typeface="Times" panose="02020603050405020304" pitchFamily="18" charset="0"/>
                <a:cs typeface="Times" panose="02020603050405020304" pitchFamily="18" charset="0"/>
              </a:rPr>
              <a:t>potential </a:t>
            </a:r>
            <a:r>
              <a:rPr lang="en-US" sz="2800" b="1" dirty="0" smtClean="0">
                <a:latin typeface="Times" panose="02020603050405020304" pitchFamily="18" charset="0"/>
                <a:cs typeface="Times" panose="02020603050405020304" pitchFamily="18" charset="0"/>
              </a:rPr>
              <a:t>energy </a:t>
            </a:r>
            <a:r>
              <a:rPr lang="en-US" sz="2800" dirty="0">
                <a:latin typeface="Times" panose="02020603050405020304" pitchFamily="18" charset="0"/>
                <a:cs typeface="Times" panose="02020603050405020304" pitchFamily="18" charset="0"/>
              </a:rPr>
              <a:t>is determined by the position of an object relative to a particular </a:t>
            </a:r>
            <a:r>
              <a:rPr lang="en-US" sz="2800" dirty="0" smtClean="0">
                <a:latin typeface="Times" panose="02020603050405020304" pitchFamily="18" charset="0"/>
                <a:cs typeface="Times" panose="02020603050405020304" pitchFamily="18" charset="0"/>
              </a:rPr>
              <a:t>reference </a:t>
            </a:r>
            <a:r>
              <a:rPr lang="en-GB" sz="2800" dirty="0" smtClean="0">
                <a:latin typeface="Times" panose="02020603050405020304" pitchFamily="18" charset="0"/>
                <a:cs typeface="Times" panose="02020603050405020304" pitchFamily="18" charset="0"/>
              </a:rPr>
              <a:t>level</a:t>
            </a:r>
            <a:r>
              <a:rPr lang="en-US" sz="2800" dirty="0" smtClean="0">
                <a:latin typeface="Times" panose="02020603050405020304" pitchFamily="18" charset="0"/>
                <a:cs typeface="Times" panose="02020603050405020304" pitchFamily="18" charset="0"/>
              </a:rPr>
              <a:t>.</a:t>
            </a:r>
          </a:p>
          <a:p>
            <a:pPr>
              <a:lnSpc>
                <a:spcPct val="120000"/>
              </a:lnSpc>
              <a:buFontTx/>
              <a:buNone/>
            </a:pPr>
            <a:r>
              <a:rPr lang="en-US" sz="2800" dirty="0" smtClean="0">
                <a:latin typeface="Times" panose="02020603050405020304" pitchFamily="18" charset="0"/>
                <a:cs typeface="Times" panose="02020603050405020304" pitchFamily="18" charset="0"/>
              </a:rPr>
              <a:t>	</a:t>
            </a:r>
            <a:r>
              <a:rPr lang="en-US" sz="2800" b="1" dirty="0" smtClean="0">
                <a:solidFill>
                  <a:srgbClr val="FF0000"/>
                </a:solidFill>
                <a:latin typeface="Times" panose="02020603050405020304" pitchFamily="18" charset="0"/>
                <a:cs typeface="Times" panose="02020603050405020304" pitchFamily="18" charset="0"/>
              </a:rPr>
              <a:t>Example</a:t>
            </a:r>
            <a:r>
              <a:rPr lang="en-US" sz="2800" dirty="0" smtClean="0">
                <a:latin typeface="Times" panose="02020603050405020304" pitchFamily="18" charset="0"/>
                <a:cs typeface="Times" panose="02020603050405020304" pitchFamily="18" charset="0"/>
              </a:rPr>
              <a:t>: </a:t>
            </a:r>
          </a:p>
          <a:p>
            <a:pPr lvl="1">
              <a:lnSpc>
                <a:spcPct val="120000"/>
              </a:lnSpc>
              <a:buFont typeface="Times" charset="0"/>
              <a:buChar char="•"/>
            </a:pPr>
            <a:r>
              <a:rPr lang="en-US" dirty="0" smtClean="0">
                <a:latin typeface="Times" panose="02020603050405020304" pitchFamily="18" charset="0"/>
                <a:cs typeface="Times" panose="02020603050405020304" pitchFamily="18" charset="0"/>
              </a:rPr>
              <a:t>water in an elevated reservoir</a:t>
            </a:r>
          </a:p>
          <a:p>
            <a:pPr lvl="1">
              <a:lnSpc>
                <a:spcPct val="120000"/>
              </a:lnSpc>
              <a:buFont typeface="Times" charset="0"/>
              <a:buChar char="•"/>
            </a:pPr>
            <a:r>
              <a:rPr lang="en-US" dirty="0" smtClean="0">
                <a:latin typeface="Times" panose="02020603050405020304" pitchFamily="18" charset="0"/>
                <a:cs typeface="Times" panose="02020603050405020304" pitchFamily="18" charset="0"/>
              </a:rPr>
              <a:t>raised ram of a pile driver</a:t>
            </a:r>
          </a:p>
          <a:p>
            <a:pPr lvl="1">
              <a:lnSpc>
                <a:spcPct val="120000"/>
              </a:lnSpc>
              <a:buFontTx/>
              <a:buNone/>
            </a:pPr>
            <a:endParaRPr lang="en-US" dirty="0" smtClean="0">
              <a:latin typeface="Times" panose="02020603050405020304" pitchFamily="18" charset="0"/>
              <a:cs typeface="Times" panose="02020603050405020304" pitchFamily="18" charset="0"/>
            </a:endParaRP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95300" y="44624"/>
            <a:ext cx="8915400" cy="1143000"/>
          </a:xfrm>
        </p:spPr>
        <p:txBody>
          <a:bodyPr>
            <a:normAutofit/>
          </a:bodyPr>
          <a:lstStyle/>
          <a:p>
            <a:r>
              <a:rPr lang="en-GB" sz="4000" b="1" dirty="0">
                <a:latin typeface="Times" panose="02020603050405020304" pitchFamily="18" charset="0"/>
                <a:cs typeface="Times" panose="02020603050405020304" pitchFamily="18" charset="0"/>
              </a:rPr>
              <a:t>Gravitational potential </a:t>
            </a:r>
            <a:r>
              <a:rPr lang="en-US" sz="4000" b="1" dirty="0">
                <a:latin typeface="Times" panose="02020603050405020304" pitchFamily="18" charset="0"/>
                <a:cs typeface="Times" panose="02020603050405020304" pitchFamily="18" charset="0"/>
              </a:rPr>
              <a:t>energy</a:t>
            </a:r>
            <a:endParaRPr lang="en-US" sz="4000" dirty="0" smtClean="0">
              <a:latin typeface="Times" panose="02020603050405020304" pitchFamily="18" charset="0"/>
              <a:cs typeface="Times" panose="02020603050405020304" pitchFamily="18" charset="0"/>
            </a:endParaRPr>
          </a:p>
        </p:txBody>
      </p:sp>
      <mc:AlternateContent xmlns:mc="http://schemas.openxmlformats.org/markup-compatibility/2006">
        <mc:Choice xmlns:a14="http://schemas.microsoft.com/office/drawing/2010/main" Requires="a14">
          <p:sp>
            <p:nvSpPr>
              <p:cNvPr id="25603" name="Rectangle 3"/>
              <p:cNvSpPr>
                <a:spLocks noGrp="1" noChangeArrowheads="1"/>
              </p:cNvSpPr>
              <p:nvPr>
                <p:ph type="body" idx="1"/>
              </p:nvPr>
            </p:nvSpPr>
            <p:spPr>
              <a:xfrm>
                <a:off x="344488" y="1600201"/>
                <a:ext cx="6257900" cy="4061047"/>
              </a:xfrm>
            </p:spPr>
            <p:txBody>
              <a:bodyPr>
                <a:normAutofit/>
              </a:bodyPr>
              <a:lstStyle/>
              <a:p>
                <a:pPr algn="just"/>
                <a:r>
                  <a:rPr lang="en-US" sz="2600" dirty="0" smtClean="0">
                    <a:latin typeface="Times" panose="02020603050405020304" pitchFamily="18" charset="0"/>
                    <a:cs typeface="Times" panose="02020603050405020304" pitchFamily="18" charset="0"/>
                  </a:rPr>
                  <a:t>Equal to the work done (force required to move it upward </a:t>
                </a:r>
                <a:r>
                  <a:rPr lang="en-US" sz="2600" dirty="0" smtClean="0">
                    <a:latin typeface="Times" panose="02020603050405020304" pitchFamily="18" charset="0"/>
                    <a:cs typeface="Times" panose="02020603050405020304" pitchFamily="18" charset="0"/>
                    <a:sym typeface="Symbol" pitchFamily="48" charset="2"/>
                  </a:rPr>
                  <a:t> the vertical distance moved against gravity) in lifting it</a:t>
                </a:r>
              </a:p>
              <a:p>
                <a:endParaRPr lang="en-US" sz="2600" dirty="0" smtClean="0">
                  <a:latin typeface="Times" panose="02020603050405020304" pitchFamily="18" charset="0"/>
                  <a:cs typeface="Times" panose="02020603050405020304" pitchFamily="18" charset="0"/>
                  <a:sym typeface="Symbol" pitchFamily="48" charset="2"/>
                </a:endParaRPr>
              </a:p>
              <a:p>
                <a:r>
                  <a:rPr lang="en-US" sz="2600" dirty="0" smtClean="0">
                    <a:latin typeface="Times" panose="02020603050405020304" pitchFamily="18" charset="0"/>
                    <a:cs typeface="Times" panose="02020603050405020304" pitchFamily="18" charset="0"/>
                    <a:sym typeface="Symbol" pitchFamily="48" charset="2"/>
                  </a:rPr>
                  <a:t>In equation form:</a:t>
                </a:r>
              </a:p>
              <a:p>
                <a:pPr marL="0" indent="0">
                  <a:buNone/>
                </a:pPr>
                <a:r>
                  <a:rPr lang="en-US" sz="2600" b="0" dirty="0" smtClean="0">
                    <a:latin typeface="Times" panose="02020603050405020304" pitchFamily="18" charset="0"/>
                    <a:cs typeface="Times" panose="02020603050405020304" pitchFamily="18" charset="0"/>
                    <a:sym typeface="Symbol" pitchFamily="48" charset="2"/>
                  </a:rPr>
                  <a:t>                               </a:t>
                </a:r>
                <a14:m>
                  <m:oMath xmlns:m="http://schemas.openxmlformats.org/officeDocument/2006/math">
                    <m:sSub>
                      <m:sSubPr>
                        <m:ctrlPr>
                          <a:rPr lang="en-US" sz="2600" b="0" i="1" smtClean="0">
                            <a:latin typeface="Cambria Math" panose="02040503050406030204" pitchFamily="18" charset="0"/>
                            <a:sym typeface="Symbol" pitchFamily="48" charset="2"/>
                          </a:rPr>
                        </m:ctrlPr>
                      </m:sSubPr>
                      <m:e>
                        <m:r>
                          <a:rPr lang="en-US" sz="2600" b="0" i="1" smtClean="0">
                            <a:latin typeface="Cambria Math"/>
                            <a:sym typeface="Symbol" pitchFamily="48" charset="2"/>
                          </a:rPr>
                          <m:t>𝐸</m:t>
                        </m:r>
                      </m:e>
                      <m:sub>
                        <m:r>
                          <a:rPr lang="en-US" sz="2600" b="0" i="1" smtClean="0">
                            <a:latin typeface="Cambria Math"/>
                            <a:sym typeface="Symbol" pitchFamily="48" charset="2"/>
                          </a:rPr>
                          <m:t>𝑝</m:t>
                        </m:r>
                      </m:sub>
                    </m:sSub>
                    <m:r>
                      <a:rPr lang="en-US" sz="2600" b="0" i="1" smtClean="0">
                        <a:latin typeface="Cambria Math"/>
                        <a:sym typeface="Symbol" pitchFamily="48" charset="2"/>
                      </a:rPr>
                      <m:t>=</m:t>
                    </m:r>
                    <m:r>
                      <a:rPr lang="en-US" sz="2600" b="0" i="1" smtClean="0">
                        <a:latin typeface="Cambria Math"/>
                        <a:sym typeface="Symbol" pitchFamily="48" charset="2"/>
                      </a:rPr>
                      <m:t>𝑚</m:t>
                    </m:r>
                    <m:r>
                      <a:rPr lang="en-US" sz="2600" b="0" i="1" smtClean="0">
                        <a:latin typeface="Cambria Math"/>
                        <a:sym typeface="Symbol" pitchFamily="48" charset="2"/>
                      </a:rPr>
                      <m:t> </m:t>
                    </m:r>
                    <m:r>
                      <a:rPr lang="en-US" sz="2600" b="0" i="1" smtClean="0">
                        <a:latin typeface="Cambria Math"/>
                        <a:sym typeface="Symbol" pitchFamily="48" charset="2"/>
                      </a:rPr>
                      <m:t>𝑔</m:t>
                    </m:r>
                    <m:r>
                      <a:rPr lang="en-US" sz="2600" b="0" i="1" smtClean="0">
                        <a:latin typeface="Cambria Math"/>
                        <a:sym typeface="Symbol" pitchFamily="48" charset="2"/>
                      </a:rPr>
                      <m:t> </m:t>
                    </m:r>
                    <m:r>
                      <a:rPr lang="en-US" sz="2600" b="0" i="1" smtClean="0">
                        <a:latin typeface="Cambria Math"/>
                        <a:sym typeface="Symbol" pitchFamily="48" charset="2"/>
                      </a:rPr>
                      <m:t>h</m:t>
                    </m:r>
                  </m:oMath>
                </a14:m>
                <a:r>
                  <a:rPr lang="en-US" sz="2600" dirty="0" smtClean="0">
                    <a:latin typeface="Times" panose="02020603050405020304" pitchFamily="18" charset="0"/>
                    <a:cs typeface="Times" panose="02020603050405020304" pitchFamily="18" charset="0"/>
                    <a:sym typeface="Symbol" pitchFamily="48" charset="2"/>
                  </a:rPr>
                  <a:t> </a:t>
                </a:r>
              </a:p>
            </p:txBody>
          </p:sp>
        </mc:Choice>
        <mc:Fallback>
          <p:sp>
            <p:nvSpPr>
              <p:cNvPr id="25603" name="Rectangle 3"/>
              <p:cNvSpPr>
                <a:spLocks noGrp="1" noRot="1" noChangeAspect="1" noMove="1" noResize="1" noEditPoints="1" noAdjustHandles="1" noChangeArrowheads="1" noChangeShapeType="1" noTextEdit="1"/>
              </p:cNvSpPr>
              <p:nvPr>
                <p:ph type="body" idx="1"/>
              </p:nvPr>
            </p:nvSpPr>
            <p:spPr>
              <a:xfrm>
                <a:off x="344488" y="1600201"/>
                <a:ext cx="6257900" cy="4061047"/>
              </a:xfrm>
              <a:blipFill rotWithShape="0">
                <a:blip r:embed="rId2"/>
                <a:stretch>
                  <a:fillRect l="-1559" t="-1502" r="-1754"/>
                </a:stretch>
              </a:blipFill>
            </p:spPr>
            <p:txBody>
              <a:bodyPr/>
              <a:lstStyle/>
              <a:p>
                <a:r>
                  <a:rPr lang="en-US">
                    <a:noFill/>
                  </a:rPr>
                  <a:t> </a:t>
                </a:r>
              </a:p>
            </p:txBody>
          </p:sp>
        </mc:Fallback>
      </mc:AlternateContent>
      <p:pic>
        <p:nvPicPr>
          <p:cNvPr id="158722" name="Picture 2"/>
          <p:cNvPicPr>
            <a:picLocks noChangeAspect="1" noChangeArrowheads="1"/>
          </p:cNvPicPr>
          <p:nvPr/>
        </p:nvPicPr>
        <p:blipFill>
          <a:blip r:embed="rId3" cstate="print"/>
          <a:srcRect/>
          <a:stretch>
            <a:fillRect/>
          </a:stretch>
        </p:blipFill>
        <p:spPr bwMode="auto">
          <a:xfrm>
            <a:off x="6681192" y="1628800"/>
            <a:ext cx="2920796" cy="3957418"/>
          </a:xfrm>
          <a:prstGeom prst="rect">
            <a:avLst/>
          </a:prstGeom>
          <a:noFill/>
          <a:ln w="9525">
            <a:noFill/>
            <a:miter lim="800000"/>
            <a:headEnd/>
            <a:tailEnd/>
          </a:ln>
        </p:spPr>
      </p:pic>
      <p:pic>
        <p:nvPicPr>
          <p:cNvPr id="757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20" y="4653136"/>
            <a:ext cx="4942681" cy="154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13_23_Figure"/>
          <p:cNvPicPr>
            <a:picLocks noChangeAspect="1" noChangeArrowheads="1"/>
          </p:cNvPicPr>
          <p:nvPr/>
        </p:nvPicPr>
        <p:blipFill>
          <a:blip r:embed="rId3" cstate="print"/>
          <a:srcRect b="3096"/>
          <a:stretch>
            <a:fillRect/>
          </a:stretch>
        </p:blipFill>
        <p:spPr bwMode="auto">
          <a:xfrm>
            <a:off x="3465381" y="3287713"/>
            <a:ext cx="6205008" cy="3162300"/>
          </a:xfrm>
          <a:prstGeom prst="rect">
            <a:avLst/>
          </a:prstGeom>
          <a:noFill/>
          <a:ln w="9525">
            <a:noFill/>
            <a:miter lim="800000"/>
            <a:headEnd/>
            <a:tailEnd/>
          </a:ln>
        </p:spPr>
      </p:pic>
      <p:sp>
        <p:nvSpPr>
          <p:cNvPr id="26627" name="Rectangle 2"/>
          <p:cNvSpPr>
            <a:spLocks noGrp="1" noChangeArrowheads="1"/>
          </p:cNvSpPr>
          <p:nvPr>
            <p:ph type="title"/>
          </p:nvPr>
        </p:nvSpPr>
        <p:spPr>
          <a:xfrm>
            <a:off x="495300" y="990600"/>
            <a:ext cx="8915400" cy="971550"/>
          </a:xfrm>
        </p:spPr>
        <p:txBody>
          <a:bodyPr/>
          <a:lstStyle/>
          <a:p>
            <a:pPr algn="l"/>
            <a:r>
              <a:rPr lang="en-US" sz="2400" smtClean="0"/>
              <a:t>Does a car hoisted for repairs in a service station have increased potential energy relative to the floor?</a:t>
            </a:r>
            <a:endParaRPr lang="en-US" sz="2800" b="1" i="1" smtClean="0">
              <a:latin typeface="Batang" pitchFamily="18" charset="-127"/>
              <a:ea typeface="Batang" pitchFamily="18" charset="-127"/>
            </a:endParaRPr>
          </a:p>
        </p:txBody>
      </p:sp>
      <p:sp>
        <p:nvSpPr>
          <p:cNvPr id="517123" name="Rectangle 3"/>
          <p:cNvSpPr>
            <a:spLocks noGrp="1" noChangeArrowheads="1"/>
          </p:cNvSpPr>
          <p:nvPr>
            <p:ph type="body" idx="1"/>
          </p:nvPr>
        </p:nvSpPr>
        <p:spPr>
          <a:xfrm>
            <a:off x="510779" y="2025650"/>
            <a:ext cx="8915400" cy="3962400"/>
          </a:xfrm>
        </p:spPr>
        <p:txBody>
          <a:bodyPr/>
          <a:lstStyle/>
          <a:p>
            <a:pPr marL="609600" indent="-609600">
              <a:buFontTx/>
              <a:buNone/>
            </a:pPr>
            <a:r>
              <a:rPr lang="en-US" sz="2400" dirty="0" smtClean="0"/>
              <a:t>A.	Yes</a:t>
            </a:r>
            <a:endParaRPr lang="en-US" sz="2400" dirty="0" smtClean="0">
              <a:ea typeface="Batang" pitchFamily="18" charset="-127"/>
            </a:endParaRPr>
          </a:p>
          <a:p>
            <a:pPr marL="609600" indent="-609600">
              <a:buFontTx/>
              <a:buAutoNum type="alphaUcPeriod" startAt="2"/>
            </a:pPr>
            <a:r>
              <a:rPr lang="en-US" sz="2400" dirty="0" smtClean="0"/>
              <a:t>No</a:t>
            </a:r>
            <a:endParaRPr lang="en-US" sz="2400" b="1" dirty="0" smtClean="0">
              <a:ea typeface="Batang" pitchFamily="18" charset="-127"/>
            </a:endParaRPr>
          </a:p>
          <a:p>
            <a:pPr marL="609600" indent="-609600">
              <a:buFontTx/>
              <a:buAutoNum type="alphaUcPeriod" startAt="2"/>
            </a:pPr>
            <a:r>
              <a:rPr lang="en-US" sz="2400" dirty="0" smtClean="0"/>
              <a:t>Sometimes</a:t>
            </a:r>
            <a:endParaRPr lang="en-US" sz="2400" dirty="0" smtClean="0">
              <a:ea typeface="Batang" pitchFamily="18" charset="-127"/>
            </a:endParaRPr>
          </a:p>
          <a:p>
            <a:pPr marL="609600" indent="-609600">
              <a:buFontTx/>
              <a:buAutoNum type="alphaUcPeriod" startAt="4"/>
            </a:pPr>
            <a:r>
              <a:rPr lang="en-US" sz="2400" dirty="0" smtClean="0"/>
              <a:t>Not enough information</a:t>
            </a:r>
          </a:p>
          <a:p>
            <a:pPr marL="609600" indent="-609600">
              <a:buFontTx/>
              <a:buAutoNum type="alphaUcPeriod" startAt="4"/>
            </a:pPr>
            <a:endParaRPr lang="en-US" sz="2400" dirty="0" smtClean="0"/>
          </a:p>
          <a:p>
            <a:pPr marL="990600" lvl="1" indent="-533400">
              <a:buFontTx/>
              <a:buNone/>
            </a:pPr>
            <a:r>
              <a:rPr lang="en-US" sz="2000" dirty="0" smtClean="0"/>
              <a:t>		</a:t>
            </a:r>
          </a:p>
          <a:p>
            <a:pPr marL="609600" indent="-609600">
              <a:buFontTx/>
              <a:buNone/>
            </a:pPr>
            <a:endParaRPr lang="en-US" sz="2400" dirty="0" smtClean="0"/>
          </a:p>
        </p:txBody>
      </p:sp>
      <p:sp>
        <p:nvSpPr>
          <p:cNvPr id="26629" name="Rectangle 4"/>
          <p:cNvSpPr>
            <a:spLocks noChangeArrowheads="1"/>
          </p:cNvSpPr>
          <p:nvPr/>
        </p:nvSpPr>
        <p:spPr bwMode="auto">
          <a:xfrm>
            <a:off x="0" y="0"/>
            <a:ext cx="9906000" cy="762000"/>
          </a:xfrm>
          <a:prstGeom prst="rect">
            <a:avLst/>
          </a:prstGeom>
          <a:solidFill>
            <a:srgbClr val="3B79AC"/>
          </a:solidFill>
          <a:ln w="9525">
            <a:noFill/>
            <a:miter lim="800000"/>
            <a:headEnd/>
            <a:tailEnd/>
          </a:ln>
        </p:spPr>
        <p:txBody>
          <a:bodyPr wrap="none" anchor="ctr"/>
          <a:lstStyle/>
          <a:p>
            <a:pPr algn="ctr"/>
            <a:r>
              <a:rPr lang="en-US" sz="2400" b="1">
                <a:solidFill>
                  <a:schemeClr val="bg1"/>
                </a:solidFill>
                <a:cs typeface="Arial" charset="0"/>
              </a:rPr>
              <a:t>Potential Energy</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95300" y="990600"/>
            <a:ext cx="8915400" cy="1752600"/>
          </a:xfrm>
        </p:spPr>
        <p:txBody>
          <a:bodyPr/>
          <a:lstStyle/>
          <a:p>
            <a:pPr algn="l"/>
            <a:r>
              <a:rPr lang="en-US" sz="2400" smtClean="0"/>
              <a:t>Does a car hoisted for repairs in a service station have increased potential energy relative to the floor?</a:t>
            </a:r>
            <a:endParaRPr lang="en-US" sz="2800" b="1" i="1" smtClean="0">
              <a:latin typeface="Batang" pitchFamily="18" charset="-127"/>
              <a:ea typeface="Batang" pitchFamily="18" charset="-127"/>
            </a:endParaRPr>
          </a:p>
        </p:txBody>
      </p:sp>
      <p:sp>
        <p:nvSpPr>
          <p:cNvPr id="519171" name="Rectangle 3"/>
          <p:cNvSpPr>
            <a:spLocks noGrp="1" noChangeArrowheads="1"/>
          </p:cNvSpPr>
          <p:nvPr>
            <p:ph type="body" idx="1"/>
          </p:nvPr>
        </p:nvSpPr>
        <p:spPr>
          <a:xfrm>
            <a:off x="495300" y="2541588"/>
            <a:ext cx="8915400" cy="3962400"/>
          </a:xfrm>
        </p:spPr>
        <p:txBody>
          <a:bodyPr/>
          <a:lstStyle/>
          <a:p>
            <a:pPr marL="609600" indent="-609600">
              <a:buFontTx/>
              <a:buNone/>
            </a:pPr>
            <a:r>
              <a:rPr lang="en-US" sz="2400" b="1" smtClean="0"/>
              <a:t>A.	Yes</a:t>
            </a:r>
            <a:endParaRPr lang="en-US" sz="2400" smtClean="0">
              <a:ea typeface="Batang" pitchFamily="18" charset="-127"/>
            </a:endParaRPr>
          </a:p>
          <a:p>
            <a:pPr marL="609600" indent="-609600">
              <a:buFontTx/>
              <a:buAutoNum type="alphaUcPeriod" startAt="2"/>
            </a:pPr>
            <a:r>
              <a:rPr lang="en-US" sz="2400" smtClean="0"/>
              <a:t>No</a:t>
            </a:r>
            <a:endParaRPr lang="en-US" sz="2400" b="1" smtClean="0">
              <a:ea typeface="Batang" pitchFamily="18" charset="-127"/>
            </a:endParaRPr>
          </a:p>
          <a:p>
            <a:pPr marL="609600" indent="-609600">
              <a:buFontTx/>
              <a:buAutoNum type="alphaUcPeriod" startAt="2"/>
            </a:pPr>
            <a:r>
              <a:rPr lang="en-US" sz="2400" smtClean="0"/>
              <a:t>Sometimes</a:t>
            </a:r>
            <a:endParaRPr lang="en-US" sz="2400" smtClean="0">
              <a:ea typeface="Batang" pitchFamily="18" charset="-127"/>
            </a:endParaRPr>
          </a:p>
          <a:p>
            <a:pPr marL="609600" indent="-609600">
              <a:buFontTx/>
              <a:buAutoNum type="alphaUcPeriod" startAt="4"/>
            </a:pPr>
            <a:r>
              <a:rPr lang="en-US" sz="2400" smtClean="0"/>
              <a:t>Not enough information</a:t>
            </a:r>
          </a:p>
          <a:p>
            <a:pPr marL="609600" indent="-609600">
              <a:buFontTx/>
              <a:buAutoNum type="alphaUcPeriod" startAt="4"/>
            </a:pPr>
            <a:endParaRPr lang="en-US" sz="2400" smtClean="0"/>
          </a:p>
          <a:p>
            <a:pPr marL="609600" indent="-609600">
              <a:buFontTx/>
              <a:buNone/>
            </a:pPr>
            <a:r>
              <a:rPr lang="en-US" sz="2400" smtClean="0"/>
              <a:t>	</a:t>
            </a:r>
            <a:r>
              <a:rPr lang="en-US" sz="2400" i="1" smtClean="0"/>
              <a:t>Comment</a:t>
            </a:r>
            <a:r>
              <a:rPr lang="en-US" sz="2400" smtClean="0"/>
              <a:t>:</a:t>
            </a:r>
          </a:p>
          <a:p>
            <a:pPr marL="609600" indent="-609600">
              <a:buFontTx/>
              <a:buNone/>
            </a:pPr>
            <a:r>
              <a:rPr lang="en-US" sz="2400" smtClean="0"/>
              <a:t>	If the car were twice as heavy, its increase in potential energy would be twice as great.</a:t>
            </a:r>
          </a:p>
          <a:p>
            <a:pPr marL="609600" indent="-609600">
              <a:buFontTx/>
              <a:buNone/>
            </a:pPr>
            <a:endParaRPr lang="en-US" sz="1800" smtClean="0"/>
          </a:p>
          <a:p>
            <a:pPr marL="609600" indent="-609600">
              <a:buFontTx/>
              <a:buNone/>
            </a:pPr>
            <a:endParaRPr lang="en-US" sz="2400" smtClean="0"/>
          </a:p>
        </p:txBody>
      </p:sp>
      <p:sp>
        <p:nvSpPr>
          <p:cNvPr id="27652" name="Rectangle 4"/>
          <p:cNvSpPr>
            <a:spLocks noChangeArrowheads="1"/>
          </p:cNvSpPr>
          <p:nvPr/>
        </p:nvSpPr>
        <p:spPr bwMode="auto">
          <a:xfrm>
            <a:off x="0" y="0"/>
            <a:ext cx="9906000" cy="762000"/>
          </a:xfrm>
          <a:prstGeom prst="rect">
            <a:avLst/>
          </a:prstGeom>
          <a:solidFill>
            <a:srgbClr val="3B79AC"/>
          </a:solidFill>
          <a:ln w="9525">
            <a:noFill/>
            <a:miter lim="800000"/>
            <a:headEnd/>
            <a:tailEnd/>
          </a:ln>
        </p:spPr>
        <p:txBody>
          <a:bodyPr wrap="none" anchor="ctr"/>
          <a:lstStyle/>
          <a:p>
            <a:pPr algn="ctr"/>
            <a:r>
              <a:rPr lang="en-US" sz="2400" b="1">
                <a:solidFill>
                  <a:schemeClr val="bg1"/>
                </a:solidFill>
                <a:cs typeface="Arial" charset="0"/>
              </a:rPr>
              <a:t>Potential Energy</a:t>
            </a:r>
          </a:p>
          <a:p>
            <a:pPr algn="ctr"/>
            <a:r>
              <a:rPr lang="en-US" sz="2400" b="1">
                <a:solidFill>
                  <a:schemeClr val="bg1"/>
                </a:solidFill>
                <a:cs typeface="Arial" charset="0"/>
              </a:rPr>
              <a:t>CHECK YOUR ANSWER</a:t>
            </a:r>
            <a:r>
              <a:rPr lang="en-US" sz="2400" b="1" i="1">
                <a:solidFill>
                  <a:schemeClr val="folHlink"/>
                </a:solidFill>
                <a:cs typeface="Arial" charset="0"/>
              </a:rPr>
              <a:t> </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17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9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Potential Energy</a:t>
            </a:r>
          </a:p>
        </p:txBody>
      </p:sp>
      <p:sp>
        <p:nvSpPr>
          <p:cNvPr id="28675" name="Rectangle 3"/>
          <p:cNvSpPr>
            <a:spLocks noGrp="1" noChangeArrowheads="1"/>
          </p:cNvSpPr>
          <p:nvPr>
            <p:ph type="body" idx="1"/>
          </p:nvPr>
        </p:nvSpPr>
        <p:spPr>
          <a:xfrm>
            <a:off x="1136576" y="1600201"/>
            <a:ext cx="7920880" cy="4525963"/>
          </a:xfrm>
        </p:spPr>
        <p:txBody>
          <a:bodyPr/>
          <a:lstStyle/>
          <a:p>
            <a:pPr>
              <a:buFontTx/>
              <a:buNone/>
            </a:pPr>
            <a:r>
              <a:rPr lang="en-US" sz="2800" dirty="0" smtClean="0"/>
              <a:t>	Example: </a:t>
            </a:r>
            <a:r>
              <a:rPr lang="en-US" sz="2400" dirty="0" smtClean="0"/>
              <a:t>Potential energy of 10-N ball is the same in 		</a:t>
            </a:r>
            <a:r>
              <a:rPr lang="en-US" sz="1200" dirty="0" smtClean="0"/>
              <a:t> </a:t>
            </a:r>
            <a:r>
              <a:rPr lang="en-US" sz="2400" dirty="0" smtClean="0"/>
              <a:t>all 3 cases because work done in elevating it 		</a:t>
            </a:r>
            <a:r>
              <a:rPr lang="en-US" sz="1200" dirty="0" smtClean="0"/>
              <a:t> </a:t>
            </a:r>
            <a:r>
              <a:rPr lang="en-US" sz="2400" dirty="0" smtClean="0"/>
              <a:t>is the same.</a:t>
            </a:r>
            <a:endParaRPr lang="en-US" sz="2800" dirty="0" smtClean="0"/>
          </a:p>
          <a:p>
            <a:endParaRPr lang="en-US" dirty="0" smtClean="0"/>
          </a:p>
          <a:p>
            <a:endParaRPr lang="en-US" dirty="0" smtClean="0"/>
          </a:p>
          <a:p>
            <a:endParaRPr lang="en-US" dirty="0" smtClean="0"/>
          </a:p>
          <a:p>
            <a:pPr>
              <a:buFontTx/>
              <a:buNone/>
            </a:pPr>
            <a:endParaRPr lang="en-US" dirty="0" smtClean="0"/>
          </a:p>
        </p:txBody>
      </p:sp>
      <p:pic>
        <p:nvPicPr>
          <p:cNvPr id="28676" name="Picture 7" descr="07_06_Figure"/>
          <p:cNvPicPr>
            <a:picLocks noChangeAspect="1" noChangeArrowheads="1"/>
          </p:cNvPicPr>
          <p:nvPr/>
        </p:nvPicPr>
        <p:blipFill>
          <a:blip r:embed="rId2" cstate="print"/>
          <a:srcRect b="5164"/>
          <a:stretch>
            <a:fillRect/>
          </a:stretch>
        </p:blipFill>
        <p:spPr bwMode="auto">
          <a:xfrm>
            <a:off x="1078311" y="3263900"/>
            <a:ext cx="7749381" cy="2882900"/>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2" cstate="print"/>
          <a:srcRect t="1626"/>
          <a:stretch>
            <a:fillRect/>
          </a:stretch>
        </p:blipFill>
        <p:spPr bwMode="auto">
          <a:xfrm>
            <a:off x="805061" y="2060848"/>
            <a:ext cx="7532315" cy="4752528"/>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b="64541"/>
          <a:stretch>
            <a:fillRect/>
          </a:stretch>
        </p:blipFill>
        <p:spPr bwMode="auto">
          <a:xfrm>
            <a:off x="920552" y="144016"/>
            <a:ext cx="7229475" cy="1800200"/>
          </a:xfrm>
          <a:prstGeom prst="rect">
            <a:avLst/>
          </a:prstGeom>
          <a:noFill/>
          <a:ln w="9525">
            <a:noFill/>
            <a:miter lim="800000"/>
            <a:headEnd/>
            <a:tailEnd/>
          </a:ln>
        </p:spPr>
      </p:pic>
      <p:pic>
        <p:nvPicPr>
          <p:cNvPr id="180226" name="Picture 2"/>
          <p:cNvPicPr>
            <a:picLocks noChangeAspect="1" noChangeArrowheads="1"/>
          </p:cNvPicPr>
          <p:nvPr/>
        </p:nvPicPr>
        <p:blipFill>
          <a:blip r:embed="rId3" cstate="print"/>
          <a:srcRect l="26893" t="37757" r="22309"/>
          <a:stretch>
            <a:fillRect/>
          </a:stretch>
        </p:blipFill>
        <p:spPr bwMode="auto">
          <a:xfrm>
            <a:off x="6249144" y="2132855"/>
            <a:ext cx="2952328" cy="2540387"/>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37757" r="82071" b="56570"/>
          <a:stretch>
            <a:fillRect/>
          </a:stretch>
        </p:blipFill>
        <p:spPr bwMode="auto">
          <a:xfrm>
            <a:off x="6609184" y="1772816"/>
            <a:ext cx="1296144" cy="288032"/>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95300" y="274638"/>
            <a:ext cx="8915400" cy="562074"/>
          </a:xfrm>
        </p:spPr>
        <p:txBody>
          <a:bodyPr>
            <a:normAutofit fontScale="90000"/>
          </a:bodyPr>
          <a:lstStyle/>
          <a:p>
            <a:r>
              <a:rPr lang="en-US" b="1" dirty="0" smtClean="0">
                <a:latin typeface="Times" panose="02020603050405020304" pitchFamily="18" charset="0"/>
                <a:cs typeface="Times" panose="02020603050405020304" pitchFamily="18" charset="0"/>
              </a:rPr>
              <a:t>Kinetic Energy</a:t>
            </a:r>
          </a:p>
        </p:txBody>
      </p:sp>
      <mc:AlternateContent xmlns:mc="http://schemas.openxmlformats.org/markup-compatibility/2006">
        <mc:Choice xmlns:a14="http://schemas.microsoft.com/office/drawing/2010/main" Requires="a14">
          <p:sp>
            <p:nvSpPr>
              <p:cNvPr id="29699" name="Rectangle 3"/>
              <p:cNvSpPr>
                <a:spLocks noGrp="1" noChangeArrowheads="1"/>
              </p:cNvSpPr>
              <p:nvPr>
                <p:ph type="body" idx="1"/>
              </p:nvPr>
            </p:nvSpPr>
            <p:spPr>
              <a:xfrm>
                <a:off x="495300" y="1124744"/>
                <a:ext cx="8915400" cy="4857404"/>
              </a:xfrm>
            </p:spPr>
            <p:txBody>
              <a:bodyPr>
                <a:normAutofit fontScale="92500" lnSpcReduction="10000"/>
              </a:bodyPr>
              <a:lstStyle/>
              <a:p>
                <a:r>
                  <a:rPr lang="en-US" sz="2800" dirty="0" smtClean="0">
                    <a:latin typeface="Times" panose="02020603050405020304" pitchFamily="18" charset="0"/>
                    <a:cs typeface="Times" panose="02020603050405020304" pitchFamily="18" charset="0"/>
                  </a:rPr>
                  <a:t>Energy of motion</a:t>
                </a:r>
              </a:p>
              <a:p>
                <a:r>
                  <a:rPr lang="en-US" sz="2800" dirty="0">
                    <a:latin typeface="Times" panose="02020603050405020304" pitchFamily="18" charset="0"/>
                    <a:cs typeface="Times" panose="02020603050405020304" pitchFamily="18" charset="0"/>
                  </a:rPr>
                  <a:t>Kinetic energy is due to the mass and the velocity of a moving object </a:t>
                </a:r>
                <a:endParaRPr lang="en-US" sz="2800" dirty="0" smtClean="0">
                  <a:latin typeface="Times" panose="02020603050405020304" pitchFamily="18" charset="0"/>
                  <a:cs typeface="Times" panose="02020603050405020304" pitchFamily="18" charset="0"/>
                </a:endParaRPr>
              </a:p>
              <a:p>
                <a:r>
                  <a:rPr lang="en-GB" sz="2800" dirty="0">
                    <a:latin typeface="Times" panose="02020603050405020304" pitchFamily="18" charset="0"/>
                    <a:cs typeface="Times" panose="02020603050405020304" pitchFamily="18" charset="0"/>
                  </a:rPr>
                  <a:t>is given </a:t>
                </a:r>
                <a:r>
                  <a:rPr lang="en-GB" sz="2800" dirty="0" smtClean="0">
                    <a:latin typeface="Times" panose="02020603050405020304" pitchFamily="18" charset="0"/>
                    <a:cs typeface="Times" panose="02020603050405020304" pitchFamily="18" charset="0"/>
                  </a:rPr>
                  <a:t>by the formula:</a:t>
                </a:r>
              </a:p>
              <a:p>
                <a:pPr marL="0" indent="0">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𝐸</m:t>
                          </m:r>
                        </m:e>
                        <m:sub>
                          <m:r>
                            <a:rPr lang="en-US" sz="2800" b="0" i="1" smtClean="0">
                              <a:latin typeface="Cambria Math"/>
                            </a:rPr>
                            <m:t>𝑘</m:t>
                          </m:r>
                        </m:sub>
                      </m:sSub>
                      <m:r>
                        <a:rPr lang="en-US" sz="2800" b="0" i="1" smtClean="0">
                          <a:latin typeface="Cambria Math"/>
                        </a:rPr>
                        <m:t>= </m:t>
                      </m:r>
                      <m:f>
                        <m:fPr>
                          <m:ctrlPr>
                            <a:rPr lang="en-US" sz="2800" b="0" i="1" smtClean="0">
                              <a:latin typeface="Cambria Math" panose="02040503050406030204" pitchFamily="18" charset="0"/>
                            </a:rPr>
                          </m:ctrlPr>
                        </m:fPr>
                        <m:num>
                          <m:r>
                            <a:rPr lang="en-US" sz="2800" b="0" i="1" smtClean="0">
                              <a:latin typeface="Cambria Math"/>
                            </a:rPr>
                            <m:t>1</m:t>
                          </m:r>
                        </m:num>
                        <m:den>
                          <m:r>
                            <a:rPr lang="en-US" sz="2800" b="0" i="1" smtClean="0">
                              <a:latin typeface="Cambria Math"/>
                            </a:rPr>
                            <m:t>2</m:t>
                          </m:r>
                        </m:den>
                      </m:f>
                      <m:r>
                        <a:rPr lang="en-US" sz="2800" b="0" i="1" smtClean="0">
                          <a:latin typeface="Cambria Math"/>
                        </a:rPr>
                        <m:t> </m:t>
                      </m:r>
                      <m:r>
                        <a:rPr lang="en-US" sz="2800" b="0" i="1" smtClean="0">
                          <a:latin typeface="Cambria Math"/>
                        </a:rPr>
                        <m:t>𝑚</m:t>
                      </m:r>
                      <m:r>
                        <a:rPr lang="en-US" sz="2800" b="0" i="1" smtClean="0">
                          <a:latin typeface="Cambria Math"/>
                        </a:rPr>
                        <m:t> </m:t>
                      </m:r>
                      <m:sSup>
                        <m:sSupPr>
                          <m:ctrlPr>
                            <a:rPr lang="en-US" sz="2800" b="0" i="1" smtClean="0">
                              <a:latin typeface="Cambria Math" panose="02040503050406030204" pitchFamily="18" charset="0"/>
                            </a:rPr>
                          </m:ctrlPr>
                        </m:sSupPr>
                        <m:e>
                          <m:r>
                            <a:rPr lang="en-US" sz="2800" b="0" i="1" smtClean="0">
                              <a:latin typeface="Cambria Math"/>
                            </a:rPr>
                            <m:t>𝑣</m:t>
                          </m:r>
                        </m:e>
                        <m:sup>
                          <m:r>
                            <a:rPr lang="en-US" sz="2800" b="0" i="1" smtClean="0">
                              <a:latin typeface="Cambria Math"/>
                            </a:rPr>
                            <m:t>2</m:t>
                          </m:r>
                        </m:sup>
                      </m:sSup>
                    </m:oMath>
                  </m:oMathPara>
                </a14:m>
                <a:endParaRPr lang="en-GB" sz="2800" dirty="0">
                  <a:latin typeface="Times" panose="02020603050405020304" pitchFamily="18" charset="0"/>
                  <a:cs typeface="Times" panose="02020603050405020304" pitchFamily="18" charset="0"/>
                </a:endParaRPr>
              </a:p>
              <a:p>
                <a:endParaRPr lang="en-GB" sz="2800" dirty="0" smtClean="0">
                  <a:latin typeface="Times" panose="02020603050405020304" pitchFamily="18" charset="0"/>
                  <a:cs typeface="Times" panose="02020603050405020304" pitchFamily="18" charset="0"/>
                </a:endParaRPr>
              </a:p>
              <a:p>
                <a:pPr marL="0" indent="0">
                  <a:buNone/>
                </a:pPr>
                <a:r>
                  <a:rPr lang="en-GB" sz="2800" dirty="0" smtClean="0">
                    <a:latin typeface="Times" panose="02020603050405020304" pitchFamily="18" charset="0"/>
                    <a:cs typeface="Times" panose="02020603050405020304" pitchFamily="18" charset="0"/>
                  </a:rPr>
                  <a:t> </a:t>
                </a:r>
              </a:p>
              <a:p>
                <a:endParaRPr lang="en-US" sz="2800" dirty="0" smtClean="0">
                  <a:latin typeface="Times" panose="02020603050405020304" pitchFamily="18" charset="0"/>
                  <a:cs typeface="Times" panose="02020603050405020304" pitchFamily="18" charset="0"/>
                  <a:sym typeface="Symbol" pitchFamily="48" charset="2"/>
                </a:endParaRPr>
              </a:p>
              <a:p>
                <a:endParaRPr lang="en-US" sz="2800" dirty="0">
                  <a:latin typeface="Times" panose="02020603050405020304" pitchFamily="18" charset="0"/>
                  <a:cs typeface="Times" panose="02020603050405020304" pitchFamily="18" charset="0"/>
                  <a:sym typeface="Symbol" pitchFamily="48" charset="2"/>
                </a:endParaRPr>
              </a:p>
              <a:p>
                <a:r>
                  <a:rPr lang="en-US" sz="2800" dirty="0" smtClean="0">
                    <a:latin typeface="Times" panose="02020603050405020304" pitchFamily="18" charset="0"/>
                    <a:cs typeface="Times" panose="02020603050405020304" pitchFamily="18" charset="0"/>
                    <a:sym typeface="Symbol" pitchFamily="48" charset="2"/>
                  </a:rPr>
                  <a:t>If object speed is doubled  kinetic energy is quadrupled.</a:t>
                </a:r>
              </a:p>
            </p:txBody>
          </p:sp>
        </mc:Choice>
        <mc:Fallback>
          <p:sp>
            <p:nvSpPr>
              <p:cNvPr id="29699" name="Rectangle 3"/>
              <p:cNvSpPr>
                <a:spLocks noGrp="1" noRot="1" noChangeAspect="1" noMove="1" noResize="1" noEditPoints="1" noAdjustHandles="1" noChangeArrowheads="1" noChangeShapeType="1" noTextEdit="1"/>
              </p:cNvSpPr>
              <p:nvPr>
                <p:ph type="body" idx="1"/>
              </p:nvPr>
            </p:nvSpPr>
            <p:spPr>
              <a:xfrm>
                <a:off x="495300" y="1124744"/>
                <a:ext cx="8915400" cy="4857404"/>
              </a:xfrm>
              <a:blipFill rotWithShape="0">
                <a:blip r:embed="rId2"/>
                <a:stretch>
                  <a:fillRect l="-1025" t="-2010" r="-478"/>
                </a:stretch>
              </a:blipFill>
            </p:spPr>
            <p:txBody>
              <a:bodyPr/>
              <a:lstStyle/>
              <a:p>
                <a:r>
                  <a:rPr lang="en-US">
                    <a:noFill/>
                  </a:rPr>
                  <a:t> </a:t>
                </a:r>
              </a:p>
            </p:txBody>
          </p:sp>
        </mc:Fallback>
      </mc:AlternateContent>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28" y="3717032"/>
            <a:ext cx="5056562"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95300" y="274638"/>
            <a:ext cx="8915400" cy="850106"/>
          </a:xfrm>
        </p:spPr>
        <p:txBody>
          <a:bodyPr/>
          <a:lstStyle/>
          <a:p>
            <a:r>
              <a:rPr lang="en-US" b="1" dirty="0" smtClean="0">
                <a:solidFill>
                  <a:srgbClr val="3333CC"/>
                </a:solidFill>
              </a:rPr>
              <a:t>Kinetic Energy</a:t>
            </a:r>
          </a:p>
        </p:txBody>
      </p:sp>
      <mc:AlternateContent xmlns:mc="http://schemas.openxmlformats.org/markup-compatibility/2006">
        <mc:Choice xmlns:a14="http://schemas.microsoft.com/office/drawing/2010/main" Requires="a14">
          <p:sp>
            <p:nvSpPr>
              <p:cNvPr id="32771" name="Rectangle 3"/>
              <p:cNvSpPr>
                <a:spLocks noGrp="1" noChangeArrowheads="1"/>
              </p:cNvSpPr>
              <p:nvPr>
                <p:ph type="body" idx="1"/>
              </p:nvPr>
            </p:nvSpPr>
            <p:spPr>
              <a:xfrm>
                <a:off x="560512" y="1196752"/>
                <a:ext cx="8915400" cy="4525963"/>
              </a:xfrm>
            </p:spPr>
            <p:txBody>
              <a:bodyPr/>
              <a:lstStyle/>
              <a:p>
                <a:pPr>
                  <a:buFontTx/>
                  <a:buNone/>
                </a:pPr>
                <a:r>
                  <a:rPr lang="en-US" b="1" dirty="0" smtClean="0">
                    <a:latin typeface="Times" panose="02020603050405020304" pitchFamily="18" charset="0"/>
                    <a:cs typeface="Times" panose="02020603050405020304" pitchFamily="18" charset="0"/>
                  </a:rPr>
                  <a:t>Kinetic energy and work of a moving object</a:t>
                </a:r>
              </a:p>
              <a:p>
                <a:r>
                  <a:rPr lang="en-US" sz="2800" dirty="0" smtClean="0">
                    <a:latin typeface="Times" panose="02020603050405020304" pitchFamily="18" charset="0"/>
                    <a:cs typeface="Times" panose="02020603050405020304" pitchFamily="18" charset="0"/>
                  </a:rPr>
                  <a:t>Equal to the work required to bring it from rest to that speed, or the work the object can do while being brought to rest. </a:t>
                </a:r>
              </a:p>
              <a:p>
                <a:r>
                  <a:rPr lang="en-US" sz="2800" i="1" dirty="0" smtClean="0">
                    <a:latin typeface="Times" panose="02020603050405020304" pitchFamily="18" charset="0"/>
                    <a:cs typeface="Times" panose="02020603050405020304" pitchFamily="18" charset="0"/>
                  </a:rPr>
                  <a:t>In other words</a:t>
                </a:r>
                <a:r>
                  <a:rPr lang="en-US" sz="2800" dirty="0" smtClean="0">
                    <a:latin typeface="Times" panose="02020603050405020304" pitchFamily="18" charset="0"/>
                    <a:cs typeface="Times" panose="02020603050405020304" pitchFamily="18" charset="0"/>
                  </a:rPr>
                  <a:t>, if all the work is transferred into kinetic energy then:</a:t>
                </a:r>
              </a:p>
              <a:p>
                <a:pPr>
                  <a:buNone/>
                </a:pPr>
                <a:r>
                  <a:rPr lang="en-US" sz="2800" dirty="0" smtClean="0">
                    <a:latin typeface="Times" panose="02020603050405020304" pitchFamily="18" charset="0"/>
                    <a:cs typeface="Times" panose="02020603050405020304" pitchFamily="18" charset="0"/>
                  </a:rPr>
                  <a:t>    Total work = net force </a:t>
                </a:r>
                <a:r>
                  <a:rPr lang="en-US" sz="2800" dirty="0" smtClean="0">
                    <a:latin typeface="Times" panose="02020603050405020304" pitchFamily="18" charset="0"/>
                    <a:cs typeface="Times" panose="02020603050405020304" pitchFamily="18" charset="0"/>
                    <a:sym typeface="Symbol" pitchFamily="48" charset="2"/>
                  </a:rPr>
                  <a:t> displacement </a:t>
                </a:r>
                <a:r>
                  <a:rPr lang="en-US" dirty="0" smtClean="0">
                    <a:latin typeface="Times" panose="02020603050405020304" pitchFamily="18" charset="0"/>
                    <a:cs typeface="Times" panose="02020603050405020304" pitchFamily="18" charset="0"/>
                    <a:sym typeface="Symbol" pitchFamily="48" charset="2"/>
                  </a:rPr>
                  <a:t> </a:t>
                </a:r>
                <a:r>
                  <a:rPr lang="en-US" sz="2800" dirty="0" smtClean="0">
                    <a:latin typeface="Times" panose="02020603050405020304" pitchFamily="18" charset="0"/>
                    <a:cs typeface="Times" panose="02020603050405020304" pitchFamily="18" charset="0"/>
                    <a:sym typeface="Symbol" pitchFamily="48" charset="2"/>
                  </a:rPr>
                  <a:t>kinetic energy, </a:t>
                </a:r>
              </a:p>
              <a:p>
                <a:pPr>
                  <a:buNone/>
                </a:pPr>
                <a:r>
                  <a:rPr lang="en-US" sz="2800" dirty="0" smtClean="0">
                    <a:latin typeface="Times" panose="02020603050405020304" pitchFamily="18" charset="0"/>
                    <a:cs typeface="Times" panose="02020603050405020304" pitchFamily="18" charset="0"/>
                    <a:sym typeface="Symbol" pitchFamily="48" charset="2"/>
                  </a:rPr>
                  <a:t>     </a:t>
                </a:r>
                <a:r>
                  <a:rPr lang="en-US" sz="2800" b="1" dirty="0" smtClean="0">
                    <a:latin typeface="Times" panose="02020603050405020304" pitchFamily="18" charset="0"/>
                    <a:cs typeface="Times" panose="02020603050405020304" pitchFamily="18" charset="0"/>
                    <a:sym typeface="Symbol" pitchFamily="48" charset="2"/>
                  </a:rPr>
                  <a:t>or</a:t>
                </a:r>
                <a:r>
                  <a:rPr lang="en-US" sz="2800" dirty="0" smtClean="0">
                    <a:latin typeface="Times" panose="02020603050405020304" pitchFamily="18" charset="0"/>
                    <a:cs typeface="Times" panose="02020603050405020304" pitchFamily="18" charset="0"/>
                    <a:sym typeface="Symbol" pitchFamily="48" charset="2"/>
                  </a:rPr>
                  <a:t>                          </a:t>
                </a:r>
                <a14:m>
                  <m:oMath xmlns:m="http://schemas.openxmlformats.org/officeDocument/2006/math">
                    <m:r>
                      <a:rPr lang="en-US" sz="2800" b="0" i="1" smtClean="0">
                        <a:latin typeface="Cambria Math"/>
                      </a:rPr>
                      <m:t>𝐹</m:t>
                    </m:r>
                    <m:r>
                      <a:rPr lang="en-US" sz="2800" b="0" i="1" smtClean="0">
                        <a:latin typeface="Cambria Math"/>
                      </a:rPr>
                      <m:t>×</m:t>
                    </m:r>
                    <m:r>
                      <a:rPr lang="en-US" sz="2800" b="0" i="1" smtClean="0">
                        <a:latin typeface="Cambria Math"/>
                      </a:rPr>
                      <m:t>𝑠</m:t>
                    </m:r>
                    <m:r>
                      <a:rPr lang="en-US" sz="2800" b="0" i="1" smtClean="0">
                        <a:latin typeface="Cambria Math"/>
                      </a:rPr>
                      <m:t> = </m:t>
                    </m:r>
                    <m:f>
                      <m:fPr>
                        <m:ctrlPr>
                          <a:rPr lang="en-US" sz="2800" i="1">
                            <a:latin typeface="Cambria Math" panose="02040503050406030204" pitchFamily="18" charset="0"/>
                          </a:rPr>
                        </m:ctrlPr>
                      </m:fPr>
                      <m:num>
                        <m:r>
                          <a:rPr lang="en-US" sz="2800" i="1">
                            <a:latin typeface="Cambria Math"/>
                          </a:rPr>
                          <m:t>1</m:t>
                        </m:r>
                      </m:num>
                      <m:den>
                        <m:r>
                          <a:rPr lang="en-US" sz="2800" i="1">
                            <a:latin typeface="Cambria Math"/>
                          </a:rPr>
                          <m:t>2</m:t>
                        </m:r>
                      </m:den>
                    </m:f>
                    <m:r>
                      <a:rPr lang="en-US" sz="2800" i="1">
                        <a:latin typeface="Cambria Math"/>
                      </a:rPr>
                      <m:t> </m:t>
                    </m:r>
                    <m:r>
                      <a:rPr lang="en-US" sz="2800" i="1">
                        <a:latin typeface="Cambria Math"/>
                      </a:rPr>
                      <m:t>𝑚</m:t>
                    </m:r>
                    <m:r>
                      <a:rPr lang="en-US" sz="2800" i="1">
                        <a:latin typeface="Cambria Math"/>
                      </a:rPr>
                      <m:t> </m:t>
                    </m:r>
                    <m:sSup>
                      <m:sSupPr>
                        <m:ctrlPr>
                          <a:rPr lang="en-US" sz="2800" i="1">
                            <a:latin typeface="Cambria Math" panose="02040503050406030204" pitchFamily="18" charset="0"/>
                          </a:rPr>
                        </m:ctrlPr>
                      </m:sSupPr>
                      <m:e>
                        <m:r>
                          <a:rPr lang="en-US" sz="2800" i="1">
                            <a:latin typeface="Cambria Math"/>
                          </a:rPr>
                          <m:t>𝑣</m:t>
                        </m:r>
                      </m:e>
                      <m:sup>
                        <m:r>
                          <a:rPr lang="en-US" sz="2800" i="1">
                            <a:latin typeface="Cambria Math"/>
                          </a:rPr>
                          <m:t>2</m:t>
                        </m:r>
                      </m:sup>
                    </m:sSup>
                  </m:oMath>
                </a14:m>
                <a:endParaRPr lang="en-US" dirty="0" smtClean="0">
                  <a:latin typeface="Times" panose="02020603050405020304" pitchFamily="18" charset="0"/>
                  <a:cs typeface="Times" panose="02020603050405020304" pitchFamily="18" charset="0"/>
                </a:endParaRPr>
              </a:p>
            </p:txBody>
          </p:sp>
        </mc:Choice>
        <mc:Fallback>
          <p:sp>
            <p:nvSpPr>
              <p:cNvPr id="32771" name="Rectangle 3"/>
              <p:cNvSpPr>
                <a:spLocks noGrp="1" noRot="1" noChangeAspect="1" noMove="1" noResize="1" noEditPoints="1" noAdjustHandles="1" noChangeArrowheads="1" noChangeShapeType="1" noTextEdit="1"/>
              </p:cNvSpPr>
              <p:nvPr>
                <p:ph type="body" idx="1"/>
              </p:nvPr>
            </p:nvSpPr>
            <p:spPr>
              <a:xfrm>
                <a:off x="560512" y="1196752"/>
                <a:ext cx="8915400" cy="4525963"/>
              </a:xfrm>
              <a:blipFill rotWithShape="0">
                <a:blip r:embed="rId2"/>
                <a:stretch>
                  <a:fillRect l="-1778" t="-1884"/>
                </a:stretch>
              </a:blipFill>
            </p:spPr>
            <p:txBody>
              <a:bodyPr/>
              <a:lstStyle/>
              <a:p>
                <a:r>
                  <a:rPr lang="en-US">
                    <a:noFill/>
                  </a:rPr>
                  <a:t> </a:t>
                </a:r>
              </a:p>
            </p:txBody>
          </p:sp>
        </mc:Fallback>
      </mc:AlternateContent>
      <p:sp>
        <p:nvSpPr>
          <p:cNvPr id="3" name="عنصر نائب لرقم الشريحة 2"/>
          <p:cNvSpPr>
            <a:spLocks noGrp="1"/>
          </p:cNvSpPr>
          <p:nvPr>
            <p:ph type="sldNum" sz="quarter" idx="12"/>
          </p:nvPr>
        </p:nvSpPr>
        <p:spPr/>
        <p:txBody>
          <a:bodyPr/>
          <a:lstStyle/>
          <a:p>
            <a:fld id="{19400F74-C474-487E-AA73-7DA0FEF0D858}" type="slidenum">
              <a:rPr lang="en-US" smtClean="0"/>
              <a:pPr/>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cstate="print"/>
          <a:srcRect/>
          <a:stretch>
            <a:fillRect/>
          </a:stretch>
        </p:blipFill>
        <p:spPr bwMode="auto">
          <a:xfrm>
            <a:off x="344488" y="1"/>
            <a:ext cx="8722029" cy="1792198"/>
          </a:xfrm>
          <a:prstGeom prst="rect">
            <a:avLst/>
          </a:prstGeom>
          <a:noFill/>
          <a:ln w="9525">
            <a:noFill/>
            <a:miter lim="800000"/>
            <a:headEnd/>
            <a:tailEnd/>
          </a:ln>
        </p:spPr>
      </p:pic>
      <p:pic>
        <p:nvPicPr>
          <p:cNvPr id="778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05" y="4509120"/>
            <a:ext cx="1865108" cy="79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700" y="4581128"/>
            <a:ext cx="4338540"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28" y="1772816"/>
            <a:ext cx="4115414" cy="56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492" y="2420888"/>
            <a:ext cx="198022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3160" y="2478463"/>
            <a:ext cx="7126384" cy="195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رابط مستقيم 2"/>
          <p:cNvCxnSpPr/>
          <p:nvPr/>
        </p:nvCxnSpPr>
        <p:spPr>
          <a:xfrm>
            <a:off x="128464" y="4509120"/>
            <a:ext cx="72008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78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5919" y="4326321"/>
            <a:ext cx="233362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1272" y="4365104"/>
            <a:ext cx="6286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118</a:t>
            </a:fld>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cstate="print"/>
          <a:srcRect/>
          <a:stretch>
            <a:fillRect/>
          </a:stretch>
        </p:blipFill>
        <p:spPr bwMode="auto">
          <a:xfrm>
            <a:off x="1331681" y="404665"/>
            <a:ext cx="7242640" cy="6048672"/>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119</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838200"/>
            <a:ext cx="8229600" cy="1354138"/>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Referring to the figure, which of the following are true statements?</a:t>
            </a:r>
            <a:endParaRPr kumimoji="0" lang="en-US" sz="2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3" name="Rectangle 3"/>
          <p:cNvSpPr txBox="1">
            <a:spLocks noChangeArrowheads="1"/>
          </p:cNvSpPr>
          <p:nvPr/>
        </p:nvSpPr>
        <p:spPr>
          <a:xfrm>
            <a:off x="457200" y="2116138"/>
            <a:ext cx="8229600" cy="3962400"/>
          </a:xfrm>
          <a:prstGeom prst="rect">
            <a:avLst/>
          </a:prstGeom>
        </p:spPr>
        <p:txBody>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	50 N is the resultant of the 30- and 40-N vectors.</a:t>
            </a:r>
            <a:endParaRPr kumimoji="0" lang="en-US" sz="2400" b="0" i="0" u="none" strike="noStrike" kern="1200" cap="none" spc="0" normalizeH="0" baseline="0" noProof="0" dirty="0" smtClean="0">
              <a:ln>
                <a:noFill/>
              </a:ln>
              <a:solidFill>
                <a:schemeClr val="tx1"/>
              </a:solidFill>
              <a:effectLst/>
              <a:uLnTx/>
              <a:uFillTx/>
              <a:latin typeface="+mn-lt"/>
              <a:ea typeface="Batang" pitchFamily="18" charset="-127"/>
              <a:cs typeface="+mn-cs"/>
            </a:endParaRPr>
          </a:p>
          <a:p>
            <a:pPr marL="609600" marR="0" lvl="0" indent="-609600" algn="l" defTabSz="914400" rtl="0" eaLnBrk="1" fontAlgn="auto" latinLnBrk="0" hangingPunct="1">
              <a:lnSpc>
                <a:spcPct val="100000"/>
              </a:lnSpc>
              <a:spcBef>
                <a:spcPct val="20000"/>
              </a:spcBef>
              <a:spcAft>
                <a:spcPts val="0"/>
              </a:spcAft>
              <a:buClrTx/>
              <a:buSzTx/>
              <a:buFontTx/>
              <a:buAutoNum type="alphaUcPeriod" startAt="2"/>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30-N vector can be considered a component of the 50-N vector.</a:t>
            </a:r>
            <a:r>
              <a:rPr kumimoji="0" lang="en-US" sz="2400" b="1" i="0" u="none" strike="noStrike" kern="1200" cap="none" spc="0" normalizeH="0" baseline="0" noProof="0" dirty="0" smtClean="0">
                <a:ln>
                  <a:noFill/>
                </a:ln>
                <a:solidFill>
                  <a:schemeClr val="tx1"/>
                </a:solidFill>
                <a:effectLst/>
                <a:uLnTx/>
                <a:uFillTx/>
                <a:latin typeface="+mn-lt"/>
                <a:ea typeface="Batang" pitchFamily="18" charset="-127"/>
                <a:cs typeface="+mn-cs"/>
              </a:rPr>
              <a:t> </a:t>
            </a:r>
          </a:p>
          <a:p>
            <a:pPr marL="609600" marR="0" lvl="0" indent="-609600" algn="l" defTabSz="914400" rtl="0" eaLnBrk="1" fontAlgn="auto" latinLnBrk="0" hangingPunct="1">
              <a:lnSpc>
                <a:spcPct val="100000"/>
              </a:lnSpc>
              <a:spcBef>
                <a:spcPct val="20000"/>
              </a:spcBef>
              <a:spcAft>
                <a:spcPts val="0"/>
              </a:spcAft>
              <a:buClrTx/>
              <a:buSzTx/>
              <a:buFontTx/>
              <a:buAutoNum type="alphaUcPeriod" startAt="2"/>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40-N vector can be considered a component of the 50-N vector.</a:t>
            </a:r>
            <a:endParaRPr kumimoji="0" lang="en-US" sz="2400" b="0" i="0" u="none" strike="noStrike" kern="1200" cap="none" spc="0" normalizeH="0" baseline="0" noProof="0" dirty="0" smtClean="0">
              <a:ln>
                <a:noFill/>
              </a:ln>
              <a:solidFill>
                <a:schemeClr val="tx1"/>
              </a:solidFill>
              <a:effectLst/>
              <a:uLnTx/>
              <a:uFillTx/>
              <a:latin typeface="+mn-lt"/>
              <a:ea typeface="Batang" pitchFamily="18" charset="-127"/>
              <a:cs typeface="+mn-cs"/>
            </a:endParaRPr>
          </a:p>
          <a:p>
            <a:pPr marL="609600" marR="0" lvl="0" indent="-609600" algn="l" defTabSz="914400" rtl="0" eaLnBrk="1" fontAlgn="auto" latinLnBrk="0" hangingPunct="1">
              <a:lnSpc>
                <a:spcPct val="100000"/>
              </a:lnSpc>
              <a:spcBef>
                <a:spcPct val="20000"/>
              </a:spcBef>
              <a:spcAft>
                <a:spcPts val="0"/>
              </a:spcAft>
              <a:buClrTx/>
              <a:buSzTx/>
              <a:buFontTx/>
              <a:buAutoNum type="alphaUcPeriod" startAt="4"/>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All of the above are correct.</a:t>
            </a:r>
          </a:p>
          <a:p>
            <a:pPr marL="609600" marR="0" lvl="0" indent="-60960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609600" marR="0" lvl="0" indent="-60960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7" descr="05_24_Figure"/>
          <p:cNvPicPr>
            <a:picLocks noChangeAspect="1" noChangeArrowheads="1"/>
          </p:cNvPicPr>
          <p:nvPr/>
        </p:nvPicPr>
        <p:blipFill>
          <a:blip r:embed="rId2" cstate="print"/>
          <a:srcRect b="2464"/>
          <a:stretch>
            <a:fillRect/>
          </a:stretch>
        </p:blipFill>
        <p:spPr bwMode="auto">
          <a:xfrm>
            <a:off x="5210175" y="3894138"/>
            <a:ext cx="3549650" cy="2705100"/>
          </a:xfrm>
          <a:prstGeom prst="rect">
            <a:avLst/>
          </a:prstGeom>
          <a:noFill/>
        </p:spPr>
      </p:pic>
      <p:sp>
        <p:nvSpPr>
          <p:cNvPr id="5" name="Rectangle 4"/>
          <p:cNvSpPr>
            <a:spLocks noChangeArrowheads="1"/>
          </p:cNvSpPr>
          <p:nvPr/>
        </p:nvSpPr>
        <p:spPr bwMode="auto">
          <a:xfrm>
            <a:off x="0" y="0"/>
            <a:ext cx="9906000" cy="762000"/>
          </a:xfrm>
          <a:prstGeom prst="rect">
            <a:avLst/>
          </a:prstGeom>
          <a:solidFill>
            <a:srgbClr val="3B79AC"/>
          </a:solidFill>
          <a:ln w="9525">
            <a:noFill/>
            <a:miter lim="800000"/>
            <a:headEnd/>
            <a:tailEnd/>
          </a:ln>
          <a:effectLst/>
        </p:spPr>
        <p:txBody>
          <a:bodyPr wrap="none" anchor="ctr"/>
          <a:lstStyle/>
          <a:p>
            <a:pPr algn="ctr"/>
            <a:r>
              <a:rPr lang="en-US" sz="2400" dirty="0">
                <a:solidFill>
                  <a:schemeClr val="bg1"/>
                </a:solidFill>
                <a:cs typeface="Arial" charset="0"/>
              </a:rPr>
              <a:t>Vectors</a:t>
            </a:r>
          </a:p>
          <a:p>
            <a:pPr algn="ctr"/>
            <a:r>
              <a:rPr lang="en-US" sz="2400" dirty="0">
                <a:solidFill>
                  <a:schemeClr val="bg1"/>
                </a:solidFill>
                <a:cs typeface="Arial" charset="0"/>
              </a:rPr>
              <a:t>CHECK YOUR </a:t>
            </a:r>
            <a:r>
              <a:rPr lang="en-US" sz="2400" dirty="0" smtClean="0">
                <a:solidFill>
                  <a:schemeClr val="bg1"/>
                </a:solidFill>
                <a:cs typeface="Arial" charset="0"/>
              </a:rPr>
              <a:t>UNDERSTANDING</a:t>
            </a:r>
            <a:r>
              <a:rPr lang="en-US" sz="2400" i="1" dirty="0" smtClean="0">
                <a:solidFill>
                  <a:schemeClr val="folHlink"/>
                </a:solidFill>
                <a:cs typeface="Arial" charset="0"/>
              </a:rPr>
              <a:t> </a:t>
            </a:r>
            <a:endParaRPr lang="en-US" sz="2400" i="1" dirty="0">
              <a:solidFill>
                <a:schemeClr val="folHlink"/>
              </a:solidFill>
              <a:cs typeface="Arial" charset="0"/>
            </a:endParaRPr>
          </a:p>
        </p:txBody>
      </p:sp>
      <p:sp>
        <p:nvSpPr>
          <p:cNvPr id="7" name="عنصر نائب لرقم الشريحة 6"/>
          <p:cNvSpPr>
            <a:spLocks noGrp="1"/>
          </p:cNvSpPr>
          <p:nvPr>
            <p:ph type="sldNum" sz="quarter" idx="12"/>
          </p:nvPr>
        </p:nvSpPr>
        <p:spPr/>
        <p:txBody>
          <a:bodyPr/>
          <a:lstStyle/>
          <a:p>
            <a:fld id="{19400F74-C474-487E-AA73-7DA0FEF0D858}" type="slidenum">
              <a:rPr lang="en-US" smtClean="0"/>
              <a:pPr/>
              <a:t>12</a:t>
            </a:fld>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solidFill>
                  <a:prstClr val="black">
                    <a:tint val="75000"/>
                  </a:prstClr>
                </a:solidFill>
              </a:rPr>
              <a:pPr/>
              <a:t>120</a:t>
            </a:fld>
            <a:endParaRPr lang="en-US">
              <a:solidFill>
                <a:prstClr val="black">
                  <a:tint val="75000"/>
                </a:prstClr>
              </a:solidFill>
            </a:endParaRPr>
          </a:p>
        </p:txBody>
      </p:sp>
      <p:sp>
        <p:nvSpPr>
          <p:cNvPr id="8" name="مستطيل 7"/>
          <p:cNvSpPr/>
          <p:nvPr/>
        </p:nvSpPr>
        <p:spPr>
          <a:xfrm>
            <a:off x="495300" y="1518309"/>
            <a:ext cx="8667646" cy="2862322"/>
          </a:xfrm>
          <a:prstGeom prst="rect">
            <a:avLst/>
          </a:prstGeom>
        </p:spPr>
        <p:txBody>
          <a:bodyPr wrap="square">
            <a:spAutoFit/>
          </a:bodyPr>
          <a:lstStyle/>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Relate kinetic and potential energy to the law of conservation of mechanical energy.</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Apply the law of conservation of energy to explain the motion of an object acted on by gravity.</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Solve problems using conservation of mechanical </a:t>
            </a:r>
            <a:r>
              <a:rPr lang="en-US" sz="2400" dirty="0" smtClean="0">
                <a:solidFill>
                  <a:srgbClr val="000000"/>
                </a:solidFill>
                <a:latin typeface="Times New Roman" panose="02020603050405020304" pitchFamily="18" charset="0"/>
                <a:ea typeface="Times New Roman" panose="02020603050405020304" pitchFamily="18" charset="0"/>
              </a:rPr>
              <a:t>energy</a:t>
            </a:r>
            <a:endParaRPr lang="en-US" sz="2400" dirty="0">
              <a:solidFill>
                <a:srgbClr val="000000"/>
              </a:solidFill>
              <a:latin typeface="Times New Roman" panose="02020603050405020304" pitchFamily="18" charset="0"/>
              <a:ea typeface="Times New Roman" panose="02020603050405020304" pitchFamily="18" charset="0"/>
            </a:endParaRPr>
          </a:p>
        </p:txBody>
      </p:sp>
      <p:sp>
        <p:nvSpPr>
          <p:cNvPr id="9" name="TextBox 5"/>
          <p:cNvSpPr txBox="1"/>
          <p:nvPr/>
        </p:nvSpPr>
        <p:spPr>
          <a:xfrm>
            <a:off x="992560" y="188640"/>
            <a:ext cx="8087470" cy="630942"/>
          </a:xfrm>
          <a:prstGeom prst="rect">
            <a:avLst/>
          </a:prstGeom>
          <a:noFill/>
        </p:spPr>
        <p:txBody>
          <a:bodyPr wrap="none" rtlCol="0">
            <a:spAutoFit/>
          </a:bodyPr>
          <a:lstStyle/>
          <a:p>
            <a:r>
              <a:rPr lang="en-US" sz="3500" b="1" dirty="0" smtClean="0">
                <a:solidFill>
                  <a:srgbClr val="0070C0"/>
                </a:solidFill>
                <a:latin typeface="Times New Roman" panose="02020603050405020304" pitchFamily="18" charset="0"/>
                <a:ea typeface="Times New Roman" panose="02020603050405020304" pitchFamily="18" charset="0"/>
              </a:rPr>
              <a:t>2.12. </a:t>
            </a:r>
            <a:r>
              <a:rPr lang="en-US" sz="3500" b="1" dirty="0">
                <a:solidFill>
                  <a:srgbClr val="0070C0"/>
                </a:solidFill>
                <a:latin typeface="Times New Roman" panose="02020603050405020304" pitchFamily="18" charset="0"/>
                <a:ea typeface="Times New Roman" panose="02020603050405020304" pitchFamily="18" charset="0"/>
              </a:rPr>
              <a:t>Conservation of Mechanical </a:t>
            </a:r>
            <a:r>
              <a:rPr lang="en-US" sz="3500" b="1" dirty="0" smtClean="0">
                <a:solidFill>
                  <a:srgbClr val="0070C0"/>
                </a:solidFill>
                <a:latin typeface="Times New Roman" panose="02020603050405020304" pitchFamily="18" charset="0"/>
                <a:ea typeface="Times New Roman" panose="02020603050405020304" pitchFamily="18" charset="0"/>
              </a:rPr>
              <a:t>Energy</a:t>
            </a:r>
            <a:endParaRPr lang="en-US" sz="3500" b="1" dirty="0">
              <a:solidFill>
                <a:srgbClr val="0070C0"/>
              </a:solidFill>
              <a:latin typeface="Times New Roman" panose="02020603050405020304" pitchFamily="18" charset="0"/>
              <a:ea typeface="Times New Roman" panose="02020603050405020304" pitchFamily="18" charset="0"/>
            </a:endParaRPr>
          </a:p>
        </p:txBody>
      </p:sp>
      <p:sp>
        <p:nvSpPr>
          <p:cNvPr id="10" name="مستطيل 9"/>
          <p:cNvSpPr/>
          <p:nvPr/>
        </p:nvSpPr>
        <p:spPr>
          <a:xfrm>
            <a:off x="495300" y="984202"/>
            <a:ext cx="1798890" cy="523220"/>
          </a:xfrm>
          <a:prstGeom prst="rect">
            <a:avLst/>
          </a:prstGeom>
        </p:spPr>
        <p:txBody>
          <a:bodyPr wrap="none">
            <a:spAutoFit/>
          </a:bodyPr>
          <a:lstStyle/>
          <a:p>
            <a:r>
              <a:rPr lang="en-US" sz="2800" b="1" u="sng" dirty="0">
                <a:solidFill>
                  <a:prstClr val="black"/>
                </a:solidFill>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371844755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r>
              <a:rPr lang="en-US" sz="4000" b="1" u="sng" dirty="0" smtClean="0">
                <a:latin typeface="Times" panose="02020603050405020304" pitchFamily="18" charset="0"/>
                <a:cs typeface="Times" panose="02020603050405020304" pitchFamily="18" charset="0"/>
              </a:rPr>
              <a:t>Conservation of Energy</a:t>
            </a:r>
          </a:p>
        </p:txBody>
      </p:sp>
      <p:sp>
        <p:nvSpPr>
          <p:cNvPr id="39939" name="Rectangle 3"/>
          <p:cNvSpPr>
            <a:spLocks noGrp="1" noChangeArrowheads="1"/>
          </p:cNvSpPr>
          <p:nvPr>
            <p:ph type="body" idx="1"/>
          </p:nvPr>
        </p:nvSpPr>
        <p:spPr/>
        <p:txBody>
          <a:bodyPr>
            <a:normAutofit/>
          </a:bodyPr>
          <a:lstStyle/>
          <a:p>
            <a:pPr>
              <a:buFontTx/>
              <a:buNone/>
            </a:pPr>
            <a:r>
              <a:rPr lang="en-US" sz="2800" b="1" dirty="0" smtClean="0">
                <a:latin typeface="Times" panose="02020603050405020304" pitchFamily="18" charset="0"/>
                <a:cs typeface="Times" panose="02020603050405020304" pitchFamily="18" charset="0"/>
              </a:rPr>
              <a:t>Law of conservation of energy</a:t>
            </a:r>
          </a:p>
          <a:p>
            <a:r>
              <a:rPr lang="en-US" sz="2800" dirty="0" smtClean="0">
                <a:latin typeface="Times" panose="02020603050405020304" pitchFamily="18" charset="0"/>
                <a:cs typeface="Times" panose="02020603050405020304" pitchFamily="18" charset="0"/>
              </a:rPr>
              <a:t>Energy cannot be created or destroyed; it may be transformed from one form into another, but the total amount of energy never changes.</a:t>
            </a:r>
          </a:p>
          <a:p>
            <a:pPr>
              <a:buFontTx/>
              <a:buNone/>
            </a:pPr>
            <a:r>
              <a:rPr lang="en-US" sz="2800" dirty="0" smtClean="0">
                <a:latin typeface="Times" panose="02020603050405020304" pitchFamily="18" charset="0"/>
                <a:cs typeface="Times" panose="02020603050405020304" pitchFamily="18" charset="0"/>
              </a:rPr>
              <a:t>	</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906000" cy="838200"/>
          </a:xfrm>
          <a:solidFill>
            <a:srgbClr val="D5FE99"/>
          </a:solidFill>
        </p:spPr>
        <p:txBody>
          <a:bodyPr/>
          <a:lstStyle/>
          <a:p>
            <a:r>
              <a:rPr lang="en-US" sz="2400" b="1" smtClean="0">
                <a:solidFill>
                  <a:srgbClr val="3B79AC"/>
                </a:solidFill>
              </a:rPr>
              <a:t>Conservation of Energy</a:t>
            </a:r>
            <a:r>
              <a:rPr lang="en-US" smtClean="0">
                <a:solidFill>
                  <a:srgbClr val="3B79AC"/>
                </a:solidFill>
              </a:rPr>
              <a:t/>
            </a:r>
            <a:br>
              <a:rPr lang="en-US" smtClean="0">
                <a:solidFill>
                  <a:srgbClr val="3B79AC"/>
                </a:solidFill>
              </a:rPr>
            </a:br>
            <a:r>
              <a:rPr lang="en-US" sz="2400" smtClean="0">
                <a:solidFill>
                  <a:srgbClr val="3B79AC"/>
                </a:solidFill>
              </a:rPr>
              <a:t>A situation to ponder…</a:t>
            </a:r>
            <a:endParaRPr lang="en-US" smtClean="0"/>
          </a:p>
        </p:txBody>
      </p:sp>
      <p:sp>
        <p:nvSpPr>
          <p:cNvPr id="41987" name="Rectangle 3"/>
          <p:cNvSpPr>
            <a:spLocks noGrp="1" noChangeArrowheads="1"/>
          </p:cNvSpPr>
          <p:nvPr>
            <p:ph type="body" idx="1"/>
          </p:nvPr>
        </p:nvSpPr>
        <p:spPr/>
        <p:txBody>
          <a:bodyPr/>
          <a:lstStyle/>
          <a:p>
            <a:pPr>
              <a:lnSpc>
                <a:spcPct val="90000"/>
              </a:lnSpc>
              <a:buFontTx/>
              <a:buNone/>
            </a:pPr>
            <a:endParaRPr lang="en-US" dirty="0" smtClean="0">
              <a:solidFill>
                <a:schemeClr val="folHlink"/>
              </a:solidFill>
              <a:latin typeface="Times" panose="02020603050405020304" pitchFamily="18" charset="0"/>
              <a:cs typeface="Times" panose="02020603050405020304" pitchFamily="18" charset="0"/>
            </a:endParaRPr>
          </a:p>
          <a:p>
            <a:pPr>
              <a:lnSpc>
                <a:spcPct val="90000"/>
              </a:lnSpc>
              <a:buFontTx/>
              <a:buNone/>
            </a:pPr>
            <a:r>
              <a:rPr lang="en-US" dirty="0" smtClean="0">
                <a:latin typeface="Times" panose="02020603050405020304" pitchFamily="18" charset="0"/>
                <a:cs typeface="Times" panose="02020603050405020304" pitchFamily="18" charset="0"/>
              </a:rPr>
              <a:t>	Consider the system of a bow and arrow. In drawing the bow, we do work on the system and give it potential energy. When the bowstring is released, most of the potential energy is transferred to the arrow as kinetic energy and some as heat to the bow.</a:t>
            </a:r>
          </a:p>
          <a:p>
            <a:pPr>
              <a:lnSpc>
                <a:spcPct val="90000"/>
              </a:lnSpc>
              <a:buFontTx/>
              <a:buNone/>
            </a:pPr>
            <a:endParaRPr lang="en-US" dirty="0" smtClean="0">
              <a:latin typeface="Times" panose="02020603050405020304" pitchFamily="18" charset="0"/>
              <a:cs typeface="Times" panose="02020603050405020304" pitchFamily="18" charset="0"/>
            </a:endParaRP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122</a:t>
            </a:fld>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cstate="print"/>
          <a:srcRect/>
          <a:stretch>
            <a:fillRect/>
          </a:stretch>
        </p:blipFill>
        <p:spPr bwMode="auto">
          <a:xfrm>
            <a:off x="1136576" y="260648"/>
            <a:ext cx="7267575" cy="638175"/>
          </a:xfrm>
          <a:prstGeom prst="rect">
            <a:avLst/>
          </a:prstGeom>
          <a:noFill/>
          <a:ln w="9525">
            <a:noFill/>
            <a:miter lim="800000"/>
            <a:headEnd/>
            <a:tailEnd/>
          </a:ln>
        </p:spPr>
      </p:pic>
      <p:sp>
        <p:nvSpPr>
          <p:cNvPr id="3" name="TextBox 2"/>
          <p:cNvSpPr txBox="1"/>
          <p:nvPr/>
        </p:nvSpPr>
        <p:spPr>
          <a:xfrm>
            <a:off x="632520" y="1412776"/>
            <a:ext cx="8231484" cy="523220"/>
          </a:xfrm>
          <a:prstGeom prst="rect">
            <a:avLst/>
          </a:prstGeom>
          <a:noFill/>
        </p:spPr>
        <p:txBody>
          <a:bodyPr wrap="none" rtlCol="0">
            <a:spAutoFit/>
          </a:bodyPr>
          <a:lstStyle/>
          <a:p>
            <a:r>
              <a:rPr lang="en-US" sz="2800" b="1" dirty="0" smtClean="0"/>
              <a:t>Mechanical Energy = Potential Energy + Kinetic Energy</a:t>
            </a:r>
            <a:endParaRPr lang="en-US" sz="2800" b="1" dirty="0"/>
          </a:p>
        </p:txBody>
      </p:sp>
      <p:pic>
        <p:nvPicPr>
          <p:cNvPr id="182275" name="Picture 3"/>
          <p:cNvPicPr>
            <a:picLocks noChangeAspect="1" noChangeArrowheads="1"/>
          </p:cNvPicPr>
          <p:nvPr/>
        </p:nvPicPr>
        <p:blipFill>
          <a:blip r:embed="rId3" cstate="print"/>
          <a:srcRect/>
          <a:stretch>
            <a:fillRect/>
          </a:stretch>
        </p:blipFill>
        <p:spPr bwMode="auto">
          <a:xfrm>
            <a:off x="2072680" y="2420888"/>
            <a:ext cx="5688632" cy="3986020"/>
          </a:xfrm>
          <a:prstGeom prst="rect">
            <a:avLst/>
          </a:prstGeom>
          <a:noFill/>
          <a:ln w="9525">
            <a:noFill/>
            <a:miter lim="800000"/>
            <a:headEnd/>
            <a:tailEnd/>
          </a:ln>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510779" y="790204"/>
            <a:ext cx="8915400" cy="910604"/>
          </a:xfrm>
        </p:spPr>
        <p:txBody>
          <a:bodyPr>
            <a:normAutofit lnSpcReduction="10000"/>
          </a:bodyPr>
          <a:lstStyle/>
          <a:p>
            <a:pPr>
              <a:buFont typeface="Times" charset="0"/>
              <a:buNone/>
            </a:pPr>
            <a:r>
              <a:rPr lang="en-US" sz="2800" b="1" dirty="0" smtClean="0"/>
              <a:t>Example</a:t>
            </a:r>
            <a:r>
              <a:rPr lang="en-US" sz="2800" dirty="0" smtClean="0"/>
              <a:t>: Energy transforms without net loss or net gain in the operation of a pile driver.</a:t>
            </a:r>
          </a:p>
        </p:txBody>
      </p:sp>
      <p:pic>
        <p:nvPicPr>
          <p:cNvPr id="6" name="Picture 2"/>
          <p:cNvPicPr>
            <a:picLocks noChangeAspect="1" noChangeArrowheads="1"/>
          </p:cNvPicPr>
          <p:nvPr/>
        </p:nvPicPr>
        <p:blipFill>
          <a:blip r:embed="rId2" cstate="print"/>
          <a:srcRect/>
          <a:stretch>
            <a:fillRect/>
          </a:stretch>
        </p:blipFill>
        <p:spPr bwMode="auto">
          <a:xfrm>
            <a:off x="1136576" y="188640"/>
            <a:ext cx="7267575" cy="638175"/>
          </a:xfrm>
          <a:prstGeom prst="rect">
            <a:avLst/>
          </a:prstGeom>
          <a:noFill/>
          <a:ln w="9525">
            <a:noFill/>
            <a:miter lim="800000"/>
            <a:headEnd/>
            <a:tailEnd/>
          </a:ln>
        </p:spPr>
      </p:pic>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1566863"/>
            <a:ext cx="665797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578" y="5433590"/>
            <a:ext cx="2584742"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مستطيل 1"/>
              <p:cNvSpPr/>
              <p:nvPr/>
            </p:nvSpPr>
            <p:spPr>
              <a:xfrm>
                <a:off x="266699" y="5312770"/>
                <a:ext cx="5255221" cy="1256370"/>
              </a:xfrm>
              <a:prstGeom prst="rect">
                <a:avLst/>
              </a:prstGeom>
            </p:spPr>
            <p:txBody>
              <a:bodyPr wrap="none">
                <a:spAutoFit/>
              </a:bodyPr>
              <a:lstStyle/>
              <a:p>
                <a:pPr marL="342900" indent="-342900">
                  <a:buFont typeface="Arial" pitchFamily="34" charset="0"/>
                  <a:buChar char="•"/>
                </a:pPr>
                <a:r>
                  <a:rPr lang="en-GB" sz="2200" b="1" dirty="0" smtClean="0"/>
                  <a:t>conservation of mechanical energy</a:t>
                </a:r>
              </a:p>
              <a:p>
                <a:pPr marL="342900" indent="-342900">
                  <a:buFont typeface="Arial" pitchFamily="34" charset="0"/>
                  <a:buChar char="•"/>
                </a:pPr>
                <a:endParaRPr lang="en-US" sz="2200" b="1" dirty="0"/>
              </a:p>
              <a:p>
                <a:pPr marL="342900" indent="-342900">
                  <a:spcBef>
                    <a:spcPts val="600"/>
                  </a:spcBef>
                  <a:buFont typeface="Arial" pitchFamily="34" charset="0"/>
                  <a:buChar char="•"/>
                </a:pPr>
                <a:r>
                  <a:rPr lang="en-GB" sz="2200" b="1" dirty="0"/>
                  <a:t>Solving for the </a:t>
                </a:r>
                <a:r>
                  <a:rPr lang="en-GB" sz="2200" b="1" dirty="0" smtClean="0"/>
                  <a:t>velocity          </a:t>
                </a:r>
                <a14:m>
                  <m:oMath xmlns:m="http://schemas.openxmlformats.org/officeDocument/2006/math">
                    <m:r>
                      <a:rPr lang="en-US" sz="2200" b="1" i="1" smtClean="0">
                        <a:latin typeface="Cambria Math"/>
                      </a:rPr>
                      <m:t>𝒗</m:t>
                    </m:r>
                    <m:r>
                      <a:rPr lang="en-US" sz="2200" b="1" i="1" smtClean="0">
                        <a:latin typeface="Cambria Math"/>
                      </a:rPr>
                      <m:t>=</m:t>
                    </m:r>
                    <m:rad>
                      <m:radPr>
                        <m:degHide m:val="on"/>
                        <m:ctrlPr>
                          <a:rPr lang="en-US" sz="2200" b="1" i="1" smtClean="0">
                            <a:latin typeface="Cambria Math" panose="02040503050406030204" pitchFamily="18" charset="0"/>
                          </a:rPr>
                        </m:ctrlPr>
                      </m:radPr>
                      <m:deg/>
                      <m:e>
                        <m:r>
                          <a:rPr lang="en-US" sz="2200" b="1" i="1" smtClean="0">
                            <a:latin typeface="Cambria Math"/>
                          </a:rPr>
                          <m:t>𝟐</m:t>
                        </m:r>
                        <m:r>
                          <a:rPr lang="en-US" sz="2200" b="1" i="1" smtClean="0">
                            <a:latin typeface="Cambria Math"/>
                          </a:rPr>
                          <m:t> </m:t>
                        </m:r>
                        <m:r>
                          <a:rPr lang="en-US" sz="2200" b="1" i="1" smtClean="0">
                            <a:latin typeface="Cambria Math"/>
                          </a:rPr>
                          <m:t>𝒈</m:t>
                        </m:r>
                        <m:r>
                          <a:rPr lang="en-US" sz="2200" b="1" i="1" smtClean="0">
                            <a:latin typeface="Cambria Math"/>
                          </a:rPr>
                          <m:t> </m:t>
                        </m:r>
                        <m:r>
                          <a:rPr lang="en-US" sz="2200" b="1" i="1" smtClean="0">
                            <a:latin typeface="Cambria Math"/>
                          </a:rPr>
                          <m:t>𝒉</m:t>
                        </m:r>
                      </m:e>
                    </m:rad>
                  </m:oMath>
                </a14:m>
                <a:endParaRPr lang="en-GB" sz="2200" b="1" dirty="0"/>
              </a:p>
            </p:txBody>
          </p:sp>
        </mc:Choice>
        <mc:Fallback xmlns="">
          <p:sp>
            <p:nvSpPr>
              <p:cNvPr id="2" name="مستطيل 1"/>
              <p:cNvSpPr>
                <a:spLocks noRot="1" noChangeAspect="1" noMove="1" noResize="1" noEditPoints="1" noAdjustHandles="1" noChangeArrowheads="1" noChangeShapeType="1" noTextEdit="1"/>
              </p:cNvSpPr>
              <p:nvPr/>
            </p:nvSpPr>
            <p:spPr>
              <a:xfrm>
                <a:off x="266699" y="5312770"/>
                <a:ext cx="5255221" cy="1256370"/>
              </a:xfrm>
              <a:prstGeom prst="rect">
                <a:avLst/>
              </a:prstGeom>
              <a:blipFill rotWithShape="0">
                <a:blip r:embed="rId5"/>
                <a:stretch>
                  <a:fillRect l="-1392" t="-3398" b="-7767"/>
                </a:stretch>
              </a:blipFill>
            </p:spPr>
            <p:txBody>
              <a:bodyPr/>
              <a:lstStyle/>
              <a:p>
                <a:r>
                  <a:rPr lang="en-US">
                    <a:noFill/>
                  </a:rPr>
                  <a:t> </a:t>
                </a:r>
              </a:p>
            </p:txBody>
          </p:sp>
        </mc:Fallback>
      </mc:AlternateContent>
      <p:pic>
        <p:nvPicPr>
          <p:cNvPr id="788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5500982"/>
            <a:ext cx="2857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3427" y="6206827"/>
            <a:ext cx="2857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124</a:t>
            </a:fld>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3" cstate="print"/>
          <a:srcRect/>
          <a:stretch>
            <a:fillRect/>
          </a:stretch>
        </p:blipFill>
        <p:spPr bwMode="auto">
          <a:xfrm>
            <a:off x="636587" y="614363"/>
            <a:ext cx="8924925" cy="5629275"/>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136576" y="188640"/>
            <a:ext cx="7267575" cy="638175"/>
          </a:xfrm>
          <a:prstGeom prst="rect">
            <a:avLst/>
          </a:prstGeom>
          <a:noFill/>
          <a:ln w="9525">
            <a:noFill/>
            <a:miter lim="800000"/>
            <a:headEnd/>
            <a:tailEnd/>
          </a:ln>
        </p:spPr>
      </p:pic>
      <p:sp>
        <p:nvSpPr>
          <p:cNvPr id="5" name="مستطيل 4"/>
          <p:cNvSpPr/>
          <p:nvPr/>
        </p:nvSpPr>
        <p:spPr>
          <a:xfrm>
            <a:off x="2017954" y="4941168"/>
            <a:ext cx="6408712" cy="430887"/>
          </a:xfrm>
          <a:prstGeom prst="rect">
            <a:avLst/>
          </a:prstGeom>
        </p:spPr>
        <p:txBody>
          <a:bodyPr wrap="square">
            <a:spAutoFit/>
          </a:bodyPr>
          <a:lstStyle/>
          <a:p>
            <a:r>
              <a:rPr lang="en-US" sz="2200" b="1" dirty="0">
                <a:latin typeface="Times" pitchFamily="18" charset="0"/>
                <a:cs typeface="Times" pitchFamily="18" charset="0"/>
              </a:rPr>
              <a:t>Kinetic and potential energy changes in a pendulum</a:t>
            </a:r>
            <a:endParaRPr lang="en-GB" sz="2200" b="1" dirty="0">
              <a:latin typeface="Times" pitchFamily="18" charset="0"/>
              <a:cs typeface="Times" pitchFamily="18" charset="0"/>
            </a:endParaRPr>
          </a:p>
        </p:txBody>
      </p:sp>
      <p:sp>
        <p:nvSpPr>
          <p:cNvPr id="4" name="عنصر نائب لرقم الشريحة 3"/>
          <p:cNvSpPr>
            <a:spLocks noGrp="1"/>
          </p:cNvSpPr>
          <p:nvPr>
            <p:ph type="sldNum" sz="quarter" idx="12"/>
          </p:nvPr>
        </p:nvSpPr>
        <p:spPr/>
        <p:txBody>
          <a:bodyPr/>
          <a:lstStyle/>
          <a:p>
            <a:fld id="{19400F74-C474-487E-AA73-7DA0FEF0D858}" type="slidenum">
              <a:rPr lang="en-US" smtClean="0"/>
              <a:pPr/>
              <a:t>126</a:t>
            </a:fld>
            <a:endParaRPr lang="en-US"/>
          </a:p>
        </p:txBody>
      </p:sp>
      <p:sp>
        <p:nvSpPr>
          <p:cNvPr id="2" name="مستطيل 1"/>
          <p:cNvSpPr/>
          <p:nvPr/>
        </p:nvSpPr>
        <p:spPr>
          <a:xfrm>
            <a:off x="236474" y="5359069"/>
            <a:ext cx="9505056" cy="1446550"/>
          </a:xfrm>
          <a:prstGeom prst="rect">
            <a:avLst/>
          </a:prstGeom>
          <a:solidFill>
            <a:schemeClr val="bg1">
              <a:lumMod val="95000"/>
            </a:schemeClr>
          </a:solidFill>
          <a:ln>
            <a:solidFill>
              <a:schemeClr val="bg1">
                <a:lumMod val="9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en-US" sz="2200" dirty="0">
                <a:latin typeface="Times" panose="02020603050405020304" pitchFamily="18" charset="0"/>
                <a:cs typeface="Times" panose="02020603050405020304" pitchFamily="18" charset="0"/>
              </a:rPr>
              <a:t>Assuming no resistant forces, such as friction or air resistance,</a:t>
            </a:r>
            <a:endParaRPr lang="en-US" sz="2200" dirty="0" smtClean="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2200" dirty="0" smtClean="0">
                <a:latin typeface="Times" panose="02020603050405020304" pitchFamily="18" charset="0"/>
                <a:cs typeface="Times" panose="02020603050405020304" pitchFamily="18" charset="0"/>
              </a:rPr>
              <a:t>The </a:t>
            </a:r>
            <a:r>
              <a:rPr lang="en-US" sz="2200" dirty="0">
                <a:latin typeface="Times" panose="02020603050405020304" pitchFamily="18" charset="0"/>
                <a:cs typeface="Times" panose="02020603050405020304" pitchFamily="18" charset="0"/>
              </a:rPr>
              <a:t>sum of </a:t>
            </a:r>
            <a:r>
              <a:rPr lang="en-US" sz="2200" dirty="0" smtClean="0">
                <a:latin typeface="Times" panose="02020603050405020304" pitchFamily="18" charset="0"/>
                <a:cs typeface="Times" panose="02020603050405020304" pitchFamily="18" charset="0"/>
              </a:rPr>
              <a:t>the kinetic </a:t>
            </a:r>
            <a:r>
              <a:rPr lang="en-US" sz="2200" dirty="0">
                <a:latin typeface="Times" panose="02020603050405020304" pitchFamily="18" charset="0"/>
                <a:cs typeface="Times" panose="02020603050405020304" pitchFamily="18" charset="0"/>
              </a:rPr>
              <a:t>energy and the potential energy of the bob at any instant is a </a:t>
            </a:r>
            <a:r>
              <a:rPr lang="en-US" sz="2200" dirty="0" smtClean="0">
                <a:latin typeface="Times" panose="02020603050405020304" pitchFamily="18" charset="0"/>
                <a:cs typeface="Times" panose="02020603050405020304" pitchFamily="18" charset="0"/>
              </a:rPr>
              <a:t>constant</a:t>
            </a:r>
          </a:p>
          <a:p>
            <a:pPr marL="342900" indent="-342900">
              <a:buFont typeface="Arial" panose="020B0604020202020204" pitchFamily="34" charset="0"/>
              <a:buChar char="•"/>
            </a:pPr>
            <a:r>
              <a:rPr lang="en-US" sz="2200" dirty="0" smtClean="0">
                <a:latin typeface="Times" panose="02020603050405020304" pitchFamily="18" charset="0"/>
                <a:cs typeface="Times" panose="02020603050405020304" pitchFamily="18" charset="0"/>
              </a:rPr>
              <a:t>The </a:t>
            </a:r>
            <a:r>
              <a:rPr lang="en-US" sz="2200" dirty="0">
                <a:latin typeface="Times" panose="02020603050405020304" pitchFamily="18" charset="0"/>
                <a:cs typeface="Times" panose="02020603050405020304" pitchFamily="18" charset="0"/>
              </a:rPr>
              <a:t>bob </a:t>
            </a:r>
            <a:r>
              <a:rPr lang="en-US" sz="2200" dirty="0" smtClean="0">
                <a:latin typeface="Times" panose="02020603050405020304" pitchFamily="18" charset="0"/>
                <a:cs typeface="Times" panose="02020603050405020304" pitchFamily="18" charset="0"/>
              </a:rPr>
              <a:t>would swing </a:t>
            </a:r>
            <a:r>
              <a:rPr lang="en-US" sz="2200" dirty="0">
                <a:latin typeface="Times" panose="02020603050405020304" pitchFamily="18" charset="0"/>
                <a:cs typeface="Times" panose="02020603050405020304" pitchFamily="18" charset="0"/>
              </a:rPr>
              <a:t>uniformly “forever.</a:t>
            </a:r>
            <a:endParaRPr lang="en-US" sz="2200" dirty="0">
              <a:latin typeface="Times" panose="02020603050405020304" pitchFamily="18" charset="0"/>
              <a:cs typeface="Times" panose="02020603050405020304" pitchFamily="18" charset="0"/>
            </a:endParaRPr>
          </a:p>
        </p:txBody>
      </p:sp>
      <p:pic>
        <p:nvPicPr>
          <p:cNvPr id="6" name="صورة 5"/>
          <p:cNvPicPr>
            <a:picLocks noChangeAspect="1"/>
          </p:cNvPicPr>
          <p:nvPr/>
        </p:nvPicPr>
        <p:blipFill>
          <a:blip r:embed="rId3"/>
          <a:stretch>
            <a:fillRect/>
          </a:stretch>
        </p:blipFill>
        <p:spPr>
          <a:xfrm>
            <a:off x="1679500" y="826815"/>
            <a:ext cx="6181725" cy="1933575"/>
          </a:xfrm>
          <a:prstGeom prst="rect">
            <a:avLst/>
          </a:prstGeom>
        </p:spPr>
      </p:pic>
      <p:pic>
        <p:nvPicPr>
          <p:cNvPr id="7" name="صورة 6"/>
          <p:cNvPicPr>
            <a:picLocks noChangeAspect="1"/>
          </p:cNvPicPr>
          <p:nvPr/>
        </p:nvPicPr>
        <p:blipFill>
          <a:blip r:embed="rId4"/>
          <a:stretch>
            <a:fillRect/>
          </a:stretch>
        </p:blipFill>
        <p:spPr>
          <a:xfrm>
            <a:off x="3098291" y="2762612"/>
            <a:ext cx="3781425" cy="200025"/>
          </a:xfrm>
          <a:prstGeom prst="rect">
            <a:avLst/>
          </a:prstGeom>
        </p:spPr>
      </p:pic>
      <p:pic>
        <p:nvPicPr>
          <p:cNvPr id="8" name="صورة 7"/>
          <p:cNvPicPr>
            <a:picLocks noChangeAspect="1"/>
          </p:cNvPicPr>
          <p:nvPr/>
        </p:nvPicPr>
        <p:blipFill>
          <a:blip r:embed="rId5"/>
          <a:stretch>
            <a:fillRect/>
          </a:stretch>
        </p:blipFill>
        <p:spPr>
          <a:xfrm>
            <a:off x="1826703" y="2967333"/>
            <a:ext cx="6324600" cy="1724025"/>
          </a:xfrm>
          <a:prstGeom prst="rect">
            <a:avLst/>
          </a:prstGeom>
        </p:spPr>
      </p:pic>
      <p:pic>
        <p:nvPicPr>
          <p:cNvPr id="9" name="صورة 8"/>
          <p:cNvPicPr>
            <a:picLocks noChangeAspect="1"/>
          </p:cNvPicPr>
          <p:nvPr/>
        </p:nvPicPr>
        <p:blipFill>
          <a:blip r:embed="rId6"/>
          <a:stretch>
            <a:fillRect/>
          </a:stretch>
        </p:blipFill>
        <p:spPr>
          <a:xfrm>
            <a:off x="3203065" y="4822032"/>
            <a:ext cx="3571875" cy="2095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990600"/>
            <a:ext cx="8229600" cy="117792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Referring to the figure, which of the following are true statements?</a:t>
            </a:r>
          </a:p>
        </p:txBody>
      </p:sp>
      <p:sp>
        <p:nvSpPr>
          <p:cNvPr id="3" name="Rectangle 3"/>
          <p:cNvSpPr txBox="1">
            <a:spLocks noChangeArrowheads="1"/>
          </p:cNvSpPr>
          <p:nvPr/>
        </p:nvSpPr>
        <p:spPr>
          <a:xfrm>
            <a:off x="501650" y="2409825"/>
            <a:ext cx="8229600" cy="3962400"/>
          </a:xfrm>
          <a:prstGeom prst="rect">
            <a:avLst/>
          </a:prstGeom>
        </p:spPr>
        <p:txBody>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A.	50 N is the resultant of the 30- and the 40-N vectors.</a:t>
            </a:r>
            <a:endParaRPr kumimoji="0" lang="en-US" sz="2400" b="0" i="0" u="none" strike="noStrike" kern="1200" cap="none" spc="0" normalizeH="0" baseline="0" noProof="0" smtClean="0">
              <a:ln>
                <a:noFill/>
              </a:ln>
              <a:solidFill>
                <a:schemeClr val="tx1"/>
              </a:solidFill>
              <a:effectLst/>
              <a:uLnTx/>
              <a:uFillTx/>
              <a:latin typeface="+mn-lt"/>
              <a:ea typeface="Batang" pitchFamily="18" charset="-127"/>
              <a:cs typeface="+mn-cs"/>
            </a:endParaRPr>
          </a:p>
          <a:p>
            <a:pPr marL="609600" marR="0" lvl="0" indent="-609600" algn="l" defTabSz="914400" rtl="0" eaLnBrk="1" fontAlgn="auto" latinLnBrk="0" hangingPunct="1">
              <a:lnSpc>
                <a:spcPct val="100000"/>
              </a:lnSpc>
              <a:spcBef>
                <a:spcPct val="20000"/>
              </a:spcBef>
              <a:spcAft>
                <a:spcPts val="0"/>
              </a:spcAft>
              <a:buClrTx/>
              <a:buSzTx/>
              <a:buFontTx/>
              <a:buAutoNum type="alphaUcPeriod" startAt="2"/>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The 30-N vector can be considered a component of the 50-N vector.</a:t>
            </a:r>
            <a:r>
              <a:rPr kumimoji="0" lang="en-US" sz="2400" b="1" i="0" u="none" strike="noStrike" kern="1200" cap="none" spc="0" normalizeH="0" baseline="0" noProof="0" smtClean="0">
                <a:ln>
                  <a:noFill/>
                </a:ln>
                <a:solidFill>
                  <a:schemeClr val="tx1"/>
                </a:solidFill>
                <a:effectLst/>
                <a:uLnTx/>
                <a:uFillTx/>
                <a:latin typeface="+mn-lt"/>
                <a:ea typeface="Batang" pitchFamily="18" charset="-127"/>
                <a:cs typeface="+mn-cs"/>
              </a:rPr>
              <a:t> </a:t>
            </a:r>
          </a:p>
          <a:p>
            <a:pPr marL="609600" marR="0" lvl="0" indent="-609600" algn="l" defTabSz="914400" rtl="0" eaLnBrk="1" fontAlgn="auto" latinLnBrk="0" hangingPunct="1">
              <a:lnSpc>
                <a:spcPct val="100000"/>
              </a:lnSpc>
              <a:spcBef>
                <a:spcPct val="20000"/>
              </a:spcBef>
              <a:spcAft>
                <a:spcPts val="0"/>
              </a:spcAft>
              <a:buClrTx/>
              <a:buSzTx/>
              <a:buFontTx/>
              <a:buAutoNum type="alphaUcPeriod" startAt="2"/>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The 40-N vector can be considered a component of the 50-N vector.</a:t>
            </a:r>
            <a:endParaRPr kumimoji="0" lang="en-US" sz="2400" b="0" i="0" u="none" strike="noStrike" kern="1200" cap="none" spc="0" normalizeH="0" baseline="0" noProof="0" smtClean="0">
              <a:ln>
                <a:noFill/>
              </a:ln>
              <a:solidFill>
                <a:schemeClr val="tx1"/>
              </a:solidFill>
              <a:effectLst/>
              <a:uLnTx/>
              <a:uFillTx/>
              <a:latin typeface="+mn-lt"/>
              <a:ea typeface="Batang" pitchFamily="18" charset="-127"/>
              <a:cs typeface="+mn-cs"/>
            </a:endParaRPr>
          </a:p>
          <a:p>
            <a:pPr marL="609600" marR="0" lvl="0" indent="-609600" algn="l" defTabSz="914400" rtl="0" eaLnBrk="1" fontAlgn="auto" latinLnBrk="0" hangingPunct="1">
              <a:lnSpc>
                <a:spcPct val="100000"/>
              </a:lnSpc>
              <a:spcBef>
                <a:spcPct val="20000"/>
              </a:spcBef>
              <a:spcAft>
                <a:spcPts val="0"/>
              </a:spcAft>
              <a:buClrTx/>
              <a:buSzTx/>
              <a:buFontTx/>
              <a:buAutoNum type="alphaUcPeriod" startAt="4"/>
              <a:tabLst/>
              <a:defRPr/>
            </a:pPr>
            <a:r>
              <a:rPr kumimoji="0" lang="en-US" sz="2400" b="1" i="0" u="none" strike="noStrike" kern="1200" cap="none" spc="0" normalizeH="0" baseline="0" noProof="0" smtClean="0">
                <a:ln>
                  <a:noFill/>
                </a:ln>
                <a:solidFill>
                  <a:schemeClr val="tx1"/>
                </a:solidFill>
                <a:effectLst/>
                <a:uLnTx/>
                <a:uFillTx/>
                <a:latin typeface="+mn-lt"/>
                <a:ea typeface="+mn-ea"/>
                <a:cs typeface="+mn-cs"/>
              </a:rPr>
              <a:t>All of the above are correct.</a:t>
            </a:r>
            <a:endParaRPr kumimoji="0" lang="en-US" sz="2400" b="0" i="0" u="none" strike="noStrike" kern="1200" cap="none" spc="0" normalizeH="0" baseline="0" noProof="0" smtClean="0">
              <a:ln>
                <a:noFill/>
              </a:ln>
              <a:solidFill>
                <a:schemeClr val="tx1"/>
              </a:solidFill>
              <a:effectLst/>
              <a:uLnTx/>
              <a:uFillTx/>
              <a:latin typeface="+mn-lt"/>
              <a:ea typeface="+mn-ea"/>
              <a:cs typeface="+mn-cs"/>
            </a:endParaRPr>
          </a:p>
          <a:p>
            <a:pPr marL="609600" marR="0" lvl="0" indent="-60960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smtClean="0">
              <a:ln>
                <a:noFill/>
              </a:ln>
              <a:solidFill>
                <a:schemeClr val="tx1"/>
              </a:solidFill>
              <a:effectLst/>
              <a:uLnTx/>
              <a:uFillTx/>
              <a:latin typeface="+mn-lt"/>
              <a:ea typeface="+mn-ea"/>
              <a:cs typeface="+mn-cs"/>
            </a:endParaRPr>
          </a:p>
          <a:p>
            <a:pPr marL="609600" marR="0" lvl="0" indent="-60960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Rectangle 3"/>
          <p:cNvSpPr>
            <a:spLocks noChangeArrowheads="1"/>
          </p:cNvSpPr>
          <p:nvPr/>
        </p:nvSpPr>
        <p:spPr bwMode="auto">
          <a:xfrm>
            <a:off x="0" y="0"/>
            <a:ext cx="9906000" cy="762000"/>
          </a:xfrm>
          <a:prstGeom prst="rect">
            <a:avLst/>
          </a:prstGeom>
          <a:solidFill>
            <a:srgbClr val="3B79AC"/>
          </a:solidFill>
          <a:ln w="9525">
            <a:noFill/>
            <a:miter lim="800000"/>
            <a:headEnd/>
            <a:tailEnd/>
          </a:ln>
          <a:effectLst/>
        </p:spPr>
        <p:txBody>
          <a:bodyPr wrap="none" anchor="ctr"/>
          <a:lstStyle/>
          <a:p>
            <a:pPr algn="ctr"/>
            <a:r>
              <a:rPr lang="en-US" sz="2400" dirty="0">
                <a:solidFill>
                  <a:schemeClr val="bg1"/>
                </a:solidFill>
                <a:cs typeface="Arial" charset="0"/>
              </a:rPr>
              <a:t>Vectors</a:t>
            </a:r>
          </a:p>
          <a:p>
            <a:pPr algn="ctr"/>
            <a:r>
              <a:rPr lang="en-US" sz="2400" dirty="0">
                <a:solidFill>
                  <a:schemeClr val="bg1"/>
                </a:solidFill>
                <a:cs typeface="Arial" charset="0"/>
              </a:rPr>
              <a:t>CHECK YOUR </a:t>
            </a:r>
            <a:r>
              <a:rPr lang="en-US" sz="2400" dirty="0" smtClean="0">
                <a:solidFill>
                  <a:schemeClr val="bg1"/>
                </a:solidFill>
                <a:cs typeface="Arial" charset="0"/>
              </a:rPr>
              <a:t>ANSWER</a:t>
            </a:r>
            <a:r>
              <a:rPr lang="en-US" sz="2400" i="1" dirty="0" smtClean="0">
                <a:solidFill>
                  <a:schemeClr val="folHlink"/>
                </a:solidFill>
                <a:cs typeface="Arial" charset="0"/>
              </a:rPr>
              <a:t> </a:t>
            </a:r>
            <a:endParaRPr lang="en-US" sz="2400" i="1" dirty="0">
              <a:solidFill>
                <a:schemeClr val="folHlink"/>
              </a:solidFill>
              <a:cs typeface="Arial" charset="0"/>
            </a:endParaRPr>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0" name="Picture 10" descr="05_25_FigureA"/>
          <p:cNvPicPr>
            <a:picLocks noChangeAspect="1" noChangeArrowheads="1"/>
          </p:cNvPicPr>
          <p:nvPr/>
        </p:nvPicPr>
        <p:blipFill>
          <a:blip r:embed="rId3" cstate="print"/>
          <a:srcRect b="5891"/>
          <a:stretch>
            <a:fillRect/>
          </a:stretch>
        </p:blipFill>
        <p:spPr bwMode="auto">
          <a:xfrm>
            <a:off x="5738946" y="1449389"/>
            <a:ext cx="3814498" cy="3946525"/>
          </a:xfrm>
          <a:prstGeom prst="rect">
            <a:avLst/>
          </a:prstGeom>
          <a:noFill/>
        </p:spPr>
      </p:pic>
      <p:sp>
        <p:nvSpPr>
          <p:cNvPr id="450562" name="Rectangle 2"/>
          <p:cNvSpPr>
            <a:spLocks noGrp="1" noChangeArrowheads="1"/>
          </p:cNvSpPr>
          <p:nvPr>
            <p:ph type="title"/>
          </p:nvPr>
        </p:nvSpPr>
        <p:spPr>
          <a:xfrm>
            <a:off x="495300" y="274638"/>
            <a:ext cx="8915400" cy="774700"/>
          </a:xfrm>
        </p:spPr>
        <p:txBody>
          <a:bodyPr/>
          <a:lstStyle/>
          <a:p>
            <a:r>
              <a:rPr lang="en-US" b="1" dirty="0" smtClean="0"/>
              <a:t>Force Vectors</a:t>
            </a:r>
          </a:p>
        </p:txBody>
      </p:sp>
      <p:sp>
        <p:nvSpPr>
          <p:cNvPr id="450563" name="Rectangle 3"/>
          <p:cNvSpPr>
            <a:spLocks noGrp="1" noChangeArrowheads="1"/>
          </p:cNvSpPr>
          <p:nvPr>
            <p:ph type="body" idx="1"/>
          </p:nvPr>
        </p:nvSpPr>
        <p:spPr>
          <a:xfrm>
            <a:off x="527977" y="1246188"/>
            <a:ext cx="5463778" cy="4716462"/>
          </a:xfrm>
        </p:spPr>
        <p:txBody>
          <a:bodyPr/>
          <a:lstStyle/>
          <a:p>
            <a:pPr>
              <a:lnSpc>
                <a:spcPct val="90000"/>
              </a:lnSpc>
              <a:buFontTx/>
              <a:buNone/>
            </a:pPr>
            <a:r>
              <a:rPr lang="en-US" sz="2800" smtClean="0"/>
              <a:t>Nellie Newton hangs from a rope as shown.</a:t>
            </a:r>
          </a:p>
          <a:p>
            <a:pPr>
              <a:lnSpc>
                <a:spcPct val="90000"/>
              </a:lnSpc>
            </a:pPr>
            <a:r>
              <a:rPr lang="en-US" sz="2800" smtClean="0"/>
              <a:t>Which side has the greater tension? </a:t>
            </a:r>
          </a:p>
          <a:p>
            <a:pPr>
              <a:lnSpc>
                <a:spcPct val="90000"/>
              </a:lnSpc>
            </a:pPr>
            <a:r>
              <a:rPr lang="en-US" sz="2800" smtClean="0"/>
              <a:t>There are three forces acting on Nellie: </a:t>
            </a:r>
          </a:p>
          <a:p>
            <a:pPr lvl="1">
              <a:lnSpc>
                <a:spcPct val="90000"/>
              </a:lnSpc>
            </a:pPr>
            <a:r>
              <a:rPr lang="en-US" sz="2400" smtClean="0"/>
              <a:t>her weight, </a:t>
            </a:r>
          </a:p>
          <a:p>
            <a:pPr lvl="1">
              <a:lnSpc>
                <a:spcPct val="90000"/>
              </a:lnSpc>
            </a:pPr>
            <a:r>
              <a:rPr lang="en-US" sz="2400" smtClean="0"/>
              <a:t>a tension in the left-hand side of the rope, </a:t>
            </a:r>
          </a:p>
          <a:p>
            <a:pPr lvl="1">
              <a:lnSpc>
                <a:spcPct val="90000"/>
              </a:lnSpc>
            </a:pPr>
            <a:r>
              <a:rPr lang="en-US" sz="2400" smtClean="0"/>
              <a:t>and a tension in the right-hand side of the rope. </a:t>
            </a:r>
            <a:r>
              <a:rPr lang="en-US" sz="1400" smtClean="0"/>
              <a:t/>
            </a:r>
            <a:br>
              <a:rPr lang="en-US" sz="1400" smtClean="0"/>
            </a:br>
            <a:endParaRPr lang="en-US" sz="1400" smtClean="0"/>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14</a:t>
            </a:fld>
            <a:endParaRPr lang="en-US"/>
          </a:p>
        </p:txBody>
      </p:sp>
    </p:spTree>
    <p:extLst>
      <p:ext uri="{BB962C8B-B14F-4D97-AF65-F5344CB8AC3E}">
        <p14:creationId xmlns:p14="http://schemas.microsoft.com/office/powerpoint/2010/main" val="2052211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495300" y="0"/>
            <a:ext cx="8915400" cy="774700"/>
          </a:xfrm>
        </p:spPr>
        <p:txBody>
          <a:bodyPr/>
          <a:lstStyle/>
          <a:p>
            <a:r>
              <a:rPr lang="en-US" dirty="0" smtClean="0"/>
              <a:t>Force Vectors</a:t>
            </a:r>
          </a:p>
        </p:txBody>
      </p:sp>
      <p:sp>
        <p:nvSpPr>
          <p:cNvPr id="451587" name="Rectangle 3"/>
          <p:cNvSpPr>
            <a:spLocks noGrp="1" noChangeArrowheads="1"/>
          </p:cNvSpPr>
          <p:nvPr>
            <p:ph type="body" idx="1"/>
          </p:nvPr>
        </p:nvSpPr>
        <p:spPr>
          <a:xfrm>
            <a:off x="273448" y="819150"/>
            <a:ext cx="9632553" cy="3492500"/>
          </a:xfrm>
        </p:spPr>
        <p:txBody>
          <a:bodyPr/>
          <a:lstStyle/>
          <a:p>
            <a:pPr>
              <a:lnSpc>
                <a:spcPct val="90000"/>
              </a:lnSpc>
            </a:pPr>
            <a:r>
              <a:rPr lang="en-US" sz="2400" smtClean="0"/>
              <a:t>Because of the different angles, different rope tensions will occur in each side. </a:t>
            </a:r>
          </a:p>
          <a:p>
            <a:pPr>
              <a:lnSpc>
                <a:spcPct val="90000"/>
              </a:lnSpc>
            </a:pPr>
            <a:r>
              <a:rPr lang="en-US" sz="2400" smtClean="0"/>
              <a:t>Nellie hangs in equilibrium, so her weight is supported by two rope tensions, adding vectorially to be equal and opposite to her weight. </a:t>
            </a:r>
          </a:p>
          <a:p>
            <a:pPr>
              <a:lnSpc>
                <a:spcPct val="90000"/>
              </a:lnSpc>
            </a:pPr>
            <a:r>
              <a:rPr lang="en-US" sz="2400" smtClean="0"/>
              <a:t>The parallelogram rule shows that the tension in the right-hand rope is greater than the tension in the left-hand rope.</a:t>
            </a:r>
          </a:p>
          <a:p>
            <a:pPr>
              <a:lnSpc>
                <a:spcPct val="90000"/>
              </a:lnSpc>
              <a:buFontTx/>
              <a:buNone/>
            </a:pPr>
            <a:endParaRPr lang="en-US" sz="2400" smtClean="0"/>
          </a:p>
          <a:p>
            <a:pPr>
              <a:lnSpc>
                <a:spcPct val="90000"/>
              </a:lnSpc>
              <a:buFontTx/>
              <a:buNone/>
            </a:pPr>
            <a:r>
              <a:rPr lang="en-US" sz="1400" smtClean="0"/>
              <a:t/>
            </a:r>
            <a:br>
              <a:rPr lang="en-US" sz="1400" smtClean="0"/>
            </a:br>
            <a:endParaRPr lang="en-US" sz="1400" smtClean="0"/>
          </a:p>
        </p:txBody>
      </p:sp>
      <p:pic>
        <p:nvPicPr>
          <p:cNvPr id="451590" name="Picture 6" descr="05_25_Figure"/>
          <p:cNvPicPr>
            <a:picLocks noChangeAspect="1" noChangeArrowheads="1"/>
          </p:cNvPicPr>
          <p:nvPr/>
        </p:nvPicPr>
        <p:blipFill>
          <a:blip r:embed="rId3" cstate="print"/>
          <a:srcRect b="5400"/>
          <a:stretch>
            <a:fillRect/>
          </a:stretch>
        </p:blipFill>
        <p:spPr bwMode="auto">
          <a:xfrm>
            <a:off x="538295" y="3455989"/>
            <a:ext cx="8825971" cy="3070225"/>
          </a:xfrm>
          <a:prstGeom prst="rect">
            <a:avLst/>
          </a:prstGeom>
          <a:noFill/>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15</a:t>
            </a:fld>
            <a:endParaRPr lang="en-US"/>
          </a:p>
        </p:txBody>
      </p:sp>
    </p:spTree>
    <p:extLst>
      <p:ext uri="{BB962C8B-B14F-4D97-AF65-F5344CB8AC3E}">
        <p14:creationId xmlns:p14="http://schemas.microsoft.com/office/powerpoint/2010/main" val="1569396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194" name="Rectangle 2"/>
          <p:cNvSpPr>
            <a:spLocks noChangeArrowheads="1"/>
          </p:cNvSpPr>
          <p:nvPr/>
        </p:nvSpPr>
        <p:spPr bwMode="auto">
          <a:xfrm>
            <a:off x="416496" y="963981"/>
            <a:ext cx="89996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2700" dirty="0">
                <a:ea typeface="Times New Roman" pitchFamily="18" charset="0"/>
                <a:cs typeface="Minion-Regular" charset="0"/>
              </a:rPr>
              <a:t>An 80-km/h airplane flying in a 60-km/h crosswind has a resultant speed of 100 km/h relative to the ground.</a:t>
            </a:r>
          </a:p>
        </p:txBody>
      </p:sp>
      <p:sp>
        <p:nvSpPr>
          <p:cNvPr id="2056195" name="Rectangle 3"/>
          <p:cNvSpPr>
            <a:spLocks noChangeArrowheads="1"/>
          </p:cNvSpPr>
          <p:nvPr/>
        </p:nvSpPr>
        <p:spPr bwMode="auto">
          <a:xfrm>
            <a:off x="1091410" y="160571"/>
            <a:ext cx="70975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sz="3200" b="1" spc="-100" dirty="0">
                <a:solidFill>
                  <a:schemeClr val="tx2"/>
                </a:solidFill>
                <a:latin typeface="+mj-lt"/>
                <a:ea typeface="+mj-ea"/>
                <a:cs typeface="+mj-cs"/>
              </a:rPr>
              <a:t>Velocity Vectors</a:t>
            </a:r>
          </a:p>
        </p:txBody>
      </p:sp>
      <p:pic>
        <p:nvPicPr>
          <p:cNvPr id="2056196" name="Picture 4" descr="CPPE-Ch5-2_p70-Rslt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3908" y="2033067"/>
            <a:ext cx="4604345" cy="2602119"/>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مستدير الزوايا 4"/>
          <p:cNvSpPr/>
          <p:nvPr/>
        </p:nvSpPr>
        <p:spPr>
          <a:xfrm>
            <a:off x="966725" y="772505"/>
            <a:ext cx="7346950" cy="45719"/>
          </a:xfrm>
          <a:prstGeom prst="round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GB">
              <a:solidFill>
                <a:srgbClr val="C00000"/>
              </a:solidFill>
            </a:endParaRPr>
          </a:p>
        </p:txBody>
      </p:sp>
      <p:grpSp>
        <p:nvGrpSpPr>
          <p:cNvPr id="6" name="مجموعة 5"/>
          <p:cNvGrpSpPr/>
          <p:nvPr/>
        </p:nvGrpSpPr>
        <p:grpSpPr>
          <a:xfrm>
            <a:off x="590809" y="5501024"/>
            <a:ext cx="7674559" cy="1356976"/>
            <a:chOff x="632520" y="5147796"/>
            <a:chExt cx="7560840" cy="1312352"/>
          </a:xfrm>
        </p:grpSpPr>
        <p:sp>
          <p:nvSpPr>
            <p:cNvPr id="8" name="Rectangle 6"/>
            <p:cNvSpPr/>
            <p:nvPr/>
          </p:nvSpPr>
          <p:spPr>
            <a:xfrm>
              <a:off x="632520" y="5317477"/>
              <a:ext cx="6984776" cy="646331"/>
            </a:xfrm>
            <a:prstGeom prst="rect">
              <a:avLst/>
            </a:prstGeom>
          </p:spPr>
          <p:txBody>
            <a:bodyPr wrap="square">
              <a:spAutoFit/>
            </a:bodyPr>
            <a:lstStyle/>
            <a:p>
              <a:r>
                <a:rPr lang="en-US" dirty="0" smtClean="0"/>
                <a:t>A.   500 km/h, north-west </a:t>
              </a:r>
              <a:r>
                <a:rPr lang="en-US" dirty="0" smtClean="0">
                  <a:sym typeface="Wingdings"/>
                </a:rPr>
                <a:t></a:t>
              </a:r>
              <a:r>
                <a:rPr lang="en-US" dirty="0" smtClean="0"/>
                <a:t>                           B.   700 km/h, north-east</a:t>
              </a:r>
            </a:p>
            <a:p>
              <a:r>
                <a:rPr lang="en-US" dirty="0" smtClean="0"/>
                <a:t>C.   500 km/h, north-east                                D.   700 km/h, north-west</a:t>
              </a:r>
              <a:endParaRPr lang="en-US" dirty="0"/>
            </a:p>
          </p:txBody>
        </p:sp>
        <p:pic>
          <p:nvPicPr>
            <p:cNvPr id="9" name="Picture 1"/>
            <p:cNvPicPr>
              <a:picLocks noChangeAspect="1" noChangeArrowheads="1"/>
            </p:cNvPicPr>
            <p:nvPr/>
          </p:nvPicPr>
          <p:blipFill>
            <a:blip r:embed="rId4" cstate="print"/>
            <a:srcRect/>
            <a:stretch>
              <a:fillRect/>
            </a:stretch>
          </p:blipFill>
          <p:spPr bwMode="auto">
            <a:xfrm>
              <a:off x="7113240" y="5147796"/>
              <a:ext cx="1080120" cy="1312352"/>
            </a:xfrm>
            <a:prstGeom prst="rect">
              <a:avLst/>
            </a:prstGeom>
            <a:noFill/>
            <a:ln w="9525">
              <a:noFill/>
              <a:miter lim="800000"/>
              <a:headEnd/>
              <a:tailEnd/>
            </a:ln>
          </p:spPr>
        </p:pic>
      </p:grpSp>
      <p:pic>
        <p:nvPicPr>
          <p:cNvPr id="2" name="صورة 1"/>
          <p:cNvPicPr>
            <a:picLocks noChangeAspect="1"/>
          </p:cNvPicPr>
          <p:nvPr/>
        </p:nvPicPr>
        <p:blipFill>
          <a:blip r:embed="rId5"/>
          <a:stretch>
            <a:fillRect/>
          </a:stretch>
        </p:blipFill>
        <p:spPr>
          <a:xfrm>
            <a:off x="560512" y="4653136"/>
            <a:ext cx="7834039" cy="768163"/>
          </a:xfrm>
          <a:prstGeom prst="rect">
            <a:avLst/>
          </a:prstGeom>
          <a:ln>
            <a:solidFill>
              <a:srgbClr val="0888FC"/>
            </a:solidFill>
          </a:ln>
        </p:spPr>
      </p:pic>
    </p:spTree>
    <p:extLst>
      <p:ext uri="{BB962C8B-B14F-4D97-AF65-F5344CB8AC3E}">
        <p14:creationId xmlns:p14="http://schemas.microsoft.com/office/powerpoint/2010/main" val="357193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5" name="Picture 7" descr="05_27_Figure"/>
          <p:cNvPicPr>
            <a:picLocks noChangeAspect="1" noChangeArrowheads="1"/>
          </p:cNvPicPr>
          <p:nvPr/>
        </p:nvPicPr>
        <p:blipFill>
          <a:blip r:embed="rId3" cstate="print"/>
          <a:srcRect b="3207"/>
          <a:stretch>
            <a:fillRect/>
          </a:stretch>
        </p:blipFill>
        <p:spPr bwMode="auto">
          <a:xfrm>
            <a:off x="4805098" y="3892551"/>
            <a:ext cx="4798219" cy="2530475"/>
          </a:xfrm>
          <a:prstGeom prst="rect">
            <a:avLst/>
          </a:prstGeom>
          <a:noFill/>
        </p:spPr>
      </p:pic>
      <p:sp>
        <p:nvSpPr>
          <p:cNvPr id="437250" name="Rectangle 2"/>
          <p:cNvSpPr>
            <a:spLocks noGrp="1" noChangeArrowheads="1"/>
          </p:cNvSpPr>
          <p:nvPr>
            <p:ph type="title"/>
          </p:nvPr>
        </p:nvSpPr>
        <p:spPr>
          <a:xfrm>
            <a:off x="495300" y="685800"/>
            <a:ext cx="8915400" cy="1119188"/>
          </a:xfrm>
        </p:spPr>
        <p:txBody>
          <a:bodyPr/>
          <a:lstStyle/>
          <a:p>
            <a:pPr algn="l"/>
            <a:r>
              <a:rPr lang="en-US" sz="2400" dirty="0" smtClean="0"/>
              <a:t>Referring to the figure, which of the following are true statements?</a:t>
            </a:r>
          </a:p>
        </p:txBody>
      </p:sp>
      <p:sp>
        <p:nvSpPr>
          <p:cNvPr id="437251" name="Rectangle 3"/>
          <p:cNvSpPr>
            <a:spLocks noGrp="1" noChangeArrowheads="1"/>
          </p:cNvSpPr>
          <p:nvPr>
            <p:ph type="body" idx="1"/>
          </p:nvPr>
        </p:nvSpPr>
        <p:spPr>
          <a:xfrm>
            <a:off x="416190" y="1741488"/>
            <a:ext cx="9204325" cy="3962400"/>
          </a:xfrm>
        </p:spPr>
        <p:txBody>
          <a:bodyPr/>
          <a:lstStyle/>
          <a:p>
            <a:pPr marL="609600" indent="-609600">
              <a:buFontTx/>
              <a:buNone/>
            </a:pPr>
            <a:r>
              <a:rPr lang="en-US" sz="2400" dirty="0" smtClean="0"/>
              <a:t>A.	100 km/h is the resultant of the 80- and 60-km/h vectors.</a:t>
            </a:r>
            <a:endParaRPr lang="en-US" sz="2400" dirty="0" smtClean="0">
              <a:ea typeface="Batang" pitchFamily="18" charset="-127"/>
            </a:endParaRPr>
          </a:p>
          <a:p>
            <a:pPr marL="609600" indent="-609600">
              <a:buFontTx/>
              <a:buAutoNum type="alphaUcPeriod" startAt="2"/>
            </a:pPr>
            <a:r>
              <a:rPr lang="en-US" sz="2400" dirty="0" smtClean="0"/>
              <a:t>The 80-km/h vector can be considered a component of the 100-km/h vector.</a:t>
            </a:r>
            <a:r>
              <a:rPr lang="en-US" sz="2400" b="1" dirty="0" smtClean="0">
                <a:ea typeface="Batang" pitchFamily="18" charset="-127"/>
              </a:rPr>
              <a:t> </a:t>
            </a:r>
          </a:p>
          <a:p>
            <a:pPr marL="609600" indent="-609600">
              <a:buFontTx/>
              <a:buNone/>
            </a:pPr>
            <a:r>
              <a:rPr lang="en-US" sz="2400" dirty="0" smtClean="0"/>
              <a:t>C.	The 60-km/h vector can be considered a component of the 100-km/h vector.</a:t>
            </a:r>
            <a:endParaRPr lang="en-US" sz="2400" dirty="0" smtClean="0">
              <a:ea typeface="Batang" pitchFamily="18" charset="-127"/>
            </a:endParaRPr>
          </a:p>
          <a:p>
            <a:pPr marL="609600" indent="-609600">
              <a:buFontTx/>
              <a:buAutoNum type="alphaUcPeriod" startAt="4"/>
            </a:pPr>
            <a:r>
              <a:rPr lang="en-US" sz="2400" dirty="0" smtClean="0"/>
              <a:t>All of the above are correct.</a:t>
            </a:r>
          </a:p>
          <a:p>
            <a:pPr marL="609600" indent="-609600">
              <a:buFontTx/>
              <a:buNone/>
            </a:pPr>
            <a:endParaRPr lang="en-US" sz="2400" dirty="0" smtClean="0"/>
          </a:p>
          <a:p>
            <a:pPr marL="609600" indent="-609600">
              <a:buFontTx/>
              <a:buNone/>
            </a:pPr>
            <a:endParaRPr lang="en-US" sz="2400" dirty="0" smtClean="0"/>
          </a:p>
        </p:txBody>
      </p:sp>
      <p:sp>
        <p:nvSpPr>
          <p:cNvPr id="6" name="Rectangle 5"/>
          <p:cNvSpPr>
            <a:spLocks noChangeArrowheads="1"/>
          </p:cNvSpPr>
          <p:nvPr/>
        </p:nvSpPr>
        <p:spPr bwMode="auto">
          <a:xfrm>
            <a:off x="0" y="0"/>
            <a:ext cx="9906000" cy="762000"/>
          </a:xfrm>
          <a:prstGeom prst="rect">
            <a:avLst/>
          </a:prstGeom>
          <a:solidFill>
            <a:srgbClr val="3B79AC"/>
          </a:solidFill>
          <a:ln w="9525">
            <a:noFill/>
            <a:miter lim="800000"/>
            <a:headEnd/>
            <a:tailEnd/>
          </a:ln>
          <a:effectLst/>
        </p:spPr>
        <p:txBody>
          <a:bodyPr wrap="none" anchor="ctr"/>
          <a:lstStyle/>
          <a:p>
            <a:pPr algn="ctr"/>
            <a:r>
              <a:rPr lang="en-US" sz="2400" dirty="0">
                <a:solidFill>
                  <a:schemeClr val="bg1"/>
                </a:solidFill>
                <a:cs typeface="Arial" charset="0"/>
              </a:rPr>
              <a:t>Vectors</a:t>
            </a:r>
          </a:p>
          <a:p>
            <a:pPr algn="ctr"/>
            <a:r>
              <a:rPr lang="en-US" sz="2400" dirty="0">
                <a:solidFill>
                  <a:schemeClr val="bg1"/>
                </a:solidFill>
                <a:cs typeface="Arial" charset="0"/>
              </a:rPr>
              <a:t>CHECK YOUR </a:t>
            </a:r>
            <a:r>
              <a:rPr lang="en-US" sz="2400" dirty="0" smtClean="0">
                <a:solidFill>
                  <a:schemeClr val="bg1"/>
                </a:solidFill>
                <a:cs typeface="Arial" charset="0"/>
              </a:rPr>
              <a:t>UNDERSTANDING</a:t>
            </a:r>
            <a:r>
              <a:rPr lang="en-US" sz="2400" i="1" dirty="0" smtClean="0">
                <a:solidFill>
                  <a:schemeClr val="folHlink"/>
                </a:solidFill>
                <a:cs typeface="Arial" charset="0"/>
              </a:rPr>
              <a:t> </a:t>
            </a:r>
            <a:endParaRPr lang="en-US" sz="2400" i="1" dirty="0">
              <a:solidFill>
                <a:schemeClr val="folHlink"/>
              </a:solidFill>
              <a:cs typeface="Arial" charset="0"/>
            </a:endParaRP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495300" y="990600"/>
            <a:ext cx="8915400" cy="1752600"/>
          </a:xfrm>
        </p:spPr>
        <p:txBody>
          <a:bodyPr/>
          <a:lstStyle/>
          <a:p>
            <a:pPr algn="l"/>
            <a:r>
              <a:rPr lang="en-US" sz="2400" dirty="0" smtClean="0"/>
              <a:t>Referring to the figure, which of the following are true statements?</a:t>
            </a:r>
          </a:p>
        </p:txBody>
      </p:sp>
      <p:sp>
        <p:nvSpPr>
          <p:cNvPr id="439299" name="Rectangle 3"/>
          <p:cNvSpPr>
            <a:spLocks noGrp="1" noChangeArrowheads="1"/>
          </p:cNvSpPr>
          <p:nvPr>
            <p:ph type="body" idx="1"/>
          </p:nvPr>
        </p:nvSpPr>
        <p:spPr>
          <a:xfrm>
            <a:off x="479822" y="2541588"/>
            <a:ext cx="8915400" cy="3962400"/>
          </a:xfrm>
        </p:spPr>
        <p:txBody>
          <a:bodyPr/>
          <a:lstStyle/>
          <a:p>
            <a:pPr marL="609600" indent="-609600">
              <a:buFontTx/>
              <a:buNone/>
            </a:pPr>
            <a:r>
              <a:rPr lang="en-US" sz="2200" dirty="0" smtClean="0"/>
              <a:t>A.	100 km/h is the resultant of the 80- and 60-km/h vectors.</a:t>
            </a:r>
            <a:endParaRPr lang="en-US" sz="2200" dirty="0" smtClean="0">
              <a:ea typeface="Batang" pitchFamily="18" charset="-127"/>
            </a:endParaRPr>
          </a:p>
          <a:p>
            <a:pPr marL="609600" indent="-609600">
              <a:buFontTx/>
              <a:buAutoNum type="alphaUcPeriod" startAt="2"/>
            </a:pPr>
            <a:r>
              <a:rPr lang="en-US" sz="2200" dirty="0" smtClean="0"/>
              <a:t>The 80-km/h vector can be considered a component of the 100-km/h vector.</a:t>
            </a:r>
            <a:r>
              <a:rPr lang="en-US" sz="2200" b="1" dirty="0" smtClean="0">
                <a:ea typeface="Batang" pitchFamily="18" charset="-127"/>
              </a:rPr>
              <a:t> </a:t>
            </a:r>
          </a:p>
          <a:p>
            <a:pPr marL="609600" indent="-609600">
              <a:buFontTx/>
              <a:buNone/>
            </a:pPr>
            <a:r>
              <a:rPr lang="en-US" sz="2200" dirty="0" smtClean="0"/>
              <a:t>C.	The 60-km/h vector can be considered a component of the 100-km/h vector.</a:t>
            </a:r>
            <a:endParaRPr lang="en-US" sz="2200" dirty="0" smtClean="0">
              <a:ea typeface="Batang" pitchFamily="18" charset="-127"/>
            </a:endParaRPr>
          </a:p>
          <a:p>
            <a:pPr marL="609600" indent="-609600">
              <a:buFontTx/>
              <a:buAutoNum type="alphaUcPeriod" startAt="4"/>
            </a:pPr>
            <a:r>
              <a:rPr lang="en-US" sz="2200" b="1" dirty="0" smtClean="0"/>
              <a:t>All of the above are correct.</a:t>
            </a:r>
            <a:endParaRPr lang="en-US" sz="2200" dirty="0" smtClean="0"/>
          </a:p>
          <a:p>
            <a:pPr marL="609600" indent="-609600">
              <a:buFontTx/>
              <a:buNone/>
            </a:pPr>
            <a:endParaRPr lang="en-US" sz="2200" dirty="0" smtClean="0"/>
          </a:p>
          <a:p>
            <a:pPr marL="609600" indent="-609600">
              <a:buFontTx/>
              <a:buNone/>
            </a:pPr>
            <a:r>
              <a:rPr lang="en-US" sz="2200" dirty="0" smtClean="0"/>
              <a:t/>
            </a:r>
            <a:br>
              <a:rPr lang="en-US" sz="2200" dirty="0" smtClean="0"/>
            </a:br>
            <a:endParaRPr lang="en-US" sz="2200" dirty="0" smtClean="0"/>
          </a:p>
        </p:txBody>
      </p:sp>
      <p:sp>
        <p:nvSpPr>
          <p:cNvPr id="7" name="Rectangle 6"/>
          <p:cNvSpPr>
            <a:spLocks noChangeArrowheads="1"/>
          </p:cNvSpPr>
          <p:nvPr/>
        </p:nvSpPr>
        <p:spPr bwMode="auto">
          <a:xfrm>
            <a:off x="0" y="0"/>
            <a:ext cx="9906000" cy="762000"/>
          </a:xfrm>
          <a:prstGeom prst="rect">
            <a:avLst/>
          </a:prstGeom>
          <a:solidFill>
            <a:srgbClr val="3B79AC"/>
          </a:solidFill>
          <a:ln w="9525">
            <a:noFill/>
            <a:miter lim="800000"/>
            <a:headEnd/>
            <a:tailEnd/>
          </a:ln>
          <a:effectLst/>
        </p:spPr>
        <p:txBody>
          <a:bodyPr wrap="none" anchor="ctr"/>
          <a:lstStyle/>
          <a:p>
            <a:pPr algn="ctr"/>
            <a:r>
              <a:rPr lang="en-US" sz="2400" dirty="0">
                <a:solidFill>
                  <a:schemeClr val="bg1"/>
                </a:solidFill>
                <a:cs typeface="Arial" charset="0"/>
              </a:rPr>
              <a:t>Vectors</a:t>
            </a:r>
          </a:p>
          <a:p>
            <a:pPr algn="ctr"/>
            <a:r>
              <a:rPr lang="en-US" sz="2400" dirty="0">
                <a:solidFill>
                  <a:schemeClr val="bg1"/>
                </a:solidFill>
                <a:cs typeface="Arial" charset="0"/>
              </a:rPr>
              <a:t>CHECK YOUR </a:t>
            </a:r>
            <a:r>
              <a:rPr lang="en-US" sz="2400" dirty="0" smtClean="0">
                <a:solidFill>
                  <a:schemeClr val="bg1"/>
                </a:solidFill>
                <a:cs typeface="Arial" charset="0"/>
              </a:rPr>
              <a:t>ANSWER</a:t>
            </a:r>
            <a:r>
              <a:rPr lang="en-US" sz="2400" i="1" dirty="0" smtClean="0">
                <a:solidFill>
                  <a:schemeClr val="folHlink"/>
                </a:solidFill>
                <a:cs typeface="Arial" charset="0"/>
              </a:rPr>
              <a:t> </a:t>
            </a:r>
            <a:endParaRPr lang="en-US" sz="2400" i="1" dirty="0">
              <a:solidFill>
                <a:schemeClr val="folHlink"/>
              </a:solidFill>
              <a:cs typeface="Arial" charset="0"/>
            </a:endParaRP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2648744" y="260648"/>
            <a:ext cx="4222951"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a:spAutoFit/>
          </a:bodyPr>
          <a:lstStyle/>
          <a:p>
            <a:r>
              <a:rPr lang="en-US" sz="4000" b="1" dirty="0">
                <a:solidFill>
                  <a:srgbClr val="0070C0"/>
                </a:solidFill>
                <a:latin typeface="Times New Roman" panose="02020603050405020304" pitchFamily="18" charset="0"/>
                <a:ea typeface="Times New Roman" panose="02020603050405020304" pitchFamily="18" charset="0"/>
              </a:rPr>
              <a:t>2.2. Linear motion</a:t>
            </a:r>
            <a:endParaRPr lang="en-US" sz="4000" b="1" dirty="0">
              <a:solidFill>
                <a:srgbClr val="0070C0"/>
              </a:solidFill>
            </a:endParaRPr>
          </a:p>
        </p:txBody>
      </p:sp>
      <p:sp>
        <p:nvSpPr>
          <p:cNvPr id="9" name="مستطيل 8"/>
          <p:cNvSpPr/>
          <p:nvPr/>
        </p:nvSpPr>
        <p:spPr>
          <a:xfrm>
            <a:off x="200472" y="1550776"/>
            <a:ext cx="7475957" cy="2758897"/>
          </a:xfrm>
          <a:prstGeom prst="rect">
            <a:avLst/>
          </a:prstGeom>
        </p:spPr>
        <p:txBody>
          <a:bodyPr wrap="none">
            <a:spAutoFit/>
          </a:bodyPr>
          <a:lstStyle/>
          <a:p>
            <a:pPr marL="514350" indent="-514350">
              <a:lnSpc>
                <a:spcPct val="120000"/>
              </a:lnSpc>
              <a:spcBef>
                <a:spcPts val="600"/>
              </a:spcBef>
              <a:buFont typeface="+mj-lt"/>
              <a:buAutoNum type="arabicPeriod"/>
            </a:pPr>
            <a:r>
              <a:rPr lang="en-GB" sz="2600" dirty="0">
                <a:latin typeface="Times" panose="02020603050405020304" pitchFamily="18" charset="0"/>
                <a:ea typeface="Times New Roman" panose="02020603050405020304" pitchFamily="18" charset="0"/>
                <a:cs typeface="Times" panose="02020603050405020304" pitchFamily="18" charset="0"/>
              </a:rPr>
              <a:t>Distinguish between speed and </a:t>
            </a:r>
            <a:r>
              <a:rPr lang="en-GB" sz="2600" dirty="0" smtClean="0">
                <a:latin typeface="Times" panose="02020603050405020304" pitchFamily="18" charset="0"/>
                <a:ea typeface="Times New Roman" panose="02020603050405020304" pitchFamily="18" charset="0"/>
                <a:cs typeface="Times" panose="02020603050405020304" pitchFamily="18" charset="0"/>
              </a:rPr>
              <a:t>velocity</a:t>
            </a:r>
          </a:p>
          <a:p>
            <a:pPr marL="514350" indent="-514350">
              <a:lnSpc>
                <a:spcPct val="120000"/>
              </a:lnSpc>
              <a:spcBef>
                <a:spcPts val="600"/>
              </a:spcBef>
              <a:buFont typeface="+mj-lt"/>
              <a:buAutoNum type="arabicPeriod"/>
            </a:pPr>
            <a:r>
              <a:rPr lang="en-GB" sz="2600" dirty="0">
                <a:latin typeface="Times" panose="02020603050405020304" pitchFamily="18" charset="0"/>
                <a:ea typeface="Times New Roman" panose="02020603050405020304" pitchFamily="18" charset="0"/>
                <a:cs typeface="Times" panose="02020603050405020304" pitchFamily="18" charset="0"/>
              </a:rPr>
              <a:t>Describe motion in terms of changing velocity</a:t>
            </a:r>
            <a:endParaRPr lang="en-US" sz="2600" dirty="0">
              <a:latin typeface="Times" panose="02020603050405020304" pitchFamily="18" charset="0"/>
              <a:ea typeface="Times New Roman" panose="02020603050405020304" pitchFamily="18" charset="0"/>
              <a:cs typeface="Times" panose="02020603050405020304" pitchFamily="18" charset="0"/>
            </a:endParaRPr>
          </a:p>
          <a:p>
            <a:pPr marL="514350" indent="-514350">
              <a:lnSpc>
                <a:spcPct val="120000"/>
              </a:lnSpc>
              <a:spcBef>
                <a:spcPts val="600"/>
              </a:spcBef>
              <a:buFont typeface="+mj-lt"/>
              <a:buAutoNum type="arabicPeriod"/>
            </a:pPr>
            <a:r>
              <a:rPr lang="en-GB" sz="2600" dirty="0">
                <a:latin typeface="Times" panose="02020603050405020304" pitchFamily="18" charset="0"/>
                <a:ea typeface="Times New Roman" panose="02020603050405020304" pitchFamily="18" charset="0"/>
                <a:cs typeface="Times" panose="02020603050405020304" pitchFamily="18" charset="0"/>
              </a:rPr>
              <a:t>Define and calculate </a:t>
            </a:r>
            <a:r>
              <a:rPr lang="en-GB" sz="2600" dirty="0" smtClean="0">
                <a:latin typeface="Times" panose="02020603050405020304" pitchFamily="18" charset="0"/>
                <a:ea typeface="Times New Roman" panose="02020603050405020304" pitchFamily="18" charset="0"/>
                <a:cs typeface="Times" panose="02020603050405020304" pitchFamily="18" charset="0"/>
              </a:rPr>
              <a:t>acceleration</a:t>
            </a:r>
          </a:p>
          <a:p>
            <a:pPr marL="514350" indent="-514350">
              <a:lnSpc>
                <a:spcPct val="120000"/>
              </a:lnSpc>
              <a:spcBef>
                <a:spcPts val="600"/>
              </a:spcBef>
              <a:buFont typeface="+mj-lt"/>
              <a:buAutoNum type="arabicPeriod"/>
            </a:pPr>
            <a:r>
              <a:rPr lang="en-GB" sz="2600" dirty="0">
                <a:latin typeface="Times" panose="02020603050405020304" pitchFamily="18" charset="0"/>
                <a:ea typeface="Times New Roman" panose="02020603050405020304" pitchFamily="18" charset="0"/>
                <a:cs typeface="Times" panose="02020603050405020304" pitchFamily="18" charset="0"/>
              </a:rPr>
              <a:t>Distinguish between velocity and acceleration</a:t>
            </a:r>
            <a:endParaRPr lang="en-US" sz="2600" dirty="0">
              <a:latin typeface="Times" panose="02020603050405020304" pitchFamily="18" charset="0"/>
              <a:ea typeface="Times New Roman" panose="02020603050405020304" pitchFamily="18" charset="0"/>
              <a:cs typeface="Times" panose="02020603050405020304" pitchFamily="18" charset="0"/>
            </a:endParaRPr>
          </a:p>
          <a:p>
            <a:pPr marL="514350" indent="-514350">
              <a:lnSpc>
                <a:spcPct val="120000"/>
              </a:lnSpc>
              <a:spcBef>
                <a:spcPts val="600"/>
              </a:spcBef>
              <a:buFont typeface="+mj-lt"/>
              <a:buAutoNum type="arabicPeriod"/>
            </a:pPr>
            <a:r>
              <a:rPr lang="en-GB" sz="2600" dirty="0">
                <a:latin typeface="Times" panose="02020603050405020304" pitchFamily="18" charset="0"/>
                <a:ea typeface="Times New Roman" panose="02020603050405020304" pitchFamily="18" charset="0"/>
                <a:cs typeface="Times" panose="02020603050405020304" pitchFamily="18" charset="0"/>
              </a:rPr>
              <a:t>Distinguish between </a:t>
            </a:r>
            <a:r>
              <a:rPr lang="en-US" sz="2600" dirty="0">
                <a:latin typeface="Times" panose="02020603050405020304" pitchFamily="18" charset="0"/>
                <a:ea typeface="Times New Roman" panose="02020603050405020304" pitchFamily="18" charset="0"/>
                <a:cs typeface="Times" panose="02020603050405020304" pitchFamily="18" charset="0"/>
              </a:rPr>
              <a:t>Acceleration and deceleration</a:t>
            </a:r>
          </a:p>
        </p:txBody>
      </p:sp>
      <p:sp>
        <p:nvSpPr>
          <p:cNvPr id="10" name="مستطيل 9"/>
          <p:cNvSpPr/>
          <p:nvPr/>
        </p:nvSpPr>
        <p:spPr>
          <a:xfrm>
            <a:off x="495300" y="984202"/>
            <a:ext cx="1917513" cy="553998"/>
          </a:xfrm>
          <a:prstGeom prst="rect">
            <a:avLst/>
          </a:prstGeom>
        </p:spPr>
        <p:txBody>
          <a:bodyPr wrap="none">
            <a:spAutoFit/>
          </a:bodyPr>
          <a:lstStyle/>
          <a:p>
            <a:r>
              <a:rPr lang="en-US" sz="3000" b="1" u="sng" dirty="0">
                <a:latin typeface="Times" panose="02020603050405020304" pitchFamily="18" charset="0"/>
                <a:cs typeface="Times" panose="02020603050405020304" pitchFamily="18" charset="0"/>
              </a:rPr>
              <a:t>Objectives</a:t>
            </a:r>
          </a:p>
        </p:txBody>
      </p:sp>
      <p:sp>
        <p:nvSpPr>
          <p:cNvPr id="12" name="عنصر نائب لرقم الشريحة 11"/>
          <p:cNvSpPr>
            <a:spLocks noGrp="1"/>
          </p:cNvSpPr>
          <p:nvPr>
            <p:ph type="sldNum" sz="quarter" idx="12"/>
          </p:nvPr>
        </p:nvSpPr>
        <p:spPr/>
        <p:txBody>
          <a:bodyPr/>
          <a:lstStyle/>
          <a:p>
            <a:fld id="{19400F74-C474-487E-AA73-7DA0FEF0D858}" type="slidenum">
              <a:rPr lang="en-US" smtClean="0"/>
              <a:pPr/>
              <a:t>19</a:t>
            </a:fld>
            <a:endParaRPr lang="en-US"/>
          </a:p>
        </p:txBody>
      </p:sp>
    </p:spTree>
    <p:extLst>
      <p:ext uri="{BB962C8B-B14F-4D97-AF65-F5344CB8AC3E}">
        <p14:creationId xmlns:p14="http://schemas.microsoft.com/office/powerpoint/2010/main" val="366741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96710" y="332656"/>
            <a:ext cx="6508948" cy="584775"/>
          </a:xfrm>
          <a:prstGeom prst="rect">
            <a:avLst/>
          </a:prstGeom>
          <a:solidFill>
            <a:srgbClr val="FFFF66"/>
          </a:solidFill>
        </p:spPr>
        <p:txBody>
          <a:bodyPr wrap="square">
            <a:spAutoFit/>
          </a:bodyPr>
          <a:lstStyle/>
          <a:p>
            <a:r>
              <a:rPr lang="en-US" sz="3200" b="1" dirty="0">
                <a:solidFill>
                  <a:srgbClr val="E64D00"/>
                </a:solidFill>
                <a:latin typeface="CheltenhamStd-LightCond"/>
              </a:rPr>
              <a:t>T</a:t>
            </a:r>
            <a:r>
              <a:rPr lang="en-US" b="1" dirty="0">
                <a:solidFill>
                  <a:srgbClr val="000000"/>
                </a:solidFill>
                <a:latin typeface="GaramondMTStd-Regular"/>
              </a:rPr>
              <a:t>he major goals of this chapter are to enable you to:</a:t>
            </a:r>
            <a:endParaRPr lang="en-US" b="1" dirty="0"/>
          </a:p>
        </p:txBody>
      </p:sp>
      <p:sp>
        <p:nvSpPr>
          <p:cNvPr id="3" name="مستطيل 2"/>
          <p:cNvSpPr/>
          <p:nvPr/>
        </p:nvSpPr>
        <p:spPr>
          <a:xfrm>
            <a:off x="272480" y="1124744"/>
            <a:ext cx="9217024" cy="5327677"/>
          </a:xfrm>
          <a:prstGeom prst="rect">
            <a:avLst/>
          </a:prstGeom>
        </p:spPr>
        <p:txBody>
          <a:bodyPr wrap="square">
            <a:spAutoFit/>
          </a:bodyPr>
          <a:lstStyle/>
          <a:p>
            <a:pPr>
              <a:lnSpc>
                <a:spcPct val="114000"/>
              </a:lnSpc>
            </a:pPr>
            <a:r>
              <a:rPr lang="en-US" sz="2000" b="1" dirty="0">
                <a:latin typeface="Times" panose="02020603050405020304" pitchFamily="18" charset="0"/>
                <a:cs typeface="Times" panose="02020603050405020304" pitchFamily="18" charset="0"/>
              </a:rPr>
              <a:t>1. </a:t>
            </a:r>
            <a:r>
              <a:rPr lang="en-US" sz="2000" dirty="0">
                <a:latin typeface="Times" panose="02020603050405020304" pitchFamily="18" charset="0"/>
                <a:cs typeface="Times" panose="02020603050405020304" pitchFamily="18" charset="0"/>
              </a:rPr>
              <a:t>Distinguish between a vector and a scalar quantity.</a:t>
            </a:r>
          </a:p>
          <a:p>
            <a:pPr>
              <a:lnSpc>
                <a:spcPct val="114000"/>
              </a:lnSpc>
            </a:pPr>
            <a:r>
              <a:rPr lang="en-US" sz="2000" b="1" dirty="0" smtClean="0">
                <a:latin typeface="Times" panose="02020603050405020304" pitchFamily="18" charset="0"/>
                <a:cs typeface="Times" panose="02020603050405020304" pitchFamily="18" charset="0"/>
              </a:rPr>
              <a:t>2. </a:t>
            </a:r>
            <a:r>
              <a:rPr lang="en-US" sz="2000" dirty="0">
                <a:latin typeface="Times" panose="02020603050405020304" pitchFamily="18" charset="0"/>
                <a:cs typeface="Times" panose="02020603050405020304" pitchFamily="18" charset="0"/>
              </a:rPr>
              <a:t>Find the components of a vector.</a:t>
            </a:r>
          </a:p>
          <a:p>
            <a:pPr>
              <a:lnSpc>
                <a:spcPct val="114000"/>
              </a:lnSpc>
            </a:pPr>
            <a:r>
              <a:rPr lang="en-US" sz="2000" b="1" dirty="0" smtClean="0">
                <a:latin typeface="Times" panose="02020603050405020304" pitchFamily="18" charset="0"/>
                <a:cs typeface="Times" panose="02020603050405020304" pitchFamily="18" charset="0"/>
              </a:rPr>
              <a:t>3. </a:t>
            </a:r>
            <a:r>
              <a:rPr lang="en-US" sz="2000" dirty="0">
                <a:latin typeface="Times" panose="02020603050405020304" pitchFamily="18" charset="0"/>
                <a:cs typeface="Times" panose="02020603050405020304" pitchFamily="18" charset="0"/>
              </a:rPr>
              <a:t>Distinguish between speed and velocity.</a:t>
            </a:r>
          </a:p>
          <a:p>
            <a:pPr>
              <a:lnSpc>
                <a:spcPct val="114000"/>
              </a:lnSpc>
            </a:pPr>
            <a:r>
              <a:rPr lang="en-US" sz="2000" b="1" dirty="0" smtClean="0">
                <a:latin typeface="Times" panose="02020603050405020304" pitchFamily="18" charset="0"/>
                <a:cs typeface="Times" panose="02020603050405020304" pitchFamily="18" charset="0"/>
              </a:rPr>
              <a:t>4. </a:t>
            </a:r>
            <a:r>
              <a:rPr lang="en-US" sz="2000" dirty="0">
                <a:latin typeface="Times" panose="02020603050405020304" pitchFamily="18" charset="0"/>
                <a:cs typeface="Times" panose="02020603050405020304" pitchFamily="18" charset="0"/>
              </a:rPr>
              <a:t>Use vectors to illustrate and solve velocity problems.</a:t>
            </a:r>
          </a:p>
          <a:p>
            <a:pPr>
              <a:lnSpc>
                <a:spcPct val="114000"/>
              </a:lnSpc>
            </a:pPr>
            <a:r>
              <a:rPr lang="en-US" sz="2000" b="1" dirty="0" smtClean="0">
                <a:latin typeface="Times" panose="02020603050405020304" pitchFamily="18" charset="0"/>
                <a:cs typeface="Times" panose="02020603050405020304" pitchFamily="18" charset="0"/>
              </a:rPr>
              <a:t>5. </a:t>
            </a:r>
            <a:r>
              <a:rPr lang="en-US" sz="2000" dirty="0">
                <a:latin typeface="Times" panose="02020603050405020304" pitchFamily="18" charset="0"/>
                <a:cs typeface="Times" panose="02020603050405020304" pitchFamily="18" charset="0"/>
              </a:rPr>
              <a:t>Distinguish between velocity and acceleration.</a:t>
            </a:r>
          </a:p>
          <a:p>
            <a:pPr>
              <a:lnSpc>
                <a:spcPct val="114000"/>
              </a:lnSpc>
            </a:pPr>
            <a:r>
              <a:rPr lang="en-US" sz="2000" b="1" dirty="0" smtClean="0">
                <a:latin typeface="Times" panose="02020603050405020304" pitchFamily="18" charset="0"/>
                <a:cs typeface="Times" panose="02020603050405020304" pitchFamily="18" charset="0"/>
              </a:rPr>
              <a:t>6. </a:t>
            </a:r>
            <a:r>
              <a:rPr lang="en-US" sz="2000" dirty="0">
                <a:latin typeface="Times" panose="02020603050405020304" pitchFamily="18" charset="0"/>
                <a:cs typeface="Times" panose="02020603050405020304" pitchFamily="18" charset="0"/>
              </a:rPr>
              <a:t>Utilize vectors to illustrate and solve acceleration problems.</a:t>
            </a:r>
          </a:p>
          <a:p>
            <a:pPr>
              <a:lnSpc>
                <a:spcPct val="114000"/>
              </a:lnSpc>
            </a:pPr>
            <a:r>
              <a:rPr lang="en-US" sz="2000" b="1" dirty="0" smtClean="0">
                <a:latin typeface="Times" panose="02020603050405020304" pitchFamily="18" charset="0"/>
                <a:cs typeface="Times" panose="02020603050405020304" pitchFamily="18" charset="0"/>
              </a:rPr>
              <a:t>7. </a:t>
            </a:r>
            <a:r>
              <a:rPr lang="en-US" sz="2000" dirty="0">
                <a:latin typeface="Times" panose="02020603050405020304" pitchFamily="18" charset="0"/>
                <a:cs typeface="Times" panose="02020603050405020304" pitchFamily="18" charset="0"/>
              </a:rPr>
              <a:t>Relate force and the law of inertia.</a:t>
            </a:r>
          </a:p>
          <a:p>
            <a:pPr>
              <a:lnSpc>
                <a:spcPct val="114000"/>
              </a:lnSpc>
            </a:pPr>
            <a:r>
              <a:rPr lang="en-US" sz="2000" b="1" dirty="0">
                <a:latin typeface="Times" panose="02020603050405020304" pitchFamily="18" charset="0"/>
                <a:cs typeface="Times" panose="02020603050405020304" pitchFamily="18" charset="0"/>
              </a:rPr>
              <a:t>8</a:t>
            </a:r>
            <a:r>
              <a:rPr lang="en-US" sz="2000" b="1" dirty="0" smtClean="0">
                <a:latin typeface="Times" panose="02020603050405020304" pitchFamily="18" charset="0"/>
                <a:cs typeface="Times" panose="02020603050405020304" pitchFamily="18" charset="0"/>
              </a:rPr>
              <a:t>. </a:t>
            </a:r>
            <a:r>
              <a:rPr lang="en-US" sz="2000" dirty="0">
                <a:latin typeface="Times" panose="02020603050405020304" pitchFamily="18" charset="0"/>
                <a:cs typeface="Times" panose="02020603050405020304" pitchFamily="18" charset="0"/>
              </a:rPr>
              <a:t>Apply the law of acceleration.</a:t>
            </a:r>
          </a:p>
          <a:p>
            <a:pPr>
              <a:lnSpc>
                <a:spcPct val="114000"/>
              </a:lnSpc>
            </a:pPr>
            <a:r>
              <a:rPr lang="en-US" sz="2000" b="1" dirty="0">
                <a:latin typeface="Times" panose="02020603050405020304" pitchFamily="18" charset="0"/>
                <a:cs typeface="Times" panose="02020603050405020304" pitchFamily="18" charset="0"/>
              </a:rPr>
              <a:t>9</a:t>
            </a:r>
            <a:r>
              <a:rPr lang="en-US" sz="2000" b="1" dirty="0" smtClean="0">
                <a:latin typeface="Times" panose="02020603050405020304" pitchFamily="18" charset="0"/>
                <a:cs typeface="Times" panose="02020603050405020304" pitchFamily="18" charset="0"/>
              </a:rPr>
              <a:t>. </a:t>
            </a:r>
            <a:r>
              <a:rPr lang="en-US" sz="2000" dirty="0">
                <a:latin typeface="Times" panose="02020603050405020304" pitchFamily="18" charset="0"/>
                <a:cs typeface="Times" panose="02020603050405020304" pitchFamily="18" charset="0"/>
              </a:rPr>
              <a:t>Identify components of friction.</a:t>
            </a:r>
          </a:p>
          <a:p>
            <a:pPr>
              <a:lnSpc>
                <a:spcPct val="114000"/>
              </a:lnSpc>
            </a:pPr>
            <a:r>
              <a:rPr lang="en-US" sz="2000" b="1" dirty="0" smtClean="0">
                <a:latin typeface="Times" panose="02020603050405020304" pitchFamily="18" charset="0"/>
                <a:cs typeface="Times" panose="02020603050405020304" pitchFamily="18" charset="0"/>
              </a:rPr>
              <a:t>10. </a:t>
            </a:r>
            <a:r>
              <a:rPr lang="en-US" sz="2000" dirty="0">
                <a:latin typeface="Times" panose="02020603050405020304" pitchFamily="18" charset="0"/>
                <a:cs typeface="Times" panose="02020603050405020304" pitchFamily="18" charset="0"/>
              </a:rPr>
              <a:t>Analyze forces in one dimension.</a:t>
            </a:r>
          </a:p>
          <a:p>
            <a:pPr>
              <a:lnSpc>
                <a:spcPct val="114000"/>
              </a:lnSpc>
            </a:pPr>
            <a:r>
              <a:rPr lang="en-US" sz="2000" b="1" dirty="0" smtClean="0">
                <a:latin typeface="Times" panose="02020603050405020304" pitchFamily="18" charset="0"/>
                <a:cs typeface="Times" panose="02020603050405020304" pitchFamily="18" charset="0"/>
              </a:rPr>
              <a:t>11. </a:t>
            </a:r>
            <a:r>
              <a:rPr lang="en-US" sz="2000" dirty="0">
                <a:latin typeface="Times" panose="02020603050405020304" pitchFamily="18" charset="0"/>
                <a:cs typeface="Times" panose="02020603050405020304" pitchFamily="18" charset="0"/>
              </a:rPr>
              <a:t>Distinguish among weight, mass, and gravity.</a:t>
            </a:r>
          </a:p>
          <a:p>
            <a:pPr>
              <a:lnSpc>
                <a:spcPct val="114000"/>
              </a:lnSpc>
            </a:pPr>
            <a:r>
              <a:rPr lang="en-US" sz="2000" b="1" dirty="0" smtClean="0">
                <a:latin typeface="Times" panose="02020603050405020304" pitchFamily="18" charset="0"/>
                <a:cs typeface="Times" panose="02020603050405020304" pitchFamily="18" charset="0"/>
              </a:rPr>
              <a:t>12. </a:t>
            </a:r>
            <a:r>
              <a:rPr lang="en-US" sz="2000" dirty="0">
                <a:latin typeface="Times" panose="02020603050405020304" pitchFamily="18" charset="0"/>
                <a:cs typeface="Times" panose="02020603050405020304" pitchFamily="18" charset="0"/>
              </a:rPr>
              <a:t>Analyze how the law of action and reaction is used.</a:t>
            </a:r>
          </a:p>
          <a:p>
            <a:pPr>
              <a:lnSpc>
                <a:spcPct val="114000"/>
              </a:lnSpc>
            </a:pPr>
            <a:r>
              <a:rPr lang="en-US" sz="2000" b="1" dirty="0" smtClean="0">
                <a:latin typeface="Times" panose="02020603050405020304" pitchFamily="18" charset="0"/>
                <a:cs typeface="Times" panose="02020603050405020304" pitchFamily="18" charset="0"/>
              </a:rPr>
              <a:t>13. </a:t>
            </a:r>
            <a:r>
              <a:rPr lang="en-US" sz="2000" dirty="0">
                <a:latin typeface="Times" panose="02020603050405020304" pitchFamily="18" charset="0"/>
                <a:cs typeface="Times" panose="02020603050405020304" pitchFamily="18" charset="0"/>
              </a:rPr>
              <a:t>Distinguish between the common and technical definitions of work.</a:t>
            </a:r>
          </a:p>
          <a:p>
            <a:pPr>
              <a:lnSpc>
                <a:spcPct val="114000"/>
              </a:lnSpc>
            </a:pPr>
            <a:r>
              <a:rPr lang="en-US" sz="2000" b="1" dirty="0" smtClean="0">
                <a:latin typeface="Times" panose="02020603050405020304" pitchFamily="18" charset="0"/>
                <a:cs typeface="Times" panose="02020603050405020304" pitchFamily="18" charset="0"/>
              </a:rPr>
              <a:t>14. </a:t>
            </a:r>
            <a:r>
              <a:rPr lang="en-US" sz="2000" dirty="0">
                <a:latin typeface="Times" panose="02020603050405020304" pitchFamily="18" charset="0"/>
                <a:cs typeface="Times" panose="02020603050405020304" pitchFamily="18" charset="0"/>
              </a:rPr>
              <a:t>Analyze how power is used and described in technical applications.</a:t>
            </a:r>
          </a:p>
          <a:p>
            <a:pPr>
              <a:lnSpc>
                <a:spcPct val="114000"/>
              </a:lnSpc>
            </a:pPr>
            <a:r>
              <a:rPr lang="en-US" sz="2000" b="1" dirty="0" smtClean="0">
                <a:latin typeface="Times" panose="02020603050405020304" pitchFamily="18" charset="0"/>
                <a:cs typeface="Times" panose="02020603050405020304" pitchFamily="18" charset="0"/>
              </a:rPr>
              <a:t>15. </a:t>
            </a:r>
            <a:r>
              <a:rPr lang="en-US" sz="2000" dirty="0">
                <a:latin typeface="Times" panose="02020603050405020304" pitchFamily="18" charset="0"/>
                <a:cs typeface="Times" panose="02020603050405020304" pitchFamily="18" charset="0"/>
              </a:rPr>
              <a:t>Relate kinetic and potential energy to the law of conservation of mechanical energy.</a:t>
            </a:r>
          </a:p>
        </p:txBody>
      </p:sp>
      <p:sp>
        <p:nvSpPr>
          <p:cNvPr id="5" name="عنصر نائب لرقم الشريحة 4"/>
          <p:cNvSpPr>
            <a:spLocks noGrp="1"/>
          </p:cNvSpPr>
          <p:nvPr>
            <p:ph type="sldNum" sz="quarter" idx="12"/>
          </p:nvPr>
        </p:nvSpPr>
        <p:spPr/>
        <p:txBody>
          <a:bodyPr/>
          <a:lstStyle/>
          <a:p>
            <a:fld id="{19400F74-C474-487E-AA73-7DA0FEF0D858}" type="slidenum">
              <a:rPr lang="en-US" smtClean="0"/>
              <a:pPr/>
              <a:t>2</a:t>
            </a:fld>
            <a:endParaRPr lang="en-US"/>
          </a:p>
        </p:txBody>
      </p:sp>
    </p:spTree>
    <p:extLst>
      <p:ext uri="{BB962C8B-B14F-4D97-AF65-F5344CB8AC3E}">
        <p14:creationId xmlns:p14="http://schemas.microsoft.com/office/powerpoint/2010/main" val="3097219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8824" y="188640"/>
            <a:ext cx="2590774" cy="584775"/>
          </a:xfrm>
          <a:prstGeom prst="rect">
            <a:avLst/>
          </a:prstGeom>
          <a:noFill/>
        </p:spPr>
        <p:txBody>
          <a:bodyPr wrap="none" rtlCol="0">
            <a:spAutoFit/>
          </a:bodyPr>
          <a:lstStyle/>
          <a:p>
            <a:r>
              <a:rPr lang="en-US" sz="3200" b="1" dirty="0" smtClean="0"/>
              <a:t>Linear Motion</a:t>
            </a:r>
            <a:endParaRPr lang="en-US" sz="3200" b="1" dirty="0"/>
          </a:p>
        </p:txBody>
      </p:sp>
      <p:pic>
        <p:nvPicPr>
          <p:cNvPr id="88066" name="Picture 2"/>
          <p:cNvPicPr>
            <a:picLocks noChangeAspect="1" noChangeArrowheads="1"/>
          </p:cNvPicPr>
          <p:nvPr/>
        </p:nvPicPr>
        <p:blipFill>
          <a:blip r:embed="rId2" cstate="print"/>
          <a:srcRect l="20911" t="51797" r="40902" b="26547"/>
          <a:stretch>
            <a:fillRect/>
          </a:stretch>
        </p:blipFill>
        <p:spPr bwMode="auto">
          <a:xfrm>
            <a:off x="488504" y="2636912"/>
            <a:ext cx="2952328" cy="941322"/>
          </a:xfrm>
          <a:prstGeom prst="rect">
            <a:avLst/>
          </a:prstGeom>
          <a:ln>
            <a:solidFill>
              <a:schemeClr val="bg1"/>
            </a:solidFill>
            <a:headEnd/>
            <a:tailEnd/>
          </a:ln>
        </p:spPr>
        <p:style>
          <a:lnRef idx="2">
            <a:schemeClr val="accent1"/>
          </a:lnRef>
          <a:fillRef idx="1">
            <a:schemeClr val="lt1"/>
          </a:fillRef>
          <a:effectRef idx="0">
            <a:schemeClr val="accent1"/>
          </a:effectRef>
          <a:fontRef idx="minor">
            <a:schemeClr val="dk1"/>
          </a:fontRef>
        </p:style>
      </p:pic>
      <p:pic>
        <p:nvPicPr>
          <p:cNvPr id="88067" name="Picture 3"/>
          <p:cNvPicPr>
            <a:picLocks noChangeAspect="1" noChangeArrowheads="1"/>
          </p:cNvPicPr>
          <p:nvPr/>
        </p:nvPicPr>
        <p:blipFill>
          <a:blip r:embed="rId3" cstate="print"/>
          <a:srcRect l="15687" t="13579" r="17901" b="35234"/>
          <a:stretch>
            <a:fillRect/>
          </a:stretch>
        </p:blipFill>
        <p:spPr bwMode="auto">
          <a:xfrm>
            <a:off x="5313040" y="1093541"/>
            <a:ext cx="4392488" cy="1903411"/>
          </a:xfrm>
          <a:prstGeom prst="rect">
            <a:avLst/>
          </a:prstGeom>
          <a:ln>
            <a:headEnd/>
            <a:tailEnd/>
          </a:ln>
        </p:spPr>
        <p:style>
          <a:lnRef idx="1">
            <a:schemeClr val="dk1"/>
          </a:lnRef>
          <a:fillRef idx="2">
            <a:schemeClr val="dk1"/>
          </a:fillRef>
          <a:effectRef idx="1">
            <a:schemeClr val="dk1"/>
          </a:effectRef>
          <a:fontRef idx="minor">
            <a:schemeClr val="dk1"/>
          </a:fontRef>
        </p:style>
      </p:pic>
      <p:sp>
        <p:nvSpPr>
          <p:cNvPr id="5" name="TextBox 4"/>
          <p:cNvSpPr txBox="1"/>
          <p:nvPr/>
        </p:nvSpPr>
        <p:spPr>
          <a:xfrm>
            <a:off x="421582" y="4797152"/>
            <a:ext cx="5539530" cy="954107"/>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INSTANTANEOUS SPEED:</a:t>
            </a:r>
          </a:p>
          <a:p>
            <a:r>
              <a:rPr lang="en-US" sz="3200" dirty="0" smtClean="0"/>
              <a:t>The speed at any instant of time</a:t>
            </a:r>
            <a:endParaRPr lang="en-US" sz="3200" dirty="0"/>
          </a:p>
        </p:txBody>
      </p:sp>
      <p:sp>
        <p:nvSpPr>
          <p:cNvPr id="7" name="TextBox 6"/>
          <p:cNvSpPr txBox="1"/>
          <p:nvPr/>
        </p:nvSpPr>
        <p:spPr>
          <a:xfrm>
            <a:off x="344488" y="1148551"/>
            <a:ext cx="4536504" cy="1200329"/>
          </a:xfrm>
          <a:prstGeom prst="rect">
            <a:avLst/>
          </a:prstGeom>
          <a:noFill/>
        </p:spPr>
        <p:txBody>
          <a:bodyPr wrap="square" rtlCol="0">
            <a:spAutoFit/>
          </a:bodyPr>
          <a:lstStyle/>
          <a:p>
            <a:r>
              <a:rPr lang="en-US" sz="2400" b="1" dirty="0" smtClean="0">
                <a:solidFill>
                  <a:srgbClr val="3333CC"/>
                </a:solidFill>
                <a:latin typeface="Arial" pitchFamily="34" charset="0"/>
                <a:cs typeface="Arial" pitchFamily="34" charset="0"/>
              </a:rPr>
              <a:t>Speed </a:t>
            </a:r>
            <a:r>
              <a:rPr lang="en-US" sz="2400" b="1" dirty="0" smtClean="0">
                <a:solidFill>
                  <a:srgbClr val="3333CC"/>
                </a:solidFill>
                <a:latin typeface="Arial" pitchFamily="34" charset="0"/>
                <a:cs typeface="Arial" pitchFamily="34" charset="0"/>
                <a:sym typeface="Symbol"/>
              </a:rPr>
              <a:t></a:t>
            </a:r>
            <a:r>
              <a:rPr lang="en-US" sz="2400" b="1" dirty="0" smtClean="0">
                <a:solidFill>
                  <a:srgbClr val="3333CC"/>
                </a:solidFill>
                <a:latin typeface="Arial" pitchFamily="34" charset="0"/>
                <a:cs typeface="Arial" pitchFamily="34" charset="0"/>
              </a:rPr>
              <a:t> </a:t>
            </a:r>
            <a:r>
              <a:rPr lang="en-US" sz="2400" dirty="0" smtClean="0">
                <a:latin typeface="Arial" pitchFamily="34" charset="0"/>
                <a:cs typeface="Arial" pitchFamily="34" charset="0"/>
              </a:rPr>
              <a:t>scalar quantity requiring magnitude only to describe how fast a body is.</a:t>
            </a:r>
            <a:endParaRPr lang="en-US" sz="3200" dirty="0"/>
          </a:p>
        </p:txBody>
      </p:sp>
      <p:sp>
        <p:nvSpPr>
          <p:cNvPr id="3" name="مستطيل 2"/>
          <p:cNvSpPr/>
          <p:nvPr/>
        </p:nvSpPr>
        <p:spPr>
          <a:xfrm>
            <a:off x="416496" y="3933056"/>
            <a:ext cx="7704856" cy="4770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500" b="1" dirty="0" smtClean="0"/>
              <a:t>Example</a:t>
            </a:r>
            <a:r>
              <a:rPr lang="en-US" sz="2500" dirty="0"/>
              <a:t>: A girl runs 6 meters in 1 sec. Her speed is 6 m/s. </a:t>
            </a:r>
            <a:endParaRPr lang="en-GB" sz="2500" dirty="0"/>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44488" y="5186516"/>
            <a:ext cx="9074224" cy="64094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endParaRPr lang="en-US" sz="2700" dirty="0">
              <a:latin typeface="Times" pitchFamily="18" charset="0"/>
              <a:cs typeface="Times" pitchFamily="18" charset="0"/>
            </a:endParaRPr>
          </a:p>
        </p:txBody>
      </p:sp>
      <p:sp>
        <p:nvSpPr>
          <p:cNvPr id="4" name="مستطيل 3"/>
          <p:cNvSpPr/>
          <p:nvPr/>
        </p:nvSpPr>
        <p:spPr>
          <a:xfrm>
            <a:off x="415280" y="2708920"/>
            <a:ext cx="9002216" cy="3770263"/>
          </a:xfrm>
          <a:prstGeom prst="rect">
            <a:avLst/>
          </a:prstGeom>
        </p:spPr>
        <p:txBody>
          <a:bodyPr wrap="square">
            <a:spAutoFit/>
          </a:bodyPr>
          <a:lstStyle/>
          <a:p>
            <a:pPr marL="457200" indent="-457200">
              <a:lnSpc>
                <a:spcPct val="150000"/>
              </a:lnSpc>
              <a:buFont typeface="Arial" pitchFamily="34" charset="0"/>
              <a:buChar char="•"/>
            </a:pPr>
            <a:r>
              <a:rPr lang="en-US" sz="2600" dirty="0" smtClean="0"/>
              <a:t>doesn’t </a:t>
            </a:r>
            <a:r>
              <a:rPr lang="en-US" sz="2600" dirty="0"/>
              <a:t>indicate various instantaneous speeds along the </a:t>
            </a:r>
            <a:r>
              <a:rPr lang="en-US" sz="2600" dirty="0" smtClean="0"/>
              <a:t>way</a:t>
            </a:r>
          </a:p>
          <a:p>
            <a:pPr marL="457200" indent="-457200">
              <a:lnSpc>
                <a:spcPct val="150000"/>
              </a:lnSpc>
              <a:buFont typeface="Arial" pitchFamily="34" charset="0"/>
              <a:buChar char="•"/>
            </a:pPr>
            <a:r>
              <a:rPr lang="en-US" sz="2600" b="1" dirty="0" smtClean="0"/>
              <a:t>Example</a:t>
            </a:r>
            <a:r>
              <a:rPr lang="en-US" sz="2600" dirty="0"/>
              <a:t>: drive a distance of 80 km in 1 hour and your      	           average speed is 80 </a:t>
            </a:r>
            <a:r>
              <a:rPr lang="en-US" sz="2600" dirty="0" smtClean="0"/>
              <a:t>km/h</a:t>
            </a:r>
          </a:p>
          <a:p>
            <a:pPr marL="457200" indent="-457200">
              <a:lnSpc>
                <a:spcPct val="150000"/>
              </a:lnSpc>
              <a:buFont typeface="Arial" pitchFamily="34" charset="0"/>
              <a:buChar char="•"/>
            </a:pPr>
            <a:r>
              <a:rPr lang="en-US" sz="2400" dirty="0" smtClean="0">
                <a:ea typeface="Times New Roman" pitchFamily="18" charset="0"/>
                <a:cs typeface="Minion-Regular" charset="0"/>
              </a:rPr>
              <a:t>If </a:t>
            </a:r>
            <a:r>
              <a:rPr lang="en-US" sz="2400" dirty="0">
                <a:ea typeface="Times New Roman" pitchFamily="18" charset="0"/>
                <a:cs typeface="Minion-Regular" charset="0"/>
              </a:rPr>
              <a:t>we know average speed and travel time, the distance traveled is easy to find. </a:t>
            </a:r>
            <a:endParaRPr lang="en-US" sz="2400" dirty="0" smtClean="0">
              <a:ea typeface="Times New Roman" pitchFamily="18" charset="0"/>
              <a:cs typeface="Minion-Regular" charset="0"/>
            </a:endParaRPr>
          </a:p>
          <a:p>
            <a:pPr marL="457200" indent="-457200">
              <a:buFont typeface="Arial" pitchFamily="34" charset="0"/>
              <a:buChar char="•"/>
            </a:pPr>
            <a:endParaRPr lang="en-US" sz="2400" dirty="0">
              <a:ea typeface="Times New Roman" pitchFamily="18" charset="0"/>
              <a:cs typeface="Minion-Regular" charset="0"/>
            </a:endParaRPr>
          </a:p>
          <a:p>
            <a:pPr marL="457200" indent="-457200">
              <a:buFont typeface="Arial" pitchFamily="34" charset="0"/>
              <a:buChar char="•"/>
            </a:pPr>
            <a:endParaRPr lang="en-US" sz="2600" dirty="0"/>
          </a:p>
        </p:txBody>
      </p:sp>
      <p:sp>
        <p:nvSpPr>
          <p:cNvPr id="6" name="مستطيل 5"/>
          <p:cNvSpPr/>
          <p:nvPr/>
        </p:nvSpPr>
        <p:spPr>
          <a:xfrm>
            <a:off x="1245196" y="5827461"/>
            <a:ext cx="7272808" cy="477054"/>
          </a:xfrm>
          <a:prstGeom prst="rect">
            <a:avLst/>
          </a:prstGeom>
          <a:solidFill>
            <a:schemeClr val="bg1"/>
          </a:solidFill>
          <a:ln>
            <a:solidFill>
              <a:schemeClr val="accent1">
                <a:lumMod val="40000"/>
                <a:lumOff val="60000"/>
              </a:schemeClr>
            </a:solidFill>
          </a:ln>
        </p:spPr>
        <p:txBody>
          <a:bodyPr wrap="square">
            <a:spAutoFit/>
          </a:bodyPr>
          <a:lstStyle/>
          <a:p>
            <a:pPr>
              <a:spcBef>
                <a:spcPts val="2400"/>
              </a:spcBef>
              <a:spcAft>
                <a:spcPts val="1200"/>
              </a:spcAft>
              <a:buFontTx/>
              <a:buNone/>
            </a:pPr>
            <a:r>
              <a:rPr lang="en-US" sz="2500" b="1" dirty="0">
                <a:solidFill>
                  <a:schemeClr val="tx2">
                    <a:lumMod val="75000"/>
                  </a:schemeClr>
                </a:solidFill>
                <a:ea typeface="Times New Roman" pitchFamily="18" charset="0"/>
                <a:cs typeface="Minion-Regular" charset="0"/>
              </a:rPr>
              <a:t>total distance covered = average speed × travel time</a:t>
            </a:r>
          </a:p>
        </p:txBody>
      </p:sp>
      <p:pic>
        <p:nvPicPr>
          <p:cNvPr id="7" name="Picture 4"/>
          <p:cNvPicPr>
            <a:picLocks noChangeAspect="1" noChangeArrowheads="1"/>
          </p:cNvPicPr>
          <p:nvPr/>
        </p:nvPicPr>
        <p:blipFill>
          <a:blip r:embed="rId2" cstate="print"/>
          <a:srcRect l="6279" t="40156" r="6279" b="22438"/>
          <a:stretch>
            <a:fillRect/>
          </a:stretch>
        </p:blipFill>
        <p:spPr bwMode="auto">
          <a:xfrm>
            <a:off x="488504" y="404664"/>
            <a:ext cx="8712968" cy="2095524"/>
          </a:xfrm>
          <a:prstGeom prst="rect">
            <a:avLst/>
          </a:prstGeom>
          <a:noFill/>
          <a:ln w="9525">
            <a:noFill/>
            <a:miter lim="800000"/>
            <a:headEnd/>
            <a:tailEnd/>
          </a:ln>
        </p:spPr>
      </p:pic>
      <p:sp>
        <p:nvSpPr>
          <p:cNvPr id="5" name="عنصر نائب لرقم الشريحة 4"/>
          <p:cNvSpPr>
            <a:spLocks noGrp="1"/>
          </p:cNvSpPr>
          <p:nvPr>
            <p:ph type="sldNum" sz="quarter" idx="12"/>
          </p:nvPr>
        </p:nvSpPr>
        <p:spPr/>
        <p:txBody>
          <a:bodyPr/>
          <a:lstStyle/>
          <a:p>
            <a:fld id="{19400F74-C474-487E-AA73-7DA0FEF0D858}"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0512" y="440978"/>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3" name="Picture 2"/>
          <p:cNvPicPr>
            <a:picLocks noChangeAspect="1" noChangeArrowheads="1"/>
          </p:cNvPicPr>
          <p:nvPr/>
        </p:nvPicPr>
        <p:blipFill>
          <a:blip r:embed="rId3" cstate="print"/>
          <a:srcRect r="10426"/>
          <a:stretch>
            <a:fillRect/>
          </a:stretch>
        </p:blipFill>
        <p:spPr bwMode="auto">
          <a:xfrm>
            <a:off x="272480" y="1052736"/>
            <a:ext cx="9146232" cy="1085850"/>
          </a:xfrm>
          <a:prstGeom prst="rect">
            <a:avLst/>
          </a:prstGeom>
          <a:noFill/>
          <a:ln w="9525">
            <a:noFill/>
            <a:miter lim="800000"/>
            <a:headEnd/>
            <a:tailEnd/>
          </a:ln>
        </p:spPr>
      </p:pic>
      <p:sp>
        <p:nvSpPr>
          <p:cNvPr id="4" name="مستطيل 3"/>
          <p:cNvSpPr/>
          <p:nvPr/>
        </p:nvSpPr>
        <p:spPr>
          <a:xfrm>
            <a:off x="344488" y="2564904"/>
            <a:ext cx="8496944" cy="1264192"/>
          </a:xfrm>
          <a:prstGeom prst="rect">
            <a:avLst/>
          </a:prstGeom>
        </p:spPr>
        <p:txBody>
          <a:bodyPr wrap="square">
            <a:spAutoFit/>
          </a:bodyPr>
          <a:lstStyle/>
          <a:p>
            <a:pPr>
              <a:lnSpc>
                <a:spcPct val="150000"/>
              </a:lnSpc>
            </a:pPr>
            <a:r>
              <a:rPr lang="en-US" sz="2700" b="1" dirty="0">
                <a:solidFill>
                  <a:srgbClr val="3333CC"/>
                </a:solidFill>
                <a:latin typeface="Arial" pitchFamily="34" charset="0"/>
                <a:cs typeface="Arial" pitchFamily="34" charset="0"/>
              </a:rPr>
              <a:t>Constant speed </a:t>
            </a:r>
            <a:r>
              <a:rPr lang="en-US" sz="2700" dirty="0">
                <a:latin typeface="Times" pitchFamily="18" charset="0"/>
                <a:cs typeface="Times" pitchFamily="18" charset="0"/>
              </a:rPr>
              <a:t>is steady speed, neither speeding up nor slowing down.</a:t>
            </a:r>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pPr/>
              <a:t>22</a:t>
            </a:fld>
            <a:endParaRPr lang="en-US"/>
          </a:p>
        </p:txBody>
      </p:sp>
    </p:spTree>
    <p:extLst>
      <p:ext uri="{BB962C8B-B14F-4D97-AF65-F5344CB8AC3E}">
        <p14:creationId xmlns:p14="http://schemas.microsoft.com/office/powerpoint/2010/main" val="1330254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1227" y="188640"/>
            <a:ext cx="1543821" cy="584775"/>
          </a:xfrm>
          <a:prstGeom prst="rect">
            <a:avLst/>
          </a:prstGeom>
          <a:noFill/>
        </p:spPr>
        <p:txBody>
          <a:bodyPr wrap="none" rtlCol="0">
            <a:spAutoFit/>
          </a:bodyPr>
          <a:lstStyle/>
          <a:p>
            <a:r>
              <a:rPr lang="en-US" sz="3200" b="1" dirty="0" smtClean="0">
                <a:solidFill>
                  <a:prstClr val="black"/>
                </a:solidFill>
              </a:rPr>
              <a:t>Velocity</a:t>
            </a:r>
            <a:endParaRPr lang="en-US" sz="3200" b="1" dirty="0">
              <a:solidFill>
                <a:prstClr val="black"/>
              </a:solidFill>
            </a:endParaRPr>
          </a:p>
        </p:txBody>
      </p:sp>
      <p:sp>
        <p:nvSpPr>
          <p:cNvPr id="3" name="TextBox 2"/>
          <p:cNvSpPr txBox="1"/>
          <p:nvPr/>
        </p:nvSpPr>
        <p:spPr>
          <a:xfrm>
            <a:off x="344488" y="908720"/>
            <a:ext cx="9001000" cy="2121030"/>
          </a:xfrm>
          <a:prstGeom prst="rect">
            <a:avLst/>
          </a:prstGeom>
          <a:noFill/>
        </p:spPr>
        <p:txBody>
          <a:bodyPr wrap="square" rtlCol="0">
            <a:spAutoFit/>
          </a:bodyPr>
          <a:lstStyle/>
          <a:p>
            <a:pPr>
              <a:lnSpc>
                <a:spcPct val="130000"/>
              </a:lnSpc>
            </a:pPr>
            <a:r>
              <a:rPr lang="en-US" sz="2600" b="1" dirty="0" smtClean="0">
                <a:solidFill>
                  <a:srgbClr val="3333CC"/>
                </a:solidFill>
                <a:latin typeface="Times" panose="02020603050405020304" pitchFamily="18" charset="0"/>
                <a:cs typeface="Times" panose="02020603050405020304" pitchFamily="18" charset="0"/>
              </a:rPr>
              <a:t>Velocity </a:t>
            </a:r>
            <a:r>
              <a:rPr lang="en-US" sz="2600" b="1" dirty="0" smtClean="0">
                <a:solidFill>
                  <a:srgbClr val="3333CC"/>
                </a:solidFill>
                <a:latin typeface="Times" panose="02020603050405020304" pitchFamily="18" charset="0"/>
                <a:cs typeface="Times" panose="02020603050405020304" pitchFamily="18" charset="0"/>
                <a:sym typeface="Symbol"/>
              </a:rPr>
              <a:t></a:t>
            </a:r>
            <a:r>
              <a:rPr lang="en-US" sz="2600" b="1" dirty="0" smtClean="0">
                <a:solidFill>
                  <a:srgbClr val="3333CC"/>
                </a:solidFill>
                <a:latin typeface="Times" panose="02020603050405020304" pitchFamily="18" charset="0"/>
                <a:cs typeface="Times" panose="02020603050405020304" pitchFamily="18" charset="0"/>
              </a:rPr>
              <a:t> </a:t>
            </a:r>
            <a:r>
              <a:rPr lang="en-US" sz="2600" dirty="0" smtClean="0">
                <a:solidFill>
                  <a:prstClr val="black"/>
                </a:solidFill>
                <a:latin typeface="Times" panose="02020603050405020304" pitchFamily="18" charset="0"/>
                <a:cs typeface="Times" panose="02020603050405020304" pitchFamily="18" charset="0"/>
              </a:rPr>
              <a:t>vector quantity requiring magnitude &amp; direction.</a:t>
            </a:r>
          </a:p>
          <a:p>
            <a:pPr marL="457200" indent="-457200">
              <a:lnSpc>
                <a:spcPct val="130000"/>
              </a:lnSpc>
              <a:buFont typeface="Times" panose="02020603050405020304" pitchFamily="18" charset="0"/>
              <a:buChar char="̶"/>
            </a:pPr>
            <a:r>
              <a:rPr lang="en-US" sz="2600" dirty="0" smtClean="0">
                <a:solidFill>
                  <a:prstClr val="black"/>
                </a:solidFill>
                <a:latin typeface="Times" panose="02020603050405020304" pitchFamily="18" charset="0"/>
                <a:cs typeface="Times" panose="02020603050405020304" pitchFamily="18" charset="0"/>
              </a:rPr>
              <a:t> It describes </a:t>
            </a:r>
            <a:r>
              <a:rPr lang="en-US" sz="2600" i="1" dirty="0" smtClean="0">
                <a:solidFill>
                  <a:prstClr val="black"/>
                </a:solidFill>
                <a:latin typeface="Times" panose="02020603050405020304" pitchFamily="18" charset="0"/>
                <a:cs typeface="Times" panose="02020603050405020304" pitchFamily="18" charset="0"/>
              </a:rPr>
              <a:t>how fast</a:t>
            </a:r>
            <a:r>
              <a:rPr lang="en-US" sz="2600" dirty="0" smtClean="0">
                <a:solidFill>
                  <a:prstClr val="black"/>
                </a:solidFill>
                <a:latin typeface="Times" panose="02020603050405020304" pitchFamily="18" charset="0"/>
                <a:cs typeface="Times" panose="02020603050405020304" pitchFamily="18" charset="0"/>
              </a:rPr>
              <a:t> and in </a:t>
            </a:r>
            <a:r>
              <a:rPr lang="en-US" sz="2600" i="1" dirty="0" smtClean="0">
                <a:solidFill>
                  <a:prstClr val="black"/>
                </a:solidFill>
                <a:latin typeface="Times" panose="02020603050405020304" pitchFamily="18" charset="0"/>
                <a:cs typeface="Times" panose="02020603050405020304" pitchFamily="18" charset="0"/>
              </a:rPr>
              <a:t>what direction</a:t>
            </a:r>
            <a:r>
              <a:rPr lang="en-US" sz="2600" dirty="0" smtClean="0">
                <a:solidFill>
                  <a:prstClr val="black"/>
                </a:solidFill>
                <a:latin typeface="Times" panose="02020603050405020304" pitchFamily="18" charset="0"/>
                <a:cs typeface="Times" panose="02020603050405020304" pitchFamily="18" charset="0"/>
              </a:rPr>
              <a:t>, i.e., </a:t>
            </a:r>
            <a:r>
              <a:rPr lang="en-US" sz="2600" b="1" dirty="0">
                <a:solidFill>
                  <a:prstClr val="black"/>
                </a:solidFill>
                <a:latin typeface="Times" panose="02020603050405020304" pitchFamily="18" charset="0"/>
                <a:cs typeface="Times" panose="02020603050405020304" pitchFamily="18" charset="0"/>
              </a:rPr>
              <a:t>Velocity</a:t>
            </a:r>
            <a:r>
              <a:rPr lang="en-US" sz="2600" dirty="0">
                <a:solidFill>
                  <a:prstClr val="black"/>
                </a:solidFill>
                <a:latin typeface="Times" panose="02020603050405020304" pitchFamily="18" charset="0"/>
                <a:cs typeface="Times" panose="02020603050405020304" pitchFamily="18" charset="0"/>
              </a:rPr>
              <a:t> is </a:t>
            </a:r>
            <a:r>
              <a:rPr lang="en-US" sz="2600" dirty="0">
                <a:solidFill>
                  <a:srgbClr val="FF0000"/>
                </a:solidFill>
                <a:latin typeface="Times" panose="02020603050405020304" pitchFamily="18" charset="0"/>
                <a:cs typeface="Times" panose="02020603050405020304" pitchFamily="18" charset="0"/>
              </a:rPr>
              <a:t>speed</a:t>
            </a:r>
            <a:r>
              <a:rPr lang="en-US" sz="2600" dirty="0">
                <a:solidFill>
                  <a:prstClr val="black"/>
                </a:solidFill>
                <a:latin typeface="Times" panose="02020603050405020304" pitchFamily="18" charset="0"/>
                <a:cs typeface="Times" panose="02020603050405020304" pitchFamily="18" charset="0"/>
              </a:rPr>
              <a:t> and </a:t>
            </a:r>
            <a:r>
              <a:rPr lang="en-US" sz="2600" dirty="0">
                <a:solidFill>
                  <a:srgbClr val="FF0000"/>
                </a:solidFill>
                <a:latin typeface="Times" panose="02020603050405020304" pitchFamily="18" charset="0"/>
                <a:cs typeface="Times" panose="02020603050405020304" pitchFamily="18" charset="0"/>
              </a:rPr>
              <a:t>direction</a:t>
            </a:r>
            <a:r>
              <a:rPr lang="en-US" sz="2600" dirty="0">
                <a:solidFill>
                  <a:prstClr val="black"/>
                </a:solidFill>
                <a:latin typeface="Times" panose="02020603050405020304" pitchFamily="18" charset="0"/>
                <a:cs typeface="Times" panose="02020603050405020304" pitchFamily="18" charset="0"/>
              </a:rPr>
              <a:t> of object’s motion.</a:t>
            </a:r>
          </a:p>
          <a:p>
            <a:pPr>
              <a:lnSpc>
                <a:spcPct val="130000"/>
              </a:lnSpc>
            </a:pPr>
            <a:endParaRPr lang="en-US" sz="2600" dirty="0">
              <a:solidFill>
                <a:prstClr val="black"/>
              </a:solidFill>
              <a:latin typeface="Times" panose="02020603050405020304" pitchFamily="18" charset="0"/>
              <a:cs typeface="Times" panose="02020603050405020304" pitchFamily="18" charset="0"/>
            </a:endParaRPr>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solidFill>
                  <a:prstClr val="black">
                    <a:tint val="75000"/>
                  </a:prstClr>
                </a:solidFill>
              </a:rPr>
              <a:pPr/>
              <a:t>23</a:t>
            </a:fld>
            <a:endParaRPr lang="en-US">
              <a:solidFill>
                <a:prstClr val="black">
                  <a:tint val="75000"/>
                </a:prstClr>
              </a:solidFill>
            </a:endParaRPr>
          </a:p>
        </p:txBody>
      </p:sp>
      <p:sp>
        <p:nvSpPr>
          <p:cNvPr id="9" name="Rectangle 3"/>
          <p:cNvSpPr txBox="1">
            <a:spLocks noChangeArrowheads="1"/>
          </p:cNvSpPr>
          <p:nvPr/>
        </p:nvSpPr>
        <p:spPr>
          <a:xfrm>
            <a:off x="364665" y="2783574"/>
            <a:ext cx="8496944" cy="24482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30000"/>
              </a:lnSpc>
              <a:buFontTx/>
              <a:buNone/>
            </a:pPr>
            <a:r>
              <a:rPr lang="en-US" sz="2600" b="1" dirty="0" smtClean="0">
                <a:solidFill>
                  <a:prstClr val="black"/>
                </a:solidFill>
                <a:latin typeface="Times" pitchFamily="18" charset="0"/>
                <a:cs typeface="Times" pitchFamily="18" charset="0"/>
              </a:rPr>
              <a:t>Examples</a:t>
            </a:r>
            <a:r>
              <a:rPr lang="en-US" sz="2600" dirty="0" smtClean="0">
                <a:solidFill>
                  <a:prstClr val="black"/>
                </a:solidFill>
                <a:latin typeface="Times" pitchFamily="18" charset="0"/>
                <a:cs typeface="Times" pitchFamily="18" charset="0"/>
              </a:rPr>
              <a:t>:		</a:t>
            </a:r>
          </a:p>
          <a:p>
            <a:pPr>
              <a:lnSpc>
                <a:spcPct val="130000"/>
              </a:lnSpc>
            </a:pPr>
            <a:r>
              <a:rPr lang="en-US" sz="2600" dirty="0" smtClean="0">
                <a:solidFill>
                  <a:prstClr val="black"/>
                </a:solidFill>
                <a:latin typeface="Times" pitchFamily="18" charset="0"/>
                <a:cs typeface="Times" pitchFamily="18" charset="0"/>
              </a:rPr>
              <a:t>30 miles per hour, Up</a:t>
            </a:r>
          </a:p>
          <a:p>
            <a:pPr>
              <a:lnSpc>
                <a:spcPct val="130000"/>
              </a:lnSpc>
            </a:pPr>
            <a:r>
              <a:rPr lang="en-US" sz="2600" dirty="0" smtClean="0">
                <a:solidFill>
                  <a:prstClr val="black"/>
                </a:solidFill>
                <a:latin typeface="Times" pitchFamily="18" charset="0"/>
                <a:cs typeface="Times" pitchFamily="18" charset="0"/>
              </a:rPr>
              <a:t>25 meters per second, Down</a:t>
            </a:r>
          </a:p>
          <a:p>
            <a:pPr>
              <a:lnSpc>
                <a:spcPct val="130000"/>
              </a:lnSpc>
            </a:pPr>
            <a:r>
              <a:rPr lang="en-US" sz="2600" dirty="0" smtClean="0">
                <a:solidFill>
                  <a:prstClr val="black"/>
                </a:solidFill>
                <a:latin typeface="Times" pitchFamily="18" charset="0"/>
                <a:cs typeface="Times" pitchFamily="18" charset="0"/>
              </a:rPr>
              <a:t>300 miles per hour, Coming towards you</a:t>
            </a:r>
          </a:p>
          <a:p>
            <a:pPr>
              <a:lnSpc>
                <a:spcPct val="130000"/>
              </a:lnSpc>
              <a:buFontTx/>
              <a:buNone/>
            </a:pPr>
            <a:endParaRPr lang="en-US" sz="2600" dirty="0">
              <a:solidFill>
                <a:prstClr val="black"/>
              </a:solidFill>
            </a:endParaRPr>
          </a:p>
        </p:txBody>
      </p:sp>
    </p:spTree>
    <p:extLst>
      <p:ext uri="{BB962C8B-B14F-4D97-AF65-F5344CB8AC3E}">
        <p14:creationId xmlns:p14="http://schemas.microsoft.com/office/powerpoint/2010/main" val="3064685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1227" y="188640"/>
            <a:ext cx="1543821" cy="584775"/>
          </a:xfrm>
          <a:prstGeom prst="rect">
            <a:avLst/>
          </a:prstGeom>
          <a:noFill/>
        </p:spPr>
        <p:txBody>
          <a:bodyPr wrap="none" rtlCol="0">
            <a:spAutoFit/>
          </a:bodyPr>
          <a:lstStyle/>
          <a:p>
            <a:r>
              <a:rPr lang="en-US" sz="3200" b="1" dirty="0" smtClean="0">
                <a:solidFill>
                  <a:prstClr val="black"/>
                </a:solidFill>
              </a:rPr>
              <a:t>Velocity</a:t>
            </a:r>
            <a:endParaRPr lang="en-US" sz="3200" b="1" dirty="0">
              <a:solidFill>
                <a:prstClr val="black"/>
              </a:solidFill>
            </a:endParaRPr>
          </a:p>
        </p:txBody>
      </p:sp>
      <p:sp>
        <p:nvSpPr>
          <p:cNvPr id="4" name="TextBox 3"/>
          <p:cNvSpPr txBox="1"/>
          <p:nvPr/>
        </p:nvSpPr>
        <p:spPr>
          <a:xfrm>
            <a:off x="560512" y="773415"/>
            <a:ext cx="9145016" cy="1708160"/>
          </a:xfrm>
          <a:prstGeom prst="rect">
            <a:avLst/>
          </a:prstGeom>
          <a:noFill/>
        </p:spPr>
        <p:txBody>
          <a:bodyPr wrap="square" rtlCol="0">
            <a:spAutoFit/>
          </a:bodyPr>
          <a:lstStyle/>
          <a:p>
            <a:r>
              <a:rPr lang="en-US" sz="2400" b="1" dirty="0" smtClean="0">
                <a:solidFill>
                  <a:srgbClr val="3333CC"/>
                </a:solidFill>
                <a:latin typeface="Arial" pitchFamily="34" charset="0"/>
                <a:cs typeface="Arial" pitchFamily="34" charset="0"/>
              </a:rPr>
              <a:t>CONSTANT VELOCITY:</a:t>
            </a:r>
          </a:p>
          <a:p>
            <a:pPr marL="457200" indent="-457200">
              <a:buFont typeface="Arial" pitchFamily="34" charset="0"/>
              <a:buChar char="•"/>
            </a:pPr>
            <a:r>
              <a:rPr lang="en-US" sz="2700" dirty="0">
                <a:solidFill>
                  <a:prstClr val="black"/>
                </a:solidFill>
              </a:rPr>
              <a:t>is constant speed </a:t>
            </a:r>
            <a:r>
              <a:rPr lang="en-US" sz="2700" i="1" dirty="0">
                <a:solidFill>
                  <a:prstClr val="black"/>
                </a:solidFill>
              </a:rPr>
              <a:t>and</a:t>
            </a:r>
            <a:r>
              <a:rPr lang="en-US" sz="2700" dirty="0">
                <a:solidFill>
                  <a:prstClr val="black"/>
                </a:solidFill>
              </a:rPr>
              <a:t> constant direction </a:t>
            </a:r>
            <a:r>
              <a:rPr lang="en-US" sz="2700" dirty="0" smtClean="0">
                <a:solidFill>
                  <a:prstClr val="black"/>
                </a:solidFill>
              </a:rPr>
              <a:t>(straight</a:t>
            </a:r>
            <a:r>
              <a:rPr lang="en-US" sz="2700" dirty="0" smtClean="0">
                <a:solidFill>
                  <a:prstClr val="black"/>
                </a:solidFill>
                <a:cs typeface="Arial" pitchFamily="34" charset="0"/>
              </a:rPr>
              <a:t>- </a:t>
            </a:r>
            <a:r>
              <a:rPr lang="en-US" sz="2700" dirty="0" smtClean="0">
                <a:solidFill>
                  <a:prstClr val="black"/>
                </a:solidFill>
              </a:rPr>
              <a:t>line </a:t>
            </a:r>
            <a:r>
              <a:rPr lang="en-US" sz="2700" dirty="0">
                <a:solidFill>
                  <a:prstClr val="black"/>
                </a:solidFill>
              </a:rPr>
              <a:t>path with no acceleration).</a:t>
            </a:r>
          </a:p>
          <a:p>
            <a:pPr marL="457200" indent="-457200">
              <a:buFont typeface="Arial" pitchFamily="34" charset="0"/>
              <a:buChar char="•"/>
            </a:pPr>
            <a:r>
              <a:rPr lang="en-US" sz="2700" dirty="0" smtClean="0">
                <a:solidFill>
                  <a:prstClr val="black"/>
                </a:solidFill>
              </a:rPr>
              <a:t>Means motion in straight line at a constant speed.</a:t>
            </a:r>
            <a:endParaRPr lang="en-US" sz="2700" dirty="0">
              <a:solidFill>
                <a:prstClr val="black"/>
              </a:solidFill>
            </a:endParaRPr>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17" y="2985461"/>
            <a:ext cx="8452765" cy="280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عنصر نائب لرقم الشريحة 5"/>
          <p:cNvSpPr>
            <a:spLocks noGrp="1"/>
          </p:cNvSpPr>
          <p:nvPr>
            <p:ph type="sldNum" sz="quarter" idx="12"/>
          </p:nvPr>
        </p:nvSpPr>
        <p:spPr/>
        <p:txBody>
          <a:bodyPr/>
          <a:lstStyle/>
          <a:p>
            <a:fld id="{19400F74-C474-487E-AA73-7DA0FEF0D858}"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1394299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4" name="Line 10"/>
          <p:cNvSpPr>
            <a:spLocks noChangeShapeType="1"/>
          </p:cNvSpPr>
          <p:nvPr/>
        </p:nvSpPr>
        <p:spPr bwMode="auto">
          <a:xfrm flipH="1">
            <a:off x="2399463" y="2981891"/>
            <a:ext cx="816" cy="699224"/>
          </a:xfrm>
          <a:prstGeom prst="line">
            <a:avLst/>
          </a:prstGeom>
          <a:noFill/>
          <a:ln w="38100">
            <a:solidFill>
              <a:srgbClr val="007E3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grpSp>
        <p:nvGrpSpPr>
          <p:cNvPr id="8" name="مجموعة 7"/>
          <p:cNvGrpSpPr/>
          <p:nvPr/>
        </p:nvGrpSpPr>
        <p:grpSpPr>
          <a:xfrm>
            <a:off x="3800872" y="2003289"/>
            <a:ext cx="5744779" cy="3210295"/>
            <a:chOff x="3009636" y="2781300"/>
            <a:chExt cx="6015831" cy="3098796"/>
          </a:xfrm>
        </p:grpSpPr>
        <p:sp>
          <p:nvSpPr>
            <p:cNvPr id="41996" name="Oval 12" descr="Granite"/>
            <p:cNvSpPr>
              <a:spLocks noChangeArrowheads="1"/>
            </p:cNvSpPr>
            <p:nvPr/>
          </p:nvSpPr>
          <p:spPr bwMode="auto">
            <a:xfrm>
              <a:off x="4003675" y="4076700"/>
              <a:ext cx="495300" cy="45720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1997" name="Oval 13" descr="Granite"/>
            <p:cNvSpPr>
              <a:spLocks noChangeArrowheads="1"/>
            </p:cNvSpPr>
            <p:nvPr/>
          </p:nvSpPr>
          <p:spPr bwMode="auto">
            <a:xfrm>
              <a:off x="7498292" y="4076700"/>
              <a:ext cx="495300" cy="45720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1998" name="Arc 14"/>
            <p:cNvSpPr>
              <a:spLocks/>
            </p:cNvSpPr>
            <p:nvPr/>
          </p:nvSpPr>
          <p:spPr bwMode="auto">
            <a:xfrm rot="-2271693">
              <a:off x="4695032" y="3068638"/>
              <a:ext cx="2529814" cy="1828800"/>
            </a:xfrm>
            <a:custGeom>
              <a:avLst/>
              <a:gdLst>
                <a:gd name="G0" fmla="+- 6540 0 0"/>
                <a:gd name="G1" fmla="+- 21600 0 0"/>
                <a:gd name="G2" fmla="+- 21600 0 0"/>
                <a:gd name="T0" fmla="*/ 0 w 28140"/>
                <a:gd name="T1" fmla="*/ 1014 h 21600"/>
                <a:gd name="T2" fmla="*/ 28140 w 28140"/>
                <a:gd name="T3" fmla="*/ 21600 h 21600"/>
                <a:gd name="T4" fmla="*/ 6540 w 28140"/>
                <a:gd name="T5" fmla="*/ 21600 h 21600"/>
              </a:gdLst>
              <a:ahLst/>
              <a:cxnLst>
                <a:cxn ang="0">
                  <a:pos x="T0" y="T1"/>
                </a:cxn>
                <a:cxn ang="0">
                  <a:pos x="T2" y="T3"/>
                </a:cxn>
                <a:cxn ang="0">
                  <a:pos x="T4" y="T5"/>
                </a:cxn>
              </a:cxnLst>
              <a:rect l="0" t="0" r="r" b="b"/>
              <a:pathLst>
                <a:path w="28140" h="21600" fill="none" extrusionOk="0">
                  <a:moveTo>
                    <a:pt x="-1" y="1013"/>
                  </a:moveTo>
                  <a:cubicBezTo>
                    <a:pt x="2114" y="341"/>
                    <a:pt x="4320" y="-1"/>
                    <a:pt x="6540" y="0"/>
                  </a:cubicBezTo>
                  <a:cubicBezTo>
                    <a:pt x="18469" y="0"/>
                    <a:pt x="28140" y="9670"/>
                    <a:pt x="28140" y="21600"/>
                  </a:cubicBezTo>
                </a:path>
                <a:path w="28140" h="21600" stroke="0" extrusionOk="0">
                  <a:moveTo>
                    <a:pt x="-1" y="1013"/>
                  </a:moveTo>
                  <a:cubicBezTo>
                    <a:pt x="2114" y="341"/>
                    <a:pt x="4320" y="-1"/>
                    <a:pt x="6540" y="0"/>
                  </a:cubicBezTo>
                  <a:cubicBezTo>
                    <a:pt x="18469" y="0"/>
                    <a:pt x="28140" y="9670"/>
                    <a:pt x="28140" y="21600"/>
                  </a:cubicBezTo>
                  <a:lnTo>
                    <a:pt x="6540" y="21600"/>
                  </a:lnTo>
                  <a:close/>
                </a:path>
              </a:pathLst>
            </a:cu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2000" name="Line 16"/>
            <p:cNvSpPr>
              <a:spLocks noChangeShapeType="1"/>
            </p:cNvSpPr>
            <p:nvPr/>
          </p:nvSpPr>
          <p:spPr bwMode="auto">
            <a:xfrm flipV="1">
              <a:off x="4416425" y="2781300"/>
              <a:ext cx="1086908" cy="1244600"/>
            </a:xfrm>
            <a:prstGeom prst="line">
              <a:avLst/>
            </a:prstGeom>
            <a:noFill/>
            <a:ln w="38100">
              <a:solidFill>
                <a:srgbClr val="007E3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42001" name="Line 17"/>
            <p:cNvSpPr>
              <a:spLocks noChangeShapeType="1"/>
            </p:cNvSpPr>
            <p:nvPr/>
          </p:nvSpPr>
          <p:spPr bwMode="auto">
            <a:xfrm>
              <a:off x="7938559" y="4546600"/>
              <a:ext cx="1086908" cy="12446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42002" name="Text Box 18"/>
            <p:cNvSpPr txBox="1">
              <a:spLocks noChangeArrowheads="1"/>
            </p:cNvSpPr>
            <p:nvPr/>
          </p:nvSpPr>
          <p:spPr bwMode="auto">
            <a:xfrm>
              <a:off x="3009636" y="4608513"/>
              <a:ext cx="23262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34737C"/>
                  </a:solidFill>
                </a:rPr>
                <a:t>25 meters per second, </a:t>
              </a:r>
            </a:p>
            <a:p>
              <a:r>
                <a:rPr lang="en-US" dirty="0">
                  <a:solidFill>
                    <a:srgbClr val="34737C"/>
                  </a:solidFill>
                </a:rPr>
                <a:t>45 degrees upward</a:t>
              </a:r>
            </a:p>
          </p:txBody>
        </p:sp>
        <p:sp>
          <p:nvSpPr>
            <p:cNvPr id="42003" name="Text Box 19"/>
            <p:cNvSpPr txBox="1">
              <a:spLocks noChangeArrowheads="1"/>
            </p:cNvSpPr>
            <p:nvPr/>
          </p:nvSpPr>
          <p:spPr bwMode="auto">
            <a:xfrm>
              <a:off x="5788819" y="5256213"/>
              <a:ext cx="2436037" cy="62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FF0000"/>
                  </a:solidFill>
                </a:rPr>
                <a:t>20 </a:t>
              </a:r>
              <a:r>
                <a:rPr lang="en-US" dirty="0">
                  <a:solidFill>
                    <a:srgbClr val="FF0000"/>
                  </a:solidFill>
                </a:rPr>
                <a:t>meters per second, </a:t>
              </a:r>
            </a:p>
            <a:p>
              <a:r>
                <a:rPr lang="en-US" dirty="0">
                  <a:solidFill>
                    <a:srgbClr val="FF0000"/>
                  </a:solidFill>
                </a:rPr>
                <a:t>45 degrees downward</a:t>
              </a:r>
            </a:p>
          </p:txBody>
        </p:sp>
      </p:grpSp>
      <p:grpSp>
        <p:nvGrpSpPr>
          <p:cNvPr id="6" name="مجموعة 5"/>
          <p:cNvGrpSpPr/>
          <p:nvPr/>
        </p:nvGrpSpPr>
        <p:grpSpPr>
          <a:xfrm>
            <a:off x="705794" y="2178682"/>
            <a:ext cx="2004262" cy="3949700"/>
            <a:chOff x="354277" y="2311400"/>
            <a:chExt cx="1764506" cy="3949700"/>
          </a:xfrm>
        </p:grpSpPr>
        <p:sp>
          <p:nvSpPr>
            <p:cNvPr id="41988" name="Oval 4" descr="Granite"/>
            <p:cNvSpPr>
              <a:spLocks noChangeArrowheads="1"/>
            </p:cNvSpPr>
            <p:nvPr/>
          </p:nvSpPr>
          <p:spPr bwMode="auto">
            <a:xfrm>
              <a:off x="1609725" y="2311400"/>
              <a:ext cx="495300" cy="45720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1990" name="Oval 6" descr="Granite"/>
            <p:cNvSpPr>
              <a:spLocks noChangeArrowheads="1"/>
            </p:cNvSpPr>
            <p:nvPr/>
          </p:nvSpPr>
          <p:spPr bwMode="auto">
            <a:xfrm>
              <a:off x="1623483" y="4064000"/>
              <a:ext cx="495300" cy="45720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1991" name="Line 7"/>
            <p:cNvSpPr>
              <a:spLocks noChangeShapeType="1"/>
            </p:cNvSpPr>
            <p:nvPr/>
          </p:nvSpPr>
          <p:spPr bwMode="auto">
            <a:xfrm>
              <a:off x="1857375" y="4610100"/>
              <a:ext cx="0" cy="16510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41993" name="Text Box 9"/>
            <p:cNvSpPr txBox="1">
              <a:spLocks noChangeArrowheads="1"/>
            </p:cNvSpPr>
            <p:nvPr/>
          </p:nvSpPr>
          <p:spPr bwMode="auto">
            <a:xfrm>
              <a:off x="409311" y="4926013"/>
              <a:ext cx="11847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25 m/s, </a:t>
              </a:r>
            </a:p>
            <a:p>
              <a:r>
                <a:rPr lang="en-US">
                  <a:solidFill>
                    <a:srgbClr val="FF0000"/>
                  </a:solidFill>
                </a:rPr>
                <a:t>downward</a:t>
              </a:r>
            </a:p>
          </p:txBody>
        </p:sp>
        <p:sp>
          <p:nvSpPr>
            <p:cNvPr id="41995" name="Text Box 11"/>
            <p:cNvSpPr txBox="1">
              <a:spLocks noChangeArrowheads="1"/>
            </p:cNvSpPr>
            <p:nvPr/>
          </p:nvSpPr>
          <p:spPr bwMode="auto">
            <a:xfrm>
              <a:off x="354277" y="2881313"/>
              <a:ext cx="11847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34737C"/>
                  </a:solidFill>
                </a:rPr>
                <a:t>10 m/s, </a:t>
              </a:r>
            </a:p>
            <a:p>
              <a:r>
                <a:rPr lang="en-US" dirty="0">
                  <a:solidFill>
                    <a:srgbClr val="34737C"/>
                  </a:solidFill>
                </a:rPr>
                <a:t>downward</a:t>
              </a:r>
            </a:p>
          </p:txBody>
        </p:sp>
        <p:sp>
          <p:nvSpPr>
            <p:cNvPr id="42004" name="Line 20"/>
            <p:cNvSpPr>
              <a:spLocks noChangeShapeType="1"/>
            </p:cNvSpPr>
            <p:nvPr/>
          </p:nvSpPr>
          <p:spPr bwMode="auto">
            <a:xfrm>
              <a:off x="1857375" y="2781227"/>
              <a:ext cx="0" cy="1295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grpSp>
      <p:sp>
        <p:nvSpPr>
          <p:cNvPr id="42005" name="Text Box 21"/>
          <p:cNvSpPr txBox="1">
            <a:spLocks noChangeArrowheads="1"/>
          </p:cNvSpPr>
          <p:nvPr/>
        </p:nvSpPr>
        <p:spPr bwMode="auto">
          <a:xfrm>
            <a:off x="3383529" y="5358941"/>
            <a:ext cx="2492927" cy="76944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none">
            <a:spAutoFit/>
          </a:bodyPr>
          <a:lstStyle/>
          <a:p>
            <a:r>
              <a:rPr lang="en-US" sz="2200" b="1" dirty="0">
                <a:solidFill>
                  <a:srgbClr val="C00000"/>
                </a:solidFill>
              </a:rPr>
              <a:t>Velocity changes</a:t>
            </a:r>
          </a:p>
          <a:p>
            <a:r>
              <a:rPr lang="en-US" sz="2200" b="1" dirty="0">
                <a:solidFill>
                  <a:srgbClr val="C00000"/>
                </a:solidFill>
              </a:rPr>
              <a:t>in both these cases.</a:t>
            </a:r>
          </a:p>
        </p:txBody>
      </p:sp>
      <p:sp>
        <p:nvSpPr>
          <p:cNvPr id="2" name="عنصر نائب لرقم الشريحة 1"/>
          <p:cNvSpPr>
            <a:spLocks noGrp="1"/>
          </p:cNvSpPr>
          <p:nvPr>
            <p:ph type="sldNum" sz="quarter" idx="12"/>
          </p:nvPr>
        </p:nvSpPr>
        <p:spPr>
          <a:xfrm>
            <a:off x="7090235" y="6356351"/>
            <a:ext cx="2311400" cy="365125"/>
          </a:xfrm>
        </p:spPr>
        <p:txBody>
          <a:bodyPr/>
          <a:lstStyle/>
          <a:p>
            <a:fld id="{19400F74-C474-487E-AA73-7DA0FEF0D858}" type="slidenum">
              <a:rPr lang="en-US" smtClean="0">
                <a:solidFill>
                  <a:prstClr val="black">
                    <a:tint val="75000"/>
                  </a:prstClr>
                </a:solidFill>
              </a:rPr>
              <a:pPr/>
              <a:t>25</a:t>
            </a:fld>
            <a:endParaRPr lang="en-US">
              <a:solidFill>
                <a:prstClr val="black">
                  <a:tint val="75000"/>
                </a:prstClr>
              </a:solidFill>
            </a:endParaRPr>
          </a:p>
        </p:txBody>
      </p:sp>
      <p:sp>
        <p:nvSpPr>
          <p:cNvPr id="23" name="TextBox 4"/>
          <p:cNvSpPr txBox="1"/>
          <p:nvPr/>
        </p:nvSpPr>
        <p:spPr>
          <a:xfrm>
            <a:off x="354277" y="679850"/>
            <a:ext cx="9489504" cy="1323439"/>
          </a:xfrm>
          <a:prstGeom prst="rect">
            <a:avLst/>
          </a:prstGeom>
          <a:noFill/>
        </p:spPr>
        <p:txBody>
          <a:bodyPr wrap="square" rtlCol="0">
            <a:spAutoFit/>
          </a:bodyPr>
          <a:lstStyle/>
          <a:p>
            <a:r>
              <a:rPr lang="en-US" sz="2400" b="1" dirty="0" smtClean="0">
                <a:solidFill>
                  <a:srgbClr val="3333CC"/>
                </a:solidFill>
                <a:latin typeface="Times" panose="02020603050405020304" pitchFamily="18" charset="0"/>
                <a:cs typeface="Times" panose="02020603050405020304" pitchFamily="18" charset="0"/>
              </a:rPr>
              <a:t>CHANGING VELOCITY:</a:t>
            </a:r>
          </a:p>
          <a:p>
            <a:r>
              <a:rPr lang="en-US" sz="2800" dirty="0" smtClean="0">
                <a:solidFill>
                  <a:prstClr val="black"/>
                </a:solidFill>
                <a:latin typeface="Times" panose="02020603050405020304" pitchFamily="18" charset="0"/>
                <a:cs typeface="Times" panose="02020603050405020304" pitchFamily="18" charset="0"/>
              </a:rPr>
              <a:t>If </a:t>
            </a:r>
            <a:r>
              <a:rPr lang="en-US" sz="2800" i="1" dirty="0" smtClean="0">
                <a:solidFill>
                  <a:prstClr val="black"/>
                </a:solidFill>
                <a:latin typeface="Times" panose="02020603050405020304" pitchFamily="18" charset="0"/>
                <a:cs typeface="Times" panose="02020603050405020304" pitchFamily="18" charset="0"/>
              </a:rPr>
              <a:t>either</a:t>
            </a:r>
            <a:r>
              <a:rPr lang="en-US" sz="2800" dirty="0" smtClean="0">
                <a:solidFill>
                  <a:prstClr val="black"/>
                </a:solidFill>
                <a:latin typeface="Times" panose="02020603050405020304" pitchFamily="18" charset="0"/>
                <a:cs typeface="Times" panose="02020603050405020304" pitchFamily="18" charset="0"/>
              </a:rPr>
              <a:t> the speed or the direction (</a:t>
            </a:r>
            <a:r>
              <a:rPr lang="en-US" sz="2800" i="1" dirty="0" smtClean="0">
                <a:solidFill>
                  <a:prstClr val="black"/>
                </a:solidFill>
                <a:latin typeface="Times" panose="02020603050405020304" pitchFamily="18" charset="0"/>
                <a:cs typeface="Times" panose="02020603050405020304" pitchFamily="18" charset="0"/>
              </a:rPr>
              <a:t>or both</a:t>
            </a:r>
            <a:r>
              <a:rPr lang="en-US" sz="2800" dirty="0" smtClean="0">
                <a:solidFill>
                  <a:prstClr val="black"/>
                </a:solidFill>
                <a:latin typeface="Times" panose="02020603050405020304" pitchFamily="18" charset="0"/>
                <a:cs typeface="Times" panose="02020603050405020304" pitchFamily="18" charset="0"/>
              </a:rPr>
              <a:t>) changes, then the velocity changes.</a:t>
            </a:r>
            <a:endParaRPr lang="en-US" sz="2800" dirty="0">
              <a:solidFill>
                <a:prstClr val="black"/>
              </a:solidFill>
              <a:latin typeface="Times" panose="02020603050405020304" pitchFamily="18" charset="0"/>
              <a:cs typeface="Times" panose="02020603050405020304" pitchFamily="18" charset="0"/>
            </a:endParaRPr>
          </a:p>
        </p:txBody>
      </p:sp>
      <p:sp>
        <p:nvSpPr>
          <p:cNvPr id="29" name="Rectangle 2"/>
          <p:cNvSpPr>
            <a:spLocks noGrp="1" noChangeArrowheads="1"/>
          </p:cNvSpPr>
          <p:nvPr>
            <p:ph type="title"/>
          </p:nvPr>
        </p:nvSpPr>
        <p:spPr>
          <a:xfrm>
            <a:off x="495300" y="165012"/>
            <a:ext cx="8915400" cy="548257"/>
          </a:xfrm>
        </p:spPr>
        <p:txBody>
          <a:bodyPr>
            <a:normAutofit fontScale="90000"/>
          </a:bodyPr>
          <a:lstStyle/>
          <a:p>
            <a:r>
              <a:rPr lang="en-US" sz="3200" b="1" dirty="0"/>
              <a:t>Velocity</a:t>
            </a:r>
          </a:p>
        </p:txBody>
      </p:sp>
    </p:spTree>
    <p:extLst>
      <p:ext uri="{BB962C8B-B14F-4D97-AF65-F5344CB8AC3E}">
        <p14:creationId xmlns:p14="http://schemas.microsoft.com/office/powerpoint/2010/main" val="368124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رقم الشريحة 5"/>
          <p:cNvSpPr>
            <a:spLocks noGrp="1"/>
          </p:cNvSpPr>
          <p:nvPr>
            <p:ph type="sldNum" sz="quarter" idx="12"/>
          </p:nvPr>
        </p:nvSpPr>
        <p:spPr/>
        <p:txBody>
          <a:bodyPr/>
          <a:lstStyle/>
          <a:p>
            <a:fld id="{19400F74-C474-487E-AA73-7DA0FEF0D858}" type="slidenum">
              <a:rPr lang="en-US" smtClean="0">
                <a:solidFill>
                  <a:prstClr val="black">
                    <a:tint val="75000"/>
                  </a:prstClr>
                </a:solidFill>
              </a:rPr>
              <a:pPr/>
              <a:t>26</a:t>
            </a:fld>
            <a:endParaRPr lang="en-US">
              <a:solidFill>
                <a:prstClr val="black">
                  <a:tint val="75000"/>
                </a:prstClr>
              </a:solidFill>
            </a:endParaRPr>
          </a:p>
        </p:txBody>
      </p:sp>
      <p:sp>
        <p:nvSpPr>
          <p:cNvPr id="7" name="مستطيل 6"/>
          <p:cNvSpPr/>
          <p:nvPr/>
        </p:nvSpPr>
        <p:spPr>
          <a:xfrm>
            <a:off x="848544" y="658249"/>
            <a:ext cx="7660588" cy="692497"/>
          </a:xfrm>
          <a:prstGeom prst="rect">
            <a:avLst/>
          </a:prstGeom>
          <a:solidFill>
            <a:srgbClr val="E5F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lvl="1">
              <a:lnSpc>
                <a:spcPct val="150000"/>
              </a:lnSpc>
            </a:pPr>
            <a:r>
              <a:rPr lang="en-US" sz="2600" dirty="0">
                <a:solidFill>
                  <a:prstClr val="black"/>
                </a:solidFill>
                <a:latin typeface="Times" panose="02020603050405020304" pitchFamily="18" charset="0"/>
                <a:ea typeface="Times New Roman" pitchFamily="18" charset="0"/>
                <a:cs typeface="Times" panose="02020603050405020304" pitchFamily="18" charset="0"/>
              </a:rPr>
              <a:t>Constant speed and constant velocity are not the same. </a:t>
            </a:r>
          </a:p>
        </p:txBody>
      </p:sp>
      <p:sp>
        <p:nvSpPr>
          <p:cNvPr id="8" name="عنصر نائب للمحتوى 2"/>
          <p:cNvSpPr>
            <a:spLocks noGrp="1"/>
          </p:cNvSpPr>
          <p:nvPr>
            <p:ph idx="1"/>
          </p:nvPr>
        </p:nvSpPr>
        <p:spPr>
          <a:xfrm>
            <a:off x="215218" y="1415764"/>
            <a:ext cx="9475564" cy="3213720"/>
          </a:xfrm>
        </p:spPr>
        <p:txBody>
          <a:bodyPr>
            <a:normAutofit/>
          </a:bodyPr>
          <a:lstStyle/>
          <a:p>
            <a:pPr marL="746125" lvl="1" indent="-285750">
              <a:lnSpc>
                <a:spcPct val="150000"/>
              </a:lnSpc>
            </a:pPr>
            <a:r>
              <a:rPr lang="en-US" sz="2400" dirty="0" smtClean="0">
                <a:ea typeface="Times New Roman" pitchFamily="18" charset="0"/>
                <a:cs typeface="Minion-Regular" charset="0"/>
              </a:rPr>
              <a:t>A </a:t>
            </a:r>
            <a:r>
              <a:rPr lang="en-US" sz="2400" dirty="0">
                <a:ea typeface="Times New Roman" pitchFamily="18" charset="0"/>
                <a:cs typeface="Minion-Regular" charset="0"/>
              </a:rPr>
              <a:t>body may move at constant speed along a curved path but it does not move with constant velocity, because its direction is changing every instant.</a:t>
            </a:r>
          </a:p>
          <a:p>
            <a:endParaRPr lang="en-GB" dirty="0"/>
          </a:p>
        </p:txBody>
      </p:sp>
      <p:pic>
        <p:nvPicPr>
          <p:cNvPr id="9" name="Picture 2"/>
          <p:cNvPicPr>
            <a:picLocks noChangeAspect="1" noChangeArrowheads="1"/>
          </p:cNvPicPr>
          <p:nvPr/>
        </p:nvPicPr>
        <p:blipFill>
          <a:blip r:embed="rId2" cstate="print"/>
          <a:srcRect/>
          <a:stretch>
            <a:fillRect/>
          </a:stretch>
        </p:blipFill>
        <p:spPr bwMode="auto">
          <a:xfrm>
            <a:off x="1243138" y="3453420"/>
            <a:ext cx="3534617" cy="2352127"/>
          </a:xfrm>
          <a:prstGeom prst="rect">
            <a:avLst/>
          </a:prstGeom>
          <a:noFill/>
          <a:ln w="9525">
            <a:noFill/>
            <a:miter lim="800000"/>
            <a:headEnd/>
            <a:tailEnd/>
          </a:ln>
        </p:spPr>
      </p:pic>
      <p:grpSp>
        <p:nvGrpSpPr>
          <p:cNvPr id="10" name="مجموعة 9"/>
          <p:cNvGrpSpPr/>
          <p:nvPr/>
        </p:nvGrpSpPr>
        <p:grpSpPr>
          <a:xfrm>
            <a:off x="6806306" y="3011483"/>
            <a:ext cx="1448694" cy="3344868"/>
            <a:chOff x="6999552" y="1574800"/>
            <a:chExt cx="2060427" cy="4759545"/>
          </a:xfrm>
        </p:grpSpPr>
        <p:sp>
          <p:nvSpPr>
            <p:cNvPr id="11" name="Oval 4" descr="Granite"/>
            <p:cNvSpPr>
              <a:spLocks noChangeArrowheads="1"/>
            </p:cNvSpPr>
            <p:nvPr/>
          </p:nvSpPr>
          <p:spPr bwMode="auto">
            <a:xfrm>
              <a:off x="7113058" y="3327400"/>
              <a:ext cx="495300" cy="45720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Line 6"/>
            <p:cNvSpPr>
              <a:spLocks noChangeShapeType="1"/>
            </p:cNvSpPr>
            <p:nvPr/>
          </p:nvSpPr>
          <p:spPr bwMode="auto">
            <a:xfrm flipV="1">
              <a:off x="7333192" y="1574800"/>
              <a:ext cx="0" cy="16510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13" name="Oval 7" descr="Granite"/>
            <p:cNvSpPr>
              <a:spLocks noChangeArrowheads="1"/>
            </p:cNvSpPr>
            <p:nvPr/>
          </p:nvSpPr>
          <p:spPr bwMode="auto">
            <a:xfrm>
              <a:off x="8241242" y="3327400"/>
              <a:ext cx="495300" cy="45720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Line 8"/>
            <p:cNvSpPr>
              <a:spLocks noChangeShapeType="1"/>
            </p:cNvSpPr>
            <p:nvPr/>
          </p:nvSpPr>
          <p:spPr bwMode="auto">
            <a:xfrm>
              <a:off x="8488892" y="3898900"/>
              <a:ext cx="0" cy="1651000"/>
            </a:xfrm>
            <a:prstGeom prst="line">
              <a:avLst/>
            </a:prstGeom>
            <a:noFill/>
            <a:ln w="38100">
              <a:solidFill>
                <a:srgbClr val="007E3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15" name="Text Box 9"/>
            <p:cNvSpPr txBox="1">
              <a:spLocks noChangeArrowheads="1"/>
            </p:cNvSpPr>
            <p:nvPr/>
          </p:nvSpPr>
          <p:spPr bwMode="auto">
            <a:xfrm>
              <a:off x="7371027" y="2144713"/>
              <a:ext cx="16561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25 m/s, upward</a:t>
              </a:r>
            </a:p>
          </p:txBody>
        </p:sp>
        <p:sp>
          <p:nvSpPr>
            <p:cNvPr id="16" name="Text Box 10"/>
            <p:cNvSpPr txBox="1">
              <a:spLocks noChangeArrowheads="1"/>
            </p:cNvSpPr>
            <p:nvPr/>
          </p:nvSpPr>
          <p:spPr bwMode="auto">
            <a:xfrm>
              <a:off x="6999552" y="4379913"/>
              <a:ext cx="11847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7E39"/>
                  </a:solidFill>
                </a:rPr>
                <a:t>25 m/s, </a:t>
              </a:r>
            </a:p>
            <a:p>
              <a:r>
                <a:rPr lang="en-US" dirty="0">
                  <a:solidFill>
                    <a:srgbClr val="007E39"/>
                  </a:solidFill>
                </a:rPr>
                <a:t>downward</a:t>
              </a:r>
            </a:p>
          </p:txBody>
        </p:sp>
        <p:sp>
          <p:nvSpPr>
            <p:cNvPr id="17" name="Text Box 11"/>
            <p:cNvSpPr txBox="1">
              <a:spLocks noChangeArrowheads="1"/>
            </p:cNvSpPr>
            <p:nvPr/>
          </p:nvSpPr>
          <p:spPr bwMode="auto">
            <a:xfrm>
              <a:off x="7068344" y="5688014"/>
              <a:ext cx="19916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333399"/>
                  </a:solidFill>
                </a:rPr>
                <a:t>Same speeds</a:t>
              </a:r>
            </a:p>
            <a:p>
              <a:r>
                <a:rPr lang="en-US" b="1" dirty="0">
                  <a:solidFill>
                    <a:srgbClr val="333399"/>
                  </a:solidFill>
                </a:rPr>
                <a:t>Different velocities</a:t>
              </a:r>
            </a:p>
          </p:txBody>
        </p:sp>
      </p:grpSp>
    </p:spTree>
    <p:extLst>
      <p:ext uri="{BB962C8B-B14F-4D97-AF65-F5344CB8AC3E}">
        <p14:creationId xmlns:p14="http://schemas.microsoft.com/office/powerpoint/2010/main" val="224718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8824" y="188640"/>
            <a:ext cx="2310248" cy="584775"/>
          </a:xfrm>
          <a:prstGeom prst="rect">
            <a:avLst/>
          </a:prstGeom>
          <a:noFill/>
        </p:spPr>
        <p:txBody>
          <a:bodyPr wrap="none" rtlCol="0">
            <a:spAutoFit/>
          </a:bodyPr>
          <a:lstStyle/>
          <a:p>
            <a:r>
              <a:rPr lang="en-US" sz="3200" b="1" dirty="0" smtClean="0"/>
              <a:t>Acceleration</a:t>
            </a:r>
            <a:endParaRPr lang="en-US" sz="3200" b="1" dirty="0"/>
          </a:p>
        </p:txBody>
      </p:sp>
      <p:sp>
        <p:nvSpPr>
          <p:cNvPr id="3" name="TextBox 2"/>
          <p:cNvSpPr txBox="1"/>
          <p:nvPr/>
        </p:nvSpPr>
        <p:spPr>
          <a:xfrm>
            <a:off x="495300" y="814022"/>
            <a:ext cx="9001000" cy="461665"/>
          </a:xfrm>
          <a:prstGeom prst="rect">
            <a:avLst/>
          </a:prstGeom>
          <a:noFill/>
        </p:spPr>
        <p:txBody>
          <a:bodyPr wrap="square" rtlCol="0">
            <a:spAutoFit/>
          </a:bodyPr>
          <a:lstStyle/>
          <a:p>
            <a:r>
              <a:rPr lang="en-US" sz="2400" b="1" dirty="0" smtClean="0">
                <a:solidFill>
                  <a:srgbClr val="3333CC"/>
                </a:solidFill>
                <a:latin typeface="Arial" pitchFamily="34" charset="0"/>
                <a:cs typeface="Arial" pitchFamily="34" charset="0"/>
              </a:rPr>
              <a:t>Acceleration </a:t>
            </a:r>
            <a:r>
              <a:rPr lang="en-US" sz="2400" b="1" dirty="0" smtClean="0">
                <a:solidFill>
                  <a:srgbClr val="3333CC"/>
                </a:solidFill>
                <a:latin typeface="Arial" pitchFamily="34" charset="0"/>
                <a:cs typeface="Arial" pitchFamily="34" charset="0"/>
                <a:sym typeface="Symbol"/>
              </a:rPr>
              <a:t></a:t>
            </a:r>
            <a:r>
              <a:rPr lang="en-US" sz="2400" b="1" dirty="0" smtClean="0">
                <a:solidFill>
                  <a:srgbClr val="3333CC"/>
                </a:solidFill>
                <a:latin typeface="Arial" pitchFamily="34" charset="0"/>
                <a:cs typeface="Arial" pitchFamily="34" charset="0"/>
              </a:rPr>
              <a:t> </a:t>
            </a:r>
            <a:r>
              <a:rPr lang="en-US" sz="2400" dirty="0" smtClean="0">
                <a:latin typeface="Arial" pitchFamily="34" charset="0"/>
                <a:cs typeface="Arial" pitchFamily="34" charset="0"/>
              </a:rPr>
              <a:t>Is the change in velocity per unit time.</a:t>
            </a:r>
            <a:endParaRPr lang="en-US" sz="3200" dirty="0"/>
          </a:p>
        </p:txBody>
      </p:sp>
      <p:pic>
        <p:nvPicPr>
          <p:cNvPr id="91139" name="Picture 3"/>
          <p:cNvPicPr>
            <a:picLocks noChangeAspect="1" noChangeArrowheads="1"/>
          </p:cNvPicPr>
          <p:nvPr/>
        </p:nvPicPr>
        <p:blipFill>
          <a:blip r:embed="rId3" cstate="print"/>
          <a:srcRect l="15134" t="14563" r="28416" b="54922"/>
          <a:stretch>
            <a:fillRect/>
          </a:stretch>
        </p:blipFill>
        <p:spPr bwMode="auto">
          <a:xfrm>
            <a:off x="2775934" y="3115487"/>
            <a:ext cx="3744416" cy="1138008"/>
          </a:xfrm>
          <a:prstGeom prst="rect">
            <a:avLst/>
          </a:prstGeom>
          <a:noFill/>
          <a:ln w="9525">
            <a:noFill/>
            <a:miter lim="800000"/>
            <a:headEnd/>
            <a:tailEnd/>
          </a:ln>
        </p:spPr>
      </p:pic>
      <p:pic>
        <p:nvPicPr>
          <p:cNvPr id="91140" name="Picture 4"/>
          <p:cNvPicPr>
            <a:picLocks noChangeAspect="1" noChangeArrowheads="1"/>
          </p:cNvPicPr>
          <p:nvPr/>
        </p:nvPicPr>
        <p:blipFill>
          <a:blip r:embed="rId3" cstate="print"/>
          <a:srcRect l="30076" t="73625" r="43359" b="10625"/>
          <a:stretch>
            <a:fillRect/>
          </a:stretch>
        </p:blipFill>
        <p:spPr bwMode="auto">
          <a:xfrm>
            <a:off x="3559295" y="4306881"/>
            <a:ext cx="2088232" cy="696077"/>
          </a:xfrm>
          <a:prstGeom prst="rect">
            <a:avLst/>
          </a:prstGeom>
          <a:noFill/>
          <a:ln w="9525">
            <a:noFill/>
            <a:miter lim="800000"/>
            <a:headEnd/>
            <a:tailEnd/>
          </a:ln>
        </p:spPr>
      </p:pic>
      <p:sp>
        <p:nvSpPr>
          <p:cNvPr id="10" name="TextBox 9"/>
          <p:cNvSpPr txBox="1"/>
          <p:nvPr/>
        </p:nvSpPr>
        <p:spPr>
          <a:xfrm>
            <a:off x="207934" y="5885034"/>
            <a:ext cx="9705528" cy="461665"/>
          </a:xfrm>
          <a:prstGeom prst="rect">
            <a:avLst/>
          </a:prstGeom>
          <a:noFill/>
        </p:spPr>
        <p:txBody>
          <a:bodyPr wrap="square" rtlCol="0">
            <a:spAutoFit/>
          </a:bodyPr>
          <a:lstStyle/>
          <a:p>
            <a:r>
              <a:rPr lang="en-US" sz="2400" dirty="0" smtClean="0">
                <a:solidFill>
                  <a:srgbClr val="3333CC"/>
                </a:solidFill>
                <a:latin typeface="Arial" pitchFamily="34" charset="0"/>
                <a:cs typeface="Arial" pitchFamily="34" charset="0"/>
              </a:rPr>
              <a:t>Dimensions:</a:t>
            </a:r>
            <a:r>
              <a:rPr lang="en-US" sz="2400" dirty="0" smtClean="0">
                <a:latin typeface="Arial" pitchFamily="34" charset="0"/>
                <a:cs typeface="Arial" pitchFamily="34" charset="0"/>
              </a:rPr>
              <a:t> Length/Time</a:t>
            </a:r>
            <a:r>
              <a:rPr lang="en-US" sz="2400" baseline="30000" dirty="0" smtClean="0">
                <a:latin typeface="Arial" pitchFamily="34" charset="0"/>
                <a:cs typeface="Arial" pitchFamily="34" charset="0"/>
              </a:rPr>
              <a:t>2</a:t>
            </a:r>
            <a:r>
              <a:rPr lang="en-US" sz="2400" dirty="0" smtClean="0">
                <a:latin typeface="Arial" pitchFamily="34" charset="0"/>
                <a:cs typeface="Arial" pitchFamily="34" charset="0"/>
              </a:rPr>
              <a:t> ([L]/[T</a:t>
            </a:r>
            <a:r>
              <a:rPr lang="en-US" sz="2400" baseline="30000" dirty="0" smtClean="0">
                <a:latin typeface="Arial" pitchFamily="34" charset="0"/>
                <a:cs typeface="Arial" pitchFamily="34" charset="0"/>
              </a:rPr>
              <a:t>2</a:t>
            </a:r>
            <a:r>
              <a:rPr lang="en-US" sz="2400" dirty="0" smtClean="0">
                <a:latin typeface="Arial" pitchFamily="34" charset="0"/>
                <a:cs typeface="Arial" pitchFamily="34" charset="0"/>
              </a:rPr>
              <a:t>]) ; </a:t>
            </a:r>
            <a:r>
              <a:rPr lang="en-US" sz="2400" dirty="0" smtClean="0">
                <a:solidFill>
                  <a:srgbClr val="3333CC"/>
                </a:solidFill>
                <a:latin typeface="Arial" pitchFamily="34" charset="0"/>
                <a:cs typeface="Arial" pitchFamily="34" charset="0"/>
              </a:rPr>
              <a:t>Units:</a:t>
            </a:r>
            <a:r>
              <a:rPr lang="en-US" sz="2400" dirty="0" smtClean="0">
                <a:latin typeface="Arial" pitchFamily="34" charset="0"/>
                <a:cs typeface="Arial" pitchFamily="34" charset="0"/>
              </a:rPr>
              <a:t> m/s</a:t>
            </a:r>
            <a:r>
              <a:rPr lang="en-US" sz="2400" baseline="30000" dirty="0" smtClean="0">
                <a:latin typeface="Arial" pitchFamily="34" charset="0"/>
                <a:cs typeface="Arial" pitchFamily="34" charset="0"/>
              </a:rPr>
              <a:t>2</a:t>
            </a:r>
            <a:r>
              <a:rPr lang="en-US" sz="2400" dirty="0" smtClean="0">
                <a:latin typeface="Arial" pitchFamily="34" charset="0"/>
                <a:cs typeface="Arial" pitchFamily="34" charset="0"/>
              </a:rPr>
              <a:t>, km/h</a:t>
            </a:r>
            <a:r>
              <a:rPr lang="en-US" sz="2400" baseline="30000" dirty="0" smtClean="0">
                <a:latin typeface="Arial" pitchFamily="34" charset="0"/>
                <a:cs typeface="Arial" pitchFamily="34" charset="0"/>
              </a:rPr>
              <a:t>2</a:t>
            </a:r>
            <a:r>
              <a:rPr lang="en-US" sz="2400" dirty="0" smtClean="0">
                <a:latin typeface="Arial" pitchFamily="34" charset="0"/>
                <a:cs typeface="Arial" pitchFamily="34" charset="0"/>
              </a:rPr>
              <a:t>, ft/min</a:t>
            </a:r>
            <a:r>
              <a:rPr lang="en-US" sz="2400" baseline="30000" dirty="0" smtClean="0">
                <a:latin typeface="Arial" pitchFamily="34" charset="0"/>
                <a:cs typeface="Arial" pitchFamily="34" charset="0"/>
              </a:rPr>
              <a:t>2</a:t>
            </a:r>
            <a:r>
              <a:rPr lang="en-US" sz="2400" dirty="0" smtClean="0">
                <a:latin typeface="Arial" pitchFamily="34" charset="0"/>
                <a:cs typeface="Arial" pitchFamily="34" charset="0"/>
              </a:rPr>
              <a:t>, etc …</a:t>
            </a:r>
            <a:endParaRPr lang="en-US" sz="3200" dirty="0"/>
          </a:p>
        </p:txBody>
      </p:sp>
      <p:pic>
        <p:nvPicPr>
          <p:cNvPr id="1026" name="Picture 2"/>
          <p:cNvPicPr>
            <a:picLocks noChangeAspect="1" noChangeArrowheads="1"/>
          </p:cNvPicPr>
          <p:nvPr/>
        </p:nvPicPr>
        <p:blipFill>
          <a:blip r:embed="rId4" cstate="print"/>
          <a:srcRect/>
          <a:stretch>
            <a:fillRect/>
          </a:stretch>
        </p:blipFill>
        <p:spPr bwMode="auto">
          <a:xfrm>
            <a:off x="632520" y="1358053"/>
            <a:ext cx="6762750" cy="1714500"/>
          </a:xfrm>
          <a:prstGeom prst="rect">
            <a:avLst/>
          </a:prstGeom>
          <a:noFill/>
          <a:ln w="9525">
            <a:noFill/>
            <a:miter lim="800000"/>
            <a:headEnd/>
            <a:tailEnd/>
          </a:ln>
        </p:spPr>
      </p:pic>
      <p:sp>
        <p:nvSpPr>
          <p:cNvPr id="4" name="مستطيل 3"/>
          <p:cNvSpPr/>
          <p:nvPr/>
        </p:nvSpPr>
        <p:spPr>
          <a:xfrm>
            <a:off x="388522" y="4992482"/>
            <a:ext cx="9128956" cy="892552"/>
          </a:xfrm>
          <a:prstGeom prst="rect">
            <a:avLst/>
          </a:prstGeom>
        </p:spPr>
        <p:txBody>
          <a:bodyPr wrap="square">
            <a:spAutoFit/>
          </a:bodyPr>
          <a:lstStyle/>
          <a:p>
            <a:r>
              <a:rPr lang="en-US" sz="2600" dirty="0" smtClean="0">
                <a:latin typeface="Times" pitchFamily="18" charset="0"/>
                <a:cs typeface="Times" pitchFamily="18" charset="0"/>
              </a:rPr>
              <a:t>Acceleration </a:t>
            </a:r>
            <a:r>
              <a:rPr lang="en-US" sz="2600" dirty="0">
                <a:latin typeface="Times" pitchFamily="18" charset="0"/>
                <a:cs typeface="Times" pitchFamily="18" charset="0"/>
              </a:rPr>
              <a:t>can mean </a:t>
            </a:r>
            <a:r>
              <a:rPr lang="en-US" sz="2600" b="1" dirty="0">
                <a:latin typeface="Times" pitchFamily="18" charset="0"/>
                <a:cs typeface="Times" pitchFamily="18" charset="0"/>
              </a:rPr>
              <a:t>speeding up</a:t>
            </a:r>
            <a:r>
              <a:rPr lang="en-US" sz="2600" dirty="0">
                <a:latin typeface="Times" pitchFamily="18" charset="0"/>
                <a:cs typeface="Times" pitchFamily="18" charset="0"/>
              </a:rPr>
              <a:t>, </a:t>
            </a:r>
            <a:r>
              <a:rPr lang="en-US" sz="2600" b="1" dirty="0" smtClean="0">
                <a:latin typeface="Times" pitchFamily="18" charset="0"/>
                <a:cs typeface="Times" pitchFamily="18" charset="0"/>
              </a:rPr>
              <a:t>slowing </a:t>
            </a:r>
            <a:r>
              <a:rPr lang="en-GB" sz="2600" b="1" dirty="0" smtClean="0">
                <a:latin typeface="Times" pitchFamily="18" charset="0"/>
                <a:cs typeface="Times" pitchFamily="18" charset="0"/>
              </a:rPr>
              <a:t>down</a:t>
            </a:r>
            <a:r>
              <a:rPr lang="en-GB" sz="2600" dirty="0">
                <a:latin typeface="Times" pitchFamily="18" charset="0"/>
                <a:cs typeface="Times" pitchFamily="18" charset="0"/>
              </a:rPr>
              <a:t>, or </a:t>
            </a:r>
            <a:r>
              <a:rPr lang="en-GB" sz="2600" b="1" dirty="0">
                <a:latin typeface="Times" pitchFamily="18" charset="0"/>
                <a:cs typeface="Times" pitchFamily="18" charset="0"/>
              </a:rPr>
              <a:t>changing direction</a:t>
            </a:r>
            <a:r>
              <a:rPr lang="en-GB" sz="2600" dirty="0">
                <a:latin typeface="Times" pitchFamily="18" charset="0"/>
                <a:cs typeface="Times" pitchFamily="18" charset="0"/>
              </a:rPr>
              <a:t>.</a:t>
            </a:r>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l="7628" t="15375" r="9357" b="49236"/>
          <a:stretch>
            <a:fillRect/>
          </a:stretch>
        </p:blipFill>
        <p:spPr bwMode="auto">
          <a:xfrm>
            <a:off x="416496" y="1340768"/>
            <a:ext cx="8712968" cy="2088232"/>
          </a:xfrm>
          <a:prstGeom prst="rect">
            <a:avLst/>
          </a:prstGeom>
          <a:noFill/>
          <a:ln w="9525">
            <a:noFill/>
            <a:miter lim="800000"/>
            <a:headEnd/>
            <a:tailEnd/>
          </a:ln>
        </p:spPr>
      </p:pic>
      <p:sp>
        <p:nvSpPr>
          <p:cNvPr id="3" name="TextBox 2"/>
          <p:cNvSpPr txBox="1"/>
          <p:nvPr/>
        </p:nvSpPr>
        <p:spPr>
          <a:xfrm>
            <a:off x="3368824" y="188640"/>
            <a:ext cx="2310248" cy="584775"/>
          </a:xfrm>
          <a:prstGeom prst="rect">
            <a:avLst/>
          </a:prstGeom>
          <a:noFill/>
        </p:spPr>
        <p:txBody>
          <a:bodyPr wrap="none" rtlCol="0">
            <a:spAutoFit/>
          </a:bodyPr>
          <a:lstStyle/>
          <a:p>
            <a:r>
              <a:rPr lang="en-US" sz="3200" b="1" dirty="0" smtClean="0"/>
              <a:t>Acceleration</a:t>
            </a:r>
            <a:endParaRPr lang="en-US" sz="3200" b="1" dirty="0"/>
          </a:p>
        </p:txBody>
      </p:sp>
      <p:pic>
        <p:nvPicPr>
          <p:cNvPr id="4" name="Picture 2"/>
          <p:cNvPicPr>
            <a:picLocks noChangeAspect="1" noChangeArrowheads="1"/>
          </p:cNvPicPr>
          <p:nvPr/>
        </p:nvPicPr>
        <p:blipFill>
          <a:blip r:embed="rId2" cstate="print"/>
          <a:srcRect l="7628" t="55645" r="14160" b="34149"/>
          <a:stretch>
            <a:fillRect/>
          </a:stretch>
        </p:blipFill>
        <p:spPr bwMode="auto">
          <a:xfrm>
            <a:off x="64458" y="3724474"/>
            <a:ext cx="9713078" cy="712638"/>
          </a:xfrm>
          <a:prstGeom prst="rect">
            <a:avLst/>
          </a:prstGeom>
          <a:noFill/>
          <a:ln w="9525">
            <a:noFill/>
            <a:miter lim="800000"/>
            <a:headEnd/>
            <a:tailEnd/>
          </a:ln>
        </p:spPr>
      </p:pic>
      <p:sp>
        <p:nvSpPr>
          <p:cNvPr id="5" name="TextBox 4"/>
          <p:cNvSpPr txBox="1"/>
          <p:nvPr/>
        </p:nvSpPr>
        <p:spPr>
          <a:xfrm>
            <a:off x="3583460" y="805586"/>
            <a:ext cx="1513556" cy="400110"/>
          </a:xfrm>
          <a:prstGeom prst="rect">
            <a:avLst/>
          </a:prstGeom>
          <a:noFill/>
        </p:spPr>
        <p:txBody>
          <a:bodyPr wrap="none" rtlCol="0">
            <a:spAutoFit/>
          </a:bodyPr>
          <a:lstStyle/>
          <a:p>
            <a:r>
              <a:rPr lang="en-US" sz="2000" b="1" dirty="0" smtClean="0">
                <a:solidFill>
                  <a:srgbClr val="3333CC"/>
                </a:solidFill>
              </a:rPr>
              <a:t>Acceleration</a:t>
            </a:r>
            <a:endParaRPr lang="en-US" sz="2000" b="1" dirty="0">
              <a:solidFill>
                <a:srgbClr val="3333CC"/>
              </a:solidFill>
            </a:endParaRPr>
          </a:p>
        </p:txBody>
      </p:sp>
      <p:cxnSp>
        <p:nvCxnSpPr>
          <p:cNvPr id="6" name="Straight Arrow Connector 5"/>
          <p:cNvCxnSpPr/>
          <p:nvPr/>
        </p:nvCxnSpPr>
        <p:spPr>
          <a:xfrm>
            <a:off x="4520952" y="1221056"/>
            <a:ext cx="576064" cy="0"/>
          </a:xfrm>
          <a:prstGeom prst="straightConnector1">
            <a:avLst/>
          </a:prstGeom>
          <a:ln w="38100">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67236" y="805586"/>
            <a:ext cx="1513556" cy="400110"/>
          </a:xfrm>
          <a:prstGeom prst="rect">
            <a:avLst/>
          </a:prstGeom>
          <a:noFill/>
        </p:spPr>
        <p:txBody>
          <a:bodyPr wrap="none" rtlCol="0">
            <a:spAutoFit/>
          </a:bodyPr>
          <a:lstStyle/>
          <a:p>
            <a:r>
              <a:rPr lang="en-US" sz="2000" b="1" dirty="0" smtClean="0">
                <a:solidFill>
                  <a:srgbClr val="3333CC"/>
                </a:solidFill>
              </a:rPr>
              <a:t>Acceleration</a:t>
            </a:r>
            <a:endParaRPr lang="en-US" sz="2000" b="1" dirty="0">
              <a:solidFill>
                <a:srgbClr val="3333CC"/>
              </a:solidFill>
            </a:endParaRPr>
          </a:p>
        </p:txBody>
      </p:sp>
      <p:cxnSp>
        <p:nvCxnSpPr>
          <p:cNvPr id="9" name="Straight Arrow Connector 8"/>
          <p:cNvCxnSpPr/>
          <p:nvPr/>
        </p:nvCxnSpPr>
        <p:spPr>
          <a:xfrm>
            <a:off x="2504728" y="1221056"/>
            <a:ext cx="576064" cy="0"/>
          </a:xfrm>
          <a:prstGeom prst="straightConnector1">
            <a:avLst/>
          </a:prstGeom>
          <a:ln w="38100">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03740" y="805586"/>
            <a:ext cx="1513556" cy="400110"/>
          </a:xfrm>
          <a:prstGeom prst="rect">
            <a:avLst/>
          </a:prstGeom>
          <a:noFill/>
        </p:spPr>
        <p:txBody>
          <a:bodyPr wrap="none" rtlCol="0">
            <a:spAutoFit/>
          </a:bodyPr>
          <a:lstStyle/>
          <a:p>
            <a:r>
              <a:rPr lang="en-US" sz="2000" b="1" dirty="0" smtClean="0">
                <a:solidFill>
                  <a:srgbClr val="3333CC"/>
                </a:solidFill>
              </a:rPr>
              <a:t>Acceleration</a:t>
            </a:r>
            <a:endParaRPr lang="en-US" sz="2000" b="1" dirty="0">
              <a:solidFill>
                <a:srgbClr val="3333CC"/>
              </a:solidFill>
            </a:endParaRPr>
          </a:p>
        </p:txBody>
      </p:sp>
      <p:cxnSp>
        <p:nvCxnSpPr>
          <p:cNvPr id="11" name="Straight Arrow Connector 10"/>
          <p:cNvCxnSpPr/>
          <p:nvPr/>
        </p:nvCxnSpPr>
        <p:spPr>
          <a:xfrm>
            <a:off x="7041232" y="1221056"/>
            <a:ext cx="576064" cy="0"/>
          </a:xfrm>
          <a:prstGeom prst="straightConnector1">
            <a:avLst/>
          </a:prstGeom>
          <a:ln w="38100">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7" name="عنصر نائب لرقم الشريحة 6"/>
          <p:cNvSpPr>
            <a:spLocks noGrp="1"/>
          </p:cNvSpPr>
          <p:nvPr>
            <p:ph type="sldNum" sz="quarter" idx="12"/>
          </p:nvPr>
        </p:nvSpPr>
        <p:spPr/>
        <p:txBody>
          <a:bodyPr/>
          <a:lstStyle/>
          <a:p>
            <a:fld id="{19400F74-C474-487E-AA73-7DA0FEF0D858}" type="slidenum">
              <a:rPr lang="en-US" smtClean="0"/>
              <a:pPr/>
              <a:t>28</a:t>
            </a:fld>
            <a:endParaRPr lang="en-US"/>
          </a:p>
        </p:txBody>
      </p:sp>
    </p:spTree>
    <p:extLst>
      <p:ext uri="{BB962C8B-B14F-4D97-AF65-F5344CB8AC3E}">
        <p14:creationId xmlns:p14="http://schemas.microsoft.com/office/powerpoint/2010/main" val="3411703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8824" y="188640"/>
            <a:ext cx="2355132" cy="584775"/>
          </a:xfrm>
          <a:prstGeom prst="rect">
            <a:avLst/>
          </a:prstGeom>
          <a:noFill/>
        </p:spPr>
        <p:txBody>
          <a:bodyPr wrap="none" rtlCol="0">
            <a:spAutoFit/>
          </a:bodyPr>
          <a:lstStyle/>
          <a:p>
            <a:r>
              <a:rPr lang="en-US" sz="3200" b="1" dirty="0" smtClean="0"/>
              <a:t>Deceleration</a:t>
            </a:r>
            <a:endParaRPr lang="en-US" sz="3200" b="1" dirty="0"/>
          </a:p>
        </p:txBody>
      </p:sp>
      <p:sp>
        <p:nvSpPr>
          <p:cNvPr id="10" name="TextBox 9"/>
          <p:cNvSpPr txBox="1"/>
          <p:nvPr/>
        </p:nvSpPr>
        <p:spPr>
          <a:xfrm>
            <a:off x="3368824" y="868650"/>
            <a:ext cx="1542410" cy="400110"/>
          </a:xfrm>
          <a:prstGeom prst="rect">
            <a:avLst/>
          </a:prstGeom>
          <a:noFill/>
        </p:spPr>
        <p:txBody>
          <a:bodyPr wrap="none" rtlCol="0">
            <a:spAutoFit/>
          </a:bodyPr>
          <a:lstStyle/>
          <a:p>
            <a:r>
              <a:rPr lang="en-US" sz="2000" b="1" dirty="0" smtClean="0">
                <a:solidFill>
                  <a:srgbClr val="3333CC"/>
                </a:solidFill>
              </a:rPr>
              <a:t>Deceleration</a:t>
            </a:r>
            <a:endParaRPr lang="en-US" sz="2000" b="1" dirty="0">
              <a:solidFill>
                <a:srgbClr val="3333CC"/>
              </a:solidFill>
            </a:endParaRPr>
          </a:p>
        </p:txBody>
      </p:sp>
      <p:cxnSp>
        <p:nvCxnSpPr>
          <p:cNvPr id="12" name="Straight Arrow Connector 11"/>
          <p:cNvCxnSpPr/>
          <p:nvPr/>
        </p:nvCxnSpPr>
        <p:spPr>
          <a:xfrm flipH="1">
            <a:off x="6537176" y="1293064"/>
            <a:ext cx="504056" cy="0"/>
          </a:xfrm>
          <a:prstGeom prst="straightConnector1">
            <a:avLst/>
          </a:prstGeom>
          <a:ln w="38100">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016896" y="1293064"/>
            <a:ext cx="504056" cy="0"/>
          </a:xfrm>
          <a:prstGeom prst="straightConnector1">
            <a:avLst/>
          </a:prstGeom>
          <a:ln w="38100">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10236" y="868650"/>
            <a:ext cx="1542410" cy="400110"/>
          </a:xfrm>
          <a:prstGeom prst="rect">
            <a:avLst/>
          </a:prstGeom>
          <a:noFill/>
        </p:spPr>
        <p:txBody>
          <a:bodyPr wrap="none" rtlCol="0">
            <a:spAutoFit/>
          </a:bodyPr>
          <a:lstStyle/>
          <a:p>
            <a:r>
              <a:rPr lang="en-US" sz="2000" b="1" dirty="0" smtClean="0">
                <a:solidFill>
                  <a:srgbClr val="3333CC"/>
                </a:solidFill>
              </a:rPr>
              <a:t>Deceleration</a:t>
            </a:r>
            <a:endParaRPr lang="en-US" sz="2000" b="1" dirty="0">
              <a:solidFill>
                <a:srgbClr val="3333CC"/>
              </a:solidFill>
            </a:endParaRPr>
          </a:p>
        </p:txBody>
      </p:sp>
      <p:pic>
        <p:nvPicPr>
          <p:cNvPr id="92161" name="Picture 1"/>
          <p:cNvPicPr>
            <a:picLocks noChangeAspect="1" noChangeArrowheads="1"/>
          </p:cNvPicPr>
          <p:nvPr/>
        </p:nvPicPr>
        <p:blipFill>
          <a:blip r:embed="rId2" cstate="print"/>
          <a:srcRect/>
          <a:stretch>
            <a:fillRect/>
          </a:stretch>
        </p:blipFill>
        <p:spPr bwMode="auto">
          <a:xfrm>
            <a:off x="276225" y="1576087"/>
            <a:ext cx="9353550" cy="3533775"/>
          </a:xfrm>
          <a:prstGeom prst="rect">
            <a:avLst/>
          </a:prstGeom>
          <a:noFill/>
          <a:ln w="9525">
            <a:noFill/>
            <a:miter lim="800000"/>
            <a:headEnd/>
            <a:tailEnd/>
          </a:ln>
        </p:spPr>
      </p:pic>
      <p:sp>
        <p:nvSpPr>
          <p:cNvPr id="2" name="مستطيل 1"/>
          <p:cNvSpPr/>
          <p:nvPr/>
        </p:nvSpPr>
        <p:spPr>
          <a:xfrm>
            <a:off x="276225" y="5286830"/>
            <a:ext cx="9145016" cy="892552"/>
          </a:xfrm>
          <a:prstGeom prst="rect">
            <a:avLst/>
          </a:prstGeom>
        </p:spPr>
        <p:txBody>
          <a:bodyPr wrap="square">
            <a:spAutoFit/>
          </a:bodyPr>
          <a:lstStyle/>
          <a:p>
            <a:pPr marL="342900" indent="-342900">
              <a:buFont typeface="Arial" pitchFamily="34" charset="0"/>
              <a:buChar char="•"/>
            </a:pPr>
            <a:r>
              <a:rPr lang="en-US" sz="2500" b="1" dirty="0">
                <a:solidFill>
                  <a:srgbClr val="002060"/>
                </a:solidFill>
                <a:latin typeface="Times" pitchFamily="18" charset="0"/>
                <a:cs typeface="Times" pitchFamily="18" charset="0"/>
              </a:rPr>
              <a:t>Deceleration</a:t>
            </a:r>
            <a:r>
              <a:rPr lang="en-US" sz="2500" b="1" dirty="0">
                <a:latin typeface="Times" pitchFamily="18" charset="0"/>
                <a:cs typeface="Times" pitchFamily="18" charset="0"/>
              </a:rPr>
              <a:t> </a:t>
            </a:r>
            <a:r>
              <a:rPr lang="en-US" sz="2500" dirty="0">
                <a:latin typeface="Times" pitchFamily="18" charset="0"/>
                <a:cs typeface="Times" pitchFamily="18" charset="0"/>
              </a:rPr>
              <a:t>is an </a:t>
            </a:r>
            <a:r>
              <a:rPr lang="en-US" sz="2500" b="1" dirty="0">
                <a:latin typeface="Times" pitchFamily="18" charset="0"/>
                <a:cs typeface="Times" pitchFamily="18" charset="0"/>
              </a:rPr>
              <a:t>acceleration</a:t>
            </a:r>
            <a:r>
              <a:rPr lang="en-US" sz="2500" dirty="0">
                <a:latin typeface="Times" pitchFamily="18" charset="0"/>
                <a:cs typeface="Times" pitchFamily="18" charset="0"/>
              </a:rPr>
              <a:t> that usually indicates that </a:t>
            </a:r>
            <a:r>
              <a:rPr lang="en-US" sz="2500" dirty="0" smtClean="0">
                <a:latin typeface="Times" pitchFamily="18" charset="0"/>
                <a:cs typeface="Times" pitchFamily="18" charset="0"/>
              </a:rPr>
              <a:t>an </a:t>
            </a:r>
            <a:r>
              <a:rPr lang="en-GB" sz="2500" dirty="0" smtClean="0">
                <a:latin typeface="Times" pitchFamily="18" charset="0"/>
                <a:cs typeface="Times" pitchFamily="18" charset="0"/>
              </a:rPr>
              <a:t>object </a:t>
            </a:r>
            <a:r>
              <a:rPr lang="en-GB" sz="2500" dirty="0">
                <a:latin typeface="Times" pitchFamily="18" charset="0"/>
                <a:cs typeface="Times" pitchFamily="18" charset="0"/>
              </a:rPr>
              <a:t>is </a:t>
            </a:r>
            <a:r>
              <a:rPr lang="en-GB" sz="2500" b="1" dirty="0">
                <a:latin typeface="Times" pitchFamily="18" charset="0"/>
                <a:cs typeface="Times" pitchFamily="18" charset="0"/>
              </a:rPr>
              <a:t>slowing </a:t>
            </a:r>
            <a:r>
              <a:rPr lang="en-GB" sz="2500" b="1" dirty="0" smtClean="0">
                <a:latin typeface="Times" pitchFamily="18" charset="0"/>
                <a:cs typeface="Times" pitchFamily="18" charset="0"/>
              </a:rPr>
              <a:t>down.</a:t>
            </a:r>
            <a:endParaRPr lang="en-GB" sz="2500" b="1" dirty="0">
              <a:latin typeface="Times" pitchFamily="18" charset="0"/>
              <a:cs typeface="Times" pitchFamily="18" charset="0"/>
            </a:endParaRPr>
          </a:p>
        </p:txBody>
      </p:sp>
      <p:sp>
        <p:nvSpPr>
          <p:cNvPr id="5" name="عنصر نائب لرقم الشريحة 4"/>
          <p:cNvSpPr>
            <a:spLocks noGrp="1"/>
          </p:cNvSpPr>
          <p:nvPr>
            <p:ph type="sldNum" sz="quarter" idx="12"/>
          </p:nvPr>
        </p:nvSpPr>
        <p:spPr/>
        <p:txBody>
          <a:bodyPr/>
          <a:lstStyle/>
          <a:p>
            <a:fld id="{19400F74-C474-487E-AA73-7DA0FEF0D858}" type="slidenum">
              <a:rPr lang="en-US" smtClean="0"/>
              <a:pPr/>
              <a:t>29</a:t>
            </a:fld>
            <a:endParaRPr lang="en-US"/>
          </a:p>
        </p:txBody>
      </p:sp>
    </p:spTree>
    <p:extLst>
      <p:ext uri="{BB962C8B-B14F-4D97-AF65-F5344CB8AC3E}">
        <p14:creationId xmlns:p14="http://schemas.microsoft.com/office/powerpoint/2010/main" val="1315733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pPr/>
              <a:t>3</a:t>
            </a:fld>
            <a:endParaRPr lang="en-US"/>
          </a:p>
        </p:txBody>
      </p:sp>
      <p:sp>
        <p:nvSpPr>
          <p:cNvPr id="5" name="مستطيل 4"/>
          <p:cNvSpPr/>
          <p:nvPr/>
        </p:nvSpPr>
        <p:spPr>
          <a:xfrm>
            <a:off x="692243" y="1124836"/>
            <a:ext cx="1917513" cy="553998"/>
          </a:xfrm>
          <a:prstGeom prst="rect">
            <a:avLst/>
          </a:prstGeom>
        </p:spPr>
        <p:txBody>
          <a:bodyPr wrap="none">
            <a:spAutoFit/>
          </a:bodyPr>
          <a:lstStyle/>
          <a:p>
            <a:r>
              <a:rPr lang="en-US" sz="3000" b="1" u="sng" dirty="0">
                <a:latin typeface="Times" panose="02020603050405020304" pitchFamily="18" charset="0"/>
                <a:cs typeface="Times" panose="02020603050405020304" pitchFamily="18" charset="0"/>
              </a:rPr>
              <a:t>Objectives</a:t>
            </a:r>
          </a:p>
        </p:txBody>
      </p:sp>
      <p:sp>
        <p:nvSpPr>
          <p:cNvPr id="7" name="مستطيل 6"/>
          <p:cNvSpPr/>
          <p:nvPr/>
        </p:nvSpPr>
        <p:spPr>
          <a:xfrm>
            <a:off x="2884998" y="404664"/>
            <a:ext cx="4136004" cy="600164"/>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3300" dirty="0" smtClean="0">
                <a:solidFill>
                  <a:srgbClr val="000000"/>
                </a:solidFill>
                <a:latin typeface="Times New Roman" panose="02020603050405020304" pitchFamily="18" charset="0"/>
                <a:ea typeface="Times New Roman" panose="02020603050405020304" pitchFamily="18" charset="0"/>
              </a:rPr>
              <a:t>2.1 Mechanics</a:t>
            </a:r>
            <a:r>
              <a:rPr lang="en-US" sz="3300" dirty="0">
                <a:solidFill>
                  <a:srgbClr val="000000"/>
                </a:solidFill>
                <a:latin typeface="Times New Roman" panose="02020603050405020304" pitchFamily="18" charset="0"/>
                <a:ea typeface="Times New Roman" panose="02020603050405020304" pitchFamily="18" charset="0"/>
              </a:rPr>
              <a:t>: Vectors</a:t>
            </a:r>
            <a:endParaRPr lang="en-US" sz="3300" dirty="0"/>
          </a:p>
        </p:txBody>
      </p:sp>
      <p:sp>
        <p:nvSpPr>
          <p:cNvPr id="8" name="مستطيل 7"/>
          <p:cNvSpPr/>
          <p:nvPr/>
        </p:nvSpPr>
        <p:spPr>
          <a:xfrm>
            <a:off x="692243" y="1772816"/>
            <a:ext cx="7085012" cy="1687963"/>
          </a:xfrm>
          <a:prstGeom prst="rect">
            <a:avLst/>
          </a:prstGeom>
        </p:spPr>
        <p:txBody>
          <a:bodyPr wrap="square">
            <a:spAutoFit/>
          </a:bodyPr>
          <a:lstStyle/>
          <a:p>
            <a:pPr>
              <a:lnSpc>
                <a:spcPct val="150000"/>
              </a:lnSpc>
            </a:pPr>
            <a:r>
              <a:rPr lang="en-US" sz="2400" b="1" dirty="0">
                <a:latin typeface="Times" panose="02020603050405020304" pitchFamily="18" charset="0"/>
                <a:cs typeface="Times" panose="02020603050405020304" pitchFamily="18" charset="0"/>
              </a:rPr>
              <a:t>1. </a:t>
            </a:r>
            <a:r>
              <a:rPr lang="en-US" sz="2400" dirty="0">
                <a:latin typeface="Times" panose="02020603050405020304" pitchFamily="18" charset="0"/>
                <a:cs typeface="Times" panose="02020603050405020304" pitchFamily="18" charset="0"/>
              </a:rPr>
              <a:t>Distinguish between a vector and a scalar quantity.</a:t>
            </a:r>
          </a:p>
          <a:p>
            <a:pPr>
              <a:lnSpc>
                <a:spcPct val="150000"/>
              </a:lnSpc>
            </a:pPr>
            <a:r>
              <a:rPr lang="en-US" sz="2400" b="1" dirty="0">
                <a:latin typeface="Times" panose="02020603050405020304" pitchFamily="18" charset="0"/>
                <a:cs typeface="Times" panose="02020603050405020304" pitchFamily="18" charset="0"/>
              </a:rPr>
              <a:t>2. </a:t>
            </a:r>
            <a:r>
              <a:rPr lang="en-US" sz="2400" dirty="0">
                <a:latin typeface="Times" panose="02020603050405020304" pitchFamily="18" charset="0"/>
                <a:cs typeface="Times" panose="02020603050405020304" pitchFamily="18" charset="0"/>
              </a:rPr>
              <a:t>Add vectors graphically.</a:t>
            </a:r>
          </a:p>
          <a:p>
            <a:pPr>
              <a:lnSpc>
                <a:spcPct val="150000"/>
              </a:lnSpc>
            </a:pPr>
            <a:r>
              <a:rPr lang="en-US" sz="2400" b="1" dirty="0">
                <a:latin typeface="Times" panose="02020603050405020304" pitchFamily="18" charset="0"/>
                <a:cs typeface="Times" panose="02020603050405020304" pitchFamily="18" charset="0"/>
              </a:rPr>
              <a:t>3. </a:t>
            </a:r>
            <a:r>
              <a:rPr lang="en-US" sz="2400" dirty="0">
                <a:latin typeface="Times" panose="02020603050405020304" pitchFamily="18" charset="0"/>
                <a:cs typeface="Times" panose="02020603050405020304" pitchFamily="18" charset="0"/>
              </a:rPr>
              <a:t>Find the components of a vector.</a:t>
            </a:r>
          </a:p>
        </p:txBody>
      </p:sp>
    </p:spTree>
    <p:extLst>
      <p:ext uri="{BB962C8B-B14F-4D97-AF65-F5344CB8AC3E}">
        <p14:creationId xmlns:p14="http://schemas.microsoft.com/office/powerpoint/2010/main" val="40826541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3669" y="188640"/>
            <a:ext cx="8973867" cy="584775"/>
          </a:xfrm>
          <a:prstGeom prst="rect">
            <a:avLst/>
          </a:prstGeom>
          <a:noFill/>
        </p:spPr>
        <p:txBody>
          <a:bodyPr wrap="none" rtlCol="0">
            <a:spAutoFit/>
          </a:bodyPr>
          <a:lstStyle/>
          <a:p>
            <a:r>
              <a:rPr lang="en-US" sz="3200" b="1" dirty="0" smtClean="0"/>
              <a:t>Acceleration as a vector: </a:t>
            </a:r>
            <a:r>
              <a:rPr lang="en-US" sz="3200" i="1" dirty="0" smtClean="0"/>
              <a:t>geometrical representation</a:t>
            </a:r>
            <a:endParaRPr lang="en-US" sz="3200" i="1" dirty="0"/>
          </a:p>
        </p:txBody>
      </p:sp>
      <p:pic>
        <p:nvPicPr>
          <p:cNvPr id="98311" name="Picture 7"/>
          <p:cNvPicPr>
            <a:picLocks noChangeAspect="1" noChangeArrowheads="1"/>
          </p:cNvPicPr>
          <p:nvPr/>
        </p:nvPicPr>
        <p:blipFill>
          <a:blip r:embed="rId2" cstate="print"/>
          <a:srcRect/>
          <a:stretch>
            <a:fillRect/>
          </a:stretch>
        </p:blipFill>
        <p:spPr bwMode="auto">
          <a:xfrm>
            <a:off x="315165" y="3861048"/>
            <a:ext cx="3872880" cy="2037057"/>
          </a:xfrm>
          <a:prstGeom prst="rect">
            <a:avLst/>
          </a:prstGeom>
          <a:noFill/>
          <a:ln w="9525">
            <a:noFill/>
            <a:miter lim="800000"/>
            <a:headEnd/>
            <a:tailEnd/>
          </a:ln>
        </p:spPr>
      </p:pic>
      <p:grpSp>
        <p:nvGrpSpPr>
          <p:cNvPr id="25" name="Group 24"/>
          <p:cNvGrpSpPr/>
          <p:nvPr/>
        </p:nvGrpSpPr>
        <p:grpSpPr>
          <a:xfrm>
            <a:off x="4131295" y="836712"/>
            <a:ext cx="5529358" cy="5040560"/>
            <a:chOff x="3600107" y="836712"/>
            <a:chExt cx="5529358" cy="5040560"/>
          </a:xfrm>
        </p:grpSpPr>
        <p:pic>
          <p:nvPicPr>
            <p:cNvPr id="98310" name="Picture 6"/>
            <p:cNvPicPr>
              <a:picLocks noChangeAspect="1" noChangeArrowheads="1"/>
            </p:cNvPicPr>
            <p:nvPr/>
          </p:nvPicPr>
          <p:blipFill>
            <a:blip r:embed="rId3" cstate="print"/>
            <a:srcRect/>
            <a:stretch>
              <a:fillRect/>
            </a:stretch>
          </p:blipFill>
          <p:spPr bwMode="auto">
            <a:xfrm>
              <a:off x="4376936" y="4509120"/>
              <a:ext cx="4352925" cy="581025"/>
            </a:xfrm>
            <a:prstGeom prst="rect">
              <a:avLst/>
            </a:prstGeom>
            <a:noFill/>
            <a:ln w="9525">
              <a:noFill/>
              <a:miter lim="800000"/>
              <a:headEnd/>
              <a:tailEnd/>
            </a:ln>
          </p:spPr>
        </p:pic>
        <p:pic>
          <p:nvPicPr>
            <p:cNvPr id="98307" name="Picture 3"/>
            <p:cNvPicPr>
              <a:picLocks noChangeAspect="1" noChangeArrowheads="1"/>
            </p:cNvPicPr>
            <p:nvPr/>
          </p:nvPicPr>
          <p:blipFill>
            <a:blip r:embed="rId4" cstate="print"/>
            <a:srcRect t="13333" b="15556"/>
            <a:stretch>
              <a:fillRect/>
            </a:stretch>
          </p:blipFill>
          <p:spPr bwMode="auto">
            <a:xfrm>
              <a:off x="4016896" y="836712"/>
              <a:ext cx="4522683" cy="2304256"/>
            </a:xfrm>
            <a:prstGeom prst="rect">
              <a:avLst/>
            </a:prstGeom>
            <a:noFill/>
            <a:ln w="9525">
              <a:noFill/>
              <a:miter lim="800000"/>
              <a:headEnd/>
              <a:tailEnd/>
            </a:ln>
          </p:spPr>
        </p:pic>
        <p:cxnSp>
          <p:nvCxnSpPr>
            <p:cNvPr id="9" name="Straight Connector 8"/>
            <p:cNvCxnSpPr/>
            <p:nvPr/>
          </p:nvCxnSpPr>
          <p:spPr>
            <a:xfrm>
              <a:off x="4480843" y="3429000"/>
              <a:ext cx="0" cy="244827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59577" y="3852838"/>
              <a:ext cx="5760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025008" y="4653136"/>
              <a:ext cx="18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825208" y="5330684"/>
              <a:ext cx="15841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98309" name="Picture 5"/>
            <p:cNvPicPr>
              <a:picLocks noChangeAspect="1" noChangeArrowheads="1"/>
            </p:cNvPicPr>
            <p:nvPr/>
          </p:nvPicPr>
          <p:blipFill>
            <a:blip r:embed="rId5" cstate="print"/>
            <a:srcRect/>
            <a:stretch>
              <a:fillRect/>
            </a:stretch>
          </p:blipFill>
          <p:spPr bwMode="auto">
            <a:xfrm>
              <a:off x="8409385" y="2622714"/>
              <a:ext cx="720080" cy="363605"/>
            </a:xfrm>
            <a:prstGeom prst="rect">
              <a:avLst/>
            </a:prstGeom>
            <a:noFill/>
            <a:ln w="9525">
              <a:noFill/>
              <a:miter lim="800000"/>
              <a:headEnd/>
              <a:tailEnd/>
            </a:ln>
          </p:spPr>
        </p:pic>
        <p:sp>
          <p:nvSpPr>
            <p:cNvPr id="20" name="TextBox 19"/>
            <p:cNvSpPr txBox="1"/>
            <p:nvPr/>
          </p:nvSpPr>
          <p:spPr>
            <a:xfrm rot="16200000">
              <a:off x="2941914" y="4429826"/>
              <a:ext cx="1778051" cy="461665"/>
            </a:xfrm>
            <a:prstGeom prst="rect">
              <a:avLst/>
            </a:prstGeom>
            <a:noFill/>
          </p:spPr>
          <p:txBody>
            <a:bodyPr wrap="none" rtlCol="0">
              <a:spAutoFit/>
            </a:bodyPr>
            <a:lstStyle/>
            <a:p>
              <a:r>
                <a:rPr lang="en-US" sz="2400" b="1" dirty="0" smtClean="0">
                  <a:solidFill>
                    <a:schemeClr val="tx1">
                      <a:lumMod val="75000"/>
                      <a:lumOff val="25000"/>
                    </a:schemeClr>
                  </a:solidFill>
                </a:rPr>
                <a:t>Acceleration</a:t>
              </a:r>
              <a:endParaRPr lang="en-US" sz="2400" b="1" dirty="0">
                <a:solidFill>
                  <a:schemeClr val="tx1">
                    <a:lumMod val="75000"/>
                    <a:lumOff val="25000"/>
                  </a:schemeClr>
                </a:solidFill>
              </a:endParaRPr>
            </a:p>
          </p:txBody>
        </p:sp>
        <p:sp>
          <p:nvSpPr>
            <p:cNvPr id="21" name="TextBox 20"/>
            <p:cNvSpPr txBox="1"/>
            <p:nvPr/>
          </p:nvSpPr>
          <p:spPr>
            <a:xfrm>
              <a:off x="4016896" y="4909269"/>
              <a:ext cx="439544" cy="707886"/>
            </a:xfrm>
            <a:prstGeom prst="rect">
              <a:avLst/>
            </a:prstGeom>
            <a:noFill/>
          </p:spPr>
          <p:txBody>
            <a:bodyPr wrap="none" rtlCol="0">
              <a:spAutoFit/>
            </a:bodyPr>
            <a:lstStyle/>
            <a:p>
              <a:r>
                <a:rPr lang="en-US" sz="4000" b="1" dirty="0" smtClean="0">
                  <a:solidFill>
                    <a:schemeClr val="tx1">
                      <a:lumMod val="75000"/>
                      <a:lumOff val="25000"/>
                    </a:schemeClr>
                  </a:solidFill>
                </a:rPr>
                <a:t>–</a:t>
              </a:r>
              <a:endParaRPr lang="en-US" sz="4000" b="1" dirty="0">
                <a:solidFill>
                  <a:schemeClr val="tx1">
                    <a:lumMod val="75000"/>
                    <a:lumOff val="25000"/>
                  </a:schemeClr>
                </a:solidFill>
              </a:endParaRPr>
            </a:p>
          </p:txBody>
        </p:sp>
        <p:sp>
          <p:nvSpPr>
            <p:cNvPr id="22" name="TextBox 21"/>
            <p:cNvSpPr txBox="1"/>
            <p:nvPr/>
          </p:nvSpPr>
          <p:spPr>
            <a:xfrm>
              <a:off x="4016896" y="3789040"/>
              <a:ext cx="439544" cy="707886"/>
            </a:xfrm>
            <a:prstGeom prst="rect">
              <a:avLst/>
            </a:prstGeom>
            <a:noFill/>
          </p:spPr>
          <p:txBody>
            <a:bodyPr wrap="none" rtlCol="0">
              <a:spAutoFit/>
            </a:bodyPr>
            <a:lstStyle/>
            <a:p>
              <a:r>
                <a:rPr lang="en-US" sz="4000" b="1" dirty="0" smtClean="0">
                  <a:solidFill>
                    <a:schemeClr val="tx1">
                      <a:lumMod val="75000"/>
                      <a:lumOff val="25000"/>
                    </a:schemeClr>
                  </a:solidFill>
                </a:rPr>
                <a:t>+</a:t>
              </a:r>
              <a:endParaRPr lang="en-US" sz="4000" b="1" dirty="0">
                <a:solidFill>
                  <a:schemeClr val="tx1">
                    <a:lumMod val="75000"/>
                    <a:lumOff val="25000"/>
                  </a:schemeClr>
                </a:solidFill>
              </a:endParaRPr>
            </a:p>
          </p:txBody>
        </p:sp>
        <p:pic>
          <p:nvPicPr>
            <p:cNvPr id="24" name="Picture 5"/>
            <p:cNvPicPr>
              <a:picLocks noChangeAspect="1" noChangeArrowheads="1"/>
            </p:cNvPicPr>
            <p:nvPr/>
          </p:nvPicPr>
          <p:blipFill>
            <a:blip r:embed="rId5" cstate="print"/>
            <a:srcRect/>
            <a:stretch>
              <a:fillRect/>
            </a:stretch>
          </p:blipFill>
          <p:spPr bwMode="auto">
            <a:xfrm>
              <a:off x="8409385" y="4221088"/>
              <a:ext cx="720080" cy="363605"/>
            </a:xfrm>
            <a:prstGeom prst="rect">
              <a:avLst/>
            </a:prstGeom>
            <a:noFill/>
            <a:ln w="9525">
              <a:noFill/>
              <a:miter lim="800000"/>
              <a:headEnd/>
              <a:tailEnd/>
            </a:ln>
          </p:spPr>
        </p:pic>
      </p:grpSp>
      <p:sp>
        <p:nvSpPr>
          <p:cNvPr id="98313" name="AutoShape 9" descr="data:image/jpeg;base64,/9j/4AAQSkZJRgABAQAAAQABAAD/2wCEAAkGBxQTEhUUExQWFRUXFxobFxYXFxoYFhwbFx8WGBcYGxsdHSkgGBwlHhUYITEiJSkrLi4uGh8zODMsNygtLisBCgoKDg0OFA8QGiwdHBwsLCwsLCwsLCwsLCwsLCwrKywsLCwsLCwsLCwsLDcsLCwsLCwsLDIsKywsLCwrNywrLP/AABEIAMIBAwMBIgACEQEDEQH/xAAcAAABBAMBAAAAAAAAAAAAAAAAAgMEBQEGBwj/xABNEAABAwIDBAcEBQYLBwUAAAABAgMRACEEEjEFBkFREyJhcYGRoQcyUrFCgsHR8BSSorLS4RUWIzNTYnJ0g5PxJCU1Q1Rjcxc0o8LD/8QAGAEBAQEBAQAAAAAAAAAAAAAAAAECAwT/xAAoEQEAAgEDAwQBBQEAAAAAAAAAARESAhMxAyFRFEFSYaEEgZHh8CL/2gAMAwEAAhEDEQA/AOG0UUUBRRRQFFFFAUUUUBRRRQFFFFAUUUUBRRRQFFFFAUUUUBRRRQFFFFAUUUUBRRRQFFFFAUUUUBRRRQFZr2GWmybpSD2pynw41D280EYXEKgGGXTBA4IUbGOzUzWsUt5Iy0RXTfZQ7LiG20KdU0p58JyWK1Ntss51TCUiXCZPdeJ61u9s15aQ5tANF9Kjlba/mUAe6rKRKnDe5mLRF5kQW8sVivZPQp+FPkKOhT8KfIVcS3jasxXsjoU/CPIU3+SI4JA7gI8oj0piW8d0V6/xjB6NYCEqJSoCAEmSCAL28ZpwNNk+6Ae4BXlx+VMS3juivY3Qx9FJ8AD9x9KylCNMonkQJpiW8cUV7J6FPwjyFHQp+FPkKYlvG1FeyehT8KfIUdCn4U+QpiW8b0V7HLCTqlP5opAw4GiQRyIE+B+/zFMS3juKxXsF1CcqlJSMwEwQLwNCI9acQlPFIB5QPQxemJbx1RXsnoU/CPIUdCn4U+QpiW8bUV7J6FPwp8hR0KfhT5CmJbxtRXsnoU/CnyFHQp+FPkKYlvG4FFexncMkiMo7DAseBpptCZnKL6iBZQ8NCNO4c6UW8e0V7J6FPwp8hR0KfhT5CmJbxtRXsnoU/CnyFHQp+FPkKYlvG1FeyehT8KfIUUxLOEVV7ytAYPFRb/Z3rCY9xfDSrWqne4xgcX/dnv1FVplz32BYMfk+IfSACtxLZEmIbTmtxE9L26V1MngpNvzh9/pXN/YD/wCwe/vCv1Gq6bUgnk0kA+6Y7jPoZiklxQUEwDIJkW0i0Hv506pAOoB7xTamLggqBE8Z1iQZnkKoV0g4277Uukyew+lJgcin084t50DlYUkHUT30kTwIP45j7qzm5g/P5UGMkaHzuPv9awT8SbeY+/0pYM6VmgbSPhPnceetZz8xHbwrJQP36HzrEEdvfY+f7qBQoqPh0ZUweqZPdcm/I2p+47aDNFAM/i9ZoEONBQg8onjekxAhVxz+/l3j0p2igbBjtHPj+/8AGtLBrGTlb5fjtptwx2GR2gyQD3/OgeopIVwNj+NOdKoCiiigKj4lvjwJTm8CCFeH40qRQRQJbVIvqLHv/F/GlUwDlPkPDRJPcbHvmpFBis0UUBRRRQFVG+JjAYyf+me/UVVxVFv5/wANxv8Adnf1FVBqPsCR/u5w88Sv0Q1XSq5x7Bf+HL/vLn6rVdIpHBPLFFZooMUVmigQUDWL8+PnRlPA+d/30qigYdQSUnKDB1BuBCh8yKXP9bwP77nzpyigTJ4jyNAV+NKzkHC3dWCD399AqkdHyt3fdpTLr6W0kuKCBJuVW1JET2dlQRvJhyoJS50hJjqJUoWmbgEE20maCzIPET86SFGYB4aHX8edOBwQDz0+dKIntFAnNzt8vOlRWI5H7aQq2gi4001E2oHKwUzrWArx7qUDQIKfEcjr58awFR2/rc9OPz76crCkA940NBkGim1Wv68D3j7aUhcgdv4tzoFUVCxOIIeaSNFdJPaUgEDThepoM0Db7eYcyNPtHcayyqRzjzjh8vMGnKYWnKc3PX8eM+HbQPUVkU2+sgSBJkCO8gSewTPhQOVioxbWdUIP+Ir9iigod298WXyls5UKNkpkGSOFtP8ASpe/xjZuN/u7vqkiuKbo7ZTh8S2pSQQFDMDcQDJPeIt2xauxb7Y1Duy8aUKBH5Ov1TIHlXPTq9pWFF7CE/7sPbiHJ8m66JXPPYaoJ2WSogD8oduTA0RW84zabbTKn1KBbSkqJSQZA5c63EkqXezfJjBNqMhx4WQyk9YqOk8gJBUbkDgdKpMN7WcAWipaloeSm7JbXJWEgqSlUZfelNyNK49iMz2JcOcpAJPVEEFZJiTqY1PGoa8CkvJR1j9JZUbka+tvzqlrTs3/AKwYMZeo4ZF4gx2Hh61tGxd7sJiWS8h1KEBRSelUlEKABiSYNiDY150xeDbGgI46nu+2mEYVJMBShI+K3aCIE8qtpTvW1fals9lWULU8TxZAUnjNyROnCdbTU7Y29ZxJJQhnLlED8pSXcxOimwkkWvzm1cE2fjMQgKSziCAqCoFIymBlEhQIMC2lDbmJQkJRkTHFvqKUL2WU5Q4L/SBNO69nqJVtbDnpVbit4MI3ZeJYSeRdRPje1ebn9o4lSMi0rUbjNmzWVMiLgCLWj1M1ynVGc4XcQZkWAAA7gBTulPVmExrTolpxDg5oWlQ9DUiK8koVF0rKTEToYBBAB1AkDSuj+y7fHoXVoxLrriSgwVvShMEaJWoAGOA5GllOzY/EIaQXV6JHzIAAHMmBWMJhAmVKSnOrWAIA1CBzAk34kk2sBR4ffDBYllw9ZTWZTLgU2SJIuki+YEEaTrUfZO9WGZWcM5i2loSCWXlOpMpBgtOEmzqDaT7yYNyFUsbbl7SKxl/AtSm1hQBSQQdCDIPcRSoqoan8R9opU/jWl1iKBIg/upJbvOtvxelhFEH8fj7aBClR5j1Ma0qayDWBB7P3a/KgVTTzRIhJjT537jE05BozUFVi8P8AyzElZuv6RH0DoUxy4VYtMAEkTcAXJOk3veb1Hxg/lmP7Tn6iqlhMdtAqsKE1kGkNPBRUB9EwfFKVW8Figw0eHKnKS4niNR+IpYoMUUnpU/EPMUUV5fRiFdQqTInqgcxGhvM276tNqbTV+Tup6wzNxBmLxMeus1SBzrhBBEERNz8/Wak492GnACSCOJMQY0++vNPMKl7AxDq8KhoqUGULUf6gJMk6gFV48al4/HLDLbbS1qTnughSh2qtpEDWxjsqr2I6pOGAEmVkxoIFj+Dyq22Ji2MyziXC2mBdsklWuiSCPP0pEap1/wDMW3ojTOqI1TUKg4J5KyG0ulClAqUUAknj1tBpyPjRhGlBbq3M2ZSoBVGbKNDbjpy0rZcTtTZmVIbW6FdK3nLmYgtmS5lyN6i0d5qPtbEbKLp6J1zLFiQ5r4prvHT6/M6Ho1aP00R21zP7f2oltZyZty7qT+SZbzVmEYAx/tKh4QfVFLXhsDFsYT3x9wq49T4ueHS+f4VDDJSodunrU5KvwakHB4UkRjUcdSm2n9ah3AsgEpxzRjh1Z/XqTGv4ybej5x+UWlTSmsMlRgYls3A4fSAM+8bdYDz5VM/gVfB9g/W/dU7+JTaj21QrltpOoB7wKh5WVAEpAnhcfK1XZ2G/zZP1z91NL3cf/o0HjZYFL+pNmfMfyqUbPaJlJII+klVxyg6iknZA+isiNJAVVsjYb6JIZN9YUDPr2msKwT4/5LnlNTKE2dX+khraGPbSUt4tSQVBRCf5MSAAPc0EC40PGau9j+0faCHS48ovozAFA6NCAJ6wgNTMTlOYQdZFqpFMujVlz8w1A/I1CZbc/NVx52q5wk9HV4egcHvrhXADmUifiA+QJNWuF2uw57jzau5Q46V59XiYQm0ntiRHh3Dzp5O2QgQkKPPqpHHs761E25zFPRKVA6EHuM1mK4A1vOUkwpYtYxE9gg1NG+68pBeVBFwcxHd6UtKdyIrBR+BXFMBvgGnA4lSc0GMy1EQbHqlWWfCr9HtNWYADRPfM20srxpZTpmWsAHjeuds+0dSjGQJmb6xoABb586w/7QH9UIZPJJURNjqSm172NSym4bbVlcw6wFGFqEIy5jLbse8QNeHGnvytdoQuJI95mPME1zLFb941a2gMM1mQrMCXUZZyrQespf8AX4/bVm3t/bLh6mDaAgzD7V50ghwxHClrTenX3YJyIMa9cg25QDPGozCngpz+TRPSAk9I6RZDQtDV+Fp51ydHtQxqiB0aEyQkFTgATwlSjoOJPCtnbc26pSwGWAQoZj0yInKhQMQeGW9LKby288oqByJIPAKUDYGbgXvpPCkKYezJhTZF/ebWYseb2sgVoLqNugqswOsM3XChJEg2bmL00U7dK8pcwwvP0oBkzo3I1PCKXJTo3SPC0o8GTF7/ANPRXOFbO26D/O4Ud3TRe/8AR0UuRzZxtRMggHnxtpfhTW00KDSp7Tex1EG/O/lWy9C0fowZn3iB4wdb6chVBvG8rSTEARcW1uPLyrzaZuRH2TmLIAAICiZ1Gp1Gh0pnFugJMwCrQCeEce+bGpe6WJKcQgWIIVCT7swVaeFbHt7ZzDoC1oCVSlIy9UAJLq1EkfEFQf7IjSuka8OpatEw+LymYKudzTThg/ZrFOYlpMSiYkzyy2yGdeJmaiG2tev1PUKO5qwFUvEYVaEJWUnIsWVqO7sPZUVNdfVTEJSStY4T4mk5qxhmCswCBESVqSgDh9I37qVjGQgkBYUAYkEGbAyIMEai06XrMfqpjtRTE1gkdlMkdvrU3ZbLCiendLaRoEpJUf0SIp6uY9ikeR2VkK/At8qnLwmFnq4lZ/wT94pt/DNZTkW6pXAdDCT45pFqes1T7FGkYpQ0WodoJB9KcTtR0aPOf5ivvptOElHuO9JPw9SON5maR+Qr+EjnJAt51PVT4gpLG2Hx/wA97/NX+1WBtZ4HqvvD/EWPkqmP4OUbgW7VAnxinf4MXItbtzR+cEgCp6mfEFHU4ublRUTqVGSTzk3NJO1IOhp5rAAgAFoqg9YOEq8Bmjjyp9ndtwgQlRjilpa578sjhXmmWqQ2toqURlSo9wp/D4pa19GEqCjeFHLpfjW0NbKx6hbMB2NBHkFpoVsLEjrOPBB5qUwnXW6STWcpKati8Wtsw4hSTJFxExxE60ydqifdPp5itqOyG3CM2MQ4QCBlcUsjNqISk9nlTre7TGsvK0MllxOmkKWUjkKuRi1RONzFKUpKio9VI/HZUh5bjYGZtaQeAntta02Nq2JGAwcxOZQ4F5sn81ClkeXGp2G2M0odTCFXe2sDtutLQ/0FTMxaWNrLEg9IOYVJuLkQeMXp13arqLEq4aFB1roDWxiL9C03/aKQefup6QetTGdlwJzJA5obgD61h6VNxcXOxtXE+7lWoHgUJI1g2idfnV7s/enaqRlb6ZIgADIkCBCRAIgQAAOwDhV+jFMTlS4p48miXI+sgZU/WUKm4fCLUJDKUDm71leIBI/TNTckxQMHvnte4UhpWb3s6UA6RcJIOgHCrf8AjFi3JGIYw6ZBlTa3Erv3gjTnyGtVjm0ZX0bJLy9CEEJbT2KULDuuant7PygF4hR+Ae4PDj3n0qT1JMYWrW2zlGUvFMACyVWFtcl++imkNyASYnhRU3dRjDQWNoYxwEt7OWRzDbqh5lIHrVZitj4zErP+zKSSdJQgWt9Jy1NOYfG/Tax3W06R1aAfCKXg918W+rKlhJJ/pXzB8VEA1qIiOAljYGJYcSrK02tOhW63AkEcFqGhNSsYjEg9fH4UA6hOIbV4EBBNOYncHFtkBbeFR3EL/wDsfWp+ztxFqnpMYyyeSWCo8OIFLhaaviNkMm52hhyo3KW0PLPmGwnjzphexWYlOJUtXIYd4esEf6Vuf8SIMHFuKHNAyA3i0gR+6ncTu3s1KQenfUqBZx1JTfuIjxq5pTQHNkADV0xzTlHhmIpBwLY1kf2nGh6BUit7w6djNSHENO8jncJ/RMelNNby7MZVLWHSq/8AQpWP0xyplJTSTh2eGQ9mdZ/VSakYfApVZDSlk8EtOrPhYVuKt9xmzMYJSSOKEBoeggd9Oq3j2jiFAIwsnQFaxPmY+dMpKawzu6+SEjCOg8MzIb/XWKsEbo4ucpw/Rk6Z3GUDzAIqzxbu1ZyulpkgfSvA7JMGouLacSApzazV9UNyFDwiplK0w3uXiSqFrZbI5uqWOHFpEetOfxUCB18aynsKVd9ipfzFVOKdwOTrYvFuucolB8cwI9abw72FIhvZ7rquCypQHiIVPmKXJSTicFhEG+NSruQ2I15BRPpTuBxuCMAt4pZ/7a1QeVkJH61SNnoxjkIw+z8M3xClZQruzFQB8QatVbA2sY6d4YdHApaBSPrIST6mliIwWlWa2Y+4eTqjPkpZ8oph3aS2hP5Bg2EyBJW2pQ70pGf0irUbk5jmxWOceHNtxRI70rSCPSpLG6Wzmr9Gp7tcJSfRagfEVLga87t+DJxeFQfhZYWs+BAgHvisfww4ucrmPdHAhtDTfb1iZHia3nDtMtEBlhschlBWPrICSakqddVwET71knwPvcRUyKaOxsnEvXRhVFM+8/jFFMfVgeVT8Nuo4D1l4Nrn0THSL/OWTPlWwY/YgUkreNuKimR3FaiAB2i9UTm1cHhDBxSnBqEJh2OyTlIHZJpd8CWnYCLBeKxLnYkpaHhkANOtbBw8iMKFn4nSXFd/8ob+FavjN9VOmMMw7rbM5kQfBASf0jS2tnbTfH8o+pltWuVS4g8Mwn1p3G4YnGNYcdZ1lgfCMqVfm+96VRu75Mqsw2/ilc0jKjxUq/pWNn+zdrVWdS/ikHxBTnnxTWwYHYC8OP51OXgHGIPgoqRftgVOwomVbRe9xDWFT2DpHf0uqPKrFnc5BheJdW8df5VfVHcmyR5Vjau935ODJa8QZ48Asg+daZjNu4zHnIg5Uc/cB00EzFqVKty2pvNhMIMjQ6RzQIQJvytVfhsLjMeZfUWGP6JEiR/WUPx3Vndvc1xjruNBajxGck/XUkJHcDWzYjbYbTBZUnkkKStQ8EkgedK8BbGFawyAltKUxpEfZUVALjgB0mTyioKdrocJklKuShB/dV5hmghucpmJJyzYXImRH47alJJpxkqJIFpPHlbn2VipbSQEgQTYXmO/hRRlznHe05bojK65/aVI8hbX0qB/HHFqsjDi/wAQnXyqdtLf/BlGRnApTyV1QRysE1Su78umzbKE+BVW6+mlvh2dsvCW2QlKuMJAOnM9npULFbN2jmKHXVII1TEDs0gRURveHaakhKFONpJsEjIJ7Das/wABbQe6zjir8VrJP76Cbht2ErVGKxxbHaZHmTbypnF7I2a0qDiulHNMnwgirLYPstViCA5i0Nk/RIJUe6da2PGexZLKcwdDoGoUQ2fA6Hxil/Y0vC7Y2WwSfyU4gcM4y+MyR6UhzexsqJw+BQkcEk5h4WBracJuww2qQ0OrrnyqHqOfL0rc2Mdhg1ldwDVhqlISnTWSJT5mpcDlmH3k2osdGyhLaTwyJ49qqsP4mbacTK1LSk/CZ/RSa2svNlR6NsIHw58xEAEgTB+kL06jazqIAcWhJiwPeOCoGg0M3pf0rScH7Pypf+1YlwDjCSojwURV/wD+mmAQnMh8O291aVIPoD8qmpxq3CScxUYE3MaGZPvWJ46jtqRhsKtwkpyoFgc2kgyk84jTSZHKp3RH2ZgcGyMqsGyvLFxnCxNgTEjjyqenGoaMsZmkk6JWPDQad/pSsPs1sDL0szoBAggibm5085PZUl3YZbBcWEgTMuFCZFpEKPYL9mlSVQMRtVT+pCo06oCueqR2HjTCMO4Z6gT2FWUXAjnx+fnHx+9WEahK1ggWKG8oJGkEgQa1zbPtKbPVwzBT2qWVE/IelWIRuWG2WSnMp1c8Q22SAO8mDqfXvpoPYRqSt5Iif50rJ/NSCB3VzN/ebaOIGVLjgR8KVEJ+cU9srcl/E3U6meSlGfD/AEq15kbPjPaBhG5CUKe5ZD0aON4KDzPKqM75454lGGaCQdOolZHIAqFvCKtsDuMGFfyrQP8AakpPcQR3862lrYOFUBowrtJW2Z7Pe8iKlxCueHdbGuqH5Wt1sHmkx9lX+zPZ8hJBb6PE80nMhz80mt9wWzHUjKw+w4n+jJJHdlVMd00vG4daLv4Noj4myU/qqPyqZSIOztidEn3HmhxSWulR9lvA1KbLaTZTQP8AjtH0kfZVTtDbLbYBQh1ntTiRH6s/KtF3l3/KyA2pxSgIkurUJ/HZSNMyW3rbO9DbQMkyNcxCh+mzPrXO9t77OvKKGBrY6Ad8AD7Ko8Ng38WuXFEjx49g+ddL3W3ICQFIOHdPwFfW8QY+YrVRA1HYe57z6g46lxY5oTnjwBtXS9i7NaZSAkoCv6ynWV+RSpNThsoN+9gVt/1mHFH060U07tTKIRiMSFD6DyUOA9kmw8qzM2HMU6EC0EnT+ZcH5yEpV51VuulWt/Ek+tR33c65UrXkB32Ggppb1iAb90+BH2GkQFo2clxYzJsOMWBIMEQQfI0+9sPqnItaFHKCBli+tzw1uRUrBNZUlWcRkJVaSmdIE8SIkRE68KdfclaesrKQpeW4MpAGUDL2zE1bZlQ43ZroWYdUdLlSOQ5IiilY9wKcUYiYMKV1tBrmBPnRVtFazuZhUgSk99ye4A8a2XYKGcKoTh0LaMXWhJWnmQYk90VCVjQpIKAtBPBTcLBAPWMix0sqLcLikRKU5loM5cwJOU9aTAUAkqNgBJI8KnPLbdcdvJhlJLfRBdpCFZEp5zxiOdadi1IzSiEJKoSM09YmCmTFx6CoziVpVKUZQBlgEBGaQSATAgiZN/dsOedn7NUpTauqknTIQs9UjSExlhIAPprSkOOklSgoElJSCIM6A6xEQpJzSKZexlz15iI6xVNhqIkfShPG08qsMNsYdYLWsmSVE5Y/QUYJtPGb91phtkhRPRYdNxBUEL4xJzFWURy507DVj0qkwkEjKnqjNJAzZpnqm5BkEXSB21Zs7HxBSVGyeatSDEJhNjEmANIFudvtEPYdOVYCEmIKS3w4QLjw51q21N5WU3W9mPYZ7Nbj0FLEtvZ5SuVrW5EA9YpBIAsAQVTbQkcYibz2sIwi5b6wGhUpMC2WArWIJi8cCK1JftaUynKwhE/0hQnN58a1PbO/mNxJ67qo4CbDuHCrUyjqj+20NiFrCUidcua/wkpqn2rv7s5tGRttx1XxFzLB+oBPfXLGMDiMQqBmUTzsPXXwra9kezHEuCV9TtV1R5n7qVEcyvdEx2/rqpDaQkdt/nVROMxJHvqB8E+FbS/uirDLCVti+itQe5X48Kttm4RbfuZs3LNlJ4zlOoty+2Lcey009vcx4XeBSDxi3nWybE3WQ2cxZS7FyFZgbX1FtOVdE2NjW1gpfTluOtGYGw4C/GrhjdrDLksukHSEqkD6uo7qxlM8nCgw+xsI8kZG0srOmWxnvNlXqUd1HkiRkWQZsYIjlP30vH7ovg9QpcTGkkK8iY58arQ4+wspyPI4iELy2/s2v5VBZtv4liykEi11ozCO06x2yaZTvCwqekw7Z4FTashPPSJ86ifxxxKerKiTxLV4HGLetartrfot5sy0rUeCEj1UPs86RBbYto7ZwyrNNuiLmXBHmZjzrSd497WUGG5WocMxKfu8vOtQ2tvE9iDElKZ90UvZG75WoZyEz9EmD510xiOU5R38W/ilRePhTZI8q2rdvcdxRnoys9gkDwP7627YG4a1IBbCCOSo9DFXLGysVgxKG3AeaDKO2QJEd4rM6r4VF2bhk4az2FQf/I2pCvBVwfKrRvGYFwe66zPFJzpnXjPyqRhd7HQIWEOayCIPdAsTS8Rj8I4FBWGyrI4CEnyifEVkRXAlABw2LJ0GRIUlXiBx7IqHilqWrMtWZdgZ18LWqIBlAKdAZMAzAGp7NKYDisysybASQDeCIBMm4I74PpaA8ogG0G9hMwLCx+cffWcDhs6lKTCMsGTAHAdo+dMFRzAIMZlCbc9RCYnQGYq52UkkZsw1g5BKxmtImwjS4J5CqLEJWQjP1kiIUVA24CRx5GAe3WqpOISHnM620BCYSc2UgGZzAgiO0mPGrbFbKaTK3hJKsmYpygCOrJGv1uNVeEcSEkFxlaFrPUzhLgiyYymfSpDKrcDayVJdbKSTBDsTFtMwjTlWadYxhAgtNKgqGaVXAJjVqdKK0iY1sVhIzZwqCSBeLCOAJAvxvSGsDnksIX1ozJBmTNyohJV3EyRXG2t/sekyMQZ/8bRHkURU0e1TaoEDFkDsaZH/AOda258rbr+1UqZsWi1IiQV8YmVquo24VV4raaUJhSkoA0k687G58K5Fjt9sc9/OYlxXfA+Qqoe2g4r3lk02zJ1bGb6st+6qVJ90pBBHbe48qrNq+1nGODKhZSOyAT3ka+Vc16Q0dKa1GiEtdY3bb7x661HxpGH2PiHSClCiD9Igx99VzOOWn3THgn7qttm7541j+afKfqoPopJpU+y3DaNj+zTEuDMQfHqj841Mw+6oaJStvKRE8TeRYxGvbWsr9pW0zrilH6jf7FRMbvtjnY6R8qjTqNgjxCamOryZQ6SxsdGgEKtx0IknxMfK1bFsfbhR1XyVJtCicyhOnf3CTXEhvpjYjpzHLI3H6utJTvhjB/zj+aj9mpPTlcnqNnAs4hspWpLgIukfPmD5VXO7lJSrMw6Un4ViQY06wgivN6d88aDIxCgeYCAf1eyrJv2pbVSIGMX4obPzRUjpSlu0Y3YL7ZBLWeJ66CTOY8UgyIk3qneeCCoT1kqmYI04XAII8edcwV7VNrG35Yr/AC2v2Kjq9o20jrilfmNfsU25MnVm97cQklLbjhtA6pN+zOJqo2zvatuS7iCf+2mPJRA9BNcxxO9+McnO+o5tTCQT4gTVS7iVKMkkmrtmTaNt72uvyEnKn8a8/GqjBbPW8rXvJNVgePOpTe1nRor9FP3VvGuC3Sd2dxysSn3j9KZHppWyK3HxTQJDQdEfRInstEmuQYDe3GMnM0+pB7Anh2RFXA9q21v+sV/ls/sVjDV5WdTpWESvDmRnZWD1hKkHttYEdpkVtOE3rdSgFZQsfpRMfR+eW9cIxPtN2m4Mq8TmHJTLJHq3UAb7Y4aYhWs+6jjrHVtTblMnpDF7w4d1KgtjMsCQCAQQdCFa/I1qby0zczIJyQcutik8fPWuOOb745Qg4hRHalB7PhptvfHGJ919Q7koB7vdptyXDrxNlZSRcX4QNPeEGeOlovSn0kODgQmSkSZAAOo0A75APbNch/jpjZnpzMROVA1+rfSg7540xL5sZHVRw+r2x3WptyZOy7PTmUD9IGQkgqBtYjq+5HhrV3gMY2lRQqZWoyUpKEpJnQBRWsX1AI5kVwTC7+Y9v3HyLR/NtHylFqSN+sfMnErUZnrhC4PMBSTHhTCUt3rb+OcSzDSMyEyFKAlxPJSQspI/SqLsZbgZ67ilFUw3l6xB0OchMkdhriGI37x6xCsQogaDI2PKE2pL2++OUQVPkkaEobm3blptyW7rgMBLaSGHFC91BBUbnUlyaK4QN9Mbwe/+Nv8AYorWEltfoooraCiiigKKKKAooooCiiigKKKKAooooCiiigKKKKAooooCiiigKKKKAooooCiiigKKKKAooooCiiigKKKKAooooCiiigKKKKAooooCiiigKKKKAooooCiiigKKKKAooooCiiigKKKKAooooCiiigKKKKAooooP/9k="/>
          <p:cNvSpPr>
            <a:spLocks noChangeAspect="1" noChangeArrowheads="1"/>
          </p:cNvSpPr>
          <p:nvPr/>
        </p:nvSpPr>
        <p:spPr bwMode="auto">
          <a:xfrm>
            <a:off x="326724"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8315" name="Picture 11"/>
          <p:cNvPicPr>
            <a:picLocks noChangeAspect="1" noChangeArrowheads="1"/>
          </p:cNvPicPr>
          <p:nvPr/>
        </p:nvPicPr>
        <p:blipFill>
          <a:blip r:embed="rId6" cstate="print"/>
          <a:srcRect/>
          <a:stretch>
            <a:fillRect/>
          </a:stretch>
        </p:blipFill>
        <p:spPr bwMode="auto">
          <a:xfrm>
            <a:off x="848544" y="1628800"/>
            <a:ext cx="2857500" cy="1600200"/>
          </a:xfrm>
          <a:prstGeom prst="rect">
            <a:avLst/>
          </a:prstGeom>
          <a:noFill/>
          <a:ln w="9525">
            <a:noFill/>
            <a:miter lim="800000"/>
            <a:headEnd/>
            <a:tailEnd/>
          </a:ln>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30</a:t>
            </a:fld>
            <a:endParaRPr lang="en-US"/>
          </a:p>
        </p:txBody>
      </p:sp>
    </p:spTree>
    <p:extLst>
      <p:ext uri="{BB962C8B-B14F-4D97-AF65-F5344CB8AC3E}">
        <p14:creationId xmlns:p14="http://schemas.microsoft.com/office/powerpoint/2010/main" val="30442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l="8482" t="42938" r="8803" b="43281"/>
          <a:stretch>
            <a:fillRect/>
          </a:stretch>
        </p:blipFill>
        <p:spPr bwMode="auto">
          <a:xfrm>
            <a:off x="272480" y="787864"/>
            <a:ext cx="9409582" cy="881412"/>
          </a:xfrm>
          <a:prstGeom prst="rect">
            <a:avLst/>
          </a:prstGeom>
          <a:noFill/>
          <a:ln w="9525">
            <a:noFill/>
            <a:miter lim="800000"/>
            <a:headEnd/>
            <a:tailEnd/>
          </a:ln>
        </p:spPr>
      </p:pic>
      <p:sp>
        <p:nvSpPr>
          <p:cNvPr id="6" name="TextBox 5"/>
          <p:cNvSpPr txBox="1"/>
          <p:nvPr/>
        </p:nvSpPr>
        <p:spPr>
          <a:xfrm>
            <a:off x="272480" y="260648"/>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2050" name="Picture 2"/>
          <p:cNvPicPr>
            <a:picLocks noChangeAspect="1" noChangeArrowheads="1"/>
          </p:cNvPicPr>
          <p:nvPr/>
        </p:nvPicPr>
        <p:blipFill>
          <a:blip r:embed="rId3" cstate="print"/>
          <a:srcRect/>
          <a:stretch>
            <a:fillRect/>
          </a:stretch>
        </p:blipFill>
        <p:spPr bwMode="auto">
          <a:xfrm>
            <a:off x="1784648" y="1700808"/>
            <a:ext cx="6172200" cy="5086350"/>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80" y="260648"/>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6" name="Picture 4"/>
          <p:cNvPicPr>
            <a:picLocks noChangeAspect="1" noChangeArrowheads="1"/>
          </p:cNvPicPr>
          <p:nvPr/>
        </p:nvPicPr>
        <p:blipFill>
          <a:blip r:embed="rId2" cstate="print"/>
          <a:srcRect l="6990" r="2980" b="90791"/>
          <a:stretch>
            <a:fillRect/>
          </a:stretch>
        </p:blipFill>
        <p:spPr bwMode="auto">
          <a:xfrm>
            <a:off x="55874" y="692696"/>
            <a:ext cx="9850126" cy="720080"/>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a:stretch>
            <a:fillRect/>
          </a:stretch>
        </p:blipFill>
        <p:spPr bwMode="auto">
          <a:xfrm>
            <a:off x="1885950" y="1388318"/>
            <a:ext cx="6134100" cy="5353050"/>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2480" y="260648"/>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14338" name="Picture 2"/>
          <p:cNvPicPr>
            <a:picLocks noChangeAspect="1" noChangeArrowheads="1"/>
          </p:cNvPicPr>
          <p:nvPr/>
        </p:nvPicPr>
        <p:blipFill>
          <a:blip r:embed="rId2" cstate="print"/>
          <a:srcRect/>
          <a:stretch>
            <a:fillRect/>
          </a:stretch>
        </p:blipFill>
        <p:spPr bwMode="auto">
          <a:xfrm>
            <a:off x="632520" y="693477"/>
            <a:ext cx="8712968" cy="5620508"/>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l="9842" t="26203" r="4376" b="48203"/>
          <a:stretch>
            <a:fillRect/>
          </a:stretch>
        </p:blipFill>
        <p:spPr bwMode="auto">
          <a:xfrm>
            <a:off x="56456" y="476672"/>
            <a:ext cx="9705528" cy="1628024"/>
          </a:xfrm>
          <a:prstGeom prst="rect">
            <a:avLst/>
          </a:prstGeom>
          <a:noFill/>
          <a:ln w="9525">
            <a:noFill/>
            <a:miter lim="800000"/>
            <a:headEnd/>
            <a:tailEnd/>
          </a:ln>
        </p:spPr>
      </p:pic>
      <p:sp>
        <p:nvSpPr>
          <p:cNvPr id="3" name="TextBox 2"/>
          <p:cNvSpPr txBox="1"/>
          <p:nvPr/>
        </p:nvSpPr>
        <p:spPr>
          <a:xfrm>
            <a:off x="272480" y="44624"/>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97287" name="Picture 7"/>
          <p:cNvPicPr>
            <a:picLocks noChangeAspect="1" noChangeArrowheads="1"/>
          </p:cNvPicPr>
          <p:nvPr/>
        </p:nvPicPr>
        <p:blipFill>
          <a:blip r:embed="rId3" cstate="print"/>
          <a:srcRect l="6884" r="27898"/>
          <a:stretch>
            <a:fillRect/>
          </a:stretch>
        </p:blipFill>
        <p:spPr bwMode="auto">
          <a:xfrm>
            <a:off x="1928664" y="2140507"/>
            <a:ext cx="5616623" cy="4677017"/>
          </a:xfrm>
          <a:prstGeom prst="rect">
            <a:avLst/>
          </a:prstGeom>
          <a:noFill/>
          <a:ln w="9525">
            <a:noFill/>
            <a:miter lim="800000"/>
            <a:headEnd/>
            <a:tailEnd/>
          </a:ln>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pPr/>
              <a:t>35</a:t>
            </a:fld>
            <a:endParaRPr lang="en-US"/>
          </a:p>
        </p:txBody>
      </p:sp>
      <p:sp>
        <p:nvSpPr>
          <p:cNvPr id="8" name="مستطيل 7"/>
          <p:cNvSpPr/>
          <p:nvPr/>
        </p:nvSpPr>
        <p:spPr>
          <a:xfrm>
            <a:off x="495300" y="1518309"/>
            <a:ext cx="8667646" cy="2308324"/>
          </a:xfrm>
          <a:prstGeom prst="rect">
            <a:avLst/>
          </a:prstGeom>
        </p:spPr>
        <p:txBody>
          <a:bodyPr wrap="square">
            <a:spAutoFit/>
          </a:bodyPr>
          <a:lstStyle/>
          <a:p>
            <a:pPr marL="457200" indent="-457200">
              <a:lnSpc>
                <a:spcPct val="150000"/>
              </a:lnSpc>
              <a:buFont typeface="+mj-lt"/>
              <a:buAutoNum type="arabicPeriod"/>
            </a:pPr>
            <a:r>
              <a:rPr lang="en-US" sz="2400" dirty="0" smtClean="0">
                <a:latin typeface="Times" panose="02020603050405020304" pitchFamily="18" charset="0"/>
                <a:cs typeface="Times" panose="02020603050405020304" pitchFamily="18" charset="0"/>
              </a:rPr>
              <a:t>Apply </a:t>
            </a:r>
            <a:r>
              <a:rPr lang="en-US" sz="2400" dirty="0">
                <a:latin typeface="Times" panose="02020603050405020304" pitchFamily="18" charset="0"/>
                <a:cs typeface="Times" panose="02020603050405020304" pitchFamily="18" charset="0"/>
              </a:rPr>
              <a:t>kinematic equations to calculate distance, time, or velocity under condition of constant acceleration.</a:t>
            </a:r>
          </a:p>
          <a:p>
            <a:pPr marL="457200" indent="-457200">
              <a:lnSpc>
                <a:spcPct val="150000"/>
              </a:lnSpc>
              <a:buFont typeface="+mj-lt"/>
              <a:buAutoNum type="arabicPeriod"/>
            </a:pPr>
            <a:r>
              <a:rPr lang="en-US" sz="2400" dirty="0" smtClean="0">
                <a:latin typeface="Times" panose="02020603050405020304" pitchFamily="18" charset="0"/>
                <a:cs typeface="Times" panose="02020603050405020304" pitchFamily="18" charset="0"/>
              </a:rPr>
              <a:t>Describe </a:t>
            </a:r>
            <a:r>
              <a:rPr lang="en-US" sz="2400" dirty="0">
                <a:latin typeface="Times" panose="02020603050405020304" pitchFamily="18" charset="0"/>
                <a:cs typeface="Times" panose="02020603050405020304" pitchFamily="18" charset="0"/>
              </a:rPr>
              <a:t>the motion of an object in free fall.</a:t>
            </a:r>
          </a:p>
          <a:p>
            <a:pPr marL="457200" indent="-457200">
              <a:lnSpc>
                <a:spcPct val="150000"/>
              </a:lnSpc>
              <a:buFont typeface="+mj-lt"/>
              <a:buAutoNum type="arabicPeriod"/>
            </a:pPr>
            <a:r>
              <a:rPr lang="en-US" sz="2400" dirty="0" smtClean="0">
                <a:latin typeface="Times" panose="02020603050405020304" pitchFamily="18" charset="0"/>
                <a:cs typeface="Times" panose="02020603050405020304" pitchFamily="18" charset="0"/>
              </a:rPr>
              <a:t>Explain </a:t>
            </a:r>
            <a:r>
              <a:rPr lang="en-US" sz="2400" dirty="0">
                <a:latin typeface="Times" panose="02020603050405020304" pitchFamily="18" charset="0"/>
                <a:cs typeface="Times" panose="02020603050405020304" pitchFamily="18" charset="0"/>
              </a:rPr>
              <a:t>how air resistance affects the motion of objects.</a:t>
            </a:r>
          </a:p>
        </p:txBody>
      </p:sp>
      <p:sp>
        <p:nvSpPr>
          <p:cNvPr id="9" name="TextBox 5"/>
          <p:cNvSpPr txBox="1"/>
          <p:nvPr/>
        </p:nvSpPr>
        <p:spPr>
          <a:xfrm>
            <a:off x="646981" y="190094"/>
            <a:ext cx="8612038" cy="600164"/>
          </a:xfrm>
          <a:prstGeom prst="rect">
            <a:avLst/>
          </a:prstGeom>
          <a:noFill/>
        </p:spPr>
        <p:txBody>
          <a:bodyPr wrap="none" rtlCol="0">
            <a:spAutoFit/>
          </a:bodyPr>
          <a:lstStyle/>
          <a:p>
            <a:r>
              <a:rPr lang="en-US" sz="3300" b="1" dirty="0" smtClean="0">
                <a:solidFill>
                  <a:srgbClr val="0070C0"/>
                </a:solidFill>
                <a:latin typeface="Times New Roman" panose="02020603050405020304" pitchFamily="18" charset="0"/>
                <a:ea typeface="Times New Roman" panose="02020603050405020304" pitchFamily="18" charset="0"/>
              </a:rPr>
              <a:t>2.3. Uniformly </a:t>
            </a:r>
            <a:r>
              <a:rPr lang="en-US" sz="3300" b="1" dirty="0">
                <a:solidFill>
                  <a:srgbClr val="0070C0"/>
                </a:solidFill>
                <a:latin typeface="Times New Roman" panose="02020603050405020304" pitchFamily="18" charset="0"/>
                <a:ea typeface="Times New Roman" panose="02020603050405020304" pitchFamily="18" charset="0"/>
              </a:rPr>
              <a:t>accelerated motion and free fall</a:t>
            </a:r>
          </a:p>
        </p:txBody>
      </p:sp>
      <p:sp>
        <p:nvSpPr>
          <p:cNvPr id="10" name="مستطيل 9"/>
          <p:cNvSpPr/>
          <p:nvPr/>
        </p:nvSpPr>
        <p:spPr>
          <a:xfrm>
            <a:off x="495300" y="984202"/>
            <a:ext cx="1798890" cy="523220"/>
          </a:xfrm>
          <a:prstGeom prst="rect">
            <a:avLst/>
          </a:prstGeom>
        </p:spPr>
        <p:txBody>
          <a:bodyPr wrap="none">
            <a:spAutoFit/>
          </a:bodyPr>
          <a:lstStyle/>
          <a:p>
            <a:r>
              <a:rPr lang="en-US" sz="2800" b="1" u="sng" dirty="0">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36193637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1587" y="44624"/>
            <a:ext cx="7407797" cy="584775"/>
          </a:xfrm>
          <a:prstGeom prst="rect">
            <a:avLst/>
          </a:prstGeom>
          <a:noFill/>
        </p:spPr>
        <p:txBody>
          <a:bodyPr wrap="none" rtlCol="0">
            <a:spAutoFit/>
          </a:bodyPr>
          <a:lstStyle/>
          <a:p>
            <a:r>
              <a:rPr lang="en-US" sz="3200" b="1" dirty="0" smtClean="0"/>
              <a:t>Uniformly accelerated motion and free fall</a:t>
            </a:r>
            <a:endParaRPr lang="en-US" sz="3200" b="1" dirty="0"/>
          </a:p>
        </p:txBody>
      </p:sp>
      <p:pic>
        <p:nvPicPr>
          <p:cNvPr id="113671" name="Picture 7" descr="https://encrypted-tbn0.gstatic.com/images?q=tbn:ANd9GcRUDCFVHxWRQHBcEAP4wW42oRWJRLZkXMfGMDBqV2Ki8xeAaVEvCA"/>
          <p:cNvPicPr>
            <a:picLocks noChangeAspect="1" noChangeArrowheads="1"/>
          </p:cNvPicPr>
          <p:nvPr/>
        </p:nvPicPr>
        <p:blipFill>
          <a:blip r:embed="rId2" cstate="print"/>
          <a:srcRect/>
          <a:stretch>
            <a:fillRect/>
          </a:stretch>
        </p:blipFill>
        <p:spPr bwMode="auto">
          <a:xfrm>
            <a:off x="3080792" y="1439044"/>
            <a:ext cx="2409825" cy="1485900"/>
          </a:xfrm>
          <a:prstGeom prst="rect">
            <a:avLst/>
          </a:prstGeom>
          <a:noFill/>
        </p:spPr>
      </p:pic>
      <p:sp>
        <p:nvSpPr>
          <p:cNvPr id="8" name="TextBox 7"/>
          <p:cNvSpPr txBox="1"/>
          <p:nvPr/>
        </p:nvSpPr>
        <p:spPr>
          <a:xfrm>
            <a:off x="992560" y="548680"/>
            <a:ext cx="8280920" cy="830997"/>
          </a:xfrm>
          <a:prstGeom prst="rect">
            <a:avLst/>
          </a:prstGeom>
          <a:noFill/>
        </p:spPr>
        <p:txBody>
          <a:bodyPr wrap="square" rtlCol="0">
            <a:spAutoFit/>
          </a:bodyPr>
          <a:lstStyle/>
          <a:p>
            <a:r>
              <a:rPr lang="en-US" sz="2400" dirty="0" smtClean="0"/>
              <a:t>Characterized by the constant acceleration </a:t>
            </a:r>
            <a:r>
              <a:rPr lang="en-US" sz="2400" dirty="0" smtClean="0">
                <a:sym typeface="Symbol"/>
              </a:rPr>
              <a:t> </a:t>
            </a:r>
            <a:r>
              <a:rPr lang="en-US" sz="2400" dirty="0" smtClean="0"/>
              <a:t>its direction &amp; magnitude are unchanging.</a:t>
            </a:r>
            <a:endParaRPr lang="en-US" sz="2400" dirty="0"/>
          </a:p>
        </p:txBody>
      </p:sp>
      <p:pic>
        <p:nvPicPr>
          <p:cNvPr id="113672" name="Picture 8"/>
          <p:cNvPicPr>
            <a:picLocks noChangeAspect="1" noChangeArrowheads="1"/>
          </p:cNvPicPr>
          <p:nvPr/>
        </p:nvPicPr>
        <p:blipFill>
          <a:blip r:embed="rId3" cstate="print"/>
          <a:srcRect/>
          <a:stretch>
            <a:fillRect/>
          </a:stretch>
        </p:blipFill>
        <p:spPr bwMode="auto">
          <a:xfrm>
            <a:off x="6470873" y="1009717"/>
            <a:ext cx="786383" cy="2275268"/>
          </a:xfrm>
          <a:prstGeom prst="rect">
            <a:avLst/>
          </a:prstGeom>
          <a:noFill/>
          <a:ln w="9525">
            <a:noFill/>
            <a:miter lim="800000"/>
            <a:headEnd/>
            <a:tailEnd/>
          </a:ln>
        </p:spPr>
      </p:pic>
      <p:sp>
        <p:nvSpPr>
          <p:cNvPr id="10" name="TextBox 9"/>
          <p:cNvSpPr txBox="1"/>
          <p:nvPr/>
        </p:nvSpPr>
        <p:spPr>
          <a:xfrm>
            <a:off x="992560" y="1556792"/>
            <a:ext cx="1980029"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EXAMPLES:</a:t>
            </a:r>
            <a:endParaRPr lang="en-US" sz="3200" dirty="0"/>
          </a:p>
        </p:txBody>
      </p:sp>
      <p:sp>
        <p:nvSpPr>
          <p:cNvPr id="13" name="TextBox 12"/>
          <p:cNvSpPr txBox="1"/>
          <p:nvPr/>
        </p:nvSpPr>
        <p:spPr>
          <a:xfrm>
            <a:off x="992560" y="2924944"/>
            <a:ext cx="3906454"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ACCELERATED MOTION:</a:t>
            </a:r>
            <a:endParaRPr lang="en-US" sz="3200" dirty="0"/>
          </a:p>
        </p:txBody>
      </p:sp>
      <p:sp>
        <p:nvSpPr>
          <p:cNvPr id="16" name="TextBox 15"/>
          <p:cNvSpPr txBox="1"/>
          <p:nvPr/>
        </p:nvSpPr>
        <p:spPr>
          <a:xfrm>
            <a:off x="992560" y="3284984"/>
            <a:ext cx="7277954" cy="400110"/>
          </a:xfrm>
          <a:prstGeom prst="rect">
            <a:avLst/>
          </a:prstGeom>
          <a:noFill/>
        </p:spPr>
        <p:txBody>
          <a:bodyPr wrap="none" rtlCol="0">
            <a:spAutoFit/>
          </a:bodyPr>
          <a:lstStyle/>
          <a:p>
            <a:r>
              <a:rPr lang="en-US" sz="2000" dirty="0" smtClean="0">
                <a:solidFill>
                  <a:srgbClr val="3333CC"/>
                </a:solidFill>
                <a:latin typeface="Arial" pitchFamily="34" charset="0"/>
                <a:cs typeface="Arial" pitchFamily="34" charset="0"/>
              </a:rPr>
              <a:t>Equations for motion in straight line with constant acceleration:</a:t>
            </a:r>
            <a:endParaRPr lang="en-US" sz="2800" dirty="0"/>
          </a:p>
        </p:txBody>
      </p:sp>
      <p:sp>
        <p:nvSpPr>
          <p:cNvPr id="24" name="TextBox 23"/>
          <p:cNvSpPr txBox="1"/>
          <p:nvPr/>
        </p:nvSpPr>
        <p:spPr>
          <a:xfrm>
            <a:off x="704528" y="6156593"/>
            <a:ext cx="8424936" cy="584775"/>
          </a:xfrm>
          <a:prstGeom prst="rect">
            <a:avLst/>
          </a:prstGeom>
          <a:noFill/>
        </p:spPr>
        <p:txBody>
          <a:bodyPr wrap="square" rtlCol="0">
            <a:spAutoFit/>
          </a:bodyPr>
          <a:lstStyle/>
          <a:p>
            <a:r>
              <a:rPr lang="en-US" sz="1600" b="1" i="1" dirty="0" smtClean="0">
                <a:solidFill>
                  <a:srgbClr val="3333CC"/>
                </a:solidFill>
                <a:latin typeface="Arial" pitchFamily="34" charset="0"/>
                <a:cs typeface="Arial" pitchFamily="34" charset="0"/>
              </a:rPr>
              <a:t>Displacement</a:t>
            </a:r>
            <a:r>
              <a:rPr lang="en-US" sz="1600" dirty="0" smtClean="0">
                <a:solidFill>
                  <a:srgbClr val="3333CC"/>
                </a:solidFill>
                <a:latin typeface="Arial" pitchFamily="34" charset="0"/>
                <a:cs typeface="Arial" pitchFamily="34" charset="0"/>
              </a:rPr>
              <a:t> is a vector pointing from the initial to the final position and with magnitude equals the shortest distance between the initial and final position</a:t>
            </a:r>
            <a:endParaRPr lang="en-US" sz="2000" dirty="0"/>
          </a:p>
        </p:txBody>
      </p:sp>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812" y="3645024"/>
            <a:ext cx="702945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568" y="5229200"/>
            <a:ext cx="6249822" cy="927393"/>
          </a:xfrm>
          <a:prstGeom prst="rect">
            <a:avLst/>
          </a:prstGeom>
          <a:ln/>
        </p:spPr>
        <p:style>
          <a:lnRef idx="2">
            <a:schemeClr val="accent1"/>
          </a:lnRef>
          <a:fillRef idx="1">
            <a:schemeClr val="lt1"/>
          </a:fillRef>
          <a:effectRef idx="0">
            <a:schemeClr val="accent1"/>
          </a:effectRef>
          <a:fontRef idx="minor">
            <a:schemeClr val="dk1"/>
          </a:fontRef>
        </p:style>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l="5968" t="30141" r="3822" b="54109"/>
          <a:stretch>
            <a:fillRect/>
          </a:stretch>
        </p:blipFill>
        <p:spPr bwMode="auto">
          <a:xfrm>
            <a:off x="56456" y="595507"/>
            <a:ext cx="9793088" cy="961285"/>
          </a:xfrm>
          <a:prstGeom prst="rect">
            <a:avLst/>
          </a:prstGeom>
          <a:noFill/>
          <a:ln w="9525">
            <a:noFill/>
            <a:miter lim="800000"/>
            <a:headEnd/>
            <a:tailEnd/>
          </a:ln>
        </p:spPr>
      </p:pic>
      <p:grpSp>
        <p:nvGrpSpPr>
          <p:cNvPr id="6" name="Group 5"/>
          <p:cNvGrpSpPr/>
          <p:nvPr/>
        </p:nvGrpSpPr>
        <p:grpSpPr>
          <a:xfrm>
            <a:off x="144016" y="1609185"/>
            <a:ext cx="7992888" cy="4916159"/>
            <a:chOff x="200472" y="1772816"/>
            <a:chExt cx="7992888" cy="4916159"/>
          </a:xfrm>
        </p:grpSpPr>
        <p:pic>
          <p:nvPicPr>
            <p:cNvPr id="114692" name="Picture 4"/>
            <p:cNvPicPr>
              <a:picLocks noChangeAspect="1" noChangeArrowheads="1"/>
            </p:cNvPicPr>
            <p:nvPr/>
          </p:nvPicPr>
          <p:blipFill>
            <a:blip r:embed="rId3" cstate="print"/>
            <a:srcRect l="10764" t="15637" r="32869" b="7782"/>
            <a:stretch>
              <a:fillRect/>
            </a:stretch>
          </p:blipFill>
          <p:spPr bwMode="auto">
            <a:xfrm>
              <a:off x="200472" y="1772816"/>
              <a:ext cx="4708215" cy="3600400"/>
            </a:xfrm>
            <a:prstGeom prst="rect">
              <a:avLst/>
            </a:prstGeom>
            <a:noFill/>
            <a:ln w="9525">
              <a:noFill/>
              <a:miter lim="800000"/>
              <a:headEnd/>
              <a:tailEnd/>
            </a:ln>
          </p:spPr>
        </p:pic>
        <p:pic>
          <p:nvPicPr>
            <p:cNvPr id="114693" name="Picture 5"/>
            <p:cNvPicPr>
              <a:picLocks noChangeAspect="1" noChangeArrowheads="1"/>
            </p:cNvPicPr>
            <p:nvPr/>
          </p:nvPicPr>
          <p:blipFill>
            <a:blip r:embed="rId4" cstate="print"/>
            <a:srcRect l="5526" t="51054" r="2186" b="21456"/>
            <a:stretch>
              <a:fillRect/>
            </a:stretch>
          </p:blipFill>
          <p:spPr bwMode="auto">
            <a:xfrm>
              <a:off x="200472" y="5348850"/>
              <a:ext cx="7992888" cy="1340125"/>
            </a:xfrm>
            <a:prstGeom prst="rect">
              <a:avLst/>
            </a:prstGeom>
            <a:noFill/>
            <a:ln w="9525">
              <a:noFill/>
              <a:miter lim="800000"/>
              <a:headEnd/>
              <a:tailEnd/>
            </a:ln>
          </p:spPr>
        </p:pic>
      </p:grpSp>
      <p:sp>
        <p:nvSpPr>
          <p:cNvPr id="7" name="TextBox 6"/>
          <p:cNvSpPr txBox="1"/>
          <p:nvPr/>
        </p:nvSpPr>
        <p:spPr>
          <a:xfrm>
            <a:off x="200472" y="138450"/>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48544" y="548680"/>
            <a:ext cx="8568952" cy="861774"/>
          </a:xfrm>
          <a:prstGeom prst="rect">
            <a:avLst/>
          </a:prstGeom>
          <a:solidFill>
            <a:srgbClr val="FFFF66"/>
          </a:solidFill>
          <a:ln>
            <a:solidFill>
              <a:srgbClr val="FFFF00"/>
            </a:solidFill>
          </a:ln>
        </p:spPr>
        <p:txBody>
          <a:bodyPr wrap="square">
            <a:spAutoFit/>
          </a:bodyPr>
          <a:lstStyle/>
          <a:p>
            <a:r>
              <a:rPr lang="en-US" sz="2500" dirty="0">
                <a:latin typeface="Times" pitchFamily="18" charset="0"/>
                <a:cs typeface="Times" pitchFamily="18" charset="0"/>
              </a:rPr>
              <a:t>A dragster starting from rest reaches a final velocity of 318 km/h. Find its average velocity.</a:t>
            </a:r>
            <a:endParaRPr lang="en-GB" sz="2500" dirty="0">
              <a:latin typeface="Times" pitchFamily="18" charset="0"/>
              <a:cs typeface="Times" pitchFamily="18" charset="0"/>
            </a:endParaRP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92" y="1556792"/>
            <a:ext cx="5832648" cy="473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2"/>
          <p:cNvSpPr txBox="1"/>
          <p:nvPr/>
        </p:nvSpPr>
        <p:spPr>
          <a:xfrm>
            <a:off x="153819" y="138450"/>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sp>
        <p:nvSpPr>
          <p:cNvPr id="5" name="عنصر نائب لرقم الشريحة 4"/>
          <p:cNvSpPr>
            <a:spLocks noGrp="1"/>
          </p:cNvSpPr>
          <p:nvPr>
            <p:ph type="sldNum" sz="quarter" idx="12"/>
          </p:nvPr>
        </p:nvSpPr>
        <p:spPr/>
        <p:txBody>
          <a:bodyPr/>
          <a:lstStyle/>
          <a:p>
            <a:fld id="{19400F74-C474-487E-AA73-7DA0FEF0D858}" type="slidenum">
              <a:rPr lang="en-US" smtClean="0"/>
              <a:pPr/>
              <a:t>38</a:t>
            </a:fld>
            <a:endParaRPr lang="en-US"/>
          </a:p>
        </p:txBody>
      </p:sp>
    </p:spTree>
    <p:extLst>
      <p:ext uri="{BB962C8B-B14F-4D97-AF65-F5344CB8AC3E}">
        <p14:creationId xmlns:p14="http://schemas.microsoft.com/office/powerpoint/2010/main" val="26754253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l="37459" t="17299" r="15015" b="11029"/>
          <a:stretch>
            <a:fillRect/>
          </a:stretch>
        </p:blipFill>
        <p:spPr bwMode="auto">
          <a:xfrm>
            <a:off x="1874120" y="190762"/>
            <a:ext cx="7687392" cy="6525344"/>
          </a:xfrm>
          <a:prstGeom prst="rect">
            <a:avLst/>
          </a:prstGeom>
          <a:noFill/>
          <a:ln w="9525">
            <a:noFill/>
            <a:miter lim="800000"/>
            <a:headEnd/>
            <a:tailEnd/>
          </a:ln>
        </p:spPr>
      </p:pic>
      <p:sp>
        <p:nvSpPr>
          <p:cNvPr id="3" name="TextBox 2"/>
          <p:cNvSpPr txBox="1"/>
          <p:nvPr/>
        </p:nvSpPr>
        <p:spPr>
          <a:xfrm>
            <a:off x="153819" y="138450"/>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sp>
        <p:nvSpPr>
          <p:cNvPr id="4" name="عنصر نائب لرقم الشريحة 3"/>
          <p:cNvSpPr>
            <a:spLocks noGrp="1"/>
          </p:cNvSpPr>
          <p:nvPr>
            <p:ph type="sldNum" sz="quarter" idx="12"/>
          </p:nvPr>
        </p:nvSpPr>
        <p:spPr/>
        <p:txBody>
          <a:bodyPr/>
          <a:lstStyle/>
          <a:p>
            <a:fld id="{19400F74-C474-487E-AA73-7DA0FEF0D858}"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ecto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8704" y="980728"/>
            <a:ext cx="5664629" cy="4248472"/>
          </a:xfrm>
          <a:prstGeom prst="rect">
            <a:avLst/>
          </a:prstGeom>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4</a:t>
            </a:fld>
            <a:endParaRPr lang="en-US"/>
          </a:p>
        </p:txBody>
      </p:sp>
    </p:spTree>
    <p:extLst>
      <p:ext uri="{BB962C8B-B14F-4D97-AF65-F5344CB8AC3E}">
        <p14:creationId xmlns:p14="http://schemas.microsoft.com/office/powerpoint/2010/main" val="1830245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60512" y="404664"/>
            <a:ext cx="8928992" cy="892552"/>
          </a:xfrm>
          <a:prstGeom prst="rect">
            <a:avLst/>
          </a:prstGeom>
          <a:solidFill>
            <a:srgbClr val="FFFF66"/>
          </a:solidFill>
        </p:spPr>
        <p:txBody>
          <a:bodyPr wrap="square">
            <a:spAutoFit/>
          </a:bodyPr>
          <a:lstStyle/>
          <a:p>
            <a:r>
              <a:rPr lang="en-US" sz="2600" dirty="0">
                <a:latin typeface="Times" pitchFamily="18" charset="0"/>
                <a:cs typeface="Times" pitchFamily="18" charset="0"/>
              </a:rPr>
              <a:t>An automobile accelerates from 67.0 km/h to 96.0 km/h in 7.80 s. What is its </a:t>
            </a:r>
            <a:r>
              <a:rPr lang="en-US" sz="2600" dirty="0" smtClean="0">
                <a:latin typeface="Times" pitchFamily="18" charset="0"/>
                <a:cs typeface="Times" pitchFamily="18" charset="0"/>
              </a:rPr>
              <a:t>acceleration</a:t>
            </a:r>
            <a:r>
              <a:rPr lang="en-US" sz="2600" b="1" dirty="0" smtClean="0">
                <a:latin typeface="Times" pitchFamily="18" charset="0"/>
                <a:cs typeface="Times" pitchFamily="18" charset="0"/>
              </a:rPr>
              <a:t> </a:t>
            </a:r>
            <a:r>
              <a:rPr lang="en-GB" sz="2600" dirty="0" smtClean="0">
                <a:latin typeface="Times" pitchFamily="18" charset="0"/>
                <a:cs typeface="Times" pitchFamily="18" charset="0"/>
              </a:rPr>
              <a:t>(</a:t>
            </a:r>
            <a:r>
              <a:rPr lang="en-GB" sz="2600" dirty="0">
                <a:latin typeface="Times" pitchFamily="18" charset="0"/>
                <a:cs typeface="Times" pitchFamily="18" charset="0"/>
              </a:rPr>
              <a:t>in m/s2)?</a:t>
            </a:r>
          </a:p>
        </p:txBody>
      </p:sp>
      <p:sp>
        <p:nvSpPr>
          <p:cNvPr id="3" name="TextBox 5"/>
          <p:cNvSpPr txBox="1"/>
          <p:nvPr/>
        </p:nvSpPr>
        <p:spPr>
          <a:xfrm>
            <a:off x="488504" y="-27384"/>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312" y="1268760"/>
            <a:ext cx="4208302" cy="254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688" y="3861048"/>
            <a:ext cx="5533519" cy="2973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عنصر نائب لرقم الشريحة 4"/>
          <p:cNvSpPr>
            <a:spLocks noGrp="1"/>
          </p:cNvSpPr>
          <p:nvPr>
            <p:ph type="sldNum" sz="quarter" idx="12"/>
          </p:nvPr>
        </p:nvSpPr>
        <p:spPr/>
        <p:txBody>
          <a:bodyPr/>
          <a:lstStyle/>
          <a:p>
            <a:fld id="{19400F74-C474-487E-AA73-7DA0FEF0D858}" type="slidenum">
              <a:rPr lang="en-US" smtClean="0"/>
              <a:pPr/>
              <a:t>40</a:t>
            </a:fld>
            <a:endParaRPr lang="en-US"/>
          </a:p>
        </p:txBody>
      </p:sp>
    </p:spTree>
    <p:extLst>
      <p:ext uri="{BB962C8B-B14F-4D97-AF65-F5344CB8AC3E}">
        <p14:creationId xmlns:p14="http://schemas.microsoft.com/office/powerpoint/2010/main" val="11040888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25956" y="-13740"/>
            <a:ext cx="3449588" cy="706090"/>
          </a:xfrm>
        </p:spPr>
        <p:txBody>
          <a:bodyPr>
            <a:normAutofit fontScale="90000"/>
          </a:bodyPr>
          <a:lstStyle/>
          <a:p>
            <a:r>
              <a:rPr lang="en-US" b="1" dirty="0" smtClean="0"/>
              <a:t>Free Fall</a:t>
            </a:r>
          </a:p>
        </p:txBody>
      </p:sp>
      <p:sp>
        <p:nvSpPr>
          <p:cNvPr id="32771" name="Rectangle 3"/>
          <p:cNvSpPr>
            <a:spLocks noGrp="1" noChangeArrowheads="1"/>
          </p:cNvSpPr>
          <p:nvPr>
            <p:ph type="body" idx="1"/>
          </p:nvPr>
        </p:nvSpPr>
        <p:spPr>
          <a:xfrm>
            <a:off x="119520" y="759908"/>
            <a:ext cx="5177780" cy="3384376"/>
          </a:xfrm>
        </p:spPr>
        <p:txBody>
          <a:bodyPr>
            <a:normAutofit fontScale="92500" lnSpcReduction="10000"/>
          </a:bodyPr>
          <a:lstStyle/>
          <a:p>
            <a:r>
              <a:rPr lang="en-US" sz="2800" dirty="0">
                <a:latin typeface="Times" pitchFamily="18" charset="0"/>
                <a:cs typeface="Times" pitchFamily="18" charset="0"/>
              </a:rPr>
              <a:t>Freely falling bodies undergo constant acceleration</a:t>
            </a:r>
            <a:endParaRPr lang="en-US" sz="2800" dirty="0" smtClean="0">
              <a:latin typeface="Times" pitchFamily="18" charset="0"/>
              <a:cs typeface="Times" pitchFamily="18" charset="0"/>
            </a:endParaRPr>
          </a:p>
          <a:p>
            <a:r>
              <a:rPr lang="en-US" sz="2800" dirty="0" smtClean="0">
                <a:latin typeface="Times" pitchFamily="18" charset="0"/>
                <a:cs typeface="Times" pitchFamily="18" charset="0"/>
              </a:rPr>
              <a:t>When acceleration </a:t>
            </a:r>
            <a:r>
              <a:rPr lang="en-US" sz="2800" i="1" dirty="0" smtClean="0">
                <a:latin typeface="Times" pitchFamily="18" charset="0"/>
                <a:cs typeface="Times" pitchFamily="18" charset="0"/>
              </a:rPr>
              <a:t>a</a:t>
            </a:r>
            <a:r>
              <a:rPr lang="en-US" sz="2800" dirty="0" smtClean="0">
                <a:latin typeface="Times" pitchFamily="18" charset="0"/>
                <a:cs typeface="Times" pitchFamily="18" charset="0"/>
              </a:rPr>
              <a:t> = </a:t>
            </a:r>
            <a:r>
              <a:rPr lang="en-US" sz="2800" i="1" dirty="0" smtClean="0">
                <a:latin typeface="Times" pitchFamily="18" charset="0"/>
                <a:cs typeface="Times" pitchFamily="18" charset="0"/>
              </a:rPr>
              <a:t>g = 9.8 m/s</a:t>
            </a:r>
            <a:r>
              <a:rPr lang="en-US" sz="2800" i="1" baseline="30000" dirty="0" smtClean="0">
                <a:latin typeface="Times" pitchFamily="18" charset="0"/>
                <a:cs typeface="Times" pitchFamily="18" charset="0"/>
              </a:rPr>
              <a:t>2     </a:t>
            </a:r>
            <a:r>
              <a:rPr lang="en-US" sz="2800" b="1" dirty="0" smtClean="0">
                <a:latin typeface="Times" pitchFamily="18" charset="0"/>
                <a:cs typeface="Times" pitchFamily="18" charset="0"/>
              </a:rPr>
              <a:t>—</a:t>
            </a:r>
            <a:r>
              <a:rPr lang="en-US" sz="2800" dirty="0" smtClean="0">
                <a:latin typeface="Times" pitchFamily="18" charset="0"/>
                <a:cs typeface="Times" pitchFamily="18" charset="0"/>
              </a:rPr>
              <a:t> </a:t>
            </a:r>
            <a:r>
              <a:rPr lang="en-US" sz="2800" b="1" dirty="0" smtClean="0">
                <a:latin typeface="Times" pitchFamily="18" charset="0"/>
                <a:cs typeface="Times" pitchFamily="18" charset="0"/>
              </a:rPr>
              <a:t>free fall</a:t>
            </a:r>
          </a:p>
          <a:p>
            <a:r>
              <a:rPr lang="en-US" sz="2800" dirty="0" smtClean="0">
                <a:latin typeface="Times" pitchFamily="18" charset="0"/>
                <a:cs typeface="Times" pitchFamily="18" charset="0"/>
              </a:rPr>
              <a:t>Acceleration is </a:t>
            </a:r>
            <a:r>
              <a:rPr lang="en-US" sz="2800" i="1" dirty="0" smtClean="0">
                <a:latin typeface="Times" pitchFamily="18" charset="0"/>
                <a:cs typeface="Times" pitchFamily="18" charset="0"/>
              </a:rPr>
              <a:t>g </a:t>
            </a:r>
            <a:r>
              <a:rPr lang="en-US" sz="2800" dirty="0" smtClean="0">
                <a:latin typeface="Times" pitchFamily="18" charset="0"/>
                <a:cs typeface="Times" pitchFamily="18" charset="0"/>
              </a:rPr>
              <a:t>when </a:t>
            </a:r>
            <a:r>
              <a:rPr lang="en-US" sz="2800" i="1" dirty="0" smtClean="0">
                <a:latin typeface="Times" pitchFamily="18" charset="0"/>
                <a:cs typeface="Times" pitchFamily="18" charset="0"/>
              </a:rPr>
              <a:t>air resistance is negligible</a:t>
            </a:r>
            <a:r>
              <a:rPr lang="en-US" sz="2800" dirty="0" smtClean="0">
                <a:latin typeface="Times" pitchFamily="18" charset="0"/>
                <a:cs typeface="Times" pitchFamily="18" charset="0"/>
              </a:rPr>
              <a:t>.</a:t>
            </a:r>
          </a:p>
          <a:p>
            <a:r>
              <a:rPr lang="en-US" sz="2800" dirty="0" smtClean="0">
                <a:latin typeface="Times" pitchFamily="18" charset="0"/>
                <a:cs typeface="Times" pitchFamily="18" charset="0"/>
              </a:rPr>
              <a:t>Acceleration depends on force (weight) and inertia.</a:t>
            </a:r>
          </a:p>
        </p:txBody>
      </p:sp>
      <p:pic>
        <p:nvPicPr>
          <p:cNvPr id="116738" name="Picture 2"/>
          <p:cNvPicPr>
            <a:picLocks noChangeAspect="1" noChangeArrowheads="1"/>
          </p:cNvPicPr>
          <p:nvPr/>
        </p:nvPicPr>
        <p:blipFill>
          <a:blip r:embed="rId3" cstate="print"/>
          <a:srcRect l="41880" t="10426" r="23977" b="6494"/>
          <a:stretch>
            <a:fillRect/>
          </a:stretch>
        </p:blipFill>
        <p:spPr bwMode="auto">
          <a:xfrm>
            <a:off x="4992710" y="471876"/>
            <a:ext cx="4736976" cy="6093296"/>
          </a:xfrm>
          <a:prstGeom prst="rect">
            <a:avLst/>
          </a:prstGeom>
          <a:noFill/>
          <a:ln w="9525">
            <a:solidFill>
              <a:srgbClr val="00B0F0"/>
            </a:solidFill>
            <a:miter lim="800000"/>
            <a:headEnd/>
            <a:tailEnd/>
          </a:ln>
        </p:spPr>
      </p:pic>
      <p:pic>
        <p:nvPicPr>
          <p:cNvPr id="116739" name="Picture 3"/>
          <p:cNvPicPr>
            <a:picLocks noChangeAspect="1" noChangeArrowheads="1"/>
          </p:cNvPicPr>
          <p:nvPr/>
        </p:nvPicPr>
        <p:blipFill>
          <a:blip r:embed="rId4" cstate="print"/>
          <a:srcRect l="20668" t="21453" r="29523" b="16532"/>
          <a:stretch>
            <a:fillRect/>
          </a:stretch>
        </p:blipFill>
        <p:spPr bwMode="auto">
          <a:xfrm>
            <a:off x="488504" y="4072276"/>
            <a:ext cx="4488440" cy="2492896"/>
          </a:xfrm>
          <a:prstGeom prst="rect">
            <a:avLst/>
          </a:prstGeom>
          <a:noFill/>
          <a:ln w="9525">
            <a:solidFill>
              <a:srgbClr val="00B0F0"/>
            </a:solid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41</a:t>
            </a:fld>
            <a:endParaRPr lang="en-US"/>
          </a:p>
        </p:txBody>
      </p:sp>
    </p:spTree>
    <p:extLst>
      <p:ext uri="{BB962C8B-B14F-4D97-AF65-F5344CB8AC3E}">
        <p14:creationId xmlns:p14="http://schemas.microsoft.com/office/powerpoint/2010/main" val="7141090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76400" y="48742"/>
            <a:ext cx="5257800" cy="7159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Non-Free Fall</a:t>
            </a:r>
          </a:p>
        </p:txBody>
      </p:sp>
      <p:sp>
        <p:nvSpPr>
          <p:cNvPr id="3" name="Rectangle 3"/>
          <p:cNvSpPr txBox="1">
            <a:spLocks noChangeArrowheads="1"/>
          </p:cNvSpPr>
          <p:nvPr/>
        </p:nvSpPr>
        <p:spPr bwMode="auto">
          <a:xfrm>
            <a:off x="400050" y="941387"/>
            <a:ext cx="8743950" cy="563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When acceleration of fall is </a:t>
            </a:r>
            <a:r>
              <a:rPr kumimoji="0" lang="en-US" sz="2800" b="0" i="1" u="none" strike="noStrike" kern="0" cap="none" spc="0" normalizeH="0" baseline="0" noProof="0" dirty="0" smtClean="0">
                <a:ln>
                  <a:noFill/>
                </a:ln>
                <a:solidFill>
                  <a:schemeClr val="tx1"/>
                </a:solidFill>
                <a:effectLst/>
                <a:uLnTx/>
                <a:uFillTx/>
                <a:latin typeface="+mn-lt"/>
                <a:ea typeface="+mn-ea"/>
                <a:cs typeface="+mn-cs"/>
              </a:rPr>
              <a:t>less than g</a:t>
            </a:r>
            <a:r>
              <a:rPr kumimoji="0" lang="en-US" sz="2800" b="0" i="0" u="none" strike="noStrike" kern="0" cap="none" spc="0" normalizeH="0" baseline="0" noProof="0" dirty="0" smtClean="0">
                <a:ln>
                  <a:noFill/>
                </a:ln>
                <a:solidFill>
                  <a:schemeClr val="tx1"/>
                </a:solidFill>
                <a:effectLst/>
                <a:uLnTx/>
                <a:uFillTx/>
                <a:latin typeface="+mn-lt"/>
                <a:ea typeface="+mn-ea"/>
                <a:cs typeface="+mn-cs"/>
              </a:rPr>
              <a:t>, non-free fall</a:t>
            </a:r>
          </a:p>
          <a:p>
            <a:pPr marL="4000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rPr>
              <a:t>occurs when air resistance is non-negligible.</a:t>
            </a:r>
          </a:p>
          <a:p>
            <a:pPr marL="4000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rPr>
              <a:t>depends on two things: </a:t>
            </a:r>
          </a:p>
          <a:p>
            <a:pPr marL="74295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rPr>
              <a:t>speed and</a:t>
            </a:r>
          </a:p>
          <a:p>
            <a:pPr marL="74295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rPr>
              <a:t>frontal surface area.</a:t>
            </a:r>
            <a:endParaRPr lang="en-US" sz="2400" kern="0" dirty="0">
              <a:latin typeface="+mn-lt"/>
            </a:endParaRPr>
          </a:p>
          <a:p>
            <a:r>
              <a:rPr lang="en-US" sz="2800" b="1" dirty="0">
                <a:solidFill>
                  <a:srgbClr val="000000"/>
                </a:solidFill>
                <a:latin typeface="Arial"/>
              </a:rPr>
              <a:t>Terminal speed</a:t>
            </a:r>
          </a:p>
          <a:p>
            <a:pPr marL="400050" lvl="1" indent="-285750" eaLnBrk="0" hangingPunct="0">
              <a:spcBef>
                <a:spcPct val="20000"/>
              </a:spcBef>
              <a:buFontTx/>
              <a:buChar char="•"/>
            </a:pPr>
            <a:r>
              <a:rPr lang="en-US" sz="2800" kern="0" dirty="0">
                <a:latin typeface="+mn-lt"/>
              </a:rPr>
              <a:t> </a:t>
            </a:r>
            <a:r>
              <a:rPr lang="en-US" sz="2800" kern="0" dirty="0" smtClean="0">
                <a:latin typeface="+mn-lt"/>
              </a:rPr>
              <a:t>occurs </a:t>
            </a:r>
            <a:r>
              <a:rPr lang="en-US" sz="2800" kern="0" dirty="0">
                <a:latin typeface="+mn-lt"/>
              </a:rPr>
              <a:t>when acceleration terminates (when air resistance equals weight and net force is zero).</a:t>
            </a:r>
          </a:p>
          <a:p>
            <a:endParaRPr lang="en-US" sz="2800" dirty="0">
              <a:solidFill>
                <a:srgbClr val="000000"/>
              </a:solidFill>
              <a:latin typeface="Arial"/>
            </a:endParaRPr>
          </a:p>
          <a:p>
            <a:r>
              <a:rPr lang="en-US" sz="2800" b="1" dirty="0">
                <a:solidFill>
                  <a:srgbClr val="000000"/>
                </a:solidFill>
                <a:latin typeface="Arial"/>
              </a:rPr>
              <a:t>Terminal velocity</a:t>
            </a:r>
          </a:p>
          <a:p>
            <a:pPr marL="400050" lvl="1" indent="-285750" eaLnBrk="0" hangingPunct="0">
              <a:spcBef>
                <a:spcPct val="20000"/>
              </a:spcBef>
              <a:buFontTx/>
              <a:buChar char="•"/>
            </a:pPr>
            <a:r>
              <a:rPr lang="en-US" sz="2800" kern="0" dirty="0">
                <a:latin typeface="+mn-lt"/>
              </a:rPr>
              <a:t> </a:t>
            </a:r>
            <a:r>
              <a:rPr lang="en-US" sz="2800" kern="0" dirty="0" smtClean="0">
                <a:latin typeface="+mn-lt"/>
              </a:rPr>
              <a:t>same </a:t>
            </a:r>
            <a:r>
              <a:rPr lang="en-US" sz="2800" kern="0" dirty="0">
                <a:latin typeface="+mn-lt"/>
              </a:rPr>
              <a:t>as terminal speed, with direction implied or specified.</a:t>
            </a:r>
          </a:p>
          <a:p>
            <a:pPr marL="285750" lvl="1" indent="-228600" eaLnBrk="0" hangingPunct="0">
              <a:spcBef>
                <a:spcPct val="20000"/>
              </a:spcBef>
              <a:buFontTx/>
              <a:buChar char="•"/>
            </a:pPr>
            <a:endParaRPr kumimoji="0" lang="en-US" sz="2800" b="0" i="0" u="none" strike="noStrike" kern="0" cap="none" spc="0" normalizeH="0" baseline="0" noProof="0" dirty="0" smtClean="0">
              <a:ln>
                <a:noFill/>
              </a:ln>
              <a:solidFill>
                <a:schemeClr val="tx1"/>
              </a:solidFill>
              <a:effectLst/>
              <a:uLnTx/>
              <a:uFillTx/>
              <a:latin typeface="+mn-lt"/>
            </a:endParaRPr>
          </a:p>
        </p:txBody>
      </p:sp>
      <p:pic>
        <p:nvPicPr>
          <p:cNvPr id="4" name="Picture 7" descr="04-14Figure_F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336" y="1687125"/>
            <a:ext cx="1583850" cy="2069693"/>
          </a:xfrm>
          <a:prstGeom prst="rect">
            <a:avLst/>
          </a:prstGeom>
          <a:noFill/>
          <a:extLst>
            <a:ext uri="{909E8E84-426E-40DD-AFC4-6F175D3DCCD1}">
              <a14:hiddenFill xmlns:a14="http://schemas.microsoft.com/office/drawing/2010/main">
                <a:solidFill>
                  <a:srgbClr val="FFFFFF"/>
                </a:solidFill>
              </a14:hiddenFill>
            </a:ext>
          </a:extLst>
        </p:spPr>
      </p:pic>
      <p:sp>
        <p:nvSpPr>
          <p:cNvPr id="6" name="عنصر نائب لرقم الشريحة 5"/>
          <p:cNvSpPr>
            <a:spLocks noGrp="1"/>
          </p:cNvSpPr>
          <p:nvPr>
            <p:ph type="sldNum" sz="quarter" idx="12"/>
          </p:nvPr>
        </p:nvSpPr>
        <p:spPr/>
        <p:txBody>
          <a:bodyPr/>
          <a:lstStyle/>
          <a:p>
            <a:fld id="{19400F74-C474-487E-AA73-7DA0FEF0D858}"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l="23125" t="52781" r="9356" b="31469"/>
          <a:stretch>
            <a:fillRect/>
          </a:stretch>
        </p:blipFill>
        <p:spPr bwMode="auto">
          <a:xfrm>
            <a:off x="488504" y="548680"/>
            <a:ext cx="8784976" cy="1152128"/>
          </a:xfrm>
          <a:prstGeom prst="rect">
            <a:avLst/>
          </a:prstGeom>
          <a:noFill/>
          <a:ln w="9525">
            <a:noFill/>
            <a:miter lim="800000"/>
            <a:headEnd/>
            <a:tailEnd/>
          </a:ln>
        </p:spPr>
      </p:pic>
      <p:sp>
        <p:nvSpPr>
          <p:cNvPr id="6" name="TextBox 5"/>
          <p:cNvSpPr txBox="1"/>
          <p:nvPr/>
        </p:nvSpPr>
        <p:spPr>
          <a:xfrm>
            <a:off x="488504" y="116632"/>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117769" name="Picture 9" descr="https://encrypted-tbn3.gstatic.com/images?q=tbn:ANd9GcTpn7l_QlqN10ulFo5ifohnzt6T1BA7g2w9YsS2Gp-JvayJGRLc"/>
          <p:cNvPicPr>
            <a:picLocks noChangeAspect="1" noChangeArrowheads="1"/>
          </p:cNvPicPr>
          <p:nvPr/>
        </p:nvPicPr>
        <p:blipFill>
          <a:blip r:embed="rId3" cstate="print"/>
          <a:srcRect l="3878" t="52866" b="37221"/>
          <a:stretch>
            <a:fillRect/>
          </a:stretch>
        </p:blipFill>
        <p:spPr bwMode="auto">
          <a:xfrm>
            <a:off x="7243608" y="4941168"/>
            <a:ext cx="1784995" cy="216024"/>
          </a:xfrm>
          <a:prstGeom prst="rect">
            <a:avLst/>
          </a:prstGeom>
          <a:noFill/>
        </p:spPr>
      </p:pic>
      <p:pic>
        <p:nvPicPr>
          <p:cNvPr id="117770" name="Picture 10"/>
          <p:cNvPicPr>
            <a:picLocks noChangeAspect="1" noChangeArrowheads="1"/>
          </p:cNvPicPr>
          <p:nvPr/>
        </p:nvPicPr>
        <p:blipFill>
          <a:blip r:embed="rId4" cstate="print"/>
          <a:srcRect/>
          <a:stretch>
            <a:fillRect/>
          </a:stretch>
        </p:blipFill>
        <p:spPr bwMode="auto">
          <a:xfrm>
            <a:off x="7185248" y="2516376"/>
            <a:ext cx="936104" cy="2428810"/>
          </a:xfrm>
          <a:prstGeom prst="rect">
            <a:avLst/>
          </a:prstGeom>
          <a:noFill/>
          <a:ln w="9525">
            <a:noFill/>
            <a:miter lim="800000"/>
            <a:headEnd/>
            <a:tailEnd/>
          </a:ln>
        </p:spPr>
      </p:pic>
      <p:pic>
        <p:nvPicPr>
          <p:cNvPr id="686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056" y="1700808"/>
            <a:ext cx="5884168" cy="508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2" descr="data:image/jpeg;base64,/9j/4AAQSkZJRgABAQAAAQABAAD/2wCEAAkGBwgHBgkIBwgKCgkLDRYPDQwMDRsUFRAWIB0iIiAdHx8kKDQsJCYxJx8fLT0tMTU3Ojo6Iys/RD84QzQ5OjcBCgoKDQwNGg8PGjclHyU3Nzc3Nzc3Nzc3Nzc3Nzc3Nzc3Nzc3Nzc3Nzc3Nzc3Nzc3Nzc3Nzc3Nzc3Nzc3Nzc3N//AABEIANwAWAMBIgACEQEDEQH/xAAbAAEAAgMBAQAAAAAAAAAAAAAABAUBAwYCB//EAEAQAAIBAwMCBAMFBAcIAwAAAAECAwAEEQUSIQYxEyJBUQdhcRQVIzKRM1JigUKSoaKxssEWRGRlcnSC8SQlNf/EABQBAQAAAAAAAAAAAAAAAAAAAAD/xAAUEQEAAAAAAAAAAAAAAAAAAAAA/9oADAMBAAIRAxEAPwD7jSlKBSlKBSlKAe1Uk0rGa7vrqadbSybbHBCf2hABJOOW5O0L24/S7qDcabHLaXFusjoJpPF3DBKtkHIz8xmgo/8AaC8++PuSMWbam6eMysxVLdMcKe5d/XjAwR24zZWupXUOoRWOrQRpJOpNvPAxMchHJTnlWxk45yAeeMVxXVthf6T1Y+tWihnlbxYJnGEQ+EiMhPYZ8NTzjIJwcgCrXSdQv+qdY0yc2ogsNOzNLKshZZJ9roFXK+ZdrbtwbHODzQdxStMdzFJNLAjgyRY3r+7nkUoN1KUoFKUoFKUoFKUoKXrGXUYemtRbR4VlvTAyx7nCquRyxz7DJxUL4bTajcdF6W+rAGbwF2SB93ix4Gxj7EjuPerXqOG5uNB1KCyXfcy2siQrkDLlSAMnjvUPoWyvNN6Q0iw1KLwrq3tVjkTcG2kcYyCQf5UE+2Rhqd8xtRGrCPbMO8uAf8O1ZrxaCL721Ha8pk/C3qw8q+U42/60oLGlKUClKUClKUClKUFT5r/VbiNrgeDZSIBFDIysXK7j4nywykD/ANVkJ923VlFBLi3nJhMcsxJDBWcFc8k8HPPYfKvWoWtzHdfb7K5VMJiaGY/hSKPX3Vh7j07g8Y9aes114V9NPE6yRKUihw0ak5O9WIBOQQPp9aD1alzqd8GuUkT8PZEG5j8pzkeme9KWikanfnwYl/Z4kVss/lP5hnjH8qUE+lKUClKUClKUClKUFL1fBe3fT19b6dcx20skTK0zqWKJjzbR+9jIH1zVd8MRfjoTRvvGWKVzaoYmiB/ZFQVBz/SA4P0q71+QQ6HqMp7JayH+6arfh227oTp8/wDL4R+iCgp+l16lPW+vJqUyfdtu0fhyi32m6yvk57eUHnGMnHYcUruqUClKUClKUClKUClKUFL1nn/ZLWgASTYzYCjJPkPYCoPwyEi9BaEsqlWW0UFSMEYqzlklv9Qlt7a78GKzdPFaFgXZ8bjGwKnA2shyOefSvUYmsbi2h8R57aUeGGcgsjAM2S2fMCOMY4xQWdKwO1KDNKUoFKUoFKUoFKUoKu7hurW8lvLH7OyShfHhlPh8ggeJvweQvGD7DkVi1il1Ge2vruOOOKLc8MAKyHceFk3jsdhYYHHmPfjEXrn7zPTN/HoqRm6kiZN8sm1Yl2nc3zwOw96g/C1dSi6J0yDVkQSRQqsMiPuEkJUFD7jg7SD6r7YoOtpSlApSlApSlApSlApSlBX9QNs0LUW9rWQ/3TUPoc56N0I++nwf5BW7qw46X1c9sWU3P/gai9AMH6H0Fh2Onw/5BQdBSlKBSlKBSlKBSlKBSlKCm6zOOkta+VjN/kNQvhm2/oHQD/wUY/QYqT11IIui9dc+lhN2H8BqF8LTn4faF/2i/wCJoOqpSlApSlApSlApSlApSsGg5/4gW1xfdF61a2ULzXEto6RxoMsxI7AVH+GVvc2nQuj219bzW9xHBteKZCrLye4PIqwkt31W7uku3mjs4mMKxRTbRNlVJZivmGDkAZ9Ca9Q//W6nBaRyj7Nco5RJZHdxIuDhc58u3P0I+dBb0rApQZpSoGpavZ6aFFxL+K/7OBBukk7/AJVHJ7GgnZHvWa+fm+vLu2m1jqm2l06whkH4Us7hYIyQAdsf52ORksdq+nY1v6Bun0/UdY0K/wBZN60d3vsPGfLNCyK2FP8ASxu5x2+WaDuaVjPOKzQKfWlYNBXCwa3vprqyYL9qlV7lJMkHC7cr7NgL9cfzqLeXa6NbTavrlwMRx4EUEZZU7k7BjczEdz8uw5qmTqDXNP6o1K11S3ju9Lh8NkaygZpYEcNtZlGSwyjKdvI4OMHin+Id/wDbdNujdiWwha0kjtxOo3IjcSXDJ3Hl8ij8xLkYGeA+j2k63VrFcIrqsqBwrrtYAjPI9DWah9O3D3egabcSrtkltY3ZfYlQTSg26xfDTdMubwru8JCVXONzeg/mcCo2gWUVtbGeSZLm9mP/AMm6487jggeyg5AX0+ua09aRSy9L35gUNLEgnVWOAxjYPjPpnbiuM+G3VNt1FpAuryNbSy0YRxIrSbjLKVHnI9TnIUc5J98UHT/ECAX3TVxpguHtze4RpUHKxqd8h+Q2Kw+pA9a53QOnIbr4b2D6PYwtdXVpblFnkZVjwwZmVl5U5LNkc5qf1r9q1LpXU5sJbwGB1lkDgusecFDjtjlmx6Db8x03TVrLYaHZWc0sExgiWNZbdSqOoGFIBJxkfM0HN65ptp0/LpesTPe3M8V4iTXcszSvHEwKkBRxtLFAQB7E9q7dTVD1P0za9Qi0klkmhubOXxYJYWCsD7EkHjIU9u4FbOi7m5u+ltMnvpzPdtbqJ5CAN0g4bt8wRQXdYNZrldZ1hNT1UdNWUssEkpIubrBUBAMtHG3rIQew5UZPpQbunbiInW9YuGMcM12224lYBDFGoQEZ7LkN9SSfWoOp2sXW0tnF9kf7ntblLprqTKi6K52rGufMuTkswxgeUHO5Z2rW0N7dad0/bRItpDsubiNVG1YYz+GmP4mA/kjVb3yXbqkVlJHACcSStyUX+Fe2frwPY9qCPDdyT9QT28Lk21rbqJQBx4rHIH1CjkfxClerY22nXEGmQRtvljkmLnnOCoZmPuS3f5GlBx/XR1PX5bzSbW5ks9IhURXU0S+eaVwvkyeygOpOOThvln5na9J3PR/VmlTxQPfWc1vHJMJZGi8EzeIFBK85AT25Jx6ivsepwTWOqrCiJLb6ndrNGCcFZ1UFlI9VZIzg+h78His6ttre01+zuLNytxHYyJLbu+YXhVWYB0OePwyufmPUCg8/eNvpWkyajrbOthaLtitXRtrseFVVEcY7j91ufUVq6Bk0KO2t9Rmuja304Z47F7mQQ2qtz4ccbELkD1A7k444qd1T07o69Og2VmlhPNNbCKaCJfEjPio3GQcYxkj5V61DpW1vtFuLY3eox/aBhoxO5fbjkBSwTJC8eXHyoJdhFqXVGnx3t3qDWmm3a+JBbWQ2O8Lcr4khyclSCQoXGcZ9avoRYaRZRW6NBaWsCBEUsFVFHYc1QaP03Zabp0Fkl3qJgt0UCObUHARR3B247DHHzqTBoNlbyvILK3IlXbv8MK4YAndlhuHqO59MY5oPGoa7NqLpZdOOsgkz9p1EfsrVAOSrEYZ/Yc47njg6JdL06DTri0uUdIUk8d23BWDBc+JvwCSTk7z6jv6VZ3sy20E08yqohBJVgAXBwM57YwCMeuBnFQ7Oz++Jt8sb/Yco7l/97deV4/cU/wBYgeg5D10TFcvpR1HUBMb29cuzzqFdogcRZUfl8gBI/eLH1q8uzciMCzSJnJwTKxAUe/AOfpx9akCo99NLBBvgtpLmTIAjjZVP1JYjA/toNWn2Aty800hnu5QPFlIxnHYKPRRzgfqSeaViwivt8s99MhaTGyCP8kIGfXuxOeT9OKUHC69Pa9GdSDVdQunSwnlUqzQ7zukZvEAf0AOw49Rnvik95pV24srq2vbrWtQG0Xdm6bztIdRkMDGgwDtYAe+SefossUcyFJo0kQ91ZcivMNvDAu2CGOMd8IoH+FByMNnfabpvS2n6ldLdTw3DGeWRiS+yGVlyT3wduT8q6XdOxXaQpeMcFSdrfrj39fbvVd1EjSapokacF5phnOMfgP61MhljkmjmhVZEmY/iAYIwADnjn8vy9KCou9eW3uE060WS5uPDO0xAuQ2UUbiQE7kgnP0rTp32rqKBvDaLT4rSV7Zow32iVXQ45ydgPfBw2QfqKsYtLCoJHacySMCApIMabvKhy2SAGYEZ7knHatWhsU6w163RQkIt7SXwwBxI3ihj8yQifpQS9O6Z0qyZJBA08yMWWW6cyspJySu7heefLgVcAYrNKBWCM1mlBgDHalZpQKUpQUmr/wD7ekHG7whcS4yB2jx6/wDVUpreJFwYV4w6hyPxWAzzx3BAO7vxUd0EvVgEnKw2B2r6ed/Nn3/ItT7+VoLZpI8BgVA492A/1oIscUi20rySw7JNziRAVZVOT3/q/oe9adGhCa1q8h27z4CEjHOE3enzc/rVnBAkTNs3ZwBlnLcDt3NILeKOaaZExJMQZD74GB/ZQb6UpQKUpQKUp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Left Arrow 4"/>
          <p:cNvSpPr/>
          <p:nvPr/>
        </p:nvSpPr>
        <p:spPr>
          <a:xfrm rot="5400000">
            <a:off x="8877436" y="2600908"/>
            <a:ext cx="1224136" cy="576064"/>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dirty="0" smtClean="0">
                <a:solidFill>
                  <a:schemeClr val="tx1">
                    <a:lumMod val="75000"/>
                    <a:lumOff val="25000"/>
                  </a:schemeClr>
                </a:solidFill>
              </a:rPr>
              <a:t>Upward</a:t>
            </a:r>
            <a:endParaRPr lang="en-US" b="1" dirty="0">
              <a:solidFill>
                <a:schemeClr val="tx1">
                  <a:lumMod val="75000"/>
                  <a:lumOff val="25000"/>
                </a:schemeClr>
              </a:solidFill>
            </a:endParaRPr>
          </a:p>
        </p:txBody>
      </p:sp>
      <p:sp>
        <p:nvSpPr>
          <p:cNvPr id="7" name="Minus 6"/>
          <p:cNvSpPr/>
          <p:nvPr/>
        </p:nvSpPr>
        <p:spPr>
          <a:xfrm>
            <a:off x="9201472" y="1731456"/>
            <a:ext cx="545416" cy="54541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us 8"/>
          <p:cNvSpPr/>
          <p:nvPr/>
        </p:nvSpPr>
        <p:spPr>
          <a:xfrm>
            <a:off x="9232776" y="5297760"/>
            <a:ext cx="626368" cy="62636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9201244" y="3816883"/>
            <a:ext cx="648072" cy="1368152"/>
          </a:xfrm>
          <a:prstGeom prst="down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olidFill>
                  <a:schemeClr val="tx1">
                    <a:lumMod val="75000"/>
                    <a:lumOff val="25000"/>
                  </a:schemeClr>
                </a:solidFill>
              </a:rPr>
              <a:t>Downward</a:t>
            </a:r>
          </a:p>
        </p:txBody>
      </p:sp>
      <p:sp>
        <p:nvSpPr>
          <p:cNvPr id="17" name="Rectangle 2"/>
          <p:cNvSpPr txBox="1">
            <a:spLocks noChangeArrowheads="1"/>
          </p:cNvSpPr>
          <p:nvPr/>
        </p:nvSpPr>
        <p:spPr>
          <a:xfrm>
            <a:off x="344488" y="260648"/>
            <a:ext cx="9201472" cy="708000"/>
          </a:xfrm>
          <a:prstGeom prst="rect">
            <a:avLst/>
          </a:prstGeom>
          <a:ln>
            <a:solidFill>
              <a:schemeClr val="accent1"/>
            </a:solidFill>
          </a:ln>
        </p:spPr>
        <p:txBody>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mj-lt"/>
                <a:ea typeface="+mj-ea"/>
                <a:cs typeface="+mj-cs"/>
              </a:rPr>
              <a:t>When an object is thrown vertically upward, its speed is uniformly decreased by the force of gravity until it stops for an instant at its peak before falling back to the ground.</a:t>
            </a:r>
          </a:p>
        </p:txBody>
      </p:sp>
      <p:sp>
        <p:nvSpPr>
          <p:cNvPr id="6" name="مستطيل 5"/>
          <p:cNvSpPr/>
          <p:nvPr/>
        </p:nvSpPr>
        <p:spPr>
          <a:xfrm>
            <a:off x="344488" y="1014988"/>
            <a:ext cx="5616624" cy="1261884"/>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900" dirty="0" smtClean="0">
                <a:solidFill>
                  <a:srgbClr val="3333CC"/>
                </a:solidFill>
              </a:rPr>
              <a:t>EXAMPLE</a:t>
            </a:r>
            <a:r>
              <a:rPr lang="en-US" sz="1900" dirty="0">
                <a:solidFill>
                  <a:srgbClr val="3333CC"/>
                </a:solidFill>
              </a:rPr>
              <a:t>:</a:t>
            </a:r>
          </a:p>
          <a:p>
            <a:r>
              <a:rPr lang="en-US" sz="1900" dirty="0" smtClean="0"/>
              <a:t>A </a:t>
            </a:r>
            <a:r>
              <a:rPr lang="en-US" sz="1900" dirty="0"/>
              <a:t>ball is thrown vertically upward with initial speed 1 m/s, determine the time for it to reach the highest  altitude. </a:t>
            </a:r>
          </a:p>
        </p:txBody>
      </p:sp>
      <p:pic>
        <p:nvPicPr>
          <p:cNvPr id="809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75" y="2293193"/>
            <a:ext cx="641032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457" y="2357586"/>
            <a:ext cx="1704975" cy="4095750"/>
          </a:xfrm>
          <a:prstGeom prst="rect">
            <a:avLst/>
          </a:prstGeom>
          <a:ln/>
        </p:spPr>
        <p:style>
          <a:lnRef idx="2">
            <a:schemeClr val="accent1"/>
          </a:lnRef>
          <a:fillRef idx="1">
            <a:schemeClr val="lt1"/>
          </a:fillRef>
          <a:effectRef idx="0">
            <a:schemeClr val="accent1"/>
          </a:effectRef>
          <a:fontRef idx="minor">
            <a:schemeClr val="dk1"/>
          </a:fontRef>
        </p:style>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pPr/>
              <a:t>45</a:t>
            </a:fld>
            <a:endParaRPr lang="en-US"/>
          </a:p>
        </p:txBody>
      </p:sp>
      <p:sp>
        <p:nvSpPr>
          <p:cNvPr id="8" name="مستطيل 7"/>
          <p:cNvSpPr/>
          <p:nvPr/>
        </p:nvSpPr>
        <p:spPr>
          <a:xfrm>
            <a:off x="495300" y="1518309"/>
            <a:ext cx="8667646" cy="2862322"/>
          </a:xfrm>
          <a:prstGeom prst="rect">
            <a:avLst/>
          </a:prstGeom>
        </p:spPr>
        <p:txBody>
          <a:bodyPr wrap="square">
            <a:spAutoFit/>
          </a:bodyPr>
          <a:lstStyle/>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Define the force</a:t>
            </a:r>
            <a:endParaRPr lang="en-US" sz="3200" dirty="0">
              <a:latin typeface="Times New Roman" panose="02020603050405020304" pitchFamily="18" charset="0"/>
              <a:ea typeface="Times New Roman" panose="02020603050405020304" pitchFamily="18" charset="0"/>
            </a:endParaRPr>
          </a:p>
          <a:p>
            <a:pPr marL="457200" indent="-457200">
              <a:lnSpc>
                <a:spcPct val="150000"/>
              </a:lnSpc>
              <a:buFont typeface="+mj-lt"/>
              <a:buAutoNum type="arabicPeriod"/>
            </a:pPr>
            <a:r>
              <a:rPr lang="en-GB" sz="2400" dirty="0" smtClean="0">
                <a:solidFill>
                  <a:srgbClr val="000000"/>
                </a:solidFill>
                <a:latin typeface="Times New Roman" panose="02020603050405020304" pitchFamily="18" charset="0"/>
                <a:ea typeface="Times New Roman" panose="02020603050405020304" pitchFamily="18" charset="0"/>
              </a:rPr>
              <a:t>Relate </a:t>
            </a:r>
            <a:r>
              <a:rPr lang="en-GB" sz="2400" dirty="0">
                <a:solidFill>
                  <a:srgbClr val="000000"/>
                </a:solidFill>
                <a:latin typeface="Times New Roman" panose="02020603050405020304" pitchFamily="18" charset="0"/>
                <a:ea typeface="Times New Roman" panose="02020603050405020304" pitchFamily="18" charset="0"/>
              </a:rPr>
              <a:t>force and the law of inertia and recognize that force is needed to change an object’s motion.</a:t>
            </a:r>
            <a:endParaRPr lang="en-US" sz="2400" dirty="0">
              <a:solidFill>
                <a:srgbClr val="000000"/>
              </a:solidFill>
              <a:latin typeface="Times New Roman" panose="02020603050405020304" pitchFamily="18" charset="0"/>
              <a:ea typeface="Times New Roman" panose="02020603050405020304" pitchFamily="18" charset="0"/>
            </a:endParaRP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Explain the meaning of Law of Inertia (Newton’s first law).</a:t>
            </a:r>
            <a:endParaRPr lang="en-US" sz="3200" dirty="0">
              <a:latin typeface="Times New Roman" panose="02020603050405020304" pitchFamily="18" charset="0"/>
              <a:ea typeface="Times New Roman" panose="02020603050405020304" pitchFamily="18" charset="0"/>
            </a:endParaRP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Describe how inertia and mass are related</a:t>
            </a:r>
            <a:r>
              <a:rPr lang="en-US" sz="2400" dirty="0" smtClean="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
        <p:nvSpPr>
          <p:cNvPr id="9" name="TextBox 5"/>
          <p:cNvSpPr txBox="1"/>
          <p:nvPr/>
        </p:nvSpPr>
        <p:spPr>
          <a:xfrm>
            <a:off x="2144688" y="237363"/>
            <a:ext cx="5772671" cy="630942"/>
          </a:xfrm>
          <a:prstGeom prst="rect">
            <a:avLst/>
          </a:prstGeom>
          <a:noFill/>
        </p:spPr>
        <p:txBody>
          <a:bodyPr wrap="none" rtlCol="0">
            <a:spAutoFit/>
          </a:bodyPr>
          <a:lstStyle/>
          <a:p>
            <a:r>
              <a:rPr lang="en-US" sz="3500" b="1" dirty="0" smtClean="0">
                <a:solidFill>
                  <a:srgbClr val="0070C0"/>
                </a:solidFill>
                <a:latin typeface="Times New Roman" panose="02020603050405020304" pitchFamily="18" charset="0"/>
                <a:ea typeface="Times New Roman" panose="02020603050405020304" pitchFamily="18" charset="0"/>
              </a:rPr>
              <a:t>2.4. </a:t>
            </a:r>
            <a:r>
              <a:rPr lang="en-US" sz="3500" b="1" dirty="0">
                <a:solidFill>
                  <a:srgbClr val="0070C0"/>
                </a:solidFill>
                <a:latin typeface="Times New Roman" panose="02020603050405020304" pitchFamily="18" charset="0"/>
                <a:ea typeface="Times New Roman" panose="02020603050405020304" pitchFamily="18" charset="0"/>
              </a:rPr>
              <a:t>Force and Law of Inertia</a:t>
            </a:r>
          </a:p>
        </p:txBody>
      </p:sp>
      <p:sp>
        <p:nvSpPr>
          <p:cNvPr id="10" name="مستطيل 9"/>
          <p:cNvSpPr/>
          <p:nvPr/>
        </p:nvSpPr>
        <p:spPr>
          <a:xfrm>
            <a:off x="495300" y="984202"/>
            <a:ext cx="1798890" cy="523220"/>
          </a:xfrm>
          <a:prstGeom prst="rect">
            <a:avLst/>
          </a:prstGeom>
        </p:spPr>
        <p:txBody>
          <a:bodyPr wrap="none">
            <a:spAutoFit/>
          </a:bodyPr>
          <a:lstStyle/>
          <a:p>
            <a:r>
              <a:rPr lang="en-US" sz="2800" b="1" u="sng" dirty="0">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28093724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272480" y="692696"/>
            <a:ext cx="6696744" cy="5976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The force</a:t>
            </a:r>
            <a:r>
              <a:rPr kumimoji="0" lang="en-US" sz="3200" b="0" i="0" u="none" strike="noStrike" kern="0" cap="none" spc="0" normalizeH="0" noProof="0" dirty="0" smtClean="0">
                <a:ln>
                  <a:noFill/>
                </a:ln>
                <a:solidFill>
                  <a:schemeClr val="tx1"/>
                </a:solidFill>
                <a:effectLst/>
                <a:uLnTx/>
                <a:uFillTx/>
                <a:latin typeface="+mn-lt"/>
                <a:ea typeface="+mn-ea"/>
                <a:cs typeface="+mn-cs"/>
              </a:rPr>
              <a:t>:</a:t>
            </a: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400050" lvl="1" indent="-285750" eaLnBrk="0" fontAlgn="base" hangingPunct="0">
              <a:spcBef>
                <a:spcPct val="20000"/>
              </a:spcBef>
              <a:spcAft>
                <a:spcPct val="0"/>
              </a:spcAft>
              <a:buFontTx/>
              <a:buChar char="•"/>
              <a:defRPr/>
            </a:pPr>
            <a:r>
              <a:rPr lang="en-US" sz="2800" kern="0" dirty="0" smtClean="0"/>
              <a:t>Is a vector (has magnitude and direction).</a:t>
            </a:r>
          </a:p>
          <a:p>
            <a:pPr marL="400050" marR="0" lvl="1" indent="-285750" algn="l" defTabSz="914400" rtl="0" eaLnBrk="0" fontAlgn="base" latinLnBrk="0" hangingPunct="0">
              <a:lnSpc>
                <a:spcPct val="100000"/>
              </a:lnSpc>
              <a:spcBef>
                <a:spcPct val="20000"/>
              </a:spcBef>
              <a:spcAft>
                <a:spcPct val="0"/>
              </a:spcAft>
              <a:buClrTx/>
              <a:buSzTx/>
              <a:buFontTx/>
              <a:buChar char="•"/>
              <a:tabLst/>
              <a:defRPr/>
            </a:pPr>
            <a:r>
              <a:rPr lang="en-US" sz="2800" kern="0" dirty="0" smtClean="0"/>
              <a:t>Is </a:t>
            </a:r>
            <a:r>
              <a:rPr kumimoji="0" lang="en-US" sz="2800" b="0" i="0" u="none" strike="noStrike" kern="0" cap="none" spc="0" normalizeH="0" baseline="0" noProof="0" dirty="0" smtClean="0">
                <a:ln>
                  <a:noFill/>
                </a:ln>
                <a:solidFill>
                  <a:schemeClr val="tx1"/>
                </a:solidFill>
                <a:effectLst/>
                <a:uLnTx/>
                <a:uFillTx/>
                <a:latin typeface="+mn-lt"/>
              </a:rPr>
              <a:t>any push or pull.</a:t>
            </a:r>
          </a:p>
          <a:p>
            <a:pPr marL="4000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rPr>
              <a:t>Tends to change the state of motion of an object.</a:t>
            </a:r>
          </a:p>
          <a:p>
            <a:pPr marL="400050" marR="0" lvl="1" indent="-285750" algn="l" defTabSz="914400" rtl="0" eaLnBrk="0" fontAlgn="base" latinLnBrk="0" hangingPunct="0">
              <a:lnSpc>
                <a:spcPct val="100000"/>
              </a:lnSpc>
              <a:spcBef>
                <a:spcPct val="20000"/>
              </a:spcBef>
              <a:spcAft>
                <a:spcPct val="0"/>
              </a:spcAft>
              <a:buClrTx/>
              <a:buSzTx/>
              <a:buFontTx/>
              <a:buChar char="•"/>
              <a:tabLst/>
              <a:defRPr/>
            </a:pPr>
            <a:r>
              <a:rPr lang="en-US" sz="2800" kern="0" dirty="0" smtClean="0"/>
              <a:t>Tends to produce acceleration in the direction of its application.</a:t>
            </a:r>
          </a:p>
          <a:p>
            <a:pPr marL="857250" lvl="2" indent="-285750" eaLnBrk="0" fontAlgn="base" hangingPunct="0">
              <a:spcBef>
                <a:spcPct val="20000"/>
              </a:spcBef>
              <a:spcAft>
                <a:spcPct val="0"/>
              </a:spcAft>
              <a:buFontTx/>
              <a:buChar char="•"/>
              <a:defRPr/>
            </a:pPr>
            <a:r>
              <a:rPr lang="en-US" sz="2400" kern="0" dirty="0" smtClean="0"/>
              <a:t>But, for instance, opposite and equal forces cancel each other, resulting in zero acceleration</a:t>
            </a:r>
          </a:p>
          <a:p>
            <a:pPr marL="400050" marR="0" lvl="1" indent="-285750" algn="l" defTabSz="914400" rtl="0" eaLnBrk="0" fontAlgn="base" latinLnBrk="0" hangingPunct="0">
              <a:lnSpc>
                <a:spcPct val="100000"/>
              </a:lnSpc>
              <a:spcBef>
                <a:spcPct val="20000"/>
              </a:spcBef>
              <a:spcAft>
                <a:spcPct val="0"/>
              </a:spcAft>
              <a:buClrTx/>
              <a:buSzTx/>
              <a:buFontTx/>
              <a:buChar char="•"/>
              <a:tabLst/>
              <a:defRPr/>
            </a:pPr>
            <a:r>
              <a:rPr lang="en-US" sz="2800" kern="0" noProof="0" dirty="0" smtClean="0"/>
              <a:t>SI unit of force is Newton (N)</a:t>
            </a:r>
          </a:p>
          <a:p>
            <a:pPr marL="857250" lvl="2" indent="-285750" eaLnBrk="0" fontAlgn="base" hangingPunct="0">
              <a:spcBef>
                <a:spcPct val="20000"/>
              </a:spcBef>
              <a:spcAft>
                <a:spcPct val="0"/>
              </a:spcAft>
              <a:buFontTx/>
              <a:buChar char="•"/>
              <a:defRPr/>
            </a:pPr>
            <a:r>
              <a:rPr kumimoji="0" lang="en-US" sz="2400" b="1" i="0" u="none" strike="noStrike" kern="0" cap="none" spc="0" normalizeH="0" baseline="0" dirty="0" smtClean="0">
                <a:ln>
                  <a:noFill/>
                </a:ln>
                <a:solidFill>
                  <a:schemeClr val="tx1"/>
                </a:solidFill>
                <a:effectLst/>
                <a:uLnTx/>
                <a:uFillTx/>
                <a:latin typeface="+mn-lt"/>
              </a:rPr>
              <a:t>Conversion factor </a:t>
            </a:r>
            <a:r>
              <a:rPr kumimoji="0" lang="en-US" sz="2400" b="0" i="0" u="none" strike="noStrike" kern="0" cap="none" spc="0" normalizeH="0" baseline="0" dirty="0" smtClean="0">
                <a:ln>
                  <a:noFill/>
                </a:ln>
                <a:solidFill>
                  <a:schemeClr val="tx1"/>
                </a:solidFill>
                <a:effectLst/>
                <a:uLnTx/>
                <a:uFillTx/>
                <a:latin typeface="+mn-lt"/>
              </a:rPr>
              <a:t>SI </a:t>
            </a:r>
            <a:r>
              <a:rPr kumimoji="0" lang="en-US" sz="2400" b="0" i="0" u="none" strike="noStrike" kern="0" cap="none" spc="0" normalizeH="0" baseline="0" dirty="0" smtClean="0">
                <a:ln>
                  <a:noFill/>
                </a:ln>
                <a:solidFill>
                  <a:schemeClr val="tx1"/>
                </a:solidFill>
                <a:effectLst/>
                <a:uLnTx/>
                <a:uFillTx/>
                <a:latin typeface="+mn-lt"/>
                <a:sym typeface="Symbol"/>
              </a:rPr>
              <a:t> British system</a:t>
            </a:r>
            <a:r>
              <a:rPr lang="en-US" sz="2400" kern="0" dirty="0" smtClean="0">
                <a:sym typeface="Symbol"/>
              </a:rPr>
              <a:t>:</a:t>
            </a:r>
            <a:r>
              <a:rPr kumimoji="0" lang="en-US" sz="2400" b="0" i="0" u="none" strike="noStrike" kern="0" cap="none" spc="0" normalizeH="0" baseline="0" dirty="0" smtClean="0">
                <a:ln>
                  <a:noFill/>
                </a:ln>
                <a:solidFill>
                  <a:schemeClr val="tx1"/>
                </a:solidFill>
                <a:effectLst/>
                <a:uLnTx/>
                <a:uFillTx/>
                <a:latin typeface="+mn-lt"/>
              </a:rPr>
              <a:t> </a:t>
            </a:r>
          </a:p>
          <a:p>
            <a:pPr marL="571500" lvl="2" eaLnBrk="0" fontAlgn="base" hangingPunct="0">
              <a:spcBef>
                <a:spcPct val="20000"/>
              </a:spcBef>
              <a:spcAft>
                <a:spcPct val="0"/>
              </a:spcAft>
              <a:defRPr/>
            </a:pPr>
            <a:r>
              <a:rPr lang="en-US" sz="2400" kern="0" dirty="0"/>
              <a:t> </a:t>
            </a:r>
            <a:r>
              <a:rPr lang="en-US" sz="2400" kern="0" dirty="0" smtClean="0"/>
              <a:t>    </a:t>
            </a:r>
            <a:r>
              <a:rPr kumimoji="0" lang="en-US" sz="2400" b="0" i="0" u="none" strike="noStrike" kern="0" cap="none" spc="0" normalizeH="0" baseline="0" dirty="0" smtClean="0">
                <a:ln>
                  <a:noFill/>
                </a:ln>
                <a:solidFill>
                  <a:schemeClr val="tx1"/>
                </a:solidFill>
                <a:effectLst/>
                <a:uLnTx/>
                <a:uFillTx/>
                <a:latin typeface="+mn-lt"/>
              </a:rPr>
              <a:t>4.45</a:t>
            </a:r>
            <a:r>
              <a:rPr kumimoji="0" lang="en-US" sz="2400" b="0" i="0" u="none" strike="noStrike" kern="0" cap="none" spc="0" normalizeH="0" dirty="0" smtClean="0">
                <a:ln>
                  <a:noFill/>
                </a:ln>
                <a:solidFill>
                  <a:schemeClr val="tx1"/>
                </a:solidFill>
                <a:effectLst/>
                <a:uLnTx/>
                <a:uFillTx/>
                <a:latin typeface="+mn-lt"/>
              </a:rPr>
              <a:t> N = 1 </a:t>
            </a:r>
            <a:r>
              <a:rPr kumimoji="0" lang="en-US" sz="2400" b="0" i="0" u="none" strike="noStrike" kern="0" cap="none" spc="0" normalizeH="0" dirty="0" err="1" smtClean="0">
                <a:ln>
                  <a:noFill/>
                </a:ln>
                <a:solidFill>
                  <a:schemeClr val="tx1"/>
                </a:solidFill>
                <a:effectLst/>
                <a:uLnTx/>
                <a:uFillTx/>
                <a:latin typeface="+mn-lt"/>
              </a:rPr>
              <a:t>lb</a:t>
            </a:r>
            <a:r>
              <a:rPr kumimoji="0" lang="en-US" sz="2400" b="0" i="0" u="none" strike="noStrike" kern="0" cap="none" spc="0" normalizeH="0" baseline="0" noProof="0" dirty="0" smtClean="0">
                <a:ln>
                  <a:noFill/>
                </a:ln>
                <a:solidFill>
                  <a:schemeClr val="tx1"/>
                </a:solidFill>
                <a:effectLst/>
                <a:uLnTx/>
                <a:uFillTx/>
                <a:latin typeface="+mn-lt"/>
              </a:rPr>
              <a:t> </a:t>
            </a:r>
          </a:p>
        </p:txBody>
      </p:sp>
      <p:sp>
        <p:nvSpPr>
          <p:cNvPr id="3" name="Rectangle 2"/>
          <p:cNvSpPr txBox="1">
            <a:spLocks noChangeArrowheads="1"/>
          </p:cNvSpPr>
          <p:nvPr/>
        </p:nvSpPr>
        <p:spPr>
          <a:xfrm>
            <a:off x="1618044" y="58614"/>
            <a:ext cx="5927244" cy="706090"/>
          </a:xfrm>
          <a:prstGeom prst="rect">
            <a:avLst/>
          </a:prstGeom>
        </p:spPr>
        <p:txBody>
          <a:bodyP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Force and Law of Inertia</a:t>
            </a:r>
          </a:p>
        </p:txBody>
      </p:sp>
      <p:pic>
        <p:nvPicPr>
          <p:cNvPr id="1026" name="Picture 2"/>
          <p:cNvPicPr>
            <a:picLocks noChangeAspect="1" noChangeArrowheads="1"/>
          </p:cNvPicPr>
          <p:nvPr/>
        </p:nvPicPr>
        <p:blipFill>
          <a:blip r:embed="rId2" cstate="print"/>
          <a:srcRect l="27553" t="23250" r="37581" b="13750"/>
          <a:stretch>
            <a:fillRect/>
          </a:stretch>
        </p:blipFill>
        <p:spPr bwMode="auto">
          <a:xfrm>
            <a:off x="6969224" y="3068960"/>
            <a:ext cx="2622666" cy="2664296"/>
          </a:xfrm>
          <a:prstGeom prst="rect">
            <a:avLst/>
          </a:prstGeom>
          <a:noFill/>
          <a:ln w="9525">
            <a:noFill/>
            <a:miter lim="800000"/>
            <a:headEnd/>
            <a:tailEnd/>
          </a:ln>
        </p:spPr>
      </p:pic>
      <p:sp>
        <p:nvSpPr>
          <p:cNvPr id="5" name="عنصر نائب لرقم الشريحة 4"/>
          <p:cNvSpPr>
            <a:spLocks noGrp="1"/>
          </p:cNvSpPr>
          <p:nvPr>
            <p:ph type="sldNum" sz="quarter" idx="12"/>
          </p:nvPr>
        </p:nvSpPr>
        <p:spPr/>
        <p:txBody>
          <a:bodyPr/>
          <a:lstStyle/>
          <a:p>
            <a:fld id="{19400F74-C474-487E-AA73-7DA0FEF0D858}"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0.gstatic.com/images?q=tbn:ANd9GcR3Zawj6Xq573ebQxWLq-lRO_FRI9eKYyHKbbSy8eLWLGI2yI8gZSOoKxDd"/>
          <p:cNvPicPr>
            <a:picLocks noChangeAspect="1" noChangeArrowheads="1"/>
          </p:cNvPicPr>
          <p:nvPr/>
        </p:nvPicPr>
        <p:blipFill>
          <a:blip r:embed="rId2" cstate="print"/>
          <a:srcRect/>
          <a:stretch>
            <a:fillRect/>
          </a:stretch>
        </p:blipFill>
        <p:spPr bwMode="auto">
          <a:xfrm>
            <a:off x="6897216" y="4221088"/>
            <a:ext cx="2057400" cy="1524001"/>
          </a:xfrm>
          <a:prstGeom prst="rect">
            <a:avLst/>
          </a:prstGeom>
          <a:noFill/>
        </p:spPr>
      </p:pic>
      <p:pic>
        <p:nvPicPr>
          <p:cNvPr id="2058" name="Picture 10" descr="https://encrypted-tbn1.gstatic.com/images?q=tbn:ANd9GcSBRvpftzAcY0UoDKpoJEze_iflKup1qyMi9NiFA4wvsygPYr4f"/>
          <p:cNvPicPr>
            <a:picLocks noChangeAspect="1" noChangeArrowheads="1"/>
          </p:cNvPicPr>
          <p:nvPr/>
        </p:nvPicPr>
        <p:blipFill>
          <a:blip r:embed="rId3" cstate="print"/>
          <a:srcRect/>
          <a:stretch>
            <a:fillRect/>
          </a:stretch>
        </p:blipFill>
        <p:spPr bwMode="auto">
          <a:xfrm>
            <a:off x="2569071" y="4323556"/>
            <a:ext cx="3248025" cy="1409700"/>
          </a:xfrm>
          <a:prstGeom prst="rect">
            <a:avLst/>
          </a:prstGeom>
          <a:noFill/>
        </p:spPr>
      </p:pic>
      <p:pic>
        <p:nvPicPr>
          <p:cNvPr id="2060" name="Picture 12" descr="https://encrypted-tbn1.gstatic.com/images?q=tbn:ANd9GcTVDWHKcMS4Op9nWgQMRTWC45lGWcwUSsNw8X4K6h2pbEfpMcph1A"/>
          <p:cNvPicPr>
            <a:picLocks noChangeAspect="1" noChangeArrowheads="1"/>
          </p:cNvPicPr>
          <p:nvPr/>
        </p:nvPicPr>
        <p:blipFill>
          <a:blip r:embed="rId4" cstate="print"/>
          <a:srcRect/>
          <a:stretch>
            <a:fillRect/>
          </a:stretch>
        </p:blipFill>
        <p:spPr bwMode="auto">
          <a:xfrm>
            <a:off x="488504" y="4035524"/>
            <a:ext cx="1991063" cy="1674118"/>
          </a:xfrm>
          <a:prstGeom prst="rect">
            <a:avLst/>
          </a:prstGeom>
          <a:noFill/>
        </p:spPr>
      </p:pic>
      <p:sp>
        <p:nvSpPr>
          <p:cNvPr id="9" name="Rectangle 3"/>
          <p:cNvSpPr txBox="1">
            <a:spLocks noChangeArrowheads="1"/>
          </p:cNvSpPr>
          <p:nvPr/>
        </p:nvSpPr>
        <p:spPr bwMode="auto">
          <a:xfrm>
            <a:off x="344488" y="188640"/>
            <a:ext cx="9361040" cy="3672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0" cap="none" spc="0" normalizeH="0" baseline="0" noProof="0" dirty="0" smtClean="0">
                <a:ln>
                  <a:noFill/>
                </a:ln>
                <a:effectLst/>
                <a:uLnTx/>
                <a:uFillTx/>
                <a:latin typeface="+mn-lt"/>
                <a:ea typeface="+mn-ea"/>
                <a:cs typeface="+mn-cs"/>
              </a:rPr>
              <a:t>Inertia</a:t>
            </a:r>
            <a:r>
              <a:rPr kumimoji="0" lang="en-US" sz="3600" b="0" i="0" u="none" strike="noStrike" kern="0" cap="none" spc="0" normalizeH="0" noProof="0" dirty="0" smtClean="0">
                <a:ln>
                  <a:noFill/>
                </a:ln>
                <a:solidFill>
                  <a:schemeClr val="tx1"/>
                </a:solidFill>
                <a:effectLst/>
                <a:uLnTx/>
                <a:uFillTx/>
                <a:latin typeface="+mn-lt"/>
                <a:ea typeface="+mn-ea"/>
                <a:cs typeface="+mn-cs"/>
              </a:rPr>
              <a:t>:</a:t>
            </a:r>
            <a:endParaRPr kumimoji="0" lang="en-US" sz="3600" b="0" i="0" u="none" strike="noStrike" kern="0" cap="none" spc="0" normalizeH="0" baseline="0" noProof="0" dirty="0" smtClean="0">
              <a:ln>
                <a:noFill/>
              </a:ln>
              <a:solidFill>
                <a:schemeClr val="tx1"/>
              </a:solidFill>
              <a:effectLst/>
              <a:uLnTx/>
              <a:uFillTx/>
              <a:latin typeface="+mn-lt"/>
              <a:ea typeface="+mn-ea"/>
              <a:cs typeface="+mn-cs"/>
            </a:endParaRPr>
          </a:p>
          <a:p>
            <a:pPr marL="400050" lvl="1" indent="-285750" eaLnBrk="0" fontAlgn="base" hangingPunct="0">
              <a:spcBef>
                <a:spcPct val="20000"/>
              </a:spcBef>
              <a:spcAft>
                <a:spcPct val="0"/>
              </a:spcAft>
              <a:buFontTx/>
              <a:buChar char="•"/>
              <a:defRPr/>
            </a:pPr>
            <a:r>
              <a:rPr lang="en-US" sz="2800" dirty="0" smtClean="0"/>
              <a:t>is related to the Newton first law of motion which is also called the </a:t>
            </a:r>
            <a:r>
              <a:rPr lang="en-US" sz="2800" i="1" dirty="0" smtClean="0"/>
              <a:t>law of inertia: </a:t>
            </a:r>
            <a:r>
              <a:rPr lang="en-US" sz="2000" b="1" kern="0" dirty="0" smtClean="0">
                <a:solidFill>
                  <a:srgbClr val="0070C0"/>
                </a:solidFill>
              </a:rPr>
              <a:t>a body at state of rest (speed = 0) or motion with </a:t>
            </a:r>
            <a:r>
              <a:rPr lang="en-US" sz="2000" b="1" i="1" kern="0" dirty="0" smtClean="0">
                <a:solidFill>
                  <a:srgbClr val="0070C0"/>
                </a:solidFill>
              </a:rPr>
              <a:t>constant velocity </a:t>
            </a:r>
            <a:r>
              <a:rPr lang="en-US" sz="2000" b="1" kern="0" dirty="0" smtClean="0">
                <a:solidFill>
                  <a:srgbClr val="0070C0"/>
                </a:solidFill>
              </a:rPr>
              <a:t>(constant speed in straight line) tends to remain at this state unless acted upon by an unbalanced force</a:t>
            </a:r>
            <a:r>
              <a:rPr lang="en-US" sz="2800" b="1" kern="0" dirty="0" smtClean="0">
                <a:solidFill>
                  <a:srgbClr val="0070C0"/>
                </a:solidFill>
              </a:rPr>
              <a:t>. </a:t>
            </a:r>
            <a:r>
              <a:rPr lang="en-US" sz="2800" dirty="0" smtClean="0">
                <a:sym typeface="Symbol"/>
              </a:rPr>
              <a:t> </a:t>
            </a:r>
            <a:r>
              <a:rPr lang="en-US" sz="2800" b="1" dirty="0" smtClean="0">
                <a:sym typeface="Symbol"/>
              </a:rPr>
              <a:t>Inertia</a:t>
            </a:r>
            <a:r>
              <a:rPr lang="en-US" sz="2800" dirty="0" smtClean="0">
                <a:sym typeface="Symbol"/>
              </a:rPr>
              <a:t> </a:t>
            </a:r>
            <a:r>
              <a:rPr lang="en-US" sz="2800" dirty="0" smtClean="0"/>
              <a:t>is a property of matter to resist changes in motion.</a:t>
            </a:r>
          </a:p>
          <a:p>
            <a:pPr marL="400050" lvl="1" indent="-285750" eaLnBrk="0" fontAlgn="base" hangingPunct="0">
              <a:spcBef>
                <a:spcPct val="20000"/>
              </a:spcBef>
              <a:spcAft>
                <a:spcPct val="0"/>
              </a:spcAft>
              <a:buFontTx/>
              <a:buChar char="•"/>
              <a:defRPr/>
            </a:pPr>
            <a:endParaRPr lang="en-US" sz="1600" dirty="0" smtClean="0"/>
          </a:p>
          <a:p>
            <a:pPr marL="400050" lvl="1" indent="-285750" eaLnBrk="0" fontAlgn="base" hangingPunct="0">
              <a:spcBef>
                <a:spcPct val="20000"/>
              </a:spcBef>
              <a:spcAft>
                <a:spcPct val="0"/>
              </a:spcAft>
              <a:buFontTx/>
              <a:buChar char="•"/>
              <a:defRPr/>
            </a:pPr>
            <a:r>
              <a:rPr lang="en-US" sz="2800" dirty="0" smtClean="0"/>
              <a:t>depends on the amount of matter in an object (its </a:t>
            </a:r>
            <a:r>
              <a:rPr lang="en-US" sz="2800" i="1" dirty="0" smtClean="0"/>
              <a:t>mass</a:t>
            </a:r>
            <a:r>
              <a:rPr lang="en-US" sz="2800" dirty="0" smtClean="0"/>
              <a:t>).</a:t>
            </a:r>
          </a:p>
        </p:txBody>
      </p:sp>
      <p:sp>
        <p:nvSpPr>
          <p:cNvPr id="10" name="Rectangle 3"/>
          <p:cNvSpPr txBox="1">
            <a:spLocks noChangeArrowheads="1"/>
          </p:cNvSpPr>
          <p:nvPr/>
        </p:nvSpPr>
        <p:spPr bwMode="auto">
          <a:xfrm>
            <a:off x="6737648" y="5877272"/>
            <a:ext cx="2463824"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The car tends</a:t>
            </a:r>
            <a:r>
              <a:rPr kumimoji="0" lang="en-US" sz="2400" b="0" i="0" u="none" strike="noStrike" kern="0" cap="none" spc="0" normalizeH="0" noProof="0" dirty="0" smtClean="0">
                <a:ln>
                  <a:noFill/>
                </a:ln>
                <a:solidFill>
                  <a:schemeClr val="tx1"/>
                </a:solidFill>
                <a:effectLst/>
                <a:uLnTx/>
                <a:uFillTx/>
                <a:latin typeface="+mn-lt"/>
                <a:ea typeface="+mn-ea"/>
                <a:cs typeface="+mn-cs"/>
              </a:rPr>
              <a:t> to continue moving.</a:t>
            </a:r>
            <a:endParaRPr lang="en-US" sz="2000" dirty="0" smtClean="0"/>
          </a:p>
        </p:txBody>
      </p:sp>
      <p:sp>
        <p:nvSpPr>
          <p:cNvPr id="11" name="Rectangle 3"/>
          <p:cNvSpPr txBox="1">
            <a:spLocks noChangeArrowheads="1"/>
          </p:cNvSpPr>
          <p:nvPr/>
        </p:nvSpPr>
        <p:spPr bwMode="auto">
          <a:xfrm>
            <a:off x="1136576" y="5949280"/>
            <a:ext cx="4248472"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The coin tends to remain at rest.</a:t>
            </a:r>
            <a:endParaRPr lang="en-US" sz="2000" dirty="0" smtClean="0"/>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776536" y="260648"/>
            <a:ext cx="8640960" cy="6336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0" cap="none" spc="0" normalizeH="0" baseline="0" noProof="0" dirty="0" smtClean="0">
                <a:ln>
                  <a:noFill/>
                </a:ln>
                <a:effectLst/>
                <a:uLnTx/>
                <a:uFillTx/>
                <a:latin typeface="+mn-lt"/>
                <a:ea typeface="+mn-ea"/>
                <a:cs typeface="+mn-cs"/>
              </a:rPr>
              <a:t>Mass</a:t>
            </a:r>
            <a:r>
              <a:rPr kumimoji="0" lang="en-US" sz="3600" b="0" i="0" u="none" strike="noStrike" kern="0" cap="none" spc="0" normalizeH="0" noProof="0" dirty="0" smtClean="0">
                <a:ln>
                  <a:noFill/>
                </a:ln>
                <a:solidFill>
                  <a:schemeClr val="tx1"/>
                </a:solidFill>
                <a:effectLst/>
                <a:uLnTx/>
                <a:uFillTx/>
                <a:latin typeface="+mn-lt"/>
                <a:ea typeface="+mn-ea"/>
                <a:cs typeface="+mn-cs"/>
              </a:rPr>
              <a:t>:</a:t>
            </a:r>
            <a:endParaRPr kumimoji="0" lang="en-US" sz="3600" b="0" i="0" u="none" strike="noStrike" kern="0" cap="none" spc="0" normalizeH="0" baseline="0" noProof="0" dirty="0" smtClean="0">
              <a:ln>
                <a:noFill/>
              </a:ln>
              <a:solidFill>
                <a:schemeClr val="tx1"/>
              </a:solidFill>
              <a:effectLst/>
              <a:uLnTx/>
              <a:uFillTx/>
              <a:latin typeface="+mn-lt"/>
              <a:ea typeface="+mn-ea"/>
              <a:cs typeface="+mn-cs"/>
            </a:endParaRPr>
          </a:p>
          <a:p>
            <a:pPr marL="400050" lvl="1" indent="-285750" eaLnBrk="0" fontAlgn="base" hangingPunct="0">
              <a:spcBef>
                <a:spcPct val="20000"/>
              </a:spcBef>
              <a:spcAft>
                <a:spcPct val="0"/>
              </a:spcAft>
              <a:buFontTx/>
              <a:buChar char="•"/>
              <a:defRPr/>
            </a:pPr>
            <a:r>
              <a:rPr lang="en-US" sz="2800" dirty="0" smtClean="0"/>
              <a:t>is a measure of the inertia:</a:t>
            </a:r>
          </a:p>
          <a:p>
            <a:pPr marL="857250" lvl="2" indent="-285750" eaLnBrk="0" fontAlgn="base" hangingPunct="0">
              <a:spcBef>
                <a:spcPct val="20000"/>
              </a:spcBef>
              <a:spcAft>
                <a:spcPct val="0"/>
              </a:spcAft>
              <a:buFontTx/>
              <a:buChar char="•"/>
              <a:defRPr/>
            </a:pPr>
            <a:r>
              <a:rPr lang="en-US" sz="2400" i="1" dirty="0" smtClean="0"/>
              <a:t>The greater the mass of a body the greater is its resistance to motion</a:t>
            </a:r>
          </a:p>
          <a:p>
            <a:pPr marL="857250" lvl="2" indent="-285750" eaLnBrk="0" fontAlgn="base" hangingPunct="0">
              <a:spcBef>
                <a:spcPct val="20000"/>
              </a:spcBef>
              <a:spcAft>
                <a:spcPct val="0"/>
              </a:spcAft>
              <a:buFontTx/>
              <a:buChar char="•"/>
              <a:defRPr/>
            </a:pPr>
            <a:endParaRPr lang="en-US" sz="2400" i="1" dirty="0" smtClean="0"/>
          </a:p>
          <a:p>
            <a:pPr marL="857250" lvl="2" indent="-285750" eaLnBrk="0" fontAlgn="base" hangingPunct="0">
              <a:spcBef>
                <a:spcPct val="20000"/>
              </a:spcBef>
              <a:spcAft>
                <a:spcPct val="0"/>
              </a:spcAft>
              <a:buFontTx/>
              <a:buChar char="•"/>
              <a:defRPr/>
            </a:pPr>
            <a:endParaRPr lang="en-US" sz="2400" i="1" dirty="0" smtClean="0"/>
          </a:p>
          <a:p>
            <a:pPr marL="857250" lvl="2" indent="-285750" eaLnBrk="0" fontAlgn="base" hangingPunct="0">
              <a:spcBef>
                <a:spcPct val="20000"/>
              </a:spcBef>
              <a:spcAft>
                <a:spcPct val="0"/>
              </a:spcAft>
              <a:buFontTx/>
              <a:buChar char="•"/>
              <a:defRPr/>
            </a:pPr>
            <a:endParaRPr lang="en-US" sz="2400" i="1" dirty="0" smtClean="0"/>
          </a:p>
          <a:p>
            <a:pPr marL="857250" lvl="2" indent="-285750" eaLnBrk="0" fontAlgn="base" hangingPunct="0">
              <a:spcBef>
                <a:spcPct val="20000"/>
              </a:spcBef>
              <a:spcAft>
                <a:spcPct val="0"/>
              </a:spcAft>
              <a:buFontTx/>
              <a:buChar char="•"/>
              <a:defRPr/>
            </a:pPr>
            <a:endParaRPr lang="en-US" sz="2400" i="1" dirty="0" smtClean="0"/>
          </a:p>
          <a:p>
            <a:pPr marL="857250" lvl="2" indent="-285750" eaLnBrk="0" fontAlgn="base" hangingPunct="0">
              <a:spcBef>
                <a:spcPct val="20000"/>
              </a:spcBef>
              <a:spcAft>
                <a:spcPct val="0"/>
              </a:spcAft>
              <a:buFontTx/>
              <a:buChar char="•"/>
              <a:defRPr/>
            </a:pPr>
            <a:endParaRPr lang="en-US" sz="2400" i="1" dirty="0" smtClean="0"/>
          </a:p>
          <a:p>
            <a:pPr marL="857250" lvl="2" indent="-285750" eaLnBrk="0" fontAlgn="base" hangingPunct="0">
              <a:spcBef>
                <a:spcPct val="20000"/>
              </a:spcBef>
              <a:spcAft>
                <a:spcPct val="0"/>
              </a:spcAft>
              <a:buFontTx/>
              <a:buChar char="•"/>
              <a:defRPr/>
            </a:pPr>
            <a:endParaRPr lang="en-US" sz="2400" i="1" dirty="0" smtClean="0"/>
          </a:p>
          <a:p>
            <a:pPr marL="857250" lvl="2" indent="-285750" eaLnBrk="0" fontAlgn="base" hangingPunct="0">
              <a:spcBef>
                <a:spcPct val="20000"/>
              </a:spcBef>
              <a:spcAft>
                <a:spcPct val="0"/>
              </a:spcAft>
              <a:buFontTx/>
              <a:buChar char="•"/>
              <a:defRPr/>
            </a:pPr>
            <a:endParaRPr lang="en-US" sz="2800" i="1" dirty="0" smtClean="0"/>
          </a:p>
          <a:p>
            <a:pPr marL="400050" lvl="1" indent="-285750" eaLnBrk="0" fontAlgn="base" hangingPunct="0">
              <a:spcBef>
                <a:spcPct val="20000"/>
              </a:spcBef>
              <a:spcAft>
                <a:spcPct val="0"/>
              </a:spcAft>
              <a:buFontTx/>
              <a:buChar char="•"/>
              <a:defRPr/>
            </a:pPr>
            <a:r>
              <a:rPr lang="en-US" sz="2800" dirty="0" smtClean="0"/>
              <a:t>SI unit is: Kilogram (kg): </a:t>
            </a:r>
          </a:p>
          <a:p>
            <a:pPr marL="857250" lvl="2" indent="-285750" eaLnBrk="0" fontAlgn="base" hangingPunct="0">
              <a:spcBef>
                <a:spcPct val="20000"/>
              </a:spcBef>
              <a:spcAft>
                <a:spcPct val="0"/>
              </a:spcAft>
              <a:buFontTx/>
              <a:buChar char="•"/>
              <a:defRPr/>
            </a:pPr>
            <a:r>
              <a:rPr lang="en-US" sz="2400" dirty="0" smtClean="0"/>
              <a:t>1 kg = 0.0685 slug</a:t>
            </a:r>
          </a:p>
        </p:txBody>
      </p:sp>
      <p:pic>
        <p:nvPicPr>
          <p:cNvPr id="56323" name="Picture 3"/>
          <p:cNvPicPr>
            <a:picLocks noChangeAspect="1" noChangeArrowheads="1"/>
          </p:cNvPicPr>
          <p:nvPr/>
        </p:nvPicPr>
        <p:blipFill>
          <a:blip r:embed="rId2" cstate="print"/>
          <a:srcRect/>
          <a:stretch>
            <a:fillRect/>
          </a:stretch>
        </p:blipFill>
        <p:spPr bwMode="auto">
          <a:xfrm>
            <a:off x="1928664" y="2492896"/>
            <a:ext cx="5472608" cy="2318141"/>
          </a:xfrm>
          <a:prstGeom prst="rect">
            <a:avLst/>
          </a:prstGeom>
          <a:noFill/>
          <a:ln w="9525">
            <a:noFill/>
            <a:miter lim="800000"/>
            <a:headEnd/>
            <a:tailEnd/>
          </a:ln>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95300" y="260648"/>
            <a:ext cx="8915400" cy="609600"/>
          </a:xfrm>
        </p:spPr>
        <p:txBody>
          <a:bodyPr>
            <a:normAutofit/>
          </a:bodyPr>
          <a:lstStyle/>
          <a:p>
            <a:r>
              <a:rPr lang="en-US" sz="3200" b="1" dirty="0"/>
              <a:t>The Equilibrium Rule</a:t>
            </a:r>
          </a:p>
        </p:txBody>
      </p:sp>
      <p:sp>
        <p:nvSpPr>
          <p:cNvPr id="17411" name="Rectangle 3"/>
          <p:cNvSpPr>
            <a:spLocks noGrp="1" noChangeArrowheads="1"/>
          </p:cNvSpPr>
          <p:nvPr>
            <p:ph type="body" idx="1"/>
          </p:nvPr>
        </p:nvSpPr>
        <p:spPr>
          <a:xfrm>
            <a:off x="56456" y="2129374"/>
            <a:ext cx="9906000" cy="4800600"/>
          </a:xfrm>
        </p:spPr>
        <p:txBody>
          <a:bodyPr>
            <a:noAutofit/>
          </a:bodyPr>
          <a:lstStyle/>
          <a:p>
            <a:r>
              <a:rPr lang="en-US" sz="2600" dirty="0" smtClean="0">
                <a:latin typeface="Times" pitchFamily="18" charset="0"/>
                <a:ea typeface="Times New Roman" pitchFamily="18" charset="0"/>
                <a:cs typeface="Times" pitchFamily="18" charset="0"/>
              </a:rPr>
              <a:t>When </a:t>
            </a:r>
            <a:r>
              <a:rPr lang="en-US" sz="2600" dirty="0">
                <a:latin typeface="Times" pitchFamily="18" charset="0"/>
                <a:ea typeface="Times New Roman" pitchFamily="18" charset="0"/>
                <a:cs typeface="Times" pitchFamily="18" charset="0"/>
              </a:rPr>
              <a:t>the net force on an object is zero, the object is in mechanical </a:t>
            </a:r>
            <a:r>
              <a:rPr lang="en-US" sz="2600" dirty="0" smtClean="0">
                <a:latin typeface="Times" pitchFamily="18" charset="0"/>
                <a:ea typeface="Times New Roman" pitchFamily="18" charset="0"/>
                <a:cs typeface="Times" pitchFamily="18" charset="0"/>
              </a:rPr>
              <a:t>equilibrium-this </a:t>
            </a:r>
            <a:r>
              <a:rPr lang="en-US" sz="2600" dirty="0">
                <a:latin typeface="Times" pitchFamily="18" charset="0"/>
                <a:ea typeface="Times New Roman" pitchFamily="18" charset="0"/>
                <a:cs typeface="Times" pitchFamily="18" charset="0"/>
              </a:rPr>
              <a:t>is known as the </a:t>
            </a:r>
            <a:r>
              <a:rPr lang="en-US" sz="2600" b="1" dirty="0" smtClean="0">
                <a:latin typeface="Times" pitchFamily="18" charset="0"/>
                <a:ea typeface="Times New Roman" pitchFamily="18" charset="0"/>
                <a:cs typeface="Times" pitchFamily="18" charset="0"/>
              </a:rPr>
              <a:t>equilibrium rule</a:t>
            </a:r>
            <a:r>
              <a:rPr lang="en-US" sz="2600" b="1" dirty="0">
                <a:latin typeface="Times" pitchFamily="18" charset="0"/>
                <a:ea typeface="Times New Roman" pitchFamily="18" charset="0"/>
                <a:cs typeface="Times" pitchFamily="18" charset="0"/>
              </a:rPr>
              <a:t>.</a:t>
            </a:r>
          </a:p>
          <a:p>
            <a:pPr>
              <a:buFontTx/>
              <a:buNone/>
            </a:pPr>
            <a:r>
              <a:rPr lang="en-US" sz="2600" b="1" dirty="0" smtClean="0">
                <a:solidFill>
                  <a:schemeClr val="tx2"/>
                </a:solidFill>
                <a:latin typeface="Times" pitchFamily="18" charset="0"/>
                <a:cs typeface="Times" pitchFamily="18" charset="0"/>
              </a:rPr>
              <a:t>The </a:t>
            </a:r>
            <a:r>
              <a:rPr lang="en-US" sz="2600" b="1" dirty="0">
                <a:solidFill>
                  <a:schemeClr val="tx2"/>
                </a:solidFill>
                <a:latin typeface="Times" pitchFamily="18" charset="0"/>
                <a:cs typeface="Times" pitchFamily="18" charset="0"/>
              </a:rPr>
              <a:t>equilibrium rule</a:t>
            </a:r>
          </a:p>
          <a:p>
            <a:r>
              <a:rPr lang="en-US" sz="2600" dirty="0">
                <a:latin typeface="Times" pitchFamily="18" charset="0"/>
                <a:cs typeface="Times" pitchFamily="18" charset="0"/>
              </a:rPr>
              <a:t>the vector sum of forces acting on a non-accelerating object equals zero</a:t>
            </a:r>
          </a:p>
          <a:p>
            <a:r>
              <a:rPr lang="en-US" sz="2600" dirty="0">
                <a:latin typeface="Times" pitchFamily="18" charset="0"/>
                <a:cs typeface="Times" pitchFamily="18" charset="0"/>
              </a:rPr>
              <a:t>in equation form: </a:t>
            </a:r>
            <a:r>
              <a:rPr lang="en-US" sz="2600" dirty="0">
                <a:latin typeface="Times" pitchFamily="18" charset="0"/>
                <a:cs typeface="Times" pitchFamily="18" charset="0"/>
                <a:sym typeface="Symbol" pitchFamily="18" charset="2"/>
              </a:rPr>
              <a:t></a:t>
            </a:r>
            <a:r>
              <a:rPr lang="en-US" sz="2600" i="1" dirty="0">
                <a:latin typeface="Times" pitchFamily="18" charset="0"/>
                <a:cs typeface="Times" pitchFamily="18" charset="0"/>
                <a:sym typeface="Symbol" pitchFamily="18" charset="2"/>
              </a:rPr>
              <a:t>F</a:t>
            </a:r>
            <a:r>
              <a:rPr lang="en-US" sz="2600" dirty="0">
                <a:latin typeface="Times" pitchFamily="18" charset="0"/>
                <a:cs typeface="Times" pitchFamily="18" charset="0"/>
                <a:sym typeface="Symbol" pitchFamily="18" charset="2"/>
              </a:rPr>
              <a:t> = 0</a:t>
            </a:r>
          </a:p>
          <a:p>
            <a:pPr>
              <a:lnSpc>
                <a:spcPct val="170000"/>
              </a:lnSpc>
            </a:pPr>
            <a:endParaRPr lang="en-US" sz="2600" dirty="0">
              <a:latin typeface="Times" pitchFamily="18" charset="0"/>
              <a:cs typeface="Times" pitchFamily="18" charset="0"/>
              <a:sym typeface="Symbol" pitchFamily="18" charset="2"/>
            </a:endParaRPr>
          </a:p>
          <a:p>
            <a:endParaRPr lang="en-US" sz="2600" dirty="0">
              <a:latin typeface="Times" pitchFamily="18" charset="0"/>
              <a:cs typeface="Times" pitchFamily="18" charset="0"/>
              <a:sym typeface="Symbol" pitchFamily="18" charset="2"/>
            </a:endParaRPr>
          </a:p>
          <a:p>
            <a:pPr>
              <a:buFontTx/>
              <a:buNone/>
            </a:pPr>
            <a:endParaRPr lang="en-US" sz="2600" dirty="0">
              <a:latin typeface="Times" pitchFamily="18" charset="0"/>
              <a:cs typeface="Times" pitchFamily="18" charset="0"/>
            </a:endParaRPr>
          </a:p>
        </p:txBody>
      </p:sp>
      <p:sp>
        <p:nvSpPr>
          <p:cNvPr id="4" name="مستطيل مستدير الزوايا 3"/>
          <p:cNvSpPr/>
          <p:nvPr/>
        </p:nvSpPr>
        <p:spPr>
          <a:xfrm>
            <a:off x="577850" y="764704"/>
            <a:ext cx="7346950" cy="45719"/>
          </a:xfrm>
          <a:prstGeom prst="round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6" name="مستطيل 5"/>
          <p:cNvSpPr/>
          <p:nvPr/>
        </p:nvSpPr>
        <p:spPr>
          <a:xfrm>
            <a:off x="412750" y="762116"/>
            <a:ext cx="8992791" cy="1220783"/>
          </a:xfrm>
          <a:prstGeom prst="rect">
            <a:avLst/>
          </a:prstGeom>
          <a:solidFill>
            <a:srgbClr val="F3F3F3"/>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nSpc>
                <a:spcPct val="150000"/>
              </a:lnSpc>
            </a:pPr>
            <a:r>
              <a:rPr lang="en-US" sz="2600" b="1" dirty="0">
                <a:solidFill>
                  <a:srgbClr val="FF0000"/>
                </a:solidFill>
                <a:latin typeface="Times" panose="02020603050405020304" pitchFamily="18" charset="0"/>
                <a:ea typeface="Times New Roman" pitchFamily="18" charset="0"/>
                <a:cs typeface="Times" panose="02020603050405020304" pitchFamily="18" charset="0"/>
              </a:rPr>
              <a:t>Mechanical equilibrium</a:t>
            </a:r>
            <a:r>
              <a:rPr lang="en-US" sz="2600" b="1" dirty="0">
                <a:solidFill>
                  <a:srgbClr val="292934"/>
                </a:solidFill>
                <a:latin typeface="Times" panose="02020603050405020304" pitchFamily="18" charset="0"/>
                <a:ea typeface="Times New Roman" pitchFamily="18" charset="0"/>
                <a:cs typeface="Times" panose="02020603050405020304" pitchFamily="18" charset="0"/>
              </a:rPr>
              <a:t> </a:t>
            </a:r>
            <a:r>
              <a:rPr lang="en-US" sz="2600" b="1" dirty="0" smtClean="0">
                <a:solidFill>
                  <a:srgbClr val="93A299">
                    <a:lumMod val="50000"/>
                  </a:srgbClr>
                </a:solidFill>
                <a:latin typeface="Times" panose="02020603050405020304" pitchFamily="18" charset="0"/>
                <a:ea typeface="Times New Roman" pitchFamily="18" charset="0"/>
                <a:cs typeface="Times" panose="02020603050405020304" pitchFamily="18" charset="0"/>
              </a:rPr>
              <a:t>is </a:t>
            </a:r>
            <a:r>
              <a:rPr lang="en-US" sz="2600" b="1" dirty="0" smtClean="0">
                <a:solidFill>
                  <a:srgbClr val="93A299">
                    <a:lumMod val="50000"/>
                  </a:srgbClr>
                </a:solidFill>
                <a:latin typeface="Times" panose="02020603050405020304" pitchFamily="18" charset="0"/>
                <a:cs typeface="Times" panose="02020603050405020304" pitchFamily="18" charset="0"/>
              </a:rPr>
              <a:t>a </a:t>
            </a:r>
            <a:r>
              <a:rPr lang="en-US" sz="2600" b="1" dirty="0">
                <a:solidFill>
                  <a:srgbClr val="93A299">
                    <a:lumMod val="50000"/>
                  </a:srgbClr>
                </a:solidFill>
                <a:latin typeface="Times" panose="02020603050405020304" pitchFamily="18" charset="0"/>
                <a:cs typeface="Times" panose="02020603050405020304" pitchFamily="18" charset="0"/>
              </a:rPr>
              <a:t>state of no change with no net force acting</a:t>
            </a:r>
          </a:p>
        </p:txBody>
      </p:sp>
      <p:sp>
        <p:nvSpPr>
          <p:cNvPr id="7" name="Rectangle 3"/>
          <p:cNvSpPr txBox="1">
            <a:spLocks noChangeArrowheads="1"/>
          </p:cNvSpPr>
          <p:nvPr/>
        </p:nvSpPr>
        <p:spPr bwMode="auto">
          <a:xfrm>
            <a:off x="412750" y="4665195"/>
            <a:ext cx="8077200" cy="1372683"/>
          </a:xfrm>
          <a:prstGeom prst="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dk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dk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dk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dk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9pPr>
          </a:lstStyle>
          <a:p>
            <a:pPr marL="457200" indent="-457200">
              <a:buFont typeface="+mj-lt"/>
              <a:buAutoNum type="arabicPeriod"/>
            </a:pPr>
            <a:r>
              <a:rPr lang="en-US" sz="2600" b="1" dirty="0" smtClean="0">
                <a:latin typeface="Times" pitchFamily="18" charset="0"/>
                <a:cs typeface="Times" pitchFamily="18" charset="0"/>
              </a:rPr>
              <a:t>Objects at </a:t>
            </a:r>
            <a:r>
              <a:rPr lang="en-US" sz="2600" b="1" dirty="0" smtClean="0">
                <a:solidFill>
                  <a:schemeClr val="tx2"/>
                </a:solidFill>
                <a:latin typeface="Times" pitchFamily="18" charset="0"/>
                <a:cs typeface="Times" pitchFamily="18" charset="0"/>
              </a:rPr>
              <a:t>rest</a:t>
            </a:r>
            <a:r>
              <a:rPr lang="en-US" sz="2600" b="1" dirty="0" smtClean="0">
                <a:latin typeface="Times" pitchFamily="18" charset="0"/>
                <a:cs typeface="Times" pitchFamily="18" charset="0"/>
              </a:rPr>
              <a:t> are said to be in </a:t>
            </a:r>
            <a:r>
              <a:rPr lang="en-US" sz="2600" b="1" dirty="0" smtClean="0">
                <a:solidFill>
                  <a:schemeClr val="tx2"/>
                </a:solidFill>
                <a:latin typeface="Times" pitchFamily="18" charset="0"/>
                <a:cs typeface="Times" pitchFamily="18" charset="0"/>
              </a:rPr>
              <a:t>static</a:t>
            </a:r>
            <a:r>
              <a:rPr lang="en-US" sz="2600" b="1" dirty="0" smtClean="0">
                <a:latin typeface="Times" pitchFamily="18" charset="0"/>
                <a:cs typeface="Times" pitchFamily="18" charset="0"/>
              </a:rPr>
              <a:t> equilibrium;</a:t>
            </a:r>
          </a:p>
          <a:p>
            <a:pPr marL="457200" indent="-457200">
              <a:buFont typeface="+mj-lt"/>
              <a:buAutoNum type="arabicPeriod"/>
            </a:pPr>
            <a:r>
              <a:rPr lang="en-US" sz="2600" b="1" dirty="0" smtClean="0">
                <a:latin typeface="Times" pitchFamily="18" charset="0"/>
                <a:cs typeface="Times" pitchFamily="18" charset="0"/>
              </a:rPr>
              <a:t>objects moving at </a:t>
            </a:r>
            <a:r>
              <a:rPr lang="en-US" sz="2600" b="1" dirty="0" smtClean="0">
                <a:solidFill>
                  <a:schemeClr val="tx2"/>
                </a:solidFill>
                <a:latin typeface="Times" pitchFamily="18" charset="0"/>
                <a:cs typeface="Times" pitchFamily="18" charset="0"/>
              </a:rPr>
              <a:t>constant speed </a:t>
            </a:r>
            <a:r>
              <a:rPr lang="en-US" sz="2600" b="1" dirty="0" smtClean="0">
                <a:latin typeface="Times" pitchFamily="18" charset="0"/>
                <a:cs typeface="Times" pitchFamily="18" charset="0"/>
              </a:rPr>
              <a:t>in a </a:t>
            </a:r>
            <a:r>
              <a:rPr lang="en-US" sz="2600" b="1" dirty="0" smtClean="0">
                <a:solidFill>
                  <a:schemeClr val="tx2"/>
                </a:solidFill>
                <a:latin typeface="Times" pitchFamily="18" charset="0"/>
                <a:cs typeface="Times" pitchFamily="18" charset="0"/>
              </a:rPr>
              <a:t>straight-line path </a:t>
            </a:r>
            <a:r>
              <a:rPr lang="en-US" sz="2600" b="1" dirty="0" smtClean="0">
                <a:latin typeface="Times" pitchFamily="18" charset="0"/>
                <a:cs typeface="Times" pitchFamily="18" charset="0"/>
              </a:rPr>
              <a:t>are said to be in </a:t>
            </a:r>
            <a:r>
              <a:rPr lang="en-US" sz="2600" b="1" dirty="0" smtClean="0">
                <a:solidFill>
                  <a:schemeClr val="tx2"/>
                </a:solidFill>
                <a:latin typeface="Times" pitchFamily="18" charset="0"/>
                <a:cs typeface="Times" pitchFamily="18" charset="0"/>
              </a:rPr>
              <a:t>dynamic</a:t>
            </a:r>
            <a:r>
              <a:rPr lang="en-US" sz="2600" b="1" dirty="0" smtClean="0">
                <a:latin typeface="Times" pitchFamily="18" charset="0"/>
                <a:cs typeface="Times" pitchFamily="18" charset="0"/>
              </a:rPr>
              <a:t> equilibrium.</a:t>
            </a:r>
            <a:r>
              <a:rPr lang="en-US" sz="2600" dirty="0" smtClean="0">
                <a:latin typeface="Times" pitchFamily="18" charset="0"/>
                <a:cs typeface="Times" pitchFamily="18" charset="0"/>
              </a:rPr>
              <a:t> </a:t>
            </a:r>
            <a:endParaRPr lang="en-US" sz="2600" dirty="0">
              <a:latin typeface="Times" pitchFamily="18" charset="0"/>
              <a:cs typeface="Times" pitchFamily="18" charset="0"/>
            </a:endParaRPr>
          </a:p>
        </p:txBody>
      </p:sp>
      <p:sp>
        <p:nvSpPr>
          <p:cNvPr id="3" name="عنصر نائب لرقم الشريحة 2"/>
          <p:cNvSpPr>
            <a:spLocks noGrp="1"/>
          </p:cNvSpPr>
          <p:nvPr>
            <p:ph type="sldNum" sz="quarter" idx="12"/>
          </p:nvPr>
        </p:nvSpPr>
        <p:spPr/>
        <p:txBody>
          <a:bodyPr/>
          <a:lstStyle/>
          <a:p>
            <a:fld id="{F77C0D30-7877-47E4-945C-D8F6E4F7637A}" type="slidenum">
              <a:rPr lang="en-GB" smtClean="0"/>
              <a:pPr/>
              <a:t>49</a:t>
            </a:fld>
            <a:endParaRPr lang="en-GB"/>
          </a:p>
        </p:txBody>
      </p:sp>
    </p:spTree>
    <p:extLst>
      <p:ext uri="{BB962C8B-B14F-4D97-AF65-F5344CB8AC3E}">
        <p14:creationId xmlns:p14="http://schemas.microsoft.com/office/powerpoint/2010/main" val="4291350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5636" y="2628201"/>
            <a:ext cx="1448217" cy="584775"/>
          </a:xfrm>
          <a:prstGeom prst="rect">
            <a:avLst/>
          </a:prstGeom>
          <a:noFill/>
        </p:spPr>
        <p:txBody>
          <a:bodyPr wrap="none" rtlCol="0">
            <a:spAutoFit/>
          </a:bodyPr>
          <a:lstStyle/>
          <a:p>
            <a:r>
              <a:rPr lang="en-US" sz="3200" b="1" u="sng" dirty="0" smtClean="0"/>
              <a:t>Vectors</a:t>
            </a:r>
            <a:endParaRPr lang="en-US" sz="3200" b="1" u="sng" dirty="0"/>
          </a:p>
        </p:txBody>
      </p:sp>
      <p:pic>
        <p:nvPicPr>
          <p:cNvPr id="83970" name="Picture 2" descr="https://encrypted-tbn0.gstatic.com/images?q=tbn:ANd9GcSotBJ0poovMeamdb3ica5krhNR31RfYMCkUGcgIcJJlNgC9a1G-A"/>
          <p:cNvPicPr>
            <a:picLocks noChangeAspect="1" noChangeArrowheads="1"/>
          </p:cNvPicPr>
          <p:nvPr/>
        </p:nvPicPr>
        <p:blipFill>
          <a:blip r:embed="rId2" cstate="print"/>
          <a:srcRect/>
          <a:stretch>
            <a:fillRect/>
          </a:stretch>
        </p:blipFill>
        <p:spPr bwMode="auto">
          <a:xfrm>
            <a:off x="3497703" y="4109138"/>
            <a:ext cx="2736304" cy="1336086"/>
          </a:xfrm>
          <a:prstGeom prst="rect">
            <a:avLst/>
          </a:prstGeom>
          <a:noFill/>
        </p:spPr>
      </p:pic>
      <p:sp>
        <p:nvSpPr>
          <p:cNvPr id="4" name="TextBox 3"/>
          <p:cNvSpPr txBox="1"/>
          <p:nvPr/>
        </p:nvSpPr>
        <p:spPr>
          <a:xfrm>
            <a:off x="218230" y="3284984"/>
            <a:ext cx="9364423" cy="523220"/>
          </a:xfrm>
          <a:prstGeom prst="rect">
            <a:avLst/>
          </a:prstGeom>
          <a:noFill/>
        </p:spPr>
        <p:txBody>
          <a:bodyPr wrap="none" rtlCol="0">
            <a:spAutoFit/>
          </a:bodyPr>
          <a:lstStyle/>
          <a:p>
            <a:r>
              <a:rPr lang="en-US" sz="2800" b="1" dirty="0" smtClean="0"/>
              <a:t>Vector</a:t>
            </a:r>
            <a:r>
              <a:rPr lang="en-US" sz="2800" dirty="0" smtClean="0"/>
              <a:t> </a:t>
            </a:r>
            <a:r>
              <a:rPr lang="en-US" sz="2800" dirty="0" smtClean="0">
                <a:sym typeface="Symbol"/>
              </a:rPr>
              <a:t> </a:t>
            </a:r>
            <a:r>
              <a:rPr lang="en-US" sz="2800" dirty="0" smtClean="0"/>
              <a:t>a quantity that requires both </a:t>
            </a:r>
            <a:r>
              <a:rPr lang="en-US" sz="2800" b="1" i="1" dirty="0" smtClean="0"/>
              <a:t>magnitude</a:t>
            </a:r>
            <a:r>
              <a:rPr lang="en-US" sz="2800" dirty="0" smtClean="0"/>
              <a:t> and </a:t>
            </a:r>
            <a:r>
              <a:rPr lang="en-US" sz="2800" b="1" i="1" dirty="0" smtClean="0"/>
              <a:t>direction</a:t>
            </a:r>
            <a:endParaRPr lang="en-US" sz="2800" b="1" i="1" dirty="0"/>
          </a:p>
        </p:txBody>
      </p:sp>
      <p:sp>
        <p:nvSpPr>
          <p:cNvPr id="5" name="TextBox 4"/>
          <p:cNvSpPr txBox="1"/>
          <p:nvPr/>
        </p:nvSpPr>
        <p:spPr>
          <a:xfrm>
            <a:off x="416496" y="5805264"/>
            <a:ext cx="5915081" cy="523220"/>
          </a:xfrm>
          <a:prstGeom prst="rect">
            <a:avLst/>
          </a:prstGeom>
          <a:noFill/>
        </p:spPr>
        <p:txBody>
          <a:bodyPr wrap="none" rtlCol="0">
            <a:spAutoFit/>
          </a:bodyPr>
          <a:lstStyle/>
          <a:p>
            <a:r>
              <a:rPr lang="en-US" sz="2800" dirty="0"/>
              <a:t>Examples</a:t>
            </a:r>
            <a:r>
              <a:rPr lang="en-US" sz="2800" dirty="0" smtClean="0"/>
              <a:t>: Velocity, Force, Acceleration</a:t>
            </a:r>
            <a:endParaRPr lang="en-US" sz="2800" dirty="0"/>
          </a:p>
        </p:txBody>
      </p:sp>
      <p:sp>
        <p:nvSpPr>
          <p:cNvPr id="8" name="TextBox 7"/>
          <p:cNvSpPr txBox="1"/>
          <p:nvPr/>
        </p:nvSpPr>
        <p:spPr>
          <a:xfrm>
            <a:off x="428545" y="1825660"/>
            <a:ext cx="7031861" cy="523220"/>
          </a:xfrm>
          <a:prstGeom prst="rect">
            <a:avLst/>
          </a:prstGeom>
          <a:noFill/>
        </p:spPr>
        <p:txBody>
          <a:bodyPr wrap="none" rtlCol="0">
            <a:spAutoFit/>
          </a:bodyPr>
          <a:lstStyle/>
          <a:p>
            <a:r>
              <a:rPr lang="en-US" sz="2800" dirty="0"/>
              <a:t>Examples</a:t>
            </a:r>
            <a:r>
              <a:rPr lang="en-US" sz="2800" dirty="0" smtClean="0"/>
              <a:t>: Speed, Mass, Temperature, Pressure</a:t>
            </a:r>
            <a:endParaRPr lang="en-US" sz="2800" dirty="0"/>
          </a:p>
        </p:txBody>
      </p:sp>
      <p:sp>
        <p:nvSpPr>
          <p:cNvPr id="10" name="TextBox 5"/>
          <p:cNvSpPr txBox="1"/>
          <p:nvPr/>
        </p:nvSpPr>
        <p:spPr>
          <a:xfrm>
            <a:off x="4232920" y="395953"/>
            <a:ext cx="1198533" cy="584775"/>
          </a:xfrm>
          <a:prstGeom prst="rect">
            <a:avLst/>
          </a:prstGeom>
          <a:noFill/>
        </p:spPr>
        <p:txBody>
          <a:bodyPr wrap="none" rtlCol="0">
            <a:spAutoFit/>
          </a:bodyPr>
          <a:lstStyle/>
          <a:p>
            <a:r>
              <a:rPr lang="en-US" sz="3200" b="1" u="sng" dirty="0" smtClean="0"/>
              <a:t>Scalar</a:t>
            </a:r>
            <a:endParaRPr lang="en-US" sz="3200" b="1" u="sng" dirty="0"/>
          </a:p>
        </p:txBody>
      </p:sp>
      <p:sp>
        <p:nvSpPr>
          <p:cNvPr id="11" name="TextBox 6"/>
          <p:cNvSpPr txBox="1"/>
          <p:nvPr/>
        </p:nvSpPr>
        <p:spPr>
          <a:xfrm>
            <a:off x="416496" y="1105580"/>
            <a:ext cx="8898718" cy="523220"/>
          </a:xfrm>
          <a:prstGeom prst="rect">
            <a:avLst/>
          </a:prstGeom>
          <a:noFill/>
        </p:spPr>
        <p:txBody>
          <a:bodyPr wrap="none" rtlCol="0">
            <a:spAutoFit/>
          </a:bodyPr>
          <a:lstStyle/>
          <a:p>
            <a:r>
              <a:rPr lang="en-US" sz="2800" b="1" dirty="0" smtClean="0"/>
              <a:t>Scalar</a:t>
            </a:r>
            <a:r>
              <a:rPr lang="en-US" sz="2800" dirty="0" smtClean="0"/>
              <a:t> </a:t>
            </a:r>
            <a:r>
              <a:rPr lang="en-US" sz="2800" dirty="0" smtClean="0">
                <a:sym typeface="Symbol"/>
              </a:rPr>
              <a:t> </a:t>
            </a:r>
            <a:r>
              <a:rPr lang="en-US" sz="2800" dirty="0" smtClean="0"/>
              <a:t>a quantity that can be described by </a:t>
            </a:r>
            <a:r>
              <a:rPr lang="en-US" sz="2800" b="1" i="1" dirty="0" smtClean="0"/>
              <a:t>magnitude</a:t>
            </a:r>
            <a:r>
              <a:rPr lang="en-US" sz="2800" dirty="0" smtClean="0"/>
              <a:t> only</a:t>
            </a:r>
            <a:endParaRPr lang="en-US" sz="2800" dirty="0"/>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solidFill>
                  <a:prstClr val="black">
                    <a:tint val="75000"/>
                  </a:prstClr>
                </a:solidFill>
              </a:rPr>
              <a:pPr/>
              <a:t>50</a:t>
            </a:fld>
            <a:endParaRPr lang="en-US">
              <a:solidFill>
                <a:prstClr val="black">
                  <a:tint val="75000"/>
                </a:prstClr>
              </a:solidFill>
            </a:endParaRPr>
          </a:p>
        </p:txBody>
      </p:sp>
      <p:sp>
        <p:nvSpPr>
          <p:cNvPr id="8" name="مستطيل 7"/>
          <p:cNvSpPr/>
          <p:nvPr/>
        </p:nvSpPr>
        <p:spPr>
          <a:xfrm>
            <a:off x="495300" y="1518309"/>
            <a:ext cx="8667646" cy="1200329"/>
          </a:xfrm>
          <a:prstGeom prst="rect">
            <a:avLst/>
          </a:prstGeom>
        </p:spPr>
        <p:txBody>
          <a:bodyPr wrap="square">
            <a:spAutoFit/>
          </a:bodyPr>
          <a:lstStyle/>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Explain the relationship between force, mass, and </a:t>
            </a:r>
            <a:r>
              <a:rPr lang="en-US" sz="2400" dirty="0" smtClean="0">
                <a:solidFill>
                  <a:srgbClr val="000000"/>
                </a:solidFill>
                <a:latin typeface="Times New Roman" panose="02020603050405020304" pitchFamily="18" charset="0"/>
                <a:ea typeface="Times New Roman" panose="02020603050405020304" pitchFamily="18" charset="0"/>
              </a:rPr>
              <a:t>acceleration</a:t>
            </a:r>
          </a:p>
          <a:p>
            <a:pPr marL="457200" indent="-457200">
              <a:lnSpc>
                <a:spcPct val="150000"/>
              </a:lnSpc>
              <a:buFont typeface="+mj-lt"/>
              <a:buAutoNum type="arabicPeriod"/>
            </a:pPr>
            <a:r>
              <a:rPr lang="en-US" sz="2400" dirty="0" smtClean="0">
                <a:solidFill>
                  <a:srgbClr val="000000"/>
                </a:solidFill>
                <a:latin typeface="Times New Roman" panose="02020603050405020304" pitchFamily="18" charset="0"/>
                <a:ea typeface="Times New Roman" panose="02020603050405020304" pitchFamily="18" charset="0"/>
              </a:rPr>
              <a:t>Apply </a:t>
            </a:r>
            <a:r>
              <a:rPr lang="en-US" sz="2400" dirty="0">
                <a:solidFill>
                  <a:srgbClr val="000000"/>
                </a:solidFill>
                <a:latin typeface="Times New Roman" panose="02020603050405020304" pitchFamily="18" charset="0"/>
                <a:ea typeface="Times New Roman" panose="02020603050405020304" pitchFamily="18" charset="0"/>
              </a:rPr>
              <a:t>the law of acceleration to solve motion </a:t>
            </a:r>
            <a:r>
              <a:rPr lang="en-US" sz="2400" dirty="0" smtClean="0">
                <a:solidFill>
                  <a:srgbClr val="000000"/>
                </a:solidFill>
                <a:latin typeface="Times New Roman" panose="02020603050405020304" pitchFamily="18" charset="0"/>
                <a:ea typeface="Times New Roman" panose="02020603050405020304" pitchFamily="18" charset="0"/>
              </a:rPr>
              <a:t>problems</a:t>
            </a:r>
            <a:endParaRPr lang="en-US" sz="3200" dirty="0">
              <a:latin typeface="Times New Roman" panose="02020603050405020304" pitchFamily="18" charset="0"/>
              <a:ea typeface="Times New Roman" panose="02020603050405020304" pitchFamily="18" charset="0"/>
            </a:endParaRPr>
          </a:p>
        </p:txBody>
      </p:sp>
      <p:sp>
        <p:nvSpPr>
          <p:cNvPr id="9" name="TextBox 5"/>
          <p:cNvSpPr txBox="1"/>
          <p:nvPr/>
        </p:nvSpPr>
        <p:spPr>
          <a:xfrm>
            <a:off x="1089990" y="116632"/>
            <a:ext cx="7478266" cy="630942"/>
          </a:xfrm>
          <a:prstGeom prst="rect">
            <a:avLst/>
          </a:prstGeom>
          <a:noFill/>
        </p:spPr>
        <p:txBody>
          <a:bodyPr wrap="none" rtlCol="0">
            <a:spAutoFit/>
          </a:bodyPr>
          <a:lstStyle/>
          <a:p>
            <a:pPr algn="ctr"/>
            <a:r>
              <a:rPr lang="en-US" sz="3500" b="1" dirty="0" smtClean="0">
                <a:solidFill>
                  <a:srgbClr val="0070C0"/>
                </a:solidFill>
                <a:latin typeface="Times New Roman" panose="02020603050405020304" pitchFamily="18" charset="0"/>
                <a:ea typeface="Times New Roman" panose="02020603050405020304" pitchFamily="18" charset="0"/>
              </a:rPr>
              <a:t>2.5. </a:t>
            </a:r>
            <a:r>
              <a:rPr lang="en-US" sz="3500" b="1" dirty="0">
                <a:solidFill>
                  <a:srgbClr val="0070C0"/>
                </a:solidFill>
                <a:latin typeface="Times New Roman" panose="02020603050405020304" pitchFamily="18" charset="0"/>
                <a:ea typeface="Times New Roman" panose="02020603050405020304" pitchFamily="18" charset="0"/>
              </a:rPr>
              <a:t>Force and the Law of acceleration</a:t>
            </a:r>
          </a:p>
        </p:txBody>
      </p:sp>
      <p:sp>
        <p:nvSpPr>
          <p:cNvPr id="10" name="مستطيل 9"/>
          <p:cNvSpPr/>
          <p:nvPr/>
        </p:nvSpPr>
        <p:spPr>
          <a:xfrm>
            <a:off x="495300" y="984202"/>
            <a:ext cx="1798890" cy="523220"/>
          </a:xfrm>
          <a:prstGeom prst="rect">
            <a:avLst/>
          </a:prstGeom>
        </p:spPr>
        <p:txBody>
          <a:bodyPr wrap="none">
            <a:spAutoFit/>
          </a:bodyPr>
          <a:lstStyle/>
          <a:p>
            <a:r>
              <a:rPr lang="en-US" sz="2800" b="1" u="sng" dirty="0">
                <a:solidFill>
                  <a:prstClr val="black"/>
                </a:solidFill>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3408156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25956" y="130622"/>
            <a:ext cx="7727444" cy="706090"/>
          </a:xfrm>
          <a:prstGeom prst="rect">
            <a:avLst/>
          </a:prstGeom>
        </p:spPr>
        <p:txBody>
          <a:bodyPr>
            <a:normAutofit fontScale="90000"/>
          </a:bodyPr>
          <a:lstStyle/>
          <a:p>
            <a:pPr algn="ctr">
              <a:spcBef>
                <a:spcPct val="0"/>
              </a:spcBef>
              <a:defRPr/>
            </a:pPr>
            <a:r>
              <a:rPr lang="en-US" sz="4400" b="1" dirty="0" smtClean="0">
                <a:solidFill>
                  <a:prstClr val="black"/>
                </a:solidFill>
                <a:ea typeface="+mj-ea"/>
                <a:cs typeface="+mj-cs"/>
              </a:rPr>
              <a:t>Force and the Law of acceleration</a:t>
            </a:r>
          </a:p>
        </p:txBody>
      </p:sp>
      <p:sp>
        <p:nvSpPr>
          <p:cNvPr id="3" name="Rectangle 3"/>
          <p:cNvSpPr txBox="1">
            <a:spLocks noChangeArrowheads="1"/>
          </p:cNvSpPr>
          <p:nvPr/>
        </p:nvSpPr>
        <p:spPr bwMode="auto">
          <a:xfrm>
            <a:off x="495300" y="846536"/>
            <a:ext cx="9210228" cy="2222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00050" lvl="1" indent="-285750" eaLnBrk="0" fontAlgn="base" hangingPunct="0">
              <a:spcBef>
                <a:spcPct val="20000"/>
              </a:spcBef>
              <a:spcAft>
                <a:spcPct val="0"/>
              </a:spcAft>
              <a:defRPr/>
            </a:pPr>
            <a:r>
              <a:rPr lang="en-US" sz="2700" dirty="0" smtClean="0">
                <a:solidFill>
                  <a:prstClr val="black"/>
                </a:solidFill>
                <a:latin typeface="Times" panose="02020603050405020304" pitchFamily="18" charset="0"/>
                <a:cs typeface="Times" panose="02020603050405020304" pitchFamily="18" charset="0"/>
              </a:rPr>
              <a:t>Newton second law (the law of acceleration):</a:t>
            </a:r>
          </a:p>
          <a:p>
            <a:pPr marL="400050" lvl="1" indent="-285750" eaLnBrk="0" fontAlgn="base" hangingPunct="0">
              <a:spcBef>
                <a:spcPct val="20000"/>
              </a:spcBef>
              <a:spcAft>
                <a:spcPct val="0"/>
              </a:spcAft>
              <a:defRPr/>
            </a:pPr>
            <a:r>
              <a:rPr lang="en-US" sz="2700" b="1" i="1" dirty="0">
                <a:solidFill>
                  <a:prstClr val="black"/>
                </a:solidFill>
                <a:latin typeface="Times" panose="02020603050405020304" pitchFamily="18" charset="0"/>
                <a:cs typeface="Times" panose="02020603050405020304" pitchFamily="18" charset="0"/>
              </a:rPr>
              <a:t>	</a:t>
            </a:r>
            <a:r>
              <a:rPr lang="en-US" sz="2700" b="1" i="1" dirty="0" smtClean="0">
                <a:solidFill>
                  <a:prstClr val="black"/>
                </a:solidFill>
                <a:latin typeface="Times" panose="02020603050405020304" pitchFamily="18" charset="0"/>
                <a:cs typeface="Times" panose="02020603050405020304" pitchFamily="18" charset="0"/>
              </a:rPr>
              <a:t>			</a:t>
            </a:r>
            <a:r>
              <a:rPr lang="en-US" sz="3000" b="1" i="1" dirty="0" smtClean="0">
                <a:solidFill>
                  <a:prstClr val="black"/>
                </a:solidFill>
                <a:latin typeface="Times" panose="02020603050405020304" pitchFamily="18" charset="0"/>
                <a:cs typeface="Times" panose="02020603050405020304" pitchFamily="18" charset="0"/>
              </a:rPr>
              <a:t>F</a:t>
            </a:r>
            <a:r>
              <a:rPr lang="en-US" sz="3000" b="1" dirty="0" smtClean="0">
                <a:solidFill>
                  <a:prstClr val="black"/>
                </a:solidFill>
                <a:latin typeface="Times" panose="02020603050405020304" pitchFamily="18" charset="0"/>
                <a:cs typeface="Times" panose="02020603050405020304" pitchFamily="18" charset="0"/>
              </a:rPr>
              <a:t> = </a:t>
            </a:r>
            <a:r>
              <a:rPr lang="en-US" sz="3000" b="1" i="1" dirty="0" smtClean="0">
                <a:solidFill>
                  <a:prstClr val="black"/>
                </a:solidFill>
                <a:latin typeface="Times" panose="02020603050405020304" pitchFamily="18" charset="0"/>
                <a:cs typeface="Times" panose="02020603050405020304" pitchFamily="18" charset="0"/>
              </a:rPr>
              <a:t>m a</a:t>
            </a:r>
          </a:p>
          <a:p>
            <a:pPr marL="0" lvl="1" indent="-285750" eaLnBrk="0" fontAlgn="base" hangingPunct="0">
              <a:spcAft>
                <a:spcPct val="0"/>
              </a:spcAft>
              <a:defRPr/>
            </a:pPr>
            <a:r>
              <a:rPr lang="en-US" sz="2400" i="1" dirty="0" smtClean="0">
                <a:solidFill>
                  <a:prstClr val="black"/>
                </a:solidFill>
                <a:latin typeface="Times" panose="02020603050405020304" pitchFamily="18" charset="0"/>
                <a:cs typeface="Times" panose="02020603050405020304" pitchFamily="18" charset="0"/>
              </a:rPr>
              <a:t>F </a:t>
            </a:r>
            <a:r>
              <a:rPr lang="en-US" sz="2400" dirty="0" smtClean="0">
                <a:solidFill>
                  <a:prstClr val="black"/>
                </a:solidFill>
                <a:latin typeface="Times" panose="02020603050405020304" pitchFamily="18" charset="0"/>
                <a:cs typeface="Times" panose="02020603050405020304" pitchFamily="18" charset="0"/>
                <a:sym typeface="Symbol"/>
              </a:rPr>
              <a:t>= the total force.</a:t>
            </a:r>
          </a:p>
          <a:p>
            <a:pPr marL="0" lvl="1" indent="-285750" eaLnBrk="0" fontAlgn="base" hangingPunct="0">
              <a:spcAft>
                <a:spcPct val="0"/>
              </a:spcAft>
              <a:defRPr/>
            </a:pPr>
            <a:r>
              <a:rPr lang="en-US" sz="2400" i="1" dirty="0" smtClean="0">
                <a:solidFill>
                  <a:prstClr val="black"/>
                </a:solidFill>
                <a:latin typeface="Times" panose="02020603050405020304" pitchFamily="18" charset="0"/>
                <a:cs typeface="Times" panose="02020603050405020304" pitchFamily="18" charset="0"/>
                <a:sym typeface="Symbol"/>
              </a:rPr>
              <a:t>m</a:t>
            </a:r>
            <a:r>
              <a:rPr lang="en-US" sz="2400" dirty="0" smtClean="0">
                <a:solidFill>
                  <a:prstClr val="black"/>
                </a:solidFill>
                <a:latin typeface="Times" panose="02020603050405020304" pitchFamily="18" charset="0"/>
                <a:cs typeface="Times" panose="02020603050405020304" pitchFamily="18" charset="0"/>
                <a:sym typeface="Symbol"/>
              </a:rPr>
              <a:t> = mass.</a:t>
            </a:r>
          </a:p>
          <a:p>
            <a:pPr marL="0" lvl="1" indent="-285750" eaLnBrk="0" fontAlgn="base" hangingPunct="0">
              <a:spcAft>
                <a:spcPct val="0"/>
              </a:spcAft>
              <a:defRPr/>
            </a:pPr>
            <a:r>
              <a:rPr lang="en-US" sz="2400" i="1" dirty="0" smtClean="0">
                <a:solidFill>
                  <a:prstClr val="black"/>
                </a:solidFill>
                <a:latin typeface="Times" panose="02020603050405020304" pitchFamily="18" charset="0"/>
                <a:cs typeface="Times" panose="02020603050405020304" pitchFamily="18" charset="0"/>
                <a:sym typeface="Symbol"/>
              </a:rPr>
              <a:t>a</a:t>
            </a:r>
            <a:r>
              <a:rPr lang="en-US" sz="2400" dirty="0" smtClean="0">
                <a:solidFill>
                  <a:prstClr val="black"/>
                </a:solidFill>
                <a:latin typeface="Times" panose="02020603050405020304" pitchFamily="18" charset="0"/>
                <a:cs typeface="Times" panose="02020603050405020304" pitchFamily="18" charset="0"/>
                <a:sym typeface="Symbol"/>
              </a:rPr>
              <a:t> = acceleration.</a:t>
            </a:r>
          </a:p>
        </p:txBody>
      </p:sp>
      <p:sp>
        <p:nvSpPr>
          <p:cNvPr id="4" name="Rectangle 3"/>
          <p:cNvSpPr txBox="1">
            <a:spLocks noChangeArrowheads="1"/>
          </p:cNvSpPr>
          <p:nvPr/>
        </p:nvSpPr>
        <p:spPr bwMode="auto">
          <a:xfrm>
            <a:off x="685156" y="4952859"/>
            <a:ext cx="8535687" cy="1710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00050" lvl="1" indent="-285750" eaLnBrk="0" fontAlgn="base" hangingPunct="0">
              <a:spcBef>
                <a:spcPct val="20000"/>
              </a:spcBef>
              <a:spcAft>
                <a:spcPct val="0"/>
              </a:spcAft>
              <a:buFont typeface="Symbol" pitchFamily="18" charset="2"/>
              <a:buChar char="Þ"/>
              <a:defRPr/>
            </a:pPr>
            <a:r>
              <a:rPr lang="en-US" sz="2200" b="1" dirty="0" smtClean="0">
                <a:solidFill>
                  <a:prstClr val="black"/>
                </a:solidFill>
                <a:latin typeface="Times" panose="02020603050405020304" pitchFamily="18" charset="0"/>
                <a:cs typeface="Times" panose="02020603050405020304" pitchFamily="18" charset="0"/>
                <a:sym typeface="Symbol"/>
              </a:rPr>
              <a:t>SI</a:t>
            </a:r>
            <a:r>
              <a:rPr lang="en-US" sz="2200" dirty="0" smtClean="0">
                <a:solidFill>
                  <a:prstClr val="black"/>
                </a:solidFill>
                <a:latin typeface="Times" panose="02020603050405020304" pitchFamily="18" charset="0"/>
                <a:cs typeface="Times" panose="02020603050405020304" pitchFamily="18" charset="0"/>
                <a:sym typeface="Symbol"/>
              </a:rPr>
              <a:t> unit of force = Newton (N)</a:t>
            </a:r>
          </a:p>
          <a:p>
            <a:pPr marL="400050" lvl="1" indent="-285750" eaLnBrk="0" fontAlgn="base" hangingPunct="0">
              <a:spcBef>
                <a:spcPct val="20000"/>
              </a:spcBef>
              <a:spcAft>
                <a:spcPct val="0"/>
              </a:spcAft>
              <a:buFont typeface="Symbol" pitchFamily="18" charset="2"/>
              <a:buChar char="Þ"/>
              <a:defRPr/>
            </a:pPr>
            <a:r>
              <a:rPr lang="en-US" sz="2200" i="1" dirty="0" smtClean="0">
                <a:solidFill>
                  <a:prstClr val="black"/>
                </a:solidFill>
                <a:latin typeface="Times" panose="02020603050405020304" pitchFamily="18" charset="0"/>
                <a:cs typeface="Times" panose="02020603050405020304" pitchFamily="18" charset="0"/>
                <a:sym typeface="Symbol"/>
              </a:rPr>
              <a:t> </a:t>
            </a:r>
            <a:r>
              <a:rPr lang="en-US" sz="2200" dirty="0" smtClean="0">
                <a:solidFill>
                  <a:prstClr val="black"/>
                </a:solidFill>
                <a:latin typeface="Times" panose="02020603050405020304" pitchFamily="18" charset="0"/>
                <a:cs typeface="Times" panose="02020603050405020304" pitchFamily="18" charset="0"/>
                <a:sym typeface="Symbol"/>
              </a:rPr>
              <a:t>From Newton 2</a:t>
            </a:r>
            <a:r>
              <a:rPr lang="en-US" sz="2200" baseline="30000" dirty="0" smtClean="0">
                <a:solidFill>
                  <a:prstClr val="black"/>
                </a:solidFill>
                <a:latin typeface="Times" panose="02020603050405020304" pitchFamily="18" charset="0"/>
                <a:cs typeface="Times" panose="02020603050405020304" pitchFamily="18" charset="0"/>
                <a:sym typeface="Symbol"/>
              </a:rPr>
              <a:t>nd</a:t>
            </a:r>
            <a:r>
              <a:rPr lang="en-US" sz="2200" dirty="0" smtClean="0">
                <a:solidFill>
                  <a:prstClr val="black"/>
                </a:solidFill>
                <a:latin typeface="Times" panose="02020603050405020304" pitchFamily="18" charset="0"/>
                <a:cs typeface="Times" panose="02020603050405020304" pitchFamily="18" charset="0"/>
                <a:sym typeface="Symbol"/>
              </a:rPr>
              <a:t> law:             1 N = 1 kg m/s</a:t>
            </a:r>
            <a:r>
              <a:rPr lang="en-US" sz="2200" baseline="30000" dirty="0" smtClean="0">
                <a:solidFill>
                  <a:prstClr val="black"/>
                </a:solidFill>
                <a:latin typeface="Times" panose="02020603050405020304" pitchFamily="18" charset="0"/>
                <a:cs typeface="Times" panose="02020603050405020304" pitchFamily="18" charset="0"/>
                <a:sym typeface="Symbol"/>
              </a:rPr>
              <a:t>2</a:t>
            </a:r>
            <a:endParaRPr lang="en-US" sz="2200" dirty="0" smtClean="0">
              <a:solidFill>
                <a:prstClr val="black"/>
              </a:solidFill>
              <a:latin typeface="Times" panose="02020603050405020304" pitchFamily="18" charset="0"/>
              <a:cs typeface="Times" panose="02020603050405020304" pitchFamily="18" charset="0"/>
              <a:sym typeface="Symbol"/>
            </a:endParaRPr>
          </a:p>
          <a:p>
            <a:pPr marL="400050" lvl="1" indent="-285750" eaLnBrk="0" fontAlgn="base" hangingPunct="0">
              <a:spcBef>
                <a:spcPct val="20000"/>
              </a:spcBef>
              <a:spcAft>
                <a:spcPct val="0"/>
              </a:spcAft>
              <a:defRPr/>
            </a:pPr>
            <a:r>
              <a:rPr lang="en-US" sz="2200" dirty="0" smtClean="0">
                <a:solidFill>
                  <a:prstClr val="black"/>
                </a:solidFill>
                <a:latin typeface="Times" panose="02020603050405020304" pitchFamily="18" charset="0"/>
                <a:cs typeface="Times" panose="02020603050405020304" pitchFamily="18" charset="0"/>
                <a:sym typeface="Symbol"/>
              </a:rPr>
              <a:t>	  or in </a:t>
            </a:r>
            <a:r>
              <a:rPr lang="en-US" sz="2200" b="1" dirty="0" smtClean="0">
                <a:solidFill>
                  <a:prstClr val="black"/>
                </a:solidFill>
                <a:latin typeface="Times" panose="02020603050405020304" pitchFamily="18" charset="0"/>
                <a:cs typeface="Times" panose="02020603050405020304" pitchFamily="18" charset="0"/>
                <a:sym typeface="Symbol"/>
              </a:rPr>
              <a:t>British system</a:t>
            </a:r>
            <a:r>
              <a:rPr lang="en-US" sz="2200" dirty="0" smtClean="0">
                <a:solidFill>
                  <a:prstClr val="black"/>
                </a:solidFill>
                <a:latin typeface="Times" panose="02020603050405020304" pitchFamily="18" charset="0"/>
                <a:cs typeface="Times" panose="02020603050405020304" pitchFamily="18" charset="0"/>
                <a:sym typeface="Symbol"/>
              </a:rPr>
              <a:t>:	       1 </a:t>
            </a:r>
            <a:r>
              <a:rPr lang="en-US" sz="2200" dirty="0" err="1" smtClean="0">
                <a:solidFill>
                  <a:prstClr val="black"/>
                </a:solidFill>
                <a:latin typeface="Times" panose="02020603050405020304" pitchFamily="18" charset="0"/>
                <a:cs typeface="Times" panose="02020603050405020304" pitchFamily="18" charset="0"/>
                <a:sym typeface="Symbol"/>
              </a:rPr>
              <a:t>lb</a:t>
            </a:r>
            <a:r>
              <a:rPr lang="en-US" sz="2200" dirty="0" smtClean="0">
                <a:solidFill>
                  <a:prstClr val="black"/>
                </a:solidFill>
                <a:latin typeface="Times" panose="02020603050405020304" pitchFamily="18" charset="0"/>
                <a:cs typeface="Times" panose="02020603050405020304" pitchFamily="18" charset="0"/>
                <a:sym typeface="Symbol"/>
              </a:rPr>
              <a:t> = 1 slug ft/s</a:t>
            </a:r>
            <a:r>
              <a:rPr lang="en-US" sz="2200" baseline="30000" dirty="0" smtClean="0">
                <a:solidFill>
                  <a:prstClr val="black"/>
                </a:solidFill>
                <a:latin typeface="Times" panose="02020603050405020304" pitchFamily="18" charset="0"/>
                <a:cs typeface="Times" panose="02020603050405020304" pitchFamily="18" charset="0"/>
                <a:sym typeface="Symbol"/>
              </a:rPr>
              <a:t>2</a:t>
            </a:r>
            <a:r>
              <a:rPr lang="en-US" sz="2200" dirty="0" smtClean="0">
                <a:solidFill>
                  <a:prstClr val="black"/>
                </a:solidFill>
                <a:latin typeface="Times" panose="02020603050405020304" pitchFamily="18" charset="0"/>
                <a:cs typeface="Times" panose="02020603050405020304" pitchFamily="18" charset="0"/>
                <a:sym typeface="Symbol"/>
              </a:rPr>
              <a:t>.</a:t>
            </a:r>
          </a:p>
          <a:p>
            <a:pPr marL="400050" lvl="1" indent="-285750" eaLnBrk="0" fontAlgn="base" hangingPunct="0">
              <a:spcBef>
                <a:spcPct val="20000"/>
              </a:spcBef>
              <a:spcAft>
                <a:spcPct val="0"/>
              </a:spcAft>
              <a:defRPr/>
            </a:pPr>
            <a:r>
              <a:rPr lang="en-US" sz="2200" dirty="0" smtClean="0">
                <a:solidFill>
                  <a:prstClr val="black"/>
                </a:solidFill>
                <a:latin typeface="Times" panose="02020603050405020304" pitchFamily="18" charset="0"/>
                <a:cs typeface="Times" panose="02020603050405020304" pitchFamily="18" charset="0"/>
                <a:sym typeface="Symbol"/>
              </a:rPr>
              <a:t>     In other metric system:            1 dyne = 1 g cm/s</a:t>
            </a:r>
            <a:r>
              <a:rPr lang="en-US" sz="2200" baseline="30000" dirty="0" smtClean="0">
                <a:solidFill>
                  <a:prstClr val="black"/>
                </a:solidFill>
                <a:latin typeface="Times" panose="02020603050405020304" pitchFamily="18" charset="0"/>
                <a:cs typeface="Times" panose="02020603050405020304" pitchFamily="18" charset="0"/>
                <a:sym typeface="Symbol"/>
              </a:rPr>
              <a:t>2</a:t>
            </a:r>
            <a:r>
              <a:rPr lang="en-US" sz="2200" dirty="0" smtClean="0">
                <a:solidFill>
                  <a:prstClr val="black"/>
                </a:solidFill>
                <a:latin typeface="Times" panose="02020603050405020304" pitchFamily="18" charset="0"/>
                <a:cs typeface="Times" panose="02020603050405020304" pitchFamily="18" charset="0"/>
                <a:sym typeface="Symbol"/>
              </a:rPr>
              <a:t>.</a:t>
            </a:r>
          </a:p>
          <a:p>
            <a:pPr marL="400050" lvl="1" indent="-285750" eaLnBrk="0" fontAlgn="base" hangingPunct="0">
              <a:spcBef>
                <a:spcPct val="20000"/>
              </a:spcBef>
              <a:spcAft>
                <a:spcPct val="0"/>
              </a:spcAft>
              <a:defRPr/>
            </a:pPr>
            <a:endParaRPr lang="en-US" sz="2200" dirty="0" smtClean="0">
              <a:solidFill>
                <a:prstClr val="black"/>
              </a:solidFill>
              <a:latin typeface="Times" panose="02020603050405020304" pitchFamily="18" charset="0"/>
              <a:cs typeface="Times" panose="02020603050405020304" pitchFamily="18" charset="0"/>
              <a:sym typeface="Symbol"/>
            </a:endParaRPr>
          </a:p>
          <a:p>
            <a:pPr marL="3600450" lvl="8" indent="-285750" eaLnBrk="0" fontAlgn="base" hangingPunct="0">
              <a:spcBef>
                <a:spcPct val="20000"/>
              </a:spcBef>
              <a:spcAft>
                <a:spcPct val="0"/>
              </a:spcAft>
              <a:defRPr/>
            </a:pPr>
            <a:endParaRPr lang="en-US" sz="2200" dirty="0" smtClean="0">
              <a:solidFill>
                <a:prstClr val="black"/>
              </a:solidFill>
              <a:latin typeface="Times" panose="02020603050405020304" pitchFamily="18" charset="0"/>
              <a:cs typeface="Times" panose="02020603050405020304" pitchFamily="18" charset="0"/>
              <a:sym typeface="Symbol"/>
            </a:endParaRPr>
          </a:p>
        </p:txBody>
      </p:sp>
      <p:sp>
        <p:nvSpPr>
          <p:cNvPr id="5" name="عنصر نائب للتذييل 4"/>
          <p:cNvSpPr>
            <a:spLocks noGrp="1"/>
          </p:cNvSpPr>
          <p:nvPr>
            <p:ph type="ftr" sz="quarter" idx="11"/>
          </p:nvPr>
        </p:nvSpPr>
        <p:spPr>
          <a:xfrm>
            <a:off x="5889104" y="6298686"/>
            <a:ext cx="3136900" cy="365125"/>
          </a:xfrm>
        </p:spPr>
        <p:txBody>
          <a:bodyPr/>
          <a:lstStyle/>
          <a:p>
            <a:r>
              <a:rPr lang="en-US" dirty="0" smtClean="0">
                <a:solidFill>
                  <a:prstClr val="black">
                    <a:tint val="75000"/>
                  </a:prstClr>
                </a:solidFill>
              </a:rPr>
              <a:t>A. </a:t>
            </a:r>
            <a:r>
              <a:rPr lang="en-US" dirty="0" err="1" smtClean="0">
                <a:solidFill>
                  <a:prstClr val="black">
                    <a:tint val="75000"/>
                  </a:prstClr>
                </a:solidFill>
              </a:rPr>
              <a:t>Abou</a:t>
            </a:r>
            <a:r>
              <a:rPr lang="en-US" dirty="0" smtClean="0">
                <a:solidFill>
                  <a:prstClr val="black">
                    <a:tint val="75000"/>
                  </a:prstClr>
                </a:solidFill>
              </a:rPr>
              <a:t> </a:t>
            </a:r>
            <a:r>
              <a:rPr lang="en-US" dirty="0" err="1" smtClean="0">
                <a:solidFill>
                  <a:prstClr val="black">
                    <a:tint val="75000"/>
                  </a:prstClr>
                </a:solidFill>
              </a:rPr>
              <a:t>Elfadl</a:t>
            </a:r>
            <a:endParaRPr lang="en-US" dirty="0">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solidFill>
                  <a:prstClr val="black">
                    <a:tint val="75000"/>
                  </a:prstClr>
                </a:solidFill>
              </a:rPr>
              <a:pPr/>
              <a:t>51</a:t>
            </a:fld>
            <a:endParaRPr lang="en-US">
              <a:solidFill>
                <a:prstClr val="black">
                  <a:tint val="75000"/>
                </a:prstClr>
              </a:solidFill>
            </a:endParaRPr>
          </a:p>
        </p:txBody>
      </p:sp>
      <p:sp>
        <p:nvSpPr>
          <p:cNvPr id="7" name="عنصر نائب للتاريخ 6"/>
          <p:cNvSpPr>
            <a:spLocks noGrp="1"/>
          </p:cNvSpPr>
          <p:nvPr>
            <p:ph type="dt" sz="half" idx="10"/>
          </p:nvPr>
        </p:nvSpPr>
        <p:spPr/>
        <p:txBody>
          <a:bodyPr/>
          <a:lstStyle/>
          <a:p>
            <a:fld id="{92F201B0-10D0-4229-A371-CC8E8979C293}" type="datetime1">
              <a:rPr lang="en-US" smtClean="0">
                <a:solidFill>
                  <a:prstClr val="black">
                    <a:tint val="75000"/>
                  </a:prstClr>
                </a:solidFill>
              </a:rPr>
              <a:pPr/>
              <a:t>10/29/2015</a:t>
            </a:fld>
            <a:endParaRPr lang="en-US">
              <a:solidFill>
                <a:prstClr val="black">
                  <a:tint val="75000"/>
                </a:prstClr>
              </a:solidFill>
            </a:endParaRPr>
          </a:p>
        </p:txBody>
      </p:sp>
      <p:sp>
        <p:nvSpPr>
          <p:cNvPr id="8" name="مستطيل 7"/>
          <p:cNvSpPr/>
          <p:nvPr/>
        </p:nvSpPr>
        <p:spPr>
          <a:xfrm>
            <a:off x="344488" y="3068960"/>
            <a:ext cx="9361040" cy="1908215"/>
          </a:xfrm>
          <a:prstGeom prst="rect">
            <a:avLst/>
          </a:prstGeom>
          <a:scene3d>
            <a:camera prst="orthographicFront"/>
            <a:lightRig rig="threePt" dir="t"/>
          </a:scene3d>
          <a:sp3d>
            <a:bevelT/>
          </a:sp3d>
        </p:spPr>
        <p:txBody>
          <a:bodyPr wrap="square">
            <a:spAutoFit/>
          </a:bodyPr>
          <a:lstStyle/>
          <a:p>
            <a:pPr marL="285750" indent="-285750">
              <a:buFont typeface="Arial" panose="020B0604020202020204" pitchFamily="34" charset="0"/>
              <a:buChar char="•"/>
            </a:pPr>
            <a:r>
              <a:rPr lang="en-US" sz="2300" b="1" dirty="0">
                <a:solidFill>
                  <a:prstClr val="black"/>
                </a:solidFill>
                <a:latin typeface="Times" panose="02020603050405020304" pitchFamily="18" charset="0"/>
                <a:cs typeface="Times" panose="02020603050405020304" pitchFamily="18" charset="0"/>
              </a:rPr>
              <a:t>The </a:t>
            </a:r>
            <a:r>
              <a:rPr lang="en-US" sz="2300" b="1" dirty="0">
                <a:solidFill>
                  <a:srgbClr val="FF0000"/>
                </a:solidFill>
                <a:latin typeface="Times" panose="02020603050405020304" pitchFamily="18" charset="0"/>
                <a:cs typeface="Times" panose="02020603050405020304" pitchFamily="18" charset="0"/>
              </a:rPr>
              <a:t>force</a:t>
            </a:r>
            <a:r>
              <a:rPr lang="en-US" sz="2300" b="1" dirty="0">
                <a:solidFill>
                  <a:prstClr val="black"/>
                </a:solidFill>
                <a:latin typeface="Times" panose="02020603050405020304" pitchFamily="18" charset="0"/>
                <a:cs typeface="Times" panose="02020603050405020304" pitchFamily="18" charset="0"/>
              </a:rPr>
              <a:t> is </a:t>
            </a:r>
            <a:r>
              <a:rPr lang="en-US" sz="2300" b="1" dirty="0">
                <a:solidFill>
                  <a:srgbClr val="FF0000"/>
                </a:solidFill>
                <a:latin typeface="Times" panose="02020603050405020304" pitchFamily="18" charset="0"/>
                <a:cs typeface="Times" panose="02020603050405020304" pitchFamily="18" charset="0"/>
              </a:rPr>
              <a:t>directly</a:t>
            </a:r>
            <a:r>
              <a:rPr lang="en-US" sz="2300" b="1" dirty="0">
                <a:solidFill>
                  <a:prstClr val="black"/>
                </a:solidFill>
                <a:latin typeface="Times" panose="02020603050405020304" pitchFamily="18" charset="0"/>
                <a:cs typeface="Times" panose="02020603050405020304" pitchFamily="18" charset="0"/>
              </a:rPr>
              <a:t> proportional to the </a:t>
            </a:r>
            <a:r>
              <a:rPr lang="en-US" sz="2300" b="1" dirty="0">
                <a:solidFill>
                  <a:srgbClr val="FF0000"/>
                </a:solidFill>
                <a:latin typeface="Times" panose="02020603050405020304" pitchFamily="18" charset="0"/>
                <a:cs typeface="Times" panose="02020603050405020304" pitchFamily="18" charset="0"/>
              </a:rPr>
              <a:t>acceleration</a:t>
            </a:r>
          </a:p>
          <a:p>
            <a:r>
              <a:rPr lang="en-US" dirty="0">
                <a:solidFill>
                  <a:prstClr val="black"/>
                </a:solidFill>
              </a:rPr>
              <a:t>The </a:t>
            </a:r>
            <a:r>
              <a:rPr lang="en-US" dirty="0">
                <a:solidFill>
                  <a:srgbClr val="FF0000"/>
                </a:solidFill>
              </a:rPr>
              <a:t>stronger</a:t>
            </a:r>
            <a:r>
              <a:rPr lang="en-US" dirty="0">
                <a:solidFill>
                  <a:prstClr val="black"/>
                </a:solidFill>
              </a:rPr>
              <a:t> the force, the </a:t>
            </a:r>
            <a:r>
              <a:rPr lang="en-US" dirty="0">
                <a:solidFill>
                  <a:srgbClr val="FF0000"/>
                </a:solidFill>
              </a:rPr>
              <a:t>larger</a:t>
            </a:r>
            <a:r>
              <a:rPr lang="en-US" dirty="0">
                <a:solidFill>
                  <a:prstClr val="black"/>
                </a:solidFill>
              </a:rPr>
              <a:t> is the acceleration. The </a:t>
            </a:r>
            <a:r>
              <a:rPr lang="en-US" dirty="0">
                <a:solidFill>
                  <a:srgbClr val="FF0000"/>
                </a:solidFill>
              </a:rPr>
              <a:t>weaker</a:t>
            </a:r>
            <a:r>
              <a:rPr lang="en-US" dirty="0">
                <a:solidFill>
                  <a:prstClr val="black"/>
                </a:solidFill>
              </a:rPr>
              <a:t> the force, the </a:t>
            </a:r>
            <a:r>
              <a:rPr lang="en-US" dirty="0">
                <a:solidFill>
                  <a:srgbClr val="FF0000"/>
                </a:solidFill>
              </a:rPr>
              <a:t>smaller</a:t>
            </a:r>
            <a:r>
              <a:rPr lang="en-US" dirty="0">
                <a:solidFill>
                  <a:prstClr val="black"/>
                </a:solidFill>
              </a:rPr>
              <a:t> is the acceleration</a:t>
            </a:r>
          </a:p>
          <a:p>
            <a:pPr marL="285750" indent="-285750">
              <a:buFont typeface="Arial" panose="020B0604020202020204" pitchFamily="34" charset="0"/>
              <a:buChar char="•"/>
            </a:pPr>
            <a:r>
              <a:rPr lang="en-US" sz="2300" b="1" dirty="0">
                <a:solidFill>
                  <a:prstClr val="black"/>
                </a:solidFill>
                <a:latin typeface="Times" panose="02020603050405020304" pitchFamily="18" charset="0"/>
                <a:cs typeface="Times" panose="02020603050405020304" pitchFamily="18" charset="0"/>
              </a:rPr>
              <a:t>The </a:t>
            </a:r>
            <a:r>
              <a:rPr lang="en-US" sz="2300" b="1" dirty="0">
                <a:solidFill>
                  <a:srgbClr val="FF0000"/>
                </a:solidFill>
                <a:latin typeface="Times" panose="02020603050405020304" pitchFamily="18" charset="0"/>
                <a:cs typeface="Times" panose="02020603050405020304" pitchFamily="18" charset="0"/>
              </a:rPr>
              <a:t>mass</a:t>
            </a:r>
            <a:r>
              <a:rPr lang="en-US" sz="2300" b="1" dirty="0">
                <a:solidFill>
                  <a:prstClr val="black"/>
                </a:solidFill>
                <a:latin typeface="Times" panose="02020603050405020304" pitchFamily="18" charset="0"/>
                <a:cs typeface="Times" panose="02020603050405020304" pitchFamily="18" charset="0"/>
              </a:rPr>
              <a:t> is </a:t>
            </a:r>
            <a:r>
              <a:rPr lang="en-US" sz="2300" b="1" dirty="0">
                <a:solidFill>
                  <a:srgbClr val="FF0000"/>
                </a:solidFill>
                <a:latin typeface="Times" panose="02020603050405020304" pitchFamily="18" charset="0"/>
                <a:cs typeface="Times" panose="02020603050405020304" pitchFamily="18" charset="0"/>
              </a:rPr>
              <a:t>inversely</a:t>
            </a:r>
            <a:r>
              <a:rPr lang="en-US" sz="2300" b="1" dirty="0">
                <a:solidFill>
                  <a:prstClr val="black"/>
                </a:solidFill>
                <a:latin typeface="Times" panose="02020603050405020304" pitchFamily="18" charset="0"/>
                <a:cs typeface="Times" panose="02020603050405020304" pitchFamily="18" charset="0"/>
              </a:rPr>
              <a:t> proportional to the </a:t>
            </a:r>
            <a:r>
              <a:rPr lang="en-US" sz="2300" b="1" dirty="0">
                <a:solidFill>
                  <a:srgbClr val="FF0000"/>
                </a:solidFill>
                <a:latin typeface="Times" panose="02020603050405020304" pitchFamily="18" charset="0"/>
                <a:cs typeface="Times" panose="02020603050405020304" pitchFamily="18" charset="0"/>
              </a:rPr>
              <a:t>acceleration</a:t>
            </a:r>
          </a:p>
          <a:p>
            <a:r>
              <a:rPr lang="en-US" dirty="0">
                <a:solidFill>
                  <a:prstClr val="black"/>
                </a:solidFill>
              </a:rPr>
              <a:t>when pushed with the same force,  a </a:t>
            </a:r>
            <a:r>
              <a:rPr lang="en-US" dirty="0">
                <a:solidFill>
                  <a:srgbClr val="FF0000"/>
                </a:solidFill>
              </a:rPr>
              <a:t>more massive </a:t>
            </a:r>
            <a:r>
              <a:rPr lang="en-US" dirty="0">
                <a:solidFill>
                  <a:prstClr val="black"/>
                </a:solidFill>
              </a:rPr>
              <a:t>object will </a:t>
            </a:r>
            <a:r>
              <a:rPr lang="en-US" dirty="0">
                <a:solidFill>
                  <a:srgbClr val="FF0000"/>
                </a:solidFill>
              </a:rPr>
              <a:t>accelerate less </a:t>
            </a:r>
            <a:r>
              <a:rPr lang="en-US" dirty="0">
                <a:solidFill>
                  <a:prstClr val="black"/>
                </a:solidFill>
              </a:rPr>
              <a:t>and a </a:t>
            </a:r>
            <a:r>
              <a:rPr lang="en-US" dirty="0">
                <a:solidFill>
                  <a:srgbClr val="FF0000"/>
                </a:solidFill>
              </a:rPr>
              <a:t>less massive </a:t>
            </a:r>
            <a:r>
              <a:rPr lang="en-US" dirty="0">
                <a:solidFill>
                  <a:prstClr val="black"/>
                </a:solidFill>
              </a:rPr>
              <a:t>object will </a:t>
            </a:r>
            <a:r>
              <a:rPr lang="en-US" dirty="0">
                <a:solidFill>
                  <a:srgbClr val="FF0000"/>
                </a:solidFill>
              </a:rPr>
              <a:t>accelerate more</a:t>
            </a:r>
            <a:r>
              <a:rPr lang="en-US" dirty="0">
                <a:solidFill>
                  <a:prstClr val="black"/>
                </a:solidFill>
              </a:rPr>
              <a:t>.</a:t>
            </a:r>
          </a:p>
        </p:txBody>
      </p:sp>
    </p:spTree>
    <p:extLst>
      <p:ext uri="{BB962C8B-B14F-4D97-AF65-F5344CB8AC3E}">
        <p14:creationId xmlns:p14="http://schemas.microsoft.com/office/powerpoint/2010/main" val="34730449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l="30319" t="12422" r="7696" b="8829"/>
          <a:stretch>
            <a:fillRect/>
          </a:stretch>
        </p:blipFill>
        <p:spPr bwMode="auto">
          <a:xfrm>
            <a:off x="1064568" y="764704"/>
            <a:ext cx="8064896" cy="5760640"/>
          </a:xfrm>
          <a:prstGeom prst="rect">
            <a:avLst/>
          </a:prstGeom>
          <a:noFill/>
          <a:ln w="9525">
            <a:noFill/>
            <a:miter lim="800000"/>
            <a:headEnd/>
            <a:tailEnd/>
          </a:ln>
        </p:spPr>
      </p:pic>
      <p:sp>
        <p:nvSpPr>
          <p:cNvPr id="3" name="TextBox 2"/>
          <p:cNvSpPr txBox="1"/>
          <p:nvPr/>
        </p:nvSpPr>
        <p:spPr>
          <a:xfrm>
            <a:off x="992560" y="231031"/>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sp>
        <p:nvSpPr>
          <p:cNvPr id="4" name="عنصر نائب لرقم الشريحة 3"/>
          <p:cNvSpPr>
            <a:spLocks noGrp="1"/>
          </p:cNvSpPr>
          <p:nvPr>
            <p:ph type="sldNum" sz="quarter" idx="12"/>
          </p:nvPr>
        </p:nvSpPr>
        <p:spPr/>
        <p:txBody>
          <a:bodyPr/>
          <a:lstStyle/>
          <a:p>
            <a:fld id="{19400F74-C474-487E-AA73-7DA0FEF0D858}"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l="20911" t="11438" r="17105" b="9813"/>
          <a:stretch>
            <a:fillRect/>
          </a:stretch>
        </p:blipFill>
        <p:spPr bwMode="auto">
          <a:xfrm>
            <a:off x="992560" y="764704"/>
            <a:ext cx="8064896" cy="5760640"/>
          </a:xfrm>
          <a:prstGeom prst="rect">
            <a:avLst/>
          </a:prstGeom>
          <a:noFill/>
          <a:ln w="9525">
            <a:noFill/>
            <a:miter lim="800000"/>
            <a:headEnd/>
            <a:tailEnd/>
          </a:ln>
        </p:spPr>
      </p:pic>
      <p:sp>
        <p:nvSpPr>
          <p:cNvPr id="3" name="TextBox 2"/>
          <p:cNvSpPr txBox="1"/>
          <p:nvPr/>
        </p:nvSpPr>
        <p:spPr>
          <a:xfrm>
            <a:off x="992560" y="231031"/>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sp>
        <p:nvSpPr>
          <p:cNvPr id="4" name="عنصر نائب لرقم الشريحة 3"/>
          <p:cNvSpPr>
            <a:spLocks noGrp="1"/>
          </p:cNvSpPr>
          <p:nvPr>
            <p:ph type="sldNum" sz="quarter" idx="12"/>
          </p:nvPr>
        </p:nvSpPr>
        <p:spPr/>
        <p:txBody>
          <a:bodyPr/>
          <a:lstStyle/>
          <a:p>
            <a:fld id="{19400F74-C474-487E-AA73-7DA0FEF0D858}"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2" y="188640"/>
            <a:ext cx="6696744" cy="176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28" y="1873866"/>
            <a:ext cx="5976664" cy="47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54</a:t>
            </a:fld>
            <a:endParaRPr lang="en-US"/>
          </a:p>
        </p:txBody>
      </p:sp>
    </p:spTree>
    <p:extLst>
      <p:ext uri="{BB962C8B-B14F-4D97-AF65-F5344CB8AC3E}">
        <p14:creationId xmlns:p14="http://schemas.microsoft.com/office/powerpoint/2010/main" val="32283842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solidFill>
                  <a:prstClr val="black">
                    <a:tint val="75000"/>
                  </a:prstClr>
                </a:solidFill>
              </a:rPr>
              <a:pPr/>
              <a:t>55</a:t>
            </a:fld>
            <a:endParaRPr lang="en-US">
              <a:solidFill>
                <a:prstClr val="black">
                  <a:tint val="75000"/>
                </a:prstClr>
              </a:solidFill>
            </a:endParaRPr>
          </a:p>
        </p:txBody>
      </p:sp>
      <p:sp>
        <p:nvSpPr>
          <p:cNvPr id="8" name="مستطيل 7"/>
          <p:cNvSpPr/>
          <p:nvPr/>
        </p:nvSpPr>
        <p:spPr>
          <a:xfrm>
            <a:off x="495300" y="1518309"/>
            <a:ext cx="8667646" cy="2308324"/>
          </a:xfrm>
          <a:prstGeom prst="rect">
            <a:avLst/>
          </a:prstGeom>
        </p:spPr>
        <p:txBody>
          <a:bodyPr wrap="square">
            <a:spAutoFit/>
          </a:bodyPr>
          <a:lstStyle/>
          <a:p>
            <a:pPr marL="457200" indent="-457200">
              <a:lnSpc>
                <a:spcPct val="150000"/>
              </a:lnSpc>
              <a:buFont typeface="+mj-lt"/>
              <a:buAutoNum type="arabicPeriod"/>
            </a:pPr>
            <a:r>
              <a:rPr lang="en-GB" sz="2400" dirty="0">
                <a:solidFill>
                  <a:srgbClr val="000000"/>
                </a:solidFill>
                <a:latin typeface="Times New Roman" panose="02020603050405020304" pitchFamily="18" charset="0"/>
                <a:ea typeface="Times New Roman" panose="02020603050405020304" pitchFamily="18" charset="0"/>
              </a:rPr>
              <a:t>Distinguish among weight, mass, and gravity.</a:t>
            </a:r>
            <a:endParaRPr lang="en-US" sz="2400" dirty="0">
              <a:solidFill>
                <a:srgbClr val="000000"/>
              </a:solidFill>
              <a:latin typeface="Times New Roman" panose="02020603050405020304" pitchFamily="18" charset="0"/>
              <a:ea typeface="Times New Roman" panose="02020603050405020304" pitchFamily="18" charset="0"/>
            </a:endParaRPr>
          </a:p>
          <a:p>
            <a:pPr marL="457200" indent="-457200">
              <a:lnSpc>
                <a:spcPct val="150000"/>
              </a:lnSpc>
              <a:buFont typeface="+mj-lt"/>
              <a:buAutoNum type="arabicPeriod"/>
            </a:pPr>
            <a:r>
              <a:rPr lang="en-GB" sz="2400" dirty="0">
                <a:solidFill>
                  <a:srgbClr val="000000"/>
                </a:solidFill>
                <a:latin typeface="Times New Roman" panose="02020603050405020304" pitchFamily="18" charset="0"/>
                <a:ea typeface="Times New Roman" panose="02020603050405020304" pitchFamily="18" charset="0"/>
              </a:rPr>
              <a:t>Describe how the weight and the mass of an object are related</a:t>
            </a:r>
            <a:endParaRPr lang="en-US" sz="2400" dirty="0">
              <a:solidFill>
                <a:srgbClr val="000000"/>
              </a:solidFill>
              <a:latin typeface="Times New Roman" panose="02020603050405020304" pitchFamily="18" charset="0"/>
              <a:ea typeface="Times New Roman" panose="02020603050405020304" pitchFamily="18" charset="0"/>
            </a:endParaRPr>
          </a:p>
          <a:p>
            <a:pPr marL="457200" indent="-457200">
              <a:lnSpc>
                <a:spcPct val="150000"/>
              </a:lnSpc>
              <a:buFont typeface="+mj-lt"/>
              <a:buAutoNum type="arabicPeriod"/>
            </a:pPr>
            <a:r>
              <a:rPr lang="en-GB" sz="2400" dirty="0">
                <a:solidFill>
                  <a:srgbClr val="000000"/>
                </a:solidFill>
                <a:latin typeface="Times New Roman" panose="02020603050405020304" pitchFamily="18" charset="0"/>
                <a:ea typeface="Times New Roman" panose="02020603050405020304" pitchFamily="18" charset="0"/>
              </a:rPr>
              <a:t>Define the normal force  and find its direction and magnitude </a:t>
            </a:r>
            <a:endParaRPr lang="en-US" sz="2400" dirty="0">
              <a:solidFill>
                <a:srgbClr val="000000"/>
              </a:solidFill>
              <a:latin typeface="Times New Roman" panose="02020603050405020304" pitchFamily="18" charset="0"/>
              <a:ea typeface="Times New Roman" panose="02020603050405020304" pitchFamily="18" charset="0"/>
            </a:endParaRPr>
          </a:p>
          <a:p>
            <a:pPr marL="457200" indent="-457200">
              <a:lnSpc>
                <a:spcPct val="150000"/>
              </a:lnSpc>
              <a:buFont typeface="+mj-lt"/>
              <a:buAutoNum type="arabicPeriod"/>
            </a:pPr>
            <a:r>
              <a:rPr lang="en-GB" sz="2400" dirty="0">
                <a:solidFill>
                  <a:srgbClr val="000000"/>
                </a:solidFill>
                <a:latin typeface="Times New Roman" panose="02020603050405020304" pitchFamily="18" charset="0"/>
                <a:ea typeface="Times New Roman" panose="02020603050405020304" pitchFamily="18" charset="0"/>
              </a:rPr>
              <a:t>Distinguish between mass and </a:t>
            </a:r>
            <a:r>
              <a:rPr lang="en-GB" sz="2400" dirty="0" smtClean="0">
                <a:solidFill>
                  <a:srgbClr val="000000"/>
                </a:solidFill>
                <a:latin typeface="Times New Roman" panose="02020603050405020304" pitchFamily="18" charset="0"/>
                <a:ea typeface="Times New Roman" panose="02020603050405020304" pitchFamily="18" charset="0"/>
              </a:rPr>
              <a:t>volume</a:t>
            </a:r>
            <a:endParaRPr lang="en-US" sz="2400" dirty="0">
              <a:solidFill>
                <a:srgbClr val="000000"/>
              </a:solidFill>
              <a:latin typeface="Times New Roman" panose="02020603050405020304" pitchFamily="18" charset="0"/>
              <a:ea typeface="Times New Roman" panose="02020603050405020304" pitchFamily="18" charset="0"/>
            </a:endParaRPr>
          </a:p>
        </p:txBody>
      </p:sp>
      <p:sp>
        <p:nvSpPr>
          <p:cNvPr id="9" name="TextBox 5"/>
          <p:cNvSpPr txBox="1"/>
          <p:nvPr/>
        </p:nvSpPr>
        <p:spPr>
          <a:xfrm>
            <a:off x="2610051" y="188640"/>
            <a:ext cx="4685898" cy="630942"/>
          </a:xfrm>
          <a:prstGeom prst="rect">
            <a:avLst/>
          </a:prstGeom>
          <a:noFill/>
        </p:spPr>
        <p:txBody>
          <a:bodyPr wrap="none" rtlCol="0">
            <a:spAutoFit/>
          </a:bodyPr>
          <a:lstStyle/>
          <a:p>
            <a:r>
              <a:rPr lang="en-US" sz="3500" b="1" dirty="0" smtClean="0">
                <a:solidFill>
                  <a:srgbClr val="0070C0"/>
                </a:solidFill>
                <a:latin typeface="Times New Roman" panose="02020603050405020304" pitchFamily="18" charset="0"/>
                <a:ea typeface="Times New Roman" panose="02020603050405020304" pitchFamily="18" charset="0"/>
              </a:rPr>
              <a:t>2.6. </a:t>
            </a:r>
            <a:r>
              <a:rPr lang="en-US" sz="3500" b="1" dirty="0">
                <a:solidFill>
                  <a:srgbClr val="0070C0"/>
                </a:solidFill>
                <a:latin typeface="Times New Roman" panose="02020603050405020304" pitchFamily="18" charset="0"/>
                <a:ea typeface="Times New Roman" panose="02020603050405020304" pitchFamily="18" charset="0"/>
              </a:rPr>
              <a:t>Gravity and weight</a:t>
            </a:r>
          </a:p>
        </p:txBody>
      </p:sp>
      <p:sp>
        <p:nvSpPr>
          <p:cNvPr id="10" name="مستطيل 9"/>
          <p:cNvSpPr/>
          <p:nvPr/>
        </p:nvSpPr>
        <p:spPr>
          <a:xfrm>
            <a:off x="495300" y="984202"/>
            <a:ext cx="1798890" cy="523220"/>
          </a:xfrm>
          <a:prstGeom prst="rect">
            <a:avLst/>
          </a:prstGeom>
        </p:spPr>
        <p:txBody>
          <a:bodyPr wrap="none">
            <a:spAutoFit/>
          </a:bodyPr>
          <a:lstStyle/>
          <a:p>
            <a:r>
              <a:rPr lang="en-US" sz="2800" b="1" u="sng" dirty="0">
                <a:solidFill>
                  <a:prstClr val="black"/>
                </a:solidFill>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30164086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66116" y="130622"/>
            <a:ext cx="5279172" cy="706090"/>
          </a:xfrm>
          <a:prstGeom prst="rect">
            <a:avLst/>
          </a:prstGeom>
        </p:spPr>
        <p:txBody>
          <a:bodyPr>
            <a:normAutofit fontScale="97500" lnSpcReduction="10000"/>
          </a:bodyPr>
          <a:lstStyle/>
          <a:p>
            <a:pPr algn="ctr">
              <a:spcBef>
                <a:spcPct val="0"/>
              </a:spcBef>
              <a:defRPr/>
            </a:pPr>
            <a:r>
              <a:rPr lang="en-US" sz="4400" b="1" dirty="0" smtClean="0">
                <a:solidFill>
                  <a:prstClr val="black"/>
                </a:solidFill>
                <a:ea typeface="+mj-ea"/>
                <a:cs typeface="+mj-cs"/>
              </a:rPr>
              <a:t>Gravity and weight</a:t>
            </a:r>
          </a:p>
        </p:txBody>
      </p:sp>
      <p:sp>
        <p:nvSpPr>
          <p:cNvPr id="3" name="Rectangle 2"/>
          <p:cNvSpPr txBox="1">
            <a:spLocks noChangeArrowheads="1"/>
          </p:cNvSpPr>
          <p:nvPr/>
        </p:nvSpPr>
        <p:spPr>
          <a:xfrm>
            <a:off x="495300" y="662220"/>
            <a:ext cx="1584177" cy="596638"/>
          </a:xfrm>
          <a:prstGeom prst="rect">
            <a:avLst/>
          </a:prstGeom>
        </p:spPr>
        <p:txBody>
          <a:bodyPr>
            <a:normAutofit fontScale="97500"/>
          </a:bodyPr>
          <a:lstStyle/>
          <a:p>
            <a:pPr algn="ctr">
              <a:spcBef>
                <a:spcPct val="0"/>
              </a:spcBef>
              <a:defRPr/>
            </a:pPr>
            <a:r>
              <a:rPr lang="en-US" sz="3200" b="1" dirty="0" smtClean="0">
                <a:solidFill>
                  <a:prstClr val="black"/>
                </a:solidFill>
                <a:ea typeface="+mj-ea"/>
                <a:cs typeface="+mj-cs"/>
              </a:rPr>
              <a:t>Weight</a:t>
            </a:r>
            <a:r>
              <a:rPr lang="en-US" sz="3200" dirty="0" smtClean="0">
                <a:solidFill>
                  <a:prstClr val="black"/>
                </a:solidFill>
                <a:ea typeface="+mj-ea"/>
                <a:cs typeface="+mj-cs"/>
              </a:rPr>
              <a:t>: </a:t>
            </a:r>
          </a:p>
        </p:txBody>
      </p:sp>
      <p:sp>
        <p:nvSpPr>
          <p:cNvPr id="4" name="TextBox 3"/>
          <p:cNvSpPr txBox="1"/>
          <p:nvPr/>
        </p:nvSpPr>
        <p:spPr>
          <a:xfrm>
            <a:off x="495300" y="1270807"/>
            <a:ext cx="6202007" cy="2785378"/>
          </a:xfrm>
          <a:prstGeom prst="rect">
            <a:avLst/>
          </a:prstGeom>
          <a:noFill/>
        </p:spPr>
        <p:txBody>
          <a:bodyPr wrap="square" rtlCol="0">
            <a:spAutoFit/>
          </a:bodyPr>
          <a:lstStyle/>
          <a:p>
            <a:pPr>
              <a:buFont typeface="Arial" pitchFamily="34" charset="0"/>
              <a:buChar char="•"/>
            </a:pPr>
            <a:r>
              <a:rPr lang="en-US" sz="2500" dirty="0" smtClean="0">
                <a:solidFill>
                  <a:prstClr val="black"/>
                </a:solidFill>
                <a:latin typeface="Times" panose="02020603050405020304" pitchFamily="18" charset="0"/>
                <a:cs typeface="Times" panose="02020603050405020304" pitchFamily="18" charset="0"/>
              </a:rPr>
              <a:t>  The force on an object due to gravity</a:t>
            </a:r>
          </a:p>
          <a:p>
            <a:pPr>
              <a:buFont typeface="Arial" pitchFamily="34" charset="0"/>
              <a:buChar char="•"/>
            </a:pPr>
            <a:r>
              <a:rPr lang="en-US" sz="2500" dirty="0" smtClean="0">
                <a:solidFill>
                  <a:prstClr val="black"/>
                </a:solidFill>
                <a:latin typeface="Times" panose="02020603050405020304" pitchFamily="18" charset="0"/>
                <a:cs typeface="Times" panose="02020603050405020304" pitchFamily="18" charset="0"/>
              </a:rPr>
              <a:t>  Scientific unit of force is the </a:t>
            </a:r>
            <a:r>
              <a:rPr lang="en-US" sz="2500" dirty="0" err="1" smtClean="0">
                <a:solidFill>
                  <a:prstClr val="black"/>
                </a:solidFill>
                <a:latin typeface="Times" panose="02020603050405020304" pitchFamily="18" charset="0"/>
                <a:cs typeface="Times" panose="02020603050405020304" pitchFamily="18" charset="0"/>
              </a:rPr>
              <a:t>newton</a:t>
            </a:r>
            <a:r>
              <a:rPr lang="en-US" sz="2500" dirty="0" smtClean="0">
                <a:solidFill>
                  <a:prstClr val="black"/>
                </a:solidFill>
                <a:latin typeface="Times" panose="02020603050405020304" pitchFamily="18" charset="0"/>
                <a:cs typeface="Times" panose="02020603050405020304" pitchFamily="18" charset="0"/>
              </a:rPr>
              <a:t> (N)</a:t>
            </a:r>
          </a:p>
          <a:p>
            <a:pPr>
              <a:buFont typeface="Arial" pitchFamily="34" charset="0"/>
              <a:buChar char="•"/>
            </a:pPr>
            <a:r>
              <a:rPr lang="en-US" sz="2500" dirty="0" smtClean="0">
                <a:solidFill>
                  <a:prstClr val="black"/>
                </a:solidFill>
                <a:latin typeface="Times" panose="02020603050405020304" pitchFamily="18" charset="0"/>
                <a:cs typeface="Times" panose="02020603050405020304" pitchFamily="18" charset="0"/>
              </a:rPr>
              <a:t>  Free fall </a:t>
            </a:r>
            <a:r>
              <a:rPr lang="en-US" sz="2500" dirty="0" smtClean="0">
                <a:solidFill>
                  <a:prstClr val="black"/>
                </a:solidFill>
                <a:latin typeface="Times" panose="02020603050405020304" pitchFamily="18" charset="0"/>
                <a:cs typeface="Times" panose="02020603050405020304" pitchFamily="18" charset="0"/>
                <a:sym typeface="Symbol"/>
              </a:rPr>
              <a:t> acceleration due to gravity</a:t>
            </a:r>
          </a:p>
          <a:p>
            <a:r>
              <a:rPr lang="en-US" sz="2500" dirty="0" smtClean="0">
                <a:solidFill>
                  <a:prstClr val="black"/>
                </a:solidFill>
                <a:latin typeface="Times" panose="02020603050405020304" pitchFamily="18" charset="0"/>
                <a:cs typeface="Times" panose="02020603050405020304" pitchFamily="18" charset="0"/>
                <a:sym typeface="Symbol"/>
              </a:rPr>
              <a:t>    = g = 9.8 m/s</a:t>
            </a:r>
            <a:r>
              <a:rPr lang="en-US" sz="2500" baseline="30000" dirty="0" smtClean="0">
                <a:solidFill>
                  <a:prstClr val="black"/>
                </a:solidFill>
                <a:latin typeface="Times" panose="02020603050405020304" pitchFamily="18" charset="0"/>
                <a:cs typeface="Times" panose="02020603050405020304" pitchFamily="18" charset="0"/>
                <a:sym typeface="Symbol"/>
              </a:rPr>
              <a:t>2</a:t>
            </a:r>
            <a:r>
              <a:rPr lang="en-US" sz="2500" dirty="0" smtClean="0">
                <a:solidFill>
                  <a:prstClr val="black"/>
                </a:solidFill>
                <a:latin typeface="Times" panose="02020603050405020304" pitchFamily="18" charset="0"/>
                <a:cs typeface="Times" panose="02020603050405020304" pitchFamily="18" charset="0"/>
                <a:sym typeface="Symbol"/>
              </a:rPr>
              <a:t>. (g = 32.2 ft/s</a:t>
            </a:r>
            <a:r>
              <a:rPr lang="en-US" sz="2500" baseline="30000" dirty="0" smtClean="0">
                <a:solidFill>
                  <a:prstClr val="black"/>
                </a:solidFill>
                <a:latin typeface="Times" panose="02020603050405020304" pitchFamily="18" charset="0"/>
                <a:cs typeface="Times" panose="02020603050405020304" pitchFamily="18" charset="0"/>
                <a:sym typeface="Symbol"/>
              </a:rPr>
              <a:t>2</a:t>
            </a:r>
            <a:r>
              <a:rPr lang="en-US" sz="2500" dirty="0" smtClean="0">
                <a:solidFill>
                  <a:prstClr val="black"/>
                </a:solidFill>
                <a:latin typeface="Times" panose="02020603050405020304" pitchFamily="18" charset="0"/>
                <a:cs typeface="Times" panose="02020603050405020304" pitchFamily="18" charset="0"/>
                <a:sym typeface="Symbol"/>
              </a:rPr>
              <a:t>, British</a:t>
            </a:r>
          </a:p>
          <a:p>
            <a:r>
              <a:rPr lang="en-US" sz="2500" dirty="0" smtClean="0">
                <a:solidFill>
                  <a:prstClr val="black"/>
                </a:solidFill>
                <a:latin typeface="Times" panose="02020603050405020304" pitchFamily="18" charset="0"/>
                <a:cs typeface="Times" panose="02020603050405020304" pitchFamily="18" charset="0"/>
                <a:sym typeface="Symbol"/>
              </a:rPr>
              <a:t>    system). </a:t>
            </a:r>
          </a:p>
          <a:p>
            <a:pPr>
              <a:buFont typeface="Arial" pitchFamily="34" charset="0"/>
              <a:buChar char="•"/>
            </a:pPr>
            <a:r>
              <a:rPr lang="en-US" sz="2500" dirty="0" smtClean="0">
                <a:solidFill>
                  <a:prstClr val="black"/>
                </a:solidFill>
                <a:latin typeface="Times" panose="02020603050405020304" pitchFamily="18" charset="0"/>
                <a:cs typeface="Times" panose="02020603050405020304" pitchFamily="18" charset="0"/>
              </a:rPr>
              <a:t>  </a:t>
            </a:r>
            <a:r>
              <a:rPr lang="en-US" sz="2500" dirty="0" smtClean="0">
                <a:solidFill>
                  <a:prstClr val="black"/>
                </a:solidFill>
                <a:latin typeface="Times" panose="02020603050405020304" pitchFamily="18" charset="0"/>
                <a:cs typeface="Times" panose="02020603050405020304" pitchFamily="18" charset="0"/>
                <a:sym typeface="Symbol"/>
              </a:rPr>
              <a:t>Newton second law: </a:t>
            </a:r>
            <a:r>
              <a:rPr lang="en-US" sz="2500" i="1" dirty="0" smtClean="0">
                <a:solidFill>
                  <a:prstClr val="black"/>
                </a:solidFill>
                <a:latin typeface="Times" panose="02020603050405020304" pitchFamily="18" charset="0"/>
                <a:cs typeface="Times" panose="02020603050405020304" pitchFamily="18" charset="0"/>
                <a:sym typeface="Symbol"/>
              </a:rPr>
              <a:t>F</a:t>
            </a:r>
            <a:r>
              <a:rPr lang="en-US" sz="2500" dirty="0" smtClean="0">
                <a:solidFill>
                  <a:prstClr val="black"/>
                </a:solidFill>
                <a:latin typeface="Times" panose="02020603050405020304" pitchFamily="18" charset="0"/>
                <a:cs typeface="Times" panose="02020603050405020304" pitchFamily="18" charset="0"/>
                <a:sym typeface="Symbol"/>
              </a:rPr>
              <a:t> = </a:t>
            </a:r>
            <a:r>
              <a:rPr lang="en-US" sz="2500" i="1" dirty="0" smtClean="0">
                <a:solidFill>
                  <a:prstClr val="black"/>
                </a:solidFill>
                <a:latin typeface="Times" panose="02020603050405020304" pitchFamily="18" charset="0"/>
                <a:cs typeface="Times" panose="02020603050405020304" pitchFamily="18" charset="0"/>
                <a:sym typeface="Symbol"/>
              </a:rPr>
              <a:t>m a</a:t>
            </a:r>
            <a:r>
              <a:rPr lang="en-US" sz="2500" dirty="0" smtClean="0">
                <a:solidFill>
                  <a:prstClr val="black"/>
                </a:solidFill>
                <a:latin typeface="Times" panose="02020603050405020304" pitchFamily="18" charset="0"/>
                <a:cs typeface="Times" panose="02020603050405020304" pitchFamily="18" charset="0"/>
                <a:sym typeface="Symbol"/>
              </a:rPr>
              <a:t> , </a:t>
            </a:r>
          </a:p>
          <a:p>
            <a:r>
              <a:rPr lang="en-US" sz="2500" dirty="0">
                <a:solidFill>
                  <a:prstClr val="black"/>
                </a:solidFill>
                <a:latin typeface="Times" panose="02020603050405020304" pitchFamily="18" charset="0"/>
                <a:cs typeface="Times" panose="02020603050405020304" pitchFamily="18" charset="0"/>
                <a:sym typeface="Symbol"/>
              </a:rPr>
              <a:t> </a:t>
            </a:r>
            <a:r>
              <a:rPr lang="en-US" sz="2500" dirty="0" smtClean="0">
                <a:solidFill>
                  <a:prstClr val="black"/>
                </a:solidFill>
                <a:latin typeface="Times" panose="02020603050405020304" pitchFamily="18" charset="0"/>
                <a:cs typeface="Times" panose="02020603050405020304" pitchFamily="18" charset="0"/>
                <a:sym typeface="Symbol"/>
              </a:rPr>
              <a:t>   for free fall, </a:t>
            </a:r>
            <a:r>
              <a:rPr lang="en-US" sz="2500" i="1" dirty="0" smtClean="0">
                <a:solidFill>
                  <a:prstClr val="black"/>
                </a:solidFill>
                <a:latin typeface="Times" panose="02020603050405020304" pitchFamily="18" charset="0"/>
                <a:cs typeface="Times" panose="02020603050405020304" pitchFamily="18" charset="0"/>
                <a:sym typeface="Symbol"/>
              </a:rPr>
              <a:t>a</a:t>
            </a:r>
            <a:r>
              <a:rPr lang="en-US" sz="2500" dirty="0" smtClean="0">
                <a:solidFill>
                  <a:prstClr val="black"/>
                </a:solidFill>
                <a:latin typeface="Times" panose="02020603050405020304" pitchFamily="18" charset="0"/>
                <a:cs typeface="Times" panose="02020603050405020304" pitchFamily="18" charset="0"/>
                <a:sym typeface="Symbol"/>
              </a:rPr>
              <a:t> = </a:t>
            </a:r>
            <a:r>
              <a:rPr lang="en-US" sz="2500" i="1" dirty="0" smtClean="0">
                <a:solidFill>
                  <a:prstClr val="black"/>
                </a:solidFill>
                <a:latin typeface="Times" panose="02020603050405020304" pitchFamily="18" charset="0"/>
                <a:cs typeface="Times" panose="02020603050405020304" pitchFamily="18" charset="0"/>
                <a:sym typeface="Symbol"/>
              </a:rPr>
              <a:t>g</a:t>
            </a:r>
            <a:r>
              <a:rPr lang="en-US" sz="2500" dirty="0" smtClean="0">
                <a:solidFill>
                  <a:prstClr val="black"/>
                </a:solidFill>
                <a:latin typeface="Times" panose="02020603050405020304" pitchFamily="18" charset="0"/>
                <a:cs typeface="Times" panose="02020603050405020304" pitchFamily="18" charset="0"/>
                <a:sym typeface="Symbol"/>
              </a:rPr>
              <a:t>,   </a:t>
            </a:r>
            <a:r>
              <a:rPr lang="en-US" sz="2500" i="1" dirty="0" smtClean="0">
                <a:solidFill>
                  <a:prstClr val="black"/>
                </a:solidFill>
                <a:latin typeface="Times" panose="02020603050405020304" pitchFamily="18" charset="0"/>
                <a:cs typeface="Times" panose="02020603050405020304" pitchFamily="18" charset="0"/>
                <a:sym typeface="Symbol"/>
              </a:rPr>
              <a:t>F</a:t>
            </a:r>
            <a:r>
              <a:rPr lang="en-US" sz="2500" dirty="0" smtClean="0">
                <a:solidFill>
                  <a:prstClr val="black"/>
                </a:solidFill>
                <a:latin typeface="Times" panose="02020603050405020304" pitchFamily="18" charset="0"/>
                <a:cs typeface="Times" panose="02020603050405020304" pitchFamily="18" charset="0"/>
                <a:sym typeface="Symbol"/>
              </a:rPr>
              <a:t> = </a:t>
            </a:r>
            <a:r>
              <a:rPr lang="en-US" sz="2500" i="1" dirty="0" err="1" smtClean="0">
                <a:solidFill>
                  <a:prstClr val="black"/>
                </a:solidFill>
                <a:latin typeface="Times" panose="02020603050405020304" pitchFamily="18" charset="0"/>
                <a:cs typeface="Times" panose="02020603050405020304" pitchFamily="18" charset="0"/>
                <a:sym typeface="Symbol"/>
              </a:rPr>
              <a:t>F</a:t>
            </a:r>
            <a:r>
              <a:rPr lang="en-US" sz="2500" i="1" baseline="-25000" dirty="0" err="1" smtClean="0">
                <a:solidFill>
                  <a:prstClr val="black"/>
                </a:solidFill>
                <a:latin typeface="Times" panose="02020603050405020304" pitchFamily="18" charset="0"/>
                <a:cs typeface="Times" panose="02020603050405020304" pitchFamily="18" charset="0"/>
                <a:sym typeface="Symbol"/>
              </a:rPr>
              <a:t>w</a:t>
            </a:r>
            <a:r>
              <a:rPr lang="en-US" sz="2500" i="1" dirty="0" smtClean="0">
                <a:solidFill>
                  <a:prstClr val="black"/>
                </a:solidFill>
                <a:latin typeface="Times" panose="02020603050405020304" pitchFamily="18" charset="0"/>
                <a:cs typeface="Times" panose="02020603050405020304" pitchFamily="18" charset="0"/>
                <a:sym typeface="Symbol"/>
              </a:rPr>
              <a:t> </a:t>
            </a:r>
            <a:r>
              <a:rPr lang="en-US" sz="2500" dirty="0" smtClean="0">
                <a:solidFill>
                  <a:prstClr val="black"/>
                </a:solidFill>
                <a:latin typeface="Times" panose="02020603050405020304" pitchFamily="18" charset="0"/>
                <a:cs typeface="Times" panose="02020603050405020304" pitchFamily="18" charset="0"/>
                <a:sym typeface="Symbol"/>
              </a:rPr>
              <a:t></a:t>
            </a:r>
            <a:endParaRPr lang="en-US" sz="2500" dirty="0">
              <a:solidFill>
                <a:prstClr val="black"/>
              </a:solidFill>
              <a:latin typeface="Times" panose="02020603050405020304" pitchFamily="18" charset="0"/>
              <a:cs typeface="Times" panose="02020603050405020304" pitchFamily="18" charset="0"/>
            </a:endParaRPr>
          </a:p>
        </p:txBody>
      </p:sp>
      <p:pic>
        <p:nvPicPr>
          <p:cNvPr id="59394" name="Picture 2"/>
          <p:cNvPicPr>
            <a:picLocks noChangeAspect="1" noChangeArrowheads="1"/>
          </p:cNvPicPr>
          <p:nvPr/>
        </p:nvPicPr>
        <p:blipFill>
          <a:blip r:embed="rId3" cstate="print"/>
          <a:srcRect t="679"/>
          <a:stretch>
            <a:fillRect/>
          </a:stretch>
        </p:blipFill>
        <p:spPr bwMode="auto">
          <a:xfrm>
            <a:off x="6465168" y="764704"/>
            <a:ext cx="3096344" cy="3963740"/>
          </a:xfrm>
          <a:prstGeom prst="rect">
            <a:avLst/>
          </a:prstGeom>
          <a:noFill/>
          <a:ln w="9525">
            <a:noFill/>
            <a:miter lim="800000"/>
            <a:headEnd/>
            <a:tailEnd/>
          </a:ln>
        </p:spPr>
      </p:pic>
      <p:pic>
        <p:nvPicPr>
          <p:cNvPr id="59396" name="Picture 4"/>
          <p:cNvPicPr>
            <a:picLocks noChangeAspect="1" noChangeArrowheads="1"/>
          </p:cNvPicPr>
          <p:nvPr/>
        </p:nvPicPr>
        <p:blipFill>
          <a:blip r:embed="rId4" cstate="print"/>
          <a:srcRect t="25936"/>
          <a:stretch>
            <a:fillRect/>
          </a:stretch>
        </p:blipFill>
        <p:spPr bwMode="auto">
          <a:xfrm>
            <a:off x="286420" y="5017900"/>
            <a:ext cx="5040559" cy="172819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l="2857" t="-3086" r="56834" b="72226"/>
          <a:stretch>
            <a:fillRect/>
          </a:stretch>
        </p:blipFill>
        <p:spPr bwMode="auto">
          <a:xfrm>
            <a:off x="3136543" y="4322055"/>
            <a:ext cx="1800200" cy="638007"/>
          </a:xfrm>
          <a:prstGeom prst="rect">
            <a:avLst/>
          </a:prstGeom>
          <a:noFill/>
          <a:ln w="9525">
            <a:noFill/>
            <a:miter lim="800000"/>
            <a:headEnd/>
            <a:tailEnd/>
          </a:ln>
        </p:spPr>
      </p:pic>
      <p:sp>
        <p:nvSpPr>
          <p:cNvPr id="5" name="عنصر نائب للتذييل 4"/>
          <p:cNvSpPr>
            <a:spLocks noGrp="1"/>
          </p:cNvSpPr>
          <p:nvPr>
            <p:ph type="ftr" sz="quarter" idx="11"/>
          </p:nvPr>
        </p:nvSpPr>
        <p:spPr>
          <a:xfrm>
            <a:off x="5530850" y="6356351"/>
            <a:ext cx="3136900" cy="365125"/>
          </a:xfrm>
        </p:spPr>
        <p:txBody>
          <a:bodyPr/>
          <a:lstStyle/>
          <a:p>
            <a:r>
              <a:rPr lang="en-US" dirty="0" smtClean="0">
                <a:solidFill>
                  <a:prstClr val="black">
                    <a:tint val="75000"/>
                  </a:prstClr>
                </a:solidFill>
              </a:rPr>
              <a:t>A. </a:t>
            </a:r>
            <a:r>
              <a:rPr lang="en-US" dirty="0" err="1" smtClean="0">
                <a:solidFill>
                  <a:prstClr val="black">
                    <a:tint val="75000"/>
                  </a:prstClr>
                </a:solidFill>
              </a:rPr>
              <a:t>Abou</a:t>
            </a:r>
            <a:r>
              <a:rPr lang="en-US" dirty="0" smtClean="0">
                <a:solidFill>
                  <a:prstClr val="black">
                    <a:tint val="75000"/>
                  </a:prstClr>
                </a:solidFill>
              </a:rPr>
              <a:t> </a:t>
            </a:r>
            <a:r>
              <a:rPr lang="en-US" dirty="0" err="1" smtClean="0">
                <a:solidFill>
                  <a:prstClr val="black">
                    <a:tint val="75000"/>
                  </a:prstClr>
                </a:solidFill>
              </a:rPr>
              <a:t>Elfadl</a:t>
            </a:r>
            <a:endParaRPr lang="en-US" dirty="0">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solidFill>
                  <a:prstClr val="black">
                    <a:tint val="75000"/>
                  </a:prstClr>
                </a:solidFill>
              </a:rPr>
              <a:pPr/>
              <a:t>56</a:t>
            </a:fld>
            <a:endParaRPr lang="en-US">
              <a:solidFill>
                <a:prstClr val="black">
                  <a:tint val="75000"/>
                </a:prstClr>
              </a:solidFill>
            </a:endParaRPr>
          </a:p>
        </p:txBody>
      </p:sp>
      <p:sp>
        <p:nvSpPr>
          <p:cNvPr id="7" name="عنصر نائب للتاريخ 6"/>
          <p:cNvSpPr>
            <a:spLocks noGrp="1"/>
          </p:cNvSpPr>
          <p:nvPr>
            <p:ph type="dt" sz="half" idx="10"/>
          </p:nvPr>
        </p:nvSpPr>
        <p:spPr/>
        <p:txBody>
          <a:bodyPr/>
          <a:lstStyle/>
          <a:p>
            <a:fld id="{1E23CB73-585E-4F10-840F-634E775D4D7E}" type="datetime1">
              <a:rPr lang="en-US" smtClean="0">
                <a:solidFill>
                  <a:prstClr val="black">
                    <a:tint val="75000"/>
                  </a:prstClr>
                </a:solidFill>
              </a:rPr>
              <a:pPr/>
              <a:t>10/29/2015</a:t>
            </a:fld>
            <a:endParaRPr lang="en-US">
              <a:solidFill>
                <a:prstClr val="black">
                  <a:tint val="75000"/>
                </a:prstClr>
              </a:solidFill>
            </a:endParaRPr>
          </a:p>
        </p:txBody>
      </p:sp>
      <p:sp>
        <p:nvSpPr>
          <p:cNvPr id="10" name="مستطيل 9"/>
          <p:cNvSpPr/>
          <p:nvPr/>
        </p:nvSpPr>
        <p:spPr>
          <a:xfrm>
            <a:off x="5457056" y="5192032"/>
            <a:ext cx="4378549" cy="147732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buFont typeface="Arial" panose="020B0604020202020204" pitchFamily="34" charset="0"/>
              <a:buChar char="•"/>
            </a:pPr>
            <a:r>
              <a:rPr lang="en-US" dirty="0">
                <a:solidFill>
                  <a:srgbClr val="000000"/>
                </a:solidFill>
                <a:latin typeface="GaramondMTStd-Regular"/>
              </a:rPr>
              <a:t>The </a:t>
            </a:r>
            <a:r>
              <a:rPr lang="en-US" b="1" dirty="0">
                <a:solidFill>
                  <a:srgbClr val="000000"/>
                </a:solidFill>
                <a:latin typeface="GaramondMTStd-Bold"/>
              </a:rPr>
              <a:t>weight </a:t>
            </a:r>
            <a:r>
              <a:rPr lang="en-US" dirty="0">
                <a:solidFill>
                  <a:srgbClr val="000000"/>
                </a:solidFill>
                <a:latin typeface="GaramondMTStd-Regular"/>
              </a:rPr>
              <a:t>of an object is the amount of </a:t>
            </a:r>
            <a:r>
              <a:rPr lang="en-US" i="1" dirty="0">
                <a:solidFill>
                  <a:srgbClr val="000000"/>
                </a:solidFill>
                <a:latin typeface="GaramondMTStd-Italic"/>
              </a:rPr>
              <a:t>gravitational pull </a:t>
            </a:r>
            <a:r>
              <a:rPr lang="en-US" dirty="0">
                <a:solidFill>
                  <a:srgbClr val="000000"/>
                </a:solidFill>
                <a:latin typeface="GaramondMTStd-Regular"/>
              </a:rPr>
              <a:t>exerted on an object by earth. </a:t>
            </a:r>
            <a:endParaRPr lang="en-US" dirty="0" smtClean="0">
              <a:solidFill>
                <a:srgbClr val="000000"/>
              </a:solidFill>
              <a:latin typeface="GaramondMTStd-Regular"/>
            </a:endParaRPr>
          </a:p>
          <a:p>
            <a:pPr marL="285750" indent="-285750">
              <a:buFont typeface="Arial" panose="020B0604020202020204" pitchFamily="34" charset="0"/>
              <a:buChar char="•"/>
            </a:pPr>
            <a:r>
              <a:rPr lang="en-US" dirty="0" smtClean="0">
                <a:solidFill>
                  <a:srgbClr val="000000"/>
                </a:solidFill>
                <a:latin typeface="GaramondMTStd-Regular"/>
              </a:rPr>
              <a:t>If </a:t>
            </a:r>
            <a:r>
              <a:rPr lang="en-US" dirty="0">
                <a:solidFill>
                  <a:srgbClr val="000000"/>
                </a:solidFill>
                <a:latin typeface="GaramondMTStd-Regular"/>
              </a:rPr>
              <a:t>this force is not balanced by other </a:t>
            </a:r>
            <a:r>
              <a:rPr lang="en-US" dirty="0" smtClean="0">
                <a:solidFill>
                  <a:srgbClr val="000000"/>
                </a:solidFill>
                <a:latin typeface="GaramondMTStd-Regular"/>
              </a:rPr>
              <a:t>forces , an acceleration is </a:t>
            </a:r>
            <a:r>
              <a:rPr lang="en-US" dirty="0">
                <a:solidFill>
                  <a:srgbClr val="000000"/>
                </a:solidFill>
                <a:latin typeface="GaramondMTStd-Regular"/>
              </a:rPr>
              <a:t>produced. </a:t>
            </a:r>
          </a:p>
        </p:txBody>
      </p:sp>
    </p:spTree>
    <p:extLst>
      <p:ext uri="{BB962C8B-B14F-4D97-AF65-F5344CB8AC3E}">
        <p14:creationId xmlns:p14="http://schemas.microsoft.com/office/powerpoint/2010/main" val="27638208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2" cstate="print"/>
          <a:srcRect/>
          <a:stretch>
            <a:fillRect/>
          </a:stretch>
        </p:blipFill>
        <p:spPr bwMode="auto">
          <a:xfrm>
            <a:off x="1064568" y="692696"/>
            <a:ext cx="3240360" cy="577739"/>
          </a:xfrm>
          <a:prstGeom prst="rect">
            <a:avLst/>
          </a:prstGeom>
          <a:noFill/>
          <a:ln w="9525">
            <a:noFill/>
            <a:miter lim="800000"/>
            <a:headEnd/>
            <a:tailEnd/>
          </a:ln>
        </p:spPr>
      </p:pic>
      <p:sp>
        <p:nvSpPr>
          <p:cNvPr id="4" name="TextBox 3"/>
          <p:cNvSpPr txBox="1"/>
          <p:nvPr/>
        </p:nvSpPr>
        <p:spPr>
          <a:xfrm>
            <a:off x="992560" y="231031"/>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60420" name="Picture 4"/>
          <p:cNvPicPr>
            <a:picLocks noChangeAspect="1" noChangeArrowheads="1"/>
          </p:cNvPicPr>
          <p:nvPr/>
        </p:nvPicPr>
        <p:blipFill>
          <a:blip r:embed="rId3" cstate="print"/>
          <a:srcRect/>
          <a:stretch>
            <a:fillRect/>
          </a:stretch>
        </p:blipFill>
        <p:spPr bwMode="auto">
          <a:xfrm>
            <a:off x="1640632" y="1340768"/>
            <a:ext cx="6524625" cy="5057775"/>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50223" y="692696"/>
            <a:ext cx="4578841" cy="523220"/>
          </a:xfrm>
          <a:prstGeom prst="rect">
            <a:avLst/>
          </a:prstGeom>
          <a:solidFill>
            <a:srgbClr val="FFFF66"/>
          </a:solidFill>
        </p:spPr>
        <p:txBody>
          <a:bodyPr wrap="square">
            <a:spAutoFit/>
          </a:bodyPr>
          <a:lstStyle/>
          <a:p>
            <a:r>
              <a:rPr lang="en-US" sz="2800" dirty="0">
                <a:latin typeface="Times" pitchFamily="18" charset="0"/>
                <a:cs typeface="Times" pitchFamily="18" charset="0"/>
              </a:rPr>
              <a:t>Find the weight of 12.0 slugs.</a:t>
            </a:r>
            <a:endParaRPr lang="en-GB" sz="2800" dirty="0">
              <a:latin typeface="Times" pitchFamily="18" charset="0"/>
              <a:cs typeface="Times" pitchFamily="18" charset="0"/>
            </a:endParaRPr>
          </a:p>
        </p:txBody>
      </p:sp>
      <p:sp>
        <p:nvSpPr>
          <p:cNvPr id="3" name="TextBox 2"/>
          <p:cNvSpPr txBox="1"/>
          <p:nvPr/>
        </p:nvSpPr>
        <p:spPr>
          <a:xfrm>
            <a:off x="920552" y="231031"/>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30" y="1268760"/>
            <a:ext cx="640164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عنصر نائب لرقم الشريحة 4"/>
          <p:cNvSpPr>
            <a:spLocks noGrp="1"/>
          </p:cNvSpPr>
          <p:nvPr>
            <p:ph type="sldNum" sz="quarter" idx="12"/>
          </p:nvPr>
        </p:nvSpPr>
        <p:spPr/>
        <p:txBody>
          <a:bodyPr/>
          <a:lstStyle/>
          <a:p>
            <a:fld id="{19400F74-C474-487E-AA73-7DA0FEF0D858}" type="slidenum">
              <a:rPr lang="en-US" smtClean="0"/>
              <a:pPr/>
              <a:t>58</a:t>
            </a:fld>
            <a:endParaRPr lang="en-US"/>
          </a:p>
        </p:txBody>
      </p:sp>
    </p:spTree>
    <p:extLst>
      <p:ext uri="{BB962C8B-B14F-4D97-AF65-F5344CB8AC3E}">
        <p14:creationId xmlns:p14="http://schemas.microsoft.com/office/powerpoint/2010/main" val="97857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344488" y="5877272"/>
            <a:ext cx="8712968" cy="92449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43" name="Picture 3"/>
          <p:cNvPicPr>
            <a:picLocks noChangeAspect="1" noChangeArrowheads="1"/>
          </p:cNvPicPr>
          <p:nvPr/>
        </p:nvPicPr>
        <p:blipFill>
          <a:blip r:embed="rId2" cstate="print"/>
          <a:srcRect/>
          <a:stretch>
            <a:fillRect/>
          </a:stretch>
        </p:blipFill>
        <p:spPr bwMode="auto">
          <a:xfrm>
            <a:off x="1202586" y="188640"/>
            <a:ext cx="6846758" cy="504056"/>
          </a:xfrm>
          <a:prstGeom prst="rect">
            <a:avLst/>
          </a:prstGeom>
          <a:noFill/>
          <a:ln w="9525">
            <a:noFill/>
            <a:miter lim="800000"/>
            <a:headEnd/>
            <a:tailEnd/>
          </a:ln>
        </p:spPr>
      </p:pic>
      <p:pic>
        <p:nvPicPr>
          <p:cNvPr id="61446" name="Picture 6"/>
          <p:cNvPicPr>
            <a:picLocks noChangeAspect="1" noChangeArrowheads="1"/>
          </p:cNvPicPr>
          <p:nvPr/>
        </p:nvPicPr>
        <p:blipFill>
          <a:blip r:embed="rId3" cstate="print"/>
          <a:srcRect/>
          <a:stretch>
            <a:fillRect/>
          </a:stretch>
        </p:blipFill>
        <p:spPr bwMode="auto">
          <a:xfrm>
            <a:off x="3368824" y="1700808"/>
            <a:ext cx="2968798" cy="2160240"/>
          </a:xfrm>
          <a:prstGeom prst="rect">
            <a:avLst/>
          </a:prstGeom>
          <a:noFill/>
          <a:ln w="9525">
            <a:noFill/>
            <a:miter lim="800000"/>
            <a:headEnd/>
            <a:tailEnd/>
          </a:ln>
        </p:spPr>
      </p:pic>
      <p:sp>
        <p:nvSpPr>
          <p:cNvPr id="7" name="TextBox 6"/>
          <p:cNvSpPr txBox="1"/>
          <p:nvPr/>
        </p:nvSpPr>
        <p:spPr>
          <a:xfrm>
            <a:off x="2216696" y="3831431"/>
            <a:ext cx="5040560" cy="461665"/>
          </a:xfrm>
          <a:prstGeom prst="rect">
            <a:avLst/>
          </a:prstGeom>
          <a:noFill/>
        </p:spPr>
        <p:txBody>
          <a:bodyPr wrap="square" rtlCol="0">
            <a:spAutoFit/>
          </a:bodyPr>
          <a:lstStyle/>
          <a:p>
            <a:r>
              <a:rPr lang="en-US" sz="2400" b="1" dirty="0" smtClean="0"/>
              <a:t>Magnitude of </a:t>
            </a:r>
            <a:r>
              <a:rPr lang="en-US" sz="2400" b="1" i="1" dirty="0" smtClean="0">
                <a:latin typeface="Times New Roman" pitchFamily="18" charset="0"/>
                <a:cs typeface="Times New Roman" pitchFamily="18" charset="0"/>
              </a:rPr>
              <a:t>F</a:t>
            </a:r>
            <a:r>
              <a:rPr lang="en-US" sz="2400" b="1" i="1" baseline="-25000" dirty="0" smtClean="0">
                <a:latin typeface="Times New Roman" pitchFamily="18" charset="0"/>
                <a:cs typeface="Times New Roman" pitchFamily="18" charset="0"/>
              </a:rPr>
              <a:t>N</a:t>
            </a:r>
            <a:r>
              <a:rPr lang="en-US" sz="2400" b="1" dirty="0" smtClean="0"/>
              <a:t>  = magnitude of </a:t>
            </a:r>
            <a:r>
              <a:rPr lang="en-US" sz="2400" b="1" i="1" dirty="0" err="1" smtClean="0">
                <a:latin typeface="Times New Roman" pitchFamily="18" charset="0"/>
                <a:cs typeface="Times New Roman" pitchFamily="18" charset="0"/>
              </a:rPr>
              <a:t>F</a:t>
            </a:r>
            <a:r>
              <a:rPr lang="en-US" sz="2400" b="1" i="1" baseline="-25000" dirty="0" err="1" smtClean="0">
                <a:latin typeface="Times New Roman" pitchFamily="18" charset="0"/>
                <a:cs typeface="Times New Roman" pitchFamily="18" charset="0"/>
              </a:rPr>
              <a:t>w</a:t>
            </a:r>
            <a:endParaRPr lang="en-US" sz="2400" b="1" i="1" baseline="-25000" dirty="0">
              <a:latin typeface="Times New Roman" pitchFamily="18" charset="0"/>
              <a:cs typeface="Times New Roman" pitchFamily="18" charset="0"/>
            </a:endParaRPr>
          </a:p>
        </p:txBody>
      </p:sp>
      <p:sp>
        <p:nvSpPr>
          <p:cNvPr id="9" name="TextBox 8"/>
          <p:cNvSpPr txBox="1"/>
          <p:nvPr/>
        </p:nvSpPr>
        <p:spPr>
          <a:xfrm>
            <a:off x="416496" y="4221088"/>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sp>
        <p:nvSpPr>
          <p:cNvPr id="3" name="مستطيل 2"/>
          <p:cNvSpPr/>
          <p:nvPr/>
        </p:nvSpPr>
        <p:spPr>
          <a:xfrm>
            <a:off x="416495" y="692695"/>
            <a:ext cx="8994205" cy="1138773"/>
          </a:xfrm>
          <a:prstGeom prst="rect">
            <a:avLst/>
          </a:prstGeom>
        </p:spPr>
        <p:txBody>
          <a:bodyPr wrap="square">
            <a:spAutoFit/>
          </a:bodyPr>
          <a:lstStyle/>
          <a:p>
            <a:r>
              <a:rPr lang="en-US" sz="2200" dirty="0"/>
              <a:t>When an object is in contact with a surface, a force is exerted on that object by the surface</a:t>
            </a:r>
            <a:r>
              <a:rPr lang="en-US" sz="2200" dirty="0" smtClean="0"/>
              <a:t>. This </a:t>
            </a:r>
            <a:r>
              <a:rPr lang="en-US" sz="2200" dirty="0"/>
              <a:t>force, called a </a:t>
            </a:r>
            <a:r>
              <a:rPr lang="en-US" sz="2200" b="1" dirty="0"/>
              <a:t>normal </a:t>
            </a:r>
            <a:r>
              <a:rPr lang="en-US" sz="2200" b="1" dirty="0" smtClean="0"/>
              <a:t>force </a:t>
            </a:r>
            <a:r>
              <a:rPr lang="en-US" sz="2200" b="1" dirty="0" smtClean="0">
                <a:solidFill>
                  <a:schemeClr val="tx2">
                    <a:lumMod val="60000"/>
                    <a:lumOff val="40000"/>
                  </a:schemeClr>
                </a:solidFill>
              </a:rPr>
              <a:t>(</a:t>
            </a:r>
            <a:r>
              <a:rPr lang="en-US" sz="2200" dirty="0" smtClean="0">
                <a:solidFill>
                  <a:schemeClr val="tx2">
                    <a:lumMod val="60000"/>
                    <a:lumOff val="40000"/>
                  </a:schemeClr>
                </a:solidFill>
              </a:rPr>
              <a:t>or</a:t>
            </a:r>
            <a:r>
              <a:rPr lang="en-US" sz="2200" b="1" dirty="0" smtClean="0">
                <a:solidFill>
                  <a:schemeClr val="tx2">
                    <a:lumMod val="60000"/>
                    <a:lumOff val="40000"/>
                  </a:schemeClr>
                </a:solidFill>
              </a:rPr>
              <a:t> </a:t>
            </a:r>
            <a:r>
              <a:rPr lang="en-US" sz="2200" b="1" dirty="0">
                <a:solidFill>
                  <a:schemeClr val="tx2">
                    <a:lumMod val="60000"/>
                    <a:lumOff val="40000"/>
                  </a:schemeClr>
                </a:solidFill>
              </a:rPr>
              <a:t>Support Force)</a:t>
            </a:r>
            <a:r>
              <a:rPr lang="en-US" sz="2200" b="1" dirty="0" smtClean="0"/>
              <a:t>, </a:t>
            </a:r>
            <a:r>
              <a:rPr lang="en-US" sz="2200" i="1" dirty="0"/>
              <a:t>is perpendicular to the contact surface.</a:t>
            </a:r>
            <a:endParaRPr lang="en-GB" sz="2200" dirty="0"/>
          </a:p>
        </p:txBody>
      </p:sp>
      <p:pic>
        <p:nvPicPr>
          <p:cNvPr id="706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568" y="4581128"/>
            <a:ext cx="7416824" cy="124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ستطيل 9"/>
          <p:cNvSpPr/>
          <p:nvPr/>
        </p:nvSpPr>
        <p:spPr>
          <a:xfrm>
            <a:off x="416496" y="5877272"/>
            <a:ext cx="8784976" cy="492443"/>
          </a:xfrm>
          <a:prstGeom prst="rect">
            <a:avLst/>
          </a:prstGeom>
        </p:spPr>
        <p:txBody>
          <a:bodyPr wrap="square">
            <a:spAutoFit/>
          </a:bodyPr>
          <a:lstStyle/>
          <a:p>
            <a:r>
              <a:rPr lang="en-GB" sz="2600" dirty="0">
                <a:latin typeface="Times" pitchFamily="18" charset="0"/>
                <a:cs typeface="Times" pitchFamily="18" charset="0"/>
              </a:rPr>
              <a:t>The </a:t>
            </a:r>
            <a:r>
              <a:rPr lang="en-GB" sz="2600" dirty="0" smtClean="0">
                <a:latin typeface="Times" pitchFamily="18" charset="0"/>
                <a:cs typeface="Times" pitchFamily="18" charset="0"/>
              </a:rPr>
              <a:t>normal</a:t>
            </a:r>
            <a:r>
              <a:rPr lang="ar-EG" sz="2600" dirty="0" smtClean="0">
                <a:latin typeface="Times" pitchFamily="18" charset="0"/>
                <a:cs typeface="Times" pitchFamily="18" charset="0"/>
              </a:rPr>
              <a:t> </a:t>
            </a:r>
            <a:r>
              <a:rPr lang="en-GB" sz="2600" dirty="0">
                <a:latin typeface="Times" pitchFamily="18" charset="0"/>
                <a:cs typeface="Times" pitchFamily="18" charset="0"/>
              </a:rPr>
              <a:t>force on a 70-kg student sitting on a level stool is</a:t>
            </a:r>
            <a:r>
              <a:rPr lang="en-GB" sz="2600" dirty="0" smtClean="0">
                <a:latin typeface="Times" pitchFamily="18" charset="0"/>
                <a:cs typeface="Times" pitchFamily="18" charset="0"/>
              </a:rPr>
              <a:t>:</a:t>
            </a:r>
            <a:endParaRPr lang="en-GB" sz="2600" dirty="0">
              <a:latin typeface="Times" pitchFamily="18" charset="0"/>
              <a:cs typeface="Times" pitchFamily="18" charset="0"/>
            </a:endParaRPr>
          </a:p>
        </p:txBody>
      </p:sp>
      <p:sp>
        <p:nvSpPr>
          <p:cNvPr id="4" name="مستطيل 3"/>
          <p:cNvSpPr/>
          <p:nvPr/>
        </p:nvSpPr>
        <p:spPr>
          <a:xfrm>
            <a:off x="560512" y="6309320"/>
            <a:ext cx="7675958" cy="492443"/>
          </a:xfrm>
          <a:prstGeom prst="rect">
            <a:avLst/>
          </a:prstGeom>
        </p:spPr>
        <p:txBody>
          <a:bodyPr wrap="square">
            <a:spAutoFit/>
          </a:bodyPr>
          <a:lstStyle/>
          <a:p>
            <a:r>
              <a:rPr lang="pt-BR" sz="2600" dirty="0">
                <a:latin typeface="Times" pitchFamily="18" charset="0"/>
                <a:cs typeface="Times" pitchFamily="18" charset="0"/>
              </a:rPr>
              <a:t>A. 7 kg        B. 70 kg        </a:t>
            </a:r>
            <a:r>
              <a:rPr lang="pt-BR" sz="2600" b="1" dirty="0">
                <a:solidFill>
                  <a:srgbClr val="FF0000"/>
                </a:solidFill>
                <a:latin typeface="Times" pitchFamily="18" charset="0"/>
                <a:cs typeface="Times" pitchFamily="18" charset="0"/>
              </a:rPr>
              <a:t>C</a:t>
            </a:r>
            <a:r>
              <a:rPr lang="pt-BR" sz="2600" dirty="0">
                <a:latin typeface="Times" pitchFamily="18" charset="0"/>
                <a:cs typeface="Times" pitchFamily="18" charset="0"/>
              </a:rPr>
              <a:t>. 700 N               D. 7 N</a:t>
            </a:r>
            <a:endParaRPr lang="en-GB" sz="2600" dirty="0"/>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pPr/>
              <a:t>59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6329" y="131611"/>
            <a:ext cx="8229600" cy="63408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mj-lt"/>
                <a:ea typeface="+mj-ea"/>
                <a:cs typeface="+mj-cs"/>
              </a:rPr>
              <a:t>Vectors</a:t>
            </a:r>
          </a:p>
        </p:txBody>
      </p:sp>
      <p:sp>
        <p:nvSpPr>
          <p:cNvPr id="3" name="Rectangle 3"/>
          <p:cNvSpPr txBox="1">
            <a:spLocks noChangeArrowheads="1"/>
          </p:cNvSpPr>
          <p:nvPr/>
        </p:nvSpPr>
        <p:spPr>
          <a:xfrm>
            <a:off x="536328" y="700113"/>
            <a:ext cx="8874371" cy="3816423"/>
          </a:xfrm>
          <a:prstGeom prst="rect">
            <a:avLst/>
          </a:prstGeom>
        </p:spPr>
        <p:txBody>
          <a:bodyPr/>
          <a:lstStyle/>
          <a:p>
            <a:pPr marL="342900" marR="0" lvl="0" indent="-342900" algn="l" defTabSz="914400" rtl="0" eaLnBrk="1" fontAlgn="auto" latinLnBrk="0" hangingPunct="1">
              <a:lnSpc>
                <a:spcPct val="13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Resultant</a:t>
            </a: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The sum of two or more vectors</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For vectors in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the same direction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1" i="0" u="none" strike="noStrike" kern="1200" cap="none" spc="0" normalizeH="0" baseline="0" noProof="0" dirty="0" smtClean="0">
                <a:ln>
                  <a:noFill/>
                </a:ln>
                <a:solidFill>
                  <a:srgbClr val="3333CC"/>
                </a:solidFill>
                <a:effectLst/>
                <a:uLnTx/>
                <a:uFillTx/>
                <a:latin typeface="+mn-lt"/>
                <a:ea typeface="+mn-ea"/>
                <a:cs typeface="+mn-cs"/>
              </a:rPr>
              <a:t>add</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arithmetically.</a:t>
            </a:r>
          </a:p>
          <a:p>
            <a:pPr marL="742950" marR="0" lvl="1" indent="-28575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For vectors in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opposite directions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lang="en-US" sz="2400" b="1" dirty="0">
                <a:solidFill>
                  <a:srgbClr val="3333CC"/>
                </a:solidFill>
              </a:rPr>
              <a:t>subtract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arithmetically.</a:t>
            </a:r>
          </a:p>
          <a:p>
            <a:pPr marL="742950" marR="0" lvl="1" indent="-28575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Two vectors that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don’t act in the same or opposite direction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914400" rtl="0" eaLnBrk="1" fontAlgn="auto" latinLnBrk="0" hangingPunct="1">
              <a:lnSpc>
                <a:spcPct val="130000"/>
              </a:lnSpc>
              <a:spcBef>
                <a:spcPct val="20000"/>
              </a:spcBef>
              <a:spcAft>
                <a:spcPts val="0"/>
              </a:spcAft>
              <a:buClrTx/>
              <a:buSzTx/>
              <a:buFont typeface="Arial" pitchFamily="34" charset="0"/>
              <a:buChar char="•"/>
              <a:tabLst/>
              <a:defRPr/>
            </a:pPr>
            <a:r>
              <a:rPr lang="en-US" sz="2400" b="1" dirty="0">
                <a:solidFill>
                  <a:srgbClr val="3333CC"/>
                </a:solidFill>
              </a:rPr>
              <a:t>use parallelogram rule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742950" marR="0" lvl="1" indent="-28575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Two vectors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at right angles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to each other</a:t>
            </a:r>
          </a:p>
          <a:p>
            <a:pPr marL="1143000" marR="0" lvl="2" indent="-2286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use </a:t>
            </a:r>
            <a:r>
              <a:rPr lang="en-US" sz="2400" b="1" dirty="0">
                <a:solidFill>
                  <a:srgbClr val="3333CC"/>
                </a:solidFill>
              </a:rPr>
              <a:t>Pythagorean Theorem</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1" u="none" strike="noStrike" kern="1200" cap="none" spc="0" normalizeH="0" baseline="0" noProof="0" dirty="0" smtClean="0">
                <a:ln>
                  <a:noFill/>
                </a:ln>
                <a:solidFill>
                  <a:schemeClr val="tx1"/>
                </a:solidFill>
                <a:effectLst/>
                <a:uLnTx/>
                <a:uFillTx/>
                <a:latin typeface="+mn-lt"/>
                <a:ea typeface="+mn-ea"/>
                <a:cs typeface="+mn-cs"/>
              </a:rPr>
              <a:t>R</a:t>
            </a:r>
            <a:r>
              <a:rPr kumimoji="0" lang="en-US" sz="24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2400" b="0" i="1" u="none" strike="noStrike" kern="1200" cap="none" spc="0" normalizeH="0" baseline="0" noProof="0" dirty="0" smtClean="0">
                <a:ln>
                  <a:noFill/>
                </a:ln>
                <a:solidFill>
                  <a:schemeClr val="tx1"/>
                </a:solidFill>
                <a:effectLst/>
                <a:uLnTx/>
                <a:uFillTx/>
                <a:latin typeface="+mn-lt"/>
                <a:ea typeface="+mn-ea"/>
                <a:cs typeface="+mn-cs"/>
              </a:rPr>
              <a:t>V</a:t>
            </a:r>
            <a:r>
              <a:rPr kumimoji="0" lang="en-US" sz="24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1" u="none" strike="noStrike" kern="1200" cap="none" spc="0" normalizeH="0" baseline="0" noProof="0" dirty="0" smtClean="0">
                <a:ln>
                  <a:noFill/>
                </a:ln>
                <a:solidFill>
                  <a:schemeClr val="tx1"/>
                </a:solidFill>
                <a:effectLst/>
                <a:uLnTx/>
                <a:uFillTx/>
                <a:latin typeface="+mn-lt"/>
                <a:ea typeface="+mn-ea"/>
                <a:cs typeface="+mn-cs"/>
              </a:rPr>
              <a:t> H</a:t>
            </a:r>
            <a:r>
              <a:rPr kumimoji="0" lang="en-US" sz="24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742950" marR="0" lvl="1" indent="-285750" algn="l" defTabSz="914400" rtl="0" eaLnBrk="1" fontAlgn="auto" latinLnBrk="0" hangingPunct="1">
              <a:lnSpc>
                <a:spcPct val="13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عنصر نائب لرقم الشريحة 4"/>
          <p:cNvSpPr>
            <a:spLocks noGrp="1"/>
          </p:cNvSpPr>
          <p:nvPr>
            <p:ph type="sldNum" sz="quarter" idx="12"/>
          </p:nvPr>
        </p:nvSpPr>
        <p:spPr/>
        <p:txBody>
          <a:bodyPr/>
          <a:lstStyle/>
          <a:p>
            <a:fld id="{19400F74-C474-487E-AA73-7DA0FEF0D858}" type="slidenum">
              <a:rPr lang="en-US" smtClean="0"/>
              <a:pPr/>
              <a:t>6</a:t>
            </a:fld>
            <a:endParaRPr lang="en-US"/>
          </a:p>
        </p:txBody>
      </p:sp>
      <p:pic>
        <p:nvPicPr>
          <p:cNvPr id="7" name="Picture 2"/>
          <p:cNvPicPr>
            <a:picLocks noChangeAspect="1" noChangeArrowheads="1"/>
          </p:cNvPicPr>
          <p:nvPr/>
        </p:nvPicPr>
        <p:blipFill>
          <a:blip r:embed="rId2" cstate="print"/>
          <a:srcRect/>
          <a:stretch>
            <a:fillRect/>
          </a:stretch>
        </p:blipFill>
        <p:spPr bwMode="auto">
          <a:xfrm>
            <a:off x="-15552" y="5433508"/>
            <a:ext cx="9906000" cy="1163844"/>
          </a:xfrm>
          <a:prstGeom prst="rect">
            <a:avLst/>
          </a:prstGeom>
          <a:noFill/>
          <a:ln w="9525">
            <a:solidFill>
              <a:srgbClr val="0888FC"/>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68624" y="188640"/>
            <a:ext cx="5544616" cy="517664"/>
          </a:xfrm>
          <a:prstGeom prst="rect">
            <a:avLst/>
          </a:prstGeom>
          <a:noFill/>
          <a:ln w="9525">
            <a:noFill/>
            <a:miter lim="800000"/>
            <a:headEnd/>
            <a:tailEnd/>
          </a:ln>
        </p:spPr>
      </p:pic>
      <p:pic>
        <p:nvPicPr>
          <p:cNvPr id="1031" name="Picture 7"/>
          <p:cNvPicPr>
            <a:picLocks noChangeAspect="1" noChangeArrowheads="1"/>
          </p:cNvPicPr>
          <p:nvPr/>
        </p:nvPicPr>
        <p:blipFill>
          <a:blip r:embed="rId3" cstate="print"/>
          <a:srcRect/>
          <a:stretch>
            <a:fillRect/>
          </a:stretch>
        </p:blipFill>
        <p:spPr bwMode="auto">
          <a:xfrm>
            <a:off x="7703887" y="4111320"/>
            <a:ext cx="1236888" cy="1224136"/>
          </a:xfrm>
          <a:prstGeom prst="rect">
            <a:avLst/>
          </a:prstGeom>
          <a:noFill/>
          <a:ln w="9525">
            <a:noFill/>
            <a:miter lim="800000"/>
            <a:headEnd/>
            <a:tailEnd/>
          </a:ln>
        </p:spPr>
      </p:pic>
      <p:pic>
        <p:nvPicPr>
          <p:cNvPr id="1032" name="Picture 8"/>
          <p:cNvPicPr>
            <a:picLocks noChangeAspect="1" noChangeArrowheads="1"/>
          </p:cNvPicPr>
          <p:nvPr/>
        </p:nvPicPr>
        <p:blipFill>
          <a:blip r:embed="rId4" cstate="print"/>
          <a:srcRect/>
          <a:stretch>
            <a:fillRect/>
          </a:stretch>
        </p:blipFill>
        <p:spPr bwMode="auto">
          <a:xfrm>
            <a:off x="8099247" y="548680"/>
            <a:ext cx="446169" cy="796106"/>
          </a:xfrm>
          <a:prstGeom prst="rect">
            <a:avLst/>
          </a:prstGeom>
          <a:noFill/>
          <a:ln w="9525">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8096410" y="3337966"/>
            <a:ext cx="446169" cy="796106"/>
          </a:xfrm>
          <a:prstGeom prst="rect">
            <a:avLst/>
          </a:prstGeom>
          <a:noFill/>
          <a:ln w="9525">
            <a:noFill/>
            <a:miter lim="800000"/>
            <a:headEnd/>
            <a:tailEnd/>
          </a:ln>
        </p:spPr>
      </p:pic>
      <p:sp>
        <p:nvSpPr>
          <p:cNvPr id="11" name="TextBox 10"/>
          <p:cNvSpPr txBox="1"/>
          <p:nvPr/>
        </p:nvSpPr>
        <p:spPr>
          <a:xfrm>
            <a:off x="488504" y="1412776"/>
            <a:ext cx="6840760" cy="1815882"/>
          </a:xfrm>
          <a:prstGeom prst="rect">
            <a:avLst/>
          </a:prstGeom>
          <a:noFill/>
        </p:spPr>
        <p:txBody>
          <a:bodyPr wrap="square" rtlCol="0">
            <a:spAutoFit/>
          </a:bodyPr>
          <a:lstStyle/>
          <a:p>
            <a:r>
              <a:rPr lang="en-US" sz="2800" i="1" dirty="0" smtClean="0"/>
              <a:t>Near the earth’s surface</a:t>
            </a:r>
            <a:r>
              <a:rPr lang="en-US" sz="2800" dirty="0" smtClean="0"/>
              <a:t>:</a:t>
            </a:r>
          </a:p>
          <a:p>
            <a:pPr>
              <a:buFont typeface="Arial" pitchFamily="34" charset="0"/>
              <a:buChar char="•"/>
            </a:pPr>
            <a:r>
              <a:rPr lang="en-US" sz="2600" dirty="0" smtClean="0"/>
              <a:t> The acceleration due to gravity = </a:t>
            </a:r>
            <a:r>
              <a:rPr lang="en-US" sz="2600" b="1" i="1" dirty="0" smtClean="0">
                <a:solidFill>
                  <a:schemeClr val="tx2">
                    <a:lumMod val="75000"/>
                  </a:schemeClr>
                </a:solidFill>
                <a:latin typeface="Times New Roman" pitchFamily="18" charset="0"/>
                <a:cs typeface="Times New Roman" pitchFamily="18" charset="0"/>
              </a:rPr>
              <a:t>g</a:t>
            </a:r>
            <a:r>
              <a:rPr lang="en-US" sz="2600" b="1" dirty="0" smtClean="0">
                <a:solidFill>
                  <a:schemeClr val="tx2">
                    <a:lumMod val="75000"/>
                  </a:schemeClr>
                </a:solidFill>
                <a:latin typeface="Times New Roman" pitchFamily="18" charset="0"/>
                <a:cs typeface="Times New Roman" pitchFamily="18" charset="0"/>
              </a:rPr>
              <a:t> = 9.80 m/s</a:t>
            </a:r>
            <a:r>
              <a:rPr lang="en-US" sz="2600" b="1" baseline="30000" dirty="0" smtClean="0">
                <a:solidFill>
                  <a:schemeClr val="tx2">
                    <a:lumMod val="75000"/>
                  </a:schemeClr>
                </a:solidFill>
                <a:latin typeface="Times New Roman" pitchFamily="18" charset="0"/>
                <a:cs typeface="Times New Roman" pitchFamily="18" charset="0"/>
              </a:rPr>
              <a:t>2</a:t>
            </a:r>
          </a:p>
          <a:p>
            <a:pPr>
              <a:buFont typeface="Arial" pitchFamily="34" charset="0"/>
              <a:buChar char="•"/>
            </a:pPr>
            <a:r>
              <a:rPr lang="en-US" sz="2600" dirty="0" smtClean="0"/>
              <a:t> </a:t>
            </a:r>
            <a:r>
              <a:rPr lang="en-US" sz="2600" b="1" dirty="0" smtClean="0">
                <a:solidFill>
                  <a:srgbClr val="3333CC"/>
                </a:solidFill>
              </a:rPr>
              <a:t>The weight </a:t>
            </a:r>
            <a:r>
              <a:rPr lang="en-US" sz="2600" dirty="0" smtClean="0"/>
              <a:t>= </a:t>
            </a:r>
          </a:p>
          <a:p>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F</a:t>
            </a:r>
            <a:r>
              <a:rPr lang="en-US" sz="2600" i="1" baseline="-25000" dirty="0" err="1" smtClean="0">
                <a:latin typeface="Times New Roman" pitchFamily="18" charset="0"/>
                <a:cs typeface="Times New Roman" pitchFamily="18" charset="0"/>
              </a:rPr>
              <a:t>w</a:t>
            </a:r>
            <a:r>
              <a:rPr lang="en-US" sz="2600" i="1" dirty="0" smtClean="0">
                <a:latin typeface="Times New Roman" pitchFamily="18" charset="0"/>
                <a:cs typeface="Times New Roman" pitchFamily="18" charset="0"/>
              </a:rPr>
              <a:t> = m g</a:t>
            </a:r>
            <a:r>
              <a:rPr lang="en-US" sz="2600" dirty="0" smtClean="0">
                <a:latin typeface="Times New Roman" pitchFamily="18" charset="0"/>
                <a:cs typeface="Times New Roman" pitchFamily="18" charset="0"/>
              </a:rPr>
              <a:t> = (75.0 kg) (9.80 m/s</a:t>
            </a:r>
            <a:r>
              <a:rPr lang="en-US" sz="2600" baseline="30000" dirty="0" smtClean="0">
                <a:latin typeface="Times New Roman" pitchFamily="18" charset="0"/>
                <a:cs typeface="Times New Roman" pitchFamily="18" charset="0"/>
              </a:rPr>
              <a:t>2</a:t>
            </a:r>
            <a:r>
              <a:rPr lang="en-US" sz="2600" dirty="0" smtClean="0">
                <a:latin typeface="Times New Roman" pitchFamily="18" charset="0"/>
                <a:cs typeface="Times New Roman" pitchFamily="18" charset="0"/>
              </a:rPr>
              <a:t>) = </a:t>
            </a:r>
            <a:r>
              <a:rPr lang="en-US" sz="3200" b="1" dirty="0" smtClean="0">
                <a:latin typeface="Times New Roman" pitchFamily="18" charset="0"/>
                <a:cs typeface="Times New Roman" pitchFamily="18" charset="0"/>
              </a:rPr>
              <a:t>735 N</a:t>
            </a:r>
            <a:r>
              <a:rPr lang="en-US" sz="2600" dirty="0" smtClean="0">
                <a:latin typeface="Times New Roman" pitchFamily="18" charset="0"/>
                <a:cs typeface="Times New Roman" pitchFamily="18" charset="0"/>
              </a:rPr>
              <a:t>.</a:t>
            </a:r>
            <a:endParaRPr lang="en-US" sz="2600" b="1" baseline="30000" dirty="0">
              <a:solidFill>
                <a:schemeClr val="tx2">
                  <a:lumMod val="75000"/>
                </a:schemeClr>
              </a:solidFill>
              <a:latin typeface="Times New Roman" pitchFamily="18" charset="0"/>
              <a:cs typeface="Times New Roman" pitchFamily="18" charset="0"/>
            </a:endParaRPr>
          </a:p>
        </p:txBody>
      </p:sp>
      <p:sp>
        <p:nvSpPr>
          <p:cNvPr id="13" name="TextBox 12"/>
          <p:cNvSpPr txBox="1"/>
          <p:nvPr/>
        </p:nvSpPr>
        <p:spPr>
          <a:xfrm>
            <a:off x="488504" y="836712"/>
            <a:ext cx="6408712" cy="523220"/>
          </a:xfrm>
          <a:prstGeom prst="rect">
            <a:avLst/>
          </a:prstGeom>
          <a:noFill/>
        </p:spPr>
        <p:txBody>
          <a:bodyPr wrap="square" rtlCol="0">
            <a:spAutoFit/>
          </a:bodyPr>
          <a:lstStyle/>
          <a:p>
            <a:r>
              <a:rPr lang="en-US" sz="2800" b="1" dirty="0" smtClean="0">
                <a:solidFill>
                  <a:srgbClr val="3333CC"/>
                </a:solidFill>
              </a:rPr>
              <a:t>EXAMPLE: Astronaut mass = </a:t>
            </a:r>
            <a:r>
              <a:rPr lang="en-US" sz="2800" b="1" i="1" dirty="0" smtClean="0">
                <a:solidFill>
                  <a:srgbClr val="3333CC"/>
                </a:solidFill>
                <a:latin typeface="Times New Roman" pitchFamily="18" charset="0"/>
                <a:cs typeface="Times New Roman" pitchFamily="18" charset="0"/>
              </a:rPr>
              <a:t>m</a:t>
            </a:r>
            <a:r>
              <a:rPr lang="en-US" sz="2800" b="1" dirty="0" smtClean="0">
                <a:solidFill>
                  <a:srgbClr val="3333CC"/>
                </a:solidFill>
                <a:latin typeface="Times New Roman" pitchFamily="18" charset="0"/>
                <a:cs typeface="Times New Roman" pitchFamily="18" charset="0"/>
              </a:rPr>
              <a:t> = 75.0 kg</a:t>
            </a:r>
            <a:endParaRPr lang="en-US" sz="2400" b="1" baseline="30000" dirty="0">
              <a:solidFill>
                <a:srgbClr val="3333CC"/>
              </a:solidFill>
              <a:latin typeface="Times New Roman" pitchFamily="18" charset="0"/>
              <a:cs typeface="Times New Roman" pitchFamily="18" charset="0"/>
            </a:endParaRPr>
          </a:p>
        </p:txBody>
      </p:sp>
      <p:pic>
        <p:nvPicPr>
          <p:cNvPr id="1035" name="Picture 11"/>
          <p:cNvPicPr>
            <a:picLocks noChangeAspect="1" noChangeArrowheads="1"/>
          </p:cNvPicPr>
          <p:nvPr/>
        </p:nvPicPr>
        <p:blipFill>
          <a:blip r:embed="rId5" cstate="print"/>
          <a:srcRect/>
          <a:stretch>
            <a:fillRect/>
          </a:stretch>
        </p:blipFill>
        <p:spPr bwMode="auto">
          <a:xfrm>
            <a:off x="7340277" y="1256564"/>
            <a:ext cx="2005211" cy="1997812"/>
          </a:xfrm>
          <a:prstGeom prst="rect">
            <a:avLst/>
          </a:prstGeom>
          <a:noFill/>
          <a:ln w="9525">
            <a:noFill/>
            <a:miter lim="800000"/>
            <a:headEnd/>
            <a:tailEnd/>
          </a:ln>
        </p:spPr>
      </p:pic>
      <p:sp>
        <p:nvSpPr>
          <p:cNvPr id="15" name="TextBox 14"/>
          <p:cNvSpPr txBox="1"/>
          <p:nvPr/>
        </p:nvSpPr>
        <p:spPr>
          <a:xfrm>
            <a:off x="488504" y="3269302"/>
            <a:ext cx="6840760" cy="1815882"/>
          </a:xfrm>
          <a:prstGeom prst="rect">
            <a:avLst/>
          </a:prstGeom>
          <a:noFill/>
        </p:spPr>
        <p:txBody>
          <a:bodyPr wrap="square" rtlCol="0">
            <a:spAutoFit/>
          </a:bodyPr>
          <a:lstStyle/>
          <a:p>
            <a:r>
              <a:rPr lang="en-US" sz="2800" i="1" dirty="0" smtClean="0"/>
              <a:t>Near the moon’s surface</a:t>
            </a:r>
            <a:r>
              <a:rPr lang="en-US" sz="2800" dirty="0" smtClean="0"/>
              <a:t>:</a:t>
            </a:r>
          </a:p>
          <a:p>
            <a:pPr>
              <a:buFont typeface="Arial" pitchFamily="34" charset="0"/>
              <a:buChar char="•"/>
            </a:pPr>
            <a:r>
              <a:rPr lang="en-US" sz="2600" dirty="0" smtClean="0"/>
              <a:t> The acceleration due to gravity = </a:t>
            </a:r>
            <a:r>
              <a:rPr lang="en-US" sz="2600" b="1" i="1" dirty="0" smtClean="0">
                <a:solidFill>
                  <a:schemeClr val="tx2">
                    <a:lumMod val="75000"/>
                  </a:schemeClr>
                </a:solidFill>
                <a:latin typeface="Times New Roman" pitchFamily="18" charset="0"/>
                <a:cs typeface="Times New Roman" pitchFamily="18" charset="0"/>
              </a:rPr>
              <a:t>g</a:t>
            </a:r>
            <a:r>
              <a:rPr lang="en-US" sz="2600" b="1" dirty="0" smtClean="0">
                <a:solidFill>
                  <a:schemeClr val="tx2">
                    <a:lumMod val="75000"/>
                  </a:schemeClr>
                </a:solidFill>
                <a:latin typeface="Times New Roman" pitchFamily="18" charset="0"/>
                <a:cs typeface="Times New Roman" pitchFamily="18" charset="0"/>
              </a:rPr>
              <a:t> = 1.63 m/s</a:t>
            </a:r>
            <a:r>
              <a:rPr lang="en-US" sz="2600" b="1" baseline="30000" dirty="0" smtClean="0">
                <a:solidFill>
                  <a:schemeClr val="tx2">
                    <a:lumMod val="75000"/>
                  </a:schemeClr>
                </a:solidFill>
                <a:latin typeface="Times New Roman" pitchFamily="18" charset="0"/>
                <a:cs typeface="Times New Roman" pitchFamily="18" charset="0"/>
              </a:rPr>
              <a:t>2</a:t>
            </a:r>
          </a:p>
          <a:p>
            <a:pPr>
              <a:buFont typeface="Arial" pitchFamily="34" charset="0"/>
              <a:buChar char="•"/>
            </a:pPr>
            <a:r>
              <a:rPr lang="en-US" sz="2600" dirty="0" smtClean="0"/>
              <a:t> </a:t>
            </a:r>
            <a:r>
              <a:rPr lang="en-US" sz="2600" b="1" dirty="0" smtClean="0">
                <a:solidFill>
                  <a:srgbClr val="3333CC"/>
                </a:solidFill>
              </a:rPr>
              <a:t>The weight </a:t>
            </a:r>
            <a:r>
              <a:rPr lang="en-US" sz="2600" dirty="0" smtClean="0"/>
              <a:t>= </a:t>
            </a:r>
          </a:p>
          <a:p>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F</a:t>
            </a:r>
            <a:r>
              <a:rPr lang="en-US" sz="2600" i="1" baseline="-25000" dirty="0" err="1" smtClean="0">
                <a:latin typeface="Times New Roman" pitchFamily="18" charset="0"/>
                <a:cs typeface="Times New Roman" pitchFamily="18" charset="0"/>
              </a:rPr>
              <a:t>w</a:t>
            </a:r>
            <a:r>
              <a:rPr lang="en-US" sz="2600" i="1" dirty="0" smtClean="0">
                <a:latin typeface="Times New Roman" pitchFamily="18" charset="0"/>
                <a:cs typeface="Times New Roman" pitchFamily="18" charset="0"/>
              </a:rPr>
              <a:t> = m g</a:t>
            </a:r>
            <a:r>
              <a:rPr lang="en-US" sz="2600" dirty="0" smtClean="0">
                <a:latin typeface="Times New Roman" pitchFamily="18" charset="0"/>
                <a:cs typeface="Times New Roman" pitchFamily="18" charset="0"/>
              </a:rPr>
              <a:t> = (75.0 kg) (1.63 m/s</a:t>
            </a:r>
            <a:r>
              <a:rPr lang="en-US" sz="2600" baseline="30000" dirty="0" smtClean="0">
                <a:latin typeface="Times New Roman" pitchFamily="18" charset="0"/>
                <a:cs typeface="Times New Roman" pitchFamily="18" charset="0"/>
              </a:rPr>
              <a:t>2</a:t>
            </a:r>
            <a:r>
              <a:rPr lang="en-US" sz="2600" dirty="0" smtClean="0">
                <a:latin typeface="Times New Roman" pitchFamily="18" charset="0"/>
                <a:cs typeface="Times New Roman" pitchFamily="18" charset="0"/>
              </a:rPr>
              <a:t>) = </a:t>
            </a:r>
            <a:r>
              <a:rPr lang="en-US" sz="3200" b="1" dirty="0" smtClean="0">
                <a:latin typeface="Times New Roman" pitchFamily="18" charset="0"/>
                <a:cs typeface="Times New Roman" pitchFamily="18" charset="0"/>
              </a:rPr>
              <a:t>122 N</a:t>
            </a:r>
            <a:r>
              <a:rPr lang="en-US" sz="2800"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a:t>
            </a:r>
            <a:endParaRPr lang="en-US" sz="2600" b="1" baseline="30000" dirty="0">
              <a:solidFill>
                <a:schemeClr val="tx2">
                  <a:lumMod val="75000"/>
                </a:schemeClr>
              </a:solidFill>
              <a:latin typeface="Times New Roman" pitchFamily="18" charset="0"/>
              <a:cs typeface="Times New Roman" pitchFamily="18" charset="0"/>
            </a:endParaRPr>
          </a:p>
        </p:txBody>
      </p:sp>
      <p:sp>
        <p:nvSpPr>
          <p:cNvPr id="16" name="TextBox 15"/>
          <p:cNvSpPr txBox="1"/>
          <p:nvPr/>
        </p:nvSpPr>
        <p:spPr>
          <a:xfrm>
            <a:off x="213939" y="5218189"/>
            <a:ext cx="9001000" cy="954107"/>
          </a:xfrm>
          <a:prstGeom prst="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sz="2800" b="1" dirty="0" smtClean="0">
                <a:solidFill>
                  <a:srgbClr val="C00000"/>
                </a:solidFill>
              </a:rPr>
              <a:t>So mass remains the same, but the weight varies according to the gravitational pull </a:t>
            </a:r>
            <a:r>
              <a:rPr lang="en-US" sz="2800" b="1" dirty="0" smtClean="0">
                <a:solidFill>
                  <a:srgbClr val="C00000"/>
                </a:solidFill>
                <a:sym typeface="Symbol"/>
              </a:rPr>
              <a:t> mass </a:t>
            </a:r>
            <a:r>
              <a:rPr lang="en-US" sz="2800" b="1" dirty="0" smtClean="0">
                <a:solidFill>
                  <a:srgbClr val="C00000"/>
                </a:solidFill>
              </a:rPr>
              <a:t>is a fundamental quantity.</a:t>
            </a:r>
            <a:endParaRPr lang="en-US" sz="2800" b="1" baseline="30000" dirty="0">
              <a:solidFill>
                <a:srgbClr val="C00000"/>
              </a:solidFill>
              <a:latin typeface="Times New Roman" pitchFamily="18" charset="0"/>
              <a:cs typeface="Times New Roman" pitchFamily="18" charset="0"/>
            </a:endParaRPr>
          </a:p>
        </p:txBody>
      </p:sp>
      <p:sp>
        <p:nvSpPr>
          <p:cNvPr id="2" name="مستطيل 1"/>
          <p:cNvSpPr/>
          <p:nvPr/>
        </p:nvSpPr>
        <p:spPr>
          <a:xfrm>
            <a:off x="488504" y="6169301"/>
            <a:ext cx="8640960" cy="477054"/>
          </a:xfrm>
          <a:prstGeom prst="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sz="2500" b="1" dirty="0">
                <a:latin typeface="Times" pitchFamily="18" charset="0"/>
                <a:cs typeface="Times" pitchFamily="18" charset="0"/>
              </a:rPr>
              <a:t>Weight</a:t>
            </a:r>
            <a:r>
              <a:rPr lang="en-US" sz="2500" dirty="0">
                <a:latin typeface="Times" pitchFamily="18" charset="0"/>
                <a:cs typeface="Times" pitchFamily="18" charset="0"/>
              </a:rPr>
              <a:t> and </a:t>
            </a:r>
            <a:r>
              <a:rPr lang="en-US" sz="2500" b="1" dirty="0">
                <a:latin typeface="Times" pitchFamily="18" charset="0"/>
                <a:cs typeface="Times" pitchFamily="18" charset="0"/>
              </a:rPr>
              <a:t>mass</a:t>
            </a:r>
            <a:r>
              <a:rPr lang="en-US" sz="2500" dirty="0">
                <a:latin typeface="Times" pitchFamily="18" charset="0"/>
                <a:cs typeface="Times" pitchFamily="18" charset="0"/>
              </a:rPr>
              <a:t> are </a:t>
            </a:r>
            <a:r>
              <a:rPr lang="en-US" sz="2500" b="1" dirty="0">
                <a:latin typeface="Times" pitchFamily="18" charset="0"/>
                <a:cs typeface="Times" pitchFamily="18" charset="0"/>
              </a:rPr>
              <a:t>directly proportional </a:t>
            </a:r>
            <a:r>
              <a:rPr lang="en-US" sz="2500" dirty="0">
                <a:latin typeface="Times" pitchFamily="18" charset="0"/>
                <a:cs typeface="Times" pitchFamily="18" charset="0"/>
              </a:rPr>
              <a:t>in a given place</a:t>
            </a:r>
            <a:endParaRPr lang="en-GB" sz="2500" dirty="0">
              <a:latin typeface="Times" pitchFamily="18" charset="0"/>
              <a:cs typeface="Times" pitchFamily="18" charset="0"/>
            </a:endParaRPr>
          </a:p>
        </p:txBody>
      </p:sp>
      <p:sp>
        <p:nvSpPr>
          <p:cNvPr id="4" name="عنصر نائب لرقم الشريحة 3"/>
          <p:cNvSpPr>
            <a:spLocks noGrp="1"/>
          </p:cNvSpPr>
          <p:nvPr>
            <p:ph type="sldNum" sz="quarter" idx="12"/>
          </p:nvPr>
        </p:nvSpPr>
        <p:spPr/>
        <p:txBody>
          <a:bodyPr/>
          <a:lstStyle/>
          <a:p>
            <a:fld id="{19400F74-C474-487E-AA73-7DA0FEF0D858}"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1928664" y="332656"/>
            <a:ext cx="5457056" cy="376505"/>
          </a:xfrm>
          <a:prstGeom prst="rect">
            <a:avLst/>
          </a:prstGeom>
          <a:noFill/>
          <a:ln w="9525">
            <a:noFill/>
            <a:miter lim="800000"/>
            <a:headEnd/>
            <a:tailEnd/>
          </a:ln>
        </p:spPr>
      </p:pic>
      <p:sp>
        <p:nvSpPr>
          <p:cNvPr id="3" name="TextBox 2"/>
          <p:cNvSpPr txBox="1"/>
          <p:nvPr/>
        </p:nvSpPr>
        <p:spPr>
          <a:xfrm>
            <a:off x="920552" y="702176"/>
            <a:ext cx="7992888" cy="3518912"/>
          </a:xfrm>
          <a:prstGeom prst="rect">
            <a:avLst/>
          </a:prstGeom>
          <a:noFill/>
        </p:spPr>
        <p:txBody>
          <a:bodyPr wrap="square" rtlCol="0">
            <a:spAutoFit/>
          </a:bodyPr>
          <a:lstStyle/>
          <a:p>
            <a:r>
              <a:rPr lang="en-US" sz="3200" b="1" i="1" dirty="0" smtClean="0"/>
              <a:t>Mass</a:t>
            </a:r>
            <a:r>
              <a:rPr lang="en-US" sz="3200" dirty="0" smtClean="0"/>
              <a:t>:</a:t>
            </a:r>
          </a:p>
          <a:p>
            <a:pPr>
              <a:buFont typeface="Arial" pitchFamily="34" charset="0"/>
              <a:buChar char="•"/>
            </a:pPr>
            <a:r>
              <a:rPr lang="en-US" sz="2800" dirty="0" smtClean="0"/>
              <a:t> The amount of inertia or material in an object.</a:t>
            </a:r>
            <a:endParaRPr lang="en-US" sz="2800" b="1" baseline="30000" dirty="0" smtClean="0">
              <a:solidFill>
                <a:schemeClr val="tx2">
                  <a:lumMod val="75000"/>
                </a:schemeClr>
              </a:solidFill>
              <a:latin typeface="Times New Roman" pitchFamily="18" charset="0"/>
              <a:cs typeface="Times New Roman" pitchFamily="18" charset="0"/>
            </a:endParaRPr>
          </a:p>
          <a:p>
            <a:pPr>
              <a:buFont typeface="Arial" pitchFamily="34" charset="0"/>
              <a:buChar char="•"/>
            </a:pPr>
            <a:r>
              <a:rPr lang="en-US" sz="2800" dirty="0" smtClean="0"/>
              <a:t> Units: </a:t>
            </a:r>
            <a:r>
              <a:rPr lang="en-US" sz="2800" b="1" dirty="0" smtClean="0"/>
              <a:t>kg</a:t>
            </a:r>
          </a:p>
          <a:p>
            <a:pPr>
              <a:buFont typeface="Arial" pitchFamily="34" charset="0"/>
              <a:buChar char="•"/>
            </a:pPr>
            <a:endParaRPr lang="en-US" sz="1400" b="1" baseline="30000" dirty="0" smtClean="0">
              <a:solidFill>
                <a:schemeClr val="tx2">
                  <a:lumMod val="75000"/>
                </a:schemeClr>
              </a:solidFill>
              <a:latin typeface="Times New Roman" pitchFamily="18" charset="0"/>
              <a:cs typeface="Times New Roman" pitchFamily="18" charset="0"/>
            </a:endParaRPr>
          </a:p>
          <a:p>
            <a:r>
              <a:rPr lang="en-US" sz="3200" b="1" i="1" dirty="0" smtClean="0"/>
              <a:t>Volume</a:t>
            </a:r>
            <a:r>
              <a:rPr lang="en-US" sz="3200" dirty="0" smtClean="0"/>
              <a:t>:</a:t>
            </a:r>
          </a:p>
          <a:p>
            <a:pPr>
              <a:buFont typeface="Arial" pitchFamily="34" charset="0"/>
              <a:buChar char="•"/>
            </a:pPr>
            <a:r>
              <a:rPr lang="en-US" sz="2800" dirty="0" smtClean="0"/>
              <a:t> Measures the space occupied by an object.</a:t>
            </a:r>
            <a:endParaRPr lang="en-US" sz="2800" b="1" baseline="30000" dirty="0" smtClean="0">
              <a:solidFill>
                <a:schemeClr val="tx2">
                  <a:lumMod val="75000"/>
                </a:schemeClr>
              </a:solidFill>
              <a:latin typeface="Times New Roman" pitchFamily="18" charset="0"/>
              <a:cs typeface="Times New Roman" pitchFamily="18" charset="0"/>
            </a:endParaRPr>
          </a:p>
          <a:p>
            <a:pPr>
              <a:buFont typeface="Arial" pitchFamily="34" charset="0"/>
              <a:buChar char="•"/>
            </a:pPr>
            <a:r>
              <a:rPr lang="en-US" sz="2800" dirty="0" smtClean="0"/>
              <a:t> Units: [</a:t>
            </a:r>
            <a:r>
              <a:rPr lang="en-US" sz="2800" b="1" dirty="0" smtClean="0"/>
              <a:t>Length]</a:t>
            </a:r>
            <a:r>
              <a:rPr lang="en-US" sz="2800" b="1" baseline="30000" dirty="0" smtClean="0"/>
              <a:t>3</a:t>
            </a:r>
            <a:r>
              <a:rPr lang="en-US" sz="2800" b="1" dirty="0" smtClean="0"/>
              <a:t> </a:t>
            </a:r>
            <a:r>
              <a:rPr lang="en-US" sz="2800" b="1" dirty="0" smtClean="0">
                <a:sym typeface="Symbol"/>
              </a:rPr>
              <a:t> </a:t>
            </a:r>
            <a:r>
              <a:rPr lang="en-US" sz="2800" b="1" dirty="0" smtClean="0"/>
              <a:t>m</a:t>
            </a:r>
            <a:r>
              <a:rPr lang="en-US" sz="2800" b="1" baseline="30000" dirty="0" smtClean="0"/>
              <a:t>3</a:t>
            </a:r>
            <a:r>
              <a:rPr lang="en-US" sz="2800" b="1" dirty="0" smtClean="0"/>
              <a:t>, cm</a:t>
            </a:r>
            <a:r>
              <a:rPr lang="en-US" sz="2800" b="1" baseline="30000" dirty="0" smtClean="0"/>
              <a:t>3</a:t>
            </a:r>
            <a:r>
              <a:rPr lang="en-US" sz="2800" b="1" dirty="0" smtClean="0"/>
              <a:t>, Liter (</a:t>
            </a:r>
            <a:r>
              <a:rPr lang="en-US" sz="2800" b="1" i="1" dirty="0" smtClean="0"/>
              <a:t>L</a:t>
            </a:r>
            <a:r>
              <a:rPr lang="en-US" sz="2800" b="1" dirty="0" smtClean="0"/>
              <a:t>), ft</a:t>
            </a:r>
            <a:r>
              <a:rPr lang="en-US" sz="2800" b="1" baseline="30000" dirty="0" smtClean="0"/>
              <a:t>3</a:t>
            </a:r>
            <a:r>
              <a:rPr lang="en-US" sz="2800" b="1" dirty="0" smtClean="0"/>
              <a:t>, …</a:t>
            </a:r>
            <a:endParaRPr lang="en-US" sz="2800" b="1" baseline="30000" dirty="0" smtClean="0">
              <a:solidFill>
                <a:schemeClr val="tx2">
                  <a:lumMod val="75000"/>
                </a:schemeClr>
              </a:solidFill>
              <a:latin typeface="Times New Roman" pitchFamily="18" charset="0"/>
              <a:cs typeface="Times New Roman" pitchFamily="18" charset="0"/>
            </a:endParaRPr>
          </a:p>
          <a:p>
            <a:pPr>
              <a:buFont typeface="Arial" pitchFamily="34" charset="0"/>
              <a:buChar char="•"/>
            </a:pPr>
            <a:endParaRPr lang="en-US" sz="2800" b="1" baseline="30000" dirty="0" smtClean="0">
              <a:solidFill>
                <a:schemeClr val="tx2">
                  <a:lumMod val="75000"/>
                </a:schemeClr>
              </a:solidFill>
              <a:latin typeface="Times New Roman" pitchFamily="18" charset="0"/>
              <a:cs typeface="Times New Roman" pitchFamily="18" charset="0"/>
            </a:endParaRPr>
          </a:p>
          <a:p>
            <a:pPr>
              <a:buFont typeface="Arial" pitchFamily="34" charset="0"/>
              <a:buChar char="•"/>
            </a:pPr>
            <a:endParaRPr lang="en-US" sz="2800" b="1" baseline="30000" dirty="0">
              <a:solidFill>
                <a:schemeClr val="tx2">
                  <a:lumMod val="75000"/>
                </a:schemeClr>
              </a:solidFill>
              <a:latin typeface="Times New Roman" pitchFamily="18" charset="0"/>
              <a:cs typeface="Times New Roman" pitchFamily="18" charset="0"/>
            </a:endParaRPr>
          </a:p>
        </p:txBody>
      </p:sp>
      <p:grpSp>
        <p:nvGrpSpPr>
          <p:cNvPr id="11" name="Group 10"/>
          <p:cNvGrpSpPr/>
          <p:nvPr/>
        </p:nvGrpSpPr>
        <p:grpSpPr>
          <a:xfrm>
            <a:off x="4736976" y="3573016"/>
            <a:ext cx="1504717" cy="1573113"/>
            <a:chOff x="3800475" y="4448175"/>
            <a:chExt cx="2305050" cy="2409825"/>
          </a:xfrm>
        </p:grpSpPr>
        <p:pic>
          <p:nvPicPr>
            <p:cNvPr id="62468" name="Picture 4"/>
            <p:cNvPicPr>
              <a:picLocks noChangeAspect="1" noChangeArrowheads="1"/>
            </p:cNvPicPr>
            <p:nvPr/>
          </p:nvPicPr>
          <p:blipFill>
            <a:blip r:embed="rId3" cstate="print"/>
            <a:srcRect/>
            <a:stretch>
              <a:fillRect/>
            </a:stretch>
          </p:blipFill>
          <p:spPr bwMode="auto">
            <a:xfrm>
              <a:off x="3800475" y="4448175"/>
              <a:ext cx="2305050" cy="2409825"/>
            </a:xfrm>
            <a:prstGeom prst="rect">
              <a:avLst/>
            </a:prstGeom>
            <a:noFill/>
            <a:ln w="9525">
              <a:noFill/>
              <a:miter lim="800000"/>
              <a:headEnd/>
              <a:tailEnd/>
            </a:ln>
          </p:spPr>
        </p:pic>
        <p:sp>
          <p:nvSpPr>
            <p:cNvPr id="9" name="Freeform 8"/>
            <p:cNvSpPr/>
            <p:nvPr/>
          </p:nvSpPr>
          <p:spPr>
            <a:xfrm>
              <a:off x="3976577" y="4497572"/>
              <a:ext cx="1998921" cy="2275368"/>
            </a:xfrm>
            <a:custGeom>
              <a:avLst/>
              <a:gdLst>
                <a:gd name="connsiteX0" fmla="*/ 1871330 w 1998921"/>
                <a:gd name="connsiteY0" fmla="*/ 180754 h 2275368"/>
                <a:gd name="connsiteX1" fmla="*/ 1084521 w 1998921"/>
                <a:gd name="connsiteY1" fmla="*/ 467833 h 2275368"/>
                <a:gd name="connsiteX2" fmla="*/ 21265 w 1998921"/>
                <a:gd name="connsiteY2" fmla="*/ 329609 h 2275368"/>
                <a:gd name="connsiteX3" fmla="*/ 893135 w 1998921"/>
                <a:gd name="connsiteY3" fmla="*/ 0 h 2275368"/>
                <a:gd name="connsiteX4" fmla="*/ 1988288 w 1998921"/>
                <a:gd name="connsiteY4" fmla="*/ 148856 h 2275368"/>
                <a:gd name="connsiteX5" fmla="*/ 1998921 w 1998921"/>
                <a:gd name="connsiteY5" fmla="*/ 1860698 h 2275368"/>
                <a:gd name="connsiteX6" fmla="*/ 1116418 w 1998921"/>
                <a:gd name="connsiteY6" fmla="*/ 2264735 h 2275368"/>
                <a:gd name="connsiteX7" fmla="*/ 0 w 1998921"/>
                <a:gd name="connsiteY7" fmla="*/ 2073349 h 2275368"/>
                <a:gd name="connsiteX8" fmla="*/ 21265 w 1998921"/>
                <a:gd name="connsiteY8" fmla="*/ 329609 h 2275368"/>
                <a:gd name="connsiteX9" fmla="*/ 1084521 w 1998921"/>
                <a:gd name="connsiteY9" fmla="*/ 467833 h 2275368"/>
                <a:gd name="connsiteX10" fmla="*/ 1095153 w 1998921"/>
                <a:gd name="connsiteY10" fmla="*/ 2275368 h 227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8921" h="2275368">
                  <a:moveTo>
                    <a:pt x="1871330" y="180754"/>
                  </a:moveTo>
                  <a:lnTo>
                    <a:pt x="1084521" y="467833"/>
                  </a:lnTo>
                  <a:lnTo>
                    <a:pt x="21265" y="329609"/>
                  </a:lnTo>
                  <a:lnTo>
                    <a:pt x="893135" y="0"/>
                  </a:lnTo>
                  <a:lnTo>
                    <a:pt x="1988288" y="148856"/>
                  </a:lnTo>
                  <a:cubicBezTo>
                    <a:pt x="1991832" y="719470"/>
                    <a:pt x="1995377" y="1290084"/>
                    <a:pt x="1998921" y="1860698"/>
                  </a:cubicBezTo>
                  <a:lnTo>
                    <a:pt x="1116418" y="2264735"/>
                  </a:lnTo>
                  <a:lnTo>
                    <a:pt x="0" y="2073349"/>
                  </a:lnTo>
                  <a:lnTo>
                    <a:pt x="21265" y="329609"/>
                  </a:lnTo>
                  <a:lnTo>
                    <a:pt x="1084521" y="467833"/>
                  </a:lnTo>
                  <a:lnTo>
                    <a:pt x="1095153" y="2275368"/>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2576736" y="3573016"/>
            <a:ext cx="1529588" cy="1616638"/>
            <a:chOff x="704528" y="4414837"/>
            <a:chExt cx="2343150" cy="2476500"/>
          </a:xfrm>
        </p:grpSpPr>
        <p:pic>
          <p:nvPicPr>
            <p:cNvPr id="62469" name="Picture 5"/>
            <p:cNvPicPr>
              <a:picLocks noChangeAspect="1" noChangeArrowheads="1"/>
            </p:cNvPicPr>
            <p:nvPr/>
          </p:nvPicPr>
          <p:blipFill>
            <a:blip r:embed="rId4" cstate="print"/>
            <a:srcRect/>
            <a:stretch>
              <a:fillRect/>
            </a:stretch>
          </p:blipFill>
          <p:spPr bwMode="auto">
            <a:xfrm>
              <a:off x="704528" y="4414837"/>
              <a:ext cx="2343150" cy="2476500"/>
            </a:xfrm>
            <a:prstGeom prst="rect">
              <a:avLst/>
            </a:prstGeom>
            <a:noFill/>
            <a:ln w="9525">
              <a:noFill/>
              <a:miter lim="800000"/>
              <a:headEnd/>
              <a:tailEnd/>
            </a:ln>
          </p:spPr>
        </p:pic>
        <p:sp>
          <p:nvSpPr>
            <p:cNvPr id="10" name="Freeform 9"/>
            <p:cNvSpPr/>
            <p:nvPr/>
          </p:nvSpPr>
          <p:spPr>
            <a:xfrm>
              <a:off x="920552" y="4497572"/>
              <a:ext cx="1998921" cy="2275368"/>
            </a:xfrm>
            <a:custGeom>
              <a:avLst/>
              <a:gdLst>
                <a:gd name="connsiteX0" fmla="*/ 1871330 w 1998921"/>
                <a:gd name="connsiteY0" fmla="*/ 180754 h 2275368"/>
                <a:gd name="connsiteX1" fmla="*/ 1084521 w 1998921"/>
                <a:gd name="connsiteY1" fmla="*/ 467833 h 2275368"/>
                <a:gd name="connsiteX2" fmla="*/ 21265 w 1998921"/>
                <a:gd name="connsiteY2" fmla="*/ 329609 h 2275368"/>
                <a:gd name="connsiteX3" fmla="*/ 893135 w 1998921"/>
                <a:gd name="connsiteY3" fmla="*/ 0 h 2275368"/>
                <a:gd name="connsiteX4" fmla="*/ 1988288 w 1998921"/>
                <a:gd name="connsiteY4" fmla="*/ 148856 h 2275368"/>
                <a:gd name="connsiteX5" fmla="*/ 1998921 w 1998921"/>
                <a:gd name="connsiteY5" fmla="*/ 1860698 h 2275368"/>
                <a:gd name="connsiteX6" fmla="*/ 1116418 w 1998921"/>
                <a:gd name="connsiteY6" fmla="*/ 2264735 h 2275368"/>
                <a:gd name="connsiteX7" fmla="*/ 0 w 1998921"/>
                <a:gd name="connsiteY7" fmla="*/ 2073349 h 2275368"/>
                <a:gd name="connsiteX8" fmla="*/ 21265 w 1998921"/>
                <a:gd name="connsiteY8" fmla="*/ 329609 h 2275368"/>
                <a:gd name="connsiteX9" fmla="*/ 1084521 w 1998921"/>
                <a:gd name="connsiteY9" fmla="*/ 467833 h 2275368"/>
                <a:gd name="connsiteX10" fmla="*/ 1095153 w 1998921"/>
                <a:gd name="connsiteY10" fmla="*/ 2275368 h 227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8921" h="2275368">
                  <a:moveTo>
                    <a:pt x="1871330" y="180754"/>
                  </a:moveTo>
                  <a:lnTo>
                    <a:pt x="1084521" y="467833"/>
                  </a:lnTo>
                  <a:lnTo>
                    <a:pt x="21265" y="329609"/>
                  </a:lnTo>
                  <a:lnTo>
                    <a:pt x="893135" y="0"/>
                  </a:lnTo>
                  <a:lnTo>
                    <a:pt x="1988288" y="148856"/>
                  </a:lnTo>
                  <a:cubicBezTo>
                    <a:pt x="1991832" y="719470"/>
                    <a:pt x="1995377" y="1290084"/>
                    <a:pt x="1998921" y="1860698"/>
                  </a:cubicBezTo>
                  <a:lnTo>
                    <a:pt x="1116418" y="2264735"/>
                  </a:lnTo>
                  <a:lnTo>
                    <a:pt x="0" y="2073349"/>
                  </a:lnTo>
                  <a:lnTo>
                    <a:pt x="21265" y="329609"/>
                  </a:lnTo>
                  <a:lnTo>
                    <a:pt x="1084521" y="467833"/>
                  </a:lnTo>
                  <a:lnTo>
                    <a:pt x="1095153" y="2275368"/>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2057128" y="5166375"/>
            <a:ext cx="5328592" cy="492443"/>
          </a:xfrm>
          <a:prstGeom prst="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sz="2600" dirty="0" smtClean="0">
                <a:latin typeface="Times" pitchFamily="18" charset="0"/>
                <a:cs typeface="Times" pitchFamily="18" charset="0"/>
              </a:rPr>
              <a:t>Same </a:t>
            </a:r>
            <a:r>
              <a:rPr lang="en-US" sz="2600" i="1" dirty="0" smtClean="0">
                <a:latin typeface="Times" pitchFamily="18" charset="0"/>
                <a:cs typeface="Times" pitchFamily="18" charset="0"/>
              </a:rPr>
              <a:t>volumes</a:t>
            </a:r>
            <a:r>
              <a:rPr lang="en-US" sz="2600" dirty="0" smtClean="0">
                <a:latin typeface="Times" pitchFamily="18" charset="0"/>
                <a:cs typeface="Times" pitchFamily="18" charset="0"/>
              </a:rPr>
              <a:t> but different </a:t>
            </a:r>
            <a:r>
              <a:rPr lang="en-US" sz="2600" i="1" dirty="0" smtClean="0">
                <a:latin typeface="Times" pitchFamily="18" charset="0"/>
                <a:cs typeface="Times" pitchFamily="18" charset="0"/>
              </a:rPr>
              <a:t>masses</a:t>
            </a:r>
            <a:endParaRPr lang="en-US" sz="2600" b="1" i="1" baseline="30000" dirty="0">
              <a:solidFill>
                <a:schemeClr val="tx2">
                  <a:lumMod val="75000"/>
                </a:schemeClr>
              </a:solidFill>
              <a:latin typeface="Times" pitchFamily="18" charset="0"/>
              <a:cs typeface="Times" pitchFamily="18" charset="0"/>
            </a:endParaRPr>
          </a:p>
        </p:txBody>
      </p:sp>
      <p:sp>
        <p:nvSpPr>
          <p:cNvPr id="14" name="TextBox 13"/>
          <p:cNvSpPr txBox="1"/>
          <p:nvPr/>
        </p:nvSpPr>
        <p:spPr>
          <a:xfrm>
            <a:off x="1928664" y="4243705"/>
            <a:ext cx="648072" cy="461665"/>
          </a:xfrm>
          <a:prstGeom prst="rect">
            <a:avLst/>
          </a:prstGeom>
          <a:noFill/>
        </p:spPr>
        <p:txBody>
          <a:bodyPr wrap="square" rtlCol="0">
            <a:spAutoFit/>
          </a:bodyPr>
          <a:lstStyle/>
          <a:p>
            <a:r>
              <a:rPr lang="en-US" sz="2400" dirty="0" smtClean="0"/>
              <a:t>Air</a:t>
            </a:r>
            <a:endParaRPr lang="en-US" sz="2000" b="1" baseline="30000" dirty="0">
              <a:solidFill>
                <a:schemeClr val="tx2">
                  <a:lumMod val="75000"/>
                </a:schemeClr>
              </a:solidFill>
              <a:latin typeface="Times New Roman" pitchFamily="18" charset="0"/>
              <a:cs typeface="Times New Roman" pitchFamily="18" charset="0"/>
            </a:endParaRPr>
          </a:p>
        </p:txBody>
      </p:sp>
      <p:sp>
        <p:nvSpPr>
          <p:cNvPr id="15" name="TextBox 14"/>
          <p:cNvSpPr txBox="1"/>
          <p:nvPr/>
        </p:nvSpPr>
        <p:spPr>
          <a:xfrm>
            <a:off x="6356651" y="4243705"/>
            <a:ext cx="936104" cy="461665"/>
          </a:xfrm>
          <a:prstGeom prst="rect">
            <a:avLst/>
          </a:prstGeom>
          <a:noFill/>
        </p:spPr>
        <p:txBody>
          <a:bodyPr wrap="square" rtlCol="0">
            <a:spAutoFit/>
          </a:bodyPr>
          <a:lstStyle/>
          <a:p>
            <a:r>
              <a:rPr lang="en-US" sz="2400" dirty="0" smtClean="0"/>
              <a:t>Lead</a:t>
            </a:r>
            <a:endParaRPr lang="en-US" sz="2000" b="1" baseline="30000" dirty="0">
              <a:solidFill>
                <a:schemeClr val="tx2">
                  <a:lumMod val="75000"/>
                </a:schemeClr>
              </a:solidFill>
              <a:latin typeface="Times New Roman" pitchFamily="18" charset="0"/>
              <a:cs typeface="Times New Roman" pitchFamily="18" charset="0"/>
            </a:endParaRPr>
          </a:p>
        </p:txBody>
      </p:sp>
      <p:sp>
        <p:nvSpPr>
          <p:cNvPr id="2" name="مستطيل 1"/>
          <p:cNvSpPr/>
          <p:nvPr/>
        </p:nvSpPr>
        <p:spPr>
          <a:xfrm>
            <a:off x="416496" y="5658818"/>
            <a:ext cx="8928992" cy="830997"/>
          </a:xfrm>
          <a:prstGeom prst="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GB" sz="2400" dirty="0">
                <a:latin typeface="Times" pitchFamily="18" charset="0"/>
                <a:cs typeface="Times" pitchFamily="18" charset="0"/>
              </a:rPr>
              <a:t>The </a:t>
            </a:r>
            <a:r>
              <a:rPr lang="en-GB" sz="2400" b="1" dirty="0">
                <a:solidFill>
                  <a:srgbClr val="FF0000"/>
                </a:solidFill>
                <a:latin typeface="Times" pitchFamily="18" charset="0"/>
                <a:cs typeface="Times" pitchFamily="18" charset="0"/>
              </a:rPr>
              <a:t>more mass </a:t>
            </a:r>
            <a:r>
              <a:rPr lang="en-GB" sz="2400" dirty="0" smtClean="0">
                <a:latin typeface="Times" pitchFamily="18" charset="0"/>
                <a:cs typeface="Times" pitchFamily="18" charset="0"/>
              </a:rPr>
              <a:t>contained </a:t>
            </a:r>
            <a:r>
              <a:rPr lang="en-US" sz="2400" dirty="0" smtClean="0">
                <a:latin typeface="Times" pitchFamily="18" charset="0"/>
                <a:cs typeface="Times" pitchFamily="18" charset="0"/>
              </a:rPr>
              <a:t>in </a:t>
            </a:r>
            <a:r>
              <a:rPr lang="en-US" sz="2400" dirty="0">
                <a:latin typeface="Times" pitchFamily="18" charset="0"/>
                <a:cs typeface="Times" pitchFamily="18" charset="0"/>
              </a:rPr>
              <a:t>an object, the </a:t>
            </a:r>
            <a:r>
              <a:rPr lang="en-US" sz="2400" b="1" dirty="0">
                <a:solidFill>
                  <a:srgbClr val="FF0000"/>
                </a:solidFill>
                <a:latin typeface="Times" pitchFamily="18" charset="0"/>
                <a:cs typeface="Times" pitchFamily="18" charset="0"/>
              </a:rPr>
              <a:t>greater its inertia </a:t>
            </a:r>
            <a:r>
              <a:rPr lang="en-US" sz="2400" dirty="0">
                <a:latin typeface="Times" pitchFamily="18" charset="0"/>
                <a:cs typeface="Times" pitchFamily="18" charset="0"/>
              </a:rPr>
              <a:t>and the </a:t>
            </a:r>
            <a:r>
              <a:rPr lang="en-US" sz="2400" b="1" dirty="0">
                <a:solidFill>
                  <a:srgbClr val="FF0000"/>
                </a:solidFill>
                <a:latin typeface="Times" pitchFamily="18" charset="0"/>
                <a:cs typeface="Times" pitchFamily="18" charset="0"/>
              </a:rPr>
              <a:t>more force </a:t>
            </a:r>
            <a:r>
              <a:rPr lang="en-US" sz="2400" dirty="0">
                <a:latin typeface="Times" pitchFamily="18" charset="0"/>
                <a:cs typeface="Times" pitchFamily="18" charset="0"/>
              </a:rPr>
              <a:t>it takes </a:t>
            </a:r>
            <a:r>
              <a:rPr lang="en-US" sz="2400" b="1" dirty="0">
                <a:latin typeface="Times" pitchFamily="18" charset="0"/>
                <a:cs typeface="Times" pitchFamily="18" charset="0"/>
              </a:rPr>
              <a:t>to move </a:t>
            </a:r>
            <a:r>
              <a:rPr lang="en-US" sz="2400" dirty="0">
                <a:latin typeface="Times" pitchFamily="18" charset="0"/>
                <a:cs typeface="Times" pitchFamily="18" charset="0"/>
              </a:rPr>
              <a:t>it </a:t>
            </a:r>
            <a:r>
              <a:rPr lang="en-US" sz="2400" dirty="0" smtClean="0">
                <a:latin typeface="Times" pitchFamily="18" charset="0"/>
                <a:cs typeface="Times" pitchFamily="18" charset="0"/>
              </a:rPr>
              <a:t>or </a:t>
            </a:r>
            <a:r>
              <a:rPr lang="en-GB" sz="2400" b="1" dirty="0" smtClean="0">
                <a:latin typeface="Times" pitchFamily="18" charset="0"/>
                <a:cs typeface="Times" pitchFamily="18" charset="0"/>
              </a:rPr>
              <a:t>change </a:t>
            </a:r>
            <a:r>
              <a:rPr lang="en-GB" sz="2400" b="1" dirty="0">
                <a:latin typeface="Times" pitchFamily="18" charset="0"/>
                <a:cs typeface="Times" pitchFamily="18" charset="0"/>
              </a:rPr>
              <a:t>its motion</a:t>
            </a:r>
            <a:r>
              <a:rPr lang="en-GB" sz="2400" dirty="0">
                <a:latin typeface="Times" pitchFamily="18" charset="0"/>
                <a:cs typeface="Times" pitchFamily="18" charset="0"/>
              </a:rPr>
              <a:t>.</a:t>
            </a:r>
          </a:p>
        </p:txBody>
      </p:sp>
      <p:sp>
        <p:nvSpPr>
          <p:cNvPr id="5" name="عنصر نائب لرقم الشريحة 4"/>
          <p:cNvSpPr>
            <a:spLocks noGrp="1"/>
          </p:cNvSpPr>
          <p:nvPr>
            <p:ph type="sldNum" sz="quarter" idx="12"/>
          </p:nvPr>
        </p:nvSpPr>
        <p:spPr/>
        <p:txBody>
          <a:bodyPr/>
          <a:lstStyle/>
          <a:p>
            <a:fld id="{19400F74-C474-487E-AA73-7DA0FEF0D858}"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solidFill>
                  <a:prstClr val="black">
                    <a:tint val="75000"/>
                  </a:prstClr>
                </a:solidFill>
              </a:rPr>
              <a:pPr/>
              <a:t>62</a:t>
            </a:fld>
            <a:endParaRPr lang="en-US">
              <a:solidFill>
                <a:prstClr val="black">
                  <a:tint val="75000"/>
                </a:prstClr>
              </a:solidFill>
            </a:endParaRPr>
          </a:p>
        </p:txBody>
      </p:sp>
      <p:sp>
        <p:nvSpPr>
          <p:cNvPr id="8" name="مستطيل 7"/>
          <p:cNvSpPr/>
          <p:nvPr/>
        </p:nvSpPr>
        <p:spPr>
          <a:xfrm>
            <a:off x="200472" y="1518309"/>
            <a:ext cx="9577064" cy="4613764"/>
          </a:xfrm>
          <a:prstGeom prst="rect">
            <a:avLst/>
          </a:prstGeom>
        </p:spPr>
        <p:txBody>
          <a:bodyPr wrap="square">
            <a:spAutoFit/>
          </a:bodyPr>
          <a:lstStyle/>
          <a:p>
            <a:pPr marL="457200" indent="-457200">
              <a:lnSpc>
                <a:spcPct val="150000"/>
              </a:lnSpc>
              <a:spcBef>
                <a:spcPts val="600"/>
              </a:spcBef>
              <a:buFont typeface="+mj-lt"/>
              <a:buAutoNum type="arabicPeriod"/>
            </a:pPr>
            <a:r>
              <a:rPr lang="en-GB" sz="2400" dirty="0">
                <a:solidFill>
                  <a:srgbClr val="000000"/>
                </a:solidFill>
                <a:latin typeface="Times New Roman" panose="02020603050405020304" pitchFamily="18" charset="0"/>
                <a:ea typeface="Times New Roman" panose="02020603050405020304" pitchFamily="18" charset="0"/>
              </a:rPr>
              <a:t>Define the friction force </a:t>
            </a:r>
            <a:endParaRPr lang="en-GB" sz="2400" dirty="0" smtClean="0">
              <a:solidFill>
                <a:srgbClr val="000000"/>
              </a:solidFill>
              <a:latin typeface="Times New Roman" panose="02020603050405020304" pitchFamily="18" charset="0"/>
              <a:ea typeface="Times New Roman" panose="02020603050405020304" pitchFamily="18" charset="0"/>
            </a:endParaRPr>
          </a:p>
          <a:p>
            <a:pPr marL="457200" indent="-457200">
              <a:lnSpc>
                <a:spcPct val="150000"/>
              </a:lnSpc>
              <a:spcBef>
                <a:spcPts val="600"/>
              </a:spcBef>
              <a:buFont typeface="+mj-lt"/>
              <a:buAutoNum type="arabicPeriod"/>
            </a:pPr>
            <a:r>
              <a:rPr lang="en-GB" sz="2400" dirty="0" smtClean="0">
                <a:solidFill>
                  <a:srgbClr val="000000"/>
                </a:solidFill>
                <a:latin typeface="Times New Roman" panose="02020603050405020304" pitchFamily="18" charset="0"/>
                <a:ea typeface="Times New Roman" panose="02020603050405020304" pitchFamily="18" charset="0"/>
              </a:rPr>
              <a:t>Explain </a:t>
            </a:r>
            <a:r>
              <a:rPr lang="en-GB" sz="2400" dirty="0">
                <a:solidFill>
                  <a:srgbClr val="000000"/>
                </a:solidFill>
                <a:latin typeface="Times New Roman" panose="02020603050405020304" pitchFamily="18" charset="0"/>
                <a:ea typeface="Times New Roman" panose="02020603050405020304" pitchFamily="18" charset="0"/>
              </a:rPr>
              <a:t>the cause of friction.</a:t>
            </a:r>
            <a:endParaRPr lang="en-US" sz="2400" dirty="0">
              <a:solidFill>
                <a:srgbClr val="000000"/>
              </a:solidFill>
              <a:latin typeface="Times New Roman" panose="02020603050405020304" pitchFamily="18" charset="0"/>
              <a:ea typeface="Times New Roman" panose="02020603050405020304" pitchFamily="18" charset="0"/>
            </a:endParaRPr>
          </a:p>
          <a:p>
            <a:pPr marL="457200" indent="-457200">
              <a:lnSpc>
                <a:spcPct val="150000"/>
              </a:lnSpc>
              <a:spcBef>
                <a:spcPts val="600"/>
              </a:spcBef>
              <a:buFont typeface="+mj-lt"/>
              <a:buAutoNum type="arabicPeriod"/>
            </a:pPr>
            <a:r>
              <a:rPr lang="en-GB" sz="2400" dirty="0">
                <a:solidFill>
                  <a:srgbClr val="000000"/>
                </a:solidFill>
                <a:latin typeface="Times New Roman" panose="02020603050405020304" pitchFamily="18" charset="0"/>
                <a:ea typeface="Times New Roman" panose="02020603050405020304" pitchFamily="18" charset="0"/>
              </a:rPr>
              <a:t>Distinguish between kinetic and static friction</a:t>
            </a:r>
            <a:endParaRPr lang="en-US" sz="2400" dirty="0">
              <a:solidFill>
                <a:srgbClr val="000000"/>
              </a:solidFill>
              <a:latin typeface="Times New Roman" panose="02020603050405020304" pitchFamily="18" charset="0"/>
              <a:ea typeface="Times New Roman" panose="02020603050405020304" pitchFamily="18" charset="0"/>
            </a:endParaRPr>
          </a:p>
          <a:p>
            <a:pPr marL="457200" indent="-457200">
              <a:lnSpc>
                <a:spcPct val="150000"/>
              </a:lnSpc>
              <a:spcBef>
                <a:spcPts val="600"/>
              </a:spcBef>
              <a:buFont typeface="+mj-lt"/>
              <a:buAutoNum type="arabicPeriod"/>
            </a:pPr>
            <a:r>
              <a:rPr lang="en-GB" sz="2400" dirty="0">
                <a:solidFill>
                  <a:srgbClr val="000000"/>
                </a:solidFill>
                <a:latin typeface="Times New Roman" panose="02020603050405020304" pitchFamily="18" charset="0"/>
                <a:ea typeface="Times New Roman" panose="02020603050405020304" pitchFamily="18" charset="0"/>
              </a:rPr>
              <a:t>Discuss how to decrease friction</a:t>
            </a:r>
            <a:endParaRPr lang="en-US" sz="2400" dirty="0">
              <a:solidFill>
                <a:srgbClr val="000000"/>
              </a:solidFill>
              <a:latin typeface="Times New Roman" panose="02020603050405020304" pitchFamily="18" charset="0"/>
              <a:ea typeface="Times New Roman" panose="02020603050405020304" pitchFamily="18" charset="0"/>
            </a:endParaRPr>
          </a:p>
          <a:p>
            <a:pPr marL="457200" indent="-457200">
              <a:lnSpc>
                <a:spcPct val="150000"/>
              </a:lnSpc>
              <a:spcBef>
                <a:spcPts val="600"/>
              </a:spcBef>
              <a:buFont typeface="+mj-lt"/>
              <a:buAutoNum type="arabicPeriod"/>
            </a:pPr>
            <a:r>
              <a:rPr lang="en-GB" sz="2400" dirty="0" err="1">
                <a:solidFill>
                  <a:srgbClr val="000000"/>
                </a:solidFill>
                <a:latin typeface="Times New Roman" panose="02020603050405020304" pitchFamily="18" charset="0"/>
                <a:ea typeface="Times New Roman" panose="02020603050405020304" pitchFamily="18" charset="0"/>
              </a:rPr>
              <a:t>Analyze</a:t>
            </a:r>
            <a:r>
              <a:rPr lang="en-GB" sz="2400" dirty="0">
                <a:solidFill>
                  <a:srgbClr val="000000"/>
                </a:solidFill>
                <a:latin typeface="Times New Roman" panose="02020603050405020304" pitchFamily="18" charset="0"/>
                <a:ea typeface="Times New Roman" panose="02020603050405020304" pitchFamily="18" charset="0"/>
              </a:rPr>
              <a:t> forces in one dimension and calculate the net force for two or more forces acting along the same line</a:t>
            </a:r>
            <a:endParaRPr lang="en-US" sz="2400" dirty="0">
              <a:solidFill>
                <a:srgbClr val="000000"/>
              </a:solidFill>
              <a:latin typeface="Times New Roman" panose="02020603050405020304" pitchFamily="18" charset="0"/>
              <a:ea typeface="Times New Roman" panose="02020603050405020304" pitchFamily="18" charset="0"/>
            </a:endParaRPr>
          </a:p>
          <a:p>
            <a:pPr>
              <a:lnSpc>
                <a:spcPct val="150000"/>
              </a:lnSpc>
              <a:spcBef>
                <a:spcPts val="600"/>
              </a:spcBef>
            </a:pPr>
            <a:endParaRPr lang="en-US" sz="4000" dirty="0">
              <a:latin typeface="Times New Roman" panose="02020603050405020304" pitchFamily="18" charset="0"/>
              <a:ea typeface="Times New Roman" panose="02020603050405020304" pitchFamily="18" charset="0"/>
            </a:endParaRPr>
          </a:p>
        </p:txBody>
      </p:sp>
      <p:sp>
        <p:nvSpPr>
          <p:cNvPr id="9" name="TextBox 5"/>
          <p:cNvSpPr txBox="1"/>
          <p:nvPr/>
        </p:nvSpPr>
        <p:spPr>
          <a:xfrm>
            <a:off x="646981" y="190094"/>
            <a:ext cx="8941807" cy="630942"/>
          </a:xfrm>
          <a:prstGeom prst="rect">
            <a:avLst/>
          </a:prstGeom>
          <a:noFill/>
        </p:spPr>
        <p:txBody>
          <a:bodyPr wrap="none" rtlCol="0">
            <a:spAutoFit/>
          </a:bodyPr>
          <a:lstStyle/>
          <a:p>
            <a:r>
              <a:rPr lang="en-US" sz="3500" b="1" dirty="0" smtClean="0">
                <a:solidFill>
                  <a:srgbClr val="0070C0"/>
                </a:solidFill>
                <a:latin typeface="Times New Roman" panose="02020603050405020304" pitchFamily="18" charset="0"/>
                <a:ea typeface="Times New Roman" panose="02020603050405020304" pitchFamily="18" charset="0"/>
              </a:rPr>
              <a:t>2.7. </a:t>
            </a:r>
            <a:r>
              <a:rPr lang="en-US" sz="3500" b="1" dirty="0">
                <a:solidFill>
                  <a:srgbClr val="0070C0"/>
                </a:solidFill>
                <a:latin typeface="Times New Roman" panose="02020603050405020304" pitchFamily="18" charset="0"/>
                <a:ea typeface="Times New Roman" panose="02020603050405020304" pitchFamily="18" charset="0"/>
              </a:rPr>
              <a:t>Friction and total forces in one dimension</a:t>
            </a:r>
          </a:p>
        </p:txBody>
      </p:sp>
      <p:sp>
        <p:nvSpPr>
          <p:cNvPr id="10" name="مستطيل 9"/>
          <p:cNvSpPr/>
          <p:nvPr/>
        </p:nvSpPr>
        <p:spPr>
          <a:xfrm>
            <a:off x="495300" y="984202"/>
            <a:ext cx="1798890" cy="523220"/>
          </a:xfrm>
          <a:prstGeom prst="rect">
            <a:avLst/>
          </a:prstGeom>
        </p:spPr>
        <p:txBody>
          <a:bodyPr wrap="none">
            <a:spAutoFit/>
          </a:bodyPr>
          <a:lstStyle/>
          <a:p>
            <a:r>
              <a:rPr lang="en-US" sz="2800" b="1" u="sng" dirty="0">
                <a:solidFill>
                  <a:prstClr val="black"/>
                </a:solidFill>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8755708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04_03_Figure"/>
          <p:cNvPicPr>
            <a:picLocks noChangeAspect="1" noChangeArrowheads="1"/>
          </p:cNvPicPr>
          <p:nvPr/>
        </p:nvPicPr>
        <p:blipFill>
          <a:blip r:embed="rId3" cstate="print"/>
          <a:srcRect b="6027"/>
          <a:stretch>
            <a:fillRect/>
          </a:stretch>
        </p:blipFill>
        <p:spPr bwMode="auto">
          <a:xfrm>
            <a:off x="2863454" y="3099130"/>
            <a:ext cx="3817738" cy="2706134"/>
          </a:xfrm>
          <a:prstGeom prst="rect">
            <a:avLst/>
          </a:prstGeom>
          <a:noFill/>
        </p:spPr>
      </p:pic>
      <p:sp>
        <p:nvSpPr>
          <p:cNvPr id="7172" name="Rectangle 4"/>
          <p:cNvSpPr>
            <a:spLocks noGrp="1" noChangeArrowheads="1"/>
          </p:cNvSpPr>
          <p:nvPr>
            <p:ph type="body" idx="1"/>
          </p:nvPr>
        </p:nvSpPr>
        <p:spPr>
          <a:xfrm>
            <a:off x="495299" y="922339"/>
            <a:ext cx="9061583" cy="2290637"/>
          </a:xfrm>
        </p:spPr>
        <p:txBody>
          <a:bodyPr>
            <a:normAutofit fontScale="92500" lnSpcReduction="20000"/>
          </a:bodyPr>
          <a:lstStyle/>
          <a:p>
            <a:pPr marL="515938" indent="-515938"/>
            <a:r>
              <a:rPr lang="en-US" sz="2800" dirty="0"/>
              <a:t>is a force that resists the relative motion of two objects in contact</a:t>
            </a:r>
            <a:endParaRPr lang="en-US" sz="2800" dirty="0" smtClean="0"/>
          </a:p>
          <a:p>
            <a:pPr marL="515938" indent="-515938"/>
            <a:r>
              <a:rPr lang="en-US" sz="2800" dirty="0" smtClean="0"/>
              <a:t>depends on the kinds of material and how much they are pressed together.</a:t>
            </a:r>
          </a:p>
          <a:p>
            <a:pPr marL="515938" indent="-515938"/>
            <a:r>
              <a:rPr lang="en-US" sz="2800" dirty="0" smtClean="0"/>
              <a:t>is due to tiny surface bumps and to “stickiness” of the atoms on a material’s surface.</a:t>
            </a:r>
          </a:p>
        </p:txBody>
      </p:sp>
      <p:sp>
        <p:nvSpPr>
          <p:cNvPr id="7173" name="Rectangle 5"/>
          <p:cNvSpPr>
            <a:spLocks noChangeArrowheads="1"/>
          </p:cNvSpPr>
          <p:nvPr/>
        </p:nvSpPr>
        <p:spPr bwMode="auto">
          <a:xfrm>
            <a:off x="641483" y="5813425"/>
            <a:ext cx="8915400" cy="852488"/>
          </a:xfrm>
          <a:prstGeom prst="rect">
            <a:avLst/>
          </a:prstGeom>
          <a:noFill/>
          <a:ln w="9525">
            <a:noFill/>
            <a:miter lim="800000"/>
            <a:headEnd/>
            <a:tailEnd/>
          </a:ln>
        </p:spPr>
        <p:txBody>
          <a:bodyPr/>
          <a:lstStyle/>
          <a:p>
            <a:pPr marL="515938" indent="-515938" eaLnBrk="0" hangingPunct="0">
              <a:spcBef>
                <a:spcPct val="20000"/>
              </a:spcBef>
            </a:pPr>
            <a:r>
              <a:rPr lang="en-US" sz="2400" dirty="0"/>
              <a:t>Example: Friction between a crate on a smooth wooden floor is less than that on a rough floor.</a:t>
            </a:r>
          </a:p>
        </p:txBody>
      </p:sp>
      <p:pic>
        <p:nvPicPr>
          <p:cNvPr id="6" name="Picture 3"/>
          <p:cNvPicPr>
            <a:picLocks noChangeAspect="1" noChangeArrowheads="1"/>
          </p:cNvPicPr>
          <p:nvPr/>
        </p:nvPicPr>
        <p:blipFill>
          <a:blip r:embed="rId4" cstate="print"/>
          <a:srcRect/>
          <a:stretch>
            <a:fillRect/>
          </a:stretch>
        </p:blipFill>
        <p:spPr bwMode="auto">
          <a:xfrm>
            <a:off x="3224808" y="188640"/>
            <a:ext cx="2808312" cy="538380"/>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2" cstate="print"/>
          <a:srcRect/>
          <a:stretch>
            <a:fillRect/>
          </a:stretch>
        </p:blipFill>
        <p:spPr bwMode="auto">
          <a:xfrm>
            <a:off x="2740210" y="260648"/>
            <a:ext cx="2788854" cy="534650"/>
          </a:xfrm>
          <a:prstGeom prst="rect">
            <a:avLst/>
          </a:prstGeom>
          <a:noFill/>
          <a:ln w="9525">
            <a:noFill/>
            <a:miter lim="800000"/>
            <a:headEnd/>
            <a:tailEnd/>
          </a:ln>
        </p:spPr>
      </p:pic>
      <p:pic>
        <p:nvPicPr>
          <p:cNvPr id="63492" name="Picture 4"/>
          <p:cNvPicPr>
            <a:picLocks noChangeAspect="1" noChangeArrowheads="1"/>
          </p:cNvPicPr>
          <p:nvPr/>
        </p:nvPicPr>
        <p:blipFill>
          <a:blip r:embed="rId3" cstate="print"/>
          <a:srcRect b="15589"/>
          <a:stretch>
            <a:fillRect/>
          </a:stretch>
        </p:blipFill>
        <p:spPr bwMode="auto">
          <a:xfrm>
            <a:off x="1568624" y="3436165"/>
            <a:ext cx="6552728" cy="1766388"/>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l="16522" t="87134" r="20870" b="-749"/>
          <a:stretch>
            <a:fillRect/>
          </a:stretch>
        </p:blipFill>
        <p:spPr bwMode="auto">
          <a:xfrm>
            <a:off x="1424608" y="5420461"/>
            <a:ext cx="7258401" cy="504055"/>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64</a:t>
            </a:fld>
            <a:endParaRPr 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177" y="1153450"/>
            <a:ext cx="90297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ستطيل 9"/>
          <p:cNvSpPr/>
          <p:nvPr/>
        </p:nvSpPr>
        <p:spPr>
          <a:xfrm>
            <a:off x="694405" y="2016682"/>
            <a:ext cx="8791550" cy="815608"/>
          </a:xfrm>
          <a:prstGeom prst="rect">
            <a:avLst/>
          </a:prstGeom>
        </p:spPr>
        <p:txBody>
          <a:bodyPr wrap="square">
            <a:spAutoFit/>
          </a:bodyPr>
          <a:lstStyle/>
          <a:p>
            <a:r>
              <a:rPr lang="en-US" sz="2300" dirty="0" smtClean="0">
                <a:latin typeface="Times" pitchFamily="18" charset="0"/>
                <a:cs typeface="Times" pitchFamily="18" charset="0"/>
              </a:rPr>
              <a:t>If there is no motion, friction acts in the direction opposite any force that tends to produce motion</a:t>
            </a:r>
            <a:r>
              <a:rPr lang="en-US" sz="2300" dirty="0">
                <a:latin typeface="Times" pitchFamily="18" charset="0"/>
                <a:cs typeface="Times" pitchFamily="18" charset="0"/>
              </a:rPr>
              <a:t>. The resistance to motion is the </a:t>
            </a:r>
            <a:r>
              <a:rPr lang="en-GB" sz="2300" dirty="0" smtClean="0">
                <a:latin typeface="Times" pitchFamily="18" charset="0"/>
                <a:cs typeface="Times" pitchFamily="18" charset="0"/>
              </a:rPr>
              <a:t>frictional force</a:t>
            </a:r>
            <a:endParaRPr lang="en-GB" sz="2300" dirty="0">
              <a:latin typeface="Times" pitchFamily="18" charset="0"/>
              <a:cs typeface="Times"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3152800" y="188640"/>
            <a:ext cx="3004878" cy="576064"/>
          </a:xfrm>
          <a:prstGeom prst="rect">
            <a:avLst/>
          </a:prstGeom>
          <a:noFill/>
          <a:ln w="9525">
            <a:noFill/>
            <a:miter lim="800000"/>
            <a:headEnd/>
            <a:tailEnd/>
          </a:ln>
        </p:spPr>
      </p:pic>
      <p:sp>
        <p:nvSpPr>
          <p:cNvPr id="5" name="مستطيل 4"/>
          <p:cNvSpPr/>
          <p:nvPr/>
        </p:nvSpPr>
        <p:spPr>
          <a:xfrm>
            <a:off x="676300" y="5467871"/>
            <a:ext cx="8093124" cy="800219"/>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a:spAutoFit/>
          </a:bodyPr>
          <a:lstStyle/>
          <a:p>
            <a:r>
              <a:rPr lang="en-US" sz="2400" i="1" u="sng" dirty="0" smtClean="0"/>
              <a:t>The area </a:t>
            </a:r>
            <a:r>
              <a:rPr lang="en-US" sz="2400" i="1" u="sng" dirty="0"/>
              <a:t>of contact is not relevant</a:t>
            </a:r>
            <a:r>
              <a:rPr lang="en-US" sz="2400" i="1" dirty="0" smtClean="0"/>
              <a:t>. </a:t>
            </a:r>
            <a:r>
              <a:rPr lang="en-US" sz="2200" b="1" i="1" dirty="0" smtClean="0">
                <a:solidFill>
                  <a:prstClr val="black"/>
                </a:solidFill>
                <a:latin typeface="Times" pitchFamily="18" charset="0"/>
                <a:cs typeface="Times" pitchFamily="18" charset="0"/>
              </a:rPr>
              <a:t>Friction </a:t>
            </a:r>
            <a:r>
              <a:rPr lang="en-US" sz="2200" b="1" i="1" dirty="0">
                <a:solidFill>
                  <a:prstClr val="black"/>
                </a:solidFill>
                <a:latin typeface="Times" pitchFamily="18" charset="0"/>
                <a:cs typeface="Times" pitchFamily="18" charset="0"/>
              </a:rPr>
              <a:t>depends </a:t>
            </a:r>
            <a:r>
              <a:rPr lang="en-US" sz="2200" dirty="0">
                <a:solidFill>
                  <a:prstClr val="black"/>
                </a:solidFill>
                <a:latin typeface="Times" pitchFamily="18" charset="0"/>
                <a:cs typeface="Times" pitchFamily="18" charset="0"/>
              </a:rPr>
              <a:t>only on the </a:t>
            </a:r>
            <a:r>
              <a:rPr lang="en-US" sz="2200" dirty="0">
                <a:solidFill>
                  <a:srgbClr val="FF0000"/>
                </a:solidFill>
                <a:latin typeface="Times" pitchFamily="18" charset="0"/>
                <a:cs typeface="Times" pitchFamily="18" charset="0"/>
              </a:rPr>
              <a:t>nature of the materials </a:t>
            </a:r>
            <a:r>
              <a:rPr lang="en-US" sz="2200" dirty="0">
                <a:solidFill>
                  <a:prstClr val="black"/>
                </a:solidFill>
                <a:latin typeface="Times" pitchFamily="18" charset="0"/>
                <a:cs typeface="Times" pitchFamily="18" charset="0"/>
              </a:rPr>
              <a:t>in contact and </a:t>
            </a:r>
            <a:r>
              <a:rPr lang="en-US" sz="2200" dirty="0" smtClean="0">
                <a:solidFill>
                  <a:prstClr val="black"/>
                </a:solidFill>
                <a:latin typeface="Times" pitchFamily="18" charset="0"/>
                <a:cs typeface="Times" pitchFamily="18" charset="0"/>
              </a:rPr>
              <a:t>the </a:t>
            </a:r>
            <a:r>
              <a:rPr lang="en-GB" sz="2200" dirty="0" smtClean="0">
                <a:solidFill>
                  <a:srgbClr val="FF0000"/>
                </a:solidFill>
                <a:latin typeface="Times" pitchFamily="18" charset="0"/>
                <a:cs typeface="Times" pitchFamily="18" charset="0"/>
              </a:rPr>
              <a:t>force </a:t>
            </a:r>
            <a:r>
              <a:rPr lang="en-GB" sz="2200" dirty="0">
                <a:solidFill>
                  <a:srgbClr val="FF0000"/>
                </a:solidFill>
                <a:latin typeface="Times" pitchFamily="18" charset="0"/>
                <a:cs typeface="Times" pitchFamily="18" charset="0"/>
              </a:rPr>
              <a:t>pressing them together</a:t>
            </a:r>
            <a:r>
              <a:rPr lang="en-GB" sz="2200" dirty="0">
                <a:solidFill>
                  <a:prstClr val="black"/>
                </a:solidFill>
                <a:latin typeface="Times" pitchFamily="18" charset="0"/>
                <a:cs typeface="Times" pitchFamily="18" charset="0"/>
              </a:rPr>
              <a:t>.</a:t>
            </a: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88" y="1032703"/>
            <a:ext cx="72485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عنصر نائب لرقم الشريحة 5"/>
          <p:cNvSpPr>
            <a:spLocks noGrp="1"/>
          </p:cNvSpPr>
          <p:nvPr>
            <p:ph type="sldNum" sz="quarter" idx="12"/>
          </p:nvPr>
        </p:nvSpPr>
        <p:spPr/>
        <p:txBody>
          <a:bodyPr/>
          <a:lstStyle/>
          <a:p>
            <a:fld id="{19400F74-C474-487E-AA73-7DA0FEF0D858}" type="slidenum">
              <a:rPr lang="en-US" smtClean="0">
                <a:solidFill>
                  <a:prstClr val="black">
                    <a:tint val="75000"/>
                  </a:prstClr>
                </a:solidFill>
              </a:rPr>
              <a:pPr/>
              <a:t>65</a:t>
            </a:fld>
            <a:endParaRPr lang="en-US">
              <a:solidFill>
                <a:prstClr val="black">
                  <a:tint val="75000"/>
                </a:prstClr>
              </a:solidFill>
            </a:endParaRPr>
          </a:p>
        </p:txBody>
      </p:sp>
      <p:pic>
        <p:nvPicPr>
          <p:cNvPr id="8" name="Picture 5"/>
          <p:cNvPicPr>
            <a:picLocks noChangeAspect="1" noChangeArrowheads="1"/>
          </p:cNvPicPr>
          <p:nvPr/>
        </p:nvPicPr>
        <p:blipFill>
          <a:blip r:embed="rId4" cstate="print"/>
          <a:srcRect b="13564"/>
          <a:stretch>
            <a:fillRect/>
          </a:stretch>
        </p:blipFill>
        <p:spPr bwMode="auto">
          <a:xfrm>
            <a:off x="2815478" y="1776952"/>
            <a:ext cx="4064994" cy="2736066"/>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a:stretch>
            <a:fillRect/>
          </a:stretch>
        </p:blipFill>
        <p:spPr bwMode="auto">
          <a:xfrm>
            <a:off x="2815478" y="4513018"/>
            <a:ext cx="4073255" cy="776858"/>
          </a:xfrm>
          <a:prstGeom prst="rect">
            <a:avLst/>
          </a:prstGeom>
          <a:noFill/>
          <a:ln w="9525">
            <a:noFill/>
            <a:miter lim="800000"/>
            <a:headEnd/>
            <a:tailEnd/>
          </a:ln>
        </p:spPr>
      </p:pic>
    </p:spTree>
    <p:extLst>
      <p:ext uri="{BB962C8B-B14F-4D97-AF65-F5344CB8AC3E}">
        <p14:creationId xmlns:p14="http://schemas.microsoft.com/office/powerpoint/2010/main" val="38386465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414385" y="1268760"/>
            <a:ext cx="8859095" cy="2160240"/>
          </a:xfrm>
          <a:prstGeom prst="rect">
            <a:avLst/>
          </a:prstGeom>
          <a:noFill/>
          <a:ln w="9525">
            <a:noFill/>
            <a:miter lim="800000"/>
            <a:headEnd/>
            <a:tailEnd/>
          </a:ln>
        </p:spPr>
      </p:pic>
      <p:sp>
        <p:nvSpPr>
          <p:cNvPr id="3" name="TextBox 2"/>
          <p:cNvSpPr txBox="1"/>
          <p:nvPr/>
        </p:nvSpPr>
        <p:spPr>
          <a:xfrm>
            <a:off x="200472" y="3631381"/>
            <a:ext cx="9564798" cy="430887"/>
          </a:xfrm>
          <a:prstGeom prst="rect">
            <a:avLst/>
          </a:prstGeom>
          <a:ln>
            <a:solidFill>
              <a:schemeClr val="tx2">
                <a:lumMod val="20000"/>
                <a:lumOff val="80000"/>
              </a:schemeClr>
            </a:solidFill>
          </a:ln>
          <a:effectLst/>
        </p:spPr>
        <p:style>
          <a:lnRef idx="0">
            <a:scrgbClr r="0" g="0" b="0"/>
          </a:lnRef>
          <a:fillRef idx="1001">
            <a:schemeClr val="lt2"/>
          </a:fillRef>
          <a:effectRef idx="0">
            <a:scrgbClr r="0" g="0" b="0"/>
          </a:effectRef>
          <a:fontRef idx="major"/>
        </p:style>
        <p:txBody>
          <a:bodyPr wrap="none" rtlCol="0">
            <a:spAutoFit/>
          </a:bodyPr>
          <a:lstStyle/>
          <a:p>
            <a:r>
              <a:rPr lang="en-US" sz="2200" b="1" dirty="0" smtClean="0"/>
              <a:t>Higher</a:t>
            </a:r>
            <a:r>
              <a:rPr lang="en-US" sz="2200" dirty="0" smtClean="0"/>
              <a:t> </a:t>
            </a:r>
            <a:r>
              <a:rPr lang="en-US" sz="2200" b="1" i="1" dirty="0" smtClean="0">
                <a:latin typeface="Times New Roman" pitchFamily="18" charset="0"/>
                <a:cs typeface="Times New Roman" pitchFamily="18" charset="0"/>
              </a:rPr>
              <a:t>µ</a:t>
            </a:r>
            <a:r>
              <a:rPr lang="en-US" sz="2200" dirty="0" smtClean="0"/>
              <a:t> </a:t>
            </a:r>
            <a:r>
              <a:rPr lang="en-US" sz="2200" dirty="0" smtClean="0">
                <a:sym typeface="Symbol"/>
              </a:rPr>
              <a:t> two </a:t>
            </a:r>
            <a:r>
              <a:rPr lang="en-US" sz="2200" b="1" dirty="0" smtClean="0">
                <a:sym typeface="Symbol"/>
              </a:rPr>
              <a:t>rough</a:t>
            </a:r>
            <a:r>
              <a:rPr lang="en-US" sz="2200" dirty="0" smtClean="0">
                <a:sym typeface="Symbol"/>
              </a:rPr>
              <a:t> surfaces; </a:t>
            </a:r>
            <a:r>
              <a:rPr lang="en-GB" sz="2200" b="1" dirty="0" smtClean="0">
                <a:solidFill>
                  <a:schemeClr val="tx2">
                    <a:lumMod val="75000"/>
                  </a:schemeClr>
                </a:solidFill>
              </a:rPr>
              <a:t>lower</a:t>
            </a:r>
            <a:r>
              <a:rPr lang="en-GB" sz="2200" dirty="0" smtClean="0"/>
              <a:t> </a:t>
            </a:r>
            <a:r>
              <a:rPr lang="en-US" sz="2200" b="1" i="1" dirty="0" smtClean="0">
                <a:latin typeface="Times New Roman" pitchFamily="18" charset="0"/>
                <a:cs typeface="Times New Roman" pitchFamily="18" charset="0"/>
              </a:rPr>
              <a:t>µ</a:t>
            </a:r>
            <a:r>
              <a:rPr lang="en-US" sz="2200" dirty="0" smtClean="0">
                <a:latin typeface="Times New Roman" pitchFamily="18" charset="0"/>
                <a:cs typeface="Times New Roman" pitchFamily="18" charset="0"/>
              </a:rPr>
              <a:t> </a:t>
            </a:r>
            <a:r>
              <a:rPr lang="en-US" sz="2200" dirty="0" smtClean="0">
                <a:sym typeface="Symbol"/>
              </a:rPr>
              <a:t> two </a:t>
            </a:r>
            <a:r>
              <a:rPr lang="en-US" sz="2200" b="1" dirty="0" smtClean="0">
                <a:solidFill>
                  <a:schemeClr val="tx2">
                    <a:lumMod val="75000"/>
                  </a:schemeClr>
                </a:solidFill>
                <a:sym typeface="Symbol"/>
              </a:rPr>
              <a:t>smooth</a:t>
            </a:r>
            <a:r>
              <a:rPr lang="en-US" sz="2200" dirty="0" smtClean="0">
                <a:sym typeface="Symbol"/>
              </a:rPr>
              <a:t> surfaces (</a:t>
            </a:r>
            <a:r>
              <a:rPr lang="en-US" sz="2200" i="1" dirty="0" smtClean="0">
                <a:sym typeface="Symbol"/>
              </a:rPr>
              <a:t>not too smooth</a:t>
            </a:r>
            <a:r>
              <a:rPr lang="en-US" sz="2200" dirty="0" smtClean="0">
                <a:sym typeface="Symbol"/>
              </a:rPr>
              <a:t>)</a:t>
            </a:r>
            <a:endParaRPr lang="en-US" sz="2200" dirty="0"/>
          </a:p>
        </p:txBody>
      </p:sp>
      <p:pic>
        <p:nvPicPr>
          <p:cNvPr id="13" name="Picture 3"/>
          <p:cNvPicPr>
            <a:picLocks noChangeAspect="1" noChangeArrowheads="1"/>
          </p:cNvPicPr>
          <p:nvPr/>
        </p:nvPicPr>
        <p:blipFill>
          <a:blip r:embed="rId3" cstate="print"/>
          <a:srcRect/>
          <a:stretch>
            <a:fillRect/>
          </a:stretch>
        </p:blipFill>
        <p:spPr bwMode="auto">
          <a:xfrm>
            <a:off x="3152800" y="188640"/>
            <a:ext cx="3004878" cy="576064"/>
          </a:xfrm>
          <a:prstGeom prst="rect">
            <a:avLst/>
          </a:prstGeom>
          <a:noFill/>
          <a:ln w="9525">
            <a:noFill/>
            <a:miter lim="800000"/>
            <a:headEnd/>
            <a:tailEnd/>
          </a:ln>
        </p:spPr>
      </p:pic>
      <p:sp>
        <p:nvSpPr>
          <p:cNvPr id="6" name="عنصر نائب لرقم الشريحة 5"/>
          <p:cNvSpPr>
            <a:spLocks noGrp="1"/>
          </p:cNvSpPr>
          <p:nvPr>
            <p:ph type="sldNum" sz="quarter" idx="12"/>
          </p:nvPr>
        </p:nvSpPr>
        <p:spPr/>
        <p:txBody>
          <a:bodyPr/>
          <a:lstStyle/>
          <a:p>
            <a:fld id="{19400F74-C474-487E-AA73-7DA0FEF0D858}" type="slidenum">
              <a:rPr lang="en-US" smtClean="0"/>
              <a:pPr/>
              <a:t>66</a:t>
            </a:fld>
            <a:endParaRPr lang="en-US"/>
          </a:p>
        </p:txBody>
      </p:sp>
      <p:sp>
        <p:nvSpPr>
          <p:cNvPr id="10" name="مستطيل 9"/>
          <p:cNvSpPr/>
          <p:nvPr/>
        </p:nvSpPr>
        <p:spPr>
          <a:xfrm>
            <a:off x="200472" y="4375986"/>
            <a:ext cx="9073008" cy="400110"/>
          </a:xfrm>
          <a:prstGeom prst="rect">
            <a:avLst/>
          </a:prstGeom>
          <a:ln>
            <a:solidFill>
              <a:schemeClr val="tx2">
                <a:lumMod val="20000"/>
                <a:lumOff val="80000"/>
              </a:schemeClr>
            </a:solidFill>
          </a:ln>
        </p:spPr>
        <p:style>
          <a:lnRef idx="1">
            <a:schemeClr val="accent3"/>
          </a:lnRef>
          <a:fillRef idx="1001">
            <a:schemeClr val="lt2"/>
          </a:fillRef>
          <a:effectRef idx="1">
            <a:schemeClr val="accent3"/>
          </a:effectRef>
          <a:fontRef idx="minor">
            <a:schemeClr val="dk1"/>
          </a:fontRef>
        </p:style>
        <p:txBody>
          <a:bodyPr wrap="square">
            <a:spAutoFit/>
          </a:bodyPr>
          <a:lstStyle/>
          <a:p>
            <a:r>
              <a:rPr lang="en-US" sz="2000" dirty="0"/>
              <a:t>Note that </a:t>
            </a:r>
            <a:r>
              <a:rPr lang="en-US" sz="2000" b="1" i="1" dirty="0">
                <a:latin typeface="Symbol" pitchFamily="18" charset="2"/>
              </a:rPr>
              <a:t>m</a:t>
            </a:r>
            <a:r>
              <a:rPr lang="en-US" sz="2000" dirty="0"/>
              <a:t> does not have a unit because the force units always cancel.</a:t>
            </a:r>
            <a:endParaRPr lang="en-GB" sz="20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t="42552" b="16747"/>
          <a:stretch>
            <a:fillRect/>
          </a:stretch>
        </p:blipFill>
        <p:spPr bwMode="auto">
          <a:xfrm>
            <a:off x="1537979" y="3961627"/>
            <a:ext cx="6614020" cy="1584176"/>
          </a:xfrm>
          <a:prstGeom prst="rect">
            <a:avLst/>
          </a:prstGeom>
          <a:noFill/>
          <a:ln w="9525">
            <a:noFill/>
            <a:miter lim="800000"/>
            <a:headEnd/>
            <a:tailEnd/>
          </a:ln>
        </p:spPr>
      </p:pic>
      <p:sp>
        <p:nvSpPr>
          <p:cNvPr id="5" name="TextBox 4"/>
          <p:cNvSpPr txBox="1"/>
          <p:nvPr/>
        </p:nvSpPr>
        <p:spPr>
          <a:xfrm>
            <a:off x="1208584" y="1148119"/>
            <a:ext cx="2880320" cy="1077218"/>
          </a:xfrm>
          <a:prstGeom prst="rect">
            <a:avLst/>
          </a:prstGeom>
          <a:noFill/>
        </p:spPr>
        <p:txBody>
          <a:bodyPr wrap="square" rtlCol="0">
            <a:spAutoFit/>
          </a:bodyPr>
          <a:lstStyle/>
          <a:p>
            <a:r>
              <a:rPr lang="en-US" sz="2400" dirty="0" smtClean="0"/>
              <a:t>Static friction: </a:t>
            </a:r>
          </a:p>
          <a:p>
            <a:r>
              <a:rPr lang="en-US" sz="2000" dirty="0" smtClean="0"/>
              <a:t>The two surfaces are at rest relative to each other</a:t>
            </a:r>
            <a:endParaRPr lang="en-US" sz="2000" dirty="0"/>
          </a:p>
        </p:txBody>
      </p:sp>
      <p:sp>
        <p:nvSpPr>
          <p:cNvPr id="6" name="TextBox 5"/>
          <p:cNvSpPr txBox="1"/>
          <p:nvPr/>
        </p:nvSpPr>
        <p:spPr>
          <a:xfrm>
            <a:off x="6033120" y="1127646"/>
            <a:ext cx="2664296" cy="1077218"/>
          </a:xfrm>
          <a:prstGeom prst="rect">
            <a:avLst/>
          </a:prstGeom>
          <a:noFill/>
        </p:spPr>
        <p:txBody>
          <a:bodyPr wrap="square" rtlCol="0">
            <a:spAutoFit/>
          </a:bodyPr>
          <a:lstStyle/>
          <a:p>
            <a:r>
              <a:rPr lang="en-US" sz="2400" i="1" dirty="0" smtClean="0"/>
              <a:t>kinetic friction:</a:t>
            </a:r>
          </a:p>
          <a:p>
            <a:r>
              <a:rPr lang="en-US" sz="2000" dirty="0" smtClean="0"/>
              <a:t>The two surfaces are in relative motion</a:t>
            </a:r>
            <a:endParaRPr lang="en-US" sz="2000" dirty="0"/>
          </a:p>
        </p:txBody>
      </p:sp>
      <p:graphicFrame>
        <p:nvGraphicFramePr>
          <p:cNvPr id="7" name="Object 6"/>
          <p:cNvGraphicFramePr>
            <a:graphicFrameLocks noChangeAspect="1"/>
          </p:cNvGraphicFramePr>
          <p:nvPr>
            <p:extLst>
              <p:ext uri="{D42A27DB-BD31-4B8C-83A1-F6EECF244321}">
                <p14:modId xmlns:p14="http://schemas.microsoft.com/office/powerpoint/2010/main" val="1055768372"/>
              </p:ext>
            </p:extLst>
          </p:nvPr>
        </p:nvGraphicFramePr>
        <p:xfrm>
          <a:off x="6873213" y="2274169"/>
          <a:ext cx="984109" cy="432048"/>
        </p:xfrm>
        <a:graphic>
          <a:graphicData uri="http://schemas.openxmlformats.org/presentationml/2006/ole">
            <mc:AlternateContent xmlns:mc="http://schemas.openxmlformats.org/markup-compatibility/2006">
              <mc:Choice xmlns:v="urn:schemas-microsoft-com:vml" Requires="v">
                <p:oleObj spid="_x0000_s65756" name="Equation" r:id="rId4" imgW="520560" imgH="228600" progId="Equation.3">
                  <p:embed/>
                </p:oleObj>
              </mc:Choice>
              <mc:Fallback>
                <p:oleObj name="Equation" r:id="rId4" imgW="520560" imgH="22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213" y="2274169"/>
                        <a:ext cx="984109"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17492400"/>
              </p:ext>
            </p:extLst>
          </p:nvPr>
        </p:nvGraphicFramePr>
        <p:xfrm>
          <a:off x="1880659" y="2274169"/>
          <a:ext cx="984109" cy="432048"/>
        </p:xfrm>
        <a:graphic>
          <a:graphicData uri="http://schemas.openxmlformats.org/presentationml/2006/ole">
            <mc:AlternateContent xmlns:mc="http://schemas.openxmlformats.org/markup-compatibility/2006">
              <mc:Choice xmlns:v="urn:schemas-microsoft-com:vml" Requires="v">
                <p:oleObj spid="_x0000_s65757" name="Microsoft Equation 3.0" r:id="rId6" imgW="520560" imgH="228600" progId="Equation.3">
                  <p:embed/>
                </p:oleObj>
              </mc:Choice>
              <mc:Fallback>
                <p:oleObj name="Microsoft Equation 3.0" r:id="rId6" imgW="520560" imgH="228600" progId="Equation.3">
                  <p:embed/>
                  <p:pic>
                    <p:nvPicPr>
                      <p:cNvPr id="0" name="Object 5"/>
                      <p:cNvPicPr>
                        <a:picLocks noChangeAspect="1" noChangeArrowheads="1"/>
                      </p:cNvPicPr>
                      <p:nvPr/>
                    </p:nvPicPr>
                    <p:blipFill>
                      <a:blip r:embed="rId7"/>
                      <a:srcRect/>
                      <a:stretch>
                        <a:fillRect/>
                      </a:stretch>
                    </p:blipFill>
                    <p:spPr bwMode="auto">
                      <a:xfrm>
                        <a:off x="1880659" y="2274169"/>
                        <a:ext cx="984109"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Left Brace 8"/>
          <p:cNvSpPr/>
          <p:nvPr/>
        </p:nvSpPr>
        <p:spPr>
          <a:xfrm rot="5400000">
            <a:off x="4649347" y="-1658245"/>
            <a:ext cx="391284" cy="511257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2346772" y="5556525"/>
            <a:ext cx="4752528" cy="461665"/>
          </a:xfrm>
          <a:prstGeom prst="rect">
            <a:avLst/>
          </a:prstGeom>
          <a:noFill/>
        </p:spPr>
        <p:txBody>
          <a:bodyPr wrap="square" rtlCol="0">
            <a:spAutoFit/>
          </a:bodyPr>
          <a:lstStyle/>
          <a:p>
            <a:pPr marL="342900" indent="-342900">
              <a:buFont typeface="Arial" pitchFamily="34" charset="0"/>
              <a:buChar char="•"/>
            </a:pPr>
            <a:r>
              <a:rPr lang="en-US" sz="2400" dirty="0" smtClean="0">
                <a:sym typeface="Symbol"/>
              </a:rPr>
              <a:t> </a:t>
            </a:r>
            <a:r>
              <a:rPr lang="en-US" sz="2400" dirty="0" smtClean="0"/>
              <a:t>Static friction &gt; Kinetic friction</a:t>
            </a:r>
          </a:p>
        </p:txBody>
      </p:sp>
      <p:pic>
        <p:nvPicPr>
          <p:cNvPr id="11" name="Picture 4"/>
          <p:cNvPicPr>
            <a:picLocks noChangeAspect="1" noChangeArrowheads="1"/>
          </p:cNvPicPr>
          <p:nvPr/>
        </p:nvPicPr>
        <p:blipFill>
          <a:blip r:embed="rId3" cstate="print"/>
          <a:srcRect b="81499"/>
          <a:stretch>
            <a:fillRect/>
          </a:stretch>
        </p:blipFill>
        <p:spPr bwMode="auto">
          <a:xfrm>
            <a:off x="1640632" y="3086878"/>
            <a:ext cx="6614020" cy="720080"/>
          </a:xfrm>
          <a:prstGeom prst="rect">
            <a:avLst/>
          </a:prstGeom>
          <a:noFill/>
          <a:ln w="9525">
            <a:noFill/>
            <a:miter lim="800000"/>
            <a:headEnd/>
            <a:tailEnd/>
          </a:ln>
        </p:spPr>
      </p:pic>
      <p:pic>
        <p:nvPicPr>
          <p:cNvPr id="13" name="Picture 3"/>
          <p:cNvPicPr>
            <a:picLocks noChangeAspect="1" noChangeArrowheads="1"/>
          </p:cNvPicPr>
          <p:nvPr/>
        </p:nvPicPr>
        <p:blipFill>
          <a:blip r:embed="rId8" cstate="print"/>
          <a:srcRect/>
          <a:stretch>
            <a:fillRect/>
          </a:stretch>
        </p:blipFill>
        <p:spPr bwMode="auto">
          <a:xfrm>
            <a:off x="3440832" y="260648"/>
            <a:ext cx="2304256" cy="441748"/>
          </a:xfrm>
          <a:prstGeom prst="rect">
            <a:avLst/>
          </a:prstGeom>
          <a:noFill/>
          <a:ln w="9525">
            <a:noFill/>
            <a:miter lim="800000"/>
            <a:headEnd/>
            <a:tailEnd/>
          </a:ln>
        </p:spPr>
      </p:pic>
      <p:sp>
        <p:nvSpPr>
          <p:cNvPr id="3" name="مستطيل 2"/>
          <p:cNvSpPr/>
          <p:nvPr/>
        </p:nvSpPr>
        <p:spPr>
          <a:xfrm>
            <a:off x="3276133" y="6117824"/>
            <a:ext cx="2893806" cy="477054"/>
          </a:xfrm>
          <a:prstGeom prst="rect">
            <a:avLst/>
          </a:prstGeom>
          <a:solidFill>
            <a:schemeClr val="bg1">
              <a:lumMod val="95000"/>
            </a:schemeClr>
          </a:solidFill>
        </p:spPr>
        <p:txBody>
          <a:bodyPr wrap="none">
            <a:spAutoFit/>
          </a:bodyPr>
          <a:lstStyle/>
          <a:p>
            <a:r>
              <a:rPr lang="en-US" sz="2500" dirty="0"/>
              <a:t>This is due to inertia.</a:t>
            </a:r>
            <a:endParaRPr lang="en-GB" sz="2500" dirty="0"/>
          </a:p>
        </p:txBody>
      </p:sp>
      <p:sp>
        <p:nvSpPr>
          <p:cNvPr id="12" name="عنصر نائب لرقم الشريحة 11"/>
          <p:cNvSpPr>
            <a:spLocks noGrp="1"/>
          </p:cNvSpPr>
          <p:nvPr>
            <p:ph type="sldNum" sz="quarter" idx="12"/>
          </p:nvPr>
        </p:nvSpPr>
        <p:spPr/>
        <p:txBody>
          <a:bodyPr/>
          <a:lstStyle/>
          <a:p>
            <a:fld id="{19400F74-C474-487E-AA73-7DA0FEF0D858}" type="slidenum">
              <a:rPr lang="en-US" smtClean="0"/>
              <a:pPr/>
              <a:t>67</a:t>
            </a:fld>
            <a:endParaRPr lang="en-US"/>
          </a:p>
        </p:txBody>
      </p:sp>
      <p:sp>
        <p:nvSpPr>
          <p:cNvPr id="4" name="مستطيل 3"/>
          <p:cNvSpPr/>
          <p:nvPr/>
        </p:nvSpPr>
        <p:spPr>
          <a:xfrm>
            <a:off x="3049474" y="1219224"/>
            <a:ext cx="1766253" cy="369332"/>
          </a:xfrm>
          <a:prstGeom prst="rect">
            <a:avLst/>
          </a:prstGeom>
        </p:spPr>
        <p:txBody>
          <a:bodyPr wrap="none">
            <a:spAutoFit/>
          </a:bodyPr>
          <a:lstStyle/>
          <a:p>
            <a:r>
              <a:rPr lang="en-US" dirty="0"/>
              <a:t>(starting friction)</a:t>
            </a:r>
          </a:p>
        </p:txBody>
      </p:sp>
      <p:sp>
        <p:nvSpPr>
          <p:cNvPr id="14" name="مستطيل 13"/>
          <p:cNvSpPr/>
          <p:nvPr/>
        </p:nvSpPr>
        <p:spPr>
          <a:xfrm>
            <a:off x="7977336" y="1216322"/>
            <a:ext cx="1654620" cy="369332"/>
          </a:xfrm>
          <a:prstGeom prst="rect">
            <a:avLst/>
          </a:prstGeom>
        </p:spPr>
        <p:txBody>
          <a:bodyPr wrap="none">
            <a:spAutoFit/>
          </a:bodyPr>
          <a:lstStyle/>
          <a:p>
            <a:r>
              <a:rPr lang="en-US" dirty="0"/>
              <a:t>(sliding friction)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3440832" y="260648"/>
            <a:ext cx="2304256" cy="441748"/>
          </a:xfrm>
          <a:prstGeom prst="rect">
            <a:avLst/>
          </a:prstGeom>
          <a:noFill/>
          <a:ln w="9525">
            <a:noFill/>
            <a:miter lim="800000"/>
            <a:headEnd/>
            <a:tailEnd/>
          </a:ln>
        </p:spPr>
      </p:pic>
      <p:sp>
        <p:nvSpPr>
          <p:cNvPr id="2" name="مستطيل 1"/>
          <p:cNvSpPr/>
          <p:nvPr/>
        </p:nvSpPr>
        <p:spPr>
          <a:xfrm>
            <a:off x="416496" y="980728"/>
            <a:ext cx="9217024" cy="3416320"/>
          </a:xfrm>
          <a:prstGeom prst="rect">
            <a:avLst/>
          </a:prstGeom>
        </p:spPr>
        <p:txBody>
          <a:bodyPr wrap="square">
            <a:spAutoFit/>
          </a:bodyPr>
          <a:lstStyle/>
          <a:p>
            <a:pPr>
              <a:lnSpc>
                <a:spcPct val="150000"/>
              </a:lnSpc>
            </a:pPr>
            <a:r>
              <a:rPr lang="en-GB" sz="2400" dirty="0">
                <a:latin typeface="Times" pitchFamily="18" charset="0"/>
                <a:cs typeface="Times" pitchFamily="18" charset="0"/>
              </a:rPr>
              <a:t>In </a:t>
            </a:r>
            <a:r>
              <a:rPr lang="en-GB" sz="2400" dirty="0" smtClean="0">
                <a:latin typeface="Times" pitchFamily="18" charset="0"/>
                <a:cs typeface="Times" pitchFamily="18" charset="0"/>
              </a:rPr>
              <a:t>general, to </a:t>
            </a:r>
            <a:r>
              <a:rPr lang="en-GB" sz="2400" dirty="0">
                <a:latin typeface="Times" pitchFamily="18" charset="0"/>
                <a:cs typeface="Times" pitchFamily="18" charset="0"/>
              </a:rPr>
              <a:t>reduce kinetic friction:</a:t>
            </a:r>
          </a:p>
          <a:p>
            <a:pPr>
              <a:lnSpc>
                <a:spcPct val="150000"/>
              </a:lnSpc>
            </a:pPr>
            <a:r>
              <a:rPr lang="en-GB" sz="2400" b="1" dirty="0" smtClean="0">
                <a:latin typeface="Times" pitchFamily="18" charset="0"/>
                <a:cs typeface="Times" pitchFamily="18" charset="0"/>
              </a:rPr>
              <a:t>     1</a:t>
            </a:r>
            <a:r>
              <a:rPr lang="en-GB" sz="2400" b="1" dirty="0">
                <a:latin typeface="Times" pitchFamily="18" charset="0"/>
                <a:cs typeface="Times" pitchFamily="18" charset="0"/>
              </a:rPr>
              <a:t>. </a:t>
            </a:r>
            <a:r>
              <a:rPr lang="en-GB" sz="2400" b="1" dirty="0" smtClean="0">
                <a:latin typeface="Times" pitchFamily="18" charset="0"/>
                <a:cs typeface="Times" pitchFamily="18" charset="0"/>
              </a:rPr>
              <a:t> </a:t>
            </a:r>
            <a:r>
              <a:rPr lang="en-GB" sz="2400" dirty="0" smtClean="0">
                <a:latin typeface="Times" pitchFamily="18" charset="0"/>
                <a:cs typeface="Times" pitchFamily="18" charset="0"/>
              </a:rPr>
              <a:t>Use </a:t>
            </a:r>
            <a:r>
              <a:rPr lang="en-GB" sz="2400" dirty="0">
                <a:latin typeface="Times" pitchFamily="18" charset="0"/>
                <a:cs typeface="Times" pitchFamily="18" charset="0"/>
              </a:rPr>
              <a:t>smoother surfaces.</a:t>
            </a:r>
          </a:p>
          <a:p>
            <a:pPr>
              <a:lnSpc>
                <a:spcPct val="150000"/>
              </a:lnSpc>
            </a:pPr>
            <a:r>
              <a:rPr lang="en-US" sz="2400" b="1" dirty="0" smtClean="0">
                <a:latin typeface="Times" pitchFamily="18" charset="0"/>
                <a:cs typeface="Times" pitchFamily="18" charset="0"/>
              </a:rPr>
              <a:t>     2</a:t>
            </a:r>
            <a:r>
              <a:rPr lang="en-US" sz="2400" b="1" dirty="0">
                <a:latin typeface="Times" pitchFamily="18" charset="0"/>
                <a:cs typeface="Times" pitchFamily="18" charset="0"/>
              </a:rPr>
              <a:t>. </a:t>
            </a:r>
            <a:r>
              <a:rPr lang="en-US" sz="2400" b="1" dirty="0" smtClean="0">
                <a:latin typeface="Times" pitchFamily="18" charset="0"/>
                <a:cs typeface="Times" pitchFamily="18" charset="0"/>
              </a:rPr>
              <a:t> </a:t>
            </a:r>
            <a:r>
              <a:rPr lang="en-US" sz="2400" dirty="0" smtClean="0">
                <a:latin typeface="Times" pitchFamily="18" charset="0"/>
                <a:cs typeface="Times" pitchFamily="18" charset="0"/>
              </a:rPr>
              <a:t>Use </a:t>
            </a:r>
            <a:r>
              <a:rPr lang="en-US" sz="2400" dirty="0">
                <a:latin typeface="Times" pitchFamily="18" charset="0"/>
                <a:cs typeface="Times" pitchFamily="18" charset="0"/>
              </a:rPr>
              <a:t>lubrication to provide a thin film between surfaces.</a:t>
            </a:r>
          </a:p>
          <a:p>
            <a:pPr>
              <a:lnSpc>
                <a:spcPct val="150000"/>
              </a:lnSpc>
            </a:pPr>
            <a:r>
              <a:rPr lang="en-US" sz="2400" b="1" dirty="0" smtClean="0">
                <a:latin typeface="Times" pitchFamily="18" charset="0"/>
                <a:cs typeface="Times" pitchFamily="18" charset="0"/>
              </a:rPr>
              <a:t>     3</a:t>
            </a:r>
            <a:r>
              <a:rPr lang="en-US" sz="2400" b="1" dirty="0">
                <a:latin typeface="Times" pitchFamily="18" charset="0"/>
                <a:cs typeface="Times" pitchFamily="18" charset="0"/>
              </a:rPr>
              <a:t>. </a:t>
            </a:r>
            <a:r>
              <a:rPr lang="en-US" sz="2400" b="1" dirty="0" smtClean="0">
                <a:latin typeface="Times" pitchFamily="18" charset="0"/>
                <a:cs typeface="Times" pitchFamily="18" charset="0"/>
              </a:rPr>
              <a:t> </a:t>
            </a:r>
            <a:r>
              <a:rPr lang="en-US" sz="2400" dirty="0" smtClean="0">
                <a:latin typeface="Times" pitchFamily="18" charset="0"/>
                <a:cs typeface="Times" pitchFamily="18" charset="0"/>
              </a:rPr>
              <a:t>Use </a:t>
            </a:r>
            <a:r>
              <a:rPr lang="en-US" sz="2400" dirty="0">
                <a:latin typeface="Times" pitchFamily="18" charset="0"/>
                <a:cs typeface="Times" pitchFamily="18" charset="0"/>
              </a:rPr>
              <a:t>Teflon to greatly reduce friction between surfaces when </a:t>
            </a:r>
            <a:r>
              <a:rPr lang="en-US" sz="2400" dirty="0" smtClean="0">
                <a:latin typeface="Times" pitchFamily="18" charset="0"/>
                <a:cs typeface="Times" pitchFamily="18" charset="0"/>
              </a:rPr>
              <a:t>an oil</a:t>
            </a:r>
          </a:p>
          <a:p>
            <a:pPr>
              <a:lnSpc>
                <a:spcPct val="150000"/>
              </a:lnSpc>
            </a:pPr>
            <a:r>
              <a:rPr lang="en-US" sz="2400" dirty="0">
                <a:latin typeface="Times" pitchFamily="18" charset="0"/>
                <a:cs typeface="Times" pitchFamily="18" charset="0"/>
              </a:rPr>
              <a:t> </a:t>
            </a:r>
            <a:r>
              <a:rPr lang="en-US" sz="2400" dirty="0" smtClean="0">
                <a:latin typeface="Times" pitchFamily="18" charset="0"/>
                <a:cs typeface="Times" pitchFamily="18" charset="0"/>
              </a:rPr>
              <a:t>         lubricant </a:t>
            </a:r>
            <a:r>
              <a:rPr lang="en-US" sz="2400" dirty="0">
                <a:latin typeface="Times" pitchFamily="18" charset="0"/>
                <a:cs typeface="Times" pitchFamily="18" charset="0"/>
              </a:rPr>
              <a:t>is not desirable, such as in electric motors.</a:t>
            </a:r>
          </a:p>
          <a:p>
            <a:pPr>
              <a:lnSpc>
                <a:spcPct val="150000"/>
              </a:lnSpc>
            </a:pPr>
            <a:r>
              <a:rPr lang="en-US" sz="2400" b="1" dirty="0" smtClean="0">
                <a:latin typeface="Times" pitchFamily="18" charset="0"/>
                <a:cs typeface="Times" pitchFamily="18" charset="0"/>
              </a:rPr>
              <a:t>     4</a:t>
            </a:r>
            <a:r>
              <a:rPr lang="en-US" sz="2400" b="1" dirty="0">
                <a:latin typeface="Times" pitchFamily="18" charset="0"/>
                <a:cs typeface="Times" pitchFamily="18" charset="0"/>
              </a:rPr>
              <a:t>. </a:t>
            </a:r>
            <a:r>
              <a:rPr lang="en-US" sz="2400" b="1" dirty="0" smtClean="0">
                <a:latin typeface="Times" pitchFamily="18" charset="0"/>
                <a:cs typeface="Times" pitchFamily="18" charset="0"/>
              </a:rPr>
              <a:t> </a:t>
            </a:r>
            <a:r>
              <a:rPr lang="en-US" sz="2400" dirty="0" smtClean="0">
                <a:latin typeface="Times" pitchFamily="18" charset="0"/>
                <a:cs typeface="Times" pitchFamily="18" charset="0"/>
              </a:rPr>
              <a:t>Substitute </a:t>
            </a:r>
            <a:r>
              <a:rPr lang="en-US" sz="2400" dirty="0">
                <a:latin typeface="Times" pitchFamily="18" charset="0"/>
                <a:cs typeface="Times" pitchFamily="18" charset="0"/>
              </a:rPr>
              <a:t>rolling friction for sliding friction. </a:t>
            </a:r>
            <a:endParaRPr lang="en-GB" sz="2400" dirty="0">
              <a:latin typeface="Times" pitchFamily="18" charset="0"/>
              <a:cs typeface="Times" pitchFamily="18" charset="0"/>
            </a:endParaRPr>
          </a:p>
        </p:txBody>
      </p:sp>
      <p:sp>
        <p:nvSpPr>
          <p:cNvPr id="5" name="عنصر نائب لرقم الشريحة 4"/>
          <p:cNvSpPr>
            <a:spLocks noGrp="1"/>
          </p:cNvSpPr>
          <p:nvPr>
            <p:ph type="sldNum" sz="quarter" idx="12"/>
          </p:nvPr>
        </p:nvSpPr>
        <p:spPr/>
        <p:txBody>
          <a:bodyPr/>
          <a:lstStyle/>
          <a:p>
            <a:fld id="{19400F74-C474-487E-AA73-7DA0FEF0D858}"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2" cstate="print"/>
          <a:srcRect/>
          <a:stretch>
            <a:fillRect/>
          </a:stretch>
        </p:blipFill>
        <p:spPr bwMode="auto">
          <a:xfrm>
            <a:off x="1712640" y="97941"/>
            <a:ext cx="6190312" cy="3043027"/>
          </a:xfrm>
          <a:prstGeom prst="rect">
            <a:avLst/>
          </a:prstGeom>
          <a:noFill/>
          <a:ln w="9525">
            <a:noFill/>
            <a:miter lim="800000"/>
            <a:headEnd/>
            <a:tailEnd/>
          </a:ln>
        </p:spPr>
      </p:pic>
      <p:sp>
        <p:nvSpPr>
          <p:cNvPr id="2" name="مستطيل 1"/>
          <p:cNvSpPr/>
          <p:nvPr/>
        </p:nvSpPr>
        <p:spPr>
          <a:xfrm>
            <a:off x="1684412" y="6441193"/>
            <a:ext cx="7013004" cy="369332"/>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Note that </a:t>
            </a:r>
            <a:r>
              <a:rPr lang="en-US" b="1" i="1" dirty="0">
                <a:latin typeface="Symbol" pitchFamily="18" charset="2"/>
              </a:rPr>
              <a:t>m</a:t>
            </a:r>
            <a:r>
              <a:rPr lang="en-US" dirty="0"/>
              <a:t> does not have a unit because the force units always cancel.</a:t>
            </a:r>
            <a:endParaRPr lang="en-GB" dirty="0"/>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656" y="2955329"/>
            <a:ext cx="3888432" cy="244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1846" y="5364868"/>
            <a:ext cx="39052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عنصر نائب لرقم الشريحة 3"/>
          <p:cNvSpPr>
            <a:spLocks noGrp="1"/>
          </p:cNvSpPr>
          <p:nvPr>
            <p:ph type="sldNum" sz="quarter" idx="12"/>
          </p:nvPr>
        </p:nvSpPr>
        <p:spPr/>
        <p:txBody>
          <a:bodyPr/>
          <a:lstStyle/>
          <a:p>
            <a:fld id="{19400F74-C474-487E-AA73-7DA0FEF0D858}"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72480" y="332656"/>
            <a:ext cx="9505056" cy="1296144"/>
          </a:xfrm>
          <a:prstGeom prst="rect">
            <a:avLst/>
          </a:prstGeom>
        </p:spPr>
        <p:txBody>
          <a:bodyPr/>
          <a:lstStyle/>
          <a:p>
            <a:pPr marL="342900" marR="0" lvl="0" indent="-342900" defTabSz="914400" rtl="0" eaLnBrk="1" fontAlgn="auto" latinLnBrk="0" hangingPunct="1">
              <a:lnSpc>
                <a:spcPct val="100000"/>
              </a:lnSpc>
              <a:spcBef>
                <a:spcPct val="20000"/>
              </a:spcBef>
              <a:spcAft>
                <a:spcPts val="0"/>
              </a:spcAft>
              <a:buClrTx/>
              <a:buSzTx/>
              <a:buFontTx/>
              <a:buNone/>
              <a:tabLst/>
              <a:defRPr/>
            </a:pPr>
            <a:r>
              <a:rPr kumimoji="0" lang="en-US" sz="3200" b="1" i="1" u="none" strike="noStrike" kern="1200" cap="none" spc="0" normalizeH="0" baseline="0" noProof="0" dirty="0" smtClean="0">
                <a:ln>
                  <a:noFill/>
                </a:ln>
                <a:solidFill>
                  <a:schemeClr val="tx1"/>
                </a:solidFill>
                <a:effectLst/>
                <a:uLnTx/>
                <a:uFillTx/>
                <a:latin typeface="+mn-lt"/>
                <a:ea typeface="+mn-ea"/>
                <a:cs typeface="+mn-cs"/>
              </a:rPr>
              <a:t>Parallelogram rule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Finding</a:t>
            </a:r>
            <a:r>
              <a:rPr kumimoji="0" lang="en-US" sz="3200" b="0" i="0" u="none" strike="noStrike" kern="1200" cap="none" spc="0" normalizeH="0" noProof="0" dirty="0" smtClean="0">
                <a:ln>
                  <a:noFill/>
                </a:ln>
                <a:solidFill>
                  <a:schemeClr val="tx1"/>
                </a:solidFill>
                <a:effectLst/>
                <a:uLnTx/>
                <a:uFillTx/>
                <a:latin typeface="+mn-lt"/>
                <a:ea typeface="+mn-ea"/>
                <a:cs typeface="+mn-cs"/>
              </a:rPr>
              <a:t> the resultant geometrically</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r>
            <a:br>
              <a:rPr kumimoji="0" lang="en-US" sz="3200" b="0" i="0" u="none" strike="noStrike" kern="1200" cap="none" spc="0" normalizeH="0" baseline="0" noProof="0" dirty="0" smtClean="0">
                <a:ln>
                  <a:noFill/>
                </a:ln>
                <a:solidFill>
                  <a:schemeClr val="tx1"/>
                </a:solidFill>
                <a:effectLst/>
                <a:uLnTx/>
                <a:uFillTx/>
                <a:latin typeface="+mn-lt"/>
                <a:ea typeface="+mn-ea"/>
                <a:cs typeface="+mn-cs"/>
              </a:rPr>
            </a:b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Rectangle 3"/>
          <p:cNvSpPr txBox="1">
            <a:spLocks noChangeArrowheads="1"/>
          </p:cNvSpPr>
          <p:nvPr/>
        </p:nvSpPr>
        <p:spPr>
          <a:xfrm>
            <a:off x="272480" y="3295109"/>
            <a:ext cx="9433048" cy="790652"/>
          </a:xfrm>
          <a:prstGeom prst="rect">
            <a:avLst/>
          </a:prstGeom>
        </p:spPr>
        <p:txBody>
          <a:bodyPr/>
          <a:lstStyle/>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700" b="0" i="0" u="none" strike="noStrike" kern="1200" cap="none" spc="0" normalizeH="0" baseline="0" noProof="0" dirty="0" smtClean="0">
                <a:ln>
                  <a:noFill/>
                </a:ln>
                <a:solidFill>
                  <a:schemeClr val="tx1"/>
                </a:solidFill>
                <a:effectLst/>
                <a:uLnTx/>
                <a:uFillTx/>
              </a:rPr>
              <a:t>Generally</a:t>
            </a:r>
            <a:r>
              <a:rPr kumimoji="0" lang="en-US" sz="2700" b="0" i="0" u="none" strike="noStrike" kern="1200" cap="none" spc="0" normalizeH="0" noProof="0" dirty="0" smtClean="0">
                <a:ln>
                  <a:noFill/>
                </a:ln>
                <a:solidFill>
                  <a:schemeClr val="tx1"/>
                </a:solidFill>
                <a:effectLst/>
                <a:uLnTx/>
                <a:uFillTx/>
              </a:rPr>
              <a:t> applies for </a:t>
            </a:r>
            <a:r>
              <a:rPr kumimoji="0" lang="en-US" sz="2700" b="1" i="0" u="none" strike="noStrike" kern="1200" cap="none" spc="0" normalizeH="0" noProof="0" dirty="0" smtClean="0">
                <a:ln>
                  <a:noFill/>
                </a:ln>
                <a:solidFill>
                  <a:schemeClr val="tx1"/>
                </a:solidFill>
                <a:effectLst/>
                <a:uLnTx/>
                <a:uFillTx/>
              </a:rPr>
              <a:t>rectangular</a:t>
            </a:r>
            <a:r>
              <a:rPr kumimoji="0" lang="en-US" sz="2700" b="0" i="0" u="none" strike="noStrike" kern="1200" cap="none" spc="0" normalizeH="0" noProof="0" dirty="0" smtClean="0">
                <a:ln>
                  <a:noFill/>
                </a:ln>
                <a:solidFill>
                  <a:schemeClr val="tx1"/>
                </a:solidFill>
                <a:effectLst/>
                <a:uLnTx/>
                <a:uFillTx/>
              </a:rPr>
              <a:t> and </a:t>
            </a:r>
            <a:r>
              <a:rPr kumimoji="0" lang="en-US" sz="2700" b="1" i="0" u="none" strike="noStrike" kern="1200" cap="none" spc="0" normalizeH="0" noProof="0" dirty="0" smtClean="0">
                <a:ln>
                  <a:noFill/>
                </a:ln>
                <a:solidFill>
                  <a:schemeClr val="tx1"/>
                </a:solidFill>
                <a:effectLst/>
                <a:uLnTx/>
                <a:uFillTx/>
              </a:rPr>
              <a:t>nonrectangular</a:t>
            </a:r>
            <a:r>
              <a:rPr lang="en-US" sz="2700" dirty="0"/>
              <a:t> </a:t>
            </a:r>
            <a:r>
              <a:rPr kumimoji="0" lang="en-US" sz="2700" b="0" i="0" u="none" strike="noStrike" kern="1200" cap="none" spc="0" normalizeH="0" noProof="0" dirty="0" smtClean="0">
                <a:ln>
                  <a:noFill/>
                </a:ln>
                <a:solidFill>
                  <a:schemeClr val="tx1"/>
                </a:solidFill>
                <a:effectLst/>
                <a:uLnTx/>
                <a:uFillTx/>
              </a:rPr>
              <a:t>vectors</a:t>
            </a:r>
            <a:endParaRPr kumimoji="0" lang="en-US" sz="2700" b="0" i="0" u="none" strike="noStrike" kern="1200" cap="none" spc="0" normalizeH="0" baseline="0" noProof="0" dirty="0" smtClean="0">
              <a:ln>
                <a:noFill/>
              </a:ln>
              <a:solidFill>
                <a:schemeClr val="tx1"/>
              </a:solidFill>
              <a:effectLst/>
              <a:uLnTx/>
              <a:uFillTx/>
            </a:endParaRPr>
          </a:p>
        </p:txBody>
      </p:sp>
      <p:pic>
        <p:nvPicPr>
          <p:cNvPr id="38913" name="Picture 1"/>
          <p:cNvPicPr>
            <a:picLocks noChangeAspect="1" noChangeArrowheads="1"/>
          </p:cNvPicPr>
          <p:nvPr/>
        </p:nvPicPr>
        <p:blipFill>
          <a:blip r:embed="rId2" cstate="print"/>
          <a:srcRect/>
          <a:stretch>
            <a:fillRect/>
          </a:stretch>
        </p:blipFill>
        <p:spPr bwMode="auto">
          <a:xfrm>
            <a:off x="992560" y="1124744"/>
            <a:ext cx="8352928" cy="2074931"/>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5" name="مستطيل 4"/>
              <p:cNvSpPr/>
              <p:nvPr/>
            </p:nvSpPr>
            <p:spPr>
              <a:xfrm>
                <a:off x="277217" y="3810476"/>
                <a:ext cx="8924255" cy="9638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itchFamily="34" charset="0"/>
                  <a:buChar char="•"/>
                </a:pPr>
                <a:r>
                  <a:rPr lang="en-US" sz="2700" dirty="0" smtClean="0">
                    <a:ea typeface="Times New Roman" pitchFamily="18" charset="0"/>
                    <a:cs typeface="Minion-Regular" charset="0"/>
                  </a:rPr>
                  <a:t>The diagonal of a square is</a:t>
                </a:r>
                <a14:m>
                  <m:oMath xmlns:m="http://schemas.openxmlformats.org/officeDocument/2006/math">
                    <m:r>
                      <a:rPr lang="en-US" sz="2700" b="0" i="0" smtClean="0">
                        <a:latin typeface="Cambria Math"/>
                      </a:rPr>
                      <m:t> </m:t>
                    </m:r>
                    <m:rad>
                      <m:radPr>
                        <m:degHide m:val="on"/>
                        <m:ctrlPr>
                          <a:rPr lang="en-US" sz="2700" i="1" smtClean="0">
                            <a:latin typeface="Cambria Math" panose="02040503050406030204" pitchFamily="18" charset="0"/>
                          </a:rPr>
                        </m:ctrlPr>
                      </m:radPr>
                      <m:deg/>
                      <m:e>
                        <m:r>
                          <a:rPr lang="en-US" sz="2700" b="0" i="1" smtClean="0">
                            <a:latin typeface="Cambria Math"/>
                          </a:rPr>
                          <m:t>2</m:t>
                        </m:r>
                      </m:e>
                    </m:rad>
                  </m:oMath>
                </a14:m>
                <a:r>
                  <a:rPr lang="en-US" sz="2700" dirty="0" smtClean="0">
                    <a:ea typeface="Times New Roman" pitchFamily="18" charset="0"/>
                    <a:cs typeface="Minion-Regular" charset="0"/>
                  </a:rPr>
                  <a:t> , or 1.414, times the length of one of its sides.</a:t>
                </a:r>
                <a:endParaRPr lang="en-US" sz="2700" dirty="0">
                  <a:ea typeface="Times New Roman" pitchFamily="18" charset="0"/>
                  <a:cs typeface="Minion-Regular" charset="0"/>
                </a:endParaRPr>
              </a:p>
            </p:txBody>
          </p:sp>
        </mc:Choice>
        <mc:Fallback xmlns="">
          <p:sp>
            <p:nvSpPr>
              <p:cNvPr id="5" name="مستطيل 4"/>
              <p:cNvSpPr>
                <a:spLocks noRot="1" noChangeAspect="1" noMove="1" noResize="1" noEditPoints="1" noAdjustHandles="1" noChangeArrowheads="1" noChangeShapeType="1" noTextEdit="1"/>
              </p:cNvSpPr>
              <p:nvPr/>
            </p:nvSpPr>
            <p:spPr>
              <a:xfrm>
                <a:off x="277217" y="3810476"/>
                <a:ext cx="8924255" cy="963854"/>
              </a:xfrm>
              <a:prstGeom prst="rect">
                <a:avLst/>
              </a:prstGeom>
              <a:blipFill rotWithShape="1">
                <a:blip r:embed="rId3"/>
                <a:stretch>
                  <a:fillRect l="-954" r="-1907" b="-14198"/>
                </a:stretch>
              </a:blipFill>
              <a:ln>
                <a:solidFill>
                  <a:schemeClr val="bg1"/>
                </a:solidFill>
              </a:ln>
            </p:spPr>
            <p:txBody>
              <a:bodyPr/>
              <a:lstStyle/>
              <a:p>
                <a:r>
                  <a:rPr lang="en-GB">
                    <a:noFill/>
                  </a:rPr>
                  <a:t> </a:t>
                </a:r>
              </a:p>
            </p:txBody>
          </p:sp>
        </mc:Fallback>
      </mc:AlternateContent>
      <p:pic>
        <p:nvPicPr>
          <p:cNvPr id="6" name="Picture 5" descr="CPPE-Ch5-2_p71-SngleGrp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6896" y="4509120"/>
            <a:ext cx="2016224" cy="2102757"/>
          </a:xfrm>
          <a:prstGeom prst="rect">
            <a:avLst/>
          </a:prstGeom>
          <a:noFill/>
          <a:extLst>
            <a:ext uri="{909E8E84-426E-40DD-AFC4-6F175D3DCCD1}">
              <a14:hiddenFill xmlns:a14="http://schemas.microsoft.com/office/drawing/2010/main">
                <a:solidFill>
                  <a:srgbClr val="FFFFFF"/>
                </a:solidFill>
              </a14:hiddenFill>
            </a:ext>
          </a:extLst>
        </p:spPr>
      </p:pic>
      <p:sp>
        <p:nvSpPr>
          <p:cNvPr id="7" name="عنصر نائب لرقم الشريحة 6"/>
          <p:cNvSpPr>
            <a:spLocks noGrp="1"/>
          </p:cNvSpPr>
          <p:nvPr>
            <p:ph type="sldNum" sz="quarter" idx="12"/>
          </p:nvPr>
        </p:nvSpPr>
        <p:spPr/>
        <p:txBody>
          <a:bodyPr/>
          <a:lstStyle/>
          <a:p>
            <a:fld id="{19400F74-C474-487E-AA73-7DA0FEF0D858}"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l="18144" t="50812" r="8803" b="40329"/>
          <a:stretch>
            <a:fillRect/>
          </a:stretch>
        </p:blipFill>
        <p:spPr bwMode="auto">
          <a:xfrm>
            <a:off x="1712640" y="290106"/>
            <a:ext cx="5904656" cy="402590"/>
          </a:xfrm>
          <a:prstGeom prst="rect">
            <a:avLst/>
          </a:prstGeom>
          <a:noFill/>
          <a:ln w="9525">
            <a:noFill/>
            <a:miter lim="800000"/>
            <a:headEnd/>
            <a:tailEnd/>
          </a:ln>
        </p:spPr>
      </p:pic>
      <p:sp>
        <p:nvSpPr>
          <p:cNvPr id="3" name="Rectangle 3"/>
          <p:cNvSpPr txBox="1">
            <a:spLocks noChangeArrowheads="1"/>
          </p:cNvSpPr>
          <p:nvPr/>
        </p:nvSpPr>
        <p:spPr>
          <a:xfrm>
            <a:off x="560512" y="980728"/>
            <a:ext cx="8712968" cy="4525963"/>
          </a:xfrm>
          <a:prstGeom prst="rect">
            <a:avLst/>
          </a:prstGeom>
        </p:spPr>
        <p:txBody>
          <a:bodyPr/>
          <a:lstStyle/>
          <a:p>
            <a:r>
              <a:rPr lang="en-GB" sz="2700" dirty="0" smtClean="0">
                <a:latin typeface="Times" panose="02020603050405020304" pitchFamily="18" charset="0"/>
                <a:cs typeface="Times" panose="02020603050405020304" pitchFamily="18" charset="0"/>
              </a:rPr>
              <a:t>The </a:t>
            </a:r>
            <a:r>
              <a:rPr lang="en-GB" sz="2700" b="1" dirty="0" smtClean="0">
                <a:latin typeface="Times" panose="02020603050405020304" pitchFamily="18" charset="0"/>
                <a:cs typeface="Times" panose="02020603050405020304" pitchFamily="18" charset="0"/>
              </a:rPr>
              <a:t>total</a:t>
            </a:r>
            <a:r>
              <a:rPr lang="en-GB" sz="2700" dirty="0" smtClean="0">
                <a:latin typeface="Times" panose="02020603050405020304" pitchFamily="18" charset="0"/>
                <a:cs typeface="Times" panose="02020603050405020304" pitchFamily="18" charset="0"/>
              </a:rPr>
              <a:t>, or net, </a:t>
            </a:r>
            <a:r>
              <a:rPr lang="en-US" sz="2700" b="1" dirty="0" smtClean="0">
                <a:latin typeface="Times" panose="02020603050405020304" pitchFamily="18" charset="0"/>
                <a:cs typeface="Times" panose="02020603050405020304" pitchFamily="18" charset="0"/>
              </a:rPr>
              <a:t>force</a:t>
            </a:r>
            <a:r>
              <a:rPr lang="en-US" sz="2700" dirty="0" smtClean="0">
                <a:latin typeface="Times" panose="02020603050405020304" pitchFamily="18" charset="0"/>
                <a:cs typeface="Times" panose="02020603050405020304" pitchFamily="18" charset="0"/>
              </a:rPr>
              <a:t> </a:t>
            </a:r>
            <a:r>
              <a:rPr lang="en-US" sz="2700" dirty="0">
                <a:latin typeface="Times" panose="02020603050405020304" pitchFamily="18" charset="0"/>
                <a:cs typeface="Times" panose="02020603050405020304" pitchFamily="18" charset="0"/>
              </a:rPr>
              <a:t>acting on an object is the </a:t>
            </a:r>
            <a:r>
              <a:rPr lang="en-US" sz="2700" i="1" dirty="0">
                <a:latin typeface="Times" panose="02020603050405020304" pitchFamily="18" charset="0"/>
                <a:cs typeface="Times" panose="02020603050405020304" pitchFamily="18" charset="0"/>
              </a:rPr>
              <a:t>resultant</a:t>
            </a:r>
            <a:r>
              <a:rPr lang="en-US" sz="2700" dirty="0">
                <a:latin typeface="Times" panose="02020603050405020304" pitchFamily="18" charset="0"/>
                <a:cs typeface="Times" panose="02020603050405020304" pitchFamily="18" charset="0"/>
              </a:rPr>
              <a:t> of the separate forces.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Times" panose="02020603050405020304" pitchFamily="18" charset="0"/>
                <a:cs typeface="Times" panose="02020603050405020304" pitchFamily="18" charset="0"/>
              </a:rPr>
              <a:t>	</a:t>
            </a:r>
            <a:r>
              <a:rPr kumimoji="0" lang="en-US" sz="2400" b="1" i="0" u="none" strike="noStrike" kern="1200" cap="none" spc="0" normalizeH="0" baseline="0" noProof="0" dirty="0" smtClean="0">
                <a:ln>
                  <a:noFill/>
                </a:ln>
                <a:solidFill>
                  <a:schemeClr val="tx1"/>
                </a:solidFill>
                <a:effectLst/>
                <a:uLnTx/>
                <a:uFillTx/>
                <a:latin typeface="Times" panose="02020603050405020304" pitchFamily="18" charset="0"/>
                <a:cs typeface="Times" panose="02020603050405020304" pitchFamily="18" charset="0"/>
              </a:rPr>
              <a:t>Example</a:t>
            </a:r>
            <a:r>
              <a:rPr kumimoji="0" lang="en-US" sz="2400" b="0" i="0" u="none" strike="noStrike" kern="1200" cap="none" spc="0" normalizeH="0" baseline="0" noProof="0" dirty="0" smtClean="0">
                <a:ln>
                  <a:noFill/>
                </a:ln>
                <a:solidFill>
                  <a:schemeClr val="tx1"/>
                </a:solidFill>
                <a:effectLst/>
                <a:uLnTx/>
                <a:uFillTx/>
                <a:latin typeface="Times" panose="02020603050405020304" pitchFamily="18" charset="0"/>
                <a:cs typeface="Times" panose="02020603050405020304" pitchFamily="18" charset="0"/>
              </a:rPr>
              <a:t>:</a:t>
            </a:r>
            <a:r>
              <a:rPr kumimoji="0" lang="en-US" sz="2800" b="0" i="0" u="none" strike="noStrike" kern="1200" cap="none" spc="0" normalizeH="0" baseline="0" noProof="0" dirty="0" smtClean="0">
                <a:ln>
                  <a:noFill/>
                </a:ln>
                <a:solidFill>
                  <a:schemeClr val="tx1"/>
                </a:solidFill>
                <a:effectLst/>
                <a:uLnTx/>
                <a:uFillTx/>
                <a:latin typeface="Times" panose="02020603050405020304" pitchFamily="18" charset="0"/>
                <a:cs typeface="Times" panose="02020603050405020304" pitchFamily="18" charset="0"/>
              </a:rPr>
              <a:t> </a:t>
            </a:r>
            <a:r>
              <a:rPr kumimoji="0" lang="en-US" sz="2400" b="0" i="0" u="none" strike="noStrike" kern="1200" cap="none" spc="0" normalizeH="0" baseline="0" noProof="0" dirty="0" smtClean="0">
                <a:ln>
                  <a:noFill/>
                </a:ln>
                <a:solidFill>
                  <a:schemeClr val="tx1"/>
                </a:solidFill>
                <a:effectLst/>
                <a:uLnTx/>
                <a:uFillTx/>
                <a:latin typeface="Times" panose="02020603050405020304" pitchFamily="18" charset="0"/>
                <a:cs typeface="Times" panose="02020603050405020304" pitchFamily="18" charset="0"/>
              </a:rPr>
              <a:t>If you pull on a box with 10 N and a friend 	          pulls oppositely with 5 N, the net force is 5 N in the direction you are pulling.</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smtClean="0">
              <a:ln>
                <a:noFill/>
              </a:ln>
              <a:solidFill>
                <a:schemeClr val="tx1"/>
              </a:solidFill>
              <a:effectLst/>
              <a:uLnTx/>
              <a:uFillTx/>
              <a:latin typeface="Times" panose="02020603050405020304" pitchFamily="18" charset="0"/>
              <a:cs typeface="Times"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Times" panose="02020603050405020304" pitchFamily="18" charset="0"/>
              <a:cs typeface="Times" panose="02020603050405020304" pitchFamily="18" charset="0"/>
            </a:endParaRPr>
          </a:p>
        </p:txBody>
      </p:sp>
      <p:pic>
        <p:nvPicPr>
          <p:cNvPr id="4" name="Picture 21" descr="02_06_Figure"/>
          <p:cNvPicPr>
            <a:picLocks noChangeAspect="1" noChangeArrowheads="1"/>
          </p:cNvPicPr>
          <p:nvPr/>
        </p:nvPicPr>
        <p:blipFill>
          <a:blip r:embed="rId3" cstate="print"/>
          <a:srcRect b="28732"/>
          <a:stretch>
            <a:fillRect/>
          </a:stretch>
        </p:blipFill>
        <p:spPr bwMode="auto">
          <a:xfrm>
            <a:off x="1496616" y="3547177"/>
            <a:ext cx="7272808" cy="2546119"/>
          </a:xfrm>
          <a:prstGeom prst="rect">
            <a:avLst/>
          </a:prstGeom>
          <a:noFill/>
        </p:spPr>
      </p:pic>
      <p:sp>
        <p:nvSpPr>
          <p:cNvPr id="5" name="عنصر نائب لرقم الشريحة 4"/>
          <p:cNvSpPr>
            <a:spLocks noGrp="1"/>
          </p:cNvSpPr>
          <p:nvPr>
            <p:ph type="sldNum" sz="quarter" idx="12"/>
          </p:nvPr>
        </p:nvSpPr>
        <p:spPr/>
        <p:txBody>
          <a:bodyPr/>
          <a:lstStyle/>
          <a:p>
            <a:fld id="{19400F74-C474-487E-AA73-7DA0FEF0D858}"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488504" y="404664"/>
            <a:ext cx="8407380" cy="1628800"/>
          </a:xfrm>
          <a:prstGeom prst="rect">
            <a:avLst/>
          </a:prstGeom>
          <a:noFill/>
          <a:ln w="9525">
            <a:noFill/>
            <a:miter lim="800000"/>
            <a:headEnd/>
            <a:tailEnd/>
          </a:ln>
        </p:spPr>
      </p:pic>
      <p:pic>
        <p:nvPicPr>
          <p:cNvPr id="134147" name="Picture 3"/>
          <p:cNvPicPr>
            <a:picLocks noChangeAspect="1" noChangeArrowheads="1"/>
          </p:cNvPicPr>
          <p:nvPr/>
        </p:nvPicPr>
        <p:blipFill>
          <a:blip r:embed="rId3" cstate="print"/>
          <a:srcRect t="77571"/>
          <a:stretch>
            <a:fillRect/>
          </a:stretch>
        </p:blipFill>
        <p:spPr bwMode="auto">
          <a:xfrm>
            <a:off x="1486466" y="5013176"/>
            <a:ext cx="6778902" cy="1368152"/>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b="26373"/>
          <a:stretch>
            <a:fillRect/>
          </a:stretch>
        </p:blipFill>
        <p:spPr bwMode="auto">
          <a:xfrm>
            <a:off x="2225023" y="2060848"/>
            <a:ext cx="4456169" cy="2952328"/>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3"/>
          <p:cNvPicPr>
            <a:picLocks noChangeAspect="1" noChangeArrowheads="1"/>
          </p:cNvPicPr>
          <p:nvPr/>
        </p:nvPicPr>
        <p:blipFill>
          <a:blip r:embed="rId2" cstate="print"/>
          <a:srcRect t="19068"/>
          <a:stretch>
            <a:fillRect/>
          </a:stretch>
        </p:blipFill>
        <p:spPr bwMode="auto">
          <a:xfrm>
            <a:off x="2216696" y="1535886"/>
            <a:ext cx="5823992" cy="3333274"/>
          </a:xfrm>
          <a:prstGeom prst="rect">
            <a:avLst/>
          </a:prstGeom>
          <a:noFill/>
          <a:ln w="9525">
            <a:noFill/>
            <a:miter lim="800000"/>
            <a:headEnd/>
            <a:tailEnd/>
          </a:ln>
        </p:spPr>
      </p:pic>
      <p:pic>
        <p:nvPicPr>
          <p:cNvPr id="4" name="Picture 3"/>
          <p:cNvPicPr>
            <a:picLocks noChangeAspect="1" noChangeArrowheads="1"/>
          </p:cNvPicPr>
          <p:nvPr/>
        </p:nvPicPr>
        <p:blipFill>
          <a:blip r:embed="rId2" cstate="print"/>
          <a:srcRect b="85152"/>
          <a:stretch>
            <a:fillRect/>
          </a:stretch>
        </p:blipFill>
        <p:spPr bwMode="auto">
          <a:xfrm>
            <a:off x="827856" y="548680"/>
            <a:ext cx="8229600" cy="864096"/>
          </a:xfrm>
          <a:prstGeom prst="rect">
            <a:avLst/>
          </a:prstGeom>
          <a:noFill/>
          <a:ln w="9525">
            <a:noFill/>
            <a:miter lim="800000"/>
            <a:headEnd/>
            <a:tailEnd/>
          </a:ln>
        </p:spPr>
      </p:pic>
      <p:sp>
        <p:nvSpPr>
          <p:cNvPr id="5" name="TextBox 4"/>
          <p:cNvSpPr txBox="1"/>
          <p:nvPr/>
        </p:nvSpPr>
        <p:spPr>
          <a:xfrm>
            <a:off x="776536" y="159023"/>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135172" name="Picture 4"/>
          <p:cNvPicPr>
            <a:picLocks noChangeAspect="1" noChangeArrowheads="1"/>
          </p:cNvPicPr>
          <p:nvPr/>
        </p:nvPicPr>
        <p:blipFill>
          <a:blip r:embed="rId3" cstate="print"/>
          <a:srcRect/>
          <a:stretch>
            <a:fillRect/>
          </a:stretch>
        </p:blipFill>
        <p:spPr bwMode="auto">
          <a:xfrm>
            <a:off x="488504" y="5013177"/>
            <a:ext cx="8985354" cy="1656183"/>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p:cNvPicPr>
            <a:picLocks noChangeAspect="1" noChangeArrowheads="1"/>
          </p:cNvPicPr>
          <p:nvPr/>
        </p:nvPicPr>
        <p:blipFill>
          <a:blip r:embed="rId2" cstate="print"/>
          <a:srcRect/>
          <a:stretch>
            <a:fillRect/>
          </a:stretch>
        </p:blipFill>
        <p:spPr bwMode="auto">
          <a:xfrm>
            <a:off x="1037034" y="692696"/>
            <a:ext cx="7372350" cy="962025"/>
          </a:xfrm>
          <a:prstGeom prst="rect">
            <a:avLst/>
          </a:prstGeom>
          <a:noFill/>
          <a:ln w="9525">
            <a:noFill/>
            <a:miter lim="800000"/>
            <a:headEnd/>
            <a:tailEnd/>
          </a:ln>
        </p:spPr>
      </p:pic>
      <p:sp>
        <p:nvSpPr>
          <p:cNvPr id="5" name="TextBox 4"/>
          <p:cNvSpPr txBox="1"/>
          <p:nvPr/>
        </p:nvSpPr>
        <p:spPr>
          <a:xfrm>
            <a:off x="965026" y="231031"/>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pic>
        <p:nvPicPr>
          <p:cNvPr id="136196" name="Picture 4"/>
          <p:cNvPicPr>
            <a:picLocks noChangeAspect="1" noChangeArrowheads="1"/>
          </p:cNvPicPr>
          <p:nvPr/>
        </p:nvPicPr>
        <p:blipFill>
          <a:blip r:embed="rId3" cstate="print"/>
          <a:srcRect/>
          <a:stretch>
            <a:fillRect/>
          </a:stretch>
        </p:blipFill>
        <p:spPr bwMode="auto">
          <a:xfrm>
            <a:off x="6077594" y="1716335"/>
            <a:ext cx="2331405" cy="4679404"/>
          </a:xfrm>
          <a:prstGeom prst="rect">
            <a:avLst/>
          </a:prstGeom>
          <a:noFill/>
          <a:ln w="9525">
            <a:noFill/>
            <a:miter lim="800000"/>
            <a:headEnd/>
            <a:tailEnd/>
          </a:ln>
        </p:spPr>
      </p:pic>
      <p:grpSp>
        <p:nvGrpSpPr>
          <p:cNvPr id="9" name="Group 8"/>
          <p:cNvGrpSpPr/>
          <p:nvPr/>
        </p:nvGrpSpPr>
        <p:grpSpPr>
          <a:xfrm>
            <a:off x="1047253" y="1700808"/>
            <a:ext cx="5633939" cy="4810125"/>
            <a:chOff x="1047253" y="1715219"/>
            <a:chExt cx="5633939" cy="4810125"/>
          </a:xfrm>
        </p:grpSpPr>
        <p:pic>
          <p:nvPicPr>
            <p:cNvPr id="136197" name="Picture 5"/>
            <p:cNvPicPr>
              <a:picLocks noChangeAspect="1" noChangeArrowheads="1"/>
            </p:cNvPicPr>
            <p:nvPr/>
          </p:nvPicPr>
          <p:blipFill>
            <a:blip r:embed="rId4" cstate="print"/>
            <a:srcRect/>
            <a:stretch>
              <a:fillRect/>
            </a:stretch>
          </p:blipFill>
          <p:spPr bwMode="auto">
            <a:xfrm>
              <a:off x="1047253" y="1715219"/>
              <a:ext cx="4886325" cy="4810125"/>
            </a:xfrm>
            <a:prstGeom prst="rect">
              <a:avLst/>
            </a:prstGeom>
            <a:noFill/>
            <a:ln w="9525">
              <a:noFill/>
              <a:miter lim="800000"/>
              <a:headEnd/>
              <a:tailEnd/>
            </a:ln>
          </p:spPr>
        </p:pic>
        <p:pic>
          <p:nvPicPr>
            <p:cNvPr id="136198" name="Picture 6"/>
            <p:cNvPicPr>
              <a:picLocks noChangeAspect="1" noChangeArrowheads="1"/>
            </p:cNvPicPr>
            <p:nvPr/>
          </p:nvPicPr>
          <p:blipFill>
            <a:blip r:embed="rId5" cstate="print"/>
            <a:srcRect/>
            <a:stretch>
              <a:fillRect/>
            </a:stretch>
          </p:blipFill>
          <p:spPr bwMode="auto">
            <a:xfrm>
              <a:off x="2144688" y="1988840"/>
              <a:ext cx="4536504" cy="343342"/>
            </a:xfrm>
            <a:prstGeom prst="rect">
              <a:avLst/>
            </a:prstGeom>
            <a:noFill/>
            <a:ln w="9525">
              <a:noFill/>
              <a:miter lim="800000"/>
              <a:headEnd/>
              <a:tailEnd/>
            </a:ln>
          </p:spPr>
        </p:pic>
      </p:grpSp>
      <p:sp>
        <p:nvSpPr>
          <p:cNvPr id="3" name="عنصر نائب لرقم الشريحة 2"/>
          <p:cNvSpPr>
            <a:spLocks noGrp="1"/>
          </p:cNvSpPr>
          <p:nvPr>
            <p:ph type="sldNum" sz="quarter" idx="12"/>
          </p:nvPr>
        </p:nvSpPr>
        <p:spPr/>
        <p:txBody>
          <a:bodyPr/>
          <a:lstStyle/>
          <a:p>
            <a:fld id="{19400F74-C474-487E-AA73-7DA0FEF0D858}"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p:cNvPicPr>
            <a:picLocks noChangeAspect="1" noChangeArrowheads="1"/>
          </p:cNvPicPr>
          <p:nvPr/>
        </p:nvPicPr>
        <p:blipFill>
          <a:blip r:embed="rId2" cstate="print"/>
          <a:srcRect/>
          <a:stretch>
            <a:fillRect/>
          </a:stretch>
        </p:blipFill>
        <p:spPr bwMode="auto">
          <a:xfrm>
            <a:off x="416496" y="432817"/>
            <a:ext cx="8963025" cy="2924175"/>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8" name="Picture 6" descr="03_15Figure-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603625"/>
            <a:ext cx="4031192" cy="2922588"/>
          </a:xfrm>
          <a:prstGeom prst="rect">
            <a:avLst/>
          </a:prstGeom>
          <a:noFill/>
          <a:extLst>
            <a:ext uri="{909E8E84-426E-40DD-AFC4-6F175D3DCCD1}">
              <a14:hiddenFill xmlns:a14="http://schemas.microsoft.com/office/drawing/2010/main">
                <a:solidFill>
                  <a:srgbClr val="FFFFFF"/>
                </a:solidFill>
              </a14:hiddenFill>
            </a:ext>
          </a:extLst>
        </p:spPr>
      </p:pic>
      <p:sp>
        <p:nvSpPr>
          <p:cNvPr id="79874" name="Rectangle 2"/>
          <p:cNvSpPr>
            <a:spLocks noGrp="1" noChangeArrowheads="1"/>
          </p:cNvSpPr>
          <p:nvPr>
            <p:ph type="title"/>
          </p:nvPr>
        </p:nvSpPr>
        <p:spPr>
          <a:xfrm>
            <a:off x="495300" y="990600"/>
            <a:ext cx="8915400" cy="2133600"/>
          </a:xfrm>
        </p:spPr>
        <p:txBody>
          <a:bodyPr/>
          <a:lstStyle/>
          <a:p>
            <a:pPr algn="l"/>
            <a:r>
              <a:rPr lang="en-US" sz="2400" dirty="0"/>
              <a:t>When Josh pushes a </a:t>
            </a:r>
            <a:r>
              <a:rPr lang="en-US" sz="2400" dirty="0" smtClean="0"/>
              <a:t>crate across </a:t>
            </a:r>
            <a:r>
              <a:rPr lang="en-US" sz="2400" dirty="0"/>
              <a:t>a kitchen floor at a constant speed, the force of friction between the </a:t>
            </a:r>
            <a:r>
              <a:rPr lang="en-US" sz="2400" dirty="0" smtClean="0"/>
              <a:t>crate and </a:t>
            </a:r>
            <a:r>
              <a:rPr lang="en-US" sz="2400" dirty="0"/>
              <a:t>the floor is</a:t>
            </a:r>
            <a:endParaRPr lang="en-US" sz="2800" b="1" i="1" dirty="0">
              <a:latin typeface="Batang" pitchFamily="18" charset="-127"/>
              <a:ea typeface="Batang" pitchFamily="18" charset="-127"/>
            </a:endParaRPr>
          </a:p>
        </p:txBody>
      </p:sp>
      <p:sp>
        <p:nvSpPr>
          <p:cNvPr id="79875" name="Rectangle 3"/>
          <p:cNvSpPr>
            <a:spLocks noGrp="1" noChangeArrowheads="1"/>
          </p:cNvSpPr>
          <p:nvPr>
            <p:ph type="body" idx="1"/>
          </p:nvPr>
        </p:nvSpPr>
        <p:spPr>
          <a:xfrm>
            <a:off x="495300" y="3276600"/>
            <a:ext cx="8915400" cy="3581400"/>
          </a:xfrm>
        </p:spPr>
        <p:txBody>
          <a:bodyPr/>
          <a:lstStyle/>
          <a:p>
            <a:pPr marL="609600" indent="-609600">
              <a:buFontTx/>
              <a:buNone/>
            </a:pPr>
            <a:r>
              <a:rPr lang="en-US" sz="2000"/>
              <a:t>A.	less than Josh’s push.</a:t>
            </a:r>
            <a:endParaRPr lang="en-US" sz="2000">
              <a:ea typeface="Batang" pitchFamily="18" charset="-127"/>
            </a:endParaRPr>
          </a:p>
          <a:p>
            <a:pPr marL="609600" indent="-609600">
              <a:buFontTx/>
              <a:buAutoNum type="alphaUcPeriod" startAt="2"/>
            </a:pPr>
            <a:r>
              <a:rPr lang="en-US" sz="2000"/>
              <a:t>equal to Josh’s push.</a:t>
            </a:r>
            <a:r>
              <a:rPr lang="en-US" sz="2000" b="1">
                <a:ea typeface="Batang" pitchFamily="18" charset="-127"/>
              </a:rPr>
              <a:t> </a:t>
            </a:r>
          </a:p>
          <a:p>
            <a:pPr marL="609600" indent="-609600">
              <a:buFontTx/>
              <a:buAutoNum type="alphaUcPeriod" startAt="2"/>
            </a:pPr>
            <a:r>
              <a:rPr lang="en-US" sz="2000"/>
              <a:t>equal and opposite to Josh’s push.</a:t>
            </a:r>
            <a:endParaRPr lang="en-US" sz="2000">
              <a:ea typeface="Batang" pitchFamily="18" charset="-127"/>
            </a:endParaRPr>
          </a:p>
          <a:p>
            <a:pPr marL="609600" indent="-609600">
              <a:buFontTx/>
              <a:buAutoNum type="alphaUcPeriod" startAt="4"/>
            </a:pPr>
            <a:r>
              <a:rPr lang="en-US" sz="2000"/>
              <a:t>more than Josh’s push.</a:t>
            </a:r>
          </a:p>
          <a:p>
            <a:pPr marL="609600" indent="-609600">
              <a:buFontTx/>
              <a:buNone/>
            </a:pPr>
            <a:endParaRPr lang="en-US" sz="2000"/>
          </a:p>
          <a:p>
            <a:pPr marL="609600" indent="-609600">
              <a:buFontTx/>
              <a:buNone/>
            </a:pPr>
            <a:endParaRPr lang="en-US" sz="1600"/>
          </a:p>
          <a:p>
            <a:pPr marL="609600" indent="-609600">
              <a:buFontTx/>
              <a:buNone/>
            </a:pPr>
            <a:r>
              <a:rPr lang="en-US" sz="1600"/>
              <a:t/>
            </a:r>
            <a:br>
              <a:rPr lang="en-US" sz="1600"/>
            </a:br>
            <a:endParaRPr lang="en-US" sz="2000"/>
          </a:p>
        </p:txBody>
      </p:sp>
      <p:sp>
        <p:nvSpPr>
          <p:cNvPr id="79876" name="Rectangle 4"/>
          <p:cNvSpPr>
            <a:spLocks noChangeArrowheads="1"/>
          </p:cNvSpPr>
          <p:nvPr/>
        </p:nvSpPr>
        <p:spPr bwMode="auto">
          <a:xfrm>
            <a:off x="0" y="0"/>
            <a:ext cx="9906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cs typeface="Arial" pitchFamily="34" charset="0"/>
              </a:rPr>
              <a:t>The Force of Friction</a:t>
            </a:r>
          </a:p>
          <a:p>
            <a:pPr algn="ctr"/>
            <a:r>
              <a:rPr lang="en-US" sz="2400" b="1">
                <a:solidFill>
                  <a:srgbClr val="FFFFFF"/>
                </a:solidFill>
                <a:cs typeface="Arial" pitchFamily="34" charset="0"/>
              </a:rPr>
              <a:t>CHECK YOUR NEIGHBOR</a:t>
            </a:r>
            <a:r>
              <a:rPr lang="en-US" sz="2400" b="1" i="1">
                <a:solidFill>
                  <a:srgbClr val="800080"/>
                </a:solidFill>
                <a:cs typeface="Arial" pitchFamily="34" charset="0"/>
              </a:rPr>
              <a:t> </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75</a:t>
            </a:fld>
            <a:endParaRPr lang="en-US"/>
          </a:p>
        </p:txBody>
      </p:sp>
    </p:spTree>
    <p:extLst>
      <p:ext uri="{BB962C8B-B14F-4D97-AF65-F5344CB8AC3E}">
        <p14:creationId xmlns:p14="http://schemas.microsoft.com/office/powerpoint/2010/main" val="2416478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95300" y="990600"/>
            <a:ext cx="8915400" cy="2133600"/>
          </a:xfrm>
        </p:spPr>
        <p:txBody>
          <a:bodyPr/>
          <a:lstStyle/>
          <a:p>
            <a:pPr algn="l"/>
            <a:r>
              <a:rPr lang="en-US" sz="2400" dirty="0"/>
              <a:t>When Josh pushes a </a:t>
            </a:r>
            <a:r>
              <a:rPr lang="en-US" sz="2400" dirty="0" smtClean="0"/>
              <a:t>crate across </a:t>
            </a:r>
            <a:r>
              <a:rPr lang="en-US" sz="2400" dirty="0"/>
              <a:t>a kitchen floor at a  constant speed, the force of friction between the </a:t>
            </a:r>
            <a:r>
              <a:rPr lang="en-US" sz="2400" dirty="0" smtClean="0"/>
              <a:t>crate and </a:t>
            </a:r>
            <a:r>
              <a:rPr lang="en-US" sz="2400" dirty="0"/>
              <a:t>the floor is</a:t>
            </a:r>
            <a:endParaRPr lang="en-US" sz="2800" b="1" i="1" dirty="0">
              <a:latin typeface="Batang" pitchFamily="18" charset="-127"/>
              <a:ea typeface="Batang" pitchFamily="18" charset="-127"/>
            </a:endParaRPr>
          </a:p>
        </p:txBody>
      </p:sp>
      <p:sp>
        <p:nvSpPr>
          <p:cNvPr id="81923" name="Rectangle 3"/>
          <p:cNvSpPr>
            <a:spLocks noGrp="1" noChangeArrowheads="1"/>
          </p:cNvSpPr>
          <p:nvPr>
            <p:ph type="body" idx="1"/>
          </p:nvPr>
        </p:nvSpPr>
        <p:spPr>
          <a:xfrm>
            <a:off x="495300" y="3276600"/>
            <a:ext cx="8915400" cy="3581400"/>
          </a:xfrm>
        </p:spPr>
        <p:txBody>
          <a:bodyPr/>
          <a:lstStyle/>
          <a:p>
            <a:pPr marL="609600" indent="-609600">
              <a:buFontTx/>
              <a:buNone/>
            </a:pPr>
            <a:r>
              <a:rPr lang="en-US" sz="2000"/>
              <a:t>A.	less than Josh’s push.</a:t>
            </a:r>
            <a:endParaRPr lang="en-US" sz="2000">
              <a:ea typeface="Batang" pitchFamily="18" charset="-127"/>
            </a:endParaRPr>
          </a:p>
          <a:p>
            <a:pPr marL="609600" indent="-609600">
              <a:buFontTx/>
              <a:buAutoNum type="alphaUcPeriod" startAt="2"/>
            </a:pPr>
            <a:r>
              <a:rPr lang="en-US" sz="2000"/>
              <a:t>equal to Josh’s push.</a:t>
            </a:r>
            <a:r>
              <a:rPr lang="en-US" sz="2000" b="1">
                <a:ea typeface="Batang" pitchFamily="18" charset="-127"/>
              </a:rPr>
              <a:t> </a:t>
            </a:r>
          </a:p>
          <a:p>
            <a:pPr marL="609600" indent="-609600">
              <a:buFontTx/>
              <a:buAutoNum type="alphaUcPeriod" startAt="2"/>
            </a:pPr>
            <a:r>
              <a:rPr lang="en-US" sz="2000" b="1"/>
              <a:t>equal and opposite to Josh’s push.</a:t>
            </a:r>
            <a:endParaRPr lang="en-US" sz="2000">
              <a:ea typeface="Batang" pitchFamily="18" charset="-127"/>
            </a:endParaRPr>
          </a:p>
          <a:p>
            <a:pPr marL="609600" indent="-609600">
              <a:buFontTx/>
              <a:buAutoNum type="alphaUcPeriod" startAt="4"/>
            </a:pPr>
            <a:r>
              <a:rPr lang="en-US" sz="2000"/>
              <a:t>more than Josh’s push.</a:t>
            </a:r>
          </a:p>
          <a:p>
            <a:pPr marL="609600" indent="-609600">
              <a:buFontTx/>
              <a:buNone/>
            </a:pPr>
            <a:endParaRPr lang="en-US" sz="2000"/>
          </a:p>
          <a:p>
            <a:pPr marL="609600" indent="-609600">
              <a:buFontTx/>
              <a:buNone/>
            </a:pPr>
            <a:endParaRPr lang="en-US" sz="1600"/>
          </a:p>
          <a:p>
            <a:pPr marL="609600" indent="-609600">
              <a:buFontTx/>
              <a:buNone/>
            </a:pPr>
            <a:endParaRPr lang="en-US" sz="1600"/>
          </a:p>
          <a:p>
            <a:pPr marL="609600" indent="-609600">
              <a:buFontTx/>
              <a:buNone/>
            </a:pPr>
            <a:endParaRPr lang="en-US" sz="2000"/>
          </a:p>
        </p:txBody>
      </p:sp>
      <p:sp>
        <p:nvSpPr>
          <p:cNvPr id="81924" name="Rectangle 4"/>
          <p:cNvSpPr>
            <a:spLocks noChangeArrowheads="1"/>
          </p:cNvSpPr>
          <p:nvPr/>
        </p:nvSpPr>
        <p:spPr bwMode="auto">
          <a:xfrm>
            <a:off x="0" y="0"/>
            <a:ext cx="9906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cs typeface="Arial" pitchFamily="34" charset="0"/>
              </a:rPr>
              <a:t>The Force of Friction</a:t>
            </a:r>
          </a:p>
          <a:p>
            <a:pPr algn="ctr"/>
            <a:r>
              <a:rPr lang="en-US" sz="2400" b="1">
                <a:solidFill>
                  <a:srgbClr val="FFFFFF"/>
                </a:solidFill>
                <a:cs typeface="Arial" pitchFamily="34" charset="0"/>
              </a:rPr>
              <a:t>CHECK YOUR ANSWER</a:t>
            </a:r>
            <a:r>
              <a:rPr lang="en-US" sz="2400" b="1" i="1">
                <a:solidFill>
                  <a:srgbClr val="800080"/>
                </a:solidFill>
                <a:cs typeface="Arial" pitchFamily="34" charset="0"/>
              </a:rPr>
              <a:t> </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76</a:t>
            </a:fld>
            <a:endParaRPr lang="en-US"/>
          </a:p>
        </p:txBody>
      </p:sp>
    </p:spTree>
    <p:extLst>
      <p:ext uri="{BB962C8B-B14F-4D97-AF65-F5344CB8AC3E}">
        <p14:creationId xmlns:p14="http://schemas.microsoft.com/office/powerpoint/2010/main" val="22753512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4" name="Picture 6" descr="03_15Figure-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600450"/>
            <a:ext cx="4031192" cy="2922588"/>
          </a:xfrm>
          <a:prstGeom prst="rect">
            <a:avLst/>
          </a:prstGeom>
          <a:noFill/>
          <a:extLst>
            <a:ext uri="{909E8E84-426E-40DD-AFC4-6F175D3DCCD1}">
              <a14:hiddenFill xmlns:a14="http://schemas.microsoft.com/office/drawing/2010/main">
                <a:solidFill>
                  <a:srgbClr val="FFFFFF"/>
                </a:solidFill>
              </a14:hiddenFill>
            </a:ext>
          </a:extLst>
        </p:spPr>
      </p:pic>
      <p:sp>
        <p:nvSpPr>
          <p:cNvPr id="83970" name="Rectangle 2"/>
          <p:cNvSpPr>
            <a:spLocks noGrp="1" noChangeArrowheads="1"/>
          </p:cNvSpPr>
          <p:nvPr>
            <p:ph type="title"/>
          </p:nvPr>
        </p:nvSpPr>
        <p:spPr>
          <a:xfrm>
            <a:off x="495300" y="990600"/>
            <a:ext cx="8915400" cy="2133600"/>
          </a:xfrm>
        </p:spPr>
        <p:txBody>
          <a:bodyPr/>
          <a:lstStyle/>
          <a:p>
            <a:pPr algn="l"/>
            <a:r>
              <a:rPr lang="en-US" sz="2400" dirty="0"/>
              <a:t>When Josh pushes a </a:t>
            </a:r>
            <a:r>
              <a:rPr lang="en-US" sz="2400" dirty="0" smtClean="0"/>
              <a:t>crate across </a:t>
            </a:r>
            <a:r>
              <a:rPr lang="en-US" sz="2400" dirty="0"/>
              <a:t>a kitchen floor at an </a:t>
            </a:r>
            <a:r>
              <a:rPr lang="en-US" sz="2400" i="1" dirty="0"/>
              <a:t>increasing speed</a:t>
            </a:r>
            <a:r>
              <a:rPr lang="en-US" sz="2400" dirty="0"/>
              <a:t>, the amount of friction between the </a:t>
            </a:r>
            <a:r>
              <a:rPr lang="en-US" sz="2400" dirty="0" smtClean="0"/>
              <a:t>crate and </a:t>
            </a:r>
            <a:r>
              <a:rPr lang="en-US" sz="2400" dirty="0"/>
              <a:t>the floor is</a:t>
            </a:r>
            <a:endParaRPr lang="en-US" sz="2800" b="1" i="1" dirty="0">
              <a:latin typeface="Batang" pitchFamily="18" charset="-127"/>
              <a:ea typeface="Batang" pitchFamily="18" charset="-127"/>
            </a:endParaRPr>
          </a:p>
        </p:txBody>
      </p:sp>
      <p:sp>
        <p:nvSpPr>
          <p:cNvPr id="83971" name="Rectangle 3"/>
          <p:cNvSpPr>
            <a:spLocks noGrp="1" noChangeArrowheads="1"/>
          </p:cNvSpPr>
          <p:nvPr>
            <p:ph type="body" idx="1"/>
          </p:nvPr>
        </p:nvSpPr>
        <p:spPr>
          <a:xfrm>
            <a:off x="495300" y="3276600"/>
            <a:ext cx="8915400" cy="3581400"/>
          </a:xfrm>
        </p:spPr>
        <p:txBody>
          <a:bodyPr/>
          <a:lstStyle/>
          <a:p>
            <a:pPr marL="609600" indent="-609600">
              <a:buFontTx/>
              <a:buNone/>
            </a:pPr>
            <a:r>
              <a:rPr lang="en-US" sz="2000" dirty="0"/>
              <a:t>A.	less than Josh’s push.</a:t>
            </a:r>
            <a:endParaRPr lang="en-US" sz="2000" dirty="0">
              <a:ea typeface="Batang" pitchFamily="18" charset="-127"/>
            </a:endParaRPr>
          </a:p>
          <a:p>
            <a:pPr marL="609600" indent="-609600">
              <a:buFontTx/>
              <a:buAutoNum type="alphaUcPeriod" startAt="2"/>
            </a:pPr>
            <a:r>
              <a:rPr lang="en-US" sz="2000" dirty="0"/>
              <a:t>equal to Josh’s push.</a:t>
            </a:r>
            <a:r>
              <a:rPr lang="en-US" sz="2000" b="1" dirty="0">
                <a:ea typeface="Batang" pitchFamily="18" charset="-127"/>
              </a:rPr>
              <a:t> </a:t>
            </a:r>
          </a:p>
          <a:p>
            <a:pPr marL="609600" indent="-609600">
              <a:buFontTx/>
              <a:buAutoNum type="alphaUcPeriod" startAt="2"/>
            </a:pPr>
            <a:r>
              <a:rPr lang="en-US" sz="2000" dirty="0"/>
              <a:t>equal and opposite to Josh’s push.</a:t>
            </a:r>
            <a:endParaRPr lang="en-US" sz="2000" dirty="0">
              <a:ea typeface="Batang" pitchFamily="18" charset="-127"/>
            </a:endParaRPr>
          </a:p>
          <a:p>
            <a:pPr marL="609600" indent="-609600">
              <a:buFontTx/>
              <a:buAutoNum type="alphaUcPeriod" startAt="4"/>
            </a:pPr>
            <a:r>
              <a:rPr lang="en-US" sz="2000" dirty="0"/>
              <a:t>more than Josh’s push.</a:t>
            </a:r>
          </a:p>
          <a:p>
            <a:pPr marL="609600" indent="-609600">
              <a:buFontTx/>
              <a:buNone/>
            </a:pPr>
            <a:endParaRPr lang="en-US" sz="2000" dirty="0"/>
          </a:p>
        </p:txBody>
      </p:sp>
      <p:sp>
        <p:nvSpPr>
          <p:cNvPr id="83972" name="Rectangle 4"/>
          <p:cNvSpPr>
            <a:spLocks noChangeArrowheads="1"/>
          </p:cNvSpPr>
          <p:nvPr/>
        </p:nvSpPr>
        <p:spPr bwMode="auto">
          <a:xfrm>
            <a:off x="0" y="0"/>
            <a:ext cx="9906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cs typeface="Arial" pitchFamily="34" charset="0"/>
              </a:rPr>
              <a:t>The Force of Friction</a:t>
            </a:r>
          </a:p>
          <a:p>
            <a:pPr algn="ctr"/>
            <a:r>
              <a:rPr lang="en-US" sz="2400" b="1">
                <a:solidFill>
                  <a:srgbClr val="FFFFFF"/>
                </a:solidFill>
                <a:cs typeface="Arial" pitchFamily="34" charset="0"/>
              </a:rPr>
              <a:t>CHECK YOUR NEIGHBOR</a:t>
            </a:r>
            <a:r>
              <a:rPr lang="en-US" sz="2400" b="1" i="1">
                <a:solidFill>
                  <a:srgbClr val="800080"/>
                </a:solidFill>
                <a:cs typeface="Arial" pitchFamily="34" charset="0"/>
              </a:rPr>
              <a:t> </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77</a:t>
            </a:fld>
            <a:endParaRPr lang="en-US"/>
          </a:p>
        </p:txBody>
      </p:sp>
    </p:spTree>
    <p:extLst>
      <p:ext uri="{BB962C8B-B14F-4D97-AF65-F5344CB8AC3E}">
        <p14:creationId xmlns:p14="http://schemas.microsoft.com/office/powerpoint/2010/main" val="19622589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95300" y="990600"/>
            <a:ext cx="8915400" cy="2133600"/>
          </a:xfrm>
        </p:spPr>
        <p:txBody>
          <a:bodyPr/>
          <a:lstStyle/>
          <a:p>
            <a:pPr algn="l"/>
            <a:r>
              <a:rPr lang="en-US" sz="2400" dirty="0"/>
              <a:t>When Josh pushes a </a:t>
            </a:r>
            <a:r>
              <a:rPr lang="en-US" sz="2400" dirty="0" smtClean="0"/>
              <a:t>crate across </a:t>
            </a:r>
            <a:r>
              <a:rPr lang="en-US" sz="2400" dirty="0"/>
              <a:t>a kitchen floor at an </a:t>
            </a:r>
            <a:r>
              <a:rPr lang="en-US" sz="2400" i="1" dirty="0"/>
              <a:t>increasing speed</a:t>
            </a:r>
            <a:r>
              <a:rPr lang="en-US" sz="2400" dirty="0"/>
              <a:t>, the amount of friction between the </a:t>
            </a:r>
            <a:r>
              <a:rPr lang="en-US" sz="2400" dirty="0" smtClean="0"/>
              <a:t>crate and </a:t>
            </a:r>
            <a:r>
              <a:rPr lang="en-US" sz="2400" dirty="0"/>
              <a:t>the floor is</a:t>
            </a:r>
          </a:p>
        </p:txBody>
      </p:sp>
      <p:sp>
        <p:nvSpPr>
          <p:cNvPr id="86019" name="Rectangle 3"/>
          <p:cNvSpPr>
            <a:spLocks noGrp="1" noChangeArrowheads="1"/>
          </p:cNvSpPr>
          <p:nvPr>
            <p:ph type="body" idx="1"/>
          </p:nvPr>
        </p:nvSpPr>
        <p:spPr>
          <a:xfrm>
            <a:off x="495300" y="3276600"/>
            <a:ext cx="8915400" cy="3581400"/>
          </a:xfrm>
        </p:spPr>
        <p:txBody>
          <a:bodyPr/>
          <a:lstStyle/>
          <a:p>
            <a:pPr marL="609600" indent="-609600">
              <a:buFontTx/>
              <a:buNone/>
            </a:pPr>
            <a:r>
              <a:rPr lang="en-US" sz="1600" b="1" dirty="0"/>
              <a:t>A.	less than Josh’s push.</a:t>
            </a:r>
            <a:endParaRPr lang="en-US" sz="1600" dirty="0">
              <a:ea typeface="Batang" pitchFamily="18" charset="-127"/>
            </a:endParaRPr>
          </a:p>
          <a:p>
            <a:pPr marL="609600" indent="-609600">
              <a:buFontTx/>
              <a:buAutoNum type="alphaUcPeriod" startAt="2"/>
            </a:pPr>
            <a:r>
              <a:rPr lang="en-US" sz="1600" dirty="0"/>
              <a:t>equal to Josh’s push.</a:t>
            </a:r>
            <a:r>
              <a:rPr lang="en-US" sz="1600" b="1" dirty="0">
                <a:ea typeface="Batang" pitchFamily="18" charset="-127"/>
              </a:rPr>
              <a:t> </a:t>
            </a:r>
          </a:p>
          <a:p>
            <a:pPr marL="609600" indent="-609600">
              <a:buFontTx/>
              <a:buAutoNum type="alphaUcPeriod" startAt="2"/>
            </a:pPr>
            <a:r>
              <a:rPr lang="en-US" sz="1600" dirty="0"/>
              <a:t>equal and opposite to Josh’s push.</a:t>
            </a:r>
            <a:endParaRPr lang="en-US" sz="1600" dirty="0">
              <a:ea typeface="Batang" pitchFamily="18" charset="-127"/>
            </a:endParaRPr>
          </a:p>
          <a:p>
            <a:pPr marL="609600" indent="-609600">
              <a:buFontTx/>
              <a:buAutoNum type="alphaUcPeriod" startAt="4"/>
            </a:pPr>
            <a:r>
              <a:rPr lang="en-US" sz="1600" dirty="0"/>
              <a:t>more than Josh’s push.</a:t>
            </a:r>
          </a:p>
          <a:p>
            <a:pPr marL="609600" indent="-609600">
              <a:buFontTx/>
              <a:buAutoNum type="alphaUcPeriod" startAt="4"/>
            </a:pPr>
            <a:endParaRPr lang="en-US" sz="1600" dirty="0"/>
          </a:p>
          <a:p>
            <a:pPr marL="609600" indent="-609600">
              <a:buFontTx/>
              <a:buNone/>
            </a:pPr>
            <a:r>
              <a:rPr lang="en-US" sz="1600" dirty="0"/>
              <a:t>	</a:t>
            </a:r>
            <a:r>
              <a:rPr lang="en-US" sz="1600" i="1" dirty="0"/>
              <a:t>Explanation</a:t>
            </a:r>
            <a:r>
              <a:rPr lang="en-US" sz="1600" dirty="0"/>
              <a:t>:</a:t>
            </a:r>
          </a:p>
          <a:p>
            <a:pPr marL="609600" indent="-609600">
              <a:buFontTx/>
              <a:buNone/>
            </a:pPr>
            <a:r>
              <a:rPr lang="en-US" sz="1600" dirty="0"/>
              <a:t>	The increasing speed indicates a net force greater than zero. The </a:t>
            </a:r>
            <a:r>
              <a:rPr lang="en-US" sz="1600" dirty="0" smtClean="0"/>
              <a:t>crate is </a:t>
            </a:r>
            <a:r>
              <a:rPr lang="en-US" sz="1600" dirty="0"/>
              <a:t>not in equilibrium.</a:t>
            </a:r>
          </a:p>
          <a:p>
            <a:pPr marL="609600" indent="-609600">
              <a:buFontTx/>
              <a:buNone/>
            </a:pPr>
            <a:endParaRPr lang="en-US" sz="1200" dirty="0"/>
          </a:p>
          <a:p>
            <a:pPr marL="609600" indent="-609600">
              <a:buFontTx/>
              <a:buNone/>
            </a:pPr>
            <a:endParaRPr lang="en-US" sz="1600" dirty="0"/>
          </a:p>
          <a:p>
            <a:pPr marL="609600" indent="-609600">
              <a:buFontTx/>
              <a:buNone/>
            </a:pPr>
            <a:endParaRPr lang="en-US" sz="1600" dirty="0"/>
          </a:p>
        </p:txBody>
      </p:sp>
      <p:sp>
        <p:nvSpPr>
          <p:cNvPr id="86020" name="Rectangle 4"/>
          <p:cNvSpPr>
            <a:spLocks noChangeArrowheads="1"/>
          </p:cNvSpPr>
          <p:nvPr/>
        </p:nvSpPr>
        <p:spPr bwMode="auto">
          <a:xfrm>
            <a:off x="0" y="0"/>
            <a:ext cx="9906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FFFF"/>
                </a:solidFill>
                <a:cs typeface="Arial" pitchFamily="34" charset="0"/>
              </a:rPr>
              <a:t>The Force of Friction</a:t>
            </a:r>
          </a:p>
          <a:p>
            <a:pPr algn="ctr"/>
            <a:r>
              <a:rPr lang="en-US" sz="2400" b="1">
                <a:solidFill>
                  <a:srgbClr val="FFFFFF"/>
                </a:solidFill>
                <a:cs typeface="Arial" pitchFamily="34" charset="0"/>
              </a:rPr>
              <a:t>CHECK YOUR ANSWER</a:t>
            </a:r>
            <a:endParaRPr lang="en-US" sz="2400" b="1" i="1">
              <a:solidFill>
                <a:srgbClr val="800080"/>
              </a:solidFill>
              <a:cs typeface="Arial" pitchFamily="34" charset="0"/>
            </a:endParaRP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78</a:t>
            </a:fld>
            <a:endParaRPr lang="en-US"/>
          </a:p>
        </p:txBody>
      </p:sp>
    </p:spTree>
    <p:extLst>
      <p:ext uri="{BB962C8B-B14F-4D97-AF65-F5344CB8AC3E}">
        <p14:creationId xmlns:p14="http://schemas.microsoft.com/office/powerpoint/2010/main" val="8363467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solidFill>
                  <a:prstClr val="black">
                    <a:tint val="75000"/>
                  </a:prstClr>
                </a:solidFill>
              </a:rPr>
              <a:pPr/>
              <a:t>79</a:t>
            </a:fld>
            <a:endParaRPr lang="en-US">
              <a:solidFill>
                <a:prstClr val="black">
                  <a:tint val="75000"/>
                </a:prstClr>
              </a:solidFill>
            </a:endParaRPr>
          </a:p>
        </p:txBody>
      </p:sp>
      <p:sp>
        <p:nvSpPr>
          <p:cNvPr id="8" name="مستطيل 7"/>
          <p:cNvSpPr/>
          <p:nvPr/>
        </p:nvSpPr>
        <p:spPr>
          <a:xfrm>
            <a:off x="495300" y="1518309"/>
            <a:ext cx="8667646" cy="1754326"/>
          </a:xfrm>
          <a:prstGeom prst="rect">
            <a:avLst/>
          </a:prstGeom>
        </p:spPr>
        <p:txBody>
          <a:bodyPr wrap="square">
            <a:spAutoFit/>
          </a:bodyPr>
          <a:lstStyle/>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Explain the meaning of  interaction pairs of  forces </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Analyze how the law of action and reaction is used</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Determine the reaction force when given an action </a:t>
            </a:r>
            <a:r>
              <a:rPr lang="en-US" sz="2400" dirty="0" smtClean="0">
                <a:solidFill>
                  <a:srgbClr val="000000"/>
                </a:solidFill>
                <a:latin typeface="Times New Roman" panose="02020603050405020304" pitchFamily="18" charset="0"/>
                <a:ea typeface="Times New Roman" panose="02020603050405020304" pitchFamily="18" charset="0"/>
              </a:rPr>
              <a:t>force</a:t>
            </a:r>
            <a:endParaRPr lang="en-US" sz="2400" dirty="0">
              <a:solidFill>
                <a:srgbClr val="000000"/>
              </a:solidFill>
              <a:latin typeface="Times New Roman" panose="02020603050405020304" pitchFamily="18" charset="0"/>
              <a:ea typeface="Times New Roman" panose="02020603050405020304" pitchFamily="18" charset="0"/>
            </a:endParaRPr>
          </a:p>
        </p:txBody>
      </p:sp>
      <p:sp>
        <p:nvSpPr>
          <p:cNvPr id="9" name="TextBox 5"/>
          <p:cNvSpPr txBox="1"/>
          <p:nvPr/>
        </p:nvSpPr>
        <p:spPr>
          <a:xfrm>
            <a:off x="1676208" y="188640"/>
            <a:ext cx="6305829" cy="630942"/>
          </a:xfrm>
          <a:prstGeom prst="rect">
            <a:avLst/>
          </a:prstGeom>
          <a:noFill/>
        </p:spPr>
        <p:txBody>
          <a:bodyPr wrap="none" rtlCol="0">
            <a:spAutoFit/>
          </a:bodyPr>
          <a:lstStyle/>
          <a:p>
            <a:r>
              <a:rPr lang="en-US" sz="3500" b="1" dirty="0" smtClean="0">
                <a:solidFill>
                  <a:srgbClr val="0070C0"/>
                </a:solidFill>
                <a:latin typeface="Times New Roman" panose="02020603050405020304" pitchFamily="18" charset="0"/>
                <a:ea typeface="Times New Roman" panose="02020603050405020304" pitchFamily="18" charset="0"/>
              </a:rPr>
              <a:t>2.8. </a:t>
            </a:r>
            <a:r>
              <a:rPr lang="en-GB" sz="3500" b="1" dirty="0">
                <a:solidFill>
                  <a:srgbClr val="0070C0"/>
                </a:solidFill>
                <a:latin typeface="Times New Roman" panose="02020603050405020304" pitchFamily="18" charset="0"/>
                <a:ea typeface="Times New Roman" panose="02020603050405020304" pitchFamily="18" charset="0"/>
              </a:rPr>
              <a:t>Law of Action and Reaction</a:t>
            </a:r>
            <a:endParaRPr lang="en-US" sz="3500" b="1" dirty="0">
              <a:solidFill>
                <a:srgbClr val="0070C0"/>
              </a:solidFill>
              <a:latin typeface="Times New Roman" panose="02020603050405020304" pitchFamily="18" charset="0"/>
              <a:ea typeface="Times New Roman" panose="02020603050405020304" pitchFamily="18" charset="0"/>
            </a:endParaRPr>
          </a:p>
        </p:txBody>
      </p:sp>
      <p:sp>
        <p:nvSpPr>
          <p:cNvPr id="10" name="مستطيل 9"/>
          <p:cNvSpPr/>
          <p:nvPr/>
        </p:nvSpPr>
        <p:spPr>
          <a:xfrm>
            <a:off x="495300" y="984202"/>
            <a:ext cx="1798890" cy="523220"/>
          </a:xfrm>
          <a:prstGeom prst="rect">
            <a:avLst/>
          </a:prstGeom>
        </p:spPr>
        <p:txBody>
          <a:bodyPr wrap="none">
            <a:spAutoFit/>
          </a:bodyPr>
          <a:lstStyle/>
          <a:p>
            <a:r>
              <a:rPr lang="en-US" sz="2800" b="1" u="sng" dirty="0">
                <a:solidFill>
                  <a:prstClr val="black"/>
                </a:solidFill>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3936233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698" name="Rectangle 2"/>
          <p:cNvSpPr>
            <a:spLocks noChangeArrowheads="1"/>
          </p:cNvSpPr>
          <p:nvPr/>
        </p:nvSpPr>
        <p:spPr bwMode="auto">
          <a:xfrm>
            <a:off x="245931" y="1066800"/>
            <a:ext cx="875201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buFontTx/>
              <a:buNone/>
            </a:pPr>
            <a:r>
              <a:rPr lang="en-US" sz="2400" dirty="0">
                <a:ea typeface="Times New Roman" pitchFamily="18" charset="0"/>
                <a:cs typeface="Minion-Regular" charset="0"/>
              </a:rPr>
              <a:t>Often we will need to change a single vector into an equivalent set of two </a:t>
            </a:r>
            <a:r>
              <a:rPr lang="en-US" sz="2400" i="1" dirty="0">
                <a:ea typeface="Times New Roman" pitchFamily="18" charset="0"/>
                <a:cs typeface="Minion-Regular" charset="0"/>
              </a:rPr>
              <a:t>component </a:t>
            </a:r>
            <a:r>
              <a:rPr lang="en-US" sz="2400" dirty="0">
                <a:ea typeface="Times New Roman" pitchFamily="18" charset="0"/>
                <a:cs typeface="Minion-Regular" charset="0"/>
              </a:rPr>
              <a:t>vectors at right angles to each other:</a:t>
            </a:r>
          </a:p>
          <a:p>
            <a:pPr marL="803275" lvl="1" indent="-342900">
              <a:lnSpc>
                <a:spcPct val="150000"/>
              </a:lnSpc>
              <a:buFont typeface="Arial" pitchFamily="34" charset="0"/>
              <a:buChar char="•"/>
            </a:pPr>
            <a:r>
              <a:rPr lang="en-US" sz="2400" dirty="0">
                <a:ea typeface="Times New Roman" pitchFamily="18" charset="0"/>
                <a:cs typeface="Minion-Regular" charset="0"/>
              </a:rPr>
              <a:t>Any vector can be “resolved” into two component vectors at right angles to each other. </a:t>
            </a:r>
          </a:p>
          <a:p>
            <a:pPr marL="803275" lvl="1" indent="-342900">
              <a:lnSpc>
                <a:spcPct val="150000"/>
              </a:lnSpc>
              <a:buFont typeface="Arial" pitchFamily="34" charset="0"/>
              <a:buChar char="•"/>
            </a:pPr>
            <a:r>
              <a:rPr lang="en-US" sz="2400" dirty="0">
                <a:ea typeface="Times New Roman" pitchFamily="18" charset="0"/>
                <a:cs typeface="Minion-Regular" charset="0"/>
              </a:rPr>
              <a:t>Two vectors at right angles that add up to a given vector are known as the </a:t>
            </a:r>
            <a:r>
              <a:rPr lang="en-US" sz="2400" b="1" dirty="0">
                <a:solidFill>
                  <a:srgbClr val="C00000"/>
                </a:solidFill>
                <a:ea typeface="Times New Roman" pitchFamily="18" charset="0"/>
                <a:cs typeface="Minion-Regular" charset="0"/>
              </a:rPr>
              <a:t>components</a:t>
            </a:r>
            <a:r>
              <a:rPr lang="en-US" sz="2400" b="1" dirty="0">
                <a:ea typeface="Times New Roman" pitchFamily="18" charset="0"/>
                <a:cs typeface="Minion-Regular" charset="0"/>
              </a:rPr>
              <a:t> </a:t>
            </a:r>
            <a:r>
              <a:rPr lang="en-US" sz="2400" dirty="0">
                <a:ea typeface="Times New Roman" pitchFamily="18" charset="0"/>
                <a:cs typeface="Minion-Regular" charset="0"/>
              </a:rPr>
              <a:t>of the given vector. </a:t>
            </a:r>
          </a:p>
          <a:p>
            <a:pPr marL="803275" lvl="1" indent="-342900">
              <a:lnSpc>
                <a:spcPct val="150000"/>
              </a:lnSpc>
              <a:buFont typeface="Arial" pitchFamily="34" charset="0"/>
              <a:buChar char="•"/>
            </a:pPr>
            <a:r>
              <a:rPr lang="en-US" sz="2400" dirty="0">
                <a:ea typeface="Times New Roman" pitchFamily="18" charset="0"/>
                <a:cs typeface="Minion-Regular" charset="0"/>
              </a:rPr>
              <a:t>The process of determining the components of a vector is called </a:t>
            </a:r>
            <a:r>
              <a:rPr lang="en-US" sz="2400" b="1" dirty="0">
                <a:solidFill>
                  <a:srgbClr val="C00000"/>
                </a:solidFill>
                <a:ea typeface="Times New Roman" pitchFamily="18" charset="0"/>
                <a:cs typeface="Minion-Regular" charset="0"/>
              </a:rPr>
              <a:t>resolution</a:t>
            </a:r>
            <a:r>
              <a:rPr lang="en-US" sz="2400" b="1" dirty="0">
                <a:ea typeface="Times New Roman" pitchFamily="18" charset="0"/>
                <a:cs typeface="Minion-Regular" charset="0"/>
              </a:rPr>
              <a:t>.</a:t>
            </a:r>
            <a:r>
              <a:rPr lang="en-US" sz="2400" dirty="0">
                <a:ea typeface="Times New Roman" pitchFamily="18" charset="0"/>
                <a:cs typeface="Minion-Regular" charset="0"/>
              </a:rPr>
              <a:t> </a:t>
            </a:r>
          </a:p>
        </p:txBody>
      </p:sp>
      <p:sp>
        <p:nvSpPr>
          <p:cNvPr id="1821700" name="Rectangle 4"/>
          <p:cNvSpPr>
            <a:spLocks noChangeArrowheads="1"/>
          </p:cNvSpPr>
          <p:nvPr/>
        </p:nvSpPr>
        <p:spPr bwMode="auto">
          <a:xfrm>
            <a:off x="249370" y="457201"/>
            <a:ext cx="72626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US" sz="3200" b="1" spc="-100" dirty="0">
                <a:solidFill>
                  <a:schemeClr val="tx2"/>
                </a:solidFill>
                <a:latin typeface="+mj-lt"/>
                <a:ea typeface="+mj-ea"/>
                <a:cs typeface="+mj-cs"/>
              </a:rPr>
              <a:t>Vector Components</a:t>
            </a:r>
          </a:p>
        </p:txBody>
      </p:sp>
      <p:sp>
        <p:nvSpPr>
          <p:cNvPr id="4" name="مستطيل مستدير الزوايا 3"/>
          <p:cNvSpPr/>
          <p:nvPr/>
        </p:nvSpPr>
        <p:spPr>
          <a:xfrm>
            <a:off x="412750" y="1066801"/>
            <a:ext cx="7346950" cy="45719"/>
          </a:xfrm>
          <a:prstGeom prst="round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GB">
              <a:solidFill>
                <a:srgbClr val="C00000"/>
              </a:solidFill>
            </a:endParaRPr>
          </a:p>
        </p:txBody>
      </p:sp>
    </p:spTree>
    <p:extLst>
      <p:ext uri="{BB962C8B-B14F-4D97-AF65-F5344CB8AC3E}">
        <p14:creationId xmlns:p14="http://schemas.microsoft.com/office/powerpoint/2010/main" val="15135277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normAutofit/>
          </a:bodyPr>
          <a:lstStyle/>
          <a:p>
            <a:r>
              <a:rPr lang="en-US" sz="4000" b="1" dirty="0">
                <a:latin typeface="Times" panose="02020603050405020304" pitchFamily="18" charset="0"/>
                <a:cs typeface="Times" panose="02020603050405020304" pitchFamily="18" charset="0"/>
              </a:rPr>
              <a:t>Law of Action and Reaction</a:t>
            </a:r>
            <a:endParaRPr lang="en-US" sz="4000" b="1" dirty="0" smtClean="0">
              <a:latin typeface="Times" panose="02020603050405020304" pitchFamily="18" charset="0"/>
              <a:cs typeface="Times" panose="02020603050405020304" pitchFamily="18" charset="0"/>
            </a:endParaRPr>
          </a:p>
        </p:txBody>
      </p:sp>
      <p:sp>
        <p:nvSpPr>
          <p:cNvPr id="382979" name="Rectangle 3"/>
          <p:cNvSpPr>
            <a:spLocks noGrp="1" noChangeArrowheads="1"/>
          </p:cNvSpPr>
          <p:nvPr>
            <p:ph type="body" idx="1"/>
          </p:nvPr>
        </p:nvSpPr>
        <p:spPr/>
        <p:txBody>
          <a:bodyPr>
            <a:normAutofit/>
          </a:bodyPr>
          <a:lstStyle/>
          <a:p>
            <a:pPr>
              <a:buFontTx/>
              <a:buNone/>
            </a:pPr>
            <a:r>
              <a:rPr lang="en-US" sz="2700" b="1" dirty="0" smtClean="0">
                <a:latin typeface="Times" panose="02020603050405020304" pitchFamily="18" charset="0"/>
                <a:cs typeface="Times" panose="02020603050405020304" pitchFamily="18" charset="0"/>
              </a:rPr>
              <a:t>Action and reaction forces</a:t>
            </a:r>
          </a:p>
          <a:p>
            <a:r>
              <a:rPr lang="en-US" sz="2700" dirty="0" smtClean="0">
                <a:latin typeface="Times" panose="02020603050405020304" pitchFamily="18" charset="0"/>
                <a:cs typeface="Times" panose="02020603050405020304" pitchFamily="18" charset="0"/>
              </a:rPr>
              <a:t>one force is called the action force; the other force is called the reaction force.</a:t>
            </a:r>
          </a:p>
          <a:p>
            <a:r>
              <a:rPr lang="en-US" sz="2700" dirty="0" smtClean="0">
                <a:latin typeface="Times" panose="02020603050405020304" pitchFamily="18" charset="0"/>
                <a:cs typeface="Times" panose="02020603050405020304" pitchFamily="18" charset="0"/>
              </a:rPr>
              <a:t>are co-pairs of a single interaction.</a:t>
            </a:r>
          </a:p>
          <a:p>
            <a:r>
              <a:rPr lang="en-US" sz="2700" dirty="0" smtClean="0">
                <a:latin typeface="Times" panose="02020603050405020304" pitchFamily="18" charset="0"/>
                <a:cs typeface="Times" panose="02020603050405020304" pitchFamily="18" charset="0"/>
              </a:rPr>
              <a:t>neither force exists without the other.</a:t>
            </a:r>
          </a:p>
          <a:p>
            <a:r>
              <a:rPr lang="en-US" sz="2700" dirty="0" smtClean="0">
                <a:latin typeface="Times" panose="02020603050405020304" pitchFamily="18" charset="0"/>
                <a:cs typeface="Times" panose="02020603050405020304" pitchFamily="18" charset="0"/>
              </a:rPr>
              <a:t>are equal in strength and opposite in direction.</a:t>
            </a:r>
          </a:p>
          <a:p>
            <a:r>
              <a:rPr lang="en-US" sz="2700" b="1" dirty="0" smtClean="0">
                <a:latin typeface="Times" panose="02020603050405020304" pitchFamily="18" charset="0"/>
                <a:cs typeface="Times" panose="02020603050405020304" pitchFamily="18" charset="0"/>
              </a:rPr>
              <a:t>always act on </a:t>
            </a:r>
            <a:r>
              <a:rPr lang="en-US" sz="2700" b="1" i="1" dirty="0" smtClean="0">
                <a:latin typeface="Times" panose="02020603050405020304" pitchFamily="18" charset="0"/>
                <a:cs typeface="Times" panose="02020603050405020304" pitchFamily="18" charset="0"/>
              </a:rPr>
              <a:t>different</a:t>
            </a:r>
            <a:r>
              <a:rPr lang="en-US" sz="2700" b="1" dirty="0" smtClean="0">
                <a:latin typeface="Times" panose="02020603050405020304" pitchFamily="18" charset="0"/>
                <a:cs typeface="Times" panose="02020603050405020304" pitchFamily="18" charset="0"/>
              </a:rPr>
              <a:t> objects, i.e., </a:t>
            </a:r>
            <a:r>
              <a:rPr lang="en-US" sz="2700" b="1" i="1" dirty="0" smtClean="0">
                <a:latin typeface="Times" panose="02020603050405020304" pitchFamily="18" charset="0"/>
                <a:cs typeface="Times" panose="02020603050405020304" pitchFamily="18" charset="0"/>
              </a:rPr>
              <a:t>never</a:t>
            </a:r>
            <a:r>
              <a:rPr lang="en-US" sz="2700" b="1" dirty="0" smtClean="0">
                <a:latin typeface="Times" panose="02020603050405020304" pitchFamily="18" charset="0"/>
                <a:cs typeface="Times" panose="02020603050405020304" pitchFamily="18" charset="0"/>
              </a:rPr>
              <a:t> </a:t>
            </a:r>
            <a:r>
              <a:rPr lang="en-US" sz="2700" dirty="0" smtClean="0">
                <a:latin typeface="Times" panose="02020603050405020304" pitchFamily="18" charset="0"/>
                <a:cs typeface="Times" panose="02020603050405020304" pitchFamily="18" charset="0"/>
              </a:rPr>
              <a:t>act on the </a:t>
            </a:r>
            <a:r>
              <a:rPr lang="en-US" sz="2700" b="1" dirty="0" smtClean="0">
                <a:latin typeface="Times" panose="02020603050405020304" pitchFamily="18" charset="0"/>
                <a:cs typeface="Times" panose="02020603050405020304" pitchFamily="18" charset="0"/>
              </a:rPr>
              <a:t>same object</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495300" y="44624"/>
            <a:ext cx="8915400" cy="778098"/>
          </a:xfrm>
        </p:spPr>
        <p:txBody>
          <a:bodyPr>
            <a:normAutofit/>
          </a:bodyPr>
          <a:lstStyle/>
          <a:p>
            <a:r>
              <a:rPr lang="en-US" sz="3500" b="1" dirty="0"/>
              <a:t>Law of Action and Reaction</a:t>
            </a:r>
            <a:endParaRPr lang="en-US" sz="3500" dirty="0" smtClean="0"/>
          </a:p>
        </p:txBody>
      </p:sp>
      <p:sp>
        <p:nvSpPr>
          <p:cNvPr id="384003" name="Rectangle 3"/>
          <p:cNvSpPr>
            <a:spLocks noGrp="1" noChangeArrowheads="1"/>
          </p:cNvSpPr>
          <p:nvPr>
            <p:ph type="body" idx="1"/>
          </p:nvPr>
        </p:nvSpPr>
        <p:spPr>
          <a:xfrm>
            <a:off x="200472" y="653735"/>
            <a:ext cx="9433048" cy="5223537"/>
          </a:xfrm>
        </p:spPr>
        <p:txBody>
          <a:bodyPr/>
          <a:lstStyle/>
          <a:p>
            <a:pPr marL="0" indent="0">
              <a:lnSpc>
                <a:spcPct val="130000"/>
              </a:lnSpc>
              <a:spcBef>
                <a:spcPts val="0"/>
              </a:spcBef>
              <a:buNone/>
            </a:pPr>
            <a:r>
              <a:rPr lang="en-US" sz="2500" dirty="0" smtClean="0">
                <a:latin typeface="Times" panose="02020603050405020304" pitchFamily="18" charset="0"/>
                <a:cs typeface="Times" panose="02020603050405020304" pitchFamily="18" charset="0"/>
              </a:rPr>
              <a:t>The </a:t>
            </a:r>
            <a:r>
              <a:rPr lang="en-US" sz="2500" dirty="0">
                <a:latin typeface="Times" panose="02020603050405020304" pitchFamily="18" charset="0"/>
                <a:cs typeface="Times" panose="02020603050405020304" pitchFamily="18" charset="0"/>
              </a:rPr>
              <a:t>third law of motion, the </a:t>
            </a:r>
            <a:r>
              <a:rPr lang="en-US" sz="2500" i="1" dirty="0">
                <a:latin typeface="Times" panose="02020603050405020304" pitchFamily="18" charset="0"/>
                <a:cs typeface="Times" panose="02020603050405020304" pitchFamily="18" charset="0"/>
              </a:rPr>
              <a:t>law of action and reaction</a:t>
            </a:r>
            <a:r>
              <a:rPr lang="en-US" sz="2500" dirty="0">
                <a:latin typeface="Times" panose="02020603050405020304" pitchFamily="18" charset="0"/>
                <a:cs typeface="Times" panose="02020603050405020304" pitchFamily="18" charset="0"/>
              </a:rPr>
              <a:t>, can </a:t>
            </a:r>
            <a:r>
              <a:rPr lang="en-US" sz="2500" dirty="0" smtClean="0">
                <a:latin typeface="Times" panose="02020603050405020304" pitchFamily="18" charset="0"/>
                <a:cs typeface="Times" panose="02020603050405020304" pitchFamily="18" charset="0"/>
              </a:rPr>
              <a:t>be </a:t>
            </a:r>
            <a:r>
              <a:rPr lang="en-GB" sz="2500" dirty="0" smtClean="0">
                <a:latin typeface="Times" panose="02020603050405020304" pitchFamily="18" charset="0"/>
                <a:cs typeface="Times" panose="02020603050405020304" pitchFamily="18" charset="0"/>
              </a:rPr>
              <a:t>stated </a:t>
            </a:r>
            <a:r>
              <a:rPr lang="en-GB" sz="2500" dirty="0">
                <a:latin typeface="Times" panose="02020603050405020304" pitchFamily="18" charset="0"/>
                <a:cs typeface="Times" panose="02020603050405020304" pitchFamily="18" charset="0"/>
              </a:rPr>
              <a:t>as </a:t>
            </a:r>
            <a:r>
              <a:rPr lang="en-GB" sz="2500" dirty="0" smtClean="0">
                <a:latin typeface="Times" panose="02020603050405020304" pitchFamily="18" charset="0"/>
                <a:cs typeface="Times" panose="02020603050405020304" pitchFamily="18" charset="0"/>
              </a:rPr>
              <a:t>follows:</a:t>
            </a:r>
            <a:r>
              <a:rPr lang="en-US" sz="2500" dirty="0">
                <a:latin typeface="Times" panose="02020603050405020304" pitchFamily="18" charset="0"/>
                <a:cs typeface="Times" panose="02020603050405020304" pitchFamily="18" charset="0"/>
              </a:rPr>
              <a:t> </a:t>
            </a:r>
            <a:r>
              <a:rPr lang="en-US" sz="2500" b="1" dirty="0" smtClean="0">
                <a:latin typeface="Times" panose="02020603050405020304" pitchFamily="18" charset="0"/>
                <a:cs typeface="Times" panose="02020603050405020304" pitchFamily="18" charset="0"/>
              </a:rPr>
              <a:t>To every action there is always an opposed equal reaction.</a:t>
            </a:r>
          </a:p>
          <a:p>
            <a:pPr>
              <a:lnSpc>
                <a:spcPct val="130000"/>
              </a:lnSpc>
              <a:spcBef>
                <a:spcPts val="0"/>
              </a:spcBef>
              <a:buFontTx/>
              <a:buNone/>
            </a:pPr>
            <a:r>
              <a:rPr lang="en-US" sz="2700" dirty="0" smtClean="0"/>
              <a:t>	</a:t>
            </a:r>
          </a:p>
          <a:p>
            <a:pPr>
              <a:lnSpc>
                <a:spcPct val="130000"/>
              </a:lnSpc>
              <a:spcBef>
                <a:spcPts val="0"/>
              </a:spcBef>
              <a:buFontTx/>
              <a:buNone/>
            </a:pPr>
            <a:endParaRPr lang="en-US" sz="2700" b="1" dirty="0" smtClean="0"/>
          </a:p>
          <a:p>
            <a:pPr>
              <a:lnSpc>
                <a:spcPct val="130000"/>
              </a:lnSpc>
              <a:buFontTx/>
              <a:buNone/>
            </a:pPr>
            <a:endParaRPr lang="en-US" sz="2800" dirty="0" smtClean="0"/>
          </a:p>
          <a:p>
            <a:pPr>
              <a:lnSpc>
                <a:spcPct val="130000"/>
              </a:lnSpc>
              <a:buFontTx/>
              <a:buNone/>
            </a:pPr>
            <a:endParaRPr lang="en-US" sz="1800" dirty="0" smtClean="0"/>
          </a:p>
          <a:p>
            <a:pPr>
              <a:lnSpc>
                <a:spcPct val="130000"/>
              </a:lnSpc>
            </a:pPr>
            <a:endParaRPr lang="en-US" dirty="0" smtClean="0"/>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024" y="4326143"/>
            <a:ext cx="3291186" cy="2487233"/>
          </a:xfrm>
          <a:prstGeom prst="rect">
            <a:avLst/>
          </a:prstGeom>
          <a:ln/>
          <a:extLst/>
        </p:spPr>
        <p:style>
          <a:lnRef idx="2">
            <a:schemeClr val="accent1"/>
          </a:lnRef>
          <a:fillRef idx="1">
            <a:schemeClr val="lt1"/>
          </a:fillRef>
          <a:effectRef idx="0">
            <a:schemeClr val="accent1"/>
          </a:effectRef>
          <a:fontRef idx="minor">
            <a:schemeClr val="dk1"/>
          </a:fontRef>
        </p:style>
      </p:pic>
      <p:sp>
        <p:nvSpPr>
          <p:cNvPr id="6" name="مستطيل 5"/>
          <p:cNvSpPr/>
          <p:nvPr/>
        </p:nvSpPr>
        <p:spPr>
          <a:xfrm>
            <a:off x="553522" y="1877923"/>
            <a:ext cx="8712968" cy="830997"/>
          </a:xfrm>
          <a:prstGeom prst="rect">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en-US" sz="2400" dirty="0">
                <a:latin typeface="Times" pitchFamily="18" charset="0"/>
                <a:cs typeface="Times" pitchFamily="18" charset="0"/>
              </a:rPr>
              <a:t>For every force applied by object A to object B (action), there is an equal but opposite force exerted by object B to </a:t>
            </a:r>
            <a:r>
              <a:rPr lang="en-US" sz="2400" dirty="0" smtClean="0">
                <a:latin typeface="Times" pitchFamily="18" charset="0"/>
                <a:cs typeface="Times" pitchFamily="18" charset="0"/>
              </a:rPr>
              <a:t>object </a:t>
            </a:r>
            <a:r>
              <a:rPr lang="en-GB" sz="2400" dirty="0" smtClean="0">
                <a:latin typeface="Times" pitchFamily="18" charset="0"/>
                <a:cs typeface="Times" pitchFamily="18" charset="0"/>
              </a:rPr>
              <a:t>A </a:t>
            </a:r>
            <a:r>
              <a:rPr lang="en-GB" sz="2400" dirty="0">
                <a:latin typeface="Times" pitchFamily="18" charset="0"/>
                <a:cs typeface="Times" pitchFamily="18" charset="0"/>
              </a:rPr>
              <a:t>(reaction).</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81</a:t>
            </a:fld>
            <a:endParaRPr lang="en-US"/>
          </a:p>
        </p:txBody>
      </p:sp>
      <p:sp>
        <p:nvSpPr>
          <p:cNvPr id="2" name="مستطيل 1"/>
          <p:cNvSpPr/>
          <p:nvPr/>
        </p:nvSpPr>
        <p:spPr>
          <a:xfrm>
            <a:off x="151447" y="2780928"/>
            <a:ext cx="9754553" cy="1472711"/>
          </a:xfrm>
          <a:prstGeom prst="rect">
            <a:avLst/>
          </a:prstGeom>
        </p:spPr>
        <p:txBody>
          <a:bodyPr wrap="square">
            <a:spAutoFit/>
          </a:bodyPr>
          <a:lstStyle/>
          <a:p>
            <a:pPr>
              <a:lnSpc>
                <a:spcPct val="130000"/>
              </a:lnSpc>
              <a:spcBef>
                <a:spcPts val="0"/>
              </a:spcBef>
              <a:buFontTx/>
              <a:buNone/>
            </a:pPr>
            <a:r>
              <a:rPr lang="en-US" sz="2300" b="1" dirty="0" smtClean="0">
                <a:latin typeface="Times" panose="02020603050405020304" pitchFamily="18" charset="0"/>
                <a:cs typeface="Times" panose="02020603050405020304" pitchFamily="18" charset="0"/>
              </a:rPr>
              <a:t>Examples</a:t>
            </a:r>
            <a:r>
              <a:rPr lang="en-US" sz="2300" dirty="0" smtClean="0">
                <a:latin typeface="Times" panose="02020603050405020304" pitchFamily="18" charset="0"/>
                <a:cs typeface="Times" panose="02020603050405020304" pitchFamily="18" charset="0"/>
              </a:rPr>
              <a:t>: </a:t>
            </a:r>
          </a:p>
          <a:p>
            <a:pPr marL="342900" indent="-342900">
              <a:lnSpc>
                <a:spcPct val="130000"/>
              </a:lnSpc>
              <a:spcBef>
                <a:spcPts val="0"/>
              </a:spcBef>
              <a:buFont typeface="Arial" panose="020B0604020202020204" pitchFamily="34" charset="0"/>
              <a:buChar char="•"/>
            </a:pPr>
            <a:r>
              <a:rPr lang="en-US" sz="2300" dirty="0" smtClean="0">
                <a:latin typeface="Times" panose="02020603050405020304" pitchFamily="18" charset="0"/>
                <a:cs typeface="Times" panose="02020603050405020304" pitchFamily="18" charset="0"/>
              </a:rPr>
              <a:t>Tires </a:t>
            </a:r>
            <a:r>
              <a:rPr lang="en-US" sz="2300" dirty="0">
                <a:latin typeface="Times" panose="02020603050405020304" pitchFamily="18" charset="0"/>
                <a:cs typeface="Times" panose="02020603050405020304" pitchFamily="18" charset="0"/>
              </a:rPr>
              <a:t>of car push back against the road while the road pushes the tires forward.</a:t>
            </a:r>
          </a:p>
          <a:p>
            <a:pPr marL="342900" indent="-342900">
              <a:lnSpc>
                <a:spcPct val="130000"/>
              </a:lnSpc>
              <a:buFont typeface="Arial" panose="020B0604020202020204" pitchFamily="34" charset="0"/>
              <a:buChar char="•"/>
            </a:pPr>
            <a:r>
              <a:rPr lang="en-US" sz="2300" dirty="0">
                <a:latin typeface="Times" panose="02020603050405020304" pitchFamily="18" charset="0"/>
                <a:cs typeface="Times" panose="02020603050405020304" pitchFamily="18" charset="0"/>
              </a:rPr>
              <a:t>When a bullet is fired from a handgun (action), the recoil felt is the reaction.</a:t>
            </a:r>
          </a:p>
        </p:txBody>
      </p:sp>
      <p:pic>
        <p:nvPicPr>
          <p:cNvPr id="5" name="صورة 4"/>
          <p:cNvPicPr>
            <a:picLocks noChangeAspect="1"/>
          </p:cNvPicPr>
          <p:nvPr/>
        </p:nvPicPr>
        <p:blipFill>
          <a:blip r:embed="rId4"/>
          <a:stretch>
            <a:fillRect/>
          </a:stretch>
        </p:blipFill>
        <p:spPr>
          <a:xfrm>
            <a:off x="2000672" y="4293096"/>
            <a:ext cx="2952328" cy="2555730"/>
          </a:xfrm>
          <a:prstGeom prst="rect">
            <a:avLst/>
          </a:prstGeom>
        </p:spPr>
        <p:style>
          <a:lnRef idx="2">
            <a:schemeClr val="accent1"/>
          </a:lnRef>
          <a:fillRef idx="1">
            <a:schemeClr val="lt1"/>
          </a:fillRef>
          <a:effectRef idx="0">
            <a:schemeClr val="accent1"/>
          </a:effectRef>
          <a:fontRef idx="minor">
            <a:schemeClr val="dk1"/>
          </a:fontRef>
        </p:style>
      </p:pic>
      <p:sp>
        <p:nvSpPr>
          <p:cNvPr id="7" name="مستطيل 6"/>
          <p:cNvSpPr/>
          <p:nvPr/>
        </p:nvSpPr>
        <p:spPr>
          <a:xfrm>
            <a:off x="63887" y="4797152"/>
            <a:ext cx="1864777" cy="1477328"/>
          </a:xfrm>
          <a:prstGeom prst="rect">
            <a:avLst/>
          </a:prstGeom>
          <a:solidFill>
            <a:srgbClr val="F3F3F3"/>
          </a:solidFill>
        </p:spPr>
        <p:txBody>
          <a:bodyPr wrap="square">
            <a:spAutoFit/>
          </a:bodyPr>
          <a:lstStyle/>
          <a:p>
            <a:r>
              <a:rPr lang="en-US" dirty="0">
                <a:latin typeface="Times" panose="02020603050405020304" pitchFamily="18" charset="0"/>
                <a:cs typeface="Times" panose="02020603050405020304" pitchFamily="18" charset="0"/>
              </a:rPr>
              <a:t>The magnitude of the reaction </a:t>
            </a:r>
            <a:r>
              <a:rPr lang="en-US" dirty="0" smtClean="0">
                <a:latin typeface="Times" panose="02020603050405020304" pitchFamily="18" charset="0"/>
                <a:cs typeface="Times" panose="02020603050405020304" pitchFamily="18" charset="0"/>
              </a:rPr>
              <a:t>force always </a:t>
            </a:r>
            <a:r>
              <a:rPr lang="en-US" dirty="0">
                <a:latin typeface="Times" panose="02020603050405020304" pitchFamily="18" charset="0"/>
                <a:cs typeface="Times" panose="02020603050405020304" pitchFamily="18" charset="0"/>
              </a:rPr>
              <a:t>equals the magnitude of </a:t>
            </a:r>
            <a:r>
              <a:rPr lang="en-US" dirty="0" smtClean="0">
                <a:latin typeface="Times" panose="02020603050405020304" pitchFamily="18" charset="0"/>
                <a:cs typeface="Times" panose="02020603050405020304" pitchFamily="18" charset="0"/>
              </a:rPr>
              <a:t>the action </a:t>
            </a:r>
            <a:r>
              <a:rPr lang="en-US" dirty="0">
                <a:latin typeface="Times" panose="02020603050405020304" pitchFamily="18" charset="0"/>
                <a:cs typeface="Times" panose="02020603050405020304" pitchFamily="18" charset="0"/>
              </a:rPr>
              <a:t>force</a:t>
            </a:r>
          </a:p>
        </p:txBody>
      </p:sp>
      <p:sp>
        <p:nvSpPr>
          <p:cNvPr id="8" name="مستطيل 7"/>
          <p:cNvSpPr/>
          <p:nvPr/>
        </p:nvSpPr>
        <p:spPr>
          <a:xfrm>
            <a:off x="8553400" y="4869160"/>
            <a:ext cx="1250721" cy="1477328"/>
          </a:xfrm>
          <a:prstGeom prst="rect">
            <a:avLst/>
          </a:prstGeom>
          <a:solidFill>
            <a:srgbClr val="F3F3F3"/>
          </a:solidFill>
        </p:spPr>
        <p:txBody>
          <a:bodyPr wrap="square">
            <a:spAutoFit/>
          </a:bodyPr>
          <a:lstStyle/>
          <a:p>
            <a:r>
              <a:rPr lang="en-US" dirty="0">
                <a:latin typeface="Times" panose="02020603050405020304" pitchFamily="18" charset="0"/>
                <a:cs typeface="Times" panose="02020603050405020304" pitchFamily="18" charset="0"/>
              </a:rPr>
              <a:t>The ground supplies</a:t>
            </a:r>
          </a:p>
          <a:p>
            <a:r>
              <a:rPr lang="en-US" dirty="0">
                <a:latin typeface="Times" panose="02020603050405020304" pitchFamily="18" charset="0"/>
                <a:cs typeface="Times" panose="02020603050405020304" pitchFamily="18" charset="0"/>
              </a:rPr>
              <a:t>the force to accelerate the car.</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30" name="Picture 6" descr="05_07_Figure"/>
          <p:cNvPicPr>
            <a:picLocks noChangeAspect="1" noChangeArrowheads="1"/>
          </p:cNvPicPr>
          <p:nvPr/>
        </p:nvPicPr>
        <p:blipFill>
          <a:blip r:embed="rId3" cstate="print"/>
          <a:srcRect t="21878" b="57245"/>
          <a:stretch>
            <a:fillRect/>
          </a:stretch>
        </p:blipFill>
        <p:spPr bwMode="auto">
          <a:xfrm>
            <a:off x="1294540" y="4869160"/>
            <a:ext cx="7690908" cy="1416050"/>
          </a:xfrm>
          <a:prstGeom prst="rect">
            <a:avLst/>
          </a:prstGeom>
          <a:noFill/>
        </p:spPr>
      </p:pic>
      <p:sp>
        <p:nvSpPr>
          <p:cNvPr id="385028" name="Rectangle 4"/>
          <p:cNvSpPr>
            <a:spLocks noGrp="1" noChangeArrowheads="1"/>
          </p:cNvSpPr>
          <p:nvPr>
            <p:ph type="body" idx="1"/>
          </p:nvPr>
        </p:nvSpPr>
        <p:spPr>
          <a:xfrm>
            <a:off x="343958" y="1196752"/>
            <a:ext cx="9145546" cy="4525963"/>
          </a:xfrm>
        </p:spPr>
        <p:txBody>
          <a:bodyPr>
            <a:normAutofit/>
          </a:bodyPr>
          <a:lstStyle/>
          <a:p>
            <a:pPr>
              <a:lnSpc>
                <a:spcPct val="130000"/>
              </a:lnSpc>
              <a:buFontTx/>
              <a:buNone/>
            </a:pPr>
            <a:r>
              <a:rPr lang="en-US" dirty="0" smtClean="0"/>
              <a:t>Simple rule to identify action and reaction</a:t>
            </a:r>
          </a:p>
          <a:p>
            <a:pPr>
              <a:lnSpc>
                <a:spcPct val="130000"/>
              </a:lnSpc>
            </a:pPr>
            <a:r>
              <a:rPr lang="en-US" sz="2800" dirty="0" smtClean="0"/>
              <a:t>Identify the interaction—one thing interacts with another</a:t>
            </a:r>
            <a:endParaRPr lang="en-US" dirty="0" smtClean="0"/>
          </a:p>
          <a:p>
            <a:pPr lvl="1">
              <a:lnSpc>
                <a:spcPct val="130000"/>
              </a:lnSpc>
            </a:pPr>
            <a:r>
              <a:rPr lang="en-US" sz="2400" dirty="0" smtClean="0"/>
              <a:t>Action: Object A exerts a force on object B.</a:t>
            </a:r>
          </a:p>
          <a:p>
            <a:pPr lvl="1">
              <a:lnSpc>
                <a:spcPct val="130000"/>
              </a:lnSpc>
            </a:pPr>
            <a:r>
              <a:rPr lang="en-US" sz="2400" dirty="0" smtClean="0"/>
              <a:t>Reaction: Object B exerts a force on object A.</a:t>
            </a:r>
          </a:p>
          <a:p>
            <a:pPr lvl="1">
              <a:lnSpc>
                <a:spcPct val="130000"/>
              </a:lnSpc>
              <a:buFontTx/>
              <a:buNone/>
            </a:pPr>
            <a:r>
              <a:rPr lang="en-US" sz="2400" b="1" dirty="0" smtClean="0"/>
              <a:t> Example</a:t>
            </a:r>
            <a:r>
              <a:rPr lang="en-US" sz="2400" dirty="0" smtClean="0"/>
              <a:t>:   Action—rocket (object A) exerts force on gas (object B).</a:t>
            </a:r>
          </a:p>
          <a:p>
            <a:pPr lvl="1">
              <a:lnSpc>
                <a:spcPct val="130000"/>
              </a:lnSpc>
              <a:buFontTx/>
              <a:buNone/>
            </a:pPr>
            <a:r>
              <a:rPr lang="en-US" sz="2400" dirty="0" smtClean="0"/>
              <a:t>			Reaction—gas (object B) exerts force on rocket (object A).</a:t>
            </a:r>
          </a:p>
          <a:p>
            <a:pPr lvl="1">
              <a:lnSpc>
                <a:spcPct val="130000"/>
              </a:lnSpc>
              <a:buFontTx/>
              <a:buNone/>
            </a:pPr>
            <a:endParaRPr lang="en-US" sz="1800" dirty="0" smtClean="0"/>
          </a:p>
          <a:p>
            <a:pPr lvl="1">
              <a:lnSpc>
                <a:spcPct val="130000"/>
              </a:lnSpc>
              <a:buFontTx/>
              <a:buNone/>
            </a:pPr>
            <a:r>
              <a:rPr lang="en-US" sz="1800" dirty="0" smtClean="0"/>
              <a:t> </a:t>
            </a:r>
          </a:p>
        </p:txBody>
      </p:sp>
      <p:sp>
        <p:nvSpPr>
          <p:cNvPr id="5" name="Rectangle 2"/>
          <p:cNvSpPr txBox="1">
            <a:spLocks noChangeArrowheads="1"/>
          </p:cNvSpPr>
          <p:nvPr/>
        </p:nvSpPr>
        <p:spPr>
          <a:xfrm>
            <a:off x="495300" y="274638"/>
            <a:ext cx="89154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smtClean="0"/>
              <a:t>Law of Action and Reaction</a:t>
            </a:r>
            <a:endParaRPr lang="en-US" sz="4200" dirty="0" smtClean="0"/>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solidFill>
                  <a:prstClr val="black">
                    <a:tint val="75000"/>
                  </a:prstClr>
                </a:solidFill>
              </a:rPr>
              <a:pPr/>
              <a:t>83</a:t>
            </a:fld>
            <a:endParaRPr lang="en-US">
              <a:solidFill>
                <a:prstClr val="black">
                  <a:tint val="75000"/>
                </a:prstClr>
              </a:solidFill>
            </a:endParaRPr>
          </a:p>
        </p:txBody>
      </p:sp>
      <p:sp>
        <p:nvSpPr>
          <p:cNvPr id="8" name="مستطيل 7"/>
          <p:cNvSpPr/>
          <p:nvPr/>
        </p:nvSpPr>
        <p:spPr>
          <a:xfrm>
            <a:off x="430088" y="1518309"/>
            <a:ext cx="8915400" cy="1754326"/>
          </a:xfrm>
          <a:prstGeom prst="rect">
            <a:avLst/>
          </a:prstGeom>
        </p:spPr>
        <p:txBody>
          <a:bodyPr wrap="square">
            <a:spAutoFit/>
          </a:bodyPr>
          <a:lstStyle/>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Distinguish between the common and technical definitions of work</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Define work by relating it to force and displacement </a:t>
            </a:r>
          </a:p>
          <a:p>
            <a:pPr marL="457200" indent="-457200">
              <a:lnSpc>
                <a:spcPct val="150000"/>
              </a:lnSpc>
              <a:buFont typeface="+mj-lt"/>
              <a:buAutoNum type="arabicPeriod"/>
            </a:pPr>
            <a:r>
              <a:rPr lang="en-GB" sz="2400" dirty="0">
                <a:solidFill>
                  <a:srgbClr val="000000"/>
                </a:solidFill>
                <a:latin typeface="Times New Roman" panose="02020603050405020304" pitchFamily="18" charset="0"/>
                <a:ea typeface="Times New Roman" panose="02020603050405020304" pitchFamily="18" charset="0"/>
              </a:rPr>
              <a:t>Calculate the amount of work done</a:t>
            </a:r>
            <a:r>
              <a:rPr lang="en-GB" sz="2400" dirty="0" smtClean="0">
                <a:solidFill>
                  <a:srgbClr val="000000"/>
                </a:solidFill>
                <a:latin typeface="Times New Roman" panose="02020603050405020304" pitchFamily="18" charset="0"/>
                <a:ea typeface="Times New Roman" panose="02020603050405020304" pitchFamily="18" charset="0"/>
              </a:rPr>
              <a:t>.</a:t>
            </a:r>
            <a:endParaRPr lang="en-US" sz="2400" dirty="0">
              <a:solidFill>
                <a:srgbClr val="000000"/>
              </a:solidFill>
              <a:latin typeface="Times New Roman" panose="02020603050405020304" pitchFamily="18" charset="0"/>
              <a:ea typeface="Times New Roman" panose="02020603050405020304" pitchFamily="18" charset="0"/>
            </a:endParaRPr>
          </a:p>
        </p:txBody>
      </p:sp>
      <p:sp>
        <p:nvSpPr>
          <p:cNvPr id="9" name="TextBox 5"/>
          <p:cNvSpPr txBox="1"/>
          <p:nvPr/>
        </p:nvSpPr>
        <p:spPr>
          <a:xfrm>
            <a:off x="3858083" y="260648"/>
            <a:ext cx="2059410" cy="630942"/>
          </a:xfrm>
          <a:prstGeom prst="rect">
            <a:avLst/>
          </a:prstGeom>
          <a:noFill/>
        </p:spPr>
        <p:txBody>
          <a:bodyPr wrap="none" rtlCol="0">
            <a:spAutoFit/>
          </a:bodyPr>
          <a:lstStyle/>
          <a:p>
            <a:r>
              <a:rPr lang="en-US" sz="3500" b="1" dirty="0" smtClean="0">
                <a:solidFill>
                  <a:srgbClr val="0070C0"/>
                </a:solidFill>
                <a:latin typeface="Times New Roman" panose="02020603050405020304" pitchFamily="18" charset="0"/>
                <a:ea typeface="Times New Roman" panose="02020603050405020304" pitchFamily="18" charset="0"/>
              </a:rPr>
              <a:t>2.9. Work</a:t>
            </a:r>
            <a:endParaRPr lang="en-US" sz="3500" b="1" dirty="0">
              <a:solidFill>
                <a:srgbClr val="0070C0"/>
              </a:solidFill>
              <a:latin typeface="Times New Roman" panose="02020603050405020304" pitchFamily="18" charset="0"/>
              <a:ea typeface="Times New Roman" panose="02020603050405020304" pitchFamily="18" charset="0"/>
            </a:endParaRPr>
          </a:p>
        </p:txBody>
      </p:sp>
      <p:sp>
        <p:nvSpPr>
          <p:cNvPr id="10" name="مستطيل 9"/>
          <p:cNvSpPr/>
          <p:nvPr/>
        </p:nvSpPr>
        <p:spPr>
          <a:xfrm>
            <a:off x="495300" y="984202"/>
            <a:ext cx="1798890" cy="523220"/>
          </a:xfrm>
          <a:prstGeom prst="rect">
            <a:avLst/>
          </a:prstGeom>
        </p:spPr>
        <p:txBody>
          <a:bodyPr wrap="none">
            <a:spAutoFit/>
          </a:bodyPr>
          <a:lstStyle/>
          <a:p>
            <a:r>
              <a:rPr lang="en-US" sz="2800" b="1" u="sng" dirty="0">
                <a:solidFill>
                  <a:prstClr val="black"/>
                </a:solidFill>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9848626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r>
              <a:rPr lang="en-US" b="1" dirty="0" smtClean="0"/>
              <a:t>Work</a:t>
            </a:r>
          </a:p>
        </p:txBody>
      </p:sp>
      <p:sp>
        <p:nvSpPr>
          <p:cNvPr id="499715" name="Rectangle 3"/>
          <p:cNvSpPr>
            <a:spLocks noGrp="1" noChangeArrowheads="1"/>
          </p:cNvSpPr>
          <p:nvPr>
            <p:ph type="body" idx="1"/>
          </p:nvPr>
        </p:nvSpPr>
        <p:spPr>
          <a:xfrm>
            <a:off x="790936" y="4640051"/>
            <a:ext cx="7464064" cy="1727269"/>
          </a:xfrm>
        </p:spPr>
        <p:txBody>
          <a:bodyPr>
            <a:normAutofit fontScale="92500" lnSpcReduction="10000"/>
          </a:bodyPr>
          <a:lstStyle/>
          <a:p>
            <a:pPr>
              <a:lnSpc>
                <a:spcPct val="90000"/>
              </a:lnSpc>
              <a:buFontTx/>
              <a:buNone/>
            </a:pPr>
            <a:r>
              <a:rPr lang="en-US" sz="2900" dirty="0" smtClean="0">
                <a:latin typeface="Times" panose="02020603050405020304" pitchFamily="18" charset="0"/>
                <a:cs typeface="Times" panose="02020603050405020304" pitchFamily="18" charset="0"/>
              </a:rPr>
              <a:t>Two things occur whenever work is done:</a:t>
            </a:r>
          </a:p>
          <a:p>
            <a:pPr lvl="1">
              <a:lnSpc>
                <a:spcPct val="90000"/>
              </a:lnSpc>
            </a:pPr>
            <a:r>
              <a:rPr lang="en-US" sz="2600" dirty="0" smtClean="0">
                <a:latin typeface="Times" panose="02020603050405020304" pitchFamily="18" charset="0"/>
                <a:cs typeface="Times" panose="02020603050405020304" pitchFamily="18" charset="0"/>
              </a:rPr>
              <a:t>application of force</a:t>
            </a:r>
          </a:p>
          <a:p>
            <a:pPr lvl="1">
              <a:lnSpc>
                <a:spcPct val="90000"/>
              </a:lnSpc>
            </a:pPr>
            <a:r>
              <a:rPr lang="en-US" sz="2600" dirty="0" smtClean="0">
                <a:latin typeface="Times" panose="02020603050405020304" pitchFamily="18" charset="0"/>
                <a:cs typeface="Times" panose="02020603050405020304" pitchFamily="18" charset="0"/>
              </a:rPr>
              <a:t>movement of something by that force</a:t>
            </a:r>
          </a:p>
          <a:p>
            <a:pPr>
              <a:lnSpc>
                <a:spcPct val="90000"/>
              </a:lnSpc>
            </a:pPr>
            <a:r>
              <a:rPr lang="en-US" sz="2800" dirty="0" smtClean="0">
                <a:latin typeface="Times" panose="02020603050405020304" pitchFamily="18" charset="0"/>
                <a:cs typeface="Times" panose="02020603050405020304" pitchFamily="18" charset="0"/>
                <a:sym typeface="Symbol" pitchFamily="48" charset="2"/>
              </a:rPr>
              <a:t>Work is done when a force acts through a distance</a:t>
            </a:r>
            <a:r>
              <a:rPr lang="en-US" dirty="0" smtClean="0">
                <a:latin typeface="Times" panose="02020603050405020304" pitchFamily="18" charset="0"/>
                <a:cs typeface="Times" panose="02020603050405020304" pitchFamily="18" charset="0"/>
                <a:sym typeface="Symbol" pitchFamily="48" charset="2"/>
              </a:rPr>
              <a:t>                        </a:t>
            </a:r>
          </a:p>
        </p:txBody>
      </p:sp>
      <p:pic>
        <p:nvPicPr>
          <p:cNvPr id="139266" name="Picture 2"/>
          <p:cNvPicPr>
            <a:picLocks noChangeAspect="1" noChangeArrowheads="1"/>
          </p:cNvPicPr>
          <p:nvPr/>
        </p:nvPicPr>
        <p:blipFill>
          <a:blip r:embed="rId2" cstate="print"/>
          <a:srcRect/>
          <a:stretch>
            <a:fillRect/>
          </a:stretch>
        </p:blipFill>
        <p:spPr bwMode="auto">
          <a:xfrm>
            <a:off x="790936" y="1412776"/>
            <a:ext cx="8554552" cy="2160240"/>
          </a:xfrm>
          <a:prstGeom prst="rect">
            <a:avLst/>
          </a:prstGeom>
          <a:noFill/>
          <a:ln w="9525">
            <a:noFill/>
            <a:miter lim="800000"/>
            <a:headEnd/>
            <a:tailEnd/>
          </a:ln>
        </p:spPr>
      </p:pic>
      <p:sp>
        <p:nvSpPr>
          <p:cNvPr id="5" name="Rectangle 3"/>
          <p:cNvSpPr txBox="1">
            <a:spLocks noChangeArrowheads="1"/>
          </p:cNvSpPr>
          <p:nvPr/>
        </p:nvSpPr>
        <p:spPr>
          <a:xfrm>
            <a:off x="848544" y="3861048"/>
            <a:ext cx="7992888" cy="49097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342900" marR="0" lvl="0" indent="-342900" algn="l" defTabSz="91440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Work is a</a:t>
            </a:r>
            <a:r>
              <a:rPr kumimoji="0" lang="en-US" sz="2400" b="0" i="0" u="none" strike="noStrike" kern="1200" cap="none" spc="0" normalizeH="0" noProof="0" dirty="0" smtClean="0">
                <a:ln>
                  <a:noFill/>
                </a:ln>
                <a:solidFill>
                  <a:schemeClr val="tx1"/>
                </a:solidFill>
                <a:effectLst/>
                <a:uLnTx/>
                <a:uFillTx/>
                <a:latin typeface="+mn-lt"/>
                <a:ea typeface="+mn-ea"/>
                <a:cs typeface="+mn-cs"/>
              </a:rPr>
              <a:t> transferred energy during the motion (displacement).</a:t>
            </a:r>
            <a:endParaRPr kumimoji="0" lang="en-US" sz="2400" b="0" i="0" u="none" strike="noStrike" kern="1200" cap="none" spc="0" normalizeH="0" baseline="0" noProof="0" dirty="0" smtClean="0">
              <a:ln>
                <a:noFill/>
              </a:ln>
              <a:solidFill>
                <a:schemeClr val="tx1"/>
              </a:solidFill>
              <a:effectLst/>
              <a:uLnTx/>
              <a:uFillTx/>
              <a:latin typeface="+mn-lt"/>
              <a:ea typeface="+mn-ea"/>
              <a:cs typeface="+mn-cs"/>
              <a:sym typeface="Symbol" pitchFamily="48" charset="2"/>
            </a:endParaRP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a:xfrm>
            <a:off x="495300" y="990600"/>
            <a:ext cx="8915400" cy="1752600"/>
          </a:xfrm>
        </p:spPr>
        <p:txBody>
          <a:bodyPr/>
          <a:lstStyle/>
          <a:p>
            <a:pPr algn="l"/>
            <a:r>
              <a:rPr lang="en-US" sz="2400" smtClean="0"/>
              <a:t>If you push against a stationary </a:t>
            </a:r>
            <a:r>
              <a:rPr lang="en-US" sz="2400" smtClean="0">
                <a:solidFill>
                  <a:schemeClr val="tx1"/>
                </a:solidFill>
              </a:rPr>
              <a:t>brick wall</a:t>
            </a:r>
            <a:r>
              <a:rPr lang="en-US" sz="2400" smtClean="0"/>
              <a:t> for several minutes, you do no work</a:t>
            </a:r>
            <a:endParaRPr lang="en-US" sz="2800" b="1" i="1" smtClean="0">
              <a:latin typeface="Batang" pitchFamily="18" charset="-127"/>
              <a:ea typeface="Batang" pitchFamily="18" charset="-127"/>
            </a:endParaRPr>
          </a:p>
        </p:txBody>
      </p:sp>
      <p:sp>
        <p:nvSpPr>
          <p:cNvPr id="500739" name="Rectangle 3"/>
          <p:cNvSpPr>
            <a:spLocks noGrp="1" noChangeArrowheads="1"/>
          </p:cNvSpPr>
          <p:nvPr>
            <p:ph type="body" idx="1"/>
          </p:nvPr>
        </p:nvSpPr>
        <p:spPr>
          <a:xfrm>
            <a:off x="448866" y="2555875"/>
            <a:ext cx="8915400" cy="3962400"/>
          </a:xfrm>
        </p:spPr>
        <p:txBody>
          <a:bodyPr/>
          <a:lstStyle/>
          <a:p>
            <a:pPr marL="609600" indent="-609600">
              <a:buFontTx/>
              <a:buNone/>
            </a:pPr>
            <a:r>
              <a:rPr lang="en-US" sz="2400" dirty="0" smtClean="0"/>
              <a:t>A.	on the wall.</a:t>
            </a:r>
            <a:endParaRPr lang="en-US" sz="2400" dirty="0" smtClean="0">
              <a:ea typeface="Batang" pitchFamily="18" charset="-127"/>
            </a:endParaRPr>
          </a:p>
          <a:p>
            <a:pPr marL="609600" indent="-609600">
              <a:buFontTx/>
              <a:buAutoNum type="alphaUcPeriod" startAt="2"/>
            </a:pPr>
            <a:r>
              <a:rPr lang="en-US" sz="2400" dirty="0" smtClean="0"/>
              <a:t>at all.</a:t>
            </a:r>
            <a:r>
              <a:rPr lang="en-US" sz="2400" b="1" dirty="0" smtClean="0">
                <a:ea typeface="Batang" pitchFamily="18" charset="-127"/>
              </a:rPr>
              <a:t> </a:t>
            </a:r>
          </a:p>
          <a:p>
            <a:pPr marL="609600" indent="-609600">
              <a:buFontTx/>
              <a:buAutoNum type="alphaUcPeriod" startAt="2"/>
            </a:pPr>
            <a:r>
              <a:rPr lang="en-US" sz="2400" dirty="0" smtClean="0"/>
              <a:t>Both of the above.</a:t>
            </a:r>
            <a:endParaRPr lang="en-US" sz="2400" dirty="0" smtClean="0">
              <a:ea typeface="Batang" pitchFamily="18" charset="-127"/>
            </a:endParaRPr>
          </a:p>
          <a:p>
            <a:pPr marL="609600" indent="-609600">
              <a:buFontTx/>
              <a:buAutoNum type="alphaUcPeriod" startAt="4"/>
            </a:pPr>
            <a:r>
              <a:rPr lang="en-US" sz="2400" dirty="0" smtClean="0"/>
              <a:t>None of the above.</a:t>
            </a:r>
          </a:p>
          <a:p>
            <a:pPr marL="609600" indent="-609600">
              <a:buFontTx/>
              <a:buAutoNum type="alphaUcPeriod" startAt="4"/>
            </a:pPr>
            <a:endParaRPr lang="en-US" sz="2400" dirty="0" smtClean="0"/>
          </a:p>
          <a:p>
            <a:pPr marL="609600" indent="-609600">
              <a:buFontTx/>
              <a:buAutoNum type="alphaUcPeriod" startAt="4"/>
            </a:pPr>
            <a:endParaRPr lang="en-US" sz="2400" dirty="0" smtClean="0"/>
          </a:p>
        </p:txBody>
      </p:sp>
      <p:sp>
        <p:nvSpPr>
          <p:cNvPr id="500740" name="Rectangle 4"/>
          <p:cNvSpPr>
            <a:spLocks noChangeArrowheads="1"/>
          </p:cNvSpPr>
          <p:nvPr/>
        </p:nvSpPr>
        <p:spPr bwMode="auto">
          <a:xfrm>
            <a:off x="0" y="0"/>
            <a:ext cx="9906000" cy="762000"/>
          </a:xfrm>
          <a:prstGeom prst="rect">
            <a:avLst/>
          </a:prstGeom>
          <a:solidFill>
            <a:srgbClr val="3B79AC"/>
          </a:solidFill>
          <a:ln w="9525">
            <a:noFill/>
            <a:miter lim="800000"/>
            <a:headEnd/>
            <a:tailEnd/>
          </a:ln>
          <a:effectLst/>
        </p:spPr>
        <p:txBody>
          <a:bodyPr wrap="none" anchor="ctr"/>
          <a:lstStyle/>
          <a:p>
            <a:pPr algn="ctr"/>
            <a:r>
              <a:rPr lang="en-US" sz="2400" b="1">
                <a:solidFill>
                  <a:schemeClr val="bg1"/>
                </a:solidFill>
                <a:cs typeface="Arial" charset="0"/>
              </a:rPr>
              <a:t>Work</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pic>
        <p:nvPicPr>
          <p:cNvPr id="500744" name="Picture 8" descr="07_04_Figure"/>
          <p:cNvPicPr>
            <a:picLocks noChangeAspect="1" noChangeArrowheads="1"/>
          </p:cNvPicPr>
          <p:nvPr/>
        </p:nvPicPr>
        <p:blipFill>
          <a:blip r:embed="rId3" cstate="print"/>
          <a:srcRect b="4138"/>
          <a:stretch>
            <a:fillRect/>
          </a:stretch>
        </p:blipFill>
        <p:spPr bwMode="auto">
          <a:xfrm>
            <a:off x="5180013" y="2205038"/>
            <a:ext cx="3962400" cy="4254500"/>
          </a:xfrm>
          <a:prstGeom prst="rect">
            <a:avLst/>
          </a:prstGeom>
          <a:noFill/>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495300" y="990600"/>
            <a:ext cx="8915400" cy="1752600"/>
          </a:xfrm>
        </p:spPr>
        <p:txBody>
          <a:bodyPr/>
          <a:lstStyle/>
          <a:p>
            <a:pPr algn="l"/>
            <a:r>
              <a:rPr lang="en-US" sz="2400" smtClean="0"/>
              <a:t>If you push against a stationary </a:t>
            </a:r>
            <a:r>
              <a:rPr lang="en-US" sz="2400" smtClean="0">
                <a:solidFill>
                  <a:schemeClr val="tx1"/>
                </a:solidFill>
              </a:rPr>
              <a:t>brick wall</a:t>
            </a:r>
            <a:r>
              <a:rPr lang="en-US" sz="2400" smtClean="0"/>
              <a:t> for several minutes, you do no work</a:t>
            </a:r>
            <a:endParaRPr lang="en-US" sz="2800" b="1" i="1" smtClean="0">
              <a:latin typeface="Batang" pitchFamily="18" charset="-127"/>
              <a:ea typeface="Batang" pitchFamily="18" charset="-127"/>
            </a:endParaRPr>
          </a:p>
        </p:txBody>
      </p:sp>
      <p:sp>
        <p:nvSpPr>
          <p:cNvPr id="502787" name="Rectangle 3"/>
          <p:cNvSpPr>
            <a:spLocks noGrp="1" noChangeArrowheads="1"/>
          </p:cNvSpPr>
          <p:nvPr>
            <p:ph type="body" idx="1"/>
          </p:nvPr>
        </p:nvSpPr>
        <p:spPr>
          <a:xfrm>
            <a:off x="495300" y="2895601"/>
            <a:ext cx="8915400" cy="3584575"/>
          </a:xfrm>
        </p:spPr>
        <p:txBody>
          <a:bodyPr/>
          <a:lstStyle/>
          <a:p>
            <a:pPr marL="609600" indent="-609600">
              <a:buFontTx/>
              <a:buNone/>
            </a:pPr>
            <a:r>
              <a:rPr lang="en-US" sz="2000" b="1" dirty="0" smtClean="0"/>
              <a:t>A.	</a:t>
            </a:r>
            <a:r>
              <a:rPr lang="en-US" sz="2400" b="1" dirty="0" smtClean="0"/>
              <a:t>on the wall.</a:t>
            </a:r>
            <a:endParaRPr lang="en-US" sz="2400" dirty="0" smtClean="0">
              <a:ea typeface="Batang" pitchFamily="18" charset="-127"/>
            </a:endParaRPr>
          </a:p>
          <a:p>
            <a:pPr marL="609600" indent="-609600">
              <a:buFontTx/>
              <a:buAutoNum type="alphaUcPeriod" startAt="2"/>
            </a:pPr>
            <a:r>
              <a:rPr lang="en-US" sz="2400" dirty="0" smtClean="0"/>
              <a:t>at all.</a:t>
            </a:r>
            <a:r>
              <a:rPr lang="en-US" sz="2400" b="1" dirty="0" smtClean="0">
                <a:ea typeface="Batang" pitchFamily="18" charset="-127"/>
              </a:rPr>
              <a:t> </a:t>
            </a:r>
          </a:p>
          <a:p>
            <a:pPr marL="609600" indent="-609600">
              <a:buFontTx/>
              <a:buAutoNum type="alphaUcPeriod" startAt="2"/>
            </a:pPr>
            <a:r>
              <a:rPr lang="en-US" sz="2400" dirty="0" smtClean="0"/>
              <a:t>Both of the above.</a:t>
            </a:r>
            <a:endParaRPr lang="en-US" sz="2400" dirty="0" smtClean="0">
              <a:ea typeface="Batang" pitchFamily="18" charset="-127"/>
            </a:endParaRPr>
          </a:p>
          <a:p>
            <a:pPr marL="609600" indent="-609600">
              <a:buFontTx/>
              <a:buAutoNum type="alphaUcPeriod" startAt="4"/>
            </a:pPr>
            <a:r>
              <a:rPr lang="en-US" sz="2400" dirty="0" smtClean="0"/>
              <a:t>None of the above.</a:t>
            </a:r>
          </a:p>
          <a:p>
            <a:pPr marL="609600" indent="-609600">
              <a:buFontTx/>
              <a:buNone/>
            </a:pPr>
            <a:endParaRPr lang="en-US" sz="2400" dirty="0" smtClean="0"/>
          </a:p>
          <a:p>
            <a:pPr marL="609600" indent="-609600">
              <a:buFontTx/>
              <a:buNone/>
            </a:pPr>
            <a:r>
              <a:rPr lang="en-US" sz="2000" dirty="0" smtClean="0"/>
              <a:t>	</a:t>
            </a:r>
            <a:r>
              <a:rPr lang="en-US" sz="2000" i="1" dirty="0" smtClean="0"/>
              <a:t>Explanation</a:t>
            </a:r>
            <a:r>
              <a:rPr lang="en-US" sz="2000" dirty="0" smtClean="0"/>
              <a:t>:</a:t>
            </a:r>
          </a:p>
          <a:p>
            <a:pPr marL="609600" indent="-609600">
              <a:buFontTx/>
              <a:buNone/>
            </a:pPr>
            <a:r>
              <a:rPr lang="en-US" sz="2000" dirty="0" smtClean="0"/>
              <a:t>	You may do work on your muscles, but not on the wall.</a:t>
            </a:r>
          </a:p>
          <a:p>
            <a:pPr marL="609600" indent="-609600">
              <a:buFontTx/>
              <a:buNone/>
            </a:pPr>
            <a:endParaRPr lang="en-US" sz="2000" dirty="0" smtClean="0"/>
          </a:p>
          <a:p>
            <a:pPr marL="609600" indent="-609600">
              <a:buFontTx/>
              <a:buNone/>
            </a:pPr>
            <a:endParaRPr lang="en-US" sz="2000" dirty="0" smtClean="0"/>
          </a:p>
        </p:txBody>
      </p:sp>
      <p:sp>
        <p:nvSpPr>
          <p:cNvPr id="502788" name="Rectangle 4"/>
          <p:cNvSpPr>
            <a:spLocks noChangeArrowheads="1"/>
          </p:cNvSpPr>
          <p:nvPr/>
        </p:nvSpPr>
        <p:spPr bwMode="auto">
          <a:xfrm>
            <a:off x="0" y="0"/>
            <a:ext cx="9906000" cy="762000"/>
          </a:xfrm>
          <a:prstGeom prst="rect">
            <a:avLst/>
          </a:prstGeom>
          <a:solidFill>
            <a:srgbClr val="3B79AC"/>
          </a:solidFill>
          <a:ln w="9525">
            <a:noFill/>
            <a:miter lim="800000"/>
            <a:headEnd/>
            <a:tailEnd/>
          </a:ln>
          <a:effectLst/>
        </p:spPr>
        <p:txBody>
          <a:bodyPr wrap="none" anchor="ctr"/>
          <a:lstStyle/>
          <a:p>
            <a:pPr algn="ctr"/>
            <a:r>
              <a:rPr lang="en-US" sz="2400" b="1">
                <a:solidFill>
                  <a:schemeClr val="bg1"/>
                </a:solidFill>
                <a:cs typeface="Arial" charset="0"/>
              </a:rPr>
              <a:t>Work</a:t>
            </a:r>
          </a:p>
          <a:p>
            <a:pPr algn="ctr"/>
            <a:r>
              <a:rPr lang="en-US" sz="2400" b="1">
                <a:solidFill>
                  <a:schemeClr val="bg1"/>
                </a:solidFill>
                <a:cs typeface="Arial" charset="0"/>
              </a:rPr>
              <a:t>CHECK YOUR ANSWER</a:t>
            </a:r>
            <a:endParaRPr lang="en-US" sz="2400" b="1" i="1">
              <a:solidFill>
                <a:schemeClr val="folHlink"/>
              </a:solidFill>
              <a:cs typeface="Arial" charset="0"/>
            </a:endParaRP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3"/>
          <p:cNvPicPr>
            <a:picLocks noChangeAspect="1" noChangeArrowheads="1"/>
          </p:cNvPicPr>
          <p:nvPr/>
        </p:nvPicPr>
        <p:blipFill>
          <a:blip r:embed="rId2" cstate="print"/>
          <a:srcRect/>
          <a:stretch>
            <a:fillRect/>
          </a:stretch>
        </p:blipFill>
        <p:spPr bwMode="auto">
          <a:xfrm>
            <a:off x="1856656" y="1268760"/>
            <a:ext cx="5748383" cy="4824536"/>
          </a:xfrm>
          <a:prstGeom prst="rect">
            <a:avLst/>
          </a:prstGeom>
          <a:noFill/>
          <a:ln w="9525">
            <a:noFill/>
            <a:miter lim="800000"/>
            <a:headEnd/>
            <a:tailEnd/>
          </a:ln>
        </p:spPr>
      </p:pic>
      <p:sp>
        <p:nvSpPr>
          <p:cNvPr id="4" name="Rectangle 2"/>
          <p:cNvSpPr txBox="1">
            <a:spLocks noChangeArrowheads="1"/>
          </p:cNvSpPr>
          <p:nvPr/>
        </p:nvSpPr>
        <p:spPr>
          <a:xfrm>
            <a:off x="214064" y="274638"/>
            <a:ext cx="8915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Work</a:t>
            </a:r>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p:txBody>
          <a:bodyPr/>
          <a:lstStyle/>
          <a:p>
            <a:r>
              <a:rPr lang="en-US" b="1" dirty="0" smtClean="0"/>
              <a:t>Work</a:t>
            </a:r>
          </a:p>
        </p:txBody>
      </p:sp>
      <p:sp>
        <p:nvSpPr>
          <p:cNvPr id="504835" name="Rectangle 3"/>
          <p:cNvSpPr>
            <a:spLocks noGrp="1" noChangeArrowheads="1"/>
          </p:cNvSpPr>
          <p:nvPr>
            <p:ph type="body" idx="1"/>
          </p:nvPr>
        </p:nvSpPr>
        <p:spPr>
          <a:xfrm>
            <a:off x="414471" y="1292225"/>
            <a:ext cx="5511932" cy="4967288"/>
          </a:xfrm>
        </p:spPr>
        <p:txBody>
          <a:bodyPr/>
          <a:lstStyle/>
          <a:p>
            <a:pPr>
              <a:buFontTx/>
              <a:buNone/>
            </a:pPr>
            <a:r>
              <a:rPr lang="en-US" sz="2800" b="1" dirty="0" smtClean="0"/>
              <a:t>Examples</a:t>
            </a:r>
            <a:r>
              <a:rPr lang="en-US" sz="2800" dirty="0" smtClean="0"/>
              <a:t>: </a:t>
            </a:r>
          </a:p>
          <a:p>
            <a:pPr>
              <a:buFont typeface="Times" charset="0"/>
              <a:buChar char="•"/>
            </a:pPr>
            <a:r>
              <a:rPr lang="en-US" sz="2800" dirty="0" smtClean="0"/>
              <a:t>Twice as much work is done in lifting 2 loads 1 story high versus lifting 1 load the same vertical distance.</a:t>
            </a:r>
          </a:p>
          <a:p>
            <a:pPr lvl="1">
              <a:buFont typeface="Times" charset="0"/>
              <a:buNone/>
            </a:pPr>
            <a:r>
              <a:rPr lang="en-US" sz="2000" dirty="0" smtClean="0"/>
              <a:t>	</a:t>
            </a:r>
            <a:r>
              <a:rPr lang="en-US" sz="2400" dirty="0" smtClean="0"/>
              <a:t>Reason</a:t>
            </a:r>
            <a:r>
              <a:rPr lang="en-US" sz="2000" dirty="0" smtClean="0"/>
              <a:t>: force needed to lift twice the load is twice as much.</a:t>
            </a:r>
            <a:endParaRPr lang="en-US" sz="2400" dirty="0" smtClean="0"/>
          </a:p>
          <a:p>
            <a:pPr>
              <a:buFont typeface="Times" charset="0"/>
              <a:buChar char="•"/>
            </a:pPr>
            <a:r>
              <a:rPr lang="en-US" sz="2800" dirty="0" smtClean="0"/>
              <a:t>Twice as much work is done in lifting a load 2 stories instead of 1 story.</a:t>
            </a:r>
          </a:p>
          <a:p>
            <a:pPr lvl="1">
              <a:buFont typeface="Times" charset="0"/>
              <a:buNone/>
            </a:pPr>
            <a:r>
              <a:rPr lang="en-US" sz="2000" dirty="0" smtClean="0"/>
              <a:t>	</a:t>
            </a:r>
            <a:r>
              <a:rPr lang="en-US" sz="2400" dirty="0" smtClean="0"/>
              <a:t>Reason</a:t>
            </a:r>
            <a:r>
              <a:rPr lang="en-US" sz="2000" dirty="0" smtClean="0"/>
              <a:t>: distance is twice as great.</a:t>
            </a:r>
            <a:endParaRPr lang="en-US" sz="2400" dirty="0" smtClean="0"/>
          </a:p>
        </p:txBody>
      </p:sp>
      <p:pic>
        <p:nvPicPr>
          <p:cNvPr id="504840" name="Picture 8" descr="07_01_Figure"/>
          <p:cNvPicPr>
            <a:picLocks noChangeAspect="1" noChangeArrowheads="1"/>
          </p:cNvPicPr>
          <p:nvPr/>
        </p:nvPicPr>
        <p:blipFill>
          <a:blip r:embed="rId2" cstate="print"/>
          <a:srcRect b="3419"/>
          <a:stretch>
            <a:fillRect/>
          </a:stretch>
        </p:blipFill>
        <p:spPr bwMode="auto">
          <a:xfrm>
            <a:off x="6265202" y="1023939"/>
            <a:ext cx="2930525" cy="2613025"/>
          </a:xfrm>
          <a:prstGeom prst="rect">
            <a:avLst/>
          </a:prstGeom>
          <a:noFill/>
        </p:spPr>
      </p:pic>
      <p:pic>
        <p:nvPicPr>
          <p:cNvPr id="504841" name="Picture 9" descr="07_02_Figure"/>
          <p:cNvPicPr>
            <a:picLocks noChangeAspect="1" noChangeArrowheads="1"/>
          </p:cNvPicPr>
          <p:nvPr/>
        </p:nvPicPr>
        <p:blipFill>
          <a:blip r:embed="rId3" cstate="print"/>
          <a:srcRect b="4070"/>
          <a:stretch>
            <a:fillRect/>
          </a:stretch>
        </p:blipFill>
        <p:spPr bwMode="auto">
          <a:xfrm>
            <a:off x="6284120" y="3897313"/>
            <a:ext cx="2885810" cy="2552700"/>
          </a:xfrm>
          <a:prstGeom prst="rect">
            <a:avLst/>
          </a:prstGeom>
          <a:noFill/>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2" name="Picture 6" descr="07_03_Figure"/>
          <p:cNvPicPr>
            <a:picLocks noChangeAspect="1" noChangeArrowheads="1"/>
          </p:cNvPicPr>
          <p:nvPr/>
        </p:nvPicPr>
        <p:blipFill>
          <a:blip r:embed="rId2" cstate="print"/>
          <a:srcRect b="2580"/>
          <a:stretch>
            <a:fillRect/>
          </a:stretch>
        </p:blipFill>
        <p:spPr bwMode="auto">
          <a:xfrm>
            <a:off x="6616040" y="1749426"/>
            <a:ext cx="3030273" cy="4575175"/>
          </a:xfrm>
          <a:prstGeom prst="rect">
            <a:avLst/>
          </a:prstGeom>
          <a:noFill/>
        </p:spPr>
      </p:pic>
      <p:sp>
        <p:nvSpPr>
          <p:cNvPr id="505858" name="Rectangle 2"/>
          <p:cNvSpPr>
            <a:spLocks noGrp="1" noChangeArrowheads="1"/>
          </p:cNvSpPr>
          <p:nvPr>
            <p:ph type="title"/>
          </p:nvPr>
        </p:nvSpPr>
        <p:spPr/>
        <p:txBody>
          <a:bodyPr/>
          <a:lstStyle/>
          <a:p>
            <a:r>
              <a:rPr lang="en-US" b="1" dirty="0" smtClean="0"/>
              <a:t>Work</a:t>
            </a:r>
          </a:p>
        </p:txBody>
      </p:sp>
      <p:sp>
        <p:nvSpPr>
          <p:cNvPr id="505859" name="Rectangle 3"/>
          <p:cNvSpPr>
            <a:spLocks noGrp="1" noChangeArrowheads="1"/>
          </p:cNvSpPr>
          <p:nvPr>
            <p:ph type="body" idx="1"/>
          </p:nvPr>
        </p:nvSpPr>
        <p:spPr>
          <a:xfrm>
            <a:off x="495300" y="1143000"/>
            <a:ext cx="6108700" cy="1493912"/>
          </a:xfrm>
        </p:spPr>
        <p:txBody>
          <a:bodyPr/>
          <a:lstStyle/>
          <a:p>
            <a:pPr>
              <a:buFontTx/>
              <a:buNone/>
            </a:pPr>
            <a:r>
              <a:rPr lang="en-US" sz="3600" dirty="0" smtClean="0"/>
              <a:t>	</a:t>
            </a:r>
            <a:r>
              <a:rPr lang="en-US" sz="2800" b="1" dirty="0" smtClean="0"/>
              <a:t>Example</a:t>
            </a:r>
            <a:r>
              <a:rPr lang="en-US" sz="2800" dirty="0" smtClean="0"/>
              <a:t>:</a:t>
            </a:r>
            <a:r>
              <a:rPr lang="en-US" dirty="0" smtClean="0"/>
              <a:t> </a:t>
            </a:r>
          </a:p>
          <a:p>
            <a:pPr lvl="1">
              <a:buFont typeface="Times" charset="0"/>
              <a:buChar char="•"/>
            </a:pPr>
            <a:r>
              <a:rPr lang="en-US" sz="2400" dirty="0" smtClean="0"/>
              <a:t>a weightlifter raising a barbell from the floor does work on the barbell.</a:t>
            </a:r>
          </a:p>
        </p:txBody>
      </p:sp>
      <p:pic>
        <p:nvPicPr>
          <p:cNvPr id="5" name="Picture 2"/>
          <p:cNvPicPr>
            <a:picLocks noChangeAspect="1" noChangeArrowheads="1"/>
          </p:cNvPicPr>
          <p:nvPr/>
        </p:nvPicPr>
        <p:blipFill>
          <a:blip r:embed="rId3" cstate="print"/>
          <a:srcRect l="53191"/>
          <a:stretch>
            <a:fillRect/>
          </a:stretch>
        </p:blipFill>
        <p:spPr bwMode="auto">
          <a:xfrm>
            <a:off x="1541328" y="3273601"/>
            <a:ext cx="3168352" cy="371423"/>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835157" y="4149080"/>
            <a:ext cx="2605675" cy="42489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776536" y="5055567"/>
            <a:ext cx="3935052" cy="461665"/>
          </a:xfrm>
          <a:prstGeom prst="rect">
            <a:avLst/>
          </a:prstGeom>
          <a:noFill/>
        </p:spPr>
        <p:txBody>
          <a:bodyPr wrap="none" rtlCol="0">
            <a:spAutoFit/>
          </a:bodyPr>
          <a:lstStyle/>
          <a:p>
            <a:r>
              <a:rPr lang="en-US" sz="2400" dirty="0" smtClean="0"/>
              <a:t>British system (or U.S. system)</a:t>
            </a:r>
            <a:endParaRPr lang="en-US" sz="2400" dirty="0"/>
          </a:p>
        </p:txBody>
      </p:sp>
      <p:pic>
        <p:nvPicPr>
          <p:cNvPr id="8" name="Picture 2"/>
          <p:cNvPicPr>
            <a:picLocks noChangeAspect="1" noChangeArrowheads="1"/>
          </p:cNvPicPr>
          <p:nvPr/>
        </p:nvPicPr>
        <p:blipFill>
          <a:blip r:embed="rId3" cstate="print"/>
          <a:srcRect r="47872"/>
          <a:stretch>
            <a:fillRect/>
          </a:stretch>
        </p:blipFill>
        <p:spPr bwMode="auto">
          <a:xfrm>
            <a:off x="776536" y="2852936"/>
            <a:ext cx="3528392" cy="371423"/>
          </a:xfrm>
          <a:prstGeom prst="rect">
            <a:avLst/>
          </a:prstGeom>
          <a:noFill/>
          <a:ln w="9525">
            <a:noFill/>
            <a:miter lim="800000"/>
            <a:headEnd/>
            <a:tailEnd/>
          </a:ln>
        </p:spPr>
      </p:pic>
      <p:sp>
        <p:nvSpPr>
          <p:cNvPr id="9" name="TextBox 8"/>
          <p:cNvSpPr txBox="1"/>
          <p:nvPr/>
        </p:nvSpPr>
        <p:spPr>
          <a:xfrm>
            <a:off x="776536" y="3717032"/>
            <a:ext cx="1419748" cy="461665"/>
          </a:xfrm>
          <a:prstGeom prst="rect">
            <a:avLst/>
          </a:prstGeom>
          <a:noFill/>
        </p:spPr>
        <p:txBody>
          <a:bodyPr wrap="none" rtlCol="0">
            <a:spAutoFit/>
          </a:bodyPr>
          <a:lstStyle/>
          <a:p>
            <a:r>
              <a:rPr lang="en-US" sz="2400" dirty="0" smtClean="0"/>
              <a:t>SI system:</a:t>
            </a:r>
            <a:endParaRPr lang="en-US" sz="2400" dirty="0"/>
          </a:p>
        </p:txBody>
      </p:sp>
      <p:pic>
        <p:nvPicPr>
          <p:cNvPr id="141314" name="Picture 2"/>
          <p:cNvPicPr>
            <a:picLocks noChangeAspect="1" noChangeArrowheads="1"/>
          </p:cNvPicPr>
          <p:nvPr/>
        </p:nvPicPr>
        <p:blipFill>
          <a:blip r:embed="rId5" cstate="print"/>
          <a:srcRect/>
          <a:stretch>
            <a:fillRect/>
          </a:stretch>
        </p:blipFill>
        <p:spPr bwMode="auto">
          <a:xfrm>
            <a:off x="848544" y="5589240"/>
            <a:ext cx="3033712" cy="700087"/>
          </a:xfrm>
          <a:prstGeom prst="rect">
            <a:avLst/>
          </a:prstGeom>
          <a:ln>
            <a:noFill/>
          </a:ln>
          <a:effectLst>
            <a:outerShdw blurRad="292100" dist="139700" dir="2700000" algn="tl" rotWithShape="0">
              <a:srgbClr val="333333">
                <a:alpha val="65000"/>
              </a:srgbClr>
            </a:outerShdw>
          </a:effectLst>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136576" y="548680"/>
            <a:ext cx="7848872" cy="79208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n-lt"/>
                <a:ea typeface="+mn-ea"/>
                <a:cs typeface="+mn-cs"/>
              </a:rPr>
              <a:t>Finding</a:t>
            </a:r>
            <a:r>
              <a:rPr kumimoji="0" lang="en-US" sz="3600" b="0" i="0" u="none" strike="noStrike" kern="1200" cap="none" spc="0" normalizeH="0" noProof="0" dirty="0" smtClean="0">
                <a:ln>
                  <a:noFill/>
                </a:ln>
                <a:solidFill>
                  <a:schemeClr val="tx1"/>
                </a:solidFill>
                <a:effectLst/>
                <a:uLnTx/>
                <a:uFillTx/>
                <a:latin typeface="+mn-lt"/>
                <a:ea typeface="+mn-ea"/>
                <a:cs typeface="+mn-cs"/>
              </a:rPr>
              <a:t> vector components by </a:t>
            </a:r>
            <a:r>
              <a:rPr kumimoji="0" lang="en-US" sz="3600" b="1" i="1" u="none" strike="noStrike" kern="1200" cap="none" spc="0" normalizeH="0" baseline="0" noProof="0" dirty="0" smtClean="0">
                <a:ln>
                  <a:noFill/>
                </a:ln>
                <a:solidFill>
                  <a:schemeClr val="tx1"/>
                </a:solidFill>
                <a:effectLst/>
                <a:uLnTx/>
                <a:uFillTx/>
                <a:latin typeface="+mn-lt"/>
                <a:ea typeface="+mn-ea"/>
                <a:cs typeface="+mn-cs"/>
              </a:rPr>
              <a:t>resolution</a:t>
            </a: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a:r>
            <a:br>
              <a:rPr kumimoji="0" lang="en-US" sz="2000" b="0" i="0" u="none" strike="noStrike" kern="1200" cap="none" spc="0" normalizeH="0" baseline="0" noProof="0" dirty="0" smtClean="0">
                <a:ln>
                  <a:noFill/>
                </a:ln>
                <a:solidFill>
                  <a:schemeClr val="tx1"/>
                </a:solidFill>
                <a:effectLst/>
                <a:uLnTx/>
                <a:uFillTx/>
                <a:latin typeface="+mn-lt"/>
                <a:ea typeface="+mn-ea"/>
                <a:cs typeface="+mn-cs"/>
              </a:rPr>
            </a:b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Rectangle 3"/>
          <p:cNvSpPr txBox="1">
            <a:spLocks noChangeArrowheads="1"/>
          </p:cNvSpPr>
          <p:nvPr/>
        </p:nvSpPr>
        <p:spPr>
          <a:xfrm>
            <a:off x="416496" y="1484784"/>
            <a:ext cx="1800200" cy="792088"/>
          </a:xfrm>
          <a:prstGeom prst="rect">
            <a:avLst/>
          </a:prstGeom>
        </p:spPr>
        <p:txBody>
          <a:bodyPr/>
          <a:lstStyle/>
          <a:p>
            <a:pPr marL="342900" marR="0" lvl="0" indent="-342900" algn="l" defTabSz="914400" eaLnBrk="1" fontAlgn="auto" latinLnBrk="0" hangingPunct="1">
              <a:lnSpc>
                <a:spcPct val="100000"/>
              </a:lnSpc>
              <a:spcBef>
                <a:spcPct val="20000"/>
              </a:spcBef>
              <a:spcAft>
                <a:spcPts val="0"/>
              </a:spcAft>
              <a:buClrTx/>
              <a:buSzTx/>
              <a:buFontTx/>
              <a:buNone/>
              <a:tabLst/>
              <a:defRPr/>
            </a:pPr>
            <a:r>
              <a:rPr lang="en-US" sz="2400" b="1" dirty="0">
                <a:solidFill>
                  <a:srgbClr val="3333CC"/>
                </a:solidFill>
                <a:latin typeface="Arial" pitchFamily="34" charset="0"/>
                <a:cs typeface="Arial" pitchFamily="34" charset="0"/>
              </a:rPr>
              <a:t>Example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p:txBody>
      </p:sp>
      <p:pic>
        <p:nvPicPr>
          <p:cNvPr id="35841" name="Picture 1"/>
          <p:cNvPicPr>
            <a:picLocks noChangeAspect="1" noChangeArrowheads="1"/>
          </p:cNvPicPr>
          <p:nvPr/>
        </p:nvPicPr>
        <p:blipFill>
          <a:blip r:embed="rId2" cstate="print"/>
          <a:srcRect/>
          <a:stretch>
            <a:fillRect/>
          </a:stretch>
        </p:blipFill>
        <p:spPr bwMode="auto">
          <a:xfrm>
            <a:off x="352425" y="2190750"/>
            <a:ext cx="9201150" cy="2476500"/>
          </a:xfrm>
          <a:prstGeom prst="rect">
            <a:avLst/>
          </a:prstGeom>
          <a:noFill/>
          <a:ln w="9525">
            <a:noFill/>
            <a:miter lim="800000"/>
            <a:headEnd/>
            <a:tailEnd/>
          </a:ln>
        </p:spPr>
      </p:pic>
      <p:sp>
        <p:nvSpPr>
          <p:cNvPr id="2" name="مستطيل 1"/>
          <p:cNvSpPr/>
          <p:nvPr/>
        </p:nvSpPr>
        <p:spPr>
          <a:xfrm>
            <a:off x="128464" y="5373216"/>
            <a:ext cx="9577064" cy="646331"/>
          </a:xfrm>
          <a:prstGeom prst="rect">
            <a:avLst/>
          </a:prstGeom>
        </p:spPr>
        <p:txBody>
          <a:bodyPr wrap="square">
            <a:spAutoFit/>
          </a:bodyPr>
          <a:lstStyle/>
          <a:p>
            <a:r>
              <a:rPr lang="en-US" dirty="0" smtClean="0"/>
              <a:t>http://www.physicsclassroom.com/Physics-Interactives/Vectors-and-Projectiles/Vector-Addition/Vector-Addition-Interactive</a:t>
            </a:r>
            <a:endParaRPr lang="en-US" dirty="0"/>
          </a:p>
        </p:txBody>
      </p:sp>
      <p:sp>
        <p:nvSpPr>
          <p:cNvPr id="6" name="عنصر نائب لرقم الشريحة 5"/>
          <p:cNvSpPr>
            <a:spLocks noGrp="1"/>
          </p:cNvSpPr>
          <p:nvPr>
            <p:ph type="sldNum" sz="quarter" idx="12"/>
          </p:nvPr>
        </p:nvSpPr>
        <p:spPr/>
        <p:txBody>
          <a:bodyPr/>
          <a:lstStyle/>
          <a:p>
            <a:fld id="{19400F74-C474-487E-AA73-7DA0FEF0D858}"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3" name="Picture 5"/>
          <p:cNvPicPr>
            <a:picLocks noChangeAspect="1" noChangeArrowheads="1"/>
          </p:cNvPicPr>
          <p:nvPr/>
        </p:nvPicPr>
        <p:blipFill>
          <a:blip r:embed="rId2" cstate="print"/>
          <a:srcRect/>
          <a:stretch>
            <a:fillRect/>
          </a:stretch>
        </p:blipFill>
        <p:spPr bwMode="auto">
          <a:xfrm>
            <a:off x="848544" y="332656"/>
            <a:ext cx="8398950" cy="6055670"/>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7" name="Picture 7"/>
          <p:cNvPicPr>
            <a:picLocks noChangeAspect="1" noChangeArrowheads="1"/>
          </p:cNvPicPr>
          <p:nvPr/>
        </p:nvPicPr>
        <p:blipFill>
          <a:blip r:embed="rId2" cstate="print"/>
          <a:srcRect/>
          <a:stretch>
            <a:fillRect/>
          </a:stretch>
        </p:blipFill>
        <p:spPr bwMode="auto">
          <a:xfrm>
            <a:off x="742950" y="533400"/>
            <a:ext cx="8418513" cy="5791200"/>
          </a:xfrm>
          <a:prstGeom prst="rect">
            <a:avLst/>
          </a:prstGeom>
          <a:noFill/>
          <a:ln w="9525">
            <a:noFill/>
            <a:miter lim="800000"/>
            <a:headEnd/>
            <a:tailEnd/>
          </a:ln>
        </p:spPr>
      </p:pic>
      <p:pic>
        <p:nvPicPr>
          <p:cNvPr id="143363" name="Picture 3"/>
          <p:cNvPicPr>
            <a:picLocks noChangeAspect="1" noChangeArrowheads="1"/>
          </p:cNvPicPr>
          <p:nvPr/>
        </p:nvPicPr>
        <p:blipFill>
          <a:blip r:embed="rId3" cstate="print"/>
          <a:srcRect/>
          <a:stretch>
            <a:fillRect/>
          </a:stretch>
        </p:blipFill>
        <p:spPr bwMode="auto">
          <a:xfrm>
            <a:off x="5755407" y="2780928"/>
            <a:ext cx="3662089" cy="2498973"/>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3440832" y="820946"/>
            <a:ext cx="2667289" cy="2160240"/>
          </a:xfrm>
          <a:prstGeom prst="rect">
            <a:avLst/>
          </a:prstGeom>
          <a:noFill/>
          <a:ln w="9525">
            <a:noFill/>
            <a:miter lim="800000"/>
            <a:headEnd/>
            <a:tailEnd/>
          </a:ln>
        </p:spPr>
      </p:pic>
      <p:pic>
        <p:nvPicPr>
          <p:cNvPr id="144387" name="Picture 3"/>
          <p:cNvPicPr>
            <a:picLocks noChangeAspect="1" noChangeArrowheads="1"/>
          </p:cNvPicPr>
          <p:nvPr/>
        </p:nvPicPr>
        <p:blipFill>
          <a:blip r:embed="rId3" cstate="print"/>
          <a:srcRect/>
          <a:stretch>
            <a:fillRect/>
          </a:stretch>
        </p:blipFill>
        <p:spPr bwMode="auto">
          <a:xfrm>
            <a:off x="2288704" y="3079073"/>
            <a:ext cx="3816424" cy="750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992560" y="332656"/>
            <a:ext cx="7871001" cy="523220"/>
          </a:xfrm>
          <a:prstGeom prst="rect">
            <a:avLst/>
          </a:prstGeom>
          <a:noFill/>
        </p:spPr>
        <p:txBody>
          <a:bodyPr wrap="none" rtlCol="0">
            <a:spAutoFit/>
          </a:bodyPr>
          <a:lstStyle/>
          <a:p>
            <a:r>
              <a:rPr lang="en-US" sz="2800" b="1" u="sng" dirty="0" smtClean="0">
                <a:solidFill>
                  <a:srgbClr val="0070C0"/>
                </a:solidFill>
              </a:rPr>
              <a:t>Work done by a force not in the direction of motion</a:t>
            </a:r>
            <a:endParaRPr lang="en-US" sz="2800" b="1" u="sng" dirty="0">
              <a:solidFill>
                <a:srgbClr val="0070C0"/>
              </a:solidFill>
            </a:endParaRPr>
          </a:p>
        </p:txBody>
      </p:sp>
      <p:pic>
        <p:nvPicPr>
          <p:cNvPr id="144392" name="Picture 8"/>
          <p:cNvPicPr>
            <a:picLocks noChangeAspect="1" noChangeArrowheads="1"/>
          </p:cNvPicPr>
          <p:nvPr/>
        </p:nvPicPr>
        <p:blipFill>
          <a:blip r:embed="rId4" cstate="print"/>
          <a:srcRect t="11338" r="15190" b="9300"/>
          <a:stretch>
            <a:fillRect/>
          </a:stretch>
        </p:blipFill>
        <p:spPr bwMode="auto">
          <a:xfrm>
            <a:off x="2144688" y="3933056"/>
            <a:ext cx="5219551" cy="2726631"/>
          </a:xfrm>
          <a:prstGeom prst="rect">
            <a:avLst/>
          </a:prstGeom>
          <a:noFill/>
          <a:ln w="9525">
            <a:noFill/>
            <a:miter lim="800000"/>
            <a:headEnd/>
            <a:tailEnd/>
          </a:ln>
        </p:spPr>
      </p:pic>
      <p:sp>
        <p:nvSpPr>
          <p:cNvPr id="11" name="TextBox 10"/>
          <p:cNvSpPr txBox="1"/>
          <p:nvPr/>
        </p:nvSpPr>
        <p:spPr>
          <a:xfrm>
            <a:off x="6449616" y="3722256"/>
            <a:ext cx="2967880" cy="1938992"/>
          </a:xfrm>
          <a:prstGeom prst="rect">
            <a:avLst/>
          </a:prstGeom>
          <a:solidFill>
            <a:schemeClr val="accent5">
              <a:lumMod val="20000"/>
              <a:lumOff val="80000"/>
            </a:schemeClr>
          </a:solidFill>
        </p:spPr>
        <p:txBody>
          <a:bodyPr wrap="square" rtlCol="0">
            <a:spAutoFit/>
          </a:bodyPr>
          <a:lstStyle/>
          <a:p>
            <a:pPr algn="just"/>
            <a:r>
              <a:rPr lang="en-US" sz="2000" b="1" i="1" u="sng" dirty="0" smtClean="0"/>
              <a:t>Note: </a:t>
            </a:r>
            <a:r>
              <a:rPr lang="en-US" sz="2000" dirty="0" smtClean="0"/>
              <a:t>Work by force perpendicular  (</a:t>
            </a:r>
            <a:r>
              <a:rPr lang="en-US" sz="2000" i="1" dirty="0" smtClean="0">
                <a:sym typeface="Symbol"/>
              </a:rPr>
              <a:t></a:t>
            </a:r>
            <a:r>
              <a:rPr lang="en-US" sz="2000" dirty="0" smtClean="0">
                <a:sym typeface="Symbol"/>
              </a:rPr>
              <a:t> =90</a:t>
            </a:r>
            <a:r>
              <a:rPr lang="en-US" sz="2000" baseline="30000" dirty="0" smtClean="0">
                <a:sym typeface="Symbol"/>
              </a:rPr>
              <a:t>o</a:t>
            </a:r>
            <a:r>
              <a:rPr lang="en-US" sz="2000" dirty="0" smtClean="0"/>
              <a:t>) to the direction of motion is zero. E.g. work by the weight = 0 J in previous example</a:t>
            </a:r>
            <a:endParaRPr lang="en-US" sz="2000" dirty="0"/>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929" y="44624"/>
            <a:ext cx="7215079"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382" y="3279601"/>
            <a:ext cx="444817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1" y="1700808"/>
            <a:ext cx="6865943" cy="404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567" y="91083"/>
            <a:ext cx="698182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233" y="1853371"/>
            <a:ext cx="7429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6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233" y="2132856"/>
            <a:ext cx="4016416" cy="1825644"/>
          </a:xfrm>
          <a:prstGeom prst="rect">
            <a:avLst/>
          </a:prstGeom>
          <a:ln/>
        </p:spPr>
        <p:style>
          <a:lnRef idx="2">
            <a:schemeClr val="accent1"/>
          </a:lnRef>
          <a:fillRef idx="1">
            <a:schemeClr val="lt1"/>
          </a:fillRef>
          <a:effectRef idx="0">
            <a:schemeClr val="accent1"/>
          </a:effectRef>
          <a:fontRef idx="minor">
            <a:schemeClr val="dk1"/>
          </a:fontRef>
        </p:style>
      </p:pic>
      <p:sp>
        <p:nvSpPr>
          <p:cNvPr id="2" name="مستطيل 1"/>
          <p:cNvSpPr/>
          <p:nvPr/>
        </p:nvSpPr>
        <p:spPr>
          <a:xfrm>
            <a:off x="56456" y="5805264"/>
            <a:ext cx="8208912"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a:t>They do the same amount of work. However, </a:t>
            </a:r>
            <a:r>
              <a:rPr lang="en-US" sz="2000" dirty="0" err="1" smtClean="0"/>
              <a:t>Junaid</a:t>
            </a:r>
            <a:r>
              <a:rPr lang="en-US" sz="2000" dirty="0" smtClean="0"/>
              <a:t> </a:t>
            </a:r>
            <a:r>
              <a:rPr lang="en-US" sz="2000" dirty="0"/>
              <a:t>must exert more energy because </a:t>
            </a:r>
            <a:r>
              <a:rPr lang="en-US" sz="2000" dirty="0" smtClean="0"/>
              <a:t>he pushes </a:t>
            </a:r>
            <a:r>
              <a:rPr lang="en-US" sz="2000" dirty="0"/>
              <a:t>into the ground more than </a:t>
            </a:r>
            <a:r>
              <a:rPr lang="en-US" sz="2000" dirty="0" smtClean="0"/>
              <a:t>Sami, </a:t>
            </a:r>
            <a:r>
              <a:rPr lang="en-US" sz="2000" dirty="0"/>
              <a:t>who pushes more in the direction of the motion.</a:t>
            </a:r>
            <a:endParaRPr lang="en-GB" sz="2000" dirty="0"/>
          </a:p>
        </p:txBody>
      </p:sp>
      <p:sp>
        <p:nvSpPr>
          <p:cNvPr id="4" name="عنصر نائب لرقم الشريحة 3"/>
          <p:cNvSpPr>
            <a:spLocks noGrp="1"/>
          </p:cNvSpPr>
          <p:nvPr>
            <p:ph type="sldNum" sz="quarter" idx="12"/>
          </p:nvPr>
        </p:nvSpPr>
        <p:spPr/>
        <p:txBody>
          <a:bodyPr/>
          <a:lstStyle/>
          <a:p>
            <a:fld id="{19400F74-C474-487E-AA73-7DA0FEF0D858}" type="slidenum">
              <a:rPr lang="en-US" smtClean="0"/>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60512" y="116632"/>
            <a:ext cx="9145016" cy="892552"/>
          </a:xfrm>
          <a:prstGeom prst="rect">
            <a:avLst/>
          </a:prstGeom>
          <a:solidFill>
            <a:srgbClr val="FFFF00"/>
          </a:solidFill>
        </p:spPr>
        <p:txBody>
          <a:bodyPr wrap="square">
            <a:spAutoFit/>
          </a:bodyPr>
          <a:lstStyle/>
          <a:p>
            <a:r>
              <a:rPr lang="en-US" sz="2600" dirty="0">
                <a:latin typeface="Times" pitchFamily="18" charset="0"/>
                <a:cs typeface="Times" pitchFamily="18" charset="0"/>
              </a:rPr>
              <a:t>Find the amount of work done in vertically lifting a </a:t>
            </a:r>
            <a:r>
              <a:rPr lang="en-US" sz="2600" dirty="0" smtClean="0">
                <a:latin typeface="Times" pitchFamily="18" charset="0"/>
                <a:cs typeface="Times" pitchFamily="18" charset="0"/>
              </a:rPr>
              <a:t>steel beam</a:t>
            </a:r>
            <a:r>
              <a:rPr lang="ar-SA" sz="2600" dirty="0" smtClean="0">
                <a:latin typeface="Times" pitchFamily="18" charset="0"/>
                <a:cs typeface="Times" pitchFamily="18" charset="0"/>
              </a:rPr>
              <a:t> (دعامة فولاذية)</a:t>
            </a:r>
            <a:r>
              <a:rPr lang="en-US" sz="2600" dirty="0" smtClean="0">
                <a:latin typeface="Times" pitchFamily="18" charset="0"/>
                <a:cs typeface="Times" pitchFamily="18" charset="0"/>
              </a:rPr>
              <a:t> with </a:t>
            </a:r>
            <a:r>
              <a:rPr lang="en-US" sz="2600" dirty="0">
                <a:latin typeface="Times" pitchFamily="18" charset="0"/>
                <a:cs typeface="Times" pitchFamily="18" charset="0"/>
              </a:rPr>
              <a:t>mass 750 kg at </a:t>
            </a:r>
            <a:r>
              <a:rPr lang="en-US" sz="2600" dirty="0" smtClean="0">
                <a:latin typeface="Times" pitchFamily="18" charset="0"/>
                <a:cs typeface="Times" pitchFamily="18" charset="0"/>
              </a:rPr>
              <a:t>uniform speed </a:t>
            </a:r>
            <a:r>
              <a:rPr lang="en-US" sz="2600" dirty="0">
                <a:latin typeface="Times" pitchFamily="18" charset="0"/>
                <a:cs typeface="Times" pitchFamily="18" charset="0"/>
              </a:rPr>
              <a:t>a distance of 45 m</a:t>
            </a:r>
            <a:r>
              <a:rPr lang="en-US" sz="2600" dirty="0" smtClean="0">
                <a:latin typeface="Times" pitchFamily="18" charset="0"/>
                <a:cs typeface="Times" pitchFamily="18" charset="0"/>
              </a:rPr>
              <a:t>.</a:t>
            </a:r>
            <a:endParaRPr lang="en-US" sz="2600" dirty="0">
              <a:latin typeface="Times" pitchFamily="18" charset="0"/>
              <a:cs typeface="Times" pitchFamily="18" charset="0"/>
            </a:endParaRPr>
          </a:p>
        </p:txBody>
      </p:sp>
      <p:sp>
        <p:nvSpPr>
          <p:cNvPr id="3" name="مستطيل 2"/>
          <p:cNvSpPr/>
          <p:nvPr/>
        </p:nvSpPr>
        <p:spPr>
          <a:xfrm>
            <a:off x="848544" y="1007730"/>
            <a:ext cx="5170583" cy="446276"/>
          </a:xfrm>
          <a:prstGeom prst="rect">
            <a:avLst/>
          </a:prstGeom>
          <a:ln>
            <a:solidFill>
              <a:srgbClr val="3333CC"/>
            </a:solidFill>
          </a:ln>
        </p:spPr>
        <p:txBody>
          <a:bodyPr wrap="none">
            <a:spAutoFit/>
          </a:bodyPr>
          <a:lstStyle/>
          <a:p>
            <a:r>
              <a:rPr lang="en-US" sz="2300" b="1" dirty="0">
                <a:solidFill>
                  <a:srgbClr val="C00000"/>
                </a:solidFill>
                <a:latin typeface="Times" pitchFamily="18" charset="0"/>
                <a:cs typeface="Times" pitchFamily="18" charset="0"/>
              </a:rPr>
              <a:t>Here the force is the weight of the beam</a:t>
            </a:r>
            <a:endParaRPr lang="en-GB" sz="2300" b="1" dirty="0">
              <a:solidFill>
                <a:srgbClr val="C00000"/>
              </a:solidFill>
            </a:endParaRP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44" y="1538825"/>
            <a:ext cx="6200338" cy="527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عنصر نائب لرقم الشريحة 4"/>
          <p:cNvSpPr>
            <a:spLocks noGrp="1"/>
          </p:cNvSpPr>
          <p:nvPr>
            <p:ph type="sldNum" sz="quarter" idx="12"/>
          </p:nvPr>
        </p:nvSpPr>
        <p:spPr/>
        <p:txBody>
          <a:bodyPr/>
          <a:lstStyle/>
          <a:p>
            <a:fld id="{19400F74-C474-487E-AA73-7DA0FEF0D858}" type="slidenum">
              <a:rPr lang="en-US" smtClean="0"/>
              <a:pPr/>
              <a:t>95</a:t>
            </a:fld>
            <a:endParaRPr lang="en-US"/>
          </a:p>
        </p:txBody>
      </p:sp>
    </p:spTree>
    <p:extLst>
      <p:ext uri="{BB962C8B-B14F-4D97-AF65-F5344CB8AC3E}">
        <p14:creationId xmlns:p14="http://schemas.microsoft.com/office/powerpoint/2010/main" val="75176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19400F74-C474-487E-AA73-7DA0FEF0D858}" type="slidenum">
              <a:rPr lang="en-US" smtClean="0">
                <a:solidFill>
                  <a:prstClr val="black">
                    <a:tint val="75000"/>
                  </a:prstClr>
                </a:solidFill>
              </a:rPr>
              <a:pPr/>
              <a:t>96</a:t>
            </a:fld>
            <a:endParaRPr lang="en-US">
              <a:solidFill>
                <a:prstClr val="black">
                  <a:tint val="75000"/>
                </a:prstClr>
              </a:solidFill>
            </a:endParaRPr>
          </a:p>
        </p:txBody>
      </p:sp>
      <p:sp>
        <p:nvSpPr>
          <p:cNvPr id="8" name="مستطيل 7"/>
          <p:cNvSpPr/>
          <p:nvPr/>
        </p:nvSpPr>
        <p:spPr>
          <a:xfrm>
            <a:off x="495300" y="1518309"/>
            <a:ext cx="8667646" cy="2862322"/>
          </a:xfrm>
          <a:prstGeom prst="rect">
            <a:avLst/>
          </a:prstGeom>
        </p:spPr>
        <p:txBody>
          <a:bodyPr wrap="square">
            <a:spAutoFit/>
          </a:bodyPr>
          <a:lstStyle/>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Define the concept of power </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Explain the relationship between work and power</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Apply the concept of power along with the appropriate units</a:t>
            </a:r>
          </a:p>
          <a:p>
            <a:pPr marL="457200" indent="-457200">
              <a:lnSpc>
                <a:spcPct val="150000"/>
              </a:lnSpc>
              <a:buFont typeface="+mj-lt"/>
              <a:buAutoNum type="arabicPeriod"/>
            </a:pPr>
            <a:r>
              <a:rPr lang="en-US" sz="2400" dirty="0">
                <a:solidFill>
                  <a:srgbClr val="000000"/>
                </a:solidFill>
                <a:latin typeface="Times New Roman" panose="02020603050405020304" pitchFamily="18" charset="0"/>
                <a:ea typeface="Times New Roman" panose="02020603050405020304" pitchFamily="18" charset="0"/>
              </a:rPr>
              <a:t>Analyze how power is used and described in technical </a:t>
            </a:r>
            <a:r>
              <a:rPr lang="en-US" sz="2400" dirty="0" smtClean="0">
                <a:solidFill>
                  <a:srgbClr val="000000"/>
                </a:solidFill>
                <a:latin typeface="Times New Roman" panose="02020603050405020304" pitchFamily="18" charset="0"/>
                <a:ea typeface="Times New Roman" panose="02020603050405020304" pitchFamily="18" charset="0"/>
              </a:rPr>
              <a:t>applications</a:t>
            </a:r>
            <a:endParaRPr lang="en-US" sz="2400" dirty="0">
              <a:solidFill>
                <a:srgbClr val="000000"/>
              </a:solidFill>
              <a:latin typeface="Times New Roman" panose="02020603050405020304" pitchFamily="18" charset="0"/>
              <a:ea typeface="Times New Roman" panose="02020603050405020304" pitchFamily="18" charset="0"/>
            </a:endParaRPr>
          </a:p>
        </p:txBody>
      </p:sp>
      <p:sp>
        <p:nvSpPr>
          <p:cNvPr id="9" name="TextBox 5"/>
          <p:cNvSpPr txBox="1"/>
          <p:nvPr/>
        </p:nvSpPr>
        <p:spPr>
          <a:xfrm>
            <a:off x="3546668" y="260648"/>
            <a:ext cx="2414444" cy="630942"/>
          </a:xfrm>
          <a:prstGeom prst="rect">
            <a:avLst/>
          </a:prstGeom>
          <a:noFill/>
        </p:spPr>
        <p:txBody>
          <a:bodyPr wrap="none" rtlCol="0">
            <a:spAutoFit/>
          </a:bodyPr>
          <a:lstStyle/>
          <a:p>
            <a:r>
              <a:rPr lang="en-US" sz="3500" b="1" dirty="0" smtClean="0">
                <a:solidFill>
                  <a:srgbClr val="0070C0"/>
                </a:solidFill>
                <a:latin typeface="Times New Roman" panose="02020603050405020304" pitchFamily="18" charset="0"/>
                <a:ea typeface="Times New Roman" panose="02020603050405020304" pitchFamily="18" charset="0"/>
              </a:rPr>
              <a:t>2.10. </a:t>
            </a:r>
            <a:r>
              <a:rPr lang="en-GB" sz="3500" b="1" dirty="0" smtClean="0">
                <a:solidFill>
                  <a:srgbClr val="0070C0"/>
                </a:solidFill>
                <a:latin typeface="Times New Roman" panose="02020603050405020304" pitchFamily="18" charset="0"/>
                <a:ea typeface="Times New Roman" panose="02020603050405020304" pitchFamily="18" charset="0"/>
              </a:rPr>
              <a:t>Power</a:t>
            </a:r>
            <a:endParaRPr lang="en-US" sz="3500" b="1" dirty="0">
              <a:solidFill>
                <a:srgbClr val="0070C0"/>
              </a:solidFill>
              <a:latin typeface="Times New Roman" panose="02020603050405020304" pitchFamily="18" charset="0"/>
              <a:ea typeface="Times New Roman" panose="02020603050405020304" pitchFamily="18" charset="0"/>
            </a:endParaRPr>
          </a:p>
        </p:txBody>
      </p:sp>
      <p:sp>
        <p:nvSpPr>
          <p:cNvPr id="10" name="مستطيل 9"/>
          <p:cNvSpPr/>
          <p:nvPr/>
        </p:nvSpPr>
        <p:spPr>
          <a:xfrm>
            <a:off x="495300" y="984202"/>
            <a:ext cx="1798890" cy="523220"/>
          </a:xfrm>
          <a:prstGeom prst="rect">
            <a:avLst/>
          </a:prstGeom>
        </p:spPr>
        <p:txBody>
          <a:bodyPr wrap="none">
            <a:spAutoFit/>
          </a:bodyPr>
          <a:lstStyle/>
          <a:p>
            <a:r>
              <a:rPr lang="en-US" sz="2800" b="1" u="sng" dirty="0">
                <a:solidFill>
                  <a:prstClr val="black"/>
                </a:solidFill>
                <a:latin typeface="Times" panose="02020603050405020304" pitchFamily="18" charset="0"/>
                <a:cs typeface="Times" panose="02020603050405020304" pitchFamily="18" charset="0"/>
              </a:rPr>
              <a:t>Objectives</a:t>
            </a:r>
          </a:p>
        </p:txBody>
      </p:sp>
    </p:spTree>
    <p:extLst>
      <p:ext uri="{BB962C8B-B14F-4D97-AF65-F5344CB8AC3E}">
        <p14:creationId xmlns:p14="http://schemas.microsoft.com/office/powerpoint/2010/main" val="21577006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2000671" y="1268760"/>
            <a:ext cx="5686425" cy="3762375"/>
          </a:xfrm>
          <a:prstGeom prst="rect">
            <a:avLst/>
          </a:prstGeom>
          <a:noFill/>
          <a:ln w="9525">
            <a:noFill/>
            <a:miter lim="800000"/>
            <a:headEnd/>
            <a:tailEnd/>
          </a:ln>
        </p:spPr>
      </p:pic>
      <p:pic>
        <p:nvPicPr>
          <p:cNvPr id="147459" name="Picture 3"/>
          <p:cNvPicPr>
            <a:picLocks noChangeAspect="1" noChangeArrowheads="1"/>
          </p:cNvPicPr>
          <p:nvPr/>
        </p:nvPicPr>
        <p:blipFill>
          <a:blip r:embed="rId3" cstate="print"/>
          <a:srcRect/>
          <a:stretch>
            <a:fillRect/>
          </a:stretch>
        </p:blipFill>
        <p:spPr bwMode="auto">
          <a:xfrm>
            <a:off x="2864769" y="188641"/>
            <a:ext cx="3096344" cy="738970"/>
          </a:xfrm>
          <a:prstGeom prst="rect">
            <a:avLst/>
          </a:prstGeom>
          <a:noFill/>
          <a:ln w="9525">
            <a:noFill/>
            <a:miter lim="800000"/>
            <a:headEnd/>
            <a:tailEnd/>
          </a:ln>
        </p:spPr>
      </p:pic>
      <p:sp>
        <p:nvSpPr>
          <p:cNvPr id="3" name="عنصر نائب لرقم الشريحة 2"/>
          <p:cNvSpPr>
            <a:spLocks noGrp="1"/>
          </p:cNvSpPr>
          <p:nvPr>
            <p:ph type="sldNum" sz="quarter" idx="12"/>
          </p:nvPr>
        </p:nvSpPr>
        <p:spPr/>
        <p:txBody>
          <a:bodyPr/>
          <a:lstStyle/>
          <a:p>
            <a:fld id="{19400F74-C474-487E-AA73-7DA0FEF0D858}" type="slidenum">
              <a:rPr lang="en-US" smtClean="0"/>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776536" y="1340768"/>
            <a:ext cx="8674420" cy="4835053"/>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2864768" y="188640"/>
            <a:ext cx="3638723" cy="868413"/>
          </a:xfrm>
          <a:prstGeom prst="rect">
            <a:avLst/>
          </a:prstGeom>
          <a:noFill/>
          <a:ln w="9525">
            <a:noFill/>
            <a:miter lim="800000"/>
            <a:headEnd/>
            <a:tailEnd/>
          </a:ln>
        </p:spPr>
      </p:pic>
      <p:sp>
        <p:nvSpPr>
          <p:cNvPr id="4" name="مربع نص 3"/>
          <p:cNvSpPr txBox="1"/>
          <p:nvPr/>
        </p:nvSpPr>
        <p:spPr>
          <a:xfrm>
            <a:off x="2459519" y="6273080"/>
            <a:ext cx="3789625" cy="477054"/>
          </a:xfrm>
          <a:prstGeom prst="rect">
            <a:avLst/>
          </a:prstGeom>
          <a:noFill/>
          <a:ln>
            <a:solidFill>
              <a:schemeClr val="tx1">
                <a:lumMod val="65000"/>
                <a:lumOff val="35000"/>
              </a:schemeClr>
            </a:solidFill>
          </a:ln>
        </p:spPr>
        <p:txBody>
          <a:bodyPr wrap="square" rtlCol="0">
            <a:spAutoFit/>
          </a:bodyPr>
          <a:lstStyle/>
          <a:p>
            <a:pPr marL="342900" indent="-342900">
              <a:buFont typeface="Arial" pitchFamily="34" charset="0"/>
              <a:buChar char="•"/>
            </a:pPr>
            <a:r>
              <a:rPr lang="en-US" sz="2500" dirty="0" smtClean="0">
                <a:latin typeface="Times" pitchFamily="18" charset="0"/>
                <a:cs typeface="Times" pitchFamily="18" charset="0"/>
              </a:rPr>
              <a:t>1hp = ¾ kW = 750 W</a:t>
            </a:r>
            <a:endParaRPr lang="en-GB" sz="2500" dirty="0">
              <a:latin typeface="Times" pitchFamily="18" charset="0"/>
              <a:cs typeface="Times" pitchFamily="18" charset="0"/>
            </a:endParaRPr>
          </a:p>
        </p:txBody>
      </p:sp>
      <p:sp>
        <p:nvSpPr>
          <p:cNvPr id="5" name="عنصر نائب لرقم الشريحة 4"/>
          <p:cNvSpPr>
            <a:spLocks noGrp="1"/>
          </p:cNvSpPr>
          <p:nvPr>
            <p:ph type="sldNum" sz="quarter" idx="12"/>
          </p:nvPr>
        </p:nvSpPr>
        <p:spPr/>
        <p:txBody>
          <a:bodyPr/>
          <a:lstStyle/>
          <a:p>
            <a:fld id="{19400F74-C474-487E-AA73-7DA0FEF0D858}" type="slidenum">
              <a:rPr lang="en-US" smtClean="0"/>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cstate="print"/>
          <a:srcRect/>
          <a:stretch>
            <a:fillRect/>
          </a:stretch>
        </p:blipFill>
        <p:spPr bwMode="auto">
          <a:xfrm>
            <a:off x="1752600" y="620688"/>
            <a:ext cx="6400800" cy="5876925"/>
          </a:xfrm>
          <a:prstGeom prst="rect">
            <a:avLst/>
          </a:prstGeom>
          <a:noFill/>
          <a:ln w="9525">
            <a:noFill/>
            <a:miter lim="800000"/>
            <a:headEnd/>
            <a:tailEnd/>
          </a:ln>
        </p:spPr>
      </p:pic>
      <p:sp>
        <p:nvSpPr>
          <p:cNvPr id="4" name="TextBox 3"/>
          <p:cNvSpPr txBox="1"/>
          <p:nvPr/>
        </p:nvSpPr>
        <p:spPr>
          <a:xfrm>
            <a:off x="776536" y="159023"/>
            <a:ext cx="1774845" cy="461665"/>
          </a:xfrm>
          <a:prstGeom prst="rect">
            <a:avLst/>
          </a:prstGeom>
          <a:noFill/>
        </p:spPr>
        <p:txBody>
          <a:bodyPr wrap="none" rtlCol="0">
            <a:spAutoFit/>
          </a:bodyPr>
          <a:lstStyle/>
          <a:p>
            <a:r>
              <a:rPr lang="en-US" sz="2400" b="1" dirty="0" smtClean="0">
                <a:solidFill>
                  <a:srgbClr val="3333CC"/>
                </a:solidFill>
                <a:latin typeface="Arial" pitchFamily="34" charset="0"/>
                <a:cs typeface="Arial" pitchFamily="34" charset="0"/>
              </a:rPr>
              <a:t>EXAMPLE:</a:t>
            </a:r>
            <a:endParaRPr lang="en-US" sz="3200" dirty="0"/>
          </a:p>
        </p:txBody>
      </p:sp>
      <p:sp>
        <p:nvSpPr>
          <p:cNvPr id="3" name="عنصر نائب لرقم الشريحة 2"/>
          <p:cNvSpPr>
            <a:spLocks noGrp="1"/>
          </p:cNvSpPr>
          <p:nvPr>
            <p:ph type="sldNum" sz="quarter" idx="12"/>
          </p:nvPr>
        </p:nvSpPr>
        <p:spPr/>
        <p:txBody>
          <a:bodyPr/>
          <a:lstStyle/>
          <a:p>
            <a:fld id="{19400F74-C474-487E-AA73-7DA0FEF0D858}" type="slidenum">
              <a:rPr lang="en-US" smtClean="0"/>
              <a:pPr/>
              <a:t>99</a:t>
            </a:fld>
            <a:endParaRPr lang="en-US"/>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وضوح">
  <a:themeElements>
    <a:clrScheme name="وضوح">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كلاسيكي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وضوح">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spDef>
      <a:spPr/>
      <a:bodyPr/>
      <a:lstStyle/>
      <a:style>
        <a:lnRef idx="1">
          <a:schemeClr val="accent1"/>
        </a:lnRef>
        <a:fillRef idx="2">
          <a:schemeClr val="accent1"/>
        </a:fillRef>
        <a:effectRef idx="1">
          <a:schemeClr val="accent1"/>
        </a:effectRef>
        <a:fontRef idx="minor">
          <a:schemeClr val="dk1"/>
        </a:fontRef>
      </a:style>
    </a:sp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74840</TotalTime>
  <Words>4340</Words>
  <Application>Microsoft Office PowerPoint</Application>
  <PresentationFormat>A4 Paper (210x297 mm)</PresentationFormat>
  <Paragraphs>751</Paragraphs>
  <Slides>126</Slides>
  <Notes>29</Notes>
  <HiddenSlides>0</HiddenSlides>
  <MMClips>1</MMClips>
  <ScaleCrop>false</ScaleCrop>
  <HeadingPairs>
    <vt:vector size="8" baseType="variant">
      <vt:variant>
        <vt:lpstr>الخطوط المستخدمة</vt:lpstr>
      </vt:variant>
      <vt:variant>
        <vt:i4>13</vt:i4>
      </vt:variant>
      <vt:variant>
        <vt:lpstr>نسق</vt:lpstr>
      </vt:variant>
      <vt:variant>
        <vt:i4>4</vt:i4>
      </vt:variant>
      <vt:variant>
        <vt:lpstr>خوادم OLE مضمنة</vt:lpstr>
      </vt:variant>
      <vt:variant>
        <vt:i4>2</vt:i4>
      </vt:variant>
      <vt:variant>
        <vt:lpstr>عناوين الشرائح</vt:lpstr>
      </vt:variant>
      <vt:variant>
        <vt:i4>126</vt:i4>
      </vt:variant>
    </vt:vector>
  </HeadingPairs>
  <TitlesOfParts>
    <vt:vector size="145" baseType="lpstr">
      <vt:lpstr>Batang</vt:lpstr>
      <vt:lpstr>Arial</vt:lpstr>
      <vt:lpstr>Calibri</vt:lpstr>
      <vt:lpstr>Cambria Math</vt:lpstr>
      <vt:lpstr>CheltenhamStd-LightCond</vt:lpstr>
      <vt:lpstr>GaramondMTStd-Bold</vt:lpstr>
      <vt:lpstr>GaramondMTStd-Italic</vt:lpstr>
      <vt:lpstr>GaramondMTStd-Regular</vt:lpstr>
      <vt:lpstr>Minion-Regular</vt:lpstr>
      <vt:lpstr>Symbol</vt:lpstr>
      <vt:lpstr>Times</vt:lpstr>
      <vt:lpstr>Times New Roman</vt:lpstr>
      <vt:lpstr>Wingdings</vt:lpstr>
      <vt:lpstr>Office Theme</vt:lpstr>
      <vt:lpstr>وضوح</vt:lpstr>
      <vt:lpstr>1_Office Theme</vt:lpstr>
      <vt:lpstr>2_Office Theme</vt:lpstr>
      <vt:lpstr>Equation</vt:lpstr>
      <vt:lpstr>Microsoft Equation 3.0</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Vectors</vt:lpstr>
      <vt:lpstr>Force vectors</vt:lpstr>
      <vt:lpstr>عرض تقديمي في PowerPoint</vt:lpstr>
      <vt:lpstr>عرض تقديمي في PowerPoint</vt:lpstr>
      <vt:lpstr>Force Vectors</vt:lpstr>
      <vt:lpstr>Force Vectors</vt:lpstr>
      <vt:lpstr>عرض تقديمي في PowerPoint</vt:lpstr>
      <vt:lpstr>Referring to the figure, which of the following are true statements?</vt:lpstr>
      <vt:lpstr>Referring to the figure, which of the following are true statements?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Velocity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Free Fall</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The Equilibrium Rule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When Josh pushes a crate across a kitchen floor at a constant speed, the force of friction between the crate and the floor is</vt:lpstr>
      <vt:lpstr>When Josh pushes a crate across a kitchen floor at a  constant speed, the force of friction between the crate and the floor is</vt:lpstr>
      <vt:lpstr>When Josh pushes a crate across a kitchen floor at an increasing speed, the amount of friction between the crate and the floor is</vt:lpstr>
      <vt:lpstr>When Josh pushes a crate across a kitchen floor at an increasing speed, the amount of friction between the crate and the floor is</vt:lpstr>
      <vt:lpstr>عرض تقديمي في PowerPoint</vt:lpstr>
      <vt:lpstr>Law of Action and Reaction</vt:lpstr>
      <vt:lpstr>Law of Action and Reaction</vt:lpstr>
      <vt:lpstr>عرض تقديمي في PowerPoint</vt:lpstr>
      <vt:lpstr>عرض تقديمي في PowerPoint</vt:lpstr>
      <vt:lpstr>Work</vt:lpstr>
      <vt:lpstr>If you push against a stationary brick wall for several minutes, you do no work</vt:lpstr>
      <vt:lpstr>If you push against a stationary brick wall for several minutes, you do no work</vt:lpstr>
      <vt:lpstr>عرض تقديمي في PowerPoint</vt:lpstr>
      <vt:lpstr>Work</vt:lpstr>
      <vt:lpstr>Work</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Mechanical Energy</vt:lpstr>
      <vt:lpstr>Potential Energy</vt:lpstr>
      <vt:lpstr>Potential Energy</vt:lpstr>
      <vt:lpstr>Gravitational potential energy</vt:lpstr>
      <vt:lpstr>Does a car hoisted for repairs in a service station have increased potential energy relative to the floor?</vt:lpstr>
      <vt:lpstr>Does a car hoisted for repairs in a service station have increased potential energy relative to the floor?</vt:lpstr>
      <vt:lpstr>Potential Energy</vt:lpstr>
      <vt:lpstr>عرض تقديمي في PowerPoint</vt:lpstr>
      <vt:lpstr>Kinetic Energy</vt:lpstr>
      <vt:lpstr>Kinetic Energy</vt:lpstr>
      <vt:lpstr>عرض تقديمي في PowerPoint</vt:lpstr>
      <vt:lpstr>عرض تقديمي في PowerPoint</vt:lpstr>
      <vt:lpstr>عرض تقديمي في PowerPoint</vt:lpstr>
      <vt:lpstr>Conservation of Energy</vt:lpstr>
      <vt:lpstr>Conservation of Energy A situation to ponder…</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mohamed</dc:creator>
  <cp:lastModifiedBy>azza moharram</cp:lastModifiedBy>
  <cp:revision>383</cp:revision>
  <dcterms:created xsi:type="dcterms:W3CDTF">2014-08-18T14:16:51Z</dcterms:created>
  <dcterms:modified xsi:type="dcterms:W3CDTF">2015-11-07T15:36:08Z</dcterms:modified>
</cp:coreProperties>
</file>